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2"/>
  </p:notesMasterIdLst>
  <p:sldIdLst>
    <p:sldId id="270" r:id="rId3"/>
    <p:sldId id="313" r:id="rId4"/>
    <p:sldId id="319" r:id="rId5"/>
    <p:sldId id="315" r:id="rId6"/>
    <p:sldId id="320" r:id="rId7"/>
    <p:sldId id="322" r:id="rId8"/>
    <p:sldId id="323" r:id="rId9"/>
    <p:sldId id="324" r:id="rId10"/>
    <p:sldId id="325" r:id="rId11"/>
    <p:sldId id="326" r:id="rId12"/>
    <p:sldId id="327" r:id="rId13"/>
    <p:sldId id="329" r:id="rId14"/>
    <p:sldId id="328" r:id="rId15"/>
    <p:sldId id="330" r:id="rId16"/>
    <p:sldId id="331" r:id="rId17"/>
    <p:sldId id="333" r:id="rId18"/>
    <p:sldId id="332" r:id="rId19"/>
    <p:sldId id="334" r:id="rId20"/>
    <p:sldId id="291" r:id="rId21"/>
  </p:sldIdLst>
  <p:sldSz cx="9144000" cy="6858000" type="screen4x3"/>
  <p:notesSz cx="6858000" cy="9144000"/>
  <p:defaultTextStyle>
    <a:defPPr>
      <a:defRPr lang="zh-CN"/>
    </a:defPPr>
    <a:lvl1pPr algn="l" rtl="0" fontAlgn="base">
      <a:spcBef>
        <a:spcPct val="0"/>
      </a:spcBef>
      <a:spcAft>
        <a:spcPct val="0"/>
      </a:spcAft>
      <a:defRPr b="1"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b="1"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b="1"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b="1"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b="1"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b="1"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b="1"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b="1"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b="1"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9CE53B"/>
    <a:srgbClr val="FFFF99"/>
    <a:srgbClr val="CC0000"/>
    <a:srgbClr val="000099"/>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735" autoAdjust="0"/>
    <p:restoredTop sz="94660"/>
  </p:normalViewPr>
  <p:slideViewPr>
    <p:cSldViewPr>
      <p:cViewPr>
        <p:scale>
          <a:sx n="100" d="100"/>
          <a:sy n="100" d="100"/>
        </p:scale>
        <p:origin x="-1944" y="-264"/>
      </p:cViewPr>
      <p:guideLst>
        <p:guide orient="horz" pos="2258"/>
        <p:guide pos="2887"/>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5" Type="http://schemas.openxmlformats.org/officeDocument/2006/relationships/tableStyles" Target="tableStyles.xml"/><Relationship Id="rId24" Type="http://schemas.openxmlformats.org/officeDocument/2006/relationships/viewProps" Target="viewProps.xml"/><Relationship Id="rId23" Type="http://schemas.openxmlformats.org/officeDocument/2006/relationships/presProps" Target="presProps.xml"/><Relationship Id="rId22" Type="http://schemas.openxmlformats.org/officeDocument/2006/relationships/notesMaster" Target="notesMasters/notesMaster1.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200" b="0">
                <a:latin typeface="Arial" panose="020B0604020202020204" pitchFamily="34" charset="0"/>
              </a:defRPr>
            </a:lvl1pPr>
          </a:lstStyle>
          <a:p>
            <a:pPr>
              <a:defRPr/>
            </a:pPr>
            <a:endParaRPr lang="zh-CN" altLang="en-US"/>
          </a:p>
        </p:txBody>
      </p:sp>
      <p:sp>
        <p:nvSpPr>
          <p:cNvPr id="25603"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200" b="0">
                <a:latin typeface="Arial" panose="020B0604020202020204" pitchFamily="34" charset="0"/>
              </a:defRPr>
            </a:lvl1pPr>
          </a:lstStyle>
          <a:p>
            <a:pPr>
              <a:defRPr/>
            </a:pPr>
            <a:endParaRPr lang="en-US" altLang="zh-CN"/>
          </a:p>
        </p:txBody>
      </p:sp>
      <p:sp>
        <p:nvSpPr>
          <p:cNvPr id="2458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5605"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smtClean="0"/>
          </a:p>
        </p:txBody>
      </p:sp>
      <p:sp>
        <p:nvSpPr>
          <p:cNvPr id="25606"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sz="1200" b="0">
                <a:latin typeface="Arial" panose="020B0604020202020204" pitchFamily="34" charset="0"/>
              </a:defRPr>
            </a:lvl1pPr>
          </a:lstStyle>
          <a:p>
            <a:pPr>
              <a:defRPr/>
            </a:pPr>
            <a:endParaRPr lang="en-US" altLang="zh-CN"/>
          </a:p>
        </p:txBody>
      </p:sp>
      <p:sp>
        <p:nvSpPr>
          <p:cNvPr id="25607"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a:defRPr sz="1200" b="0">
                <a:latin typeface="Arial" panose="020B0604020202020204" pitchFamily="34" charset="0"/>
              </a:defRPr>
            </a:lvl1pPr>
          </a:lstStyle>
          <a:p>
            <a:pPr>
              <a:defRPr/>
            </a:pPr>
            <a:fld id="{78D4DD0B-05D1-40D5-B04F-73F18E1432DA}" type="slidenum">
              <a:rPr lang="zh-CN" altLang="en-US"/>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pic>
        <p:nvPicPr>
          <p:cNvPr id="4" name="Picture 2" descr="3 [转换]"/>
          <p:cNvPicPr>
            <a:picLocks noChangeAspect="1" noChangeArrowheads="1"/>
          </p:cNvPicPr>
          <p:nvPr/>
        </p:nvPicPr>
        <p:blipFill>
          <a:blip r:embed="rId2">
            <a:extLst>
              <a:ext uri="{28A0092B-C50C-407E-A947-70E740481C1C}">
                <a14:useLocalDpi xmlns:a14="http://schemas.microsoft.com/office/drawing/2010/main" val="0"/>
              </a:ext>
            </a:extLst>
          </a:blip>
          <a:srcRect t="4485" b="1736"/>
          <a:stretch>
            <a:fillRect/>
          </a:stretch>
        </p:blipFill>
        <p:spPr bwMode="auto">
          <a:xfrm>
            <a:off x="0" y="0"/>
            <a:ext cx="9144000" cy="68595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051" name="Rectangle 3"/>
          <p:cNvSpPr>
            <a:spLocks noGrp="1" noChangeArrowheads="1"/>
          </p:cNvSpPr>
          <p:nvPr>
            <p:ph type="ctrTitle"/>
          </p:nvPr>
        </p:nvSpPr>
        <p:spPr>
          <a:xfrm>
            <a:off x="395288" y="548218"/>
            <a:ext cx="5688012" cy="1373716"/>
          </a:xfrm>
        </p:spPr>
        <p:txBody>
          <a:bodyPr/>
          <a:lstStyle>
            <a:lvl1pPr algn="l">
              <a:defRPr sz="3600"/>
            </a:lvl1pPr>
          </a:lstStyle>
          <a:p>
            <a:pPr lvl="0"/>
            <a:r>
              <a:rPr lang="zh-CN" altLang="en-US" noProof="0" smtClean="0"/>
              <a:t>单击此处编辑母版标题样式</a:t>
            </a:r>
            <a:endParaRPr lang="zh-CN" altLang="en-US" noProof="0" smtClean="0"/>
          </a:p>
        </p:txBody>
      </p:sp>
      <p:sp>
        <p:nvSpPr>
          <p:cNvPr id="2052" name="Rectangle 4"/>
          <p:cNvSpPr>
            <a:spLocks noGrp="1" noChangeArrowheads="1"/>
          </p:cNvSpPr>
          <p:nvPr>
            <p:ph type="subTitle" idx="1"/>
          </p:nvPr>
        </p:nvSpPr>
        <p:spPr>
          <a:xfrm>
            <a:off x="395288" y="1989667"/>
            <a:ext cx="5689600" cy="768351"/>
          </a:xfrm>
        </p:spPr>
        <p:txBody>
          <a:bodyPr/>
          <a:lstStyle>
            <a:lvl1pPr marL="0" indent="0">
              <a:buFontTx/>
              <a:buNone/>
              <a:defRPr sz="2400"/>
            </a:lvl1pPr>
          </a:lstStyle>
          <a:p>
            <a:pPr lvl="0"/>
            <a:r>
              <a:rPr lang="zh-CN" altLang="en-US" noProof="0" smtClean="0"/>
              <a:t>单击此处编辑母版副标题样式</a:t>
            </a:r>
            <a:endParaRPr lang="zh-CN" altLang="en-US" noProof="0" smtClean="0"/>
          </a:p>
        </p:txBody>
      </p:sp>
      <p:sp>
        <p:nvSpPr>
          <p:cNvPr id="5" name="Rectangle 5"/>
          <p:cNvSpPr>
            <a:spLocks noGrp="1" noChangeArrowheads="1"/>
          </p:cNvSpPr>
          <p:nvPr>
            <p:ph type="dt" sz="half" idx="10"/>
          </p:nvPr>
        </p:nvSpPr>
        <p:spPr/>
        <p:txBody>
          <a:bodyPr/>
          <a:lstStyle>
            <a:lvl1pPr>
              <a:defRPr/>
            </a:lvl1pPr>
          </a:lstStyle>
          <a:p>
            <a:pPr>
              <a:defRPr/>
            </a:pPr>
            <a:endParaRPr lang="en-US" altLang="zh-CN"/>
          </a:p>
        </p:txBody>
      </p:sp>
      <p:sp>
        <p:nvSpPr>
          <p:cNvPr id="6" name="Rectangle 6"/>
          <p:cNvSpPr>
            <a:spLocks noGrp="1" noChangeArrowheads="1"/>
          </p:cNvSpPr>
          <p:nvPr>
            <p:ph type="ftr" sz="quarter" idx="11"/>
          </p:nvPr>
        </p:nvSpPr>
        <p:spPr/>
        <p:txBody>
          <a:bodyPr/>
          <a:lstStyle>
            <a:lvl1pPr>
              <a:defRPr/>
            </a:lvl1pPr>
          </a:lstStyle>
          <a:p>
            <a:pPr>
              <a:defRPr/>
            </a:pPr>
            <a:endParaRPr lang="en-US" altLang="zh-CN"/>
          </a:p>
        </p:txBody>
      </p:sp>
      <p:sp>
        <p:nvSpPr>
          <p:cNvPr id="7" name="Rectangle 7"/>
          <p:cNvSpPr>
            <a:spLocks noGrp="1" noChangeArrowheads="1"/>
          </p:cNvSpPr>
          <p:nvPr>
            <p:ph type="sldNum" sz="quarter" idx="12"/>
          </p:nvPr>
        </p:nvSpPr>
        <p:spPr/>
        <p:txBody>
          <a:bodyPr/>
          <a:lstStyle>
            <a:lvl1pPr>
              <a:defRPr/>
            </a:lvl1pPr>
          </a:lstStyle>
          <a:p>
            <a:pPr>
              <a:defRPr/>
            </a:pPr>
            <a:fld id="{3A323AA2-03F4-4A90-81F2-A8C21D74B32C}" type="slidenum">
              <a:rPr lang="zh-CN" altLang="en-US"/>
            </a:fld>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1200">
        <p:circle/>
      </p:transition>
    </mc:Choice>
    <mc:Fallback>
      <p:transition spd="slow">
        <p:circl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5"/>
          <p:cNvSpPr>
            <a:spLocks noGrp="1" noChangeArrowheads="1"/>
          </p:cNvSpPr>
          <p:nvPr>
            <p:ph type="dt" sz="half" idx="10"/>
          </p:nvPr>
        </p:nvSpPr>
        <p:spPr/>
        <p:txBody>
          <a:bodyPr/>
          <a:lstStyle>
            <a:lvl1pPr>
              <a:defRPr/>
            </a:lvl1pPr>
          </a:lstStyle>
          <a:p>
            <a:pPr>
              <a:defRPr/>
            </a:pPr>
            <a:endParaRPr lang="en-US" altLang="zh-CN"/>
          </a:p>
        </p:txBody>
      </p:sp>
      <p:sp>
        <p:nvSpPr>
          <p:cNvPr id="5" name="Rectangle 6"/>
          <p:cNvSpPr>
            <a:spLocks noGrp="1" noChangeArrowheads="1"/>
          </p:cNvSpPr>
          <p:nvPr>
            <p:ph type="ftr" sz="quarter" idx="11"/>
          </p:nvPr>
        </p:nvSpPr>
        <p:spPr/>
        <p:txBody>
          <a:bodyPr/>
          <a:lstStyle>
            <a:lvl1pPr>
              <a:defRPr/>
            </a:lvl1pPr>
          </a:lstStyle>
          <a:p>
            <a:pPr>
              <a:defRPr/>
            </a:pPr>
            <a:endParaRPr lang="en-US" altLang="zh-CN"/>
          </a:p>
        </p:txBody>
      </p:sp>
      <p:sp>
        <p:nvSpPr>
          <p:cNvPr id="6" name="Rectangle 7"/>
          <p:cNvSpPr>
            <a:spLocks noGrp="1" noChangeArrowheads="1"/>
          </p:cNvSpPr>
          <p:nvPr>
            <p:ph type="sldNum" sz="quarter" idx="12"/>
          </p:nvPr>
        </p:nvSpPr>
        <p:spPr/>
        <p:txBody>
          <a:bodyPr/>
          <a:lstStyle>
            <a:lvl1pPr>
              <a:defRPr/>
            </a:lvl1pPr>
          </a:lstStyle>
          <a:p>
            <a:pPr>
              <a:defRPr/>
            </a:pPr>
            <a:fld id="{7E034687-25E9-465F-9646-AA292C986100}" type="slidenum">
              <a:rPr lang="zh-CN" altLang="en-US"/>
            </a:fld>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1200">
        <p:circle/>
      </p:transition>
    </mc:Choice>
    <mc:Fallback>
      <p:transition spd="slow">
        <p:circl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37339" y="275167"/>
            <a:ext cx="2058987" cy="585893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5167"/>
            <a:ext cx="6027738" cy="5858933"/>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5"/>
          <p:cNvSpPr>
            <a:spLocks noGrp="1" noChangeArrowheads="1"/>
          </p:cNvSpPr>
          <p:nvPr>
            <p:ph type="dt" sz="half" idx="10"/>
          </p:nvPr>
        </p:nvSpPr>
        <p:spPr/>
        <p:txBody>
          <a:bodyPr/>
          <a:lstStyle>
            <a:lvl1pPr>
              <a:defRPr/>
            </a:lvl1pPr>
          </a:lstStyle>
          <a:p>
            <a:pPr>
              <a:defRPr/>
            </a:pPr>
            <a:endParaRPr lang="en-US" altLang="zh-CN"/>
          </a:p>
        </p:txBody>
      </p:sp>
      <p:sp>
        <p:nvSpPr>
          <p:cNvPr id="5" name="Rectangle 6"/>
          <p:cNvSpPr>
            <a:spLocks noGrp="1" noChangeArrowheads="1"/>
          </p:cNvSpPr>
          <p:nvPr>
            <p:ph type="ftr" sz="quarter" idx="11"/>
          </p:nvPr>
        </p:nvSpPr>
        <p:spPr/>
        <p:txBody>
          <a:bodyPr/>
          <a:lstStyle>
            <a:lvl1pPr>
              <a:defRPr/>
            </a:lvl1pPr>
          </a:lstStyle>
          <a:p>
            <a:pPr>
              <a:defRPr/>
            </a:pPr>
            <a:endParaRPr lang="en-US" altLang="zh-CN"/>
          </a:p>
        </p:txBody>
      </p:sp>
      <p:sp>
        <p:nvSpPr>
          <p:cNvPr id="6" name="Rectangle 7"/>
          <p:cNvSpPr>
            <a:spLocks noGrp="1" noChangeArrowheads="1"/>
          </p:cNvSpPr>
          <p:nvPr>
            <p:ph type="sldNum" sz="quarter" idx="12"/>
          </p:nvPr>
        </p:nvSpPr>
        <p:spPr/>
        <p:txBody>
          <a:bodyPr/>
          <a:lstStyle>
            <a:lvl1pPr>
              <a:defRPr/>
            </a:lvl1pPr>
          </a:lstStyle>
          <a:p>
            <a:pPr>
              <a:defRPr/>
            </a:pPr>
            <a:fld id="{AC71CAF0-C862-4085-9DC5-2C75C912C54F}" type="slidenum">
              <a:rPr lang="zh-CN" altLang="en-US"/>
            </a:fld>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1200">
        <p:circle/>
      </p:transition>
    </mc:Choice>
    <mc:Fallback>
      <p:transition spd="slow">
        <p:circl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5"/>
          <p:cNvSpPr>
            <a:spLocks noGrp="1" noChangeArrowheads="1"/>
          </p:cNvSpPr>
          <p:nvPr>
            <p:ph type="dt" sz="half" idx="10"/>
          </p:nvPr>
        </p:nvSpPr>
        <p:spPr/>
        <p:txBody>
          <a:bodyPr/>
          <a:lstStyle>
            <a:lvl1pPr>
              <a:defRPr/>
            </a:lvl1pPr>
          </a:lstStyle>
          <a:p>
            <a:pPr>
              <a:defRPr/>
            </a:pPr>
            <a:endParaRPr lang="en-US" altLang="zh-CN"/>
          </a:p>
        </p:txBody>
      </p:sp>
      <p:sp>
        <p:nvSpPr>
          <p:cNvPr id="5" name="Rectangle 6"/>
          <p:cNvSpPr>
            <a:spLocks noGrp="1" noChangeArrowheads="1"/>
          </p:cNvSpPr>
          <p:nvPr>
            <p:ph type="ftr" sz="quarter" idx="11"/>
          </p:nvPr>
        </p:nvSpPr>
        <p:spPr/>
        <p:txBody>
          <a:bodyPr/>
          <a:lstStyle>
            <a:lvl1pPr>
              <a:defRPr/>
            </a:lvl1pPr>
          </a:lstStyle>
          <a:p>
            <a:pPr>
              <a:defRPr/>
            </a:pPr>
            <a:endParaRPr lang="en-US" altLang="zh-CN"/>
          </a:p>
        </p:txBody>
      </p:sp>
      <p:sp>
        <p:nvSpPr>
          <p:cNvPr id="6" name="Rectangle 7"/>
          <p:cNvSpPr>
            <a:spLocks noGrp="1" noChangeArrowheads="1"/>
          </p:cNvSpPr>
          <p:nvPr>
            <p:ph type="sldNum" sz="quarter" idx="12"/>
          </p:nvPr>
        </p:nvSpPr>
        <p:spPr/>
        <p:txBody>
          <a:bodyPr/>
          <a:lstStyle>
            <a:lvl1pPr>
              <a:defRPr/>
            </a:lvl1pPr>
          </a:lstStyle>
          <a:p>
            <a:pPr>
              <a:defRPr/>
            </a:pPr>
            <a:fld id="{8CED890F-A8C0-40B2-87BC-8571BECFBE54}" type="slidenum">
              <a:rPr lang="zh-CN" altLang="en-US"/>
            </a:fld>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1200">
        <p:circle/>
      </p:transition>
    </mc:Choice>
    <mc:Fallback>
      <p:transition spd="slow">
        <p:circl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3133"/>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185"/>
            <a:ext cx="7772400" cy="1500716"/>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Rectangle 5"/>
          <p:cNvSpPr>
            <a:spLocks noGrp="1" noChangeArrowheads="1"/>
          </p:cNvSpPr>
          <p:nvPr>
            <p:ph type="dt" sz="half" idx="10"/>
          </p:nvPr>
        </p:nvSpPr>
        <p:spPr/>
        <p:txBody>
          <a:bodyPr/>
          <a:lstStyle>
            <a:lvl1pPr>
              <a:defRPr/>
            </a:lvl1pPr>
          </a:lstStyle>
          <a:p>
            <a:pPr>
              <a:defRPr/>
            </a:pPr>
            <a:endParaRPr lang="en-US" altLang="zh-CN"/>
          </a:p>
        </p:txBody>
      </p:sp>
      <p:sp>
        <p:nvSpPr>
          <p:cNvPr id="5" name="Rectangle 6"/>
          <p:cNvSpPr>
            <a:spLocks noGrp="1" noChangeArrowheads="1"/>
          </p:cNvSpPr>
          <p:nvPr>
            <p:ph type="ftr" sz="quarter" idx="11"/>
          </p:nvPr>
        </p:nvSpPr>
        <p:spPr/>
        <p:txBody>
          <a:bodyPr/>
          <a:lstStyle>
            <a:lvl1pPr>
              <a:defRPr/>
            </a:lvl1pPr>
          </a:lstStyle>
          <a:p>
            <a:pPr>
              <a:defRPr/>
            </a:pPr>
            <a:endParaRPr lang="en-US" altLang="zh-CN"/>
          </a:p>
        </p:txBody>
      </p:sp>
      <p:sp>
        <p:nvSpPr>
          <p:cNvPr id="6" name="Rectangle 7"/>
          <p:cNvSpPr>
            <a:spLocks noGrp="1" noChangeArrowheads="1"/>
          </p:cNvSpPr>
          <p:nvPr>
            <p:ph type="sldNum" sz="quarter" idx="12"/>
          </p:nvPr>
        </p:nvSpPr>
        <p:spPr/>
        <p:txBody>
          <a:bodyPr/>
          <a:lstStyle>
            <a:lvl1pPr>
              <a:defRPr/>
            </a:lvl1pPr>
          </a:lstStyle>
          <a:p>
            <a:pPr>
              <a:defRPr/>
            </a:pPr>
            <a:fld id="{C7E32E04-BABE-4CCD-83E3-022EB682906D}" type="slidenum">
              <a:rPr lang="zh-CN" altLang="en-US"/>
            </a:fld>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1200">
        <p:circle/>
      </p:transition>
    </mc:Choice>
    <mc:Fallback>
      <p:transition spd="slow">
        <p:circl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68313" y="1604433"/>
            <a:ext cx="4037012" cy="452966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7725" y="1604433"/>
            <a:ext cx="4038600" cy="452966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Rectangle 5"/>
          <p:cNvSpPr>
            <a:spLocks noGrp="1" noChangeArrowheads="1"/>
          </p:cNvSpPr>
          <p:nvPr>
            <p:ph type="dt" sz="half" idx="10"/>
          </p:nvPr>
        </p:nvSpPr>
        <p:spPr/>
        <p:txBody>
          <a:bodyPr/>
          <a:lstStyle>
            <a:lvl1pPr>
              <a:defRPr/>
            </a:lvl1pPr>
          </a:lstStyle>
          <a:p>
            <a:pPr>
              <a:defRPr/>
            </a:pPr>
            <a:endParaRPr lang="en-US" altLang="zh-CN"/>
          </a:p>
        </p:txBody>
      </p:sp>
      <p:sp>
        <p:nvSpPr>
          <p:cNvPr id="6" name="Rectangle 6"/>
          <p:cNvSpPr>
            <a:spLocks noGrp="1" noChangeArrowheads="1"/>
          </p:cNvSpPr>
          <p:nvPr>
            <p:ph type="ftr" sz="quarter" idx="11"/>
          </p:nvPr>
        </p:nvSpPr>
        <p:spPr/>
        <p:txBody>
          <a:bodyPr/>
          <a:lstStyle>
            <a:lvl1pPr>
              <a:defRPr/>
            </a:lvl1pPr>
          </a:lstStyle>
          <a:p>
            <a:pPr>
              <a:defRPr/>
            </a:pPr>
            <a:endParaRPr lang="en-US" altLang="zh-CN"/>
          </a:p>
        </p:txBody>
      </p:sp>
      <p:sp>
        <p:nvSpPr>
          <p:cNvPr id="7" name="Rectangle 7"/>
          <p:cNvSpPr>
            <a:spLocks noGrp="1" noChangeArrowheads="1"/>
          </p:cNvSpPr>
          <p:nvPr>
            <p:ph type="sldNum" sz="quarter" idx="12"/>
          </p:nvPr>
        </p:nvSpPr>
        <p:spPr/>
        <p:txBody>
          <a:bodyPr/>
          <a:lstStyle>
            <a:lvl1pPr>
              <a:defRPr/>
            </a:lvl1pPr>
          </a:lstStyle>
          <a:p>
            <a:pPr>
              <a:defRPr/>
            </a:pPr>
            <a:fld id="{04BC3984-3D7A-42F6-A023-E41089E8E362}" type="slidenum">
              <a:rPr lang="zh-CN" altLang="en-US"/>
            </a:fld>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1200">
        <p:circle/>
      </p:transition>
    </mc:Choice>
    <mc:Fallback>
      <p:transition spd="slow">
        <p:circl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4584"/>
            <a:ext cx="4040188" cy="641349"/>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5934"/>
            <a:ext cx="4040188" cy="39497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6" y="1534584"/>
            <a:ext cx="4041775" cy="641349"/>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6" y="2175934"/>
            <a:ext cx="4041775" cy="39497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Rectangle 5"/>
          <p:cNvSpPr>
            <a:spLocks noGrp="1" noChangeArrowheads="1"/>
          </p:cNvSpPr>
          <p:nvPr>
            <p:ph type="dt" sz="half" idx="10"/>
          </p:nvPr>
        </p:nvSpPr>
        <p:spPr/>
        <p:txBody>
          <a:bodyPr/>
          <a:lstStyle>
            <a:lvl1pPr>
              <a:defRPr/>
            </a:lvl1pPr>
          </a:lstStyle>
          <a:p>
            <a:pPr>
              <a:defRPr/>
            </a:pPr>
            <a:endParaRPr lang="en-US" altLang="zh-CN"/>
          </a:p>
        </p:txBody>
      </p:sp>
      <p:sp>
        <p:nvSpPr>
          <p:cNvPr id="8" name="Rectangle 6"/>
          <p:cNvSpPr>
            <a:spLocks noGrp="1" noChangeArrowheads="1"/>
          </p:cNvSpPr>
          <p:nvPr>
            <p:ph type="ftr" sz="quarter" idx="11"/>
          </p:nvPr>
        </p:nvSpPr>
        <p:spPr/>
        <p:txBody>
          <a:bodyPr/>
          <a:lstStyle>
            <a:lvl1pPr>
              <a:defRPr/>
            </a:lvl1pPr>
          </a:lstStyle>
          <a:p>
            <a:pPr>
              <a:defRPr/>
            </a:pPr>
            <a:endParaRPr lang="en-US" altLang="zh-CN"/>
          </a:p>
        </p:txBody>
      </p:sp>
      <p:sp>
        <p:nvSpPr>
          <p:cNvPr id="9" name="Rectangle 7"/>
          <p:cNvSpPr>
            <a:spLocks noGrp="1" noChangeArrowheads="1"/>
          </p:cNvSpPr>
          <p:nvPr>
            <p:ph type="sldNum" sz="quarter" idx="12"/>
          </p:nvPr>
        </p:nvSpPr>
        <p:spPr/>
        <p:txBody>
          <a:bodyPr/>
          <a:lstStyle>
            <a:lvl1pPr>
              <a:defRPr/>
            </a:lvl1pPr>
          </a:lstStyle>
          <a:p>
            <a:pPr>
              <a:defRPr/>
            </a:pPr>
            <a:fld id="{037B22A3-B18D-4B3A-9F07-0B3528860AED}" type="slidenum">
              <a:rPr lang="zh-CN" altLang="en-US"/>
            </a:fld>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1200">
        <p:circle/>
      </p:transition>
    </mc:Choice>
    <mc:Fallback>
      <p:transition spd="slow">
        <p:circl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5"/>
          <p:cNvSpPr>
            <a:spLocks noGrp="1" noChangeArrowheads="1"/>
          </p:cNvSpPr>
          <p:nvPr>
            <p:ph type="dt" sz="half" idx="10"/>
          </p:nvPr>
        </p:nvSpPr>
        <p:spPr/>
        <p:txBody>
          <a:bodyPr/>
          <a:lstStyle>
            <a:lvl1pPr>
              <a:defRPr/>
            </a:lvl1pPr>
          </a:lstStyle>
          <a:p>
            <a:pPr>
              <a:defRPr/>
            </a:pPr>
            <a:endParaRPr lang="en-US" altLang="zh-CN"/>
          </a:p>
        </p:txBody>
      </p:sp>
      <p:sp>
        <p:nvSpPr>
          <p:cNvPr id="4" name="Rectangle 6"/>
          <p:cNvSpPr>
            <a:spLocks noGrp="1" noChangeArrowheads="1"/>
          </p:cNvSpPr>
          <p:nvPr>
            <p:ph type="ftr" sz="quarter" idx="11"/>
          </p:nvPr>
        </p:nvSpPr>
        <p:spPr/>
        <p:txBody>
          <a:bodyPr/>
          <a:lstStyle>
            <a:lvl1pPr>
              <a:defRPr/>
            </a:lvl1pPr>
          </a:lstStyle>
          <a:p>
            <a:pPr>
              <a:defRPr/>
            </a:pPr>
            <a:endParaRPr lang="en-US" altLang="zh-CN"/>
          </a:p>
        </p:txBody>
      </p:sp>
      <p:sp>
        <p:nvSpPr>
          <p:cNvPr id="5" name="Rectangle 7"/>
          <p:cNvSpPr>
            <a:spLocks noGrp="1" noChangeArrowheads="1"/>
          </p:cNvSpPr>
          <p:nvPr>
            <p:ph type="sldNum" sz="quarter" idx="12"/>
          </p:nvPr>
        </p:nvSpPr>
        <p:spPr/>
        <p:txBody>
          <a:bodyPr/>
          <a:lstStyle>
            <a:lvl1pPr>
              <a:defRPr/>
            </a:lvl1pPr>
          </a:lstStyle>
          <a:p>
            <a:pPr>
              <a:defRPr/>
            </a:pPr>
            <a:fld id="{2CFE3613-A330-4DB5-B45E-DA946AAA6089}" type="slidenum">
              <a:rPr lang="zh-CN" altLang="en-US"/>
            </a:fld>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1200">
        <p:circle/>
      </p:transition>
    </mc:Choice>
    <mc:Fallback>
      <p:transition spd="slow">
        <p:circl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5"/>
          <p:cNvSpPr>
            <a:spLocks noGrp="1" noChangeArrowheads="1"/>
          </p:cNvSpPr>
          <p:nvPr>
            <p:ph type="dt" sz="half" idx="10"/>
          </p:nvPr>
        </p:nvSpPr>
        <p:spPr/>
        <p:txBody>
          <a:bodyPr/>
          <a:lstStyle>
            <a:lvl1pPr>
              <a:defRPr/>
            </a:lvl1pPr>
          </a:lstStyle>
          <a:p>
            <a:pPr>
              <a:defRPr/>
            </a:pPr>
            <a:endParaRPr lang="en-US" altLang="zh-CN"/>
          </a:p>
        </p:txBody>
      </p:sp>
      <p:sp>
        <p:nvSpPr>
          <p:cNvPr id="3" name="Rectangle 6"/>
          <p:cNvSpPr>
            <a:spLocks noGrp="1" noChangeArrowheads="1"/>
          </p:cNvSpPr>
          <p:nvPr>
            <p:ph type="ftr" sz="quarter" idx="11"/>
          </p:nvPr>
        </p:nvSpPr>
        <p:spPr/>
        <p:txBody>
          <a:bodyPr/>
          <a:lstStyle>
            <a:lvl1pPr>
              <a:defRPr/>
            </a:lvl1pPr>
          </a:lstStyle>
          <a:p>
            <a:pPr>
              <a:defRPr/>
            </a:pPr>
            <a:endParaRPr lang="en-US" altLang="zh-CN"/>
          </a:p>
        </p:txBody>
      </p:sp>
      <p:sp>
        <p:nvSpPr>
          <p:cNvPr id="4" name="Rectangle 7"/>
          <p:cNvSpPr>
            <a:spLocks noGrp="1" noChangeArrowheads="1"/>
          </p:cNvSpPr>
          <p:nvPr>
            <p:ph type="sldNum" sz="quarter" idx="12"/>
          </p:nvPr>
        </p:nvSpPr>
        <p:spPr/>
        <p:txBody>
          <a:bodyPr/>
          <a:lstStyle>
            <a:lvl1pPr>
              <a:defRPr/>
            </a:lvl1pPr>
          </a:lstStyle>
          <a:p>
            <a:pPr>
              <a:defRPr/>
            </a:pPr>
            <a:fld id="{4580FA58-82A8-4308-BC1C-CF5924604550}" type="slidenum">
              <a:rPr lang="zh-CN" altLang="en-US"/>
            </a:fld>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1200">
        <p:circle/>
      </p:transition>
    </mc:Choice>
    <mc:Fallback>
      <p:transition spd="slow">
        <p:circl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73052"/>
            <a:ext cx="3008313" cy="1162049"/>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1"/>
            <a:ext cx="5111750" cy="585258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1" y="1435100"/>
            <a:ext cx="3008313" cy="469053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Rectangle 5"/>
          <p:cNvSpPr>
            <a:spLocks noGrp="1" noChangeArrowheads="1"/>
          </p:cNvSpPr>
          <p:nvPr>
            <p:ph type="dt" sz="half" idx="10"/>
          </p:nvPr>
        </p:nvSpPr>
        <p:spPr/>
        <p:txBody>
          <a:bodyPr/>
          <a:lstStyle>
            <a:lvl1pPr>
              <a:defRPr/>
            </a:lvl1pPr>
          </a:lstStyle>
          <a:p>
            <a:pPr>
              <a:defRPr/>
            </a:pPr>
            <a:endParaRPr lang="en-US" altLang="zh-CN"/>
          </a:p>
        </p:txBody>
      </p:sp>
      <p:sp>
        <p:nvSpPr>
          <p:cNvPr id="6" name="Rectangle 6"/>
          <p:cNvSpPr>
            <a:spLocks noGrp="1" noChangeArrowheads="1"/>
          </p:cNvSpPr>
          <p:nvPr>
            <p:ph type="ftr" sz="quarter" idx="11"/>
          </p:nvPr>
        </p:nvSpPr>
        <p:spPr/>
        <p:txBody>
          <a:bodyPr/>
          <a:lstStyle>
            <a:lvl1pPr>
              <a:defRPr/>
            </a:lvl1pPr>
          </a:lstStyle>
          <a:p>
            <a:pPr>
              <a:defRPr/>
            </a:pPr>
            <a:endParaRPr lang="en-US" altLang="zh-CN"/>
          </a:p>
        </p:txBody>
      </p:sp>
      <p:sp>
        <p:nvSpPr>
          <p:cNvPr id="7" name="Rectangle 7"/>
          <p:cNvSpPr>
            <a:spLocks noGrp="1" noChangeArrowheads="1"/>
          </p:cNvSpPr>
          <p:nvPr>
            <p:ph type="sldNum" sz="quarter" idx="12"/>
          </p:nvPr>
        </p:nvSpPr>
        <p:spPr/>
        <p:txBody>
          <a:bodyPr/>
          <a:lstStyle>
            <a:lvl1pPr>
              <a:defRPr/>
            </a:lvl1pPr>
          </a:lstStyle>
          <a:p>
            <a:pPr>
              <a:defRPr/>
            </a:pPr>
            <a:fld id="{FFA07123-2EEE-4E05-8288-15A6224DC6E8}" type="slidenum">
              <a:rPr lang="zh-CN" altLang="en-US"/>
            </a:fld>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1200">
        <p:circle/>
      </p:transition>
    </mc:Choice>
    <mc:Fallback>
      <p:transition spd="slow">
        <p:circl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7267"/>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3833"/>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867"/>
            <a:ext cx="5486400" cy="80433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Rectangle 5"/>
          <p:cNvSpPr>
            <a:spLocks noGrp="1" noChangeArrowheads="1"/>
          </p:cNvSpPr>
          <p:nvPr>
            <p:ph type="dt" sz="half" idx="10"/>
          </p:nvPr>
        </p:nvSpPr>
        <p:spPr/>
        <p:txBody>
          <a:bodyPr/>
          <a:lstStyle>
            <a:lvl1pPr>
              <a:defRPr/>
            </a:lvl1pPr>
          </a:lstStyle>
          <a:p>
            <a:pPr>
              <a:defRPr/>
            </a:pPr>
            <a:endParaRPr lang="en-US" altLang="zh-CN"/>
          </a:p>
        </p:txBody>
      </p:sp>
      <p:sp>
        <p:nvSpPr>
          <p:cNvPr id="6" name="Rectangle 6"/>
          <p:cNvSpPr>
            <a:spLocks noGrp="1" noChangeArrowheads="1"/>
          </p:cNvSpPr>
          <p:nvPr>
            <p:ph type="ftr" sz="quarter" idx="11"/>
          </p:nvPr>
        </p:nvSpPr>
        <p:spPr/>
        <p:txBody>
          <a:bodyPr/>
          <a:lstStyle>
            <a:lvl1pPr>
              <a:defRPr/>
            </a:lvl1pPr>
          </a:lstStyle>
          <a:p>
            <a:pPr>
              <a:defRPr/>
            </a:pPr>
            <a:endParaRPr lang="en-US" altLang="zh-CN"/>
          </a:p>
        </p:txBody>
      </p:sp>
      <p:sp>
        <p:nvSpPr>
          <p:cNvPr id="7" name="Rectangle 7"/>
          <p:cNvSpPr>
            <a:spLocks noGrp="1" noChangeArrowheads="1"/>
          </p:cNvSpPr>
          <p:nvPr>
            <p:ph type="sldNum" sz="quarter" idx="12"/>
          </p:nvPr>
        </p:nvSpPr>
        <p:spPr/>
        <p:txBody>
          <a:bodyPr/>
          <a:lstStyle>
            <a:lvl1pPr>
              <a:defRPr/>
            </a:lvl1pPr>
          </a:lstStyle>
          <a:p>
            <a:pPr>
              <a:defRPr/>
            </a:pPr>
            <a:fld id="{030FC567-FA89-4C19-98D9-E320679CD775}" type="slidenum">
              <a:rPr lang="zh-CN" altLang="en-US"/>
            </a:fld>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1200">
        <p:circle/>
      </p:transition>
    </mc:Choice>
    <mc:Fallback>
      <p:transition spd="slow">
        <p:circl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2.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pic>
        <p:nvPicPr>
          <p:cNvPr id="1026" name="Picture 2" descr="图片3副"/>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8" name="Rectangle 4"/>
          <p:cNvSpPr>
            <a:spLocks noGrp="1" noChangeArrowheads="1"/>
          </p:cNvSpPr>
          <p:nvPr>
            <p:ph type="body" idx="1"/>
          </p:nvPr>
        </p:nvSpPr>
        <p:spPr bwMode="auto">
          <a:xfrm>
            <a:off x="468313" y="1604963"/>
            <a:ext cx="8228012" cy="4529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029" name="Rectangle 5"/>
          <p:cNvSpPr>
            <a:spLocks noGrp="1" noChangeArrowheads="1"/>
          </p:cNvSpPr>
          <p:nvPr>
            <p:ph type="dt" sz="half" idx="2"/>
          </p:nvPr>
        </p:nvSpPr>
        <p:spPr bwMode="auto">
          <a:xfrm>
            <a:off x="457200" y="6246813"/>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400" b="0">
                <a:latin typeface="Arial" panose="020B0604020202020204" pitchFamily="34" charset="0"/>
              </a:defRPr>
            </a:lvl1pPr>
          </a:lstStyle>
          <a:p>
            <a:pPr>
              <a:defRPr/>
            </a:pPr>
            <a:endParaRPr lang="en-US" altLang="zh-CN"/>
          </a:p>
        </p:txBody>
      </p:sp>
      <p:sp>
        <p:nvSpPr>
          <p:cNvPr id="1030" name="Rectangle 6"/>
          <p:cNvSpPr>
            <a:spLocks noGrp="1" noChangeArrowheads="1"/>
          </p:cNvSpPr>
          <p:nvPr>
            <p:ph type="ftr" sz="quarter" idx="3"/>
          </p:nvPr>
        </p:nvSpPr>
        <p:spPr bwMode="auto">
          <a:xfrm>
            <a:off x="3124200" y="6246813"/>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sz="1400" b="0">
                <a:latin typeface="Arial" panose="020B0604020202020204" pitchFamily="34" charset="0"/>
              </a:defRPr>
            </a:lvl1pPr>
          </a:lstStyle>
          <a:p>
            <a:pPr>
              <a:defRPr/>
            </a:pPr>
            <a:endParaRPr lang="en-US" altLang="zh-CN"/>
          </a:p>
        </p:txBody>
      </p:sp>
      <p:sp>
        <p:nvSpPr>
          <p:cNvPr id="1031" name="Rectangle 7"/>
          <p:cNvSpPr>
            <a:spLocks noGrp="1" noChangeArrowheads="1"/>
          </p:cNvSpPr>
          <p:nvPr>
            <p:ph type="sldNum" sz="quarter" idx="4"/>
          </p:nvPr>
        </p:nvSpPr>
        <p:spPr bwMode="auto">
          <a:xfrm>
            <a:off x="6553200" y="6246813"/>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400" b="0">
                <a:latin typeface="Arial" panose="020B0604020202020204" pitchFamily="34" charset="0"/>
              </a:defRPr>
            </a:lvl1pPr>
          </a:lstStyle>
          <a:p>
            <a:pPr>
              <a:defRPr/>
            </a:pPr>
            <a:fld id="{1D85F394-7DBF-4B79-B6D2-AEAB2AE0B7A9}" type="slidenum">
              <a:rPr lang="zh-CN" altLang="en-US"/>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1200">
        <p:circle/>
      </p:transition>
    </mc:Choice>
    <mc:Fallback>
      <p:transition spd="slow">
        <p:circle/>
      </p:transition>
    </mc:Fallback>
  </mc:AlternateContent>
  <p:txStyles>
    <p:titleStyle>
      <a:lvl1pPr algn="ctr" rtl="0" eaLnBrk="0" fontAlgn="base" hangingPunct="0">
        <a:spcBef>
          <a:spcPct val="0"/>
        </a:spcBef>
        <a:spcAft>
          <a:spcPct val="0"/>
        </a:spcAft>
        <a:defRPr sz="3200">
          <a:solidFill>
            <a:schemeClr val="tx2"/>
          </a:solidFill>
          <a:latin typeface="+mj-lt"/>
          <a:ea typeface="+mj-ea"/>
          <a:cs typeface="+mj-cs"/>
        </a:defRPr>
      </a:lvl1pPr>
      <a:lvl2pPr algn="ctr" rtl="0" eaLnBrk="0" fontAlgn="base" hangingPunct="0">
        <a:spcBef>
          <a:spcPct val="0"/>
        </a:spcBef>
        <a:spcAft>
          <a:spcPct val="0"/>
        </a:spcAft>
        <a:defRPr sz="3200">
          <a:solidFill>
            <a:schemeClr val="tx2"/>
          </a:solidFill>
          <a:latin typeface="Arial" panose="020B0604020202020204" pitchFamily="34" charset="0"/>
          <a:ea typeface="微软雅黑" panose="020B0503020204020204" pitchFamily="34" charset="-122"/>
        </a:defRPr>
      </a:lvl2pPr>
      <a:lvl3pPr algn="ctr" rtl="0" eaLnBrk="0" fontAlgn="base" hangingPunct="0">
        <a:spcBef>
          <a:spcPct val="0"/>
        </a:spcBef>
        <a:spcAft>
          <a:spcPct val="0"/>
        </a:spcAft>
        <a:defRPr sz="3200">
          <a:solidFill>
            <a:schemeClr val="tx2"/>
          </a:solidFill>
          <a:latin typeface="Arial" panose="020B0604020202020204" pitchFamily="34" charset="0"/>
          <a:ea typeface="微软雅黑" panose="020B0503020204020204" pitchFamily="34" charset="-122"/>
        </a:defRPr>
      </a:lvl3pPr>
      <a:lvl4pPr algn="ctr" rtl="0" eaLnBrk="0" fontAlgn="base" hangingPunct="0">
        <a:spcBef>
          <a:spcPct val="0"/>
        </a:spcBef>
        <a:spcAft>
          <a:spcPct val="0"/>
        </a:spcAft>
        <a:defRPr sz="3200">
          <a:solidFill>
            <a:schemeClr val="tx2"/>
          </a:solidFill>
          <a:latin typeface="Arial" panose="020B0604020202020204" pitchFamily="34" charset="0"/>
          <a:ea typeface="微软雅黑" panose="020B0503020204020204" pitchFamily="34" charset="-122"/>
        </a:defRPr>
      </a:lvl4pPr>
      <a:lvl5pPr algn="ctr" rtl="0" eaLnBrk="0" fontAlgn="base" hangingPunct="0">
        <a:spcBef>
          <a:spcPct val="0"/>
        </a:spcBef>
        <a:spcAft>
          <a:spcPct val="0"/>
        </a:spcAft>
        <a:defRPr sz="3200">
          <a:solidFill>
            <a:schemeClr val="tx2"/>
          </a:solidFill>
          <a:latin typeface="Arial" panose="020B0604020202020204" pitchFamily="34" charset="0"/>
          <a:ea typeface="微软雅黑" panose="020B0503020204020204" pitchFamily="34" charset="-122"/>
        </a:defRPr>
      </a:lvl5pPr>
      <a:lvl6pPr marL="457200" algn="ctr" rtl="0" fontAlgn="base">
        <a:spcBef>
          <a:spcPct val="0"/>
        </a:spcBef>
        <a:spcAft>
          <a:spcPct val="0"/>
        </a:spcAft>
        <a:defRPr sz="3200">
          <a:solidFill>
            <a:schemeClr val="tx2"/>
          </a:solidFill>
          <a:latin typeface="Arial" panose="020B0604020202020204" pitchFamily="34" charset="0"/>
          <a:ea typeface="微软雅黑" panose="020B0503020204020204" pitchFamily="34" charset="-122"/>
        </a:defRPr>
      </a:lvl6pPr>
      <a:lvl7pPr marL="914400" algn="ctr" rtl="0" fontAlgn="base">
        <a:spcBef>
          <a:spcPct val="0"/>
        </a:spcBef>
        <a:spcAft>
          <a:spcPct val="0"/>
        </a:spcAft>
        <a:defRPr sz="3200">
          <a:solidFill>
            <a:schemeClr val="tx2"/>
          </a:solidFill>
          <a:latin typeface="Arial" panose="020B0604020202020204" pitchFamily="34" charset="0"/>
          <a:ea typeface="微软雅黑" panose="020B0503020204020204" pitchFamily="34" charset="-122"/>
        </a:defRPr>
      </a:lvl7pPr>
      <a:lvl8pPr marL="1371600" algn="ctr" rtl="0" fontAlgn="base">
        <a:spcBef>
          <a:spcPct val="0"/>
        </a:spcBef>
        <a:spcAft>
          <a:spcPct val="0"/>
        </a:spcAft>
        <a:defRPr sz="3200">
          <a:solidFill>
            <a:schemeClr val="tx2"/>
          </a:solidFill>
          <a:latin typeface="Arial" panose="020B0604020202020204" pitchFamily="34" charset="0"/>
          <a:ea typeface="微软雅黑" panose="020B0503020204020204" pitchFamily="34" charset="-122"/>
        </a:defRPr>
      </a:lvl8pPr>
      <a:lvl9pPr marL="1828800" algn="ctr" rtl="0" fontAlgn="base">
        <a:spcBef>
          <a:spcPct val="0"/>
        </a:spcBef>
        <a:spcAft>
          <a:spcPct val="0"/>
        </a:spcAft>
        <a:defRPr sz="3200">
          <a:solidFill>
            <a:schemeClr val="tx2"/>
          </a:solidFill>
          <a:latin typeface="Arial" panose="020B0604020202020204" pitchFamily="34" charset="0"/>
          <a:ea typeface="微软雅黑" panose="020B0503020204020204" pitchFamily="34" charset="-122"/>
        </a:defRPr>
      </a:lvl9pPr>
    </p:titleStyle>
    <p:bodyStyle>
      <a:lvl1pPr marL="342900" indent="-342900" algn="l" rtl="0" eaLnBrk="0" fontAlgn="base" hangingPunct="0">
        <a:spcBef>
          <a:spcPct val="20000"/>
        </a:spcBef>
        <a:spcAft>
          <a:spcPct val="0"/>
        </a:spcAft>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Char char="–"/>
        <a:defRPr>
          <a:solidFill>
            <a:schemeClr val="tx1"/>
          </a:solidFill>
          <a:latin typeface="+mn-lt"/>
          <a:ea typeface="+mn-ea"/>
        </a:defRPr>
      </a:lvl2pPr>
      <a:lvl3pPr marL="1143000" indent="-228600" algn="l" rtl="0" eaLnBrk="0" fontAlgn="base" hangingPunct="0">
        <a:spcBef>
          <a:spcPct val="20000"/>
        </a:spcBef>
        <a:spcAft>
          <a:spcPct val="0"/>
        </a:spcAft>
        <a:buChar char="•"/>
        <a:defRPr sz="1600">
          <a:solidFill>
            <a:schemeClr val="tx1"/>
          </a:solidFill>
          <a:latin typeface="+mn-lt"/>
          <a:ea typeface="+mn-ea"/>
        </a:defRPr>
      </a:lvl3pPr>
      <a:lvl4pPr marL="1600200" indent="-228600" algn="l" rtl="0" eaLnBrk="0" fontAlgn="base" hangingPunct="0">
        <a:spcBef>
          <a:spcPct val="20000"/>
        </a:spcBef>
        <a:spcAft>
          <a:spcPct val="0"/>
        </a:spcAft>
        <a:buChar char="–"/>
        <a:defRPr sz="1400">
          <a:solidFill>
            <a:schemeClr val="tx1"/>
          </a:solidFill>
          <a:latin typeface="+mn-lt"/>
          <a:ea typeface="+mn-ea"/>
        </a:defRPr>
      </a:lvl4pPr>
      <a:lvl5pPr marL="2057400" indent="-228600" algn="l" rtl="0" eaLnBrk="0" fontAlgn="base" hangingPunct="0">
        <a:spcBef>
          <a:spcPct val="20000"/>
        </a:spcBef>
        <a:spcAft>
          <a:spcPct val="0"/>
        </a:spcAft>
        <a:buChar char="»"/>
        <a:defRPr sz="1400">
          <a:solidFill>
            <a:schemeClr val="tx1"/>
          </a:solidFill>
          <a:latin typeface="+mn-lt"/>
          <a:ea typeface="+mn-ea"/>
        </a:defRPr>
      </a:lvl5pPr>
      <a:lvl6pPr marL="2514600" indent="-228600" algn="l" rtl="0" fontAlgn="base">
        <a:spcBef>
          <a:spcPct val="20000"/>
        </a:spcBef>
        <a:spcAft>
          <a:spcPct val="0"/>
        </a:spcAft>
        <a:buChar char="»"/>
        <a:defRPr sz="1400">
          <a:solidFill>
            <a:schemeClr val="tx1"/>
          </a:solidFill>
          <a:latin typeface="+mn-lt"/>
          <a:ea typeface="+mn-ea"/>
        </a:defRPr>
      </a:lvl6pPr>
      <a:lvl7pPr marL="2971800" indent="-228600" algn="l" rtl="0" fontAlgn="base">
        <a:spcBef>
          <a:spcPct val="20000"/>
        </a:spcBef>
        <a:spcAft>
          <a:spcPct val="0"/>
        </a:spcAft>
        <a:buChar char="»"/>
        <a:defRPr sz="1400">
          <a:solidFill>
            <a:schemeClr val="tx1"/>
          </a:solidFill>
          <a:latin typeface="+mn-lt"/>
          <a:ea typeface="+mn-ea"/>
        </a:defRPr>
      </a:lvl7pPr>
      <a:lvl8pPr marL="3429000" indent="-228600" algn="l" rtl="0" fontAlgn="base">
        <a:spcBef>
          <a:spcPct val="20000"/>
        </a:spcBef>
        <a:spcAft>
          <a:spcPct val="0"/>
        </a:spcAft>
        <a:buChar char="»"/>
        <a:defRPr sz="1400">
          <a:solidFill>
            <a:schemeClr val="tx1"/>
          </a:solidFill>
          <a:latin typeface="+mn-lt"/>
          <a:ea typeface="+mn-ea"/>
        </a:defRPr>
      </a:lvl8pPr>
      <a:lvl9pPr marL="3886200" indent="-228600" algn="l" rtl="0" fontAlgn="base">
        <a:spcBef>
          <a:spcPct val="20000"/>
        </a:spcBef>
        <a:spcAft>
          <a:spcPct val="0"/>
        </a:spcAft>
        <a:buChar char="»"/>
        <a:defRPr sz="14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5.png"/><Relationship Id="rId1" Type="http://schemas.openxmlformats.org/officeDocument/2006/relationships/image" Target="../media/image3.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image" Target="../media/image3.jpe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3.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1.jpeg"/><Relationship Id="rId2" Type="http://schemas.openxmlformats.org/officeDocument/2006/relationships/image" Target="../media/image20.png"/><Relationship Id="rId1" Type="http://schemas.openxmlformats.org/officeDocument/2006/relationships/image" Target="../media/image3.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jpeg"/></Relationships>
</file>

<file path=ppt/slides/_rels/slide4.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3.jpe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3.jpe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2.png"/><Relationship Id="rId1" Type="http://schemas.openxmlformats.org/officeDocument/2006/relationships/image" Target="../media/image3.jpe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3.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717868" y="1142683"/>
            <a:ext cx="1414462" cy="461962"/>
          </a:xfrm>
          <a:prstGeom prst="rect">
            <a:avLst/>
          </a:prstGeom>
        </p:spPr>
        <p:style>
          <a:lnRef idx="1">
            <a:schemeClr val="accent6"/>
          </a:lnRef>
          <a:fillRef idx="3">
            <a:schemeClr val="accent6"/>
          </a:fillRef>
          <a:effectRef idx="2">
            <a:schemeClr val="accent6"/>
          </a:effectRef>
          <a:fontRef idx="minor">
            <a:schemeClr val="lt1"/>
          </a:fontRef>
        </p:style>
        <p:txBody>
          <a:bodyPr wrap="none">
            <a:spAutoFit/>
          </a:bodyPr>
          <a:lstStyle/>
          <a:p>
            <a:pPr>
              <a:defRPr/>
            </a:pPr>
            <a:r>
              <a:rPr lang="zh-CN" altLang="en-US" sz="2400" b="0" dirty="0">
                <a:latin typeface="宋体" panose="02010600030101010101" pitchFamily="2" charset="-122"/>
              </a:rPr>
              <a:t>考纲要求</a:t>
            </a:r>
            <a:endParaRPr lang="zh-CN" altLang="zh-CN" sz="2400" b="0" dirty="0">
              <a:latin typeface="宋体" panose="02010600030101010101" pitchFamily="2" charset="-122"/>
            </a:endParaRPr>
          </a:p>
        </p:txBody>
      </p:sp>
      <p:sp>
        <p:nvSpPr>
          <p:cNvPr id="101" name="文本框 100"/>
          <p:cNvSpPr txBox="1"/>
          <p:nvPr/>
        </p:nvSpPr>
        <p:spPr>
          <a:xfrm>
            <a:off x="915670" y="1901190"/>
            <a:ext cx="7600950" cy="1124585"/>
          </a:xfrm>
          <a:prstGeom prst="rect">
            <a:avLst/>
          </a:prstGeom>
          <a:noFill/>
          <a:ln w="9525">
            <a:noFill/>
          </a:ln>
        </p:spPr>
        <p:txBody>
          <a:bodyPr wrap="square">
            <a:spAutoFit/>
          </a:bodyPr>
          <a:p>
            <a:pPr marL="0" indent="0">
              <a:lnSpc>
                <a:spcPct val="140000"/>
              </a:lnSpc>
            </a:pPr>
            <a:r>
              <a:rPr lang="zh-CN" sz="2400" b="0">
                <a:latin typeface="宋体" panose="02010600030101010101" pitchFamily="2" charset="-122"/>
                <a:cs typeface="宋体" panose="02010600030101010101" pitchFamily="2" charset="-122"/>
              </a:rPr>
              <a:t>（1）了解虚拟现实与增强现实技术的基本定义；（2）了解虚拟现实与增强现实技术的发展现状。</a:t>
            </a:r>
            <a:endParaRPr lang="zh-CN" altLang="en-US" sz="2400" b="0">
              <a:latin typeface="宋体" panose="02010600030101010101" pitchFamily="2" charset="-122"/>
              <a:cs typeface="宋体" panose="02010600030101010101" pitchFamily="2" charset="-122"/>
            </a:endParaRPr>
          </a:p>
        </p:txBody>
      </p:sp>
      <p:grpSp>
        <p:nvGrpSpPr>
          <p:cNvPr id="3079" name="组合 4"/>
          <p:cNvGrpSpPr/>
          <p:nvPr/>
        </p:nvGrpSpPr>
        <p:grpSpPr bwMode="auto">
          <a:xfrm>
            <a:off x="2627313" y="44450"/>
            <a:ext cx="6048375" cy="625475"/>
            <a:chOff x="2555776" y="44624"/>
            <a:chExt cx="6048672" cy="624911"/>
          </a:xfrm>
        </p:grpSpPr>
        <p:pic>
          <p:nvPicPr>
            <p:cNvPr id="3080" name="图片 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2555776" y="44624"/>
              <a:ext cx="6048672" cy="624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2626899" y="159455"/>
              <a:ext cx="5171059" cy="398420"/>
            </a:xfrm>
            <a:prstGeom prst="rect">
              <a:avLst/>
            </a:prstGeom>
          </p:spPr>
          <p:txBody>
            <a:bodyPr wrap="square">
              <a:spAutoFit/>
            </a:bodyPr>
            <a:p>
              <a:pPr>
                <a:defRPr/>
              </a:pPr>
              <a:r>
                <a:rPr lang="zh-CN" sz="2000">
                  <a:solidFill>
                    <a:srgbClr val="FFFF00"/>
                  </a:solidFill>
                  <a:latin typeface="黑体" panose="02010609060101010101" charset="-122"/>
                  <a:ea typeface="黑体" panose="02010609060101010101" charset="-122"/>
                  <a:cs typeface="黑体" panose="02010609060101010101" charset="-122"/>
                  <a:sym typeface="+mn-ea"/>
                </a:rPr>
                <a:t>专题二 虚拟现实与增强现实技术</a:t>
              </a:r>
              <a:endParaRPr lang="zh-CN" altLang="zh-CN" sz="2000" dirty="0">
                <a:solidFill>
                  <a:srgbClr val="FFFF00"/>
                </a:solidFill>
                <a:latin typeface="黑体" panose="02010609060101010101" charset="-122"/>
                <a:ea typeface="黑体" panose="02010609060101010101" charset="-122"/>
                <a:cs typeface="黑体" panose="02010609060101010101"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1200">
        <p:circle/>
      </p:transition>
    </mc:Choice>
    <mc:Fallback>
      <p:transition spd="slow">
        <p:circl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0" name="图片 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2627630" y="44450"/>
            <a:ext cx="6048375"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2698433" y="159385"/>
            <a:ext cx="5170805" cy="460375"/>
          </a:xfrm>
          <a:prstGeom prst="rect">
            <a:avLst/>
          </a:prstGeom>
        </p:spPr>
        <p:txBody>
          <a:bodyPr wrap="square">
            <a:spAutoFit/>
          </a:bodyPr>
          <a:p>
            <a:pPr>
              <a:defRPr/>
            </a:pPr>
            <a:r>
              <a:rPr lang="zh-CN" altLang="en-US" sz="2400" dirty="0">
                <a:solidFill>
                  <a:srgbClr val="FFFF00"/>
                </a:solidFill>
                <a:latin typeface="黑体" panose="02010609060101010101" charset="-122"/>
                <a:ea typeface="黑体" panose="02010609060101010101" charset="-122"/>
                <a:cs typeface="黑体" panose="02010609060101010101" charset="-122"/>
                <a:sym typeface="+mn-ea"/>
              </a:rPr>
              <a:t>一．虚拟现实技术</a:t>
            </a:r>
            <a:endParaRPr lang="zh-CN" altLang="en-US" sz="2400" dirty="0">
              <a:solidFill>
                <a:srgbClr val="FFFF00"/>
              </a:solidFill>
              <a:latin typeface="黑体" panose="02010609060101010101" charset="-122"/>
              <a:ea typeface="黑体" panose="02010609060101010101" charset="-122"/>
              <a:cs typeface="黑体" panose="02010609060101010101" charset="-122"/>
              <a:sym typeface="+mn-ea"/>
            </a:endParaRPr>
          </a:p>
        </p:txBody>
      </p:sp>
      <p:pic>
        <p:nvPicPr>
          <p:cNvPr id="3" name="图片 2"/>
          <p:cNvPicPr>
            <a:picLocks noChangeAspect="1"/>
          </p:cNvPicPr>
          <p:nvPr/>
        </p:nvPicPr>
        <p:blipFill>
          <a:blip r:embed="rId2"/>
          <a:stretch>
            <a:fillRect/>
          </a:stretch>
        </p:blipFill>
        <p:spPr>
          <a:xfrm>
            <a:off x="1114425" y="772160"/>
            <a:ext cx="5960745" cy="55568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p:circle/>
      </p:transition>
    </mc:Choice>
    <mc:Fallback>
      <p:transition spd="slow">
        <p:circl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0" name="图片 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2627630" y="44450"/>
            <a:ext cx="6048375"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2698433" y="159385"/>
            <a:ext cx="5170805" cy="460375"/>
          </a:xfrm>
          <a:prstGeom prst="rect">
            <a:avLst/>
          </a:prstGeom>
        </p:spPr>
        <p:txBody>
          <a:bodyPr wrap="square">
            <a:spAutoFit/>
          </a:bodyPr>
          <a:p>
            <a:pPr>
              <a:defRPr/>
            </a:pPr>
            <a:r>
              <a:rPr lang="zh-CN" altLang="en-US" sz="2400" dirty="0">
                <a:solidFill>
                  <a:srgbClr val="FFFF00"/>
                </a:solidFill>
                <a:latin typeface="黑体" panose="02010609060101010101" charset="-122"/>
                <a:ea typeface="黑体" panose="02010609060101010101" charset="-122"/>
                <a:cs typeface="黑体" panose="02010609060101010101" charset="-122"/>
                <a:sym typeface="+mn-ea"/>
              </a:rPr>
              <a:t>二．增强现实技术</a:t>
            </a:r>
            <a:endParaRPr lang="zh-CN" altLang="en-US" sz="2400" dirty="0">
              <a:solidFill>
                <a:srgbClr val="FFFF00"/>
              </a:solidFill>
              <a:latin typeface="黑体" panose="02010609060101010101" charset="-122"/>
              <a:ea typeface="黑体" panose="02010609060101010101" charset="-122"/>
              <a:cs typeface="黑体" panose="02010609060101010101" charset="-122"/>
              <a:sym typeface="+mn-ea"/>
            </a:endParaRPr>
          </a:p>
        </p:txBody>
      </p:sp>
      <p:sp>
        <p:nvSpPr>
          <p:cNvPr id="101" name="文本框 100"/>
          <p:cNvSpPr txBox="1"/>
          <p:nvPr/>
        </p:nvSpPr>
        <p:spPr>
          <a:xfrm>
            <a:off x="260350" y="902335"/>
            <a:ext cx="8751570" cy="5323205"/>
          </a:xfrm>
          <a:prstGeom prst="rect">
            <a:avLst/>
          </a:prstGeom>
          <a:noFill/>
          <a:ln w="9525">
            <a:noFill/>
          </a:ln>
        </p:spPr>
        <p:txBody>
          <a:bodyPr wrap="square">
            <a:spAutoFit/>
          </a:bodyPr>
          <a:p>
            <a:pPr marL="0" indent="0"/>
            <a:r>
              <a:rPr lang="zh-CN" sz="2000">
                <a:ea typeface="宋体" panose="02010600030101010101" pitchFamily="2" charset="-122"/>
              </a:rPr>
              <a:t>1. 增强现实技术的定义</a:t>
            </a:r>
            <a:r>
              <a:rPr lang="zh-CN" sz="2000" b="0">
                <a:ea typeface="宋体" panose="02010600030101010101" pitchFamily="2" charset="-122"/>
              </a:rPr>
              <a:t>     增强现实技术（英文简称为</a:t>
            </a:r>
            <a:r>
              <a:rPr lang="en-US" sz="2000" b="0">
                <a:latin typeface="宋体" panose="02010600030101010101" pitchFamily="2" charset="-122"/>
                <a:ea typeface="宋体" panose="02010600030101010101" pitchFamily="2" charset="-122"/>
              </a:rPr>
              <a:t>AR</a:t>
            </a:r>
            <a:r>
              <a:rPr lang="zh-CN" sz="2000" b="0">
                <a:ea typeface="宋体" panose="02010600030101010101" pitchFamily="2" charset="-122"/>
              </a:rPr>
              <a:t>），是一种实时地计算摄影机影像的位置及角度并加上相应图像的技术。这种技术的目标是在屏幕上把虚拟信息（物体、图像、声音、视频等）融合到现实情境中，两种信息互为补充，以实现对真实世界的“增强”。AR技术是一种把原本在现实世界的一定时间、空间范围内很难体验到的实体信息（视觉、听觉、味觉、触觉等信息），通过电脑等科学技术模拟仿真后，再叠加到现实世界被人类感官所感知，从而达到超越现实的感官体验的技术。它是一种将真实世界信息和虚拟世界信息“无缝”集成的新技术，</a:t>
            </a:r>
            <a:r>
              <a:rPr lang="zh-CN" sz="2000" b="0">
                <a:solidFill>
                  <a:srgbClr val="333333"/>
                </a:solidFill>
                <a:ea typeface="宋体" panose="02010600030101010101" pitchFamily="2" charset="-122"/>
              </a:rPr>
              <a:t>真实的环境和虚拟的物体实时地叠加到了同一个画面或空间同时存在。它不仅展现了真实世界的信息,而且将虚拟的信息同时显示出来，两种信息相互补充和叠加。</a:t>
            </a:r>
            <a:r>
              <a:rPr lang="zh-CN" sz="2000" b="0">
                <a:ea typeface="宋体" panose="02010600030101010101" pitchFamily="2" charset="-122"/>
              </a:rPr>
              <a:t>       增强现实技术包含了多媒体、三维建模、实时视频显示及控制、多传感器融合、实时跟踪注册、场景融合等新技术与新手段。       AR系统具有三个突出的特点：①</a:t>
            </a:r>
            <a:r>
              <a:rPr lang="en-US" sz="2000" b="0">
                <a:latin typeface="宋体" panose="02010600030101010101" pitchFamily="2" charset="-122"/>
                <a:ea typeface="宋体" panose="02010600030101010101" pitchFamily="2" charset="-122"/>
              </a:rPr>
              <a:t> </a:t>
            </a:r>
            <a:r>
              <a:rPr lang="zh-CN" sz="2000" b="0">
                <a:ea typeface="宋体" panose="02010600030101010101" pitchFamily="2" charset="-122"/>
              </a:rPr>
              <a:t>虚实结合，即真实世界和虚拟世界的信息集成；②实时交互性；③</a:t>
            </a:r>
            <a:r>
              <a:rPr lang="en-US" sz="2000" b="0">
                <a:latin typeface="宋体" panose="02010600030101010101" pitchFamily="2" charset="-122"/>
                <a:ea typeface="宋体" panose="02010600030101010101" pitchFamily="2" charset="-122"/>
              </a:rPr>
              <a:t> </a:t>
            </a:r>
            <a:r>
              <a:rPr lang="zh-CN" sz="2000" b="0">
                <a:ea typeface="宋体" panose="02010600030101010101" pitchFamily="2" charset="-122"/>
              </a:rPr>
              <a:t>三维注册，为了实现虚拟信息和真实环境的无缝结合，必须将虚拟信息显示在现实世界的正确位置，这个定位的过程就是注册。</a:t>
            </a:r>
            <a:endParaRPr lang="zh-CN" altLang="en-US" sz="2000"/>
          </a:p>
        </p:txBody>
      </p:sp>
    </p:spTree>
  </p:cSld>
  <p:clrMapOvr>
    <a:masterClrMapping/>
  </p:clrMapOvr>
  <mc:AlternateContent xmlns:mc="http://schemas.openxmlformats.org/markup-compatibility/2006">
    <mc:Choice xmlns:p14="http://schemas.microsoft.com/office/powerpoint/2010/main" Requires="p14">
      <p:transition spd="slow" p14:dur="1200">
        <p:circle/>
      </p:transition>
    </mc:Choice>
    <mc:Fallback>
      <p:transition spd="slow">
        <p:circl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0" name="图片 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2627630" y="44450"/>
            <a:ext cx="6048375"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2698433" y="159385"/>
            <a:ext cx="5170805" cy="460375"/>
          </a:xfrm>
          <a:prstGeom prst="rect">
            <a:avLst/>
          </a:prstGeom>
        </p:spPr>
        <p:txBody>
          <a:bodyPr wrap="square">
            <a:spAutoFit/>
          </a:bodyPr>
          <a:p>
            <a:pPr>
              <a:defRPr/>
            </a:pPr>
            <a:r>
              <a:rPr lang="zh-CN" altLang="en-US" sz="2400" dirty="0">
                <a:solidFill>
                  <a:srgbClr val="FFFF00"/>
                </a:solidFill>
                <a:latin typeface="黑体" panose="02010609060101010101" charset="-122"/>
                <a:ea typeface="黑体" panose="02010609060101010101" charset="-122"/>
                <a:cs typeface="黑体" panose="02010609060101010101" charset="-122"/>
                <a:sym typeface="+mn-ea"/>
              </a:rPr>
              <a:t>二．增强现实技术</a:t>
            </a:r>
            <a:endParaRPr lang="zh-CN" altLang="en-US" sz="2400" dirty="0">
              <a:solidFill>
                <a:srgbClr val="FFFF00"/>
              </a:solidFill>
              <a:latin typeface="黑体" panose="02010609060101010101" charset="-122"/>
              <a:ea typeface="黑体" panose="02010609060101010101" charset="-122"/>
              <a:cs typeface="黑体" panose="02010609060101010101" charset="-122"/>
              <a:sym typeface="+mn-ea"/>
            </a:endParaRPr>
          </a:p>
        </p:txBody>
      </p:sp>
      <p:sp>
        <p:nvSpPr>
          <p:cNvPr id="101" name="文本框 100"/>
          <p:cNvSpPr txBox="1"/>
          <p:nvPr/>
        </p:nvSpPr>
        <p:spPr>
          <a:xfrm>
            <a:off x="72390" y="669925"/>
            <a:ext cx="8828405" cy="5631180"/>
          </a:xfrm>
          <a:prstGeom prst="rect">
            <a:avLst/>
          </a:prstGeom>
          <a:noFill/>
          <a:ln w="9525">
            <a:noFill/>
          </a:ln>
        </p:spPr>
        <p:txBody>
          <a:bodyPr wrap="square">
            <a:spAutoFit/>
          </a:bodyPr>
          <a:p>
            <a:pPr marL="0" indent="0">
              <a:lnSpc>
                <a:spcPct val="120000"/>
              </a:lnSpc>
            </a:pPr>
            <a:r>
              <a:rPr lang="zh-CN" sz="2000">
                <a:latin typeface="宋体" panose="02010600030101010101" pitchFamily="2" charset="-122"/>
                <a:cs typeface="宋体" panose="02010600030101010101" pitchFamily="2" charset="-122"/>
              </a:rPr>
              <a:t>【补充说明】VR技术与AR技术的区别</a:t>
            </a:r>
            <a:r>
              <a:rPr lang="zh-CN" sz="2000" b="0">
                <a:latin typeface="宋体" panose="02010600030101010101" pitchFamily="2" charset="-122"/>
                <a:cs typeface="宋体" panose="02010600030101010101" pitchFamily="2" charset="-122"/>
              </a:rPr>
              <a:t>    一般认为，AR技术的出现源于VR技术的发展，但二者存在明显的差别。传统VR技术给予用户一种在虚拟世界中完全沉浸的效果，是另外创造一个世界；而AR技术则把计算机带入到用户的真实世界中，通过听、看、摸、闻得到虚拟信息以增强对现实世界的感知，实现了从“人去适应机器”到技术“以人为本”的转变。</a:t>
            </a:r>
            <a:r>
              <a:rPr lang="zh-CN" sz="2000">
                <a:latin typeface="宋体" panose="02010600030101010101" pitchFamily="2" charset="-122"/>
                <a:cs typeface="宋体" panose="02010600030101010101" pitchFamily="2" charset="-122"/>
              </a:rPr>
              <a:t>2. 增强现实技术的应用</a:t>
            </a:r>
            <a:r>
              <a:rPr lang="zh-CN" sz="2000" b="0">
                <a:latin typeface="宋体" panose="02010600030101010101" pitchFamily="2" charset="-122"/>
                <a:cs typeface="宋体" panose="02010600030101010101" pitchFamily="2" charset="-122"/>
              </a:rPr>
              <a:t>   AR技术是在真实世界的基础上，利用附加信息去增强用户对真实世界的感官认识。AR技术广泛应用于工业、建筑、军事、医疗、教育、文化、娱乐等多个领域。</a:t>
            </a:r>
            <a:endParaRPr lang="en-US" sz="2000" b="0">
              <a:solidFill>
                <a:srgbClr val="333333"/>
              </a:solidFill>
              <a:latin typeface="宋体" panose="02010600030101010101" pitchFamily="2" charset="-122"/>
              <a:cs typeface="宋体" panose="02010600030101010101" pitchFamily="2" charset="-122"/>
            </a:endParaRPr>
          </a:p>
          <a:p>
            <a:pPr marL="0" indent="0"/>
            <a:r>
              <a:rPr lang="zh-CN" altLang="en-US" sz="2000" b="0">
                <a:solidFill>
                  <a:srgbClr val="FF0000"/>
                </a:solidFill>
                <a:latin typeface="宋体" panose="02010600030101010101" pitchFamily="2" charset="-122"/>
                <a:cs typeface="宋体" panose="02010600030101010101" pitchFamily="2" charset="-122"/>
              </a:rPr>
              <a:t>◆</a:t>
            </a:r>
            <a:r>
              <a:rPr lang="zh-CN" sz="2000" b="0">
                <a:solidFill>
                  <a:srgbClr val="333333"/>
                </a:solidFill>
                <a:latin typeface="宋体" panose="02010600030101010101" pitchFamily="2" charset="-122"/>
                <a:cs typeface="宋体" panose="02010600030101010101" pitchFamily="2" charset="-122"/>
              </a:rPr>
              <a:t>军事领域。部队可以利用VR技术进行</a:t>
            </a:r>
            <a:r>
              <a:rPr lang="zh-CN" sz="2000" b="0">
                <a:latin typeface="宋体" panose="02010600030101010101" pitchFamily="2" charset="-122"/>
                <a:cs typeface="宋体" panose="02010600030101010101" pitchFamily="2" charset="-122"/>
              </a:rPr>
              <a:t>导航、测距、目标搜索、</a:t>
            </a:r>
            <a:r>
              <a:rPr lang="zh-CN" sz="2000" b="0">
                <a:solidFill>
                  <a:srgbClr val="333333"/>
                </a:solidFill>
                <a:latin typeface="宋体" panose="02010600030101010101" pitchFamily="2" charset="-122"/>
                <a:cs typeface="宋体" panose="02010600030101010101" pitchFamily="2" charset="-122"/>
              </a:rPr>
              <a:t>方位识别，以获得目标所在地实时的地理数据。</a:t>
            </a:r>
            <a:endParaRPr lang="en-US" sz="2000" b="0">
              <a:solidFill>
                <a:srgbClr val="333333"/>
              </a:solidFill>
              <a:latin typeface="宋体" panose="02010600030101010101" pitchFamily="2" charset="-122"/>
              <a:cs typeface="宋体" panose="02010600030101010101" pitchFamily="2" charset="-122"/>
            </a:endParaRPr>
          </a:p>
          <a:p>
            <a:pPr marL="0" indent="0"/>
            <a:r>
              <a:rPr lang="zh-CN" altLang="en-US" sz="2000" b="0">
                <a:solidFill>
                  <a:srgbClr val="FF0000"/>
                </a:solidFill>
                <a:latin typeface="宋体" panose="02010600030101010101" pitchFamily="2" charset="-122"/>
                <a:cs typeface="宋体" panose="02010600030101010101" pitchFamily="2" charset="-122"/>
                <a:sym typeface="+mn-ea"/>
              </a:rPr>
              <a:t>◆</a:t>
            </a:r>
            <a:r>
              <a:rPr lang="zh-CN" sz="2000" b="0">
                <a:solidFill>
                  <a:srgbClr val="333333"/>
                </a:solidFill>
                <a:latin typeface="宋体" panose="02010600030101010101" pitchFamily="2" charset="-122"/>
                <a:cs typeface="宋体" panose="02010600030101010101" pitchFamily="2" charset="-122"/>
              </a:rPr>
              <a:t>医疗领域。医生可以利用增强现实技术，轻易地进行手术部位的精确定位。</a:t>
            </a:r>
            <a:endParaRPr lang="en-US" sz="2000" b="0">
              <a:solidFill>
                <a:srgbClr val="333333"/>
              </a:solidFill>
              <a:latin typeface="宋体" panose="02010600030101010101" pitchFamily="2" charset="-122"/>
              <a:cs typeface="宋体" panose="02010600030101010101" pitchFamily="2" charset="-122"/>
            </a:endParaRPr>
          </a:p>
          <a:p>
            <a:pPr marL="0" indent="0"/>
            <a:r>
              <a:rPr lang="zh-CN" altLang="en-US" sz="2000" b="0">
                <a:solidFill>
                  <a:srgbClr val="FF0000"/>
                </a:solidFill>
                <a:latin typeface="宋体" panose="02010600030101010101" pitchFamily="2" charset="-122"/>
                <a:cs typeface="宋体" panose="02010600030101010101" pitchFamily="2" charset="-122"/>
                <a:sym typeface="+mn-ea"/>
              </a:rPr>
              <a:t>◆</a:t>
            </a:r>
            <a:r>
              <a:rPr lang="zh-CN" sz="2000" b="0">
                <a:solidFill>
                  <a:srgbClr val="333333"/>
                </a:solidFill>
                <a:latin typeface="宋体" panose="02010600030101010101" pitchFamily="2" charset="-122"/>
                <a:cs typeface="宋体" panose="02010600030101010101" pitchFamily="2" charset="-122"/>
              </a:rPr>
              <a:t>旅游领域。人们</a:t>
            </a:r>
            <a:r>
              <a:rPr lang="zh-CN" sz="2000" b="0">
                <a:solidFill>
                  <a:srgbClr val="333333"/>
                </a:solidFill>
                <a:latin typeface="宋体" panose="02010600030101010101" pitchFamily="2" charset="-122"/>
                <a:cs typeface="宋体" panose="02010600030101010101" pitchFamily="2" charset="-122"/>
              </a:rPr>
              <a:t>在游览</a:t>
            </a:r>
            <a:r>
              <a:rPr lang="zh-CN" sz="2000" b="0">
                <a:solidFill>
                  <a:srgbClr val="333333"/>
                </a:solidFill>
                <a:latin typeface="宋体" panose="02010600030101010101" pitchFamily="2" charset="-122"/>
                <a:cs typeface="宋体" panose="02010600030101010101" pitchFamily="2" charset="-122"/>
              </a:rPr>
              <a:t>、参观的同时，通过增强现实技术将接收到途经建筑的相关资料，观看展品的相关数据资料。</a:t>
            </a:r>
            <a:endParaRPr lang="en-US" sz="2000" b="0">
              <a:solidFill>
                <a:srgbClr val="333333"/>
              </a:solidFill>
              <a:latin typeface="宋体" panose="02010600030101010101" pitchFamily="2" charset="-122"/>
              <a:cs typeface="宋体" panose="02010600030101010101" pitchFamily="2" charset="-122"/>
            </a:endParaRPr>
          </a:p>
          <a:p>
            <a:endParaRPr lang="zh-CN" altLang="en-US" sz="2000">
              <a:latin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circle/>
      </p:transition>
    </mc:Choice>
    <mc:Fallback>
      <p:transition spd="slow">
        <p:circl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0" name="图片 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2627630" y="44450"/>
            <a:ext cx="6048375"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2698433" y="159385"/>
            <a:ext cx="5170805" cy="460375"/>
          </a:xfrm>
          <a:prstGeom prst="rect">
            <a:avLst/>
          </a:prstGeom>
        </p:spPr>
        <p:txBody>
          <a:bodyPr wrap="square">
            <a:spAutoFit/>
          </a:bodyPr>
          <a:p>
            <a:pPr>
              <a:defRPr/>
            </a:pPr>
            <a:r>
              <a:rPr lang="zh-CN" altLang="en-US" sz="2400" dirty="0">
                <a:solidFill>
                  <a:srgbClr val="FFFF00"/>
                </a:solidFill>
                <a:latin typeface="黑体" panose="02010609060101010101" charset="-122"/>
                <a:ea typeface="黑体" panose="02010609060101010101" charset="-122"/>
                <a:cs typeface="黑体" panose="02010609060101010101" charset="-122"/>
                <a:sym typeface="+mn-ea"/>
              </a:rPr>
              <a:t>二．增强现实技术</a:t>
            </a:r>
            <a:endParaRPr lang="zh-CN" altLang="en-US" sz="2400" dirty="0">
              <a:solidFill>
                <a:srgbClr val="FFFF00"/>
              </a:solidFill>
              <a:latin typeface="黑体" panose="02010609060101010101" charset="-122"/>
              <a:ea typeface="黑体" panose="02010609060101010101" charset="-122"/>
              <a:cs typeface="黑体" panose="02010609060101010101" charset="-122"/>
              <a:sym typeface="+mn-ea"/>
            </a:endParaRPr>
          </a:p>
        </p:txBody>
      </p:sp>
      <p:sp>
        <p:nvSpPr>
          <p:cNvPr id="4" name="文本框 3"/>
          <p:cNvSpPr txBox="1"/>
          <p:nvPr/>
        </p:nvSpPr>
        <p:spPr>
          <a:xfrm>
            <a:off x="137160" y="766445"/>
            <a:ext cx="8869680" cy="1938020"/>
          </a:xfrm>
          <a:prstGeom prst="rect">
            <a:avLst/>
          </a:prstGeom>
          <a:noFill/>
        </p:spPr>
        <p:txBody>
          <a:bodyPr wrap="square" rtlCol="0" anchor="t">
            <a:spAutoFit/>
          </a:bodyPr>
          <a:p>
            <a:r>
              <a:rPr lang="zh-CN" altLang="en-US" sz="2000" b="0">
                <a:solidFill>
                  <a:srgbClr val="333333"/>
                </a:solidFill>
                <a:latin typeface="宋体" panose="02010600030101010101" pitchFamily="2" charset="-122"/>
                <a:cs typeface="宋体" panose="02010600030101010101" pitchFamily="2" charset="-122"/>
                <a:sym typeface="+mn-ea"/>
              </a:rPr>
              <a:t>◆</a:t>
            </a:r>
            <a:r>
              <a:rPr lang="zh-CN" altLang="en-US" sz="2000" b="0">
                <a:latin typeface="宋体" panose="02010600030101010101" pitchFamily="2" charset="-122"/>
                <a:cs typeface="宋体" panose="02010600030101010101" pitchFamily="2" charset="-122"/>
              </a:rPr>
              <a:t> 游戏领域。增强现实可以让位于全球不同地点的玩家，共同进入一个真实的自然场景，以虚拟替身的形式，进行网络对战。</a:t>
            </a:r>
            <a:endParaRPr lang="zh-CN" altLang="en-US" sz="2000" b="0">
              <a:latin typeface="宋体" panose="02010600030101010101" pitchFamily="2" charset="-122"/>
              <a:cs typeface="宋体" panose="02010600030101010101" pitchFamily="2" charset="-122"/>
            </a:endParaRPr>
          </a:p>
          <a:p>
            <a:r>
              <a:rPr lang="zh-CN" altLang="en-US" sz="2000" b="0">
                <a:solidFill>
                  <a:srgbClr val="333333"/>
                </a:solidFill>
                <a:latin typeface="宋体" panose="02010600030101010101" pitchFamily="2" charset="-122"/>
                <a:cs typeface="宋体" panose="02010600030101010101" pitchFamily="2" charset="-122"/>
                <a:sym typeface="+mn-ea"/>
              </a:rPr>
              <a:t>◆</a:t>
            </a:r>
            <a:r>
              <a:rPr lang="zh-CN" altLang="en-US" sz="2000" b="0">
                <a:latin typeface="宋体" panose="02010600030101010101" pitchFamily="2" charset="-122"/>
                <a:cs typeface="宋体" panose="02010600030101010101" pitchFamily="2" charset="-122"/>
              </a:rPr>
              <a:t>文化领域。古迹复原和数字化文化遗产保护，文化古迹的信息以增强现实的方式提供给参观者，用户不仅可以通过HMD看到古迹的文字解说，还能看到遗址上残缺部分的虚拟重构。例如，“数字圆明园”就是利用AR技术将圆明园的遗址废墟和当年未破坏前的场景结合，进行复原，如图7-2-14所示。</a:t>
            </a:r>
            <a:endParaRPr lang="zh-CN" altLang="en-US" sz="2000" b="0">
              <a:latin typeface="宋体" panose="02010600030101010101" pitchFamily="2" charset="-122"/>
              <a:cs typeface="宋体" panose="02010600030101010101" pitchFamily="2" charset="-122"/>
            </a:endParaRPr>
          </a:p>
        </p:txBody>
      </p:sp>
      <p:grpSp>
        <p:nvGrpSpPr>
          <p:cNvPr id="1073743085" name="组合 202"/>
          <p:cNvGrpSpPr/>
          <p:nvPr/>
        </p:nvGrpSpPr>
        <p:grpSpPr>
          <a:xfrm>
            <a:off x="1270000" y="2850515"/>
            <a:ext cx="5872556" cy="2333860"/>
            <a:chOff x="4132" y="416683"/>
            <a:chExt cx="8255" cy="2682"/>
          </a:xfrm>
        </p:grpSpPr>
        <p:sp>
          <p:nvSpPr>
            <p:cNvPr id="1073743081" name="文本框 238"/>
            <p:cNvSpPr txBox="1"/>
            <p:nvPr/>
          </p:nvSpPr>
          <p:spPr>
            <a:xfrm>
              <a:off x="8912" y="419076"/>
              <a:ext cx="2983" cy="289"/>
            </a:xfrm>
            <a:prstGeom prst="rect">
              <a:avLst/>
            </a:prstGeom>
            <a:solidFill>
              <a:srgbClr val="FFFFFF"/>
            </a:solidFill>
            <a:ln w="9525">
              <a:noFill/>
            </a:ln>
          </p:spPr>
          <p:txBody>
            <a:bodyPr vert="horz" wrap="square" lIns="0" tIns="0" rIns="0" bIns="0" anchor="t">
              <a:noAutofit/>
            </a:bodyPr>
            <a:p>
              <a:pPr lvl="0" algn="l"/>
              <a:r>
                <a:rPr lang="zh-CN" altLang="en-US" sz="1400" b="0">
                  <a:latin typeface="宋体" panose="02010600030101010101" pitchFamily="2" charset="-122"/>
                  <a:cs typeface="宋体" panose="02010600030101010101" pitchFamily="2" charset="-122"/>
                  <a:sym typeface="+mn-ea"/>
                </a:rPr>
                <a:t>图7-2-14  复原“圆明园”</a:t>
              </a:r>
              <a:endParaRPr lang="zh-CN" altLang="en-US" sz="1400" b="0">
                <a:latin typeface="宋体" panose="02010600030101010101" pitchFamily="2" charset="-122"/>
                <a:cs typeface="宋体" panose="02010600030101010101" pitchFamily="2" charset="-122"/>
                <a:sym typeface="+mn-ea"/>
              </a:endParaRPr>
            </a:p>
            <a:p>
              <a:pPr lvl="0" algn="l"/>
              <a:endParaRPr lang="zh-CN" altLang="en-US" sz="1400" b="0">
                <a:latin typeface="宋体" panose="02010600030101010101" pitchFamily="2" charset="-122"/>
                <a:cs typeface="宋体" panose="02010600030101010101" pitchFamily="2" charset="-122"/>
                <a:sym typeface="+mn-ea"/>
              </a:endParaRPr>
            </a:p>
          </p:txBody>
        </p:sp>
        <p:pic>
          <p:nvPicPr>
            <p:cNvPr id="1073743082" name="图片 240" descr="C:\Users\ADMINI~1\AppData\Local\Temp\1616319037(1).png"/>
            <p:cNvPicPr>
              <a:picLocks noChangeAspect="1"/>
            </p:cNvPicPr>
            <p:nvPr/>
          </p:nvPicPr>
          <p:blipFill>
            <a:blip r:embed="rId2"/>
            <a:stretch>
              <a:fillRect/>
            </a:stretch>
          </p:blipFill>
          <p:spPr>
            <a:xfrm>
              <a:off x="8146" y="416683"/>
              <a:ext cx="4241" cy="2366"/>
            </a:xfrm>
            <a:prstGeom prst="rect">
              <a:avLst/>
            </a:prstGeom>
            <a:noFill/>
            <a:ln w="9525">
              <a:noFill/>
            </a:ln>
          </p:spPr>
        </p:pic>
        <p:pic>
          <p:nvPicPr>
            <p:cNvPr id="1073743083" name="图片 3" descr="1617089401(1)"/>
            <p:cNvPicPr>
              <a:picLocks noChangeAspect="1"/>
            </p:cNvPicPr>
            <p:nvPr/>
          </p:nvPicPr>
          <p:blipFill>
            <a:blip r:embed="rId3"/>
            <a:stretch>
              <a:fillRect/>
            </a:stretch>
          </p:blipFill>
          <p:spPr>
            <a:xfrm>
              <a:off x="4132" y="416696"/>
              <a:ext cx="3929" cy="2337"/>
            </a:xfrm>
            <a:prstGeom prst="rect">
              <a:avLst/>
            </a:prstGeom>
            <a:noFill/>
            <a:ln w="9525">
              <a:noFill/>
            </a:ln>
          </p:spPr>
        </p:pic>
        <p:sp>
          <p:nvSpPr>
            <p:cNvPr id="1073743084" name="文本框 7"/>
            <p:cNvSpPr txBox="1"/>
            <p:nvPr/>
          </p:nvSpPr>
          <p:spPr>
            <a:xfrm>
              <a:off x="5064" y="419036"/>
              <a:ext cx="2159" cy="289"/>
            </a:xfrm>
            <a:prstGeom prst="rect">
              <a:avLst/>
            </a:prstGeom>
            <a:solidFill>
              <a:srgbClr val="FFFFFF"/>
            </a:solidFill>
            <a:ln w="9525">
              <a:noFill/>
            </a:ln>
          </p:spPr>
          <p:txBody>
            <a:bodyPr vert="horz" wrap="square" lIns="0" tIns="0" rIns="0" bIns="0" anchor="t"/>
            <a:p>
              <a:r>
                <a:rPr lang="zh-CN" altLang="en-US" sz="1400" b="0">
                  <a:latin typeface="宋体" panose="02010600030101010101" pitchFamily="2" charset="-122"/>
                  <a:cs typeface="宋体" panose="02010600030101010101" pitchFamily="2" charset="-122"/>
                </a:rPr>
                <a:t>图7-2-13  AR游戏</a:t>
              </a:r>
              <a:endParaRPr lang="zh-CN" altLang="en-US"/>
            </a:p>
            <a:p>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200">
        <p:circle/>
      </p:transition>
    </mc:Choice>
    <mc:Fallback>
      <p:transition spd="slow">
        <p:circl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0" name="图片 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2627630" y="44450"/>
            <a:ext cx="6048375"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2698433" y="159385"/>
            <a:ext cx="5170805" cy="460375"/>
          </a:xfrm>
          <a:prstGeom prst="rect">
            <a:avLst/>
          </a:prstGeom>
        </p:spPr>
        <p:txBody>
          <a:bodyPr wrap="square">
            <a:spAutoFit/>
          </a:bodyPr>
          <a:p>
            <a:pPr>
              <a:defRPr/>
            </a:pPr>
            <a:r>
              <a:rPr lang="zh-CN" altLang="en-US" sz="2400" dirty="0">
                <a:solidFill>
                  <a:srgbClr val="FFFF00"/>
                </a:solidFill>
                <a:latin typeface="黑体" panose="02010609060101010101" charset="-122"/>
                <a:ea typeface="黑体" panose="02010609060101010101" charset="-122"/>
                <a:cs typeface="黑体" panose="02010609060101010101" charset="-122"/>
                <a:sym typeface="+mn-ea"/>
              </a:rPr>
              <a:t>二．增强现实技术</a:t>
            </a:r>
            <a:endParaRPr lang="zh-CN" altLang="en-US" sz="2400" dirty="0">
              <a:solidFill>
                <a:srgbClr val="FFFF00"/>
              </a:solidFill>
              <a:latin typeface="黑体" panose="02010609060101010101" charset="-122"/>
              <a:ea typeface="黑体" panose="02010609060101010101" charset="-122"/>
              <a:cs typeface="黑体" panose="02010609060101010101" charset="-122"/>
              <a:sym typeface="+mn-ea"/>
            </a:endParaRPr>
          </a:p>
        </p:txBody>
      </p:sp>
      <p:sp>
        <p:nvSpPr>
          <p:cNvPr id="101" name="文本框 100"/>
          <p:cNvSpPr txBox="1"/>
          <p:nvPr/>
        </p:nvSpPr>
        <p:spPr>
          <a:xfrm>
            <a:off x="38735" y="735330"/>
            <a:ext cx="9041130" cy="3169285"/>
          </a:xfrm>
          <a:prstGeom prst="rect">
            <a:avLst/>
          </a:prstGeom>
          <a:noFill/>
          <a:ln w="9525">
            <a:noFill/>
          </a:ln>
        </p:spPr>
        <p:txBody>
          <a:bodyPr wrap="square">
            <a:spAutoFit/>
          </a:bodyPr>
          <a:p>
            <a:pPr marL="0" indent="0"/>
            <a:r>
              <a:rPr lang="zh-CN" sz="2000">
                <a:latin typeface="宋体" panose="02010600030101010101" pitchFamily="2" charset="-122"/>
                <a:cs typeface="宋体" panose="02010600030101010101" pitchFamily="2" charset="-122"/>
              </a:rPr>
              <a:t>3. 增强现实技术的发展现状</a:t>
            </a:r>
            <a:r>
              <a:rPr lang="zh-CN" sz="2000" b="0">
                <a:latin typeface="宋体" panose="02010600030101010101" pitchFamily="2" charset="-122"/>
                <a:cs typeface="宋体" panose="02010600030101010101" pitchFamily="2" charset="-122"/>
              </a:rPr>
              <a:t>   AR技术是出现在20世纪60年代，90年代得到迅速发展，随着微软、谷歌、Facebook、Sony等科技巨头纷纷大举进入AR产业，很多公司已经能够提供成熟的基于PC或移动设备的增强现实技术解决方案，不仅加快了增强实现技术软件及相关应用的开发进程，也拓展了增强现实技术的研究领域。   在2013年的时候，日本东京阳光水族馆利用增强现实技术，让用户在使用导航的时候，只需要将摄像头对准街道，屏幕上就会出现好几只摇摆前行的企鹅，那么用户就可以跟随企鹅的步伐来到阳光水族馆，</a:t>
            </a:r>
            <a:r>
              <a:rPr lang="en-US" sz="2000" b="0">
                <a:latin typeface="宋体" panose="02010600030101010101" pitchFamily="2" charset="-122"/>
                <a:cs typeface="宋体" panose="02010600030101010101" pitchFamily="2" charset="-122"/>
              </a:rPr>
              <a:t> </a:t>
            </a:r>
            <a:r>
              <a:rPr lang="zh-CN" sz="2000" b="0">
                <a:latin typeface="宋体" panose="02010600030101010101" pitchFamily="2" charset="-122"/>
                <a:cs typeface="宋体" panose="02010600030101010101" pitchFamily="2" charset="-122"/>
              </a:rPr>
              <a:t>如图</a:t>
            </a:r>
            <a:r>
              <a:rPr lang="zh-CN" sz="2000" b="0">
                <a:solidFill>
                  <a:srgbClr val="333333"/>
                </a:solidFill>
                <a:latin typeface="宋体" panose="02010600030101010101" pitchFamily="2" charset="-122"/>
                <a:cs typeface="宋体" panose="02010600030101010101" pitchFamily="2" charset="-122"/>
              </a:rPr>
              <a:t>7-2-15所示</a:t>
            </a:r>
            <a:r>
              <a:rPr lang="zh-CN" sz="2000" b="0">
                <a:latin typeface="宋体" panose="02010600030101010101" pitchFamily="2" charset="-122"/>
                <a:cs typeface="宋体" panose="02010600030101010101" pitchFamily="2" charset="-122"/>
              </a:rPr>
              <a:t>。同年，宜家则是利用增强现实技术，让客户能够利用手机将虚拟家具投射到房间中，客户能够很直观的感受不同家具在房间中摆放的效果，图</a:t>
            </a:r>
            <a:r>
              <a:rPr lang="zh-CN" sz="2000" b="0">
                <a:solidFill>
                  <a:srgbClr val="333333"/>
                </a:solidFill>
                <a:latin typeface="宋体" panose="02010600030101010101" pitchFamily="2" charset="-122"/>
                <a:cs typeface="宋体" panose="02010600030101010101" pitchFamily="2" charset="-122"/>
              </a:rPr>
              <a:t>7-2-16所示</a:t>
            </a:r>
            <a:r>
              <a:rPr lang="zh-CN" sz="2000" b="0">
                <a:latin typeface="宋体" panose="02010600030101010101" pitchFamily="2" charset="-122"/>
                <a:cs typeface="宋体" panose="02010600030101010101" pitchFamily="2" charset="-122"/>
              </a:rPr>
              <a:t>。</a:t>
            </a:r>
            <a:endParaRPr lang="zh-CN" altLang="en-US" sz="2000">
              <a:latin typeface="宋体" panose="02010600030101010101" pitchFamily="2" charset="-122"/>
              <a:cs typeface="宋体" panose="02010600030101010101" pitchFamily="2" charset="-122"/>
            </a:endParaRPr>
          </a:p>
        </p:txBody>
      </p:sp>
      <p:grpSp>
        <p:nvGrpSpPr>
          <p:cNvPr id="1073743104" name="组合 1073743103"/>
          <p:cNvGrpSpPr/>
          <p:nvPr/>
        </p:nvGrpSpPr>
        <p:grpSpPr>
          <a:xfrm>
            <a:off x="1097280" y="3904615"/>
            <a:ext cx="3032302" cy="2075028"/>
            <a:chOff x="4257" y="432927"/>
            <a:chExt cx="3733" cy="2298"/>
          </a:xfrm>
        </p:grpSpPr>
        <p:pic>
          <p:nvPicPr>
            <p:cNvPr id="1073743073" name="图片 4" descr="C:\Users\ADMINI~1\AppData\Local\Temp\1616319135(1).png"/>
            <p:cNvPicPr>
              <a:picLocks noChangeAspect="1"/>
            </p:cNvPicPr>
            <p:nvPr/>
          </p:nvPicPr>
          <p:blipFill>
            <a:blip r:embed="rId2"/>
            <a:stretch>
              <a:fillRect/>
            </a:stretch>
          </p:blipFill>
          <p:spPr>
            <a:xfrm>
              <a:off x="4257" y="432927"/>
              <a:ext cx="3733" cy="1936"/>
            </a:xfrm>
            <a:prstGeom prst="rect">
              <a:avLst/>
            </a:prstGeom>
            <a:noFill/>
            <a:ln w="9525">
              <a:noFill/>
            </a:ln>
          </p:spPr>
        </p:pic>
        <p:sp>
          <p:nvSpPr>
            <p:cNvPr id="1073743076" name="文本框 241"/>
            <p:cNvSpPr txBox="1"/>
            <p:nvPr/>
          </p:nvSpPr>
          <p:spPr>
            <a:xfrm>
              <a:off x="4946" y="434936"/>
              <a:ext cx="2552" cy="289"/>
            </a:xfrm>
            <a:prstGeom prst="rect">
              <a:avLst/>
            </a:prstGeom>
            <a:solidFill>
              <a:srgbClr val="FFFFFF"/>
            </a:solidFill>
            <a:ln w="9525">
              <a:noFill/>
            </a:ln>
          </p:spPr>
          <p:txBody>
            <a:bodyPr vert="horz" wrap="square" lIns="0" tIns="0" rIns="0" bIns="0" anchor="t"/>
            <a:p>
              <a:r>
                <a:rPr lang="zh-CN" altLang="en-US" sz="1400" b="0">
                  <a:latin typeface="宋体" panose="02010600030101010101" pitchFamily="2" charset="-122"/>
                  <a:cs typeface="宋体" panose="02010600030101010101" pitchFamily="2" charset="-122"/>
                </a:rPr>
                <a:t>图7-2-15 利用AR技术导航</a:t>
              </a:r>
              <a:endParaRPr lang="zh-CN" altLang="en-US" sz="1400" b="0">
                <a:latin typeface="宋体" panose="02010600030101010101" pitchFamily="2" charset="-122"/>
                <a:cs typeface="宋体" panose="02010600030101010101" pitchFamily="2" charset="-122"/>
              </a:endParaRPr>
            </a:p>
            <a:p>
              <a:endParaRPr lang="zh-CN" altLang="en-US" sz="1400" b="0">
                <a:latin typeface="宋体" panose="02010600030101010101" pitchFamily="2" charset="-122"/>
                <a:cs typeface="宋体" panose="02010600030101010101" pitchFamily="2" charset="-122"/>
              </a:endParaRPr>
            </a:p>
          </p:txBody>
        </p:sp>
      </p:grpSp>
      <p:grpSp>
        <p:nvGrpSpPr>
          <p:cNvPr id="1073743105" name="组合 1073743104"/>
          <p:cNvGrpSpPr/>
          <p:nvPr/>
        </p:nvGrpSpPr>
        <p:grpSpPr>
          <a:xfrm>
            <a:off x="4521200" y="3904615"/>
            <a:ext cx="2961640" cy="2108034"/>
            <a:chOff x="8224" y="432887"/>
            <a:chExt cx="3646" cy="2335"/>
          </a:xfrm>
        </p:grpSpPr>
        <p:pic>
          <p:nvPicPr>
            <p:cNvPr id="1073743074" name="图片 5" descr="C:\Users\ADMINI~1\AppData\Local\Temp\1616319191(1).png"/>
            <p:cNvPicPr>
              <a:picLocks noChangeAspect="1"/>
            </p:cNvPicPr>
            <p:nvPr/>
          </p:nvPicPr>
          <p:blipFill>
            <a:blip r:embed="rId3"/>
            <a:srcRect l="4536"/>
            <a:stretch>
              <a:fillRect/>
            </a:stretch>
          </p:blipFill>
          <p:spPr>
            <a:xfrm>
              <a:off x="8224" y="432887"/>
              <a:ext cx="3646" cy="1947"/>
            </a:xfrm>
            <a:prstGeom prst="rect">
              <a:avLst/>
            </a:prstGeom>
            <a:noFill/>
            <a:ln w="9525">
              <a:noFill/>
            </a:ln>
          </p:spPr>
        </p:pic>
        <p:sp>
          <p:nvSpPr>
            <p:cNvPr id="1073743075" name="文本框 243"/>
            <p:cNvSpPr txBox="1"/>
            <p:nvPr/>
          </p:nvSpPr>
          <p:spPr>
            <a:xfrm>
              <a:off x="8761" y="434933"/>
              <a:ext cx="2741" cy="289"/>
            </a:xfrm>
            <a:prstGeom prst="rect">
              <a:avLst/>
            </a:prstGeom>
            <a:solidFill>
              <a:srgbClr val="FFFFFF"/>
            </a:solidFill>
            <a:ln w="9525">
              <a:noFill/>
            </a:ln>
          </p:spPr>
          <p:txBody>
            <a:bodyPr vert="horz" wrap="square" lIns="0" tIns="0" rIns="0" bIns="0" anchor="t"/>
            <a:p>
              <a:pPr algn="l"/>
              <a:r>
                <a:rPr lang="zh-CN" altLang="en-US" sz="1400" b="0">
                  <a:latin typeface="宋体" panose="02010600030101010101" pitchFamily="2" charset="-122"/>
                  <a:cs typeface="宋体" panose="02010600030101010101" pitchFamily="2" charset="-122"/>
                </a:rPr>
                <a:t>图7-2-16 AR在家居领域应用</a:t>
              </a:r>
              <a:endParaRPr lang="zh-CN" altLang="en-US" sz="1400" b="0">
                <a:latin typeface="宋体" panose="02010600030101010101" pitchFamily="2" charset="-122"/>
                <a:cs typeface="宋体" panose="02010600030101010101" pitchFamily="2" charset="-122"/>
              </a:endParaRPr>
            </a:p>
            <a:p>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200">
        <p:circle/>
      </p:transition>
    </mc:Choice>
    <mc:Fallback>
      <p:transition spd="slow">
        <p:circl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0" name="图片 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2627630" y="44450"/>
            <a:ext cx="6048375"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2698433" y="159385"/>
            <a:ext cx="5170805" cy="460375"/>
          </a:xfrm>
          <a:prstGeom prst="rect">
            <a:avLst/>
          </a:prstGeom>
        </p:spPr>
        <p:txBody>
          <a:bodyPr wrap="square">
            <a:spAutoFit/>
          </a:bodyPr>
          <a:p>
            <a:pPr>
              <a:defRPr/>
            </a:pPr>
            <a:r>
              <a:rPr lang="zh-CN" altLang="en-US" sz="2400" dirty="0">
                <a:solidFill>
                  <a:srgbClr val="FFFF00"/>
                </a:solidFill>
                <a:latin typeface="黑体" panose="02010609060101010101" charset="-122"/>
                <a:ea typeface="黑体" panose="02010609060101010101" charset="-122"/>
                <a:cs typeface="黑体" panose="02010609060101010101" charset="-122"/>
                <a:sym typeface="+mn-ea"/>
              </a:rPr>
              <a:t>二．增强现实技术</a:t>
            </a:r>
            <a:endParaRPr lang="zh-CN" altLang="en-US" sz="2400" dirty="0">
              <a:solidFill>
                <a:srgbClr val="FFFF00"/>
              </a:solidFill>
              <a:latin typeface="黑体" panose="02010609060101010101" charset="-122"/>
              <a:ea typeface="黑体" panose="02010609060101010101" charset="-122"/>
              <a:cs typeface="黑体" panose="02010609060101010101" charset="-122"/>
              <a:sym typeface="+mn-ea"/>
            </a:endParaRPr>
          </a:p>
        </p:txBody>
      </p:sp>
      <p:sp>
        <p:nvSpPr>
          <p:cNvPr id="101" name="文本框 100"/>
          <p:cNvSpPr txBox="1"/>
          <p:nvPr/>
        </p:nvSpPr>
        <p:spPr>
          <a:xfrm>
            <a:off x="187960" y="854710"/>
            <a:ext cx="8735060" cy="5323205"/>
          </a:xfrm>
          <a:prstGeom prst="rect">
            <a:avLst/>
          </a:prstGeom>
          <a:noFill/>
          <a:ln w="9525">
            <a:noFill/>
          </a:ln>
        </p:spPr>
        <p:txBody>
          <a:bodyPr wrap="square">
            <a:spAutoFit/>
          </a:bodyPr>
          <a:p>
            <a:pPr marL="0" indent="266700"/>
            <a:r>
              <a:rPr lang="en-US" altLang="zh-CN" sz="2000" b="0">
                <a:solidFill>
                  <a:srgbClr val="333333"/>
                </a:solidFill>
                <a:latin typeface="宋体" panose="02010600030101010101" pitchFamily="2" charset="-122"/>
                <a:cs typeface="宋体" panose="02010600030101010101" pitchFamily="2" charset="-122"/>
              </a:rPr>
              <a:t> </a:t>
            </a:r>
            <a:r>
              <a:rPr lang="zh-CN" sz="2000" b="0">
                <a:solidFill>
                  <a:srgbClr val="333333"/>
                </a:solidFill>
                <a:latin typeface="宋体" panose="02010600030101010101" pitchFamily="2" charset="-122"/>
                <a:cs typeface="宋体" panose="02010600030101010101" pitchFamily="2" charset="-122"/>
              </a:rPr>
              <a:t>增强现实在我国处于起步阶段</a:t>
            </a:r>
            <a:r>
              <a:rPr lang="zh-CN" sz="2000" b="0">
                <a:latin typeface="宋体" panose="02010600030101010101" pitchFamily="2" charset="-122"/>
                <a:cs typeface="宋体" panose="02010600030101010101" pitchFamily="2" charset="-122"/>
              </a:rPr>
              <a:t>，随着技术的发展，也出现了很多实际应用。例如，</a:t>
            </a:r>
            <a:r>
              <a:rPr lang="en-US" sz="2000" b="0">
                <a:latin typeface="宋体" panose="02010600030101010101" pitchFamily="2" charset="-122"/>
                <a:cs typeface="宋体" panose="02010600030101010101" pitchFamily="2" charset="-122"/>
              </a:rPr>
              <a:t>“</a:t>
            </a:r>
            <a:r>
              <a:rPr lang="zh-CN" sz="2000" b="0">
                <a:latin typeface="宋体" panose="02010600030101010101" pitchFamily="2" charset="-122"/>
                <a:cs typeface="宋体" panose="02010600030101010101" pitchFamily="2" charset="-122"/>
              </a:rPr>
              <a:t>城市镜头</a:t>
            </a:r>
            <a:r>
              <a:rPr lang="en-US" sz="2000" b="0">
                <a:latin typeface="宋体" panose="02010600030101010101" pitchFamily="2" charset="-122"/>
                <a:cs typeface="宋体" panose="02010600030101010101" pitchFamily="2" charset="-122"/>
              </a:rPr>
              <a:t>”</a:t>
            </a:r>
            <a:r>
              <a:rPr lang="zh-CN" sz="2000" b="0">
                <a:latin typeface="宋体" panose="02010600030101010101" pitchFamily="2" charset="-122"/>
                <a:cs typeface="宋体" panose="02010600030101010101" pitchFamily="2" charset="-122"/>
              </a:rPr>
              <a:t>是国内首款聚合了目前移动互联最新AR技术的智能手机应用软件。并致力于打造全新的城市导游、导览、导购，景点与游客、商户与用户无缝连接的、全新的移动互联多资源整合平台。举起爱机，面向要去的方向，整街商铺、公共设施、顾客悉数罗列。摄像头实景展现功能，让您看到、听到、闻到，给您身临其境，新奇有趣的导航体验。换个方向，又是完全不同的搜索结果，所谓</a:t>
            </a:r>
            <a:r>
              <a:rPr lang="en-US" sz="2000" b="0">
                <a:latin typeface="宋体" panose="02010600030101010101" pitchFamily="2" charset="-122"/>
                <a:cs typeface="宋体" panose="02010600030101010101" pitchFamily="2" charset="-122"/>
              </a:rPr>
              <a:t>“</a:t>
            </a:r>
            <a:r>
              <a:rPr lang="zh-CN" sz="2000" b="0">
                <a:latin typeface="宋体" panose="02010600030101010101" pitchFamily="2" charset="-122"/>
                <a:cs typeface="宋体" panose="02010600030101010101" pitchFamily="2" charset="-122"/>
              </a:rPr>
              <a:t>城市镜头手机中，前后左右铺不同</a:t>
            </a:r>
            <a:r>
              <a:rPr lang="en-US" sz="2000" b="0">
                <a:latin typeface="宋体" panose="02010600030101010101" pitchFamily="2" charset="-122"/>
                <a:cs typeface="宋体" panose="02010600030101010101" pitchFamily="2" charset="-122"/>
              </a:rPr>
              <a:t>”</a:t>
            </a:r>
            <a:r>
              <a:rPr lang="zh-CN" sz="2000" b="0">
                <a:latin typeface="宋体" panose="02010600030101010101" pitchFamily="2" charset="-122"/>
                <a:cs typeface="宋体" panose="02010600030101010101" pitchFamily="2" charset="-122"/>
              </a:rPr>
              <a:t>。</a:t>
            </a:r>
            <a:r>
              <a:rPr lang="en-US" sz="2000" b="0">
                <a:latin typeface="宋体" panose="02010600030101010101" pitchFamily="2" charset="-122"/>
                <a:cs typeface="宋体" panose="02010600030101010101" pitchFamily="2" charset="-122"/>
              </a:rPr>
              <a:t> </a:t>
            </a:r>
            <a:r>
              <a:rPr lang="zh-CN" sz="2000" b="0">
                <a:latin typeface="宋体" panose="02010600030101010101" pitchFamily="2" charset="-122"/>
                <a:cs typeface="宋体" panose="02010600030101010101" pitchFamily="2" charset="-122"/>
              </a:rPr>
              <a:t>   该</a:t>
            </a:r>
            <a:r>
              <a:rPr lang="en-US" sz="2000" b="0">
                <a:latin typeface="宋体" panose="02010600030101010101" pitchFamily="2" charset="-122"/>
                <a:cs typeface="宋体" panose="02010600030101010101" pitchFamily="2" charset="-122"/>
              </a:rPr>
              <a:t>AR</a:t>
            </a:r>
            <a:r>
              <a:rPr lang="zh-CN" sz="2000" b="0">
                <a:latin typeface="宋体" panose="02010600030101010101" pitchFamily="2" charset="-122"/>
                <a:cs typeface="宋体" panose="02010600030101010101" pitchFamily="2" charset="-122"/>
              </a:rPr>
              <a:t>应用整合了各城市旅游、餐饮、娱乐、购物、生活、媒体等人们生活中所需的一切信息，并有精准的AR增强现实朝向数据导航，为用户轻松定位、准确指引。从而方便、快捷、有效的帮助人们对所需商品的选择，提高城市生活质量。</a:t>
            </a:r>
            <a:endParaRPr lang="zh-CN" sz="2000" b="0">
              <a:latin typeface="宋体" panose="02010600030101010101" pitchFamily="2" charset="-122"/>
              <a:cs typeface="宋体" panose="02010600030101010101" pitchFamily="2" charset="-122"/>
            </a:endParaRPr>
          </a:p>
          <a:p>
            <a:pPr marL="0" indent="266700"/>
            <a:r>
              <a:rPr lang="zh-CN" altLang="en-US" sz="2000">
                <a:latin typeface="宋体" panose="02010600030101010101" pitchFamily="2" charset="-122"/>
                <a:cs typeface="宋体" panose="02010600030101010101" pitchFamily="2" charset="-122"/>
              </a:rPr>
              <a:t> </a:t>
            </a:r>
            <a:r>
              <a:rPr lang="zh-CN" sz="2000" b="0">
                <a:solidFill>
                  <a:srgbClr val="333333"/>
                </a:solidFill>
                <a:latin typeface="宋体" panose="02010600030101010101" pitchFamily="2" charset="-122"/>
                <a:cs typeface="宋体" panose="02010600030101010101" pitchFamily="2" charset="-122"/>
              </a:rPr>
              <a:t>增强现实技术在未来的发展中会渗透到生活中的各个领域，比如设计师可以利用AR共享视角；办公室白领可以在桌子上、墙壁上甚至是地板上做PPT；厨师在做饭前可以先看一遍做菜步骤；医生在手术前先看虚拟演示；游戏也不再局限于屏幕，都会带入真实世界……。因此，我们有理由相信不久的将来AR技术将会改变人们的生活方式。</a:t>
            </a:r>
            <a:endParaRPr lang="zh-CN" sz="2000" b="0">
              <a:solidFill>
                <a:srgbClr val="333333"/>
              </a:solidFill>
              <a:latin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circle/>
      </p:transition>
    </mc:Choice>
    <mc:Fallback>
      <p:transition spd="slow">
        <p:circl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0" name="图片 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2627630" y="44450"/>
            <a:ext cx="6048375"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2698433" y="159385"/>
            <a:ext cx="5170805" cy="460375"/>
          </a:xfrm>
          <a:prstGeom prst="rect">
            <a:avLst/>
          </a:prstGeom>
        </p:spPr>
        <p:txBody>
          <a:bodyPr wrap="square">
            <a:spAutoFit/>
          </a:bodyPr>
          <a:p>
            <a:pPr>
              <a:defRPr/>
            </a:pPr>
            <a:r>
              <a:rPr lang="zh-CN" altLang="en-US" sz="2400" dirty="0">
                <a:solidFill>
                  <a:srgbClr val="FFFF00"/>
                </a:solidFill>
                <a:latin typeface="黑体" panose="02010609060101010101" charset="-122"/>
                <a:ea typeface="黑体" panose="02010609060101010101" charset="-122"/>
                <a:cs typeface="黑体" panose="02010609060101010101" charset="-122"/>
                <a:sym typeface="+mn-ea"/>
              </a:rPr>
              <a:t>二．增强现实技术</a:t>
            </a:r>
            <a:endParaRPr lang="zh-CN" altLang="en-US" sz="2400" dirty="0">
              <a:solidFill>
                <a:srgbClr val="FFFF00"/>
              </a:solidFill>
              <a:latin typeface="黑体" panose="02010609060101010101" charset="-122"/>
              <a:ea typeface="黑体" panose="02010609060101010101" charset="-122"/>
              <a:cs typeface="黑体" panose="02010609060101010101" charset="-122"/>
              <a:sym typeface="+mn-ea"/>
            </a:endParaRPr>
          </a:p>
        </p:txBody>
      </p:sp>
      <p:grpSp>
        <p:nvGrpSpPr>
          <p:cNvPr id="1073743080" name="组合 250"/>
          <p:cNvGrpSpPr/>
          <p:nvPr/>
        </p:nvGrpSpPr>
        <p:grpSpPr>
          <a:xfrm>
            <a:off x="1536065" y="1422400"/>
            <a:ext cx="6439130" cy="3584517"/>
            <a:chOff x="3949" y="430687"/>
            <a:chExt cx="7445" cy="3716"/>
          </a:xfrm>
        </p:grpSpPr>
        <p:pic>
          <p:nvPicPr>
            <p:cNvPr id="1073743077" name="图片 1" descr="IMG_256"/>
            <p:cNvPicPr>
              <a:picLocks noChangeAspect="1"/>
            </p:cNvPicPr>
            <p:nvPr/>
          </p:nvPicPr>
          <p:blipFill>
            <a:blip r:embed="rId2"/>
            <a:stretch>
              <a:fillRect/>
            </a:stretch>
          </p:blipFill>
          <p:spPr>
            <a:xfrm>
              <a:off x="9109" y="430687"/>
              <a:ext cx="2285" cy="3428"/>
            </a:xfrm>
            <a:prstGeom prst="rect">
              <a:avLst/>
            </a:prstGeom>
            <a:noFill/>
            <a:ln w="9525">
              <a:noFill/>
            </a:ln>
          </p:spPr>
        </p:pic>
        <p:pic>
          <p:nvPicPr>
            <p:cNvPr id="1073743078" name="图片 2" descr="IMG_256"/>
            <p:cNvPicPr>
              <a:picLocks noChangeAspect="1"/>
            </p:cNvPicPr>
            <p:nvPr/>
          </p:nvPicPr>
          <p:blipFill>
            <a:blip r:embed="rId3"/>
            <a:stretch>
              <a:fillRect/>
            </a:stretch>
          </p:blipFill>
          <p:spPr>
            <a:xfrm>
              <a:off x="3949" y="430884"/>
              <a:ext cx="4843" cy="3118"/>
            </a:xfrm>
            <a:prstGeom prst="rect">
              <a:avLst/>
            </a:prstGeom>
            <a:noFill/>
            <a:ln w="9525">
              <a:noFill/>
            </a:ln>
          </p:spPr>
        </p:pic>
        <p:sp>
          <p:nvSpPr>
            <p:cNvPr id="1073743079" name="文本框 244"/>
            <p:cNvSpPr txBox="1"/>
            <p:nvPr/>
          </p:nvSpPr>
          <p:spPr>
            <a:xfrm>
              <a:off x="7201" y="434114"/>
              <a:ext cx="1879" cy="289"/>
            </a:xfrm>
            <a:prstGeom prst="rect">
              <a:avLst/>
            </a:prstGeom>
            <a:solidFill>
              <a:srgbClr val="FFFFFF"/>
            </a:solidFill>
            <a:ln w="9525">
              <a:noFill/>
            </a:ln>
          </p:spPr>
          <p:txBody>
            <a:bodyPr vert="horz" wrap="square" lIns="0" tIns="0" rIns="0" bIns="0" anchor="t"/>
            <a:p>
              <a:r>
                <a:rPr lang="zh-CN" altLang="en-US" sz="1400" b="0">
                  <a:latin typeface="宋体" panose="02010600030101010101" pitchFamily="2" charset="-122"/>
                  <a:cs typeface="宋体" panose="02010600030101010101" pitchFamily="2" charset="-122"/>
                </a:rPr>
                <a:t>图7-2-17 城市镜头</a:t>
              </a:r>
              <a:endParaRPr lang="zh-CN" altLang="en-US" sz="1400" b="0">
                <a:latin typeface="宋体" panose="02010600030101010101" pitchFamily="2" charset="-122"/>
                <a:cs typeface="宋体" panose="02010600030101010101" pitchFamily="2" charset="-122"/>
              </a:endParaRPr>
            </a:p>
            <a:p>
              <a:endParaRPr lang="zh-CN" altLang="en-US" sz="1400" b="0">
                <a:latin typeface="宋体" panose="02010600030101010101" pitchFamily="2" charset="-122"/>
                <a:cs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00">
        <p:circle/>
      </p:transition>
    </mc:Choice>
    <mc:Fallback>
      <p:transition spd="slow">
        <p:circl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0" name="图片 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2627630" y="44450"/>
            <a:ext cx="6048375"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2698433" y="159385"/>
            <a:ext cx="5170805" cy="460375"/>
          </a:xfrm>
          <a:prstGeom prst="rect">
            <a:avLst/>
          </a:prstGeom>
        </p:spPr>
        <p:txBody>
          <a:bodyPr wrap="square">
            <a:spAutoFit/>
          </a:bodyPr>
          <a:p>
            <a:pPr>
              <a:defRPr/>
            </a:pPr>
            <a:r>
              <a:rPr lang="zh-CN" altLang="en-US" sz="2400" dirty="0">
                <a:solidFill>
                  <a:srgbClr val="FFFF00"/>
                </a:solidFill>
                <a:latin typeface="黑体" panose="02010609060101010101" charset="-122"/>
                <a:ea typeface="黑体" panose="02010609060101010101" charset="-122"/>
                <a:cs typeface="黑体" panose="02010609060101010101" charset="-122"/>
                <a:sym typeface="+mn-ea"/>
              </a:rPr>
              <a:t>课后练习</a:t>
            </a:r>
            <a:endParaRPr lang="zh-CN" altLang="en-US" sz="2400" dirty="0">
              <a:solidFill>
                <a:srgbClr val="FFFF00"/>
              </a:solidFill>
              <a:latin typeface="黑体" panose="02010609060101010101" charset="-122"/>
              <a:ea typeface="黑体" panose="02010609060101010101" charset="-122"/>
              <a:cs typeface="黑体" panose="02010609060101010101" charset="-122"/>
              <a:sym typeface="+mn-ea"/>
            </a:endParaRPr>
          </a:p>
        </p:txBody>
      </p:sp>
      <p:sp>
        <p:nvSpPr>
          <p:cNvPr id="101" name="文本框 100"/>
          <p:cNvSpPr txBox="1"/>
          <p:nvPr/>
        </p:nvSpPr>
        <p:spPr>
          <a:xfrm>
            <a:off x="97790" y="919480"/>
            <a:ext cx="8818880" cy="5323205"/>
          </a:xfrm>
          <a:prstGeom prst="rect">
            <a:avLst/>
          </a:prstGeom>
          <a:noFill/>
          <a:ln w="9525">
            <a:noFill/>
          </a:ln>
        </p:spPr>
        <p:txBody>
          <a:bodyPr wrap="square">
            <a:spAutoFit/>
          </a:bodyPr>
          <a:p>
            <a:pPr marL="0" indent="0"/>
            <a:r>
              <a:rPr lang="zh-CN" sz="2000" b="0">
                <a:solidFill>
                  <a:schemeClr val="tx1"/>
                </a:solidFill>
                <a:latin typeface="宋体" panose="02010600030101010101" pitchFamily="2" charset="-122"/>
                <a:cs typeface="宋体" panose="02010600030101010101" pitchFamily="2" charset="-122"/>
              </a:rPr>
              <a:t>1．VR代表（</a:t>
            </a:r>
            <a:r>
              <a:rPr lang="en-US" sz="2000" b="0">
                <a:solidFill>
                  <a:schemeClr val="tx1"/>
                </a:solidFill>
                <a:latin typeface="宋体" panose="02010600030101010101" pitchFamily="2" charset="-122"/>
                <a:cs typeface="宋体" panose="02010600030101010101" pitchFamily="2" charset="-122"/>
              </a:rPr>
              <a:t>    </a:t>
            </a:r>
            <a:r>
              <a:rPr lang="zh-CN" sz="2000" b="0">
                <a:solidFill>
                  <a:schemeClr val="tx1"/>
                </a:solidFill>
                <a:latin typeface="宋体" panose="02010600030101010101" pitchFamily="2" charset="-122"/>
                <a:cs typeface="宋体" panose="02010600030101010101" pitchFamily="2" charset="-122"/>
              </a:rPr>
              <a:t>）。A．人工智能化     B．增强现实</a:t>
            </a:r>
            <a:r>
              <a:rPr lang="en-US" sz="2000" b="0">
                <a:solidFill>
                  <a:schemeClr val="tx1"/>
                </a:solidFill>
                <a:latin typeface="宋体" panose="02010600030101010101" pitchFamily="2" charset="-122"/>
                <a:cs typeface="宋体" panose="02010600030101010101" pitchFamily="2" charset="-122"/>
              </a:rPr>
              <a:t>      </a:t>
            </a:r>
            <a:r>
              <a:rPr lang="zh-CN" sz="2000" b="0">
                <a:solidFill>
                  <a:schemeClr val="tx1"/>
                </a:solidFill>
                <a:latin typeface="宋体" panose="02010600030101010101" pitchFamily="2" charset="-122"/>
                <a:cs typeface="宋体" panose="02010600030101010101" pitchFamily="2" charset="-122"/>
              </a:rPr>
              <a:t>C．虚拟现实</a:t>
            </a:r>
            <a:r>
              <a:rPr lang="en-US" sz="2000" b="0">
                <a:solidFill>
                  <a:schemeClr val="tx1"/>
                </a:solidFill>
                <a:latin typeface="宋体" panose="02010600030101010101" pitchFamily="2" charset="-122"/>
                <a:cs typeface="宋体" panose="02010600030101010101" pitchFamily="2" charset="-122"/>
              </a:rPr>
              <a:t>       </a:t>
            </a:r>
            <a:r>
              <a:rPr lang="zh-CN" sz="2000" b="0">
                <a:solidFill>
                  <a:schemeClr val="tx1"/>
                </a:solidFill>
                <a:latin typeface="宋体" panose="02010600030101010101" pitchFamily="2" charset="-122"/>
                <a:cs typeface="宋体" panose="02010600030101010101" pitchFamily="2" charset="-122"/>
              </a:rPr>
              <a:t>D．数字媒体2．虚拟现实的主要特征有（    ）。① 沉浸感  </a:t>
            </a:r>
            <a:r>
              <a:rPr lang="en-US" sz="2000" b="0">
                <a:solidFill>
                  <a:schemeClr val="tx1"/>
                </a:solidFill>
                <a:latin typeface="宋体" panose="02010600030101010101" pitchFamily="2" charset="-122"/>
                <a:cs typeface="宋体" panose="02010600030101010101" pitchFamily="2" charset="-122"/>
              </a:rPr>
              <a:t>  </a:t>
            </a:r>
            <a:r>
              <a:rPr lang="zh-CN" sz="2000" b="0">
                <a:solidFill>
                  <a:schemeClr val="tx1"/>
                </a:solidFill>
                <a:latin typeface="宋体" panose="02010600030101010101" pitchFamily="2" charset="-122"/>
                <a:cs typeface="宋体" panose="02010600030101010101" pitchFamily="2" charset="-122"/>
              </a:rPr>
              <a:t>② 想象性 </a:t>
            </a:r>
            <a:r>
              <a:rPr lang="en-US" sz="2000" b="0">
                <a:solidFill>
                  <a:schemeClr val="tx1"/>
                </a:solidFill>
                <a:latin typeface="宋体" panose="02010600030101010101" pitchFamily="2" charset="-122"/>
                <a:cs typeface="宋体" panose="02010600030101010101" pitchFamily="2" charset="-122"/>
              </a:rPr>
              <a:t>     ③ </a:t>
            </a:r>
            <a:r>
              <a:rPr lang="zh-CN" sz="2000" b="0">
                <a:solidFill>
                  <a:schemeClr val="tx1"/>
                </a:solidFill>
                <a:latin typeface="宋体" panose="02010600030101010101" pitchFamily="2" charset="-122"/>
                <a:cs typeface="宋体" panose="02010600030101010101" pitchFamily="2" charset="-122"/>
              </a:rPr>
              <a:t>兼容性</a:t>
            </a:r>
            <a:r>
              <a:rPr lang="en-US" sz="2000" b="0">
                <a:solidFill>
                  <a:schemeClr val="tx1"/>
                </a:solidFill>
                <a:latin typeface="宋体" panose="02010600030101010101" pitchFamily="2" charset="-122"/>
                <a:cs typeface="宋体" panose="02010600030101010101" pitchFamily="2" charset="-122"/>
              </a:rPr>
              <a:t>     </a:t>
            </a:r>
            <a:r>
              <a:rPr lang="zh-CN" sz="2000" b="0">
                <a:solidFill>
                  <a:schemeClr val="tx1"/>
                </a:solidFill>
                <a:latin typeface="宋体" panose="02010600030101010101" pitchFamily="2" charset="-122"/>
                <a:cs typeface="宋体" panose="02010600030101010101" pitchFamily="2" charset="-122"/>
              </a:rPr>
              <a:t> ④ 交互性A．①②③ </a:t>
            </a:r>
            <a:r>
              <a:rPr lang="en-US" sz="2000" b="0">
                <a:solidFill>
                  <a:schemeClr val="tx1"/>
                </a:solidFill>
                <a:latin typeface="宋体" panose="02010600030101010101" pitchFamily="2" charset="-122"/>
                <a:cs typeface="宋体" panose="02010600030101010101" pitchFamily="2" charset="-122"/>
              </a:rPr>
              <a:t>	   </a:t>
            </a:r>
            <a:r>
              <a:rPr lang="zh-CN" sz="2000" b="0">
                <a:solidFill>
                  <a:schemeClr val="tx1"/>
                </a:solidFill>
                <a:latin typeface="宋体" panose="02010600030101010101" pitchFamily="2" charset="-122"/>
                <a:cs typeface="宋体" panose="02010600030101010101" pitchFamily="2" charset="-122"/>
              </a:rPr>
              <a:t>B．②③④</a:t>
            </a:r>
            <a:r>
              <a:rPr lang="en-US" sz="2000" b="0">
                <a:solidFill>
                  <a:schemeClr val="tx1"/>
                </a:solidFill>
                <a:latin typeface="宋体" panose="02010600030101010101" pitchFamily="2" charset="-122"/>
                <a:cs typeface="宋体" panose="02010600030101010101" pitchFamily="2" charset="-122"/>
              </a:rPr>
              <a:t>	      </a:t>
            </a:r>
            <a:r>
              <a:rPr lang="zh-CN" sz="2000" b="0">
                <a:solidFill>
                  <a:schemeClr val="tx1"/>
                </a:solidFill>
                <a:latin typeface="宋体" panose="02010600030101010101" pitchFamily="2" charset="-122"/>
                <a:cs typeface="宋体" panose="02010600030101010101" pitchFamily="2" charset="-122"/>
              </a:rPr>
              <a:t>C．①②④</a:t>
            </a:r>
            <a:r>
              <a:rPr lang="en-US" sz="2000" b="0">
                <a:solidFill>
                  <a:schemeClr val="tx1"/>
                </a:solidFill>
                <a:latin typeface="宋体" panose="02010600030101010101" pitchFamily="2" charset="-122"/>
                <a:cs typeface="宋体" panose="02010600030101010101" pitchFamily="2" charset="-122"/>
              </a:rPr>
              <a:t>	   </a:t>
            </a:r>
            <a:r>
              <a:rPr lang="zh-CN" sz="2000" b="0">
                <a:solidFill>
                  <a:schemeClr val="tx1"/>
                </a:solidFill>
                <a:latin typeface="宋体" panose="02010600030101010101" pitchFamily="2" charset="-122"/>
                <a:cs typeface="宋体" panose="02010600030101010101" pitchFamily="2" charset="-122"/>
              </a:rPr>
              <a:t>D．①③④ 3．下列选项中，属于虚拟现实技术应用范畴的是（    ）。A．工业机器人</a:t>
            </a:r>
            <a:r>
              <a:rPr lang="en-US" sz="2000" b="0">
                <a:solidFill>
                  <a:schemeClr val="tx1"/>
                </a:solidFill>
                <a:latin typeface="宋体" panose="02010600030101010101" pitchFamily="2" charset="-122"/>
                <a:cs typeface="宋体" panose="02010600030101010101" pitchFamily="2" charset="-122"/>
              </a:rPr>
              <a:t>    </a:t>
            </a:r>
            <a:r>
              <a:rPr lang="zh-CN" sz="2000" b="0">
                <a:solidFill>
                  <a:schemeClr val="tx1"/>
                </a:solidFill>
                <a:latin typeface="宋体" panose="02010600030101010101" pitchFamily="2" charset="-122"/>
                <a:cs typeface="宋体" panose="02010600030101010101" pitchFamily="2" charset="-122"/>
              </a:rPr>
              <a:t>B．飞行仿真系统</a:t>
            </a:r>
            <a:r>
              <a:rPr lang="en-US" sz="2000" b="0">
                <a:solidFill>
                  <a:schemeClr val="tx1"/>
                </a:solidFill>
                <a:latin typeface="宋体" panose="02010600030101010101" pitchFamily="2" charset="-122"/>
                <a:cs typeface="宋体" panose="02010600030101010101" pitchFamily="2" charset="-122"/>
              </a:rPr>
              <a:t>   </a:t>
            </a:r>
            <a:r>
              <a:rPr lang="zh-CN" sz="2000" b="0">
                <a:solidFill>
                  <a:schemeClr val="tx1"/>
                </a:solidFill>
                <a:latin typeface="宋体" panose="02010600030101010101" pitchFamily="2" charset="-122"/>
                <a:cs typeface="宋体" panose="02010600030101010101" pitchFamily="2" charset="-122"/>
              </a:rPr>
              <a:t>C．可视电话</a:t>
            </a:r>
            <a:r>
              <a:rPr lang="en-US" sz="2000" b="0">
                <a:solidFill>
                  <a:schemeClr val="tx1"/>
                </a:solidFill>
                <a:latin typeface="宋体" panose="02010600030101010101" pitchFamily="2" charset="-122"/>
                <a:cs typeface="宋体" panose="02010600030101010101" pitchFamily="2" charset="-122"/>
              </a:rPr>
              <a:t>        </a:t>
            </a:r>
            <a:r>
              <a:rPr lang="zh-CN" sz="2000" b="0">
                <a:solidFill>
                  <a:schemeClr val="tx1"/>
                </a:solidFill>
                <a:latin typeface="宋体" panose="02010600030101010101" pitchFamily="2" charset="-122"/>
                <a:cs typeface="宋体" panose="02010600030101010101" pitchFamily="2" charset="-122"/>
              </a:rPr>
              <a:t>D．助听器4．</a:t>
            </a:r>
            <a:r>
              <a:rPr lang="en-US" sz="2000" b="0">
                <a:solidFill>
                  <a:schemeClr val="tx1"/>
                </a:solidFill>
                <a:latin typeface="宋体" panose="02010600030101010101" pitchFamily="2" charset="-122"/>
                <a:cs typeface="宋体" panose="02010600030101010101" pitchFamily="2" charset="-122"/>
              </a:rPr>
              <a:t> </a:t>
            </a:r>
            <a:r>
              <a:rPr lang="zh-CN" sz="2000" b="0">
                <a:solidFill>
                  <a:schemeClr val="tx1"/>
                </a:solidFill>
                <a:latin typeface="宋体" panose="02010600030101010101" pitchFamily="2" charset="-122"/>
                <a:cs typeface="宋体" panose="02010600030101010101" pitchFamily="2" charset="-122"/>
              </a:rPr>
              <a:t>虚拟现实技术起源于（</a:t>
            </a:r>
            <a:r>
              <a:rPr lang="en-US" sz="2000" b="0">
                <a:solidFill>
                  <a:schemeClr val="tx1"/>
                </a:solidFill>
                <a:latin typeface="宋体" panose="02010600030101010101" pitchFamily="2" charset="-122"/>
                <a:cs typeface="宋体" panose="02010600030101010101" pitchFamily="2" charset="-122"/>
              </a:rPr>
              <a:t>    </a:t>
            </a:r>
            <a:r>
              <a:rPr lang="zh-CN" sz="2000" b="0">
                <a:solidFill>
                  <a:schemeClr val="tx1"/>
                </a:solidFill>
                <a:latin typeface="宋体" panose="02010600030101010101" pitchFamily="2" charset="-122"/>
                <a:cs typeface="宋体" panose="02010600030101010101" pitchFamily="2" charset="-122"/>
              </a:rPr>
              <a:t>）。A．中国</a:t>
            </a:r>
            <a:r>
              <a:rPr lang="en-US" sz="2000" b="0">
                <a:solidFill>
                  <a:schemeClr val="tx1"/>
                </a:solidFill>
                <a:latin typeface="宋体" panose="02010600030101010101" pitchFamily="2" charset="-122"/>
                <a:cs typeface="宋体" panose="02010600030101010101" pitchFamily="2" charset="-122"/>
              </a:rPr>
              <a:t>          </a:t>
            </a:r>
            <a:r>
              <a:rPr lang="zh-CN" sz="2000" b="0">
                <a:solidFill>
                  <a:schemeClr val="tx1"/>
                </a:solidFill>
                <a:latin typeface="宋体" panose="02010600030101010101" pitchFamily="2" charset="-122"/>
                <a:cs typeface="宋体" panose="02010600030101010101" pitchFamily="2" charset="-122"/>
              </a:rPr>
              <a:t>B．美国</a:t>
            </a:r>
            <a:r>
              <a:rPr lang="en-US" sz="2000" b="0">
                <a:solidFill>
                  <a:schemeClr val="tx1"/>
                </a:solidFill>
                <a:latin typeface="宋体" panose="02010600030101010101" pitchFamily="2" charset="-122"/>
                <a:cs typeface="宋体" panose="02010600030101010101" pitchFamily="2" charset="-122"/>
              </a:rPr>
              <a:t>           </a:t>
            </a:r>
            <a:r>
              <a:rPr lang="zh-CN" sz="2000" b="0">
                <a:solidFill>
                  <a:schemeClr val="tx1"/>
                </a:solidFill>
                <a:latin typeface="宋体" panose="02010600030101010101" pitchFamily="2" charset="-122"/>
                <a:cs typeface="宋体" panose="02010600030101010101" pitchFamily="2" charset="-122"/>
              </a:rPr>
              <a:t>C．日本</a:t>
            </a:r>
            <a:r>
              <a:rPr lang="en-US" sz="2000" b="0">
                <a:solidFill>
                  <a:schemeClr val="tx1"/>
                </a:solidFill>
                <a:latin typeface="宋体" panose="02010600030101010101" pitchFamily="2" charset="-122"/>
                <a:cs typeface="宋体" panose="02010600030101010101" pitchFamily="2" charset="-122"/>
              </a:rPr>
              <a:t>            </a:t>
            </a:r>
            <a:r>
              <a:rPr lang="zh-CN" sz="2000" b="0">
                <a:solidFill>
                  <a:schemeClr val="tx1"/>
                </a:solidFill>
                <a:latin typeface="宋体" panose="02010600030101010101" pitchFamily="2" charset="-122"/>
                <a:cs typeface="宋体" panose="02010600030101010101" pitchFamily="2" charset="-122"/>
              </a:rPr>
              <a:t>D．德国</a:t>
            </a:r>
            <a:r>
              <a:rPr lang="en-US" sz="2000" b="0">
                <a:solidFill>
                  <a:schemeClr val="tx1"/>
                </a:solidFill>
                <a:latin typeface="宋体" panose="02010600030101010101" pitchFamily="2" charset="-122"/>
                <a:cs typeface="宋体" panose="02010600030101010101" pitchFamily="2" charset="-122"/>
              </a:rPr>
              <a:t>5</a:t>
            </a:r>
            <a:r>
              <a:rPr lang="zh-CN" sz="2000" b="0">
                <a:solidFill>
                  <a:schemeClr val="tx1"/>
                </a:solidFill>
                <a:latin typeface="宋体" panose="02010600030101010101" pitchFamily="2" charset="-122"/>
                <a:cs typeface="宋体" panose="02010600030101010101" pitchFamily="2" charset="-122"/>
              </a:rPr>
              <a:t>．以下有关虚拟现实技术的叙述，不正确的是（</a:t>
            </a:r>
            <a:r>
              <a:rPr lang="en-US" sz="2000" b="0">
                <a:solidFill>
                  <a:schemeClr val="tx1"/>
                </a:solidFill>
                <a:latin typeface="宋体" panose="02010600030101010101" pitchFamily="2" charset="-122"/>
                <a:cs typeface="宋体" panose="02010600030101010101" pitchFamily="2" charset="-122"/>
              </a:rPr>
              <a:t>    </a:t>
            </a:r>
            <a:r>
              <a:rPr lang="zh-CN" sz="2000" b="0">
                <a:solidFill>
                  <a:schemeClr val="tx1"/>
                </a:solidFill>
                <a:latin typeface="宋体" panose="02010600030101010101" pitchFamily="2" charset="-122"/>
                <a:cs typeface="宋体" panose="02010600030101010101" pitchFamily="2" charset="-122"/>
              </a:rPr>
              <a:t>）。A．虚拟现实最大的特点是沉侵感</a:t>
            </a:r>
            <a:r>
              <a:rPr lang="en-US" sz="2000" b="0">
                <a:solidFill>
                  <a:schemeClr val="tx1"/>
                </a:solidFill>
                <a:latin typeface="宋体" panose="02010600030101010101" pitchFamily="2" charset="-122"/>
                <a:cs typeface="宋体" panose="02010600030101010101" pitchFamily="2" charset="-122"/>
              </a:rPr>
              <a:t>     </a:t>
            </a:r>
            <a:r>
              <a:rPr lang="zh-CN" sz="2000" b="0">
                <a:solidFill>
                  <a:schemeClr val="tx1"/>
                </a:solidFill>
                <a:latin typeface="宋体" panose="02010600030101010101" pitchFamily="2" charset="-122"/>
                <a:cs typeface="宋体" panose="02010600030101010101" pitchFamily="2" charset="-122"/>
              </a:rPr>
              <a:t>B．虚拟现实是一个多感知系统</a:t>
            </a:r>
            <a:r>
              <a:rPr lang="en-US" sz="2000" b="0">
                <a:solidFill>
                  <a:schemeClr val="tx1"/>
                </a:solidFill>
                <a:latin typeface="宋体" panose="02010600030101010101" pitchFamily="2" charset="-122"/>
                <a:cs typeface="宋体" panose="02010600030101010101" pitchFamily="2" charset="-122"/>
              </a:rPr>
              <a:t>    </a:t>
            </a:r>
            <a:r>
              <a:rPr lang="zh-CN" sz="2000" b="0">
                <a:solidFill>
                  <a:schemeClr val="tx1"/>
                </a:solidFill>
                <a:latin typeface="宋体" panose="02010600030101010101" pitchFamily="2" charset="-122"/>
                <a:cs typeface="宋体" panose="02010600030101010101" pitchFamily="2" charset="-122"/>
              </a:rPr>
              <a:t>C．虚拟现实没有实际的应用价值D．虚拟现实已被广泛应用于各个领域</a:t>
            </a:r>
            <a:r>
              <a:rPr lang="en-US" sz="2000" b="0">
                <a:solidFill>
                  <a:schemeClr val="tx1"/>
                </a:solidFill>
                <a:latin typeface="宋体" panose="02010600030101010101" pitchFamily="2" charset="-122"/>
                <a:cs typeface="宋体" panose="02010600030101010101" pitchFamily="2" charset="-122"/>
              </a:rPr>
              <a:t>6</a:t>
            </a:r>
            <a:r>
              <a:rPr lang="zh-CN" sz="2000" b="0">
                <a:solidFill>
                  <a:schemeClr val="tx1"/>
                </a:solidFill>
                <a:latin typeface="宋体" panose="02010600030101010101" pitchFamily="2" charset="-122"/>
                <a:cs typeface="宋体" panose="02010600030101010101" pitchFamily="2" charset="-122"/>
              </a:rPr>
              <a:t>．医生通过模拟手术，可以更准确地了解患者体内的病灶，重复模拟训练使手术更熟练，主要体现虚拟现实技术的应用领域是（</a:t>
            </a:r>
            <a:r>
              <a:rPr lang="en-US" sz="2000" b="0">
                <a:solidFill>
                  <a:schemeClr val="tx1"/>
                </a:solidFill>
                <a:latin typeface="宋体" panose="02010600030101010101" pitchFamily="2" charset="-122"/>
                <a:cs typeface="宋体" panose="02010600030101010101" pitchFamily="2" charset="-122"/>
              </a:rPr>
              <a:t>    </a:t>
            </a:r>
            <a:r>
              <a:rPr lang="zh-CN" sz="2000" b="0">
                <a:solidFill>
                  <a:schemeClr val="tx1"/>
                </a:solidFill>
                <a:latin typeface="宋体" panose="02010600030101010101" pitchFamily="2" charset="-122"/>
                <a:cs typeface="宋体" panose="02010600030101010101" pitchFamily="2" charset="-122"/>
              </a:rPr>
              <a:t>）。A．医学领域</a:t>
            </a:r>
            <a:r>
              <a:rPr lang="en-US" sz="2000" b="0">
                <a:solidFill>
                  <a:schemeClr val="tx1"/>
                </a:solidFill>
                <a:latin typeface="宋体" panose="02010600030101010101" pitchFamily="2" charset="-122"/>
                <a:cs typeface="宋体" panose="02010600030101010101" pitchFamily="2" charset="-122"/>
              </a:rPr>
              <a:t> 	   </a:t>
            </a:r>
            <a:r>
              <a:rPr lang="zh-CN" sz="2000" b="0">
                <a:solidFill>
                  <a:schemeClr val="tx1"/>
                </a:solidFill>
                <a:latin typeface="宋体" panose="02010600030101010101" pitchFamily="2" charset="-122"/>
                <a:cs typeface="宋体" panose="02010600030101010101" pitchFamily="2" charset="-122"/>
              </a:rPr>
              <a:t>B．服务业</a:t>
            </a:r>
            <a:r>
              <a:rPr lang="en-US" sz="2000" b="0">
                <a:solidFill>
                  <a:schemeClr val="tx1"/>
                </a:solidFill>
                <a:latin typeface="宋体" panose="02010600030101010101" pitchFamily="2" charset="-122"/>
                <a:cs typeface="宋体" panose="02010600030101010101" pitchFamily="2" charset="-122"/>
              </a:rPr>
              <a:t>	      </a:t>
            </a:r>
            <a:r>
              <a:rPr lang="zh-CN" sz="2000" b="0">
                <a:solidFill>
                  <a:schemeClr val="tx1"/>
                </a:solidFill>
                <a:latin typeface="宋体" panose="02010600030101010101" pitchFamily="2" charset="-122"/>
                <a:cs typeface="宋体" panose="02010600030101010101" pitchFamily="2" charset="-122"/>
              </a:rPr>
              <a:t>C．教育培训</a:t>
            </a:r>
            <a:r>
              <a:rPr lang="en-US" sz="2000" b="0">
                <a:solidFill>
                  <a:schemeClr val="tx1"/>
                </a:solidFill>
                <a:latin typeface="宋体" panose="02010600030101010101" pitchFamily="2" charset="-122"/>
                <a:cs typeface="宋体" panose="02010600030101010101" pitchFamily="2" charset="-122"/>
              </a:rPr>
              <a:t> 	    </a:t>
            </a:r>
            <a:r>
              <a:rPr lang="zh-CN" sz="2000" b="0">
                <a:solidFill>
                  <a:schemeClr val="tx1"/>
                </a:solidFill>
                <a:latin typeface="宋体" panose="02010600030101010101" pitchFamily="2" charset="-122"/>
                <a:cs typeface="宋体" panose="02010600030101010101" pitchFamily="2" charset="-122"/>
              </a:rPr>
              <a:t>D．娱乐业</a:t>
            </a:r>
            <a:endParaRPr lang="zh-CN" altLang="en-US" sz="2000" b="0">
              <a:solidFill>
                <a:schemeClr val="tx1"/>
              </a:solidFill>
              <a:latin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circle/>
      </p:transition>
    </mc:Choice>
    <mc:Fallback>
      <p:transition spd="slow">
        <p:circl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0" name="图片 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2627630" y="44450"/>
            <a:ext cx="6048375"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2698433" y="159385"/>
            <a:ext cx="5170805" cy="460375"/>
          </a:xfrm>
          <a:prstGeom prst="rect">
            <a:avLst/>
          </a:prstGeom>
        </p:spPr>
        <p:txBody>
          <a:bodyPr wrap="square">
            <a:spAutoFit/>
          </a:bodyPr>
          <a:p>
            <a:pPr>
              <a:defRPr/>
            </a:pPr>
            <a:r>
              <a:rPr lang="zh-CN" altLang="en-US" sz="2400" dirty="0">
                <a:solidFill>
                  <a:srgbClr val="FFFF00"/>
                </a:solidFill>
                <a:latin typeface="黑体" panose="02010609060101010101" charset="-122"/>
                <a:ea typeface="黑体" panose="02010609060101010101" charset="-122"/>
                <a:cs typeface="黑体" panose="02010609060101010101" charset="-122"/>
                <a:sym typeface="+mn-ea"/>
              </a:rPr>
              <a:t>课后练习</a:t>
            </a:r>
            <a:endParaRPr lang="zh-CN" altLang="en-US" sz="2400" dirty="0">
              <a:solidFill>
                <a:srgbClr val="FFFF00"/>
              </a:solidFill>
              <a:latin typeface="黑体" panose="02010609060101010101" charset="-122"/>
              <a:ea typeface="黑体" panose="02010609060101010101" charset="-122"/>
              <a:cs typeface="黑体" panose="02010609060101010101" charset="-122"/>
              <a:sym typeface="+mn-ea"/>
            </a:endParaRPr>
          </a:p>
        </p:txBody>
      </p:sp>
      <p:sp>
        <p:nvSpPr>
          <p:cNvPr id="101" name="文本框 100"/>
          <p:cNvSpPr txBox="1"/>
          <p:nvPr/>
        </p:nvSpPr>
        <p:spPr>
          <a:xfrm>
            <a:off x="149225" y="944245"/>
            <a:ext cx="8683625" cy="4707890"/>
          </a:xfrm>
          <a:prstGeom prst="rect">
            <a:avLst/>
          </a:prstGeom>
          <a:noFill/>
          <a:ln w="9525">
            <a:noFill/>
          </a:ln>
        </p:spPr>
        <p:txBody>
          <a:bodyPr wrap="square">
            <a:spAutoFit/>
          </a:bodyPr>
          <a:p>
            <a:pPr marL="0" indent="0"/>
            <a:r>
              <a:rPr lang="en-US" sz="2000" b="0">
                <a:solidFill>
                  <a:schemeClr val="tx1"/>
                </a:solidFill>
                <a:latin typeface="宋体" panose="02010600030101010101" pitchFamily="2" charset="-122"/>
                <a:cs typeface="宋体" panose="02010600030101010101" pitchFamily="2" charset="-122"/>
              </a:rPr>
              <a:t>7</a:t>
            </a:r>
            <a:r>
              <a:rPr lang="zh-CN" sz="2000" b="0">
                <a:solidFill>
                  <a:schemeClr val="tx1"/>
                </a:solidFill>
                <a:latin typeface="宋体" panose="02010600030101010101" pitchFamily="2" charset="-122"/>
                <a:cs typeface="宋体" panose="02010600030101010101" pitchFamily="2" charset="-122"/>
              </a:rPr>
              <a:t>．以下属于虚拟现实技术的应用的有（</a:t>
            </a:r>
            <a:r>
              <a:rPr lang="en-US" sz="2000" b="0">
                <a:solidFill>
                  <a:schemeClr val="tx1"/>
                </a:solidFill>
                <a:latin typeface="宋体" panose="02010600030101010101" pitchFamily="2" charset="-122"/>
                <a:cs typeface="宋体" panose="02010600030101010101" pitchFamily="2" charset="-122"/>
              </a:rPr>
              <a:t>    </a:t>
            </a:r>
            <a:r>
              <a:rPr lang="zh-CN" sz="2000" b="0">
                <a:solidFill>
                  <a:schemeClr val="tx1"/>
                </a:solidFill>
                <a:latin typeface="宋体" panose="02010600030101010101" pitchFamily="2" charset="-122"/>
                <a:cs typeface="宋体" panose="02010600030101010101" pitchFamily="2" charset="-122"/>
              </a:rPr>
              <a:t>）。① 三维全景图 </a:t>
            </a:r>
            <a:r>
              <a:rPr lang="en-US" sz="2000" b="0">
                <a:solidFill>
                  <a:schemeClr val="tx1"/>
                </a:solidFill>
                <a:latin typeface="宋体" panose="02010600030101010101" pitchFamily="2" charset="-122"/>
                <a:cs typeface="宋体" panose="02010600030101010101" pitchFamily="2" charset="-122"/>
              </a:rPr>
              <a:t>  ② </a:t>
            </a:r>
            <a:r>
              <a:rPr lang="zh-CN" sz="2000" b="0">
                <a:solidFill>
                  <a:schemeClr val="tx1"/>
                </a:solidFill>
                <a:latin typeface="宋体" panose="02010600030101010101" pitchFamily="2" charset="-122"/>
                <a:cs typeface="宋体" panose="02010600030101010101" pitchFamily="2" charset="-122"/>
              </a:rPr>
              <a:t>生物仿真实验</a:t>
            </a:r>
            <a:r>
              <a:rPr lang="en-US" sz="2000" b="0">
                <a:solidFill>
                  <a:schemeClr val="tx1"/>
                </a:solidFill>
                <a:latin typeface="宋体" panose="02010600030101010101" pitchFamily="2" charset="-122"/>
                <a:cs typeface="宋体" panose="02010600030101010101" pitchFamily="2" charset="-122"/>
              </a:rPr>
              <a:t>     ③ </a:t>
            </a:r>
            <a:r>
              <a:rPr lang="zh-CN" sz="2000" b="0">
                <a:solidFill>
                  <a:schemeClr val="tx1"/>
                </a:solidFill>
                <a:latin typeface="宋体" panose="02010600030101010101" pitchFamily="2" charset="-122"/>
                <a:cs typeface="宋体" panose="02010600030101010101" pitchFamily="2" charset="-122"/>
              </a:rPr>
              <a:t>虚拟人体解剖</a:t>
            </a:r>
            <a:r>
              <a:rPr lang="en-US" sz="2000" b="0">
                <a:solidFill>
                  <a:schemeClr val="tx1"/>
                </a:solidFill>
                <a:latin typeface="宋体" panose="02010600030101010101" pitchFamily="2" charset="-122"/>
                <a:cs typeface="宋体" panose="02010600030101010101" pitchFamily="2" charset="-122"/>
              </a:rPr>
              <a:t>    ④ </a:t>
            </a:r>
            <a:r>
              <a:rPr lang="zh-CN" sz="2000" b="0">
                <a:solidFill>
                  <a:schemeClr val="tx1"/>
                </a:solidFill>
                <a:latin typeface="宋体" panose="02010600030101010101" pitchFamily="2" charset="-122"/>
                <a:cs typeface="宋体" panose="02010600030101010101" pitchFamily="2" charset="-122"/>
              </a:rPr>
              <a:t>电子宠物A．①②③</a:t>
            </a:r>
            <a:r>
              <a:rPr lang="en-US" sz="2000" b="0">
                <a:solidFill>
                  <a:schemeClr val="tx1"/>
                </a:solidFill>
                <a:latin typeface="宋体" panose="02010600030101010101" pitchFamily="2" charset="-122"/>
                <a:cs typeface="宋体" panose="02010600030101010101" pitchFamily="2" charset="-122"/>
              </a:rPr>
              <a:t>        </a:t>
            </a:r>
            <a:r>
              <a:rPr lang="zh-CN" sz="2000" b="0">
                <a:solidFill>
                  <a:schemeClr val="tx1"/>
                </a:solidFill>
                <a:latin typeface="宋体" panose="02010600030101010101" pitchFamily="2" charset="-122"/>
                <a:cs typeface="宋体" panose="02010600030101010101" pitchFamily="2" charset="-122"/>
              </a:rPr>
              <a:t>B．②③④</a:t>
            </a:r>
            <a:r>
              <a:rPr lang="en-US" sz="2000" b="0">
                <a:solidFill>
                  <a:schemeClr val="tx1"/>
                </a:solidFill>
                <a:latin typeface="宋体" panose="02010600030101010101" pitchFamily="2" charset="-122"/>
                <a:cs typeface="宋体" panose="02010600030101010101" pitchFamily="2" charset="-122"/>
              </a:rPr>
              <a:t>	    </a:t>
            </a:r>
            <a:r>
              <a:rPr lang="zh-CN" sz="2000" b="0">
                <a:solidFill>
                  <a:schemeClr val="tx1"/>
                </a:solidFill>
                <a:latin typeface="宋体" panose="02010600030101010101" pitchFamily="2" charset="-122"/>
                <a:cs typeface="宋体" panose="02010600030101010101" pitchFamily="2" charset="-122"/>
              </a:rPr>
              <a:t>C．①②④</a:t>
            </a:r>
            <a:r>
              <a:rPr lang="en-US" sz="2000" b="0">
                <a:solidFill>
                  <a:schemeClr val="tx1"/>
                </a:solidFill>
                <a:latin typeface="宋体" panose="02010600030101010101" pitchFamily="2" charset="-122"/>
                <a:cs typeface="宋体" panose="02010600030101010101" pitchFamily="2" charset="-122"/>
              </a:rPr>
              <a:t>        </a:t>
            </a:r>
            <a:r>
              <a:rPr lang="zh-CN" sz="2000" b="0">
                <a:solidFill>
                  <a:schemeClr val="tx1"/>
                </a:solidFill>
                <a:latin typeface="宋体" panose="02010600030101010101" pitchFamily="2" charset="-122"/>
                <a:cs typeface="宋体" panose="02010600030101010101" pitchFamily="2" charset="-122"/>
              </a:rPr>
              <a:t>D．①②③④</a:t>
            </a:r>
            <a:r>
              <a:rPr lang="en-US" sz="2000" b="0">
                <a:solidFill>
                  <a:schemeClr val="tx1"/>
                </a:solidFill>
                <a:latin typeface="宋体" panose="02010600030101010101" pitchFamily="2" charset="-122"/>
                <a:cs typeface="宋体" panose="02010600030101010101" pitchFamily="2" charset="-122"/>
              </a:rPr>
              <a:t>8</a:t>
            </a:r>
            <a:r>
              <a:rPr lang="zh-CN" sz="2000" b="0">
                <a:solidFill>
                  <a:schemeClr val="tx1"/>
                </a:solidFill>
                <a:latin typeface="宋体" panose="02010600030101010101" pitchFamily="2" charset="-122"/>
                <a:cs typeface="宋体" panose="02010600030101010101" pitchFamily="2" charset="-122"/>
              </a:rPr>
              <a:t>．以下不属于增强现实技术特点的一项是（</a:t>
            </a:r>
            <a:r>
              <a:rPr lang="en-US" sz="2000" b="0">
                <a:solidFill>
                  <a:schemeClr val="tx1"/>
                </a:solidFill>
                <a:latin typeface="宋体" panose="02010600030101010101" pitchFamily="2" charset="-122"/>
                <a:cs typeface="宋体" panose="02010600030101010101" pitchFamily="2" charset="-122"/>
              </a:rPr>
              <a:t>    </a:t>
            </a:r>
            <a:r>
              <a:rPr lang="zh-CN" sz="2000" b="0">
                <a:solidFill>
                  <a:schemeClr val="tx1"/>
                </a:solidFill>
                <a:latin typeface="宋体" panose="02010600030101010101" pitchFamily="2" charset="-122"/>
                <a:cs typeface="宋体" panose="02010600030101010101" pitchFamily="2" charset="-122"/>
              </a:rPr>
              <a:t>）。A．虚实结合</a:t>
            </a:r>
            <a:r>
              <a:rPr lang="en-US" sz="2000" b="0">
                <a:solidFill>
                  <a:schemeClr val="tx1"/>
                </a:solidFill>
                <a:latin typeface="宋体" panose="02010600030101010101" pitchFamily="2" charset="-122"/>
                <a:cs typeface="宋体" panose="02010600030101010101" pitchFamily="2" charset="-122"/>
              </a:rPr>
              <a:t>      </a:t>
            </a:r>
            <a:r>
              <a:rPr lang="zh-CN" sz="2000" b="0">
                <a:solidFill>
                  <a:schemeClr val="tx1"/>
                </a:solidFill>
                <a:latin typeface="宋体" panose="02010600030101010101" pitchFamily="2" charset="-122"/>
                <a:cs typeface="宋体" panose="02010600030101010101" pitchFamily="2" charset="-122"/>
              </a:rPr>
              <a:t>B．时效性</a:t>
            </a:r>
            <a:r>
              <a:rPr lang="en-US" sz="2000" b="0">
                <a:solidFill>
                  <a:schemeClr val="tx1"/>
                </a:solidFill>
                <a:latin typeface="宋体" panose="02010600030101010101" pitchFamily="2" charset="-122"/>
                <a:cs typeface="宋体" panose="02010600030101010101" pitchFamily="2" charset="-122"/>
              </a:rPr>
              <a:t>	    </a:t>
            </a:r>
            <a:r>
              <a:rPr lang="zh-CN" sz="2000" b="0">
                <a:solidFill>
                  <a:schemeClr val="tx1"/>
                </a:solidFill>
                <a:latin typeface="宋体" panose="02010600030101010101" pitchFamily="2" charset="-122"/>
                <a:cs typeface="宋体" panose="02010600030101010101" pitchFamily="2" charset="-122"/>
              </a:rPr>
              <a:t>C．三维注册</a:t>
            </a:r>
            <a:r>
              <a:rPr lang="en-US" sz="2000" b="0">
                <a:solidFill>
                  <a:schemeClr val="tx1"/>
                </a:solidFill>
                <a:latin typeface="宋体" panose="02010600030101010101" pitchFamily="2" charset="-122"/>
                <a:cs typeface="宋体" panose="02010600030101010101" pitchFamily="2" charset="-122"/>
              </a:rPr>
              <a:t>	</a:t>
            </a:r>
            <a:r>
              <a:rPr lang="zh-CN" sz="2000" b="0">
                <a:solidFill>
                  <a:schemeClr val="tx1"/>
                </a:solidFill>
                <a:latin typeface="宋体" panose="02010600030101010101" pitchFamily="2" charset="-122"/>
                <a:cs typeface="宋体" panose="02010600030101010101" pitchFamily="2" charset="-122"/>
              </a:rPr>
              <a:t>D．实时交互</a:t>
            </a:r>
            <a:r>
              <a:rPr lang="en-US" sz="2000" b="0">
                <a:solidFill>
                  <a:schemeClr val="tx1"/>
                </a:solidFill>
                <a:latin typeface="宋体" panose="02010600030101010101" pitchFamily="2" charset="-122"/>
                <a:cs typeface="宋体" panose="02010600030101010101" pitchFamily="2" charset="-122"/>
              </a:rPr>
              <a:t> </a:t>
            </a:r>
            <a:r>
              <a:rPr lang="zh-CN" sz="2000" b="0">
                <a:solidFill>
                  <a:schemeClr val="tx1"/>
                </a:solidFill>
                <a:latin typeface="宋体" panose="02010600030101010101" pitchFamily="2" charset="-122"/>
                <a:cs typeface="宋体" panose="02010600030101010101" pitchFamily="2" charset="-122"/>
              </a:rPr>
              <a:t>9．以下有关VR与AR的区别的描述，不正确的是（</a:t>
            </a:r>
            <a:r>
              <a:rPr lang="en-US" sz="2000" b="0">
                <a:solidFill>
                  <a:schemeClr val="tx1"/>
                </a:solidFill>
                <a:latin typeface="宋体" panose="02010600030101010101" pitchFamily="2" charset="-122"/>
                <a:cs typeface="宋体" panose="02010600030101010101" pitchFamily="2" charset="-122"/>
              </a:rPr>
              <a:t>    </a:t>
            </a:r>
            <a:r>
              <a:rPr lang="zh-CN" sz="2000" b="0">
                <a:solidFill>
                  <a:schemeClr val="tx1"/>
                </a:solidFill>
                <a:latin typeface="宋体" panose="02010600030101010101" pitchFamily="2" charset="-122"/>
                <a:cs typeface="宋体" panose="02010600030101010101" pitchFamily="2" charset="-122"/>
              </a:rPr>
              <a:t>）。A．VR创造的是虚拟的世界          </a:t>
            </a:r>
            <a:endParaRPr lang="zh-CN" sz="2000" b="0">
              <a:solidFill>
                <a:schemeClr val="tx1"/>
              </a:solidFill>
              <a:latin typeface="宋体" panose="02010600030101010101" pitchFamily="2" charset="-122"/>
              <a:cs typeface="宋体" panose="02010600030101010101" pitchFamily="2" charset="-122"/>
            </a:endParaRPr>
          </a:p>
          <a:p>
            <a:pPr marL="0" indent="0"/>
            <a:r>
              <a:rPr lang="zh-CN" sz="2000" b="0">
                <a:solidFill>
                  <a:schemeClr val="tx1"/>
                </a:solidFill>
                <a:latin typeface="宋体" panose="02010600030101010101" pitchFamily="2" charset="-122"/>
                <a:cs typeface="宋体" panose="02010600030101010101" pitchFamily="2" charset="-122"/>
              </a:rPr>
              <a:t>B．VR与AR是两种不同的技术   C．AR创造的是虚实结合的世界      </a:t>
            </a:r>
            <a:endParaRPr lang="zh-CN" sz="2000" b="0">
              <a:solidFill>
                <a:schemeClr val="tx1"/>
              </a:solidFill>
              <a:latin typeface="宋体" panose="02010600030101010101" pitchFamily="2" charset="-122"/>
              <a:cs typeface="宋体" panose="02010600030101010101" pitchFamily="2" charset="-122"/>
            </a:endParaRPr>
          </a:p>
          <a:p>
            <a:pPr marL="0" indent="0"/>
            <a:r>
              <a:rPr lang="zh-CN" sz="2000" b="0">
                <a:solidFill>
                  <a:schemeClr val="tx1"/>
                </a:solidFill>
                <a:latin typeface="宋体" panose="02010600030101010101" pitchFamily="2" charset="-122"/>
                <a:cs typeface="宋体" panose="02010600030101010101" pitchFamily="2" charset="-122"/>
              </a:rPr>
              <a:t>D．AR创造的是完全真实的世界</a:t>
            </a:r>
            <a:r>
              <a:rPr lang="en-US" sz="2000" b="0">
                <a:solidFill>
                  <a:schemeClr val="tx1"/>
                </a:solidFill>
                <a:latin typeface="宋体" panose="02010600030101010101" pitchFamily="2" charset="-122"/>
                <a:cs typeface="宋体" panose="02010600030101010101" pitchFamily="2" charset="-122"/>
              </a:rPr>
              <a:t> </a:t>
            </a:r>
            <a:r>
              <a:rPr lang="zh-CN" sz="2000" b="0">
                <a:solidFill>
                  <a:schemeClr val="tx1"/>
                </a:solidFill>
                <a:latin typeface="宋体" panose="02010600030101010101" pitchFamily="2" charset="-122"/>
                <a:cs typeface="宋体" panose="02010600030101010101" pitchFamily="2" charset="-122"/>
              </a:rPr>
              <a:t>10．以下关于增强现实技术的应用的说法中，错误的是（</a:t>
            </a:r>
            <a:r>
              <a:rPr lang="en-US" sz="2000" b="0">
                <a:solidFill>
                  <a:schemeClr val="tx1"/>
                </a:solidFill>
                <a:latin typeface="宋体" panose="02010600030101010101" pitchFamily="2" charset="-122"/>
                <a:cs typeface="宋体" panose="02010600030101010101" pitchFamily="2" charset="-122"/>
              </a:rPr>
              <a:t>    </a:t>
            </a:r>
            <a:r>
              <a:rPr lang="zh-CN" sz="2000" b="0">
                <a:solidFill>
                  <a:schemeClr val="tx1"/>
                </a:solidFill>
                <a:latin typeface="宋体" panose="02010600030101010101" pitchFamily="2" charset="-122"/>
                <a:cs typeface="宋体" panose="02010600030101010101" pitchFamily="2" charset="-122"/>
              </a:rPr>
              <a:t>）。A．AR技术可以帮助医生进行手术部位的精确定位     B．目前，AR技术已普遍应用于人们的衣、食、住、行</a:t>
            </a:r>
            <a:r>
              <a:rPr lang="en-US" sz="2000" b="0">
                <a:solidFill>
                  <a:schemeClr val="tx1"/>
                </a:solidFill>
                <a:latin typeface="宋体" panose="02010600030101010101" pitchFamily="2" charset="-122"/>
                <a:cs typeface="宋体" panose="02010600030101010101" pitchFamily="2" charset="-122"/>
              </a:rPr>
              <a:t> </a:t>
            </a:r>
            <a:r>
              <a:rPr lang="zh-CN" sz="2000" b="0">
                <a:solidFill>
                  <a:schemeClr val="tx1"/>
                </a:solidFill>
                <a:latin typeface="宋体" panose="02010600030101010101" pitchFamily="2" charset="-122"/>
                <a:cs typeface="宋体" panose="02010600030101010101" pitchFamily="2" charset="-122"/>
              </a:rPr>
              <a:t>C．AR技术在旅游业的应用可以帮助复原和重建历史遗迹    D．AR技术用于军事演习训练中，可以构建一种逼真的实战化训练环境</a:t>
            </a:r>
            <a:endParaRPr lang="zh-CN" altLang="en-US" sz="2000" b="0">
              <a:solidFill>
                <a:schemeClr val="tx1"/>
              </a:solidFill>
              <a:latin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circle/>
      </p:transition>
    </mc:Choice>
    <mc:Fallback>
      <p:transition spd="slow">
        <p:circl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nvGraphicFramePr>
        <p:xfrm>
          <a:off x="538917" y="1819796"/>
          <a:ext cx="8136900" cy="2329328"/>
        </p:xfrm>
        <a:graphic>
          <a:graphicData uri="http://schemas.openxmlformats.org/drawingml/2006/table">
            <a:tbl>
              <a:tblPr firstRow="1" bandRow="1">
                <a:tableStyleId>{21E4AEA4-8DFA-4A89-87EB-49C32662AFE0}</a:tableStyleId>
              </a:tblPr>
              <a:tblGrid>
                <a:gridCol w="813690"/>
                <a:gridCol w="813690"/>
                <a:gridCol w="813690"/>
                <a:gridCol w="813690"/>
                <a:gridCol w="813690"/>
                <a:gridCol w="813690"/>
                <a:gridCol w="813690"/>
                <a:gridCol w="813690"/>
                <a:gridCol w="813690"/>
                <a:gridCol w="813690"/>
              </a:tblGrid>
              <a:tr h="859790">
                <a:tc>
                  <a:txBody>
                    <a:bodyPr/>
                    <a:lstStyle/>
                    <a:p>
                      <a:pPr algn="ctr"/>
                      <a:r>
                        <a:rPr lang="zh-CN" altLang="en-US" sz="2000" dirty="0" smtClean="0"/>
                        <a:t>题号</a:t>
                      </a:r>
                      <a:endParaRPr lang="zh-CN" altLang="en-US" sz="2000" dirty="0"/>
                    </a:p>
                  </a:txBody>
                  <a:tcPr anchor="ctr"/>
                </a:tc>
                <a:tc>
                  <a:txBody>
                    <a:bodyPr/>
                    <a:lstStyle/>
                    <a:p>
                      <a:pPr algn="ctr"/>
                      <a:r>
                        <a:rPr lang="zh-CN" altLang="en-US" sz="2000" dirty="0" smtClean="0"/>
                        <a:t>答案</a:t>
                      </a:r>
                      <a:endParaRPr lang="zh-CN" altLang="en-US" sz="2000" dirty="0"/>
                    </a:p>
                  </a:txBody>
                  <a:tcPr anchor="ctr"/>
                </a:tc>
                <a:tc>
                  <a:txBody>
                    <a:bodyPr/>
                    <a:lstStyle/>
                    <a:p>
                      <a:pPr algn="ctr"/>
                      <a:r>
                        <a:rPr lang="zh-CN" altLang="en-US" sz="2000" dirty="0" smtClean="0"/>
                        <a:t>题号</a:t>
                      </a:r>
                      <a:endParaRPr lang="zh-CN" altLang="en-US" sz="2000" dirty="0"/>
                    </a:p>
                  </a:txBody>
                  <a:tcPr anchor="ctr"/>
                </a:tc>
                <a:tc>
                  <a:txBody>
                    <a:bodyPr/>
                    <a:lstStyle/>
                    <a:p>
                      <a:pPr algn="ctr"/>
                      <a:r>
                        <a:rPr lang="zh-CN" altLang="en-US" sz="2000" dirty="0" smtClean="0"/>
                        <a:t>答案</a:t>
                      </a:r>
                      <a:endParaRPr lang="zh-CN" altLang="en-US" sz="2000" dirty="0"/>
                    </a:p>
                  </a:txBody>
                  <a:tcPr anchor="ctr"/>
                </a:tc>
                <a:tc>
                  <a:txBody>
                    <a:bodyPr/>
                    <a:lstStyle/>
                    <a:p>
                      <a:pPr algn="ctr"/>
                      <a:r>
                        <a:rPr lang="zh-CN" altLang="en-US" sz="2000" dirty="0" smtClean="0"/>
                        <a:t>题号</a:t>
                      </a:r>
                      <a:endParaRPr lang="zh-CN" altLang="en-US" sz="2000" dirty="0"/>
                    </a:p>
                  </a:txBody>
                  <a:tcPr anchor="ctr"/>
                </a:tc>
                <a:tc>
                  <a:txBody>
                    <a:bodyPr/>
                    <a:lstStyle/>
                    <a:p>
                      <a:pPr algn="ctr"/>
                      <a:r>
                        <a:rPr lang="zh-CN" altLang="en-US" sz="2000" dirty="0" smtClean="0"/>
                        <a:t>答案</a:t>
                      </a:r>
                      <a:endParaRPr lang="zh-CN" altLang="en-US" sz="2000" dirty="0"/>
                    </a:p>
                  </a:txBody>
                  <a:tcPr anchor="ctr"/>
                </a:tc>
                <a:tc>
                  <a:txBody>
                    <a:bodyPr/>
                    <a:lstStyle/>
                    <a:p>
                      <a:pPr algn="ctr"/>
                      <a:r>
                        <a:rPr lang="zh-CN" altLang="en-US" sz="2000" dirty="0" smtClean="0"/>
                        <a:t>题号</a:t>
                      </a:r>
                      <a:endParaRPr lang="zh-CN" altLang="en-US" sz="2000" dirty="0"/>
                    </a:p>
                  </a:txBody>
                  <a:tcPr anchor="ctr"/>
                </a:tc>
                <a:tc>
                  <a:txBody>
                    <a:bodyPr/>
                    <a:lstStyle/>
                    <a:p>
                      <a:pPr algn="ctr"/>
                      <a:r>
                        <a:rPr lang="zh-CN" altLang="en-US" sz="2000" dirty="0" smtClean="0"/>
                        <a:t>答案</a:t>
                      </a:r>
                      <a:endParaRPr lang="zh-CN" altLang="en-US" sz="2000" dirty="0"/>
                    </a:p>
                  </a:txBody>
                  <a:tcPr anchor="ctr"/>
                </a:tc>
                <a:tc>
                  <a:txBody>
                    <a:bodyPr/>
                    <a:lstStyle/>
                    <a:p>
                      <a:pPr algn="ctr"/>
                      <a:r>
                        <a:rPr lang="zh-CN" altLang="en-US" sz="2000" dirty="0" smtClean="0"/>
                        <a:t>题号</a:t>
                      </a:r>
                      <a:endParaRPr lang="zh-CN" altLang="en-US" sz="2000" dirty="0"/>
                    </a:p>
                  </a:txBody>
                  <a:tcPr anchor="ctr"/>
                </a:tc>
                <a:tc>
                  <a:txBody>
                    <a:bodyPr/>
                    <a:lstStyle/>
                    <a:p>
                      <a:pPr algn="ctr"/>
                      <a:r>
                        <a:rPr lang="zh-CN" altLang="en-US" sz="2000" dirty="0" smtClean="0"/>
                        <a:t>答案</a:t>
                      </a:r>
                      <a:endParaRPr lang="zh-CN" altLang="en-US" sz="2000" dirty="0"/>
                    </a:p>
                  </a:txBody>
                  <a:tcPr anchor="ctr"/>
                </a:tc>
              </a:tr>
              <a:tr h="514107">
                <a:tc>
                  <a:txBody>
                    <a:bodyPr/>
                    <a:lstStyle/>
                    <a:p>
                      <a:pPr algn="ctr"/>
                      <a:r>
                        <a:rPr lang="en-US" altLang="zh-CN" sz="2000" dirty="0" smtClean="0"/>
                        <a:t>1</a:t>
                      </a:r>
                      <a:endParaRPr lang="zh-CN" altLang="en-US" sz="2000" dirty="0"/>
                    </a:p>
                  </a:txBody>
                  <a:tcPr anchor="ctr"/>
                </a:tc>
                <a:tc>
                  <a:txBody>
                    <a:bodyPr/>
                    <a:lstStyle/>
                    <a:p>
                      <a:pPr algn="ctr"/>
                      <a:r>
                        <a:rPr lang="en-US" altLang="zh-CN" sz="2000" dirty="0" smtClean="0"/>
                        <a:t>C</a:t>
                      </a:r>
                      <a:endParaRPr lang="zh-CN" altLang="en-US" sz="2000" dirty="0"/>
                    </a:p>
                  </a:txBody>
                  <a:tcPr anchor="ctr"/>
                </a:tc>
                <a:tc>
                  <a:txBody>
                    <a:bodyPr/>
                    <a:lstStyle/>
                    <a:p>
                      <a:pPr algn="ctr"/>
                      <a:r>
                        <a:rPr lang="en-US" altLang="zh-CN" sz="2000" dirty="0" smtClean="0"/>
                        <a:t>2</a:t>
                      </a:r>
                      <a:endParaRPr lang="zh-CN" altLang="en-US" sz="2000" dirty="0"/>
                    </a:p>
                  </a:txBody>
                  <a:tcPr anchor="ctr"/>
                </a:tc>
                <a:tc>
                  <a:txBody>
                    <a:bodyPr/>
                    <a:lstStyle/>
                    <a:p>
                      <a:pPr algn="ctr"/>
                      <a:r>
                        <a:rPr lang="en-US" sz="2000" dirty="0" smtClean="0"/>
                        <a:t>C</a:t>
                      </a:r>
                      <a:endParaRPr lang="en-US" sz="2000" dirty="0"/>
                    </a:p>
                  </a:txBody>
                  <a:tcPr anchor="ctr"/>
                </a:tc>
                <a:tc>
                  <a:txBody>
                    <a:bodyPr/>
                    <a:lstStyle/>
                    <a:p>
                      <a:pPr algn="ctr"/>
                      <a:r>
                        <a:rPr lang="en-US" altLang="zh-CN" sz="2000" dirty="0" smtClean="0"/>
                        <a:t>3</a:t>
                      </a:r>
                      <a:endParaRPr lang="zh-CN" altLang="en-US" sz="2000" dirty="0"/>
                    </a:p>
                  </a:txBody>
                  <a:tcPr anchor="ctr"/>
                </a:tc>
                <a:tc>
                  <a:txBody>
                    <a:bodyPr/>
                    <a:lstStyle/>
                    <a:p>
                      <a:pPr algn="ctr"/>
                      <a:r>
                        <a:rPr lang="en-US" sz="2000" dirty="0" smtClean="0"/>
                        <a:t>B</a:t>
                      </a:r>
                      <a:endParaRPr lang="en-US" sz="2000" dirty="0"/>
                    </a:p>
                  </a:txBody>
                  <a:tcPr anchor="ctr"/>
                </a:tc>
                <a:tc>
                  <a:txBody>
                    <a:bodyPr/>
                    <a:lstStyle/>
                    <a:p>
                      <a:pPr algn="ctr"/>
                      <a:r>
                        <a:rPr lang="en-US" altLang="zh-CN" sz="2000" dirty="0" smtClean="0"/>
                        <a:t>4</a:t>
                      </a:r>
                      <a:endParaRPr lang="zh-CN" altLang="en-US" sz="2000" dirty="0"/>
                    </a:p>
                  </a:txBody>
                  <a:tcPr anchor="ctr"/>
                </a:tc>
                <a:tc>
                  <a:txBody>
                    <a:bodyPr/>
                    <a:lstStyle/>
                    <a:p>
                      <a:pPr algn="ctr"/>
                      <a:r>
                        <a:rPr lang="en-US" altLang="zh-CN" sz="2000" dirty="0" smtClean="0"/>
                        <a:t>B</a:t>
                      </a:r>
                      <a:endParaRPr lang="zh-CN" altLang="en-US" sz="2000" dirty="0"/>
                    </a:p>
                  </a:txBody>
                  <a:tcPr anchor="ctr"/>
                </a:tc>
                <a:tc>
                  <a:txBody>
                    <a:bodyPr/>
                    <a:lstStyle/>
                    <a:p>
                      <a:pPr algn="ctr"/>
                      <a:r>
                        <a:rPr lang="en-US" altLang="zh-CN" sz="2000" dirty="0" smtClean="0"/>
                        <a:t>5</a:t>
                      </a:r>
                      <a:endParaRPr lang="zh-CN" altLang="en-US" sz="2000" dirty="0"/>
                    </a:p>
                  </a:txBody>
                  <a:tcPr anchor="ctr"/>
                </a:tc>
                <a:tc>
                  <a:txBody>
                    <a:bodyPr/>
                    <a:lstStyle/>
                    <a:p>
                      <a:pPr algn="ctr"/>
                      <a:r>
                        <a:rPr lang="en-US" altLang="zh-CN" sz="2000" dirty="0" smtClean="0"/>
                        <a:t>C</a:t>
                      </a:r>
                      <a:endParaRPr lang="zh-CN" altLang="en-US" sz="2000" dirty="0"/>
                    </a:p>
                  </a:txBody>
                  <a:tcPr anchor="ctr"/>
                </a:tc>
              </a:tr>
              <a:tr h="477690">
                <a:tc>
                  <a:txBody>
                    <a:bodyPr/>
                    <a:lstStyle/>
                    <a:p>
                      <a:pPr algn="ctr"/>
                      <a:r>
                        <a:rPr lang="en-US" altLang="zh-CN" sz="2000" dirty="0" smtClean="0"/>
                        <a:t>6</a:t>
                      </a:r>
                      <a:endParaRPr lang="zh-CN" altLang="en-US" sz="2000" dirty="0"/>
                    </a:p>
                  </a:txBody>
                  <a:tcPr anchor="ctr"/>
                </a:tc>
                <a:tc>
                  <a:txBody>
                    <a:bodyPr/>
                    <a:lstStyle/>
                    <a:p>
                      <a:pPr algn="ctr"/>
                      <a:r>
                        <a:rPr lang="en-US" sz="2000" dirty="0" smtClean="0"/>
                        <a:t>A</a:t>
                      </a:r>
                      <a:endParaRPr lang="en-US" sz="2000" dirty="0"/>
                    </a:p>
                  </a:txBody>
                  <a:tcPr anchor="ctr"/>
                </a:tc>
                <a:tc>
                  <a:txBody>
                    <a:bodyPr/>
                    <a:lstStyle/>
                    <a:p>
                      <a:pPr algn="ctr"/>
                      <a:r>
                        <a:rPr lang="en-US" altLang="zh-CN" sz="2000" dirty="0" smtClean="0"/>
                        <a:t>7</a:t>
                      </a:r>
                      <a:endParaRPr lang="zh-CN" altLang="en-US" sz="2000" dirty="0"/>
                    </a:p>
                  </a:txBody>
                  <a:tcPr anchor="ctr"/>
                </a:tc>
                <a:tc>
                  <a:txBody>
                    <a:bodyPr/>
                    <a:lstStyle/>
                    <a:p>
                      <a:pPr algn="ctr"/>
                      <a:r>
                        <a:rPr lang="en-US" altLang="zh-CN" sz="2000" dirty="0" smtClean="0"/>
                        <a:t>D</a:t>
                      </a:r>
                      <a:endParaRPr lang="zh-CN" altLang="en-US" sz="2000" dirty="0"/>
                    </a:p>
                  </a:txBody>
                  <a:tcPr anchor="ctr"/>
                </a:tc>
                <a:tc>
                  <a:txBody>
                    <a:bodyPr/>
                    <a:lstStyle/>
                    <a:p>
                      <a:pPr algn="ctr"/>
                      <a:r>
                        <a:rPr lang="en-US" altLang="zh-CN" sz="2000" dirty="0" smtClean="0"/>
                        <a:t>8</a:t>
                      </a:r>
                      <a:endParaRPr lang="zh-CN" altLang="en-US" sz="2000" dirty="0"/>
                    </a:p>
                  </a:txBody>
                  <a:tcPr anchor="ctr"/>
                </a:tc>
                <a:tc>
                  <a:txBody>
                    <a:bodyPr/>
                    <a:lstStyle/>
                    <a:p>
                      <a:pPr algn="ctr"/>
                      <a:r>
                        <a:rPr lang="en-US" altLang="zh-CN" sz="2000" dirty="0" smtClean="0"/>
                        <a:t>B</a:t>
                      </a:r>
                      <a:endParaRPr lang="zh-CN" altLang="en-US" sz="2000" dirty="0"/>
                    </a:p>
                  </a:txBody>
                  <a:tcPr anchor="ctr"/>
                </a:tc>
                <a:tc>
                  <a:txBody>
                    <a:bodyPr/>
                    <a:lstStyle/>
                    <a:p>
                      <a:pPr algn="ctr"/>
                      <a:r>
                        <a:rPr lang="en-US" altLang="zh-CN" sz="2000" dirty="0" smtClean="0"/>
                        <a:t>9</a:t>
                      </a:r>
                      <a:endParaRPr lang="zh-CN" altLang="en-US" sz="2000" dirty="0"/>
                    </a:p>
                  </a:txBody>
                  <a:tcPr anchor="ctr"/>
                </a:tc>
                <a:tc>
                  <a:txBody>
                    <a:bodyPr/>
                    <a:lstStyle/>
                    <a:p>
                      <a:pPr algn="ctr"/>
                      <a:r>
                        <a:rPr lang="en-US" altLang="zh-CN" sz="2000" dirty="0" smtClean="0"/>
                        <a:t>D</a:t>
                      </a:r>
                      <a:endParaRPr lang="zh-CN" altLang="en-US" sz="2000" dirty="0"/>
                    </a:p>
                  </a:txBody>
                  <a:tcPr anchor="ctr"/>
                </a:tc>
                <a:tc>
                  <a:txBody>
                    <a:bodyPr/>
                    <a:lstStyle/>
                    <a:p>
                      <a:pPr algn="ctr"/>
                      <a:r>
                        <a:rPr lang="en-US" altLang="zh-CN" sz="2000" dirty="0" smtClean="0"/>
                        <a:t>10</a:t>
                      </a:r>
                      <a:endParaRPr lang="zh-CN" altLang="en-US" sz="2000" dirty="0"/>
                    </a:p>
                  </a:txBody>
                  <a:tcPr anchor="ctr"/>
                </a:tc>
                <a:tc>
                  <a:txBody>
                    <a:bodyPr/>
                    <a:lstStyle/>
                    <a:p>
                      <a:pPr algn="ctr"/>
                      <a:r>
                        <a:rPr lang="en-US" altLang="zh-CN" sz="2000" dirty="0" smtClean="0"/>
                        <a:t>B</a:t>
                      </a:r>
                      <a:endParaRPr lang="zh-CN" altLang="en-US" sz="2000" dirty="0"/>
                    </a:p>
                  </a:txBody>
                  <a:tcPr anchor="ctr"/>
                </a:tc>
              </a:tr>
            </a:tbl>
          </a:graphicData>
        </a:graphic>
      </p:graphicFrame>
      <p:grpSp>
        <p:nvGrpSpPr>
          <p:cNvPr id="3079" name="组合 4"/>
          <p:cNvGrpSpPr/>
          <p:nvPr/>
        </p:nvGrpSpPr>
        <p:grpSpPr bwMode="auto">
          <a:xfrm>
            <a:off x="2627313" y="44450"/>
            <a:ext cx="6048375" cy="636904"/>
            <a:chOff x="2555776" y="44624"/>
            <a:chExt cx="6048672" cy="636330"/>
          </a:xfrm>
        </p:grpSpPr>
        <p:pic>
          <p:nvPicPr>
            <p:cNvPr id="3080" name="图片 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2555776" y="44624"/>
              <a:ext cx="6048672" cy="624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2626899" y="159455"/>
              <a:ext cx="5171059" cy="521499"/>
            </a:xfrm>
            <a:prstGeom prst="rect">
              <a:avLst/>
            </a:prstGeom>
          </p:spPr>
          <p:txBody>
            <a:bodyPr wrap="square">
              <a:spAutoFit/>
            </a:bodyPr>
            <a:p>
              <a:pPr>
                <a:defRPr/>
              </a:pPr>
              <a:r>
                <a:rPr lang="zh-CN" altLang="en-US" sz="2800" dirty="0" smtClean="0">
                  <a:solidFill>
                    <a:srgbClr val="FFFF00"/>
                  </a:solidFill>
                  <a:sym typeface="+mn-ea"/>
                </a:rPr>
                <a:t>参考答案</a:t>
              </a:r>
              <a:endParaRPr lang="zh-CN" altLang="en-US" sz="2800" dirty="0" smtClean="0">
                <a:solidFill>
                  <a:srgbClr val="FFFF00"/>
                </a:solidFill>
                <a:latin typeface="黑体" panose="02010609060101010101" charset="-122"/>
                <a:ea typeface="黑体" panose="02010609060101010101" charset="-122"/>
                <a:cs typeface="黑体" panose="02010609060101010101"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1200">
        <p:circle/>
      </p:transition>
    </mc:Choice>
    <mc:Fallback>
      <p:transition spd="slow">
        <p:circl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79" name="组合 4"/>
          <p:cNvGrpSpPr/>
          <p:nvPr/>
        </p:nvGrpSpPr>
        <p:grpSpPr bwMode="auto">
          <a:xfrm>
            <a:off x="2601913" y="45720"/>
            <a:ext cx="6048375" cy="625475"/>
            <a:chOff x="2530375" y="45893"/>
            <a:chExt cx="6048672" cy="624911"/>
          </a:xfrm>
        </p:grpSpPr>
        <p:pic>
          <p:nvPicPr>
            <p:cNvPr id="3080" name="图片 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2530375" y="45893"/>
              <a:ext cx="6048672" cy="624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2626899" y="159455"/>
              <a:ext cx="5171059" cy="459960"/>
            </a:xfrm>
            <a:prstGeom prst="rect">
              <a:avLst/>
            </a:prstGeom>
          </p:spPr>
          <p:txBody>
            <a:bodyPr wrap="square">
              <a:spAutoFit/>
            </a:bodyPr>
            <a:p>
              <a:pPr>
                <a:defRPr/>
              </a:pPr>
              <a:r>
                <a:rPr lang="zh-CN" altLang="en-US" sz="2400" dirty="0">
                  <a:solidFill>
                    <a:srgbClr val="FFFF00"/>
                  </a:solidFill>
                  <a:latin typeface="黑体" panose="02010609060101010101" charset="-122"/>
                  <a:ea typeface="黑体" panose="02010609060101010101" charset="-122"/>
                  <a:cs typeface="黑体" panose="02010609060101010101" charset="-122"/>
                  <a:sym typeface="+mn-ea"/>
                </a:rPr>
                <a:t>一．虚拟现实技术</a:t>
              </a:r>
              <a:endParaRPr lang="zh-CN" altLang="en-US" sz="2400" dirty="0">
                <a:solidFill>
                  <a:srgbClr val="FFFF00"/>
                </a:solidFill>
                <a:latin typeface="黑体" panose="02010609060101010101" charset="-122"/>
                <a:ea typeface="黑体" panose="02010609060101010101" charset="-122"/>
                <a:cs typeface="黑体" panose="02010609060101010101" charset="-122"/>
                <a:sym typeface="+mn-ea"/>
              </a:endParaRPr>
            </a:p>
          </p:txBody>
        </p:sp>
      </p:grpSp>
      <p:sp>
        <p:nvSpPr>
          <p:cNvPr id="2" name="文本框 1"/>
          <p:cNvSpPr txBox="1"/>
          <p:nvPr/>
        </p:nvSpPr>
        <p:spPr>
          <a:xfrm>
            <a:off x="191770" y="949325"/>
            <a:ext cx="8640445" cy="5631180"/>
          </a:xfrm>
          <a:prstGeom prst="rect">
            <a:avLst/>
          </a:prstGeom>
          <a:noFill/>
          <a:ln w="9525">
            <a:noFill/>
          </a:ln>
        </p:spPr>
        <p:txBody>
          <a:bodyPr wrap="square">
            <a:spAutoFit/>
          </a:bodyPr>
          <a:p>
            <a:pPr marL="0" indent="0"/>
            <a:r>
              <a:rPr lang="en-US" sz="2000">
                <a:latin typeface="宋体" panose="02010600030101010101" pitchFamily="2" charset="-122"/>
                <a:cs typeface="宋体" panose="02010600030101010101" pitchFamily="2" charset="-122"/>
              </a:rPr>
              <a:t>1</a:t>
            </a:r>
            <a:r>
              <a:rPr lang="zh-CN" sz="2000" b="0">
                <a:latin typeface="宋体" panose="02010600030101010101" pitchFamily="2" charset="-122"/>
                <a:cs typeface="宋体" panose="02010600030101010101" pitchFamily="2" charset="-122"/>
              </a:rPr>
              <a:t>．</a:t>
            </a:r>
            <a:r>
              <a:rPr lang="zh-CN" sz="2000">
                <a:latin typeface="宋体" panose="02010600030101010101" pitchFamily="2" charset="-122"/>
                <a:cs typeface="宋体" panose="02010600030101010101" pitchFamily="2" charset="-122"/>
              </a:rPr>
              <a:t>虚拟现实技术的定义</a:t>
            </a:r>
            <a:r>
              <a:rPr lang="zh-CN" sz="2000" b="0">
                <a:latin typeface="宋体" panose="02010600030101010101" pitchFamily="2" charset="-122"/>
                <a:cs typeface="宋体" panose="02010600030101010101" pitchFamily="2" charset="-122"/>
              </a:rPr>
              <a:t>虚拟现实（Virtual Reality，简称为</a:t>
            </a:r>
            <a:r>
              <a:rPr lang="en-US" sz="2000" b="0">
                <a:latin typeface="宋体" panose="02010600030101010101" pitchFamily="2" charset="-122"/>
                <a:cs typeface="宋体" panose="02010600030101010101" pitchFamily="2" charset="-122"/>
              </a:rPr>
              <a:t>VR</a:t>
            </a:r>
            <a:r>
              <a:rPr lang="zh-CN" sz="2000" b="0">
                <a:latin typeface="宋体" panose="02010600030101010101" pitchFamily="2" charset="-122"/>
                <a:cs typeface="宋体" panose="02010600030101010101" pitchFamily="2" charset="-122"/>
              </a:rPr>
              <a:t>）</a:t>
            </a:r>
            <a:r>
              <a:rPr lang="en-US" sz="2000" b="0">
                <a:latin typeface="宋体" panose="02010600030101010101" pitchFamily="2" charset="-122"/>
                <a:cs typeface="宋体" panose="02010600030101010101" pitchFamily="2" charset="-122"/>
              </a:rPr>
              <a:t>,</a:t>
            </a:r>
            <a:r>
              <a:rPr lang="zh-CN" sz="2000" b="0">
                <a:latin typeface="宋体" panose="02010600030101010101" pitchFamily="2" charset="-122"/>
                <a:cs typeface="宋体" panose="02010600030101010101" pitchFamily="2" charset="-122"/>
              </a:rPr>
              <a:t>虚拟现实技术</a:t>
            </a:r>
            <a:r>
              <a:rPr lang="zh-CN" sz="2000" b="0">
                <a:solidFill>
                  <a:srgbClr val="333333"/>
                </a:solidFill>
                <a:latin typeface="宋体" panose="02010600030101010101" pitchFamily="2" charset="-122"/>
                <a:cs typeface="宋体" panose="02010600030101010101" pitchFamily="2" charset="-122"/>
              </a:rPr>
              <a:t>又称为灵境技术，</a:t>
            </a:r>
            <a:r>
              <a:rPr lang="zh-CN" sz="2000" b="0">
                <a:latin typeface="宋体" panose="02010600030101010101" pitchFamily="2" charset="-122"/>
                <a:cs typeface="宋体" panose="02010600030101010101" pitchFamily="2" charset="-122"/>
              </a:rPr>
              <a:t>是指采用以计算机技术为核心的现代高科技手段生成逼真的视、听、触觉等一体化的虚拟环境，用户借助特殊的设备以自然交互方式与虚拟世界中的物体进行交互，沉浸其中，从而获得直观实时感，产生身临其境的美妙体验。</a:t>
            </a:r>
            <a:r>
              <a:rPr lang="en-US" sz="2000">
                <a:latin typeface="宋体" panose="02010600030101010101" pitchFamily="2" charset="-122"/>
                <a:cs typeface="宋体" panose="02010600030101010101" pitchFamily="2" charset="-122"/>
              </a:rPr>
              <a:t>2</a:t>
            </a:r>
            <a:r>
              <a:rPr lang="zh-CN" sz="2000" b="0">
                <a:latin typeface="宋体" panose="02010600030101010101" pitchFamily="2" charset="-122"/>
                <a:cs typeface="宋体" panose="02010600030101010101" pitchFamily="2" charset="-122"/>
              </a:rPr>
              <a:t>．</a:t>
            </a:r>
            <a:r>
              <a:rPr lang="en-US" sz="2000">
                <a:latin typeface="宋体" panose="02010600030101010101" pitchFamily="2" charset="-122"/>
                <a:cs typeface="宋体" panose="02010600030101010101" pitchFamily="2" charset="-122"/>
              </a:rPr>
              <a:t>VR</a:t>
            </a:r>
            <a:r>
              <a:rPr lang="zh-CN" sz="2000">
                <a:solidFill>
                  <a:srgbClr val="333333"/>
                </a:solidFill>
                <a:latin typeface="宋体" panose="02010600030101010101" pitchFamily="2" charset="-122"/>
                <a:cs typeface="宋体" panose="02010600030101010101" pitchFamily="2" charset="-122"/>
              </a:rPr>
              <a:t>技术的主要特征</a:t>
            </a:r>
            <a:r>
              <a:rPr lang="zh-CN" sz="2000" b="0">
                <a:solidFill>
                  <a:srgbClr val="333333"/>
                </a:solidFill>
                <a:latin typeface="宋体" panose="02010600030101010101" pitchFamily="2" charset="-122"/>
                <a:cs typeface="宋体" panose="02010600030101010101" pitchFamily="2" charset="-122"/>
              </a:rPr>
              <a:t>（1）沉浸性。它是</a:t>
            </a:r>
            <a:r>
              <a:rPr lang="en-US" sz="2000" b="0">
                <a:solidFill>
                  <a:srgbClr val="333333"/>
                </a:solidFill>
                <a:latin typeface="宋体" panose="02010600030101010101" pitchFamily="2" charset="-122"/>
                <a:cs typeface="宋体" panose="02010600030101010101" pitchFamily="2" charset="-122"/>
              </a:rPr>
              <a:t>VR</a:t>
            </a:r>
            <a:r>
              <a:rPr lang="zh-CN" sz="2000" b="0">
                <a:solidFill>
                  <a:srgbClr val="333333"/>
                </a:solidFill>
                <a:latin typeface="宋体" panose="02010600030101010101" pitchFamily="2" charset="-122"/>
                <a:cs typeface="宋体" panose="02010600030101010101" pitchFamily="2" charset="-122"/>
              </a:rPr>
              <a:t>技术最主要的特征，VR技术创造一种人工仿真环境，向用户提供视觉、听觉、触觉、嗅觉、味觉等感知功能，人们能够在这个虚拟环境中聆听、观察、触摸、漫游，并能与虚拟场景中的物体进行互动，感受刺激，便会产生思维共鸣，造成心理沉浸，感觉如同进入真实世界。例如在虚拟环境中我们可以挑逗、喜戏老虎和狮子，可以体验高空跳伞等。（2）交互性。</a:t>
            </a:r>
            <a:r>
              <a:rPr lang="en-US" sz="2000" b="0">
                <a:solidFill>
                  <a:srgbClr val="333333"/>
                </a:solidFill>
                <a:latin typeface="宋体" panose="02010600030101010101" pitchFamily="2" charset="-122"/>
                <a:cs typeface="宋体" panose="02010600030101010101" pitchFamily="2" charset="-122"/>
              </a:rPr>
              <a:t>VR</a:t>
            </a:r>
            <a:r>
              <a:rPr lang="zh-CN" sz="2000" b="0">
                <a:solidFill>
                  <a:srgbClr val="333333"/>
                </a:solidFill>
                <a:latin typeface="宋体" panose="02010600030101010101" pitchFamily="2" charset="-122"/>
                <a:cs typeface="宋体" panose="02010600030101010101" pitchFamily="2" charset="-122"/>
              </a:rPr>
              <a:t>技术让使用者跟环境产生相互作用，当使用者进行某种操作时，周围的环境也会做出相应反应。（3）多感知性。目前大多数虚拟现实具有视觉、听觉、触觉、运动感觉等多种感知功能。理想中的数虚拟现实应该具备人类的一切感知功能。（4）想象性。VR技术使得人从被动转为主动接受事物，人们从定性和定量两者集成的环境中，通过感性认识和理性认识主动探寻信息，进而产生认知上的新意和构想。</a:t>
            </a:r>
            <a:endParaRPr lang="zh-CN" altLang="en-US" sz="2000">
              <a:latin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circle/>
      </p:transition>
    </mc:Choice>
    <mc:Fallback>
      <p:transition spd="slow">
        <p:circl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0" name="图片 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2627630" y="44450"/>
            <a:ext cx="6048375"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2698433" y="159385"/>
            <a:ext cx="5170805" cy="460375"/>
          </a:xfrm>
          <a:prstGeom prst="rect">
            <a:avLst/>
          </a:prstGeom>
        </p:spPr>
        <p:txBody>
          <a:bodyPr wrap="square">
            <a:spAutoFit/>
          </a:bodyPr>
          <a:p>
            <a:pPr>
              <a:defRPr/>
            </a:pPr>
            <a:r>
              <a:rPr lang="zh-CN" altLang="en-US" sz="2400" dirty="0">
                <a:solidFill>
                  <a:srgbClr val="FFFF00"/>
                </a:solidFill>
                <a:latin typeface="黑体" panose="02010609060101010101" charset="-122"/>
                <a:ea typeface="黑体" panose="02010609060101010101" charset="-122"/>
                <a:cs typeface="黑体" panose="02010609060101010101" charset="-122"/>
                <a:sym typeface="+mn-ea"/>
              </a:rPr>
              <a:t>一．虚拟现实技术</a:t>
            </a:r>
            <a:endParaRPr lang="zh-CN" altLang="en-US" sz="2400" dirty="0">
              <a:solidFill>
                <a:srgbClr val="FFFF00"/>
              </a:solidFill>
              <a:latin typeface="黑体" panose="02010609060101010101" charset="-122"/>
              <a:ea typeface="黑体" panose="02010609060101010101" charset="-122"/>
              <a:cs typeface="黑体" panose="02010609060101010101" charset="-122"/>
              <a:sym typeface="+mn-ea"/>
            </a:endParaRPr>
          </a:p>
        </p:txBody>
      </p:sp>
      <p:sp>
        <p:nvSpPr>
          <p:cNvPr id="101" name="文本框 100"/>
          <p:cNvSpPr txBox="1"/>
          <p:nvPr/>
        </p:nvSpPr>
        <p:spPr>
          <a:xfrm>
            <a:off x="208915" y="1003935"/>
            <a:ext cx="8717915" cy="3107690"/>
          </a:xfrm>
          <a:prstGeom prst="rect">
            <a:avLst/>
          </a:prstGeom>
          <a:noFill/>
          <a:ln w="9525">
            <a:noFill/>
          </a:ln>
        </p:spPr>
        <p:txBody>
          <a:bodyPr wrap="square">
            <a:spAutoFit/>
          </a:bodyPr>
          <a:p>
            <a:pPr marL="0" indent="0">
              <a:lnSpc>
                <a:spcPct val="140000"/>
              </a:lnSpc>
            </a:pPr>
            <a:r>
              <a:rPr lang="en-US" sz="2000">
                <a:latin typeface="宋体" panose="02010600030101010101" pitchFamily="2" charset="-122"/>
                <a:cs typeface="宋体" panose="02010600030101010101" pitchFamily="2" charset="-122"/>
              </a:rPr>
              <a:t>3</a:t>
            </a:r>
            <a:r>
              <a:rPr lang="zh-CN" sz="2000" b="0">
                <a:latin typeface="宋体" panose="02010600030101010101" pitchFamily="2" charset="-122"/>
                <a:cs typeface="宋体" panose="02010600030101010101" pitchFamily="2" charset="-122"/>
              </a:rPr>
              <a:t>．</a:t>
            </a:r>
            <a:r>
              <a:rPr lang="zh-CN" sz="2000">
                <a:latin typeface="宋体" panose="02010600030101010101" pitchFamily="2" charset="-122"/>
                <a:cs typeface="宋体" panose="02010600030101010101" pitchFamily="2" charset="-122"/>
              </a:rPr>
              <a:t>VR主要技术</a:t>
            </a:r>
            <a:r>
              <a:rPr lang="zh-CN" sz="2000" b="0">
                <a:solidFill>
                  <a:srgbClr val="333333"/>
                </a:solidFill>
                <a:latin typeface="宋体" panose="02010600030101010101" pitchFamily="2" charset="-122"/>
                <a:cs typeface="宋体" panose="02010600030101010101" pitchFamily="2" charset="-122"/>
              </a:rPr>
              <a:t>   VR技术是以计算机技术为核心的多种相关技术的综合应用，VR技术</a:t>
            </a:r>
            <a:r>
              <a:rPr lang="zh-CN" sz="2000" b="0">
                <a:latin typeface="宋体" panose="02010600030101010101" pitchFamily="2" charset="-122"/>
                <a:cs typeface="宋体" panose="02010600030101010101" pitchFamily="2" charset="-122"/>
              </a:rPr>
              <a:t>所采用的主要技术</a:t>
            </a:r>
            <a:r>
              <a:rPr lang="zh-CN" sz="2000" b="0">
                <a:solidFill>
                  <a:srgbClr val="333333"/>
                </a:solidFill>
                <a:latin typeface="宋体" panose="02010600030101010101" pitchFamily="2" charset="-122"/>
                <a:cs typeface="宋体" panose="02010600030101010101" pitchFamily="2" charset="-122"/>
              </a:rPr>
              <a:t>包括动态环境建模技术、实时</a:t>
            </a:r>
            <a:r>
              <a:rPr lang="en-US" sz="2000" b="0">
                <a:solidFill>
                  <a:srgbClr val="333333"/>
                </a:solidFill>
                <a:latin typeface="宋体" panose="02010600030101010101" pitchFamily="2" charset="-122"/>
                <a:cs typeface="宋体" panose="02010600030101010101" pitchFamily="2" charset="-122"/>
              </a:rPr>
              <a:t>3D</a:t>
            </a:r>
            <a:r>
              <a:rPr lang="zh-CN" sz="2000" b="0">
                <a:solidFill>
                  <a:srgbClr val="333333"/>
                </a:solidFill>
                <a:latin typeface="宋体" panose="02010600030101010101" pitchFamily="2" charset="-122"/>
                <a:cs typeface="宋体" panose="02010600030101010101" pitchFamily="2" charset="-122"/>
              </a:rPr>
              <a:t>图形生成技术、立体显示和传感器技术、人机交互技术、系统集成技术等。构成VR技术主要包含四大要素：虚拟环境、感知、自然技能、专用设备。专用设备有以下几种：（1）建模设备，如3D扫描仪，如图7-2-1所示。</a:t>
            </a:r>
            <a:endParaRPr lang="zh-CN" altLang="en-US" sz="2000">
              <a:latin typeface="宋体" panose="02010600030101010101" pitchFamily="2" charset="-122"/>
              <a:cs typeface="宋体" panose="02010600030101010101" pitchFamily="2" charset="-122"/>
            </a:endParaRPr>
          </a:p>
        </p:txBody>
      </p:sp>
      <p:grpSp>
        <p:nvGrpSpPr>
          <p:cNvPr id="1073743038" name="组合 213"/>
          <p:cNvGrpSpPr/>
          <p:nvPr/>
        </p:nvGrpSpPr>
        <p:grpSpPr>
          <a:xfrm>
            <a:off x="1785620" y="4499610"/>
            <a:ext cx="4381635" cy="1892009"/>
            <a:chOff x="5970" y="349904"/>
            <a:chExt cx="5692" cy="1933"/>
          </a:xfrm>
        </p:grpSpPr>
        <p:pic>
          <p:nvPicPr>
            <p:cNvPr id="1073743035" name="图片 209" descr="3bd2da0e9ea42f08aa651be603998c0"/>
            <p:cNvPicPr>
              <a:picLocks noChangeAspect="1"/>
            </p:cNvPicPr>
            <p:nvPr/>
          </p:nvPicPr>
          <p:blipFill>
            <a:blip r:embed="rId2"/>
            <a:srcRect b="4245"/>
            <a:stretch>
              <a:fillRect/>
            </a:stretch>
          </p:blipFill>
          <p:spPr>
            <a:xfrm>
              <a:off x="9675" y="349904"/>
              <a:ext cx="1987" cy="1579"/>
            </a:xfrm>
            <a:prstGeom prst="rect">
              <a:avLst/>
            </a:prstGeom>
            <a:noFill/>
            <a:ln w="9525">
              <a:noFill/>
            </a:ln>
          </p:spPr>
        </p:pic>
        <p:pic>
          <p:nvPicPr>
            <p:cNvPr id="1073743036" name="图片 211" descr="489dbb8767f082ac47ffe2fa27b5732"/>
            <p:cNvPicPr>
              <a:picLocks noChangeAspect="1"/>
            </p:cNvPicPr>
            <p:nvPr/>
          </p:nvPicPr>
          <p:blipFill>
            <a:blip r:embed="rId3"/>
            <a:stretch>
              <a:fillRect/>
            </a:stretch>
          </p:blipFill>
          <p:spPr>
            <a:xfrm>
              <a:off x="5970" y="349904"/>
              <a:ext cx="3448" cy="1575"/>
            </a:xfrm>
            <a:prstGeom prst="rect">
              <a:avLst/>
            </a:prstGeom>
            <a:noFill/>
            <a:ln w="9525">
              <a:noFill/>
            </a:ln>
          </p:spPr>
        </p:pic>
        <p:sp>
          <p:nvSpPr>
            <p:cNvPr id="1073743037" name="文本框 212"/>
            <p:cNvSpPr txBox="1"/>
            <p:nvPr/>
          </p:nvSpPr>
          <p:spPr>
            <a:xfrm>
              <a:off x="8058" y="351548"/>
              <a:ext cx="1928" cy="289"/>
            </a:xfrm>
            <a:prstGeom prst="rect">
              <a:avLst/>
            </a:prstGeom>
            <a:solidFill>
              <a:srgbClr val="FFFFFF"/>
            </a:solidFill>
            <a:ln w="9525">
              <a:noFill/>
            </a:ln>
          </p:spPr>
          <p:txBody>
            <a:bodyPr vert="horz" wrap="square" lIns="0" tIns="0" rIns="0" bIns="0" anchor="t"/>
            <a:p>
              <a:r>
                <a:rPr lang="zh-CN" altLang="en-US" sz="1400" b="0">
                  <a:latin typeface="宋体" panose="02010600030101010101" pitchFamily="2" charset="-122"/>
                  <a:cs typeface="宋体" panose="02010600030101010101" pitchFamily="2" charset="-122"/>
                </a:rPr>
                <a:t>图7-2-1 3D扫描仪</a:t>
              </a:r>
              <a:endParaRPr lang="zh-CN" altLang="en-US" sz="1400" b="0">
                <a:latin typeface="宋体" panose="02010600030101010101" pitchFamily="2" charset="-122"/>
                <a:cs typeface="宋体" panose="02010600030101010101" pitchFamily="2" charset="-122"/>
              </a:endParaRPr>
            </a:p>
            <a:p>
              <a:endParaRPr lang="zh-CN" altLang="en-US" sz="1400" b="0">
                <a:latin typeface="宋体" panose="02010600030101010101" pitchFamily="2" charset="-122"/>
                <a:cs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00">
        <p:circle/>
      </p:transition>
    </mc:Choice>
    <mc:Fallback>
      <p:transition spd="slow">
        <p:circl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0" name="图片 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2627630" y="44450"/>
            <a:ext cx="6048375"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2698433" y="159385"/>
            <a:ext cx="5170805" cy="460375"/>
          </a:xfrm>
          <a:prstGeom prst="rect">
            <a:avLst/>
          </a:prstGeom>
        </p:spPr>
        <p:txBody>
          <a:bodyPr wrap="square">
            <a:spAutoFit/>
          </a:bodyPr>
          <a:p>
            <a:pPr>
              <a:defRPr/>
            </a:pPr>
            <a:r>
              <a:rPr lang="zh-CN" altLang="en-US" sz="2400" dirty="0">
                <a:solidFill>
                  <a:srgbClr val="FFFF00"/>
                </a:solidFill>
                <a:latin typeface="黑体" panose="02010609060101010101" charset="-122"/>
                <a:ea typeface="黑体" panose="02010609060101010101" charset="-122"/>
                <a:cs typeface="黑体" panose="02010609060101010101" charset="-122"/>
                <a:sym typeface="+mn-ea"/>
              </a:rPr>
              <a:t>一．虚拟现实技术</a:t>
            </a:r>
            <a:endParaRPr lang="zh-CN" altLang="en-US" sz="2400" dirty="0">
              <a:solidFill>
                <a:srgbClr val="FFFF00"/>
              </a:solidFill>
              <a:latin typeface="黑体" panose="02010609060101010101" charset="-122"/>
              <a:ea typeface="黑体" panose="02010609060101010101" charset="-122"/>
              <a:cs typeface="黑体" panose="02010609060101010101" charset="-122"/>
              <a:sym typeface="+mn-ea"/>
            </a:endParaRPr>
          </a:p>
        </p:txBody>
      </p:sp>
      <p:sp>
        <p:nvSpPr>
          <p:cNvPr id="3" name="文本框 2"/>
          <p:cNvSpPr txBox="1"/>
          <p:nvPr/>
        </p:nvSpPr>
        <p:spPr>
          <a:xfrm>
            <a:off x="212725" y="956310"/>
            <a:ext cx="8717915" cy="706755"/>
          </a:xfrm>
          <a:prstGeom prst="rect">
            <a:avLst/>
          </a:prstGeom>
          <a:noFill/>
          <a:ln w="9525">
            <a:noFill/>
          </a:ln>
        </p:spPr>
        <p:txBody>
          <a:bodyPr wrap="square">
            <a:spAutoFit/>
          </a:bodyPr>
          <a:p>
            <a:pPr marL="0" indent="0"/>
            <a:r>
              <a:rPr lang="zh-CN" sz="2000" b="0">
                <a:solidFill>
                  <a:srgbClr val="333333"/>
                </a:solidFill>
                <a:latin typeface="宋体" panose="02010600030101010101" pitchFamily="2" charset="-122"/>
                <a:cs typeface="宋体" panose="02010600030101010101" pitchFamily="2" charset="-122"/>
              </a:rPr>
              <a:t>（2）3D显示设备，如头盔显示器、3D</a:t>
            </a:r>
            <a:r>
              <a:rPr lang="zh-CN" sz="2000" b="0">
                <a:latin typeface="宋体" panose="02010600030101010101" pitchFamily="2" charset="-122"/>
                <a:cs typeface="宋体" panose="02010600030101010101" pitchFamily="2" charset="-122"/>
              </a:rPr>
              <a:t>裸眼立体显示器、红外线或声波眼镜、大型投影系统（如CAVE）、3D展示系统等。</a:t>
            </a:r>
            <a:endParaRPr lang="zh-CN" altLang="en-US" sz="2000">
              <a:latin typeface="宋体" panose="02010600030101010101" pitchFamily="2" charset="-122"/>
              <a:cs typeface="宋体" panose="02010600030101010101" pitchFamily="2" charset="-122"/>
            </a:endParaRPr>
          </a:p>
        </p:txBody>
      </p:sp>
      <p:grpSp>
        <p:nvGrpSpPr>
          <p:cNvPr id="1073743041" name="组合 216"/>
          <p:cNvGrpSpPr/>
          <p:nvPr/>
        </p:nvGrpSpPr>
        <p:grpSpPr>
          <a:xfrm>
            <a:off x="2122170" y="1803400"/>
            <a:ext cx="1950720" cy="1393190"/>
            <a:chOff x="6384" y="352662"/>
            <a:chExt cx="3072" cy="2194"/>
          </a:xfrm>
        </p:grpSpPr>
        <p:pic>
          <p:nvPicPr>
            <p:cNvPr id="1073743039" name="图片 214" descr="1616915891(1)"/>
            <p:cNvPicPr>
              <a:picLocks noChangeAspect="1"/>
            </p:cNvPicPr>
            <p:nvPr/>
          </p:nvPicPr>
          <p:blipFill>
            <a:blip r:embed="rId2"/>
            <a:stretch>
              <a:fillRect/>
            </a:stretch>
          </p:blipFill>
          <p:spPr>
            <a:xfrm>
              <a:off x="6498" y="352662"/>
              <a:ext cx="2602" cy="1950"/>
            </a:xfrm>
            <a:prstGeom prst="rect">
              <a:avLst/>
            </a:prstGeom>
            <a:noFill/>
            <a:ln w="9525">
              <a:noFill/>
            </a:ln>
          </p:spPr>
        </p:pic>
        <p:sp>
          <p:nvSpPr>
            <p:cNvPr id="1073743040" name="文本框 215"/>
            <p:cNvSpPr txBox="1"/>
            <p:nvPr/>
          </p:nvSpPr>
          <p:spPr>
            <a:xfrm>
              <a:off x="6384" y="354625"/>
              <a:ext cx="3072" cy="231"/>
            </a:xfrm>
            <a:prstGeom prst="rect">
              <a:avLst/>
            </a:prstGeom>
            <a:solidFill>
              <a:srgbClr val="FFFFFF"/>
            </a:solidFill>
            <a:ln w="9525">
              <a:noFill/>
            </a:ln>
          </p:spPr>
          <p:txBody>
            <a:bodyPr vert="horz" wrap="square" lIns="0" tIns="0" rIns="0" bIns="0" anchor="t"/>
            <a:p>
              <a:r>
                <a:rPr lang="zh-CN" altLang="en-US" sz="1400" b="0">
                  <a:latin typeface="宋体" panose="02010600030101010101" pitchFamily="2" charset="-122"/>
                  <a:cs typeface="宋体" panose="02010600030101010101" pitchFamily="2" charset="-122"/>
                </a:rPr>
                <a:t>图7-2-2 头盔显示系统</a:t>
              </a:r>
              <a:r>
                <a:rPr lang="zh-CN" altLang="en-US" sz="1400">
                  <a:latin typeface="宋体" panose="02010600030101010101" pitchFamily="2" charset="-122"/>
                  <a:cs typeface="宋体" panose="02010600030101010101" pitchFamily="2" charset="-122"/>
                </a:rPr>
                <a:t> </a:t>
              </a:r>
              <a:endParaRPr lang="zh-CN" altLang="en-US" sz="1400">
                <a:latin typeface="宋体" panose="02010600030101010101" pitchFamily="2" charset="-122"/>
                <a:cs typeface="宋体" panose="02010600030101010101" pitchFamily="2" charset="-122"/>
              </a:endParaRPr>
            </a:p>
            <a:p>
              <a:endParaRPr lang="zh-CN" altLang="en-US" sz="1400">
                <a:latin typeface="宋体" panose="02010600030101010101" pitchFamily="2" charset="-122"/>
                <a:cs typeface="宋体" panose="02010600030101010101" pitchFamily="2" charset="-122"/>
              </a:endParaRPr>
            </a:p>
          </p:txBody>
        </p:sp>
      </p:grpSp>
      <p:grpSp>
        <p:nvGrpSpPr>
          <p:cNvPr id="1073743034" name="组合 217"/>
          <p:cNvGrpSpPr/>
          <p:nvPr/>
        </p:nvGrpSpPr>
        <p:grpSpPr>
          <a:xfrm>
            <a:off x="4668520" y="1731645"/>
            <a:ext cx="2125345" cy="1577340"/>
            <a:chOff x="9196" y="352524"/>
            <a:chExt cx="2664" cy="2484"/>
          </a:xfrm>
        </p:grpSpPr>
        <p:pic>
          <p:nvPicPr>
            <p:cNvPr id="1073743032" name="图片 204" descr="1616912837(1)"/>
            <p:cNvPicPr>
              <a:picLocks noChangeAspect="1"/>
            </p:cNvPicPr>
            <p:nvPr/>
          </p:nvPicPr>
          <p:blipFill>
            <a:blip r:embed="rId3"/>
            <a:srcRect l="53014" t="2986"/>
            <a:stretch>
              <a:fillRect/>
            </a:stretch>
          </p:blipFill>
          <p:spPr>
            <a:xfrm>
              <a:off x="9196" y="352524"/>
              <a:ext cx="2316" cy="2307"/>
            </a:xfrm>
            <a:prstGeom prst="rect">
              <a:avLst/>
            </a:prstGeom>
            <a:noFill/>
            <a:ln w="9525">
              <a:noFill/>
            </a:ln>
          </p:spPr>
        </p:pic>
        <p:sp>
          <p:nvSpPr>
            <p:cNvPr id="1073743033" name="文本框 205"/>
            <p:cNvSpPr txBox="1"/>
            <p:nvPr/>
          </p:nvSpPr>
          <p:spPr>
            <a:xfrm>
              <a:off x="9358" y="354720"/>
              <a:ext cx="2503" cy="289"/>
            </a:xfrm>
            <a:prstGeom prst="rect">
              <a:avLst/>
            </a:prstGeom>
            <a:solidFill>
              <a:srgbClr val="FFFFFF"/>
            </a:solidFill>
            <a:ln w="9525">
              <a:noFill/>
            </a:ln>
          </p:spPr>
          <p:txBody>
            <a:bodyPr vert="horz" wrap="square" lIns="0" tIns="0" rIns="0" bIns="0" anchor="t"/>
            <a:p>
              <a:r>
                <a:rPr lang="zh-CN" altLang="en-US" sz="1400" b="0">
                  <a:latin typeface="宋体" panose="02010600030101010101" pitchFamily="2" charset="-122"/>
                  <a:cs typeface="宋体" panose="02010600030101010101" pitchFamily="2" charset="-122"/>
                </a:rPr>
                <a:t>图7-2-3 裸眼立体显示器</a:t>
              </a:r>
              <a:endParaRPr lang="zh-CN" altLang="en-US"/>
            </a:p>
            <a:p>
              <a:endParaRPr lang="zh-CN" altLang="en-US"/>
            </a:p>
          </p:txBody>
        </p:sp>
      </p:grpSp>
      <p:sp>
        <p:nvSpPr>
          <p:cNvPr id="5" name="文本框 4"/>
          <p:cNvSpPr txBox="1"/>
          <p:nvPr/>
        </p:nvSpPr>
        <p:spPr>
          <a:xfrm>
            <a:off x="213360" y="3425825"/>
            <a:ext cx="8717915" cy="706755"/>
          </a:xfrm>
          <a:prstGeom prst="rect">
            <a:avLst/>
          </a:prstGeom>
          <a:noFill/>
          <a:ln w="9525">
            <a:noFill/>
          </a:ln>
        </p:spPr>
        <p:txBody>
          <a:bodyPr wrap="square">
            <a:spAutoFit/>
          </a:bodyPr>
          <a:p>
            <a:pPr marL="0" indent="0"/>
            <a:r>
              <a:rPr lang="zh-CN" sz="2000" b="0">
                <a:solidFill>
                  <a:srgbClr val="333333"/>
                </a:solidFill>
                <a:latin typeface="宋体" panose="02010600030101010101" pitchFamily="2" charset="-122"/>
                <a:ea typeface="宋体" panose="02010600030101010101" pitchFamily="2" charset="-122"/>
                <a:cs typeface="宋体" panose="02010600030101010101" pitchFamily="2" charset="-122"/>
              </a:rPr>
              <a:t>（</a:t>
            </a:r>
            <a:r>
              <a:rPr lang="en-US" altLang="zh-CN" sz="2000" b="0">
                <a:solidFill>
                  <a:srgbClr val="333333"/>
                </a:solidFill>
                <a:latin typeface="宋体" panose="02010600030101010101" pitchFamily="2" charset="-122"/>
                <a:ea typeface="宋体" panose="02010600030101010101" pitchFamily="2" charset="-122"/>
                <a:cs typeface="宋体" panose="02010600030101010101" pitchFamily="2" charset="-122"/>
              </a:rPr>
              <a:t>3</a:t>
            </a:r>
            <a:r>
              <a:rPr lang="zh-CN" sz="2000" b="0">
                <a:solidFill>
                  <a:srgbClr val="333333"/>
                </a:solidFill>
                <a:latin typeface="宋体" panose="02010600030101010101" pitchFamily="2" charset="-122"/>
                <a:ea typeface="宋体" panose="02010600030101010101" pitchFamily="2" charset="-122"/>
                <a:cs typeface="宋体" panose="02010600030101010101" pitchFamily="2" charset="-122"/>
              </a:rPr>
              <a:t>）交互设备，如数据手套、力矩球、操纵杆、力反馈设备（如力反馈鼠标、力反馈方向盘）、眼动仪、数据衣、动作捕捉设备等。</a:t>
            </a:r>
            <a:endParaRPr lang="zh-CN" sz="2000" b="0">
              <a:solidFill>
                <a:srgbClr val="333333"/>
              </a:solidFill>
              <a:latin typeface="宋体" panose="02010600030101010101" pitchFamily="2" charset="-122"/>
              <a:cs typeface="宋体" panose="02010600030101010101" pitchFamily="2" charset="-122"/>
            </a:endParaRPr>
          </a:p>
        </p:txBody>
      </p:sp>
      <p:grpSp>
        <p:nvGrpSpPr>
          <p:cNvPr id="1073743046" name="组合 245"/>
          <p:cNvGrpSpPr/>
          <p:nvPr/>
        </p:nvGrpSpPr>
        <p:grpSpPr>
          <a:xfrm>
            <a:off x="2073275" y="4175760"/>
            <a:ext cx="4110599" cy="1701360"/>
            <a:chOff x="5606" y="354501"/>
            <a:chExt cx="4675" cy="2050"/>
          </a:xfrm>
        </p:grpSpPr>
        <p:pic>
          <p:nvPicPr>
            <p:cNvPr id="1073743042" name="图片 1"/>
            <p:cNvPicPr>
              <a:picLocks noChangeAspect="1"/>
            </p:cNvPicPr>
            <p:nvPr/>
          </p:nvPicPr>
          <p:blipFill>
            <a:blip r:embed="rId4"/>
            <a:stretch>
              <a:fillRect/>
            </a:stretch>
          </p:blipFill>
          <p:spPr>
            <a:xfrm>
              <a:off x="8360" y="354501"/>
              <a:ext cx="1685" cy="1558"/>
            </a:xfrm>
            <a:prstGeom prst="rect">
              <a:avLst/>
            </a:prstGeom>
            <a:noFill/>
            <a:ln w="9525">
              <a:noFill/>
            </a:ln>
          </p:spPr>
        </p:pic>
        <p:pic>
          <p:nvPicPr>
            <p:cNvPr id="1073743043" name="图片 157" descr="1616903256(1)"/>
            <p:cNvPicPr>
              <a:picLocks noChangeAspect="1"/>
            </p:cNvPicPr>
            <p:nvPr/>
          </p:nvPicPr>
          <p:blipFill>
            <a:blip r:embed="rId5"/>
            <a:stretch>
              <a:fillRect/>
            </a:stretch>
          </p:blipFill>
          <p:spPr>
            <a:xfrm>
              <a:off x="5606" y="354520"/>
              <a:ext cx="2017" cy="1733"/>
            </a:xfrm>
            <a:prstGeom prst="rect">
              <a:avLst/>
            </a:prstGeom>
            <a:noFill/>
            <a:ln w="9525">
              <a:noFill/>
            </a:ln>
          </p:spPr>
        </p:pic>
        <p:sp>
          <p:nvSpPr>
            <p:cNvPr id="1073743044" name="文本框 207"/>
            <p:cNvSpPr txBox="1"/>
            <p:nvPr/>
          </p:nvSpPr>
          <p:spPr>
            <a:xfrm>
              <a:off x="5796" y="356262"/>
              <a:ext cx="1870" cy="289"/>
            </a:xfrm>
            <a:prstGeom prst="rect">
              <a:avLst/>
            </a:prstGeom>
            <a:solidFill>
              <a:srgbClr val="FFFFFF"/>
            </a:solidFill>
            <a:ln w="9525">
              <a:noFill/>
            </a:ln>
          </p:spPr>
          <p:txBody>
            <a:bodyPr vert="horz" wrap="square" lIns="0" tIns="0" rIns="0" bIns="0" anchor="t"/>
            <a:p>
              <a:r>
                <a:rPr lang="zh-CN" altLang="en-US" sz="1400" b="0">
                  <a:latin typeface="宋体" panose="02010600030101010101" pitchFamily="2" charset="-122"/>
                  <a:cs typeface="宋体" panose="02010600030101010101" pitchFamily="2" charset="-122"/>
                </a:rPr>
                <a:t>图7-2-4 数据手套</a:t>
              </a:r>
              <a:endParaRPr lang="zh-CN" altLang="en-US" sz="1400" b="0">
                <a:latin typeface="宋体" panose="02010600030101010101" pitchFamily="2" charset="-122"/>
                <a:cs typeface="宋体" panose="02010600030101010101" pitchFamily="2" charset="-122"/>
              </a:endParaRPr>
            </a:p>
            <a:p>
              <a:endParaRPr lang="zh-CN" altLang="en-US"/>
            </a:p>
          </p:txBody>
        </p:sp>
        <p:sp>
          <p:nvSpPr>
            <p:cNvPr id="1073743045" name="文本框 208"/>
            <p:cNvSpPr txBox="1"/>
            <p:nvPr/>
          </p:nvSpPr>
          <p:spPr>
            <a:xfrm>
              <a:off x="8112" y="356212"/>
              <a:ext cx="2169" cy="289"/>
            </a:xfrm>
            <a:prstGeom prst="rect">
              <a:avLst/>
            </a:prstGeom>
            <a:solidFill>
              <a:srgbClr val="FFFFFF"/>
            </a:solidFill>
            <a:ln w="9525">
              <a:noFill/>
            </a:ln>
          </p:spPr>
          <p:txBody>
            <a:bodyPr vert="horz" wrap="square" lIns="0" tIns="0" rIns="0" bIns="0" anchor="t"/>
            <a:p>
              <a:r>
                <a:rPr lang="zh-CN" altLang="en-US" sz="1400" b="0">
                  <a:latin typeface="宋体" panose="02010600030101010101" pitchFamily="2" charset="-122"/>
                  <a:cs typeface="宋体" panose="02010600030101010101" pitchFamily="2" charset="-122"/>
                </a:rPr>
                <a:t>图7-2-5 力反馈方向盘</a:t>
              </a:r>
              <a:endParaRPr lang="zh-CN" altLang="en-US" sz="1400" b="0">
                <a:latin typeface="宋体" panose="02010600030101010101" pitchFamily="2" charset="-122"/>
                <a:cs typeface="宋体" panose="02010600030101010101" pitchFamily="2" charset="-122"/>
              </a:endParaRPr>
            </a:p>
            <a:p>
              <a:endParaRPr lang="zh-CN" altLang="en-US"/>
            </a:p>
          </p:txBody>
        </p:sp>
      </p:grpSp>
      <p:sp>
        <p:nvSpPr>
          <p:cNvPr id="6" name="文本框 5"/>
          <p:cNvSpPr txBox="1"/>
          <p:nvPr/>
        </p:nvSpPr>
        <p:spPr>
          <a:xfrm>
            <a:off x="213360" y="6216015"/>
            <a:ext cx="7727950" cy="398780"/>
          </a:xfrm>
          <a:prstGeom prst="rect">
            <a:avLst/>
          </a:prstGeom>
          <a:noFill/>
          <a:ln w="9525">
            <a:noFill/>
          </a:ln>
        </p:spPr>
        <p:txBody>
          <a:bodyPr wrap="square">
            <a:spAutoFit/>
          </a:bodyPr>
          <a:p>
            <a:pPr marL="0" indent="0"/>
            <a:r>
              <a:rPr lang="zh-CN" sz="2000" b="0">
                <a:latin typeface="宋体" panose="02010600030101010101" pitchFamily="2" charset="-122"/>
                <a:ea typeface="宋体" panose="02010600030101010101" pitchFamily="2" charset="-122"/>
                <a:cs typeface="宋体" panose="02010600030101010101" pitchFamily="2" charset="-122"/>
              </a:rPr>
              <a:t>（4）声音设备，如三维的声音系统以及非传统意义的立体声等。</a:t>
            </a:r>
            <a:endParaRPr lang="zh-CN" sz="2000" b="0">
              <a:latin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circle/>
      </p:transition>
    </mc:Choice>
    <mc:Fallback>
      <p:transition spd="slow">
        <p:circl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0" name="图片 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2627630" y="44450"/>
            <a:ext cx="6048375"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2698433" y="159385"/>
            <a:ext cx="5170805" cy="460375"/>
          </a:xfrm>
          <a:prstGeom prst="rect">
            <a:avLst/>
          </a:prstGeom>
        </p:spPr>
        <p:txBody>
          <a:bodyPr wrap="square">
            <a:spAutoFit/>
          </a:bodyPr>
          <a:p>
            <a:pPr>
              <a:defRPr/>
            </a:pPr>
            <a:r>
              <a:rPr lang="zh-CN" altLang="en-US" sz="2400" dirty="0">
                <a:solidFill>
                  <a:srgbClr val="FFFF00"/>
                </a:solidFill>
                <a:latin typeface="黑体" panose="02010609060101010101" charset="-122"/>
                <a:ea typeface="黑体" panose="02010609060101010101" charset="-122"/>
                <a:cs typeface="黑体" panose="02010609060101010101" charset="-122"/>
                <a:sym typeface="+mn-ea"/>
              </a:rPr>
              <a:t>一．虚拟现实技术</a:t>
            </a:r>
            <a:endParaRPr lang="zh-CN" altLang="en-US" sz="2400" dirty="0">
              <a:solidFill>
                <a:srgbClr val="FFFF00"/>
              </a:solidFill>
              <a:latin typeface="黑体" panose="02010609060101010101" charset="-122"/>
              <a:ea typeface="黑体" panose="02010609060101010101" charset="-122"/>
              <a:cs typeface="黑体" panose="02010609060101010101" charset="-122"/>
              <a:sym typeface="+mn-ea"/>
            </a:endParaRPr>
          </a:p>
        </p:txBody>
      </p:sp>
      <p:sp>
        <p:nvSpPr>
          <p:cNvPr id="101" name="文本框 100"/>
          <p:cNvSpPr txBox="1"/>
          <p:nvPr/>
        </p:nvSpPr>
        <p:spPr>
          <a:xfrm>
            <a:off x="242570" y="722630"/>
            <a:ext cx="8529955" cy="2861310"/>
          </a:xfrm>
          <a:prstGeom prst="rect">
            <a:avLst/>
          </a:prstGeom>
          <a:noFill/>
          <a:ln w="9525">
            <a:noFill/>
          </a:ln>
        </p:spPr>
        <p:txBody>
          <a:bodyPr wrap="square">
            <a:spAutoFit/>
          </a:bodyPr>
          <a:p>
            <a:pPr marL="0" indent="0"/>
            <a:r>
              <a:rPr lang="en-US" sz="2000">
                <a:latin typeface="宋体" panose="02010600030101010101" pitchFamily="2" charset="-122"/>
                <a:cs typeface="宋体" panose="02010600030101010101" pitchFamily="2" charset="-122"/>
              </a:rPr>
              <a:t>4</a:t>
            </a:r>
            <a:r>
              <a:rPr lang="zh-CN" sz="2000" b="0">
                <a:latin typeface="宋体" panose="02010600030101010101" pitchFamily="2" charset="-122"/>
                <a:cs typeface="宋体" panose="02010600030101010101" pitchFamily="2" charset="-122"/>
              </a:rPr>
              <a:t>．</a:t>
            </a:r>
            <a:r>
              <a:rPr lang="zh-CN" sz="2000">
                <a:latin typeface="宋体" panose="02010600030101010101" pitchFamily="2" charset="-122"/>
                <a:cs typeface="宋体" panose="02010600030101010101" pitchFamily="2" charset="-122"/>
              </a:rPr>
              <a:t>虚拟现实技术的应用</a:t>
            </a:r>
            <a:r>
              <a:rPr lang="zh-CN" sz="2000" b="0">
                <a:solidFill>
                  <a:srgbClr val="333333"/>
                </a:solidFill>
                <a:latin typeface="宋体" panose="02010600030101010101" pitchFamily="2" charset="-122"/>
                <a:cs typeface="宋体" panose="02010600030101010101" pitchFamily="2" charset="-122"/>
              </a:rPr>
              <a:t>   VR技术在生活中的应用越来越普遍，如电子宠物、三维景物图、模拟驾驶、仿真实验、网上模拟选房等。它在娱乐、游戏、教育、工程设计、军事、航天、医学和工业制造等多个领域都有着广泛应用。（1）娱乐领域。   VR技术在娱乐领域的应用有动感影院、虚拟演播室、虚拟演唱会等。如2013年9月在周杰伦巡回演唱会上，虚拟人“邓丽君”与周杰伦同台演唱轰动了香港，虚拟人“邓丽君”还开展了演唱会。湖南卫视马年春晚，著名歌唱家李谷一与30年前的自己跨时空对唱。</a:t>
            </a:r>
            <a:endParaRPr lang="zh-CN" altLang="en-US" sz="2000">
              <a:latin typeface="宋体" panose="02010600030101010101" pitchFamily="2" charset="-122"/>
              <a:cs typeface="宋体" panose="02010600030101010101" pitchFamily="2" charset="-122"/>
            </a:endParaRPr>
          </a:p>
        </p:txBody>
      </p:sp>
      <p:grpSp>
        <p:nvGrpSpPr>
          <p:cNvPr id="1073743049" name="组合 246"/>
          <p:cNvGrpSpPr/>
          <p:nvPr/>
        </p:nvGrpSpPr>
        <p:grpSpPr>
          <a:xfrm>
            <a:off x="1449070" y="3897630"/>
            <a:ext cx="2556510" cy="2380615"/>
            <a:chOff x="4346" y="363002"/>
            <a:chExt cx="3140" cy="3441"/>
          </a:xfrm>
        </p:grpSpPr>
        <p:pic>
          <p:nvPicPr>
            <p:cNvPr id="1073743047" name="图片 64" descr="3c5335a85eee3ead2ca1110fab7ed44"/>
            <p:cNvPicPr>
              <a:picLocks noChangeAspect="1"/>
            </p:cNvPicPr>
            <p:nvPr/>
          </p:nvPicPr>
          <p:blipFill>
            <a:blip r:embed="rId2"/>
            <a:stretch>
              <a:fillRect/>
            </a:stretch>
          </p:blipFill>
          <p:spPr>
            <a:xfrm>
              <a:off x="4562" y="363002"/>
              <a:ext cx="2610" cy="3090"/>
            </a:xfrm>
            <a:prstGeom prst="rect">
              <a:avLst/>
            </a:prstGeom>
            <a:noFill/>
            <a:ln w="9525">
              <a:noFill/>
            </a:ln>
          </p:spPr>
        </p:pic>
        <p:sp>
          <p:nvSpPr>
            <p:cNvPr id="1073743048" name="文本框 218"/>
            <p:cNvSpPr txBox="1"/>
            <p:nvPr/>
          </p:nvSpPr>
          <p:spPr>
            <a:xfrm>
              <a:off x="4346" y="366155"/>
              <a:ext cx="3140" cy="289"/>
            </a:xfrm>
            <a:prstGeom prst="rect">
              <a:avLst/>
            </a:prstGeom>
            <a:solidFill>
              <a:srgbClr val="FFFFFF"/>
            </a:solidFill>
            <a:ln w="9525">
              <a:noFill/>
            </a:ln>
          </p:spPr>
          <p:txBody>
            <a:bodyPr vert="horz" wrap="square" lIns="0" tIns="0" rIns="0" bIns="0" anchor="t"/>
            <a:p>
              <a:r>
                <a:rPr lang="zh-CN" altLang="en-US" sz="1400" b="0">
                  <a:latin typeface="宋体" panose="02010600030101010101" pitchFamily="2" charset="-122"/>
                  <a:cs typeface="宋体" panose="02010600030101010101" pitchFamily="2" charset="-122"/>
                </a:rPr>
                <a:t>图7-2-6 虚拟人“邓丽君”演唱</a:t>
              </a:r>
              <a:endParaRPr lang="zh-CN" altLang="en-US" sz="1400" b="0"/>
            </a:p>
            <a:p>
              <a:endParaRPr lang="zh-CN" altLang="en-US" sz="1400" b="0"/>
            </a:p>
          </p:txBody>
        </p:sp>
      </p:grpSp>
      <p:grpSp>
        <p:nvGrpSpPr>
          <p:cNvPr id="1073743054" name="组合 247"/>
          <p:cNvGrpSpPr/>
          <p:nvPr/>
        </p:nvGrpSpPr>
        <p:grpSpPr>
          <a:xfrm>
            <a:off x="4565015" y="4037965"/>
            <a:ext cx="2275840" cy="2307006"/>
            <a:chOff x="7888" y="363010"/>
            <a:chExt cx="3624" cy="3362"/>
          </a:xfrm>
        </p:grpSpPr>
        <p:pic>
          <p:nvPicPr>
            <p:cNvPr id="1073743052" name="图片 219" descr="1616917168(1)"/>
            <p:cNvPicPr>
              <a:picLocks noChangeAspect="1"/>
            </p:cNvPicPr>
            <p:nvPr/>
          </p:nvPicPr>
          <p:blipFill>
            <a:blip r:embed="rId3"/>
            <a:srcRect r="1868"/>
            <a:stretch>
              <a:fillRect/>
            </a:stretch>
          </p:blipFill>
          <p:spPr>
            <a:xfrm>
              <a:off x="7888" y="363010"/>
              <a:ext cx="3624" cy="2850"/>
            </a:xfrm>
            <a:prstGeom prst="rect">
              <a:avLst/>
            </a:prstGeom>
            <a:noFill/>
            <a:ln w="9525">
              <a:noFill/>
            </a:ln>
          </p:spPr>
        </p:pic>
        <p:sp>
          <p:nvSpPr>
            <p:cNvPr id="1073743053" name="文本框 220"/>
            <p:cNvSpPr txBox="1"/>
            <p:nvPr/>
          </p:nvSpPr>
          <p:spPr>
            <a:xfrm>
              <a:off x="8611" y="366083"/>
              <a:ext cx="2459" cy="289"/>
            </a:xfrm>
            <a:prstGeom prst="rect">
              <a:avLst/>
            </a:prstGeom>
            <a:solidFill>
              <a:srgbClr val="FFFFFF"/>
            </a:solidFill>
            <a:ln w="9525">
              <a:noFill/>
            </a:ln>
          </p:spPr>
          <p:txBody>
            <a:bodyPr vert="horz" wrap="square" lIns="0" tIns="0" rIns="0" bIns="0" anchor="t"/>
            <a:p>
              <a:r>
                <a:rPr lang="zh-CN" altLang="en-US" sz="1400" b="0">
                  <a:latin typeface="宋体" panose="02010600030101010101" pitchFamily="2" charset="-122"/>
                  <a:cs typeface="宋体" panose="02010600030101010101" pitchFamily="2" charset="-122"/>
                </a:rPr>
                <a:t>图7-2-7 动感影院</a:t>
              </a:r>
              <a:endParaRPr lang="zh-CN" altLang="en-US" sz="1400" b="0">
                <a:latin typeface="宋体" panose="02010600030101010101" pitchFamily="2" charset="-122"/>
                <a:cs typeface="宋体" panose="02010600030101010101" pitchFamily="2" charset="-122"/>
              </a:endParaRPr>
            </a:p>
            <a:p>
              <a:endParaRPr lang="zh-CN" altLang="en-US" sz="1400" b="0">
                <a:latin typeface="宋体" panose="02010600030101010101" pitchFamily="2" charset="-122"/>
                <a:cs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00">
        <p:circle/>
      </p:transition>
    </mc:Choice>
    <mc:Fallback>
      <p:transition spd="slow">
        <p:circl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0" name="图片 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2627630" y="44450"/>
            <a:ext cx="6048375"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2698433" y="159385"/>
            <a:ext cx="5170805" cy="460375"/>
          </a:xfrm>
          <a:prstGeom prst="rect">
            <a:avLst/>
          </a:prstGeom>
        </p:spPr>
        <p:txBody>
          <a:bodyPr wrap="square">
            <a:spAutoFit/>
          </a:bodyPr>
          <a:p>
            <a:pPr>
              <a:defRPr/>
            </a:pPr>
            <a:r>
              <a:rPr lang="zh-CN" altLang="en-US" sz="2400" dirty="0">
                <a:solidFill>
                  <a:srgbClr val="FFFF00"/>
                </a:solidFill>
                <a:latin typeface="黑体" panose="02010609060101010101" charset="-122"/>
                <a:ea typeface="黑体" panose="02010609060101010101" charset="-122"/>
                <a:cs typeface="黑体" panose="02010609060101010101" charset="-122"/>
                <a:sym typeface="+mn-ea"/>
              </a:rPr>
              <a:t>一．虚拟现实技术</a:t>
            </a:r>
            <a:endParaRPr lang="zh-CN" altLang="en-US" sz="2400" dirty="0">
              <a:solidFill>
                <a:srgbClr val="FFFF00"/>
              </a:solidFill>
              <a:latin typeface="黑体" panose="02010609060101010101" charset="-122"/>
              <a:ea typeface="黑体" panose="02010609060101010101" charset="-122"/>
              <a:cs typeface="黑体" panose="02010609060101010101" charset="-122"/>
              <a:sym typeface="+mn-ea"/>
            </a:endParaRPr>
          </a:p>
        </p:txBody>
      </p:sp>
      <p:sp>
        <p:nvSpPr>
          <p:cNvPr id="101" name="文本框 100"/>
          <p:cNvSpPr txBox="1"/>
          <p:nvPr/>
        </p:nvSpPr>
        <p:spPr>
          <a:xfrm>
            <a:off x="149860" y="934720"/>
            <a:ext cx="8785225" cy="2676525"/>
          </a:xfrm>
          <a:prstGeom prst="rect">
            <a:avLst/>
          </a:prstGeom>
          <a:noFill/>
          <a:ln w="9525">
            <a:noFill/>
          </a:ln>
        </p:spPr>
        <p:txBody>
          <a:bodyPr wrap="square">
            <a:spAutoFit/>
          </a:bodyPr>
          <a:p>
            <a:pPr marL="0" indent="0">
              <a:lnSpc>
                <a:spcPct val="120000"/>
              </a:lnSpc>
            </a:pPr>
            <a:r>
              <a:rPr lang="zh-CN" sz="2000" b="0">
                <a:solidFill>
                  <a:srgbClr val="333333"/>
                </a:solidFill>
                <a:latin typeface="宋体" panose="02010600030101010101" pitchFamily="2" charset="-122"/>
                <a:cs typeface="宋体" panose="02010600030101010101" pitchFamily="2" charset="-122"/>
              </a:rPr>
              <a:t>（2）医疗领域。    VR技术在医学方面的应用具有十分重要的现实意义。可以建立虚拟的人体模型，借助于跟踪球、HMD、感觉手套，学生可以很容易了解人体内部各器官结构，这比现有的采用教科书的方式要有效得多。医生可以在虚拟实验室中，进行</a:t>
            </a:r>
            <a:r>
              <a:rPr lang="en-US" sz="2000" b="0">
                <a:solidFill>
                  <a:srgbClr val="333333"/>
                </a:solidFill>
                <a:latin typeface="宋体" panose="02010600030101010101" pitchFamily="2" charset="-122"/>
                <a:cs typeface="宋体" panose="02010600030101010101" pitchFamily="2" charset="-122"/>
              </a:rPr>
              <a:t>“</a:t>
            </a:r>
            <a:r>
              <a:rPr lang="zh-CN" sz="2000" b="0">
                <a:solidFill>
                  <a:srgbClr val="333333"/>
                </a:solidFill>
                <a:latin typeface="宋体" panose="02010600030101010101" pitchFamily="2" charset="-122"/>
                <a:cs typeface="宋体" panose="02010600030101010101" pitchFamily="2" charset="-122"/>
              </a:rPr>
              <a:t>人体解剖</a:t>
            </a:r>
            <a:r>
              <a:rPr lang="en-US" sz="2000" b="0">
                <a:solidFill>
                  <a:srgbClr val="333333"/>
                </a:solidFill>
                <a:latin typeface="宋体" panose="02010600030101010101" pitchFamily="2" charset="-122"/>
                <a:cs typeface="宋体" panose="02010600030101010101" pitchFamily="2" charset="-122"/>
              </a:rPr>
              <a:t>”</a:t>
            </a:r>
            <a:r>
              <a:rPr lang="zh-CN" sz="2000" b="0">
                <a:solidFill>
                  <a:srgbClr val="333333"/>
                </a:solidFill>
                <a:latin typeface="宋体" panose="02010600030101010101" pitchFamily="2" charset="-122"/>
                <a:cs typeface="宋体" panose="02010600030101010101" pitchFamily="2" charset="-122"/>
              </a:rPr>
              <a:t>和各种手术练习。外科医生在真正动手术之前，通过虚拟现实技术的帮助，能在显示器上重复地模拟手术，更准确了解患者体内病灶，寻找最佳手术方案并提高熟练度。</a:t>
            </a:r>
            <a:endParaRPr lang="zh-CN" altLang="en-US" sz="2000">
              <a:latin typeface="宋体" panose="02010600030101010101" pitchFamily="2" charset="-122"/>
              <a:cs typeface="宋体" panose="02010600030101010101" pitchFamily="2" charset="-122"/>
            </a:endParaRPr>
          </a:p>
        </p:txBody>
      </p:sp>
      <p:grpSp>
        <p:nvGrpSpPr>
          <p:cNvPr id="1073743057" name="组合 227"/>
          <p:cNvGrpSpPr/>
          <p:nvPr/>
        </p:nvGrpSpPr>
        <p:grpSpPr>
          <a:xfrm>
            <a:off x="2441575" y="3811905"/>
            <a:ext cx="3251200" cy="2668270"/>
            <a:chOff x="6668" y="369796"/>
            <a:chExt cx="3926" cy="3451"/>
          </a:xfrm>
        </p:grpSpPr>
        <p:pic>
          <p:nvPicPr>
            <p:cNvPr id="1073743055" name="图片 2"/>
            <p:cNvPicPr>
              <a:picLocks noChangeAspect="1"/>
            </p:cNvPicPr>
            <p:nvPr/>
          </p:nvPicPr>
          <p:blipFill>
            <a:blip r:embed="rId2"/>
            <a:stretch>
              <a:fillRect/>
            </a:stretch>
          </p:blipFill>
          <p:spPr>
            <a:xfrm>
              <a:off x="6668" y="369796"/>
              <a:ext cx="3927" cy="3090"/>
            </a:xfrm>
            <a:prstGeom prst="rect">
              <a:avLst/>
            </a:prstGeom>
            <a:noFill/>
            <a:ln w="9525">
              <a:noFill/>
            </a:ln>
          </p:spPr>
        </p:pic>
        <p:sp>
          <p:nvSpPr>
            <p:cNvPr id="1073743056" name="文本框 222"/>
            <p:cNvSpPr txBox="1"/>
            <p:nvPr/>
          </p:nvSpPr>
          <p:spPr>
            <a:xfrm>
              <a:off x="7294" y="372959"/>
              <a:ext cx="2817" cy="289"/>
            </a:xfrm>
            <a:prstGeom prst="rect">
              <a:avLst/>
            </a:prstGeom>
            <a:solidFill>
              <a:srgbClr val="FFFFFF"/>
            </a:solidFill>
            <a:ln w="9525">
              <a:noFill/>
            </a:ln>
          </p:spPr>
          <p:txBody>
            <a:bodyPr vert="horz" wrap="square" lIns="0" tIns="0" rIns="0" bIns="0" anchor="t"/>
            <a:p>
              <a:r>
                <a:rPr lang="zh-CN" altLang="en-US" sz="1400" b="0">
                  <a:latin typeface="宋体" panose="02010600030101010101" pitchFamily="2" charset="-122"/>
                  <a:cs typeface="宋体" panose="02010600030101010101" pitchFamily="2" charset="-122"/>
                </a:rPr>
                <a:t>图7-2-8 VR虚拟脑手术实验</a:t>
              </a:r>
              <a:endParaRPr lang="zh-CN" altLang="en-US" sz="1400">
                <a:latin typeface="宋体" panose="02010600030101010101" pitchFamily="2" charset="-122"/>
                <a:cs typeface="宋体" panose="02010600030101010101" pitchFamily="2" charset="-122"/>
              </a:endParaRPr>
            </a:p>
            <a:p>
              <a:endParaRPr lang="zh-CN" altLang="en-US" sz="1400">
                <a:latin typeface="宋体" panose="02010600030101010101" pitchFamily="2" charset="-122"/>
                <a:cs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00">
        <p:circle/>
      </p:transition>
    </mc:Choice>
    <mc:Fallback>
      <p:transition spd="slow">
        <p:circl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0" name="图片 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2627630" y="44450"/>
            <a:ext cx="6048375"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2698433" y="159385"/>
            <a:ext cx="5170805" cy="460375"/>
          </a:xfrm>
          <a:prstGeom prst="rect">
            <a:avLst/>
          </a:prstGeom>
        </p:spPr>
        <p:txBody>
          <a:bodyPr wrap="square">
            <a:spAutoFit/>
          </a:bodyPr>
          <a:p>
            <a:pPr>
              <a:defRPr/>
            </a:pPr>
            <a:r>
              <a:rPr lang="zh-CN" altLang="en-US" sz="2400" dirty="0">
                <a:solidFill>
                  <a:srgbClr val="FFFF00"/>
                </a:solidFill>
                <a:latin typeface="黑体" panose="02010609060101010101" charset="-122"/>
                <a:ea typeface="黑体" panose="02010609060101010101" charset="-122"/>
                <a:cs typeface="黑体" panose="02010609060101010101" charset="-122"/>
                <a:sym typeface="+mn-ea"/>
              </a:rPr>
              <a:t>一．虚拟现实技术</a:t>
            </a:r>
            <a:endParaRPr lang="zh-CN" altLang="en-US" sz="2400" dirty="0">
              <a:solidFill>
                <a:srgbClr val="FFFF00"/>
              </a:solidFill>
              <a:latin typeface="黑体" panose="02010609060101010101" charset="-122"/>
              <a:ea typeface="黑体" panose="02010609060101010101" charset="-122"/>
              <a:cs typeface="黑体" panose="02010609060101010101" charset="-122"/>
              <a:sym typeface="+mn-ea"/>
            </a:endParaRPr>
          </a:p>
        </p:txBody>
      </p:sp>
      <p:sp>
        <p:nvSpPr>
          <p:cNvPr id="101" name="文本框 100"/>
          <p:cNvSpPr txBox="1"/>
          <p:nvPr/>
        </p:nvSpPr>
        <p:spPr>
          <a:xfrm>
            <a:off x="166370" y="840105"/>
            <a:ext cx="8811260" cy="3046095"/>
          </a:xfrm>
          <a:prstGeom prst="rect">
            <a:avLst/>
          </a:prstGeom>
          <a:noFill/>
          <a:ln w="9525">
            <a:noFill/>
          </a:ln>
        </p:spPr>
        <p:txBody>
          <a:bodyPr wrap="square">
            <a:spAutoFit/>
          </a:bodyPr>
          <a:p>
            <a:pPr marL="0" indent="0">
              <a:lnSpc>
                <a:spcPct val="120000"/>
              </a:lnSpc>
            </a:pPr>
            <a:r>
              <a:rPr lang="zh-CN" sz="2000" b="0">
                <a:solidFill>
                  <a:srgbClr val="333333"/>
                </a:solidFill>
                <a:latin typeface="宋体" panose="02010600030101010101" pitchFamily="2" charset="-122"/>
                <a:cs typeface="宋体" panose="02010600030101010101" pitchFamily="2" charset="-122"/>
              </a:rPr>
              <a:t>（3）教育领域。     VR技术在教育领域的应用体现在可以构建虚拟学习环境、虚拟实验基地，能创建虚拟学习软件，可以建立虚拟仿真校园，还能做虚拟实验等。VR教育让学生和教师在超越现实的虚拟环境中自由移动、交互和操作，体验到无法用简单的图文或者视频构造的情景。再加上学习者对VR教学软件的兴趣和穿戴设备的限制让他们的注意力高度集中，达到高效学习的目的。VR教学提供了更符合人性、更有效率、更多元化的教学方式，从而使学习更简单、更快乐和更高效！</a:t>
            </a:r>
            <a:endParaRPr lang="zh-CN" altLang="en-US" sz="2000">
              <a:latin typeface="宋体" panose="02010600030101010101" pitchFamily="2" charset="-122"/>
              <a:cs typeface="宋体" panose="02010600030101010101" pitchFamily="2" charset="-122"/>
            </a:endParaRPr>
          </a:p>
        </p:txBody>
      </p:sp>
      <p:grpSp>
        <p:nvGrpSpPr>
          <p:cNvPr id="3" name="组合 2"/>
          <p:cNvGrpSpPr/>
          <p:nvPr/>
        </p:nvGrpSpPr>
        <p:grpSpPr>
          <a:xfrm>
            <a:off x="1113155" y="3886200"/>
            <a:ext cx="7293610" cy="2323465"/>
            <a:chOff x="1753" y="6007"/>
            <a:chExt cx="11486" cy="3659"/>
          </a:xfrm>
        </p:grpSpPr>
        <p:pic>
          <p:nvPicPr>
            <p:cNvPr id="1073743050" name="图片 224" descr="1616923369(1)"/>
            <p:cNvPicPr>
              <a:picLocks noChangeAspect="1"/>
            </p:cNvPicPr>
            <p:nvPr/>
          </p:nvPicPr>
          <p:blipFill>
            <a:blip r:embed="rId2"/>
            <a:stretch>
              <a:fillRect/>
            </a:stretch>
          </p:blipFill>
          <p:spPr>
            <a:xfrm>
              <a:off x="1753" y="6007"/>
              <a:ext cx="4860" cy="3203"/>
            </a:xfrm>
            <a:prstGeom prst="rect">
              <a:avLst/>
            </a:prstGeom>
            <a:noFill/>
            <a:ln w="9525">
              <a:noFill/>
            </a:ln>
          </p:spPr>
        </p:pic>
        <p:pic>
          <p:nvPicPr>
            <p:cNvPr id="1073743051" name="图片 225" descr="1616923564(1)"/>
            <p:cNvPicPr>
              <a:picLocks noChangeAspect="1"/>
            </p:cNvPicPr>
            <p:nvPr/>
          </p:nvPicPr>
          <p:blipFill>
            <a:blip r:embed="rId3"/>
            <a:stretch>
              <a:fillRect/>
            </a:stretch>
          </p:blipFill>
          <p:spPr>
            <a:xfrm>
              <a:off x="6779" y="6007"/>
              <a:ext cx="6460" cy="3203"/>
            </a:xfrm>
            <a:prstGeom prst="rect">
              <a:avLst/>
            </a:prstGeom>
            <a:noFill/>
            <a:ln w="9525">
              <a:noFill/>
            </a:ln>
          </p:spPr>
        </p:pic>
        <p:sp>
          <p:nvSpPr>
            <p:cNvPr id="1073743058" name="文本框 226"/>
            <p:cNvSpPr txBox="1"/>
            <p:nvPr/>
          </p:nvSpPr>
          <p:spPr>
            <a:xfrm>
              <a:off x="2610" y="9310"/>
              <a:ext cx="3147" cy="356"/>
            </a:xfrm>
            <a:prstGeom prst="rect">
              <a:avLst/>
            </a:prstGeom>
            <a:solidFill>
              <a:srgbClr val="FFFFFF"/>
            </a:solidFill>
            <a:ln w="9525">
              <a:noFill/>
            </a:ln>
          </p:spPr>
          <p:txBody>
            <a:bodyPr vert="horz" wrap="square" lIns="0" tIns="0" rIns="0" bIns="0" anchor="t"/>
            <a:p>
              <a:r>
                <a:rPr lang="zh-CN" altLang="en-US" sz="1400" b="0">
                  <a:latin typeface="宋体" panose="02010600030101010101" pitchFamily="2" charset="-122"/>
                  <a:cs typeface="宋体" panose="02010600030101010101" pitchFamily="2" charset="-122"/>
                </a:rPr>
                <a:t>图7-2-9 化学虚拟实验室</a:t>
              </a:r>
              <a:endParaRPr lang="zh-CN" altLang="en-US" sz="1400" b="0">
                <a:latin typeface="宋体" panose="02010600030101010101" pitchFamily="2" charset="-122"/>
                <a:cs typeface="宋体" panose="02010600030101010101" pitchFamily="2" charset="-122"/>
              </a:endParaRPr>
            </a:p>
            <a:p>
              <a:endParaRPr lang="zh-CN" altLang="en-US" sz="1400" b="0">
                <a:latin typeface="宋体" panose="02010600030101010101" pitchFamily="2" charset="-122"/>
                <a:cs typeface="宋体" panose="02010600030101010101" pitchFamily="2" charset="-122"/>
              </a:endParaRPr>
            </a:p>
          </p:txBody>
        </p:sp>
        <p:sp>
          <p:nvSpPr>
            <p:cNvPr id="1073743059" name="文本框 228"/>
            <p:cNvSpPr txBox="1"/>
            <p:nvPr/>
          </p:nvSpPr>
          <p:spPr>
            <a:xfrm>
              <a:off x="8374" y="9207"/>
              <a:ext cx="3186" cy="409"/>
            </a:xfrm>
            <a:prstGeom prst="rect">
              <a:avLst/>
            </a:prstGeom>
            <a:solidFill>
              <a:srgbClr val="FFFFFF"/>
            </a:solidFill>
            <a:ln w="9525">
              <a:noFill/>
            </a:ln>
          </p:spPr>
          <p:txBody>
            <a:bodyPr vert="horz" wrap="square" lIns="0" tIns="0" rIns="0" bIns="0" anchor="t"/>
            <a:p>
              <a:r>
                <a:rPr lang="zh-CN" altLang="en-US" sz="1400" b="0">
                  <a:latin typeface="宋体" panose="02010600030101010101" pitchFamily="2" charset="-122"/>
                  <a:cs typeface="宋体" panose="02010600030101010101" pitchFamily="2" charset="-122"/>
                </a:rPr>
                <a:t>图7-2-10 虚拟仿真教学</a:t>
              </a:r>
              <a:endParaRPr lang="zh-CN" altLang="en-US" sz="1400" b="0">
                <a:latin typeface="宋体" panose="02010600030101010101" pitchFamily="2" charset="-122"/>
                <a:cs typeface="宋体" panose="02010600030101010101" pitchFamily="2" charset="-122"/>
              </a:endParaRPr>
            </a:p>
            <a:p>
              <a:endParaRPr lang="zh-CN" altLang="en-US" sz="1400" b="0">
                <a:latin typeface="宋体" panose="02010600030101010101" pitchFamily="2" charset="-122"/>
                <a:cs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00">
        <p:circle/>
      </p:transition>
    </mc:Choice>
    <mc:Fallback>
      <p:transition spd="slow">
        <p:circl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0" name="图片 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2627630" y="44450"/>
            <a:ext cx="6048375"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2698433" y="159385"/>
            <a:ext cx="5170805" cy="460375"/>
          </a:xfrm>
          <a:prstGeom prst="rect">
            <a:avLst/>
          </a:prstGeom>
        </p:spPr>
        <p:txBody>
          <a:bodyPr wrap="square">
            <a:spAutoFit/>
          </a:bodyPr>
          <a:p>
            <a:pPr>
              <a:defRPr/>
            </a:pPr>
            <a:r>
              <a:rPr lang="zh-CN" altLang="en-US" sz="2400" dirty="0">
                <a:solidFill>
                  <a:srgbClr val="FFFF00"/>
                </a:solidFill>
                <a:latin typeface="黑体" panose="02010609060101010101" charset="-122"/>
                <a:ea typeface="黑体" panose="02010609060101010101" charset="-122"/>
                <a:cs typeface="黑体" panose="02010609060101010101" charset="-122"/>
                <a:sym typeface="+mn-ea"/>
              </a:rPr>
              <a:t>一．虚拟现实技术</a:t>
            </a:r>
            <a:endParaRPr lang="zh-CN" altLang="en-US" sz="2400" dirty="0">
              <a:solidFill>
                <a:srgbClr val="FFFF00"/>
              </a:solidFill>
              <a:latin typeface="黑体" panose="02010609060101010101" charset="-122"/>
              <a:ea typeface="黑体" panose="02010609060101010101" charset="-122"/>
              <a:cs typeface="黑体" panose="02010609060101010101" charset="-122"/>
              <a:sym typeface="+mn-ea"/>
            </a:endParaRPr>
          </a:p>
        </p:txBody>
      </p:sp>
      <p:sp>
        <p:nvSpPr>
          <p:cNvPr id="101" name="文本框 100"/>
          <p:cNvSpPr txBox="1"/>
          <p:nvPr/>
        </p:nvSpPr>
        <p:spPr>
          <a:xfrm>
            <a:off x="201295" y="1001395"/>
            <a:ext cx="8819515" cy="5323205"/>
          </a:xfrm>
          <a:prstGeom prst="rect">
            <a:avLst/>
          </a:prstGeom>
          <a:noFill/>
          <a:ln w="9525">
            <a:noFill/>
          </a:ln>
        </p:spPr>
        <p:txBody>
          <a:bodyPr wrap="square">
            <a:spAutoFit/>
          </a:bodyPr>
          <a:p>
            <a:pPr marL="0" indent="0"/>
            <a:r>
              <a:rPr lang="zh-CN" sz="2000">
                <a:latin typeface="宋体" panose="02010600030101010101" pitchFamily="2" charset="-122"/>
                <a:cs typeface="宋体" panose="02010600030101010101" pitchFamily="2" charset="-122"/>
              </a:rPr>
              <a:t>5. 虚拟现实技术的发展现状</a:t>
            </a:r>
            <a:r>
              <a:rPr lang="zh-CN" sz="2000" b="0">
                <a:solidFill>
                  <a:srgbClr val="333333"/>
                </a:solidFill>
                <a:latin typeface="宋体" panose="02010600030101010101" pitchFamily="2" charset="-122"/>
                <a:cs typeface="宋体" panose="02010600030101010101" pitchFamily="2" charset="-122"/>
              </a:rPr>
              <a:t>    虚拟现实技术的发展历史大体上可以分为四个阶段：第一阶段（1963年以前），有声形动态的模拟是蕴涵虚拟现实思想的阶段，典型代表是飞行模拟器的发明。第二阶段（1963—1972），虚拟现实萌芽阶段，研制成功了带跟踪器的头盔式立体显示器。第三阶段（1973—1989），虚拟现实概念的产生和理论初步形成阶段，美国   人发明了用于火星探测的虚拟环境视觉显示器。第四阶段（1990年至今），虚拟现实理论进一步的完善和应用阶段，在这一阶段虚拟现实技术从研究型阶段转向应用型阶段，广泛运用到了科研、航空、医学、军事等各个领域。</a:t>
            </a:r>
            <a:r>
              <a:rPr lang="en-US" sz="2000" b="0">
                <a:solidFill>
                  <a:srgbClr val="333333"/>
                </a:solidFill>
                <a:latin typeface="宋体" panose="02010600030101010101" pitchFamily="2" charset="-122"/>
                <a:cs typeface="宋体" panose="02010600030101010101" pitchFamily="2" charset="-122"/>
              </a:rPr>
              <a:t> </a:t>
            </a:r>
            <a:r>
              <a:rPr lang="zh-CN" sz="2000" b="0">
                <a:solidFill>
                  <a:srgbClr val="333333"/>
                </a:solidFill>
                <a:latin typeface="宋体" panose="02010600030101010101" pitchFamily="2" charset="-122"/>
                <a:cs typeface="宋体" panose="02010600030101010101" pitchFamily="2" charset="-122"/>
              </a:rPr>
              <a:t>   VR技术是一项投资大、难度高的科技领域。我国在VR技术上的研究起步较晚，和一些发达国家相比还有很大的一段差距，随着计算机图形学、计算机系统工程等技术的高速发展，虚拟现实技术已经得到了很大的重视，引起我国各界人士的兴趣和关注。国家科委、国防科工委已将虚拟现实技术的研究列为重点攻关项目，国内许多研究机构和高校也都在进行虚拟现实的研究和应用并取得了一些不错的研究成果。</a:t>
            </a:r>
            <a:endParaRPr lang="zh-CN" altLang="en-US" sz="2000">
              <a:latin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circle/>
      </p:transition>
    </mc:Choice>
    <mc:Fallback>
      <p:transition spd="slow">
        <p:circl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0" name="图片 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2627630" y="44450"/>
            <a:ext cx="6048375"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2698433" y="159385"/>
            <a:ext cx="5170805" cy="460375"/>
          </a:xfrm>
          <a:prstGeom prst="rect">
            <a:avLst/>
          </a:prstGeom>
        </p:spPr>
        <p:txBody>
          <a:bodyPr wrap="square">
            <a:spAutoFit/>
          </a:bodyPr>
          <a:p>
            <a:pPr>
              <a:defRPr/>
            </a:pPr>
            <a:r>
              <a:rPr lang="zh-CN" altLang="en-US" sz="2400" dirty="0">
                <a:solidFill>
                  <a:srgbClr val="FFFF00"/>
                </a:solidFill>
                <a:latin typeface="黑体" panose="02010609060101010101" charset="-122"/>
                <a:ea typeface="黑体" panose="02010609060101010101" charset="-122"/>
                <a:cs typeface="黑体" panose="02010609060101010101" charset="-122"/>
                <a:sym typeface="+mn-ea"/>
              </a:rPr>
              <a:t>一．虚拟现实技术</a:t>
            </a:r>
            <a:endParaRPr lang="zh-CN" altLang="en-US" sz="2400" dirty="0">
              <a:solidFill>
                <a:srgbClr val="FFFF00"/>
              </a:solidFill>
              <a:latin typeface="黑体" panose="02010609060101010101" charset="-122"/>
              <a:ea typeface="黑体" panose="02010609060101010101" charset="-122"/>
              <a:cs typeface="黑体" panose="02010609060101010101" charset="-122"/>
              <a:sym typeface="+mn-ea"/>
            </a:endParaRPr>
          </a:p>
        </p:txBody>
      </p:sp>
      <p:sp>
        <p:nvSpPr>
          <p:cNvPr id="101" name="文本框 100"/>
          <p:cNvSpPr txBox="1"/>
          <p:nvPr/>
        </p:nvSpPr>
        <p:spPr>
          <a:xfrm>
            <a:off x="353695" y="1083945"/>
            <a:ext cx="8606155" cy="2984500"/>
          </a:xfrm>
          <a:prstGeom prst="rect">
            <a:avLst/>
          </a:prstGeom>
          <a:noFill/>
          <a:ln w="9525">
            <a:noFill/>
          </a:ln>
        </p:spPr>
        <p:txBody>
          <a:bodyPr wrap="square">
            <a:spAutoFit/>
          </a:bodyPr>
          <a:p>
            <a:pPr marL="0" indent="0"/>
            <a:r>
              <a:rPr lang="zh-CN" sz="2000">
                <a:latin typeface="宋体" panose="02010600030101010101" pitchFamily="2" charset="-122"/>
                <a:cs typeface="宋体" panose="02010600030101010101" pitchFamily="2" charset="-122"/>
              </a:rPr>
              <a:t>   </a:t>
            </a:r>
            <a:endParaRPr lang="zh-CN" sz="2000">
              <a:latin typeface="宋体" panose="02010600030101010101" pitchFamily="2" charset="-122"/>
              <a:cs typeface="宋体" panose="02010600030101010101" pitchFamily="2" charset="-122"/>
            </a:endParaRPr>
          </a:p>
          <a:p>
            <a:pPr marL="0" indent="0">
              <a:lnSpc>
                <a:spcPct val="140000"/>
              </a:lnSpc>
            </a:pPr>
            <a:r>
              <a:rPr lang="zh-CN" sz="2000">
                <a:latin typeface="宋体" panose="02010600030101010101" pitchFamily="2" charset="-122"/>
                <a:cs typeface="宋体" panose="02010600030101010101" pitchFamily="2" charset="-122"/>
              </a:rPr>
              <a:t>                           畅游</a:t>
            </a:r>
            <a:r>
              <a:rPr lang="en-US" sz="2000">
                <a:latin typeface="宋体" panose="02010600030101010101" pitchFamily="2" charset="-122"/>
                <a:cs typeface="宋体" panose="02010600030101010101" pitchFamily="2" charset="-122"/>
              </a:rPr>
              <a:t>VR</a:t>
            </a:r>
            <a:r>
              <a:rPr lang="zh-CN" sz="2000" b="0">
                <a:latin typeface="宋体" panose="02010600030101010101" pitchFamily="2" charset="-122"/>
                <a:cs typeface="宋体" panose="02010600030101010101" pitchFamily="2" charset="-122"/>
              </a:rPr>
              <a:t>    目前体验VR的软件有很多，Andriod移动端的App有Cardboard、Expeditions等。下面以“CCTV手机电视”App为例，介绍如何体验VR。（1）在手机上下载、安装、并运行</a:t>
            </a:r>
            <a:r>
              <a:rPr lang="en-US" sz="2000" b="0">
                <a:latin typeface="宋体" panose="02010600030101010101" pitchFamily="2" charset="-122"/>
                <a:cs typeface="宋体" panose="02010600030101010101" pitchFamily="2" charset="-122"/>
              </a:rPr>
              <a:t>“</a:t>
            </a:r>
            <a:r>
              <a:rPr lang="zh-CN" sz="2000" b="0">
                <a:latin typeface="宋体" panose="02010600030101010101" pitchFamily="2" charset="-122"/>
                <a:cs typeface="宋体" panose="02010600030101010101" pitchFamily="2" charset="-122"/>
              </a:rPr>
              <a:t>CCTV手机电视”App。（2）在导航栏上找到“畅游VR”选项并单击，进入VR专区。（3）选择喜爱的节目，直接点击，开始体验，</a:t>
            </a:r>
            <a:r>
              <a:rPr lang="zh-CN" sz="2000" b="0">
                <a:latin typeface="宋体" panose="02010600030101010101" pitchFamily="2" charset="-122"/>
                <a:cs typeface="宋体" panose="02010600030101010101" pitchFamily="2" charset="-122"/>
              </a:rPr>
              <a:t>如图6-2-11和图6-2-12所示</a:t>
            </a:r>
            <a:r>
              <a:rPr lang="zh-CN" sz="2000" b="0">
                <a:latin typeface="宋体" panose="02010600030101010101" pitchFamily="2" charset="-122"/>
                <a:cs typeface="宋体" panose="02010600030101010101" pitchFamily="2" charset="-122"/>
              </a:rPr>
              <a:t>。</a:t>
            </a:r>
            <a:endParaRPr lang="zh-CN" altLang="en-US" sz="2000">
              <a:latin typeface="宋体" panose="02010600030101010101" pitchFamily="2" charset="-122"/>
              <a:cs typeface="宋体" panose="02010600030101010101" pitchFamily="2" charset="-122"/>
            </a:endParaRPr>
          </a:p>
        </p:txBody>
      </p:sp>
      <p:sp>
        <p:nvSpPr>
          <p:cNvPr id="307" name="文本框 2"/>
          <p:cNvSpPr txBox="1">
            <a:spLocks noChangeArrowheads="1"/>
          </p:cNvSpPr>
          <p:nvPr/>
        </p:nvSpPr>
        <p:spPr bwMode="auto">
          <a:xfrm>
            <a:off x="353695" y="1188720"/>
            <a:ext cx="1325880" cy="300355"/>
          </a:xfrm>
          <a:prstGeom prst="rect">
            <a:avLst/>
          </a:prstGeom>
          <a:gradFill>
            <a:gsLst>
              <a:gs pos="0">
                <a:srgbClr val="007BD3"/>
              </a:gs>
              <a:gs pos="100000">
                <a:srgbClr val="034373"/>
              </a:gs>
            </a:gsLst>
            <a:lin ang="16200000" scaled="0"/>
          </a:gradFill>
        </p:spPr>
        <p:style>
          <a:lnRef idx="1">
            <a:schemeClr val="accent1"/>
          </a:lnRef>
          <a:fillRef idx="3">
            <a:schemeClr val="accent1"/>
          </a:fillRef>
          <a:effectRef idx="2">
            <a:schemeClr val="accent1"/>
          </a:effectRef>
          <a:fontRef idx="minor">
            <a:schemeClr val="lt1"/>
          </a:fontRef>
        </p:style>
        <p:txBody>
          <a:bodyPr rot="0" vert="horz" wrap="square" lIns="0" tIns="0" rIns="0" bIns="0" anchor="t" anchorCtr="0">
            <a:noAutofit/>
          </a:bodyPr>
          <a:p>
            <a:pPr algn="just">
              <a:spcAft>
                <a:spcPts val="0"/>
              </a:spcAft>
            </a:pPr>
            <a:r>
              <a:rPr lang="zh-CN" kern="100">
                <a:effectLst/>
                <a:ea typeface="宋体" panose="02010600030101010101" pitchFamily="2" charset="-122"/>
                <a:cs typeface="Times New Roman" panose="02020603050405020304"/>
              </a:rPr>
              <a:t>『实践体验』</a:t>
            </a:r>
            <a:endParaRPr lang="zh-CN" kern="100">
              <a:effectLst/>
              <a:ea typeface="宋体" panose="02010600030101010101" pitchFamily="2" charset="-122"/>
              <a:cs typeface="Times New Roman" panose="02020603050405020304"/>
            </a:endParaRPr>
          </a:p>
        </p:txBody>
      </p:sp>
    </p:spTree>
  </p:cSld>
  <p:clrMapOvr>
    <a:masterClrMapping/>
  </p:clrMapOvr>
  <mc:AlternateContent xmlns:mc="http://schemas.openxmlformats.org/markup-compatibility/2006">
    <mc:Choice xmlns:p14="http://schemas.microsoft.com/office/powerpoint/2010/main" Requires="p14">
      <p:transition spd="slow" p14:dur="1200">
        <p:circle/>
      </p:transition>
    </mc:Choice>
    <mc:Fallback>
      <p:transition spd="slow">
        <p:circle/>
      </p:transition>
    </mc:Fallback>
  </mc:AlternateContent>
  <p:timing>
    <p:tnLst>
      <p:par>
        <p:cTn id="1" dur="indefinite" restart="never" nodeType="tmRoot"/>
      </p:par>
    </p:tnLst>
  </p:timing>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5426</Words>
  <Application>WPS 演示</Application>
  <PresentationFormat>全屏显示(4:3)</PresentationFormat>
  <Paragraphs>254</Paragraphs>
  <Slides>19</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19</vt:i4>
      </vt:variant>
    </vt:vector>
  </HeadingPairs>
  <TitlesOfParts>
    <vt:vector size="29" baseType="lpstr">
      <vt:lpstr>Arial</vt:lpstr>
      <vt:lpstr>宋体</vt:lpstr>
      <vt:lpstr>Wingdings</vt:lpstr>
      <vt:lpstr>微软雅黑</vt:lpstr>
      <vt:lpstr>黑体</vt:lpstr>
      <vt:lpstr>Times New Roman</vt:lpstr>
      <vt:lpstr>Arial Unicode MS</vt:lpstr>
      <vt:lpstr>华文琥珀</vt:lpstr>
      <vt:lpstr>幼圆</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信息技术基础</dc:title>
  <dc:creator>Administrator</dc:creator>
  <cp:lastModifiedBy>黄老师</cp:lastModifiedBy>
  <cp:revision>66</cp:revision>
  <cp:lastPrinted>2411-12-30T00:00:00Z</cp:lastPrinted>
  <dcterms:created xsi:type="dcterms:W3CDTF">2011-03-21T09:38:00Z</dcterms:created>
  <dcterms:modified xsi:type="dcterms:W3CDTF">2021-08-20T09:35:31Z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2052-11.1.0.8415</vt:lpwstr>
  </property>
</Properties>
</file>