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8">
  <p:sldMasterIdLst>
    <p:sldMasterId id="2147483648" r:id="rId1"/>
  </p:sldMasterIdLst>
  <p:notesMasterIdLst>
    <p:notesMasterId r:id="rId35"/>
  </p:notesMasterIdLst>
  <p:sldIdLst>
    <p:sldId id="256" r:id="rId3"/>
    <p:sldId id="289" r:id="rId4"/>
    <p:sldId id="313" r:id="rId5"/>
    <p:sldId id="368" r:id="rId6"/>
    <p:sldId id="318" r:id="rId7"/>
    <p:sldId id="319" r:id="rId8"/>
    <p:sldId id="369" r:id="rId9"/>
    <p:sldId id="320" r:id="rId10"/>
    <p:sldId id="344" r:id="rId11"/>
    <p:sldId id="370" r:id="rId12"/>
    <p:sldId id="372" r:id="rId13"/>
    <p:sldId id="373" r:id="rId14"/>
    <p:sldId id="374" r:id="rId15"/>
    <p:sldId id="371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7" r:id="rId25"/>
    <p:sldId id="406" r:id="rId26"/>
    <p:sldId id="409" r:id="rId27"/>
    <p:sldId id="408" r:id="rId28"/>
    <p:sldId id="410" r:id="rId29"/>
    <p:sldId id="411" r:id="rId30"/>
    <p:sldId id="412" r:id="rId31"/>
    <p:sldId id="413" r:id="rId32"/>
    <p:sldId id="415" r:id="rId33"/>
    <p:sldId id="416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D9A750D-8FE1-4EEA-ABDE-365B62882FCB}">
          <p14:sldIdLst>
            <p14:sldId id="256"/>
            <p14:sldId id="289"/>
            <p14:sldId id="313"/>
            <p14:sldId id="319"/>
            <p14:sldId id="369"/>
            <p14:sldId id="320"/>
            <p14:sldId id="344"/>
            <p14:sldId id="370"/>
            <p14:sldId id="372"/>
            <p14:sldId id="373"/>
            <p14:sldId id="374"/>
            <p14:sldId id="371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7"/>
            <p14:sldId id="406"/>
            <p14:sldId id="409"/>
            <p14:sldId id="408"/>
            <p14:sldId id="410"/>
            <p14:sldId id="411"/>
            <p14:sldId id="412"/>
            <p14:sldId id="413"/>
            <p14:sldId id="415"/>
            <p14:sldId id="416"/>
            <p14:sldId id="368"/>
            <p14:sldId id="31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194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347864" y="6381328"/>
            <a:ext cx="2133600" cy="365125"/>
          </a:xfrm>
        </p:spPr>
        <p:txBody>
          <a:bodyPr/>
          <a:lstStyle/>
          <a:p>
            <a:pPr algn="ctr"/>
            <a:fld id="{BF487EE9-4F6C-4617-A76E-75C5076C913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69822" y="260648"/>
            <a:ext cx="397844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　</a:t>
            </a:r>
            <a:r>
              <a:rPr lang="en-US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712016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361476"/>
            <a:ext cx="8712968" cy="2602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【考纲要求】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70000"/>
              </a:lnSpc>
            </a:pPr>
            <a:r>
              <a:rPr altLang="zh-CN" sz="2400" dirty="0">
                <a:latin typeface="+mn-ea"/>
              </a:rPr>
              <a:t>（1）熟练掌握插入和编辑表格；</a:t>
            </a:r>
            <a:endParaRPr altLang="zh-CN" sz="2400" dirty="0">
              <a:latin typeface="+mn-ea"/>
            </a:endParaRPr>
          </a:p>
          <a:p>
            <a:pPr>
              <a:lnSpc>
                <a:spcPct val="170000"/>
              </a:lnSpc>
            </a:pPr>
            <a:r>
              <a:rPr altLang="zh-CN" sz="2400" dirty="0">
                <a:latin typeface="+mn-ea"/>
              </a:rPr>
              <a:t>（2）熟练掌握设置表格格式；</a:t>
            </a:r>
            <a:endParaRPr altLang="zh-CN" sz="2400" dirty="0">
              <a:latin typeface="+mn-ea"/>
            </a:endParaRPr>
          </a:p>
          <a:p>
            <a:pPr>
              <a:lnSpc>
                <a:spcPct val="170000"/>
              </a:lnSpc>
            </a:pPr>
            <a:r>
              <a:rPr altLang="zh-CN" sz="2400" dirty="0">
                <a:latin typeface="+mn-ea"/>
              </a:rPr>
              <a:t>（3）熟练掌握文本与表格的相互转换</a:t>
            </a:r>
            <a:r>
              <a:rPr lang="zh-CN" sz="2400" dirty="0">
                <a:latin typeface="+mn-ea"/>
              </a:rPr>
              <a:t>。</a:t>
            </a:r>
            <a:endParaRPr lang="zh-CN" sz="24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5618" y="33423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5" y="1790700"/>
            <a:ext cx="8320405" cy="3840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5618" y="33423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87325" y="1146810"/>
            <a:ext cx="87687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（2）将表格转换成文本   复制“福建旅游业发展状况”文稿第一张表格，然后把它转化为文本，操作步骤如图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6（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55" y="2212340"/>
            <a:ext cx="7542530" cy="3201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5618" y="33423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二．编辑表格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790" y="1190625"/>
            <a:ext cx="888809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266700" fontAlgn="auto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建立表格后，若不满足要求，可以对表格进行编辑，如插入或删除行、列、单元格，合并、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拆分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单元格等。有关对表格编辑操作的命令都在“表格工具”选项卡下工具栏中，也可以通过右击，在快捷菜单中选择相关命令。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1．选定表格的操作对象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（1）选择单元格。将鼠标指针指向单元格的左边，当鼠标指针变为时  ，单击鼠标可以选定该单元格。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（2）选择行或列。将鼠标指针指向行的左边，当鼠标指针变时，单击可以选定该行；如拖动鼠标，则拖动过的行被选中。列操作可参考行操作。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（3）选择连续单元格。在单元格上拖动鼠标，拖动的起始位置和终止位置间的单元格被选定。选择不连续单元格的法是：先按住Ctrl键，然后在不同的单元格中拖动鼠标。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（4）选择整个表格。鼠标指针指向表格左上角的  符号处并单击即可选中整个表格。若按住鼠标拖动这个符号可以移动整个表格。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2．插入行、列、单元格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 在“福建旅游业发展状况”第一张表格的最右侧添加一列，操作步骤如图3-5-7所示。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-2147482560" descr="1614386468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710" y="2494915"/>
            <a:ext cx="174625" cy="198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88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4636770"/>
            <a:ext cx="193675" cy="215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425" y="1598295"/>
            <a:ext cx="737298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二．编辑表格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535" y="1232535"/>
            <a:ext cx="89134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删除行、列、单元格、表格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将上一步插入的一列删除。操作方法选择欲删除的列，单击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表格工具”选项卡下的“删除”按钮，在弹出的下拉列表中选择“列”命令，如图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" y="2554605"/>
            <a:ext cx="7934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二．编辑表格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4625" y="1203960"/>
            <a:ext cx="87515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对表格的编辑操作也可以通过右击鼠标，在弹出的快捷菜单中包含了插入、删除、合并、拆分单元格等命令。如，选择快捷菜单中“插入”命令，在子菜单中选择相关的命令可以插入行、列、单元格，如图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3-5-9-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70" y="2526030"/>
            <a:ext cx="60293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二．编辑表格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4625" y="1185545"/>
            <a:ext cx="89134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拆分表格是指将表格从某一行或某一列开始截断，划分为两个表格。拆分表格的操作方法是将光标移到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表格的行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或者列欲拆分处，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单击“表格工具”选项卡，单击“拆分表格”按钮，根据要求选择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按行拆分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按列拆分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选项，原表格被拆分成两个表格。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将“福建旅游业发展状况”第一张表格，从“全国排名”处，按列拆分表格。操作步骤如图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3-5-10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367790" y="3227070"/>
            <a:ext cx="5501640" cy="2569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2032000" y="4543108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sz="1050" b="0"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5618" y="33423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二．编辑表格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0805" y="1111250"/>
            <a:ext cx="8962390" cy="2614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表格格式化主要是为了修饰美化表格，表格格式化包括设置单元格文字属性、设置文字对齐方式、调整表格的行高与列宽、设置表格的边框与底纹等。</a:t>
            </a:r>
            <a:r>
              <a:rPr 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1．设置单元格的对齐方式。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单元格的对齐方式分为水平对齐与垂直对齐两种方式，设置单元格内数据的对齐方式的方法有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方法一：右击单元格，在弹出的快捷菜单中选择“单元格对齐方式”，在子菜单中选择一种对齐方式；方法二：单击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表格工具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选项卡，单击“对齐方式”按钮，在列表中选择一种对齐方式，如图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3-5-11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3611245"/>
            <a:ext cx="6707505" cy="316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63500" y="1177925"/>
            <a:ext cx="894778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2．调整表格的列宽与行高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创建表格后，可以根据表格内容的需要调整表格的行高与列宽。（1）粗略调整行高、列宽将鼠标指针指向需调整行高的边框线上，当指针变为  形状时，按下左键上下拖动鼠标可调整行高；将鼠标指针指向需调整列宽的边框线上，当指针变为  形状时，按下左键左右拖动鼠标可调整列宽。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（2）精确调整行高、列宽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要精确设置表格、列、单元格的宽度及行的高度，在“表格属性”对话框中设置。打开“表格属性”对话框有两种方法：一是右击表格，在弹出的快捷菜单中选择“表格属性”；二是单击“表格工具”选项卡，单击“表格属性”按钮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将“福建旅游业发展状况”第一张表格的行高设置为1厘米，列宽设置为3厘米，操作步骤如图3-5-12所示。  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035" y="2177415"/>
            <a:ext cx="237490" cy="237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88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385" y="2468880"/>
            <a:ext cx="248285" cy="239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513205"/>
            <a:ext cx="7703185" cy="3592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83768" y="318471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307" y="2679300"/>
            <a:ext cx="8208912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+mn-ea"/>
              </a:rPr>
              <a:t>在</a:t>
            </a:r>
            <a:r>
              <a:rPr lang="en-US" altLang="zh-CN" sz="2000" dirty="0">
                <a:latin typeface="+mn-ea"/>
              </a:rPr>
              <a:t>WPS</a:t>
            </a:r>
            <a:r>
              <a:rPr lang="zh-CN" altLang="en-US" sz="2000" dirty="0">
                <a:latin typeface="+mn-ea"/>
              </a:rPr>
              <a:t>文字</a:t>
            </a:r>
            <a:r>
              <a:rPr lang="zh-CN" altLang="zh-CN" sz="2000" dirty="0">
                <a:latin typeface="+mn-ea"/>
              </a:rPr>
              <a:t>中，常见表格结构</a:t>
            </a:r>
            <a:r>
              <a:rPr lang="zh-CN" altLang="zh-CN" sz="2000" dirty="0" smtClean="0">
                <a:latin typeface="+mn-ea"/>
              </a:rPr>
              <a:t>有如</a:t>
            </a:r>
            <a:r>
              <a:rPr lang="zh-CN" altLang="en-US" sz="2000" dirty="0">
                <a:latin typeface="+mn-ea"/>
              </a:rPr>
              <a:t>下</a:t>
            </a:r>
            <a:r>
              <a:rPr lang="zh-CN" altLang="zh-CN" sz="2000" dirty="0" smtClean="0">
                <a:latin typeface="+mn-ea"/>
              </a:rPr>
              <a:t>图所</a:t>
            </a:r>
            <a:r>
              <a:rPr lang="zh-CN" altLang="zh-CN" sz="2000" dirty="0">
                <a:latin typeface="+mn-ea"/>
              </a:rPr>
              <a:t>示的几</a:t>
            </a:r>
            <a:r>
              <a:rPr lang="zh-CN" altLang="zh-CN" sz="2000" dirty="0" smtClean="0">
                <a:latin typeface="+mn-ea"/>
              </a:rPr>
              <a:t>类</a:t>
            </a:r>
            <a:r>
              <a:rPr lang="zh-CN" altLang="en-US" sz="2000" dirty="0" smtClean="0">
                <a:latin typeface="+mn-ea"/>
              </a:rPr>
              <a:t>：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6" name="Picture 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62" y="3212976"/>
            <a:ext cx="7200800" cy="285405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87715" y="1296854"/>
            <a:ext cx="8568952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+mn-ea"/>
              </a:rPr>
              <a:t>    WPS</a:t>
            </a:r>
            <a:r>
              <a:rPr lang="zh-CN" altLang="zh-CN" sz="2000" dirty="0">
                <a:latin typeface="+mn-ea"/>
              </a:rPr>
              <a:t>表格由许多单元格组成，数据存储在单元格中，其中横向排列的单元格组成行，纵向排列的单元格组成列。每个单元格相互独立，相邻单元格组合成块，根据需要可以对单元格、行或列进行编辑（合并、拆分单元格、插入、删除等）和格式化操作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8" name="文本框 685157"/>
          <p:cNvSpPr txBox="1">
            <a:spLocks noChangeArrowheads="1"/>
          </p:cNvSpPr>
          <p:nvPr/>
        </p:nvSpPr>
        <p:spPr bwMode="auto">
          <a:xfrm>
            <a:off x="3713210" y="6088325"/>
            <a:ext cx="2082925" cy="23622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zh-CN" sz="1200" kern="10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sz="12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1200" kern="10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sz="1200" kern="10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1200" kern="100" smtClean="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sz="1200" kern="100" smtClean="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1  </a:t>
            </a:r>
            <a:r>
              <a:rPr lang="zh-CN" altLang="en-US" sz="1200" kern="100" smtClean="0">
                <a:effectLst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表格常见格式</a:t>
            </a:r>
            <a:endParaRPr lang="zh-CN" sz="1200" kern="100">
              <a:effectLst/>
              <a:latin typeface="Times New Roman" panose="0202060305040502030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23190" y="1126490"/>
            <a:ext cx="889698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3．为表格设置边框和底纹</a:t>
            </a:r>
            <a:r>
              <a:rPr 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为美化表格或突出表格的某一部分，可以为表格添加边框和底纹。（1）将“福建旅游业发展状况”第一张表格外边框设置为：红色双实线、线宽度为0.75磅；内边框设置为：绿色单实线、线宽度为1.5磅。操作步骤：选定表格，右击选区在弹出的快捷菜单中选择“边框和底纹”命令，弹出“边框和底纹”对话框，接下去的操作步骤如图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3-5-13</a:t>
            </a:r>
            <a:r>
              <a:rPr 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和图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3-5-14</a:t>
            </a:r>
            <a:r>
              <a:rPr 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585" y="2693670"/>
            <a:ext cx="4209415" cy="4046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60" y="1348105"/>
            <a:ext cx="52197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93345" y="1126490"/>
            <a:ext cx="89566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（2）给当前表格中第一行单元格区域填充“橙色”底纹,图案样式为“浅色下斜线”，操作步骤如图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" y="1773555"/>
            <a:ext cx="6791325" cy="4110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2880" y="6033135"/>
            <a:ext cx="8597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【补充说明】     在“底纹”选项卡中可以设置填充色、底纹的图案和颜色。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32080" y="1139190"/>
            <a:ext cx="8888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3．自动套用格式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自动套用格式是WPS文字中提供的一些现成的表格样式，其中已经定义好了表格中的各种格式，用户可以直接套用需要的表格样式，而不必逐个设置表格的各种格式。   给“福建旅游业发展状况”第二张表格自动套用“浅色样式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－强调3”样式，操作步骤如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983865"/>
            <a:ext cx="678116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618" y="33423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三．格式化表格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62143" y="343126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四．表格中数据的计算与排序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4625" y="1191260"/>
            <a:ext cx="8853805" cy="4492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1．表格中数据的计算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我们只能对WPS文字表格中的数值做一些简单计算，其计算功能没有WPS表格那么强大和好用。   WPS文字中的公式只能在公式对话框中输入，公式格式是：“=表达式”或“=函数名（范围名称）”。表示计算区域的范围名称有：“LEFT”表示与当前单元格同行的，左侧所有含有数字的单元格；“RIGHT”表示与当前单元格同行的，右侧所有含有数字的单元格；“ABOVE”表示与当前单元格同列的，上方所有含有数字的单元格。如果该行或列中含有空单元格，则不能对这一整行或整列进行累加。因此要对整行或整列求和时，在每个空单元格中键入零值。常用的函数有：SUM用于求和，AVERAGE用于求平均值，MAX用于求最大值，MIN用于求最小值，COUNT用于统计含有数值的单元格数目。  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62143" y="343126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四．表格中数据的计算与排序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375535"/>
            <a:ext cx="7096125" cy="3228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75" y="1250315"/>
            <a:ext cx="89916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如，在“福建旅游业发展状况”第二张表格中求出近五年国内旅游人数的平均值。方法一：利用“快速计算”工具进行计算，其操作步骤如图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3-5-17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2143" y="343126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四．表格中数据的计算与排序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00660" y="1215390"/>
            <a:ext cx="87769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方法二：利用“公式”工具进行计算，其操作步骤如图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3-5-18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" y="1614170"/>
            <a:ext cx="8020050" cy="368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2143" y="343126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四．表格中数据的计算与排序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75" y="1066165"/>
            <a:ext cx="901128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2．表格的排序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在WPS文字中可以对表格中的数字、字符和日期数据进行排序操作，排序方式有升序和降序两种。   在“福建旅游业发展状况”第一张表格中，按主关键字“GDP占比”，降序排序；次要关键字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全国排名”，升序排序，操作步骤如图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3-5-19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725" y="2634615"/>
            <a:ext cx="6710045" cy="4139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2833" y="35201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上机训练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5095" y="1219200"/>
            <a:ext cx="89230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ea typeface="宋体" panose="02010600030101010101" pitchFamily="2" charset="-122"/>
              </a:rPr>
              <a:t>  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\福建旅游\福建旅游业发展状况.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”文稿，进行以下操作并保存。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1.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在“五、福建主要旅游景点近四年旅游收入增幅（非官方）”这行的下方插入一个5行9列的表格，并输入数据制作一个如图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3-5-20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所示的数据表。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3282" name="组合 684899"/>
          <p:cNvGrpSpPr/>
          <p:nvPr/>
        </p:nvGrpSpPr>
        <p:grpSpPr>
          <a:xfrm>
            <a:off x="1420495" y="2541270"/>
            <a:ext cx="6284595" cy="2419985"/>
            <a:chOff x="0" y="0"/>
            <a:chExt cx="5756744" cy="1865602"/>
          </a:xfrm>
        </p:grpSpPr>
        <p:pic>
          <p:nvPicPr>
            <p:cNvPr id="1073743280" name="图片 6848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56744" cy="16141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3281" name="文本框 684897"/>
            <p:cNvSpPr txBox="1"/>
            <p:nvPr/>
          </p:nvSpPr>
          <p:spPr>
            <a:xfrm>
              <a:off x="1741755" y="1630021"/>
              <a:ext cx="2399596" cy="235581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r>
                <a:rPr lang="zh-CN" altLang="en-US" sz="1600"/>
                <a:t>图3-5-20   旅游收入增幅</a:t>
              </a:r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5095" y="5118100"/>
            <a:ext cx="88969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将“四、福建旅游景点排名（非官方）”这行下面的9行文本转换为一个9行5列的表格；设置所有单元格的行高为0.6厘米、列宽为2.8厘米；数据对齐方式为居中对齐。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2683" y="30756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上机训练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10" y="1159510"/>
            <a:ext cx="89916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3.将第2小题中插入的表格根据主关键字“排名”，按升序的方式对数据表排序。4.给第2小题中插入的表格套用“浅色样式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强调1”样式（样式列表中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行2列）。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 对“三、2012-2017年福建省入境旅游统计情况表”下方的表格进行以下操作：（1）删除“收入增幅”这一列。（2）在最后一行的下方插入一行，然后将第一、二单元格合并，并输入文字“总和”，设为右对齐。（3）计算2012至2017年旅游外汇收入的总和，结果存放在最后一行的最后一格。（4）设置表格的外边框为红色双实线，内边框为蓝色单实线，线宽为1磅，应用于表格。（5）给表格的第一行填充“深灰绿，着色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，浅色40%”底纹。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6446" y="1268760"/>
            <a:ext cx="853804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000" smtClean="0">
                <a:latin typeface="+mn-ea"/>
              </a:rPr>
              <a:t>实例</a:t>
            </a:r>
            <a:r>
              <a:rPr lang="en-US" altLang="zh-CN" sz="2000" smtClean="0">
                <a:latin typeface="+mn-ea"/>
              </a:rPr>
              <a:t>1</a:t>
            </a:r>
            <a:r>
              <a:rPr lang="zh-CN" altLang="en-US" sz="2000" smtClean="0">
                <a:latin typeface="+mn-ea"/>
              </a:rPr>
              <a:t>：</a:t>
            </a:r>
            <a:r>
              <a:rPr lang="zh-CN" altLang="zh-CN" sz="2000">
                <a:latin typeface="+mn-ea"/>
              </a:rPr>
              <a:t>下面以运用</a:t>
            </a:r>
            <a:r>
              <a:rPr lang="en-US" altLang="zh-CN" sz="2000">
                <a:latin typeface="+mn-ea"/>
              </a:rPr>
              <a:t>WPS</a:t>
            </a:r>
            <a:r>
              <a:rPr lang="zh-CN" altLang="en-US" sz="2000">
                <a:latin typeface="+mn-ea"/>
              </a:rPr>
              <a:t>之文字</a:t>
            </a:r>
            <a:r>
              <a:rPr lang="zh-CN" altLang="zh-CN" sz="2000">
                <a:latin typeface="+mn-ea"/>
              </a:rPr>
              <a:t>创建“清源山一日游旅游攻略表”为例介绍创建和编辑表格，其效果图如图</a:t>
            </a:r>
            <a:r>
              <a:rPr lang="en-US" altLang="zh-CN" sz="2000">
                <a:latin typeface="+mn-ea"/>
              </a:rPr>
              <a:t>3-5-2</a:t>
            </a:r>
            <a:r>
              <a:rPr lang="zh-CN" altLang="zh-CN" sz="2000">
                <a:latin typeface="+mn-ea"/>
              </a:rPr>
              <a:t>所示</a:t>
            </a:r>
            <a:r>
              <a:rPr lang="zh-CN" altLang="zh-CN" sz="2000" smtClean="0">
                <a:latin typeface="+mn-ea"/>
              </a:rPr>
              <a:t>。</a:t>
            </a:r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3228956" y="350002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685157"/>
          <p:cNvSpPr txBox="1">
            <a:spLocks noChangeArrowheads="1"/>
          </p:cNvSpPr>
          <p:nvPr/>
        </p:nvSpPr>
        <p:spPr bwMode="auto">
          <a:xfrm>
            <a:off x="3759200" y="4867910"/>
            <a:ext cx="1872615" cy="23622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zh-CN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lang="en-US" sz="16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6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范例</a:t>
            </a:r>
            <a:r>
              <a:rPr lang="zh-CN" sz="16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</a:t>
            </a:r>
            <a:endParaRPr lang="zh-CN" sz="16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28392"/>
            <a:ext cx="4464496" cy="2267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5548" y="325981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扩展练习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9210" y="1107440"/>
            <a:ext cx="89579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1．请根据下列操作步骤，制作一张如图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3-5-21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所示的课程表，并以“课程表.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”为文件名，保存在“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\拓展练习”文件夹下。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570990" y="1751965"/>
            <a:ext cx="5332095" cy="3055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59715" y="4754245"/>
            <a:ext cx="88684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（1）插入一张10行9列、固定列宽1.6厘米的表格。（2）将第一行1、2列合并，第一列2至5行合并，第一列6至9行合并，最后一行1、2列合并。（3）在第一个单元格中加表格斜线。调整表格左边线，使第一列宽度适当减少。（4）在第一行第一单元格中录入文字“星期”，设为右对齐，然后回车另起一行录入文字“时间”。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9048" y="33423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扩展练习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460" y="1188720"/>
            <a:ext cx="88950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（5）在第一列中间两个合并后单元格中分别录入“上午”和“下午”，垂直居中。（6）在第一列最后一行录入“晚上”，设为水平居中。</a:t>
            </a:r>
            <a:endParaRPr lang="zh-CN" altLang="en-US" sz="2000"/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（7）在第一行3至9列分别录入“星期一”至“星期日”，设置为既水平又垂直居中对齐。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（8）在第二列2到9行分别录入“第1节”至“第8节”。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 请根据下列要求，完成对第1题课程表的格式化操作。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（1）表格自动套用格式“中度样式2－强调3”（样式列表中7行4列）。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（2）表格外边框设为蓝色、线型为双实线、线粗为2.25磅；第1行下边线、第二列右边线、第5行下边线和第9行下边线均设为红色0.5磅双实线。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（3）第二列2至9行填充“浅蓝”色底纹。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18858" y="290421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扩展练习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25095" y="1189990"/>
            <a:ext cx="88696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3．请按下列要求制作一张表格，并以“成绩表.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”为文件名，保存在“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\拓展练习”文件夹下。（1）插入4行5列表格，设置行高为2厘米、列宽为3厘米。（2）设置表格的外边框为蓝色双实线框，线宽为0.75磅，第一行填充浅绿色底纹。（3）录入如下表中数据。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304925" y="3128010"/>
          <a:ext cx="4734560" cy="1247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6150"/>
                <a:gridCol w="948690"/>
                <a:gridCol w="946150"/>
                <a:gridCol w="947420"/>
                <a:gridCol w="946150"/>
              </a:tblGrid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数学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语文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英语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总分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张三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86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李四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王五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25095" y="4479925"/>
            <a:ext cx="88690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（4）利用快速计算法计算每个人的总分。（5）在第4行的下面插入一行作为第5行，在第5行第1列输入文字“平均分”。（6）利用公式法计算各科平均分。（7）按总分降序对整个表格进行排序。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28956" y="350002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01" y="1129289"/>
            <a:ext cx="8459932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．插入表格</a:t>
            </a:r>
            <a:endParaRPr lang="zh-CN" altLang="zh-CN" sz="1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插入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表格的方法是选择“插入”选项卡，单击“表格”按钮，在弹出的菜单中选择操作方法，共有三种插入表格的方法如图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4-5-3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901" y="1959264"/>
            <a:ext cx="8585892" cy="6140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mtClean="0"/>
              <a:t> 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“清源山导游词”文稿，在文档的末尾，插入一个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列的表格，操作步骤如图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3-5-3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665" y="2411095"/>
            <a:ext cx="6809740" cy="4284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20" y="1111885"/>
            <a:ext cx="897636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．合并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拆分单元格</a:t>
            </a:r>
            <a:endParaRPr lang="zh-CN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“清源山一日游旅游攻略表”第一行合并成一个单元格，操作方法是：选定第一行，右击选区，在弹出的快捷菜单上选择“合并单元格”命令即可。</a:t>
            </a:r>
            <a:endParaRPr lang="zh-CN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拆分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单元格是指一个单元格拆分成若干行若干列，例如将一个单元格拆分为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列的操作步骤如图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5-4</a:t>
            </a:r>
            <a:r>
              <a:rPr lang="zh-CN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2492896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2915816" y="33265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2381250"/>
            <a:ext cx="6993890" cy="4237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81284" y="33265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1590" y="1135380"/>
            <a:ext cx="90150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3．绘制斜线表头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为了清晰表示表格项目内容，我们需要为表格绘制斜线表头。例如，为“清源山一日游旅游攻略表”第二行第一个单元格绘制斜线表头，操作步骤如图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15" y="2377440"/>
            <a:ext cx="7273925" cy="4257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81284" y="332656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1224280"/>
            <a:ext cx="89388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绘制斜线表头的另一种方法是：把鼠标指针指向欲绘制斜线表头的单元格，单击“表格样式”选项卡，单击“绘制斜线表头”按钮，在列表中选择一种样式，如图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3-5-5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(b)所示。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90" y="2239010"/>
            <a:ext cx="5623560" cy="4505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856" y="1444803"/>
            <a:ext cx="8680632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．输入表格内容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单元格中输入内容的方法与在文档中其它位置输入内容操作一样。当输入内容达到单元格的右边界时，文本自动换行，行高也将自动调整，也可以手动设置行高、列宽以容纳文本。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范例表格所示的数据输入“清源山一日游旅游攻略表”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．将文本转换为表格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创建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表格的另一种方法是把已经存在的文本转换为表格。要进行转换的文本应该是格式化的文本，即文本中的每一行用段落标记符分开，每一列用分隔符（如空格、逗号或制表符等）分开。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WPS\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福建旅游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福建旅游业发展状况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.wps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”文稿，把正文第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行的文本转化为表格，操作步骤如图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4-5-6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待转化的文本：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5618" y="33423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5275" y="3244914"/>
            <a:ext cx="5324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/>
              <a:t>转化后的表格：</a:t>
            </a:r>
            <a:endParaRPr lang="zh-CN" altLang="zh-CN" sz="2000"/>
          </a:p>
        </p:txBody>
      </p:sp>
      <p:sp>
        <p:nvSpPr>
          <p:cNvPr id="5" name="矩形 4"/>
          <p:cNvSpPr/>
          <p:nvPr/>
        </p:nvSpPr>
        <p:spPr>
          <a:xfrm>
            <a:off x="2995618" y="33423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一．表格的创建</a:t>
            </a:r>
            <a:endParaRPr lang="zh-CN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03" y="1398969"/>
            <a:ext cx="43148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645024"/>
            <a:ext cx="4680520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4868</Words>
  <Application>WPS 演示</Application>
  <PresentationFormat>全屏显示(4:3)</PresentationFormat>
  <Paragraphs>254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133</cp:revision>
  <dcterms:created xsi:type="dcterms:W3CDTF">2017-08-01T01:26:00Z</dcterms:created>
  <dcterms:modified xsi:type="dcterms:W3CDTF">2021-08-20T09:06:43Z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