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7" r:id="rId3"/>
    <p:sldId id="279" r:id="rId5"/>
    <p:sldId id="309" r:id="rId6"/>
    <p:sldId id="307" r:id="rId7"/>
    <p:sldId id="308" r:id="rId8"/>
    <p:sldId id="301" r:id="rId9"/>
    <p:sldId id="310" r:id="rId10"/>
    <p:sldId id="313" r:id="rId11"/>
    <p:sldId id="312" r:id="rId12"/>
    <p:sldId id="311" r:id="rId13"/>
    <p:sldId id="314" r:id="rId14"/>
    <p:sldId id="315" r:id="rId15"/>
    <p:sldId id="318" r:id="rId16"/>
    <p:sldId id="317" r:id="rId17"/>
    <p:sldId id="316" r:id="rId18"/>
    <p:sldId id="319" r:id="rId19"/>
    <p:sldId id="322" r:id="rId20"/>
    <p:sldId id="321" r:id="rId21"/>
    <p:sldId id="320" r:id="rId22"/>
    <p:sldId id="327" r:id="rId23"/>
    <p:sldId id="329" r:id="rId24"/>
    <p:sldId id="328" r:id="rId25"/>
    <p:sldId id="330" r:id="rId26"/>
    <p:sldId id="276" r:id="rId27"/>
    <p:sldId id="331" r:id="rId28"/>
    <p:sldId id="332" r:id="rId29"/>
    <p:sldId id="333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0000"/>
    <a:srgbClr val="B2B2B2"/>
    <a:srgbClr val="202020"/>
    <a:srgbClr val="323232"/>
    <a:srgbClr val="CC3300"/>
    <a:srgbClr val="FF33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28"/>
        <p:guide pos="374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9865" y="43180"/>
            <a:ext cx="5109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专题三  程序的三种结构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black-hand-pointing-to-right_44836"/>
          <p:cNvSpPr>
            <a:spLocks noChangeAspect="1"/>
          </p:cNvSpPr>
          <p:nvPr/>
        </p:nvSpPr>
        <p:spPr bwMode="auto">
          <a:xfrm>
            <a:off x="1614514" y="1266979"/>
            <a:ext cx="360040" cy="369229"/>
          </a:xfrm>
          <a:custGeom>
            <a:avLst/>
            <a:gdLst>
              <a:gd name="T0" fmla="*/ 275 w 446"/>
              <a:gd name="T1" fmla="*/ 458 h 458"/>
              <a:gd name="T2" fmla="*/ 39 w 446"/>
              <a:gd name="T3" fmla="*/ 458 h 458"/>
              <a:gd name="T4" fmla="*/ 0 w 446"/>
              <a:gd name="T5" fmla="*/ 419 h 458"/>
              <a:gd name="T6" fmla="*/ 0 w 446"/>
              <a:gd name="T7" fmla="*/ 140 h 458"/>
              <a:gd name="T8" fmla="*/ 19 w 446"/>
              <a:gd name="T9" fmla="*/ 106 h 458"/>
              <a:gd name="T10" fmla="*/ 184 w 446"/>
              <a:gd name="T11" fmla="*/ 11 h 458"/>
              <a:gd name="T12" fmla="*/ 237 w 446"/>
              <a:gd name="T13" fmla="*/ 26 h 458"/>
              <a:gd name="T14" fmla="*/ 223 w 446"/>
              <a:gd name="T15" fmla="*/ 79 h 458"/>
              <a:gd name="T16" fmla="*/ 143 w 446"/>
              <a:gd name="T17" fmla="*/ 125 h 458"/>
              <a:gd name="T18" fmla="*/ 407 w 446"/>
              <a:gd name="T19" fmla="*/ 125 h 458"/>
              <a:gd name="T20" fmla="*/ 446 w 446"/>
              <a:gd name="T21" fmla="*/ 164 h 458"/>
              <a:gd name="T22" fmla="*/ 407 w 446"/>
              <a:gd name="T23" fmla="*/ 204 h 458"/>
              <a:gd name="T24" fmla="*/ 243 w 446"/>
              <a:gd name="T25" fmla="*/ 204 h 458"/>
              <a:gd name="T26" fmla="*/ 243 w 446"/>
              <a:gd name="T27" fmla="*/ 209 h 458"/>
              <a:gd name="T28" fmla="*/ 278 w 446"/>
              <a:gd name="T29" fmla="*/ 209 h 458"/>
              <a:gd name="T30" fmla="*/ 317 w 446"/>
              <a:gd name="T31" fmla="*/ 249 h 458"/>
              <a:gd name="T32" fmla="*/ 278 w 446"/>
              <a:gd name="T33" fmla="*/ 288 h 458"/>
              <a:gd name="T34" fmla="*/ 243 w 446"/>
              <a:gd name="T35" fmla="*/ 288 h 458"/>
              <a:gd name="T36" fmla="*/ 243 w 446"/>
              <a:gd name="T37" fmla="*/ 294 h 458"/>
              <a:gd name="T38" fmla="*/ 278 w 446"/>
              <a:gd name="T39" fmla="*/ 294 h 458"/>
              <a:gd name="T40" fmla="*/ 317 w 446"/>
              <a:gd name="T41" fmla="*/ 333 h 458"/>
              <a:gd name="T42" fmla="*/ 278 w 446"/>
              <a:gd name="T43" fmla="*/ 372 h 458"/>
              <a:gd name="T44" fmla="*/ 243 w 446"/>
              <a:gd name="T45" fmla="*/ 372 h 458"/>
              <a:gd name="T46" fmla="*/ 243 w 446"/>
              <a:gd name="T47" fmla="*/ 380 h 458"/>
              <a:gd name="T48" fmla="*/ 275 w 446"/>
              <a:gd name="T49" fmla="*/ 380 h 458"/>
              <a:gd name="T50" fmla="*/ 314 w 446"/>
              <a:gd name="T51" fmla="*/ 419 h 458"/>
              <a:gd name="T52" fmla="*/ 275 w 446"/>
              <a:gd name="T53" fmla="*/ 458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6" h="458">
                <a:moveTo>
                  <a:pt x="275" y="458"/>
                </a:moveTo>
                <a:lnTo>
                  <a:pt x="39" y="458"/>
                </a:lnTo>
                <a:cubicBezTo>
                  <a:pt x="17" y="458"/>
                  <a:pt x="0" y="440"/>
                  <a:pt x="0" y="419"/>
                </a:cubicBezTo>
                <a:lnTo>
                  <a:pt x="0" y="140"/>
                </a:lnTo>
                <a:cubicBezTo>
                  <a:pt x="0" y="126"/>
                  <a:pt x="7" y="113"/>
                  <a:pt x="19" y="106"/>
                </a:cubicBezTo>
                <a:lnTo>
                  <a:pt x="184" y="11"/>
                </a:lnTo>
                <a:cubicBezTo>
                  <a:pt x="203" y="0"/>
                  <a:pt x="226" y="7"/>
                  <a:pt x="237" y="26"/>
                </a:cubicBezTo>
                <a:cubicBezTo>
                  <a:pt x="248" y="44"/>
                  <a:pt x="242" y="68"/>
                  <a:pt x="223" y="79"/>
                </a:cubicBezTo>
                <a:lnTo>
                  <a:pt x="143" y="125"/>
                </a:lnTo>
                <a:lnTo>
                  <a:pt x="407" y="125"/>
                </a:lnTo>
                <a:cubicBezTo>
                  <a:pt x="428" y="125"/>
                  <a:pt x="446" y="143"/>
                  <a:pt x="446" y="164"/>
                </a:cubicBezTo>
                <a:cubicBezTo>
                  <a:pt x="446" y="186"/>
                  <a:pt x="428" y="204"/>
                  <a:pt x="407" y="204"/>
                </a:cubicBezTo>
                <a:lnTo>
                  <a:pt x="243" y="204"/>
                </a:lnTo>
                <a:lnTo>
                  <a:pt x="243" y="209"/>
                </a:lnTo>
                <a:lnTo>
                  <a:pt x="278" y="209"/>
                </a:lnTo>
                <a:cubicBezTo>
                  <a:pt x="299" y="209"/>
                  <a:pt x="317" y="227"/>
                  <a:pt x="317" y="249"/>
                </a:cubicBezTo>
                <a:cubicBezTo>
                  <a:pt x="317" y="270"/>
                  <a:pt x="299" y="288"/>
                  <a:pt x="278" y="288"/>
                </a:cubicBezTo>
                <a:lnTo>
                  <a:pt x="243" y="288"/>
                </a:lnTo>
                <a:lnTo>
                  <a:pt x="243" y="294"/>
                </a:lnTo>
                <a:lnTo>
                  <a:pt x="278" y="294"/>
                </a:lnTo>
                <a:cubicBezTo>
                  <a:pt x="299" y="294"/>
                  <a:pt x="317" y="311"/>
                  <a:pt x="317" y="333"/>
                </a:cubicBezTo>
                <a:cubicBezTo>
                  <a:pt x="317" y="354"/>
                  <a:pt x="299" y="372"/>
                  <a:pt x="278" y="372"/>
                </a:cubicBezTo>
                <a:lnTo>
                  <a:pt x="243" y="372"/>
                </a:lnTo>
                <a:lnTo>
                  <a:pt x="243" y="380"/>
                </a:lnTo>
                <a:lnTo>
                  <a:pt x="275" y="380"/>
                </a:lnTo>
                <a:cubicBezTo>
                  <a:pt x="297" y="380"/>
                  <a:pt x="314" y="397"/>
                  <a:pt x="314" y="419"/>
                </a:cubicBezTo>
                <a:cubicBezTo>
                  <a:pt x="314" y="440"/>
                  <a:pt x="297" y="458"/>
                  <a:pt x="275" y="45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  <p:sp>
        <p:nvSpPr>
          <p:cNvPr id="7" name="文本框 6"/>
          <p:cNvSpPr txBox="1"/>
          <p:nvPr/>
        </p:nvSpPr>
        <p:spPr>
          <a:xfrm>
            <a:off x="2706370" y="1266825"/>
            <a:ext cx="1634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 smtClean="0">
                <a:solidFill>
                  <a:srgbClr val="00B0F0"/>
                </a:solidFill>
                <a:latin typeface="+mn-ea"/>
                <a:sym typeface="+mn-ea"/>
              </a:rPr>
              <a:t>考</a:t>
            </a:r>
            <a:r>
              <a:rPr lang="zh-CN" altLang="zh-CN" sz="2400" b="1" dirty="0">
                <a:solidFill>
                  <a:srgbClr val="00B0F0"/>
                </a:solidFill>
                <a:latin typeface="+mn-ea"/>
                <a:sym typeface="+mn-ea"/>
              </a:rPr>
              <a:t>纲要求</a:t>
            </a:r>
            <a:endParaRPr lang="zh-CN" altLang="zh-CN" sz="2400" b="1" dirty="0">
              <a:solidFill>
                <a:srgbClr val="00B0F0"/>
              </a:solidFill>
              <a:latin typeface="+mn-ea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033270" y="2019935"/>
            <a:ext cx="96958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（1）掌握分支语句、循环语句的使用方法；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（2）了解常用算法的实现：累加、累乘、求平均、求最大/最小值等。</a:t>
            </a:r>
            <a:endParaRPr lang="zh-CN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12319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二．分支结构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35255" y="645160"/>
            <a:ext cx="1192149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/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例1：输入一个数，判断并输出“正数”“零”“负数”。a=float(input("请输入一个数:"))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if a&gt;0: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b="正数"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elif a==0: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b="零"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else: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b="负数"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print(b)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例2：输入成绩（cj），判断并输出“优”“良”“及格”“不及格”。优的条件是：cj≥90；良的条件是：80≤cj＜90；及格的条件是：60≤cj＜80；不及格的条件是：cj＜60。cj=float(input("请输入成绩:"))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if cj&gt;=90: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print("优")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elif cj&gt;=80: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print("良")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elif cj&gt;=60: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print("及格")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else: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print("不及格")</a:t>
            </a:r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【实践体验】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某加油站做促销活动，加油满500元享受85折，满200元享受95折，200以内不享受优惠，编程实现：输入加油量（升）和单价，输出应付款。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12319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三．循环结构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2065" y="788670"/>
            <a:ext cx="11921490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985">
              <a:lnSpc>
                <a:spcPct val="11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将计算机程序中某些代码的重复执行称为循环，循环结构会根据给定的条件反复执行某些代码，它可以减少代码书写的工作量，使程序变得简洁。Python中的循环分为两种：一种是重复一定次数的计数循环；另一种是重复到某种情况结束的条件循环。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计数循环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Python中使用for语句来创建计数循环，for 语句的基本格式如下。for 循环变量 in 序列: 语句块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下面先来看一个简单的例子，该例子通过for语句输出序列中的每个元素。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for i in ["My","Heigt","is",160, "cm"]:      print(i,end=" ")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运行结果是：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My Heigt is 160 cm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我们将一组重复执行的语句称为循环体。Python对循环体约定的格式是：循环体必须相对关键词for有缩进。本例中循环体只有一条语句，即print(i)。循环执行时，依次将列表中的元素赋给i(称为取项)，并且执行循环体（输出i的值），直到整个序列的元素被取完，循环结束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for语句中，in后面的序列可以是任何有序的序列，即列表、字符串、元组及range()函数。例如计算1+2+3+4+5的和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可以使用如表6-3-1所示的三种序列，结果都一样。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三．循环结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905885" y="706120"/>
            <a:ext cx="40684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表6-3-1  序列在for语句中的使用</a:t>
            </a:r>
            <a:r>
              <a:rPr lang="zh-CN" sz="1050" b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1970" y="2664460"/>
            <a:ext cx="11316970" cy="3945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lang="zh-CN" sz="105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range(初值,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终值,步长)函数，用于生成特定区间的整数序列，从初值开始，到小于终值的最大整数结束，一个左闭右开的区间。初值默认是0，步长默认是1，都可以省略，步长是两个数之间的间隔。例如range(1,6) 会生成列表 [1,2,3,4,5]；range(6)会生成列表[0,1,2,3,4,5]；range(1,10,3)会生成列表[1,4,7]。可以使用list()函数将range()表示的序列将化为一个列表。方法如下：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a=list(range(4))print(a)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显示结果为：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[0,1,2,3]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【问题思考】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）列表函数range(100)包含的元素个数是多少？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）列表函数range(2,6)包含哪些元素？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）构造100以内（内含100）偶数列表。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005" y="1104900"/>
            <a:ext cx="7364730" cy="16459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三．循环结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25730" y="722630"/>
            <a:ext cx="1161923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实例1：计算并输出s=1+2+3+…10。算法分析：本题属于累加问题，计算机算法的处理是逐项将 1，2，3，…，10累加到一个变量中，累加过程如下面操作步骤所示。1.令 s=0；2. s=s+1；3. s=s+2；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……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11. s=s+10。   观察上面的算法，可以发现每一步的操作都是在做加法。虽然加的数据不同，但是这些数据的变化是有规律的，可以得到通项公式：s=s+i。因此，设计如下算法：①10以内的自然数用列表函数range(1,11)表示；②求和要使用累加器，刚开始累加器置0，如s=0；③用for循环从列表中取数，累加到累加器中，如s=s+i，直到10个数全部取完就结束循环；④输出和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程序代码如下：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s=0for i in range(1,11):   s=s+i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print("和是：",s)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三．循环结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54305" y="776605"/>
            <a:ext cx="11883390" cy="6092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>
              <a:lnSpc>
                <a:spcPct val="13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实例2：计算s=5！（即s=1×2×3×4×5）。算法分析：本题属于累乘问题，和累加问题类似，设计算法如下：①5以内的自然数用列表函数range(1,6)表示；②累乘要设置一个累乘器变量，初值为1，如s=1②用for循环从列表中取数，累乘到累乘器中，如s=s*i，直到5个数全部取完就结束循环；④输出累乘积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程序代码如下：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s=1for i in range(1,6):   s=s*i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print("累乘积：",s)【实践体验】根据以下题目要求设计程序。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）从键盘上输入5个数，统计并输出它们的和及平均值。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）计算10以内（含10）的偶数的和。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三．循环结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63500" y="763270"/>
            <a:ext cx="119748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985"/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条件循环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条件循环一般用于循环次数未知的情况，不过计数循环也可以用条件循环来实现。条件循环是通过条件控制循环，只有当循环条件成立时，才执行循环体。循环结构的三要素是：循环变量、循环体、循环终止条件。条件循环的基本语法格式如下：while &lt;条件表达式&gt;:    &lt;语句组&gt;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4068" name="组合 1073744067"/>
          <p:cNvGrpSpPr/>
          <p:nvPr/>
        </p:nvGrpSpPr>
        <p:grpSpPr>
          <a:xfrm>
            <a:off x="7111365" y="2139315"/>
            <a:ext cx="3489325" cy="4006215"/>
            <a:chOff x="9600" y="320816"/>
            <a:chExt cx="2905" cy="3765"/>
          </a:xfrm>
        </p:grpSpPr>
        <p:sp>
          <p:nvSpPr>
            <p:cNvPr id="1073744011" name="文本框 258"/>
            <p:cNvSpPr txBox="1"/>
            <p:nvPr/>
          </p:nvSpPr>
          <p:spPr>
            <a:xfrm>
              <a:off x="10316" y="324272"/>
              <a:ext cx="2026" cy="309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/>
            <a:p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图6-3-5 求和流程图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73743875" name="直接连接符 1073743874"/>
            <p:cNvSpPr/>
            <p:nvPr/>
          </p:nvSpPr>
          <p:spPr>
            <a:xfrm flipH="1" flipV="1">
              <a:off x="11447" y="322213"/>
              <a:ext cx="460" cy="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cxnSp>
          <p:nvCxnSpPr>
            <p:cNvPr id="1073743876" name="直接连接符 19"/>
            <p:cNvCxnSpPr/>
            <p:nvPr/>
          </p:nvCxnSpPr>
          <p:spPr>
            <a:xfrm>
              <a:off x="11900" y="323656"/>
              <a:ext cx="0" cy="243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cxnSp>
        <p:sp>
          <p:nvSpPr>
            <p:cNvPr id="1073743878" name="流程图: 决策 14"/>
            <p:cNvSpPr/>
            <p:nvPr/>
          </p:nvSpPr>
          <p:spPr>
            <a:xfrm>
              <a:off x="9976" y="321980"/>
              <a:ext cx="1502" cy="489"/>
            </a:xfrm>
            <a:prstGeom prst="flowChartDecision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r>
                <a:rPr lang="zh-CN" altLang="en-US"/>
                <a:t>i&lt;=100?</a:t>
              </a:r>
              <a:endParaRPr lang="zh-CN" altLang="en-US"/>
            </a:p>
            <a:p>
              <a:endParaRPr lang="zh-CN" altLang="en-US"/>
            </a:p>
          </p:txBody>
        </p:sp>
        <p:sp>
          <p:nvSpPr>
            <p:cNvPr id="1073743879" name="矩形 8"/>
            <p:cNvSpPr/>
            <p:nvPr/>
          </p:nvSpPr>
          <p:spPr>
            <a:xfrm>
              <a:off x="10166" y="321405"/>
              <a:ext cx="1169" cy="306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pPr algn="ctr"/>
              <a:r>
                <a:rPr lang="zh-CN" altLang="en-US"/>
                <a:t>s=0，i=1</a:t>
              </a:r>
              <a:endParaRPr lang="zh-CN" altLang="en-US"/>
            </a:p>
            <a:p>
              <a:pPr algn="ctr"/>
              <a:endParaRPr lang="zh-CN" altLang="en-US"/>
            </a:p>
            <a:p>
              <a:endParaRPr lang="zh-CN" altLang="en-US"/>
            </a:p>
          </p:txBody>
        </p:sp>
        <p:cxnSp>
          <p:nvCxnSpPr>
            <p:cNvPr id="1073743880" name="直接连接符 19"/>
            <p:cNvCxnSpPr/>
            <p:nvPr/>
          </p:nvCxnSpPr>
          <p:spPr>
            <a:xfrm>
              <a:off x="10720" y="321177"/>
              <a:ext cx="0" cy="243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cxnSp>
        <p:sp>
          <p:nvSpPr>
            <p:cNvPr id="1073743881" name="直接连接符 12"/>
            <p:cNvSpPr/>
            <p:nvPr/>
          </p:nvSpPr>
          <p:spPr>
            <a:xfrm>
              <a:off x="9612" y="322241"/>
              <a:ext cx="36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73743882" name="流程图: 终止 1073743881"/>
            <p:cNvSpPr/>
            <p:nvPr/>
          </p:nvSpPr>
          <p:spPr>
            <a:xfrm>
              <a:off x="10375" y="320816"/>
              <a:ext cx="716" cy="350"/>
            </a:xfrm>
            <a:prstGeom prst="flowChartTerminator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pPr algn="ctr"/>
              <a:r>
                <a:rPr lang="zh-CN" altLang="en-US"/>
                <a:t>开始</a:t>
              </a:r>
              <a:endParaRPr lang="zh-CN" altLang="en-US"/>
            </a:p>
            <a:p>
              <a:endParaRPr lang="zh-CN" altLang="en-US"/>
            </a:p>
          </p:txBody>
        </p:sp>
        <p:sp>
          <p:nvSpPr>
            <p:cNvPr id="1073743883" name="平行四边形 1073743882"/>
            <p:cNvSpPr/>
            <p:nvPr/>
          </p:nvSpPr>
          <p:spPr>
            <a:xfrm>
              <a:off x="11269" y="323073"/>
              <a:ext cx="1236" cy="744"/>
            </a:xfrm>
            <a:prstGeom prst="parallelogram">
              <a:avLst>
                <a:gd name="adj" fmla="val 48432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>
              <a:spAutoFit/>
            </a:bodyPr>
            <a:p>
              <a:pPr algn="ctr"/>
              <a:r>
                <a:rPr lang="zh-CN" altLang="en-US"/>
                <a:t>输出s</a:t>
              </a:r>
              <a:endParaRPr lang="zh-CN" altLang="en-US"/>
            </a:p>
            <a:p>
              <a:endParaRPr lang="zh-CN" altLang="en-US"/>
            </a:p>
          </p:txBody>
        </p:sp>
        <p:cxnSp>
          <p:nvCxnSpPr>
            <p:cNvPr id="1073743884" name="直接连接符 19"/>
            <p:cNvCxnSpPr/>
            <p:nvPr/>
          </p:nvCxnSpPr>
          <p:spPr>
            <a:xfrm>
              <a:off x="10738" y="321730"/>
              <a:ext cx="0" cy="243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cxnSp>
        <p:cxnSp>
          <p:nvCxnSpPr>
            <p:cNvPr id="1073743885" name="直接连接符 19"/>
            <p:cNvCxnSpPr/>
            <p:nvPr/>
          </p:nvCxnSpPr>
          <p:spPr>
            <a:xfrm>
              <a:off x="10730" y="322481"/>
              <a:ext cx="0" cy="243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cxnSp>
        <p:sp>
          <p:nvSpPr>
            <p:cNvPr id="1073743886" name="矩形 8"/>
            <p:cNvSpPr/>
            <p:nvPr/>
          </p:nvSpPr>
          <p:spPr>
            <a:xfrm>
              <a:off x="10160" y="322727"/>
              <a:ext cx="1230" cy="306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pPr algn="just"/>
              <a:r>
                <a:rPr lang="zh-CN" altLang="en-US"/>
                <a:t>s=s+i，i=i+1</a:t>
              </a:r>
              <a:endParaRPr lang="zh-CN" altLang="en-US"/>
            </a:p>
            <a:p>
              <a:pPr algn="ctr"/>
              <a:endParaRPr lang="zh-CN" altLang="en-US"/>
            </a:p>
            <a:p>
              <a:endParaRPr lang="zh-CN" altLang="en-US"/>
            </a:p>
          </p:txBody>
        </p:sp>
        <p:sp>
          <p:nvSpPr>
            <p:cNvPr id="1073743887" name="直接连接符 1073743886"/>
            <p:cNvSpPr/>
            <p:nvPr/>
          </p:nvSpPr>
          <p:spPr>
            <a:xfrm>
              <a:off x="10743" y="323044"/>
              <a:ext cx="1" cy="26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73743888" name="直接连接符 1073743887"/>
            <p:cNvSpPr/>
            <p:nvPr/>
          </p:nvSpPr>
          <p:spPr>
            <a:xfrm flipH="1">
              <a:off x="9617" y="323308"/>
              <a:ext cx="1125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73743889" name="直接连接符 1073743888"/>
            <p:cNvSpPr/>
            <p:nvPr/>
          </p:nvSpPr>
          <p:spPr>
            <a:xfrm flipH="1">
              <a:off x="9600" y="322229"/>
              <a:ext cx="8" cy="10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cxnSp>
          <p:nvCxnSpPr>
            <p:cNvPr id="1073743890" name="直接连接符 19"/>
            <p:cNvCxnSpPr/>
            <p:nvPr/>
          </p:nvCxnSpPr>
          <p:spPr>
            <a:xfrm flipH="1">
              <a:off x="11900" y="322237"/>
              <a:ext cx="2" cy="815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cxnSp>
        <p:sp>
          <p:nvSpPr>
            <p:cNvPr id="1073743891" name="流程图: 终止 1073743890"/>
            <p:cNvSpPr/>
            <p:nvPr/>
          </p:nvSpPr>
          <p:spPr>
            <a:xfrm>
              <a:off x="11546" y="323907"/>
              <a:ext cx="716" cy="348"/>
            </a:xfrm>
            <a:prstGeom prst="flowChartTerminator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pPr algn="ctr"/>
              <a:r>
                <a:rPr lang="zh-CN" altLang="en-US"/>
                <a:t>结束</a:t>
              </a:r>
              <a:endParaRPr lang="zh-CN" altLang="en-US"/>
            </a:p>
            <a:p>
              <a:endParaRPr lang="zh-CN" altLang="en-US"/>
            </a:p>
          </p:txBody>
        </p:sp>
        <p:sp>
          <p:nvSpPr>
            <p:cNvPr id="1073743892" name="文本框 1073743891"/>
            <p:cNvSpPr txBox="1"/>
            <p:nvPr/>
          </p:nvSpPr>
          <p:spPr>
            <a:xfrm>
              <a:off x="10396" y="322452"/>
              <a:ext cx="226" cy="264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/>
            <a:p>
              <a:r>
                <a:rPr lang="zh-CN" altLang="en-US"/>
                <a:t>是</a:t>
              </a:r>
              <a:endParaRPr lang="zh-CN" altLang="en-US"/>
            </a:p>
            <a:p>
              <a:endParaRPr lang="zh-CN" altLang="en-US"/>
            </a:p>
          </p:txBody>
        </p:sp>
        <p:sp>
          <p:nvSpPr>
            <p:cNvPr id="1073743893" name="文本框 1073743892"/>
            <p:cNvSpPr txBox="1"/>
            <p:nvPr/>
          </p:nvSpPr>
          <p:spPr>
            <a:xfrm>
              <a:off x="11571" y="321949"/>
              <a:ext cx="226" cy="264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/>
            <a:p>
              <a:r>
                <a:rPr lang="zh-CN" altLang="en-US"/>
                <a:t>否</a:t>
              </a:r>
              <a:endParaRPr lang="zh-CN" altLang="en-US"/>
            </a:p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67335" y="3044825"/>
            <a:ext cx="6081395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>
              <a:lnSpc>
                <a:spcPct val="13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实例1：计算100以内（含100）自然数的和。算法分析：①累加器初始值s=0，循环变量初始值i=1②判断i&lt;=100成立吗？③若条件成立，则s=s+i，i=i+1，返回②④若条件不成立，输出s，结束。其算法流程图如图6-3-5所示。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三．循环结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620" y="796290"/>
            <a:ext cx="1204595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程序代码如下：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s=0i=1while i&lt;=100:  s=s+i  i=i+1print("s=",s)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实例2：输入一个自然数，输出它的所有因数，如输入18，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输出1  2  3  6  9  18。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算法分析：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①输入自然数n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②循环变量i=1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③判断i&lt;=n成立吗？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④若条件成立，判断n能被i整除吗？若能则输出i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⑤i=i+1，返回③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⑥若条件不成立，就结束。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其算法流程图如图6-3-6所示。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4060" name="组合 1073744059"/>
          <p:cNvGrpSpPr/>
          <p:nvPr/>
        </p:nvGrpSpPr>
        <p:grpSpPr>
          <a:xfrm>
            <a:off x="7534275" y="796290"/>
            <a:ext cx="3730625" cy="5142230"/>
            <a:chOff x="10943" y="329877"/>
            <a:chExt cx="2586" cy="5225"/>
          </a:xfrm>
        </p:grpSpPr>
        <p:grpSp>
          <p:nvGrpSpPr>
            <p:cNvPr id="1073743924" name="组合 1073743923"/>
            <p:cNvGrpSpPr/>
            <p:nvPr/>
          </p:nvGrpSpPr>
          <p:grpSpPr>
            <a:xfrm>
              <a:off x="10943" y="329877"/>
              <a:ext cx="2586" cy="4720"/>
              <a:chOff x="10086" y="250824"/>
              <a:chExt cx="2586" cy="4720"/>
            </a:xfrm>
          </p:grpSpPr>
          <p:sp>
            <p:nvSpPr>
              <p:cNvPr id="1073743896" name="矩形 8"/>
              <p:cNvSpPr/>
              <p:nvPr/>
            </p:nvSpPr>
            <p:spPr>
              <a:xfrm>
                <a:off x="10847" y="254725"/>
                <a:ext cx="712" cy="288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horz" wrap="square" lIns="0" tIns="0" rIns="0" bIns="0" anchor="t"/>
              <a:p>
                <a:pPr algn="ctr"/>
                <a:r>
                  <a:rPr lang="zh-CN" altLang="en-US"/>
                  <a:t> i=i+1</a:t>
                </a:r>
                <a:endParaRPr lang="zh-CN" altLang="en-US"/>
              </a:p>
              <a:p>
                <a:pPr algn="ctr"/>
                <a:endParaRPr lang="zh-CN" altLang="en-US"/>
              </a:p>
              <a:p>
                <a:endParaRPr lang="zh-CN" altLang="en-US"/>
              </a:p>
            </p:txBody>
          </p:sp>
          <p:sp>
            <p:nvSpPr>
              <p:cNvPr id="1073743897" name="文本框 1073743896"/>
              <p:cNvSpPr txBox="1"/>
              <p:nvPr/>
            </p:nvSpPr>
            <p:spPr>
              <a:xfrm>
                <a:off x="11265" y="253091"/>
                <a:ext cx="226" cy="26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vert="horz" wrap="square" lIns="0" tIns="0" rIns="0" bIns="0" anchor="t"/>
              <a:p>
                <a:r>
                  <a:rPr lang="zh-CN" altLang="en-US"/>
                  <a:t>是</a:t>
                </a:r>
                <a:endParaRPr lang="zh-CN" altLang="en-US"/>
              </a:p>
              <a:p>
                <a:endParaRPr lang="zh-CN" altLang="en-US"/>
              </a:p>
            </p:txBody>
          </p:sp>
          <p:grpSp>
            <p:nvGrpSpPr>
              <p:cNvPr id="1073743898" name="组合 1073743897"/>
              <p:cNvGrpSpPr/>
              <p:nvPr/>
            </p:nvGrpSpPr>
            <p:grpSpPr>
              <a:xfrm>
                <a:off x="10086" y="250824"/>
                <a:ext cx="2586" cy="4720"/>
                <a:chOff x="9827" y="54725"/>
                <a:chExt cx="2586" cy="4720"/>
              </a:xfrm>
            </p:grpSpPr>
            <p:sp>
              <p:nvSpPr>
                <p:cNvPr id="1073743899" name="直接连接符 1073743898"/>
                <p:cNvSpPr/>
                <p:nvPr/>
              </p:nvSpPr>
              <p:spPr>
                <a:xfrm flipH="1">
                  <a:off x="9938" y="57489"/>
                  <a:ext cx="8" cy="122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073743900" name="直接连接符 1073743899"/>
                <p:cNvSpPr/>
                <p:nvPr/>
              </p:nvSpPr>
              <p:spPr>
                <a:xfrm flipH="1" flipV="1">
                  <a:off x="9949" y="57491"/>
                  <a:ext cx="197" cy="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073743901" name="流程图: 决策 14"/>
                <p:cNvSpPr/>
                <p:nvPr/>
              </p:nvSpPr>
              <p:spPr>
                <a:xfrm>
                  <a:off x="10137" y="56499"/>
                  <a:ext cx="1502" cy="489"/>
                </a:xfrm>
                <a:prstGeom prst="flowChartDecision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vert="horz" wrap="square" lIns="0" tIns="0" rIns="0" bIns="0" anchor="t"/>
                <a:p>
                  <a:pPr algn="ctr"/>
                  <a:r>
                    <a:rPr lang="zh-CN" altLang="en-US"/>
                    <a:t>i&lt;=n?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sp>
              <p:nvSpPr>
                <p:cNvPr id="1073743902" name="矩形 8"/>
                <p:cNvSpPr/>
                <p:nvPr/>
              </p:nvSpPr>
              <p:spPr>
                <a:xfrm>
                  <a:off x="10504" y="55943"/>
                  <a:ext cx="712" cy="288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vert="horz" wrap="square" lIns="0" tIns="0" rIns="0" bIns="0" anchor="t"/>
                <a:p>
                  <a:pPr algn="ctr"/>
                  <a:r>
                    <a:rPr lang="zh-CN" altLang="en-US"/>
                    <a:t> i=1</a:t>
                  </a:r>
                  <a:endParaRPr lang="zh-CN" altLang="en-US"/>
                </a:p>
                <a:p>
                  <a:pPr algn="ctr"/>
                  <a:endParaRPr lang="zh-CN" altLang="en-US"/>
                </a:p>
                <a:p>
                  <a:endParaRPr lang="zh-CN" altLang="en-US"/>
                </a:p>
              </p:txBody>
            </p:sp>
            <p:cxnSp>
              <p:nvCxnSpPr>
                <p:cNvPr id="1073743903" name="直接连接符 19"/>
                <p:cNvCxnSpPr/>
                <p:nvPr/>
              </p:nvCxnSpPr>
              <p:spPr>
                <a:xfrm>
                  <a:off x="10901" y="55087"/>
                  <a:ext cx="0" cy="243"/>
                </a:xfrm>
                <a:prstGeom prst="straightConnector1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cxnSp>
            <p:cxnSp>
              <p:nvCxnSpPr>
                <p:cNvPr id="1073743904" name="直接连接符 12"/>
                <p:cNvCxnSpPr/>
                <p:nvPr/>
              </p:nvCxnSpPr>
              <p:spPr>
                <a:xfrm flipV="1">
                  <a:off x="9834" y="56741"/>
                  <a:ext cx="298" cy="7"/>
                </a:xfrm>
                <a:prstGeom prst="straightConnector1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cxnSp>
            <p:sp>
              <p:nvSpPr>
                <p:cNvPr id="1073743905" name="流程图: 终止 1073743904"/>
                <p:cNvSpPr/>
                <p:nvPr/>
              </p:nvSpPr>
              <p:spPr>
                <a:xfrm>
                  <a:off x="10527" y="54725"/>
                  <a:ext cx="716" cy="350"/>
                </a:xfrm>
                <a:prstGeom prst="flowChartTerminator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vert="horz" wrap="square" lIns="0" tIns="0" rIns="0" bIns="0" anchor="t"/>
                <a:p>
                  <a:pPr algn="ctr"/>
                  <a:r>
                    <a:rPr lang="zh-CN" altLang="en-US"/>
                    <a:t>开始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sp>
              <p:nvSpPr>
                <p:cNvPr id="1073743906" name="平行四边形 1073743905"/>
                <p:cNvSpPr/>
                <p:nvPr/>
              </p:nvSpPr>
              <p:spPr>
                <a:xfrm>
                  <a:off x="10295" y="55324"/>
                  <a:ext cx="1202" cy="383"/>
                </a:xfrm>
                <a:prstGeom prst="parallelogram">
                  <a:avLst>
                    <a:gd name="adj" fmla="val 78459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vert="horz" wrap="square" lIns="0" tIns="0" rIns="0" bIns="0" anchor="t"/>
                <a:p>
                  <a:pPr algn="ctr"/>
                  <a:r>
                    <a:rPr lang="zh-CN" altLang="en-US"/>
                    <a:t>输入n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cxnSp>
              <p:nvCxnSpPr>
                <p:cNvPr id="1073743907" name="直接连接符 19"/>
                <p:cNvCxnSpPr/>
                <p:nvPr/>
              </p:nvCxnSpPr>
              <p:spPr>
                <a:xfrm>
                  <a:off x="10899" y="56249"/>
                  <a:ext cx="0" cy="243"/>
                </a:xfrm>
                <a:prstGeom prst="straightConnector1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cxnSp>
            <p:cxnSp>
              <p:nvCxnSpPr>
                <p:cNvPr id="1073743908" name="直接连接符 19"/>
                <p:cNvCxnSpPr/>
                <p:nvPr/>
              </p:nvCxnSpPr>
              <p:spPr>
                <a:xfrm>
                  <a:off x="10891" y="56991"/>
                  <a:ext cx="0" cy="243"/>
                </a:xfrm>
                <a:prstGeom prst="straightConnector1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cxnSp>
            <p:sp>
              <p:nvSpPr>
                <p:cNvPr id="1073743909" name="直接连接符 1073743908"/>
                <p:cNvSpPr/>
                <p:nvPr/>
              </p:nvSpPr>
              <p:spPr>
                <a:xfrm>
                  <a:off x="10960" y="58893"/>
                  <a:ext cx="1" cy="2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073743910" name="直接连接符 1073743909"/>
                <p:cNvSpPr/>
                <p:nvPr/>
              </p:nvSpPr>
              <p:spPr>
                <a:xfrm flipH="1">
                  <a:off x="9843" y="59149"/>
                  <a:ext cx="1125" cy="1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073743911" name="直接连接符 1073743910"/>
                <p:cNvSpPr/>
                <p:nvPr/>
              </p:nvSpPr>
              <p:spPr>
                <a:xfrm flipH="1">
                  <a:off x="9827" y="56740"/>
                  <a:ext cx="8" cy="241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cxnSp>
              <p:nvCxnSpPr>
                <p:cNvPr id="1073743912" name="直接连接符 19"/>
                <p:cNvCxnSpPr/>
                <p:nvPr/>
              </p:nvCxnSpPr>
              <p:spPr>
                <a:xfrm>
                  <a:off x="12025" y="56737"/>
                  <a:ext cx="3" cy="2352"/>
                </a:xfrm>
                <a:prstGeom prst="straightConnector1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cxnSp>
            <p:sp>
              <p:nvSpPr>
                <p:cNvPr id="1073743913" name="流程图: 终止 1073743912"/>
                <p:cNvSpPr/>
                <p:nvPr/>
              </p:nvSpPr>
              <p:spPr>
                <a:xfrm>
                  <a:off x="11697" y="59097"/>
                  <a:ext cx="716" cy="348"/>
                </a:xfrm>
                <a:prstGeom prst="flowChartTerminator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vert="horz" wrap="square" lIns="0" tIns="0" rIns="0" bIns="0" anchor="t"/>
                <a:p>
                  <a:pPr algn="ctr"/>
                  <a:r>
                    <a:rPr lang="zh-CN" altLang="en-US"/>
                    <a:t>结束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sp>
              <p:nvSpPr>
                <p:cNvPr id="1073743914" name="文本框 1073743913"/>
                <p:cNvSpPr txBox="1"/>
                <p:nvPr/>
              </p:nvSpPr>
              <p:spPr>
                <a:xfrm>
                  <a:off x="11054" y="57693"/>
                  <a:ext cx="226" cy="26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vert="horz" wrap="square" lIns="0" tIns="0" rIns="0" bIns="0" anchor="t"/>
                <a:p>
                  <a:r>
                    <a:rPr lang="zh-CN" altLang="en-US"/>
                    <a:t>是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cxnSp>
              <p:nvCxnSpPr>
                <p:cNvPr id="1073743915" name="直接连接符 19"/>
                <p:cNvCxnSpPr/>
                <p:nvPr/>
              </p:nvCxnSpPr>
              <p:spPr>
                <a:xfrm>
                  <a:off x="10893" y="55716"/>
                  <a:ext cx="0" cy="243"/>
                </a:xfrm>
                <a:prstGeom prst="straightConnector1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cxnSp>
            <p:sp>
              <p:nvSpPr>
                <p:cNvPr id="1073743916" name="流程图: 决策 14"/>
                <p:cNvSpPr/>
                <p:nvPr/>
              </p:nvSpPr>
              <p:spPr>
                <a:xfrm>
                  <a:off x="10146" y="57240"/>
                  <a:ext cx="1502" cy="526"/>
                </a:xfrm>
                <a:prstGeom prst="flowChartDecision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vert="horz" wrap="square" lIns="0" tIns="0" rIns="0" bIns="0" anchor="t"/>
                <a:p>
                  <a:r>
                    <a:rPr lang="zh-CN" altLang="en-US"/>
                    <a:t>i整除n？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cxnSp>
              <p:nvCxnSpPr>
                <p:cNvPr id="1073743917" name="直接连接符 19"/>
                <p:cNvCxnSpPr/>
                <p:nvPr/>
              </p:nvCxnSpPr>
              <p:spPr>
                <a:xfrm>
                  <a:off x="10909" y="57749"/>
                  <a:ext cx="0" cy="243"/>
                </a:xfrm>
                <a:prstGeom prst="straightConnector1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cxnSp>
            <p:sp>
              <p:nvSpPr>
                <p:cNvPr id="1073743918" name="平行四边形 1073743917"/>
                <p:cNvSpPr/>
                <p:nvPr/>
              </p:nvSpPr>
              <p:spPr>
                <a:xfrm>
                  <a:off x="10314" y="57996"/>
                  <a:ext cx="1202" cy="383"/>
                </a:xfrm>
                <a:prstGeom prst="parallelogram">
                  <a:avLst>
                    <a:gd name="adj" fmla="val 78459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vert="horz" wrap="square" lIns="0" tIns="0" rIns="0" bIns="0" anchor="t"/>
                <a:p>
                  <a:r>
                    <a:rPr lang="zh-CN" altLang="en-US"/>
                    <a:t>输出i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cxnSp>
              <p:nvCxnSpPr>
                <p:cNvPr id="1073743919" name="直接连接符 19"/>
                <p:cNvCxnSpPr/>
                <p:nvPr/>
              </p:nvCxnSpPr>
              <p:spPr>
                <a:xfrm>
                  <a:off x="10939" y="58368"/>
                  <a:ext cx="0" cy="243"/>
                </a:xfrm>
                <a:prstGeom prst="straightConnector1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cxnSp>
            <p:cxnSp>
              <p:nvCxnSpPr>
                <p:cNvPr id="1073743920" name="直接连接符 12"/>
                <p:cNvCxnSpPr/>
                <p:nvPr/>
              </p:nvCxnSpPr>
              <p:spPr>
                <a:xfrm flipV="1">
                  <a:off x="9937" y="58717"/>
                  <a:ext cx="656" cy="1"/>
                </a:xfrm>
                <a:prstGeom prst="straightConnector1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cxnSp>
            <p:sp>
              <p:nvSpPr>
                <p:cNvPr id="1073743921" name="直接连接符 1073743920"/>
                <p:cNvSpPr/>
                <p:nvPr/>
              </p:nvSpPr>
              <p:spPr>
                <a:xfrm flipH="1" flipV="1">
                  <a:off x="11627" y="56732"/>
                  <a:ext cx="383" cy="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073743922" name="文本框 1073743921"/>
                <p:cNvSpPr txBox="1"/>
                <p:nvPr/>
              </p:nvSpPr>
              <p:spPr>
                <a:xfrm>
                  <a:off x="11678" y="56455"/>
                  <a:ext cx="226" cy="26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vert="horz" wrap="square" lIns="0" tIns="0" rIns="0" bIns="0" anchor="t"/>
                <a:p>
                  <a:r>
                    <a:rPr lang="zh-CN" altLang="en-US"/>
                    <a:t>否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sp>
              <p:nvSpPr>
                <p:cNvPr id="1073743923" name="文本框 1073743922"/>
                <p:cNvSpPr txBox="1"/>
                <p:nvPr/>
              </p:nvSpPr>
              <p:spPr>
                <a:xfrm>
                  <a:off x="9930" y="57205"/>
                  <a:ext cx="226" cy="26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vert="horz" wrap="square" lIns="0" tIns="0" rIns="0" bIns="0" anchor="t"/>
                <a:p>
                  <a:r>
                    <a:rPr lang="zh-CN" altLang="en-US"/>
                    <a:t>否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</p:grpSp>
        </p:grpSp>
        <p:sp>
          <p:nvSpPr>
            <p:cNvPr id="1073744057" name="文本框 258"/>
            <p:cNvSpPr txBox="1"/>
            <p:nvPr/>
          </p:nvSpPr>
          <p:spPr>
            <a:xfrm>
              <a:off x="11193" y="334794"/>
              <a:ext cx="2288" cy="309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/>
            <a:p>
              <a:r>
                <a:rPr lang="zh-CN" altLang="en-US"/>
                <a:t>图6-3-6 求因数流程图</a:t>
              </a:r>
              <a:endParaRPr lang="zh-CN" altLang="en-US"/>
            </a:p>
            <a:p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ransition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三．循环结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0345" y="767715"/>
            <a:ext cx="1200721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程序代码如下：n=int(input("请输入一个自然数:"))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i=1while i&lt;=n:     if n%i==0:       print(i,end=" ")     i=i+1 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【补充说明】跳转语句   跳转语句可以改变程序的执行顺序，如break和continue语句。break语句的作用是强制退出循环体，不再执行循环内的语句；而continue语句的作用是结束本次的循环，跳过循环体中尚未执行的语句，接着进行循环条件的判断，以决定是否继续执行循环体。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exit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语句用于结束整个程序的运行。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【实践体验】</a:t>
            </a:r>
            <a:endParaRPr 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根据以下题目要求设计程序。1．有n名学生参加珠算比赛，根据键盘输入的n名学生的成绩，统计最高分并输出。2．从键盘上输入若干个数值，输入0为止，分别统计输入的总个数、正数的个数和负数的个数。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4965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知识拓展（了解）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1135" y="770890"/>
            <a:ext cx="1187513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985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二重循环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二重循环是指一个循环中嵌套另一个循环。格式：for 循环变量1 in 序列1:     语句块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for 循环变量2 in 序列2:         语句块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例如，使用以下的二重循环代码，可输出如图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6-3-7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所示的图形。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985"/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程序代码如下：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for i  in  range(1,6):    for j in range(1,i+1):        print("*",end="")    print()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985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563495" y="4024630"/>
            <a:ext cx="5080000" cy="52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33350"/>
            <a:endParaRPr lang="zh-CN" sz="105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grpSp>
        <p:nvGrpSpPr>
          <p:cNvPr id="1073744062" name="组合 1073744061"/>
          <p:cNvGrpSpPr/>
          <p:nvPr/>
        </p:nvGrpSpPr>
        <p:grpSpPr>
          <a:xfrm>
            <a:off x="5848350" y="3869055"/>
            <a:ext cx="2298716" cy="1312053"/>
            <a:chOff x="10267" y="344280"/>
            <a:chExt cx="1855" cy="1686"/>
          </a:xfrm>
        </p:grpSpPr>
        <p:pic>
          <p:nvPicPr>
            <p:cNvPr id="1073743925" name="图片 1073743924" descr="1617552455(1)"/>
            <p:cNvPicPr>
              <a:picLocks noChangeAspect="1"/>
            </p:cNvPicPr>
            <p:nvPr/>
          </p:nvPicPr>
          <p:blipFill>
            <a:blip r:embed="rId2"/>
            <a:srcRect b="42609"/>
            <a:stretch>
              <a:fillRect/>
            </a:stretch>
          </p:blipFill>
          <p:spPr>
            <a:xfrm>
              <a:off x="10623" y="344280"/>
              <a:ext cx="1499" cy="13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744059" name="文本框 258"/>
            <p:cNvSpPr txBox="1"/>
            <p:nvPr/>
          </p:nvSpPr>
          <p:spPr>
            <a:xfrm>
              <a:off x="10267" y="345657"/>
              <a:ext cx="1572" cy="309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/>
            <a:p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图6-3-7 效果图形</a:t>
              </a:r>
              <a:endParaRPr lang="zh-CN" altLang="en-US"/>
            </a:p>
            <a:p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7155" y="706120"/>
            <a:ext cx="1185545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9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一、单项选择题</a:t>
            </a:r>
            <a:r>
              <a:rPr lang="zh-CN" sz="19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1．结构化程序设计的三种基本结构不包括（　 　）。A．顺序结构            B．选择结构          C．树型结构         D．循环结构2．以下不属于选择语句的是（　 　）。A．if                  B．else              C．</a:t>
            </a:r>
            <a:r>
              <a:rPr lang="en-US" sz="19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</a:t>
            </a:r>
            <a:r>
              <a:rPr lang="zh-CN" sz="19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lif             D．def3．设计判断一元二次方程有几个解的程序，其结构应用使用（　 　）。A．顺序结构            B．分支结构          C．循环结构         D．混合结构4．以下程序代码执行后，输出的结果是（　 　）。</a:t>
            </a:r>
            <a:r>
              <a:rPr lang="en-US" sz="19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a=1;b=2 if  b&lt;a:     b=a+1  print(b)</a:t>
            </a:r>
            <a:r>
              <a:rPr lang="zh-CN" sz="19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A．1                    B．2                 C．3               D．45．运行下列Python程序，输出结果为True，则空白处应填入（　　 ）。</a:t>
            </a:r>
            <a:r>
              <a:rPr lang="en-US" sz="19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m=10;n=12if</a:t>
            </a:r>
            <a:r>
              <a:rPr lang="en-US" sz="19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19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sz="19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print(True)else:print(False)</a:t>
            </a:r>
            <a:r>
              <a:rPr lang="zh-CN" sz="19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A．m&lt;n                  B．m&gt;n               C．m==n            D．m&gt;=n</a:t>
            </a:r>
            <a:endParaRPr lang="zh-CN" altLang="en-US" sz="19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12319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一．顺序结构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34620" y="849630"/>
            <a:ext cx="11885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按程序的执行顺序来划分，程序分为以下三种基本结构，它们的流程图如图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6-3-1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所示。由这三种基本结构可以组成各种更加复杂的程序。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4067" name="组合 1073744066"/>
          <p:cNvGrpSpPr/>
          <p:nvPr/>
        </p:nvGrpSpPr>
        <p:grpSpPr>
          <a:xfrm>
            <a:off x="2041525" y="1536700"/>
            <a:ext cx="7199630" cy="2980055"/>
            <a:chOff x="3815" y="240451"/>
            <a:chExt cx="6576" cy="2925"/>
          </a:xfrm>
        </p:grpSpPr>
        <p:sp>
          <p:nvSpPr>
            <p:cNvPr id="1073744007" name="文本框 3"/>
            <p:cNvSpPr txBox="1"/>
            <p:nvPr/>
          </p:nvSpPr>
          <p:spPr>
            <a:xfrm>
              <a:off x="5831" y="243104"/>
              <a:ext cx="2521" cy="273"/>
            </a:xfrm>
            <a:prstGeom prst="rect">
              <a:avLst/>
            </a:prstGeom>
            <a:solidFill>
              <a:srgbClr val="FFFFFF"/>
            </a:solidFill>
            <a:ln w="6350">
              <a:noFill/>
            </a:ln>
          </p:spPr>
          <p:txBody>
            <a:bodyPr vert="horz" wrap="square" lIns="0" tIns="0" rIns="0" bIns="0" anchor="t"/>
            <a:p>
              <a:r>
                <a:rPr lang="zh-CN" altLang="en-US"/>
                <a:t> </a:t>
              </a:r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图6-3-1 程序基本结构</a:t>
              </a:r>
              <a:endParaRPr lang="zh-CN" altLang="en-US"/>
            </a:p>
            <a:p>
              <a:endParaRPr lang="zh-CN" altLang="en-US"/>
            </a:p>
          </p:txBody>
        </p:sp>
        <p:grpSp>
          <p:nvGrpSpPr>
            <p:cNvPr id="1073744066" name="组合 1073744065"/>
            <p:cNvGrpSpPr/>
            <p:nvPr/>
          </p:nvGrpSpPr>
          <p:grpSpPr>
            <a:xfrm>
              <a:off x="3815" y="240451"/>
              <a:ext cx="6576" cy="2593"/>
              <a:chOff x="3868" y="240821"/>
              <a:chExt cx="6576" cy="2593"/>
            </a:xfrm>
          </p:grpSpPr>
          <p:grpSp>
            <p:nvGrpSpPr>
              <p:cNvPr id="1073744064" name="组合 1073744063"/>
              <p:cNvGrpSpPr/>
              <p:nvPr/>
            </p:nvGrpSpPr>
            <p:grpSpPr>
              <a:xfrm>
                <a:off x="3868" y="240894"/>
                <a:ext cx="1216" cy="2484"/>
                <a:chOff x="3868" y="240894"/>
                <a:chExt cx="1216" cy="2484"/>
              </a:xfrm>
            </p:grpSpPr>
            <p:grpSp>
              <p:nvGrpSpPr>
                <p:cNvPr id="1073743968" name="组合 243"/>
                <p:cNvGrpSpPr/>
                <p:nvPr/>
              </p:nvGrpSpPr>
              <p:grpSpPr>
                <a:xfrm>
                  <a:off x="3868" y="240894"/>
                  <a:ext cx="1217" cy="2148"/>
                  <a:chOff x="2055" y="12672"/>
                  <a:chExt cx="1185" cy="2158"/>
                </a:xfrm>
              </p:grpSpPr>
              <p:sp>
                <p:nvSpPr>
                  <p:cNvPr id="1073743969" name="自选图形 112"/>
                  <p:cNvSpPr/>
                  <p:nvPr/>
                </p:nvSpPr>
                <p:spPr>
                  <a:xfrm>
                    <a:off x="2055" y="12958"/>
                    <a:ext cx="1185" cy="285"/>
                  </a:xfrm>
                  <a:prstGeom prst="parallelogram">
                    <a:avLst>
                      <a:gd name="adj" fmla="val 103947"/>
                    </a:avLst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3743970" name="直线 113"/>
                  <p:cNvSpPr/>
                  <p:nvPr/>
                </p:nvSpPr>
                <p:spPr>
                  <a:xfrm>
                    <a:off x="2650" y="12672"/>
                    <a:ext cx="0" cy="286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1073743971" name="直线 114"/>
                  <p:cNvSpPr/>
                  <p:nvPr/>
                </p:nvSpPr>
                <p:spPr>
                  <a:xfrm>
                    <a:off x="2650" y="13243"/>
                    <a:ext cx="0" cy="285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1073743972" name="矩形 115"/>
                  <p:cNvSpPr/>
                  <p:nvPr/>
                </p:nvSpPr>
                <p:spPr>
                  <a:xfrm>
                    <a:off x="2055" y="13528"/>
                    <a:ext cx="1185" cy="42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3743973" name="直线 116"/>
                  <p:cNvSpPr/>
                  <p:nvPr/>
                </p:nvSpPr>
                <p:spPr>
                  <a:xfrm>
                    <a:off x="2650" y="13956"/>
                    <a:ext cx="0" cy="285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1073743974" name="自选图形 117"/>
                  <p:cNvSpPr/>
                  <p:nvPr/>
                </p:nvSpPr>
                <p:spPr>
                  <a:xfrm>
                    <a:off x="2055" y="14241"/>
                    <a:ext cx="1185" cy="286"/>
                  </a:xfrm>
                  <a:prstGeom prst="parallelogram">
                    <a:avLst>
                      <a:gd name="adj" fmla="val 103583"/>
                    </a:avLst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3743975" name="直线 118"/>
                  <p:cNvSpPr/>
                  <p:nvPr/>
                </p:nvSpPr>
                <p:spPr>
                  <a:xfrm>
                    <a:off x="2650" y="14544"/>
                    <a:ext cx="0" cy="286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</p:grpSp>
            <p:sp>
              <p:nvSpPr>
                <p:cNvPr id="1073743976" name="文本框 119"/>
                <p:cNvSpPr txBox="1"/>
                <p:nvPr/>
              </p:nvSpPr>
              <p:spPr>
                <a:xfrm>
                  <a:off x="4056" y="243068"/>
                  <a:ext cx="924" cy="311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vert="horz" wrap="square" lIns="0" tIns="0" rIns="0" bIns="0" anchor="t"/>
                <a:p>
                  <a:r>
                    <a:rPr lang="zh-CN" altLang="en-US"/>
                    <a:t>顺序结构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</p:grpSp>
          <p:grpSp>
            <p:nvGrpSpPr>
              <p:cNvPr id="1073744065" name="组合 1073744064"/>
              <p:cNvGrpSpPr/>
              <p:nvPr/>
            </p:nvGrpSpPr>
            <p:grpSpPr>
              <a:xfrm>
                <a:off x="5964" y="240821"/>
                <a:ext cx="2190" cy="2557"/>
                <a:chOff x="5964" y="240821"/>
                <a:chExt cx="2190" cy="2557"/>
              </a:xfrm>
            </p:grpSpPr>
            <p:sp>
              <p:nvSpPr>
                <p:cNvPr id="1073743977" name="文本框 133"/>
                <p:cNvSpPr txBox="1"/>
                <p:nvPr/>
              </p:nvSpPr>
              <p:spPr>
                <a:xfrm>
                  <a:off x="6199" y="243068"/>
                  <a:ext cx="925" cy="311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vert="horz" wrap="square" lIns="0" tIns="0" rIns="0" bIns="0" anchor="t"/>
                <a:p>
                  <a:r>
                    <a:rPr lang="zh-CN" altLang="en-US"/>
                    <a:t>分支结构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grpSp>
              <p:nvGrpSpPr>
                <p:cNvPr id="1073743978" name="组合 252"/>
                <p:cNvGrpSpPr/>
                <p:nvPr/>
              </p:nvGrpSpPr>
              <p:grpSpPr>
                <a:xfrm>
                  <a:off x="5964" y="240821"/>
                  <a:ext cx="2191" cy="2212"/>
                  <a:chOff x="4425" y="12398"/>
                  <a:chExt cx="2055" cy="2378"/>
                </a:xfrm>
              </p:grpSpPr>
              <p:sp>
                <p:nvSpPr>
                  <p:cNvPr id="1073743979" name="直线 124"/>
                  <p:cNvSpPr/>
                  <p:nvPr/>
                </p:nvSpPr>
                <p:spPr>
                  <a:xfrm>
                    <a:off x="5516" y="13608"/>
                    <a:ext cx="424" cy="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73743980" name="直线 122"/>
                  <p:cNvSpPr/>
                  <p:nvPr/>
                </p:nvSpPr>
                <p:spPr>
                  <a:xfrm>
                    <a:off x="5906" y="14109"/>
                    <a:ext cx="0" cy="286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73743981" name="直线 125"/>
                  <p:cNvSpPr/>
                  <p:nvPr/>
                </p:nvSpPr>
                <p:spPr>
                  <a:xfrm>
                    <a:off x="5015" y="12398"/>
                    <a:ext cx="0" cy="285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1073743982" name="自选图形 126"/>
                  <p:cNvSpPr/>
                  <p:nvPr/>
                </p:nvSpPr>
                <p:spPr>
                  <a:xfrm>
                    <a:off x="4425" y="12683"/>
                    <a:ext cx="1185" cy="285"/>
                  </a:xfrm>
                  <a:prstGeom prst="parallelogram">
                    <a:avLst>
                      <a:gd name="adj" fmla="val 103947"/>
                    </a:avLst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3743983" name="直线 127"/>
                  <p:cNvSpPr/>
                  <p:nvPr/>
                </p:nvSpPr>
                <p:spPr>
                  <a:xfrm>
                    <a:off x="5040" y="12984"/>
                    <a:ext cx="0" cy="286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1073743984" name="自选图形 128"/>
                  <p:cNvSpPr/>
                  <p:nvPr/>
                </p:nvSpPr>
                <p:spPr>
                  <a:xfrm>
                    <a:off x="4500" y="13296"/>
                    <a:ext cx="1080" cy="624"/>
                  </a:xfrm>
                  <a:prstGeom prst="diamond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vert="horz" wrap="square" lIns="0" tIns="0" rIns="0" bIns="0" anchor="t"/>
                  <a:p>
                    <a:r>
                      <a:rPr lang="zh-CN" altLang="en-US"/>
                      <a:t>条件</a:t>
                    </a:r>
                    <a:endParaRPr lang="zh-CN" altLang="en-US"/>
                  </a:p>
                  <a:p>
                    <a:endParaRPr lang="zh-CN" altLang="en-US"/>
                  </a:p>
                </p:txBody>
              </p:sp>
              <p:sp>
                <p:nvSpPr>
                  <p:cNvPr id="1073743985" name="直线 129"/>
                  <p:cNvSpPr/>
                  <p:nvPr/>
                </p:nvSpPr>
                <p:spPr>
                  <a:xfrm>
                    <a:off x="5040" y="13920"/>
                    <a:ext cx="0" cy="856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1073743986" name="直线 130"/>
                  <p:cNvSpPr/>
                  <p:nvPr/>
                </p:nvSpPr>
                <p:spPr>
                  <a:xfrm>
                    <a:off x="5940" y="13608"/>
                    <a:ext cx="0" cy="285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1073743987" name="自选图形 131"/>
                  <p:cNvSpPr/>
                  <p:nvPr/>
                </p:nvSpPr>
                <p:spPr>
                  <a:xfrm>
                    <a:off x="5295" y="13920"/>
                    <a:ext cx="1185" cy="285"/>
                  </a:xfrm>
                  <a:prstGeom prst="parallelogram">
                    <a:avLst>
                      <a:gd name="adj" fmla="val 103947"/>
                    </a:avLst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3743988" name="直线 132"/>
                  <p:cNvSpPr/>
                  <p:nvPr/>
                </p:nvSpPr>
                <p:spPr>
                  <a:xfrm flipH="1">
                    <a:off x="5017" y="14395"/>
                    <a:ext cx="889" cy="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1073743989" name="文本框 3"/>
                  <p:cNvSpPr txBox="1"/>
                  <p:nvPr/>
                </p:nvSpPr>
                <p:spPr>
                  <a:xfrm>
                    <a:off x="5580" y="13296"/>
                    <a:ext cx="180" cy="274"/>
                  </a:xfrm>
                  <a:prstGeom prst="rect">
                    <a:avLst/>
                  </a:prstGeom>
                  <a:solidFill>
                    <a:srgbClr val="FFFFFF"/>
                  </a:solidFill>
                  <a:ln w="6350">
                    <a:noFill/>
                  </a:ln>
                </p:spPr>
                <p:txBody>
                  <a:bodyPr vert="horz" wrap="square" lIns="0" tIns="0" rIns="0" bIns="0" anchor="t"/>
                  <a:p>
                    <a:r>
                      <a:rPr lang="zh-CN" altLang="en-US"/>
                      <a:t>真</a:t>
                    </a:r>
                    <a:endParaRPr lang="zh-CN" altLang="en-US"/>
                  </a:p>
                  <a:p>
                    <a:endParaRPr lang="zh-CN" altLang="en-US"/>
                  </a:p>
                </p:txBody>
              </p:sp>
              <p:sp>
                <p:nvSpPr>
                  <p:cNvPr id="1073743990" name="文本框 3"/>
                  <p:cNvSpPr txBox="1"/>
                  <p:nvPr/>
                </p:nvSpPr>
                <p:spPr>
                  <a:xfrm>
                    <a:off x="4680" y="13920"/>
                    <a:ext cx="180" cy="274"/>
                  </a:xfrm>
                  <a:prstGeom prst="rect">
                    <a:avLst/>
                  </a:prstGeom>
                  <a:solidFill>
                    <a:srgbClr val="FFFFFF"/>
                  </a:solidFill>
                  <a:ln w="6350">
                    <a:noFill/>
                  </a:ln>
                </p:spPr>
                <p:txBody>
                  <a:bodyPr vert="horz" wrap="square" lIns="0" tIns="0" rIns="0" bIns="0" anchor="t"/>
                  <a:p>
                    <a:r>
                      <a:rPr lang="zh-CN" altLang="en-US"/>
                      <a:t>假</a:t>
                    </a:r>
                    <a:endParaRPr lang="zh-CN" altLang="en-US"/>
                  </a:p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73743991" name="组合 251"/>
              <p:cNvGrpSpPr/>
              <p:nvPr/>
            </p:nvGrpSpPr>
            <p:grpSpPr>
              <a:xfrm>
                <a:off x="8922" y="240930"/>
                <a:ext cx="1522" cy="2485"/>
                <a:chOff x="7665" y="12398"/>
                <a:chExt cx="1482" cy="2496"/>
              </a:xfrm>
            </p:grpSpPr>
            <p:sp>
              <p:nvSpPr>
                <p:cNvPr id="1073743992" name="文本框 3"/>
                <p:cNvSpPr txBox="1"/>
                <p:nvPr/>
              </p:nvSpPr>
              <p:spPr>
                <a:xfrm>
                  <a:off x="8460" y="13764"/>
                  <a:ext cx="180" cy="274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noFill/>
                </a:ln>
              </p:spPr>
              <p:txBody>
                <a:bodyPr vert="horz" wrap="square" lIns="0" tIns="0" rIns="0" bIns="0" anchor="t"/>
                <a:p>
                  <a:r>
                    <a:rPr lang="zh-CN" altLang="en-US"/>
                    <a:t>假</a:t>
                  </a:r>
                  <a:endParaRPr lang="zh-CN" altLang="en-US"/>
                </a:p>
                <a:p>
                  <a:endParaRPr lang="zh-CN" altLang="en-US"/>
                </a:p>
              </p:txBody>
            </p:sp>
            <p:grpSp>
              <p:nvGrpSpPr>
                <p:cNvPr id="1073743993" name="组合 250"/>
                <p:cNvGrpSpPr/>
                <p:nvPr/>
              </p:nvGrpSpPr>
              <p:grpSpPr>
                <a:xfrm>
                  <a:off x="7665" y="12398"/>
                  <a:ext cx="1482" cy="2496"/>
                  <a:chOff x="7665" y="12398"/>
                  <a:chExt cx="1482" cy="2496"/>
                </a:xfrm>
              </p:grpSpPr>
              <p:sp>
                <p:nvSpPr>
                  <p:cNvPr id="1073743994" name="直线 104"/>
                  <p:cNvSpPr/>
                  <p:nvPr/>
                </p:nvSpPr>
                <p:spPr>
                  <a:xfrm>
                    <a:off x="8280" y="12984"/>
                    <a:ext cx="0" cy="285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grpSp>
                <p:nvGrpSpPr>
                  <p:cNvPr id="1073743995" name="组合 248"/>
                  <p:cNvGrpSpPr/>
                  <p:nvPr/>
                </p:nvGrpSpPr>
                <p:grpSpPr>
                  <a:xfrm>
                    <a:off x="7665" y="12398"/>
                    <a:ext cx="1482" cy="2496"/>
                    <a:chOff x="7920" y="12516"/>
                    <a:chExt cx="1482" cy="2496"/>
                  </a:xfrm>
                </p:grpSpPr>
                <p:sp>
                  <p:nvSpPr>
                    <p:cNvPr id="1073743996" name="文本框 109"/>
                    <p:cNvSpPr txBox="1"/>
                    <p:nvPr/>
                  </p:nvSpPr>
                  <p:spPr>
                    <a:xfrm>
                      <a:off x="8100" y="14700"/>
                      <a:ext cx="900" cy="31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 vert="horz" wrap="square" lIns="0" tIns="0" rIns="0" bIns="0" anchor="t"/>
                    <a:p>
                      <a:r>
                        <a:rPr lang="zh-CN" altLang="en-US"/>
                        <a:t>循环结构</a:t>
                      </a:r>
                      <a:endParaRPr lang="zh-CN" altLang="en-US"/>
                    </a:p>
                    <a:p>
                      <a:endParaRPr lang="zh-CN" altLang="en-US"/>
                    </a:p>
                  </p:txBody>
                </p:sp>
                <p:grpSp>
                  <p:nvGrpSpPr>
                    <p:cNvPr id="1073743997" name="组合 245"/>
                    <p:cNvGrpSpPr/>
                    <p:nvPr/>
                  </p:nvGrpSpPr>
                  <p:grpSpPr>
                    <a:xfrm>
                      <a:off x="7920" y="12516"/>
                      <a:ext cx="1482" cy="1997"/>
                      <a:chOff x="7920" y="12516"/>
                      <a:chExt cx="1482" cy="1997"/>
                    </a:xfrm>
                  </p:grpSpPr>
                  <p:sp>
                    <p:nvSpPr>
                      <p:cNvPr id="1073743998" name="直线 100"/>
                      <p:cNvSpPr/>
                      <p:nvPr/>
                    </p:nvSpPr>
                    <p:spPr>
                      <a:xfrm flipV="1">
                        <a:off x="9402" y="12659"/>
                        <a:ext cx="0" cy="99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073743999" name="自选图形 101"/>
                      <p:cNvSpPr/>
                      <p:nvPr/>
                    </p:nvSpPr>
                    <p:spPr>
                      <a:xfrm>
                        <a:off x="7920" y="12802"/>
                        <a:ext cx="1186" cy="285"/>
                      </a:xfrm>
                      <a:prstGeom prst="parallelogram">
                        <a:avLst>
                          <a:gd name="adj" fmla="val 104035"/>
                        </a:avLst>
                      </a:prstGeom>
                      <a:solidFill>
                        <a:srgbClr val="FFFFFF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73744000" name="自选图形 102"/>
                      <p:cNvSpPr/>
                      <p:nvPr/>
                    </p:nvSpPr>
                    <p:spPr>
                      <a:xfrm>
                        <a:off x="7920" y="14228"/>
                        <a:ext cx="1186" cy="285"/>
                      </a:xfrm>
                      <a:prstGeom prst="parallelogram">
                        <a:avLst>
                          <a:gd name="adj" fmla="val 104035"/>
                        </a:avLst>
                      </a:prstGeom>
                      <a:solidFill>
                        <a:srgbClr val="FFFFFF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73744001" name="直线 103"/>
                      <p:cNvSpPr/>
                      <p:nvPr/>
                    </p:nvSpPr>
                    <p:spPr>
                      <a:xfrm>
                        <a:off x="8513" y="12516"/>
                        <a:ext cx="0" cy="28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triangle" w="med" len="med"/>
                      </a:ln>
                    </p:spPr>
                  </p:sp>
                  <p:sp>
                    <p:nvSpPr>
                      <p:cNvPr id="1073744002" name="自选图形 105"/>
                      <p:cNvSpPr/>
                      <p:nvPr/>
                    </p:nvSpPr>
                    <p:spPr>
                      <a:xfrm>
                        <a:off x="7920" y="13372"/>
                        <a:ext cx="1186" cy="571"/>
                      </a:xfrm>
                      <a:prstGeom prst="diamond">
                        <a:avLst/>
                      </a:prstGeom>
                      <a:solidFill>
                        <a:srgbClr val="FFFFFF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 vert="horz" wrap="square" lIns="0" tIns="0" bIns="0" anchor="t"/>
                      <a:p>
                        <a:pPr indent="57150"/>
                        <a:r>
                          <a:rPr lang="zh-CN" altLang="en-US"/>
                          <a:t>条件</a:t>
                        </a:r>
                        <a:endParaRPr lang="zh-CN" altLang="en-US"/>
                      </a:p>
                      <a:p>
                        <a:endParaRPr lang="zh-CN" altLang="en-US"/>
                      </a:p>
                    </p:txBody>
                  </p:sp>
                  <p:sp>
                    <p:nvSpPr>
                      <p:cNvPr id="1073744003" name="直线 106"/>
                      <p:cNvSpPr/>
                      <p:nvPr/>
                    </p:nvSpPr>
                    <p:spPr>
                      <a:xfrm>
                        <a:off x="8513" y="13943"/>
                        <a:ext cx="0" cy="285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triangle" w="med" len="med"/>
                      </a:ln>
                    </p:spPr>
                  </p:sp>
                  <p:sp>
                    <p:nvSpPr>
                      <p:cNvPr id="1073744004" name="直线 107"/>
                      <p:cNvSpPr/>
                      <p:nvPr/>
                    </p:nvSpPr>
                    <p:spPr>
                      <a:xfrm>
                        <a:off x="9106" y="13657"/>
                        <a:ext cx="296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073744005" name="直线 108"/>
                      <p:cNvSpPr/>
                      <p:nvPr/>
                    </p:nvSpPr>
                    <p:spPr>
                      <a:xfrm flipH="1">
                        <a:off x="8513" y="12659"/>
                        <a:ext cx="889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triangle" w="med" len="med"/>
                      </a:ln>
                    </p:spPr>
                  </p:sp>
                  <p:sp>
                    <p:nvSpPr>
                      <p:cNvPr id="1073744006" name="文本框 3"/>
                      <p:cNvSpPr txBox="1"/>
                      <p:nvPr/>
                    </p:nvSpPr>
                    <p:spPr>
                      <a:xfrm>
                        <a:off x="9000" y="13296"/>
                        <a:ext cx="180" cy="27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6350">
                        <a:noFill/>
                      </a:ln>
                    </p:spPr>
                    <p:txBody>
                      <a:bodyPr vert="horz" wrap="square" lIns="0" tIns="0" rIns="0" bIns="0" anchor="t"/>
                      <a:p>
                        <a:r>
                          <a:rPr lang="zh-CN" altLang="en-US"/>
                          <a:t>真</a:t>
                        </a:r>
                        <a:endParaRPr lang="zh-CN" altLang="en-US"/>
                      </a:p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sp>
        <p:nvSpPr>
          <p:cNvPr id="4" name="文本框 3"/>
          <p:cNvSpPr txBox="1"/>
          <p:nvPr/>
        </p:nvSpPr>
        <p:spPr>
          <a:xfrm>
            <a:off x="421640" y="4762500"/>
            <a:ext cx="105136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顺序结构描述的程序是从第一条语句开始按自上往下顺序执行，直到最后一条语句结束。顺序结构是最基本的结构，其它两种结构也要用到顺序结构。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34620" y="741045"/>
            <a:ext cx="1192276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6．已知a=6，b=7，以下程序段执行后变量c的值为（　 　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if (a%3==0)or(b%3==0):   c=a*belse:   c=a+b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A．6               B．7                C．13              D．427．执行以下程序段后，输出的结果是（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a,b=1,2if b&lt;2:   a=-1else:   a=0print(a)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A．-1              B．0                C．1                D．28．10以内的奇数可用列表函数表示为（　 　）。A．range(10,2)     B．range(1,10)      C．range(1,10,2)    D．range(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0,11,2)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9690" y="717550"/>
            <a:ext cx="12044680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9．语句“i=i+1”的意思是（　 　）。A．没有意义B．既是赋值语句也是判断语句 C．判断i与i+1是否相等D．将i的原值加1再赋给i，即i自增110．下列语句用于计算s=1+3+…+19并输出结果。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①for i in range(1,20,2):  ②print(s)  ③s=0   ④s=s+i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正确的语句顺序是（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A．①②③④           B．①②④③          C．③①④②          D．③④②①11．下列语句用于在屏幕上输出10个“★”，其中横线处应该填入（     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for i in </a:t>
            </a:r>
            <a:r>
              <a:rPr lang="en-US" sz="20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   print("★",end=" ")A．10                 B．range(1,10)       C．(1,10)            D．range(10)12．执行如下代码，print语句被执行的次数是（     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for j in range(10):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print（j）A．1                  B．8                  C．9                D．10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15570" y="720725"/>
            <a:ext cx="1175258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13．下列循环语句用法不正确的是（　 　）。A．for i in "1234":B．for i in [1,2,3,4]:C．for i in range(10,5):D．for i in range(5):14．下列程序运行后的结果是（　 　）。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for i in range(2,6,2):   a=i+1print(a)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A．4             B．5            C．6           D．715．执行下列程序段后，输出的结果是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　 　）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k=5while k&gt;=0:    k=k-1print(k)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A．0   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B．4            C．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D．6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56515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47345" y="829945"/>
            <a:ext cx="117900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二、设计程序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1．某航空公司招收空姐，身高要求是在1.75米至1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米之间（包含1.75米和1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米），请你帮忙设计筛选空姐的程序，输入应聘者的身高，输出“身高符合”或“身高不符合”。2．输入x，计算并输出y。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47345" y="3433445"/>
            <a:ext cx="11156315" cy="2091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3．身体质量指数的计算公式是：BMI=体重（千克）÷身高（米）的平方，若BMI＜18.5为体重过轻，18.5≤BMI＜25为正常，25≤BMI＜28为超重，BMI≥28为肥胖。编程实现输入体重与身高，输出体质指数及判断结果。4．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s=1×2+2×3+…+9×10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，计算s并输出结果。5．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p=1×3×5×…×25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，计算p并输出结果。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765" y="2480945"/>
            <a:ext cx="1533525" cy="7524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993140" y="1335405"/>
          <a:ext cx="8966200" cy="4262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620"/>
                <a:gridCol w="896620"/>
                <a:gridCol w="896620"/>
                <a:gridCol w="896620"/>
                <a:gridCol w="896620"/>
                <a:gridCol w="896620"/>
                <a:gridCol w="896620"/>
                <a:gridCol w="896620"/>
                <a:gridCol w="896620"/>
                <a:gridCol w="896620"/>
              </a:tblGrid>
              <a:tr h="1080135"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45795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A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B 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</a:tr>
              <a:tr h="646430"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15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en-US" altLang="zh-CN" sz="2000" dirty="0" smtClean="0"/>
                        <a:t>C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32740" y="967105"/>
            <a:ext cx="17919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一、单项选择题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4955" y="4645025"/>
            <a:ext cx="17919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二、程序设计题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845" y="954405"/>
            <a:ext cx="11102340" cy="593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h=float(input("请输入身高（单位为米）："))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if h&gt;=1.75 and h&lt;=1.9: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print("身高符合")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else: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print("身高不符合")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x=float(input("请输入x的值："))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if x==0: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y=1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elif x&gt;0: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y=2*x+1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else: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y=x*x-1 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print("y的值是：",y)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285" y="749935"/>
            <a:ext cx="865314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a=float(input("请输入身高(单位为米)："))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b=float(input("请输入体重(单位为千克)："))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BMI=b*b/a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if BMI&lt;18.5: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print("体重过轻")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elif BMI&lt;25: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print("体重正常")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elif BMI&lt;28: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print("体重超重")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else: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print("肥胖")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8285" y="4180205"/>
            <a:ext cx="3992880" cy="1599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s=0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for i in range(1,10):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s=i*(i+1)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print("1×2+2×3+…+9×10=",s)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1120" y="84455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课后练习答案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430" y="866140"/>
            <a:ext cx="1186751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p=1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for i in range(1,26,2):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p=p*i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print("1×3×5×…×25=",p)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p=1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i=1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while i&lt;=25: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p=p*i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i=i+2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print("1×3×5×…×25=",p)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12319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一．顺序结构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49530" y="723265"/>
            <a:ext cx="1179004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例1：输入语文、数学两科成绩，输出总分和平均分。a=float(input("请输入语文:"))b=float(input ("请输入数学:"))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s=a+bv=s/2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print("总分是:",s, "平均分是:", v) 例2：输入一个三位数，输出各位数码的和，如输入234，输出9。算法分析：①键盘上输入一个三位数n，变成数值；②取出百位上的数字存入变量a,a=n//100；③取出十位上的数字存入变量b,b=n//10%10或b=n%100//10； ④取出个位上的数字存入变量c,c=n%10；⑤对个、十、百位上的数字求和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,s=a+b+c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⑥输出和s。程序代码如下：n=int(input("请输入一个三位数:"))a=n//100  #取百位上数字b=n//10%10 #取十位上数字c=n%10 #取个位上数字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s=a+b+c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print("个十百位数码的和是:",s)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12319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一．顺序结构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7470" y="824230"/>
            <a:ext cx="1206373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>
              <a:lnSpc>
                <a:spcPct val="14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【实践体验】根据以下题目要求设计程序。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40000"/>
              </a:lnSpc>
            </a:pPr>
            <a:r>
              <a:rPr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（1）有一根长度为c厘米的绳子，用它围成一个边长为整数的最大等边三角形，输入c的值输出三角形的边长（厘米）。</a:t>
            </a:r>
            <a:endParaRPr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40000"/>
              </a:lnSpc>
            </a:pPr>
            <a:r>
              <a:rPr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（2）输入一个秒数，把它转化成“×小时×分钟×秒”的形式输出，如输入3723，输出1小时2分钟3秒。</a:t>
            </a:r>
            <a:endParaRPr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40000"/>
              </a:lnSpc>
            </a:pPr>
            <a:r>
              <a:rPr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输出两个整数，计算它们的平方和及平方差并输出结果。</a:t>
            </a:r>
            <a:endParaRPr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40000"/>
              </a:lnSpc>
            </a:pPr>
            <a:r>
              <a:rPr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通过键盘输入变量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的值，交换它们的值并输出结果。</a:t>
            </a:r>
            <a:endParaRPr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40000"/>
              </a:lnSpc>
            </a:pPr>
            <a:r>
              <a:rPr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输入某物体匀速运动的速度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和运动时间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，计算并输出运动的路程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s=v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123190"/>
            <a:ext cx="2471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二．分支结构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9215" y="755015"/>
            <a:ext cx="11912600" cy="3815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1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实生活或工作中的问题复杂多样，并不是所有问题都可以用编写顺序执行的计算机程序语句来解决。经常需要对某些条件进行判断和选择。例如，根据学生的分数判断成绩是否合格。在程序设计中，要实现判断和选择需要使用分支语句，同时还需要使用关系运算符和逻辑运算符。分支语句也叫选择语句，分支语句会根据对条件判断的结果来执行不同的语句块。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单分支if语句。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其语法形式如下：  if  &lt;条件&gt;：      语句块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使用说明：语句块中包含的语句必须缩进，缩进一般使用4个空格，缩进是Python程序结构的标志。条件可以是一个布尔型常量或变量，也可以是关系表达式或逻辑表达式。如果条件的值为True，则执行语句块里的语句序列；如果条件的值为False，则语句块里的语句会被跳过，继续执行if后面的语句。这种形式的if语句相当于汉语里的“如果……就……”，其流程图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6-3-2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4063" name="组合 1073744062"/>
          <p:cNvGrpSpPr/>
          <p:nvPr/>
        </p:nvGrpSpPr>
        <p:grpSpPr>
          <a:xfrm>
            <a:off x="4678045" y="4581525"/>
            <a:ext cx="2202493" cy="2008055"/>
            <a:chOff x="5961" y="260457"/>
            <a:chExt cx="2028" cy="2448"/>
          </a:xfrm>
        </p:grpSpPr>
        <p:pic>
          <p:nvPicPr>
            <p:cNvPr id="1073744008" name="图片 5" descr="说明: C:\Users\ADMINI~1\AppData\Local\Temp\ksohtml8220\wps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61" y="260457"/>
              <a:ext cx="1777" cy="21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744053" name="文本框 258"/>
            <p:cNvSpPr txBox="1"/>
            <p:nvPr/>
          </p:nvSpPr>
          <p:spPr>
            <a:xfrm>
              <a:off x="5983" y="262596"/>
              <a:ext cx="2006" cy="309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/>
            <a:p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图6-3-2 单分支结构</a:t>
              </a:r>
              <a:endParaRPr lang="zh-CN" altLang="en-US"/>
            </a:p>
            <a:p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325" y="774065"/>
            <a:ext cx="1181735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例如：输入一个整数，判断是否为偶数，若是输出“是偶数”，代码如下：     a=int(input("请输入一个数:"))     if a%2==0：        print("是偶数")【补充说明】使用if语句时，如果只有一条语句，语句可以直接写到冒号的右侧，上面例子中的if语句可以写成如下格式：if a%2==0：print("是偶数")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双分支if语句。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其语法形式如下：   if  &lt;条件&gt;：       语句块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else：       语句块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/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20000"/>
              </a:lnSpc>
            </a:pP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使用说明：如果条件是True，则执行if后面的语句块1，执行完语句块1后退出if语句；否则执行else后面的语句块2。这种形式的if语句相当于汉语里的“如果……否则……”，其流程图如图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6-3-3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20000"/>
              </a:lnSpc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4055" name="组合 1073744054"/>
          <p:cNvGrpSpPr/>
          <p:nvPr/>
        </p:nvGrpSpPr>
        <p:grpSpPr>
          <a:xfrm>
            <a:off x="6762750" y="2776855"/>
            <a:ext cx="3249295" cy="2041815"/>
            <a:chOff x="10608" y="267529"/>
            <a:chExt cx="2930" cy="2074"/>
          </a:xfrm>
        </p:grpSpPr>
        <p:pic>
          <p:nvPicPr>
            <p:cNvPr id="1073744009" name="图片 6" descr="说明: C:\Users\ADMINI~1\AppData\Local\Temp\ksohtml8220\wps5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08" y="267529"/>
              <a:ext cx="2930" cy="1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744052" name="文本框 258"/>
            <p:cNvSpPr txBox="1"/>
            <p:nvPr/>
          </p:nvSpPr>
          <p:spPr>
            <a:xfrm>
              <a:off x="11224" y="269294"/>
              <a:ext cx="1932" cy="309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/>
            <a:p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图6-3-3 双分支结构</a:t>
              </a:r>
              <a:endParaRPr lang="zh-CN" altLang="en-US"/>
            </a:p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21640" y="123190"/>
            <a:ext cx="2471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二．分支结构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12319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二．分支结构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41275" y="767715"/>
            <a:ext cx="1190244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例1：输入一个数输出它的绝对值。x=float(input("请输入一个数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:"))if  x&gt;=0:   y=xelse:  y=-xp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rint("绝对值是:",y)【使用技巧】if…else…语句可以使用条件表达式进行简化，如上例中求绝对值的代码可简写成：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y=x if a&gt;=0 else -x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例2：输入两个数，输出较大的一个数。a=float(input("输入第一个数:"))b=float(input("输入第二个数:"))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if a&gt;b:  max=aelse:  max=b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print("较大的数是:",max)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12319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二．分支结构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9055" y="749300"/>
            <a:ext cx="119132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【实践体验】根据以下题目要求设计程序。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-133350" fontAlgn="auto">
              <a:lnSpc>
                <a:spcPct val="15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（1）输入一个数判断奇偶并输出“是偶数”或“是奇数”。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5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（2）输入一个年份，判断是闰年还是平年，若是闰年就输出“是闰年”，否则输出是“平年”。闰年的条件是：年份能被4整除，但不能被100整除或者年份能被400整除。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5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（3）输入两个数a，b，若a&gt;b输出a-b的值，否则输出b-a的值。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5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（4）输入两个数m，n，按从小到大的顺序输出这两个数。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350">
              <a:lnSpc>
                <a:spcPct val="150000"/>
              </a:lnSpc>
            </a:pPr>
            <a:r>
              <a:rPr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（5）输入语文的成绩a，若a不小于60分，输出“合格”，否则输出“不合格”。</a:t>
            </a:r>
            <a:endParaRPr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123190"/>
            <a:ext cx="419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二．分支结构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34620" y="706755"/>
            <a:ext cx="11865610" cy="5754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985"/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．多重分支if语句。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if  &lt;条件 1&gt;：   语句块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elif  &lt;条件 2&gt;：    语句块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……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else：    语句块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 </a:t>
            </a:r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985"/>
            <a:endParaRPr 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33985">
              <a:lnSpc>
                <a:spcPct val="140000"/>
              </a:lnSpc>
            </a:pP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使用说明：若条件1是True，则执行语句块1，执行完后退出if-elif-else结构；否则，若条件2为True，则执行语句块2，执行完后退出if-elif-else结构；条件1和条件2均为假，再判断条件3，依此类推；只有在所有条件都为假的情况下，才会执行else下的语句块。elif结构的多个分支只会执行一个语句组，其它分支的语句组都不会被执行。其流程图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6-3-4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73744056" name="组合 1073744055"/>
          <p:cNvGrpSpPr/>
          <p:nvPr/>
        </p:nvGrpSpPr>
        <p:grpSpPr>
          <a:xfrm>
            <a:off x="5434965" y="886460"/>
            <a:ext cx="3759200" cy="3325598"/>
            <a:chOff x="9743" y="278240"/>
            <a:chExt cx="3450" cy="3053"/>
          </a:xfrm>
        </p:grpSpPr>
        <p:pic>
          <p:nvPicPr>
            <p:cNvPr id="1073744010" name="图片 7" descr="说明: C:\Users\ADMINI~1\AppData\Local\Temp\ksohtml8220\wps6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43" y="278240"/>
              <a:ext cx="3450" cy="27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744050" name="文本框 258"/>
            <p:cNvSpPr txBox="1"/>
            <p:nvPr/>
          </p:nvSpPr>
          <p:spPr>
            <a:xfrm>
              <a:off x="10345" y="280984"/>
              <a:ext cx="2026" cy="309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/>
            <a:p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图6-3-4 多分支结构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>
    <p:split orient="vert"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8147</Words>
  <Application>WPS 演示</Application>
  <PresentationFormat>宽屏</PresentationFormat>
  <Paragraphs>628</Paragraphs>
  <Slides>27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黄老师</cp:lastModifiedBy>
  <cp:revision>426</cp:revision>
  <dcterms:created xsi:type="dcterms:W3CDTF">2017-08-03T09:01:00Z</dcterms:created>
  <dcterms:modified xsi:type="dcterms:W3CDTF">2021-08-20T09:31:11Z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