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wmv" ContentType="video/x-ms-wmv"/>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
  </p:notesMasterIdLst>
  <p:sldIdLst>
    <p:sldId id="256" r:id="rId3"/>
    <p:sldId id="280" r:id="rId4"/>
    <p:sldId id="257" r:id="rId5"/>
    <p:sldId id="259" r:id="rId6"/>
    <p:sldId id="262" r:id="rId7"/>
    <p:sldId id="261" r:id="rId8"/>
    <p:sldId id="260" r:id="rId9"/>
    <p:sldId id="306" r:id="rId10"/>
    <p:sldId id="264" r:id="rId11"/>
    <p:sldId id="281" r:id="rId12"/>
    <p:sldId id="267" r:id="rId14"/>
    <p:sldId id="266" r:id="rId15"/>
    <p:sldId id="268" r:id="rId16"/>
    <p:sldId id="269" r:id="rId17"/>
    <p:sldId id="282" r:id="rId18"/>
    <p:sldId id="271" r:id="rId19"/>
    <p:sldId id="270" r:id="rId20"/>
    <p:sldId id="272" r:id="rId21"/>
    <p:sldId id="307" r:id="rId22"/>
    <p:sldId id="314" r:id="rId23"/>
    <p:sldId id="309" r:id="rId24"/>
    <p:sldId id="310" r:id="rId25"/>
    <p:sldId id="311" r:id="rId26"/>
    <p:sldId id="312" r:id="rId27"/>
    <p:sldId id="315" r:id="rId28"/>
    <p:sldId id="275" r:id="rId29"/>
    <p:sldId id="276" r:id="rId30"/>
    <p:sldId id="277" r:id="rId31"/>
    <p:sldId id="283" r:id="rId32"/>
    <p:sldId id="278" r:id="rId33"/>
    <p:sldId id="279" r:id="rId34"/>
    <p:sldId id="284" r:id="rId3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803F3"/>
    <a:srgbClr val="2603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515" autoAdjust="0"/>
    <p:restoredTop sz="94620" autoAdjust="0"/>
  </p:normalViewPr>
  <p:slideViewPr>
    <p:cSldViewPr>
      <p:cViewPr varScale="1">
        <p:scale>
          <a:sx n="105" d="100"/>
          <a:sy n="105" d="100"/>
        </p:scale>
        <p:origin x="-1794" y="-78"/>
      </p:cViewPr>
      <p:guideLst>
        <p:guide orient="horz" pos="2137"/>
        <p:guide pos="2878"/>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notesMaster" Target="notesMasters/notesMaster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4" Type="http://schemas.openxmlformats.org/officeDocument/2006/relationships/image" Target="../media/image22.png"/><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8352A82-5F06-402B-BF23-26AFB0970EC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8F5816-6782-4E21-9222-3C91BA41B0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8F5816-6782-4E21-9222-3C91BA41B09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8F5816-6782-4E21-9222-3C91BA41B09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B123270-A88A-46B8-9222-FA0C7569E53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C60310-B195-4347-BDB0-A5C2E08FFB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comb/>
      </p:transition>
    </mc:Choice>
    <mc:Fallback>
      <p:transition spd="slow">
        <p:comb/>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B123270-A88A-46B8-9222-FA0C7569E53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C60310-B195-4347-BDB0-A5C2E08FFB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comb/>
      </p:transition>
    </mc:Choice>
    <mc:Fallback>
      <p:transition spd="slow">
        <p:comb/>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B123270-A88A-46B8-9222-FA0C7569E53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C60310-B195-4347-BDB0-A5C2E08FFB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comb/>
      </p:transition>
    </mc:Choice>
    <mc:Fallback>
      <p:transition spd="slow">
        <p:comb/>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B123270-A88A-46B8-9222-FA0C7569E53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C60310-B195-4347-BDB0-A5C2E08FFB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comb/>
      </p:transition>
    </mc:Choice>
    <mc:Fallback>
      <p:transition spd="slow">
        <p:comb/>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1B123270-A88A-46B8-9222-FA0C7569E53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C60310-B195-4347-BDB0-A5C2E08FFB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comb/>
      </p:transition>
    </mc:Choice>
    <mc:Fallback>
      <p:transition spd="slow">
        <p:comb/>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B123270-A88A-46B8-9222-FA0C7569E53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2C60310-B195-4347-BDB0-A5C2E08FFB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comb/>
      </p:transition>
    </mc:Choice>
    <mc:Fallback>
      <p:transition spd="slow">
        <p:comb/>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B123270-A88A-46B8-9222-FA0C7569E53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2C60310-B195-4347-BDB0-A5C2E08FFB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comb/>
      </p:transition>
    </mc:Choice>
    <mc:Fallback>
      <p:transition spd="slow">
        <p:comb/>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B123270-A88A-46B8-9222-FA0C7569E53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2C60310-B195-4347-BDB0-A5C2E08FFB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comb/>
      </p:transition>
    </mc:Choice>
    <mc:Fallback>
      <p:transition spd="slow">
        <p:comb/>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123270-A88A-46B8-9222-FA0C7569E53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2C60310-B195-4347-BDB0-A5C2E08FFB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comb/>
      </p:transition>
    </mc:Choice>
    <mc:Fallback>
      <p:transition spd="slow">
        <p:comb/>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1B123270-A88A-46B8-9222-FA0C7569E53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2C60310-B195-4347-BDB0-A5C2E08FFB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comb/>
      </p:transition>
    </mc:Choice>
    <mc:Fallback>
      <p:transition spd="slow">
        <p:comb/>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1B123270-A88A-46B8-9222-FA0C7569E53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2C60310-B195-4347-BDB0-A5C2E08FFB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comb/>
      </p:transition>
    </mc:Choice>
    <mc:Fallback>
      <p:transition spd="slow">
        <p:comb/>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123270-A88A-46B8-9222-FA0C7569E53D}"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C60310-B195-4347-BDB0-A5C2E08FFBB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200">
        <p:comb/>
      </p:transition>
    </mc:Choice>
    <mc:Fallback>
      <p:transition spd="slow">
        <p:comb/>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2.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2.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2.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2.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2.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file:///C:\Users\Administrator\AppData\Roaming\Tencent\Users\842221941\QQ\WinTemp\RichOle\%7bX7ZRU_$48R0@XQA0IS)L%60A.png" TargetMode="Externa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2.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2.jpe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image" Target="../media/image2.jpe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7.png"/><Relationship Id="rId3" Type="http://schemas.microsoft.com/office/2007/relationships/media" Target="../media/media1.wmv"/><Relationship Id="rId2" Type="http://schemas.openxmlformats.org/officeDocument/2006/relationships/video" Target="../media/media1.wmv"/><Relationship Id="rId1" Type="http://schemas.openxmlformats.org/officeDocument/2006/relationships/image" Target="../media/image2.jpeg"/></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8.png"/><Relationship Id="rId3" Type="http://schemas.microsoft.com/office/2007/relationships/media" Target="../media/media2.wmv"/><Relationship Id="rId2" Type="http://schemas.openxmlformats.org/officeDocument/2006/relationships/video" Target="../media/media2.wmv"/><Relationship Id="rId1" Type="http://schemas.openxmlformats.org/officeDocument/2006/relationships/image" Target="../media/image2.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4.jpeg"/><Relationship Id="rId1" Type="http://schemas.openxmlformats.org/officeDocument/2006/relationships/image" Target="../media/image2.jpeg"/></Relationships>
</file>

<file path=ppt/slides/_rels/slide28.xml.rels><?xml version="1.0" encoding="UTF-8" standalone="yes"?>
<Relationships xmlns="http://schemas.openxmlformats.org/package/2006/relationships"><Relationship Id="rId9" Type="http://schemas.openxmlformats.org/officeDocument/2006/relationships/image" Target="../media/image22.png"/><Relationship Id="rId8" Type="http://schemas.openxmlformats.org/officeDocument/2006/relationships/oleObject" Target="../embeddings/oleObject4.bin"/><Relationship Id="rId7" Type="http://schemas.openxmlformats.org/officeDocument/2006/relationships/image" Target="../media/image21.png"/><Relationship Id="rId6" Type="http://schemas.openxmlformats.org/officeDocument/2006/relationships/oleObject" Target="../embeddings/oleObject3.bin"/><Relationship Id="rId5" Type="http://schemas.openxmlformats.org/officeDocument/2006/relationships/image" Target="../media/image20.png"/><Relationship Id="rId4" Type="http://schemas.openxmlformats.org/officeDocument/2006/relationships/oleObject" Target="../embeddings/oleObject2.bin"/><Relationship Id="rId3" Type="http://schemas.openxmlformats.org/officeDocument/2006/relationships/image" Target="../media/image19.png"/><Relationship Id="rId2" Type="http://schemas.openxmlformats.org/officeDocument/2006/relationships/oleObject" Target="../embeddings/oleObject1.bin"/><Relationship Id="rId11" Type="http://schemas.openxmlformats.org/officeDocument/2006/relationships/vmlDrawing" Target="../drawings/vmlDrawing1.vml"/><Relationship Id="rId10" Type="http://schemas.openxmlformats.org/officeDocument/2006/relationships/slideLayout" Target="../slideLayouts/slideLayout7.xml"/><Relationship Id="rId1" Type="http://schemas.openxmlformats.org/officeDocument/2006/relationships/image" Target="../media/image2.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jpeg"/><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5" name="组合 18"/>
          <p:cNvGrpSpPr/>
          <p:nvPr/>
        </p:nvGrpSpPr>
        <p:grpSpPr>
          <a:xfrm rot="3917757">
            <a:off x="7020660" y="-289296"/>
            <a:ext cx="807007" cy="993481"/>
            <a:chOff x="8280400" y="1884352"/>
            <a:chExt cx="2214578" cy="2214578"/>
          </a:xfrm>
          <a:effectLst>
            <a:outerShdw blurRad="279400" algn="ctr" rotWithShape="0">
              <a:schemeClr val="bg1">
                <a:lumMod val="85000"/>
              </a:schemeClr>
            </a:outerShdw>
          </a:effectLst>
        </p:grpSpPr>
        <p:sp>
          <p:nvSpPr>
            <p:cNvPr id="6" name="十字星 5"/>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7" name="椭圆 6"/>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2" name="矩形 1"/>
          <p:cNvSpPr/>
          <p:nvPr/>
        </p:nvSpPr>
        <p:spPr>
          <a:xfrm>
            <a:off x="2254885" y="56515"/>
            <a:ext cx="3989705" cy="521970"/>
          </a:xfrm>
          <a:prstGeom prst="rect">
            <a:avLst/>
          </a:prstGeom>
        </p:spPr>
        <p:txBody>
          <a:bodyPr wrap="square">
            <a:spAutoFit/>
          </a:bodyPr>
          <a:lstStyle/>
          <a:p>
            <a:r>
              <a:rPr lang="zh-CN" altLang="en-US" sz="2800" b="1" dirty="0" smtClean="0">
                <a:solidFill>
                  <a:srgbClr val="FFFF00"/>
                </a:solidFill>
                <a:latin typeface="黑体" panose="02010609060101010101" pitchFamily="49" charset="-122"/>
                <a:ea typeface="黑体" panose="02010609060101010101" pitchFamily="49" charset="-122"/>
              </a:rPr>
              <a:t>专题五  管理信息资源</a:t>
            </a:r>
            <a:endParaRPr lang="zh-CN" altLang="en-US" sz="2800" b="1" dirty="0" smtClean="0">
              <a:solidFill>
                <a:srgbClr val="FFFF00"/>
              </a:solidFill>
              <a:latin typeface="黑体" panose="02010609060101010101" pitchFamily="49" charset="-122"/>
              <a:ea typeface="黑体" panose="02010609060101010101" pitchFamily="49" charset="-122"/>
            </a:endParaRPr>
          </a:p>
        </p:txBody>
      </p:sp>
      <p:sp>
        <p:nvSpPr>
          <p:cNvPr id="3" name="矩形 2"/>
          <p:cNvSpPr/>
          <p:nvPr/>
        </p:nvSpPr>
        <p:spPr>
          <a:xfrm>
            <a:off x="155257" y="1597154"/>
            <a:ext cx="8935849" cy="3876675"/>
          </a:xfrm>
          <a:prstGeom prst="rect">
            <a:avLst/>
          </a:prstGeom>
        </p:spPr>
        <p:txBody>
          <a:bodyPr wrap="square">
            <a:spAutoFit/>
          </a:bodyPr>
          <a:lstStyle/>
          <a:p>
            <a:pPr>
              <a:lnSpc>
                <a:spcPct val="150000"/>
              </a:lnSpc>
            </a:pPr>
            <a:endParaRPr lang="en-US" altLang="zh-CN" sz="2000" dirty="0" smtClean="0"/>
          </a:p>
          <a:p>
            <a:pPr>
              <a:lnSpc>
                <a:spcPct val="150000"/>
              </a:lnSpc>
            </a:pPr>
            <a:r>
              <a:rPr lang="zh-CN" sz="2400" dirty="0">
                <a:latin typeface="宋体" panose="02010600030101010101" pitchFamily="2" charset="-122"/>
                <a:ea typeface="宋体" panose="02010600030101010101" pitchFamily="2" charset="-122"/>
                <a:cs typeface="宋体" panose="02010600030101010101" pitchFamily="2" charset="-122"/>
              </a:rPr>
              <a:t>（</a:t>
            </a:r>
            <a:r>
              <a:rPr altLang="zh-CN" sz="2400" dirty="0">
                <a:latin typeface="宋体" panose="02010600030101010101" pitchFamily="2" charset="-122"/>
                <a:ea typeface="宋体" panose="02010600030101010101" pitchFamily="2" charset="-122"/>
                <a:cs typeface="宋体" panose="02010600030101010101" pitchFamily="2" charset="-122"/>
              </a:rPr>
              <a:t>1）理解文件和文件夹的概念和作用；了解常用文件的类型；</a:t>
            </a:r>
            <a:endParaRPr altLang="zh-CN" sz="2400" dirty="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altLang="zh-CN" sz="2400" dirty="0">
                <a:latin typeface="宋体" panose="02010600030101010101" pitchFamily="2" charset="-122"/>
                <a:ea typeface="宋体" panose="02010600030101010101" pitchFamily="2" charset="-122"/>
                <a:cs typeface="宋体" panose="02010600030101010101" pitchFamily="2" charset="-122"/>
              </a:rPr>
              <a:t>（2）熟练掌握使用“资源管理器”对文件与文件夹的管理操作</a:t>
            </a:r>
            <a:r>
              <a:rPr lang="zh-CN" sz="2400" dirty="0">
                <a:latin typeface="宋体" panose="02010600030101010101" pitchFamily="2" charset="-122"/>
                <a:ea typeface="宋体" panose="02010600030101010101" pitchFamily="2" charset="-122"/>
                <a:cs typeface="宋体" panose="02010600030101010101" pitchFamily="2" charset="-122"/>
              </a:rPr>
              <a:t>（</a:t>
            </a:r>
            <a:r>
              <a:rPr altLang="zh-CN" sz="2400" dirty="0">
                <a:latin typeface="宋体" panose="02010600030101010101" pitchFamily="2" charset="-122"/>
                <a:ea typeface="宋体" panose="02010600030101010101" pitchFamily="2" charset="-122"/>
                <a:cs typeface="宋体" panose="02010600030101010101" pitchFamily="2" charset="-122"/>
              </a:rPr>
              <a:t>选取、新建、移动、复制、删除、重命名、搜索和属性设置等</a:t>
            </a:r>
            <a:r>
              <a:rPr lang="zh-CN" sz="2400" dirty="0">
                <a:latin typeface="宋体" panose="02010600030101010101" pitchFamily="2" charset="-122"/>
                <a:ea typeface="宋体" panose="02010600030101010101" pitchFamily="2" charset="-122"/>
                <a:cs typeface="宋体" panose="02010600030101010101" pitchFamily="2" charset="-122"/>
              </a:rPr>
              <a:t>）</a:t>
            </a:r>
            <a:r>
              <a:rPr altLang="zh-CN" sz="2400" dirty="0">
                <a:latin typeface="宋体" panose="02010600030101010101" pitchFamily="2" charset="-122"/>
                <a:ea typeface="宋体" panose="02010600030101010101" pitchFamily="2" charset="-122"/>
                <a:cs typeface="宋体" panose="02010600030101010101" pitchFamily="2" charset="-122"/>
              </a:rPr>
              <a:t>实现对信息资源的管理；</a:t>
            </a:r>
            <a:endParaRPr altLang="zh-CN" sz="2400" dirty="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altLang="zh-CN" sz="2400" dirty="0">
                <a:latin typeface="宋体" panose="02010600030101010101" pitchFamily="2" charset="-122"/>
                <a:ea typeface="宋体" panose="02010600030101010101" pitchFamily="2" charset="-122"/>
                <a:cs typeface="宋体" panose="02010600030101010101" pitchFamily="2" charset="-122"/>
              </a:rPr>
              <a:t>（3）熟练掌握使用WinRAR压缩软件对信息资源进行压缩、加密和备份。</a:t>
            </a:r>
            <a:r>
              <a:rPr lang="en-US" altLang="zh-CN" sz="2400" dirty="0" smtClean="0">
                <a:latin typeface="宋体" panose="02010600030101010101" pitchFamily="2" charset="-122"/>
                <a:ea typeface="宋体" panose="02010600030101010101" pitchFamily="2" charset="-122"/>
                <a:cs typeface="宋体" panose="02010600030101010101" pitchFamily="2" charset="-122"/>
              </a:rPr>
              <a:t> </a:t>
            </a:r>
            <a:r>
              <a:rPr lang="en-US" altLang="zh-CN" sz="2000" dirty="0" smtClean="0">
                <a:latin typeface="宋体" panose="02010600030101010101" pitchFamily="2" charset="-122"/>
                <a:ea typeface="宋体" panose="02010600030101010101" pitchFamily="2" charset="-122"/>
                <a:cs typeface="宋体" panose="02010600030101010101" pitchFamily="2" charset="-122"/>
              </a:rPr>
              <a:t>    </a:t>
            </a:r>
            <a:endParaRPr lang="zh-CN" altLang="zh-CN" dirty="0">
              <a:latin typeface="宋体" panose="02010600030101010101" pitchFamily="2" charset="-122"/>
              <a:ea typeface="宋体" panose="02010600030101010101" pitchFamily="2" charset="-122"/>
              <a:cs typeface="宋体" panose="02010600030101010101" pitchFamily="2" charset="-122"/>
            </a:endParaRPr>
          </a:p>
        </p:txBody>
      </p:sp>
      <p:sp>
        <p:nvSpPr>
          <p:cNvPr id="9" name="圆角矩形 8"/>
          <p:cNvSpPr/>
          <p:nvPr/>
        </p:nvSpPr>
        <p:spPr>
          <a:xfrm>
            <a:off x="320878" y="1514004"/>
            <a:ext cx="1723065" cy="518130"/>
          </a:xfrm>
          <a:prstGeom prst="roundRect">
            <a:avLst/>
          </a:prstGeom>
        </p:spPr>
        <p:style>
          <a:lnRef idx="3">
            <a:schemeClr val="lt1"/>
          </a:lnRef>
          <a:fillRef idx="1">
            <a:schemeClr val="accent5"/>
          </a:fillRef>
          <a:effectRef idx="1">
            <a:schemeClr val="accent5"/>
          </a:effectRef>
          <a:fontRef idx="minor">
            <a:schemeClr val="lt1"/>
          </a:fontRef>
        </p:style>
        <p:txBody>
          <a:bodyPr lIns="0" tIns="0" rIns="0" bIns="0" rtlCol="0" anchor="ctr"/>
          <a:lstStyle/>
          <a:p>
            <a:pPr algn="ctr"/>
            <a:r>
              <a:rPr lang="zh-CN" altLang="zh-CN" sz="2400" b="1" dirty="0">
                <a:solidFill>
                  <a:srgbClr val="FFFF00"/>
                </a:solidFill>
              </a:rPr>
              <a:t>考纲要</a:t>
            </a:r>
            <a:r>
              <a:rPr lang="zh-CN" altLang="zh-CN" sz="2400" b="1" dirty="0" smtClean="0">
                <a:solidFill>
                  <a:srgbClr val="FFFF00"/>
                </a:solidFill>
              </a:rPr>
              <a:t>求</a:t>
            </a:r>
            <a:endParaRPr lang="zh-CN" altLang="en-US" b="1" dirty="0">
              <a:solidFill>
                <a:srgbClr val="FFFF00"/>
              </a:solidFill>
            </a:endParaRPr>
          </a:p>
        </p:txBody>
      </p:sp>
    </p:spTree>
  </p:cSld>
  <p:clrMapOvr>
    <a:masterClrMapping/>
  </p:clrMapOvr>
  <mc:AlternateContent xmlns:mc="http://schemas.openxmlformats.org/markup-compatibility/2006">
    <mc:Choice xmlns:p14="http://schemas.microsoft.com/office/powerpoint/2010/main" Requires="p14">
      <p:transition spd="slow" p14:dur="12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6760684" y="-126885"/>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grpSp>
        <p:nvGrpSpPr>
          <p:cNvPr id="6" name="组合 5"/>
          <p:cNvGrpSpPr/>
          <p:nvPr/>
        </p:nvGrpSpPr>
        <p:grpSpPr>
          <a:xfrm>
            <a:off x="846455" y="790575"/>
            <a:ext cx="7451090" cy="3235960"/>
            <a:chOff x="1304" y="1486"/>
            <a:chExt cx="11734" cy="5096"/>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b="9153"/>
            <a:stretch>
              <a:fillRect/>
            </a:stretch>
          </p:blipFill>
          <p:spPr bwMode="auto">
            <a:xfrm>
              <a:off x="1304" y="1486"/>
              <a:ext cx="11734" cy="4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文本框 1"/>
            <p:cNvSpPr txBox="1"/>
            <p:nvPr/>
          </p:nvSpPr>
          <p:spPr>
            <a:xfrm>
              <a:off x="5597" y="6002"/>
              <a:ext cx="3431" cy="580"/>
            </a:xfrm>
            <a:prstGeom prst="rect">
              <a:avLst/>
            </a:prstGeom>
            <a:noFill/>
          </p:spPr>
          <p:txBody>
            <a:bodyPr wrap="square" rtlCol="0" anchor="t">
              <a:spAutoFit/>
            </a:bodyPr>
            <a:p>
              <a:r>
                <a:rPr lang="zh-CN" altLang="zh-CN" dirty="0" smtClean="0">
                  <a:latin typeface="宋体" panose="02010600030101010101" pitchFamily="2" charset="-122"/>
                  <a:ea typeface="宋体" panose="02010600030101010101" pitchFamily="2" charset="-122"/>
                  <a:cs typeface="宋体" panose="02010600030101010101" pitchFamily="2" charset="-122"/>
                  <a:sym typeface="+mn-ea"/>
                </a:rPr>
                <a:t>图</a:t>
              </a:r>
              <a:r>
                <a:rPr lang="en-US" altLang="zh-CN" dirty="0" smtClean="0">
                  <a:latin typeface="宋体" panose="02010600030101010101" pitchFamily="2" charset="-122"/>
                  <a:ea typeface="宋体" panose="02010600030101010101" pitchFamily="2" charset="-122"/>
                  <a:cs typeface="宋体" panose="02010600030101010101" pitchFamily="2" charset="-122"/>
                  <a:sym typeface="+mn-ea"/>
                </a:rPr>
                <a:t>1-5-4 </a:t>
              </a:r>
              <a:r>
                <a:rPr lang="zh-CN" altLang="en-US" dirty="0" smtClean="0">
                  <a:latin typeface="宋体" panose="02010600030101010101" pitchFamily="2" charset="-122"/>
                  <a:ea typeface="宋体" panose="02010600030101010101" pitchFamily="2" charset="-122"/>
                  <a:cs typeface="宋体" panose="02010600030101010101" pitchFamily="2" charset="-122"/>
                  <a:sym typeface="+mn-ea"/>
                </a:rPr>
                <a:t>选取文件</a:t>
              </a:r>
              <a:endParaRPr lang="zh-CN" altLang="en-US" dirty="0" smtClean="0">
                <a:latin typeface="宋体" panose="02010600030101010101" pitchFamily="2" charset="-122"/>
                <a:ea typeface="宋体" panose="02010600030101010101" pitchFamily="2" charset="-122"/>
                <a:cs typeface="宋体" panose="02010600030101010101" pitchFamily="2" charset="-122"/>
                <a:sym typeface="+mn-ea"/>
              </a:endParaRPr>
            </a:p>
          </p:txBody>
        </p:sp>
      </p:grpSp>
      <p:sp>
        <p:nvSpPr>
          <p:cNvPr id="119" name="文本框 118"/>
          <p:cNvSpPr txBox="1"/>
          <p:nvPr/>
        </p:nvSpPr>
        <p:spPr>
          <a:xfrm>
            <a:off x="506730" y="4321810"/>
            <a:ext cx="8326120" cy="1814830"/>
          </a:xfrm>
          <a:prstGeom prst="rect">
            <a:avLst/>
          </a:prstGeom>
          <a:noFill/>
          <a:ln w="9525">
            <a:noFill/>
          </a:ln>
        </p:spPr>
        <p:txBody>
          <a:bodyPr wrap="square">
            <a:spAutoFit/>
          </a:bodyPr>
          <a:p>
            <a:pPr indent="0">
              <a:lnSpc>
                <a:spcPct val="140000"/>
              </a:lnSpc>
            </a:pP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补充说明】Ctrl键可用于选定多个不连续文件；Shift键可用于选定多个连续文件；若要同时选中一个窗口中所有对象可用Ctrl+A；如果要取消已选择的全部对象，只要在窗口的空白处单击；如果要取消某个已选中的对象，可以先按住Ctrl键再单击该对象。</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p:nvSpPr>
        <p:spPr>
          <a:xfrm>
            <a:off x="2202815" y="-6350"/>
            <a:ext cx="3949065" cy="521970"/>
          </a:xfrm>
          <a:prstGeom prst="rect">
            <a:avLst/>
          </a:prstGeom>
        </p:spPr>
        <p:txBody>
          <a:bodyPr wrap="square">
            <a:spAutoFit/>
          </a:bodyPr>
          <a:lstStyle/>
          <a:p>
            <a:r>
              <a:rPr lang="zh-CN" altLang="zh-CN" sz="2800" b="1" dirty="0">
                <a:solidFill>
                  <a:srgbClr val="FFFF00"/>
                </a:solidFill>
                <a:latin typeface="黑体" panose="02010609060101010101" pitchFamily="49" charset="-122"/>
                <a:ea typeface="黑体" panose="02010609060101010101" pitchFamily="49" charset="-122"/>
              </a:rPr>
              <a:t>二．资源管理器的使用</a:t>
            </a:r>
            <a:endParaRPr lang="zh-CN" altLang="zh-CN" sz="2800" b="1"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6760684" y="-126885"/>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7" name="矩形 6"/>
          <p:cNvSpPr/>
          <p:nvPr/>
        </p:nvSpPr>
        <p:spPr>
          <a:xfrm>
            <a:off x="125472" y="947234"/>
            <a:ext cx="8911024" cy="5323205"/>
          </a:xfrm>
          <a:prstGeom prst="rect">
            <a:avLst/>
          </a:prstGeom>
        </p:spPr>
        <p:txBody>
          <a:bodyPr wrap="square">
            <a:spAutoFit/>
          </a:bodyPr>
          <a:lstStyle/>
          <a:p>
            <a:r>
              <a:rPr lang="en-US" altLang="zh-CN" sz="2000" b="1" dirty="0">
                <a:latin typeface="宋体" panose="02010600030101010101" pitchFamily="2" charset="-122"/>
                <a:ea typeface="宋体" panose="02010600030101010101" pitchFamily="2" charset="-122"/>
                <a:cs typeface="宋体" panose="02010600030101010101" pitchFamily="2" charset="-122"/>
              </a:rPr>
              <a:t>4</a:t>
            </a:r>
            <a:r>
              <a:rPr lang="zh-CN" altLang="zh-CN" sz="2000" b="1" dirty="0">
                <a:latin typeface="宋体" panose="02010600030101010101" pitchFamily="2" charset="-122"/>
                <a:ea typeface="宋体" panose="02010600030101010101" pitchFamily="2" charset="-122"/>
                <a:cs typeface="宋体" panose="02010600030101010101" pitchFamily="2" charset="-122"/>
              </a:rPr>
              <a:t>．复制与移动文件或文件夹</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en-US" altLang="zh-CN" sz="2000" dirty="0" smtClean="0">
                <a:latin typeface="宋体" panose="02010600030101010101" pitchFamily="2" charset="-122"/>
                <a:ea typeface="宋体" panose="02010600030101010101" pitchFamily="2" charset="-122"/>
                <a:cs typeface="宋体" panose="02010600030101010101" pitchFamily="2" charset="-122"/>
              </a:rPr>
              <a:t>   </a:t>
            </a:r>
            <a:r>
              <a:rPr lang="zh-CN" altLang="zh-CN" sz="2000" dirty="0" smtClean="0">
                <a:latin typeface="宋体" panose="02010600030101010101" pitchFamily="2" charset="-122"/>
                <a:ea typeface="宋体" panose="02010600030101010101" pitchFamily="2" charset="-122"/>
                <a:cs typeface="宋体" panose="02010600030101010101" pitchFamily="2" charset="-122"/>
              </a:rPr>
              <a:t>复制</a:t>
            </a:r>
            <a:r>
              <a:rPr lang="zh-CN" altLang="zh-CN" sz="2000" dirty="0">
                <a:latin typeface="宋体" panose="02010600030101010101" pitchFamily="2" charset="-122"/>
                <a:ea typeface="宋体" panose="02010600030101010101" pitchFamily="2" charset="-122"/>
                <a:cs typeface="宋体" panose="02010600030101010101" pitchFamily="2" charset="-122"/>
              </a:rPr>
              <a:t>是指原来位置上的文件或文件夹保持不变，将其复制一份到另一个目标文件夹；而移动是指将原来位置上的文件和文件夹搬到另一个目标文件夹，原位置不再有这些文件和文件夹。</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zh-CN" sz="2000" dirty="0">
                <a:latin typeface="宋体" panose="02010600030101010101" pitchFamily="2" charset="-122"/>
                <a:ea typeface="宋体" panose="02010600030101010101" pitchFamily="2" charset="-122"/>
                <a:cs typeface="宋体" panose="02010600030101010101" pitchFamily="2" charset="-122"/>
              </a:rPr>
              <a:t>   实例：将“</a:t>
            </a:r>
            <a:r>
              <a:rPr lang="en-US" altLang="zh-CN" sz="2000">
                <a:latin typeface="宋体" panose="02010600030101010101" pitchFamily="2" charset="-122"/>
                <a:ea typeface="宋体" panose="02010600030101010101" pitchFamily="2" charset="-122"/>
                <a:cs typeface="宋体" panose="02010600030101010101" pitchFamily="2" charset="-122"/>
              </a:rPr>
              <a:t>D:\</a:t>
            </a:r>
            <a:r>
              <a:rPr lang="zh-CN" altLang="en-US" sz="2000">
                <a:latin typeface="宋体" panose="02010600030101010101" pitchFamily="2" charset="-122"/>
                <a:ea typeface="宋体" panose="02010600030101010101" pitchFamily="2" charset="-122"/>
                <a:cs typeface="宋体" panose="02010600030101010101" pitchFamily="2" charset="-122"/>
              </a:rPr>
              <a:t>会考</a:t>
            </a:r>
            <a:r>
              <a:rPr lang="en-US" altLang="zh-CN" sz="2000">
                <a:latin typeface="宋体" panose="02010600030101010101" pitchFamily="2" charset="-122"/>
                <a:ea typeface="宋体" panose="02010600030101010101" pitchFamily="2" charset="-122"/>
                <a:cs typeface="宋体" panose="02010600030101010101" pitchFamily="2" charset="-122"/>
              </a:rPr>
              <a:t>\</a:t>
            </a:r>
            <a:r>
              <a:rPr lang="zh-CN" altLang="zh-CN" sz="2000">
                <a:latin typeface="宋体" panose="02010600030101010101" pitchFamily="2" charset="-122"/>
                <a:ea typeface="宋体" panose="02010600030101010101" pitchFamily="2" charset="-122"/>
                <a:cs typeface="宋体" panose="02010600030101010101" pitchFamily="2" charset="-122"/>
              </a:rPr>
              <a:t>理论</a:t>
            </a:r>
            <a:r>
              <a:rPr lang="en-US" altLang="zh-CN" sz="2000" dirty="0">
                <a:latin typeface="宋体" panose="02010600030101010101" pitchFamily="2" charset="-122"/>
                <a:ea typeface="宋体" panose="02010600030101010101" pitchFamily="2" charset="-122"/>
                <a:cs typeface="宋体" panose="02010600030101010101" pitchFamily="2" charset="-122"/>
              </a:rPr>
              <a:t>\</a:t>
            </a:r>
            <a:r>
              <a:rPr lang="zh-CN" altLang="zh-CN" sz="2000" dirty="0">
                <a:latin typeface="宋体" panose="02010600030101010101" pitchFamily="2" charset="-122"/>
                <a:ea typeface="宋体" panose="02010600030101010101" pitchFamily="2" charset="-122"/>
                <a:cs typeface="宋体" panose="02010600030101010101" pitchFamily="2" charset="-122"/>
              </a:rPr>
              <a:t>会考纲要</a:t>
            </a:r>
            <a:r>
              <a:rPr lang="en-US" altLang="zh-CN" sz="2000" dirty="0">
                <a:latin typeface="宋体" panose="02010600030101010101" pitchFamily="2" charset="-122"/>
                <a:ea typeface="宋体" panose="02010600030101010101" pitchFamily="2" charset="-122"/>
                <a:cs typeface="宋体" panose="02010600030101010101" pitchFamily="2" charset="-122"/>
              </a:rPr>
              <a:t>.txt</a:t>
            </a:r>
            <a:r>
              <a:rPr lang="zh-CN" altLang="zh-CN" sz="2000" dirty="0">
                <a:latin typeface="宋体" panose="02010600030101010101" pitchFamily="2" charset="-122"/>
                <a:ea typeface="宋体" panose="02010600030101010101" pitchFamily="2" charset="-122"/>
                <a:cs typeface="宋体" panose="02010600030101010101" pitchFamily="2" charset="-122"/>
              </a:rPr>
              <a:t>”文件复制到“</a:t>
            </a:r>
            <a:r>
              <a:rPr lang="en-US" altLang="zh-CN" sz="2000">
                <a:latin typeface="宋体" panose="02010600030101010101" pitchFamily="2" charset="-122"/>
                <a:ea typeface="宋体" panose="02010600030101010101" pitchFamily="2" charset="-122"/>
                <a:cs typeface="宋体" panose="02010600030101010101" pitchFamily="2" charset="-122"/>
              </a:rPr>
              <a:t>D</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a:latin typeface="宋体" panose="02010600030101010101" pitchFamily="2" charset="-122"/>
                <a:ea typeface="宋体" panose="02010600030101010101" pitchFamily="2" charset="-122"/>
                <a:cs typeface="宋体" panose="02010600030101010101" pitchFamily="2" charset="-122"/>
              </a:rPr>
              <a:t>\</a:t>
            </a:r>
            <a:r>
              <a:rPr lang="zh-CN" altLang="en-US" sz="2000">
                <a:latin typeface="宋体" panose="02010600030101010101" pitchFamily="2" charset="-122"/>
                <a:ea typeface="宋体" panose="02010600030101010101" pitchFamily="2" charset="-122"/>
                <a:cs typeface="宋体" panose="02010600030101010101" pitchFamily="2" charset="-122"/>
              </a:rPr>
              <a:t>会考</a:t>
            </a:r>
            <a:r>
              <a:rPr lang="en-US" altLang="zh-CN" sz="2000">
                <a:latin typeface="宋体" panose="02010600030101010101" pitchFamily="2" charset="-122"/>
                <a:ea typeface="宋体" panose="02010600030101010101" pitchFamily="2" charset="-122"/>
                <a:cs typeface="宋体" panose="02010600030101010101" pitchFamily="2" charset="-122"/>
              </a:rPr>
              <a:t>\</a:t>
            </a:r>
            <a:r>
              <a:rPr lang="zh-CN" altLang="zh-CN" sz="2000" dirty="0">
                <a:latin typeface="宋体" panose="02010600030101010101" pitchFamily="2" charset="-122"/>
                <a:ea typeface="宋体" panose="02010600030101010101" pitchFamily="2" charset="-122"/>
                <a:cs typeface="宋体" panose="02010600030101010101" pitchFamily="2" charset="-122"/>
              </a:rPr>
              <a:t>上机”文件夹中，三种操作方法如下。</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zh-CN" sz="2000" dirty="0">
                <a:latin typeface="宋体" panose="02010600030101010101" pitchFamily="2" charset="-122"/>
                <a:ea typeface="宋体" panose="02010600030101010101" pitchFamily="2" charset="-122"/>
                <a:cs typeface="宋体" panose="02010600030101010101" pitchFamily="2" charset="-122"/>
              </a:rPr>
              <a:t>方法一：使用“编辑”菜单命令进行复制，操作步骤如图</a:t>
            </a:r>
            <a:r>
              <a:rPr lang="en-US" sz="2000" dirty="0">
                <a:latin typeface="宋体" panose="02010600030101010101" pitchFamily="2" charset="-122"/>
                <a:ea typeface="宋体" panose="02010600030101010101" pitchFamily="2" charset="-122"/>
                <a:cs typeface="宋体" panose="02010600030101010101" pitchFamily="2" charset="-122"/>
              </a:rPr>
              <a:t>1-5-5</a:t>
            </a:r>
            <a:r>
              <a:rPr lang="zh-CN" altLang="zh-CN" sz="2000" dirty="0">
                <a:latin typeface="宋体" panose="02010600030101010101" pitchFamily="2" charset="-122"/>
                <a:ea typeface="宋体" panose="02010600030101010101" pitchFamily="2" charset="-122"/>
                <a:cs typeface="宋体" panose="02010600030101010101" pitchFamily="2" charset="-122"/>
              </a:rPr>
              <a:t>所示。</a:t>
            </a:r>
            <a:endParaRPr lang="en-US"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zh-CN" sz="2000" dirty="0">
                <a:latin typeface="宋体" panose="02010600030101010101" pitchFamily="2" charset="-122"/>
                <a:ea typeface="宋体" panose="02010600030101010101" pitchFamily="2" charset="-122"/>
                <a:cs typeface="宋体" panose="02010600030101010101" pitchFamily="2" charset="-122"/>
              </a:rPr>
              <a:t>方法二：使用快捷键进行复制，操作步骤如下。</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zh-CN" sz="2000" dirty="0">
                <a:latin typeface="宋体" panose="02010600030101010101" pitchFamily="2" charset="-122"/>
                <a:ea typeface="宋体" panose="02010600030101010101" pitchFamily="2" charset="-122"/>
                <a:cs typeface="宋体" panose="02010600030101010101" pitchFamily="2" charset="-122"/>
              </a:rPr>
              <a:t>   步骤一：选定要复制的文件“会考纲要</a:t>
            </a:r>
            <a:r>
              <a:rPr lang="en-US"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txt</a:t>
            </a:r>
            <a:r>
              <a:rPr lang="zh-CN" altLang="zh-CN" sz="2000" dirty="0">
                <a:latin typeface="宋体" panose="02010600030101010101" pitchFamily="2" charset="-122"/>
                <a:ea typeface="宋体" panose="02010600030101010101" pitchFamily="2" charset="-122"/>
                <a:cs typeface="宋体" panose="02010600030101010101" pitchFamily="2" charset="-122"/>
              </a:rPr>
              <a:t>”；</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zh-CN" sz="2000" dirty="0">
                <a:latin typeface="宋体" panose="02010600030101010101" pitchFamily="2" charset="-122"/>
                <a:ea typeface="宋体" panose="02010600030101010101" pitchFamily="2" charset="-122"/>
                <a:cs typeface="宋体" panose="02010600030101010101" pitchFamily="2" charset="-122"/>
              </a:rPr>
              <a:t>   步骤二：按键盘上复制快捷键“</a:t>
            </a:r>
            <a:r>
              <a:rPr lang="en-US" altLang="zh-CN" sz="2000" dirty="0">
                <a:latin typeface="宋体" panose="02010600030101010101" pitchFamily="2" charset="-122"/>
                <a:ea typeface="宋体" panose="02010600030101010101" pitchFamily="2" charset="-122"/>
                <a:cs typeface="宋体" panose="02010600030101010101" pitchFamily="2" charset="-122"/>
              </a:rPr>
              <a:t>Ctrl+C</a:t>
            </a:r>
            <a:r>
              <a:rPr lang="zh-CN" altLang="zh-CN" sz="2000" dirty="0">
                <a:latin typeface="宋体" panose="02010600030101010101" pitchFamily="2" charset="-122"/>
                <a:ea typeface="宋体" panose="02010600030101010101" pitchFamily="2" charset="-122"/>
                <a:cs typeface="宋体" panose="02010600030101010101" pitchFamily="2" charset="-122"/>
              </a:rPr>
              <a:t>”（若要移动文件按键盘上剪切快捷键“</a:t>
            </a:r>
            <a:r>
              <a:rPr lang="en-US" altLang="zh-CN" sz="2000" dirty="0">
                <a:latin typeface="宋体" panose="02010600030101010101" pitchFamily="2" charset="-122"/>
                <a:ea typeface="宋体" panose="02010600030101010101" pitchFamily="2" charset="-122"/>
                <a:cs typeface="宋体" panose="02010600030101010101" pitchFamily="2" charset="-122"/>
              </a:rPr>
              <a:t>Ctrl +X</a:t>
            </a:r>
            <a:r>
              <a:rPr lang="zh-CN" altLang="zh-CN" sz="2000" dirty="0">
                <a:latin typeface="宋体" panose="02010600030101010101" pitchFamily="2" charset="-122"/>
                <a:ea typeface="宋体" panose="02010600030101010101" pitchFamily="2" charset="-122"/>
                <a:cs typeface="宋体" panose="02010600030101010101" pitchFamily="2" charset="-122"/>
              </a:rPr>
              <a:t>”）；</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zh-CN" sz="2000" dirty="0">
                <a:latin typeface="宋体" panose="02010600030101010101" pitchFamily="2" charset="-122"/>
                <a:ea typeface="宋体" panose="02010600030101010101" pitchFamily="2" charset="-122"/>
                <a:cs typeface="宋体" panose="02010600030101010101" pitchFamily="2" charset="-122"/>
              </a:rPr>
              <a:t>   步骤三：打开目标文件夹“</a:t>
            </a:r>
            <a:r>
              <a:rPr lang="en-US" altLang="zh-CN" sz="2000">
                <a:latin typeface="宋体" panose="02010600030101010101" pitchFamily="2" charset="-122"/>
                <a:ea typeface="宋体" panose="02010600030101010101" pitchFamily="2" charset="-122"/>
                <a:cs typeface="宋体" panose="02010600030101010101" pitchFamily="2" charset="-122"/>
              </a:rPr>
              <a:t>D</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a:latin typeface="宋体" panose="02010600030101010101" pitchFamily="2" charset="-122"/>
                <a:ea typeface="宋体" panose="02010600030101010101" pitchFamily="2" charset="-122"/>
                <a:cs typeface="宋体" panose="02010600030101010101" pitchFamily="2" charset="-122"/>
              </a:rPr>
              <a:t>\</a:t>
            </a:r>
            <a:r>
              <a:rPr lang="zh-CN" altLang="en-US" sz="2000">
                <a:latin typeface="宋体" panose="02010600030101010101" pitchFamily="2" charset="-122"/>
                <a:ea typeface="宋体" panose="02010600030101010101" pitchFamily="2" charset="-122"/>
                <a:cs typeface="宋体" panose="02010600030101010101" pitchFamily="2" charset="-122"/>
              </a:rPr>
              <a:t>会考</a:t>
            </a:r>
            <a:r>
              <a:rPr lang="en-US" altLang="zh-CN" sz="2000">
                <a:latin typeface="宋体" panose="02010600030101010101" pitchFamily="2" charset="-122"/>
                <a:ea typeface="宋体" panose="02010600030101010101" pitchFamily="2" charset="-122"/>
                <a:cs typeface="宋体" panose="02010600030101010101" pitchFamily="2" charset="-122"/>
              </a:rPr>
              <a:t>\</a:t>
            </a:r>
            <a:r>
              <a:rPr lang="zh-CN" altLang="zh-CN" sz="2000" dirty="0">
                <a:latin typeface="宋体" panose="02010600030101010101" pitchFamily="2" charset="-122"/>
                <a:ea typeface="宋体" panose="02010600030101010101" pitchFamily="2" charset="-122"/>
                <a:cs typeface="宋体" panose="02010600030101010101" pitchFamily="2" charset="-122"/>
              </a:rPr>
              <a:t>上机”，按下键盘快捷键“</a:t>
            </a:r>
            <a:r>
              <a:rPr lang="en-US" altLang="zh-CN" sz="2000" dirty="0">
                <a:latin typeface="宋体" panose="02010600030101010101" pitchFamily="2" charset="-122"/>
                <a:ea typeface="宋体" panose="02010600030101010101" pitchFamily="2" charset="-122"/>
                <a:cs typeface="宋体" panose="02010600030101010101" pitchFamily="2" charset="-122"/>
              </a:rPr>
              <a:t>Ctrl+V</a:t>
            </a:r>
            <a:r>
              <a:rPr lang="zh-CN" altLang="zh-CN" sz="2000" dirty="0">
                <a:latin typeface="宋体" panose="02010600030101010101" pitchFamily="2" charset="-122"/>
                <a:ea typeface="宋体" panose="02010600030101010101" pitchFamily="2" charset="-122"/>
                <a:cs typeface="宋体" panose="02010600030101010101" pitchFamily="2" charset="-122"/>
              </a:rPr>
              <a:t>”进行粘贴。</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zh-CN" sz="2000" dirty="0">
                <a:latin typeface="宋体" panose="02010600030101010101" pitchFamily="2" charset="-122"/>
                <a:ea typeface="宋体" panose="02010600030101010101" pitchFamily="2" charset="-122"/>
                <a:cs typeface="宋体" panose="02010600030101010101" pitchFamily="2" charset="-122"/>
              </a:rPr>
              <a:t>方法三：使用鼠标拖放进行复制，操作步骤如下。</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zh-CN" sz="2000" dirty="0">
                <a:latin typeface="宋体" panose="02010600030101010101" pitchFamily="2" charset="-122"/>
                <a:ea typeface="宋体" panose="02010600030101010101" pitchFamily="2" charset="-122"/>
                <a:cs typeface="宋体" panose="02010600030101010101" pitchFamily="2" charset="-122"/>
              </a:rPr>
              <a:t>   步骤一：选定要复制的文件“会考纲要</a:t>
            </a:r>
            <a:r>
              <a:rPr lang="en-US" altLang="zh-CN" sz="2000" dirty="0">
                <a:latin typeface="宋体" panose="02010600030101010101" pitchFamily="2" charset="-122"/>
                <a:ea typeface="宋体" panose="02010600030101010101" pitchFamily="2" charset="-122"/>
                <a:cs typeface="宋体" panose="02010600030101010101" pitchFamily="2" charset="-122"/>
              </a:rPr>
              <a:t>.txt</a:t>
            </a:r>
            <a:r>
              <a:rPr lang="zh-CN" altLang="zh-CN" sz="2000" dirty="0">
                <a:latin typeface="宋体" panose="02010600030101010101" pitchFamily="2" charset="-122"/>
                <a:ea typeface="宋体" panose="02010600030101010101" pitchFamily="2" charset="-122"/>
                <a:cs typeface="宋体" panose="02010600030101010101" pitchFamily="2" charset="-122"/>
              </a:rPr>
              <a:t>”；</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zh-CN" sz="2000" dirty="0">
                <a:latin typeface="宋体" panose="02010600030101010101" pitchFamily="2" charset="-122"/>
                <a:ea typeface="宋体" panose="02010600030101010101" pitchFamily="2" charset="-122"/>
                <a:cs typeface="宋体" panose="02010600030101010101" pitchFamily="2" charset="-122"/>
              </a:rPr>
              <a:t>   步骤二：按住</a:t>
            </a:r>
            <a:r>
              <a:rPr lang="en-US" altLang="zh-CN" sz="2000" dirty="0">
                <a:latin typeface="宋体" panose="02010600030101010101" pitchFamily="2" charset="-122"/>
                <a:ea typeface="宋体" panose="02010600030101010101" pitchFamily="2" charset="-122"/>
                <a:cs typeface="宋体" panose="02010600030101010101" pitchFamily="2" charset="-122"/>
              </a:rPr>
              <a:t>Ctrl</a:t>
            </a:r>
            <a:r>
              <a:rPr lang="zh-CN" altLang="zh-CN" sz="2000" dirty="0">
                <a:latin typeface="宋体" panose="02010600030101010101" pitchFamily="2" charset="-122"/>
                <a:ea typeface="宋体" panose="02010600030101010101" pitchFamily="2" charset="-122"/>
                <a:cs typeface="宋体" panose="02010600030101010101" pitchFamily="2" charset="-122"/>
              </a:rPr>
              <a:t>键（若要移动就按住</a:t>
            </a:r>
            <a:r>
              <a:rPr lang="en-US" altLang="zh-CN" sz="2000" dirty="0">
                <a:latin typeface="宋体" panose="02010600030101010101" pitchFamily="2" charset="-122"/>
                <a:ea typeface="宋体" panose="02010600030101010101" pitchFamily="2" charset="-122"/>
                <a:cs typeface="宋体" panose="02010600030101010101" pitchFamily="2" charset="-122"/>
              </a:rPr>
              <a:t>Shift</a:t>
            </a:r>
            <a:r>
              <a:rPr lang="zh-CN" altLang="zh-CN" sz="2000" dirty="0">
                <a:latin typeface="宋体" panose="02010600030101010101" pitchFamily="2" charset="-122"/>
                <a:ea typeface="宋体" panose="02010600030101010101" pitchFamily="2" charset="-122"/>
                <a:cs typeface="宋体" panose="02010600030101010101" pitchFamily="2" charset="-122"/>
              </a:rPr>
              <a:t>键）不放，按住鼠标左键将其拖动到目标文件夹“</a:t>
            </a:r>
            <a:r>
              <a:rPr lang="en-US" altLang="zh-CN" sz="2000">
                <a:latin typeface="宋体" panose="02010600030101010101" pitchFamily="2" charset="-122"/>
                <a:ea typeface="宋体" panose="02010600030101010101" pitchFamily="2" charset="-122"/>
                <a:cs typeface="宋体" panose="02010600030101010101" pitchFamily="2" charset="-122"/>
              </a:rPr>
              <a:t>D</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a:latin typeface="宋体" panose="02010600030101010101" pitchFamily="2" charset="-122"/>
                <a:ea typeface="宋体" panose="02010600030101010101" pitchFamily="2" charset="-122"/>
                <a:cs typeface="宋体" panose="02010600030101010101" pitchFamily="2" charset="-122"/>
              </a:rPr>
              <a:t>\</a:t>
            </a:r>
            <a:r>
              <a:rPr lang="zh-CN" altLang="en-US" sz="2000">
                <a:latin typeface="宋体" panose="02010600030101010101" pitchFamily="2" charset="-122"/>
                <a:ea typeface="宋体" panose="02010600030101010101" pitchFamily="2" charset="-122"/>
                <a:cs typeface="宋体" panose="02010600030101010101" pitchFamily="2" charset="-122"/>
              </a:rPr>
              <a:t>会考</a:t>
            </a:r>
            <a:r>
              <a:rPr lang="en-US" altLang="zh-CN" sz="2000" smtClean="0">
                <a:latin typeface="宋体" panose="02010600030101010101" pitchFamily="2" charset="-122"/>
                <a:ea typeface="宋体" panose="02010600030101010101" pitchFamily="2" charset="-122"/>
                <a:cs typeface="宋体" panose="02010600030101010101" pitchFamily="2" charset="-122"/>
              </a:rPr>
              <a:t>\</a:t>
            </a:r>
            <a:r>
              <a:rPr lang="zh-CN" altLang="en-US" sz="2000" smtClean="0">
                <a:latin typeface="宋体" panose="02010600030101010101" pitchFamily="2" charset="-122"/>
                <a:ea typeface="宋体" panose="02010600030101010101" pitchFamily="2" charset="-122"/>
                <a:cs typeface="宋体" panose="02010600030101010101" pitchFamily="2" charset="-122"/>
              </a:rPr>
              <a:t>上机</a:t>
            </a:r>
            <a:r>
              <a:rPr lang="zh-CN" altLang="zh-CN" sz="2000" dirty="0">
                <a:latin typeface="宋体" panose="02010600030101010101" pitchFamily="2" charset="-122"/>
                <a:ea typeface="宋体" panose="02010600030101010101" pitchFamily="2" charset="-122"/>
                <a:cs typeface="宋体" panose="02010600030101010101" pitchFamily="2" charset="-122"/>
              </a:rPr>
              <a:t>”，再松开</a:t>
            </a:r>
            <a:r>
              <a:rPr lang="en-US" altLang="zh-CN" sz="2000" dirty="0">
                <a:latin typeface="宋体" panose="02010600030101010101" pitchFamily="2" charset="-122"/>
                <a:ea typeface="宋体" panose="02010600030101010101" pitchFamily="2" charset="-122"/>
                <a:cs typeface="宋体" panose="02010600030101010101" pitchFamily="2" charset="-122"/>
              </a:rPr>
              <a:t>Ctrl</a:t>
            </a:r>
            <a:r>
              <a:rPr lang="zh-CN" altLang="zh-CN" sz="2000" dirty="0">
                <a:latin typeface="宋体" panose="02010600030101010101" pitchFamily="2" charset="-122"/>
                <a:ea typeface="宋体" panose="02010600030101010101" pitchFamily="2" charset="-122"/>
                <a:cs typeface="宋体" panose="02010600030101010101" pitchFamily="2" charset="-122"/>
              </a:rPr>
              <a:t>键</a:t>
            </a:r>
            <a:r>
              <a:rPr lang="zh-CN" altLang="zh-CN" sz="2000" dirty="0" smtClean="0">
                <a:latin typeface="宋体" panose="02010600030101010101" pitchFamily="2" charset="-122"/>
                <a:ea typeface="宋体" panose="02010600030101010101" pitchFamily="2" charset="-122"/>
                <a:cs typeface="宋体" panose="02010600030101010101" pitchFamily="2" charset="-122"/>
              </a:rPr>
              <a:t>。</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p:txBody>
      </p:sp>
      <p:sp>
        <p:nvSpPr>
          <p:cNvPr id="2" name="矩形 1"/>
          <p:cNvSpPr/>
          <p:nvPr/>
        </p:nvSpPr>
        <p:spPr>
          <a:xfrm>
            <a:off x="2202815" y="-6350"/>
            <a:ext cx="3949065" cy="521970"/>
          </a:xfrm>
          <a:prstGeom prst="rect">
            <a:avLst/>
          </a:prstGeom>
        </p:spPr>
        <p:txBody>
          <a:bodyPr wrap="square">
            <a:spAutoFit/>
          </a:bodyPr>
          <a:lstStyle/>
          <a:p>
            <a:r>
              <a:rPr lang="zh-CN" altLang="zh-CN" sz="2800" b="1" dirty="0">
                <a:solidFill>
                  <a:srgbClr val="FFFF00"/>
                </a:solidFill>
                <a:latin typeface="黑体" panose="02010609060101010101" pitchFamily="49" charset="-122"/>
                <a:ea typeface="黑体" panose="02010609060101010101" pitchFamily="49" charset="-122"/>
              </a:rPr>
              <a:t>二．资源管理器的使用</a:t>
            </a:r>
            <a:endParaRPr lang="zh-CN" altLang="zh-CN" sz="2800" b="1"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6760684" y="-126885"/>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pic>
        <p:nvPicPr>
          <p:cNvPr id="2" name="图片 1"/>
          <p:cNvPicPr>
            <a:picLocks noChangeAspect="1"/>
          </p:cNvPicPr>
          <p:nvPr/>
        </p:nvPicPr>
        <p:blipFill>
          <a:blip r:embed="rId2"/>
          <a:stretch>
            <a:fillRect/>
          </a:stretch>
        </p:blipFill>
        <p:spPr>
          <a:xfrm>
            <a:off x="483870" y="1454150"/>
            <a:ext cx="8176895" cy="3949700"/>
          </a:xfrm>
          <a:prstGeom prst="rect">
            <a:avLst/>
          </a:prstGeom>
        </p:spPr>
      </p:pic>
      <p:sp>
        <p:nvSpPr>
          <p:cNvPr id="6" name="矩形 5"/>
          <p:cNvSpPr/>
          <p:nvPr/>
        </p:nvSpPr>
        <p:spPr>
          <a:xfrm>
            <a:off x="2202815" y="-6350"/>
            <a:ext cx="3949065" cy="521970"/>
          </a:xfrm>
          <a:prstGeom prst="rect">
            <a:avLst/>
          </a:prstGeom>
        </p:spPr>
        <p:txBody>
          <a:bodyPr wrap="square">
            <a:spAutoFit/>
          </a:bodyPr>
          <a:lstStyle/>
          <a:p>
            <a:r>
              <a:rPr lang="zh-CN" altLang="zh-CN" sz="2800" b="1" dirty="0">
                <a:solidFill>
                  <a:srgbClr val="FFFF00"/>
                </a:solidFill>
                <a:latin typeface="黑体" panose="02010609060101010101" pitchFamily="49" charset="-122"/>
                <a:ea typeface="黑体" panose="02010609060101010101" pitchFamily="49" charset="-122"/>
              </a:rPr>
              <a:t>二．资源管理器的使用</a:t>
            </a:r>
            <a:endParaRPr lang="zh-CN" altLang="zh-CN" sz="2800" b="1"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6760684" y="-126885"/>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6" name="圆角矩形 684471"/>
          <p:cNvSpPr>
            <a:spLocks noChangeArrowheads="1"/>
          </p:cNvSpPr>
          <p:nvPr/>
        </p:nvSpPr>
        <p:spPr bwMode="auto">
          <a:xfrm>
            <a:off x="211785" y="2132856"/>
            <a:ext cx="8752703" cy="2808312"/>
          </a:xfrm>
          <a:prstGeom prst="roundRect">
            <a:avLst>
              <a:gd name="adj" fmla="val 16667"/>
            </a:avLst>
          </a:prstGeom>
          <a:noFill/>
          <a:effectLst/>
        </p:spPr>
        <p:style>
          <a:lnRef idx="1">
            <a:schemeClr val="accent3"/>
          </a:lnRef>
          <a:fillRef idx="2">
            <a:schemeClr val="accent3"/>
          </a:fillRef>
          <a:effectRef idx="1">
            <a:schemeClr val="accent3"/>
          </a:effectRef>
          <a:fontRef idx="minor">
            <a:schemeClr val="dk1"/>
          </a:fontRef>
        </p:style>
        <p:txBody>
          <a:bodyPr vert="horz" wrap="square" lIns="0" tIns="0" rIns="0" bIns="0"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0" i="0" u="none" strike="noStrike" cap="none" normalizeH="0" baseline="0">
                <a:solidFill>
                  <a:schemeClr val="tx1"/>
                </a:solidFill>
                <a:latin typeface="宋体" panose="02010600030101010101" pitchFamily="2" charset="-122"/>
                <a:ea typeface="宋体" panose="02010600030101010101" pitchFamily="2" charset="-122"/>
                <a:cs typeface="宋体" panose="02010600030101010101" pitchFamily="2" charset="-122"/>
              </a:rPr>
              <a:t>剪贴板的相关知识</a:t>
            </a:r>
            <a:endParaRPr kumimoji="0" lang="zh-CN" altLang="en-US" sz="2000" b="0" i="0" u="none" strike="noStrike" cap="none" normalizeH="0" baseline="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marR="0" lvl="0" indent="0" algn="just" defTabSz="914400" rtl="0" eaLnBrk="1" fontAlgn="base" latinLnBrk="0" hangingPunct="1">
              <a:lnSpc>
                <a:spcPct val="100000"/>
              </a:lnSpc>
              <a:spcBef>
                <a:spcPct val="0"/>
              </a:spcBef>
              <a:spcAft>
                <a:spcPct val="0"/>
              </a:spcAft>
              <a:buClrTx/>
              <a:buSzTx/>
              <a:buFontTx/>
              <a:buNone/>
            </a:pPr>
            <a:r>
              <a:rPr kumimoji="0" lang="zh-CN" altLang="en-US" sz="2000" b="0" i="0" u="none" strike="noStrike" cap="none" normalizeH="0" baseline="0">
                <a:solidFill>
                  <a:schemeClr val="tx1"/>
                </a:solidFill>
                <a:latin typeface="宋体" panose="02010600030101010101" pitchFamily="2" charset="-122"/>
                <a:ea typeface="宋体" panose="02010600030101010101" pitchFamily="2" charset="-122"/>
                <a:cs typeface="宋体" panose="02010600030101010101" pitchFamily="2" charset="-122"/>
              </a:rPr>
              <a:t>    以上方法（1）和（2）是通过剪贴板完成操作的。剪贴板是内置在Windows中的用来临时存放信息的内存空间，不同的</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应用程序</a:t>
            </a:r>
            <a:r>
              <a:rPr kumimoji="0" lang="zh-CN" altLang="en-US" sz="2000" b="0" i="0" u="none" strike="noStrike" cap="none" normalizeH="0" baseline="0">
                <a:solidFill>
                  <a:schemeClr val="tx1"/>
                </a:solidFill>
                <a:latin typeface="宋体" panose="02010600030101010101" pitchFamily="2" charset="-122"/>
                <a:ea typeface="宋体" panose="02010600030101010101" pitchFamily="2" charset="-122"/>
                <a:cs typeface="宋体" panose="02010600030101010101" pitchFamily="2" charset="-122"/>
              </a:rPr>
              <a:t>共享同一剪贴板，通过剪贴板可以交换信息。停电、关机、退出Windows系统时剪贴板就不存在。通过复制或剪切操作的对象会存放在剪贴板中，当执行剪切操作时把被剪切的对象移动到剪贴板，执行复制操作时把被复制的对象复制到剪贴板；而执行粘贴时把剪贴板中最后一次剪切或复制的内容复制出来而不是移动出来，所以复制或剪切一次可以粘贴多次。</a:t>
            </a:r>
            <a:endParaRPr kumimoji="0" lang="zh-CN" altLang="en-US" sz="2000" b="0" i="0" u="none" strike="noStrike" cap="none" normalizeH="0" baseline="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9" name="矩形 8"/>
          <p:cNvSpPr/>
          <p:nvPr/>
        </p:nvSpPr>
        <p:spPr>
          <a:xfrm>
            <a:off x="358375" y="5157192"/>
            <a:ext cx="8568952" cy="1014730"/>
          </a:xfrm>
          <a:prstGeom prst="rect">
            <a:avLst/>
          </a:prstGeom>
        </p:spPr>
        <p:txBody>
          <a:bodyPr wrap="square">
            <a:spAutoFit/>
          </a:bodyPr>
          <a:lstStyle/>
          <a:p>
            <a:r>
              <a:rPr lang="en-US" altLang="zh-CN" sz="2000" b="1" dirty="0">
                <a:latin typeface="宋体" panose="02010600030101010101" pitchFamily="2" charset="-122"/>
                <a:ea typeface="宋体" panose="02010600030101010101" pitchFamily="2" charset="-122"/>
                <a:cs typeface="宋体" panose="02010600030101010101" pitchFamily="2" charset="-122"/>
              </a:rPr>
              <a:t>5</a:t>
            </a:r>
            <a:r>
              <a:rPr lang="zh-CN" altLang="zh-CN" sz="2000" b="1" dirty="0">
                <a:latin typeface="宋体" panose="02010600030101010101" pitchFamily="2" charset="-122"/>
                <a:ea typeface="宋体" panose="02010600030101010101" pitchFamily="2" charset="-122"/>
                <a:cs typeface="宋体" panose="02010600030101010101" pitchFamily="2" charset="-122"/>
              </a:rPr>
              <a:t>．重命名文件与文件夹</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zh-CN" sz="2000" dirty="0">
                <a:latin typeface="宋体" panose="02010600030101010101" pitchFamily="2" charset="-122"/>
                <a:ea typeface="宋体" panose="02010600030101010101" pitchFamily="2" charset="-122"/>
                <a:cs typeface="宋体" panose="02010600030101010101" pitchFamily="2" charset="-122"/>
              </a:rPr>
              <a:t>  实例：将“</a:t>
            </a:r>
            <a:r>
              <a:rPr lang="en-US" altLang="zh-CN" sz="2000">
                <a:latin typeface="宋体" panose="02010600030101010101" pitchFamily="2" charset="-122"/>
                <a:ea typeface="宋体" panose="02010600030101010101" pitchFamily="2" charset="-122"/>
                <a:cs typeface="宋体" panose="02010600030101010101" pitchFamily="2" charset="-122"/>
              </a:rPr>
              <a:t>D</a:t>
            </a:r>
            <a:r>
              <a:rPr lang="en-US" sz="2000" smtClean="0">
                <a:latin typeface="宋体" panose="02010600030101010101" pitchFamily="2" charset="-122"/>
                <a:ea typeface="宋体" panose="02010600030101010101" pitchFamily="2" charset="-122"/>
                <a:cs typeface="宋体" panose="02010600030101010101" pitchFamily="2" charset="-122"/>
              </a:rPr>
              <a:t>:</a:t>
            </a:r>
            <a:r>
              <a:rPr lang="en-US" altLang="zh-CN" sz="2000">
                <a:latin typeface="宋体" panose="02010600030101010101" pitchFamily="2" charset="-122"/>
                <a:ea typeface="宋体" panose="02010600030101010101" pitchFamily="2" charset="-122"/>
                <a:cs typeface="宋体" panose="02010600030101010101" pitchFamily="2" charset="-122"/>
              </a:rPr>
              <a:t>\</a:t>
            </a:r>
            <a:r>
              <a:rPr lang="zh-CN" altLang="en-US" sz="2000">
                <a:latin typeface="宋体" panose="02010600030101010101" pitchFamily="2" charset="-122"/>
                <a:ea typeface="宋体" panose="02010600030101010101" pitchFamily="2" charset="-122"/>
                <a:cs typeface="宋体" panose="02010600030101010101" pitchFamily="2" charset="-122"/>
              </a:rPr>
              <a:t>会考</a:t>
            </a:r>
            <a:r>
              <a:rPr lang="en-US" altLang="zh-CN" sz="2000" smtClean="0">
                <a:latin typeface="宋体" panose="02010600030101010101" pitchFamily="2" charset="-122"/>
                <a:ea typeface="宋体" panose="02010600030101010101" pitchFamily="2" charset="-122"/>
                <a:cs typeface="宋体" panose="02010600030101010101" pitchFamily="2" charset="-122"/>
              </a:rPr>
              <a:t>\</a:t>
            </a:r>
            <a:r>
              <a:rPr lang="zh-CN" altLang="zh-CN" sz="2000" dirty="0">
                <a:latin typeface="宋体" panose="02010600030101010101" pitchFamily="2" charset="-122"/>
                <a:ea typeface="宋体" panose="02010600030101010101" pitchFamily="2" charset="-122"/>
                <a:cs typeface="宋体" panose="02010600030101010101" pitchFamily="2" charset="-122"/>
              </a:rPr>
              <a:t>理论</a:t>
            </a:r>
            <a:r>
              <a:rPr lang="en-US" altLang="zh-CN" sz="2000" dirty="0">
                <a:latin typeface="宋体" panose="02010600030101010101" pitchFamily="2" charset="-122"/>
                <a:ea typeface="宋体" panose="02010600030101010101" pitchFamily="2" charset="-122"/>
                <a:cs typeface="宋体" panose="02010600030101010101" pitchFamily="2" charset="-122"/>
              </a:rPr>
              <a:t>\</a:t>
            </a:r>
            <a:r>
              <a:rPr lang="zh-CN" altLang="zh-CN" sz="2000" dirty="0">
                <a:latin typeface="宋体" panose="02010600030101010101" pitchFamily="2" charset="-122"/>
                <a:ea typeface="宋体" panose="02010600030101010101" pitchFamily="2" charset="-122"/>
                <a:cs typeface="宋体" panose="02010600030101010101" pitchFamily="2" charset="-122"/>
              </a:rPr>
              <a:t>会考纲要</a:t>
            </a:r>
            <a:r>
              <a:rPr lang="en-US" altLang="zh-CN" sz="2000" dirty="0">
                <a:latin typeface="宋体" panose="02010600030101010101" pitchFamily="2" charset="-122"/>
                <a:ea typeface="宋体" panose="02010600030101010101" pitchFamily="2" charset="-122"/>
                <a:cs typeface="宋体" panose="02010600030101010101" pitchFamily="2" charset="-122"/>
              </a:rPr>
              <a:t>.txt</a:t>
            </a:r>
            <a:r>
              <a:rPr lang="zh-CN" altLang="zh-CN" sz="2000" dirty="0">
                <a:latin typeface="宋体" panose="02010600030101010101" pitchFamily="2" charset="-122"/>
                <a:ea typeface="宋体" panose="02010600030101010101" pitchFamily="2" charset="-122"/>
                <a:cs typeface="宋体" panose="02010600030101010101" pitchFamily="2" charset="-122"/>
              </a:rPr>
              <a:t>”改名为“大纲</a:t>
            </a:r>
            <a:r>
              <a:rPr lang="en-US" altLang="zh-CN" sz="2000" dirty="0">
                <a:latin typeface="宋体" panose="02010600030101010101" pitchFamily="2" charset="-122"/>
                <a:ea typeface="宋体" panose="02010600030101010101" pitchFamily="2" charset="-122"/>
                <a:cs typeface="宋体" panose="02010600030101010101" pitchFamily="2" charset="-122"/>
              </a:rPr>
              <a:t>.txt</a:t>
            </a:r>
            <a:r>
              <a:rPr lang="zh-CN" altLang="zh-CN" sz="2000" dirty="0">
                <a:latin typeface="宋体" panose="02010600030101010101" pitchFamily="2" charset="-122"/>
                <a:ea typeface="宋体" panose="02010600030101010101" pitchFamily="2" charset="-122"/>
                <a:cs typeface="宋体" panose="02010600030101010101" pitchFamily="2" charset="-122"/>
              </a:rPr>
              <a:t>”，操作步骤如图</a:t>
            </a:r>
            <a:r>
              <a:rPr lang="en-US" sz="2000" dirty="0">
                <a:latin typeface="宋体" panose="02010600030101010101" pitchFamily="2" charset="-122"/>
                <a:ea typeface="宋体" panose="02010600030101010101" pitchFamily="2" charset="-122"/>
                <a:cs typeface="宋体" panose="02010600030101010101" pitchFamily="2" charset="-122"/>
              </a:rPr>
              <a:t>1-5-6</a:t>
            </a:r>
            <a:r>
              <a:rPr lang="zh-CN" altLang="zh-CN" sz="2000" dirty="0">
                <a:latin typeface="宋体" panose="02010600030101010101" pitchFamily="2" charset="-122"/>
                <a:ea typeface="宋体" panose="02010600030101010101" pitchFamily="2" charset="-122"/>
                <a:cs typeface="宋体" panose="02010600030101010101" pitchFamily="2" charset="-122"/>
              </a:rPr>
              <a:t>所示。</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p:txBody>
      </p:sp>
      <p:sp>
        <p:nvSpPr>
          <p:cNvPr id="11" name="矩形 10"/>
          <p:cNvSpPr/>
          <p:nvPr/>
        </p:nvSpPr>
        <p:spPr>
          <a:xfrm>
            <a:off x="159253" y="908720"/>
            <a:ext cx="8768074" cy="645160"/>
          </a:xfrm>
          <a:prstGeom prst="rect">
            <a:avLst/>
          </a:prstGeom>
          <a:noFill/>
          <a:effectLst/>
        </p:spPr>
        <p:style>
          <a:lnRef idx="1">
            <a:schemeClr val="accent1"/>
          </a:lnRef>
          <a:fillRef idx="3">
            <a:schemeClr val="accent1"/>
          </a:fillRef>
          <a:effectRef idx="2">
            <a:schemeClr val="accent1"/>
          </a:effectRef>
          <a:fontRef idx="minor">
            <a:schemeClr val="lt1"/>
          </a:fontRef>
        </p:style>
        <p:txBody>
          <a:bodyPr wrap="square">
            <a:spAutoFit/>
          </a:bodyPr>
          <a:lstStyle/>
          <a:p>
            <a:r>
              <a:rPr lang="zh-CN" altLang="zh-CN">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【补充说明】同盘之间直接拖放对象，相当于移动，而在不同盘之间直接拖放对象相当于复制；</a:t>
            </a:r>
            <a:r>
              <a:rPr lang="en-US" altLang="zh-CN">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Ctrl+</a:t>
            </a:r>
            <a:r>
              <a:rPr lang="zh-CN" altLang="zh-CN">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拖放相当于复制；不同盘间</a:t>
            </a:r>
            <a:r>
              <a:rPr lang="en-US" altLang="zh-CN">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Shift+</a:t>
            </a:r>
            <a:r>
              <a:rPr lang="zh-CN" altLang="zh-CN">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拖放相当于移动。</a:t>
            </a:r>
            <a:endParaRPr lang="zh-CN" altLang="zh-CN">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2" name="矩形 1"/>
          <p:cNvSpPr/>
          <p:nvPr/>
        </p:nvSpPr>
        <p:spPr>
          <a:xfrm>
            <a:off x="2202815" y="-6350"/>
            <a:ext cx="3949065" cy="521970"/>
          </a:xfrm>
          <a:prstGeom prst="rect">
            <a:avLst/>
          </a:prstGeom>
        </p:spPr>
        <p:txBody>
          <a:bodyPr wrap="square">
            <a:spAutoFit/>
          </a:bodyPr>
          <a:lstStyle/>
          <a:p>
            <a:r>
              <a:rPr lang="zh-CN" altLang="zh-CN" sz="2800" b="1" dirty="0">
                <a:solidFill>
                  <a:srgbClr val="FFFF00"/>
                </a:solidFill>
                <a:latin typeface="黑体" panose="02010609060101010101" pitchFamily="49" charset="-122"/>
                <a:ea typeface="黑体" panose="02010609060101010101" pitchFamily="49" charset="-122"/>
              </a:rPr>
              <a:t>二．资源管理器的使用</a:t>
            </a:r>
            <a:endParaRPr lang="zh-CN" altLang="zh-CN" sz="2800" b="1"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6760684" y="-126885"/>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7" name="矩形 6"/>
          <p:cNvSpPr/>
          <p:nvPr/>
        </p:nvSpPr>
        <p:spPr>
          <a:xfrm>
            <a:off x="114421" y="5692606"/>
            <a:ext cx="8936454" cy="707886"/>
          </a:xfrm>
          <a:prstGeom prst="rect">
            <a:avLst/>
          </a:prstGeom>
        </p:spPr>
        <p:style>
          <a:lnRef idx="3">
            <a:schemeClr val="lt1"/>
          </a:lnRef>
          <a:fillRef idx="1">
            <a:schemeClr val="accent1"/>
          </a:fillRef>
          <a:effectRef idx="1">
            <a:schemeClr val="accent1"/>
          </a:effectRef>
          <a:fontRef idx="minor">
            <a:schemeClr val="lt1"/>
          </a:fontRef>
        </p:style>
        <p:txBody>
          <a:bodyPr wrap="square">
            <a:spAutoFit/>
          </a:bodyPr>
          <a:lstStyle/>
          <a:p>
            <a:r>
              <a:rPr lang="zh-CN" altLang="zh-CN" sz="2000" dirty="0"/>
              <a:t>【补充说明】重命名也可以直接按快捷键</a:t>
            </a:r>
            <a:r>
              <a:rPr lang="en-US" altLang="zh-CN" sz="2000" dirty="0"/>
              <a:t>F2</a:t>
            </a:r>
            <a:r>
              <a:rPr lang="zh-CN" altLang="zh-CN" sz="2000" dirty="0"/>
              <a:t>；或</a:t>
            </a:r>
            <a:r>
              <a:rPr lang="zh-CN" altLang="zh-CN" sz="2000" dirty="0" smtClean="0"/>
              <a:t>单击</a:t>
            </a:r>
            <a:r>
              <a:rPr lang="zh-CN" altLang="en-US" sz="2000" dirty="0" smtClean="0"/>
              <a:t>菜单</a:t>
            </a:r>
            <a:r>
              <a:rPr lang="zh-CN" altLang="zh-CN" sz="2000" dirty="0" smtClean="0"/>
              <a:t>“文件”</a:t>
            </a:r>
            <a:r>
              <a:rPr lang="zh-CN" altLang="zh-CN" sz="2000" dirty="0"/>
              <a:t>→“重命名”命令</a:t>
            </a:r>
            <a:r>
              <a:rPr lang="zh-CN" altLang="zh-CN" sz="2000" dirty="0" smtClean="0"/>
              <a:t>。</a:t>
            </a:r>
            <a:endParaRPr lang="zh-CN" altLang="zh-CN" sz="2000" dirty="0" smtClean="0"/>
          </a:p>
        </p:txBody>
      </p:sp>
      <p:pic>
        <p:nvPicPr>
          <p:cNvPr id="2" name="图片 1"/>
          <p:cNvPicPr>
            <a:picLocks noChangeAspect="1"/>
          </p:cNvPicPr>
          <p:nvPr/>
        </p:nvPicPr>
        <p:blipFill>
          <a:blip r:embed="rId2"/>
          <a:stretch>
            <a:fillRect/>
          </a:stretch>
        </p:blipFill>
        <p:spPr>
          <a:xfrm>
            <a:off x="235585" y="1094740"/>
            <a:ext cx="8536305" cy="4121785"/>
          </a:xfrm>
          <a:prstGeom prst="rect">
            <a:avLst/>
          </a:prstGeom>
        </p:spPr>
      </p:pic>
      <p:sp>
        <p:nvSpPr>
          <p:cNvPr id="10" name="矩形 9"/>
          <p:cNvSpPr/>
          <p:nvPr/>
        </p:nvSpPr>
        <p:spPr>
          <a:xfrm>
            <a:off x="2202815" y="-6350"/>
            <a:ext cx="3949065" cy="521970"/>
          </a:xfrm>
          <a:prstGeom prst="rect">
            <a:avLst/>
          </a:prstGeom>
        </p:spPr>
        <p:txBody>
          <a:bodyPr wrap="square">
            <a:spAutoFit/>
          </a:bodyPr>
          <a:lstStyle/>
          <a:p>
            <a:r>
              <a:rPr lang="zh-CN" altLang="zh-CN" sz="2800" b="1" dirty="0">
                <a:solidFill>
                  <a:srgbClr val="FFFF00"/>
                </a:solidFill>
                <a:latin typeface="黑体" panose="02010609060101010101" pitchFamily="49" charset="-122"/>
                <a:ea typeface="黑体" panose="02010609060101010101" pitchFamily="49" charset="-122"/>
              </a:rPr>
              <a:t>二．资源管理器的使用</a:t>
            </a:r>
            <a:endParaRPr lang="zh-CN" altLang="zh-CN" sz="2800" b="1"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6760684" y="-126885"/>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2" name="矩形 1"/>
          <p:cNvSpPr/>
          <p:nvPr/>
        </p:nvSpPr>
        <p:spPr>
          <a:xfrm>
            <a:off x="107504" y="764704"/>
            <a:ext cx="8856984" cy="2368550"/>
          </a:xfrm>
          <a:prstGeom prst="rect">
            <a:avLst/>
          </a:prstGeom>
        </p:spPr>
        <p:txBody>
          <a:bodyPr wrap="square">
            <a:spAutoFit/>
          </a:bodyPr>
          <a:lstStyle/>
          <a:p>
            <a:r>
              <a:rPr lang="en-US" altLang="zh-CN" sz="2000" b="1" dirty="0">
                <a:latin typeface="宋体" panose="02010600030101010101" pitchFamily="2" charset="-122"/>
                <a:ea typeface="宋体" panose="02010600030101010101" pitchFamily="2" charset="-122"/>
                <a:cs typeface="宋体" panose="02010600030101010101" pitchFamily="2" charset="-122"/>
              </a:rPr>
              <a:t>6</a:t>
            </a:r>
            <a:r>
              <a:rPr lang="zh-CN" altLang="zh-CN" sz="2000" b="1" dirty="0">
                <a:latin typeface="宋体" panose="02010600030101010101" pitchFamily="2" charset="-122"/>
                <a:ea typeface="宋体" panose="02010600030101010101" pitchFamily="2" charset="-122"/>
                <a:cs typeface="宋体" panose="02010600030101010101" pitchFamily="2" charset="-122"/>
              </a:rPr>
              <a:t>．删除文件与文件夹</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en-US" altLang="zh-CN" sz="2000" dirty="0" smtClean="0">
                <a:latin typeface="宋体" panose="02010600030101010101" pitchFamily="2" charset="-122"/>
                <a:ea typeface="宋体" panose="02010600030101010101" pitchFamily="2" charset="-122"/>
                <a:cs typeface="宋体" panose="02010600030101010101" pitchFamily="2" charset="-122"/>
              </a:rPr>
              <a:t>  </a:t>
            </a:r>
            <a:r>
              <a:rPr lang="en-US" altLang="zh-CN" dirty="0" smtClean="0">
                <a:latin typeface="宋体" panose="02010600030101010101" pitchFamily="2" charset="-122"/>
                <a:ea typeface="宋体" panose="02010600030101010101" pitchFamily="2" charset="-122"/>
                <a:cs typeface="宋体" panose="02010600030101010101" pitchFamily="2" charset="-122"/>
              </a:rPr>
              <a:t> </a:t>
            </a:r>
            <a:r>
              <a:rPr lang="zh-CN" altLang="zh-CN" dirty="0" smtClean="0">
                <a:latin typeface="宋体" panose="02010600030101010101" pitchFamily="2" charset="-122"/>
                <a:ea typeface="宋体" panose="02010600030101010101" pitchFamily="2" charset="-122"/>
                <a:cs typeface="宋体" panose="02010600030101010101" pitchFamily="2" charset="-122"/>
              </a:rPr>
              <a:t>删除</a:t>
            </a:r>
            <a:r>
              <a:rPr lang="zh-CN" altLang="zh-CN" dirty="0">
                <a:latin typeface="宋体" panose="02010600030101010101" pitchFamily="2" charset="-122"/>
                <a:ea typeface="宋体" panose="02010600030101010101" pitchFamily="2" charset="-122"/>
                <a:cs typeface="宋体" panose="02010600030101010101" pitchFamily="2" charset="-122"/>
              </a:rPr>
              <a:t>分为两种：逻辑删除和物理删除，逻辑删除还可以恢复，物理删除不可恢复。</a:t>
            </a:r>
            <a:endParaRPr lang="zh-CN" altLang="zh-CN" dirty="0">
              <a:latin typeface="宋体" panose="02010600030101010101" pitchFamily="2" charset="-122"/>
              <a:ea typeface="宋体" panose="02010600030101010101" pitchFamily="2" charset="-122"/>
              <a:cs typeface="宋体" panose="02010600030101010101" pitchFamily="2" charset="-122"/>
            </a:endParaRPr>
          </a:p>
          <a:p>
            <a:r>
              <a:rPr lang="zh-CN" altLang="zh-CN" dirty="0">
                <a:latin typeface="宋体" panose="02010600030101010101" pitchFamily="2" charset="-122"/>
                <a:ea typeface="宋体" panose="02010600030101010101" pitchFamily="2" charset="-122"/>
                <a:cs typeface="宋体" panose="02010600030101010101" pitchFamily="2" charset="-122"/>
              </a:rPr>
              <a:t>（</a:t>
            </a:r>
            <a:r>
              <a:rPr lang="en-US" altLang="zh-CN" dirty="0">
                <a:latin typeface="宋体" panose="02010600030101010101" pitchFamily="2" charset="-122"/>
                <a:ea typeface="宋体" panose="02010600030101010101" pitchFamily="2" charset="-122"/>
                <a:cs typeface="宋体" panose="02010600030101010101" pitchFamily="2" charset="-122"/>
              </a:rPr>
              <a:t>1</a:t>
            </a:r>
            <a:r>
              <a:rPr lang="zh-CN" altLang="zh-CN" dirty="0">
                <a:latin typeface="宋体" panose="02010600030101010101" pitchFamily="2" charset="-122"/>
                <a:ea typeface="宋体" panose="02010600030101010101" pitchFamily="2" charset="-122"/>
                <a:cs typeface="宋体" panose="02010600030101010101" pitchFamily="2" charset="-122"/>
              </a:rPr>
              <a:t>）逻辑删除</a:t>
            </a:r>
            <a:endParaRPr lang="zh-CN" altLang="zh-CN" dirty="0">
              <a:latin typeface="宋体" panose="02010600030101010101" pitchFamily="2" charset="-122"/>
              <a:ea typeface="宋体" panose="02010600030101010101" pitchFamily="2" charset="-122"/>
              <a:cs typeface="宋体" panose="02010600030101010101" pitchFamily="2" charset="-122"/>
            </a:endParaRPr>
          </a:p>
          <a:p>
            <a:r>
              <a:rPr lang="zh-CN" altLang="zh-CN" dirty="0">
                <a:latin typeface="宋体" panose="02010600030101010101" pitchFamily="2" charset="-122"/>
                <a:ea typeface="宋体" panose="02010600030101010101" pitchFamily="2" charset="-122"/>
                <a:cs typeface="宋体" panose="02010600030101010101" pitchFamily="2" charset="-122"/>
              </a:rPr>
              <a:t>   逻辑删除是把被删除对象放入回收站，回收站是硬盘上的一块区域，用于存放本地硬盘上被删除的对象，一般不存放移动磁盘和网络上被删除的对象。逻辑删除对象，并未真</a:t>
            </a:r>
            <a:r>
              <a:rPr lang="zh-CN" altLang="en-US" dirty="0">
                <a:latin typeface="宋体" panose="02010600030101010101" pitchFamily="2" charset="-122"/>
                <a:ea typeface="宋体" panose="02010600030101010101" pitchFamily="2" charset="-122"/>
                <a:cs typeface="宋体" panose="02010600030101010101" pitchFamily="2" charset="-122"/>
              </a:rPr>
              <a:t>正</a:t>
            </a:r>
            <a:r>
              <a:rPr lang="zh-CN" altLang="zh-CN" dirty="0">
                <a:latin typeface="宋体" panose="02010600030101010101" pitchFamily="2" charset="-122"/>
                <a:ea typeface="宋体" panose="02010600030101010101" pitchFamily="2" charset="-122"/>
                <a:cs typeface="宋体" panose="02010600030101010101" pitchFamily="2" charset="-122"/>
              </a:rPr>
              <a:t>从硬盘上删除，只是换了个存储位置而</a:t>
            </a:r>
            <a:r>
              <a:rPr lang="zh-CN" altLang="en-US" dirty="0">
                <a:latin typeface="宋体" panose="02010600030101010101" pitchFamily="2" charset="-122"/>
                <a:ea typeface="宋体" panose="02010600030101010101" pitchFamily="2" charset="-122"/>
                <a:cs typeface="宋体" panose="02010600030101010101" pitchFamily="2" charset="-122"/>
              </a:rPr>
              <a:t>已</a:t>
            </a:r>
            <a:r>
              <a:rPr lang="zh-CN" altLang="zh-CN" dirty="0">
                <a:latin typeface="宋体" panose="02010600030101010101" pitchFamily="2" charset="-122"/>
                <a:ea typeface="宋体" panose="02010600030101010101" pitchFamily="2" charset="-122"/>
                <a:cs typeface="宋体" panose="02010600030101010101" pitchFamily="2" charset="-122"/>
              </a:rPr>
              <a:t>，还可以还原</a:t>
            </a:r>
            <a:r>
              <a:rPr lang="zh-CN" altLang="zh-CN" dirty="0" smtClean="0">
                <a:latin typeface="宋体" panose="02010600030101010101" pitchFamily="2" charset="-122"/>
                <a:ea typeface="宋体" panose="02010600030101010101" pitchFamily="2" charset="-122"/>
                <a:cs typeface="宋体" panose="02010600030101010101" pitchFamily="2" charset="-122"/>
              </a:rPr>
              <a:t>。</a:t>
            </a:r>
            <a:endParaRPr lang="en-US" altLang="zh-CN" dirty="0" smtClean="0">
              <a:latin typeface="宋体" panose="02010600030101010101" pitchFamily="2" charset="-122"/>
              <a:ea typeface="宋体" panose="02010600030101010101" pitchFamily="2" charset="-122"/>
              <a:cs typeface="宋体" panose="02010600030101010101" pitchFamily="2" charset="-122"/>
            </a:endParaRPr>
          </a:p>
          <a:p>
            <a:r>
              <a:rPr lang="zh-CN" altLang="zh-CN" dirty="0">
                <a:latin typeface="宋体" panose="02010600030101010101" pitchFamily="2" charset="-122"/>
                <a:ea typeface="宋体" panose="02010600030101010101" pitchFamily="2" charset="-122"/>
                <a:cs typeface="宋体" panose="02010600030101010101" pitchFamily="2" charset="-122"/>
              </a:rPr>
              <a:t>方法一：选定要删除的对象，按下</a:t>
            </a:r>
            <a:r>
              <a:rPr lang="en-US" altLang="zh-CN" dirty="0">
                <a:latin typeface="宋体" panose="02010600030101010101" pitchFamily="2" charset="-122"/>
                <a:ea typeface="宋体" panose="02010600030101010101" pitchFamily="2" charset="-122"/>
                <a:cs typeface="宋体" panose="02010600030101010101" pitchFamily="2" charset="-122"/>
              </a:rPr>
              <a:t>Delete</a:t>
            </a:r>
            <a:r>
              <a:rPr lang="zh-CN" altLang="zh-CN" dirty="0">
                <a:latin typeface="宋体" panose="02010600030101010101" pitchFamily="2" charset="-122"/>
                <a:ea typeface="宋体" panose="02010600030101010101" pitchFamily="2" charset="-122"/>
                <a:cs typeface="宋体" panose="02010600030101010101" pitchFamily="2" charset="-122"/>
              </a:rPr>
              <a:t>键，就会弹出如图</a:t>
            </a:r>
            <a:r>
              <a:rPr lang="en-US" dirty="0">
                <a:latin typeface="宋体" panose="02010600030101010101" pitchFamily="2" charset="-122"/>
                <a:ea typeface="宋体" panose="02010600030101010101" pitchFamily="2" charset="-122"/>
                <a:cs typeface="宋体" panose="02010600030101010101" pitchFamily="2" charset="-122"/>
              </a:rPr>
              <a:t>1-5-7</a:t>
            </a:r>
            <a:r>
              <a:rPr lang="zh-CN" altLang="zh-CN" dirty="0">
                <a:latin typeface="宋体" panose="02010600030101010101" pitchFamily="2" charset="-122"/>
                <a:ea typeface="宋体" panose="02010600030101010101" pitchFamily="2" charset="-122"/>
                <a:cs typeface="宋体" panose="02010600030101010101" pitchFamily="2" charset="-122"/>
              </a:rPr>
              <a:t>所示的对话框，单击“是”就把对象放入回收站，单击“否”，就放弃删除操作</a:t>
            </a:r>
            <a:r>
              <a:rPr lang="zh-CN" altLang="zh-CN" dirty="0" smtClean="0">
                <a:latin typeface="宋体" panose="02010600030101010101" pitchFamily="2" charset="-122"/>
                <a:ea typeface="宋体" panose="02010600030101010101" pitchFamily="2" charset="-122"/>
                <a:cs typeface="宋体" panose="02010600030101010101" pitchFamily="2" charset="-122"/>
              </a:rPr>
              <a:t>。</a:t>
            </a:r>
            <a:endParaRPr lang="zh-CN" altLang="zh-CN" dirty="0">
              <a:latin typeface="宋体" panose="02010600030101010101" pitchFamily="2" charset="-122"/>
              <a:ea typeface="宋体" panose="02010600030101010101" pitchFamily="2" charset="-122"/>
              <a:cs typeface="宋体" panose="02010600030101010101" pitchFamily="2" charset="-122"/>
            </a:endParaRPr>
          </a:p>
        </p:txBody>
      </p:sp>
      <p:grpSp>
        <p:nvGrpSpPr>
          <p:cNvPr id="11" name="组合 684459"/>
          <p:cNvGrpSpPr/>
          <p:nvPr/>
        </p:nvGrpSpPr>
        <p:grpSpPr bwMode="auto">
          <a:xfrm>
            <a:off x="1690613" y="3182868"/>
            <a:ext cx="5622882" cy="3223414"/>
            <a:chOff x="2648" y="10834"/>
            <a:chExt cx="6061" cy="3475"/>
          </a:xfrm>
        </p:grpSpPr>
        <p:pic>
          <p:nvPicPr>
            <p:cNvPr id="12" name="Picture 248"/>
            <p:cNvPicPr>
              <a:picLocks noChangeAspect="1" noChangeArrowheads="1"/>
            </p:cNvPicPr>
            <p:nvPr/>
          </p:nvPicPr>
          <p:blipFill>
            <a:blip r:embed="rId2">
              <a:extLst>
                <a:ext uri="{28A0092B-C50C-407E-A947-70E740481C1C}">
                  <a14:useLocalDpi xmlns:a14="http://schemas.microsoft.com/office/drawing/2010/main" val="0"/>
                </a:ext>
              </a:extLst>
            </a:blip>
            <a:srcRect b="40"/>
            <a:stretch>
              <a:fillRect/>
            </a:stretch>
          </p:blipFill>
          <p:spPr bwMode="auto">
            <a:xfrm>
              <a:off x="2648" y="10834"/>
              <a:ext cx="6061" cy="3166"/>
            </a:xfrm>
            <a:prstGeom prst="rect">
              <a:avLst/>
            </a:prstGeom>
            <a:noFill/>
            <a:extLst>
              <a:ext uri="{909E8E84-426E-40DD-AFC4-6F175D3DCCD1}">
                <a14:hiddenFill xmlns:a14="http://schemas.microsoft.com/office/drawing/2010/main">
                  <a:solidFill>
                    <a:srgbClr val="FFFFFF"/>
                  </a:solidFill>
                </a14:hiddenFill>
              </a:ext>
            </a:extLst>
          </p:spPr>
        </p:pic>
        <p:sp>
          <p:nvSpPr>
            <p:cNvPr id="13" name="Text Box 249"/>
            <p:cNvSpPr txBox="1">
              <a:spLocks noChangeArrowheads="1"/>
            </p:cNvSpPr>
            <p:nvPr/>
          </p:nvSpPr>
          <p:spPr bwMode="auto">
            <a:xfrm>
              <a:off x="4661" y="14000"/>
              <a:ext cx="2442" cy="30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en-US"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rPr>
                <a:t>图</a:t>
              </a:r>
              <a:r>
                <a:rPr lang="en-US" dirty="0">
                  <a:latin typeface="宋体" panose="02010600030101010101" pitchFamily="2" charset="-122"/>
                  <a:ea typeface="宋体" panose="02010600030101010101" pitchFamily="2" charset="-122"/>
                  <a:cs typeface="宋体" panose="02010600030101010101" pitchFamily="2" charset="-122"/>
                  <a:sym typeface="+mn-ea"/>
                </a:rPr>
                <a:t>1-5-7  </a:t>
              </a:r>
              <a:r>
                <a:rPr lang="zh-CN" altLang="en-US" dirty="0">
                  <a:latin typeface="宋体" panose="02010600030101010101" pitchFamily="2" charset="-122"/>
                  <a:ea typeface="宋体" panose="02010600030101010101" pitchFamily="2" charset="-122"/>
                  <a:cs typeface="宋体" panose="02010600030101010101" pitchFamily="2" charset="-122"/>
                  <a:sym typeface="+mn-ea"/>
                </a:rPr>
                <a:t>删除文件</a:t>
              </a:r>
              <a:endPar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grpSp>
      <p:sp>
        <p:nvSpPr>
          <p:cNvPr id="10" name="矩形 9"/>
          <p:cNvSpPr/>
          <p:nvPr/>
        </p:nvSpPr>
        <p:spPr>
          <a:xfrm>
            <a:off x="2202815" y="-6350"/>
            <a:ext cx="3949065" cy="521970"/>
          </a:xfrm>
          <a:prstGeom prst="rect">
            <a:avLst/>
          </a:prstGeom>
        </p:spPr>
        <p:txBody>
          <a:bodyPr wrap="square">
            <a:spAutoFit/>
          </a:bodyPr>
          <a:lstStyle/>
          <a:p>
            <a:r>
              <a:rPr lang="zh-CN" altLang="zh-CN" sz="2800" b="1" dirty="0">
                <a:solidFill>
                  <a:srgbClr val="FFFF00"/>
                </a:solidFill>
                <a:latin typeface="黑体" panose="02010609060101010101" pitchFamily="49" charset="-122"/>
                <a:ea typeface="黑体" panose="02010609060101010101" pitchFamily="49" charset="-122"/>
              </a:rPr>
              <a:t>二．资源管理器的使用</a:t>
            </a:r>
            <a:endParaRPr lang="zh-CN" altLang="zh-CN" sz="2800" b="1"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6760684" y="-126885"/>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10" name="矩形 9"/>
          <p:cNvSpPr/>
          <p:nvPr/>
        </p:nvSpPr>
        <p:spPr>
          <a:xfrm>
            <a:off x="107504" y="802567"/>
            <a:ext cx="8784976" cy="5631180"/>
          </a:xfrm>
          <a:prstGeom prst="rect">
            <a:avLst/>
          </a:prstGeom>
        </p:spPr>
        <p:txBody>
          <a:bodyPr wrap="square">
            <a:spAutoFit/>
          </a:bodyPr>
          <a:lstStyle/>
          <a:p>
            <a:pPr>
              <a:lnSpc>
                <a:spcPct val="150000"/>
              </a:lnSpc>
            </a:pPr>
            <a:r>
              <a:rPr lang="zh-CN" altLang="zh-CN" sz="2000" dirty="0">
                <a:latin typeface="+mn-ea"/>
              </a:rPr>
              <a:t>方法二：直接把将要删除的对象拖动到回收站。</a:t>
            </a:r>
            <a:endParaRPr lang="zh-CN" altLang="zh-CN" sz="2000" dirty="0">
              <a:latin typeface="+mn-ea"/>
            </a:endParaRPr>
          </a:p>
          <a:p>
            <a:pPr>
              <a:lnSpc>
                <a:spcPct val="150000"/>
              </a:lnSpc>
            </a:pPr>
            <a:r>
              <a:rPr lang="zh-CN" altLang="zh-CN" sz="2000" dirty="0">
                <a:latin typeface="+mn-ea"/>
              </a:rPr>
              <a:t>方法三：右击要删除的对象，在弹出的快捷菜单中选择“删除”命令。</a:t>
            </a:r>
            <a:endParaRPr lang="zh-CN" altLang="zh-CN" sz="2000" dirty="0">
              <a:latin typeface="+mn-ea"/>
            </a:endParaRPr>
          </a:p>
          <a:p>
            <a:pPr>
              <a:lnSpc>
                <a:spcPct val="150000"/>
              </a:lnSpc>
            </a:pPr>
            <a:r>
              <a:rPr lang="zh-CN" altLang="zh-CN" sz="2000" dirty="0">
                <a:latin typeface="+mn-ea"/>
              </a:rPr>
              <a:t>（</a:t>
            </a:r>
            <a:r>
              <a:rPr lang="en-US" altLang="zh-CN" sz="2000" dirty="0">
                <a:latin typeface="+mn-ea"/>
              </a:rPr>
              <a:t>2</a:t>
            </a:r>
            <a:r>
              <a:rPr lang="zh-CN" altLang="zh-CN" sz="2000" dirty="0">
                <a:latin typeface="+mn-ea"/>
              </a:rPr>
              <a:t>）还原对象</a:t>
            </a:r>
            <a:endParaRPr lang="zh-CN" altLang="zh-CN" sz="2000" dirty="0">
              <a:latin typeface="+mn-ea"/>
            </a:endParaRPr>
          </a:p>
          <a:p>
            <a:pPr>
              <a:lnSpc>
                <a:spcPct val="150000"/>
              </a:lnSpc>
            </a:pPr>
            <a:r>
              <a:rPr lang="zh-CN" altLang="zh-CN" sz="2000" dirty="0">
                <a:latin typeface="+mn-ea"/>
              </a:rPr>
              <a:t>回收站中的对象可以恢复到原位置。在回收站中选定将要还原的对象，右击对象，在弹出的快捷菜中选择“还原”命令；或单击菜单“文件”→“还原”命令。</a:t>
            </a:r>
            <a:endParaRPr lang="zh-CN" altLang="zh-CN" sz="2000" dirty="0">
              <a:latin typeface="+mn-ea"/>
            </a:endParaRPr>
          </a:p>
          <a:p>
            <a:pPr>
              <a:lnSpc>
                <a:spcPct val="150000"/>
              </a:lnSpc>
            </a:pPr>
            <a:r>
              <a:rPr lang="zh-CN" altLang="zh-CN" sz="2000" dirty="0">
                <a:latin typeface="+mn-ea"/>
              </a:rPr>
              <a:t>（</a:t>
            </a:r>
            <a:r>
              <a:rPr lang="en-US" altLang="zh-CN" sz="2000" dirty="0">
                <a:latin typeface="+mn-ea"/>
              </a:rPr>
              <a:t>3</a:t>
            </a:r>
            <a:r>
              <a:rPr lang="zh-CN" altLang="zh-CN" sz="2000" dirty="0">
                <a:latin typeface="+mn-ea"/>
              </a:rPr>
              <a:t>）物理删除对象</a:t>
            </a:r>
            <a:endParaRPr lang="zh-CN" altLang="zh-CN" sz="2000" dirty="0">
              <a:latin typeface="+mn-ea"/>
            </a:endParaRPr>
          </a:p>
          <a:p>
            <a:pPr>
              <a:lnSpc>
                <a:spcPct val="150000"/>
              </a:lnSpc>
            </a:pPr>
            <a:r>
              <a:rPr lang="zh-CN" altLang="zh-CN" sz="2000" dirty="0">
                <a:latin typeface="+mn-ea"/>
                <a:sym typeface="+mn-ea"/>
              </a:rPr>
              <a:t>方法一：</a:t>
            </a:r>
            <a:r>
              <a:rPr lang="zh-CN" altLang="zh-CN" sz="2000" dirty="0">
                <a:latin typeface="+mn-ea"/>
              </a:rPr>
              <a:t>选定要删除的对象，按键盘上的快捷键“</a:t>
            </a:r>
            <a:r>
              <a:rPr lang="en-US" altLang="zh-CN" sz="2000" dirty="0">
                <a:latin typeface="+mn-ea"/>
              </a:rPr>
              <a:t>Shift+Delete</a:t>
            </a:r>
            <a:r>
              <a:rPr lang="zh-CN" altLang="zh-CN" sz="2000" dirty="0">
                <a:latin typeface="+mn-ea"/>
              </a:rPr>
              <a:t>”。</a:t>
            </a:r>
            <a:endParaRPr lang="zh-CN" altLang="zh-CN" sz="2000" dirty="0">
              <a:latin typeface="+mn-ea"/>
            </a:endParaRPr>
          </a:p>
          <a:p>
            <a:pPr>
              <a:lnSpc>
                <a:spcPct val="150000"/>
              </a:lnSpc>
            </a:pPr>
            <a:r>
              <a:rPr lang="zh-CN" altLang="zh-CN" sz="2000" dirty="0">
                <a:latin typeface="+mn-ea"/>
                <a:sym typeface="+mn-ea"/>
              </a:rPr>
              <a:t>方法二：</a:t>
            </a:r>
            <a:r>
              <a:rPr lang="zh-CN" altLang="zh-CN" sz="2000" dirty="0">
                <a:latin typeface="+mn-ea"/>
              </a:rPr>
              <a:t>把回收站中的对象永久删除，将不可恢复，操作方法如下</a:t>
            </a:r>
            <a:r>
              <a:rPr lang="zh-CN" altLang="zh-CN" sz="2000" dirty="0" smtClean="0">
                <a:latin typeface="+mn-ea"/>
              </a:rPr>
              <a:t>：</a:t>
            </a:r>
            <a:endParaRPr lang="en-US" altLang="zh-CN" sz="2000" dirty="0" smtClean="0">
              <a:latin typeface="+mn-ea"/>
            </a:endParaRPr>
          </a:p>
          <a:p>
            <a:pPr>
              <a:lnSpc>
                <a:spcPct val="150000"/>
              </a:lnSpc>
            </a:pPr>
            <a:r>
              <a:rPr lang="zh-CN" altLang="zh-CN" sz="2000" dirty="0">
                <a:latin typeface="+mn-ea"/>
              </a:rPr>
              <a:t>在回收站窗口中选中将要删除的对象，再单击菜单“文件”→“删除”；</a:t>
            </a:r>
            <a:endParaRPr lang="zh-CN" altLang="zh-CN" sz="2000" dirty="0">
              <a:latin typeface="+mn-ea"/>
            </a:endParaRPr>
          </a:p>
          <a:p>
            <a:pPr>
              <a:lnSpc>
                <a:spcPct val="150000"/>
              </a:lnSpc>
            </a:pPr>
            <a:r>
              <a:rPr lang="zh-CN" altLang="zh-CN" sz="2000" dirty="0">
                <a:latin typeface="+mn-ea"/>
              </a:rPr>
              <a:t>单击工具栏上的“清空回收站”按钮，将删除回收站中全部内容。</a:t>
            </a:r>
            <a:endParaRPr lang="zh-CN" altLang="zh-CN" sz="2000" dirty="0">
              <a:latin typeface="+mn-ea"/>
            </a:endParaRPr>
          </a:p>
          <a:p>
            <a:pPr>
              <a:lnSpc>
                <a:spcPct val="150000"/>
              </a:lnSpc>
            </a:pPr>
            <a:endParaRPr lang="zh-CN" altLang="en-US" sz="2000" dirty="0">
              <a:solidFill>
                <a:srgbClr val="FF0000"/>
              </a:solidFill>
              <a:latin typeface="+mn-ea"/>
            </a:endParaRPr>
          </a:p>
        </p:txBody>
      </p:sp>
      <p:sp>
        <p:nvSpPr>
          <p:cNvPr id="2" name="矩形 1"/>
          <p:cNvSpPr/>
          <p:nvPr/>
        </p:nvSpPr>
        <p:spPr>
          <a:xfrm>
            <a:off x="2202815" y="-6350"/>
            <a:ext cx="3949065" cy="521970"/>
          </a:xfrm>
          <a:prstGeom prst="rect">
            <a:avLst/>
          </a:prstGeom>
        </p:spPr>
        <p:txBody>
          <a:bodyPr wrap="square">
            <a:spAutoFit/>
          </a:bodyPr>
          <a:lstStyle/>
          <a:p>
            <a:r>
              <a:rPr lang="zh-CN" altLang="zh-CN" sz="2800" b="1" dirty="0">
                <a:solidFill>
                  <a:srgbClr val="FFFF00"/>
                </a:solidFill>
                <a:latin typeface="黑体" panose="02010609060101010101" pitchFamily="49" charset="-122"/>
                <a:ea typeface="黑体" panose="02010609060101010101" pitchFamily="49" charset="-122"/>
              </a:rPr>
              <a:t>二．资源管理器的使用</a:t>
            </a:r>
            <a:endParaRPr lang="zh-CN" altLang="zh-CN" sz="2800" b="1"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6760684" y="-126885"/>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6" name="矩形 5"/>
          <p:cNvSpPr/>
          <p:nvPr/>
        </p:nvSpPr>
        <p:spPr>
          <a:xfrm>
            <a:off x="79598" y="926720"/>
            <a:ext cx="8956898" cy="1938020"/>
          </a:xfrm>
          <a:prstGeom prst="rect">
            <a:avLst/>
          </a:prstGeom>
        </p:spPr>
        <p:txBody>
          <a:bodyPr wrap="square">
            <a:spAutoFit/>
          </a:bodyPr>
          <a:lstStyle/>
          <a:p>
            <a:r>
              <a:rPr lang="en-US" altLang="zh-CN" sz="2000" b="1" dirty="0" smtClean="0">
                <a:latin typeface="宋体" panose="02010600030101010101" pitchFamily="2" charset="-122"/>
                <a:ea typeface="宋体" panose="02010600030101010101" pitchFamily="2" charset="-122"/>
                <a:cs typeface="宋体" panose="02010600030101010101" pitchFamily="2" charset="-122"/>
              </a:rPr>
              <a:t>7</a:t>
            </a:r>
            <a:r>
              <a:rPr lang="zh-CN" altLang="zh-CN" sz="2000" b="1" dirty="0">
                <a:latin typeface="宋体" panose="02010600030101010101" pitchFamily="2" charset="-122"/>
                <a:ea typeface="宋体" panose="02010600030101010101" pitchFamily="2" charset="-122"/>
                <a:cs typeface="宋体" panose="02010600030101010101" pitchFamily="2" charset="-122"/>
              </a:rPr>
              <a:t>．搜索文件与文件夹</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en-US" altLang="zh-CN" sz="2000" dirty="0" smtClean="0">
                <a:latin typeface="宋体" panose="02010600030101010101" pitchFamily="2" charset="-122"/>
                <a:ea typeface="宋体" panose="02010600030101010101" pitchFamily="2" charset="-122"/>
                <a:cs typeface="宋体" panose="02010600030101010101" pitchFamily="2" charset="-122"/>
              </a:rPr>
              <a:t>   Windows</a:t>
            </a:r>
            <a:r>
              <a:rPr lang="zh-CN" altLang="zh-CN" sz="2000" dirty="0">
                <a:latin typeface="宋体" panose="02010600030101010101" pitchFamily="2" charset="-122"/>
                <a:ea typeface="宋体" panose="02010600030101010101" pitchFamily="2" charset="-122"/>
                <a:cs typeface="宋体" panose="02010600030101010101" pitchFamily="2" charset="-122"/>
              </a:rPr>
              <a:t>提供了强大的搜索功能，可以搜索文件或文件夹、</a:t>
            </a:r>
            <a:r>
              <a:rPr lang="en-US" altLang="zh-CN" sz="2000" dirty="0">
                <a:latin typeface="宋体" panose="02010600030101010101" pitchFamily="2" charset="-122"/>
                <a:ea typeface="宋体" panose="02010600030101010101" pitchFamily="2" charset="-122"/>
                <a:cs typeface="宋体" panose="02010600030101010101" pitchFamily="2" charset="-122"/>
              </a:rPr>
              <a:t>Internet</a:t>
            </a:r>
            <a:r>
              <a:rPr lang="zh-CN" altLang="zh-CN" sz="2000" dirty="0">
                <a:latin typeface="宋体" panose="02010600030101010101" pitchFamily="2" charset="-122"/>
                <a:ea typeface="宋体" panose="02010600030101010101" pitchFamily="2" charset="-122"/>
                <a:cs typeface="宋体" panose="02010600030101010101" pitchFamily="2" charset="-122"/>
              </a:rPr>
              <a:t>中的内容、网络上的计算机与计算机用户等。</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en-US" sz="2000" smtClean="0">
                <a:latin typeface="宋体" panose="02010600030101010101" pitchFamily="2" charset="-122"/>
                <a:ea typeface="宋体" panose="02010600030101010101" pitchFamily="2" charset="-122"/>
                <a:cs typeface="宋体" panose="02010600030101010101" pitchFamily="2" charset="-122"/>
              </a:rPr>
              <a:t>（</a:t>
            </a:r>
            <a:r>
              <a:rPr lang="en-US" altLang="zh-CN" sz="2000" smtClean="0">
                <a:latin typeface="宋体" panose="02010600030101010101" pitchFamily="2" charset="-122"/>
                <a:ea typeface="宋体" panose="02010600030101010101" pitchFamily="2" charset="-122"/>
                <a:cs typeface="宋体" panose="02010600030101010101" pitchFamily="2" charset="-122"/>
              </a:rPr>
              <a:t>1</a:t>
            </a:r>
            <a:r>
              <a:rPr lang="zh-CN" altLang="en-US" sz="2000" smtClean="0">
                <a:latin typeface="宋体" panose="02010600030101010101" pitchFamily="2" charset="-122"/>
                <a:ea typeface="宋体" panose="02010600030101010101" pitchFamily="2" charset="-122"/>
                <a:cs typeface="宋体" panose="02010600030101010101" pitchFamily="2" charset="-122"/>
              </a:rPr>
              <a:t>）</a:t>
            </a:r>
            <a:r>
              <a:rPr lang="zh-CN" altLang="zh-CN" sz="2000" smtClean="0">
                <a:latin typeface="宋体" panose="02010600030101010101" pitchFamily="2" charset="-122"/>
                <a:ea typeface="宋体" panose="02010600030101010101" pitchFamily="2" charset="-122"/>
                <a:cs typeface="宋体" panose="02010600030101010101" pitchFamily="2" charset="-122"/>
              </a:rPr>
              <a:t>启动</a:t>
            </a:r>
            <a:r>
              <a:rPr lang="zh-CN" altLang="zh-CN" sz="2000" dirty="0">
                <a:latin typeface="宋体" panose="02010600030101010101" pitchFamily="2" charset="-122"/>
                <a:ea typeface="宋体" panose="02010600030101010101" pitchFamily="2" charset="-122"/>
                <a:cs typeface="宋体" panose="02010600030101010101" pitchFamily="2" charset="-122"/>
              </a:rPr>
              <a:t>“搜索”程序</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zh-CN" sz="2000" dirty="0">
                <a:latin typeface="宋体" panose="02010600030101010101" pitchFamily="2" charset="-122"/>
                <a:ea typeface="宋体" panose="02010600030101010101" pitchFamily="2" charset="-122"/>
                <a:cs typeface="宋体" panose="02010600030101010101" pitchFamily="2" charset="-122"/>
              </a:rPr>
              <a:t>方法一：单击“开始”按钮，在“搜索”输入框中输入要搜索的内容，如图</a:t>
            </a:r>
            <a:r>
              <a:rPr lang="en-US" sz="2000" dirty="0">
                <a:latin typeface="宋体" panose="02010600030101010101" pitchFamily="2" charset="-122"/>
                <a:ea typeface="宋体" panose="02010600030101010101" pitchFamily="2" charset="-122"/>
                <a:cs typeface="宋体" panose="02010600030101010101" pitchFamily="2" charset="-122"/>
              </a:rPr>
              <a:t>1-5-8</a:t>
            </a:r>
            <a:r>
              <a:rPr lang="zh-CN" altLang="zh-CN" sz="2000" dirty="0">
                <a:latin typeface="宋体" panose="02010600030101010101" pitchFamily="2" charset="-122"/>
                <a:ea typeface="宋体" panose="02010600030101010101" pitchFamily="2" charset="-122"/>
                <a:cs typeface="宋体" panose="02010600030101010101" pitchFamily="2" charset="-122"/>
              </a:rPr>
              <a:t>所示。默认的搜索范围是全部本地磁盘。</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p:txBody>
      </p:sp>
      <p:grpSp>
        <p:nvGrpSpPr>
          <p:cNvPr id="7" name="组合 684454"/>
          <p:cNvGrpSpPr/>
          <p:nvPr/>
        </p:nvGrpSpPr>
        <p:grpSpPr bwMode="auto">
          <a:xfrm>
            <a:off x="2005709" y="3030156"/>
            <a:ext cx="4413610" cy="1839004"/>
            <a:chOff x="2761" y="4425"/>
            <a:chExt cx="5400" cy="2249"/>
          </a:xfrm>
        </p:grpSpPr>
        <p:grpSp>
          <p:nvGrpSpPr>
            <p:cNvPr id="9" name="Group 259"/>
            <p:cNvGrpSpPr/>
            <p:nvPr/>
          </p:nvGrpSpPr>
          <p:grpSpPr bwMode="auto">
            <a:xfrm>
              <a:off x="2761" y="4425"/>
              <a:ext cx="5400" cy="1875"/>
              <a:chOff x="1211" y="9743"/>
              <a:chExt cx="5400" cy="1875"/>
            </a:xfrm>
          </p:grpSpPr>
          <p:pic>
            <p:nvPicPr>
              <p:cNvPr id="684456" name="Picture 26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1" y="9743"/>
                <a:ext cx="5400" cy="1875"/>
              </a:xfrm>
              <a:prstGeom prst="rect">
                <a:avLst/>
              </a:prstGeom>
              <a:noFill/>
              <a:ln w="12700">
                <a:solidFill>
                  <a:srgbClr val="969696"/>
                </a:solidFill>
                <a:miter lim="800000"/>
                <a:headEnd/>
                <a:tailEnd/>
              </a:ln>
              <a:extLst>
                <a:ext uri="{909E8E84-426E-40DD-AFC4-6F175D3DCCD1}">
                  <a14:hiddenFill xmlns:a14="http://schemas.microsoft.com/office/drawing/2010/main">
                    <a:solidFill>
                      <a:srgbClr val="FFFFFF"/>
                    </a:solidFill>
                  </a14:hiddenFill>
                </a:ext>
              </a:extLst>
            </p:spPr>
          </p:pic>
          <p:sp>
            <p:nvSpPr>
              <p:cNvPr id="11" name="AutoShape 261"/>
              <p:cNvSpPr>
                <a:spLocks noChangeArrowheads="1"/>
              </p:cNvSpPr>
              <p:nvPr/>
            </p:nvSpPr>
            <p:spPr bwMode="auto">
              <a:xfrm>
                <a:off x="3005" y="9830"/>
                <a:ext cx="1771" cy="472"/>
              </a:xfrm>
              <a:prstGeom prst="wedgeRectCallout">
                <a:avLst>
                  <a:gd name="adj1" fmla="val -44680"/>
                  <a:gd name="adj2" fmla="val 102363"/>
                </a:avLst>
              </a:prstGeom>
              <a:noFill/>
              <a:ln w="12700">
                <a:solidFill>
                  <a:srgbClr val="000000"/>
                </a:solidFill>
                <a:miter lim="800000"/>
              </a:ln>
              <a:extLst>
                <a:ext uri="{909E8E84-426E-40DD-AFC4-6F175D3DCCD1}">
                  <a14:hiddenFill xmlns:a14="http://schemas.microsoft.com/office/drawing/2010/main">
                    <a:solidFill>
                      <a:srgbClr val="333333"/>
                    </a:solidFill>
                  </a14:hiddenFill>
                </a:ext>
              </a:extLst>
            </p:spPr>
            <p:txBody>
              <a:bodyPr vert="horz" wrap="square" lIns="0" tIns="0" rIns="0" bIns="0" numCol="1" anchor="t" anchorCtr="0" compatLnSpc="1"/>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en-US" b="0" i="0" u="none" strike="noStrike" cap="none" normalizeH="0" baseline="0" smtClean="0">
                    <a:ln>
                      <a:noFill/>
                    </a:ln>
                    <a:solidFill>
                      <a:schemeClr val="tx1"/>
                    </a:solidFill>
                    <a:effectLst/>
                    <a:latin typeface="Calibri" panose="020F0502020204030204" pitchFamily="34" charset="0"/>
                    <a:ea typeface="宋体" panose="02010600030101010101" pitchFamily="2" charset="-122"/>
                  </a:rPr>
                  <a:t>输入搜索内容</a:t>
                </a:r>
                <a:endParaRPr kumimoji="0" lang="zh-CN"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10" name="Text Box 262"/>
            <p:cNvSpPr txBox="1">
              <a:spLocks noChangeArrowheads="1"/>
            </p:cNvSpPr>
            <p:nvPr/>
          </p:nvSpPr>
          <p:spPr bwMode="auto">
            <a:xfrm>
              <a:off x="4034" y="6365"/>
              <a:ext cx="3374" cy="30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en-US"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rPr>
                <a:t>图</a:t>
              </a:r>
              <a:r>
                <a:rPr lang="en-US" dirty="0">
                  <a:latin typeface="宋体" panose="02010600030101010101" pitchFamily="2" charset="-122"/>
                  <a:ea typeface="宋体" panose="02010600030101010101" pitchFamily="2" charset="-122"/>
                  <a:cs typeface="宋体" panose="02010600030101010101" pitchFamily="2" charset="-122"/>
                  <a:sym typeface="+mn-ea"/>
                </a:rPr>
                <a:t>1-5-8 </a:t>
              </a:r>
              <a:r>
                <a:rPr lang="zh-CN" altLang="en-US" dirty="0">
                  <a:latin typeface="宋体" panose="02010600030101010101" pitchFamily="2" charset="-122"/>
                  <a:ea typeface="宋体" panose="02010600030101010101" pitchFamily="2" charset="-122"/>
                  <a:cs typeface="宋体" panose="02010600030101010101" pitchFamily="2" charset="-122"/>
                  <a:sym typeface="+mn-ea"/>
                </a:rPr>
                <a:t>启动</a:t>
              </a:r>
              <a:r>
                <a:rPr lang="en-US" altLang="zh-CN"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dirty="0">
                  <a:latin typeface="宋体" panose="02010600030101010101" pitchFamily="2" charset="-122"/>
                  <a:ea typeface="宋体" panose="02010600030101010101" pitchFamily="2" charset="-122"/>
                  <a:cs typeface="宋体" panose="02010600030101010101" pitchFamily="2" charset="-122"/>
                  <a:sym typeface="+mn-ea"/>
                </a:rPr>
                <a:t>搜索</a:t>
              </a:r>
              <a:r>
                <a:rPr lang="en-US" altLang="zh-CN"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dirty="0">
                  <a:latin typeface="宋体" panose="02010600030101010101" pitchFamily="2" charset="-122"/>
                  <a:ea typeface="宋体" panose="02010600030101010101" pitchFamily="2" charset="-122"/>
                  <a:cs typeface="宋体" panose="02010600030101010101" pitchFamily="2" charset="-122"/>
                  <a:sym typeface="+mn-ea"/>
                </a:rPr>
                <a:t>程序</a:t>
              </a:r>
              <a:endPar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grpSp>
      <p:sp>
        <p:nvSpPr>
          <p:cNvPr id="12" name="矩形 11"/>
          <p:cNvSpPr/>
          <p:nvPr/>
        </p:nvSpPr>
        <p:spPr>
          <a:xfrm>
            <a:off x="113668" y="4941168"/>
            <a:ext cx="9030332" cy="1630045"/>
          </a:xfrm>
          <a:prstGeom prst="rect">
            <a:avLst/>
          </a:prstGeom>
        </p:spPr>
        <p:txBody>
          <a:bodyPr wrap="square">
            <a:spAutoFit/>
          </a:bodyPr>
          <a:lstStyle/>
          <a:p>
            <a:r>
              <a:rPr lang="zh-CN" altLang="zh-CN" sz="2000" dirty="0">
                <a:latin typeface="宋体" panose="02010600030101010101" pitchFamily="2" charset="-122"/>
                <a:ea typeface="宋体" panose="02010600030101010101" pitchFamily="2" charset="-122"/>
                <a:cs typeface="宋体" panose="02010600030101010101" pitchFamily="2" charset="-122"/>
              </a:rPr>
              <a:t>方法二：在</a:t>
            </a:r>
            <a:r>
              <a:rPr lang="en-US" altLang="zh-CN" sz="2000" dirty="0">
                <a:latin typeface="宋体" panose="02010600030101010101" pitchFamily="2" charset="-122"/>
                <a:ea typeface="宋体" panose="02010600030101010101" pitchFamily="2" charset="-122"/>
                <a:cs typeface="宋体" panose="02010600030101010101" pitchFamily="2" charset="-122"/>
              </a:rPr>
              <a:t>Windows</a:t>
            </a:r>
            <a:r>
              <a:rPr lang="zh-CN" altLang="zh-CN" sz="2000" dirty="0">
                <a:latin typeface="宋体" panose="02010600030101010101" pitchFamily="2" charset="-122"/>
                <a:ea typeface="宋体" panose="02010600030101010101" pitchFamily="2" charset="-122"/>
                <a:cs typeface="宋体" panose="02010600030101010101" pitchFamily="2" charset="-122"/>
              </a:rPr>
              <a:t>资源管理器右上角的“搜索”输入框中输入要搜索的内容。默认的搜索范围是当前文件夹。</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en-US" sz="2000" smtClean="0">
                <a:latin typeface="宋体" panose="02010600030101010101" pitchFamily="2" charset="-122"/>
                <a:ea typeface="宋体" panose="02010600030101010101" pitchFamily="2" charset="-122"/>
                <a:cs typeface="宋体" panose="02010600030101010101" pitchFamily="2" charset="-122"/>
              </a:rPr>
              <a:t>（</a:t>
            </a:r>
            <a:r>
              <a:rPr lang="en-US" altLang="zh-CN" sz="2000" smtClean="0">
                <a:latin typeface="宋体" panose="02010600030101010101" pitchFamily="2" charset="-122"/>
                <a:ea typeface="宋体" panose="02010600030101010101" pitchFamily="2" charset="-122"/>
                <a:cs typeface="宋体" panose="02010600030101010101" pitchFamily="2" charset="-122"/>
              </a:rPr>
              <a:t>2</a:t>
            </a:r>
            <a:r>
              <a:rPr lang="zh-CN" altLang="en-US" sz="2000" smtClean="0">
                <a:latin typeface="宋体" panose="02010600030101010101" pitchFamily="2" charset="-122"/>
                <a:ea typeface="宋体" panose="02010600030101010101" pitchFamily="2" charset="-122"/>
                <a:cs typeface="宋体" panose="02010600030101010101" pitchFamily="2" charset="-122"/>
              </a:rPr>
              <a:t>）</a:t>
            </a:r>
            <a:r>
              <a:rPr lang="zh-CN" altLang="zh-CN" sz="2000" smtClean="0">
                <a:latin typeface="宋体" panose="02010600030101010101" pitchFamily="2" charset="-122"/>
                <a:ea typeface="宋体" panose="02010600030101010101" pitchFamily="2" charset="-122"/>
                <a:cs typeface="宋体" panose="02010600030101010101" pitchFamily="2" charset="-122"/>
              </a:rPr>
              <a:t>使用</a:t>
            </a:r>
            <a:r>
              <a:rPr lang="zh-CN" altLang="zh-CN" sz="2000" dirty="0">
                <a:latin typeface="宋体" panose="02010600030101010101" pitchFamily="2" charset="-122"/>
                <a:ea typeface="宋体" panose="02010600030101010101" pitchFamily="2" charset="-122"/>
                <a:cs typeface="宋体" panose="02010600030101010101" pitchFamily="2" charset="-122"/>
              </a:rPr>
              <a:t>“搜索”程序</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en-US" altLang="zh-CN" sz="2000" smtClean="0">
                <a:latin typeface="宋体" panose="02010600030101010101" pitchFamily="2" charset="-122"/>
                <a:ea typeface="宋体" panose="02010600030101010101" pitchFamily="2" charset="-122"/>
                <a:cs typeface="宋体" panose="02010600030101010101" pitchFamily="2" charset="-122"/>
              </a:rPr>
              <a:t>   </a:t>
            </a:r>
            <a:r>
              <a:rPr lang="zh-CN" altLang="en-US" sz="2000" smtClean="0">
                <a:latin typeface="宋体" panose="02010600030101010101" pitchFamily="2" charset="-122"/>
                <a:ea typeface="宋体" panose="02010600030101010101" pitchFamily="2" charset="-122"/>
                <a:cs typeface="宋体" panose="02010600030101010101" pitchFamily="2" charset="-122"/>
              </a:rPr>
              <a:t>①</a:t>
            </a:r>
            <a:r>
              <a:rPr lang="zh-CN" altLang="zh-CN" sz="2000" smtClean="0">
                <a:latin typeface="宋体" panose="02010600030101010101" pitchFamily="2" charset="-122"/>
                <a:ea typeface="宋体" panose="02010600030101010101" pitchFamily="2" charset="-122"/>
                <a:cs typeface="宋体" panose="02010600030101010101" pitchFamily="2" charset="-122"/>
              </a:rPr>
              <a:t>用户</a:t>
            </a:r>
            <a:r>
              <a:rPr lang="zh-CN" altLang="zh-CN" sz="2000" dirty="0">
                <a:latin typeface="宋体" panose="02010600030101010101" pitchFamily="2" charset="-122"/>
                <a:ea typeface="宋体" panose="02010600030101010101" pitchFamily="2" charset="-122"/>
                <a:cs typeface="宋体" panose="02010600030101010101" pitchFamily="2" charset="-122"/>
              </a:rPr>
              <a:t>可以输入准确的文件名或文件夹名来搜索，也可以根据部分文件名、文件类型、文件大小、文件内容及文件创建、修改或最近访问日期进行搜索</a:t>
            </a:r>
            <a:r>
              <a:rPr lang="zh-CN" altLang="zh-CN" sz="2000" dirty="0" smtClean="0">
                <a:latin typeface="宋体" panose="02010600030101010101" pitchFamily="2" charset="-122"/>
                <a:ea typeface="宋体" panose="02010600030101010101" pitchFamily="2" charset="-122"/>
                <a:cs typeface="宋体" panose="02010600030101010101" pitchFamily="2" charset="-122"/>
              </a:rPr>
              <a:t>。</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p:txBody>
      </p:sp>
      <p:sp>
        <p:nvSpPr>
          <p:cNvPr id="2" name="矩形 1"/>
          <p:cNvSpPr/>
          <p:nvPr/>
        </p:nvSpPr>
        <p:spPr>
          <a:xfrm>
            <a:off x="2202815" y="-6350"/>
            <a:ext cx="3949065" cy="521970"/>
          </a:xfrm>
          <a:prstGeom prst="rect">
            <a:avLst/>
          </a:prstGeom>
        </p:spPr>
        <p:txBody>
          <a:bodyPr wrap="square">
            <a:spAutoFit/>
          </a:bodyPr>
          <a:lstStyle/>
          <a:p>
            <a:r>
              <a:rPr lang="zh-CN" altLang="zh-CN" sz="2800" b="1" dirty="0">
                <a:solidFill>
                  <a:srgbClr val="FFFF00"/>
                </a:solidFill>
                <a:latin typeface="黑体" panose="02010609060101010101" pitchFamily="49" charset="-122"/>
                <a:ea typeface="黑体" panose="02010609060101010101" pitchFamily="49" charset="-122"/>
              </a:rPr>
              <a:t>二．资源管理器的使用</a:t>
            </a:r>
            <a:endParaRPr lang="zh-CN" altLang="zh-CN" sz="2800" b="1"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6760684" y="-126885"/>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7" name="矩形 6"/>
          <p:cNvSpPr/>
          <p:nvPr/>
        </p:nvSpPr>
        <p:spPr>
          <a:xfrm>
            <a:off x="100042" y="809624"/>
            <a:ext cx="8936454" cy="1322070"/>
          </a:xfrm>
          <a:prstGeom prst="rect">
            <a:avLst/>
          </a:prstGeom>
        </p:spPr>
        <p:txBody>
          <a:bodyPr wrap="square">
            <a:spAutoFit/>
          </a:bodyPr>
          <a:lstStyle/>
          <a:p>
            <a:r>
              <a:rPr lang="zh-CN" altLang="en-US" sz="2000" smtClean="0">
                <a:latin typeface="宋体" panose="02010600030101010101" pitchFamily="2" charset="-122"/>
                <a:ea typeface="宋体" panose="02010600030101010101" pitchFamily="2" charset="-122"/>
                <a:cs typeface="宋体" panose="02010600030101010101" pitchFamily="2" charset="-122"/>
              </a:rPr>
              <a:t>②</a:t>
            </a:r>
            <a:r>
              <a:rPr lang="zh-CN" altLang="zh-CN" sz="2000" smtClean="0">
                <a:latin typeface="宋体" panose="02010600030101010101" pitchFamily="2" charset="-122"/>
                <a:ea typeface="宋体" panose="02010600030101010101" pitchFamily="2" charset="-122"/>
                <a:cs typeface="宋体" panose="02010600030101010101" pitchFamily="2" charset="-122"/>
              </a:rPr>
              <a:t>使用</a:t>
            </a:r>
            <a:r>
              <a:rPr lang="zh-CN" altLang="zh-CN" sz="2000" dirty="0">
                <a:latin typeface="宋体" panose="02010600030101010101" pitchFamily="2" charset="-122"/>
                <a:ea typeface="宋体" panose="02010600030101010101" pitchFamily="2" charset="-122"/>
                <a:cs typeface="宋体" panose="02010600030101010101" pitchFamily="2" charset="-122"/>
              </a:rPr>
              <a:t>搜索功能时，它的默认搜索路径是当前路径，也可以在“搜索范围”下拉选项中选择别的路径，比如移动磁盘或网络等。</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zh-CN" sz="2000" dirty="0">
                <a:latin typeface="宋体" panose="02010600030101010101" pitchFamily="2" charset="-122"/>
                <a:ea typeface="宋体" panose="02010600030101010101" pitchFamily="2" charset="-122"/>
                <a:cs typeface="宋体" panose="02010600030101010101" pitchFamily="2" charset="-122"/>
              </a:rPr>
              <a:t>    搜索“</a:t>
            </a:r>
            <a:r>
              <a:rPr lang="en-US" altLang="zh-CN" sz="2000" dirty="0">
                <a:latin typeface="宋体" panose="02010600030101010101" pitchFamily="2" charset="-122"/>
                <a:ea typeface="宋体" panose="02010600030101010101" pitchFamily="2" charset="-122"/>
                <a:cs typeface="宋体" panose="02010600030101010101" pitchFamily="2" charset="-122"/>
              </a:rPr>
              <a:t>G:\Flash</a:t>
            </a:r>
            <a:r>
              <a:rPr lang="zh-CN" altLang="zh-CN" sz="2000" dirty="0">
                <a:latin typeface="宋体" panose="02010600030101010101" pitchFamily="2" charset="-122"/>
                <a:ea typeface="宋体" panose="02010600030101010101" pitchFamily="2" charset="-122"/>
                <a:cs typeface="宋体" panose="02010600030101010101" pitchFamily="2" charset="-122"/>
              </a:rPr>
              <a:t>”文件夹下所有</a:t>
            </a:r>
            <a:r>
              <a:rPr lang="en-US" altLang="zh-CN" sz="2000" dirty="0">
                <a:latin typeface="宋体" panose="02010600030101010101" pitchFamily="2" charset="-122"/>
                <a:ea typeface="宋体" panose="02010600030101010101" pitchFamily="2" charset="-122"/>
                <a:cs typeface="宋体" panose="02010600030101010101" pitchFamily="2" charset="-122"/>
              </a:rPr>
              <a:t>wma</a:t>
            </a:r>
            <a:r>
              <a:rPr lang="zh-CN" altLang="zh-CN" sz="2000" dirty="0">
                <a:latin typeface="宋体" panose="02010600030101010101" pitchFamily="2" charset="-122"/>
                <a:ea typeface="宋体" panose="02010600030101010101" pitchFamily="2" charset="-122"/>
                <a:cs typeface="宋体" panose="02010600030101010101" pitchFamily="2" charset="-122"/>
              </a:rPr>
              <a:t>格式的文件（可用通配符表示为“</a:t>
            </a:r>
            <a:r>
              <a:rPr lang="en-US" altLang="zh-CN" sz="2000" dirty="0">
                <a:latin typeface="宋体" panose="02010600030101010101" pitchFamily="2" charset="-122"/>
                <a:ea typeface="宋体" panose="02010600030101010101" pitchFamily="2" charset="-122"/>
                <a:cs typeface="宋体" panose="02010600030101010101" pitchFamily="2" charset="-122"/>
              </a:rPr>
              <a:t>*.wma</a:t>
            </a:r>
            <a:r>
              <a:rPr lang="zh-CN" altLang="zh-CN" sz="2000" dirty="0">
                <a:latin typeface="宋体" panose="02010600030101010101" pitchFamily="2" charset="-122"/>
                <a:ea typeface="宋体" panose="02010600030101010101" pitchFamily="2" charset="-122"/>
                <a:cs typeface="宋体" panose="02010600030101010101" pitchFamily="2" charset="-122"/>
              </a:rPr>
              <a:t>”），操作方法如图</a:t>
            </a:r>
            <a:r>
              <a:rPr lang="en-US" sz="2000" dirty="0">
                <a:latin typeface="宋体" panose="02010600030101010101" pitchFamily="2" charset="-122"/>
                <a:ea typeface="宋体" panose="02010600030101010101" pitchFamily="2" charset="-122"/>
                <a:cs typeface="宋体" panose="02010600030101010101" pitchFamily="2" charset="-122"/>
                <a:sym typeface="+mn-ea"/>
              </a:rPr>
              <a:t>1-5-9</a:t>
            </a:r>
            <a:r>
              <a:rPr lang="zh-CN" altLang="zh-CN" sz="2000" dirty="0">
                <a:latin typeface="宋体" panose="02010600030101010101" pitchFamily="2" charset="-122"/>
                <a:ea typeface="宋体" panose="02010600030101010101" pitchFamily="2" charset="-122"/>
                <a:cs typeface="宋体" panose="02010600030101010101" pitchFamily="2" charset="-122"/>
              </a:rPr>
              <a:t>所示。</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2"/>
          <a:srcRect l="588" r="701"/>
          <a:stretch>
            <a:fillRect/>
          </a:stretch>
        </p:blipFill>
        <p:spPr>
          <a:xfrm>
            <a:off x="467995" y="2131695"/>
            <a:ext cx="8208645" cy="4016375"/>
          </a:xfrm>
          <a:prstGeom prst="rect">
            <a:avLst/>
          </a:prstGeom>
        </p:spPr>
      </p:pic>
      <p:sp>
        <p:nvSpPr>
          <p:cNvPr id="6" name="矩形 5"/>
          <p:cNvSpPr/>
          <p:nvPr/>
        </p:nvSpPr>
        <p:spPr>
          <a:xfrm>
            <a:off x="2202815" y="-6350"/>
            <a:ext cx="3949065" cy="521970"/>
          </a:xfrm>
          <a:prstGeom prst="rect">
            <a:avLst/>
          </a:prstGeom>
        </p:spPr>
        <p:txBody>
          <a:bodyPr wrap="square">
            <a:spAutoFit/>
          </a:bodyPr>
          <a:p>
            <a:r>
              <a:rPr lang="zh-CN" altLang="zh-CN" sz="2800" b="1" dirty="0">
                <a:solidFill>
                  <a:srgbClr val="FFFF00"/>
                </a:solidFill>
                <a:latin typeface="黑体" panose="02010609060101010101" pitchFamily="49" charset="-122"/>
                <a:ea typeface="黑体" panose="02010609060101010101" pitchFamily="49" charset="-122"/>
              </a:rPr>
              <a:t>二．资源管理器的使用</a:t>
            </a:r>
            <a:endParaRPr lang="zh-CN" altLang="zh-CN" sz="2800" b="1"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6760684" y="-126885"/>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10" name="矩形 9"/>
          <p:cNvSpPr/>
          <p:nvPr/>
        </p:nvSpPr>
        <p:spPr>
          <a:xfrm>
            <a:off x="2202815" y="-6350"/>
            <a:ext cx="3949065" cy="521970"/>
          </a:xfrm>
          <a:prstGeom prst="rect">
            <a:avLst/>
          </a:prstGeom>
        </p:spPr>
        <p:txBody>
          <a:bodyPr wrap="square">
            <a:spAutoFit/>
          </a:bodyPr>
          <a:lstStyle/>
          <a:p>
            <a:r>
              <a:rPr lang="zh-CN" altLang="zh-CN" sz="2800" b="1" dirty="0">
                <a:solidFill>
                  <a:srgbClr val="FFFF00"/>
                </a:solidFill>
                <a:latin typeface="黑体" panose="02010609060101010101" pitchFamily="49" charset="-122"/>
                <a:ea typeface="黑体" panose="02010609060101010101" pitchFamily="49" charset="-122"/>
              </a:rPr>
              <a:t>二．资源管理器的使用</a:t>
            </a:r>
            <a:endParaRPr lang="zh-CN" altLang="zh-CN" sz="2800" b="1" dirty="0">
              <a:solidFill>
                <a:srgbClr val="FFFF00"/>
              </a:solidFill>
              <a:latin typeface="黑体" panose="02010609060101010101" pitchFamily="49" charset="-122"/>
              <a:ea typeface="黑体" panose="02010609060101010101" pitchFamily="49" charset="-122"/>
            </a:endParaRPr>
          </a:p>
        </p:txBody>
      </p:sp>
      <p:sp>
        <p:nvSpPr>
          <p:cNvPr id="119" name="文本框 118"/>
          <p:cNvSpPr txBox="1"/>
          <p:nvPr/>
        </p:nvSpPr>
        <p:spPr>
          <a:xfrm>
            <a:off x="149860" y="943610"/>
            <a:ext cx="8545830" cy="1938020"/>
          </a:xfrm>
          <a:prstGeom prst="rect">
            <a:avLst/>
          </a:prstGeom>
          <a:noFill/>
          <a:ln w="9525">
            <a:noFill/>
          </a:ln>
        </p:spPr>
        <p:txBody>
          <a:bodyPr wrap="square">
            <a:spAutoFit/>
          </a:bodyPr>
          <a:p>
            <a:pPr indent="0"/>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【小练习】</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（1）在“开始”菜单的搜索框中输入“*.tmp”，搜索所有临时文件，并将它们删除。（2）在电脑上搜索主名中第二个字符为“S”的所有文件，并回答以下问题：①应该在搜索框中输入什么？②总共搜索到了几个对象？</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5" name="组合 18"/>
          <p:cNvGrpSpPr/>
          <p:nvPr/>
        </p:nvGrpSpPr>
        <p:grpSpPr>
          <a:xfrm rot="3917757">
            <a:off x="7020660" y="-289296"/>
            <a:ext cx="807007" cy="993481"/>
            <a:chOff x="8280400" y="1884352"/>
            <a:chExt cx="2214578" cy="2214578"/>
          </a:xfrm>
          <a:effectLst>
            <a:outerShdw blurRad="279400" algn="ctr" rotWithShape="0">
              <a:schemeClr val="bg1">
                <a:lumMod val="85000"/>
              </a:schemeClr>
            </a:outerShdw>
          </a:effectLst>
        </p:grpSpPr>
        <p:sp>
          <p:nvSpPr>
            <p:cNvPr id="6" name="十字星 5"/>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7" name="椭圆 6"/>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2" name="矩形 1"/>
          <p:cNvSpPr/>
          <p:nvPr/>
        </p:nvSpPr>
        <p:spPr>
          <a:xfrm>
            <a:off x="2023745" y="56515"/>
            <a:ext cx="4072255" cy="521970"/>
          </a:xfrm>
          <a:prstGeom prst="rect">
            <a:avLst/>
          </a:prstGeom>
        </p:spPr>
        <p:txBody>
          <a:bodyPr wrap="square">
            <a:spAutoFit/>
          </a:bodyPr>
          <a:lstStyle/>
          <a:p>
            <a:r>
              <a:rPr lang="zh-CN" altLang="en-US" sz="2800" b="1" dirty="0" smtClean="0">
                <a:solidFill>
                  <a:srgbClr val="FFFF00"/>
                </a:solidFill>
                <a:latin typeface="黑体" panose="02010609060101010101" pitchFamily="49" charset="-122"/>
                <a:ea typeface="黑体" panose="02010609060101010101" pitchFamily="49" charset="-122"/>
              </a:rPr>
              <a:t>一</a:t>
            </a:r>
            <a:r>
              <a:rPr lang="zh-CN" altLang="zh-CN" sz="2800" b="1" dirty="0">
                <a:solidFill>
                  <a:srgbClr val="FFFF00"/>
                </a:solidFill>
                <a:latin typeface="黑体" panose="02010609060101010101" pitchFamily="49" charset="-122"/>
                <a:ea typeface="黑体" panose="02010609060101010101" pitchFamily="49" charset="-122"/>
              </a:rPr>
              <a:t>．</a:t>
            </a:r>
            <a:r>
              <a:rPr lang="zh-CN" altLang="en-US" sz="2800" b="1" dirty="0" smtClean="0">
                <a:solidFill>
                  <a:srgbClr val="FFFF00"/>
                </a:solidFill>
                <a:latin typeface="黑体" panose="02010609060101010101" pitchFamily="49" charset="-122"/>
                <a:ea typeface="黑体" panose="02010609060101010101" pitchFamily="49" charset="-122"/>
              </a:rPr>
              <a:t>文件与文件夹概况</a:t>
            </a:r>
            <a:endParaRPr lang="zh-CN" altLang="zh-CN" sz="2800" b="1" dirty="0">
              <a:solidFill>
                <a:srgbClr val="FFFF00"/>
              </a:solidFill>
              <a:latin typeface="黑体" panose="02010609060101010101" pitchFamily="49" charset="-122"/>
              <a:ea typeface="黑体" panose="02010609060101010101" pitchFamily="49" charset="-122"/>
            </a:endParaRPr>
          </a:p>
        </p:txBody>
      </p:sp>
      <p:sp>
        <p:nvSpPr>
          <p:cNvPr id="8" name="TextBox 7"/>
          <p:cNvSpPr txBox="1"/>
          <p:nvPr/>
        </p:nvSpPr>
        <p:spPr>
          <a:xfrm>
            <a:off x="179512" y="778065"/>
            <a:ext cx="8810426" cy="5292725"/>
          </a:xfrm>
          <a:prstGeom prst="rect">
            <a:avLst/>
          </a:prstGeom>
          <a:noFill/>
        </p:spPr>
        <p:txBody>
          <a:bodyPr wrap="square" rtlCol="0">
            <a:spAutoFit/>
          </a:bodyPr>
          <a:lstStyle/>
          <a:p>
            <a:pPr>
              <a:lnSpc>
                <a:spcPct val="130000"/>
              </a:lnSpc>
            </a:pPr>
            <a:r>
              <a:rPr lang="en-US" altLang="zh-CN" sz="2000" b="1" dirty="0" smtClean="0">
                <a:latin typeface="+mn-ea"/>
              </a:rPr>
              <a:t>1</a:t>
            </a:r>
            <a:r>
              <a:rPr lang="zh-CN" altLang="zh-CN" sz="2000" b="1" dirty="0">
                <a:latin typeface="+mn-ea"/>
              </a:rPr>
              <a:t>．文件的含义</a:t>
            </a:r>
            <a:endParaRPr lang="zh-CN" altLang="zh-CN" sz="2000" b="1" dirty="0">
              <a:latin typeface="+mn-ea"/>
            </a:endParaRPr>
          </a:p>
          <a:p>
            <a:pPr>
              <a:lnSpc>
                <a:spcPct val="130000"/>
              </a:lnSpc>
            </a:pPr>
            <a:r>
              <a:rPr lang="zh-CN" altLang="en-US" sz="2000" dirty="0">
                <a:latin typeface="+mn-ea"/>
              </a:rPr>
              <a:t> </a:t>
            </a:r>
            <a:r>
              <a:rPr lang="zh-CN" altLang="en-US" sz="2000" dirty="0" smtClean="0">
                <a:latin typeface="+mn-ea"/>
              </a:rPr>
              <a:t>  </a:t>
            </a:r>
            <a:r>
              <a:rPr lang="zh-CN" altLang="zh-CN" sz="2000" dirty="0" smtClean="0">
                <a:latin typeface="+mn-ea"/>
              </a:rPr>
              <a:t>文件</a:t>
            </a:r>
            <a:r>
              <a:rPr lang="zh-CN" altLang="zh-CN" sz="2000" dirty="0">
                <a:latin typeface="+mn-ea"/>
              </a:rPr>
              <a:t>是由一组内容相关的信息组成的一个集合，文件是计算机处理信息的基本单位。计算机是以文件的形式组织存储数据的，比如在电脑上录一段声音，画一幅画，写一篇文章都是保存成一个个文件。</a:t>
            </a:r>
            <a:endParaRPr lang="zh-CN" altLang="zh-CN" sz="2000" dirty="0">
              <a:latin typeface="+mn-ea"/>
            </a:endParaRPr>
          </a:p>
          <a:p>
            <a:pPr>
              <a:lnSpc>
                <a:spcPct val="130000"/>
              </a:lnSpc>
            </a:pPr>
            <a:r>
              <a:rPr lang="en-US" altLang="zh-CN" sz="2000" b="1" dirty="0">
                <a:latin typeface="+mn-ea"/>
              </a:rPr>
              <a:t>2</a:t>
            </a:r>
            <a:r>
              <a:rPr lang="zh-CN" altLang="zh-CN" sz="2000" b="1" dirty="0">
                <a:latin typeface="+mn-ea"/>
              </a:rPr>
              <a:t>．文件夹含义</a:t>
            </a:r>
            <a:endParaRPr lang="zh-CN" altLang="zh-CN" sz="2000" b="1" dirty="0">
              <a:latin typeface="+mn-ea"/>
            </a:endParaRPr>
          </a:p>
          <a:p>
            <a:pPr>
              <a:lnSpc>
                <a:spcPct val="130000"/>
              </a:lnSpc>
            </a:pPr>
            <a:r>
              <a:rPr lang="en-US" altLang="zh-CN" sz="2000" dirty="0" smtClean="0">
                <a:latin typeface="+mn-ea"/>
              </a:rPr>
              <a:t>   </a:t>
            </a:r>
            <a:r>
              <a:rPr lang="zh-CN" altLang="zh-CN" sz="2000" dirty="0" smtClean="0">
                <a:latin typeface="+mn-ea"/>
              </a:rPr>
              <a:t>文件夹</a:t>
            </a:r>
            <a:r>
              <a:rPr lang="zh-CN" altLang="zh-CN" sz="2000" dirty="0">
                <a:latin typeface="+mn-ea"/>
              </a:rPr>
              <a:t>是磁盘上的一块用于存储文件的区域。文件夹用于组织管理文件，文件夹好比一个文件容器，通常把具有一定关系的文件或者把同一类型的文件存放在一个文件夹中管理</a:t>
            </a:r>
            <a:r>
              <a:rPr lang="zh-CN" altLang="zh-CN" sz="2000" dirty="0" smtClean="0">
                <a:latin typeface="+mn-ea"/>
              </a:rPr>
              <a:t>。</a:t>
            </a:r>
            <a:endParaRPr lang="en-US" altLang="zh-CN" sz="2000" dirty="0" smtClean="0">
              <a:latin typeface="+mn-ea"/>
            </a:endParaRPr>
          </a:p>
          <a:p>
            <a:pPr>
              <a:lnSpc>
                <a:spcPct val="130000"/>
              </a:lnSpc>
            </a:pPr>
            <a:r>
              <a:rPr lang="en-US" altLang="zh-CN" sz="2000" b="1" dirty="0">
                <a:latin typeface="+mn-ea"/>
              </a:rPr>
              <a:t>3</a:t>
            </a:r>
            <a:r>
              <a:rPr lang="zh-CN" altLang="zh-CN" sz="2000" b="1" dirty="0">
                <a:latin typeface="+mn-ea"/>
              </a:rPr>
              <a:t>．文件名</a:t>
            </a:r>
            <a:endParaRPr lang="zh-CN" altLang="zh-CN" sz="2000" b="1" dirty="0">
              <a:latin typeface="+mn-ea"/>
            </a:endParaRPr>
          </a:p>
          <a:p>
            <a:pPr>
              <a:lnSpc>
                <a:spcPct val="130000"/>
              </a:lnSpc>
            </a:pPr>
            <a:r>
              <a:rPr lang="en-US" altLang="zh-CN" sz="2000" dirty="0" smtClean="0">
                <a:latin typeface="+mn-ea"/>
              </a:rPr>
              <a:t>   </a:t>
            </a:r>
            <a:r>
              <a:rPr lang="zh-CN" altLang="zh-CN" sz="2000" dirty="0" smtClean="0">
                <a:latin typeface="+mn-ea"/>
              </a:rPr>
              <a:t>在</a:t>
            </a:r>
            <a:r>
              <a:rPr lang="zh-CN" altLang="zh-CN" sz="2000" dirty="0">
                <a:latin typeface="+mn-ea"/>
              </a:rPr>
              <a:t>计算机中任何一个文件都有一个文件名，文件都是按名存取。文件名由“主文件名．扩展名”两部</a:t>
            </a:r>
            <a:r>
              <a:rPr lang="zh-CN" altLang="en-US" sz="2000" dirty="0">
                <a:latin typeface="+mn-ea"/>
              </a:rPr>
              <a:t>分</a:t>
            </a:r>
            <a:r>
              <a:rPr lang="zh-CN" altLang="zh-CN" sz="2000" dirty="0">
                <a:latin typeface="+mn-ea"/>
              </a:rPr>
              <a:t>组成，</a:t>
            </a:r>
            <a:r>
              <a:rPr lang="zh-CN" altLang="en-US" sz="2000" dirty="0">
                <a:latin typeface="+mn-ea"/>
              </a:rPr>
              <a:t>如“学业水平</a:t>
            </a:r>
            <a:r>
              <a:rPr lang="en-US" altLang="zh-CN" sz="2000" dirty="0">
                <a:latin typeface="+mn-ea"/>
              </a:rPr>
              <a:t>.docx</a:t>
            </a:r>
            <a:r>
              <a:rPr lang="zh-CN" altLang="en-US" sz="2000" dirty="0">
                <a:latin typeface="+mn-ea"/>
              </a:rPr>
              <a:t>”，</a:t>
            </a:r>
            <a:r>
              <a:rPr lang="zh-CN" altLang="zh-CN" sz="2000" dirty="0">
                <a:latin typeface="+mn-ea"/>
                <a:sym typeface="+mn-ea"/>
              </a:rPr>
              <a:t>主文件名</a:t>
            </a:r>
            <a:r>
              <a:rPr lang="zh-CN" altLang="zh-CN" sz="2000" dirty="0">
                <a:latin typeface="+mn-ea"/>
              </a:rPr>
              <a:t>是由用户给定，可以是任意合法的字符；扩展名用于表示文件的格式即类型。给文件命名时的一些规定如下</a:t>
            </a:r>
            <a:r>
              <a:rPr lang="zh-CN" altLang="zh-CN" sz="2000" dirty="0" smtClean="0">
                <a:latin typeface="+mn-ea"/>
              </a:rPr>
              <a:t>。</a:t>
            </a:r>
            <a:endParaRPr lang="zh-CN" altLang="zh-CN" sz="2000"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6760684" y="-237978"/>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6" name="TextBox 5"/>
          <p:cNvSpPr txBox="1"/>
          <p:nvPr/>
        </p:nvSpPr>
        <p:spPr>
          <a:xfrm>
            <a:off x="-64" y="832274"/>
            <a:ext cx="9001000" cy="4092575"/>
          </a:xfrm>
          <a:prstGeom prst="rect">
            <a:avLst/>
          </a:prstGeom>
          <a:noFill/>
        </p:spPr>
        <p:txBody>
          <a:bodyPr wrap="square" rtlCol="0">
            <a:spAutoFit/>
          </a:bodyPr>
          <a:lstStyle/>
          <a:p>
            <a:pPr>
              <a:lnSpc>
                <a:spcPct val="100000"/>
              </a:lnSpc>
            </a:pPr>
            <a:r>
              <a:rPr lang="en-US" altLang="zh-CN" sz="2000" dirty="0" smtClean="0">
                <a:latin typeface="+mn-ea"/>
              </a:rPr>
              <a:t>    </a:t>
            </a:r>
            <a:r>
              <a:rPr lang="zh-CN" altLang="zh-CN" sz="2000" dirty="0" smtClean="0">
                <a:latin typeface="+mn-ea"/>
              </a:rPr>
              <a:t>在</a:t>
            </a:r>
            <a:r>
              <a:rPr lang="zh-CN" altLang="zh-CN" sz="2000" dirty="0">
                <a:latin typeface="+mn-ea"/>
              </a:rPr>
              <a:t>计算中存储容量较大的文件时，往往占用磁盘空间较多，而且传送时间较长，因此，很有必要采用压缩软件把大容量文件变小。常用的压缩工具软件有：</a:t>
            </a:r>
            <a:r>
              <a:rPr lang="en-US" altLang="zh-CN" sz="2000" dirty="0">
                <a:latin typeface="+mn-ea"/>
              </a:rPr>
              <a:t>WinRAR</a:t>
            </a:r>
            <a:r>
              <a:rPr lang="zh-CN" altLang="zh-CN" sz="2000" dirty="0">
                <a:latin typeface="+mn-ea"/>
              </a:rPr>
              <a:t>、</a:t>
            </a:r>
            <a:r>
              <a:rPr lang="en-US" altLang="zh-CN" sz="2000" dirty="0">
                <a:latin typeface="+mn-ea"/>
              </a:rPr>
              <a:t>WinZip</a:t>
            </a:r>
            <a:r>
              <a:rPr lang="zh-CN" altLang="zh-CN" sz="2000" dirty="0">
                <a:latin typeface="+mn-ea"/>
              </a:rPr>
              <a:t>、好压（</a:t>
            </a:r>
            <a:r>
              <a:rPr lang="en-US" altLang="zh-CN" sz="2000" dirty="0" err="1">
                <a:latin typeface="+mn-ea"/>
              </a:rPr>
              <a:t>HaoZip</a:t>
            </a:r>
            <a:r>
              <a:rPr lang="zh-CN" altLang="zh-CN" sz="2000" dirty="0">
                <a:latin typeface="+mn-ea"/>
              </a:rPr>
              <a:t>）、</a:t>
            </a:r>
            <a:r>
              <a:rPr lang="en-US" altLang="zh-CN" sz="2000" dirty="0">
                <a:latin typeface="+mn-ea"/>
              </a:rPr>
              <a:t>7-Zip</a:t>
            </a:r>
            <a:r>
              <a:rPr lang="zh-CN" altLang="zh-CN" sz="2000" dirty="0">
                <a:latin typeface="+mn-ea"/>
              </a:rPr>
              <a:t>、</a:t>
            </a:r>
            <a:r>
              <a:rPr lang="en-US" altLang="zh-CN" sz="2000" dirty="0">
                <a:latin typeface="+mn-ea"/>
              </a:rPr>
              <a:t>360</a:t>
            </a:r>
            <a:r>
              <a:rPr lang="zh-CN" altLang="zh-CN" sz="2000" dirty="0">
                <a:latin typeface="+mn-ea"/>
              </a:rPr>
              <a:t>压缩等。压缩文件的扩展名有：</a:t>
            </a:r>
            <a:r>
              <a:rPr lang="en-US" altLang="zh-CN" sz="2000" dirty="0" err="1">
                <a:latin typeface="+mn-ea"/>
              </a:rPr>
              <a:t>rar</a:t>
            </a:r>
            <a:r>
              <a:rPr lang="zh-CN" altLang="zh-CN" sz="2000" dirty="0">
                <a:latin typeface="+mn-ea"/>
              </a:rPr>
              <a:t>、</a:t>
            </a:r>
            <a:r>
              <a:rPr lang="en-US" altLang="zh-CN" sz="2000" dirty="0">
                <a:latin typeface="+mn-ea"/>
              </a:rPr>
              <a:t>zip</a:t>
            </a:r>
            <a:r>
              <a:rPr lang="zh-CN" altLang="zh-CN" sz="2000" dirty="0">
                <a:latin typeface="+mn-ea"/>
              </a:rPr>
              <a:t>、</a:t>
            </a:r>
            <a:r>
              <a:rPr lang="en-US" altLang="zh-CN" sz="2000" dirty="0" err="1">
                <a:latin typeface="+mn-ea"/>
              </a:rPr>
              <a:t>iso</a:t>
            </a:r>
            <a:r>
              <a:rPr lang="zh-CN" altLang="zh-CN" sz="2000" dirty="0">
                <a:latin typeface="+mn-ea"/>
              </a:rPr>
              <a:t>、</a:t>
            </a:r>
            <a:r>
              <a:rPr lang="en-US" altLang="zh-CN" sz="2000" dirty="0">
                <a:latin typeface="+mn-ea"/>
              </a:rPr>
              <a:t>jar</a:t>
            </a:r>
            <a:r>
              <a:rPr lang="zh-CN" altLang="zh-CN" sz="2000" dirty="0">
                <a:latin typeface="+mn-ea"/>
              </a:rPr>
              <a:t>、</a:t>
            </a:r>
            <a:r>
              <a:rPr lang="en-US" altLang="zh-CN" sz="2000" dirty="0">
                <a:latin typeface="+mn-ea"/>
              </a:rPr>
              <a:t>7z</a:t>
            </a:r>
            <a:r>
              <a:rPr lang="zh-CN" altLang="zh-CN" sz="2000" dirty="0">
                <a:latin typeface="+mn-ea"/>
              </a:rPr>
              <a:t>、</a:t>
            </a:r>
            <a:r>
              <a:rPr lang="en-US" altLang="zh-CN" sz="2000" dirty="0">
                <a:latin typeface="+mn-ea"/>
              </a:rPr>
              <a:t>tar</a:t>
            </a:r>
            <a:r>
              <a:rPr lang="zh-CN" altLang="zh-CN" sz="2000" dirty="0">
                <a:latin typeface="+mn-ea"/>
              </a:rPr>
              <a:t>等。下面以常用的</a:t>
            </a:r>
            <a:r>
              <a:rPr lang="en-US" altLang="zh-CN" sz="2000" dirty="0">
                <a:latin typeface="+mn-ea"/>
              </a:rPr>
              <a:t>WinRAR</a:t>
            </a:r>
            <a:r>
              <a:rPr lang="zh-CN" altLang="zh-CN" sz="2000" dirty="0">
                <a:latin typeface="+mn-ea"/>
              </a:rPr>
              <a:t>软件的使用为例，介绍文件的压缩与解压缩。</a:t>
            </a:r>
            <a:endParaRPr lang="zh-CN" altLang="zh-CN" sz="2000" dirty="0">
              <a:latin typeface="+mn-ea"/>
            </a:endParaRPr>
          </a:p>
          <a:p>
            <a:pPr lvl="0">
              <a:lnSpc>
                <a:spcPct val="100000"/>
              </a:lnSpc>
            </a:pPr>
            <a:r>
              <a:rPr lang="en-US" sz="2000" b="1" dirty="0" smtClean="0">
                <a:latin typeface="宋体" panose="02010600030101010101" pitchFamily="2" charset="-122"/>
                <a:ea typeface="宋体" panose="02010600030101010101" pitchFamily="2" charset="-122"/>
                <a:cs typeface="宋体" panose="02010600030101010101" pitchFamily="2" charset="-122"/>
              </a:rPr>
              <a:t> 1.</a:t>
            </a:r>
            <a:r>
              <a:rPr lang="zh-CN" altLang="zh-CN" sz="2000" b="1" dirty="0">
                <a:latin typeface="宋体" panose="02010600030101010101" pitchFamily="2" charset="-122"/>
                <a:ea typeface="宋体" panose="02010600030101010101" pitchFamily="2" charset="-122"/>
                <a:cs typeface="宋体" panose="02010600030101010101" pitchFamily="2" charset="-122"/>
              </a:rPr>
              <a:t>文件压缩</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pPr>
              <a:lnSpc>
                <a:spcPct val="100000"/>
              </a:lnSpc>
            </a:pPr>
            <a:r>
              <a:rPr lang="zh-CN" sz="2000" smtClean="0">
                <a:latin typeface="+mn-ea"/>
              </a:rPr>
              <a:t>   实例：</a:t>
            </a:r>
            <a:r>
              <a:rPr lang="zh-CN" altLang="zh-CN" sz="2000" dirty="0">
                <a:latin typeface="+mn-ea"/>
              </a:rPr>
              <a:t>将“</a:t>
            </a:r>
            <a:r>
              <a:rPr lang="en-US" altLang="zh-CN" sz="2000" dirty="0">
                <a:latin typeface="+mn-ea"/>
              </a:rPr>
              <a:t>D:\</a:t>
            </a:r>
            <a:r>
              <a:rPr lang="zh-CN" altLang="zh-CN" sz="2000" dirty="0">
                <a:latin typeface="+mn-ea"/>
              </a:rPr>
              <a:t>软件”下的“</a:t>
            </a:r>
            <a:r>
              <a:rPr lang="en-US" altLang="zh-CN" sz="2000" dirty="0">
                <a:latin typeface="+mn-ea"/>
              </a:rPr>
              <a:t>office2003</a:t>
            </a:r>
            <a:r>
              <a:rPr lang="zh-CN" altLang="zh-CN" sz="2000" dirty="0">
                <a:latin typeface="+mn-ea"/>
              </a:rPr>
              <a:t>”文件夹下的全部文件进行压缩，生成一个压缩</a:t>
            </a:r>
            <a:r>
              <a:rPr lang="zh-CN" altLang="zh-CN" sz="2000" dirty="0" smtClean="0">
                <a:latin typeface="+mn-ea"/>
              </a:rPr>
              <a:t>包</a:t>
            </a:r>
            <a:r>
              <a:rPr lang="en-US" altLang="zh-CN" sz="2000" dirty="0" smtClean="0">
                <a:latin typeface="+mn-ea"/>
              </a:rPr>
              <a:t>         </a:t>
            </a:r>
            <a:r>
              <a:rPr lang="zh-CN" altLang="zh-CN" sz="2000" dirty="0" smtClean="0">
                <a:latin typeface="+mn-ea"/>
              </a:rPr>
              <a:t>，</a:t>
            </a:r>
            <a:r>
              <a:rPr lang="zh-CN" altLang="zh-CN" sz="2000" dirty="0">
                <a:latin typeface="+mn-ea"/>
              </a:rPr>
              <a:t>存储位置还是在“</a:t>
            </a:r>
            <a:r>
              <a:rPr lang="en-US" altLang="zh-CN" sz="2000" dirty="0">
                <a:latin typeface="+mn-ea"/>
              </a:rPr>
              <a:t>D:\</a:t>
            </a:r>
            <a:r>
              <a:rPr lang="zh-CN" altLang="zh-CN" sz="2000" dirty="0">
                <a:latin typeface="+mn-ea"/>
              </a:rPr>
              <a:t>软件”文件夹。</a:t>
            </a:r>
            <a:endParaRPr lang="zh-CN" altLang="zh-CN" sz="2000" dirty="0">
              <a:latin typeface="+mn-ea"/>
            </a:endParaRPr>
          </a:p>
          <a:p>
            <a:pPr>
              <a:lnSpc>
                <a:spcPct val="100000"/>
              </a:lnSpc>
            </a:pPr>
            <a:r>
              <a:rPr lang="zh-CN" altLang="zh-CN" sz="2000" dirty="0">
                <a:latin typeface="+mn-ea"/>
              </a:rPr>
              <a:t>方法一：在“计算机”窗口中找到文件夹，右</a:t>
            </a:r>
            <a:r>
              <a:rPr lang="zh-CN" altLang="zh-CN" sz="2000" dirty="0" smtClean="0">
                <a:latin typeface="+mn-ea"/>
              </a:rPr>
              <a:t>击</a:t>
            </a:r>
            <a:r>
              <a:rPr lang="en-US" altLang="zh-CN" sz="2000" dirty="0" smtClean="0">
                <a:latin typeface="+mn-ea"/>
              </a:rPr>
              <a:t>               </a:t>
            </a:r>
            <a:r>
              <a:rPr lang="zh-CN" altLang="zh-CN" sz="2000" dirty="0" smtClean="0">
                <a:latin typeface="+mn-ea"/>
              </a:rPr>
              <a:t>，</a:t>
            </a:r>
            <a:r>
              <a:rPr lang="zh-CN" altLang="zh-CN" sz="2000" dirty="0">
                <a:latin typeface="+mn-ea"/>
              </a:rPr>
              <a:t>在弹出的快捷</a:t>
            </a:r>
            <a:r>
              <a:rPr lang="zh-CN" altLang="zh-CN" sz="2000" dirty="0" smtClean="0">
                <a:latin typeface="+mn-ea"/>
              </a:rPr>
              <a:t>菜中</a:t>
            </a:r>
            <a:r>
              <a:rPr lang="zh-CN" altLang="zh-CN" sz="2000" dirty="0">
                <a:latin typeface="+mn-ea"/>
              </a:rPr>
              <a:t>选择“添加到压缩文件（</a:t>
            </a:r>
            <a:r>
              <a:rPr lang="en-US" altLang="zh-CN" sz="2000" dirty="0">
                <a:latin typeface="+mn-ea"/>
              </a:rPr>
              <a:t>A</a:t>
            </a:r>
            <a:r>
              <a:rPr lang="zh-CN" altLang="zh-CN" sz="2000" dirty="0">
                <a:latin typeface="+mn-ea"/>
              </a:rPr>
              <a:t>）”或“添加到</a:t>
            </a:r>
            <a:r>
              <a:rPr lang="en-US" altLang="zh-CN" sz="2000" dirty="0">
                <a:latin typeface="+mn-ea"/>
              </a:rPr>
              <a:t>”office2003.rar</a:t>
            </a:r>
            <a:r>
              <a:rPr lang="zh-CN" altLang="zh-CN" sz="2000" dirty="0">
                <a:latin typeface="+mn-ea"/>
              </a:rPr>
              <a:t>（</a:t>
            </a:r>
            <a:r>
              <a:rPr lang="en-US" altLang="zh-CN" sz="2000" dirty="0">
                <a:latin typeface="+mn-ea"/>
              </a:rPr>
              <a:t>T</a:t>
            </a:r>
            <a:r>
              <a:rPr lang="zh-CN" altLang="zh-CN" sz="2000" dirty="0">
                <a:latin typeface="+mn-ea"/>
              </a:rPr>
              <a:t>）”，再进一步操作。</a:t>
            </a:r>
            <a:endParaRPr lang="zh-CN" altLang="zh-CN" sz="2000" dirty="0">
              <a:latin typeface="+mn-ea"/>
            </a:endParaRPr>
          </a:p>
          <a:p>
            <a:pPr>
              <a:lnSpc>
                <a:spcPct val="100000"/>
              </a:lnSpc>
            </a:pPr>
            <a:r>
              <a:rPr lang="zh-CN" altLang="zh-CN" sz="2000" dirty="0">
                <a:latin typeface="+mn-ea"/>
              </a:rPr>
              <a:t>方法二：先运行</a:t>
            </a:r>
            <a:r>
              <a:rPr lang="en-US" altLang="zh-CN" sz="2000" dirty="0">
                <a:latin typeface="+mn-ea"/>
              </a:rPr>
              <a:t>WinRAR</a:t>
            </a:r>
            <a:r>
              <a:rPr lang="zh-CN" altLang="zh-CN" sz="2000" dirty="0">
                <a:latin typeface="+mn-ea"/>
              </a:rPr>
              <a:t>软件，在</a:t>
            </a:r>
            <a:r>
              <a:rPr lang="en-US" altLang="zh-CN" sz="2000" dirty="0">
                <a:latin typeface="+mn-ea"/>
              </a:rPr>
              <a:t>WinRAR</a:t>
            </a:r>
            <a:r>
              <a:rPr lang="zh-CN" altLang="zh-CN" sz="2000" dirty="0">
                <a:latin typeface="+mn-ea"/>
              </a:rPr>
              <a:t>软件窗口中进行操作，操作步骤如图</a:t>
            </a:r>
            <a:r>
              <a:rPr lang="en-US" sz="2000" dirty="0">
                <a:latin typeface="宋体" panose="02010600030101010101" pitchFamily="2" charset="-122"/>
                <a:ea typeface="宋体" panose="02010600030101010101" pitchFamily="2" charset="-122"/>
              </a:rPr>
              <a:t>1-5-10</a:t>
            </a:r>
            <a:r>
              <a:rPr lang="zh-CN" altLang="zh-CN" sz="2000" dirty="0">
                <a:latin typeface="+mn-ea"/>
              </a:rPr>
              <a:t>所示</a:t>
            </a:r>
            <a:r>
              <a:rPr lang="zh-CN" altLang="zh-CN" sz="2000" dirty="0" smtClean="0">
                <a:latin typeface="+mn-ea"/>
              </a:rPr>
              <a:t>。</a:t>
            </a:r>
            <a:endParaRPr lang="zh-CN" altLang="en-US" sz="2000" dirty="0">
              <a:latin typeface="+mn-ea"/>
            </a:endParaRPr>
          </a:p>
        </p:txBody>
      </p:sp>
      <p:pic>
        <p:nvPicPr>
          <p:cNvPr id="9" name="图片 8" descr="H4LCFY5Y]S11Z]C6HVWD)CH"/>
          <p:cNvPicPr/>
          <p:nvPr/>
        </p:nvPicPr>
        <p:blipFill>
          <a:blip r:embed="rId2">
            <a:extLst>
              <a:ext uri="{28A0092B-C50C-407E-A947-70E740481C1C}">
                <a14:useLocalDpi xmlns:a14="http://schemas.microsoft.com/office/drawing/2010/main" val="0"/>
              </a:ext>
            </a:extLst>
          </a:blip>
          <a:srcRect/>
          <a:stretch>
            <a:fillRect/>
          </a:stretch>
        </p:blipFill>
        <p:spPr bwMode="auto">
          <a:xfrm>
            <a:off x="1979930" y="3044825"/>
            <a:ext cx="1037590" cy="265430"/>
          </a:xfrm>
          <a:prstGeom prst="rect">
            <a:avLst/>
          </a:prstGeom>
          <a:noFill/>
          <a:ln>
            <a:noFill/>
          </a:ln>
        </p:spPr>
      </p:pic>
      <p:pic>
        <p:nvPicPr>
          <p:cNvPr id="10" name="图片 9" descr="C:\Users\Administrator\AppData\Roaming\Tencent\Users\842221941\QQ\WinTemp\RichOle\{X7ZRU_$48R0@XQA0IS)L`A.png"/>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5543206" y="3309998"/>
            <a:ext cx="1584075" cy="360040"/>
          </a:xfrm>
          <a:prstGeom prst="rect">
            <a:avLst/>
          </a:prstGeom>
          <a:noFill/>
          <a:ln>
            <a:noFill/>
          </a:ln>
        </p:spPr>
      </p:pic>
      <p:sp>
        <p:nvSpPr>
          <p:cNvPr id="2" name="矩形 1"/>
          <p:cNvSpPr/>
          <p:nvPr/>
        </p:nvSpPr>
        <p:spPr>
          <a:xfrm>
            <a:off x="2350135" y="-45085"/>
            <a:ext cx="3515995" cy="607695"/>
          </a:xfrm>
          <a:prstGeom prst="rect">
            <a:avLst/>
          </a:prstGeom>
        </p:spPr>
        <p:txBody>
          <a:bodyPr wrap="square">
            <a:spAutoFit/>
          </a:bodyPr>
          <a:lstStyle/>
          <a:p>
            <a:pPr>
              <a:lnSpc>
                <a:spcPct val="120000"/>
              </a:lnSpc>
            </a:pPr>
            <a:r>
              <a:rPr lang="zh-CN" altLang="zh-CN" sz="2800" b="1" dirty="0">
                <a:solidFill>
                  <a:srgbClr val="FFFF00"/>
                </a:solidFill>
                <a:latin typeface="黑体" panose="02010609060101010101" pitchFamily="49" charset="-122"/>
                <a:ea typeface="黑体" panose="02010609060101010101" pitchFamily="49" charset="-122"/>
                <a:sym typeface="+mn-ea"/>
              </a:rPr>
              <a:t>三．压缩软件的使用</a:t>
            </a:r>
            <a:endParaRPr lang="zh-CN" altLang="zh-CN" sz="2800" b="1" dirty="0">
              <a:solidFill>
                <a:srgbClr val="FFFF00"/>
              </a:solidFill>
              <a:latin typeface="黑体" panose="02010609060101010101" pitchFamily="49" charset="-122"/>
              <a:ea typeface="黑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6760684" y="-237978"/>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pic>
        <p:nvPicPr>
          <p:cNvPr id="2" name="图片 1"/>
          <p:cNvPicPr>
            <a:picLocks noChangeAspect="1"/>
          </p:cNvPicPr>
          <p:nvPr/>
        </p:nvPicPr>
        <p:blipFill>
          <a:blip r:embed="rId2"/>
          <a:stretch>
            <a:fillRect/>
          </a:stretch>
        </p:blipFill>
        <p:spPr>
          <a:xfrm>
            <a:off x="892175" y="729615"/>
            <a:ext cx="6969125" cy="5833110"/>
          </a:xfrm>
          <a:prstGeom prst="rect">
            <a:avLst/>
          </a:prstGeom>
        </p:spPr>
      </p:pic>
      <p:sp>
        <p:nvSpPr>
          <p:cNvPr id="10" name="矩形 9"/>
          <p:cNvSpPr/>
          <p:nvPr/>
        </p:nvSpPr>
        <p:spPr>
          <a:xfrm>
            <a:off x="2350135" y="-45085"/>
            <a:ext cx="3515995" cy="607695"/>
          </a:xfrm>
          <a:prstGeom prst="rect">
            <a:avLst/>
          </a:prstGeom>
        </p:spPr>
        <p:txBody>
          <a:bodyPr wrap="square">
            <a:spAutoFit/>
          </a:bodyPr>
          <a:p>
            <a:pPr>
              <a:lnSpc>
                <a:spcPct val="120000"/>
              </a:lnSpc>
            </a:pPr>
            <a:r>
              <a:rPr lang="zh-CN" altLang="zh-CN" sz="2800" b="1" dirty="0">
                <a:solidFill>
                  <a:srgbClr val="FFFF00"/>
                </a:solidFill>
                <a:latin typeface="黑体" panose="02010609060101010101" pitchFamily="49" charset="-122"/>
                <a:ea typeface="黑体" panose="02010609060101010101" pitchFamily="49" charset="-122"/>
                <a:sym typeface="+mn-ea"/>
              </a:rPr>
              <a:t>三．压缩软件的使用</a:t>
            </a:r>
            <a:endParaRPr lang="zh-CN" altLang="zh-CN" sz="2800" b="1" dirty="0">
              <a:solidFill>
                <a:srgbClr val="FFFF00"/>
              </a:solidFill>
              <a:latin typeface="黑体" panose="02010609060101010101" pitchFamily="49" charset="-122"/>
              <a:ea typeface="黑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6760684" y="-237978"/>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9" name="TextBox 8"/>
          <p:cNvSpPr txBox="1"/>
          <p:nvPr/>
        </p:nvSpPr>
        <p:spPr>
          <a:xfrm>
            <a:off x="100330" y="820420"/>
            <a:ext cx="8911590" cy="1630045"/>
          </a:xfrm>
          <a:prstGeom prst="rect">
            <a:avLst/>
          </a:prstGeom>
          <a:noFill/>
        </p:spPr>
        <p:txBody>
          <a:bodyPr wrap="square" rtlCol="0">
            <a:spAutoFit/>
          </a:bodyPr>
          <a:lstStyle/>
          <a:p>
            <a:r>
              <a:rPr lang="en-US" altLang="zh-CN" sz="2000" b="1" dirty="0">
                <a:latin typeface="宋体" panose="02010600030101010101" pitchFamily="2" charset="-122"/>
                <a:ea typeface="宋体" panose="02010600030101010101" pitchFamily="2" charset="-122"/>
                <a:cs typeface="宋体" panose="02010600030101010101" pitchFamily="2" charset="-122"/>
              </a:rPr>
              <a:t>2</a:t>
            </a:r>
            <a:r>
              <a:rPr lang="zh-CN" altLang="zh-CN" sz="2000" b="1" dirty="0">
                <a:latin typeface="宋体" panose="02010600030101010101" pitchFamily="2" charset="-122"/>
                <a:ea typeface="宋体" panose="02010600030101010101" pitchFamily="2" charset="-122"/>
                <a:cs typeface="宋体" panose="02010600030101010101" pitchFamily="2" charset="-122"/>
              </a:rPr>
              <a:t>．解压缩</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en-US" altLang="zh-CN" sz="2000" dirty="0" smtClean="0">
                <a:latin typeface="宋体" panose="02010600030101010101" pitchFamily="2" charset="-122"/>
                <a:ea typeface="宋体" panose="02010600030101010101" pitchFamily="2" charset="-122"/>
                <a:cs typeface="宋体" panose="02010600030101010101" pitchFamily="2" charset="-122"/>
              </a:rPr>
              <a:t>  </a:t>
            </a:r>
            <a:r>
              <a:rPr lang="zh-CN" altLang="zh-CN" sz="2000" dirty="0" smtClean="0">
                <a:latin typeface="宋体" panose="02010600030101010101" pitchFamily="2" charset="-122"/>
                <a:ea typeface="宋体" panose="02010600030101010101" pitchFamily="2" charset="-122"/>
                <a:cs typeface="宋体" panose="02010600030101010101" pitchFamily="2" charset="-122"/>
              </a:rPr>
              <a:t>压缩</a:t>
            </a:r>
            <a:r>
              <a:rPr lang="zh-CN" altLang="zh-CN" sz="2000" dirty="0">
                <a:latin typeface="宋体" panose="02010600030101010101" pitchFamily="2" charset="-122"/>
                <a:ea typeface="宋体" panose="02010600030101010101" pitchFamily="2" charset="-122"/>
                <a:cs typeface="宋体" panose="02010600030101010101" pitchFamily="2" charset="-122"/>
              </a:rPr>
              <a:t>文件不能直接使用，需要解压缩后才能正常使用。</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zh-CN" sz="2000" dirty="0">
                <a:latin typeface="宋体" panose="02010600030101010101" pitchFamily="2" charset="-122"/>
                <a:ea typeface="宋体" panose="02010600030101010101" pitchFamily="2" charset="-122"/>
                <a:cs typeface="宋体" panose="02010600030101010101" pitchFamily="2" charset="-122"/>
              </a:rPr>
              <a:t>  实例：将“</a:t>
            </a:r>
            <a:r>
              <a:rPr lang="en-US" altLang="zh-CN" sz="2000" dirty="0">
                <a:latin typeface="宋体" panose="02010600030101010101" pitchFamily="2" charset="-122"/>
                <a:ea typeface="宋体" panose="02010600030101010101" pitchFamily="2" charset="-122"/>
                <a:cs typeface="宋体" panose="02010600030101010101" pitchFamily="2" charset="-122"/>
              </a:rPr>
              <a:t>D:\</a:t>
            </a:r>
            <a:r>
              <a:rPr lang="zh-CN" altLang="zh-CN" sz="2000" dirty="0">
                <a:latin typeface="宋体" panose="02010600030101010101" pitchFamily="2" charset="-122"/>
                <a:ea typeface="宋体" panose="02010600030101010101" pitchFamily="2" charset="-122"/>
                <a:cs typeface="宋体" panose="02010600030101010101" pitchFamily="2" charset="-122"/>
              </a:rPr>
              <a:t>软件</a:t>
            </a:r>
            <a:r>
              <a:rPr lang="en-US" altLang="zh-CN" sz="2000" dirty="0">
                <a:latin typeface="宋体" panose="02010600030101010101" pitchFamily="2" charset="-122"/>
                <a:ea typeface="宋体" panose="02010600030101010101" pitchFamily="2" charset="-122"/>
                <a:cs typeface="宋体" panose="02010600030101010101" pitchFamily="2" charset="-122"/>
              </a:rPr>
              <a:t>\office2003.rar</a:t>
            </a:r>
            <a:r>
              <a:rPr lang="zh-CN" altLang="zh-CN" sz="2000" dirty="0">
                <a:latin typeface="宋体" panose="02010600030101010101" pitchFamily="2" charset="-122"/>
                <a:ea typeface="宋体" panose="02010600030101010101" pitchFamily="2" charset="-122"/>
                <a:cs typeface="宋体" panose="02010600030101010101" pitchFamily="2" charset="-122"/>
              </a:rPr>
              <a:t>”解压缩到</a:t>
            </a:r>
            <a:r>
              <a:rPr lang="en-US" altLang="zh-CN" sz="2000" dirty="0">
                <a:latin typeface="宋体" panose="02010600030101010101" pitchFamily="2" charset="-122"/>
                <a:ea typeface="宋体" panose="02010600030101010101" pitchFamily="2" charset="-122"/>
                <a:cs typeface="宋体" panose="02010600030101010101" pitchFamily="2" charset="-122"/>
              </a:rPr>
              <a:t>E:\office2003</a:t>
            </a:r>
            <a:r>
              <a:rPr lang="zh-CN" altLang="zh-CN" sz="2000" dirty="0">
                <a:latin typeface="宋体" panose="02010600030101010101" pitchFamily="2" charset="-122"/>
                <a:ea typeface="宋体" panose="02010600030101010101" pitchFamily="2" charset="-122"/>
                <a:cs typeface="宋体" panose="02010600030101010101" pitchFamily="2" charset="-122"/>
              </a:rPr>
              <a:t>文件夹下。</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zh-CN" sz="2000" dirty="0">
                <a:latin typeface="宋体" panose="02010600030101010101" pitchFamily="2" charset="-122"/>
                <a:ea typeface="宋体" panose="02010600030101010101" pitchFamily="2" charset="-122"/>
                <a:cs typeface="宋体" panose="02010600030101010101" pitchFamily="2" charset="-122"/>
              </a:rPr>
              <a:t>操作方法：在“计算机”窗口中找到</a:t>
            </a:r>
            <a:r>
              <a:rPr lang="en-US" altLang="zh-CN" sz="2000" dirty="0">
                <a:latin typeface="宋体" panose="02010600030101010101" pitchFamily="2" charset="-122"/>
                <a:ea typeface="宋体" panose="02010600030101010101" pitchFamily="2" charset="-122"/>
                <a:cs typeface="宋体" panose="02010600030101010101" pitchFamily="2" charset="-122"/>
              </a:rPr>
              <a:t>             </a:t>
            </a:r>
            <a:r>
              <a:rPr lang="zh-CN" altLang="zh-CN" sz="2000" dirty="0">
                <a:latin typeface="宋体" panose="02010600030101010101" pitchFamily="2" charset="-122"/>
                <a:ea typeface="宋体" panose="02010600030101010101" pitchFamily="2" charset="-122"/>
                <a:cs typeface="宋体" panose="02010600030101010101" pitchFamily="2" charset="-122"/>
              </a:rPr>
              <a:t>，右</a:t>
            </a:r>
            <a:r>
              <a:rPr lang="zh-CN" altLang="en-US" sz="2000" dirty="0" smtClean="0">
                <a:latin typeface="宋体" panose="02010600030101010101" pitchFamily="2" charset="-122"/>
                <a:ea typeface="宋体" panose="02010600030101010101" pitchFamily="2" charset="-122"/>
                <a:cs typeface="宋体" panose="02010600030101010101" pitchFamily="2" charset="-122"/>
              </a:rPr>
              <a:t>击</a:t>
            </a:r>
            <a:r>
              <a:rPr lang="zh-CN" altLang="zh-CN" sz="2000" dirty="0" smtClean="0">
                <a:latin typeface="宋体" panose="02010600030101010101" pitchFamily="2" charset="-122"/>
                <a:ea typeface="宋体" panose="02010600030101010101" pitchFamily="2" charset="-122"/>
                <a:cs typeface="宋体" panose="02010600030101010101" pitchFamily="2" charset="-122"/>
              </a:rPr>
              <a:t>，</a:t>
            </a:r>
            <a:r>
              <a:rPr lang="zh-CN" altLang="zh-CN" sz="2000" dirty="0">
                <a:latin typeface="宋体" panose="02010600030101010101" pitchFamily="2" charset="-122"/>
                <a:ea typeface="宋体" panose="02010600030101010101" pitchFamily="2" charset="-122"/>
                <a:cs typeface="宋体" panose="02010600030101010101" pitchFamily="2" charset="-122"/>
              </a:rPr>
              <a:t>在弹出的快捷菜单上选择“解压文件（</a:t>
            </a:r>
            <a:r>
              <a:rPr lang="en-US" altLang="zh-CN" sz="2000" dirty="0">
                <a:latin typeface="宋体" panose="02010600030101010101" pitchFamily="2" charset="-122"/>
                <a:ea typeface="宋体" panose="02010600030101010101" pitchFamily="2" charset="-122"/>
                <a:cs typeface="宋体" panose="02010600030101010101" pitchFamily="2" charset="-122"/>
              </a:rPr>
              <a:t>A</a:t>
            </a:r>
            <a:r>
              <a:rPr lang="zh-CN" altLang="zh-CN" sz="2000" dirty="0">
                <a:latin typeface="宋体" panose="02010600030101010101" pitchFamily="2" charset="-122"/>
                <a:ea typeface="宋体" panose="02010600030101010101" pitchFamily="2" charset="-122"/>
                <a:cs typeface="宋体" panose="02010600030101010101" pitchFamily="2" charset="-122"/>
              </a:rPr>
              <a:t>）”选项，接下去的操作步骤如图</a:t>
            </a:r>
            <a:r>
              <a:rPr lang="en-US" sz="2000" dirty="0">
                <a:latin typeface="宋体" panose="02010600030101010101" pitchFamily="2" charset="-122"/>
                <a:ea typeface="宋体" panose="02010600030101010101" pitchFamily="2" charset="-122"/>
                <a:cs typeface="宋体" panose="02010600030101010101" pitchFamily="2" charset="-122"/>
              </a:rPr>
              <a:t>1-5-11</a:t>
            </a:r>
            <a:r>
              <a:rPr lang="zh-CN" altLang="zh-CN" sz="2000" dirty="0">
                <a:latin typeface="宋体" panose="02010600030101010101" pitchFamily="2" charset="-122"/>
                <a:ea typeface="宋体" panose="02010600030101010101" pitchFamily="2" charset="-122"/>
                <a:cs typeface="宋体" panose="02010600030101010101" pitchFamily="2" charset="-122"/>
              </a:rPr>
              <a:t>所示</a:t>
            </a:r>
            <a:r>
              <a:rPr lang="zh-CN" altLang="zh-CN" sz="2000" dirty="0" smtClean="0">
                <a:latin typeface="宋体" panose="02010600030101010101" pitchFamily="2" charset="-122"/>
                <a:ea typeface="宋体" panose="02010600030101010101" pitchFamily="2" charset="-122"/>
                <a:cs typeface="宋体" panose="02010600030101010101" pitchFamily="2" charset="-122"/>
              </a:rPr>
              <a:t>。</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p:txBody>
      </p:sp>
      <p:pic>
        <p:nvPicPr>
          <p:cNvPr id="11" name="图片 10" descr="H4LCFY5Y]S11Z]C6HVWD)CH"/>
          <p:cNvPicPr/>
          <p:nvPr/>
        </p:nvPicPr>
        <p:blipFill>
          <a:blip r:embed="rId2">
            <a:extLst>
              <a:ext uri="{28A0092B-C50C-407E-A947-70E740481C1C}">
                <a14:useLocalDpi xmlns:a14="http://schemas.microsoft.com/office/drawing/2010/main" val="0"/>
              </a:ext>
            </a:extLst>
          </a:blip>
          <a:srcRect/>
          <a:stretch>
            <a:fillRect/>
          </a:stretch>
        </p:blipFill>
        <p:spPr bwMode="auto">
          <a:xfrm>
            <a:off x="4304954" y="1810916"/>
            <a:ext cx="1637235" cy="288032"/>
          </a:xfrm>
          <a:prstGeom prst="rect">
            <a:avLst/>
          </a:prstGeom>
          <a:noFill/>
          <a:ln>
            <a:noFill/>
          </a:ln>
        </p:spPr>
      </p:pic>
      <p:sp>
        <p:nvSpPr>
          <p:cNvPr id="10" name="矩形 9"/>
          <p:cNvSpPr/>
          <p:nvPr/>
        </p:nvSpPr>
        <p:spPr>
          <a:xfrm>
            <a:off x="2350135" y="-45085"/>
            <a:ext cx="3515995" cy="607695"/>
          </a:xfrm>
          <a:prstGeom prst="rect">
            <a:avLst/>
          </a:prstGeom>
        </p:spPr>
        <p:txBody>
          <a:bodyPr wrap="square">
            <a:spAutoFit/>
          </a:bodyPr>
          <a:lstStyle/>
          <a:p>
            <a:pPr>
              <a:lnSpc>
                <a:spcPct val="120000"/>
              </a:lnSpc>
            </a:pPr>
            <a:r>
              <a:rPr lang="zh-CN" altLang="zh-CN" sz="2800" b="1" dirty="0">
                <a:solidFill>
                  <a:srgbClr val="FFFF00"/>
                </a:solidFill>
                <a:latin typeface="黑体" panose="02010609060101010101" pitchFamily="49" charset="-122"/>
                <a:ea typeface="黑体" panose="02010609060101010101" pitchFamily="49" charset="-122"/>
                <a:sym typeface="+mn-ea"/>
              </a:rPr>
              <a:t>三．压缩软件的使用</a:t>
            </a:r>
            <a:endParaRPr lang="zh-CN" altLang="zh-CN" sz="2800" b="1" dirty="0">
              <a:solidFill>
                <a:srgbClr val="FFFF00"/>
              </a:solidFill>
              <a:latin typeface="黑体" panose="02010609060101010101" pitchFamily="49" charset="-122"/>
              <a:ea typeface="黑体" panose="02010609060101010101" pitchFamily="49" charset="-122"/>
              <a:sym typeface="+mn-ea"/>
            </a:endParaRPr>
          </a:p>
        </p:txBody>
      </p:sp>
      <p:grpSp>
        <p:nvGrpSpPr>
          <p:cNvPr id="6" name="组合 5"/>
          <p:cNvGrpSpPr/>
          <p:nvPr/>
        </p:nvGrpSpPr>
        <p:grpSpPr>
          <a:xfrm>
            <a:off x="916940" y="2378710"/>
            <a:ext cx="7165340" cy="4454525"/>
            <a:chOff x="1444" y="3746"/>
            <a:chExt cx="11284" cy="7015"/>
          </a:xfrm>
        </p:grpSpPr>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b="5140"/>
            <a:stretch>
              <a:fillRect/>
            </a:stretch>
          </p:blipFill>
          <p:spPr bwMode="auto">
            <a:xfrm>
              <a:off x="1444" y="3746"/>
              <a:ext cx="11285" cy="6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文本框 1"/>
            <p:cNvSpPr txBox="1"/>
            <p:nvPr/>
          </p:nvSpPr>
          <p:spPr>
            <a:xfrm>
              <a:off x="4704" y="10181"/>
              <a:ext cx="5990" cy="580"/>
            </a:xfrm>
            <a:prstGeom prst="rect">
              <a:avLst/>
            </a:prstGeom>
            <a:noFill/>
          </p:spPr>
          <p:txBody>
            <a:bodyPr wrap="square" rtlCol="0" anchor="t">
              <a:spAutoFit/>
            </a:bodyPr>
            <a:p>
              <a:r>
                <a:rPr lang="zh-CN" altLang="zh-CN" dirty="0">
                  <a:latin typeface="宋体" panose="02010600030101010101" pitchFamily="2" charset="-122"/>
                  <a:ea typeface="宋体" panose="02010600030101010101" pitchFamily="2" charset="-122"/>
                  <a:cs typeface="宋体" panose="02010600030101010101" pitchFamily="2" charset="-122"/>
                  <a:sym typeface="+mn-ea"/>
                </a:rPr>
                <a:t>图</a:t>
              </a:r>
              <a:r>
                <a:rPr lang="en-US" dirty="0">
                  <a:latin typeface="宋体" panose="02010600030101010101" pitchFamily="2" charset="-122"/>
                  <a:ea typeface="宋体" panose="02010600030101010101" pitchFamily="2" charset="-122"/>
                  <a:cs typeface="宋体" panose="02010600030101010101" pitchFamily="2" charset="-122"/>
                  <a:sym typeface="+mn-ea"/>
                </a:rPr>
                <a:t>1-5-11 </a:t>
              </a:r>
              <a:r>
                <a:rPr lang="zh-CN" altLang="en-US" dirty="0">
                  <a:latin typeface="宋体" panose="02010600030101010101" pitchFamily="2" charset="-122"/>
                  <a:ea typeface="宋体" panose="02010600030101010101" pitchFamily="2" charset="-122"/>
                  <a:cs typeface="宋体" panose="02010600030101010101" pitchFamily="2" charset="-122"/>
                  <a:sym typeface="+mn-ea"/>
                </a:rPr>
                <a:t>在</a:t>
              </a:r>
              <a:r>
                <a:rPr lang="en-US" altLang="zh-CN" dirty="0">
                  <a:latin typeface="宋体" panose="02010600030101010101" pitchFamily="2" charset="-122"/>
                  <a:ea typeface="宋体" panose="02010600030101010101" pitchFamily="2" charset="-122"/>
                  <a:cs typeface="宋体" panose="02010600030101010101" pitchFamily="2" charset="-122"/>
                  <a:sym typeface="+mn-ea"/>
                </a:rPr>
                <a:t>WinRAR</a:t>
              </a:r>
              <a:r>
                <a:rPr lang="zh-CN" altLang="en-US" dirty="0">
                  <a:latin typeface="宋体" panose="02010600030101010101" pitchFamily="2" charset="-122"/>
                  <a:ea typeface="宋体" panose="02010600030101010101" pitchFamily="2" charset="-122"/>
                  <a:cs typeface="宋体" panose="02010600030101010101" pitchFamily="2" charset="-122"/>
                  <a:sym typeface="+mn-ea"/>
                </a:rPr>
                <a:t>软件中解压文件</a:t>
              </a:r>
              <a:r>
                <a:rPr lang="en-US" dirty="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6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6760684" y="-237978"/>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10" name="矩形 9"/>
          <p:cNvSpPr/>
          <p:nvPr/>
        </p:nvSpPr>
        <p:spPr>
          <a:xfrm>
            <a:off x="3354705" y="16510"/>
            <a:ext cx="1797050" cy="607695"/>
          </a:xfrm>
          <a:prstGeom prst="rect">
            <a:avLst/>
          </a:prstGeom>
        </p:spPr>
        <p:txBody>
          <a:bodyPr wrap="square">
            <a:spAutoFit/>
          </a:bodyPr>
          <a:lstStyle/>
          <a:p>
            <a:pPr>
              <a:lnSpc>
                <a:spcPct val="120000"/>
              </a:lnSpc>
            </a:pPr>
            <a:r>
              <a:rPr lang="zh-CN" altLang="en-US" sz="2800" b="1" dirty="0" smtClean="0">
                <a:solidFill>
                  <a:srgbClr val="FFFF00"/>
                </a:solidFill>
                <a:latin typeface="黑体" panose="02010609060101010101" pitchFamily="49" charset="-122"/>
                <a:ea typeface="黑体" panose="02010609060101010101" pitchFamily="49" charset="-122"/>
                <a:sym typeface="+mn-ea"/>
              </a:rPr>
              <a:t>视频演示</a:t>
            </a:r>
            <a:endParaRPr lang="zh-CN" altLang="zh-CN" sz="2800" dirty="0">
              <a:solidFill>
                <a:srgbClr val="FFFF00"/>
              </a:solidFill>
              <a:latin typeface="黑体" panose="02010609060101010101" pitchFamily="49" charset="-122"/>
              <a:ea typeface="黑体" panose="02010609060101010101" pitchFamily="49" charset="-122"/>
            </a:endParaRPr>
          </a:p>
        </p:txBody>
      </p:sp>
      <p:sp>
        <p:nvSpPr>
          <p:cNvPr id="2" name="TextBox 1"/>
          <p:cNvSpPr txBox="1"/>
          <p:nvPr/>
        </p:nvSpPr>
        <p:spPr>
          <a:xfrm>
            <a:off x="179511" y="764704"/>
            <a:ext cx="6827355" cy="461665"/>
          </a:xfrm>
          <a:prstGeom prst="rect">
            <a:avLst/>
          </a:prstGeom>
          <a:noFill/>
        </p:spPr>
        <p:txBody>
          <a:bodyPr wrap="square" rtlCol="0">
            <a:spAutoFit/>
          </a:bodyPr>
          <a:lstStyle/>
          <a:p>
            <a:r>
              <a:rPr lang="zh-CN" altLang="en-US" sz="2400" b="1" dirty="0" smtClean="0">
                <a:solidFill>
                  <a:srgbClr val="0033CC"/>
                </a:solidFill>
              </a:rPr>
              <a:t>方法一           文件夹的压缩与</a:t>
            </a:r>
            <a:r>
              <a:rPr lang="zh-CN" altLang="en-US" sz="2400" b="1" smtClean="0">
                <a:solidFill>
                  <a:srgbClr val="0033CC"/>
                </a:solidFill>
              </a:rPr>
              <a:t>解压缩（视频）     </a:t>
            </a:r>
            <a:endParaRPr lang="zh-CN" altLang="en-US" sz="2400" b="1" dirty="0">
              <a:solidFill>
                <a:srgbClr val="0033CC"/>
              </a:solidFill>
            </a:endParaRPr>
          </a:p>
        </p:txBody>
      </p:sp>
      <p:pic>
        <p:nvPicPr>
          <p:cNvPr id="6" name="WINRAR.wmv">
            <a:hlinkClick r:id="" action="ppaction://media"/>
          </p:cNvPr>
          <p:cNvPicPr>
            <a:picLocks noChangeAspect="1"/>
          </p:cNvPicPr>
          <p:nvPr>
            <a:videoFile r:link="rId2"/>
            <p:extLst>
              <p:ext uri="{DAA4B4D4-6D71-4841-9C94-3DE7FCFB9230}">
                <p14:media xmlns:p14="http://schemas.microsoft.com/office/powerpoint/2010/main" r:embed="rId3"/>
              </p:ext>
            </p:extLst>
          </p:nvPr>
        </p:nvPicPr>
        <p:blipFill>
          <a:blip r:embed="rId4"/>
          <a:stretch>
            <a:fillRect/>
          </a:stretch>
        </p:blipFill>
        <p:spPr>
          <a:xfrm>
            <a:off x="0" y="1196752"/>
            <a:ext cx="9144000" cy="51403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6760684" y="-237978"/>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10" name="矩形 9"/>
          <p:cNvSpPr/>
          <p:nvPr/>
        </p:nvSpPr>
        <p:spPr>
          <a:xfrm>
            <a:off x="3258185" y="-45085"/>
            <a:ext cx="2026285" cy="607695"/>
          </a:xfrm>
          <a:prstGeom prst="rect">
            <a:avLst/>
          </a:prstGeom>
        </p:spPr>
        <p:txBody>
          <a:bodyPr wrap="square">
            <a:spAutoFit/>
          </a:bodyPr>
          <a:lstStyle/>
          <a:p>
            <a:pPr>
              <a:lnSpc>
                <a:spcPct val="120000"/>
              </a:lnSpc>
            </a:pPr>
            <a:r>
              <a:rPr lang="zh-CN" altLang="en-US" sz="2800" b="1" dirty="0" smtClean="0">
                <a:solidFill>
                  <a:srgbClr val="FFFF00"/>
                </a:solidFill>
                <a:latin typeface="黑体" panose="02010609060101010101" pitchFamily="49" charset="-122"/>
                <a:ea typeface="黑体" panose="02010609060101010101" pitchFamily="49" charset="-122"/>
                <a:sym typeface="+mn-ea"/>
              </a:rPr>
              <a:t>视频演示</a:t>
            </a:r>
            <a:endParaRPr lang="zh-CN" altLang="en-US" sz="2800" b="1" dirty="0" smtClean="0">
              <a:solidFill>
                <a:srgbClr val="FFFF00"/>
              </a:solidFill>
              <a:latin typeface="黑体" panose="02010609060101010101" pitchFamily="49" charset="-122"/>
              <a:ea typeface="黑体" panose="02010609060101010101" pitchFamily="49" charset="-122"/>
              <a:sym typeface="+mn-ea"/>
            </a:endParaRPr>
          </a:p>
        </p:txBody>
      </p:sp>
      <p:sp>
        <p:nvSpPr>
          <p:cNvPr id="2" name="TextBox 1"/>
          <p:cNvSpPr txBox="1"/>
          <p:nvPr/>
        </p:nvSpPr>
        <p:spPr>
          <a:xfrm>
            <a:off x="107504" y="663079"/>
            <a:ext cx="7604591" cy="461665"/>
          </a:xfrm>
          <a:prstGeom prst="rect">
            <a:avLst/>
          </a:prstGeom>
          <a:noFill/>
        </p:spPr>
        <p:txBody>
          <a:bodyPr wrap="square" rtlCol="0">
            <a:spAutoFit/>
          </a:bodyPr>
          <a:lstStyle/>
          <a:p>
            <a:r>
              <a:rPr lang="zh-CN" altLang="en-US" sz="2400" b="1" dirty="0" smtClean="0">
                <a:solidFill>
                  <a:srgbClr val="0033CC"/>
                </a:solidFill>
              </a:rPr>
              <a:t>方法二           文件夹的压缩与</a:t>
            </a:r>
            <a:r>
              <a:rPr lang="zh-CN" altLang="en-US" sz="2400" b="1" smtClean="0">
                <a:solidFill>
                  <a:srgbClr val="0033CC"/>
                </a:solidFill>
              </a:rPr>
              <a:t>解</a:t>
            </a:r>
            <a:r>
              <a:rPr lang="zh-CN" altLang="en-US" sz="2400" b="1">
                <a:solidFill>
                  <a:srgbClr val="0033CC"/>
                </a:solidFill>
              </a:rPr>
              <a:t>压缩（视频）     </a:t>
            </a:r>
            <a:endParaRPr lang="zh-CN" altLang="en-US" sz="2400" b="1" dirty="0">
              <a:solidFill>
                <a:srgbClr val="0033CC"/>
              </a:solidFill>
            </a:endParaRPr>
          </a:p>
        </p:txBody>
      </p:sp>
      <p:pic>
        <p:nvPicPr>
          <p:cNvPr id="7" name="WINRAR2.wmv">
            <a:hlinkClick r:id="" action="ppaction://media"/>
          </p:cNvPr>
          <p:cNvPicPr>
            <a:picLocks noChangeAspect="1"/>
          </p:cNvPicPr>
          <p:nvPr>
            <a:videoFile r:link="rId2"/>
            <p:extLst>
              <p:ext uri="{DAA4B4D4-6D71-4841-9C94-3DE7FCFB9230}">
                <p14:media xmlns:p14="http://schemas.microsoft.com/office/powerpoint/2010/main" r:embed="rId3"/>
              </p:ext>
            </p:extLst>
          </p:nvPr>
        </p:nvPicPr>
        <p:blipFill>
          <a:blip r:embed="rId4"/>
          <a:stretch>
            <a:fillRect/>
          </a:stretch>
        </p:blipFill>
        <p:spPr>
          <a:xfrm>
            <a:off x="0" y="1124744"/>
            <a:ext cx="9144000" cy="51403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7"/>
                                        </p:tgtEl>
                                      </p:cBhvr>
                                    </p:cmd>
                                  </p:childTnLst>
                                </p:cTn>
                              </p:par>
                            </p:childTnLst>
                          </p:cTn>
                        </p:par>
                      </p:childTnLst>
                    </p:cTn>
                  </p:par>
                </p:childTnLst>
              </p:cTn>
              <p:nextCondLst>
                <p:cond evt="onClick" delay="0">
                  <p:tgtEl>
                    <p:spTgt spid="7"/>
                  </p:tgtEl>
                </p:cond>
              </p:nextCondLst>
            </p:seq>
            <p:video>
              <p:cMediaNode vol="80000">
                <p:cTn id="12" fill="hold" display="0">
                  <p:stCondLst>
                    <p:cond delay="indefinite"/>
                  </p:stCondLst>
                </p:cTn>
                <p:tgtEl>
                  <p:spTgt spid="7"/>
                </p:tgtEl>
              </p:cMediaNode>
            </p:vide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6760684" y="-237978"/>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10" name="矩形 9"/>
          <p:cNvSpPr/>
          <p:nvPr/>
        </p:nvSpPr>
        <p:spPr>
          <a:xfrm>
            <a:off x="2623185" y="15875"/>
            <a:ext cx="3604260" cy="607695"/>
          </a:xfrm>
          <a:prstGeom prst="rect">
            <a:avLst/>
          </a:prstGeom>
        </p:spPr>
        <p:txBody>
          <a:bodyPr wrap="square">
            <a:spAutoFit/>
          </a:bodyPr>
          <a:lstStyle/>
          <a:p>
            <a:pPr>
              <a:lnSpc>
                <a:spcPct val="120000"/>
              </a:lnSpc>
            </a:pPr>
            <a:r>
              <a:rPr lang="zh-CN" altLang="zh-CN" sz="2800" b="1" dirty="0">
                <a:solidFill>
                  <a:srgbClr val="FFFF00"/>
                </a:solidFill>
                <a:latin typeface="黑体" panose="02010609060101010101" pitchFamily="49" charset="-122"/>
                <a:ea typeface="黑体" panose="02010609060101010101" pitchFamily="49" charset="-122"/>
                <a:sym typeface="+mn-ea"/>
              </a:rPr>
              <a:t>三．压缩软件的使用</a:t>
            </a:r>
            <a:endParaRPr lang="zh-CN" altLang="zh-CN" sz="2800" b="1" dirty="0">
              <a:solidFill>
                <a:srgbClr val="FFFF00"/>
              </a:solidFill>
              <a:latin typeface="黑体" panose="02010609060101010101" pitchFamily="49" charset="-122"/>
              <a:ea typeface="黑体" panose="02010609060101010101" pitchFamily="49" charset="-122"/>
              <a:sym typeface="+mn-ea"/>
            </a:endParaRPr>
          </a:p>
        </p:txBody>
      </p:sp>
      <p:sp>
        <p:nvSpPr>
          <p:cNvPr id="119" name="文本框 118"/>
          <p:cNvSpPr txBox="1"/>
          <p:nvPr/>
        </p:nvSpPr>
        <p:spPr>
          <a:xfrm>
            <a:off x="55880" y="729615"/>
            <a:ext cx="8997950" cy="3476625"/>
          </a:xfrm>
          <a:prstGeom prst="rect">
            <a:avLst/>
          </a:prstGeom>
          <a:noFill/>
          <a:ln w="9525">
            <a:noFill/>
          </a:ln>
        </p:spPr>
        <p:txBody>
          <a:bodyPr wrap="square">
            <a:spAutoFit/>
          </a:bodyPr>
          <a:p>
            <a:pPr indent="0"/>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【小练习】</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1．在“D</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\”下创建名为“考试”的文件夹。2．在“考试”文件夹下分别创建“学业水平”和“考试成绩”两个文件夹。3．在“学业水平”文件夹中分别创建“学业水平.txt”和“考试成绩.xlsx”两个文件。4．将“学业水平.txt” 和“考试成绩.xlsx”两个文件进行压缩，压缩后文件名为“学业成绩.rar”，设置密码为</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“admin88</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”，保存在</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“D:</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\考试\考试成绩”文件夹下。5．将“学业水平”文件夹进行压缩，压缩后文件名为“学业水平.</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rar</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”，保存位置为“D:\考试”。6．对“学业成绩.rar”进行解压，解压到目标位置“D:\考试\考试成绩”。</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6760684" y="-126885"/>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9" name="TextBox 8"/>
          <p:cNvSpPr txBox="1"/>
          <p:nvPr/>
        </p:nvSpPr>
        <p:spPr>
          <a:xfrm>
            <a:off x="162744" y="944639"/>
            <a:ext cx="8964488" cy="5692775"/>
          </a:xfrm>
          <a:prstGeom prst="rect">
            <a:avLst/>
          </a:prstGeom>
          <a:noFill/>
        </p:spPr>
        <p:txBody>
          <a:bodyPr wrap="square" rtlCol="0">
            <a:spAutoFit/>
          </a:bodyPr>
          <a:lstStyle/>
          <a:p>
            <a:pPr>
              <a:lnSpc>
                <a:spcPct val="120000"/>
              </a:lnSpc>
            </a:pPr>
            <a:r>
              <a:rPr lang="en-US" altLang="zh-CN" sz="2000" smtClean="0"/>
              <a:t> </a:t>
            </a:r>
            <a:r>
              <a:rPr lang="zh-CN" altLang="zh-CN" sz="2000" dirty="0" smtClean="0">
                <a:latin typeface="宋体" panose="02010600030101010101" pitchFamily="2" charset="-122"/>
                <a:ea typeface="宋体" panose="02010600030101010101" pitchFamily="2" charset="-122"/>
                <a:cs typeface="宋体" panose="02010600030101010101" pitchFamily="2" charset="-122"/>
              </a:rPr>
              <a:t>按</a:t>
            </a:r>
            <a:r>
              <a:rPr lang="zh-CN" altLang="zh-CN" sz="2000" dirty="0">
                <a:latin typeface="宋体" panose="02010600030101010101" pitchFamily="2" charset="-122"/>
                <a:ea typeface="宋体" panose="02010600030101010101" pitchFamily="2" charset="-122"/>
                <a:cs typeface="宋体" panose="02010600030101010101" pitchFamily="2" charset="-122"/>
              </a:rPr>
              <a:t>以下的操作步骤要求进行操作。</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en-US" altLang="zh-CN" sz="2000">
                <a:latin typeface="宋体" panose="02010600030101010101" pitchFamily="2" charset="-122"/>
                <a:ea typeface="宋体" panose="02010600030101010101" pitchFamily="2" charset="-122"/>
                <a:cs typeface="宋体" panose="02010600030101010101" pitchFamily="2" charset="-122"/>
              </a:rPr>
              <a:t>1</a:t>
            </a:r>
            <a:r>
              <a:rPr lang="zh-CN" altLang="zh-CN" sz="2000">
                <a:latin typeface="宋体" panose="02010600030101010101" pitchFamily="2" charset="-122"/>
                <a:ea typeface="宋体" panose="02010600030101010101" pitchFamily="2" charset="-122"/>
                <a:cs typeface="宋体" panose="02010600030101010101" pitchFamily="2" charset="-122"/>
              </a:rPr>
              <a:t>．在</a:t>
            </a:r>
            <a:r>
              <a:rPr lang="en-US" altLang="zh-CN" sz="2000">
                <a:latin typeface="宋体" panose="02010600030101010101" pitchFamily="2" charset="-122"/>
                <a:ea typeface="宋体" panose="02010600030101010101" pitchFamily="2" charset="-122"/>
                <a:cs typeface="宋体" panose="02010600030101010101" pitchFamily="2" charset="-122"/>
              </a:rPr>
              <a:t>D</a:t>
            </a:r>
            <a:r>
              <a:rPr lang="zh-CN" altLang="zh-CN" sz="2000">
                <a:latin typeface="宋体" panose="02010600030101010101" pitchFamily="2" charset="-122"/>
                <a:ea typeface="宋体" panose="02010600030101010101" pitchFamily="2" charset="-122"/>
                <a:cs typeface="宋体" panose="02010600030101010101" pitchFamily="2" charset="-122"/>
              </a:rPr>
              <a:t>盘创建一个名为“</a:t>
            </a:r>
            <a:r>
              <a:rPr lang="en-US" altLang="zh-CN" sz="2000">
                <a:latin typeface="宋体" panose="02010600030101010101" pitchFamily="2" charset="-122"/>
                <a:ea typeface="宋体" panose="02010600030101010101" pitchFamily="2" charset="-122"/>
                <a:cs typeface="宋体" panose="02010600030101010101" pitchFamily="2" charset="-122"/>
              </a:rPr>
              <a:t>winks</a:t>
            </a:r>
            <a:r>
              <a:rPr lang="zh-CN" altLang="zh-CN" sz="2000">
                <a:latin typeface="宋体" panose="02010600030101010101" pitchFamily="2" charset="-122"/>
                <a:ea typeface="宋体" panose="02010600030101010101" pitchFamily="2" charset="-122"/>
                <a:cs typeface="宋体" panose="02010600030101010101" pitchFamily="2" charset="-122"/>
              </a:rPr>
              <a:t>”的文件夹，在该文件夹下分别建立名为“</a:t>
            </a:r>
            <a:r>
              <a:rPr lang="en-US" altLang="zh-CN" sz="2000">
                <a:latin typeface="宋体" panose="02010600030101010101" pitchFamily="2" charset="-122"/>
                <a:ea typeface="宋体" panose="02010600030101010101" pitchFamily="2" charset="-122"/>
                <a:cs typeface="宋体" panose="02010600030101010101" pitchFamily="2" charset="-122"/>
              </a:rPr>
              <a:t>TestA</a:t>
            </a:r>
            <a:r>
              <a:rPr lang="zh-CN" altLang="zh-CN" sz="2000">
                <a:latin typeface="宋体" panose="02010600030101010101" pitchFamily="2" charset="-122"/>
                <a:ea typeface="宋体" panose="02010600030101010101" pitchFamily="2" charset="-122"/>
                <a:cs typeface="宋体" panose="02010600030101010101" pitchFamily="2" charset="-122"/>
              </a:rPr>
              <a:t>”和“</a:t>
            </a:r>
            <a:r>
              <a:rPr lang="en-US" altLang="zh-CN" sz="2000">
                <a:latin typeface="宋体" panose="02010600030101010101" pitchFamily="2" charset="-122"/>
                <a:ea typeface="宋体" panose="02010600030101010101" pitchFamily="2" charset="-122"/>
                <a:cs typeface="宋体" panose="02010600030101010101" pitchFamily="2" charset="-122"/>
              </a:rPr>
              <a:t>TestB</a:t>
            </a:r>
            <a:r>
              <a:rPr lang="zh-CN" altLang="zh-CN" sz="2000">
                <a:latin typeface="宋体" panose="02010600030101010101" pitchFamily="2" charset="-122"/>
                <a:ea typeface="宋体" panose="02010600030101010101" pitchFamily="2" charset="-122"/>
                <a:cs typeface="宋体" panose="02010600030101010101" pitchFamily="2" charset="-122"/>
              </a:rPr>
              <a:t>”的两个文件夹；</a:t>
            </a:r>
            <a:endParaRPr lang="zh-CN" altLang="zh-CN" sz="2000">
              <a:latin typeface="宋体" panose="02010600030101010101" pitchFamily="2" charset="-122"/>
              <a:ea typeface="宋体" panose="02010600030101010101" pitchFamily="2" charset="-122"/>
              <a:cs typeface="宋体" panose="02010600030101010101" pitchFamily="2" charset="-122"/>
            </a:endParaRPr>
          </a:p>
          <a:p>
            <a:r>
              <a:rPr lang="en-US" altLang="zh-CN" sz="2000">
                <a:latin typeface="宋体" panose="02010600030101010101" pitchFamily="2" charset="-122"/>
                <a:ea typeface="宋体" panose="02010600030101010101" pitchFamily="2" charset="-122"/>
                <a:cs typeface="宋体" panose="02010600030101010101" pitchFamily="2" charset="-122"/>
              </a:rPr>
              <a:t>2</a:t>
            </a:r>
            <a:r>
              <a:rPr lang="zh-CN" altLang="zh-CN" sz="2000">
                <a:latin typeface="宋体" panose="02010600030101010101" pitchFamily="2" charset="-122"/>
                <a:ea typeface="宋体" panose="02010600030101010101" pitchFamily="2" charset="-122"/>
                <a:cs typeface="宋体" panose="02010600030101010101" pitchFamily="2" charset="-122"/>
              </a:rPr>
              <a:t>．在“</a:t>
            </a:r>
            <a:r>
              <a:rPr lang="en-US" altLang="zh-CN" sz="2000">
                <a:latin typeface="宋体" panose="02010600030101010101" pitchFamily="2" charset="-122"/>
                <a:ea typeface="宋体" panose="02010600030101010101" pitchFamily="2" charset="-122"/>
                <a:cs typeface="宋体" panose="02010600030101010101" pitchFamily="2" charset="-122"/>
              </a:rPr>
              <a:t>TestA</a:t>
            </a:r>
            <a:r>
              <a:rPr lang="zh-CN" altLang="zh-CN" sz="2000">
                <a:latin typeface="宋体" panose="02010600030101010101" pitchFamily="2" charset="-122"/>
                <a:ea typeface="宋体" panose="02010600030101010101" pitchFamily="2" charset="-122"/>
                <a:cs typeface="宋体" panose="02010600030101010101" pitchFamily="2" charset="-122"/>
              </a:rPr>
              <a:t>”文件夹下分别创建“</a:t>
            </a:r>
            <a:r>
              <a:rPr lang="en-US" altLang="zh-CN" sz="2000">
                <a:latin typeface="宋体" panose="02010600030101010101" pitchFamily="2" charset="-122"/>
                <a:ea typeface="宋体" panose="02010600030101010101" pitchFamily="2" charset="-122"/>
                <a:cs typeface="宋体" panose="02010600030101010101" pitchFamily="2" charset="-122"/>
              </a:rPr>
              <a:t>Test01</a:t>
            </a:r>
            <a:r>
              <a:rPr lang="zh-CN" altLang="zh-CN" sz="2000">
                <a:latin typeface="宋体" panose="02010600030101010101" pitchFamily="2" charset="-122"/>
                <a:ea typeface="宋体" panose="02010600030101010101" pitchFamily="2" charset="-122"/>
                <a:cs typeface="宋体" panose="02010600030101010101" pitchFamily="2" charset="-122"/>
              </a:rPr>
              <a:t>”和“</a:t>
            </a:r>
            <a:r>
              <a:rPr lang="en-US" altLang="zh-CN" sz="2000">
                <a:latin typeface="宋体" panose="02010600030101010101" pitchFamily="2" charset="-122"/>
                <a:ea typeface="宋体" panose="02010600030101010101" pitchFamily="2" charset="-122"/>
                <a:cs typeface="宋体" panose="02010600030101010101" pitchFamily="2" charset="-122"/>
              </a:rPr>
              <a:t>Test02</a:t>
            </a:r>
            <a:r>
              <a:rPr lang="zh-CN" altLang="zh-CN" sz="2000">
                <a:latin typeface="宋体" panose="02010600030101010101" pitchFamily="2" charset="-122"/>
                <a:ea typeface="宋体" panose="02010600030101010101" pitchFamily="2" charset="-122"/>
                <a:cs typeface="宋体" panose="02010600030101010101" pitchFamily="2" charset="-122"/>
              </a:rPr>
              <a:t>”文件夹；</a:t>
            </a:r>
            <a:endParaRPr lang="zh-CN" altLang="zh-CN" sz="2000">
              <a:latin typeface="宋体" panose="02010600030101010101" pitchFamily="2" charset="-122"/>
              <a:ea typeface="宋体" panose="02010600030101010101" pitchFamily="2" charset="-122"/>
              <a:cs typeface="宋体" panose="02010600030101010101" pitchFamily="2" charset="-122"/>
            </a:endParaRPr>
          </a:p>
          <a:p>
            <a:r>
              <a:rPr lang="en-US" altLang="zh-CN" sz="2000">
                <a:latin typeface="宋体" panose="02010600030101010101" pitchFamily="2" charset="-122"/>
                <a:ea typeface="宋体" panose="02010600030101010101" pitchFamily="2" charset="-122"/>
                <a:cs typeface="宋体" panose="02010600030101010101" pitchFamily="2" charset="-122"/>
              </a:rPr>
              <a:t>3</a:t>
            </a:r>
            <a:r>
              <a:rPr lang="zh-CN" altLang="zh-CN" sz="2000">
                <a:latin typeface="宋体" panose="02010600030101010101" pitchFamily="2" charset="-122"/>
                <a:ea typeface="宋体" panose="02010600030101010101" pitchFamily="2" charset="-122"/>
                <a:cs typeface="宋体" panose="02010600030101010101" pitchFamily="2" charset="-122"/>
              </a:rPr>
              <a:t>．将文件夹“</a:t>
            </a:r>
            <a:r>
              <a:rPr lang="en-US" altLang="zh-CN" sz="2000">
                <a:latin typeface="宋体" panose="02010600030101010101" pitchFamily="2" charset="-122"/>
                <a:ea typeface="宋体" panose="02010600030101010101" pitchFamily="2" charset="-122"/>
                <a:cs typeface="宋体" panose="02010600030101010101" pitchFamily="2" charset="-122"/>
              </a:rPr>
              <a:t>Test01</a:t>
            </a:r>
            <a:r>
              <a:rPr lang="zh-CN" altLang="zh-CN" sz="2000">
                <a:latin typeface="宋体" panose="02010600030101010101" pitchFamily="2" charset="-122"/>
                <a:ea typeface="宋体" panose="02010600030101010101" pitchFamily="2" charset="-122"/>
                <a:cs typeface="宋体" panose="02010600030101010101" pitchFamily="2" charset="-122"/>
              </a:rPr>
              <a:t>”和“</a:t>
            </a:r>
            <a:r>
              <a:rPr lang="en-US" altLang="zh-CN" sz="2000">
                <a:latin typeface="宋体" panose="02010600030101010101" pitchFamily="2" charset="-122"/>
                <a:ea typeface="宋体" panose="02010600030101010101" pitchFamily="2" charset="-122"/>
                <a:cs typeface="宋体" panose="02010600030101010101" pitchFamily="2" charset="-122"/>
              </a:rPr>
              <a:t>Test02</a:t>
            </a:r>
            <a:r>
              <a:rPr lang="zh-CN" altLang="zh-CN" sz="2000">
                <a:latin typeface="宋体" panose="02010600030101010101" pitchFamily="2" charset="-122"/>
                <a:ea typeface="宋体" panose="02010600030101010101" pitchFamily="2" charset="-122"/>
                <a:cs typeface="宋体" panose="02010600030101010101" pitchFamily="2" charset="-122"/>
              </a:rPr>
              <a:t>”复制到“</a:t>
            </a:r>
            <a:r>
              <a:rPr lang="en-US" altLang="zh-CN" sz="2000">
                <a:latin typeface="宋体" panose="02010600030101010101" pitchFamily="2" charset="-122"/>
                <a:ea typeface="宋体" panose="02010600030101010101" pitchFamily="2" charset="-122"/>
                <a:cs typeface="宋体" panose="02010600030101010101" pitchFamily="2" charset="-122"/>
              </a:rPr>
              <a:t>TestB</a:t>
            </a:r>
            <a:r>
              <a:rPr lang="zh-CN" altLang="zh-CN" sz="2000">
                <a:latin typeface="宋体" panose="02010600030101010101" pitchFamily="2" charset="-122"/>
                <a:ea typeface="宋体" panose="02010600030101010101" pitchFamily="2" charset="-122"/>
                <a:cs typeface="宋体" panose="02010600030101010101" pitchFamily="2" charset="-122"/>
              </a:rPr>
              <a:t>”文件夹中；</a:t>
            </a:r>
            <a:endParaRPr lang="zh-CN" altLang="zh-CN" sz="2000">
              <a:latin typeface="宋体" panose="02010600030101010101" pitchFamily="2" charset="-122"/>
              <a:ea typeface="宋体" panose="02010600030101010101" pitchFamily="2" charset="-122"/>
              <a:cs typeface="宋体" panose="02010600030101010101" pitchFamily="2" charset="-122"/>
            </a:endParaRPr>
          </a:p>
          <a:p>
            <a:r>
              <a:rPr lang="en-US" altLang="zh-CN" sz="2000">
                <a:latin typeface="宋体" panose="02010600030101010101" pitchFamily="2" charset="-122"/>
                <a:ea typeface="宋体" panose="02010600030101010101" pitchFamily="2" charset="-122"/>
                <a:cs typeface="宋体" panose="02010600030101010101" pitchFamily="2" charset="-122"/>
              </a:rPr>
              <a:t>4</a:t>
            </a:r>
            <a:r>
              <a:rPr lang="zh-CN" altLang="zh-CN" sz="2000">
                <a:latin typeface="宋体" panose="02010600030101010101" pitchFamily="2" charset="-122"/>
                <a:ea typeface="宋体" panose="02010600030101010101" pitchFamily="2" charset="-122"/>
                <a:cs typeface="宋体" panose="02010600030101010101" pitchFamily="2" charset="-122"/>
              </a:rPr>
              <a:t>．将“</a:t>
            </a:r>
            <a:r>
              <a:rPr lang="en-US" altLang="zh-CN" sz="2000">
                <a:latin typeface="宋体" panose="02010600030101010101" pitchFamily="2" charset="-122"/>
                <a:ea typeface="宋体" panose="02010600030101010101" pitchFamily="2" charset="-122"/>
                <a:cs typeface="宋体" panose="02010600030101010101" pitchFamily="2" charset="-122"/>
              </a:rPr>
              <a:t>TestB</a:t>
            </a:r>
            <a:r>
              <a:rPr lang="zh-CN" altLang="zh-CN" sz="2000">
                <a:latin typeface="宋体" panose="02010600030101010101" pitchFamily="2" charset="-122"/>
                <a:ea typeface="宋体" panose="02010600030101010101" pitchFamily="2" charset="-122"/>
                <a:cs typeface="宋体" panose="02010600030101010101" pitchFamily="2" charset="-122"/>
              </a:rPr>
              <a:t>”文件夹下的“</a:t>
            </a:r>
            <a:r>
              <a:rPr lang="en-US" altLang="zh-CN" sz="2000">
                <a:latin typeface="宋体" panose="02010600030101010101" pitchFamily="2" charset="-122"/>
                <a:ea typeface="宋体" panose="02010600030101010101" pitchFamily="2" charset="-122"/>
                <a:cs typeface="宋体" panose="02010600030101010101" pitchFamily="2" charset="-122"/>
              </a:rPr>
              <a:t>Test01</a:t>
            </a:r>
            <a:r>
              <a:rPr lang="zh-CN" altLang="zh-CN" sz="2000">
                <a:latin typeface="宋体" panose="02010600030101010101" pitchFamily="2" charset="-122"/>
                <a:ea typeface="宋体" panose="02010600030101010101" pitchFamily="2" charset="-122"/>
                <a:cs typeface="宋体" panose="02010600030101010101" pitchFamily="2" charset="-122"/>
              </a:rPr>
              <a:t>”文件夹改名为“</a:t>
            </a:r>
            <a:r>
              <a:rPr lang="en-US" altLang="zh-CN" sz="2000">
                <a:latin typeface="宋体" panose="02010600030101010101" pitchFamily="2" charset="-122"/>
                <a:ea typeface="宋体" panose="02010600030101010101" pitchFamily="2" charset="-122"/>
                <a:cs typeface="宋体" panose="02010600030101010101" pitchFamily="2" charset="-122"/>
              </a:rPr>
              <a:t>Test03</a:t>
            </a:r>
            <a:r>
              <a:rPr lang="zh-CN" altLang="zh-CN" sz="2000">
                <a:latin typeface="宋体" panose="02010600030101010101" pitchFamily="2" charset="-122"/>
                <a:ea typeface="宋体" panose="02010600030101010101" pitchFamily="2" charset="-122"/>
                <a:cs typeface="宋体" panose="02010600030101010101" pitchFamily="2" charset="-122"/>
              </a:rPr>
              <a:t>”，“</a:t>
            </a:r>
            <a:r>
              <a:rPr lang="en-US" altLang="zh-CN" sz="2000">
                <a:latin typeface="宋体" panose="02010600030101010101" pitchFamily="2" charset="-122"/>
                <a:ea typeface="宋体" panose="02010600030101010101" pitchFamily="2" charset="-122"/>
                <a:cs typeface="宋体" panose="02010600030101010101" pitchFamily="2" charset="-122"/>
              </a:rPr>
              <a:t>Test02</a:t>
            </a:r>
            <a:r>
              <a:rPr lang="zh-CN" altLang="zh-CN" sz="2000">
                <a:latin typeface="宋体" panose="02010600030101010101" pitchFamily="2" charset="-122"/>
                <a:ea typeface="宋体" panose="02010600030101010101" pitchFamily="2" charset="-122"/>
                <a:cs typeface="宋体" panose="02010600030101010101" pitchFamily="2" charset="-122"/>
              </a:rPr>
              <a:t>”文件夹改名为“</a:t>
            </a:r>
            <a:r>
              <a:rPr lang="en-US" altLang="zh-CN" sz="2000">
                <a:latin typeface="宋体" panose="02010600030101010101" pitchFamily="2" charset="-122"/>
                <a:ea typeface="宋体" panose="02010600030101010101" pitchFamily="2" charset="-122"/>
                <a:cs typeface="宋体" panose="02010600030101010101" pitchFamily="2" charset="-122"/>
              </a:rPr>
              <a:t>Test04</a:t>
            </a:r>
            <a:r>
              <a:rPr lang="zh-CN" altLang="zh-CN" sz="2000">
                <a:latin typeface="宋体" panose="02010600030101010101" pitchFamily="2" charset="-122"/>
                <a:ea typeface="宋体" panose="02010600030101010101" pitchFamily="2" charset="-122"/>
                <a:cs typeface="宋体" panose="02010600030101010101" pitchFamily="2" charset="-122"/>
              </a:rPr>
              <a:t>”；</a:t>
            </a:r>
            <a:endParaRPr lang="zh-CN" altLang="zh-CN" sz="2000">
              <a:latin typeface="宋体" panose="02010600030101010101" pitchFamily="2" charset="-122"/>
              <a:ea typeface="宋体" panose="02010600030101010101" pitchFamily="2" charset="-122"/>
              <a:cs typeface="宋体" panose="02010600030101010101" pitchFamily="2" charset="-122"/>
            </a:endParaRPr>
          </a:p>
          <a:p>
            <a:r>
              <a:rPr lang="en-US" altLang="zh-CN" sz="2000">
                <a:latin typeface="宋体" panose="02010600030101010101" pitchFamily="2" charset="-122"/>
                <a:ea typeface="宋体" panose="02010600030101010101" pitchFamily="2" charset="-122"/>
                <a:cs typeface="宋体" panose="02010600030101010101" pitchFamily="2" charset="-122"/>
              </a:rPr>
              <a:t>5</a:t>
            </a:r>
            <a:r>
              <a:rPr lang="zh-CN" altLang="zh-CN" sz="2000">
                <a:latin typeface="宋体" panose="02010600030101010101" pitchFamily="2" charset="-122"/>
                <a:ea typeface="宋体" panose="02010600030101010101" pitchFamily="2" charset="-122"/>
                <a:cs typeface="宋体" panose="02010600030101010101" pitchFamily="2" charset="-122"/>
              </a:rPr>
              <a:t>．在“</a:t>
            </a:r>
            <a:r>
              <a:rPr lang="en-US" altLang="zh-CN" sz="2000">
                <a:latin typeface="宋体" panose="02010600030101010101" pitchFamily="2" charset="-122"/>
                <a:ea typeface="宋体" panose="02010600030101010101" pitchFamily="2" charset="-122"/>
                <a:cs typeface="宋体" panose="02010600030101010101" pitchFamily="2" charset="-122"/>
              </a:rPr>
              <a:t>TestA\Test01</a:t>
            </a:r>
            <a:r>
              <a:rPr lang="zh-CN" altLang="zh-CN" sz="2000">
                <a:latin typeface="宋体" panose="02010600030101010101" pitchFamily="2" charset="-122"/>
                <a:ea typeface="宋体" panose="02010600030101010101" pitchFamily="2" charset="-122"/>
                <a:cs typeface="宋体" panose="02010600030101010101" pitchFamily="2" charset="-122"/>
              </a:rPr>
              <a:t>”文件夹下分别创建名为“</a:t>
            </a:r>
            <a:r>
              <a:rPr lang="en-US" altLang="zh-CN" sz="2000">
                <a:latin typeface="宋体" panose="02010600030101010101" pitchFamily="2" charset="-122"/>
                <a:ea typeface="宋体" panose="02010600030101010101" pitchFamily="2" charset="-122"/>
                <a:cs typeface="宋体" panose="02010600030101010101" pitchFamily="2" charset="-122"/>
              </a:rPr>
              <a:t>T1.txt</a:t>
            </a:r>
            <a:r>
              <a:rPr lang="zh-CN" altLang="zh-CN" sz="2000">
                <a:latin typeface="宋体" panose="02010600030101010101" pitchFamily="2" charset="-122"/>
                <a:ea typeface="宋体" panose="02010600030101010101" pitchFamily="2" charset="-122"/>
                <a:cs typeface="宋体" panose="02010600030101010101" pitchFamily="2" charset="-122"/>
              </a:rPr>
              <a:t>”和“</a:t>
            </a:r>
            <a:r>
              <a:rPr lang="en-US" altLang="zh-CN" sz="2000">
                <a:latin typeface="宋体" panose="02010600030101010101" pitchFamily="2" charset="-122"/>
                <a:ea typeface="宋体" panose="02010600030101010101" pitchFamily="2" charset="-122"/>
                <a:cs typeface="宋体" panose="02010600030101010101" pitchFamily="2" charset="-122"/>
              </a:rPr>
              <a:t>T2.docx</a:t>
            </a:r>
            <a:r>
              <a:rPr lang="zh-CN" altLang="zh-CN" sz="2000">
                <a:latin typeface="宋体" panose="02010600030101010101" pitchFamily="2" charset="-122"/>
                <a:ea typeface="宋体" panose="02010600030101010101" pitchFamily="2" charset="-122"/>
                <a:cs typeface="宋体" panose="02010600030101010101" pitchFamily="2" charset="-122"/>
              </a:rPr>
              <a:t>”的两个</a:t>
            </a:r>
            <a:r>
              <a:rPr lang="zh-CN" altLang="zh-CN" sz="2000" smtClean="0">
                <a:latin typeface="宋体" panose="02010600030101010101" pitchFamily="2" charset="-122"/>
                <a:ea typeface="宋体" panose="02010600030101010101" pitchFamily="2" charset="-122"/>
                <a:cs typeface="宋体" panose="02010600030101010101" pitchFamily="2" charset="-122"/>
              </a:rPr>
              <a:t>文件</a:t>
            </a:r>
            <a:r>
              <a:rPr lang="zh-CN" altLang="en-US" sz="2000" smtClean="0">
                <a:latin typeface="宋体" panose="02010600030101010101" pitchFamily="2" charset="-122"/>
                <a:ea typeface="宋体" panose="02010600030101010101" pitchFamily="2" charset="-122"/>
                <a:cs typeface="宋体" panose="02010600030101010101" pitchFamily="2" charset="-122"/>
              </a:rPr>
              <a:t>；</a:t>
            </a:r>
            <a:endParaRPr lang="zh-CN" altLang="zh-CN" sz="2000">
              <a:latin typeface="宋体" panose="02010600030101010101" pitchFamily="2" charset="-122"/>
              <a:ea typeface="宋体" panose="02010600030101010101" pitchFamily="2" charset="-122"/>
              <a:cs typeface="宋体" panose="02010600030101010101" pitchFamily="2" charset="-122"/>
            </a:endParaRPr>
          </a:p>
          <a:p>
            <a:r>
              <a:rPr lang="en-US" altLang="zh-CN" sz="2000">
                <a:latin typeface="宋体" panose="02010600030101010101" pitchFamily="2" charset="-122"/>
                <a:ea typeface="宋体" panose="02010600030101010101" pitchFamily="2" charset="-122"/>
                <a:cs typeface="宋体" panose="02010600030101010101" pitchFamily="2" charset="-122"/>
              </a:rPr>
              <a:t>6</a:t>
            </a:r>
            <a:r>
              <a:rPr lang="zh-CN" altLang="zh-CN" sz="2000">
                <a:latin typeface="宋体" panose="02010600030101010101" pitchFamily="2" charset="-122"/>
                <a:ea typeface="宋体" panose="02010600030101010101" pitchFamily="2" charset="-122"/>
                <a:cs typeface="宋体" panose="02010600030101010101" pitchFamily="2" charset="-122"/>
              </a:rPr>
              <a:t>．将文件“</a:t>
            </a:r>
            <a:r>
              <a:rPr lang="en-US" altLang="zh-CN" sz="2000">
                <a:latin typeface="宋体" panose="02010600030101010101" pitchFamily="2" charset="-122"/>
                <a:ea typeface="宋体" panose="02010600030101010101" pitchFamily="2" charset="-122"/>
                <a:cs typeface="宋体" panose="02010600030101010101" pitchFamily="2" charset="-122"/>
              </a:rPr>
              <a:t>T1.txt</a:t>
            </a:r>
            <a:r>
              <a:rPr lang="zh-CN" altLang="zh-CN" sz="2000">
                <a:latin typeface="宋体" panose="02010600030101010101" pitchFamily="2" charset="-122"/>
                <a:ea typeface="宋体" panose="02010600030101010101" pitchFamily="2" charset="-122"/>
                <a:cs typeface="宋体" panose="02010600030101010101" pitchFamily="2" charset="-122"/>
              </a:rPr>
              <a:t>”设置为“只读”属性；</a:t>
            </a:r>
            <a:endParaRPr lang="zh-CN" altLang="zh-CN" sz="2000">
              <a:latin typeface="宋体" panose="02010600030101010101" pitchFamily="2" charset="-122"/>
              <a:ea typeface="宋体" panose="02010600030101010101" pitchFamily="2" charset="-122"/>
              <a:cs typeface="宋体" panose="02010600030101010101" pitchFamily="2" charset="-122"/>
            </a:endParaRPr>
          </a:p>
          <a:p>
            <a:r>
              <a:rPr lang="en-US" altLang="zh-CN" sz="2000">
                <a:latin typeface="宋体" panose="02010600030101010101" pitchFamily="2" charset="-122"/>
                <a:ea typeface="宋体" panose="02010600030101010101" pitchFamily="2" charset="-122"/>
                <a:cs typeface="宋体" panose="02010600030101010101" pitchFamily="2" charset="-122"/>
              </a:rPr>
              <a:t>7</a:t>
            </a:r>
            <a:r>
              <a:rPr lang="zh-CN" altLang="zh-CN" sz="2000">
                <a:latin typeface="宋体" panose="02010600030101010101" pitchFamily="2" charset="-122"/>
                <a:ea typeface="宋体" panose="02010600030101010101" pitchFamily="2" charset="-122"/>
                <a:cs typeface="宋体" panose="02010600030101010101" pitchFamily="2" charset="-122"/>
              </a:rPr>
              <a:t>．将文件“</a:t>
            </a:r>
            <a:r>
              <a:rPr lang="en-US" altLang="zh-CN" sz="2000">
                <a:latin typeface="宋体" panose="02010600030101010101" pitchFamily="2" charset="-122"/>
                <a:ea typeface="宋体" panose="02010600030101010101" pitchFamily="2" charset="-122"/>
                <a:cs typeface="宋体" panose="02010600030101010101" pitchFamily="2" charset="-122"/>
              </a:rPr>
              <a:t>T2.docx</a:t>
            </a:r>
            <a:r>
              <a:rPr lang="zh-CN" altLang="zh-CN" sz="2000">
                <a:latin typeface="宋体" panose="02010600030101010101" pitchFamily="2" charset="-122"/>
                <a:ea typeface="宋体" panose="02010600030101010101" pitchFamily="2" charset="-122"/>
                <a:cs typeface="宋体" panose="02010600030101010101" pitchFamily="2" charset="-122"/>
              </a:rPr>
              <a:t>”移到“</a:t>
            </a:r>
            <a:r>
              <a:rPr lang="en-US" altLang="zh-CN" sz="2000">
                <a:latin typeface="宋体" panose="02010600030101010101" pitchFamily="2" charset="-122"/>
                <a:ea typeface="宋体" panose="02010600030101010101" pitchFamily="2" charset="-122"/>
                <a:cs typeface="宋体" panose="02010600030101010101" pitchFamily="2" charset="-122"/>
              </a:rPr>
              <a:t>TestB\Test03</a:t>
            </a:r>
            <a:r>
              <a:rPr lang="zh-CN" altLang="zh-CN" sz="2000">
                <a:latin typeface="宋体" panose="02010600030101010101" pitchFamily="2" charset="-122"/>
                <a:ea typeface="宋体" panose="02010600030101010101" pitchFamily="2" charset="-122"/>
                <a:cs typeface="宋体" panose="02010600030101010101" pitchFamily="2" charset="-122"/>
              </a:rPr>
              <a:t>”文件夹中；</a:t>
            </a:r>
            <a:endParaRPr lang="zh-CN" altLang="zh-CN" sz="2000">
              <a:latin typeface="宋体" panose="02010600030101010101" pitchFamily="2" charset="-122"/>
              <a:ea typeface="宋体" panose="02010600030101010101" pitchFamily="2" charset="-122"/>
              <a:cs typeface="宋体" panose="02010600030101010101" pitchFamily="2" charset="-122"/>
            </a:endParaRPr>
          </a:p>
          <a:p>
            <a:r>
              <a:rPr lang="en-US" altLang="zh-CN" sz="2000">
                <a:latin typeface="宋体" panose="02010600030101010101" pitchFamily="2" charset="-122"/>
                <a:ea typeface="宋体" panose="02010600030101010101" pitchFamily="2" charset="-122"/>
                <a:cs typeface="宋体" panose="02010600030101010101" pitchFamily="2" charset="-122"/>
              </a:rPr>
              <a:t>8</a:t>
            </a:r>
            <a:r>
              <a:rPr lang="zh-CN" altLang="zh-CN" sz="2000">
                <a:latin typeface="宋体" panose="02010600030101010101" pitchFamily="2" charset="-122"/>
                <a:ea typeface="宋体" panose="02010600030101010101" pitchFamily="2" charset="-122"/>
                <a:cs typeface="宋体" panose="02010600030101010101" pitchFamily="2" charset="-122"/>
              </a:rPr>
              <a:t>．将文件夹“</a:t>
            </a:r>
            <a:r>
              <a:rPr lang="en-US" altLang="zh-CN" sz="2000">
                <a:latin typeface="宋体" panose="02010600030101010101" pitchFamily="2" charset="-122"/>
                <a:ea typeface="宋体" panose="02010600030101010101" pitchFamily="2" charset="-122"/>
                <a:cs typeface="宋体" panose="02010600030101010101" pitchFamily="2" charset="-122"/>
              </a:rPr>
              <a:t>TestB\Test03</a:t>
            </a:r>
            <a:r>
              <a:rPr lang="zh-CN" altLang="zh-CN" sz="2000">
                <a:latin typeface="宋体" panose="02010600030101010101" pitchFamily="2" charset="-122"/>
                <a:ea typeface="宋体" panose="02010600030101010101" pitchFamily="2" charset="-122"/>
                <a:cs typeface="宋体" panose="02010600030101010101" pitchFamily="2" charset="-122"/>
              </a:rPr>
              <a:t>”下的文件“</a:t>
            </a:r>
            <a:r>
              <a:rPr lang="en-US" altLang="zh-CN" sz="2000">
                <a:latin typeface="宋体" panose="02010600030101010101" pitchFamily="2" charset="-122"/>
                <a:ea typeface="宋体" panose="02010600030101010101" pitchFamily="2" charset="-122"/>
                <a:cs typeface="宋体" panose="02010600030101010101" pitchFamily="2" charset="-122"/>
              </a:rPr>
              <a:t>T2.docx</a:t>
            </a:r>
            <a:r>
              <a:rPr lang="zh-CN" altLang="zh-CN" sz="2000">
                <a:latin typeface="宋体" panose="02010600030101010101" pitchFamily="2" charset="-122"/>
                <a:ea typeface="宋体" panose="02010600030101010101" pitchFamily="2" charset="-122"/>
                <a:cs typeface="宋体" panose="02010600030101010101" pitchFamily="2" charset="-122"/>
              </a:rPr>
              <a:t>”改名为“</a:t>
            </a:r>
            <a:r>
              <a:rPr lang="en-US" altLang="zh-CN" sz="2000">
                <a:latin typeface="宋体" panose="02010600030101010101" pitchFamily="2" charset="-122"/>
                <a:ea typeface="宋体" panose="02010600030101010101" pitchFamily="2" charset="-122"/>
                <a:cs typeface="宋体" panose="02010600030101010101" pitchFamily="2" charset="-122"/>
              </a:rPr>
              <a:t>TB.docx</a:t>
            </a:r>
            <a:r>
              <a:rPr lang="zh-CN" altLang="zh-CN" sz="2000">
                <a:latin typeface="宋体" panose="02010600030101010101" pitchFamily="2" charset="-122"/>
                <a:ea typeface="宋体" panose="02010600030101010101" pitchFamily="2" charset="-122"/>
                <a:cs typeface="宋体" panose="02010600030101010101" pitchFamily="2" charset="-122"/>
              </a:rPr>
              <a:t>”；</a:t>
            </a:r>
            <a:endParaRPr lang="zh-CN" altLang="zh-CN" sz="2000">
              <a:latin typeface="宋体" panose="02010600030101010101" pitchFamily="2" charset="-122"/>
              <a:ea typeface="宋体" panose="02010600030101010101" pitchFamily="2" charset="-122"/>
              <a:cs typeface="宋体" panose="02010600030101010101" pitchFamily="2" charset="-122"/>
            </a:endParaRPr>
          </a:p>
          <a:p>
            <a:r>
              <a:rPr lang="en-US" altLang="zh-CN" sz="2000">
                <a:latin typeface="宋体" panose="02010600030101010101" pitchFamily="2" charset="-122"/>
                <a:ea typeface="宋体" panose="02010600030101010101" pitchFamily="2" charset="-122"/>
                <a:cs typeface="宋体" panose="02010600030101010101" pitchFamily="2" charset="-122"/>
              </a:rPr>
              <a:t>9</a:t>
            </a:r>
            <a:r>
              <a:rPr lang="zh-CN" altLang="zh-CN" sz="2000">
                <a:latin typeface="宋体" panose="02010600030101010101" pitchFamily="2" charset="-122"/>
                <a:ea typeface="宋体" panose="02010600030101010101" pitchFamily="2" charset="-122"/>
                <a:cs typeface="宋体" panose="02010600030101010101" pitchFamily="2" charset="-122"/>
              </a:rPr>
              <a:t>．删除“</a:t>
            </a:r>
            <a:r>
              <a:rPr lang="en-US" altLang="zh-CN" sz="2000">
                <a:latin typeface="宋体" panose="02010600030101010101" pitchFamily="2" charset="-122"/>
                <a:ea typeface="宋体" panose="02010600030101010101" pitchFamily="2" charset="-122"/>
                <a:cs typeface="宋体" panose="02010600030101010101" pitchFamily="2" charset="-122"/>
              </a:rPr>
              <a:t>TestB</a:t>
            </a:r>
            <a:r>
              <a:rPr lang="zh-CN" altLang="zh-CN" sz="2000">
                <a:latin typeface="宋体" panose="02010600030101010101" pitchFamily="2" charset="-122"/>
                <a:ea typeface="宋体" panose="02010600030101010101" pitchFamily="2" charset="-122"/>
                <a:cs typeface="宋体" panose="02010600030101010101" pitchFamily="2" charset="-122"/>
              </a:rPr>
              <a:t>”文件夹下的“</a:t>
            </a:r>
            <a:r>
              <a:rPr lang="en-US" altLang="zh-CN" sz="2000">
                <a:latin typeface="宋体" panose="02010600030101010101" pitchFamily="2" charset="-122"/>
                <a:ea typeface="宋体" panose="02010600030101010101" pitchFamily="2" charset="-122"/>
                <a:cs typeface="宋体" panose="02010600030101010101" pitchFamily="2" charset="-122"/>
              </a:rPr>
              <a:t>Test04</a:t>
            </a:r>
            <a:r>
              <a:rPr lang="zh-CN" altLang="zh-CN" sz="2000">
                <a:latin typeface="宋体" panose="02010600030101010101" pitchFamily="2" charset="-122"/>
                <a:ea typeface="宋体" panose="02010600030101010101" pitchFamily="2" charset="-122"/>
                <a:cs typeface="宋体" panose="02010600030101010101" pitchFamily="2" charset="-122"/>
              </a:rPr>
              <a:t>”文件夹；</a:t>
            </a:r>
            <a:endParaRPr lang="zh-CN" altLang="zh-CN" sz="2000">
              <a:latin typeface="宋体" panose="02010600030101010101" pitchFamily="2" charset="-122"/>
              <a:ea typeface="宋体" panose="02010600030101010101" pitchFamily="2" charset="-122"/>
              <a:cs typeface="宋体" panose="02010600030101010101" pitchFamily="2" charset="-122"/>
            </a:endParaRPr>
          </a:p>
          <a:p>
            <a:r>
              <a:rPr lang="en-US" altLang="zh-CN" sz="2000">
                <a:latin typeface="宋体" panose="02010600030101010101" pitchFamily="2" charset="-122"/>
                <a:ea typeface="宋体" panose="02010600030101010101" pitchFamily="2" charset="-122"/>
                <a:cs typeface="宋体" panose="02010600030101010101" pitchFamily="2" charset="-122"/>
              </a:rPr>
              <a:t>10</a:t>
            </a:r>
            <a:r>
              <a:rPr lang="zh-CN" altLang="zh-CN" sz="2000">
                <a:latin typeface="宋体" panose="02010600030101010101" pitchFamily="2" charset="-122"/>
                <a:ea typeface="宋体" panose="02010600030101010101" pitchFamily="2" charset="-122"/>
                <a:cs typeface="宋体" panose="02010600030101010101" pitchFamily="2" charset="-122"/>
              </a:rPr>
              <a:t>．为文件“</a:t>
            </a:r>
            <a:r>
              <a:rPr lang="en-US" altLang="zh-CN" sz="2000">
                <a:latin typeface="宋体" panose="02010600030101010101" pitchFamily="2" charset="-122"/>
                <a:ea typeface="宋体" panose="02010600030101010101" pitchFamily="2" charset="-122"/>
                <a:cs typeface="宋体" panose="02010600030101010101" pitchFamily="2" charset="-122"/>
              </a:rPr>
              <a:t>TestA\Test01\T1.txt</a:t>
            </a:r>
            <a:r>
              <a:rPr lang="zh-CN" altLang="zh-CN" sz="2000">
                <a:latin typeface="宋体" panose="02010600030101010101" pitchFamily="2" charset="-122"/>
                <a:ea typeface="宋体" panose="02010600030101010101" pitchFamily="2" charset="-122"/>
                <a:cs typeface="宋体" panose="02010600030101010101" pitchFamily="2" charset="-122"/>
              </a:rPr>
              <a:t>”创建名为“</a:t>
            </a:r>
            <a:r>
              <a:rPr lang="en-US" altLang="zh-CN" sz="2000">
                <a:latin typeface="宋体" panose="02010600030101010101" pitchFamily="2" charset="-122"/>
                <a:ea typeface="宋体" panose="02010600030101010101" pitchFamily="2" charset="-122"/>
                <a:cs typeface="宋体" panose="02010600030101010101" pitchFamily="2" charset="-122"/>
              </a:rPr>
              <a:t>Text</a:t>
            </a:r>
            <a:r>
              <a:rPr lang="zh-CN" altLang="zh-CN" sz="2000">
                <a:latin typeface="宋体" panose="02010600030101010101" pitchFamily="2" charset="-122"/>
                <a:ea typeface="宋体" panose="02010600030101010101" pitchFamily="2" charset="-122"/>
                <a:cs typeface="宋体" panose="02010600030101010101" pitchFamily="2" charset="-122"/>
              </a:rPr>
              <a:t>”的快捷方式，快捷方式保存在“</a:t>
            </a:r>
            <a:r>
              <a:rPr lang="en-US" altLang="zh-CN" sz="2000">
                <a:latin typeface="宋体" panose="02010600030101010101" pitchFamily="2" charset="-122"/>
                <a:ea typeface="宋体" panose="02010600030101010101" pitchFamily="2" charset="-122"/>
                <a:cs typeface="宋体" panose="02010600030101010101" pitchFamily="2" charset="-122"/>
              </a:rPr>
              <a:t>TestA</a:t>
            </a:r>
            <a:r>
              <a:rPr lang="zh-CN" altLang="zh-CN" sz="2000">
                <a:latin typeface="宋体" panose="02010600030101010101" pitchFamily="2" charset="-122"/>
                <a:ea typeface="宋体" panose="02010600030101010101" pitchFamily="2" charset="-122"/>
                <a:cs typeface="宋体" panose="02010600030101010101" pitchFamily="2" charset="-122"/>
              </a:rPr>
              <a:t>”文件夹中；</a:t>
            </a:r>
            <a:endParaRPr lang="zh-CN" altLang="zh-CN" sz="2000">
              <a:latin typeface="宋体" panose="02010600030101010101" pitchFamily="2" charset="-122"/>
              <a:ea typeface="宋体" panose="02010600030101010101" pitchFamily="2" charset="-122"/>
              <a:cs typeface="宋体" panose="02010600030101010101" pitchFamily="2" charset="-122"/>
            </a:endParaRPr>
          </a:p>
          <a:p>
            <a:r>
              <a:rPr lang="en-US" altLang="zh-CN" sz="2000">
                <a:latin typeface="宋体" panose="02010600030101010101" pitchFamily="2" charset="-122"/>
                <a:ea typeface="宋体" panose="02010600030101010101" pitchFamily="2" charset="-122"/>
                <a:cs typeface="宋体" panose="02010600030101010101" pitchFamily="2" charset="-122"/>
              </a:rPr>
              <a:t>11</a:t>
            </a:r>
            <a:r>
              <a:rPr lang="zh-CN" altLang="zh-CN" sz="2000">
                <a:latin typeface="宋体" panose="02010600030101010101" pitchFamily="2" charset="-122"/>
                <a:ea typeface="宋体" panose="02010600030101010101" pitchFamily="2" charset="-122"/>
                <a:cs typeface="宋体" panose="02010600030101010101" pitchFamily="2" charset="-122"/>
              </a:rPr>
              <a:t>．给文件“</a:t>
            </a:r>
            <a:r>
              <a:rPr lang="en-US" altLang="zh-CN" sz="2000">
                <a:latin typeface="宋体" panose="02010600030101010101" pitchFamily="2" charset="-122"/>
                <a:ea typeface="宋体" panose="02010600030101010101" pitchFamily="2" charset="-122"/>
                <a:cs typeface="宋体" panose="02010600030101010101" pitchFamily="2" charset="-122"/>
              </a:rPr>
              <a:t>TestB\Test03\TB.docx</a:t>
            </a:r>
            <a:r>
              <a:rPr lang="zh-CN" altLang="zh-CN" sz="2000">
                <a:latin typeface="宋体" panose="02010600030101010101" pitchFamily="2" charset="-122"/>
                <a:ea typeface="宋体" panose="02010600030101010101" pitchFamily="2" charset="-122"/>
                <a:cs typeface="宋体" panose="02010600030101010101" pitchFamily="2" charset="-122"/>
              </a:rPr>
              <a:t>”创建桌面快捷方式，快捷名称为“</a:t>
            </a:r>
            <a:r>
              <a:rPr lang="en-US" altLang="zh-CN" sz="2000">
                <a:latin typeface="宋体" panose="02010600030101010101" pitchFamily="2" charset="-122"/>
                <a:ea typeface="宋体" panose="02010600030101010101" pitchFamily="2" charset="-122"/>
                <a:cs typeface="宋体" panose="02010600030101010101" pitchFamily="2" charset="-122"/>
              </a:rPr>
              <a:t>TextB</a:t>
            </a:r>
            <a:r>
              <a:rPr lang="zh-CN" altLang="zh-CN" sz="2000">
                <a:latin typeface="宋体" panose="02010600030101010101" pitchFamily="2" charset="-122"/>
                <a:ea typeface="宋体" panose="02010600030101010101" pitchFamily="2" charset="-122"/>
                <a:cs typeface="宋体" panose="02010600030101010101" pitchFamily="2" charset="-122"/>
              </a:rPr>
              <a:t>”。</a:t>
            </a:r>
            <a:endParaRPr lang="zh-CN" altLang="zh-CN" sz="2000">
              <a:latin typeface="宋体" panose="02010600030101010101" pitchFamily="2" charset="-122"/>
              <a:ea typeface="宋体" panose="02010600030101010101" pitchFamily="2" charset="-122"/>
              <a:cs typeface="宋体" panose="02010600030101010101" pitchFamily="2" charset="-122"/>
            </a:endParaRPr>
          </a:p>
          <a:p>
            <a:endParaRPr lang="zh-CN" altLang="zh-CN" sz="200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p:nvSpPr>
        <p:spPr>
          <a:xfrm>
            <a:off x="3278505" y="51435"/>
            <a:ext cx="2386330" cy="521970"/>
          </a:xfrm>
          <a:prstGeom prst="rect">
            <a:avLst/>
          </a:prstGeom>
        </p:spPr>
        <p:txBody>
          <a:bodyPr wrap="square">
            <a:spAutoFit/>
          </a:bodyPr>
          <a:lstStyle/>
          <a:p>
            <a:pPr algn="ctr"/>
            <a:r>
              <a:rPr lang="zh-CN" altLang="zh-CN" sz="2800" dirty="0">
                <a:solidFill>
                  <a:srgbClr val="FFFF00"/>
                </a:solidFill>
                <a:latin typeface="黑体" panose="02010609060101010101" pitchFamily="49" charset="-122"/>
                <a:ea typeface="黑体" panose="02010609060101010101" pitchFamily="49" charset="-122"/>
              </a:rPr>
              <a:t>上机训练</a:t>
            </a:r>
            <a:endParaRPr lang="zh-CN" altLang="zh-CN" sz="2800"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6760684" y="-126885"/>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10" name="TextBox 9"/>
          <p:cNvSpPr txBox="1"/>
          <p:nvPr/>
        </p:nvSpPr>
        <p:spPr>
          <a:xfrm>
            <a:off x="179512" y="810979"/>
            <a:ext cx="8856984" cy="5632311"/>
          </a:xfrm>
          <a:prstGeom prst="rect">
            <a:avLst/>
          </a:prstGeom>
          <a:noFill/>
        </p:spPr>
        <p:txBody>
          <a:bodyPr wrap="square" rtlCol="0">
            <a:spAutoFit/>
          </a:bodyPr>
          <a:lstStyle/>
          <a:p>
            <a:r>
              <a:rPr lang="en-US" altLang="zh-CN" sz="2000" dirty="0">
                <a:latin typeface="+mn-ea"/>
              </a:rPr>
              <a:t>1</a:t>
            </a:r>
            <a:r>
              <a:rPr lang="zh-CN" altLang="zh-CN" sz="2000" dirty="0">
                <a:latin typeface="+mn-ea"/>
              </a:rPr>
              <a:t>．在</a:t>
            </a:r>
            <a:r>
              <a:rPr lang="en-US" altLang="zh-CN" sz="2000" dirty="0">
                <a:latin typeface="+mn-ea"/>
              </a:rPr>
              <a:t>Windows 7</a:t>
            </a:r>
            <a:r>
              <a:rPr lang="zh-CN" altLang="zh-CN" sz="2000" dirty="0">
                <a:latin typeface="+mn-ea"/>
              </a:rPr>
              <a:t>系统中，以下哪个是不正确</a:t>
            </a:r>
            <a:r>
              <a:rPr lang="zh-CN" altLang="zh-CN" sz="2000">
                <a:latin typeface="+mn-ea"/>
              </a:rPr>
              <a:t>的</a:t>
            </a:r>
            <a:r>
              <a:rPr lang="zh-CN" altLang="zh-CN" sz="2000" smtClean="0">
                <a:latin typeface="+mn-ea"/>
              </a:rPr>
              <a:t>文件名</a:t>
            </a:r>
            <a:r>
              <a:rPr lang="zh-CN" altLang="en-US" sz="2000" smtClean="0">
                <a:latin typeface="+mn-ea"/>
              </a:rPr>
              <a:t>（    ）。</a:t>
            </a:r>
            <a:endParaRPr lang="zh-CN" altLang="zh-CN" sz="2000" dirty="0">
              <a:latin typeface="+mn-ea"/>
            </a:endParaRPr>
          </a:p>
          <a:p>
            <a:r>
              <a:rPr lang="en-US" altLang="zh-CN" sz="2000" dirty="0">
                <a:latin typeface="+mn-ea"/>
              </a:rPr>
              <a:t>A</a:t>
            </a:r>
            <a:r>
              <a:rPr lang="zh-CN" altLang="zh-CN" sz="2000" dirty="0">
                <a:latin typeface="+mn-ea"/>
              </a:rPr>
              <a:t>．</a:t>
            </a:r>
            <a:r>
              <a:rPr lang="en-US" altLang="zh-CN" sz="2000" dirty="0">
                <a:latin typeface="+mn-ea"/>
              </a:rPr>
              <a:t>abCD18.docx  </a:t>
            </a:r>
            <a:r>
              <a:rPr lang="en-US" altLang="zh-CN" sz="2000" dirty="0" smtClean="0">
                <a:latin typeface="+mn-ea"/>
              </a:rPr>
              <a:t> </a:t>
            </a:r>
            <a:r>
              <a:rPr lang="en-US" altLang="zh-CN" sz="2000" dirty="0">
                <a:latin typeface="+mn-ea"/>
              </a:rPr>
              <a:t>B</a:t>
            </a:r>
            <a:r>
              <a:rPr lang="zh-CN" altLang="zh-CN" sz="2000" dirty="0">
                <a:latin typeface="+mn-ea"/>
              </a:rPr>
              <a:t>．</a:t>
            </a:r>
            <a:r>
              <a:rPr lang="en-US" altLang="zh-CN" sz="2000" dirty="0">
                <a:latin typeface="+mn-ea"/>
              </a:rPr>
              <a:t>&lt;abCD&gt;18?.exe  </a:t>
            </a:r>
            <a:r>
              <a:rPr lang="en-US" altLang="zh-CN" sz="2000" dirty="0" smtClean="0">
                <a:latin typeface="+mn-ea"/>
              </a:rPr>
              <a:t>  </a:t>
            </a:r>
            <a:r>
              <a:rPr lang="en-US" altLang="zh-CN" sz="2000" dirty="0">
                <a:latin typeface="+mn-ea"/>
              </a:rPr>
              <a:t>C</a:t>
            </a:r>
            <a:r>
              <a:rPr lang="zh-CN" altLang="zh-CN" sz="2000" dirty="0">
                <a:latin typeface="+mn-ea"/>
              </a:rPr>
              <a:t>．</a:t>
            </a:r>
            <a:r>
              <a:rPr lang="en-US" altLang="zh-CN" sz="2000" dirty="0">
                <a:latin typeface="+mn-ea"/>
              </a:rPr>
              <a:t>File18.txt </a:t>
            </a:r>
            <a:r>
              <a:rPr lang="en-US" altLang="zh-CN" sz="2000" dirty="0" smtClean="0">
                <a:latin typeface="+mn-ea"/>
              </a:rPr>
              <a:t>  D</a:t>
            </a:r>
            <a:r>
              <a:rPr lang="zh-CN" altLang="zh-CN" sz="2000" dirty="0">
                <a:latin typeface="+mn-ea"/>
              </a:rPr>
              <a:t>．</a:t>
            </a:r>
            <a:r>
              <a:rPr lang="en-US" altLang="zh-CN" sz="2000" dirty="0">
                <a:latin typeface="+mn-ea"/>
              </a:rPr>
              <a:t> abCD_18.dat</a:t>
            </a:r>
            <a:endParaRPr lang="zh-CN" altLang="zh-CN" sz="2000" dirty="0">
              <a:latin typeface="+mn-ea"/>
            </a:endParaRPr>
          </a:p>
          <a:p>
            <a:r>
              <a:rPr lang="en-US" altLang="zh-CN" sz="2000" dirty="0">
                <a:latin typeface="+mn-ea"/>
              </a:rPr>
              <a:t>2</a:t>
            </a:r>
            <a:r>
              <a:rPr lang="zh-CN" altLang="zh-CN" sz="2000" dirty="0">
                <a:latin typeface="+mn-ea"/>
              </a:rPr>
              <a:t>．以下哪项属于视频</a:t>
            </a:r>
            <a:r>
              <a:rPr lang="zh-CN" altLang="zh-CN" sz="2000">
                <a:latin typeface="+mn-ea"/>
              </a:rPr>
              <a:t>文件</a:t>
            </a:r>
            <a:r>
              <a:rPr lang="zh-CN" altLang="zh-CN" sz="2000" smtClean="0">
                <a:latin typeface="+mn-ea"/>
              </a:rPr>
              <a:t>格式</a:t>
            </a:r>
            <a:r>
              <a:rPr lang="zh-CN" altLang="en-US" sz="2000" smtClean="0">
                <a:latin typeface="+mn-ea"/>
              </a:rPr>
              <a:t>（    ）。</a:t>
            </a:r>
            <a:endParaRPr lang="zh-CN" altLang="zh-CN" sz="2000" dirty="0">
              <a:latin typeface="+mn-ea"/>
            </a:endParaRPr>
          </a:p>
          <a:p>
            <a:r>
              <a:rPr lang="en-US" altLang="zh-CN" sz="2000" dirty="0">
                <a:latin typeface="+mn-ea"/>
              </a:rPr>
              <a:t>A</a:t>
            </a:r>
            <a:r>
              <a:rPr lang="zh-CN" altLang="zh-CN" sz="2000" dirty="0">
                <a:latin typeface="+mn-ea"/>
              </a:rPr>
              <a:t>．</a:t>
            </a:r>
            <a:r>
              <a:rPr lang="en-US" altLang="zh-CN" sz="2000" dirty="0">
                <a:latin typeface="+mn-ea"/>
              </a:rPr>
              <a:t>*.wma    </a:t>
            </a:r>
            <a:r>
              <a:rPr lang="en-US" altLang="zh-CN" sz="2000" dirty="0" smtClean="0">
                <a:latin typeface="+mn-ea"/>
              </a:rPr>
              <a:t>     </a:t>
            </a:r>
            <a:r>
              <a:rPr lang="en-US" altLang="zh-CN" sz="2000" dirty="0">
                <a:latin typeface="+mn-ea"/>
              </a:rPr>
              <a:t>B</a:t>
            </a:r>
            <a:r>
              <a:rPr lang="zh-CN" altLang="zh-CN" sz="2000" dirty="0">
                <a:latin typeface="+mn-ea"/>
              </a:rPr>
              <a:t>．</a:t>
            </a:r>
            <a:r>
              <a:rPr lang="en-US" altLang="zh-CN" sz="2000" dirty="0">
                <a:latin typeface="+mn-ea"/>
              </a:rPr>
              <a:t>*.zip   </a:t>
            </a:r>
            <a:r>
              <a:rPr lang="en-US" altLang="zh-CN" sz="2000" dirty="0" smtClean="0">
                <a:latin typeface="+mn-ea"/>
              </a:rPr>
              <a:t>         C</a:t>
            </a:r>
            <a:r>
              <a:rPr lang="zh-CN" altLang="zh-CN" sz="2000" dirty="0">
                <a:latin typeface="+mn-ea"/>
              </a:rPr>
              <a:t>．</a:t>
            </a:r>
            <a:r>
              <a:rPr lang="en-US" altLang="zh-CN" sz="2000" dirty="0">
                <a:latin typeface="+mn-ea"/>
              </a:rPr>
              <a:t>*.swf        </a:t>
            </a:r>
            <a:r>
              <a:rPr lang="en-US" altLang="zh-CN" sz="2000" dirty="0" smtClean="0">
                <a:latin typeface="+mn-ea"/>
              </a:rPr>
              <a:t>D</a:t>
            </a:r>
            <a:r>
              <a:rPr lang="zh-CN" altLang="zh-CN" sz="2000" dirty="0">
                <a:latin typeface="+mn-ea"/>
              </a:rPr>
              <a:t>．</a:t>
            </a:r>
            <a:r>
              <a:rPr lang="en-US" altLang="zh-CN" sz="2000" dirty="0">
                <a:latin typeface="+mn-ea"/>
              </a:rPr>
              <a:t>*.wmv</a:t>
            </a:r>
            <a:endParaRPr lang="zh-CN" altLang="zh-CN" sz="2000" dirty="0">
              <a:latin typeface="+mn-ea"/>
            </a:endParaRPr>
          </a:p>
          <a:p>
            <a:r>
              <a:rPr lang="en-US" altLang="zh-CN" sz="2000" dirty="0">
                <a:latin typeface="+mn-ea"/>
              </a:rPr>
              <a:t>3</a:t>
            </a:r>
            <a:r>
              <a:rPr lang="zh-CN" altLang="zh-CN" sz="2000" dirty="0">
                <a:latin typeface="+mn-ea"/>
              </a:rPr>
              <a:t>．小华忘记了成绩文件的完整文件名，只记得文件主名的第二个字符是</a:t>
            </a:r>
            <a:r>
              <a:rPr lang="en-US" altLang="zh-CN" sz="2000" dirty="0">
                <a:latin typeface="+mn-ea"/>
              </a:rPr>
              <a:t>s</a:t>
            </a:r>
            <a:r>
              <a:rPr lang="zh-CN" altLang="zh-CN" sz="2000" dirty="0">
                <a:latin typeface="+mn-ea"/>
              </a:rPr>
              <a:t>，那么他在电脑中搜索文件时，在搜索框中应该输入</a:t>
            </a:r>
            <a:r>
              <a:rPr lang="zh-CN" altLang="zh-CN" sz="2000">
                <a:latin typeface="+mn-ea"/>
              </a:rPr>
              <a:t>的</a:t>
            </a:r>
            <a:r>
              <a:rPr lang="zh-CN" altLang="zh-CN" sz="2000" smtClean="0">
                <a:latin typeface="+mn-ea"/>
              </a:rPr>
              <a:t>是</a:t>
            </a:r>
            <a:r>
              <a:rPr lang="zh-CN" altLang="en-US" sz="2000" smtClean="0">
                <a:latin typeface="+mn-ea"/>
              </a:rPr>
              <a:t>（    ）。</a:t>
            </a:r>
            <a:endParaRPr lang="zh-CN" altLang="zh-CN" sz="2000" dirty="0">
              <a:latin typeface="+mn-ea"/>
            </a:endParaRPr>
          </a:p>
          <a:p>
            <a:r>
              <a:rPr lang="en-US" altLang="zh-CN" sz="2000" dirty="0">
                <a:latin typeface="+mn-ea"/>
              </a:rPr>
              <a:t>A</a:t>
            </a:r>
            <a:r>
              <a:rPr lang="zh-CN" altLang="zh-CN" sz="2000" dirty="0">
                <a:latin typeface="+mn-ea"/>
              </a:rPr>
              <a:t>．</a:t>
            </a:r>
            <a:r>
              <a:rPr lang="en-US" altLang="zh-CN" sz="2000" dirty="0">
                <a:latin typeface="+mn-ea"/>
              </a:rPr>
              <a:t>*s*.*   </a:t>
            </a:r>
            <a:r>
              <a:rPr lang="en-US" altLang="zh-CN" sz="2000" dirty="0" smtClean="0">
                <a:latin typeface="+mn-ea"/>
              </a:rPr>
              <a:t>      B</a:t>
            </a:r>
            <a:r>
              <a:rPr lang="zh-CN" altLang="zh-CN" sz="2000" dirty="0">
                <a:latin typeface="+mn-ea"/>
              </a:rPr>
              <a:t>．</a:t>
            </a:r>
            <a:r>
              <a:rPr lang="en-US" altLang="zh-CN" sz="2000" dirty="0">
                <a:latin typeface="+mn-ea"/>
              </a:rPr>
              <a:t>?s*.*      </a:t>
            </a:r>
            <a:r>
              <a:rPr lang="en-US" altLang="zh-CN" sz="2000" dirty="0" smtClean="0">
                <a:latin typeface="+mn-ea"/>
              </a:rPr>
              <a:t>       C</a:t>
            </a:r>
            <a:r>
              <a:rPr lang="zh-CN" altLang="zh-CN" sz="2000" dirty="0">
                <a:latin typeface="+mn-ea"/>
              </a:rPr>
              <a:t>．</a:t>
            </a:r>
            <a:r>
              <a:rPr lang="en-US" altLang="zh-CN" sz="2000" dirty="0">
                <a:latin typeface="+mn-ea"/>
              </a:rPr>
              <a:t>*s?.*       </a:t>
            </a:r>
            <a:r>
              <a:rPr lang="en-US" altLang="zh-CN" sz="2000" dirty="0" smtClean="0">
                <a:latin typeface="+mn-ea"/>
              </a:rPr>
              <a:t>D</a:t>
            </a:r>
            <a:r>
              <a:rPr lang="zh-CN" altLang="zh-CN" sz="2000" dirty="0">
                <a:latin typeface="+mn-ea"/>
              </a:rPr>
              <a:t>．</a:t>
            </a:r>
            <a:r>
              <a:rPr lang="en-US" altLang="zh-CN" sz="2000" dirty="0">
                <a:latin typeface="+mn-ea"/>
              </a:rPr>
              <a:t>?s*.?</a:t>
            </a:r>
            <a:endParaRPr lang="zh-CN" altLang="zh-CN" sz="2000" dirty="0">
              <a:latin typeface="+mn-ea"/>
            </a:endParaRPr>
          </a:p>
          <a:p>
            <a:r>
              <a:rPr lang="en-US" altLang="zh-CN" sz="2000" dirty="0">
                <a:latin typeface="+mn-ea"/>
              </a:rPr>
              <a:t>4</a:t>
            </a:r>
            <a:r>
              <a:rPr lang="zh-CN" altLang="zh-CN" sz="2000" dirty="0">
                <a:latin typeface="+mn-ea"/>
              </a:rPr>
              <a:t>．一个文件的扩展名通常</a:t>
            </a:r>
            <a:r>
              <a:rPr lang="zh-CN" altLang="zh-CN" sz="2000">
                <a:latin typeface="+mn-ea"/>
              </a:rPr>
              <a:t>用于</a:t>
            </a:r>
            <a:r>
              <a:rPr lang="zh-CN" altLang="zh-CN" sz="2000" smtClean="0">
                <a:latin typeface="+mn-ea"/>
              </a:rPr>
              <a:t>表示</a:t>
            </a:r>
            <a:r>
              <a:rPr lang="zh-CN" altLang="en-US" sz="2000" smtClean="0">
                <a:latin typeface="+mn-ea"/>
              </a:rPr>
              <a:t>（    ）。</a:t>
            </a:r>
            <a:endParaRPr lang="zh-CN" altLang="zh-CN" sz="2000" dirty="0">
              <a:latin typeface="+mn-ea"/>
            </a:endParaRPr>
          </a:p>
          <a:p>
            <a:r>
              <a:rPr lang="en-US" altLang="zh-CN" sz="2000" dirty="0">
                <a:latin typeface="+mn-ea"/>
              </a:rPr>
              <a:t>A</a:t>
            </a:r>
            <a:r>
              <a:rPr lang="zh-CN" altLang="zh-CN" sz="2000" dirty="0">
                <a:latin typeface="+mn-ea"/>
              </a:rPr>
              <a:t>．文件的版本</a:t>
            </a:r>
            <a:r>
              <a:rPr lang="en-US" altLang="zh-CN" sz="2000" dirty="0">
                <a:latin typeface="+mn-ea"/>
              </a:rPr>
              <a:t>   </a:t>
            </a:r>
            <a:r>
              <a:rPr lang="en-US" altLang="zh-CN" sz="2000" dirty="0" smtClean="0">
                <a:latin typeface="+mn-ea"/>
              </a:rPr>
              <a:t> B</a:t>
            </a:r>
            <a:r>
              <a:rPr lang="zh-CN" altLang="zh-CN" sz="2000" dirty="0">
                <a:latin typeface="+mn-ea"/>
              </a:rPr>
              <a:t>．文件的大小</a:t>
            </a:r>
            <a:r>
              <a:rPr lang="en-US" altLang="zh-CN" sz="2000" dirty="0">
                <a:latin typeface="+mn-ea"/>
              </a:rPr>
              <a:t>  </a:t>
            </a:r>
            <a:r>
              <a:rPr lang="en-US" altLang="zh-CN" sz="2000" dirty="0" smtClean="0">
                <a:latin typeface="+mn-ea"/>
              </a:rPr>
              <a:t>     </a:t>
            </a:r>
            <a:r>
              <a:rPr lang="en-US" altLang="zh-CN" sz="2000" dirty="0">
                <a:latin typeface="+mn-ea"/>
              </a:rPr>
              <a:t>C</a:t>
            </a:r>
            <a:r>
              <a:rPr lang="zh-CN" altLang="zh-CN" sz="2000" dirty="0">
                <a:latin typeface="+mn-ea"/>
              </a:rPr>
              <a:t>．文件的类型</a:t>
            </a:r>
            <a:r>
              <a:rPr lang="en-US" altLang="zh-CN" sz="2000" dirty="0">
                <a:latin typeface="+mn-ea"/>
              </a:rPr>
              <a:t>  </a:t>
            </a:r>
            <a:r>
              <a:rPr lang="en-US" altLang="zh-CN" sz="2000" dirty="0" smtClean="0">
                <a:latin typeface="+mn-ea"/>
              </a:rPr>
              <a:t>  </a:t>
            </a:r>
            <a:r>
              <a:rPr lang="en-US" altLang="zh-CN" sz="2000" dirty="0">
                <a:latin typeface="+mn-ea"/>
              </a:rPr>
              <a:t>D</a:t>
            </a:r>
            <a:r>
              <a:rPr lang="zh-CN" altLang="zh-CN" sz="2000" dirty="0">
                <a:latin typeface="+mn-ea"/>
              </a:rPr>
              <a:t>．文件的路径 </a:t>
            </a:r>
            <a:endParaRPr lang="zh-CN" altLang="zh-CN" sz="2000" dirty="0">
              <a:latin typeface="+mn-ea"/>
            </a:endParaRPr>
          </a:p>
          <a:p>
            <a:r>
              <a:rPr lang="en-US" altLang="zh-CN" sz="2000" dirty="0">
                <a:latin typeface="+mn-ea"/>
              </a:rPr>
              <a:t>5</a:t>
            </a:r>
            <a:r>
              <a:rPr lang="zh-CN" altLang="zh-CN" sz="2000" dirty="0">
                <a:latin typeface="+mn-ea"/>
              </a:rPr>
              <a:t>．以下哪项不属于</a:t>
            </a:r>
            <a:r>
              <a:rPr lang="zh-CN" altLang="zh-CN" sz="2000">
                <a:latin typeface="+mn-ea"/>
              </a:rPr>
              <a:t>图像文件</a:t>
            </a:r>
            <a:r>
              <a:rPr lang="zh-CN" altLang="zh-CN" sz="2000" smtClean="0">
                <a:latin typeface="+mn-ea"/>
              </a:rPr>
              <a:t>格式</a:t>
            </a:r>
            <a:r>
              <a:rPr lang="zh-CN" altLang="en-US" sz="2000" smtClean="0">
                <a:latin typeface="+mn-ea"/>
              </a:rPr>
              <a:t>（    ）。</a:t>
            </a:r>
            <a:endParaRPr lang="zh-CN" altLang="zh-CN" sz="2000" dirty="0">
              <a:latin typeface="+mn-ea"/>
            </a:endParaRPr>
          </a:p>
          <a:p>
            <a:r>
              <a:rPr lang="en-US" altLang="zh-CN" sz="2000" dirty="0">
                <a:latin typeface="+mn-ea"/>
              </a:rPr>
              <a:t>A</a:t>
            </a:r>
            <a:r>
              <a:rPr lang="zh-CN" altLang="zh-CN" sz="2000" dirty="0">
                <a:latin typeface="+mn-ea"/>
              </a:rPr>
              <a:t>．</a:t>
            </a:r>
            <a:r>
              <a:rPr lang="en-US" altLang="zh-CN" sz="2000" dirty="0">
                <a:latin typeface="+mn-ea"/>
              </a:rPr>
              <a:t>*.jpg    </a:t>
            </a:r>
            <a:r>
              <a:rPr lang="en-US" altLang="zh-CN" sz="2000" dirty="0" smtClean="0">
                <a:latin typeface="+mn-ea"/>
              </a:rPr>
              <a:t>     </a:t>
            </a:r>
            <a:r>
              <a:rPr lang="en-US" altLang="zh-CN" sz="2000" dirty="0">
                <a:latin typeface="+mn-ea"/>
              </a:rPr>
              <a:t>B</a:t>
            </a:r>
            <a:r>
              <a:rPr lang="zh-CN" altLang="zh-CN" sz="2000" dirty="0">
                <a:latin typeface="+mn-ea"/>
              </a:rPr>
              <a:t>．</a:t>
            </a:r>
            <a:r>
              <a:rPr lang="en-US" altLang="zh-CN" sz="2000" dirty="0">
                <a:latin typeface="+mn-ea"/>
              </a:rPr>
              <a:t>*.bmp     </a:t>
            </a:r>
            <a:r>
              <a:rPr lang="en-US" altLang="zh-CN" sz="2000" dirty="0" smtClean="0">
                <a:latin typeface="+mn-ea"/>
              </a:rPr>
              <a:t>    </a:t>
            </a:r>
            <a:r>
              <a:rPr lang="en-US" altLang="zh-CN" sz="2000" dirty="0">
                <a:latin typeface="+mn-ea"/>
              </a:rPr>
              <a:t>C</a:t>
            </a:r>
            <a:r>
              <a:rPr lang="zh-CN" altLang="zh-CN" sz="2000" dirty="0">
                <a:latin typeface="+mn-ea"/>
              </a:rPr>
              <a:t>．</a:t>
            </a:r>
            <a:r>
              <a:rPr lang="en-US" altLang="zh-CN" sz="2000" dirty="0">
                <a:latin typeface="+mn-ea"/>
              </a:rPr>
              <a:t>*.txt   </a:t>
            </a:r>
            <a:r>
              <a:rPr lang="en-US" altLang="zh-CN" sz="2000" dirty="0" smtClean="0">
                <a:latin typeface="+mn-ea"/>
              </a:rPr>
              <a:t>    </a:t>
            </a:r>
            <a:r>
              <a:rPr lang="en-US" altLang="zh-CN" sz="2000" dirty="0">
                <a:latin typeface="+mn-ea"/>
              </a:rPr>
              <a:t>D</a:t>
            </a:r>
            <a:r>
              <a:rPr lang="zh-CN" altLang="zh-CN" sz="2000" dirty="0">
                <a:latin typeface="+mn-ea"/>
              </a:rPr>
              <a:t>．</a:t>
            </a:r>
            <a:r>
              <a:rPr lang="en-US" altLang="zh-CN" sz="2000" dirty="0">
                <a:latin typeface="+mn-ea"/>
              </a:rPr>
              <a:t>*.gif</a:t>
            </a:r>
            <a:endParaRPr lang="zh-CN" altLang="zh-CN" sz="2000" dirty="0">
              <a:latin typeface="+mn-ea"/>
            </a:endParaRPr>
          </a:p>
          <a:p>
            <a:r>
              <a:rPr lang="en-US" altLang="zh-CN" sz="2000" dirty="0">
                <a:latin typeface="+mn-ea"/>
              </a:rPr>
              <a:t>6</a:t>
            </a:r>
            <a:r>
              <a:rPr lang="zh-CN" altLang="zh-CN" sz="2000" dirty="0">
                <a:latin typeface="+mn-ea"/>
              </a:rPr>
              <a:t>．用户可以利用</a:t>
            </a:r>
            <a:r>
              <a:rPr lang="en-US" altLang="zh-CN" sz="2000" dirty="0">
                <a:latin typeface="+mn-ea"/>
              </a:rPr>
              <a:t>Windows 7</a:t>
            </a:r>
            <a:r>
              <a:rPr lang="zh-CN" altLang="zh-CN" sz="2000" dirty="0">
                <a:latin typeface="+mn-ea"/>
              </a:rPr>
              <a:t>系统</a:t>
            </a:r>
            <a:r>
              <a:rPr lang="zh-CN" altLang="zh-CN" sz="2000">
                <a:latin typeface="+mn-ea"/>
              </a:rPr>
              <a:t>中</a:t>
            </a:r>
            <a:r>
              <a:rPr lang="zh-CN" altLang="zh-CN" sz="2000" smtClean="0">
                <a:latin typeface="+mn-ea"/>
              </a:rPr>
              <a:t>的</a:t>
            </a:r>
            <a:r>
              <a:rPr lang="zh-CN" altLang="en-US" sz="2000" smtClean="0">
                <a:latin typeface="+mn-ea"/>
              </a:rPr>
              <a:t>（    ）</a:t>
            </a:r>
            <a:r>
              <a:rPr lang="zh-CN" altLang="zh-CN" sz="2000" smtClean="0">
                <a:latin typeface="+mn-ea"/>
              </a:rPr>
              <a:t>来</a:t>
            </a:r>
            <a:r>
              <a:rPr lang="zh-CN" altLang="zh-CN" sz="2000" dirty="0">
                <a:latin typeface="+mn-ea"/>
              </a:rPr>
              <a:t>管理文件与文件夹</a:t>
            </a:r>
            <a:endParaRPr lang="zh-CN" altLang="zh-CN" sz="2000" dirty="0">
              <a:latin typeface="+mn-ea"/>
            </a:endParaRPr>
          </a:p>
          <a:p>
            <a:r>
              <a:rPr lang="en-US" altLang="zh-CN" sz="2000" dirty="0">
                <a:latin typeface="+mn-ea"/>
              </a:rPr>
              <a:t>A</a:t>
            </a:r>
            <a:r>
              <a:rPr lang="zh-CN" altLang="zh-CN" sz="2000" dirty="0">
                <a:latin typeface="+mn-ea"/>
              </a:rPr>
              <a:t>．库</a:t>
            </a:r>
            <a:r>
              <a:rPr lang="en-US" altLang="zh-CN" sz="2000" dirty="0">
                <a:latin typeface="+mn-ea"/>
              </a:rPr>
              <a:t>         B</a:t>
            </a:r>
            <a:r>
              <a:rPr lang="zh-CN" altLang="zh-CN" sz="2000" dirty="0">
                <a:latin typeface="+mn-ea"/>
              </a:rPr>
              <a:t>．资源管理器</a:t>
            </a:r>
            <a:r>
              <a:rPr lang="en-US" altLang="zh-CN" sz="2000" dirty="0">
                <a:latin typeface="+mn-ea"/>
              </a:rPr>
              <a:t>      C</a:t>
            </a:r>
            <a:r>
              <a:rPr lang="zh-CN" altLang="zh-CN" sz="2000" dirty="0">
                <a:latin typeface="+mn-ea"/>
              </a:rPr>
              <a:t>．“开始”菜单</a:t>
            </a:r>
            <a:r>
              <a:rPr lang="en-US" altLang="zh-CN" sz="2000" dirty="0">
                <a:latin typeface="+mn-ea"/>
              </a:rPr>
              <a:t>      D</a:t>
            </a:r>
            <a:r>
              <a:rPr lang="zh-CN" altLang="zh-CN" sz="2000" dirty="0">
                <a:latin typeface="+mn-ea"/>
              </a:rPr>
              <a:t>．选项</a:t>
            </a:r>
            <a:r>
              <a:rPr lang="en-US" altLang="zh-CN" sz="2000" dirty="0">
                <a:latin typeface="+mn-ea"/>
              </a:rPr>
              <a:t>A</a:t>
            </a:r>
            <a:r>
              <a:rPr lang="zh-CN" altLang="zh-CN" sz="2000" dirty="0">
                <a:latin typeface="+mn-ea"/>
              </a:rPr>
              <a:t>和</a:t>
            </a:r>
            <a:r>
              <a:rPr lang="en-US" altLang="zh-CN" sz="2000" dirty="0">
                <a:latin typeface="+mn-ea"/>
              </a:rPr>
              <a:t>B</a:t>
            </a:r>
            <a:endParaRPr lang="zh-CN" altLang="zh-CN" sz="2000" dirty="0">
              <a:latin typeface="+mn-ea"/>
            </a:endParaRPr>
          </a:p>
          <a:p>
            <a:r>
              <a:rPr lang="en-US" altLang="zh-CN" sz="2000" dirty="0">
                <a:latin typeface="+mn-ea"/>
              </a:rPr>
              <a:t>7</a:t>
            </a:r>
            <a:r>
              <a:rPr lang="zh-CN" altLang="zh-CN" sz="2000" dirty="0">
                <a:latin typeface="+mn-ea"/>
              </a:rPr>
              <a:t>．以下哪种方法不能</a:t>
            </a:r>
            <a:r>
              <a:rPr lang="zh-CN" altLang="zh-CN" sz="2000">
                <a:latin typeface="+mn-ea"/>
              </a:rPr>
              <a:t>启动</a:t>
            </a:r>
            <a:r>
              <a:rPr lang="zh-CN" altLang="zh-CN" sz="2000" smtClean="0">
                <a:latin typeface="+mn-ea"/>
              </a:rPr>
              <a:t>资源管理器</a:t>
            </a:r>
            <a:r>
              <a:rPr lang="zh-CN" altLang="en-US" sz="2000" smtClean="0">
                <a:latin typeface="+mn-ea"/>
              </a:rPr>
              <a:t>（    ）。</a:t>
            </a:r>
            <a:endParaRPr lang="zh-CN" altLang="zh-CN" sz="2000" dirty="0">
              <a:latin typeface="+mn-ea"/>
            </a:endParaRPr>
          </a:p>
          <a:p>
            <a:r>
              <a:rPr lang="en-US" altLang="zh-CN" sz="2000" dirty="0">
                <a:latin typeface="+mn-ea"/>
              </a:rPr>
              <a:t>A</a:t>
            </a:r>
            <a:r>
              <a:rPr lang="zh-CN" altLang="zh-CN" sz="2000" dirty="0">
                <a:latin typeface="+mn-ea"/>
              </a:rPr>
              <a:t>．按键盘快捷键</a:t>
            </a:r>
            <a:r>
              <a:rPr lang="en-US" altLang="zh-CN" sz="2000" dirty="0">
                <a:latin typeface="+mn-ea"/>
              </a:rPr>
              <a:t>  </a:t>
            </a:r>
            <a:r>
              <a:rPr lang="en-US" altLang="zh-CN" sz="2000" dirty="0" smtClean="0">
                <a:latin typeface="+mn-ea"/>
              </a:rPr>
              <a:t>     </a:t>
            </a:r>
            <a:r>
              <a:rPr lang="en-US" altLang="zh-CN" sz="2000" dirty="0">
                <a:latin typeface="+mn-ea"/>
              </a:rPr>
              <a:t>+E        </a:t>
            </a:r>
            <a:endParaRPr lang="zh-CN" altLang="zh-CN" sz="2000" dirty="0">
              <a:latin typeface="+mn-ea"/>
            </a:endParaRPr>
          </a:p>
          <a:p>
            <a:r>
              <a:rPr lang="en-US" altLang="zh-CN" sz="2000" dirty="0">
                <a:latin typeface="+mn-ea"/>
              </a:rPr>
              <a:t>B</a:t>
            </a:r>
            <a:r>
              <a:rPr lang="zh-CN" altLang="zh-CN" sz="2000" dirty="0">
                <a:latin typeface="+mn-ea"/>
              </a:rPr>
              <a:t>．单击“附件”下的“</a:t>
            </a:r>
            <a:r>
              <a:rPr lang="en-US" altLang="zh-CN" sz="2000" dirty="0">
                <a:latin typeface="+mn-ea"/>
              </a:rPr>
              <a:t>Windows</a:t>
            </a:r>
            <a:r>
              <a:rPr lang="zh-CN" altLang="zh-CN" sz="2000" dirty="0">
                <a:latin typeface="+mn-ea"/>
              </a:rPr>
              <a:t>资源管理器”命令</a:t>
            </a:r>
            <a:endParaRPr lang="zh-CN" altLang="zh-CN" sz="2000" dirty="0">
              <a:latin typeface="+mn-ea"/>
            </a:endParaRPr>
          </a:p>
          <a:p>
            <a:r>
              <a:rPr lang="en-US" altLang="zh-CN" sz="2000" dirty="0">
                <a:latin typeface="+mn-ea"/>
              </a:rPr>
              <a:t>C</a:t>
            </a:r>
            <a:r>
              <a:rPr lang="zh-CN" altLang="zh-CN" sz="2000" dirty="0">
                <a:latin typeface="+mn-ea"/>
              </a:rPr>
              <a:t>．右击“开始”按钮，选择“</a:t>
            </a:r>
            <a:r>
              <a:rPr lang="en-US" altLang="zh-CN" sz="2000" dirty="0">
                <a:latin typeface="+mn-ea"/>
              </a:rPr>
              <a:t>Windows</a:t>
            </a:r>
            <a:r>
              <a:rPr lang="zh-CN" altLang="zh-CN" sz="2000" dirty="0">
                <a:latin typeface="+mn-ea"/>
              </a:rPr>
              <a:t>资源管理器”命令</a:t>
            </a:r>
            <a:endParaRPr lang="zh-CN" altLang="zh-CN" sz="2000" dirty="0">
              <a:latin typeface="+mn-ea"/>
            </a:endParaRPr>
          </a:p>
          <a:p>
            <a:r>
              <a:rPr lang="en-US" altLang="zh-CN" sz="2000" dirty="0">
                <a:latin typeface="+mn-ea"/>
              </a:rPr>
              <a:t>D</a:t>
            </a:r>
            <a:r>
              <a:rPr lang="zh-CN" altLang="zh-CN" sz="2000" dirty="0">
                <a:latin typeface="+mn-ea"/>
              </a:rPr>
              <a:t>．右击桌面上</a:t>
            </a:r>
            <a:r>
              <a:rPr lang="en-US" altLang="zh-CN" sz="2000" dirty="0">
                <a:latin typeface="+mn-ea"/>
              </a:rPr>
              <a:t>Excel</a:t>
            </a:r>
            <a:r>
              <a:rPr lang="zh-CN" altLang="zh-CN" sz="2000" dirty="0">
                <a:latin typeface="+mn-ea"/>
              </a:rPr>
              <a:t>文件图标，选择“</a:t>
            </a:r>
            <a:r>
              <a:rPr lang="en-US" altLang="zh-CN" sz="2000" dirty="0">
                <a:latin typeface="+mn-ea"/>
              </a:rPr>
              <a:t>Windows</a:t>
            </a:r>
            <a:r>
              <a:rPr lang="zh-CN" altLang="zh-CN" sz="2000" dirty="0">
                <a:latin typeface="+mn-ea"/>
              </a:rPr>
              <a:t>资源管理器”</a:t>
            </a:r>
            <a:r>
              <a:rPr lang="zh-CN" altLang="zh-CN" sz="2000" dirty="0" smtClean="0">
                <a:latin typeface="+mn-ea"/>
              </a:rPr>
              <a:t>命令</a:t>
            </a:r>
            <a:endParaRPr lang="en-US" altLang="zh-CN" sz="2000" dirty="0" smtClean="0">
              <a:latin typeface="+mn-ea"/>
            </a:endParaRPr>
          </a:p>
        </p:txBody>
      </p:sp>
      <p:pic>
        <p:nvPicPr>
          <p:cNvPr id="12" name="图片 11" descr="u=954400690,2702694184&amp;fm=116&amp;gp=0"/>
          <p:cNvPicPr/>
          <p:nvPr/>
        </p:nvPicPr>
        <p:blipFill>
          <a:blip r:embed="rId2" cstate="print">
            <a:extLst>
              <a:ext uri="{28A0092B-C50C-407E-A947-70E740481C1C}">
                <a14:useLocalDpi xmlns:a14="http://schemas.microsoft.com/office/drawing/2010/main" val="0"/>
              </a:ext>
            </a:extLst>
          </a:blip>
          <a:srcRect l="10909" t="4770" r="12727" b="28441"/>
          <a:stretch>
            <a:fillRect/>
          </a:stretch>
        </p:blipFill>
        <p:spPr bwMode="auto">
          <a:xfrm>
            <a:off x="2555776" y="5157192"/>
            <a:ext cx="228600" cy="198120"/>
          </a:xfrm>
          <a:prstGeom prst="rect">
            <a:avLst/>
          </a:prstGeom>
          <a:noFill/>
          <a:ln>
            <a:noFill/>
          </a:ln>
        </p:spPr>
      </p:pic>
      <p:sp>
        <p:nvSpPr>
          <p:cNvPr id="9" name="矩形 8"/>
          <p:cNvSpPr/>
          <p:nvPr/>
        </p:nvSpPr>
        <p:spPr>
          <a:xfrm>
            <a:off x="1043608" y="44624"/>
            <a:ext cx="6449552" cy="521970"/>
          </a:xfrm>
          <a:prstGeom prst="rect">
            <a:avLst/>
          </a:prstGeom>
        </p:spPr>
        <p:txBody>
          <a:bodyPr wrap="square">
            <a:spAutoFit/>
          </a:bodyPr>
          <a:lstStyle/>
          <a:p>
            <a:r>
              <a:rPr lang="zh-CN" altLang="en-US" sz="2800" dirty="0" smtClean="0">
                <a:solidFill>
                  <a:srgbClr val="FFFF00"/>
                </a:solidFill>
                <a:latin typeface="黑体" panose="02010609060101010101" pitchFamily="49" charset="-122"/>
                <a:ea typeface="黑体" panose="02010609060101010101" pitchFamily="49" charset="-122"/>
              </a:rPr>
              <a:t>课后练习（学业水平考试不做要求）</a:t>
            </a:r>
            <a:endParaRPr lang="zh-CN" altLang="zh-CN" sz="2000"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6760684" y="-126885"/>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17" name="TextBox 16"/>
          <p:cNvSpPr txBox="1"/>
          <p:nvPr/>
        </p:nvSpPr>
        <p:spPr>
          <a:xfrm>
            <a:off x="100042" y="764704"/>
            <a:ext cx="8720430" cy="6001643"/>
          </a:xfrm>
          <a:prstGeom prst="rect">
            <a:avLst/>
          </a:prstGeom>
          <a:noFill/>
        </p:spPr>
        <p:txBody>
          <a:bodyPr wrap="square" rtlCol="0">
            <a:spAutoFit/>
          </a:bodyPr>
          <a:lstStyle/>
          <a:p>
            <a:pPr>
              <a:lnSpc>
                <a:spcPct val="120000"/>
              </a:lnSpc>
            </a:pPr>
            <a:r>
              <a:rPr lang="en-US" altLang="zh-CN" sz="2000" dirty="0">
                <a:latin typeface="+mn-ea"/>
              </a:rPr>
              <a:t>8</a:t>
            </a:r>
            <a:r>
              <a:rPr lang="zh-CN" altLang="zh-CN" sz="2000" dirty="0">
                <a:latin typeface="+mn-ea"/>
              </a:rPr>
              <a:t>．有关回收站的说法不合理</a:t>
            </a:r>
            <a:r>
              <a:rPr lang="zh-CN" altLang="zh-CN" sz="2000">
                <a:latin typeface="+mn-ea"/>
              </a:rPr>
              <a:t>的</a:t>
            </a:r>
            <a:r>
              <a:rPr lang="zh-CN" altLang="zh-CN" sz="2000" smtClean="0">
                <a:latin typeface="+mn-ea"/>
              </a:rPr>
              <a:t>是</a:t>
            </a:r>
            <a:r>
              <a:rPr lang="zh-CN" altLang="en-US" sz="2000">
                <a:latin typeface="+mn-ea"/>
              </a:rPr>
              <a:t>（    ）。</a:t>
            </a:r>
            <a:endParaRPr lang="zh-CN" altLang="zh-CN" sz="2000" dirty="0">
              <a:latin typeface="+mn-ea"/>
            </a:endParaRPr>
          </a:p>
          <a:p>
            <a:pPr>
              <a:lnSpc>
                <a:spcPct val="120000"/>
              </a:lnSpc>
            </a:pPr>
            <a:r>
              <a:rPr lang="en-US" altLang="zh-CN" sz="2000" dirty="0">
                <a:latin typeface="+mn-ea"/>
              </a:rPr>
              <a:t>A</a:t>
            </a:r>
            <a:r>
              <a:rPr lang="zh-CN" altLang="zh-CN" sz="2000" dirty="0">
                <a:latin typeface="+mn-ea"/>
              </a:rPr>
              <a:t>．将对象拖入回收站表示逻辑删除</a:t>
            </a:r>
            <a:r>
              <a:rPr lang="en-US" altLang="zh-CN" sz="2000" dirty="0">
                <a:latin typeface="+mn-ea"/>
              </a:rPr>
              <a:t>     </a:t>
            </a:r>
            <a:endParaRPr lang="en-US" altLang="zh-CN" sz="2000" dirty="0" smtClean="0">
              <a:latin typeface="+mn-ea"/>
            </a:endParaRPr>
          </a:p>
          <a:p>
            <a:pPr>
              <a:lnSpc>
                <a:spcPct val="120000"/>
              </a:lnSpc>
            </a:pPr>
            <a:r>
              <a:rPr lang="en-US" altLang="zh-CN" sz="2000" dirty="0" smtClean="0">
                <a:latin typeface="+mn-ea"/>
              </a:rPr>
              <a:t>B</a:t>
            </a:r>
            <a:r>
              <a:rPr lang="zh-CN" altLang="zh-CN" sz="2000" dirty="0">
                <a:latin typeface="+mn-ea"/>
              </a:rPr>
              <a:t>．也可以将网络上的文件拖入回收站</a:t>
            </a:r>
            <a:endParaRPr lang="zh-CN" altLang="zh-CN" sz="2000" dirty="0">
              <a:latin typeface="+mn-ea"/>
            </a:endParaRPr>
          </a:p>
          <a:p>
            <a:pPr>
              <a:lnSpc>
                <a:spcPct val="120000"/>
              </a:lnSpc>
            </a:pPr>
            <a:r>
              <a:rPr lang="en-US" altLang="zh-CN" sz="2000" dirty="0">
                <a:latin typeface="+mn-ea"/>
              </a:rPr>
              <a:t>C</a:t>
            </a:r>
            <a:r>
              <a:rPr lang="zh-CN" altLang="zh-CN" sz="2000" dirty="0">
                <a:latin typeface="+mn-ea"/>
              </a:rPr>
              <a:t>．回收站中的对象还可以还原</a:t>
            </a:r>
            <a:r>
              <a:rPr lang="en-US" altLang="zh-CN" sz="2000" dirty="0">
                <a:latin typeface="+mn-ea"/>
              </a:rPr>
              <a:t>          </a:t>
            </a:r>
            <a:r>
              <a:rPr lang="en-US" altLang="zh-CN" sz="2000" dirty="0" smtClean="0">
                <a:latin typeface="+mn-ea"/>
              </a:rPr>
              <a:t>       </a:t>
            </a:r>
            <a:endParaRPr lang="en-US" altLang="zh-CN" sz="2000" dirty="0" smtClean="0">
              <a:latin typeface="+mn-ea"/>
            </a:endParaRPr>
          </a:p>
          <a:p>
            <a:pPr>
              <a:lnSpc>
                <a:spcPct val="120000"/>
              </a:lnSpc>
            </a:pPr>
            <a:r>
              <a:rPr lang="en-US" altLang="zh-CN" sz="2000" dirty="0" smtClean="0">
                <a:latin typeface="+mn-ea"/>
              </a:rPr>
              <a:t>D</a:t>
            </a:r>
            <a:r>
              <a:rPr lang="zh-CN" altLang="zh-CN" sz="2000" dirty="0">
                <a:latin typeface="+mn-ea"/>
              </a:rPr>
              <a:t>．移动</a:t>
            </a:r>
            <a:r>
              <a:rPr lang="zh-CN" altLang="zh-CN" sz="2000">
                <a:latin typeface="+mn-ea"/>
              </a:rPr>
              <a:t>磁盘上被删除的对象</a:t>
            </a:r>
            <a:r>
              <a:rPr lang="zh-CN" altLang="zh-CN" sz="2000" dirty="0">
                <a:latin typeface="+mn-ea"/>
              </a:rPr>
              <a:t>一般不放入</a:t>
            </a:r>
            <a:r>
              <a:rPr lang="zh-CN" altLang="zh-CN" sz="2000" dirty="0" smtClean="0">
                <a:latin typeface="+mn-ea"/>
              </a:rPr>
              <a:t>回收站</a:t>
            </a:r>
            <a:endParaRPr lang="en-US" altLang="zh-CN" sz="2000" dirty="0" smtClean="0">
              <a:latin typeface="+mn-ea"/>
            </a:endParaRPr>
          </a:p>
          <a:p>
            <a:pPr>
              <a:lnSpc>
                <a:spcPct val="120000"/>
              </a:lnSpc>
            </a:pPr>
            <a:r>
              <a:rPr lang="en-US" altLang="zh-CN" sz="2000" dirty="0" smtClean="0">
                <a:latin typeface="+mn-ea"/>
              </a:rPr>
              <a:t>9</a:t>
            </a:r>
            <a:r>
              <a:rPr lang="zh-CN" altLang="zh-CN" sz="2000" dirty="0">
                <a:latin typeface="+mn-ea"/>
              </a:rPr>
              <a:t>．在“资源管理器”窗口中，当选定对象后，下列选项中不能删除对象</a:t>
            </a:r>
            <a:r>
              <a:rPr lang="zh-CN" altLang="zh-CN" sz="2000">
                <a:latin typeface="+mn-ea"/>
              </a:rPr>
              <a:t>的</a:t>
            </a:r>
            <a:r>
              <a:rPr lang="zh-CN" altLang="zh-CN" sz="2000" smtClean="0">
                <a:latin typeface="+mn-ea"/>
              </a:rPr>
              <a:t>是</a:t>
            </a:r>
            <a:r>
              <a:rPr lang="zh-CN" altLang="en-US" sz="2000">
                <a:latin typeface="+mn-ea"/>
              </a:rPr>
              <a:t>（    ）。</a:t>
            </a:r>
            <a:endParaRPr lang="zh-CN" altLang="zh-CN" sz="2000" dirty="0">
              <a:latin typeface="+mn-ea"/>
            </a:endParaRPr>
          </a:p>
          <a:p>
            <a:pPr>
              <a:lnSpc>
                <a:spcPct val="120000"/>
              </a:lnSpc>
            </a:pPr>
            <a:r>
              <a:rPr lang="en-US" altLang="zh-CN" sz="2000" dirty="0">
                <a:latin typeface="+mn-ea"/>
              </a:rPr>
              <a:t>A</a:t>
            </a:r>
            <a:r>
              <a:rPr lang="zh-CN" altLang="zh-CN" sz="2000" dirty="0">
                <a:latin typeface="+mn-ea"/>
              </a:rPr>
              <a:t>．按键盘上的</a:t>
            </a:r>
            <a:r>
              <a:rPr lang="en-US" altLang="zh-CN" sz="2000" dirty="0">
                <a:latin typeface="+mn-ea"/>
              </a:rPr>
              <a:t>DEL </a:t>
            </a:r>
            <a:r>
              <a:rPr lang="zh-CN" altLang="zh-CN" sz="2000" dirty="0">
                <a:latin typeface="+mn-ea"/>
              </a:rPr>
              <a:t>键</a:t>
            </a:r>
            <a:r>
              <a:rPr lang="en-US" altLang="zh-CN" sz="2000" dirty="0">
                <a:latin typeface="+mn-ea"/>
              </a:rPr>
              <a:t>             B</a:t>
            </a:r>
            <a:r>
              <a:rPr lang="zh-CN" altLang="zh-CN" sz="2000" dirty="0">
                <a:latin typeface="+mn-ea"/>
              </a:rPr>
              <a:t>．选择“文件”菜单中的“删除”命令</a:t>
            </a:r>
            <a:endParaRPr lang="zh-CN" altLang="zh-CN" sz="2000" dirty="0">
              <a:latin typeface="+mn-ea"/>
            </a:endParaRPr>
          </a:p>
          <a:p>
            <a:pPr>
              <a:lnSpc>
                <a:spcPct val="120000"/>
              </a:lnSpc>
            </a:pPr>
            <a:r>
              <a:rPr lang="en-US" altLang="zh-CN" sz="2000" dirty="0">
                <a:latin typeface="+mn-ea"/>
              </a:rPr>
              <a:t>C</a:t>
            </a:r>
            <a:r>
              <a:rPr lang="zh-CN" altLang="zh-CN" sz="2000" dirty="0">
                <a:latin typeface="+mn-ea"/>
              </a:rPr>
              <a:t>．鼠标左键双击对象</a:t>
            </a:r>
            <a:r>
              <a:rPr lang="en-US" altLang="zh-CN" sz="2000" dirty="0">
                <a:latin typeface="+mn-ea"/>
              </a:rPr>
              <a:t>             D</a:t>
            </a:r>
            <a:r>
              <a:rPr lang="zh-CN" altLang="zh-CN" sz="2000" dirty="0">
                <a:latin typeface="+mn-ea"/>
              </a:rPr>
              <a:t>．右击对象，在弹出的快捷菜单中选择“删除”命令</a:t>
            </a:r>
            <a:endParaRPr lang="zh-CN" altLang="zh-CN" sz="2000" dirty="0">
              <a:latin typeface="+mn-ea"/>
            </a:endParaRPr>
          </a:p>
          <a:p>
            <a:pPr>
              <a:lnSpc>
                <a:spcPct val="120000"/>
              </a:lnSpc>
            </a:pPr>
            <a:r>
              <a:rPr lang="en-US" altLang="zh-CN" sz="2000" dirty="0">
                <a:latin typeface="+mn-ea"/>
              </a:rPr>
              <a:t>10</a:t>
            </a:r>
            <a:r>
              <a:rPr lang="zh-CN" altLang="zh-CN" sz="2000" dirty="0">
                <a:latin typeface="+mn-ea"/>
              </a:rPr>
              <a:t>．在</a:t>
            </a:r>
            <a:r>
              <a:rPr lang="en-US" altLang="zh-CN" sz="2000" dirty="0">
                <a:latin typeface="+mn-ea"/>
              </a:rPr>
              <a:t>Windows 7</a:t>
            </a:r>
            <a:r>
              <a:rPr lang="zh-CN" altLang="zh-CN" sz="2000" dirty="0">
                <a:latin typeface="+mn-ea"/>
              </a:rPr>
              <a:t>资源管理器窗口中，连续执行五次剪切（剪切文件</a:t>
            </a:r>
            <a:r>
              <a:rPr lang="en-US" altLang="zh-CN" sz="2000" dirty="0">
                <a:latin typeface="+mn-ea"/>
              </a:rPr>
              <a:t>1</a:t>
            </a:r>
            <a:r>
              <a:rPr lang="zh-CN" altLang="zh-CN" sz="2000" dirty="0">
                <a:latin typeface="+mn-ea"/>
              </a:rPr>
              <a:t>至文件</a:t>
            </a:r>
            <a:r>
              <a:rPr lang="en-US" altLang="zh-CN" sz="2000" dirty="0">
                <a:latin typeface="+mn-ea"/>
              </a:rPr>
              <a:t>5</a:t>
            </a:r>
            <a:r>
              <a:rPr lang="zh-CN" altLang="zh-CN" sz="2000" dirty="0">
                <a:latin typeface="+mn-ea"/>
              </a:rPr>
              <a:t>），再执行一次粘贴操作</a:t>
            </a:r>
            <a:r>
              <a:rPr lang="zh-CN" altLang="zh-CN" sz="2000">
                <a:latin typeface="+mn-ea"/>
              </a:rPr>
              <a:t>，</a:t>
            </a:r>
            <a:r>
              <a:rPr lang="zh-CN" altLang="zh-CN" sz="2000" smtClean="0">
                <a:latin typeface="+mn-ea"/>
              </a:rPr>
              <a:t>则</a:t>
            </a:r>
            <a:r>
              <a:rPr lang="zh-CN" altLang="en-US" sz="2000" smtClean="0">
                <a:latin typeface="+mn-ea"/>
              </a:rPr>
              <a:t>（    ）。</a:t>
            </a:r>
            <a:endParaRPr lang="zh-CN" altLang="zh-CN" sz="2000" dirty="0">
              <a:latin typeface="+mn-ea"/>
            </a:endParaRPr>
          </a:p>
          <a:p>
            <a:pPr>
              <a:lnSpc>
                <a:spcPct val="120000"/>
              </a:lnSpc>
            </a:pPr>
            <a:r>
              <a:rPr lang="en-US" altLang="zh-CN" sz="2000" dirty="0">
                <a:latin typeface="+mn-ea"/>
              </a:rPr>
              <a:t>A</a:t>
            </a:r>
            <a:r>
              <a:rPr lang="zh-CN" altLang="zh-CN" sz="2000" dirty="0">
                <a:latin typeface="+mn-ea"/>
              </a:rPr>
              <a:t>．粘贴的是文件</a:t>
            </a:r>
            <a:r>
              <a:rPr lang="en-US" altLang="zh-CN" sz="2000" dirty="0">
                <a:latin typeface="+mn-ea"/>
              </a:rPr>
              <a:t>1                </a:t>
            </a:r>
            <a:r>
              <a:rPr lang="en-US" altLang="zh-CN" sz="2000" dirty="0" smtClean="0">
                <a:latin typeface="+mn-ea"/>
              </a:rPr>
              <a:t>B</a:t>
            </a:r>
            <a:r>
              <a:rPr lang="zh-CN" altLang="zh-CN" sz="2000" dirty="0">
                <a:latin typeface="+mn-ea"/>
              </a:rPr>
              <a:t>．粘贴的是文件</a:t>
            </a:r>
            <a:r>
              <a:rPr lang="en-US" altLang="zh-CN" sz="2000" dirty="0">
                <a:latin typeface="+mn-ea"/>
              </a:rPr>
              <a:t>5</a:t>
            </a:r>
            <a:endParaRPr lang="zh-CN" altLang="zh-CN" sz="2000" dirty="0">
              <a:latin typeface="+mn-ea"/>
            </a:endParaRPr>
          </a:p>
          <a:p>
            <a:pPr>
              <a:lnSpc>
                <a:spcPct val="120000"/>
              </a:lnSpc>
            </a:pPr>
            <a:r>
              <a:rPr lang="en-US" altLang="zh-CN" sz="2000" dirty="0">
                <a:latin typeface="+mn-ea"/>
              </a:rPr>
              <a:t>C</a:t>
            </a:r>
            <a:r>
              <a:rPr lang="zh-CN" altLang="zh-CN" sz="2000" dirty="0">
                <a:latin typeface="+mn-ea"/>
              </a:rPr>
              <a:t>．粘贴的是</a:t>
            </a:r>
            <a:r>
              <a:rPr lang="en-US" altLang="zh-CN" sz="2000" dirty="0">
                <a:latin typeface="+mn-ea"/>
              </a:rPr>
              <a:t>5</a:t>
            </a:r>
            <a:r>
              <a:rPr lang="zh-CN" altLang="zh-CN" sz="2000" dirty="0">
                <a:latin typeface="+mn-ea"/>
              </a:rPr>
              <a:t>个文件</a:t>
            </a:r>
            <a:r>
              <a:rPr lang="en-US" altLang="zh-CN" sz="2000" dirty="0">
                <a:latin typeface="+mn-ea"/>
              </a:rPr>
              <a:t>              </a:t>
            </a:r>
            <a:r>
              <a:rPr lang="en-US" altLang="zh-CN" sz="2000" dirty="0" smtClean="0">
                <a:latin typeface="+mn-ea"/>
              </a:rPr>
              <a:t>D</a:t>
            </a:r>
            <a:r>
              <a:rPr lang="zh-CN" altLang="zh-CN" sz="2000" dirty="0">
                <a:latin typeface="+mn-ea"/>
              </a:rPr>
              <a:t>．没有粘贴任何文件</a:t>
            </a:r>
            <a:endParaRPr lang="zh-CN" altLang="zh-CN" sz="2000" dirty="0">
              <a:latin typeface="+mn-ea"/>
            </a:endParaRPr>
          </a:p>
          <a:p>
            <a:pPr>
              <a:lnSpc>
                <a:spcPct val="120000"/>
              </a:lnSpc>
            </a:pPr>
            <a:r>
              <a:rPr lang="en-US" altLang="zh-CN" sz="2000" dirty="0">
                <a:latin typeface="+mn-ea"/>
              </a:rPr>
              <a:t>11</a:t>
            </a:r>
            <a:r>
              <a:rPr lang="zh-CN" altLang="zh-CN" sz="2000" dirty="0">
                <a:latin typeface="+mn-ea"/>
              </a:rPr>
              <a:t>．以下哪个是</a:t>
            </a:r>
            <a:r>
              <a:rPr lang="en-US" altLang="zh-CN" sz="2000" dirty="0">
                <a:latin typeface="+mn-ea"/>
              </a:rPr>
              <a:t>IE</a:t>
            </a:r>
            <a:r>
              <a:rPr lang="zh-CN" altLang="zh-CN" sz="2000" dirty="0">
                <a:latin typeface="+mn-ea"/>
              </a:rPr>
              <a:t>浏览器</a:t>
            </a:r>
            <a:r>
              <a:rPr lang="en-US" altLang="zh-CN" sz="2000" dirty="0">
                <a:latin typeface="+mn-ea"/>
              </a:rPr>
              <a:t>(</a:t>
            </a:r>
            <a:r>
              <a:rPr lang="zh-CN" altLang="zh-CN" sz="2000" dirty="0">
                <a:latin typeface="+mn-ea"/>
              </a:rPr>
              <a:t>或网页文件</a:t>
            </a:r>
            <a:r>
              <a:rPr lang="en-US" altLang="zh-CN" sz="2000" dirty="0">
                <a:latin typeface="+mn-ea"/>
              </a:rPr>
              <a:t>)</a:t>
            </a:r>
            <a:r>
              <a:rPr lang="zh-CN" altLang="zh-CN" sz="2000">
                <a:latin typeface="+mn-ea"/>
              </a:rPr>
              <a:t>的</a:t>
            </a:r>
            <a:r>
              <a:rPr lang="zh-CN" altLang="zh-CN" sz="2000" smtClean="0">
                <a:latin typeface="+mn-ea"/>
              </a:rPr>
              <a:t>图标</a:t>
            </a:r>
            <a:r>
              <a:rPr lang="zh-CN" altLang="en-US" sz="2000">
                <a:latin typeface="+mn-ea"/>
              </a:rPr>
              <a:t>（    ）。</a:t>
            </a:r>
            <a:endParaRPr lang="zh-CN" altLang="zh-CN" sz="2000" dirty="0">
              <a:latin typeface="+mn-ea"/>
            </a:endParaRPr>
          </a:p>
          <a:p>
            <a:pPr>
              <a:lnSpc>
                <a:spcPct val="120000"/>
              </a:lnSpc>
            </a:pPr>
            <a:r>
              <a:rPr lang="en-US" altLang="zh-CN" sz="2000" dirty="0">
                <a:latin typeface="+mn-ea"/>
              </a:rPr>
              <a:t>A</a:t>
            </a:r>
            <a:r>
              <a:rPr lang="zh-CN" altLang="zh-CN" sz="2000" dirty="0">
                <a:latin typeface="+mn-ea"/>
              </a:rPr>
              <a:t>．</a:t>
            </a:r>
            <a:r>
              <a:rPr lang="en-US" altLang="zh-CN" sz="2000" dirty="0">
                <a:latin typeface="+mn-ea"/>
              </a:rPr>
              <a:t>      </a:t>
            </a:r>
            <a:r>
              <a:rPr lang="en-US" altLang="zh-CN" sz="2000" dirty="0" smtClean="0">
                <a:latin typeface="+mn-ea"/>
              </a:rPr>
              <a:t>          B</a:t>
            </a:r>
            <a:r>
              <a:rPr lang="zh-CN" altLang="zh-CN" sz="2000" dirty="0">
                <a:latin typeface="+mn-ea"/>
              </a:rPr>
              <a:t>．</a:t>
            </a:r>
            <a:r>
              <a:rPr lang="en-US" altLang="zh-CN" sz="2000" dirty="0">
                <a:latin typeface="+mn-ea"/>
              </a:rPr>
              <a:t>     </a:t>
            </a:r>
            <a:r>
              <a:rPr lang="en-US" altLang="zh-CN" sz="2000" dirty="0" smtClean="0">
                <a:latin typeface="+mn-ea"/>
              </a:rPr>
              <a:t>            C</a:t>
            </a:r>
            <a:r>
              <a:rPr lang="zh-CN" altLang="zh-CN" sz="2000" dirty="0">
                <a:latin typeface="+mn-ea"/>
              </a:rPr>
              <a:t>．</a:t>
            </a:r>
            <a:r>
              <a:rPr lang="en-US" altLang="zh-CN" sz="2000" dirty="0">
                <a:latin typeface="+mn-ea"/>
              </a:rPr>
              <a:t> </a:t>
            </a:r>
            <a:r>
              <a:rPr lang="en-US" altLang="zh-CN" sz="2000" dirty="0" smtClean="0">
                <a:latin typeface="+mn-ea"/>
              </a:rPr>
              <a:t>          D</a:t>
            </a:r>
            <a:r>
              <a:rPr lang="zh-CN" altLang="zh-CN" sz="2000" dirty="0">
                <a:latin typeface="+mn-ea"/>
              </a:rPr>
              <a:t>．</a:t>
            </a:r>
            <a:r>
              <a:rPr lang="en-US" altLang="zh-CN" sz="2000" dirty="0">
                <a:latin typeface="+mn-ea"/>
              </a:rPr>
              <a:t> </a:t>
            </a:r>
            <a:endParaRPr lang="zh-CN" altLang="zh-CN" sz="2000" dirty="0">
              <a:latin typeface="+mn-ea"/>
            </a:endParaRPr>
          </a:p>
        </p:txBody>
      </p:sp>
      <p:sp>
        <p:nvSpPr>
          <p:cNvPr id="18"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aphicFrame>
        <p:nvGraphicFramePr>
          <p:cNvPr id="19" name="对象 18"/>
          <p:cNvGraphicFramePr>
            <a:graphicFrameLocks noChangeAspect="1"/>
          </p:cNvGraphicFramePr>
          <p:nvPr/>
        </p:nvGraphicFramePr>
        <p:xfrm>
          <a:off x="611560" y="6378558"/>
          <a:ext cx="300000" cy="360000"/>
        </p:xfrm>
        <a:graphic>
          <a:graphicData uri="http://schemas.openxmlformats.org/presentationml/2006/ole">
            <mc:AlternateContent xmlns:mc="http://schemas.openxmlformats.org/markup-compatibility/2006">
              <mc:Choice xmlns:v="urn:schemas-microsoft-com:vml" Requires="v">
                <p:oleObj spid="_x0000_s18528" name="位图图像" r:id="rId2" imgW="238125" imgH="285750" progId="Paint.Picture">
                  <p:embed/>
                </p:oleObj>
              </mc:Choice>
              <mc:Fallback>
                <p:oleObj name="位图图像" r:id="rId2" imgW="238125" imgH="285750" progId="Paint.Picture">
                  <p:embed/>
                  <p:pic>
                    <p:nvPicPr>
                      <p:cNvPr id="0" name="Object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6378558"/>
                        <a:ext cx="300000" cy="360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aphicFrame>
        <p:nvGraphicFramePr>
          <p:cNvPr id="21" name="对象 20"/>
          <p:cNvGraphicFramePr>
            <a:graphicFrameLocks noChangeAspect="1"/>
          </p:cNvGraphicFramePr>
          <p:nvPr/>
        </p:nvGraphicFramePr>
        <p:xfrm>
          <a:off x="3059832" y="6309320"/>
          <a:ext cx="360000" cy="360000"/>
        </p:xfrm>
        <a:graphic>
          <a:graphicData uri="http://schemas.openxmlformats.org/presentationml/2006/ole">
            <mc:AlternateContent xmlns:mc="http://schemas.openxmlformats.org/markup-compatibility/2006">
              <mc:Choice xmlns:v="urn:schemas-microsoft-com:vml" Requires="v">
                <p:oleObj spid="_x0000_s18529" name="位图图像" r:id="rId4" imgW="457200" imgH="552450" progId="Paint.Picture">
                  <p:embed/>
                </p:oleObj>
              </mc:Choice>
              <mc:Fallback>
                <p:oleObj name="位图图像" r:id="rId4" imgW="457200" imgH="552450" progId="Paint.Picture">
                  <p:embed/>
                  <p:pic>
                    <p:nvPicPr>
                      <p:cNvPr id="0" name="Object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59832" y="6309320"/>
                        <a:ext cx="360000" cy="360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2" name="Rectangle 1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aphicFrame>
        <p:nvGraphicFramePr>
          <p:cNvPr id="23" name="对象 22"/>
          <p:cNvGraphicFramePr>
            <a:graphicFrameLocks noChangeAspect="1"/>
          </p:cNvGraphicFramePr>
          <p:nvPr/>
        </p:nvGraphicFramePr>
        <p:xfrm>
          <a:off x="5652120" y="6237312"/>
          <a:ext cx="360000" cy="360000"/>
        </p:xfrm>
        <a:graphic>
          <a:graphicData uri="http://schemas.openxmlformats.org/presentationml/2006/ole">
            <mc:AlternateContent xmlns:mc="http://schemas.openxmlformats.org/markup-compatibility/2006">
              <mc:Choice xmlns:v="urn:schemas-microsoft-com:vml" Requires="v">
                <p:oleObj spid="_x0000_s18530" name="位图图像" r:id="rId6" imgW="428625" imgH="390525" progId="Paint.Picture">
                  <p:embed/>
                </p:oleObj>
              </mc:Choice>
              <mc:Fallback>
                <p:oleObj name="位图图像" r:id="rId6" imgW="428625" imgH="390525" progId="Paint.Picture">
                  <p:embed/>
                  <p:pic>
                    <p:nvPicPr>
                      <p:cNvPr id="0" name="Object 1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52120" y="6237312"/>
                        <a:ext cx="360000" cy="360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aphicFrame>
        <p:nvGraphicFramePr>
          <p:cNvPr id="25" name="对象 24"/>
          <p:cNvGraphicFramePr>
            <a:graphicFrameLocks noChangeAspect="1"/>
          </p:cNvGraphicFramePr>
          <p:nvPr/>
        </p:nvGraphicFramePr>
        <p:xfrm>
          <a:off x="7411689" y="6237312"/>
          <a:ext cx="372414" cy="360000"/>
        </p:xfrm>
        <a:graphic>
          <a:graphicData uri="http://schemas.openxmlformats.org/presentationml/2006/ole">
            <mc:AlternateContent xmlns:mc="http://schemas.openxmlformats.org/markup-compatibility/2006">
              <mc:Choice xmlns:v="urn:schemas-microsoft-com:vml" Requires="v">
                <p:oleObj spid="_x0000_s18531" name="位图图像" r:id="rId8" imgW="285750" imgH="276225" progId="Paint.Picture">
                  <p:embed/>
                </p:oleObj>
              </mc:Choice>
              <mc:Fallback>
                <p:oleObj name="位图图像" r:id="rId8" imgW="285750" imgH="276225" progId="Paint.Picture">
                  <p:embed/>
                  <p:pic>
                    <p:nvPicPr>
                      <p:cNvPr id="0" name="Object 1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411689" y="6237312"/>
                        <a:ext cx="372414" cy="360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矩形 8"/>
          <p:cNvSpPr/>
          <p:nvPr/>
        </p:nvSpPr>
        <p:spPr>
          <a:xfrm>
            <a:off x="1043608" y="44624"/>
            <a:ext cx="6449552" cy="521970"/>
          </a:xfrm>
          <a:prstGeom prst="rect">
            <a:avLst/>
          </a:prstGeom>
        </p:spPr>
        <p:txBody>
          <a:bodyPr wrap="square">
            <a:spAutoFit/>
          </a:bodyPr>
          <a:p>
            <a:r>
              <a:rPr lang="zh-CN" altLang="en-US" sz="2800" dirty="0" smtClean="0">
                <a:solidFill>
                  <a:srgbClr val="FFFF00"/>
                </a:solidFill>
                <a:latin typeface="黑体" panose="02010609060101010101" pitchFamily="49" charset="-122"/>
                <a:ea typeface="黑体" panose="02010609060101010101" pitchFamily="49" charset="-122"/>
              </a:rPr>
              <a:t>课后练习（学业水平考试不做要求）</a:t>
            </a:r>
            <a:endParaRPr lang="zh-CN" altLang="zh-CN" sz="2000"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07504" y="764704"/>
            <a:ext cx="9036496" cy="5262245"/>
          </a:xfrm>
          <a:prstGeom prst="rect">
            <a:avLst/>
          </a:prstGeom>
        </p:spPr>
        <p:txBody>
          <a:bodyPr wrap="square">
            <a:spAutoFit/>
          </a:bodyPr>
          <a:lstStyle/>
          <a:p>
            <a:pPr>
              <a:lnSpc>
                <a:spcPct val="120000"/>
              </a:lnSpc>
            </a:pPr>
            <a:r>
              <a:rPr lang="en-US" altLang="zh-CN" sz="2000" dirty="0">
                <a:latin typeface="+mn-ea"/>
              </a:rPr>
              <a:t>12</a:t>
            </a:r>
            <a:r>
              <a:rPr lang="zh-CN" altLang="zh-CN" sz="2000" dirty="0">
                <a:latin typeface="+mn-ea"/>
              </a:rPr>
              <a:t>．在</a:t>
            </a:r>
            <a:r>
              <a:rPr lang="en-US" altLang="zh-CN" sz="2000" dirty="0">
                <a:latin typeface="+mn-ea"/>
              </a:rPr>
              <a:t>Windows 7</a:t>
            </a:r>
            <a:r>
              <a:rPr lang="zh-CN" altLang="zh-CN" sz="2000" dirty="0">
                <a:latin typeface="+mn-ea"/>
              </a:rPr>
              <a:t>系统中各应用程序间交换和共享数据可以通过</a:t>
            </a:r>
            <a:r>
              <a:rPr lang="zh-CN" altLang="zh-CN" sz="2000">
                <a:latin typeface="+mn-ea"/>
              </a:rPr>
              <a:t>（</a:t>
            </a:r>
            <a:r>
              <a:rPr lang="en-US" altLang="zh-CN" sz="2000">
                <a:latin typeface="+mn-ea"/>
              </a:rPr>
              <a:t>    </a:t>
            </a:r>
            <a:r>
              <a:rPr lang="zh-CN" altLang="zh-CN" sz="2000" dirty="0">
                <a:latin typeface="+mn-ea"/>
              </a:rPr>
              <a:t>）实现</a:t>
            </a:r>
            <a:endParaRPr lang="zh-CN" altLang="zh-CN" sz="2000" dirty="0">
              <a:latin typeface="+mn-ea"/>
            </a:endParaRPr>
          </a:p>
          <a:p>
            <a:pPr>
              <a:lnSpc>
                <a:spcPct val="120000"/>
              </a:lnSpc>
            </a:pPr>
            <a:r>
              <a:rPr lang="en-US" altLang="zh-CN" sz="2000" dirty="0">
                <a:latin typeface="+mn-ea"/>
              </a:rPr>
              <a:t>A</a:t>
            </a:r>
            <a:r>
              <a:rPr lang="zh-CN" altLang="zh-CN" sz="2000" dirty="0">
                <a:latin typeface="+mn-ea"/>
              </a:rPr>
              <a:t>．资源管理器</a:t>
            </a:r>
            <a:r>
              <a:rPr lang="en-US" altLang="zh-CN" sz="2000" dirty="0">
                <a:latin typeface="+mn-ea"/>
              </a:rPr>
              <a:t> </a:t>
            </a:r>
            <a:r>
              <a:rPr lang="en-US" altLang="zh-CN" sz="2000" dirty="0" smtClean="0">
                <a:latin typeface="+mn-ea"/>
              </a:rPr>
              <a:t>       B</a:t>
            </a:r>
            <a:r>
              <a:rPr lang="zh-CN" altLang="zh-CN" sz="2000" dirty="0">
                <a:latin typeface="+mn-ea"/>
              </a:rPr>
              <a:t>．任务栏</a:t>
            </a:r>
            <a:r>
              <a:rPr lang="en-US" altLang="zh-CN" sz="2000" dirty="0">
                <a:latin typeface="+mn-ea"/>
              </a:rPr>
              <a:t> </a:t>
            </a:r>
            <a:r>
              <a:rPr lang="en-US" altLang="zh-CN" sz="2000" dirty="0" smtClean="0">
                <a:latin typeface="+mn-ea"/>
              </a:rPr>
              <a:t>       </a:t>
            </a:r>
            <a:r>
              <a:rPr lang="en-US" altLang="zh-CN" sz="2000" dirty="0">
                <a:latin typeface="+mn-ea"/>
              </a:rPr>
              <a:t>C</a:t>
            </a:r>
            <a:r>
              <a:rPr lang="zh-CN" altLang="zh-CN" sz="2000" dirty="0">
                <a:latin typeface="+mn-ea"/>
              </a:rPr>
              <a:t>．快捷方式</a:t>
            </a:r>
            <a:r>
              <a:rPr lang="en-US" altLang="zh-CN" sz="2000" dirty="0">
                <a:latin typeface="+mn-ea"/>
              </a:rPr>
              <a:t>   </a:t>
            </a:r>
            <a:r>
              <a:rPr lang="en-US" altLang="zh-CN" sz="2000" dirty="0" smtClean="0">
                <a:latin typeface="+mn-ea"/>
              </a:rPr>
              <a:t>    </a:t>
            </a:r>
            <a:r>
              <a:rPr lang="en-US" altLang="zh-CN" sz="2000" dirty="0">
                <a:latin typeface="+mn-ea"/>
              </a:rPr>
              <a:t>D</a:t>
            </a:r>
            <a:r>
              <a:rPr lang="zh-CN" altLang="zh-CN" sz="2000" dirty="0">
                <a:latin typeface="+mn-ea"/>
              </a:rPr>
              <a:t>．剪贴板</a:t>
            </a:r>
            <a:endParaRPr lang="zh-CN" altLang="zh-CN" sz="2000" dirty="0">
              <a:latin typeface="+mn-ea"/>
            </a:endParaRPr>
          </a:p>
          <a:p>
            <a:pPr>
              <a:lnSpc>
                <a:spcPct val="120000"/>
              </a:lnSpc>
            </a:pPr>
            <a:r>
              <a:rPr lang="en-US" altLang="zh-CN" sz="2000" dirty="0">
                <a:latin typeface="+mn-ea"/>
              </a:rPr>
              <a:t>13</a:t>
            </a:r>
            <a:r>
              <a:rPr lang="zh-CN" altLang="zh-CN" sz="2000" dirty="0">
                <a:latin typeface="+mn-ea"/>
              </a:rPr>
              <a:t>．在资源管理器窗口中，用鼠标双击一个对象</a:t>
            </a:r>
            <a:r>
              <a:rPr lang="zh-CN" altLang="zh-CN" sz="2000">
                <a:latin typeface="+mn-ea"/>
              </a:rPr>
              <a:t>，</a:t>
            </a:r>
            <a:r>
              <a:rPr lang="zh-CN" altLang="zh-CN" sz="2000" smtClean="0">
                <a:latin typeface="+mn-ea"/>
              </a:rPr>
              <a:t>相当于</a:t>
            </a:r>
            <a:r>
              <a:rPr lang="zh-CN" altLang="en-US" sz="2000">
                <a:latin typeface="+mn-ea"/>
              </a:rPr>
              <a:t>（    ）。</a:t>
            </a:r>
            <a:endParaRPr lang="zh-CN" altLang="zh-CN" sz="2000" dirty="0">
              <a:latin typeface="+mn-ea"/>
            </a:endParaRPr>
          </a:p>
          <a:p>
            <a:pPr>
              <a:lnSpc>
                <a:spcPct val="120000"/>
              </a:lnSpc>
            </a:pPr>
            <a:r>
              <a:rPr lang="en-US" altLang="zh-CN" sz="2000" dirty="0">
                <a:latin typeface="+mn-ea"/>
              </a:rPr>
              <a:t>A</a:t>
            </a:r>
            <a:r>
              <a:rPr lang="zh-CN" altLang="zh-CN" sz="2000" dirty="0">
                <a:latin typeface="+mn-ea"/>
              </a:rPr>
              <a:t>． 选择对象</a:t>
            </a:r>
            <a:r>
              <a:rPr lang="en-US" altLang="zh-CN" sz="2000" dirty="0">
                <a:latin typeface="+mn-ea"/>
              </a:rPr>
              <a:t> </a:t>
            </a:r>
            <a:r>
              <a:rPr lang="en-US" altLang="zh-CN" sz="2000" dirty="0" smtClean="0">
                <a:latin typeface="+mn-ea"/>
              </a:rPr>
              <a:t>        B</a:t>
            </a:r>
            <a:r>
              <a:rPr lang="zh-CN" altLang="zh-CN" sz="2000" dirty="0">
                <a:latin typeface="+mn-ea"/>
              </a:rPr>
              <a:t>．打开或运行对象 </a:t>
            </a:r>
            <a:r>
              <a:rPr lang="en-US" altLang="zh-CN" sz="2000" dirty="0">
                <a:latin typeface="+mn-ea"/>
              </a:rPr>
              <a:t>      </a:t>
            </a:r>
            <a:endParaRPr lang="en-US" altLang="zh-CN" sz="2000" dirty="0" smtClean="0">
              <a:latin typeface="+mn-ea"/>
            </a:endParaRPr>
          </a:p>
          <a:p>
            <a:pPr>
              <a:lnSpc>
                <a:spcPct val="120000"/>
              </a:lnSpc>
            </a:pPr>
            <a:r>
              <a:rPr lang="en-US" altLang="zh-CN" sz="2000" dirty="0" smtClean="0">
                <a:latin typeface="+mn-ea"/>
              </a:rPr>
              <a:t>C</a:t>
            </a:r>
            <a:r>
              <a:rPr lang="zh-CN" altLang="zh-CN" sz="2000" dirty="0">
                <a:latin typeface="+mn-ea"/>
              </a:rPr>
              <a:t>． 移动对象</a:t>
            </a:r>
            <a:r>
              <a:rPr lang="en-US" altLang="zh-CN" sz="2000" dirty="0">
                <a:latin typeface="+mn-ea"/>
              </a:rPr>
              <a:t>       </a:t>
            </a:r>
            <a:r>
              <a:rPr lang="en-US" altLang="zh-CN" sz="2000" dirty="0" smtClean="0">
                <a:latin typeface="+mn-ea"/>
              </a:rPr>
              <a:t>  D</a:t>
            </a:r>
            <a:r>
              <a:rPr lang="zh-CN" altLang="zh-CN" sz="2000" dirty="0">
                <a:latin typeface="+mn-ea"/>
              </a:rPr>
              <a:t>．创建快捷方式</a:t>
            </a:r>
            <a:endParaRPr lang="zh-CN" altLang="zh-CN" sz="2000" dirty="0">
              <a:latin typeface="+mn-ea"/>
            </a:endParaRPr>
          </a:p>
          <a:p>
            <a:pPr>
              <a:lnSpc>
                <a:spcPct val="120000"/>
              </a:lnSpc>
            </a:pPr>
            <a:r>
              <a:rPr lang="en-US" altLang="zh-CN" sz="2000" dirty="0">
                <a:latin typeface="+mn-ea"/>
              </a:rPr>
              <a:t>14</a:t>
            </a:r>
            <a:r>
              <a:rPr lang="zh-CN" altLang="zh-CN" sz="2000" dirty="0">
                <a:latin typeface="+mn-ea"/>
              </a:rPr>
              <a:t>．将</a:t>
            </a:r>
            <a:r>
              <a:rPr lang="en-US" altLang="zh-CN" sz="2000" dirty="0">
                <a:latin typeface="+mn-ea"/>
              </a:rPr>
              <a:t>U</a:t>
            </a:r>
            <a:r>
              <a:rPr lang="zh-CN" altLang="zh-CN" sz="2000" dirty="0">
                <a:latin typeface="+mn-ea"/>
              </a:rPr>
              <a:t>盘中的文件拖到电脑的桌面上，可以实现对</a:t>
            </a:r>
            <a:r>
              <a:rPr lang="zh-CN" altLang="zh-CN" sz="2000">
                <a:latin typeface="+mn-ea"/>
              </a:rPr>
              <a:t>文件</a:t>
            </a:r>
            <a:r>
              <a:rPr lang="zh-CN" altLang="zh-CN" sz="2000" smtClean="0">
                <a:latin typeface="+mn-ea"/>
              </a:rPr>
              <a:t>的</a:t>
            </a:r>
            <a:r>
              <a:rPr lang="zh-CN" altLang="en-US" sz="2000">
                <a:latin typeface="+mn-ea"/>
              </a:rPr>
              <a:t>（    ）。</a:t>
            </a:r>
            <a:endParaRPr lang="zh-CN" altLang="zh-CN" sz="2000" dirty="0">
              <a:latin typeface="+mn-ea"/>
            </a:endParaRPr>
          </a:p>
          <a:p>
            <a:pPr>
              <a:lnSpc>
                <a:spcPct val="120000"/>
              </a:lnSpc>
            </a:pPr>
            <a:r>
              <a:rPr lang="en-US" altLang="zh-CN" sz="2000" dirty="0">
                <a:latin typeface="+mn-ea"/>
              </a:rPr>
              <a:t>A</a:t>
            </a:r>
            <a:r>
              <a:rPr lang="zh-CN" altLang="zh-CN" sz="2000" dirty="0">
                <a:latin typeface="+mn-ea"/>
              </a:rPr>
              <a:t>．重命名</a:t>
            </a:r>
            <a:r>
              <a:rPr lang="en-US" altLang="zh-CN" sz="2000" dirty="0">
                <a:latin typeface="+mn-ea"/>
              </a:rPr>
              <a:t>    </a:t>
            </a:r>
            <a:r>
              <a:rPr lang="en-US" altLang="zh-CN" sz="2000" dirty="0" smtClean="0">
                <a:latin typeface="+mn-ea"/>
              </a:rPr>
              <a:t>        B</a:t>
            </a:r>
            <a:r>
              <a:rPr lang="zh-CN" altLang="zh-CN" sz="2000" dirty="0">
                <a:latin typeface="+mn-ea"/>
              </a:rPr>
              <a:t>．删除</a:t>
            </a:r>
            <a:r>
              <a:rPr lang="en-US" altLang="zh-CN" sz="2000" dirty="0">
                <a:latin typeface="+mn-ea"/>
              </a:rPr>
              <a:t>     </a:t>
            </a:r>
            <a:r>
              <a:rPr lang="en-US" altLang="zh-CN" sz="2000" dirty="0" smtClean="0">
                <a:latin typeface="+mn-ea"/>
              </a:rPr>
              <a:t>     C</a:t>
            </a:r>
            <a:r>
              <a:rPr lang="zh-CN" altLang="zh-CN" sz="2000" dirty="0">
                <a:latin typeface="+mn-ea"/>
              </a:rPr>
              <a:t>．复制 </a:t>
            </a:r>
            <a:r>
              <a:rPr lang="en-US" altLang="zh-CN" sz="2000" dirty="0">
                <a:latin typeface="+mn-ea"/>
              </a:rPr>
              <a:t>     </a:t>
            </a:r>
            <a:r>
              <a:rPr lang="en-US" altLang="zh-CN" sz="2000" dirty="0" smtClean="0">
                <a:latin typeface="+mn-ea"/>
              </a:rPr>
              <a:t>      </a:t>
            </a:r>
            <a:r>
              <a:rPr lang="en-US" altLang="zh-CN" sz="2000" dirty="0">
                <a:latin typeface="+mn-ea"/>
              </a:rPr>
              <a:t>D</a:t>
            </a:r>
            <a:r>
              <a:rPr lang="zh-CN" altLang="zh-CN" sz="2000" dirty="0">
                <a:latin typeface="+mn-ea"/>
              </a:rPr>
              <a:t>．</a:t>
            </a:r>
            <a:r>
              <a:rPr lang="zh-CN" altLang="zh-CN" sz="2000" dirty="0" smtClean="0">
                <a:latin typeface="+mn-ea"/>
              </a:rPr>
              <a:t>移动</a:t>
            </a:r>
            <a:endParaRPr lang="en-US" altLang="zh-CN" sz="2000" dirty="0" smtClean="0">
              <a:latin typeface="+mn-ea"/>
            </a:endParaRPr>
          </a:p>
          <a:p>
            <a:pPr>
              <a:lnSpc>
                <a:spcPct val="120000"/>
              </a:lnSpc>
            </a:pPr>
            <a:r>
              <a:rPr lang="en-US" altLang="zh-CN" sz="2000" dirty="0">
                <a:latin typeface="+mn-ea"/>
              </a:rPr>
              <a:t>15</a:t>
            </a:r>
            <a:r>
              <a:rPr lang="zh-CN" altLang="zh-CN" sz="2000" dirty="0">
                <a:latin typeface="+mn-ea"/>
              </a:rPr>
              <a:t>．在</a:t>
            </a:r>
            <a:r>
              <a:rPr lang="en-US" altLang="zh-CN" sz="2000" dirty="0">
                <a:latin typeface="+mn-ea"/>
              </a:rPr>
              <a:t>Windows 7</a:t>
            </a:r>
            <a:r>
              <a:rPr lang="zh-CN" altLang="zh-CN" sz="2000" dirty="0">
                <a:latin typeface="+mn-ea"/>
              </a:rPr>
              <a:t>系统中，</a:t>
            </a:r>
            <a:r>
              <a:rPr lang="zh-CN" altLang="zh-CN" sz="2000">
                <a:latin typeface="+mn-ea"/>
              </a:rPr>
              <a:t>剪贴板</a:t>
            </a:r>
            <a:r>
              <a:rPr lang="zh-CN" altLang="zh-CN" sz="2000" smtClean="0">
                <a:latin typeface="+mn-ea"/>
              </a:rPr>
              <a:t>是</a:t>
            </a:r>
            <a:r>
              <a:rPr lang="zh-CN" altLang="en-US" sz="2000" smtClean="0">
                <a:latin typeface="+mn-ea"/>
              </a:rPr>
              <a:t>（    ）。</a:t>
            </a:r>
            <a:br>
              <a:rPr lang="en-US" altLang="zh-CN" sz="2000" dirty="0">
                <a:latin typeface="+mn-ea"/>
              </a:rPr>
            </a:br>
            <a:r>
              <a:rPr lang="en-US" altLang="zh-CN" sz="2000" dirty="0">
                <a:latin typeface="+mn-ea"/>
              </a:rPr>
              <a:t>A</a:t>
            </a:r>
            <a:r>
              <a:rPr lang="zh-CN" altLang="zh-CN" sz="2000" dirty="0">
                <a:latin typeface="+mn-ea"/>
              </a:rPr>
              <a:t>．回收站的一部分</a:t>
            </a:r>
            <a:r>
              <a:rPr lang="en-US" altLang="zh-CN" sz="2000" dirty="0">
                <a:latin typeface="+mn-ea"/>
              </a:rPr>
              <a:t>      </a:t>
            </a:r>
            <a:r>
              <a:rPr lang="en-US" altLang="zh-CN" sz="2000" dirty="0" smtClean="0">
                <a:latin typeface="+mn-ea"/>
              </a:rPr>
              <a:t>               B</a:t>
            </a:r>
            <a:r>
              <a:rPr lang="zh-CN" altLang="zh-CN" sz="2000" dirty="0">
                <a:latin typeface="+mn-ea"/>
              </a:rPr>
              <a:t>．硬盘的一部分</a:t>
            </a:r>
            <a:r>
              <a:rPr lang="en-US" altLang="zh-CN" sz="2000" dirty="0">
                <a:latin typeface="+mn-ea"/>
              </a:rPr>
              <a:t>     </a:t>
            </a:r>
            <a:endParaRPr lang="en-US" altLang="zh-CN" sz="2000" dirty="0" smtClean="0">
              <a:latin typeface="+mn-ea"/>
            </a:endParaRPr>
          </a:p>
          <a:p>
            <a:pPr>
              <a:lnSpc>
                <a:spcPct val="120000"/>
              </a:lnSpc>
            </a:pPr>
            <a:r>
              <a:rPr lang="en-US" altLang="zh-CN" sz="2000" dirty="0" smtClean="0">
                <a:latin typeface="+mn-ea"/>
              </a:rPr>
              <a:t>C</a:t>
            </a:r>
            <a:r>
              <a:rPr lang="zh-CN" altLang="zh-CN" sz="2000" dirty="0">
                <a:latin typeface="+mn-ea"/>
              </a:rPr>
              <a:t>．软盘的一部分</a:t>
            </a:r>
            <a:r>
              <a:rPr lang="en-US" altLang="zh-CN" sz="2000" dirty="0">
                <a:latin typeface="+mn-ea"/>
              </a:rPr>
              <a:t>       </a:t>
            </a:r>
            <a:r>
              <a:rPr lang="en-US" altLang="zh-CN" sz="2000" dirty="0" smtClean="0">
                <a:latin typeface="+mn-ea"/>
              </a:rPr>
              <a:t>                </a:t>
            </a:r>
            <a:r>
              <a:rPr lang="en-US" altLang="zh-CN" sz="2000" dirty="0">
                <a:latin typeface="+mn-ea"/>
              </a:rPr>
              <a:t>D</a:t>
            </a:r>
            <a:r>
              <a:rPr lang="zh-CN" altLang="zh-CN" sz="2000" dirty="0">
                <a:latin typeface="+mn-ea"/>
              </a:rPr>
              <a:t>．内存的一部分</a:t>
            </a:r>
            <a:endParaRPr lang="zh-CN" altLang="zh-CN" sz="2000" dirty="0">
              <a:latin typeface="+mn-ea"/>
            </a:endParaRPr>
          </a:p>
          <a:p>
            <a:pPr>
              <a:lnSpc>
                <a:spcPct val="120000"/>
              </a:lnSpc>
            </a:pPr>
            <a:r>
              <a:rPr lang="en-US" altLang="zh-CN" sz="2000" dirty="0">
                <a:latin typeface="+mn-ea"/>
              </a:rPr>
              <a:t>16</a:t>
            </a:r>
            <a:r>
              <a:rPr lang="zh-CN" altLang="zh-CN" sz="2000" dirty="0">
                <a:latin typeface="+mn-ea"/>
              </a:rPr>
              <a:t>．在资源管理器窗口中，当前打开的对象的路径会</a:t>
            </a:r>
            <a:r>
              <a:rPr lang="zh-CN" altLang="zh-CN" sz="2000">
                <a:latin typeface="+mn-ea"/>
              </a:rPr>
              <a:t>显示</a:t>
            </a:r>
            <a:r>
              <a:rPr lang="zh-CN" altLang="zh-CN" sz="2000" smtClean="0">
                <a:latin typeface="+mn-ea"/>
              </a:rPr>
              <a:t>在</a:t>
            </a:r>
            <a:r>
              <a:rPr lang="zh-CN" altLang="en-US" sz="2000" smtClean="0">
                <a:latin typeface="+mn-ea"/>
              </a:rPr>
              <a:t>（    ）。</a:t>
            </a:r>
            <a:endParaRPr lang="zh-CN" altLang="zh-CN" sz="2000" dirty="0">
              <a:latin typeface="+mn-ea"/>
            </a:endParaRPr>
          </a:p>
          <a:p>
            <a:pPr>
              <a:lnSpc>
                <a:spcPct val="120000"/>
              </a:lnSpc>
            </a:pPr>
            <a:r>
              <a:rPr lang="en-US" altLang="zh-CN" sz="2000" dirty="0">
                <a:latin typeface="+mn-ea"/>
              </a:rPr>
              <a:t>A</a:t>
            </a:r>
            <a:r>
              <a:rPr lang="zh-CN" altLang="zh-CN" sz="2000" dirty="0">
                <a:latin typeface="+mn-ea"/>
              </a:rPr>
              <a:t>．标题栏</a:t>
            </a:r>
            <a:r>
              <a:rPr lang="en-US" altLang="zh-CN" sz="2000" dirty="0">
                <a:latin typeface="+mn-ea"/>
              </a:rPr>
              <a:t>        </a:t>
            </a:r>
            <a:r>
              <a:rPr lang="en-US" altLang="zh-CN" sz="2000" dirty="0" smtClean="0">
                <a:latin typeface="+mn-ea"/>
              </a:rPr>
              <a:t>  </a:t>
            </a:r>
            <a:r>
              <a:rPr lang="en-US" altLang="zh-CN" sz="2000" dirty="0">
                <a:latin typeface="+mn-ea"/>
              </a:rPr>
              <a:t>B</a:t>
            </a:r>
            <a:r>
              <a:rPr lang="zh-CN" altLang="zh-CN" sz="2000" dirty="0">
                <a:latin typeface="+mn-ea"/>
              </a:rPr>
              <a:t>．搜索框</a:t>
            </a:r>
            <a:r>
              <a:rPr lang="en-US" altLang="zh-CN" sz="2000" dirty="0">
                <a:latin typeface="+mn-ea"/>
              </a:rPr>
              <a:t>    </a:t>
            </a:r>
            <a:r>
              <a:rPr lang="en-US" altLang="zh-CN" sz="2000" dirty="0" smtClean="0">
                <a:latin typeface="+mn-ea"/>
              </a:rPr>
              <a:t>   C</a:t>
            </a:r>
            <a:r>
              <a:rPr lang="zh-CN" altLang="zh-CN" sz="2000" dirty="0">
                <a:latin typeface="+mn-ea"/>
              </a:rPr>
              <a:t>．地址栏</a:t>
            </a:r>
            <a:r>
              <a:rPr lang="en-US" altLang="zh-CN" sz="2000" dirty="0">
                <a:latin typeface="+mn-ea"/>
              </a:rPr>
              <a:t>        </a:t>
            </a:r>
            <a:r>
              <a:rPr lang="en-US" altLang="zh-CN" sz="2000" dirty="0" smtClean="0">
                <a:latin typeface="+mn-ea"/>
              </a:rPr>
              <a:t>D</a:t>
            </a:r>
            <a:r>
              <a:rPr lang="zh-CN" altLang="zh-CN" sz="2000" dirty="0">
                <a:latin typeface="+mn-ea"/>
              </a:rPr>
              <a:t>．工作区</a:t>
            </a:r>
            <a:endParaRPr lang="zh-CN" altLang="zh-CN" sz="2000" dirty="0">
              <a:latin typeface="+mn-ea"/>
            </a:endParaRPr>
          </a:p>
          <a:p>
            <a:pPr>
              <a:lnSpc>
                <a:spcPct val="120000"/>
              </a:lnSpc>
            </a:pPr>
            <a:r>
              <a:rPr lang="en-US" altLang="zh-CN" sz="2000" dirty="0">
                <a:latin typeface="+mn-ea"/>
              </a:rPr>
              <a:t>17</a:t>
            </a:r>
            <a:r>
              <a:rPr lang="zh-CN" altLang="zh-CN" sz="2000" dirty="0">
                <a:latin typeface="+mn-ea"/>
              </a:rPr>
              <a:t>．资源管理器采用</a:t>
            </a:r>
            <a:r>
              <a:rPr lang="zh-CN" altLang="zh-CN" sz="2000">
                <a:latin typeface="+mn-ea"/>
              </a:rPr>
              <a:t>（</a:t>
            </a:r>
            <a:r>
              <a:rPr lang="en-US" altLang="zh-CN" sz="2000">
                <a:latin typeface="+mn-ea"/>
              </a:rPr>
              <a:t>   </a:t>
            </a:r>
            <a:r>
              <a:rPr lang="en-US" altLang="zh-CN" sz="2000" smtClean="0">
                <a:latin typeface="+mn-ea"/>
              </a:rPr>
              <a:t> </a:t>
            </a:r>
            <a:r>
              <a:rPr lang="zh-CN" altLang="zh-CN" sz="2000" dirty="0">
                <a:latin typeface="+mn-ea"/>
              </a:rPr>
              <a:t>）形式管理文件与文件夹</a:t>
            </a:r>
            <a:endParaRPr lang="zh-CN" altLang="zh-CN" sz="2000" dirty="0">
              <a:latin typeface="+mn-ea"/>
            </a:endParaRPr>
          </a:p>
          <a:p>
            <a:pPr>
              <a:lnSpc>
                <a:spcPct val="120000"/>
              </a:lnSpc>
            </a:pPr>
            <a:r>
              <a:rPr lang="en-US" altLang="zh-CN" sz="2000" dirty="0">
                <a:latin typeface="+mn-ea"/>
              </a:rPr>
              <a:t>A</a:t>
            </a:r>
            <a:r>
              <a:rPr lang="zh-CN" altLang="zh-CN" sz="2000" dirty="0">
                <a:latin typeface="+mn-ea"/>
              </a:rPr>
              <a:t>．超链接</a:t>
            </a:r>
            <a:r>
              <a:rPr lang="en-US" altLang="zh-CN" sz="2000" dirty="0">
                <a:latin typeface="+mn-ea"/>
              </a:rPr>
              <a:t>     </a:t>
            </a:r>
            <a:r>
              <a:rPr lang="en-US" altLang="zh-CN" sz="2000" dirty="0" smtClean="0">
                <a:latin typeface="+mn-ea"/>
              </a:rPr>
              <a:t>     B</a:t>
            </a:r>
            <a:r>
              <a:rPr lang="zh-CN" altLang="zh-CN" sz="2000" dirty="0">
                <a:latin typeface="+mn-ea"/>
              </a:rPr>
              <a:t>．表格</a:t>
            </a:r>
            <a:r>
              <a:rPr lang="en-US" altLang="zh-CN" sz="2000" dirty="0">
                <a:latin typeface="+mn-ea"/>
              </a:rPr>
              <a:t>  </a:t>
            </a:r>
            <a:r>
              <a:rPr lang="en-US" altLang="zh-CN" sz="2000" dirty="0" smtClean="0">
                <a:latin typeface="+mn-ea"/>
              </a:rPr>
              <a:t>       </a:t>
            </a:r>
            <a:r>
              <a:rPr lang="en-US" altLang="zh-CN" sz="2000" dirty="0">
                <a:latin typeface="+mn-ea"/>
              </a:rPr>
              <a:t>C</a:t>
            </a:r>
            <a:r>
              <a:rPr lang="zh-CN" altLang="zh-CN" sz="2000" dirty="0">
                <a:latin typeface="+mn-ea"/>
              </a:rPr>
              <a:t>．数据库</a:t>
            </a:r>
            <a:r>
              <a:rPr lang="en-US" altLang="zh-CN" sz="2000" dirty="0">
                <a:latin typeface="+mn-ea"/>
              </a:rPr>
              <a:t>  </a:t>
            </a:r>
            <a:r>
              <a:rPr lang="en-US" altLang="zh-CN" sz="2000" dirty="0" smtClean="0">
                <a:latin typeface="+mn-ea"/>
              </a:rPr>
              <a:t>      D</a:t>
            </a:r>
            <a:r>
              <a:rPr lang="zh-CN" altLang="zh-CN" sz="2000" dirty="0">
                <a:latin typeface="+mn-ea"/>
              </a:rPr>
              <a:t>．树型目录</a:t>
            </a:r>
            <a:r>
              <a:rPr lang="zh-CN" altLang="zh-CN" sz="2000" dirty="0" smtClean="0">
                <a:latin typeface="+mn-ea"/>
              </a:rPr>
              <a:t>结构</a:t>
            </a:r>
            <a:endParaRPr lang="zh-CN" altLang="zh-CN" sz="2000" dirty="0">
              <a:latin typeface="+mn-ea"/>
            </a:endParaRPr>
          </a:p>
        </p:txBody>
      </p:sp>
      <p:sp>
        <p:nvSpPr>
          <p:cNvPr id="9" name="矩形 8"/>
          <p:cNvSpPr/>
          <p:nvPr/>
        </p:nvSpPr>
        <p:spPr>
          <a:xfrm>
            <a:off x="1043608" y="44624"/>
            <a:ext cx="6449552" cy="521970"/>
          </a:xfrm>
          <a:prstGeom prst="rect">
            <a:avLst/>
          </a:prstGeom>
        </p:spPr>
        <p:txBody>
          <a:bodyPr wrap="square">
            <a:spAutoFit/>
          </a:bodyPr>
          <a:lstStyle/>
          <a:p>
            <a:r>
              <a:rPr lang="zh-CN" altLang="en-US" sz="2800" dirty="0" smtClean="0">
                <a:solidFill>
                  <a:srgbClr val="FFFF00"/>
                </a:solidFill>
                <a:latin typeface="黑体" panose="02010609060101010101" pitchFamily="49" charset="-122"/>
                <a:ea typeface="黑体" panose="02010609060101010101" pitchFamily="49" charset="-122"/>
              </a:rPr>
              <a:t>课后练习（学业水平考试不做要求）</a:t>
            </a:r>
            <a:endParaRPr lang="zh-CN" altLang="zh-CN" sz="2000"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omb/>
      </p:transition>
    </mc:Choice>
    <mc:Fallback>
      <p:transition spd="slow">
        <p:comb/>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6760684" y="-126885"/>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7" name="TextBox 6"/>
          <p:cNvSpPr txBox="1"/>
          <p:nvPr/>
        </p:nvSpPr>
        <p:spPr>
          <a:xfrm>
            <a:off x="124442" y="824745"/>
            <a:ext cx="8912053" cy="5323205"/>
          </a:xfrm>
          <a:prstGeom prst="rect">
            <a:avLst/>
          </a:prstGeom>
          <a:noFill/>
        </p:spPr>
        <p:txBody>
          <a:bodyPr wrap="square" rtlCol="0">
            <a:spAutoFit/>
          </a:bodyPr>
          <a:lstStyle/>
          <a:p>
            <a:r>
              <a:rPr lang="zh-CN" altLang="en-US" sz="2000" dirty="0" smtClean="0">
                <a:latin typeface="宋体" panose="02010600030101010101" pitchFamily="2" charset="-122"/>
                <a:ea typeface="宋体" panose="02010600030101010101" pitchFamily="2" charset="-122"/>
                <a:cs typeface="宋体" panose="02010600030101010101" pitchFamily="2" charset="-122"/>
              </a:rPr>
              <a:t>（</a:t>
            </a:r>
            <a:r>
              <a:rPr lang="en-US" altLang="zh-CN" sz="2000" dirty="0" smtClean="0">
                <a:latin typeface="宋体" panose="02010600030101010101" pitchFamily="2" charset="-122"/>
                <a:ea typeface="宋体" panose="02010600030101010101" pitchFamily="2" charset="-122"/>
                <a:cs typeface="宋体" panose="02010600030101010101" pitchFamily="2" charset="-122"/>
              </a:rPr>
              <a:t>1</a:t>
            </a:r>
            <a:r>
              <a:rPr lang="zh-CN" altLang="en-US" sz="2000" dirty="0" smtClean="0">
                <a:latin typeface="宋体" panose="02010600030101010101" pitchFamily="2" charset="-122"/>
                <a:ea typeface="宋体" panose="02010600030101010101" pitchFamily="2" charset="-122"/>
                <a:cs typeface="宋体" panose="02010600030101010101" pitchFamily="2" charset="-122"/>
              </a:rPr>
              <a:t>）</a:t>
            </a:r>
            <a:r>
              <a:rPr lang="zh-CN" altLang="zh-CN" sz="2000" dirty="0" smtClean="0">
                <a:latin typeface="宋体" panose="02010600030101010101" pitchFamily="2" charset="-122"/>
                <a:ea typeface="宋体" panose="02010600030101010101" pitchFamily="2" charset="-122"/>
                <a:cs typeface="宋体" panose="02010600030101010101" pitchFamily="2" charset="-122"/>
              </a:rPr>
              <a:t>文件名</a:t>
            </a:r>
            <a:r>
              <a:rPr lang="zh-CN" altLang="zh-CN" sz="2000" dirty="0">
                <a:latin typeface="宋体" panose="02010600030101010101" pitchFamily="2" charset="-122"/>
                <a:ea typeface="宋体" panose="02010600030101010101" pitchFamily="2" charset="-122"/>
                <a:cs typeface="宋体" panose="02010600030101010101" pitchFamily="2" charset="-122"/>
              </a:rPr>
              <a:t>由汉字、字母（不分大小写）、数字</a:t>
            </a:r>
            <a:r>
              <a:rPr lang="en-US" altLang="zh-CN" sz="2000" dirty="0">
                <a:latin typeface="宋体" panose="02010600030101010101" pitchFamily="2" charset="-122"/>
                <a:ea typeface="宋体" panose="02010600030101010101" pitchFamily="2" charset="-122"/>
                <a:cs typeface="宋体" panose="02010600030101010101" pitchFamily="2" charset="-122"/>
              </a:rPr>
              <a:t>0</a:t>
            </a:r>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9</a:t>
            </a:r>
            <a:r>
              <a:rPr lang="zh-CN" altLang="zh-CN" sz="2000" dirty="0">
                <a:latin typeface="宋体" panose="02010600030101010101" pitchFamily="2" charset="-122"/>
                <a:ea typeface="宋体" panose="02010600030101010101" pitchFamily="2" charset="-122"/>
                <a:cs typeface="宋体" panose="02010600030101010101" pitchFamily="2" charset="-122"/>
              </a:rPr>
              <a:t>和一些特殊符号组成</a:t>
            </a:r>
            <a:r>
              <a:rPr lang="zh-CN" altLang="zh-CN" sz="2000" dirty="0" smtClean="0">
                <a:latin typeface="宋体" panose="02010600030101010101" pitchFamily="2" charset="-122"/>
                <a:ea typeface="宋体" panose="02010600030101010101" pitchFamily="2" charset="-122"/>
                <a:cs typeface="宋体" panose="02010600030101010101" pitchFamily="2" charset="-122"/>
              </a:rPr>
              <a:t>。文件名</a:t>
            </a:r>
            <a:r>
              <a:rPr lang="zh-CN" altLang="zh-CN" sz="2000" dirty="0">
                <a:latin typeface="宋体" panose="02010600030101010101" pitchFamily="2" charset="-122"/>
                <a:ea typeface="宋体" panose="02010600030101010101" pitchFamily="2" charset="-122"/>
                <a:cs typeface="宋体" panose="02010600030101010101" pitchFamily="2" charset="-122"/>
              </a:rPr>
              <a:t>一般</a:t>
            </a:r>
            <a:r>
              <a:rPr lang="zh-CN" altLang="zh-CN" sz="2000" dirty="0" smtClean="0">
                <a:latin typeface="宋体" panose="02010600030101010101" pitchFamily="2" charset="-122"/>
                <a:ea typeface="宋体" panose="02010600030101010101" pitchFamily="2" charset="-122"/>
                <a:cs typeface="宋体" panose="02010600030101010101" pitchFamily="2" charset="-122"/>
              </a:rPr>
              <a:t>不</a:t>
            </a:r>
            <a:r>
              <a:rPr lang="zh-CN" altLang="zh-CN" sz="2000" dirty="0">
                <a:latin typeface="宋体" panose="02010600030101010101" pitchFamily="2" charset="-122"/>
                <a:ea typeface="宋体" panose="02010600030101010101" pitchFamily="2" charset="-122"/>
                <a:cs typeface="宋体" panose="02010600030101010101" pitchFamily="2" charset="-122"/>
              </a:rPr>
              <a:t>超过</a:t>
            </a:r>
            <a:r>
              <a:rPr lang="en-US" altLang="zh-CN" sz="2000" dirty="0">
                <a:latin typeface="宋体" panose="02010600030101010101" pitchFamily="2" charset="-122"/>
                <a:ea typeface="宋体" panose="02010600030101010101" pitchFamily="2" charset="-122"/>
                <a:cs typeface="宋体" panose="02010600030101010101" pitchFamily="2" charset="-122"/>
              </a:rPr>
              <a:t>255</a:t>
            </a:r>
            <a:r>
              <a:rPr lang="zh-CN" altLang="zh-CN" sz="2000" dirty="0">
                <a:latin typeface="宋体" panose="02010600030101010101" pitchFamily="2" charset="-122"/>
                <a:ea typeface="宋体" panose="02010600030101010101" pitchFamily="2" charset="-122"/>
                <a:cs typeface="宋体" panose="02010600030101010101" pitchFamily="2" charset="-122"/>
              </a:rPr>
              <a:t>个字符。</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en-US" sz="2000" dirty="0" smtClean="0">
                <a:latin typeface="宋体" panose="02010600030101010101" pitchFamily="2" charset="-122"/>
                <a:ea typeface="宋体" panose="02010600030101010101" pitchFamily="2" charset="-122"/>
                <a:cs typeface="宋体" panose="02010600030101010101" pitchFamily="2" charset="-122"/>
              </a:rPr>
              <a:t>（</a:t>
            </a:r>
            <a:r>
              <a:rPr lang="en-US" altLang="zh-CN" sz="2000" dirty="0" smtClean="0">
                <a:latin typeface="宋体" panose="02010600030101010101" pitchFamily="2" charset="-122"/>
                <a:ea typeface="宋体" panose="02010600030101010101" pitchFamily="2" charset="-122"/>
                <a:cs typeface="宋体" panose="02010600030101010101" pitchFamily="2" charset="-122"/>
              </a:rPr>
              <a:t>2</a:t>
            </a:r>
            <a:r>
              <a:rPr lang="zh-CN" altLang="en-US" sz="2000" dirty="0" smtClean="0">
                <a:latin typeface="宋体" panose="02010600030101010101" pitchFamily="2" charset="-122"/>
                <a:ea typeface="宋体" panose="02010600030101010101" pitchFamily="2" charset="-122"/>
                <a:cs typeface="宋体" panose="02010600030101010101" pitchFamily="2" charset="-122"/>
              </a:rPr>
              <a:t>）</a:t>
            </a:r>
            <a:r>
              <a:rPr lang="zh-CN" altLang="zh-CN" sz="2000" dirty="0" smtClean="0">
                <a:latin typeface="宋体" panose="02010600030101010101" pitchFamily="2" charset="-122"/>
                <a:ea typeface="宋体" panose="02010600030101010101" pitchFamily="2" charset="-122"/>
                <a:cs typeface="宋体" panose="02010600030101010101" pitchFamily="2" charset="-122"/>
              </a:rPr>
              <a:t>文件名</a:t>
            </a:r>
            <a:r>
              <a:rPr lang="zh-CN" altLang="zh-CN" sz="2000" dirty="0">
                <a:latin typeface="宋体" panose="02010600030101010101" pitchFamily="2" charset="-122"/>
                <a:ea typeface="宋体" panose="02010600030101010101" pitchFamily="2" charset="-122"/>
                <a:cs typeface="宋体" panose="02010600030101010101" pitchFamily="2" charset="-122"/>
              </a:rPr>
              <a:t>中不可以使用的字符（</a:t>
            </a:r>
            <a:r>
              <a:rPr lang="en-US" altLang="zh-CN" sz="2000" dirty="0">
                <a:latin typeface="宋体" panose="02010600030101010101" pitchFamily="2" charset="-122"/>
                <a:ea typeface="宋体" panose="02010600030101010101" pitchFamily="2" charset="-122"/>
                <a:cs typeface="宋体" panose="02010600030101010101" pitchFamily="2" charset="-122"/>
              </a:rPr>
              <a:t>9</a:t>
            </a:r>
            <a:r>
              <a:rPr lang="zh-CN" altLang="zh-CN" sz="2000" dirty="0">
                <a:latin typeface="宋体" panose="02010600030101010101" pitchFamily="2" charset="-122"/>
                <a:ea typeface="宋体" panose="02010600030101010101" pitchFamily="2" charset="-122"/>
                <a:cs typeface="宋体" panose="02010600030101010101" pitchFamily="2" charset="-122"/>
              </a:rPr>
              <a:t>个）：</a:t>
            </a:r>
            <a:r>
              <a:rPr lang="en-US" altLang="zh-CN" sz="2000" dirty="0">
                <a:latin typeface="宋体" panose="02010600030101010101" pitchFamily="2" charset="-122"/>
                <a:ea typeface="宋体" panose="02010600030101010101" pitchFamily="2" charset="-122"/>
                <a:cs typeface="宋体" panose="02010600030101010101" pitchFamily="2" charset="-122"/>
              </a:rPr>
              <a:t> &lt;</a:t>
            </a:r>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&gt;</a:t>
            </a:r>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a:t>
            </a:r>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a:t>
            </a:r>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a:t>
            </a:r>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a:t>
            </a:r>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zh-CN" altLang="zh-CN" sz="2000" dirty="0" smtClean="0">
                <a:latin typeface="宋体" panose="02010600030101010101" pitchFamily="2" charset="-122"/>
                <a:ea typeface="宋体" panose="02010600030101010101" pitchFamily="2" charset="-122"/>
                <a:cs typeface="宋体" panose="02010600030101010101" pitchFamily="2" charset="-122"/>
              </a:rPr>
              <a:t>“</a:t>
            </a:r>
            <a:r>
              <a:rPr lang="zh-CN" altLang="en-US" sz="2000" dirty="0" smtClean="0">
                <a:latin typeface="宋体" panose="02010600030101010101" pitchFamily="2" charset="-122"/>
                <a:ea typeface="宋体" panose="02010600030101010101" pitchFamily="2" charset="-122"/>
                <a:cs typeface="宋体" panose="02010600030101010101" pitchFamily="2" charset="-122"/>
              </a:rPr>
              <a:t>” </a:t>
            </a:r>
            <a:r>
              <a:rPr lang="zh-CN" altLang="zh-CN" sz="2000" dirty="0" smtClean="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a:t>
            </a:r>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a:t>
            </a:r>
            <a:r>
              <a:rPr lang="zh-CN" altLang="zh-CN" sz="2000" dirty="0">
                <a:latin typeface="宋体" panose="02010600030101010101" pitchFamily="2" charset="-122"/>
                <a:ea typeface="宋体" panose="02010600030101010101" pitchFamily="2" charset="-122"/>
                <a:cs typeface="宋体" panose="02010600030101010101" pitchFamily="2" charset="-122"/>
              </a:rPr>
              <a:t>。</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en-US" sz="2000" dirty="0" smtClean="0">
                <a:latin typeface="宋体" panose="02010600030101010101" pitchFamily="2" charset="-122"/>
                <a:ea typeface="宋体" panose="02010600030101010101" pitchFamily="2" charset="-122"/>
                <a:cs typeface="宋体" panose="02010600030101010101" pitchFamily="2" charset="-122"/>
              </a:rPr>
              <a:t>（</a:t>
            </a:r>
            <a:r>
              <a:rPr lang="en-US" altLang="zh-CN" sz="2000" dirty="0" smtClean="0">
                <a:latin typeface="宋体" panose="02010600030101010101" pitchFamily="2" charset="-122"/>
                <a:ea typeface="宋体" panose="02010600030101010101" pitchFamily="2" charset="-122"/>
                <a:cs typeface="宋体" panose="02010600030101010101" pitchFamily="2" charset="-122"/>
              </a:rPr>
              <a:t>3</a:t>
            </a:r>
            <a:r>
              <a:rPr lang="zh-CN" altLang="en-US" sz="2000" dirty="0" smtClean="0">
                <a:latin typeface="宋体" panose="02010600030101010101" pitchFamily="2" charset="-122"/>
                <a:ea typeface="宋体" panose="02010600030101010101" pitchFamily="2" charset="-122"/>
                <a:cs typeface="宋体" panose="02010600030101010101" pitchFamily="2" charset="-122"/>
              </a:rPr>
              <a:t>）</a:t>
            </a:r>
            <a:r>
              <a:rPr lang="zh-CN" altLang="zh-CN" sz="2000" dirty="0" smtClean="0">
                <a:latin typeface="宋体" panose="02010600030101010101" pitchFamily="2" charset="-122"/>
                <a:ea typeface="宋体" panose="02010600030101010101" pitchFamily="2" charset="-122"/>
                <a:cs typeface="宋体" panose="02010600030101010101" pitchFamily="2" charset="-122"/>
              </a:rPr>
              <a:t>不许</a:t>
            </a:r>
            <a:r>
              <a:rPr lang="zh-CN" altLang="zh-CN" sz="2000" dirty="0">
                <a:latin typeface="宋体" panose="02010600030101010101" pitchFamily="2" charset="-122"/>
                <a:ea typeface="宋体" panose="02010600030101010101" pitchFamily="2" charset="-122"/>
                <a:cs typeface="宋体" panose="02010600030101010101" pitchFamily="2" charset="-122"/>
              </a:rPr>
              <a:t>命名的文件名有：</a:t>
            </a:r>
            <a:r>
              <a:rPr lang="en-US" altLang="zh-CN" sz="2000" dirty="0">
                <a:latin typeface="宋体" panose="02010600030101010101" pitchFamily="2" charset="-122"/>
                <a:ea typeface="宋体" panose="02010600030101010101" pitchFamily="2" charset="-122"/>
                <a:cs typeface="宋体" panose="02010600030101010101" pitchFamily="2" charset="-122"/>
              </a:rPr>
              <a:t>Aux</a:t>
            </a:r>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Com1</a:t>
            </a:r>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Com2</a:t>
            </a:r>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Com3</a:t>
            </a:r>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Com4</a:t>
            </a:r>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Con</a:t>
            </a:r>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Lpt1</a:t>
            </a:r>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Lpt2</a:t>
            </a:r>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smtClean="0">
                <a:latin typeface="宋体" panose="02010600030101010101" pitchFamily="2" charset="-122"/>
                <a:ea typeface="宋体" panose="02010600030101010101" pitchFamily="2" charset="-122"/>
                <a:cs typeface="宋体" panose="02010600030101010101" pitchFamily="2" charset="-122"/>
              </a:rPr>
              <a:t>Prn</a:t>
            </a:r>
            <a:r>
              <a:rPr lang="zh-CN" altLang="zh-CN" sz="2000" dirty="0" smtClean="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Nul</a:t>
            </a:r>
            <a:r>
              <a:rPr lang="zh-CN" altLang="zh-CN" sz="2000" dirty="0">
                <a:latin typeface="宋体" panose="02010600030101010101" pitchFamily="2" charset="-122"/>
                <a:ea typeface="宋体" panose="02010600030101010101" pitchFamily="2" charset="-122"/>
                <a:cs typeface="宋体" panose="02010600030101010101" pitchFamily="2" charset="-122"/>
              </a:rPr>
              <a:t>，因为系统已对这些符号规定其它用途。</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en-US" sz="2000" dirty="0" smtClean="0">
                <a:latin typeface="宋体" panose="02010600030101010101" pitchFamily="2" charset="-122"/>
                <a:ea typeface="宋体" panose="02010600030101010101" pitchFamily="2" charset="-122"/>
                <a:cs typeface="宋体" panose="02010600030101010101" pitchFamily="2" charset="-122"/>
              </a:rPr>
              <a:t>（</a:t>
            </a:r>
            <a:r>
              <a:rPr lang="en-US" altLang="zh-CN" sz="2000" dirty="0" smtClean="0">
                <a:latin typeface="宋体" panose="02010600030101010101" pitchFamily="2" charset="-122"/>
                <a:ea typeface="宋体" panose="02010600030101010101" pitchFamily="2" charset="-122"/>
                <a:cs typeface="宋体" panose="02010600030101010101" pitchFamily="2" charset="-122"/>
              </a:rPr>
              <a:t>4</a:t>
            </a:r>
            <a:r>
              <a:rPr lang="zh-CN" altLang="en-US" sz="2000" dirty="0" smtClean="0">
                <a:latin typeface="宋体" panose="02010600030101010101" pitchFamily="2" charset="-122"/>
                <a:ea typeface="宋体" panose="02010600030101010101" pitchFamily="2" charset="-122"/>
                <a:cs typeface="宋体" panose="02010600030101010101" pitchFamily="2" charset="-122"/>
              </a:rPr>
              <a:t>）</a:t>
            </a:r>
            <a:r>
              <a:rPr lang="zh-CN" altLang="zh-CN" sz="2000" dirty="0" smtClean="0">
                <a:latin typeface="宋体" panose="02010600030101010101" pitchFamily="2" charset="-122"/>
                <a:ea typeface="宋体" panose="02010600030101010101" pitchFamily="2" charset="-122"/>
                <a:cs typeface="宋体" panose="02010600030101010101" pitchFamily="2" charset="-122"/>
              </a:rPr>
              <a:t>在</a:t>
            </a:r>
            <a:r>
              <a:rPr lang="zh-CN" altLang="zh-CN" sz="2000" dirty="0">
                <a:latin typeface="宋体" panose="02010600030101010101" pitchFamily="2" charset="-122"/>
                <a:ea typeface="宋体" panose="02010600030101010101" pitchFamily="2" charset="-122"/>
                <a:cs typeface="宋体" panose="02010600030101010101" pitchFamily="2" charset="-122"/>
              </a:rPr>
              <a:t>同一个文件夹中不允许存在同名的文件或文件夹。</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en-US" sz="2000" dirty="0" smtClean="0">
                <a:latin typeface="宋体" panose="02010600030101010101" pitchFamily="2" charset="-122"/>
                <a:ea typeface="宋体" panose="02010600030101010101" pitchFamily="2" charset="-122"/>
                <a:cs typeface="宋体" panose="02010600030101010101" pitchFamily="2" charset="-122"/>
              </a:rPr>
              <a:t>（</a:t>
            </a:r>
            <a:r>
              <a:rPr lang="en-US" altLang="zh-CN" sz="2000" dirty="0" smtClean="0">
                <a:latin typeface="宋体" panose="02010600030101010101" pitchFamily="2" charset="-122"/>
                <a:ea typeface="宋体" panose="02010600030101010101" pitchFamily="2" charset="-122"/>
                <a:cs typeface="宋体" panose="02010600030101010101" pitchFamily="2" charset="-122"/>
              </a:rPr>
              <a:t>5</a:t>
            </a:r>
            <a:r>
              <a:rPr lang="zh-CN" altLang="en-US" sz="2000" dirty="0" smtClean="0">
                <a:latin typeface="宋体" panose="02010600030101010101" pitchFamily="2" charset="-122"/>
                <a:ea typeface="宋体" panose="02010600030101010101" pitchFamily="2" charset="-122"/>
                <a:cs typeface="宋体" panose="02010600030101010101" pitchFamily="2" charset="-122"/>
              </a:rPr>
              <a:t>）</a:t>
            </a:r>
            <a:r>
              <a:rPr lang="zh-CN" altLang="zh-CN" sz="2000" dirty="0" smtClean="0">
                <a:latin typeface="宋体" panose="02010600030101010101" pitchFamily="2" charset="-122"/>
                <a:ea typeface="宋体" panose="02010600030101010101" pitchFamily="2" charset="-122"/>
                <a:cs typeface="宋体" panose="02010600030101010101" pitchFamily="2" charset="-122"/>
              </a:rPr>
              <a:t>文件名</a:t>
            </a:r>
            <a:r>
              <a:rPr lang="zh-CN" altLang="zh-CN" sz="2000" dirty="0">
                <a:latin typeface="宋体" panose="02010600030101010101" pitchFamily="2" charset="-122"/>
                <a:ea typeface="宋体" panose="02010600030101010101" pitchFamily="2" charset="-122"/>
                <a:cs typeface="宋体" panose="02010600030101010101" pitchFamily="2" charset="-122"/>
              </a:rPr>
              <a:t>中通配符的使用。通配符有两个：“？”和“</a:t>
            </a:r>
            <a:r>
              <a:rPr lang="en-US" altLang="zh-CN" sz="2000" dirty="0">
                <a:latin typeface="宋体" panose="02010600030101010101" pitchFamily="2" charset="-122"/>
                <a:ea typeface="宋体" panose="02010600030101010101" pitchFamily="2" charset="-122"/>
                <a:cs typeface="宋体" panose="02010600030101010101" pitchFamily="2" charset="-122"/>
              </a:rPr>
              <a:t>*</a:t>
            </a:r>
            <a:r>
              <a:rPr lang="zh-CN" altLang="zh-CN" sz="2000" dirty="0">
                <a:latin typeface="宋体" panose="02010600030101010101" pitchFamily="2" charset="-122"/>
                <a:ea typeface="宋体" panose="02010600030101010101" pitchFamily="2" charset="-122"/>
                <a:cs typeface="宋体" panose="02010600030101010101" pitchFamily="2" charset="-122"/>
              </a:rPr>
              <a:t>”，其中“？”用来表示一个任意字符，“</a:t>
            </a:r>
            <a:r>
              <a:rPr lang="en-US" altLang="zh-CN" sz="2000" dirty="0">
                <a:latin typeface="宋体" panose="02010600030101010101" pitchFamily="2" charset="-122"/>
                <a:ea typeface="宋体" panose="02010600030101010101" pitchFamily="2" charset="-122"/>
                <a:cs typeface="宋体" panose="02010600030101010101" pitchFamily="2" charset="-122"/>
              </a:rPr>
              <a:t>*</a:t>
            </a:r>
            <a:r>
              <a:rPr lang="zh-CN" altLang="zh-CN" sz="2000" dirty="0">
                <a:latin typeface="宋体" panose="02010600030101010101" pitchFamily="2" charset="-122"/>
                <a:ea typeface="宋体" panose="02010600030101010101" pitchFamily="2" charset="-122"/>
                <a:cs typeface="宋体" panose="02010600030101010101" pitchFamily="2" charset="-122"/>
              </a:rPr>
              <a:t>”表示任意个字符。</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endParaRPr lang="en-US" altLang="zh-CN" sz="2000" dirty="0" smtClean="0"/>
          </a:p>
          <a:p>
            <a:endParaRPr lang="en-US" altLang="zh-CN" sz="2000" dirty="0"/>
          </a:p>
          <a:p>
            <a:endParaRPr lang="en-US" altLang="zh-CN" sz="2000" dirty="0"/>
          </a:p>
          <a:p>
            <a:endParaRPr lang="en-US" altLang="zh-CN" sz="2000" dirty="0" smtClean="0"/>
          </a:p>
          <a:p>
            <a:endParaRPr lang="en-US" altLang="zh-CN" sz="2000" dirty="0"/>
          </a:p>
          <a:p>
            <a:r>
              <a:rPr lang="en-US" altLang="zh-CN" sz="2000" b="1" dirty="0" smtClean="0">
                <a:latin typeface="宋体" panose="02010600030101010101" pitchFamily="2" charset="-122"/>
                <a:ea typeface="宋体" panose="02010600030101010101" pitchFamily="2" charset="-122"/>
                <a:cs typeface="宋体" panose="02010600030101010101" pitchFamily="2" charset="-122"/>
              </a:rPr>
              <a:t>4</a:t>
            </a:r>
            <a:r>
              <a:rPr lang="zh-CN" altLang="zh-CN" sz="2000" b="1" dirty="0" smtClean="0">
                <a:latin typeface="宋体" panose="02010600030101010101" pitchFamily="2" charset="-122"/>
                <a:ea typeface="宋体" panose="02010600030101010101" pitchFamily="2" charset="-122"/>
                <a:cs typeface="宋体" panose="02010600030101010101" pitchFamily="2" charset="-122"/>
              </a:rPr>
              <a:t>．文件路径</a:t>
            </a:r>
            <a:endParaRPr lang="zh-CN" altLang="zh-CN" sz="2000" b="1" dirty="0" smtClean="0">
              <a:latin typeface="宋体" panose="02010600030101010101" pitchFamily="2" charset="-122"/>
              <a:ea typeface="宋体" panose="02010600030101010101" pitchFamily="2" charset="-122"/>
              <a:cs typeface="宋体" panose="02010600030101010101" pitchFamily="2" charset="-122"/>
            </a:endParaRPr>
          </a:p>
          <a:p>
            <a:r>
              <a:rPr lang="en-US" altLang="zh-CN" sz="2000" dirty="0" smtClean="0">
                <a:latin typeface="宋体" panose="02010600030101010101" pitchFamily="2" charset="-122"/>
                <a:ea typeface="宋体" panose="02010600030101010101" pitchFamily="2" charset="-122"/>
                <a:cs typeface="宋体" panose="02010600030101010101" pitchFamily="2" charset="-122"/>
              </a:rPr>
              <a:t>   </a:t>
            </a:r>
            <a:r>
              <a:rPr lang="zh-CN" altLang="zh-CN" sz="2000" dirty="0" smtClean="0">
                <a:latin typeface="宋体" panose="02010600030101010101" pitchFamily="2" charset="-122"/>
                <a:ea typeface="宋体" panose="02010600030101010101" pitchFamily="2" charset="-122"/>
                <a:cs typeface="宋体" panose="02010600030101010101" pitchFamily="2" charset="-122"/>
              </a:rPr>
              <a:t>文件</a:t>
            </a:r>
            <a:r>
              <a:rPr lang="zh-CN" altLang="zh-CN" sz="2000" dirty="0">
                <a:latin typeface="宋体" panose="02010600030101010101" pitchFamily="2" charset="-122"/>
                <a:ea typeface="宋体" panose="02010600030101010101" pitchFamily="2" charset="-122"/>
                <a:cs typeface="宋体" panose="02010600030101010101" pitchFamily="2" charset="-122"/>
              </a:rPr>
              <a:t>路径是指文件的存放位置。文件存放的位置有三种，即本地磁盘、局域网、互联网。文件在本机上的路径格式是：盘符：</a:t>
            </a:r>
            <a:r>
              <a:rPr lang="en-US" altLang="zh-CN" sz="2000" dirty="0">
                <a:latin typeface="宋体" panose="02010600030101010101" pitchFamily="2" charset="-122"/>
                <a:ea typeface="宋体" panose="02010600030101010101" pitchFamily="2" charset="-122"/>
                <a:cs typeface="宋体" panose="02010600030101010101" pitchFamily="2" charset="-122"/>
              </a:rPr>
              <a:t>\</a:t>
            </a:r>
            <a:r>
              <a:rPr lang="zh-CN" altLang="zh-CN" sz="2000" dirty="0">
                <a:latin typeface="宋体" panose="02010600030101010101" pitchFamily="2" charset="-122"/>
                <a:ea typeface="宋体" panose="02010600030101010101" pitchFamily="2" charset="-122"/>
                <a:cs typeface="宋体" panose="02010600030101010101" pitchFamily="2" charset="-122"/>
              </a:rPr>
              <a:t>文件夹名</a:t>
            </a:r>
            <a:r>
              <a:rPr lang="en-US" altLang="zh-CN" sz="2000" dirty="0">
                <a:latin typeface="宋体" panose="02010600030101010101" pitchFamily="2" charset="-122"/>
                <a:ea typeface="宋体" panose="02010600030101010101" pitchFamily="2" charset="-122"/>
                <a:cs typeface="宋体" panose="02010600030101010101" pitchFamily="2" charset="-122"/>
              </a:rPr>
              <a:t>\</a:t>
            </a:r>
            <a:r>
              <a:rPr lang="zh-CN" altLang="zh-CN" sz="2000" dirty="0">
                <a:latin typeface="宋体" panose="02010600030101010101" pitchFamily="2" charset="-122"/>
                <a:ea typeface="宋体" panose="02010600030101010101" pitchFamily="2" charset="-122"/>
                <a:cs typeface="宋体" panose="02010600030101010101" pitchFamily="2" charset="-122"/>
              </a:rPr>
              <a:t>文件名，如“资源管理器”的文件路径是“</a:t>
            </a:r>
            <a:r>
              <a:rPr lang="en-US" altLang="zh-CN" sz="2000" dirty="0">
                <a:latin typeface="宋体" panose="02010600030101010101" pitchFamily="2" charset="-122"/>
                <a:ea typeface="宋体" panose="02010600030101010101" pitchFamily="2" charset="-122"/>
                <a:cs typeface="宋体" panose="02010600030101010101" pitchFamily="2" charset="-122"/>
              </a:rPr>
              <a:t>c:\windows\explorer.exe</a:t>
            </a:r>
            <a:r>
              <a:rPr lang="zh-CN" altLang="zh-CN" sz="2000" dirty="0">
                <a:latin typeface="宋体" panose="02010600030101010101" pitchFamily="2" charset="-122"/>
                <a:ea typeface="宋体" panose="02010600030101010101" pitchFamily="2" charset="-122"/>
                <a:cs typeface="宋体" panose="02010600030101010101" pitchFamily="2" charset="-122"/>
              </a:rPr>
              <a:t>”。</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p:txBody>
      </p:sp>
      <p:sp>
        <p:nvSpPr>
          <p:cNvPr id="8" name="WordArt 5"/>
          <p:cNvSpPr>
            <a:spLocks noChangeArrowheads="1" noChangeShapeType="1"/>
          </p:cNvSpPr>
          <p:nvPr/>
        </p:nvSpPr>
        <p:spPr bwMode="auto">
          <a:xfrm>
            <a:off x="262050" y="3629643"/>
            <a:ext cx="1090129" cy="726753"/>
          </a:xfrm>
          <a:prstGeom prst="rect">
            <a:avLst/>
          </a:prstGeom>
        </p:spPr>
        <p:txBody>
          <a:bodyPr wrap="none" fromWordArt="1">
            <a:prstTxWarp prst="textCascadeUp">
              <a:avLst>
                <a:gd name="adj" fmla="val 78912"/>
              </a:avLst>
            </a:prstTxWarp>
          </a:bodyPr>
          <a:lstStyle/>
          <a:p>
            <a:pPr algn="ctr"/>
            <a:r>
              <a:rPr lang="zh-CN" altLang="en-US" sz="3600" kern="10" dirty="0">
                <a:ln w="9525">
                  <a:solidFill>
                    <a:srgbClr val="000000"/>
                  </a:solidFill>
                  <a:round/>
                </a:ln>
                <a:gradFill rotWithShape="1">
                  <a:gsLst>
                    <a:gs pos="0">
                      <a:srgbClr val="FFE701"/>
                    </a:gs>
                    <a:gs pos="100000">
                      <a:srgbClr val="FE3E02"/>
                    </a:gs>
                  </a:gsLst>
                  <a:lin ang="5400000" scaled="1"/>
                </a:gradFill>
                <a:effectLst>
                  <a:outerShdw dist="107763" dir="13500000" algn="ctr" rotWithShape="0">
                    <a:srgbClr val="868686">
                      <a:alpha val="50000"/>
                    </a:srgbClr>
                  </a:outerShdw>
                </a:effectLst>
                <a:latin typeface="宋体" panose="02010600030101010101" pitchFamily="2" charset="-122"/>
                <a:ea typeface="宋体" panose="02010600030101010101" pitchFamily="2" charset="-122"/>
              </a:rPr>
              <a:t>思考：</a:t>
            </a:r>
            <a:endParaRPr lang="zh-CN" altLang="en-US" sz="3600" kern="10" dirty="0">
              <a:ln w="9525">
                <a:solidFill>
                  <a:srgbClr val="000000"/>
                </a:solidFill>
                <a:round/>
              </a:ln>
              <a:gradFill rotWithShape="1">
                <a:gsLst>
                  <a:gs pos="0">
                    <a:srgbClr val="FFE701"/>
                  </a:gs>
                  <a:gs pos="100000">
                    <a:srgbClr val="FE3E02"/>
                  </a:gs>
                </a:gsLst>
                <a:lin ang="5400000" scaled="1"/>
              </a:gradFill>
              <a:effectLst>
                <a:outerShdw dist="107763" dir="13500000" algn="ctr" rotWithShape="0">
                  <a:srgbClr val="868686">
                    <a:alpha val="50000"/>
                  </a:srgbClr>
                </a:outerShdw>
              </a:effectLst>
              <a:latin typeface="宋体" panose="02010600030101010101" pitchFamily="2" charset="-122"/>
              <a:ea typeface="宋体" panose="02010600030101010101" pitchFamily="2" charset="-122"/>
            </a:endParaRPr>
          </a:p>
        </p:txBody>
      </p:sp>
      <p:sp>
        <p:nvSpPr>
          <p:cNvPr id="9" name="TextBox 8"/>
          <p:cNvSpPr txBox="1"/>
          <p:nvPr/>
        </p:nvSpPr>
        <p:spPr>
          <a:xfrm>
            <a:off x="1446028" y="3392856"/>
            <a:ext cx="7590468" cy="1200329"/>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zh-CN" altLang="zh-CN" dirty="0"/>
              <a:t>（</a:t>
            </a:r>
            <a:r>
              <a:rPr lang="en-US" altLang="zh-CN" dirty="0"/>
              <a:t>1</a:t>
            </a:r>
            <a:r>
              <a:rPr lang="zh-CN" altLang="zh-CN" dirty="0"/>
              <a:t>）在电脑上搜索主名中第二个字符为“</a:t>
            </a:r>
            <a:r>
              <a:rPr lang="en-US" altLang="zh-CN" dirty="0"/>
              <a:t>S</a:t>
            </a:r>
            <a:r>
              <a:rPr lang="zh-CN" altLang="zh-CN" dirty="0"/>
              <a:t>”的所有文件，应该在搜索框中输入什么？</a:t>
            </a:r>
            <a:endParaRPr lang="zh-CN" altLang="zh-CN" dirty="0"/>
          </a:p>
          <a:p>
            <a:r>
              <a:rPr lang="zh-CN" altLang="zh-CN" dirty="0"/>
              <a:t>（</a:t>
            </a:r>
            <a:r>
              <a:rPr lang="en-US" altLang="zh-CN" dirty="0"/>
              <a:t>2</a:t>
            </a:r>
            <a:r>
              <a:rPr lang="zh-CN" altLang="zh-CN" dirty="0"/>
              <a:t>）在电脑上搜索所有</a:t>
            </a:r>
            <a:r>
              <a:rPr lang="en-US" altLang="zh-CN" dirty="0"/>
              <a:t>Com</a:t>
            </a:r>
            <a:r>
              <a:rPr lang="zh-CN" altLang="zh-CN" dirty="0"/>
              <a:t>格式的文件，应该在搜索框中输入什么？</a:t>
            </a:r>
            <a:endParaRPr lang="zh-CN" altLang="zh-CN" dirty="0"/>
          </a:p>
          <a:p>
            <a:r>
              <a:rPr lang="en-US" altLang="zh-CN" dirty="0" smtClean="0"/>
              <a:t>   </a:t>
            </a:r>
            <a:r>
              <a:rPr lang="zh-CN" altLang="zh-CN" dirty="0" smtClean="0"/>
              <a:t>答案</a:t>
            </a:r>
            <a:r>
              <a:rPr lang="zh-CN" altLang="zh-CN" dirty="0"/>
              <a:t>：（</a:t>
            </a:r>
            <a:r>
              <a:rPr lang="en-US" altLang="zh-CN" dirty="0"/>
              <a:t>1</a:t>
            </a:r>
            <a:r>
              <a:rPr lang="zh-CN" altLang="zh-CN" dirty="0"/>
              <a:t>）</a:t>
            </a:r>
            <a:r>
              <a:rPr lang="en-US" altLang="zh-CN" dirty="0"/>
              <a:t>?s*.*   </a:t>
            </a:r>
            <a:r>
              <a:rPr lang="zh-CN" altLang="zh-CN" dirty="0"/>
              <a:t>（</a:t>
            </a:r>
            <a:r>
              <a:rPr lang="en-US" altLang="zh-CN" dirty="0"/>
              <a:t>2</a:t>
            </a:r>
            <a:r>
              <a:rPr lang="zh-CN" altLang="zh-CN" dirty="0"/>
              <a:t>）</a:t>
            </a:r>
            <a:r>
              <a:rPr lang="en-US" altLang="zh-CN" dirty="0"/>
              <a:t>*.</a:t>
            </a:r>
            <a:r>
              <a:rPr lang="en-US" altLang="zh-CN" dirty="0" smtClean="0"/>
              <a:t>Com</a:t>
            </a:r>
            <a:endParaRPr lang="zh-CN" altLang="en-US" dirty="0"/>
          </a:p>
        </p:txBody>
      </p:sp>
      <p:sp>
        <p:nvSpPr>
          <p:cNvPr id="2" name="矩形 1"/>
          <p:cNvSpPr/>
          <p:nvPr/>
        </p:nvSpPr>
        <p:spPr>
          <a:xfrm>
            <a:off x="2023745" y="56515"/>
            <a:ext cx="4072255" cy="521970"/>
          </a:xfrm>
          <a:prstGeom prst="rect">
            <a:avLst/>
          </a:prstGeom>
        </p:spPr>
        <p:txBody>
          <a:bodyPr wrap="square">
            <a:spAutoFit/>
          </a:bodyPr>
          <a:p>
            <a:r>
              <a:rPr lang="zh-CN" altLang="en-US" sz="2800" b="1" dirty="0" smtClean="0">
                <a:solidFill>
                  <a:srgbClr val="FFFF00"/>
                </a:solidFill>
                <a:latin typeface="黑体" panose="02010609060101010101" pitchFamily="49" charset="-122"/>
                <a:ea typeface="黑体" panose="02010609060101010101" pitchFamily="49" charset="-122"/>
              </a:rPr>
              <a:t>一</a:t>
            </a:r>
            <a:r>
              <a:rPr lang="zh-CN" altLang="zh-CN" sz="2800" b="1" dirty="0">
                <a:solidFill>
                  <a:srgbClr val="FFFF00"/>
                </a:solidFill>
                <a:latin typeface="黑体" panose="02010609060101010101" pitchFamily="49" charset="-122"/>
                <a:ea typeface="黑体" panose="02010609060101010101" pitchFamily="49" charset="-122"/>
              </a:rPr>
              <a:t>．</a:t>
            </a:r>
            <a:r>
              <a:rPr lang="zh-CN" altLang="en-US" sz="2800" b="1" dirty="0" smtClean="0">
                <a:solidFill>
                  <a:srgbClr val="FFFF00"/>
                </a:solidFill>
                <a:latin typeface="黑体" panose="02010609060101010101" pitchFamily="49" charset="-122"/>
                <a:ea typeface="黑体" panose="02010609060101010101" pitchFamily="49" charset="-122"/>
              </a:rPr>
              <a:t>文件与文件夹概况</a:t>
            </a:r>
            <a:endParaRPr lang="zh-CN" altLang="zh-CN" sz="2800" b="1"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6760684" y="-126885"/>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17" name="TextBox 16"/>
          <p:cNvSpPr txBox="1"/>
          <p:nvPr/>
        </p:nvSpPr>
        <p:spPr>
          <a:xfrm>
            <a:off x="100042" y="831595"/>
            <a:ext cx="8864446" cy="5324535"/>
          </a:xfrm>
          <a:prstGeom prst="rect">
            <a:avLst/>
          </a:prstGeom>
          <a:noFill/>
        </p:spPr>
        <p:txBody>
          <a:bodyPr wrap="square" rtlCol="0">
            <a:spAutoFit/>
          </a:bodyPr>
          <a:lstStyle/>
          <a:p>
            <a:r>
              <a:rPr lang="en-US" altLang="zh-CN" sz="2000" dirty="0" smtClean="0">
                <a:latin typeface="+mn-ea"/>
              </a:rPr>
              <a:t>18</a:t>
            </a:r>
            <a:r>
              <a:rPr lang="zh-CN" altLang="zh-CN" sz="2000" dirty="0">
                <a:latin typeface="+mn-ea"/>
              </a:rPr>
              <a:t>．在</a:t>
            </a:r>
            <a:r>
              <a:rPr lang="en-US" altLang="zh-CN" sz="2000" dirty="0">
                <a:latin typeface="+mn-ea"/>
              </a:rPr>
              <a:t>Windows 7</a:t>
            </a:r>
            <a:r>
              <a:rPr lang="zh-CN" altLang="zh-CN" sz="2000" dirty="0">
                <a:latin typeface="+mn-ea"/>
              </a:rPr>
              <a:t>的回收站中，</a:t>
            </a:r>
            <a:r>
              <a:rPr lang="zh-CN" altLang="zh-CN" sz="2000">
                <a:latin typeface="+mn-ea"/>
              </a:rPr>
              <a:t>可以</a:t>
            </a:r>
            <a:r>
              <a:rPr lang="zh-CN" altLang="zh-CN" sz="2000" smtClean="0">
                <a:latin typeface="+mn-ea"/>
              </a:rPr>
              <a:t>恢复</a:t>
            </a:r>
            <a:r>
              <a:rPr lang="zh-CN" altLang="en-US" sz="2000" smtClean="0">
                <a:latin typeface="+mn-ea"/>
              </a:rPr>
              <a:t>（    ）。</a:t>
            </a:r>
            <a:endParaRPr lang="zh-CN" altLang="zh-CN" sz="2000" dirty="0">
              <a:latin typeface="+mn-ea"/>
            </a:endParaRPr>
          </a:p>
          <a:p>
            <a:r>
              <a:rPr lang="en-US" altLang="zh-CN" sz="2000" dirty="0">
                <a:latin typeface="+mn-ea"/>
              </a:rPr>
              <a:t>A</a:t>
            </a:r>
            <a:r>
              <a:rPr lang="zh-CN" altLang="zh-CN" sz="2000" dirty="0">
                <a:latin typeface="+mn-ea"/>
              </a:rPr>
              <a:t>．从硬盘中删除的文件或文件夹</a:t>
            </a:r>
            <a:r>
              <a:rPr lang="en-US" altLang="zh-CN" sz="2000" dirty="0">
                <a:latin typeface="+mn-ea"/>
              </a:rPr>
              <a:t>	</a:t>
            </a:r>
            <a:endParaRPr lang="en-US" altLang="zh-CN" sz="2000" dirty="0" smtClean="0">
              <a:latin typeface="+mn-ea"/>
            </a:endParaRPr>
          </a:p>
          <a:p>
            <a:r>
              <a:rPr lang="en-US" altLang="zh-CN" sz="2000" dirty="0" smtClean="0">
                <a:latin typeface="+mn-ea"/>
              </a:rPr>
              <a:t>B</a:t>
            </a:r>
            <a:r>
              <a:rPr lang="zh-CN" altLang="zh-CN" sz="2000" dirty="0">
                <a:latin typeface="+mn-ea"/>
              </a:rPr>
              <a:t>．从移动磁盘中删除的文件或文件夹</a:t>
            </a:r>
            <a:endParaRPr lang="zh-CN" altLang="zh-CN" sz="2000" dirty="0">
              <a:latin typeface="+mn-ea"/>
            </a:endParaRPr>
          </a:p>
          <a:p>
            <a:r>
              <a:rPr lang="en-US" altLang="zh-CN" sz="2000" dirty="0">
                <a:latin typeface="+mn-ea"/>
              </a:rPr>
              <a:t>C</a:t>
            </a:r>
            <a:r>
              <a:rPr lang="zh-CN" altLang="zh-CN" sz="2000" dirty="0">
                <a:latin typeface="+mn-ea"/>
              </a:rPr>
              <a:t>．剪切掉的文档</a:t>
            </a:r>
            <a:r>
              <a:rPr lang="en-US" altLang="zh-CN" sz="2000" dirty="0">
                <a:latin typeface="+mn-ea"/>
              </a:rPr>
              <a:t>	</a:t>
            </a:r>
            <a:endParaRPr lang="en-US" altLang="zh-CN" sz="2000" dirty="0" smtClean="0">
              <a:latin typeface="+mn-ea"/>
            </a:endParaRPr>
          </a:p>
          <a:p>
            <a:r>
              <a:rPr lang="en-US" altLang="zh-CN" sz="2000" dirty="0" smtClean="0">
                <a:latin typeface="+mn-ea"/>
              </a:rPr>
              <a:t>D</a:t>
            </a:r>
            <a:r>
              <a:rPr lang="zh-CN" altLang="zh-CN" sz="2000" dirty="0">
                <a:latin typeface="+mn-ea"/>
              </a:rPr>
              <a:t>．从网络中删除的文件或文件夹</a:t>
            </a:r>
            <a:endParaRPr lang="zh-CN" altLang="zh-CN" sz="2000" dirty="0">
              <a:latin typeface="+mn-ea"/>
            </a:endParaRPr>
          </a:p>
          <a:p>
            <a:r>
              <a:rPr lang="en-US" altLang="zh-CN" sz="2000" dirty="0">
                <a:latin typeface="+mn-ea"/>
              </a:rPr>
              <a:t>19</a:t>
            </a:r>
            <a:r>
              <a:rPr lang="zh-CN" altLang="zh-CN" sz="2000" dirty="0">
                <a:latin typeface="+mn-ea"/>
              </a:rPr>
              <a:t>．若将文件直接删除而不放入回收站，可以按键盘</a:t>
            </a:r>
            <a:r>
              <a:rPr lang="zh-CN" altLang="zh-CN" sz="2000">
                <a:latin typeface="+mn-ea"/>
              </a:rPr>
              <a:t>上</a:t>
            </a:r>
            <a:r>
              <a:rPr lang="zh-CN" altLang="zh-CN" sz="2000" smtClean="0">
                <a:latin typeface="+mn-ea"/>
              </a:rPr>
              <a:t>的</a:t>
            </a:r>
            <a:r>
              <a:rPr lang="zh-CN" altLang="en-US" sz="2000" smtClean="0">
                <a:latin typeface="+mn-ea"/>
              </a:rPr>
              <a:t>（    ）。</a:t>
            </a:r>
            <a:endParaRPr lang="zh-CN" altLang="zh-CN" sz="2000" dirty="0">
              <a:latin typeface="+mn-ea"/>
            </a:endParaRPr>
          </a:p>
          <a:p>
            <a:r>
              <a:rPr lang="en-US" altLang="zh-CN" sz="2000" dirty="0">
                <a:latin typeface="+mn-ea"/>
              </a:rPr>
              <a:t>A</a:t>
            </a:r>
            <a:r>
              <a:rPr lang="zh-CN" altLang="zh-CN" sz="2000" dirty="0">
                <a:latin typeface="+mn-ea"/>
              </a:rPr>
              <a:t>．</a:t>
            </a:r>
            <a:r>
              <a:rPr lang="en-US" altLang="zh-CN" sz="2000" dirty="0">
                <a:latin typeface="+mn-ea"/>
              </a:rPr>
              <a:t>Delete     </a:t>
            </a:r>
            <a:r>
              <a:rPr lang="en-US" altLang="zh-CN" sz="2000" dirty="0" smtClean="0">
                <a:latin typeface="+mn-ea"/>
              </a:rPr>
              <a:t>              </a:t>
            </a:r>
            <a:r>
              <a:rPr lang="en-US" altLang="zh-CN" sz="2000" dirty="0">
                <a:latin typeface="+mn-ea"/>
              </a:rPr>
              <a:t>B</a:t>
            </a:r>
            <a:r>
              <a:rPr lang="zh-CN" altLang="zh-CN" sz="2000" dirty="0">
                <a:latin typeface="+mn-ea"/>
              </a:rPr>
              <a:t>．</a:t>
            </a:r>
            <a:r>
              <a:rPr lang="en-US" altLang="zh-CN" sz="2000" dirty="0">
                <a:latin typeface="+mn-ea"/>
              </a:rPr>
              <a:t>Backspace  </a:t>
            </a:r>
            <a:r>
              <a:rPr lang="en-US" altLang="zh-CN" sz="2000" dirty="0" smtClean="0">
                <a:latin typeface="+mn-ea"/>
              </a:rPr>
              <a:t>    </a:t>
            </a:r>
            <a:endParaRPr lang="en-US" altLang="zh-CN" sz="2000" dirty="0" smtClean="0">
              <a:latin typeface="+mn-ea"/>
            </a:endParaRPr>
          </a:p>
          <a:p>
            <a:r>
              <a:rPr lang="en-US" altLang="zh-CN" sz="2000" dirty="0" smtClean="0">
                <a:latin typeface="+mn-ea"/>
              </a:rPr>
              <a:t>C</a:t>
            </a:r>
            <a:r>
              <a:rPr lang="zh-CN" altLang="zh-CN" sz="2000" dirty="0">
                <a:latin typeface="+mn-ea"/>
              </a:rPr>
              <a:t>．</a:t>
            </a:r>
            <a:r>
              <a:rPr lang="en-US" altLang="zh-CN" sz="2000" dirty="0">
                <a:latin typeface="+mn-ea"/>
              </a:rPr>
              <a:t>Ctrl+X  </a:t>
            </a:r>
            <a:r>
              <a:rPr lang="en-US" altLang="zh-CN" sz="2000" dirty="0" smtClean="0">
                <a:latin typeface="+mn-ea"/>
              </a:rPr>
              <a:t>                 </a:t>
            </a:r>
            <a:r>
              <a:rPr lang="en-US" altLang="zh-CN" sz="2000" dirty="0">
                <a:latin typeface="+mn-ea"/>
              </a:rPr>
              <a:t>D</a:t>
            </a:r>
            <a:r>
              <a:rPr lang="zh-CN" altLang="zh-CN" sz="2000" dirty="0">
                <a:latin typeface="+mn-ea"/>
              </a:rPr>
              <a:t>．</a:t>
            </a:r>
            <a:r>
              <a:rPr lang="en-US" altLang="zh-CN" sz="2000" dirty="0" err="1">
                <a:latin typeface="+mn-ea"/>
              </a:rPr>
              <a:t>Shift+Delete</a:t>
            </a:r>
            <a:endParaRPr lang="zh-CN" altLang="zh-CN" sz="2000" dirty="0">
              <a:latin typeface="+mn-ea"/>
            </a:endParaRPr>
          </a:p>
          <a:p>
            <a:r>
              <a:rPr lang="en-US" altLang="zh-CN" sz="2000" dirty="0">
                <a:latin typeface="+mn-ea"/>
              </a:rPr>
              <a:t>20</a:t>
            </a:r>
            <a:r>
              <a:rPr lang="zh-CN" altLang="zh-CN" sz="2000" dirty="0">
                <a:latin typeface="+mn-ea"/>
              </a:rPr>
              <a:t>．在资源管理器中，选择几个连续的文件的方法是：先单击第一个</a:t>
            </a:r>
            <a:r>
              <a:rPr lang="zh-CN" altLang="zh-CN" sz="2000">
                <a:latin typeface="+mn-ea"/>
              </a:rPr>
              <a:t>，</a:t>
            </a:r>
            <a:r>
              <a:rPr lang="zh-CN" altLang="zh-CN" sz="2000" smtClean="0">
                <a:latin typeface="+mn-ea"/>
              </a:rPr>
              <a:t>按住</a:t>
            </a:r>
            <a:r>
              <a:rPr lang="zh-CN" altLang="en-US" sz="2000" smtClean="0">
                <a:latin typeface="+mn-ea"/>
              </a:rPr>
              <a:t>（    ）</a:t>
            </a:r>
            <a:r>
              <a:rPr lang="zh-CN" altLang="zh-CN" sz="2000" smtClean="0">
                <a:latin typeface="+mn-ea"/>
              </a:rPr>
              <a:t>键</a:t>
            </a:r>
            <a:r>
              <a:rPr lang="zh-CN" altLang="zh-CN" sz="2000" dirty="0">
                <a:latin typeface="+mn-ea"/>
              </a:rPr>
              <a:t>，再单击最后一个</a:t>
            </a:r>
            <a:endParaRPr lang="zh-CN" altLang="zh-CN" sz="2000" dirty="0">
              <a:latin typeface="+mn-ea"/>
            </a:endParaRPr>
          </a:p>
          <a:p>
            <a:r>
              <a:rPr lang="en-US" altLang="zh-CN" sz="2000" dirty="0">
                <a:latin typeface="+mn-ea"/>
              </a:rPr>
              <a:t>A</a:t>
            </a:r>
            <a:r>
              <a:rPr lang="zh-CN" altLang="zh-CN" sz="2000" dirty="0">
                <a:latin typeface="+mn-ea"/>
              </a:rPr>
              <a:t>．</a:t>
            </a:r>
            <a:r>
              <a:rPr lang="en-US" altLang="zh-CN" sz="2000" dirty="0">
                <a:latin typeface="+mn-ea"/>
              </a:rPr>
              <a:t>Ctrl	</a:t>
            </a:r>
            <a:r>
              <a:rPr lang="en-US" altLang="zh-CN" sz="2000" dirty="0" smtClean="0">
                <a:latin typeface="+mn-ea"/>
              </a:rPr>
              <a:t>             B</a:t>
            </a:r>
            <a:r>
              <a:rPr lang="zh-CN" altLang="zh-CN" sz="2000" dirty="0">
                <a:latin typeface="+mn-ea"/>
              </a:rPr>
              <a:t>．</a:t>
            </a:r>
            <a:r>
              <a:rPr lang="en-US" altLang="zh-CN" sz="2000" dirty="0">
                <a:latin typeface="+mn-ea"/>
              </a:rPr>
              <a:t>Shift	</a:t>
            </a:r>
            <a:r>
              <a:rPr lang="en-US" altLang="zh-CN" sz="2000" dirty="0" smtClean="0">
                <a:latin typeface="+mn-ea"/>
              </a:rPr>
              <a:t>          C</a:t>
            </a:r>
            <a:r>
              <a:rPr lang="zh-CN" altLang="zh-CN" sz="2000" dirty="0">
                <a:latin typeface="+mn-ea"/>
              </a:rPr>
              <a:t>．</a:t>
            </a:r>
            <a:r>
              <a:rPr lang="en-US" altLang="zh-CN" sz="2000" dirty="0" smtClean="0">
                <a:latin typeface="+mn-ea"/>
              </a:rPr>
              <a:t>Alt   </a:t>
            </a:r>
            <a:r>
              <a:rPr lang="en-US" altLang="zh-CN" sz="2000" dirty="0">
                <a:latin typeface="+mn-ea"/>
              </a:rPr>
              <a:t>	</a:t>
            </a:r>
            <a:r>
              <a:rPr lang="en-US" altLang="zh-CN" sz="2000" dirty="0" smtClean="0">
                <a:latin typeface="+mn-ea"/>
              </a:rPr>
              <a:t>     D</a:t>
            </a:r>
            <a:r>
              <a:rPr lang="zh-CN" altLang="zh-CN" sz="2000" dirty="0">
                <a:latin typeface="+mn-ea"/>
              </a:rPr>
              <a:t>．</a:t>
            </a:r>
            <a:r>
              <a:rPr lang="en-US" altLang="zh-CN" sz="2000" dirty="0">
                <a:latin typeface="+mn-ea"/>
              </a:rPr>
              <a:t>Tab</a:t>
            </a:r>
            <a:endParaRPr lang="zh-CN" altLang="zh-CN" sz="2000" dirty="0">
              <a:latin typeface="+mn-ea"/>
            </a:endParaRPr>
          </a:p>
          <a:p>
            <a:r>
              <a:rPr lang="en-US" altLang="zh-CN" sz="2000" dirty="0">
                <a:latin typeface="+mn-ea"/>
              </a:rPr>
              <a:t>21</a:t>
            </a:r>
            <a:r>
              <a:rPr lang="zh-CN" altLang="zh-CN" sz="2000" dirty="0">
                <a:latin typeface="+mn-ea"/>
              </a:rPr>
              <a:t>．在</a:t>
            </a:r>
            <a:r>
              <a:rPr lang="en-US" altLang="zh-CN" sz="2000" dirty="0">
                <a:latin typeface="+mn-ea"/>
              </a:rPr>
              <a:t>Windows 7 </a:t>
            </a:r>
            <a:r>
              <a:rPr lang="zh-CN" altLang="zh-CN" sz="2000" dirty="0">
                <a:latin typeface="+mn-ea"/>
              </a:rPr>
              <a:t>系统中，对选定的文件进行改名，以下方法中不正确</a:t>
            </a:r>
            <a:r>
              <a:rPr lang="zh-CN" altLang="zh-CN" sz="2000">
                <a:latin typeface="+mn-ea"/>
              </a:rPr>
              <a:t>的</a:t>
            </a:r>
            <a:r>
              <a:rPr lang="zh-CN" altLang="zh-CN" sz="2000" smtClean="0">
                <a:latin typeface="+mn-ea"/>
              </a:rPr>
              <a:t>是</a:t>
            </a:r>
            <a:r>
              <a:rPr lang="zh-CN" altLang="en-US" sz="2000" smtClean="0">
                <a:latin typeface="+mn-ea"/>
              </a:rPr>
              <a:t>（    ）。</a:t>
            </a:r>
            <a:endParaRPr lang="zh-CN" altLang="zh-CN" sz="2000" dirty="0">
              <a:latin typeface="+mn-ea"/>
            </a:endParaRPr>
          </a:p>
          <a:p>
            <a:r>
              <a:rPr lang="en-US" altLang="zh-CN" sz="2000" dirty="0">
                <a:latin typeface="+mn-ea"/>
              </a:rPr>
              <a:t>A</a:t>
            </a:r>
            <a:r>
              <a:rPr lang="zh-CN" altLang="zh-CN" sz="2000" dirty="0">
                <a:latin typeface="+mn-ea"/>
              </a:rPr>
              <a:t>．按键盘上的</a:t>
            </a:r>
            <a:r>
              <a:rPr lang="en-US" altLang="zh-CN" sz="2000" dirty="0">
                <a:latin typeface="+mn-ea"/>
              </a:rPr>
              <a:t>F2</a:t>
            </a:r>
            <a:r>
              <a:rPr lang="zh-CN" altLang="zh-CN" sz="2000" dirty="0">
                <a:latin typeface="+mn-ea"/>
              </a:rPr>
              <a:t>键</a:t>
            </a:r>
            <a:r>
              <a:rPr lang="en-US" altLang="zh-CN" sz="2000" dirty="0">
                <a:latin typeface="+mn-ea"/>
              </a:rPr>
              <a:t> ,</a:t>
            </a:r>
            <a:r>
              <a:rPr lang="zh-CN" altLang="zh-CN" sz="2000" dirty="0">
                <a:latin typeface="+mn-ea"/>
              </a:rPr>
              <a:t>输入新的文件名</a:t>
            </a:r>
            <a:r>
              <a:rPr lang="en-US" altLang="zh-CN" sz="2000" dirty="0">
                <a:latin typeface="+mn-ea"/>
              </a:rPr>
              <a:t>      </a:t>
            </a:r>
            <a:endParaRPr lang="zh-CN" altLang="zh-CN" sz="2000" dirty="0">
              <a:latin typeface="+mn-ea"/>
            </a:endParaRPr>
          </a:p>
          <a:p>
            <a:r>
              <a:rPr lang="en-US" altLang="zh-CN" sz="2000" dirty="0">
                <a:latin typeface="+mn-ea"/>
              </a:rPr>
              <a:t>B</a:t>
            </a:r>
            <a:r>
              <a:rPr lang="zh-CN" altLang="zh-CN" sz="2000" dirty="0">
                <a:latin typeface="+mn-ea"/>
              </a:rPr>
              <a:t>．单击 “查看”菜单下的“重命名”命令</a:t>
            </a:r>
            <a:endParaRPr lang="zh-CN" altLang="zh-CN" sz="2000" dirty="0">
              <a:latin typeface="+mn-ea"/>
            </a:endParaRPr>
          </a:p>
          <a:p>
            <a:r>
              <a:rPr lang="en-US" altLang="zh-CN" sz="2000" dirty="0">
                <a:latin typeface="+mn-ea"/>
              </a:rPr>
              <a:t>C</a:t>
            </a:r>
            <a:r>
              <a:rPr lang="zh-CN" altLang="zh-CN" sz="2000" dirty="0">
                <a:latin typeface="+mn-ea"/>
              </a:rPr>
              <a:t>．单击 “文件”菜单下的“重命名”命令</a:t>
            </a:r>
            <a:r>
              <a:rPr lang="en-US" altLang="zh-CN" sz="2000" dirty="0">
                <a:latin typeface="+mn-ea"/>
              </a:rPr>
              <a:t>  </a:t>
            </a:r>
            <a:endParaRPr lang="zh-CN" altLang="zh-CN" sz="2000" dirty="0">
              <a:latin typeface="+mn-ea"/>
            </a:endParaRPr>
          </a:p>
          <a:p>
            <a:r>
              <a:rPr lang="en-US" altLang="zh-CN" sz="2000" dirty="0">
                <a:latin typeface="+mn-ea"/>
              </a:rPr>
              <a:t>D</a:t>
            </a:r>
            <a:r>
              <a:rPr lang="zh-CN" altLang="zh-CN" sz="2000" dirty="0">
                <a:latin typeface="+mn-ea"/>
              </a:rPr>
              <a:t>．右击该文件，在弹出的快捷菜单上选择“重命名”</a:t>
            </a:r>
            <a:r>
              <a:rPr lang="zh-CN" altLang="zh-CN" sz="2000" dirty="0" smtClean="0">
                <a:latin typeface="+mn-ea"/>
              </a:rPr>
              <a:t>命令</a:t>
            </a:r>
            <a:endParaRPr lang="zh-CN" altLang="en-US" sz="2000" dirty="0">
              <a:latin typeface="+mn-ea"/>
            </a:endParaRPr>
          </a:p>
        </p:txBody>
      </p:sp>
      <p:sp>
        <p:nvSpPr>
          <p:cNvPr id="9" name="矩形 8"/>
          <p:cNvSpPr/>
          <p:nvPr/>
        </p:nvSpPr>
        <p:spPr>
          <a:xfrm>
            <a:off x="1043608" y="44624"/>
            <a:ext cx="6449552" cy="521970"/>
          </a:xfrm>
          <a:prstGeom prst="rect">
            <a:avLst/>
          </a:prstGeom>
        </p:spPr>
        <p:txBody>
          <a:bodyPr wrap="square">
            <a:spAutoFit/>
          </a:bodyPr>
          <a:lstStyle/>
          <a:p>
            <a:r>
              <a:rPr lang="zh-CN" altLang="en-US" sz="2800" dirty="0" smtClean="0">
                <a:solidFill>
                  <a:srgbClr val="FFFF00"/>
                </a:solidFill>
                <a:latin typeface="黑体" panose="02010609060101010101" pitchFamily="49" charset="-122"/>
                <a:ea typeface="黑体" panose="02010609060101010101" pitchFamily="49" charset="-122"/>
              </a:rPr>
              <a:t>课后练习（学业水平考试不做要求）</a:t>
            </a:r>
            <a:endParaRPr lang="zh-CN" altLang="zh-CN" sz="2000"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6760684" y="-126885"/>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6" name="矩形 5"/>
          <p:cNvSpPr/>
          <p:nvPr/>
        </p:nvSpPr>
        <p:spPr>
          <a:xfrm>
            <a:off x="35496" y="836712"/>
            <a:ext cx="8784976" cy="5632311"/>
          </a:xfrm>
          <a:prstGeom prst="rect">
            <a:avLst/>
          </a:prstGeom>
        </p:spPr>
        <p:txBody>
          <a:bodyPr wrap="square">
            <a:spAutoFit/>
          </a:bodyPr>
          <a:lstStyle/>
          <a:p>
            <a:r>
              <a:rPr lang="en-US" altLang="zh-CN" sz="2000" dirty="0">
                <a:latin typeface="+mn-ea"/>
              </a:rPr>
              <a:t>22</a:t>
            </a:r>
            <a:r>
              <a:rPr lang="zh-CN" altLang="zh-CN" sz="2000" dirty="0">
                <a:latin typeface="+mn-ea"/>
              </a:rPr>
              <a:t>．在</a:t>
            </a:r>
            <a:r>
              <a:rPr lang="en-US" altLang="zh-CN" sz="2000" dirty="0">
                <a:latin typeface="+mn-ea"/>
              </a:rPr>
              <a:t>Windows 7</a:t>
            </a:r>
            <a:r>
              <a:rPr lang="zh-CN" altLang="zh-CN" sz="2000" dirty="0">
                <a:latin typeface="+mn-ea"/>
              </a:rPr>
              <a:t>系统中，有关剪贴板的说法不正确</a:t>
            </a:r>
            <a:r>
              <a:rPr lang="zh-CN" altLang="zh-CN" sz="2000">
                <a:latin typeface="+mn-ea"/>
              </a:rPr>
              <a:t>的</a:t>
            </a:r>
            <a:r>
              <a:rPr lang="zh-CN" altLang="zh-CN" sz="2000" smtClean="0">
                <a:latin typeface="+mn-ea"/>
              </a:rPr>
              <a:t>是</a:t>
            </a:r>
            <a:r>
              <a:rPr lang="zh-CN" altLang="en-US" sz="2000" smtClean="0">
                <a:latin typeface="+mn-ea"/>
              </a:rPr>
              <a:t>（    ）。</a:t>
            </a:r>
            <a:endParaRPr lang="zh-CN" altLang="zh-CN" sz="2000" dirty="0">
              <a:latin typeface="+mn-ea"/>
            </a:endParaRPr>
          </a:p>
          <a:p>
            <a:r>
              <a:rPr lang="en-US" altLang="zh-CN" sz="2000" dirty="0">
                <a:latin typeface="+mn-ea"/>
              </a:rPr>
              <a:t>A</a:t>
            </a:r>
            <a:r>
              <a:rPr lang="zh-CN" altLang="zh-CN" sz="2000" dirty="0">
                <a:latin typeface="+mn-ea"/>
              </a:rPr>
              <a:t>．剪贴板中的内容只能粘贴一次</a:t>
            </a:r>
            <a:endParaRPr lang="zh-CN" altLang="zh-CN" sz="2000" dirty="0">
              <a:latin typeface="+mn-ea"/>
            </a:endParaRPr>
          </a:p>
          <a:p>
            <a:r>
              <a:rPr lang="en-US" altLang="zh-CN" sz="2000" dirty="0">
                <a:latin typeface="+mn-ea"/>
              </a:rPr>
              <a:t>B</a:t>
            </a:r>
            <a:r>
              <a:rPr lang="zh-CN" altLang="zh-CN" sz="2000" dirty="0">
                <a:latin typeface="+mn-ea"/>
              </a:rPr>
              <a:t>．重启计算机后剪贴板中的内容将丢失</a:t>
            </a:r>
            <a:endParaRPr lang="zh-CN" altLang="zh-CN" sz="2000" dirty="0">
              <a:latin typeface="+mn-ea"/>
            </a:endParaRPr>
          </a:p>
          <a:p>
            <a:r>
              <a:rPr lang="en-US" altLang="zh-CN" sz="2000" dirty="0">
                <a:latin typeface="+mn-ea"/>
              </a:rPr>
              <a:t>C</a:t>
            </a:r>
            <a:r>
              <a:rPr lang="zh-CN" altLang="zh-CN" sz="2000" dirty="0">
                <a:latin typeface="+mn-ea"/>
              </a:rPr>
              <a:t>．执行多次的复制，每次复制的内容都会保留在剪贴板中</a:t>
            </a:r>
            <a:endParaRPr lang="zh-CN" altLang="zh-CN" sz="2000" dirty="0">
              <a:latin typeface="+mn-ea"/>
            </a:endParaRPr>
          </a:p>
          <a:p>
            <a:r>
              <a:rPr lang="en-US" altLang="zh-CN" sz="2000" dirty="0">
                <a:latin typeface="+mn-ea"/>
              </a:rPr>
              <a:t>D</a:t>
            </a:r>
            <a:r>
              <a:rPr lang="zh-CN" altLang="zh-CN" sz="2000" dirty="0">
                <a:latin typeface="+mn-ea"/>
              </a:rPr>
              <a:t>．执行剪切操作时，被剪切的对象将被移动到剪贴板中</a:t>
            </a:r>
            <a:endParaRPr lang="zh-CN" altLang="zh-CN" sz="2000" dirty="0">
              <a:latin typeface="+mn-ea"/>
            </a:endParaRPr>
          </a:p>
          <a:p>
            <a:r>
              <a:rPr lang="en-US" altLang="zh-CN" sz="2000" dirty="0">
                <a:latin typeface="+mn-ea"/>
              </a:rPr>
              <a:t>23</a:t>
            </a:r>
            <a:r>
              <a:rPr lang="zh-CN" altLang="zh-CN" sz="2000" dirty="0">
                <a:latin typeface="+mn-ea"/>
              </a:rPr>
              <a:t>．在</a:t>
            </a:r>
            <a:r>
              <a:rPr lang="en-US" altLang="zh-CN" sz="2000" dirty="0">
                <a:latin typeface="+mn-ea"/>
              </a:rPr>
              <a:t>Windows 7</a:t>
            </a:r>
            <a:r>
              <a:rPr lang="zh-CN" altLang="zh-CN" sz="2000" dirty="0">
                <a:latin typeface="+mn-ea"/>
              </a:rPr>
              <a:t>系统中，“粘贴”的</a:t>
            </a:r>
            <a:r>
              <a:rPr lang="zh-CN" altLang="zh-CN" sz="2000">
                <a:latin typeface="+mn-ea"/>
              </a:rPr>
              <a:t>快捷键</a:t>
            </a:r>
            <a:r>
              <a:rPr lang="zh-CN" altLang="zh-CN" sz="2000" smtClean="0">
                <a:latin typeface="+mn-ea"/>
              </a:rPr>
              <a:t>是</a:t>
            </a:r>
            <a:r>
              <a:rPr lang="zh-CN" altLang="en-US" sz="2000">
                <a:latin typeface="+mn-ea"/>
              </a:rPr>
              <a:t>（    ）。</a:t>
            </a:r>
            <a:endParaRPr lang="zh-CN" altLang="zh-CN" sz="2000" dirty="0">
              <a:latin typeface="+mn-ea"/>
            </a:endParaRPr>
          </a:p>
          <a:p>
            <a:r>
              <a:rPr lang="en-US" altLang="zh-CN" sz="2000" dirty="0">
                <a:latin typeface="+mn-ea"/>
              </a:rPr>
              <a:t>A</a:t>
            </a:r>
            <a:r>
              <a:rPr lang="zh-CN" altLang="zh-CN" sz="2000" dirty="0">
                <a:latin typeface="+mn-ea"/>
              </a:rPr>
              <a:t>．</a:t>
            </a:r>
            <a:r>
              <a:rPr lang="en-US" altLang="zh-CN" sz="2000" dirty="0">
                <a:latin typeface="+mn-ea"/>
              </a:rPr>
              <a:t>Ctrl+Z   </a:t>
            </a:r>
            <a:r>
              <a:rPr lang="en-US" altLang="zh-CN" sz="2000" dirty="0" smtClean="0">
                <a:latin typeface="+mn-ea"/>
              </a:rPr>
              <a:t>       </a:t>
            </a:r>
            <a:r>
              <a:rPr lang="en-US" altLang="zh-CN" sz="2000" dirty="0">
                <a:latin typeface="+mn-ea"/>
              </a:rPr>
              <a:t>B</a:t>
            </a:r>
            <a:r>
              <a:rPr lang="zh-CN" altLang="zh-CN" sz="2000" dirty="0">
                <a:latin typeface="+mn-ea"/>
              </a:rPr>
              <a:t>．</a:t>
            </a:r>
            <a:r>
              <a:rPr lang="en-US" altLang="zh-CN" sz="2000" dirty="0">
                <a:latin typeface="+mn-ea"/>
              </a:rPr>
              <a:t>Ctrl+X    </a:t>
            </a:r>
            <a:r>
              <a:rPr lang="en-US" altLang="zh-CN" sz="2000" dirty="0" smtClean="0">
                <a:latin typeface="+mn-ea"/>
              </a:rPr>
              <a:t>       </a:t>
            </a:r>
            <a:r>
              <a:rPr lang="en-US" altLang="zh-CN" sz="2000" dirty="0">
                <a:latin typeface="+mn-ea"/>
              </a:rPr>
              <a:t>C</a:t>
            </a:r>
            <a:r>
              <a:rPr lang="zh-CN" altLang="zh-CN" sz="2000" dirty="0">
                <a:latin typeface="+mn-ea"/>
              </a:rPr>
              <a:t>．</a:t>
            </a:r>
            <a:r>
              <a:rPr lang="en-US" altLang="zh-CN" sz="2000" dirty="0">
                <a:latin typeface="+mn-ea"/>
              </a:rPr>
              <a:t>Ctrl+V  </a:t>
            </a:r>
            <a:r>
              <a:rPr lang="en-US" altLang="zh-CN" sz="2000" dirty="0" smtClean="0">
                <a:latin typeface="+mn-ea"/>
              </a:rPr>
              <a:t>      </a:t>
            </a:r>
            <a:r>
              <a:rPr lang="en-US" altLang="zh-CN" sz="2000" dirty="0">
                <a:latin typeface="+mn-ea"/>
              </a:rPr>
              <a:t>D</a:t>
            </a:r>
            <a:r>
              <a:rPr lang="zh-CN" altLang="zh-CN" sz="2000" dirty="0">
                <a:latin typeface="+mn-ea"/>
              </a:rPr>
              <a:t>．</a:t>
            </a:r>
            <a:r>
              <a:rPr lang="en-US" altLang="zh-CN" sz="2000" dirty="0" err="1">
                <a:latin typeface="+mn-ea"/>
              </a:rPr>
              <a:t>Ctrl+C</a:t>
            </a:r>
            <a:endParaRPr lang="zh-CN" altLang="zh-CN" sz="2000" dirty="0">
              <a:latin typeface="+mn-ea"/>
            </a:endParaRPr>
          </a:p>
          <a:p>
            <a:r>
              <a:rPr lang="en-US" altLang="zh-CN" sz="2000" dirty="0">
                <a:latin typeface="+mn-ea"/>
              </a:rPr>
              <a:t>24</a:t>
            </a:r>
            <a:r>
              <a:rPr lang="zh-CN" altLang="zh-CN" sz="2000" dirty="0">
                <a:latin typeface="+mn-ea"/>
              </a:rPr>
              <a:t>．在</a:t>
            </a:r>
            <a:r>
              <a:rPr lang="en-US" altLang="zh-CN" sz="2000" dirty="0">
                <a:latin typeface="+mn-ea"/>
              </a:rPr>
              <a:t>Windows</a:t>
            </a:r>
            <a:r>
              <a:rPr lang="zh-CN" altLang="zh-CN" sz="2000" dirty="0">
                <a:latin typeface="+mn-ea"/>
              </a:rPr>
              <a:t>资源管理器管理中，欲将</a:t>
            </a:r>
            <a:r>
              <a:rPr lang="en-US" altLang="zh-CN" sz="2000" dirty="0">
                <a:latin typeface="+mn-ea"/>
              </a:rPr>
              <a:t>C</a:t>
            </a:r>
            <a:r>
              <a:rPr lang="zh-CN" altLang="zh-CN" sz="2000" dirty="0">
                <a:latin typeface="+mn-ea"/>
              </a:rPr>
              <a:t>盘下的一个文件复制到</a:t>
            </a:r>
            <a:r>
              <a:rPr lang="en-US" altLang="zh-CN" sz="2000" dirty="0">
                <a:latin typeface="+mn-ea"/>
              </a:rPr>
              <a:t>E</a:t>
            </a:r>
            <a:r>
              <a:rPr lang="zh-CN" altLang="zh-CN" sz="2000" dirty="0">
                <a:latin typeface="+mn-ea"/>
              </a:rPr>
              <a:t>盘，以下方法中不正确</a:t>
            </a:r>
            <a:r>
              <a:rPr lang="zh-CN" altLang="zh-CN" sz="2000">
                <a:latin typeface="+mn-ea"/>
              </a:rPr>
              <a:t>的</a:t>
            </a:r>
            <a:r>
              <a:rPr lang="zh-CN" altLang="zh-CN" sz="2000" smtClean="0">
                <a:latin typeface="+mn-ea"/>
              </a:rPr>
              <a:t>是</a:t>
            </a:r>
            <a:r>
              <a:rPr lang="zh-CN" altLang="en-US" sz="2000">
                <a:latin typeface="+mn-ea"/>
              </a:rPr>
              <a:t>（    ）。</a:t>
            </a:r>
            <a:endParaRPr lang="zh-CN" altLang="zh-CN" sz="2000" dirty="0">
              <a:latin typeface="+mn-ea"/>
            </a:endParaRPr>
          </a:p>
          <a:p>
            <a:r>
              <a:rPr lang="en-US" altLang="zh-CN" sz="2000" dirty="0">
                <a:latin typeface="+mn-ea"/>
              </a:rPr>
              <a:t>A</a:t>
            </a:r>
            <a:r>
              <a:rPr lang="zh-CN" altLang="zh-CN" sz="2000" dirty="0">
                <a:latin typeface="+mn-ea"/>
              </a:rPr>
              <a:t>．直接将文件从</a:t>
            </a:r>
            <a:r>
              <a:rPr lang="en-US" altLang="zh-CN" sz="2000" dirty="0">
                <a:latin typeface="+mn-ea"/>
              </a:rPr>
              <a:t>C</a:t>
            </a:r>
            <a:r>
              <a:rPr lang="zh-CN" altLang="zh-CN" sz="2000" dirty="0">
                <a:latin typeface="+mn-ea"/>
              </a:rPr>
              <a:t>盘拖到</a:t>
            </a:r>
            <a:r>
              <a:rPr lang="en-US" altLang="zh-CN" sz="2000" dirty="0">
                <a:latin typeface="+mn-ea"/>
              </a:rPr>
              <a:t>E</a:t>
            </a:r>
            <a:r>
              <a:rPr lang="zh-CN" altLang="zh-CN" sz="2000" dirty="0">
                <a:latin typeface="+mn-ea"/>
              </a:rPr>
              <a:t>盘</a:t>
            </a:r>
            <a:r>
              <a:rPr lang="en-US" altLang="zh-CN" sz="2000" dirty="0">
                <a:latin typeface="+mn-ea"/>
              </a:rPr>
              <a:t>              </a:t>
            </a:r>
            <a:endParaRPr lang="en-US" altLang="zh-CN" sz="2000" dirty="0" smtClean="0">
              <a:latin typeface="+mn-ea"/>
            </a:endParaRPr>
          </a:p>
          <a:p>
            <a:r>
              <a:rPr lang="en-US" altLang="zh-CN" sz="2000" dirty="0" smtClean="0">
                <a:latin typeface="+mn-ea"/>
              </a:rPr>
              <a:t>B</a:t>
            </a:r>
            <a:r>
              <a:rPr lang="zh-CN" altLang="zh-CN" sz="2000" dirty="0">
                <a:latin typeface="+mn-ea"/>
              </a:rPr>
              <a:t>．按住</a:t>
            </a:r>
            <a:r>
              <a:rPr lang="en-US" altLang="zh-CN" sz="2000" dirty="0">
                <a:latin typeface="+mn-ea"/>
              </a:rPr>
              <a:t>Ctrl</a:t>
            </a:r>
            <a:r>
              <a:rPr lang="zh-CN" altLang="zh-CN" sz="2000" dirty="0">
                <a:latin typeface="+mn-ea"/>
              </a:rPr>
              <a:t>键将文件从</a:t>
            </a:r>
            <a:r>
              <a:rPr lang="en-US" altLang="zh-CN" sz="2000" dirty="0">
                <a:latin typeface="+mn-ea"/>
              </a:rPr>
              <a:t>C</a:t>
            </a:r>
            <a:r>
              <a:rPr lang="zh-CN" altLang="zh-CN" sz="2000" dirty="0">
                <a:latin typeface="+mn-ea"/>
              </a:rPr>
              <a:t>盘拖到</a:t>
            </a:r>
            <a:r>
              <a:rPr lang="en-US" altLang="zh-CN" sz="2000" dirty="0">
                <a:latin typeface="+mn-ea"/>
              </a:rPr>
              <a:t>E</a:t>
            </a:r>
            <a:r>
              <a:rPr lang="zh-CN" altLang="zh-CN" sz="2000" dirty="0">
                <a:latin typeface="+mn-ea"/>
              </a:rPr>
              <a:t>盘</a:t>
            </a:r>
            <a:endParaRPr lang="zh-CN" altLang="zh-CN" sz="2000" dirty="0">
              <a:latin typeface="+mn-ea"/>
            </a:endParaRPr>
          </a:p>
          <a:p>
            <a:r>
              <a:rPr lang="en-US" altLang="zh-CN" sz="2000" dirty="0">
                <a:latin typeface="+mn-ea"/>
              </a:rPr>
              <a:t>C</a:t>
            </a:r>
            <a:r>
              <a:rPr lang="zh-CN" altLang="zh-CN" sz="2000" dirty="0">
                <a:latin typeface="+mn-ea"/>
              </a:rPr>
              <a:t>．使用快捷键</a:t>
            </a:r>
            <a:r>
              <a:rPr lang="en-US" altLang="zh-CN" sz="2000" dirty="0">
                <a:latin typeface="+mn-ea"/>
              </a:rPr>
              <a:t>Ctrl+C</a:t>
            </a:r>
            <a:r>
              <a:rPr lang="zh-CN" altLang="zh-CN" sz="2000" dirty="0">
                <a:latin typeface="+mn-ea"/>
              </a:rPr>
              <a:t>和</a:t>
            </a:r>
            <a:r>
              <a:rPr lang="en-US" altLang="zh-CN" sz="2000" dirty="0">
                <a:latin typeface="+mn-ea"/>
              </a:rPr>
              <a:t>Ctrl+V            </a:t>
            </a:r>
            <a:endParaRPr lang="en-US" altLang="zh-CN" sz="2000" dirty="0" smtClean="0">
              <a:latin typeface="+mn-ea"/>
            </a:endParaRPr>
          </a:p>
          <a:p>
            <a:r>
              <a:rPr lang="en-US" altLang="zh-CN" sz="2000" dirty="0" smtClean="0">
                <a:latin typeface="+mn-ea"/>
              </a:rPr>
              <a:t>D</a:t>
            </a:r>
            <a:r>
              <a:rPr lang="zh-CN" altLang="zh-CN" sz="2000" dirty="0">
                <a:latin typeface="+mn-ea"/>
              </a:rPr>
              <a:t>．按住</a:t>
            </a:r>
            <a:r>
              <a:rPr lang="en-US" altLang="zh-CN" sz="2000" dirty="0">
                <a:latin typeface="+mn-ea"/>
              </a:rPr>
              <a:t>Shift</a:t>
            </a:r>
            <a:r>
              <a:rPr lang="zh-CN" altLang="zh-CN" sz="2000" dirty="0">
                <a:latin typeface="+mn-ea"/>
              </a:rPr>
              <a:t>键将文件从</a:t>
            </a:r>
            <a:r>
              <a:rPr lang="en-US" altLang="zh-CN" sz="2000" dirty="0">
                <a:latin typeface="+mn-ea"/>
              </a:rPr>
              <a:t>C</a:t>
            </a:r>
            <a:r>
              <a:rPr lang="zh-CN" altLang="zh-CN" sz="2000" dirty="0">
                <a:latin typeface="+mn-ea"/>
              </a:rPr>
              <a:t>盘拖到</a:t>
            </a:r>
            <a:r>
              <a:rPr lang="en-US" altLang="zh-CN" sz="2000" dirty="0">
                <a:latin typeface="+mn-ea"/>
              </a:rPr>
              <a:t>E</a:t>
            </a:r>
            <a:r>
              <a:rPr lang="zh-CN" altLang="zh-CN" sz="2000" dirty="0">
                <a:latin typeface="+mn-ea"/>
              </a:rPr>
              <a:t>盘</a:t>
            </a:r>
            <a:endParaRPr lang="zh-CN" altLang="zh-CN" sz="2000" dirty="0">
              <a:latin typeface="+mn-ea"/>
            </a:endParaRPr>
          </a:p>
          <a:p>
            <a:r>
              <a:rPr lang="en-US" altLang="zh-CN" sz="2000" dirty="0">
                <a:latin typeface="+mn-ea"/>
              </a:rPr>
              <a:t>25</a:t>
            </a:r>
            <a:r>
              <a:rPr lang="zh-CN" altLang="zh-CN" sz="2000" dirty="0">
                <a:latin typeface="+mn-ea"/>
              </a:rPr>
              <a:t>．以下有关“库”的说法中不正确</a:t>
            </a:r>
            <a:r>
              <a:rPr lang="zh-CN" altLang="zh-CN" sz="2000">
                <a:latin typeface="+mn-ea"/>
              </a:rPr>
              <a:t>的</a:t>
            </a:r>
            <a:r>
              <a:rPr lang="zh-CN" altLang="zh-CN" sz="2000" smtClean="0">
                <a:latin typeface="+mn-ea"/>
              </a:rPr>
              <a:t>是</a:t>
            </a:r>
            <a:r>
              <a:rPr lang="zh-CN" altLang="en-US" sz="2000">
                <a:latin typeface="+mn-ea"/>
              </a:rPr>
              <a:t>（    ）。</a:t>
            </a:r>
            <a:endParaRPr lang="zh-CN" altLang="zh-CN" sz="2000" dirty="0">
              <a:latin typeface="+mn-ea"/>
            </a:endParaRPr>
          </a:p>
          <a:p>
            <a:r>
              <a:rPr lang="en-US" altLang="zh-CN" sz="2000" dirty="0">
                <a:latin typeface="+mn-ea"/>
              </a:rPr>
              <a:t>A</a:t>
            </a:r>
            <a:r>
              <a:rPr lang="zh-CN" altLang="zh-CN" sz="2000" dirty="0">
                <a:latin typeface="+mn-ea"/>
              </a:rPr>
              <a:t>．用户不能往库中添加文件</a:t>
            </a:r>
            <a:r>
              <a:rPr lang="en-US" altLang="zh-CN" sz="2000" dirty="0">
                <a:latin typeface="+mn-ea"/>
              </a:rPr>
              <a:t>           </a:t>
            </a:r>
            <a:endParaRPr lang="zh-CN" altLang="zh-CN" sz="2000" dirty="0">
              <a:latin typeface="+mn-ea"/>
            </a:endParaRPr>
          </a:p>
          <a:p>
            <a:r>
              <a:rPr lang="en-US" altLang="zh-CN" sz="2000" dirty="0">
                <a:latin typeface="+mn-ea"/>
              </a:rPr>
              <a:t>B</a:t>
            </a:r>
            <a:r>
              <a:rPr lang="zh-CN" altLang="zh-CN" sz="2000" dirty="0">
                <a:latin typeface="+mn-ea"/>
              </a:rPr>
              <a:t>．使用库组织文件便于快速访问文件</a:t>
            </a:r>
            <a:endParaRPr lang="zh-CN" altLang="zh-CN" sz="2000" dirty="0">
              <a:latin typeface="+mn-ea"/>
            </a:endParaRPr>
          </a:p>
          <a:p>
            <a:r>
              <a:rPr lang="en-US" altLang="zh-CN" sz="2000" dirty="0">
                <a:latin typeface="+mn-ea"/>
              </a:rPr>
              <a:t>C</a:t>
            </a:r>
            <a:r>
              <a:rPr lang="zh-CN" altLang="zh-CN" sz="2000" dirty="0">
                <a:latin typeface="+mn-ea"/>
              </a:rPr>
              <a:t>．删除库对其包含的文件夹或文件没有影响</a:t>
            </a:r>
            <a:endParaRPr lang="zh-CN" altLang="zh-CN" sz="2000" dirty="0">
              <a:latin typeface="+mn-ea"/>
            </a:endParaRPr>
          </a:p>
          <a:p>
            <a:r>
              <a:rPr lang="en-US" altLang="zh-CN" sz="2000" dirty="0">
                <a:latin typeface="+mn-ea"/>
              </a:rPr>
              <a:t>D</a:t>
            </a:r>
            <a:r>
              <a:rPr lang="zh-CN" altLang="zh-CN" sz="2000" dirty="0">
                <a:latin typeface="+mn-ea"/>
              </a:rPr>
              <a:t>．库可以管理来自不同位置的文件，而不必考虑他们的实际位置</a:t>
            </a:r>
            <a:endParaRPr lang="zh-CN" altLang="en-US" sz="2000" dirty="0">
              <a:latin typeface="+mn-ea"/>
            </a:endParaRPr>
          </a:p>
        </p:txBody>
      </p:sp>
      <p:sp>
        <p:nvSpPr>
          <p:cNvPr id="9" name="矩形 8"/>
          <p:cNvSpPr/>
          <p:nvPr/>
        </p:nvSpPr>
        <p:spPr>
          <a:xfrm>
            <a:off x="1043608" y="44624"/>
            <a:ext cx="6449552" cy="521970"/>
          </a:xfrm>
          <a:prstGeom prst="rect">
            <a:avLst/>
          </a:prstGeom>
        </p:spPr>
        <p:txBody>
          <a:bodyPr wrap="square">
            <a:spAutoFit/>
          </a:bodyPr>
          <a:lstStyle/>
          <a:p>
            <a:r>
              <a:rPr lang="zh-CN" altLang="en-US" sz="2800" dirty="0" smtClean="0">
                <a:solidFill>
                  <a:srgbClr val="FFFF00"/>
                </a:solidFill>
                <a:latin typeface="黑体" panose="02010609060101010101" pitchFamily="49" charset="-122"/>
                <a:ea typeface="黑体" panose="02010609060101010101" pitchFamily="49" charset="-122"/>
              </a:rPr>
              <a:t>课后练习（学业水平考试不做要求）</a:t>
            </a:r>
            <a:endParaRPr lang="zh-CN" altLang="zh-CN" sz="2000"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6760684" y="-126885"/>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graphicFrame>
        <p:nvGraphicFramePr>
          <p:cNvPr id="8" name="表格 7"/>
          <p:cNvGraphicFramePr>
            <a:graphicFrameLocks noGrp="1"/>
          </p:cNvGraphicFramePr>
          <p:nvPr/>
        </p:nvGraphicFramePr>
        <p:xfrm>
          <a:off x="635630" y="1570499"/>
          <a:ext cx="8136900" cy="3357542"/>
        </p:xfrm>
        <a:graphic>
          <a:graphicData uri="http://schemas.openxmlformats.org/drawingml/2006/table">
            <a:tbl>
              <a:tblPr firstRow="1" bandRow="1">
                <a:tableStyleId>{5C22544A-7EE6-4342-B048-85BDC9FD1C3A}</a:tableStyleId>
              </a:tblPr>
              <a:tblGrid>
                <a:gridCol w="813690"/>
                <a:gridCol w="813690"/>
                <a:gridCol w="813690"/>
                <a:gridCol w="813690"/>
                <a:gridCol w="813690"/>
                <a:gridCol w="813690"/>
                <a:gridCol w="813690"/>
                <a:gridCol w="813690"/>
                <a:gridCol w="813690"/>
                <a:gridCol w="813690"/>
              </a:tblGrid>
              <a:tr h="859841">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r>
              <a:tr h="514107">
                <a:tc>
                  <a:txBody>
                    <a:bodyPr/>
                    <a:lstStyle/>
                    <a:p>
                      <a:pPr algn="ctr"/>
                      <a:r>
                        <a:rPr lang="en-US" altLang="zh-CN" sz="2000" dirty="0" smtClean="0"/>
                        <a:t>1</a:t>
                      </a:r>
                      <a:endParaRPr lang="zh-CN" altLang="en-US" sz="2000" dirty="0"/>
                    </a:p>
                  </a:txBody>
                  <a:tcPr anchor="ctr"/>
                </a:tc>
                <a:tc>
                  <a:txBody>
                    <a:bodyPr/>
                    <a:lstStyle/>
                    <a:p>
                      <a:pPr algn="ctr"/>
                      <a:r>
                        <a:rPr lang="en-US" altLang="zh-CN" sz="2000" dirty="0" smtClean="0"/>
                        <a:t>B</a:t>
                      </a:r>
                      <a:endParaRPr lang="zh-CN" altLang="en-US" sz="2000" dirty="0"/>
                    </a:p>
                  </a:txBody>
                  <a:tcPr anchor="ctr"/>
                </a:tc>
                <a:tc>
                  <a:txBody>
                    <a:bodyPr/>
                    <a:lstStyle/>
                    <a:p>
                      <a:pPr algn="ctr"/>
                      <a:r>
                        <a:rPr lang="en-US" altLang="zh-CN" sz="2000" dirty="0" smtClean="0"/>
                        <a:t>2</a:t>
                      </a:r>
                      <a:endParaRPr lang="zh-CN" altLang="en-US" sz="2000" dirty="0"/>
                    </a:p>
                  </a:txBody>
                  <a:tcPr anchor="ctr"/>
                </a:tc>
                <a:tc>
                  <a:txBody>
                    <a:bodyPr/>
                    <a:lstStyle/>
                    <a:p>
                      <a:pPr algn="ctr"/>
                      <a:r>
                        <a:rPr lang="en-US" altLang="zh-CN" sz="2000" dirty="0" smtClean="0"/>
                        <a:t>D</a:t>
                      </a:r>
                      <a:endParaRPr lang="zh-CN" altLang="en-US" sz="2000" dirty="0"/>
                    </a:p>
                  </a:txBody>
                  <a:tcPr anchor="ctr"/>
                </a:tc>
                <a:tc>
                  <a:txBody>
                    <a:bodyPr/>
                    <a:lstStyle/>
                    <a:p>
                      <a:pPr algn="ctr"/>
                      <a:r>
                        <a:rPr lang="en-US" altLang="zh-CN" sz="2000" dirty="0" smtClean="0"/>
                        <a:t>3</a:t>
                      </a:r>
                      <a:endParaRPr lang="zh-CN" altLang="en-US" sz="2000" dirty="0"/>
                    </a:p>
                  </a:txBody>
                  <a:tcPr anchor="ctr"/>
                </a:tc>
                <a:tc>
                  <a:txBody>
                    <a:bodyPr/>
                    <a:lstStyle/>
                    <a:p>
                      <a:pPr algn="ctr"/>
                      <a:r>
                        <a:rPr lang="en-US" altLang="zh-CN" sz="2000" dirty="0" smtClean="0"/>
                        <a:t>B</a:t>
                      </a:r>
                      <a:endParaRPr lang="zh-CN" altLang="en-US" sz="2000" dirty="0"/>
                    </a:p>
                  </a:txBody>
                  <a:tcPr anchor="ctr"/>
                </a:tc>
                <a:tc>
                  <a:txBody>
                    <a:bodyPr/>
                    <a:lstStyle/>
                    <a:p>
                      <a:pPr algn="ctr"/>
                      <a:r>
                        <a:rPr lang="en-US" altLang="zh-CN" sz="2000" dirty="0" smtClean="0"/>
                        <a:t>4</a:t>
                      </a:r>
                      <a:endParaRPr lang="zh-CN" altLang="en-US" sz="2000" dirty="0"/>
                    </a:p>
                  </a:txBody>
                  <a:tcPr anchor="ctr"/>
                </a:tc>
                <a:tc>
                  <a:txBody>
                    <a:bodyPr/>
                    <a:lstStyle/>
                    <a:p>
                      <a:pPr algn="ctr"/>
                      <a:r>
                        <a:rPr lang="en-US" altLang="zh-CN" sz="2000" dirty="0" smtClean="0"/>
                        <a:t>C</a:t>
                      </a:r>
                      <a:endParaRPr lang="zh-CN" altLang="en-US" sz="2000" dirty="0"/>
                    </a:p>
                  </a:txBody>
                  <a:tcPr anchor="ctr"/>
                </a:tc>
                <a:tc>
                  <a:txBody>
                    <a:bodyPr/>
                    <a:lstStyle/>
                    <a:p>
                      <a:pPr algn="ctr"/>
                      <a:r>
                        <a:rPr lang="en-US" altLang="zh-CN" sz="2000" dirty="0" smtClean="0"/>
                        <a:t>5</a:t>
                      </a:r>
                      <a:endParaRPr lang="zh-CN" altLang="en-US" sz="2000" dirty="0"/>
                    </a:p>
                  </a:txBody>
                  <a:tcPr anchor="ctr"/>
                </a:tc>
                <a:tc>
                  <a:txBody>
                    <a:bodyPr/>
                    <a:lstStyle/>
                    <a:p>
                      <a:pPr algn="ctr"/>
                      <a:r>
                        <a:rPr lang="en-US" altLang="zh-CN" sz="2000" dirty="0" smtClean="0"/>
                        <a:t>C</a:t>
                      </a:r>
                      <a:endParaRPr lang="zh-CN" altLang="en-US" sz="2000" dirty="0"/>
                    </a:p>
                  </a:txBody>
                  <a:tcPr anchor="ctr"/>
                </a:tc>
              </a:tr>
              <a:tr h="477690">
                <a:tc>
                  <a:txBody>
                    <a:bodyPr/>
                    <a:lstStyle/>
                    <a:p>
                      <a:pPr algn="ctr"/>
                      <a:r>
                        <a:rPr lang="en-US" altLang="zh-CN" sz="2000" dirty="0" smtClean="0"/>
                        <a:t>6</a:t>
                      </a:r>
                      <a:endParaRPr lang="zh-CN" altLang="en-US" sz="2000" dirty="0"/>
                    </a:p>
                  </a:txBody>
                  <a:tcPr anchor="ctr"/>
                </a:tc>
                <a:tc>
                  <a:txBody>
                    <a:bodyPr/>
                    <a:lstStyle/>
                    <a:p>
                      <a:pPr algn="ctr"/>
                      <a:r>
                        <a:rPr lang="en-US" altLang="zh-CN" sz="2000" dirty="0" smtClean="0"/>
                        <a:t>D</a:t>
                      </a:r>
                      <a:endParaRPr lang="zh-CN" altLang="en-US" sz="2000" dirty="0"/>
                    </a:p>
                  </a:txBody>
                  <a:tcPr anchor="ctr"/>
                </a:tc>
                <a:tc>
                  <a:txBody>
                    <a:bodyPr/>
                    <a:lstStyle/>
                    <a:p>
                      <a:pPr algn="ctr"/>
                      <a:r>
                        <a:rPr lang="en-US" altLang="zh-CN" sz="2000" dirty="0" smtClean="0"/>
                        <a:t>7</a:t>
                      </a:r>
                      <a:endParaRPr lang="zh-CN" altLang="en-US" sz="2000" dirty="0"/>
                    </a:p>
                  </a:txBody>
                  <a:tcPr anchor="ctr"/>
                </a:tc>
                <a:tc>
                  <a:txBody>
                    <a:bodyPr/>
                    <a:lstStyle/>
                    <a:p>
                      <a:pPr algn="ctr"/>
                      <a:r>
                        <a:rPr lang="en-US" altLang="zh-CN" sz="2000" dirty="0" smtClean="0"/>
                        <a:t>D</a:t>
                      </a:r>
                      <a:endParaRPr lang="zh-CN" altLang="en-US" sz="2000" dirty="0"/>
                    </a:p>
                  </a:txBody>
                  <a:tcPr anchor="ctr"/>
                </a:tc>
                <a:tc>
                  <a:txBody>
                    <a:bodyPr/>
                    <a:lstStyle/>
                    <a:p>
                      <a:pPr algn="ctr"/>
                      <a:r>
                        <a:rPr lang="en-US" altLang="zh-CN" sz="2000" dirty="0" smtClean="0"/>
                        <a:t>8</a:t>
                      </a:r>
                      <a:endParaRPr lang="zh-CN" altLang="en-US" sz="2000" dirty="0"/>
                    </a:p>
                  </a:txBody>
                  <a:tcPr anchor="ctr"/>
                </a:tc>
                <a:tc>
                  <a:txBody>
                    <a:bodyPr/>
                    <a:lstStyle/>
                    <a:p>
                      <a:pPr algn="ctr"/>
                      <a:r>
                        <a:rPr lang="en-US" altLang="zh-CN" sz="2000" dirty="0" smtClean="0"/>
                        <a:t>B</a:t>
                      </a:r>
                      <a:endParaRPr lang="zh-CN" altLang="en-US" sz="2000" dirty="0"/>
                    </a:p>
                  </a:txBody>
                  <a:tcPr anchor="ctr"/>
                </a:tc>
                <a:tc>
                  <a:txBody>
                    <a:bodyPr/>
                    <a:lstStyle/>
                    <a:p>
                      <a:pPr algn="ctr"/>
                      <a:r>
                        <a:rPr lang="en-US" altLang="zh-CN" sz="2000" dirty="0" smtClean="0"/>
                        <a:t>9</a:t>
                      </a:r>
                      <a:endParaRPr lang="zh-CN" altLang="en-US" sz="2000" dirty="0"/>
                    </a:p>
                  </a:txBody>
                  <a:tcPr anchor="ctr"/>
                </a:tc>
                <a:tc>
                  <a:txBody>
                    <a:bodyPr/>
                    <a:lstStyle/>
                    <a:p>
                      <a:pPr algn="ctr"/>
                      <a:r>
                        <a:rPr lang="en-US" altLang="zh-CN" sz="2000" dirty="0" smtClean="0"/>
                        <a:t>C</a:t>
                      </a:r>
                      <a:endParaRPr lang="zh-CN" altLang="en-US" sz="2000" dirty="0"/>
                    </a:p>
                  </a:txBody>
                  <a:tcPr anchor="ctr"/>
                </a:tc>
                <a:tc>
                  <a:txBody>
                    <a:bodyPr/>
                    <a:lstStyle/>
                    <a:p>
                      <a:pPr algn="ctr"/>
                      <a:r>
                        <a:rPr lang="en-US" altLang="zh-CN" sz="2000" dirty="0" smtClean="0"/>
                        <a:t>10</a:t>
                      </a:r>
                      <a:endParaRPr lang="zh-CN" altLang="en-US" sz="2000" dirty="0"/>
                    </a:p>
                  </a:txBody>
                  <a:tcPr anchor="ctr"/>
                </a:tc>
                <a:tc>
                  <a:txBody>
                    <a:bodyPr/>
                    <a:lstStyle/>
                    <a:p>
                      <a:pPr algn="ctr"/>
                      <a:r>
                        <a:rPr lang="en-US" altLang="zh-CN" sz="2000" dirty="0" smtClean="0"/>
                        <a:t>B</a:t>
                      </a:r>
                      <a:endParaRPr lang="zh-CN" altLang="en-US" sz="2000" dirty="0"/>
                    </a:p>
                  </a:txBody>
                  <a:tcPr anchor="ctr"/>
                </a:tc>
              </a:tr>
              <a:tr h="514107">
                <a:tc>
                  <a:txBody>
                    <a:bodyPr/>
                    <a:lstStyle/>
                    <a:p>
                      <a:pPr algn="ctr"/>
                      <a:r>
                        <a:rPr lang="en-US" altLang="zh-CN" sz="2000" dirty="0" smtClean="0"/>
                        <a:t>11</a:t>
                      </a:r>
                      <a:endParaRPr lang="zh-CN" altLang="en-US" sz="2000" dirty="0"/>
                    </a:p>
                  </a:txBody>
                  <a:tcPr anchor="ctr"/>
                </a:tc>
                <a:tc>
                  <a:txBody>
                    <a:bodyPr/>
                    <a:lstStyle/>
                    <a:p>
                      <a:pPr algn="ctr"/>
                      <a:r>
                        <a:rPr lang="en-US" altLang="zh-CN" sz="2000" dirty="0" smtClean="0"/>
                        <a:t>D</a:t>
                      </a:r>
                      <a:endParaRPr lang="zh-CN" altLang="en-US" sz="2000" dirty="0"/>
                    </a:p>
                  </a:txBody>
                  <a:tcPr anchor="ctr"/>
                </a:tc>
                <a:tc>
                  <a:txBody>
                    <a:bodyPr/>
                    <a:lstStyle/>
                    <a:p>
                      <a:pPr algn="ctr"/>
                      <a:r>
                        <a:rPr lang="en-US" altLang="zh-CN" sz="2000" dirty="0" smtClean="0"/>
                        <a:t>12</a:t>
                      </a:r>
                      <a:endParaRPr lang="zh-CN" altLang="en-US" sz="2000" dirty="0"/>
                    </a:p>
                  </a:txBody>
                  <a:tcPr anchor="ctr"/>
                </a:tc>
                <a:tc>
                  <a:txBody>
                    <a:bodyPr/>
                    <a:lstStyle/>
                    <a:p>
                      <a:pPr algn="ctr"/>
                      <a:r>
                        <a:rPr lang="en-US" altLang="zh-CN" sz="2000" dirty="0" smtClean="0"/>
                        <a:t>D</a:t>
                      </a:r>
                      <a:endParaRPr lang="zh-CN" altLang="en-US" sz="2000" dirty="0"/>
                    </a:p>
                  </a:txBody>
                  <a:tcPr anchor="ctr"/>
                </a:tc>
                <a:tc>
                  <a:txBody>
                    <a:bodyPr/>
                    <a:lstStyle/>
                    <a:p>
                      <a:pPr algn="ctr"/>
                      <a:r>
                        <a:rPr lang="en-US" altLang="zh-CN" sz="2000" dirty="0" smtClean="0"/>
                        <a:t>13</a:t>
                      </a:r>
                      <a:endParaRPr lang="zh-CN" altLang="en-US" sz="2000" dirty="0"/>
                    </a:p>
                  </a:txBody>
                  <a:tcPr anchor="ctr"/>
                </a:tc>
                <a:tc>
                  <a:txBody>
                    <a:bodyPr/>
                    <a:lstStyle/>
                    <a:p>
                      <a:pPr algn="ctr"/>
                      <a:r>
                        <a:rPr lang="en-US" altLang="zh-CN" sz="2000" dirty="0" smtClean="0"/>
                        <a:t>B</a:t>
                      </a:r>
                      <a:endParaRPr lang="zh-CN" altLang="en-US" sz="2000" dirty="0"/>
                    </a:p>
                  </a:txBody>
                  <a:tcPr anchor="ctr"/>
                </a:tc>
                <a:tc>
                  <a:txBody>
                    <a:bodyPr/>
                    <a:lstStyle/>
                    <a:p>
                      <a:pPr algn="ctr"/>
                      <a:r>
                        <a:rPr lang="en-US" altLang="zh-CN" sz="2000" dirty="0" smtClean="0"/>
                        <a:t>14</a:t>
                      </a:r>
                      <a:endParaRPr lang="zh-CN" altLang="en-US" sz="2000" dirty="0"/>
                    </a:p>
                  </a:txBody>
                  <a:tcPr anchor="ctr"/>
                </a:tc>
                <a:tc>
                  <a:txBody>
                    <a:bodyPr/>
                    <a:lstStyle/>
                    <a:p>
                      <a:pPr algn="ctr"/>
                      <a:r>
                        <a:rPr lang="en-US" altLang="zh-CN" sz="2000" dirty="0" smtClean="0"/>
                        <a:t>C</a:t>
                      </a:r>
                      <a:endParaRPr lang="zh-CN" altLang="en-US" sz="2000" dirty="0"/>
                    </a:p>
                  </a:txBody>
                  <a:tcPr anchor="ctr"/>
                </a:tc>
                <a:tc>
                  <a:txBody>
                    <a:bodyPr/>
                    <a:lstStyle/>
                    <a:p>
                      <a:pPr algn="ctr"/>
                      <a:r>
                        <a:rPr lang="en-US" altLang="zh-CN" sz="2000" dirty="0" smtClean="0"/>
                        <a:t>15</a:t>
                      </a:r>
                      <a:endParaRPr lang="zh-CN" altLang="en-US" sz="2000" dirty="0"/>
                    </a:p>
                  </a:txBody>
                  <a:tcPr anchor="ctr"/>
                </a:tc>
                <a:tc>
                  <a:txBody>
                    <a:bodyPr/>
                    <a:lstStyle/>
                    <a:p>
                      <a:pPr algn="ctr"/>
                      <a:r>
                        <a:rPr lang="en-US" altLang="zh-CN" sz="2000" dirty="0" smtClean="0"/>
                        <a:t>D</a:t>
                      </a:r>
                      <a:endParaRPr lang="zh-CN" altLang="en-US" sz="2000" dirty="0"/>
                    </a:p>
                  </a:txBody>
                  <a:tcPr anchor="ctr"/>
                </a:tc>
              </a:tr>
              <a:tr h="514107">
                <a:tc>
                  <a:txBody>
                    <a:bodyPr/>
                    <a:lstStyle/>
                    <a:p>
                      <a:pPr algn="ctr"/>
                      <a:r>
                        <a:rPr lang="en-US" altLang="zh-CN" sz="2000" dirty="0" smtClean="0"/>
                        <a:t>16</a:t>
                      </a:r>
                      <a:endParaRPr lang="zh-CN" altLang="en-US" sz="2000" dirty="0"/>
                    </a:p>
                  </a:txBody>
                  <a:tcPr anchor="ctr"/>
                </a:tc>
                <a:tc>
                  <a:txBody>
                    <a:bodyPr/>
                    <a:lstStyle/>
                    <a:p>
                      <a:pPr algn="ctr"/>
                      <a:r>
                        <a:rPr lang="en-US" altLang="zh-CN" sz="2000" dirty="0" smtClean="0"/>
                        <a:t>C</a:t>
                      </a:r>
                      <a:endParaRPr lang="zh-CN" altLang="en-US" sz="2000" dirty="0"/>
                    </a:p>
                  </a:txBody>
                  <a:tcPr anchor="ctr"/>
                </a:tc>
                <a:tc>
                  <a:txBody>
                    <a:bodyPr/>
                    <a:lstStyle/>
                    <a:p>
                      <a:pPr algn="ctr"/>
                      <a:r>
                        <a:rPr lang="en-US" altLang="zh-CN" sz="2000" dirty="0" smtClean="0"/>
                        <a:t>17</a:t>
                      </a:r>
                      <a:endParaRPr lang="zh-CN" altLang="en-US" sz="2000" dirty="0"/>
                    </a:p>
                  </a:txBody>
                  <a:tcPr anchor="ctr"/>
                </a:tc>
                <a:tc>
                  <a:txBody>
                    <a:bodyPr/>
                    <a:lstStyle/>
                    <a:p>
                      <a:pPr algn="ctr"/>
                      <a:r>
                        <a:rPr lang="en-US" altLang="zh-CN" sz="2000" dirty="0" smtClean="0"/>
                        <a:t>D</a:t>
                      </a:r>
                      <a:endParaRPr lang="zh-CN" altLang="en-US" sz="2000" dirty="0"/>
                    </a:p>
                  </a:txBody>
                  <a:tcPr anchor="ctr"/>
                </a:tc>
                <a:tc>
                  <a:txBody>
                    <a:bodyPr/>
                    <a:lstStyle/>
                    <a:p>
                      <a:pPr algn="ctr"/>
                      <a:r>
                        <a:rPr lang="en-US" altLang="zh-CN" sz="2000" dirty="0" smtClean="0"/>
                        <a:t>18</a:t>
                      </a:r>
                      <a:endParaRPr lang="zh-CN" altLang="en-US" sz="2000" dirty="0"/>
                    </a:p>
                  </a:txBody>
                  <a:tcPr anchor="ctr"/>
                </a:tc>
                <a:tc>
                  <a:txBody>
                    <a:bodyPr/>
                    <a:lstStyle/>
                    <a:p>
                      <a:pPr algn="ctr"/>
                      <a:r>
                        <a:rPr lang="en-US" altLang="zh-CN" sz="2000" dirty="0" smtClean="0"/>
                        <a:t>A</a:t>
                      </a:r>
                      <a:endParaRPr lang="zh-CN" altLang="en-US" sz="2000" dirty="0"/>
                    </a:p>
                  </a:txBody>
                  <a:tcPr anchor="ctr"/>
                </a:tc>
                <a:tc>
                  <a:txBody>
                    <a:bodyPr/>
                    <a:lstStyle/>
                    <a:p>
                      <a:pPr algn="ctr"/>
                      <a:r>
                        <a:rPr lang="en-US" altLang="zh-CN" sz="2000" dirty="0" smtClean="0"/>
                        <a:t>19</a:t>
                      </a:r>
                      <a:endParaRPr lang="zh-CN" altLang="en-US" sz="2000" dirty="0"/>
                    </a:p>
                  </a:txBody>
                  <a:tcPr anchor="ctr"/>
                </a:tc>
                <a:tc>
                  <a:txBody>
                    <a:bodyPr/>
                    <a:lstStyle/>
                    <a:p>
                      <a:pPr algn="ctr"/>
                      <a:r>
                        <a:rPr lang="en-US" altLang="zh-CN" sz="2000" dirty="0" smtClean="0"/>
                        <a:t>D</a:t>
                      </a:r>
                      <a:endParaRPr lang="zh-CN" altLang="en-US" sz="2000" dirty="0"/>
                    </a:p>
                  </a:txBody>
                  <a:tcPr anchor="ctr"/>
                </a:tc>
                <a:tc>
                  <a:txBody>
                    <a:bodyPr/>
                    <a:lstStyle/>
                    <a:p>
                      <a:pPr algn="ctr"/>
                      <a:r>
                        <a:rPr lang="en-US" altLang="zh-CN" sz="2000" dirty="0" smtClean="0"/>
                        <a:t>20</a:t>
                      </a:r>
                      <a:endParaRPr lang="zh-CN" altLang="en-US" sz="2000" dirty="0"/>
                    </a:p>
                  </a:txBody>
                  <a:tcPr anchor="ctr"/>
                </a:tc>
                <a:tc>
                  <a:txBody>
                    <a:bodyPr/>
                    <a:lstStyle/>
                    <a:p>
                      <a:pPr algn="ctr"/>
                      <a:r>
                        <a:rPr lang="en-US" altLang="zh-CN" sz="2000" dirty="0" smtClean="0"/>
                        <a:t>B</a:t>
                      </a:r>
                      <a:endParaRPr lang="zh-CN" altLang="en-US" sz="2000" dirty="0"/>
                    </a:p>
                  </a:txBody>
                  <a:tcPr anchor="ctr"/>
                </a:tc>
              </a:tr>
              <a:tr h="477690">
                <a:tc>
                  <a:txBody>
                    <a:bodyPr/>
                    <a:lstStyle/>
                    <a:p>
                      <a:pPr algn="ctr"/>
                      <a:r>
                        <a:rPr lang="en-US" altLang="zh-CN" sz="2000" dirty="0" smtClean="0"/>
                        <a:t>21</a:t>
                      </a:r>
                      <a:endParaRPr lang="zh-CN" altLang="en-US" sz="2000" dirty="0"/>
                    </a:p>
                  </a:txBody>
                  <a:tcPr anchor="ctr"/>
                </a:tc>
                <a:tc>
                  <a:txBody>
                    <a:bodyPr/>
                    <a:lstStyle/>
                    <a:p>
                      <a:pPr algn="ctr"/>
                      <a:r>
                        <a:rPr lang="en-US" altLang="zh-CN" sz="2000" dirty="0" smtClean="0"/>
                        <a:t>B</a:t>
                      </a:r>
                      <a:endParaRPr lang="zh-CN" altLang="en-US" sz="2000" dirty="0"/>
                    </a:p>
                  </a:txBody>
                  <a:tcPr anchor="ctr"/>
                </a:tc>
                <a:tc>
                  <a:txBody>
                    <a:bodyPr/>
                    <a:lstStyle/>
                    <a:p>
                      <a:pPr algn="ctr"/>
                      <a:r>
                        <a:rPr lang="en-US" altLang="zh-CN" sz="2000" dirty="0" smtClean="0"/>
                        <a:t>22</a:t>
                      </a:r>
                      <a:endParaRPr lang="zh-CN" altLang="en-US" sz="2000" dirty="0"/>
                    </a:p>
                  </a:txBody>
                  <a:tcPr anchor="ctr"/>
                </a:tc>
                <a:tc>
                  <a:txBody>
                    <a:bodyPr/>
                    <a:lstStyle/>
                    <a:p>
                      <a:pPr algn="ctr"/>
                      <a:r>
                        <a:rPr lang="en-US" altLang="zh-CN" sz="2000" dirty="0" smtClean="0"/>
                        <a:t>A</a:t>
                      </a:r>
                      <a:endParaRPr lang="zh-CN" altLang="en-US" sz="2000" dirty="0"/>
                    </a:p>
                  </a:txBody>
                  <a:tcPr anchor="ctr"/>
                </a:tc>
                <a:tc>
                  <a:txBody>
                    <a:bodyPr/>
                    <a:lstStyle/>
                    <a:p>
                      <a:pPr algn="ctr"/>
                      <a:r>
                        <a:rPr lang="en-US" altLang="zh-CN" sz="2000" dirty="0" smtClean="0"/>
                        <a:t>23</a:t>
                      </a:r>
                      <a:endParaRPr lang="zh-CN" altLang="en-US" sz="2000" dirty="0"/>
                    </a:p>
                  </a:txBody>
                  <a:tcPr anchor="ctr"/>
                </a:tc>
                <a:tc>
                  <a:txBody>
                    <a:bodyPr/>
                    <a:lstStyle/>
                    <a:p>
                      <a:pPr algn="ctr"/>
                      <a:r>
                        <a:rPr lang="en-US" altLang="zh-CN" sz="2000" dirty="0" smtClean="0"/>
                        <a:t>C</a:t>
                      </a:r>
                      <a:endParaRPr lang="zh-CN" altLang="en-US" sz="2000" dirty="0"/>
                    </a:p>
                  </a:txBody>
                  <a:tcPr anchor="ctr"/>
                </a:tc>
                <a:tc>
                  <a:txBody>
                    <a:bodyPr/>
                    <a:lstStyle/>
                    <a:p>
                      <a:pPr algn="ctr"/>
                      <a:r>
                        <a:rPr lang="en-US" altLang="zh-CN" sz="2000" dirty="0" smtClean="0"/>
                        <a:t>24</a:t>
                      </a:r>
                      <a:endParaRPr lang="zh-CN" altLang="en-US" sz="2000" dirty="0"/>
                    </a:p>
                  </a:txBody>
                  <a:tcPr anchor="ctr"/>
                </a:tc>
                <a:tc>
                  <a:txBody>
                    <a:bodyPr/>
                    <a:lstStyle/>
                    <a:p>
                      <a:pPr algn="ctr"/>
                      <a:r>
                        <a:rPr lang="en-US" altLang="zh-CN" sz="2000" dirty="0" smtClean="0"/>
                        <a:t>D</a:t>
                      </a:r>
                      <a:endParaRPr lang="zh-CN" altLang="en-US" sz="2000" dirty="0"/>
                    </a:p>
                  </a:txBody>
                  <a:tcPr anchor="ctr"/>
                </a:tc>
                <a:tc>
                  <a:txBody>
                    <a:bodyPr/>
                    <a:lstStyle/>
                    <a:p>
                      <a:pPr algn="ctr"/>
                      <a:r>
                        <a:rPr lang="en-US" altLang="zh-CN" sz="2000" dirty="0" smtClean="0"/>
                        <a:t>25</a:t>
                      </a:r>
                      <a:endParaRPr lang="zh-CN" altLang="en-US" sz="2000" dirty="0"/>
                    </a:p>
                  </a:txBody>
                  <a:tcPr anchor="ctr"/>
                </a:tc>
                <a:tc>
                  <a:txBody>
                    <a:bodyPr/>
                    <a:lstStyle/>
                    <a:p>
                      <a:pPr algn="ctr"/>
                      <a:r>
                        <a:rPr lang="en-US" altLang="zh-CN" sz="2000" dirty="0" smtClean="0"/>
                        <a:t>A</a:t>
                      </a:r>
                      <a:endParaRPr lang="zh-CN" altLang="en-US" sz="2000" dirty="0"/>
                    </a:p>
                  </a:txBody>
                  <a:tcPr anchor="ctr"/>
                </a:tc>
              </a:tr>
            </a:tbl>
          </a:graphicData>
        </a:graphic>
      </p:graphicFrame>
      <p:sp>
        <p:nvSpPr>
          <p:cNvPr id="10" name="矩形 9"/>
          <p:cNvSpPr/>
          <p:nvPr/>
        </p:nvSpPr>
        <p:spPr>
          <a:xfrm>
            <a:off x="2999740" y="34290"/>
            <a:ext cx="2341880" cy="521970"/>
          </a:xfrm>
          <a:prstGeom prst="rect">
            <a:avLst/>
          </a:prstGeom>
        </p:spPr>
        <p:txBody>
          <a:bodyPr wrap="square">
            <a:spAutoFit/>
          </a:bodyPr>
          <a:lstStyle/>
          <a:p>
            <a:r>
              <a:rPr lang="zh-CN" altLang="en-US" sz="2800" dirty="0" smtClean="0">
                <a:solidFill>
                  <a:srgbClr val="FFFF00"/>
                </a:solidFill>
                <a:latin typeface="黑体" panose="02010609060101010101" pitchFamily="49" charset="-122"/>
                <a:ea typeface="黑体" panose="02010609060101010101" pitchFamily="49" charset="-122"/>
              </a:rPr>
              <a:t>课后练习答案</a:t>
            </a:r>
            <a:endParaRPr lang="zh-CN" altLang="zh-CN" sz="2000"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6760684" y="-126885"/>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graphicFrame>
        <p:nvGraphicFramePr>
          <p:cNvPr id="9" name="表格 8"/>
          <p:cNvGraphicFramePr>
            <a:graphicFrameLocks noGrp="1"/>
          </p:cNvGraphicFramePr>
          <p:nvPr/>
        </p:nvGraphicFramePr>
        <p:xfrm>
          <a:off x="767424" y="1472590"/>
          <a:ext cx="7016252" cy="4782185"/>
        </p:xfrm>
        <a:graphic>
          <a:graphicData uri="http://schemas.openxmlformats.org/drawingml/2006/table">
            <a:tbl>
              <a:tblPr firstRow="1" firstCol="1" lastRow="1" lastCol="1" bandRow="1" bandCol="1">
                <a:tableStyleId>{69CF1AB2-1976-4502-BF36-3FF5EA218861}</a:tableStyleId>
              </a:tblPr>
              <a:tblGrid>
                <a:gridCol w="1090930"/>
                <a:gridCol w="2060137"/>
                <a:gridCol w="1933525"/>
                <a:gridCol w="1931660"/>
              </a:tblGrid>
              <a:tr h="638563">
                <a:tc>
                  <a:txBody>
                    <a:bodyPr/>
                    <a:lstStyle/>
                    <a:p>
                      <a:pPr algn="ctr">
                        <a:spcAft>
                          <a:spcPts val="0"/>
                        </a:spcAft>
                      </a:pPr>
                      <a:r>
                        <a:rPr lang="zh-CN" sz="1800" kern="0" dirty="0">
                          <a:solidFill>
                            <a:schemeClr val="tx1">
                              <a:lumMod val="95000"/>
                              <a:lumOff val="5000"/>
                            </a:schemeClr>
                          </a:solidFill>
                          <a:effectLst/>
                        </a:rPr>
                        <a:t>扩展名</a:t>
                      </a:r>
                      <a:endParaRPr lang="zh-CN" sz="1800" kern="100" dirty="0">
                        <a:solidFill>
                          <a:schemeClr val="tx1">
                            <a:lumMod val="95000"/>
                            <a:lumOff val="5000"/>
                          </a:schemeClr>
                        </a:solidFill>
                        <a:effectLst/>
                        <a:latin typeface="Calibri" panose="020F0502020204030204"/>
                        <a:ea typeface="宋体" panose="02010600030101010101" pitchFamily="2" charset="-122"/>
                        <a:cs typeface="Times New Roman" panose="02020603050405020304"/>
                      </a:endParaRPr>
                    </a:p>
                  </a:txBody>
                  <a:tcPr marL="68580" marR="68580" marT="0" marB="0" anchor="ctr"/>
                </a:tc>
                <a:tc>
                  <a:txBody>
                    <a:bodyPr/>
                    <a:lstStyle/>
                    <a:p>
                      <a:pPr algn="ctr">
                        <a:spcAft>
                          <a:spcPts val="0"/>
                        </a:spcAft>
                      </a:pPr>
                      <a:r>
                        <a:rPr lang="zh-CN" sz="1800" kern="0" dirty="0">
                          <a:effectLst/>
                        </a:rPr>
                        <a:t>类型</a:t>
                      </a:r>
                      <a:endParaRPr lang="zh-CN" sz="1800" kern="100" dirty="0">
                        <a:effectLst/>
                        <a:latin typeface="Calibri" panose="020F0502020204030204"/>
                        <a:ea typeface="宋体" panose="02010600030101010101" pitchFamily="2" charset="-122"/>
                        <a:cs typeface="Times New Roman" panose="02020603050405020304"/>
                      </a:endParaRPr>
                    </a:p>
                  </a:txBody>
                  <a:tcPr marL="68580" marR="68580" marT="0" marB="0" anchor="ctr"/>
                </a:tc>
                <a:tc>
                  <a:txBody>
                    <a:bodyPr/>
                    <a:lstStyle/>
                    <a:p>
                      <a:pPr algn="ctr">
                        <a:spcAft>
                          <a:spcPts val="0"/>
                        </a:spcAft>
                      </a:pPr>
                      <a:r>
                        <a:rPr lang="zh-CN" sz="1800" kern="0" dirty="0">
                          <a:effectLst/>
                        </a:rPr>
                        <a:t>扩展名</a:t>
                      </a:r>
                      <a:endParaRPr lang="zh-CN" sz="1800" kern="100" dirty="0">
                        <a:effectLst/>
                        <a:latin typeface="Calibri" panose="020F0502020204030204"/>
                        <a:ea typeface="宋体" panose="02010600030101010101" pitchFamily="2" charset="-122"/>
                        <a:cs typeface="Times New Roman" panose="02020603050405020304"/>
                      </a:endParaRPr>
                    </a:p>
                  </a:txBody>
                  <a:tcPr marL="68580" marR="68580" marT="0" marB="0" anchor="ctr"/>
                </a:tc>
                <a:tc>
                  <a:txBody>
                    <a:bodyPr/>
                    <a:lstStyle/>
                    <a:p>
                      <a:pPr algn="ctr">
                        <a:spcAft>
                          <a:spcPts val="0"/>
                        </a:spcAft>
                      </a:pPr>
                      <a:r>
                        <a:rPr lang="zh-CN" sz="1800" kern="0" dirty="0">
                          <a:effectLst/>
                        </a:rPr>
                        <a:t>类型</a:t>
                      </a:r>
                      <a:endParaRPr lang="zh-CN" sz="1800" kern="100" dirty="0">
                        <a:effectLst/>
                        <a:latin typeface="Calibri" panose="020F0502020204030204"/>
                        <a:ea typeface="宋体" panose="02010600030101010101" pitchFamily="2" charset="-122"/>
                        <a:cs typeface="Times New Roman" panose="02020603050405020304"/>
                      </a:endParaRPr>
                    </a:p>
                  </a:txBody>
                  <a:tcPr marL="68580" marR="68580" marT="0" marB="0" anchor="ctr"/>
                </a:tc>
              </a:tr>
              <a:tr h="290830">
                <a:tc>
                  <a:txBody>
                    <a:bodyPr/>
                    <a:lstStyle/>
                    <a:p>
                      <a:pPr algn="ctr">
                        <a:spcAft>
                          <a:spcPts val="0"/>
                        </a:spcAft>
                      </a:pPr>
                      <a:r>
                        <a:rPr lang="en-US" sz="1800" kern="0" dirty="0">
                          <a:solidFill>
                            <a:srgbClr val="FF0000"/>
                          </a:solidFill>
                          <a:effectLst/>
                        </a:rPr>
                        <a:t>txt</a:t>
                      </a:r>
                      <a:endParaRPr lang="zh-CN" sz="1800" kern="100" dirty="0">
                        <a:solidFill>
                          <a:srgbClr val="FF0000"/>
                        </a:solidFill>
                        <a:effectLst/>
                        <a:latin typeface="Calibri" panose="020F0502020204030204"/>
                        <a:ea typeface="宋体" panose="02010600030101010101" pitchFamily="2" charset="-122"/>
                        <a:cs typeface="Times New Roman" panose="02020603050405020304"/>
                      </a:endParaRPr>
                    </a:p>
                  </a:txBody>
                  <a:tcPr marL="68580" marR="68580" marT="0" marB="0" anchor="ctr"/>
                </a:tc>
                <a:tc>
                  <a:txBody>
                    <a:bodyPr/>
                    <a:lstStyle/>
                    <a:p>
                      <a:pPr algn="ctr">
                        <a:spcAft>
                          <a:spcPts val="0"/>
                        </a:spcAft>
                      </a:pPr>
                      <a:r>
                        <a:rPr lang="zh-CN" sz="1800" kern="0" dirty="0">
                          <a:effectLst/>
                        </a:rPr>
                        <a:t>文本文件</a:t>
                      </a:r>
                      <a:endParaRPr lang="zh-CN" sz="1800" kern="100" dirty="0">
                        <a:effectLst/>
                        <a:latin typeface="Calibri" panose="020F0502020204030204"/>
                        <a:ea typeface="宋体" panose="02010600030101010101" pitchFamily="2" charset="-122"/>
                        <a:cs typeface="Times New Roman" panose="02020603050405020304"/>
                      </a:endParaRPr>
                    </a:p>
                  </a:txBody>
                  <a:tcPr marL="68580" marR="68580" marT="0" marB="0" anchor="ctr"/>
                </a:tc>
                <a:tc rowSpan="3">
                  <a:txBody>
                    <a:bodyPr/>
                    <a:lstStyle/>
                    <a:p>
                      <a:pPr algn="ctr">
                        <a:spcAft>
                          <a:spcPts val="0"/>
                        </a:spcAft>
                        <a:buNone/>
                      </a:pPr>
                      <a:r>
                        <a:rPr lang="en-US" altLang="zh-CN" sz="1800" b="1" dirty="0">
                          <a:solidFill>
                            <a:srgbClr val="FF0000"/>
                          </a:solidFill>
                        </a:rPr>
                        <a:t>bmp/jpg/png</a:t>
                      </a:r>
                      <a:endParaRPr lang="en-US" altLang="zh-CN" sz="1800" b="1" dirty="0">
                        <a:solidFill>
                          <a:srgbClr val="FF0000"/>
                        </a:solidFill>
                      </a:endParaRPr>
                    </a:p>
                    <a:p>
                      <a:pPr algn="ctr">
                        <a:spcAft>
                          <a:spcPts val="0"/>
                        </a:spcAft>
                        <a:buNone/>
                      </a:pPr>
                      <a:r>
                        <a:rPr lang="en-US" altLang="zh-CN" sz="1800" b="1" dirty="0">
                          <a:solidFill>
                            <a:srgbClr val="FF0000"/>
                          </a:solidFill>
                        </a:rPr>
                        <a:t>gif/tif/tiff/wmf</a:t>
                      </a:r>
                      <a:endParaRPr lang="en-US" altLang="zh-CN" sz="1800" b="1" dirty="0">
                        <a:solidFill>
                          <a:srgbClr val="FF0000"/>
                        </a:solidFill>
                      </a:endParaRPr>
                    </a:p>
                  </a:txBody>
                  <a:tcPr marL="68580" marR="68580" marT="0" marB="0" anchor="ctr"/>
                </a:tc>
                <a:tc rowSpan="3">
                  <a:txBody>
                    <a:bodyPr/>
                    <a:lstStyle/>
                    <a:p>
                      <a:pPr algn="ctr">
                        <a:spcAft>
                          <a:spcPts val="0"/>
                        </a:spcAft>
                      </a:pPr>
                      <a:r>
                        <a:rPr lang="zh-CN" sz="1800" kern="0">
                          <a:effectLst/>
                        </a:rPr>
                        <a:t>图像文件</a:t>
                      </a:r>
                      <a:endParaRPr lang="zh-CN" sz="1800" kern="100">
                        <a:effectLst/>
                      </a:endParaRPr>
                    </a:p>
                    <a:p>
                      <a:pPr algn="ctr">
                        <a:spcAft>
                          <a:spcPts val="0"/>
                        </a:spcAft>
                      </a:pPr>
                      <a:r>
                        <a:rPr lang="en-US" sz="1800" kern="0" dirty="0">
                          <a:effectLst/>
                        </a:rPr>
                        <a:t> </a:t>
                      </a:r>
                      <a:endParaRPr lang="zh-CN" sz="1800" kern="100">
                        <a:effectLst/>
                        <a:latin typeface="Calibri" panose="020F0502020204030204"/>
                        <a:ea typeface="宋体" panose="02010600030101010101" pitchFamily="2" charset="-122"/>
                        <a:cs typeface="Times New Roman" panose="02020603050405020304"/>
                      </a:endParaRPr>
                    </a:p>
                  </a:txBody>
                  <a:tcPr marL="68580" marR="68580" marT="0" marB="0" anchor="ctr"/>
                </a:tc>
              </a:tr>
              <a:tr h="290830">
                <a:tc>
                  <a:txBody>
                    <a:bodyPr/>
                    <a:p>
                      <a:pPr algn="ctr">
                        <a:spcAft>
                          <a:spcPts val="0"/>
                        </a:spcAft>
                      </a:pPr>
                      <a:r>
                        <a:rPr lang="en-US" sz="1800" kern="0" dirty="0">
                          <a:solidFill>
                            <a:srgbClr val="FF0000"/>
                          </a:solidFill>
                          <a:effectLst/>
                        </a:rPr>
                        <a:t>docx</a:t>
                      </a:r>
                      <a:endParaRPr lang="zh-CN" sz="1800" kern="100" dirty="0">
                        <a:solidFill>
                          <a:srgbClr val="FF0000"/>
                        </a:solidFill>
                        <a:effectLst/>
                        <a:latin typeface="Calibri" panose="020F0502020204030204"/>
                        <a:ea typeface="宋体" panose="02010600030101010101" pitchFamily="2" charset="-122"/>
                        <a:cs typeface="Times New Roman" panose="02020603050405020304"/>
                      </a:endParaRPr>
                    </a:p>
                  </a:txBody>
                  <a:tcPr marL="68580" marR="68580" marT="0" marB="0" anchor="ctr"/>
                </a:tc>
                <a:tc>
                  <a:txBody>
                    <a:bodyPr/>
                    <a:p>
                      <a:pPr algn="ctr">
                        <a:spcAft>
                          <a:spcPts val="0"/>
                        </a:spcAft>
                      </a:pPr>
                      <a:r>
                        <a:rPr lang="en-US" sz="1800" kern="100" dirty="0">
                          <a:effectLst/>
                        </a:rPr>
                        <a:t>Word2010</a:t>
                      </a:r>
                      <a:r>
                        <a:rPr lang="zh-CN" sz="1800" kern="100" dirty="0">
                          <a:effectLst/>
                        </a:rPr>
                        <a:t>文档</a:t>
                      </a:r>
                      <a:endParaRPr lang="zh-CN" sz="1800" kern="100" dirty="0">
                        <a:effectLst/>
                        <a:latin typeface="Calibri" panose="020F0502020204030204"/>
                        <a:ea typeface="宋体" panose="02010600030101010101" pitchFamily="2" charset="-122"/>
                        <a:cs typeface="Times New Roman" panose="02020603050405020304"/>
                      </a:endParaRPr>
                    </a:p>
                  </a:txBody>
                  <a:tcPr marL="68580" marR="68580" marT="0" marB="0" anchor="ctr"/>
                </a:tc>
                <a:tc vMerge="1">
                  <a:tcPr marL="68580" marR="68580" marT="0" marB="0" anchor="ctr"/>
                </a:tc>
                <a:tc vMerge="1">
                  <a:tcPr marL="68580" marR="68580" marT="0" marB="0" anchor="ctr"/>
                </a:tc>
              </a:tr>
              <a:tr h="459105">
                <a:tc>
                  <a:txBody>
                    <a:bodyPr/>
                    <a:lstStyle/>
                    <a:p>
                      <a:pPr algn="ctr">
                        <a:spcAft>
                          <a:spcPts val="0"/>
                        </a:spcAft>
                      </a:pPr>
                      <a:r>
                        <a:rPr lang="en-US" sz="1800" kern="0" dirty="0">
                          <a:solidFill>
                            <a:srgbClr val="FF0000"/>
                          </a:solidFill>
                          <a:effectLst/>
                        </a:rPr>
                        <a:t>pptx</a:t>
                      </a:r>
                      <a:endParaRPr lang="zh-CN" sz="1800" kern="100" dirty="0">
                        <a:solidFill>
                          <a:srgbClr val="FF0000"/>
                        </a:solidFill>
                        <a:effectLst/>
                        <a:latin typeface="Calibri" panose="020F0502020204030204"/>
                        <a:ea typeface="宋体" panose="02010600030101010101" pitchFamily="2" charset="-122"/>
                        <a:cs typeface="Times New Roman" panose="02020603050405020304"/>
                      </a:endParaRPr>
                    </a:p>
                  </a:txBody>
                  <a:tcPr marL="68580" marR="68580" marT="0" marB="0" anchor="ctr"/>
                </a:tc>
                <a:tc>
                  <a:txBody>
                    <a:bodyPr/>
                    <a:lstStyle/>
                    <a:p>
                      <a:pPr algn="ctr">
                        <a:spcAft>
                          <a:spcPts val="0"/>
                        </a:spcAft>
                      </a:pPr>
                      <a:r>
                        <a:rPr lang="en-US" sz="1800" kern="100" dirty="0">
                          <a:effectLst/>
                        </a:rPr>
                        <a:t>Powerpoint2010</a:t>
                      </a:r>
                      <a:r>
                        <a:rPr lang="zh-CN" sz="1800" kern="100" dirty="0">
                          <a:effectLst/>
                        </a:rPr>
                        <a:t>文档</a:t>
                      </a:r>
                      <a:endParaRPr lang="zh-CN" sz="1800" kern="100" dirty="0">
                        <a:effectLst/>
                        <a:latin typeface="Calibri" panose="020F0502020204030204"/>
                        <a:ea typeface="宋体" panose="02010600030101010101" pitchFamily="2" charset="-122"/>
                        <a:cs typeface="Times New Roman" panose="02020603050405020304"/>
                      </a:endParaRPr>
                    </a:p>
                  </a:txBody>
                  <a:tcPr marL="68580" marR="68580" marT="0" marB="0" anchor="ctr"/>
                </a:tc>
                <a:tc vMerge="1">
                  <a:tcPr/>
                </a:tc>
                <a:tc vMerge="1">
                  <a:tcPr/>
                </a:tc>
              </a:tr>
              <a:tr h="531495">
                <a:tc>
                  <a:txBody>
                    <a:bodyPr/>
                    <a:lstStyle/>
                    <a:p>
                      <a:pPr algn="ctr">
                        <a:spcAft>
                          <a:spcPts val="0"/>
                        </a:spcAft>
                      </a:pPr>
                      <a:r>
                        <a:rPr lang="en-US" sz="1800" kern="0" dirty="0">
                          <a:solidFill>
                            <a:srgbClr val="FF0000"/>
                          </a:solidFill>
                          <a:effectLst/>
                        </a:rPr>
                        <a:t>xlsx</a:t>
                      </a:r>
                      <a:endParaRPr lang="zh-CN" sz="1800" kern="100" dirty="0">
                        <a:solidFill>
                          <a:srgbClr val="FF0000"/>
                        </a:solidFill>
                        <a:effectLst/>
                        <a:latin typeface="Calibri" panose="020F0502020204030204"/>
                        <a:ea typeface="宋体" panose="02010600030101010101" pitchFamily="2" charset="-122"/>
                        <a:cs typeface="Times New Roman" panose="02020603050405020304"/>
                      </a:endParaRPr>
                    </a:p>
                  </a:txBody>
                  <a:tcPr marL="68580" marR="68580" marT="0" marB="0" anchor="ctr"/>
                </a:tc>
                <a:tc>
                  <a:txBody>
                    <a:bodyPr/>
                    <a:lstStyle/>
                    <a:p>
                      <a:pPr algn="ctr">
                        <a:spcAft>
                          <a:spcPts val="0"/>
                        </a:spcAft>
                      </a:pPr>
                      <a:r>
                        <a:rPr lang="en-US" sz="1800" kern="100" dirty="0">
                          <a:effectLst/>
                        </a:rPr>
                        <a:t>Excel2010</a:t>
                      </a:r>
                      <a:r>
                        <a:rPr lang="zh-CN" sz="1800" kern="100" dirty="0">
                          <a:effectLst/>
                        </a:rPr>
                        <a:t>文档</a:t>
                      </a:r>
                      <a:endParaRPr lang="zh-CN" sz="1800" kern="100" dirty="0">
                        <a:effectLst/>
                        <a:latin typeface="Calibri" panose="020F0502020204030204"/>
                        <a:ea typeface="宋体" panose="02010600030101010101" pitchFamily="2" charset="-122"/>
                        <a:cs typeface="Times New Roman" panose="02020603050405020304"/>
                      </a:endParaRPr>
                    </a:p>
                  </a:txBody>
                  <a:tcPr marL="68580" marR="68580" marT="0" marB="0" anchor="ctr"/>
                </a:tc>
                <a:tc>
                  <a:txBody>
                    <a:bodyPr/>
                    <a:lstStyle/>
                    <a:p>
                      <a:pPr algn="ctr">
                        <a:spcAft>
                          <a:spcPts val="0"/>
                        </a:spcAft>
                        <a:buNone/>
                      </a:pPr>
                      <a:r>
                        <a:rPr lang="en-US" altLang="zh-CN" sz="1800" b="1" dirty="0">
                          <a:solidFill>
                            <a:srgbClr val="FF0000"/>
                          </a:solidFill>
                        </a:rPr>
                        <a:t>gif/swf</a:t>
                      </a:r>
                      <a:endParaRPr lang="en-US" altLang="zh-CN" sz="1800" b="1" dirty="0">
                        <a:solidFill>
                          <a:srgbClr val="FF0000"/>
                        </a:solidFill>
                      </a:endParaRPr>
                    </a:p>
                  </a:txBody>
                  <a:tcPr marL="68580" marR="68580" marT="0" marB="0" anchor="ctr"/>
                </a:tc>
                <a:tc>
                  <a:txBody>
                    <a:bodyPr/>
                    <a:lstStyle/>
                    <a:p>
                      <a:pPr algn="ctr">
                        <a:spcAft>
                          <a:spcPts val="0"/>
                        </a:spcAft>
                      </a:pPr>
                      <a:r>
                        <a:rPr lang="en-US" sz="1800" kern="0" dirty="0">
                          <a:effectLst/>
                        </a:rPr>
                        <a:t>Flash</a:t>
                      </a:r>
                      <a:r>
                        <a:rPr lang="zh-CN" sz="1800" kern="0">
                          <a:effectLst/>
                        </a:rPr>
                        <a:t>动画文件</a:t>
                      </a:r>
                      <a:endParaRPr lang="zh-CN" sz="1800" kern="100">
                        <a:effectLst/>
                        <a:latin typeface="Calibri" panose="020F0502020204030204"/>
                        <a:ea typeface="宋体" panose="02010600030101010101" pitchFamily="2" charset="-122"/>
                        <a:cs typeface="Times New Roman" panose="02020603050405020304"/>
                      </a:endParaRPr>
                    </a:p>
                  </a:txBody>
                  <a:tcPr marL="68580" marR="68580" marT="0" marB="0" anchor="ctr"/>
                </a:tc>
              </a:tr>
              <a:tr h="421005">
                <a:tc>
                  <a:txBody>
                    <a:bodyPr/>
                    <a:lstStyle/>
                    <a:p>
                      <a:pPr algn="ctr">
                        <a:spcAft>
                          <a:spcPts val="0"/>
                        </a:spcAft>
                      </a:pPr>
                      <a:r>
                        <a:rPr lang="en-US" altLang="zh-CN" sz="1800" kern="100" dirty="0">
                          <a:solidFill>
                            <a:srgbClr val="FF0000"/>
                          </a:solidFill>
                          <a:effectLst/>
                          <a:latin typeface="Calibri" panose="020F0502020204030204"/>
                          <a:ea typeface="宋体" panose="02010600030101010101" pitchFamily="2" charset="-122"/>
                          <a:cs typeface="Times New Roman" panose="02020603050405020304"/>
                        </a:rPr>
                        <a:t>wps</a:t>
                      </a:r>
                      <a:endParaRPr lang="en-US" altLang="zh-CN" sz="1800" kern="100" dirty="0">
                        <a:solidFill>
                          <a:srgbClr val="FF0000"/>
                        </a:solidFill>
                        <a:effectLst/>
                        <a:latin typeface="Calibri" panose="020F0502020204030204"/>
                        <a:ea typeface="宋体" panose="02010600030101010101" pitchFamily="2" charset="-122"/>
                        <a:cs typeface="Times New Roman" panose="02020603050405020304"/>
                      </a:endParaRPr>
                    </a:p>
                  </a:txBody>
                  <a:tcPr marL="68580" marR="68580" marT="0" marB="0" anchor="ctr"/>
                </a:tc>
                <a:tc>
                  <a:txBody>
                    <a:bodyPr/>
                    <a:lstStyle/>
                    <a:p>
                      <a:pPr algn="ctr">
                        <a:spcAft>
                          <a:spcPts val="0"/>
                        </a:spcAft>
                      </a:pPr>
                      <a:r>
                        <a:rPr lang="zh-CN" sz="1800" kern="100" dirty="0">
                          <a:effectLst/>
                          <a:latin typeface="Calibri" panose="020F0502020204030204"/>
                          <a:ea typeface="宋体" panose="02010600030101010101" pitchFamily="2" charset="-122"/>
                          <a:cs typeface="Times New Roman" panose="02020603050405020304"/>
                        </a:rPr>
                        <a:t>wps office之文字</a:t>
                      </a:r>
                      <a:endParaRPr lang="zh-CN" sz="1800" kern="100" dirty="0">
                        <a:effectLst/>
                        <a:latin typeface="Calibri" panose="020F0502020204030204"/>
                        <a:ea typeface="宋体" panose="02010600030101010101" pitchFamily="2" charset="-122"/>
                        <a:cs typeface="Times New Roman" panose="02020603050405020304"/>
                      </a:endParaRPr>
                    </a:p>
                  </a:txBody>
                  <a:tcPr marL="68580" marR="68580" marT="0" marB="0" anchor="ctr"/>
                </a:tc>
                <a:tc rowSpan="2">
                  <a:txBody>
                    <a:bodyPr/>
                    <a:lstStyle/>
                    <a:p>
                      <a:pPr algn="ctr">
                        <a:spcAft>
                          <a:spcPts val="0"/>
                        </a:spcAft>
                        <a:buNone/>
                      </a:pPr>
                      <a:r>
                        <a:rPr lang="en-US" altLang="zh-CN" sz="1800" b="1" dirty="0">
                          <a:solidFill>
                            <a:srgbClr val="FF0000"/>
                          </a:solidFill>
                        </a:rPr>
                        <a:t>wav/wma/mp3/ra/mid/au</a:t>
                      </a:r>
                      <a:endParaRPr lang="en-US" altLang="zh-CN" sz="1800" b="1" dirty="0">
                        <a:solidFill>
                          <a:srgbClr val="FF0000"/>
                        </a:solidFill>
                      </a:endParaRPr>
                    </a:p>
                  </a:txBody>
                  <a:tcPr marL="68580" marR="68580" marT="0" marB="0" anchor="ctr"/>
                </a:tc>
                <a:tc rowSpan="2">
                  <a:txBody>
                    <a:bodyPr/>
                    <a:lstStyle/>
                    <a:p>
                      <a:pPr algn="ctr">
                        <a:spcAft>
                          <a:spcPts val="0"/>
                        </a:spcAft>
                      </a:pPr>
                      <a:r>
                        <a:rPr lang="zh-CN" sz="1800" kern="0" dirty="0">
                          <a:effectLst/>
                        </a:rPr>
                        <a:t>声音文件</a:t>
                      </a:r>
                      <a:endParaRPr lang="zh-CN" sz="1800" kern="100" dirty="0">
                        <a:effectLst/>
                        <a:latin typeface="Calibri" panose="020F0502020204030204"/>
                        <a:ea typeface="宋体" panose="02010600030101010101" pitchFamily="2" charset="-122"/>
                        <a:cs typeface="Times New Roman" panose="02020603050405020304"/>
                      </a:endParaRPr>
                    </a:p>
                  </a:txBody>
                  <a:tcPr marL="68580" marR="68580" marT="0" marB="0" anchor="ctr"/>
                </a:tc>
              </a:tr>
              <a:tr h="421005">
                <a:tc>
                  <a:txBody>
                    <a:bodyPr/>
                    <a:p>
                      <a:pPr algn="ctr">
                        <a:spcAft>
                          <a:spcPts val="0"/>
                        </a:spcAft>
                        <a:buNone/>
                      </a:pPr>
                      <a:r>
                        <a:rPr lang="en-US" altLang="zh-CN" sz="1800" kern="100" dirty="0">
                          <a:solidFill>
                            <a:srgbClr val="FF0000"/>
                          </a:solidFill>
                          <a:effectLst/>
                          <a:latin typeface="Calibri" panose="020F0502020204030204"/>
                          <a:ea typeface="宋体" panose="02010600030101010101" pitchFamily="2" charset="-122"/>
                          <a:cs typeface="Times New Roman" panose="02020603050405020304"/>
                        </a:rPr>
                        <a:t>et</a:t>
                      </a:r>
                      <a:endParaRPr lang="en-US" altLang="zh-CN" sz="1800" kern="100" dirty="0">
                        <a:solidFill>
                          <a:srgbClr val="FF0000"/>
                        </a:solidFill>
                        <a:effectLst/>
                        <a:latin typeface="Calibri" panose="020F0502020204030204"/>
                        <a:ea typeface="宋体" panose="02010600030101010101" pitchFamily="2" charset="-122"/>
                        <a:cs typeface="Times New Roman" panose="02020603050405020304"/>
                      </a:endParaRPr>
                    </a:p>
                  </a:txBody>
                  <a:tcPr marL="68580" marR="68580" marT="0" marB="0" anchor="ctr"/>
                </a:tc>
                <a:tc>
                  <a:txBody>
                    <a:bodyPr/>
                    <a:p>
                      <a:pPr algn="ctr">
                        <a:spcAft>
                          <a:spcPts val="0"/>
                        </a:spcAft>
                        <a:buNone/>
                      </a:pPr>
                      <a:r>
                        <a:rPr lang="zh-CN" altLang="en-US" sz="1800" kern="100" dirty="0">
                          <a:effectLst/>
                          <a:latin typeface="Calibri" panose="020F0502020204030204"/>
                          <a:ea typeface="宋体" panose="02010600030101010101" pitchFamily="2" charset="-122"/>
                          <a:cs typeface="Times New Roman" panose="02020603050405020304"/>
                        </a:rPr>
                        <a:t>wps office之表格</a:t>
                      </a:r>
                      <a:endParaRPr lang="zh-CN" altLang="en-US" sz="1800" kern="100" dirty="0">
                        <a:effectLst/>
                        <a:latin typeface="Calibri" panose="020F0502020204030204"/>
                        <a:ea typeface="宋体" panose="02010600030101010101" pitchFamily="2" charset="-122"/>
                        <a:cs typeface="Times New Roman" panose="02020603050405020304"/>
                      </a:endParaRPr>
                    </a:p>
                  </a:txBody>
                  <a:tcPr marL="68580" marR="68580" marT="0" marB="0" anchor="ctr"/>
                </a:tc>
                <a:tc vMerge="1">
                  <a:tcPr marL="68580" marR="68580" marT="0" marB="0" anchor="ctr"/>
                </a:tc>
                <a:tc vMerge="1">
                  <a:tcPr marL="68580" marR="68580" marT="0" marB="0" anchor="ctr"/>
                </a:tc>
              </a:tr>
              <a:tr h="421005">
                <a:tc>
                  <a:txBody>
                    <a:bodyPr/>
                    <a:p>
                      <a:pPr algn="ctr">
                        <a:spcAft>
                          <a:spcPts val="0"/>
                        </a:spcAft>
                        <a:buNone/>
                      </a:pPr>
                      <a:r>
                        <a:rPr lang="en-US" altLang="zh-CN" sz="1800" kern="100" dirty="0">
                          <a:solidFill>
                            <a:srgbClr val="FF0000"/>
                          </a:solidFill>
                          <a:effectLst/>
                          <a:latin typeface="Calibri" panose="020F0502020204030204"/>
                          <a:ea typeface="宋体" panose="02010600030101010101" pitchFamily="2" charset="-122"/>
                          <a:cs typeface="Times New Roman" panose="02020603050405020304"/>
                        </a:rPr>
                        <a:t>dps</a:t>
                      </a:r>
                      <a:endParaRPr lang="en-US" altLang="zh-CN" sz="1800" kern="100" dirty="0">
                        <a:solidFill>
                          <a:srgbClr val="FF0000"/>
                        </a:solidFill>
                        <a:effectLst/>
                        <a:latin typeface="Calibri" panose="020F0502020204030204"/>
                        <a:ea typeface="宋体" panose="02010600030101010101" pitchFamily="2" charset="-122"/>
                        <a:cs typeface="Times New Roman" panose="02020603050405020304"/>
                      </a:endParaRPr>
                    </a:p>
                  </a:txBody>
                  <a:tcPr marL="68580" marR="68580" marT="0" marB="0" anchor="ctr"/>
                </a:tc>
                <a:tc>
                  <a:txBody>
                    <a:bodyPr/>
                    <a:p>
                      <a:pPr algn="ctr">
                        <a:spcAft>
                          <a:spcPts val="0"/>
                        </a:spcAft>
                        <a:buNone/>
                      </a:pPr>
                      <a:r>
                        <a:rPr lang="zh-CN" altLang="en-US" sz="1800" kern="100" dirty="0">
                          <a:effectLst/>
                          <a:latin typeface="Calibri" panose="020F0502020204030204"/>
                          <a:ea typeface="宋体" panose="02010600030101010101" pitchFamily="2" charset="-122"/>
                          <a:cs typeface="Times New Roman" panose="02020603050405020304"/>
                        </a:rPr>
                        <a:t>wps office之演示</a:t>
                      </a:r>
                      <a:endParaRPr lang="zh-CN" altLang="en-US" sz="1800" kern="100" dirty="0">
                        <a:effectLst/>
                        <a:latin typeface="Calibri" panose="020F0502020204030204"/>
                        <a:ea typeface="宋体" panose="02010600030101010101" pitchFamily="2" charset="-122"/>
                        <a:cs typeface="Times New Roman" panose="02020603050405020304"/>
                      </a:endParaRPr>
                    </a:p>
                  </a:txBody>
                  <a:tcPr marL="68580" marR="68580" marT="0" marB="0" anchor="ctr"/>
                </a:tc>
                <a:tc rowSpan="4">
                  <a:txBody>
                    <a:bodyPr/>
                    <a:p>
                      <a:pPr algn="ctr">
                        <a:spcAft>
                          <a:spcPts val="0"/>
                        </a:spcAft>
                        <a:buNone/>
                      </a:pPr>
                      <a:r>
                        <a:rPr lang="en-US" altLang="zh-CN" sz="1800" dirty="0">
                          <a:solidFill>
                            <a:srgbClr val="FF0000"/>
                          </a:solidFill>
                        </a:rPr>
                        <a:t>avi/wmv/mpg</a:t>
                      </a:r>
                      <a:endParaRPr lang="zh-CN" altLang="zh-CN" sz="1800" dirty="0">
                        <a:solidFill>
                          <a:srgbClr val="FF0000"/>
                        </a:solidFill>
                      </a:endParaRPr>
                    </a:p>
                    <a:p>
                      <a:pPr algn="ctr">
                        <a:spcAft>
                          <a:spcPts val="0"/>
                        </a:spcAft>
                        <a:buNone/>
                      </a:pPr>
                      <a:r>
                        <a:rPr lang="en-US" altLang="zh-CN" sz="1800" dirty="0">
                          <a:solidFill>
                            <a:srgbClr val="FF0000"/>
                          </a:solidFill>
                        </a:rPr>
                        <a:t>mp4/rm/ram/mov/mkv/dat/flv</a:t>
                      </a:r>
                      <a:endParaRPr lang="zh-CN" altLang="en-US" sz="1800" kern="100" dirty="0">
                        <a:solidFill>
                          <a:srgbClr val="FF0000"/>
                        </a:solidFill>
                        <a:effectLst/>
                        <a:latin typeface="Calibri" panose="020F0502020204030204"/>
                        <a:ea typeface="宋体" panose="02010600030101010101" pitchFamily="2" charset="-122"/>
                        <a:cs typeface="Times New Roman" panose="02020603050405020304"/>
                      </a:endParaRPr>
                    </a:p>
                  </a:txBody>
                  <a:tcPr marL="68580" marR="68580" marT="0" marB="0" anchor="ctr"/>
                </a:tc>
                <a:tc rowSpan="4">
                  <a:txBody>
                    <a:bodyPr/>
                    <a:p>
                      <a:pPr algn="ctr">
                        <a:spcAft>
                          <a:spcPts val="0"/>
                        </a:spcAft>
                        <a:buNone/>
                      </a:pPr>
                      <a:r>
                        <a:rPr lang="zh-CN" altLang="zh-CN" sz="1800" dirty="0"/>
                        <a:t>视频文件</a:t>
                      </a:r>
                      <a:endParaRPr lang="zh-CN" altLang="zh-CN" sz="1800" dirty="0"/>
                    </a:p>
                    <a:p>
                      <a:pPr algn="ctr">
                        <a:spcAft>
                          <a:spcPts val="0"/>
                        </a:spcAft>
                        <a:buNone/>
                      </a:pPr>
                      <a:r>
                        <a:rPr lang="en-US" altLang="zh-CN" sz="1800" dirty="0"/>
                        <a:t> </a:t>
                      </a:r>
                      <a:endParaRPr lang="zh-CN" altLang="en-US" sz="1800" kern="100" dirty="0">
                        <a:effectLst/>
                        <a:latin typeface="Calibri" panose="020F0502020204030204"/>
                        <a:ea typeface="宋体" panose="02010600030101010101" pitchFamily="2" charset="-122"/>
                        <a:cs typeface="Times New Roman" panose="02020603050405020304"/>
                      </a:endParaRPr>
                    </a:p>
                  </a:txBody>
                  <a:tcPr marL="68580" marR="68580" marT="0" marB="0" anchor="ctr"/>
                </a:tc>
              </a:tr>
              <a:tr h="306070">
                <a:tc>
                  <a:txBody>
                    <a:bodyPr/>
                    <a:lstStyle/>
                    <a:p>
                      <a:pPr algn="ctr">
                        <a:spcAft>
                          <a:spcPts val="0"/>
                        </a:spcAft>
                      </a:pPr>
                      <a:r>
                        <a:rPr lang="en-US" sz="1800" kern="0" dirty="0">
                          <a:solidFill>
                            <a:srgbClr val="FF0000"/>
                          </a:solidFill>
                          <a:effectLst/>
                        </a:rPr>
                        <a:t>rar/zip</a:t>
                      </a:r>
                      <a:endParaRPr lang="zh-CN" sz="1800" kern="100" dirty="0">
                        <a:solidFill>
                          <a:srgbClr val="FF0000"/>
                        </a:solidFill>
                        <a:effectLst/>
                        <a:latin typeface="Calibri" panose="020F0502020204030204"/>
                        <a:ea typeface="宋体" panose="02010600030101010101" pitchFamily="2" charset="-122"/>
                        <a:cs typeface="Times New Roman" panose="02020603050405020304"/>
                      </a:endParaRPr>
                    </a:p>
                  </a:txBody>
                  <a:tcPr marL="68580" marR="68580" marT="0" marB="0" anchor="ctr"/>
                </a:tc>
                <a:tc>
                  <a:txBody>
                    <a:bodyPr/>
                    <a:lstStyle/>
                    <a:p>
                      <a:pPr algn="ctr">
                        <a:spcAft>
                          <a:spcPts val="0"/>
                        </a:spcAft>
                      </a:pPr>
                      <a:r>
                        <a:rPr lang="zh-CN" sz="1800" kern="0" dirty="0">
                          <a:effectLst/>
                        </a:rPr>
                        <a:t>压缩文件</a:t>
                      </a:r>
                      <a:endParaRPr lang="zh-CN" sz="1800" kern="100" dirty="0">
                        <a:effectLst/>
                        <a:latin typeface="Calibri" panose="020F0502020204030204"/>
                        <a:ea typeface="宋体" panose="02010600030101010101" pitchFamily="2" charset="-122"/>
                        <a:cs typeface="Times New Roman" panose="02020603050405020304"/>
                      </a:endParaRPr>
                    </a:p>
                  </a:txBody>
                  <a:tcPr marL="68580" marR="68580" marT="0" marB="0" anchor="ctr"/>
                </a:tc>
                <a:tc vMerge="1">
                  <a:tcPr marL="68580" marR="68580" marT="0" marB="0" anchor="ctr"/>
                </a:tc>
                <a:tc vMerge="1">
                  <a:tcPr marL="68580" marR="68580" marT="0" marB="0" anchor="ctr"/>
                </a:tc>
              </a:tr>
              <a:tr h="234950">
                <a:tc>
                  <a:txBody>
                    <a:bodyPr/>
                    <a:lstStyle/>
                    <a:p>
                      <a:pPr algn="ctr">
                        <a:spcAft>
                          <a:spcPts val="0"/>
                        </a:spcAft>
                      </a:pPr>
                      <a:r>
                        <a:rPr lang="en-US" sz="1800" kern="0" dirty="0">
                          <a:solidFill>
                            <a:srgbClr val="FF0000"/>
                          </a:solidFill>
                          <a:effectLst/>
                        </a:rPr>
                        <a:t>htm/html</a:t>
                      </a:r>
                      <a:endParaRPr lang="zh-CN" sz="1800" kern="100" dirty="0">
                        <a:solidFill>
                          <a:srgbClr val="FF0000"/>
                        </a:solidFill>
                        <a:effectLst/>
                        <a:latin typeface="Calibri" panose="020F0502020204030204"/>
                        <a:ea typeface="宋体" panose="02010600030101010101" pitchFamily="2" charset="-122"/>
                        <a:cs typeface="Times New Roman" panose="02020603050405020304"/>
                      </a:endParaRPr>
                    </a:p>
                  </a:txBody>
                  <a:tcPr marL="68580" marR="68580" marT="0" marB="0" anchor="ctr"/>
                </a:tc>
                <a:tc>
                  <a:txBody>
                    <a:bodyPr/>
                    <a:lstStyle/>
                    <a:p>
                      <a:pPr algn="ctr">
                        <a:spcAft>
                          <a:spcPts val="0"/>
                        </a:spcAft>
                      </a:pPr>
                      <a:r>
                        <a:rPr lang="zh-CN" sz="1800" kern="0">
                          <a:effectLst/>
                        </a:rPr>
                        <a:t>网页文件</a:t>
                      </a:r>
                      <a:endParaRPr lang="zh-CN" sz="1800" kern="100">
                        <a:effectLst/>
                        <a:latin typeface="Calibri" panose="020F0502020204030204"/>
                        <a:ea typeface="宋体" panose="02010600030101010101" pitchFamily="2" charset="-122"/>
                        <a:cs typeface="Times New Roman" panose="02020603050405020304"/>
                      </a:endParaRPr>
                    </a:p>
                  </a:txBody>
                  <a:tcPr marL="68580" marR="68580" marT="0" marB="0" anchor="ctr"/>
                </a:tc>
                <a:tc vMerge="1">
                  <a:tcPr/>
                </a:tc>
                <a:tc vMerge="1">
                  <a:tcPr/>
                </a:tc>
              </a:tr>
              <a:tr h="638563">
                <a:tc>
                  <a:txBody>
                    <a:bodyPr/>
                    <a:lstStyle/>
                    <a:p>
                      <a:pPr algn="ctr">
                        <a:spcAft>
                          <a:spcPts val="0"/>
                        </a:spcAft>
                      </a:pPr>
                      <a:r>
                        <a:rPr lang="en-US" sz="1800" kern="0" dirty="0">
                          <a:solidFill>
                            <a:srgbClr val="FF0000"/>
                          </a:solidFill>
                          <a:effectLst/>
                        </a:rPr>
                        <a:t>exe/com</a:t>
                      </a:r>
                      <a:endParaRPr lang="zh-CN" sz="1800" kern="100" dirty="0">
                        <a:solidFill>
                          <a:srgbClr val="FF0000"/>
                        </a:solidFill>
                        <a:effectLst/>
                        <a:latin typeface="Calibri" panose="020F0502020204030204"/>
                        <a:ea typeface="宋体" panose="02010600030101010101" pitchFamily="2" charset="-122"/>
                        <a:cs typeface="Times New Roman" panose="02020603050405020304"/>
                      </a:endParaRPr>
                    </a:p>
                  </a:txBody>
                  <a:tcPr marL="68580" marR="68580" marT="0" marB="0" anchor="ctr"/>
                </a:tc>
                <a:tc>
                  <a:txBody>
                    <a:bodyPr/>
                    <a:lstStyle/>
                    <a:p>
                      <a:pPr algn="ctr">
                        <a:spcAft>
                          <a:spcPts val="0"/>
                        </a:spcAft>
                      </a:pPr>
                      <a:r>
                        <a:rPr lang="zh-CN" sz="1800" kern="0">
                          <a:effectLst/>
                        </a:rPr>
                        <a:t>可执行文件</a:t>
                      </a:r>
                      <a:endParaRPr lang="zh-CN" sz="1800" kern="100">
                        <a:effectLst/>
                        <a:latin typeface="Calibri" panose="020F0502020204030204"/>
                        <a:ea typeface="宋体" panose="02010600030101010101" pitchFamily="2" charset="-122"/>
                        <a:cs typeface="Times New Roman" panose="02020603050405020304"/>
                      </a:endParaRPr>
                    </a:p>
                  </a:txBody>
                  <a:tcPr marL="68580" marR="68580" marT="0" marB="0" anchor="ctr"/>
                </a:tc>
                <a:tc vMerge="1">
                  <a:tcPr/>
                </a:tc>
                <a:tc vMerge="1">
                  <a:tcPr/>
                </a:tc>
              </a:tr>
            </a:tbl>
          </a:graphicData>
        </a:graphic>
      </p:graphicFrame>
      <p:sp>
        <p:nvSpPr>
          <p:cNvPr id="21" name="矩形 20"/>
          <p:cNvSpPr/>
          <p:nvPr/>
        </p:nvSpPr>
        <p:spPr>
          <a:xfrm>
            <a:off x="100039" y="764704"/>
            <a:ext cx="8752497" cy="706755"/>
          </a:xfrm>
          <a:prstGeom prst="rect">
            <a:avLst/>
          </a:prstGeom>
        </p:spPr>
        <p:txBody>
          <a:bodyPr wrap="square">
            <a:spAutoFit/>
          </a:bodyPr>
          <a:lstStyle/>
          <a:p>
            <a:r>
              <a:rPr lang="en-US" altLang="zh-CN" sz="2000" b="1" dirty="0" smtClean="0"/>
              <a:t>5</a:t>
            </a:r>
            <a:r>
              <a:rPr lang="zh-CN" altLang="zh-CN" sz="2000" b="1" dirty="0"/>
              <a:t>．文件的类型</a:t>
            </a:r>
            <a:endParaRPr lang="zh-CN" altLang="zh-CN" sz="2000" b="1" dirty="0"/>
          </a:p>
          <a:p>
            <a:r>
              <a:rPr lang="en-US" altLang="zh-CN" sz="2000" dirty="0"/>
              <a:t>     </a:t>
            </a:r>
            <a:r>
              <a:rPr lang="en-US" altLang="zh-CN" sz="2000" dirty="0">
                <a:latin typeface="宋体" panose="02010600030101010101" pitchFamily="2" charset="-122"/>
                <a:ea typeface="宋体" panose="02010600030101010101" pitchFamily="2" charset="-122"/>
                <a:cs typeface="宋体" panose="02010600030101010101" pitchFamily="2" charset="-122"/>
              </a:rPr>
              <a:t> Windows 7</a:t>
            </a:r>
            <a:r>
              <a:rPr lang="zh-CN" altLang="zh-CN" sz="2000" dirty="0">
                <a:latin typeface="宋体" panose="02010600030101010101" pitchFamily="2" charset="-122"/>
                <a:ea typeface="宋体" panose="02010600030101010101" pitchFamily="2" charset="-122"/>
                <a:cs typeface="宋体" panose="02010600030101010101" pitchFamily="2" charset="-122"/>
              </a:rPr>
              <a:t>系统中常用文件的扩展名</a:t>
            </a:r>
            <a:r>
              <a:rPr lang="zh-CN" altLang="zh-CN" sz="2000" dirty="0" smtClean="0">
                <a:latin typeface="宋体" panose="02010600030101010101" pitchFamily="2" charset="-122"/>
                <a:ea typeface="宋体" panose="02010600030101010101" pitchFamily="2" charset="-122"/>
                <a:cs typeface="宋体" panose="02010600030101010101" pitchFamily="2" charset="-122"/>
              </a:rPr>
              <a:t>如</a:t>
            </a:r>
            <a:r>
              <a:rPr lang="zh-CN" altLang="en-US" sz="2000" dirty="0" smtClean="0">
                <a:latin typeface="宋体" panose="02010600030101010101" pitchFamily="2" charset="-122"/>
                <a:ea typeface="宋体" panose="02010600030101010101" pitchFamily="2" charset="-122"/>
                <a:cs typeface="宋体" panose="02010600030101010101" pitchFamily="2" charset="-122"/>
              </a:rPr>
              <a:t>下表</a:t>
            </a:r>
            <a:r>
              <a:rPr lang="zh-CN" altLang="zh-CN" sz="2000" dirty="0" smtClean="0">
                <a:latin typeface="宋体" panose="02010600030101010101" pitchFamily="2" charset="-122"/>
                <a:ea typeface="宋体" panose="02010600030101010101" pitchFamily="2" charset="-122"/>
                <a:cs typeface="宋体" panose="02010600030101010101" pitchFamily="2" charset="-122"/>
              </a:rPr>
              <a:t>所</a:t>
            </a:r>
            <a:r>
              <a:rPr lang="zh-CN" altLang="zh-CN" sz="2000" dirty="0">
                <a:latin typeface="宋体" panose="02010600030101010101" pitchFamily="2" charset="-122"/>
                <a:ea typeface="宋体" panose="02010600030101010101" pitchFamily="2" charset="-122"/>
                <a:cs typeface="宋体" panose="02010600030101010101" pitchFamily="2" charset="-122"/>
              </a:rPr>
              <a:t>示。</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p:txBody>
      </p:sp>
      <p:sp>
        <p:nvSpPr>
          <p:cNvPr id="2" name="矩形 1"/>
          <p:cNvSpPr/>
          <p:nvPr/>
        </p:nvSpPr>
        <p:spPr>
          <a:xfrm>
            <a:off x="2023745" y="56515"/>
            <a:ext cx="4072255" cy="521970"/>
          </a:xfrm>
          <a:prstGeom prst="rect">
            <a:avLst/>
          </a:prstGeom>
        </p:spPr>
        <p:txBody>
          <a:bodyPr wrap="square">
            <a:spAutoFit/>
          </a:bodyPr>
          <a:lstStyle/>
          <a:p>
            <a:r>
              <a:rPr lang="zh-CN" altLang="en-US" sz="2800" b="1" dirty="0" smtClean="0">
                <a:solidFill>
                  <a:srgbClr val="FFFF00"/>
                </a:solidFill>
                <a:latin typeface="黑体" panose="02010609060101010101" pitchFamily="49" charset="-122"/>
                <a:ea typeface="黑体" panose="02010609060101010101" pitchFamily="49" charset="-122"/>
              </a:rPr>
              <a:t>一</a:t>
            </a:r>
            <a:r>
              <a:rPr lang="zh-CN" altLang="zh-CN" sz="2800" b="1" dirty="0">
                <a:solidFill>
                  <a:srgbClr val="FFFF00"/>
                </a:solidFill>
                <a:latin typeface="黑体" panose="02010609060101010101" pitchFamily="49" charset="-122"/>
                <a:ea typeface="黑体" panose="02010609060101010101" pitchFamily="49" charset="-122"/>
              </a:rPr>
              <a:t>．</a:t>
            </a:r>
            <a:r>
              <a:rPr lang="zh-CN" altLang="en-US" sz="2800" b="1" dirty="0" smtClean="0">
                <a:solidFill>
                  <a:srgbClr val="FFFF00"/>
                </a:solidFill>
                <a:latin typeface="黑体" panose="02010609060101010101" pitchFamily="49" charset="-122"/>
                <a:ea typeface="黑体" panose="02010609060101010101" pitchFamily="49" charset="-122"/>
              </a:rPr>
              <a:t>文件与文件夹概况</a:t>
            </a:r>
            <a:endParaRPr lang="zh-CN" altLang="zh-CN" sz="2800" b="1"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6760684" y="-126885"/>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7" name="TextBox 6"/>
          <p:cNvSpPr txBox="1"/>
          <p:nvPr/>
        </p:nvSpPr>
        <p:spPr>
          <a:xfrm>
            <a:off x="100042" y="692696"/>
            <a:ext cx="8936454" cy="1322070"/>
          </a:xfrm>
          <a:prstGeom prst="rect">
            <a:avLst/>
          </a:prstGeom>
          <a:noFill/>
        </p:spPr>
        <p:txBody>
          <a:bodyPr wrap="square" rtlCol="0">
            <a:spAutoFit/>
          </a:bodyPr>
          <a:lstStyle/>
          <a:p>
            <a:r>
              <a:rPr lang="en-US" altLang="zh-CN" sz="2000" b="1" dirty="0"/>
              <a:t>6</a:t>
            </a:r>
            <a:r>
              <a:rPr lang="zh-CN" altLang="zh-CN" sz="2000" b="1" dirty="0"/>
              <a:t>．文件属性的查看与设置</a:t>
            </a:r>
            <a:endParaRPr lang="zh-CN" altLang="zh-CN" sz="2000" b="1" dirty="0"/>
          </a:p>
          <a:p>
            <a:r>
              <a:rPr lang="en-US" altLang="zh-CN" sz="2000" dirty="0" smtClean="0"/>
              <a:t>      </a:t>
            </a:r>
            <a:r>
              <a:rPr lang="en-US" altLang="zh-CN" sz="2000" dirty="0" smtClean="0">
                <a:latin typeface="宋体" panose="02010600030101010101" pitchFamily="2" charset="-122"/>
                <a:ea typeface="宋体" panose="02010600030101010101" pitchFamily="2" charset="-122"/>
                <a:cs typeface="宋体" panose="02010600030101010101" pitchFamily="2" charset="-122"/>
              </a:rPr>
              <a:t> </a:t>
            </a:r>
            <a:r>
              <a:rPr lang="zh-CN" altLang="zh-CN" sz="2000" dirty="0" smtClean="0">
                <a:latin typeface="宋体" panose="02010600030101010101" pitchFamily="2" charset="-122"/>
                <a:ea typeface="宋体" panose="02010600030101010101" pitchFamily="2" charset="-122"/>
                <a:cs typeface="宋体" panose="02010600030101010101" pitchFamily="2" charset="-122"/>
              </a:rPr>
              <a:t>文件</a:t>
            </a:r>
            <a:r>
              <a:rPr lang="zh-CN" altLang="zh-CN" sz="2000" dirty="0">
                <a:latin typeface="宋体" panose="02010600030101010101" pitchFamily="2" charset="-122"/>
                <a:ea typeface="宋体" panose="02010600030101010101" pitchFamily="2" charset="-122"/>
                <a:cs typeface="宋体" panose="02010600030101010101" pitchFamily="2" charset="-122"/>
              </a:rPr>
              <a:t>除了有文件名外，还有文件的大小、占用空间等，这些信息都称为文件属性，用鼠右击文件或文件夹，在弹出的快捷菜单中单击“属性”选项，会弹出“属性”对话框，如图</a:t>
            </a:r>
            <a:r>
              <a:rPr lang="en-US" sz="2000" dirty="0">
                <a:latin typeface="宋体" panose="02010600030101010101" pitchFamily="2" charset="-122"/>
                <a:ea typeface="宋体" panose="02010600030101010101" pitchFamily="2" charset="-122"/>
                <a:cs typeface="宋体" panose="02010600030101010101" pitchFamily="2" charset="-122"/>
              </a:rPr>
              <a:t>1-5-1</a:t>
            </a:r>
            <a:r>
              <a:rPr lang="zh-CN" altLang="zh-CN" sz="2000" dirty="0">
                <a:latin typeface="宋体" panose="02010600030101010101" pitchFamily="2" charset="-122"/>
                <a:ea typeface="宋体" panose="02010600030101010101" pitchFamily="2" charset="-122"/>
                <a:cs typeface="宋体" panose="02010600030101010101" pitchFamily="2" charset="-122"/>
              </a:rPr>
              <a:t>所示</a:t>
            </a:r>
            <a:r>
              <a:rPr lang="zh-CN" altLang="zh-CN" sz="2000" dirty="0" smtClean="0"/>
              <a:t>。</a:t>
            </a:r>
            <a:endParaRPr lang="en-US" altLang="zh-CN" sz="2000" dirty="0" smtClean="0"/>
          </a:p>
        </p:txBody>
      </p:sp>
      <p:sp>
        <p:nvSpPr>
          <p:cNvPr id="8" name="矩形 7"/>
          <p:cNvSpPr/>
          <p:nvPr/>
        </p:nvSpPr>
        <p:spPr>
          <a:xfrm>
            <a:off x="323528" y="2088143"/>
            <a:ext cx="3096344" cy="3831818"/>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nSpc>
                <a:spcPct val="150000"/>
              </a:lnSpc>
            </a:pPr>
            <a:r>
              <a:rPr lang="zh-CN" altLang="zh-CN" b="1" dirty="0"/>
              <a:t>只读：</a:t>
            </a:r>
            <a:r>
              <a:rPr lang="zh-CN" altLang="zh-CN" dirty="0"/>
              <a:t>设置为只读属性的文件只能浏览，不能修改，当删除时会给出提示，起保护作用。</a:t>
            </a:r>
            <a:endParaRPr lang="zh-CN" altLang="zh-CN" dirty="0"/>
          </a:p>
          <a:p>
            <a:pPr>
              <a:lnSpc>
                <a:spcPct val="150000"/>
              </a:lnSpc>
            </a:pPr>
            <a:r>
              <a:rPr lang="zh-CN" altLang="zh-CN" b="1" dirty="0"/>
              <a:t>隐藏：</a:t>
            </a:r>
            <a:r>
              <a:rPr lang="zh-CN" altLang="zh-CN" dirty="0"/>
              <a:t>具有隐藏属性的文件在一般情况下是不显示出来的，可以起保护作用。</a:t>
            </a:r>
            <a:endParaRPr lang="zh-CN" altLang="zh-CN" dirty="0"/>
          </a:p>
          <a:p>
            <a:pPr>
              <a:lnSpc>
                <a:spcPct val="150000"/>
              </a:lnSpc>
            </a:pPr>
            <a:r>
              <a:rPr lang="zh-CN" altLang="zh-CN" b="1" dirty="0"/>
              <a:t>存档：</a:t>
            </a:r>
            <a:r>
              <a:rPr lang="zh-CN" altLang="zh-CN" dirty="0"/>
              <a:t>任何一个新创建或修改的文件都有存档属性。</a:t>
            </a:r>
            <a:endParaRPr lang="zh-CN" altLang="en-US" dirty="0"/>
          </a:p>
        </p:txBody>
      </p:sp>
      <p:grpSp>
        <p:nvGrpSpPr>
          <p:cNvPr id="9" name="组合 8"/>
          <p:cNvGrpSpPr/>
          <p:nvPr/>
        </p:nvGrpSpPr>
        <p:grpSpPr>
          <a:xfrm>
            <a:off x="3567430" y="1988820"/>
            <a:ext cx="5468620" cy="4398010"/>
            <a:chOff x="5618" y="3132"/>
            <a:chExt cx="8612" cy="6926"/>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b="6289"/>
            <a:stretch>
              <a:fillRect/>
            </a:stretch>
          </p:blipFill>
          <p:spPr bwMode="auto">
            <a:xfrm>
              <a:off x="5618" y="3132"/>
              <a:ext cx="8613" cy="6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文本框 1"/>
            <p:cNvSpPr txBox="1"/>
            <p:nvPr/>
          </p:nvSpPr>
          <p:spPr>
            <a:xfrm>
              <a:off x="6266" y="9478"/>
              <a:ext cx="4594" cy="580"/>
            </a:xfrm>
            <a:prstGeom prst="rect">
              <a:avLst/>
            </a:prstGeom>
            <a:noFill/>
          </p:spPr>
          <p:txBody>
            <a:bodyPr wrap="square" rtlCol="0" anchor="t">
              <a:spAutoFit/>
            </a:bodyPr>
            <a:p>
              <a:r>
                <a:rPr lang="en-US" altLang="zh-CN" dirty="0">
                  <a:sym typeface="+mn-ea"/>
                </a:rPr>
                <a:t>    </a:t>
              </a:r>
              <a:r>
                <a:rPr lang="zh-CN" altLang="zh-CN" dirty="0">
                  <a:latin typeface="宋体" panose="02010600030101010101" pitchFamily="2" charset="-122"/>
                  <a:ea typeface="宋体" panose="02010600030101010101" pitchFamily="2" charset="-122"/>
                  <a:cs typeface="宋体" panose="02010600030101010101" pitchFamily="2" charset="-122"/>
                  <a:sym typeface="+mn-ea"/>
                </a:rPr>
                <a:t>图</a:t>
              </a:r>
              <a:r>
                <a:rPr lang="en-US" dirty="0">
                  <a:latin typeface="宋体" panose="02010600030101010101" pitchFamily="2" charset="-122"/>
                  <a:ea typeface="宋体" panose="02010600030101010101" pitchFamily="2" charset="-122"/>
                  <a:cs typeface="宋体" panose="02010600030101010101" pitchFamily="2" charset="-122"/>
                  <a:sym typeface="+mn-ea"/>
                </a:rPr>
                <a:t>1-5-1 “</a:t>
              </a:r>
              <a:r>
                <a:rPr lang="zh-CN" altLang="en-US" dirty="0">
                  <a:latin typeface="宋体" panose="02010600030101010101" pitchFamily="2" charset="-122"/>
                  <a:ea typeface="宋体" panose="02010600030101010101" pitchFamily="2" charset="-122"/>
                  <a:cs typeface="宋体" panose="02010600030101010101" pitchFamily="2" charset="-122"/>
                  <a:sym typeface="+mn-ea"/>
                </a:rPr>
                <a:t>属性</a:t>
              </a:r>
              <a:r>
                <a:rPr lang="en-US"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dirty="0">
                  <a:latin typeface="宋体" panose="02010600030101010101" pitchFamily="2" charset="-122"/>
                  <a:ea typeface="宋体" panose="02010600030101010101" pitchFamily="2" charset="-122"/>
                  <a:cs typeface="宋体" panose="02010600030101010101" pitchFamily="2" charset="-122"/>
                  <a:sym typeface="+mn-ea"/>
                </a:rPr>
                <a:t>对话框</a:t>
              </a:r>
              <a:endParaRPr lang="zh-CN" altLang="en-US" dirty="0">
                <a:latin typeface="宋体" panose="02010600030101010101" pitchFamily="2" charset="-122"/>
                <a:ea typeface="宋体" panose="02010600030101010101" pitchFamily="2" charset="-122"/>
                <a:cs typeface="宋体" panose="02010600030101010101" pitchFamily="2" charset="-122"/>
                <a:sym typeface="+mn-ea"/>
              </a:endParaRPr>
            </a:p>
          </p:txBody>
        </p:sp>
      </p:grpSp>
      <p:sp>
        <p:nvSpPr>
          <p:cNvPr id="11" name="矩形 10"/>
          <p:cNvSpPr/>
          <p:nvPr/>
        </p:nvSpPr>
        <p:spPr>
          <a:xfrm>
            <a:off x="2023745" y="56515"/>
            <a:ext cx="4072255" cy="521970"/>
          </a:xfrm>
          <a:prstGeom prst="rect">
            <a:avLst/>
          </a:prstGeom>
        </p:spPr>
        <p:txBody>
          <a:bodyPr wrap="square">
            <a:spAutoFit/>
          </a:bodyPr>
          <a:lstStyle/>
          <a:p>
            <a:r>
              <a:rPr lang="zh-CN" altLang="en-US" sz="2800" b="1" dirty="0" smtClean="0">
                <a:solidFill>
                  <a:srgbClr val="FFFF00"/>
                </a:solidFill>
                <a:latin typeface="黑体" panose="02010609060101010101" pitchFamily="49" charset="-122"/>
                <a:ea typeface="黑体" panose="02010609060101010101" pitchFamily="49" charset="-122"/>
              </a:rPr>
              <a:t>一</a:t>
            </a:r>
            <a:r>
              <a:rPr lang="zh-CN" altLang="zh-CN" sz="2800" b="1" dirty="0">
                <a:solidFill>
                  <a:srgbClr val="FFFF00"/>
                </a:solidFill>
                <a:latin typeface="黑体" panose="02010609060101010101" pitchFamily="49" charset="-122"/>
                <a:ea typeface="黑体" panose="02010609060101010101" pitchFamily="49" charset="-122"/>
              </a:rPr>
              <a:t>．</a:t>
            </a:r>
            <a:r>
              <a:rPr lang="zh-CN" altLang="en-US" sz="2800" b="1" dirty="0" smtClean="0">
                <a:solidFill>
                  <a:srgbClr val="FFFF00"/>
                </a:solidFill>
                <a:latin typeface="黑体" panose="02010609060101010101" pitchFamily="49" charset="-122"/>
                <a:ea typeface="黑体" panose="02010609060101010101" pitchFamily="49" charset="-122"/>
              </a:rPr>
              <a:t>文件与文件夹概况</a:t>
            </a:r>
            <a:endParaRPr lang="zh-CN" altLang="zh-CN" sz="2800" b="1"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6760684" y="-126885"/>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9" name="TextBox 8"/>
          <p:cNvSpPr txBox="1"/>
          <p:nvPr/>
        </p:nvSpPr>
        <p:spPr>
          <a:xfrm>
            <a:off x="0" y="836712"/>
            <a:ext cx="9043958" cy="4707890"/>
          </a:xfrm>
          <a:prstGeom prst="rect">
            <a:avLst/>
          </a:prstGeom>
          <a:noFill/>
        </p:spPr>
        <p:txBody>
          <a:bodyPr wrap="square" rtlCol="0">
            <a:spAutoFit/>
          </a:bodyPr>
          <a:lstStyle/>
          <a:p>
            <a:r>
              <a:rPr lang="en-US" altLang="zh-CN" sz="2000" dirty="0" smtClean="0"/>
              <a:t>      </a:t>
            </a:r>
            <a:r>
              <a:rPr lang="en-US" altLang="zh-CN" sz="2000" dirty="0" smtClean="0">
                <a:latin typeface="宋体" panose="02010600030101010101" pitchFamily="2" charset="-122"/>
                <a:ea typeface="宋体" panose="02010600030101010101" pitchFamily="2" charset="-122"/>
                <a:cs typeface="宋体" panose="02010600030101010101" pitchFamily="2" charset="-122"/>
              </a:rPr>
              <a:t> Windows </a:t>
            </a:r>
            <a:r>
              <a:rPr lang="en-US" altLang="zh-CN" sz="2000" dirty="0">
                <a:latin typeface="宋体" panose="02010600030101010101" pitchFamily="2" charset="-122"/>
                <a:ea typeface="宋体" panose="02010600030101010101" pitchFamily="2" charset="-122"/>
                <a:cs typeface="宋体" panose="02010600030101010101" pitchFamily="2" charset="-122"/>
              </a:rPr>
              <a:t>7 </a:t>
            </a:r>
            <a:r>
              <a:rPr lang="zh-CN" altLang="zh-CN" sz="2000" dirty="0">
                <a:latin typeface="宋体" panose="02010600030101010101" pitchFamily="2" charset="-122"/>
                <a:ea typeface="宋体" panose="02010600030101010101" pitchFamily="2" charset="-122"/>
                <a:cs typeface="宋体" panose="02010600030101010101" pitchFamily="2" charset="-122"/>
              </a:rPr>
              <a:t>系统中“计算机”、“库”、“资源管理器”是专门用于对系统资源进行管理的部件，“资源管理器”采用树形目录结构形式管理文件与文件夹。在“资源管理器”中，可以对文件与文件夹进行新建、复制、移动、改名、查找、删除等操作。</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en-US" altLang="zh-CN" sz="2000" b="1" dirty="0">
                <a:latin typeface="宋体" panose="02010600030101010101" pitchFamily="2" charset="-122"/>
                <a:ea typeface="宋体" panose="02010600030101010101" pitchFamily="2" charset="-122"/>
                <a:cs typeface="宋体" panose="02010600030101010101" pitchFamily="2" charset="-122"/>
              </a:rPr>
              <a:t>1</a:t>
            </a:r>
            <a:r>
              <a:rPr lang="zh-CN" altLang="zh-CN" sz="2000" b="1" dirty="0">
                <a:latin typeface="宋体" panose="02010600030101010101" pitchFamily="2" charset="-122"/>
                <a:ea typeface="宋体" panose="02010600030101010101" pitchFamily="2" charset="-122"/>
                <a:cs typeface="宋体" panose="02010600030101010101" pitchFamily="2" charset="-122"/>
              </a:rPr>
              <a:t>．启动资源管理器</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zh-CN" sz="2000" dirty="0">
                <a:latin typeface="宋体" panose="02010600030101010101" pitchFamily="2" charset="-122"/>
                <a:ea typeface="宋体" panose="02010600030101010101" pitchFamily="2" charset="-122"/>
                <a:cs typeface="宋体" panose="02010600030101010101" pitchFamily="2" charset="-122"/>
              </a:rPr>
              <a:t>方法一：右击“开始”按钮，在弹出的快捷菜单中选择“打开</a:t>
            </a:r>
            <a:r>
              <a:rPr lang="en-US" altLang="zh-CN" sz="2000" dirty="0">
                <a:latin typeface="宋体" panose="02010600030101010101" pitchFamily="2" charset="-122"/>
                <a:ea typeface="宋体" panose="02010600030101010101" pitchFamily="2" charset="-122"/>
                <a:cs typeface="宋体" panose="02010600030101010101" pitchFamily="2" charset="-122"/>
              </a:rPr>
              <a:t>Windows</a:t>
            </a:r>
            <a:r>
              <a:rPr lang="zh-CN" altLang="zh-CN" sz="2000" dirty="0">
                <a:latin typeface="宋体" panose="02010600030101010101" pitchFamily="2" charset="-122"/>
                <a:ea typeface="宋体" panose="02010600030101010101" pitchFamily="2" charset="-122"/>
                <a:cs typeface="宋体" panose="02010600030101010101" pitchFamily="2" charset="-122"/>
              </a:rPr>
              <a:t>资源管理器（</a:t>
            </a:r>
            <a:r>
              <a:rPr lang="en-US" altLang="zh-CN" sz="2000" dirty="0">
                <a:latin typeface="宋体" panose="02010600030101010101" pitchFamily="2" charset="-122"/>
                <a:ea typeface="宋体" panose="02010600030101010101" pitchFamily="2" charset="-122"/>
                <a:cs typeface="宋体" panose="02010600030101010101" pitchFamily="2" charset="-122"/>
              </a:rPr>
              <a:t>P</a:t>
            </a:r>
            <a:r>
              <a:rPr lang="zh-CN" altLang="zh-CN" sz="2000" dirty="0">
                <a:latin typeface="宋体" panose="02010600030101010101" pitchFamily="2" charset="-122"/>
                <a:ea typeface="宋体" panose="02010600030101010101" pitchFamily="2" charset="-122"/>
                <a:cs typeface="宋体" panose="02010600030101010101" pitchFamily="2" charset="-122"/>
              </a:rPr>
              <a:t>）”命令，显示资源管理器窗口，如图</a:t>
            </a:r>
            <a:r>
              <a:rPr lang="en-US" sz="2000" dirty="0">
                <a:latin typeface="宋体" panose="02010600030101010101" pitchFamily="2" charset="-122"/>
                <a:ea typeface="宋体" panose="02010600030101010101" pitchFamily="2" charset="-122"/>
                <a:cs typeface="宋体" panose="02010600030101010101" pitchFamily="2" charset="-122"/>
              </a:rPr>
              <a:t>1-5-2</a:t>
            </a:r>
            <a:r>
              <a:rPr lang="zh-CN" altLang="zh-CN" sz="2000" dirty="0">
                <a:latin typeface="宋体" panose="02010600030101010101" pitchFamily="2" charset="-122"/>
                <a:ea typeface="宋体" panose="02010600030101010101" pitchFamily="2" charset="-122"/>
                <a:cs typeface="宋体" panose="02010600030101010101" pitchFamily="2" charset="-122"/>
              </a:rPr>
              <a:t>所示。</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zh-CN" sz="2000" dirty="0">
                <a:latin typeface="宋体" panose="02010600030101010101" pitchFamily="2" charset="-122"/>
                <a:ea typeface="宋体" panose="02010600030101010101" pitchFamily="2" charset="-122"/>
                <a:cs typeface="宋体" panose="02010600030101010101" pitchFamily="2" charset="-122"/>
              </a:rPr>
              <a:t>方法二：单击“开始”按钮→“所有程序”→“附件”→“</a:t>
            </a:r>
            <a:r>
              <a:rPr lang="en-US" altLang="zh-CN" sz="2000" dirty="0">
                <a:latin typeface="宋体" panose="02010600030101010101" pitchFamily="2" charset="-122"/>
                <a:ea typeface="宋体" panose="02010600030101010101" pitchFamily="2" charset="-122"/>
                <a:cs typeface="宋体" panose="02010600030101010101" pitchFamily="2" charset="-122"/>
              </a:rPr>
              <a:t>Windows</a:t>
            </a:r>
            <a:r>
              <a:rPr lang="zh-CN" altLang="zh-CN" sz="2000" dirty="0">
                <a:latin typeface="宋体" panose="02010600030101010101" pitchFamily="2" charset="-122"/>
                <a:ea typeface="宋体" panose="02010600030101010101" pitchFamily="2" charset="-122"/>
                <a:cs typeface="宋体" panose="02010600030101010101" pitchFamily="2" charset="-122"/>
              </a:rPr>
              <a:t>资源管理器”命令。</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zh-CN" sz="2000" dirty="0">
                <a:latin typeface="宋体" panose="02010600030101010101" pitchFamily="2" charset="-122"/>
                <a:ea typeface="宋体" panose="02010600030101010101" pitchFamily="2" charset="-122"/>
                <a:cs typeface="宋体" panose="02010600030101010101" pitchFamily="2" charset="-122"/>
              </a:rPr>
              <a:t>方法三：按键盘快捷键</a:t>
            </a:r>
            <a:r>
              <a:rPr lang="en-US" altLang="zh-CN" sz="2000" dirty="0">
                <a:latin typeface="宋体" panose="02010600030101010101" pitchFamily="2" charset="-122"/>
                <a:ea typeface="宋体" panose="02010600030101010101" pitchFamily="2" charset="-122"/>
                <a:cs typeface="宋体" panose="02010600030101010101" pitchFamily="2" charset="-122"/>
              </a:rPr>
              <a:t>  </a:t>
            </a:r>
            <a:r>
              <a:rPr lang="en-US" altLang="zh-CN" sz="2000" dirty="0" smtClean="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E</a:t>
            </a:r>
            <a:r>
              <a:rPr lang="zh-CN" altLang="zh-CN" sz="2000" dirty="0">
                <a:latin typeface="宋体" panose="02010600030101010101" pitchFamily="2" charset="-122"/>
                <a:ea typeface="宋体" panose="02010600030101010101" pitchFamily="2" charset="-122"/>
                <a:cs typeface="宋体" panose="02010600030101010101" pitchFamily="2" charset="-122"/>
              </a:rPr>
              <a:t>。</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en-US" altLang="zh-CN" sz="2000" b="1" dirty="0">
                <a:latin typeface="宋体" panose="02010600030101010101" pitchFamily="2" charset="-122"/>
                <a:ea typeface="宋体" panose="02010600030101010101" pitchFamily="2" charset="-122"/>
                <a:cs typeface="宋体" panose="02010600030101010101" pitchFamily="2" charset="-122"/>
              </a:rPr>
              <a:t>2</a:t>
            </a:r>
            <a:r>
              <a:rPr lang="zh-CN" altLang="zh-CN" sz="2000" b="1" dirty="0">
                <a:latin typeface="宋体" panose="02010600030101010101" pitchFamily="2" charset="-122"/>
                <a:ea typeface="宋体" panose="02010600030101010101" pitchFamily="2" charset="-122"/>
                <a:cs typeface="宋体" panose="02010600030101010101" pitchFamily="2" charset="-122"/>
              </a:rPr>
              <a:t>．新建文件夹与文件</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1</a:t>
            </a:r>
            <a:r>
              <a:rPr lang="zh-CN" altLang="zh-CN" sz="2000" dirty="0">
                <a:latin typeface="宋体" panose="02010600030101010101" pitchFamily="2" charset="-122"/>
                <a:ea typeface="宋体" panose="02010600030101010101" pitchFamily="2" charset="-122"/>
                <a:cs typeface="宋体" panose="02010600030101010101" pitchFamily="2" charset="-122"/>
              </a:rPr>
              <a:t>）在</a:t>
            </a:r>
            <a:r>
              <a:rPr lang="en-US" altLang="zh-CN" sz="2000" dirty="0">
                <a:latin typeface="宋体" panose="02010600030101010101" pitchFamily="2" charset="-122"/>
                <a:ea typeface="宋体" panose="02010600030101010101" pitchFamily="2" charset="-122"/>
                <a:cs typeface="宋体" panose="02010600030101010101" pitchFamily="2" charset="-122"/>
              </a:rPr>
              <a:t>D</a:t>
            </a:r>
            <a:r>
              <a:rPr lang="zh-CN" altLang="zh-CN" sz="2000" dirty="0">
                <a:latin typeface="宋体" panose="02010600030101010101" pitchFamily="2" charset="-122"/>
                <a:ea typeface="宋体" panose="02010600030101010101" pitchFamily="2" charset="-122"/>
                <a:cs typeface="宋体" panose="02010600030101010101" pitchFamily="2" charset="-122"/>
              </a:rPr>
              <a:t>盘根文件夹下创建名为“会考”的文件夹，操作步骤如图</a:t>
            </a:r>
            <a:r>
              <a:rPr lang="en-US" sz="2000" dirty="0">
                <a:latin typeface="宋体" panose="02010600030101010101" pitchFamily="2" charset="-122"/>
                <a:ea typeface="宋体" panose="02010600030101010101" pitchFamily="2" charset="-122"/>
                <a:cs typeface="宋体" panose="02010600030101010101" pitchFamily="2" charset="-122"/>
                <a:sym typeface="+mn-ea"/>
              </a:rPr>
              <a:t>1-5-2</a:t>
            </a:r>
            <a:r>
              <a:rPr lang="zh-CN" altLang="zh-CN" sz="2000" dirty="0">
                <a:latin typeface="宋体" panose="02010600030101010101" pitchFamily="2" charset="-122"/>
                <a:ea typeface="宋体" panose="02010600030101010101" pitchFamily="2" charset="-122"/>
                <a:cs typeface="宋体" panose="02010600030101010101" pitchFamily="2" charset="-122"/>
              </a:rPr>
              <a:t>所示；</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2</a:t>
            </a:r>
            <a:r>
              <a:rPr lang="zh-CN" altLang="zh-CN" sz="2000" dirty="0">
                <a:latin typeface="宋体" panose="02010600030101010101" pitchFamily="2" charset="-122"/>
                <a:ea typeface="宋体" panose="02010600030101010101" pitchFamily="2" charset="-122"/>
                <a:cs typeface="宋体" panose="02010600030101010101" pitchFamily="2" charset="-122"/>
              </a:rPr>
              <a:t>）打开“会考”文件夹，用上述方法分别建立“理论”与“上机”子文件夹；</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3</a:t>
            </a:r>
            <a:r>
              <a:rPr lang="zh-CN" altLang="zh-CN" sz="2000" dirty="0">
                <a:latin typeface="宋体" panose="02010600030101010101" pitchFamily="2" charset="-122"/>
                <a:ea typeface="宋体" panose="02010600030101010101" pitchFamily="2" charset="-122"/>
                <a:cs typeface="宋体" panose="02010600030101010101" pitchFamily="2" charset="-122"/>
              </a:rPr>
              <a:t>）在“理论”文件夹中，</a:t>
            </a:r>
            <a:r>
              <a:rPr lang="zh-CN" altLang="zh-CN" sz="2000">
                <a:latin typeface="宋体" panose="02010600030101010101" pitchFamily="2" charset="-122"/>
                <a:ea typeface="宋体" panose="02010600030101010101" pitchFamily="2" charset="-122"/>
                <a:cs typeface="宋体" panose="02010600030101010101" pitchFamily="2" charset="-122"/>
              </a:rPr>
              <a:t>创建</a:t>
            </a:r>
            <a:r>
              <a:rPr lang="zh-CN" altLang="zh-CN" sz="2000" smtClean="0">
                <a:latin typeface="宋体" panose="02010600030101010101" pitchFamily="2" charset="-122"/>
                <a:ea typeface="宋体" panose="02010600030101010101" pitchFamily="2" charset="-122"/>
                <a:cs typeface="宋体" panose="02010600030101010101" pitchFamily="2" charset="-122"/>
              </a:rPr>
              <a:t>“</a:t>
            </a:r>
            <a:r>
              <a:rPr lang="zh-CN" altLang="en-US" sz="2000" smtClean="0">
                <a:latin typeface="宋体" panose="02010600030101010101" pitchFamily="2" charset="-122"/>
                <a:ea typeface="宋体" panose="02010600030101010101" pitchFamily="2" charset="-122"/>
                <a:cs typeface="宋体" panose="02010600030101010101" pitchFamily="2" charset="-122"/>
              </a:rPr>
              <a:t>会考纲要</a:t>
            </a:r>
            <a:r>
              <a:rPr lang="zh-CN" altLang="zh-CN" sz="2000" smtClean="0">
                <a:latin typeface="宋体" panose="02010600030101010101" pitchFamily="2" charset="-122"/>
                <a:ea typeface="宋体" panose="02010600030101010101" pitchFamily="2" charset="-122"/>
                <a:cs typeface="宋体" panose="02010600030101010101" pitchFamily="2" charset="-122"/>
              </a:rPr>
              <a:t>”</a:t>
            </a:r>
            <a:r>
              <a:rPr lang="zh-CN" altLang="en-US" sz="2000" dirty="0">
                <a:latin typeface="宋体" panose="02010600030101010101" pitchFamily="2" charset="-122"/>
                <a:ea typeface="宋体" panose="02010600030101010101" pitchFamily="2" charset="-122"/>
                <a:cs typeface="宋体" panose="02010600030101010101" pitchFamily="2" charset="-122"/>
              </a:rPr>
              <a:t>的文本</a:t>
            </a:r>
            <a:r>
              <a:rPr lang="zh-CN" altLang="zh-CN" sz="2000" dirty="0">
                <a:latin typeface="宋体" panose="02010600030101010101" pitchFamily="2" charset="-122"/>
                <a:ea typeface="宋体" panose="02010600030101010101" pitchFamily="2" charset="-122"/>
                <a:cs typeface="宋体" panose="02010600030101010101" pitchFamily="2" charset="-122"/>
              </a:rPr>
              <a:t>文档，操作步骤如图</a:t>
            </a:r>
            <a:r>
              <a:rPr lang="en-US" sz="2000" dirty="0">
                <a:latin typeface="宋体" panose="02010600030101010101" pitchFamily="2" charset="-122"/>
                <a:ea typeface="宋体" panose="02010600030101010101" pitchFamily="2" charset="-122"/>
                <a:cs typeface="宋体" panose="02010600030101010101" pitchFamily="2" charset="-122"/>
                <a:sym typeface="+mn-ea"/>
              </a:rPr>
              <a:t>1-5-3</a:t>
            </a:r>
            <a:r>
              <a:rPr lang="zh-CN" altLang="zh-CN" sz="2000" dirty="0">
                <a:latin typeface="宋体" panose="02010600030101010101" pitchFamily="2" charset="-122"/>
                <a:ea typeface="宋体" panose="02010600030101010101" pitchFamily="2" charset="-122"/>
                <a:cs typeface="宋体" panose="02010600030101010101" pitchFamily="2" charset="-122"/>
              </a:rPr>
              <a:t>所示</a:t>
            </a:r>
            <a:r>
              <a:rPr lang="zh-CN" altLang="zh-CN" sz="2000" dirty="0" smtClean="0">
                <a:latin typeface="宋体" panose="02010600030101010101" pitchFamily="2" charset="-122"/>
                <a:ea typeface="宋体" panose="02010600030101010101" pitchFamily="2" charset="-122"/>
                <a:cs typeface="宋体" panose="02010600030101010101" pitchFamily="2" charset="-122"/>
              </a:rPr>
              <a:t>。</a:t>
            </a:r>
            <a:endParaRPr lang="zh-CN" altLang="en-US" dirty="0">
              <a:latin typeface="宋体" panose="02010600030101010101" pitchFamily="2" charset="-122"/>
              <a:ea typeface="宋体" panose="02010600030101010101" pitchFamily="2" charset="-122"/>
              <a:cs typeface="宋体" panose="02010600030101010101" pitchFamily="2" charset="-122"/>
            </a:endParaRPr>
          </a:p>
        </p:txBody>
      </p:sp>
      <p:pic>
        <p:nvPicPr>
          <p:cNvPr id="12" name="图片 11" descr="u=954400690,2702694184&amp;fm=116&amp;gp=0"/>
          <p:cNvPicPr/>
          <p:nvPr/>
        </p:nvPicPr>
        <p:blipFill>
          <a:blip r:embed="rId2" cstate="print">
            <a:extLst>
              <a:ext uri="{28A0092B-C50C-407E-A947-70E740481C1C}">
                <a14:useLocalDpi xmlns:a14="http://schemas.microsoft.com/office/drawing/2010/main" val="0"/>
              </a:ext>
            </a:extLst>
          </a:blip>
          <a:srcRect l="10909" t="4770" r="12727" b="28441"/>
          <a:stretch>
            <a:fillRect/>
          </a:stretch>
        </p:blipFill>
        <p:spPr bwMode="auto">
          <a:xfrm>
            <a:off x="2640934" y="3669285"/>
            <a:ext cx="228600" cy="198120"/>
          </a:xfrm>
          <a:prstGeom prst="rect">
            <a:avLst/>
          </a:prstGeom>
          <a:noFill/>
          <a:ln>
            <a:noFill/>
          </a:ln>
        </p:spPr>
      </p:pic>
      <p:sp>
        <p:nvSpPr>
          <p:cNvPr id="2" name="矩形 1"/>
          <p:cNvSpPr/>
          <p:nvPr/>
        </p:nvSpPr>
        <p:spPr>
          <a:xfrm>
            <a:off x="2202815" y="-6350"/>
            <a:ext cx="3949065" cy="521970"/>
          </a:xfrm>
          <a:prstGeom prst="rect">
            <a:avLst/>
          </a:prstGeom>
        </p:spPr>
        <p:txBody>
          <a:bodyPr wrap="square">
            <a:spAutoFit/>
          </a:bodyPr>
          <a:lstStyle/>
          <a:p>
            <a:r>
              <a:rPr lang="zh-CN" altLang="zh-CN" sz="2800" b="1" dirty="0">
                <a:solidFill>
                  <a:srgbClr val="FFFF00"/>
                </a:solidFill>
                <a:latin typeface="黑体" panose="02010609060101010101" pitchFamily="49" charset="-122"/>
                <a:ea typeface="黑体" panose="02010609060101010101" pitchFamily="49" charset="-122"/>
              </a:rPr>
              <a:t>二．资源管理器的使用</a:t>
            </a:r>
            <a:endParaRPr lang="zh-CN" altLang="zh-CN" sz="2800" b="1"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6760684" y="-126885"/>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pic>
        <p:nvPicPr>
          <p:cNvPr id="2" name="图片 1"/>
          <p:cNvPicPr>
            <a:picLocks noChangeAspect="1"/>
          </p:cNvPicPr>
          <p:nvPr/>
        </p:nvPicPr>
        <p:blipFill>
          <a:blip r:embed="rId2"/>
          <a:stretch>
            <a:fillRect/>
          </a:stretch>
        </p:blipFill>
        <p:spPr>
          <a:xfrm>
            <a:off x="727710" y="1071880"/>
            <a:ext cx="7890510" cy="5001895"/>
          </a:xfrm>
          <a:prstGeom prst="rect">
            <a:avLst/>
          </a:prstGeom>
        </p:spPr>
      </p:pic>
      <p:sp>
        <p:nvSpPr>
          <p:cNvPr id="10" name="矩形 9"/>
          <p:cNvSpPr/>
          <p:nvPr/>
        </p:nvSpPr>
        <p:spPr>
          <a:xfrm>
            <a:off x="2202815" y="-6350"/>
            <a:ext cx="3949065" cy="521970"/>
          </a:xfrm>
          <a:prstGeom prst="rect">
            <a:avLst/>
          </a:prstGeom>
        </p:spPr>
        <p:txBody>
          <a:bodyPr wrap="square">
            <a:spAutoFit/>
          </a:bodyPr>
          <a:lstStyle/>
          <a:p>
            <a:r>
              <a:rPr lang="zh-CN" altLang="zh-CN" sz="2800" b="1" dirty="0">
                <a:solidFill>
                  <a:srgbClr val="FFFF00"/>
                </a:solidFill>
                <a:latin typeface="黑体" panose="02010609060101010101" pitchFamily="49" charset="-122"/>
                <a:ea typeface="黑体" panose="02010609060101010101" pitchFamily="49" charset="-122"/>
              </a:rPr>
              <a:t>二．资源管理器的使用</a:t>
            </a:r>
            <a:endParaRPr lang="zh-CN" altLang="zh-CN" sz="2800" b="1"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6760684" y="-126885"/>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pic>
        <p:nvPicPr>
          <p:cNvPr id="6" name="图片 5"/>
          <p:cNvPicPr>
            <a:picLocks noChangeAspect="1"/>
          </p:cNvPicPr>
          <p:nvPr/>
        </p:nvPicPr>
        <p:blipFill>
          <a:blip r:embed="rId2"/>
          <a:stretch>
            <a:fillRect/>
          </a:stretch>
        </p:blipFill>
        <p:spPr>
          <a:xfrm>
            <a:off x="419100" y="1297940"/>
            <a:ext cx="8407400" cy="4313555"/>
          </a:xfrm>
          <a:prstGeom prst="rect">
            <a:avLst/>
          </a:prstGeom>
        </p:spPr>
      </p:pic>
      <p:sp>
        <p:nvSpPr>
          <p:cNvPr id="10" name="矩形 9"/>
          <p:cNvSpPr/>
          <p:nvPr/>
        </p:nvSpPr>
        <p:spPr>
          <a:xfrm>
            <a:off x="2202815" y="-6350"/>
            <a:ext cx="3949065" cy="521970"/>
          </a:xfrm>
          <a:prstGeom prst="rect">
            <a:avLst/>
          </a:prstGeom>
        </p:spPr>
        <p:txBody>
          <a:bodyPr wrap="square">
            <a:spAutoFit/>
          </a:bodyPr>
          <a:lstStyle/>
          <a:p>
            <a:r>
              <a:rPr lang="zh-CN" altLang="zh-CN" sz="2800" b="1" dirty="0">
                <a:solidFill>
                  <a:srgbClr val="FFFF00"/>
                </a:solidFill>
                <a:latin typeface="黑体" panose="02010609060101010101" pitchFamily="49" charset="-122"/>
                <a:ea typeface="黑体" panose="02010609060101010101" pitchFamily="49" charset="-122"/>
              </a:rPr>
              <a:t>二．资源管理器的使用</a:t>
            </a:r>
            <a:endParaRPr lang="zh-CN" altLang="zh-CN" sz="2800" b="1"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18"/>
          <p:cNvGrpSpPr/>
          <p:nvPr/>
        </p:nvGrpSpPr>
        <p:grpSpPr>
          <a:xfrm rot="3917757">
            <a:off x="6760684" y="-126885"/>
            <a:ext cx="807007" cy="993481"/>
            <a:chOff x="8280400" y="1884352"/>
            <a:chExt cx="2214578" cy="2214578"/>
          </a:xfrm>
          <a:effectLst>
            <a:outerShdw blurRad="279400" algn="ctr" rotWithShape="0">
              <a:schemeClr val="bg1">
                <a:lumMod val="85000"/>
              </a:schemeClr>
            </a:outerShdw>
          </a:effectLst>
        </p:grpSpPr>
        <p:sp>
          <p:nvSpPr>
            <p:cNvPr id="4" name="十字星 3"/>
            <p:cNvSpPr/>
            <p:nvPr/>
          </p:nvSpPr>
          <p:spPr>
            <a:xfrm>
              <a:off x="8280400" y="1884352"/>
              <a:ext cx="2214578" cy="2214578"/>
            </a:xfrm>
            <a:prstGeom prst="star4">
              <a:avLst>
                <a:gd name="adj" fmla="val 1311"/>
              </a:avLst>
            </a:prstGeom>
            <a:gradFill flip="none" rotWithShape="1">
              <a:gsLst>
                <a:gs pos="0">
                  <a:schemeClr val="bg1"/>
                </a:gs>
                <a:gs pos="100000">
                  <a:schemeClr val="tx1">
                    <a:lumMod val="95000"/>
                    <a:lumOff val="5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sp>
          <p:nvSpPr>
            <p:cNvPr id="5" name="椭圆 4"/>
            <p:cNvSpPr/>
            <p:nvPr/>
          </p:nvSpPr>
          <p:spPr>
            <a:xfrm>
              <a:off x="9098450" y="2698066"/>
              <a:ext cx="571504" cy="571504"/>
            </a:xfrm>
            <a:prstGeom prst="ellipse">
              <a:avLst/>
            </a:prstGeom>
            <a:gradFill>
              <a:gsLst>
                <a:gs pos="0">
                  <a:schemeClr val="bg1"/>
                </a:gs>
                <a:gs pos="100000">
                  <a:schemeClr val="tx1">
                    <a:lumMod val="95000"/>
                    <a:lumOff val="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solidFill>
                  <a:prstClr val="white"/>
                </a:solidFill>
              </a:endParaRPr>
            </a:p>
          </p:txBody>
        </p:sp>
      </p:grpSp>
      <p:sp>
        <p:nvSpPr>
          <p:cNvPr id="6" name="矩形 5"/>
          <p:cNvSpPr/>
          <p:nvPr/>
        </p:nvSpPr>
        <p:spPr>
          <a:xfrm>
            <a:off x="179512" y="692696"/>
            <a:ext cx="8820472" cy="5692775"/>
          </a:xfrm>
          <a:prstGeom prst="rect">
            <a:avLst/>
          </a:prstGeom>
        </p:spPr>
        <p:txBody>
          <a:bodyPr wrap="square">
            <a:spAutoFit/>
          </a:bodyPr>
          <a:lstStyle/>
          <a:p>
            <a:pPr>
              <a:lnSpc>
                <a:spcPct val="140000"/>
              </a:lnSpc>
            </a:pPr>
            <a:r>
              <a:rPr lang="en-US" altLang="zh-CN" sz="2000" b="1" dirty="0">
                <a:latin typeface="宋体" panose="02010600030101010101" pitchFamily="2" charset="-122"/>
                <a:ea typeface="宋体" panose="02010600030101010101" pitchFamily="2" charset="-122"/>
                <a:cs typeface="宋体" panose="02010600030101010101" pitchFamily="2" charset="-122"/>
              </a:rPr>
              <a:t>3</a:t>
            </a:r>
            <a:r>
              <a:rPr lang="zh-CN" altLang="zh-CN" sz="2000" b="1" dirty="0">
                <a:latin typeface="宋体" panose="02010600030101010101" pitchFamily="2" charset="-122"/>
                <a:ea typeface="宋体" panose="02010600030101010101" pitchFamily="2" charset="-122"/>
                <a:cs typeface="宋体" panose="02010600030101010101" pitchFamily="2" charset="-122"/>
              </a:rPr>
              <a:t>．选取文件与文件夹</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en-US" altLang="zh-CN" sz="2000" dirty="0" smtClean="0">
                <a:latin typeface="宋体" panose="02010600030101010101" pitchFamily="2" charset="-122"/>
                <a:ea typeface="宋体" panose="02010600030101010101" pitchFamily="2" charset="-122"/>
                <a:cs typeface="宋体" panose="02010600030101010101" pitchFamily="2" charset="-122"/>
              </a:rPr>
              <a:t>   </a:t>
            </a:r>
            <a:r>
              <a:rPr lang="zh-CN" altLang="zh-CN" sz="2000" dirty="0" smtClean="0">
                <a:latin typeface="宋体" panose="02010600030101010101" pitchFamily="2" charset="-122"/>
                <a:ea typeface="宋体" panose="02010600030101010101" pitchFamily="2" charset="-122"/>
                <a:cs typeface="宋体" panose="02010600030101010101" pitchFamily="2" charset="-122"/>
              </a:rPr>
              <a:t>在对</a:t>
            </a:r>
            <a:r>
              <a:rPr lang="zh-CN" altLang="zh-CN" sz="2000" dirty="0">
                <a:latin typeface="宋体" panose="02010600030101010101" pitchFamily="2" charset="-122"/>
                <a:ea typeface="宋体" panose="02010600030101010101" pitchFamily="2" charset="-122"/>
                <a:cs typeface="宋体" panose="02010600030101010101" pitchFamily="2" charset="-122"/>
              </a:rPr>
              <a:t>文件、文件夹进行各种操作之前必须先选定它们。下面通过实例介绍选定单个文件、多个不连续文件、多个连续文件的方法。</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1</a:t>
            </a:r>
            <a:r>
              <a:rPr lang="zh-CN" altLang="zh-CN" sz="2000" dirty="0">
                <a:latin typeface="宋体" panose="02010600030101010101" pitchFamily="2" charset="-122"/>
                <a:ea typeface="宋体" panose="02010600030101010101" pitchFamily="2" charset="-122"/>
                <a:cs typeface="宋体" panose="02010600030101010101" pitchFamily="2" charset="-122"/>
              </a:rPr>
              <a:t>）在如图</a:t>
            </a:r>
            <a:r>
              <a:rPr lang="en-US" sz="2000" dirty="0">
                <a:latin typeface="宋体" panose="02010600030101010101" pitchFamily="2" charset="-122"/>
                <a:ea typeface="宋体" panose="02010600030101010101" pitchFamily="2" charset="-122"/>
                <a:cs typeface="宋体" panose="02010600030101010101" pitchFamily="2" charset="-122"/>
              </a:rPr>
              <a:t>1-5-4</a:t>
            </a:r>
            <a:r>
              <a:rPr lang="zh-CN" altLang="zh-CN" sz="2000" dirty="0" smtClean="0">
                <a:latin typeface="宋体" panose="02010600030101010101" pitchFamily="2" charset="-122"/>
                <a:ea typeface="宋体" panose="02010600030101010101" pitchFamily="2" charset="-122"/>
                <a:cs typeface="宋体" panose="02010600030101010101" pitchFamily="2" charset="-122"/>
              </a:rPr>
              <a:t>所</a:t>
            </a:r>
            <a:r>
              <a:rPr lang="zh-CN" altLang="en-US" sz="2000" dirty="0" smtClean="0">
                <a:latin typeface="宋体" panose="02010600030101010101" pitchFamily="2" charset="-122"/>
                <a:ea typeface="宋体" panose="02010600030101010101" pitchFamily="2" charset="-122"/>
                <a:cs typeface="宋体" panose="02010600030101010101" pitchFamily="2" charset="-122"/>
              </a:rPr>
              <a:t>示</a:t>
            </a:r>
            <a:r>
              <a:rPr lang="zh-CN" altLang="zh-CN" sz="2000" dirty="0" smtClean="0">
                <a:latin typeface="宋体" panose="02010600030101010101" pitchFamily="2" charset="-122"/>
                <a:ea typeface="宋体" panose="02010600030101010101" pitchFamily="2" charset="-122"/>
                <a:cs typeface="宋体" panose="02010600030101010101" pitchFamily="2" charset="-122"/>
              </a:rPr>
              <a:t>的</a:t>
            </a:r>
            <a:r>
              <a:rPr lang="zh-CN" altLang="zh-CN" sz="2000" dirty="0">
                <a:latin typeface="宋体" panose="02010600030101010101" pitchFamily="2" charset="-122"/>
                <a:ea typeface="宋体" panose="02010600030101010101" pitchFamily="2" charset="-122"/>
                <a:cs typeface="宋体" panose="02010600030101010101" pitchFamily="2" charset="-122"/>
              </a:rPr>
              <a:t>窗口中，选定单个文件“</a:t>
            </a:r>
            <a:r>
              <a:rPr lang="en-US" altLang="zh-CN" sz="2000" dirty="0">
                <a:latin typeface="宋体" panose="02010600030101010101" pitchFamily="2" charset="-122"/>
                <a:ea typeface="宋体" panose="02010600030101010101" pitchFamily="2" charset="-122"/>
                <a:cs typeface="宋体" panose="02010600030101010101" pitchFamily="2" charset="-122"/>
              </a:rPr>
              <a:t>1.txt</a:t>
            </a:r>
            <a:r>
              <a:rPr lang="zh-CN" altLang="zh-CN" sz="2000" dirty="0">
                <a:latin typeface="宋体" panose="02010600030101010101" pitchFamily="2" charset="-122"/>
                <a:ea typeface="宋体" panose="02010600030101010101" pitchFamily="2" charset="-122"/>
                <a:cs typeface="宋体" panose="02010600030101010101" pitchFamily="2" charset="-122"/>
              </a:rPr>
              <a:t>”。</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zh-CN" sz="2000" dirty="0">
                <a:latin typeface="宋体" panose="02010600030101010101" pitchFamily="2" charset="-122"/>
                <a:ea typeface="宋体" panose="02010600030101010101" pitchFamily="2" charset="-122"/>
                <a:cs typeface="宋体" panose="02010600030101010101" pitchFamily="2" charset="-122"/>
              </a:rPr>
              <a:t>操作方法：直接鼠标单击“</a:t>
            </a:r>
            <a:r>
              <a:rPr lang="en-US" altLang="zh-CN" sz="2000" dirty="0">
                <a:latin typeface="宋体" panose="02010600030101010101" pitchFamily="2" charset="-122"/>
                <a:ea typeface="宋体" panose="02010600030101010101" pitchFamily="2" charset="-122"/>
                <a:cs typeface="宋体" panose="02010600030101010101" pitchFamily="2" charset="-122"/>
              </a:rPr>
              <a:t>1.txt</a:t>
            </a:r>
            <a:r>
              <a:rPr lang="zh-CN" altLang="zh-CN" sz="2000" dirty="0">
                <a:latin typeface="宋体" panose="02010600030101010101" pitchFamily="2" charset="-122"/>
                <a:ea typeface="宋体" panose="02010600030101010101" pitchFamily="2" charset="-122"/>
                <a:cs typeface="宋体" panose="02010600030101010101" pitchFamily="2" charset="-122"/>
              </a:rPr>
              <a:t>”。</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2</a:t>
            </a:r>
            <a:r>
              <a:rPr lang="zh-CN" altLang="zh-CN" sz="2000" dirty="0">
                <a:latin typeface="宋体" panose="02010600030101010101" pitchFamily="2" charset="-122"/>
                <a:ea typeface="宋体" panose="02010600030101010101" pitchFamily="2" charset="-122"/>
                <a:cs typeface="宋体" panose="02010600030101010101" pitchFamily="2" charset="-122"/>
              </a:rPr>
              <a:t>）在如图</a:t>
            </a:r>
            <a:r>
              <a:rPr lang="en-US" sz="2000" dirty="0">
                <a:latin typeface="宋体" panose="02010600030101010101" pitchFamily="2" charset="-122"/>
                <a:ea typeface="宋体" panose="02010600030101010101" pitchFamily="2" charset="-122"/>
                <a:cs typeface="宋体" panose="02010600030101010101" pitchFamily="2" charset="-122"/>
                <a:sym typeface="+mn-ea"/>
              </a:rPr>
              <a:t>1-5-4</a:t>
            </a:r>
            <a:r>
              <a:rPr lang="zh-CN" altLang="zh-CN" sz="2000" smtClean="0">
                <a:latin typeface="宋体" panose="02010600030101010101" pitchFamily="2" charset="-122"/>
                <a:ea typeface="宋体" panose="02010600030101010101" pitchFamily="2" charset="-122"/>
                <a:cs typeface="宋体" panose="02010600030101010101" pitchFamily="2" charset="-122"/>
              </a:rPr>
              <a:t>所</a:t>
            </a:r>
            <a:r>
              <a:rPr lang="zh-CN" altLang="en-US" sz="2000" smtClean="0">
                <a:latin typeface="宋体" panose="02010600030101010101" pitchFamily="2" charset="-122"/>
                <a:ea typeface="宋体" panose="02010600030101010101" pitchFamily="2" charset="-122"/>
                <a:cs typeface="宋体" panose="02010600030101010101" pitchFamily="2" charset="-122"/>
              </a:rPr>
              <a:t>示</a:t>
            </a:r>
            <a:r>
              <a:rPr lang="zh-CN" altLang="zh-CN" sz="2000" smtClean="0">
                <a:latin typeface="宋体" panose="02010600030101010101" pitchFamily="2" charset="-122"/>
                <a:ea typeface="宋体" panose="02010600030101010101" pitchFamily="2" charset="-122"/>
                <a:cs typeface="宋体" panose="02010600030101010101" pitchFamily="2" charset="-122"/>
              </a:rPr>
              <a:t>的</a:t>
            </a:r>
            <a:r>
              <a:rPr lang="zh-CN" altLang="zh-CN" sz="2000" dirty="0">
                <a:latin typeface="宋体" panose="02010600030101010101" pitchFamily="2" charset="-122"/>
                <a:ea typeface="宋体" panose="02010600030101010101" pitchFamily="2" charset="-122"/>
                <a:cs typeface="宋体" panose="02010600030101010101" pitchFamily="2" charset="-122"/>
              </a:rPr>
              <a:t>窗口中，同时选定“</a:t>
            </a:r>
            <a:r>
              <a:rPr lang="en-US" altLang="zh-CN" sz="2000" dirty="0">
                <a:latin typeface="宋体" panose="02010600030101010101" pitchFamily="2" charset="-122"/>
                <a:ea typeface="宋体" panose="02010600030101010101" pitchFamily="2" charset="-122"/>
                <a:cs typeface="宋体" panose="02010600030101010101" pitchFamily="2" charset="-122"/>
              </a:rPr>
              <a:t>1.txt</a:t>
            </a:r>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3.docx</a:t>
            </a:r>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5.xlsx</a:t>
            </a:r>
            <a:r>
              <a:rPr lang="zh-CN" altLang="zh-CN" sz="2000" dirty="0">
                <a:latin typeface="宋体" panose="02010600030101010101" pitchFamily="2" charset="-122"/>
                <a:ea typeface="宋体" panose="02010600030101010101" pitchFamily="2" charset="-122"/>
                <a:cs typeface="宋体" panose="02010600030101010101" pitchFamily="2" charset="-122"/>
              </a:rPr>
              <a:t>”三个文件操作方法：按住</a:t>
            </a:r>
            <a:r>
              <a:rPr lang="en-US" altLang="zh-CN" sz="2000" dirty="0">
                <a:latin typeface="宋体" panose="02010600030101010101" pitchFamily="2" charset="-122"/>
                <a:ea typeface="宋体" panose="02010600030101010101" pitchFamily="2" charset="-122"/>
                <a:cs typeface="宋体" panose="02010600030101010101" pitchFamily="2" charset="-122"/>
              </a:rPr>
              <a:t>Ctrl</a:t>
            </a:r>
            <a:r>
              <a:rPr lang="zh-CN" altLang="zh-CN" sz="2000" dirty="0">
                <a:latin typeface="宋体" panose="02010600030101010101" pitchFamily="2" charset="-122"/>
                <a:ea typeface="宋体" panose="02010600030101010101" pitchFamily="2" charset="-122"/>
                <a:cs typeface="宋体" panose="02010600030101010101" pitchFamily="2" charset="-122"/>
              </a:rPr>
              <a:t>键，分别单击“</a:t>
            </a:r>
            <a:r>
              <a:rPr lang="en-US" altLang="zh-CN" sz="2000" dirty="0">
                <a:latin typeface="宋体" panose="02010600030101010101" pitchFamily="2" charset="-122"/>
                <a:ea typeface="宋体" panose="02010600030101010101" pitchFamily="2" charset="-122"/>
                <a:cs typeface="宋体" panose="02010600030101010101" pitchFamily="2" charset="-122"/>
              </a:rPr>
              <a:t>1.txt</a:t>
            </a:r>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3.docx</a:t>
            </a:r>
            <a:r>
              <a:rPr lang="zh-CN" altLang="zh-CN"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5.xlsx</a:t>
            </a:r>
            <a:r>
              <a:rPr lang="zh-CN" altLang="zh-CN" sz="2000" dirty="0">
                <a:latin typeface="宋体" panose="02010600030101010101" pitchFamily="2" charset="-122"/>
                <a:ea typeface="宋体" panose="02010600030101010101" pitchFamily="2" charset="-122"/>
                <a:cs typeface="宋体" panose="02010600030101010101" pitchFamily="2" charset="-122"/>
              </a:rPr>
              <a:t>”三个文件，待同时选中这三个文件后再松开</a:t>
            </a:r>
            <a:r>
              <a:rPr lang="en-US" altLang="zh-CN" sz="2000" dirty="0">
                <a:latin typeface="宋体" panose="02010600030101010101" pitchFamily="2" charset="-122"/>
                <a:ea typeface="宋体" panose="02010600030101010101" pitchFamily="2" charset="-122"/>
                <a:cs typeface="宋体" panose="02010600030101010101" pitchFamily="2" charset="-122"/>
              </a:rPr>
              <a:t>Ctrl</a:t>
            </a:r>
            <a:r>
              <a:rPr lang="zh-CN" altLang="zh-CN" sz="2000" dirty="0">
                <a:latin typeface="宋体" panose="02010600030101010101" pitchFamily="2" charset="-122"/>
                <a:ea typeface="宋体" panose="02010600030101010101" pitchFamily="2" charset="-122"/>
                <a:cs typeface="宋体" panose="02010600030101010101" pitchFamily="2" charset="-122"/>
              </a:rPr>
              <a:t>键</a:t>
            </a:r>
            <a:r>
              <a:rPr lang="zh-CN" altLang="zh-CN" sz="2000" dirty="0" smtClean="0">
                <a:latin typeface="宋体" panose="02010600030101010101" pitchFamily="2" charset="-122"/>
                <a:ea typeface="宋体" panose="02010600030101010101" pitchFamily="2" charset="-122"/>
                <a:cs typeface="宋体" panose="02010600030101010101" pitchFamily="2" charset="-122"/>
              </a:rPr>
              <a:t>。</a:t>
            </a:r>
            <a:endParaRPr lang="en-US" altLang="zh-CN" sz="2000" dirty="0" smtClean="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zh-CN" sz="2000" dirty="0" smtClean="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3</a:t>
            </a:r>
            <a:r>
              <a:rPr lang="zh-CN" altLang="zh-CN" sz="2000" dirty="0">
                <a:latin typeface="宋体" panose="02010600030101010101" pitchFamily="2" charset="-122"/>
                <a:ea typeface="宋体" panose="02010600030101010101" pitchFamily="2" charset="-122"/>
                <a:cs typeface="宋体" panose="02010600030101010101" pitchFamily="2" charset="-122"/>
              </a:rPr>
              <a:t>）在如图</a:t>
            </a:r>
            <a:r>
              <a:rPr lang="en-US" sz="2000" dirty="0">
                <a:latin typeface="宋体" panose="02010600030101010101" pitchFamily="2" charset="-122"/>
                <a:ea typeface="宋体" panose="02010600030101010101" pitchFamily="2" charset="-122"/>
                <a:cs typeface="宋体" panose="02010600030101010101" pitchFamily="2" charset="-122"/>
                <a:sym typeface="+mn-ea"/>
              </a:rPr>
              <a:t>1-5-4</a:t>
            </a:r>
            <a:r>
              <a:rPr lang="zh-CN" altLang="zh-CN" sz="2000" smtClean="0">
                <a:latin typeface="宋体" panose="02010600030101010101" pitchFamily="2" charset="-122"/>
                <a:ea typeface="宋体" panose="02010600030101010101" pitchFamily="2" charset="-122"/>
                <a:cs typeface="宋体" panose="02010600030101010101" pitchFamily="2" charset="-122"/>
              </a:rPr>
              <a:t>所</a:t>
            </a:r>
            <a:r>
              <a:rPr lang="zh-CN" altLang="en-US" sz="2000" smtClean="0">
                <a:latin typeface="宋体" panose="02010600030101010101" pitchFamily="2" charset="-122"/>
                <a:ea typeface="宋体" panose="02010600030101010101" pitchFamily="2" charset="-122"/>
                <a:cs typeface="宋体" panose="02010600030101010101" pitchFamily="2" charset="-122"/>
              </a:rPr>
              <a:t>示</a:t>
            </a:r>
            <a:r>
              <a:rPr lang="zh-CN" altLang="zh-CN" sz="2000" smtClean="0">
                <a:latin typeface="宋体" panose="02010600030101010101" pitchFamily="2" charset="-122"/>
                <a:ea typeface="宋体" panose="02010600030101010101" pitchFamily="2" charset="-122"/>
                <a:cs typeface="宋体" panose="02010600030101010101" pitchFamily="2" charset="-122"/>
              </a:rPr>
              <a:t>的</a:t>
            </a:r>
            <a:r>
              <a:rPr lang="zh-CN" altLang="zh-CN" sz="2000" dirty="0">
                <a:latin typeface="宋体" panose="02010600030101010101" pitchFamily="2" charset="-122"/>
                <a:ea typeface="宋体" panose="02010600030101010101" pitchFamily="2" charset="-122"/>
                <a:cs typeface="宋体" panose="02010600030101010101" pitchFamily="2" charset="-122"/>
              </a:rPr>
              <a:t>窗口中，用两种方法同时选定六个文件</a:t>
            </a:r>
            <a:r>
              <a:rPr lang="zh-CN" altLang="zh-CN" sz="2000" dirty="0" smtClean="0">
                <a:latin typeface="宋体" panose="02010600030101010101" pitchFamily="2" charset="-122"/>
                <a:ea typeface="宋体" panose="02010600030101010101" pitchFamily="2" charset="-122"/>
                <a:cs typeface="宋体" panose="02010600030101010101" pitchFamily="2" charset="-122"/>
              </a:rPr>
              <a:t>。</a:t>
            </a:r>
            <a:endParaRPr lang="en-US" altLang="zh-CN" sz="2000" dirty="0" smtClean="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en-US" altLang="zh-CN" sz="2000" dirty="0" smtClean="0">
                <a:latin typeface="宋体" panose="02010600030101010101" pitchFamily="2" charset="-122"/>
                <a:ea typeface="宋体" panose="02010600030101010101" pitchFamily="2" charset="-122"/>
                <a:cs typeface="宋体" panose="02010600030101010101" pitchFamily="2" charset="-122"/>
              </a:rPr>
              <a:t> </a:t>
            </a:r>
            <a:r>
              <a:rPr lang="zh-CN" altLang="zh-CN" sz="2000" dirty="0" smtClean="0">
                <a:latin typeface="宋体" panose="02010600030101010101" pitchFamily="2" charset="-122"/>
                <a:ea typeface="宋体" panose="02010600030101010101" pitchFamily="2" charset="-122"/>
                <a:cs typeface="宋体" panose="02010600030101010101" pitchFamily="2" charset="-122"/>
              </a:rPr>
              <a:t>方法</a:t>
            </a:r>
            <a:r>
              <a:rPr lang="zh-CN" altLang="zh-CN" sz="2000" dirty="0">
                <a:latin typeface="宋体" panose="02010600030101010101" pitchFamily="2" charset="-122"/>
                <a:ea typeface="宋体" panose="02010600030101010101" pitchFamily="2" charset="-122"/>
                <a:cs typeface="宋体" panose="02010600030101010101" pitchFamily="2" charset="-122"/>
              </a:rPr>
              <a:t>一：按住</a:t>
            </a:r>
            <a:r>
              <a:rPr lang="en-US" altLang="zh-CN" sz="2000" dirty="0">
                <a:latin typeface="宋体" panose="02010600030101010101" pitchFamily="2" charset="-122"/>
                <a:ea typeface="宋体" panose="02010600030101010101" pitchFamily="2" charset="-122"/>
                <a:cs typeface="宋体" panose="02010600030101010101" pitchFamily="2" charset="-122"/>
              </a:rPr>
              <a:t>Ctrl</a:t>
            </a:r>
            <a:r>
              <a:rPr lang="zh-CN" altLang="zh-CN" sz="2000" dirty="0">
                <a:latin typeface="宋体" panose="02010600030101010101" pitchFamily="2" charset="-122"/>
                <a:ea typeface="宋体" panose="02010600030101010101" pitchFamily="2" charset="-122"/>
                <a:cs typeface="宋体" panose="02010600030101010101" pitchFamily="2" charset="-122"/>
              </a:rPr>
              <a:t>键，逐个单击各个文件，待同时选中六个文件后再松开</a:t>
            </a:r>
            <a:r>
              <a:rPr lang="en-US" altLang="zh-CN" sz="2000" dirty="0">
                <a:latin typeface="宋体" panose="02010600030101010101" pitchFamily="2" charset="-122"/>
                <a:ea typeface="宋体" panose="02010600030101010101" pitchFamily="2" charset="-122"/>
                <a:cs typeface="宋体" panose="02010600030101010101" pitchFamily="2" charset="-122"/>
              </a:rPr>
              <a:t>Ctrl</a:t>
            </a:r>
            <a:r>
              <a:rPr lang="zh-CN" altLang="zh-CN" sz="2000" dirty="0">
                <a:latin typeface="宋体" panose="02010600030101010101" pitchFamily="2" charset="-122"/>
                <a:ea typeface="宋体" panose="02010600030101010101" pitchFamily="2" charset="-122"/>
                <a:cs typeface="宋体" panose="02010600030101010101" pitchFamily="2" charset="-122"/>
              </a:rPr>
              <a:t>键。</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zh-CN" sz="2000" dirty="0">
                <a:latin typeface="宋体" panose="02010600030101010101" pitchFamily="2" charset="-122"/>
                <a:ea typeface="宋体" panose="02010600030101010101" pitchFamily="2" charset="-122"/>
                <a:cs typeface="宋体" panose="02010600030101010101" pitchFamily="2" charset="-122"/>
              </a:rPr>
              <a:t>方法二：先单击“</a:t>
            </a:r>
            <a:r>
              <a:rPr lang="en-US" altLang="zh-CN" sz="2000" dirty="0">
                <a:latin typeface="宋体" panose="02010600030101010101" pitchFamily="2" charset="-122"/>
                <a:ea typeface="宋体" panose="02010600030101010101" pitchFamily="2" charset="-122"/>
                <a:cs typeface="宋体" panose="02010600030101010101" pitchFamily="2" charset="-122"/>
              </a:rPr>
              <a:t>1.txt</a:t>
            </a:r>
            <a:r>
              <a:rPr lang="zh-CN" altLang="zh-CN" sz="2000" dirty="0">
                <a:latin typeface="宋体" panose="02010600030101010101" pitchFamily="2" charset="-122"/>
                <a:ea typeface="宋体" panose="02010600030101010101" pitchFamily="2" charset="-122"/>
                <a:cs typeface="宋体" panose="02010600030101010101" pitchFamily="2" charset="-122"/>
              </a:rPr>
              <a:t>”，再按住</a:t>
            </a:r>
            <a:r>
              <a:rPr lang="en-US" altLang="zh-CN" sz="2000" dirty="0">
                <a:latin typeface="宋体" panose="02010600030101010101" pitchFamily="2" charset="-122"/>
                <a:ea typeface="宋体" panose="02010600030101010101" pitchFamily="2" charset="-122"/>
                <a:cs typeface="宋体" panose="02010600030101010101" pitchFamily="2" charset="-122"/>
              </a:rPr>
              <a:t>Shift</a:t>
            </a:r>
            <a:r>
              <a:rPr lang="zh-CN" altLang="zh-CN" sz="2000" dirty="0">
                <a:latin typeface="宋体" panose="02010600030101010101" pitchFamily="2" charset="-122"/>
                <a:ea typeface="宋体" panose="02010600030101010101" pitchFamily="2" charset="-122"/>
                <a:cs typeface="宋体" panose="02010600030101010101" pitchFamily="2" charset="-122"/>
              </a:rPr>
              <a:t>键，然后单击“</a:t>
            </a:r>
            <a:r>
              <a:rPr lang="en-US" altLang="zh-CN" sz="2000" dirty="0">
                <a:latin typeface="宋体" panose="02010600030101010101" pitchFamily="2" charset="-122"/>
                <a:ea typeface="宋体" panose="02010600030101010101" pitchFamily="2" charset="-122"/>
                <a:cs typeface="宋体" panose="02010600030101010101" pitchFamily="2" charset="-122"/>
              </a:rPr>
              <a:t>6.pptx</a:t>
            </a:r>
            <a:r>
              <a:rPr lang="zh-CN" altLang="zh-CN" sz="2000" dirty="0">
                <a:latin typeface="宋体" panose="02010600030101010101" pitchFamily="2" charset="-122"/>
                <a:ea typeface="宋体" panose="02010600030101010101" pitchFamily="2" charset="-122"/>
                <a:cs typeface="宋体" panose="02010600030101010101" pitchFamily="2" charset="-122"/>
              </a:rPr>
              <a:t>”，待同时选中六个文件后再松开</a:t>
            </a:r>
            <a:r>
              <a:rPr lang="en-US" altLang="zh-CN" sz="2000" dirty="0">
                <a:latin typeface="宋体" panose="02010600030101010101" pitchFamily="2" charset="-122"/>
                <a:ea typeface="宋体" panose="02010600030101010101" pitchFamily="2" charset="-122"/>
                <a:cs typeface="宋体" panose="02010600030101010101" pitchFamily="2" charset="-122"/>
              </a:rPr>
              <a:t>Shift</a:t>
            </a:r>
            <a:r>
              <a:rPr lang="zh-CN" altLang="zh-CN" sz="2000" dirty="0">
                <a:latin typeface="宋体" panose="02010600030101010101" pitchFamily="2" charset="-122"/>
                <a:ea typeface="宋体" panose="02010600030101010101" pitchFamily="2" charset="-122"/>
                <a:cs typeface="宋体" panose="02010600030101010101" pitchFamily="2" charset="-122"/>
              </a:rPr>
              <a:t>键</a:t>
            </a:r>
            <a:r>
              <a:rPr lang="zh-CN" altLang="zh-CN" sz="2000" dirty="0" smtClean="0">
                <a:latin typeface="宋体" panose="02010600030101010101" pitchFamily="2" charset="-122"/>
                <a:ea typeface="宋体" panose="02010600030101010101" pitchFamily="2" charset="-122"/>
                <a:cs typeface="宋体" panose="02010600030101010101" pitchFamily="2" charset="-122"/>
              </a:rPr>
              <a:t>。</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p:nvSpPr>
        <p:spPr>
          <a:xfrm>
            <a:off x="2202815" y="-6350"/>
            <a:ext cx="3949065" cy="521970"/>
          </a:xfrm>
          <a:prstGeom prst="rect">
            <a:avLst/>
          </a:prstGeom>
        </p:spPr>
        <p:txBody>
          <a:bodyPr wrap="square">
            <a:spAutoFit/>
          </a:bodyPr>
          <a:lstStyle/>
          <a:p>
            <a:r>
              <a:rPr lang="zh-CN" altLang="zh-CN" sz="2800" b="1" dirty="0">
                <a:solidFill>
                  <a:srgbClr val="FFFF00"/>
                </a:solidFill>
                <a:latin typeface="黑体" panose="02010609060101010101" pitchFamily="49" charset="-122"/>
                <a:ea typeface="黑体" panose="02010609060101010101" pitchFamily="49" charset="-122"/>
              </a:rPr>
              <a:t>二．资源管理器的使用</a:t>
            </a:r>
            <a:endParaRPr lang="zh-CN" altLang="zh-CN" sz="2800" b="1"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8819</Words>
  <Application>WPS 演示</Application>
  <PresentationFormat>全屏显示(4:3)</PresentationFormat>
  <Paragraphs>534</Paragraphs>
  <Slides>32</Slides>
  <Notes>2</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4</vt:i4>
      </vt:variant>
      <vt:variant>
        <vt:lpstr>幻灯片标题</vt:lpstr>
      </vt:variant>
      <vt:variant>
        <vt:i4>32</vt:i4>
      </vt:variant>
    </vt:vector>
  </HeadingPairs>
  <TitlesOfParts>
    <vt:vector size="49" baseType="lpstr">
      <vt:lpstr>Arial</vt:lpstr>
      <vt:lpstr>宋体</vt:lpstr>
      <vt:lpstr>Wingdings</vt:lpstr>
      <vt:lpstr>黑体</vt:lpstr>
      <vt:lpstr>Calibri</vt:lpstr>
      <vt:lpstr>Times New Roman</vt:lpstr>
      <vt:lpstr>微软雅黑</vt:lpstr>
      <vt:lpstr>Arial Unicode MS</vt:lpstr>
      <vt:lpstr>Calibri</vt:lpstr>
      <vt:lpstr>华文宋体</vt:lpstr>
      <vt:lpstr>华文细黑</vt:lpstr>
      <vt:lpstr>华文楷体</vt:lpstr>
      <vt:lpstr>Office 主题​​</vt:lpstr>
      <vt:lpstr>Paint.Picture</vt:lpstr>
      <vt:lpstr>Paint.Picture</vt:lpstr>
      <vt:lpstr>Paint.Picture</vt:lpstr>
      <vt:lpstr>Paint.Picture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黄老师</cp:lastModifiedBy>
  <cp:revision>71</cp:revision>
  <dcterms:created xsi:type="dcterms:W3CDTF">2017-08-01T01:32:00Z</dcterms:created>
  <dcterms:modified xsi:type="dcterms:W3CDTF">2021-08-20T08:39:10Z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2052-11.1.0.8415</vt:lpwstr>
  </property>
</Properties>
</file>