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3"/>
    <p:sldId id="284" r:id="rId4"/>
    <p:sldId id="265" r:id="rId5"/>
    <p:sldId id="288" r:id="rId6"/>
    <p:sldId id="289" r:id="rId7"/>
    <p:sldId id="290" r:id="rId8"/>
    <p:sldId id="270" r:id="rId9"/>
    <p:sldId id="271" r:id="rId10"/>
    <p:sldId id="291" r:id="rId11"/>
    <p:sldId id="269" r:id="rId12"/>
    <p:sldId id="273" r:id="rId13"/>
    <p:sldId id="275" r:id="rId14"/>
    <p:sldId id="277" r:id="rId15"/>
    <p:sldId id="276" r:id="rId16"/>
    <p:sldId id="293" r:id="rId17"/>
    <p:sldId id="304" r:id="rId18"/>
    <p:sldId id="305" r:id="rId19"/>
    <p:sldId id="282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105" d="100"/>
          <a:sy n="105" d="100"/>
        </p:scale>
        <p:origin x="-179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75335" y="2206625"/>
            <a:ext cx="7486650" cy="1900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>
                <a:latin typeface="+mn-ea"/>
              </a:rPr>
              <a:t>1</a:t>
            </a:r>
            <a:r>
              <a:rPr lang="zh-CN" altLang="zh-CN" sz="2400" dirty="0">
                <a:latin typeface="+mn-ea"/>
              </a:rPr>
              <a:t>）会对工作表中的数据进行排序；</a:t>
            </a:r>
            <a:endParaRPr lang="zh-CN" altLang="zh-CN" sz="2400" dirty="0">
              <a:latin typeface="+mn-ea"/>
            </a:endParaRPr>
          </a:p>
          <a:p>
            <a:pPr>
              <a:lnSpc>
                <a:spcPct val="190000"/>
              </a:lnSpc>
            </a:pPr>
            <a:r>
              <a:rPr lang="zh-CN" altLang="zh-CN" sz="2400" dirty="0">
                <a:latin typeface="+mn-ea"/>
              </a:rPr>
              <a:t>（</a:t>
            </a:r>
            <a:r>
              <a:rPr lang="en-US" altLang="zh-CN" sz="2400" dirty="0">
                <a:latin typeface="+mn-ea"/>
              </a:rPr>
              <a:t>2</a:t>
            </a:r>
            <a:r>
              <a:rPr lang="zh-CN" altLang="zh-CN" sz="2400" dirty="0">
                <a:latin typeface="+mn-ea"/>
              </a:rPr>
              <a:t>）会按需要筛选工作表中的数据；</a:t>
            </a:r>
            <a:endParaRPr lang="zh-CN"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ea"/>
              </a:rPr>
              <a:t>（</a:t>
            </a:r>
            <a:r>
              <a:rPr lang="en-US" altLang="zh-CN" sz="2400" dirty="0">
                <a:latin typeface="+mn-ea"/>
              </a:rPr>
              <a:t>3</a:t>
            </a:r>
            <a:r>
              <a:rPr lang="zh-CN" altLang="zh-CN" sz="2400" dirty="0">
                <a:latin typeface="+mn-ea"/>
              </a:rPr>
              <a:t>）会对数据进行分类汇总</a:t>
            </a:r>
            <a:r>
              <a:rPr lang="zh-CN" altLang="zh-CN" sz="2400" dirty="0" smtClean="0">
                <a:latin typeface="+mn-ea"/>
              </a:rPr>
              <a:t>。</a:t>
            </a:r>
            <a:r>
              <a:rPr lang="en-US" altLang="zh-CN" sz="2400" dirty="0" smtClean="0">
                <a:latin typeface="+mn-ea"/>
              </a:rPr>
              <a:t>    </a:t>
            </a:r>
            <a:endParaRPr lang="zh-CN" altLang="zh-CN" sz="2400" dirty="0"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8381" y="1393865"/>
            <a:ext cx="1656184" cy="523220"/>
            <a:chOff x="353904" y="1198296"/>
            <a:chExt cx="1656184" cy="52322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019" y="1217207"/>
              <a:ext cx="1534795" cy="4368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53904" y="1198296"/>
              <a:ext cx="1656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+mn-ea"/>
                </a:rPr>
                <a:t>考纲要求</a:t>
              </a:r>
              <a:endParaRPr lang="zh-CN" alt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75069" y="33958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专题五　数据的管理和分析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1460" y="1075690"/>
            <a:ext cx="874776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70000"/>
              </a:lnSpc>
            </a:pP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2．高级筛选（学业水平考试不做要求，仅供参加一级考试的同学参考）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高级筛选主要是由用户自己构造条件（条件可以是三个或三个以上）进行数据筛选，还可以对含有特定字符的记录进行筛选。进行高级筛选需要设定条件区域（可以放在数据表外的任意位置），构造条件时字段名在上一行，满足的条件在下一行对应的单元格中。构造条件时可以使用通配符，“*”代表任意个字符，“？”代表一个任意字符。   实例：在“图书销售表”中，筛选出图书类别为“文学”定价大于20且净利润大于2000的记录，操作步骤如图4-5-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8680" y="20955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二．数据筛选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8680" y="20955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二．数据筛选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542925"/>
            <a:ext cx="6441440" cy="6217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083" y="719624"/>
            <a:ext cx="903649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mtClean="0"/>
              <a:t>      </a:t>
            </a:r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类汇总的含义是根据某一个字段，把数据分成若干类，每一类中对数值型数据汇总即统计计算，如求和、求平均、求最大值、最小值、乘积、计数等。当数据量比较大时，采用分类统计，能够增加表格的可读性，便于对数据结果进行分析。分类汇总之前需要对分类字段进行排序（升序或降序都可以）。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在“图书销售表备份”工作表中，删除16与17行，然后根据“图书类别”分类汇总各类图书“净利润”的和，操作步骤如图4-5-7所示，分类汇总的结果如图4-5-8所示。 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27984" y="6488640"/>
            <a:ext cx="19442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/>
              <a:t>图</a:t>
            </a:r>
            <a:r>
              <a:rPr lang="en-US" altLang="zh-CN" sz="1200"/>
              <a:t>5</a:t>
            </a:r>
            <a:r>
              <a:rPr lang="zh-CN" altLang="zh-CN" sz="1200"/>
              <a:t>－</a:t>
            </a:r>
            <a:r>
              <a:rPr lang="en-US" altLang="zh-CN" sz="1200"/>
              <a:t>5</a:t>
            </a:r>
            <a:r>
              <a:rPr lang="zh-CN" altLang="zh-CN" sz="1200"/>
              <a:t>－</a:t>
            </a:r>
            <a:r>
              <a:rPr lang="en-US" altLang="zh-CN" sz="1200"/>
              <a:t>8</a:t>
            </a:r>
            <a:r>
              <a:rPr lang="zh-CN" altLang="en-US" sz="1200"/>
              <a:t>（</a:t>
            </a:r>
            <a:r>
              <a:rPr lang="en-US" altLang="zh-CN" sz="1200"/>
              <a:t>a</a:t>
            </a:r>
            <a:r>
              <a:rPr lang="zh-CN" altLang="en-US" sz="1200" smtClean="0"/>
              <a:t>）分类汇总</a:t>
            </a:r>
            <a:endParaRPr lang="zh-CN" altLang="en-US" sz="1200"/>
          </a:p>
        </p:txBody>
      </p:sp>
      <p:sp>
        <p:nvSpPr>
          <p:cNvPr id="4" name="文本框 3"/>
          <p:cNvSpPr txBox="1"/>
          <p:nvPr/>
        </p:nvSpPr>
        <p:spPr>
          <a:xfrm>
            <a:off x="860425" y="29210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三．分类汇总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406650"/>
            <a:ext cx="7390130" cy="442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5" y="1209040"/>
            <a:ext cx="7634605" cy="40563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0425" y="29210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三．分类汇总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740" y="764540"/>
            <a:ext cx="870966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+mn-ea"/>
              </a:rPr>
              <a:t>【</a:t>
            </a:r>
            <a:r>
              <a:rPr lang="zh-CN" altLang="zh-CN" sz="2000" b="1" dirty="0">
                <a:latin typeface="+mn-ea"/>
              </a:rPr>
              <a:t>特别说明</a:t>
            </a:r>
            <a:r>
              <a:rPr lang="zh-CN" altLang="zh-CN" sz="2000" dirty="0">
                <a:latin typeface="+mn-ea"/>
              </a:rPr>
              <a:t>】数据透视表不属于学业水平考试内容，仅供参加一级考试的同学参考。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smtClean="0"/>
              <a:t>     </a:t>
            </a:r>
            <a:endParaRPr lang="zh-CN" altLang="zh-CN" sz="2000"/>
          </a:p>
        </p:txBody>
      </p:sp>
      <p:sp>
        <p:nvSpPr>
          <p:cNvPr id="3" name="文本框 2"/>
          <p:cNvSpPr txBox="1"/>
          <p:nvPr/>
        </p:nvSpPr>
        <p:spPr>
          <a:xfrm>
            <a:off x="924560" y="41910"/>
            <a:ext cx="28625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*</a:t>
            </a:r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四．数据透视表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96240" y="1744980"/>
            <a:ext cx="851852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00025">
              <a:lnSpc>
                <a:spcPct val="130000"/>
              </a:lnSpc>
            </a:pPr>
            <a:r>
              <a:rPr lang="en-US" alt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数据透视表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(Pivot Table)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是一种交互式的强大数据分析和汇总工具。通过使用数据透视表，可以计算、分析、浏览和提供工作表数据或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外部数据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源的汇总数据。在您需要对一长列数字求和时，数据透视表非常有用，同时聚合数据或分类汇总可帮您从不同的角度查看数据。此外，还可以动态地改变它们的版面布置，以便按照不同方式分析数据，也可以重新安排行号、列标和报表筛选字段。每一次改变版面布置时，数据透视表会立即按照新的布置重新计算数据。另外，如果原始数据发生更改，则可以自动更新数据透视表。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“库存统计表”内数据清单的内容创建数据透视表，以“图书类别”为报表筛选字段，以“书名”为行标签，以“进货数量”、“销售数量”为求和项，以“库存量”为求平均值项，并置于现工作表的A18：D34单元格区域，操作步骤如图4-5-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4560" y="-29845"/>
            <a:ext cx="28625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*</a:t>
            </a:r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四．数据透视表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" y="912495"/>
            <a:ext cx="7258050" cy="457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4560" y="-29845"/>
            <a:ext cx="28625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*</a:t>
            </a:r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四．数据透视表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55" y="1205230"/>
            <a:ext cx="7362825" cy="3714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15670" y="-38735"/>
            <a:ext cx="28625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*</a:t>
            </a:r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四．数据透视表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5" y="1092835"/>
            <a:ext cx="7477125" cy="4076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3835" y="764540"/>
            <a:ext cx="8775065" cy="579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1900" b="1">
                <a:latin typeface="+mn-ea"/>
              </a:rPr>
              <a:t>一、打开“WPS\数据处理”文件夹下的“5-1.et”文件，完成如下操作并保存。</a:t>
            </a:r>
            <a:endParaRPr altLang="zh-CN" sz="1900">
              <a:latin typeface="+mn-ea"/>
            </a:endParaRPr>
          </a:p>
          <a:p>
            <a:r>
              <a:rPr altLang="zh-CN" sz="1900">
                <a:latin typeface="+mn-ea"/>
              </a:rPr>
              <a:t>1．在“表1”中，利用自动筛选，筛选出“工龄不少于30年”且所在部门为“服务部”的职工记录。</a:t>
            </a:r>
            <a:endParaRPr altLang="zh-CN" sz="1900">
              <a:latin typeface="+mn-ea"/>
            </a:endParaRPr>
          </a:p>
          <a:p>
            <a:r>
              <a:rPr altLang="zh-CN" sz="1900">
                <a:latin typeface="+mn-ea"/>
              </a:rPr>
              <a:t>2．在“表2”中，根据主关键字“基本工资”降序方式，次关键字“奖金”升序方式，对数据表进行排序。</a:t>
            </a:r>
            <a:endParaRPr altLang="zh-CN" sz="1900">
              <a:latin typeface="+mn-ea"/>
            </a:endParaRPr>
          </a:p>
          <a:p>
            <a:r>
              <a:rPr altLang="zh-CN" sz="1900">
                <a:latin typeface="+mn-ea"/>
              </a:rPr>
              <a:t>3．在“表3”中，进行如下操作：</a:t>
            </a:r>
            <a:endParaRPr altLang="zh-CN" sz="1900">
              <a:latin typeface="+mn-ea"/>
            </a:endParaRPr>
          </a:p>
          <a:p>
            <a:r>
              <a:rPr altLang="zh-CN" sz="1900">
                <a:latin typeface="+mn-ea"/>
              </a:rPr>
              <a:t>（1）先求出实发工资；实发工资=基本工资＋奖金－水电费；</a:t>
            </a:r>
            <a:endParaRPr altLang="zh-CN" sz="1900">
              <a:latin typeface="+mn-ea"/>
            </a:endParaRPr>
          </a:p>
          <a:p>
            <a:r>
              <a:rPr altLang="zh-CN" sz="1900">
                <a:latin typeface="+mn-ea"/>
              </a:rPr>
              <a:t>（2）先按照所在部门升序方式排序，然后根据所在部门分类，对实发工资进行汇总，汇总方式是求和，汇总结果显示在数据表下方。</a:t>
            </a:r>
            <a:endParaRPr altLang="zh-CN" sz="1900">
              <a:latin typeface="+mn-ea"/>
            </a:endParaRPr>
          </a:p>
          <a:p>
            <a:r>
              <a:rPr altLang="zh-CN" sz="1900" b="1">
                <a:latin typeface="+mn-ea"/>
              </a:rPr>
              <a:t>*二、打开“WPS\数据处理”文件夹下的“5-2.et”文件，完成如下操作并保存。（说明：本题供参加一级考试的同学练习）</a:t>
            </a:r>
            <a:endParaRPr altLang="zh-CN" sz="1900">
              <a:latin typeface="+mn-ea"/>
            </a:endParaRPr>
          </a:p>
          <a:p>
            <a:r>
              <a:rPr altLang="zh-CN" sz="1900">
                <a:latin typeface="+mn-ea"/>
              </a:rPr>
              <a:t>1．对“大学生消费调查”表数据清单的内容进行筛选，条件是“管理学院”、“电子系”中“花费（年）&gt;3000”的记录，条件区域设置在B25：D26。</a:t>
            </a:r>
            <a:endParaRPr altLang="zh-CN" sz="1900">
              <a:latin typeface="+mn-ea"/>
            </a:endParaRPr>
          </a:p>
          <a:p>
            <a:r>
              <a:rPr altLang="zh-CN" sz="1900">
                <a:latin typeface="+mn-ea"/>
              </a:rPr>
              <a:t>2．对“文化课成绩表”数据清单的内容创建数据透视表，以“生源地”为报表筛选字段，以“学科”为行标签，以“语文”、“数学”为求和项，并置于现工作表的H1：J7单元格区域。 </a:t>
            </a:r>
            <a:endParaRPr altLang="zh-CN" sz="1900">
              <a:latin typeface="+mn-ea"/>
            </a:endParaRPr>
          </a:p>
          <a:p>
            <a:r>
              <a:rPr altLang="zh-CN" sz="1900">
                <a:latin typeface="+mn-ea"/>
              </a:rPr>
              <a:t>3．对“专业课成绩表”内数据清单的内容创建数据透视表，以“专业”为列标签，以“年级”为行标签，以“各科成绩”为求平均值项，并置于现工作表的A39：E44单元格区域。</a:t>
            </a:r>
            <a:endParaRPr altLang="zh-CN" sz="190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4235" y="9398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课后练习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411" y="836712"/>
            <a:ext cx="8790368" cy="5015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b="1" dirty="0">
                <a:latin typeface="+mn-ea"/>
              </a:rPr>
              <a:t>   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作表中的数据刚输入时是随机无序的，可以根据需要把无序的数据按升序（从小到大）、降序（从大到小顺序）或自定义序列重新排列。排序时可以对全部数据排序也可以对选定的部分数据排序，一般在选择数据时要连同标题一起选中；可以根据单个字段排序也可以根据多个字段排序；不仅可以按数值排序，还可以按文本值、单元格颜色、文本颜色等进行排序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1．简单排序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根据单个关键字对数据表进行简单排序的操作方法有以下两种，如对“图书销售表”中的数据区域A2：H15，根据主关键字“净利润”的降序进行排序，有两种方法如下：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方法一：利用“排序”对话框，操作步骤如图4-5-1所示。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7415" y="-12700"/>
            <a:ext cx="27184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一．数据的排序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1181100"/>
            <a:ext cx="8639175" cy="4495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415" y="-12700"/>
            <a:ext cx="27184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一．数据的排序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916" y="692696"/>
            <a:ext cx="7870467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smtClean="0">
                <a:latin typeface="+mn-ea"/>
              </a:rPr>
              <a:t>  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方法二：使用工具按钮，操作步骤如图4-5-2所示。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0" y="1091565"/>
            <a:ext cx="7442835" cy="56051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07415" y="-12700"/>
            <a:ext cx="27184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一．数据的排序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916" y="692696"/>
            <a:ext cx="8986084" cy="252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+mn-ea"/>
              </a:rPr>
              <a:t> </a:t>
            </a:r>
            <a:r>
              <a:rPr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2．多重排序（多关键字排序）</a:t>
            </a:r>
            <a:endParaRPr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根据两个及两个以上字段排序，称为多重排序，计算机会先根据主关键字排序，若主关键字取值相同的记录有多个，不能确定顺序时再根据次关键字排序，若主、次关键字取值都相同时，则可按第三个关键字排序，依此类推。</a:t>
            </a:r>
            <a:endParaRPr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对“库存统计表”，按主关键字为“图书类别”、“升序”，次关键字为“库存量”、“降序”的方式排序。操作步骤如图4-5-3所示。请注意观察排序前后数据表的变化。</a:t>
            </a:r>
            <a:endParaRPr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862" y="3215392"/>
            <a:ext cx="8654989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000" smtClean="0">
                <a:latin typeface="+mn-ea"/>
              </a:rPr>
              <a:t>  </a:t>
            </a:r>
            <a:r>
              <a:rPr lang="zh-CN" altLang="zh-CN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【说明】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排序时数据大小比较的规则是：（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）日期型数据按年份、月份、号数依次比较大小；（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）字母和汉字（系统会自动转换为汉语拼音）按字母的字典顺序比较大小，即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A&lt;B&lt;C&lt;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Z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；（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）空白单元格，无论是按升序还是降序排序，总是排在最后。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7415" y="-12700"/>
            <a:ext cx="27184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一．数据的排序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7415" y="-12700"/>
            <a:ext cx="27184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一．数据的排序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15" y="977900"/>
            <a:ext cx="8115300" cy="4391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4039" y="692696"/>
            <a:ext cx="8835919" cy="406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000" dirty="0" smtClean="0">
                <a:latin typeface="+mn-ea"/>
              </a:rPr>
              <a:t>    </a:t>
            </a:r>
            <a:r>
              <a:rPr altLang="zh-CN" sz="2000" dirty="0">
                <a:latin typeface="+mn-ea"/>
              </a:rPr>
              <a:t>筛选是指显示某些符合条件的数据记录，暂时隐藏不符合条件的数据记录，便于在复杂的数据中查看满足条件的部分数据。筛选分为自动筛选、自定义自动筛选和高级筛选方式。</a:t>
            </a:r>
            <a:endParaRPr altLang="zh-CN" sz="20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altLang="zh-CN" sz="2000" b="1" dirty="0">
                <a:latin typeface="+mn-ea"/>
              </a:rPr>
              <a:t>1．自动筛选</a:t>
            </a:r>
            <a:endParaRPr altLang="zh-CN" sz="20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altLang="zh-CN" sz="2000" dirty="0">
                <a:latin typeface="+mn-ea"/>
              </a:rPr>
              <a:t>   复制“图书销售表”放在原表标签的后面并改名为“图书销售表备份”，然后在“图书销售表备份”中筛选出图书类别为“科学”，并且净利润大于3000的记录，操作过程分两步：</a:t>
            </a:r>
            <a:endParaRPr altLang="zh-CN" sz="20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altLang="zh-CN" sz="2000" dirty="0">
                <a:latin typeface="+mn-ea"/>
              </a:rPr>
              <a:t>（1）通过简单筛选，选出图书类别为“科学”的记录，操作步骤如图4-5-4所示。</a:t>
            </a:r>
            <a:endParaRPr altLang="zh-CN" sz="2000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8680" y="92710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二．数据筛选</a:t>
            </a:r>
            <a:endParaRPr lang="zh-CN" altLang="zh-CN" sz="2800" b="1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4305" y="4646295"/>
            <a:ext cx="86741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2000" b="0" dirty="0">
                <a:latin typeface="+mn-ea"/>
              </a:rPr>
              <a:t>【补充说明】</a:t>
            </a:r>
            <a:r>
              <a:rPr altLang="zh-CN" sz="2000" b="0" dirty="0">
                <a:latin typeface="+mn-ea"/>
              </a:rPr>
              <a:t>取消筛选</a:t>
            </a:r>
            <a:r>
              <a:rPr altLang="zh-CN" sz="2000" dirty="0">
                <a:latin typeface="+mn-ea"/>
              </a:rPr>
              <a:t>    </a:t>
            </a:r>
            <a:r>
              <a:rPr altLang="zh-CN" sz="2000" b="0" dirty="0">
                <a:latin typeface="+mn-ea"/>
              </a:rPr>
              <a:t>取消筛选的方法是单击“数据”选项卡下的“自动筛选”按钮；或单击“开始”选项卡下的“筛选”旁的下三角按钮，在列表中选择“筛选”。</a:t>
            </a:r>
            <a:endParaRPr altLang="zh-CN" sz="20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70" y="951230"/>
            <a:ext cx="7208520" cy="53905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8680" y="20955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二．数据筛选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764705"/>
            <a:ext cx="8856984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2000"/>
              <a:t>（2）通过自定义自动筛选，选出净利润大于3000的记录，操作步骤如图4-5-5所示。</a:t>
            </a:r>
            <a:endParaRPr altLang="zh-CN" sz="2000"/>
          </a:p>
        </p:txBody>
      </p:sp>
      <p:sp>
        <p:nvSpPr>
          <p:cNvPr id="3" name="文本框 2"/>
          <p:cNvSpPr txBox="1"/>
          <p:nvPr/>
        </p:nvSpPr>
        <p:spPr>
          <a:xfrm>
            <a:off x="868680" y="20955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二．数据筛选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03350"/>
            <a:ext cx="8077200" cy="5086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2553</Words>
  <Application>WPS 演示</Application>
  <PresentationFormat>全屏显示(4:3)</PresentationFormat>
  <Paragraphs>91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98</cp:revision>
  <dcterms:created xsi:type="dcterms:W3CDTF">2017-08-01T01:26:00Z</dcterms:created>
  <dcterms:modified xsi:type="dcterms:W3CDTF">2021-08-20T09:25:02Z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