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309" r:id="rId4"/>
    <p:sldId id="307" r:id="rId5"/>
    <p:sldId id="308" r:id="rId6"/>
    <p:sldId id="310" r:id="rId7"/>
    <p:sldId id="313" r:id="rId8"/>
    <p:sldId id="311" r:id="rId9"/>
    <p:sldId id="312" r:id="rId10"/>
    <p:sldId id="314" r:id="rId11"/>
    <p:sldId id="315" r:id="rId12"/>
    <p:sldId id="316" r:id="rId13"/>
    <p:sldId id="325" r:id="rId14"/>
    <p:sldId id="326" r:id="rId15"/>
    <p:sldId id="327" r:id="rId16"/>
    <p:sldId id="329" r:id="rId17"/>
    <p:sldId id="330" r:id="rId18"/>
    <p:sldId id="331" r:id="rId19"/>
    <p:sldId id="332" r:id="rId20"/>
    <p:sldId id="333" r:id="rId21"/>
    <p:sldId id="334" r:id="rId22"/>
    <p:sldId id="286" r:id="rId23"/>
    <p:sldId id="337" r:id="rId24"/>
    <p:sldId id="336" r:id="rId25"/>
    <p:sldId id="335" r:id="rId26"/>
    <p:sldId id="339" r:id="rId27"/>
    <p:sldId id="338" r:id="rId28"/>
    <p:sldId id="28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87438B7-34E5-4FE4-BDF0-7E0E2E82AB2F}">
          <p14:sldIdLst>
            <p14:sldId id="309"/>
            <p14:sldId id="307"/>
            <p14:sldId id="308"/>
            <p14:sldId id="310"/>
            <p14:sldId id="313"/>
            <p14:sldId id="311"/>
            <p14:sldId id="312"/>
            <p14:sldId id="314"/>
            <p14:sldId id="315"/>
            <p14:sldId id="316"/>
            <p14:sldId id="325"/>
            <p14:sldId id="326"/>
            <p14:sldId id="327"/>
            <p14:sldId id="329"/>
            <p14:sldId id="330"/>
            <p14:sldId id="331"/>
            <p14:sldId id="332"/>
            <p14:sldId id="333"/>
            <p14:sldId id="334"/>
            <p14:sldId id="286"/>
            <p14:sldId id="337"/>
            <p14:sldId id="336"/>
            <p14:sldId id="335"/>
            <p14:sldId id="284"/>
            <p14:sldId id="338"/>
            <p14:sldId id="339"/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0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1944" y="-192"/>
      </p:cViewPr>
      <p:guideLst>
        <p:guide orient="horz" pos="2146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>
        <p:wipe dir="u"/>
      </p:transition>
    </mc:Choice>
    <mc:Fallback>
      <p:transition spd="slow">
        <p:wipe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9872" y="116632"/>
            <a:ext cx="45365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收发电子邮件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5564" y="1145159"/>
            <a:ext cx="842493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</a:t>
            </a:r>
            <a:endParaRPr lang="zh-CN"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（1）熟练掌握电子邮箱的申请；</a:t>
            </a:r>
            <a:endParaRPr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（2）熟练掌握电子邮件的收发；</a:t>
            </a:r>
            <a:endParaRPr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（3）熟练掌握即时通信软件，如QQ、微信等；</a:t>
            </a:r>
            <a:endParaRPr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（4）了解常见的发布网络信息的方式，如论坛、网络调查、个人网页、求职等；</a:t>
            </a:r>
            <a:endParaRPr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（5）了解远程桌面的概念和使用。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black-hand-pointing-to-right_44836"/>
          <p:cNvSpPr>
            <a:spLocks noChangeAspect="1"/>
          </p:cNvSpPr>
          <p:nvPr/>
        </p:nvSpPr>
        <p:spPr bwMode="auto">
          <a:xfrm>
            <a:off x="359119" y="1339369"/>
            <a:ext cx="360040" cy="369229"/>
          </a:xfrm>
          <a:custGeom>
            <a:avLst/>
            <a:gdLst>
              <a:gd name="T0" fmla="*/ 275 w 446"/>
              <a:gd name="T1" fmla="*/ 458 h 458"/>
              <a:gd name="T2" fmla="*/ 39 w 446"/>
              <a:gd name="T3" fmla="*/ 458 h 458"/>
              <a:gd name="T4" fmla="*/ 0 w 446"/>
              <a:gd name="T5" fmla="*/ 419 h 458"/>
              <a:gd name="T6" fmla="*/ 0 w 446"/>
              <a:gd name="T7" fmla="*/ 140 h 458"/>
              <a:gd name="T8" fmla="*/ 19 w 446"/>
              <a:gd name="T9" fmla="*/ 106 h 458"/>
              <a:gd name="T10" fmla="*/ 184 w 446"/>
              <a:gd name="T11" fmla="*/ 11 h 458"/>
              <a:gd name="T12" fmla="*/ 237 w 446"/>
              <a:gd name="T13" fmla="*/ 26 h 458"/>
              <a:gd name="T14" fmla="*/ 223 w 446"/>
              <a:gd name="T15" fmla="*/ 79 h 458"/>
              <a:gd name="T16" fmla="*/ 143 w 446"/>
              <a:gd name="T17" fmla="*/ 125 h 458"/>
              <a:gd name="T18" fmla="*/ 407 w 446"/>
              <a:gd name="T19" fmla="*/ 125 h 458"/>
              <a:gd name="T20" fmla="*/ 446 w 446"/>
              <a:gd name="T21" fmla="*/ 164 h 458"/>
              <a:gd name="T22" fmla="*/ 407 w 446"/>
              <a:gd name="T23" fmla="*/ 204 h 458"/>
              <a:gd name="T24" fmla="*/ 243 w 446"/>
              <a:gd name="T25" fmla="*/ 204 h 458"/>
              <a:gd name="T26" fmla="*/ 243 w 446"/>
              <a:gd name="T27" fmla="*/ 209 h 458"/>
              <a:gd name="T28" fmla="*/ 278 w 446"/>
              <a:gd name="T29" fmla="*/ 209 h 458"/>
              <a:gd name="T30" fmla="*/ 317 w 446"/>
              <a:gd name="T31" fmla="*/ 249 h 458"/>
              <a:gd name="T32" fmla="*/ 278 w 446"/>
              <a:gd name="T33" fmla="*/ 288 h 458"/>
              <a:gd name="T34" fmla="*/ 243 w 446"/>
              <a:gd name="T35" fmla="*/ 288 h 458"/>
              <a:gd name="T36" fmla="*/ 243 w 446"/>
              <a:gd name="T37" fmla="*/ 294 h 458"/>
              <a:gd name="T38" fmla="*/ 278 w 446"/>
              <a:gd name="T39" fmla="*/ 294 h 458"/>
              <a:gd name="T40" fmla="*/ 317 w 446"/>
              <a:gd name="T41" fmla="*/ 333 h 458"/>
              <a:gd name="T42" fmla="*/ 278 w 446"/>
              <a:gd name="T43" fmla="*/ 372 h 458"/>
              <a:gd name="T44" fmla="*/ 243 w 446"/>
              <a:gd name="T45" fmla="*/ 372 h 458"/>
              <a:gd name="T46" fmla="*/ 243 w 446"/>
              <a:gd name="T47" fmla="*/ 380 h 458"/>
              <a:gd name="T48" fmla="*/ 275 w 446"/>
              <a:gd name="T49" fmla="*/ 380 h 458"/>
              <a:gd name="T50" fmla="*/ 314 w 446"/>
              <a:gd name="T51" fmla="*/ 419 h 458"/>
              <a:gd name="T52" fmla="*/ 275 w 446"/>
              <a:gd name="T53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6" h="458">
                <a:moveTo>
                  <a:pt x="275" y="458"/>
                </a:moveTo>
                <a:lnTo>
                  <a:pt x="39" y="458"/>
                </a:lnTo>
                <a:cubicBezTo>
                  <a:pt x="17" y="458"/>
                  <a:pt x="0" y="440"/>
                  <a:pt x="0" y="419"/>
                </a:cubicBezTo>
                <a:lnTo>
                  <a:pt x="0" y="140"/>
                </a:lnTo>
                <a:cubicBezTo>
                  <a:pt x="0" y="126"/>
                  <a:pt x="7" y="113"/>
                  <a:pt x="19" y="106"/>
                </a:cubicBezTo>
                <a:lnTo>
                  <a:pt x="184" y="11"/>
                </a:lnTo>
                <a:cubicBezTo>
                  <a:pt x="203" y="0"/>
                  <a:pt x="226" y="7"/>
                  <a:pt x="237" y="26"/>
                </a:cubicBezTo>
                <a:cubicBezTo>
                  <a:pt x="248" y="44"/>
                  <a:pt x="242" y="68"/>
                  <a:pt x="223" y="79"/>
                </a:cubicBezTo>
                <a:lnTo>
                  <a:pt x="143" y="125"/>
                </a:lnTo>
                <a:lnTo>
                  <a:pt x="407" y="125"/>
                </a:lnTo>
                <a:cubicBezTo>
                  <a:pt x="428" y="125"/>
                  <a:pt x="446" y="143"/>
                  <a:pt x="446" y="164"/>
                </a:cubicBezTo>
                <a:cubicBezTo>
                  <a:pt x="446" y="186"/>
                  <a:pt x="428" y="204"/>
                  <a:pt x="407" y="204"/>
                </a:cubicBezTo>
                <a:lnTo>
                  <a:pt x="243" y="204"/>
                </a:lnTo>
                <a:lnTo>
                  <a:pt x="243" y="209"/>
                </a:lnTo>
                <a:lnTo>
                  <a:pt x="278" y="209"/>
                </a:lnTo>
                <a:cubicBezTo>
                  <a:pt x="299" y="209"/>
                  <a:pt x="317" y="227"/>
                  <a:pt x="317" y="249"/>
                </a:cubicBezTo>
                <a:cubicBezTo>
                  <a:pt x="317" y="270"/>
                  <a:pt x="299" y="288"/>
                  <a:pt x="278" y="288"/>
                </a:cubicBezTo>
                <a:lnTo>
                  <a:pt x="243" y="288"/>
                </a:lnTo>
                <a:lnTo>
                  <a:pt x="243" y="294"/>
                </a:lnTo>
                <a:lnTo>
                  <a:pt x="278" y="294"/>
                </a:lnTo>
                <a:cubicBezTo>
                  <a:pt x="299" y="294"/>
                  <a:pt x="317" y="311"/>
                  <a:pt x="317" y="333"/>
                </a:cubicBezTo>
                <a:cubicBezTo>
                  <a:pt x="317" y="354"/>
                  <a:pt x="299" y="372"/>
                  <a:pt x="278" y="372"/>
                </a:cubicBezTo>
                <a:lnTo>
                  <a:pt x="243" y="372"/>
                </a:lnTo>
                <a:lnTo>
                  <a:pt x="243" y="380"/>
                </a:lnTo>
                <a:lnTo>
                  <a:pt x="275" y="380"/>
                </a:lnTo>
                <a:cubicBezTo>
                  <a:pt x="297" y="380"/>
                  <a:pt x="314" y="397"/>
                  <a:pt x="314" y="419"/>
                </a:cubicBezTo>
                <a:cubicBezTo>
                  <a:pt x="314" y="440"/>
                  <a:pt x="297" y="458"/>
                  <a:pt x="275" y="45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  <p:sp>
        <p:nvSpPr>
          <p:cNvPr id="2" name="文本框 1"/>
          <p:cNvSpPr txBox="1"/>
          <p:nvPr/>
        </p:nvSpPr>
        <p:spPr>
          <a:xfrm>
            <a:off x="1318260" y="1263015"/>
            <a:ext cx="1809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 dirty="0">
                <a:solidFill>
                  <a:srgbClr val="00B0F0"/>
                </a:solidFill>
                <a:latin typeface="隶书" panose="02010509060101010101" charset="-122"/>
                <a:ea typeface="隶书" panose="02010509060101010101" charset="-122"/>
                <a:cs typeface="宋体" panose="02010600030101010101" pitchFamily="2" charset="-122"/>
                <a:sym typeface="+mn-ea"/>
              </a:rPr>
              <a:t>考纲要求</a:t>
            </a:r>
            <a:endParaRPr lang="zh-CN" sz="2800" b="1" dirty="0">
              <a:solidFill>
                <a:srgbClr val="00B0F0"/>
              </a:solidFill>
              <a:latin typeface="隶书" panose="02010509060101010101" charset="-122"/>
              <a:ea typeface="隶书" panose="020105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即时通信软件的使用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280" y="1039495"/>
            <a:ext cx="87268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ea typeface="宋体" panose="02010600030101010101" pitchFamily="2" charset="-122"/>
              </a:rPr>
              <a:t>   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利用因特网通信的方式有很多，可以分为两大类：一是即时通信，如QQ、MSN、钉钉、微信、信鸽、飞信、阿里旺旺、新浪UC、Google Talk、IP电话、语音和视频聊天、视频会议等；二是非即时通信，如E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mail、BBS等。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80035" y="2381250"/>
          <a:ext cx="8655050" cy="39928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34720"/>
                <a:gridCol w="1291590"/>
                <a:gridCol w="1512570"/>
                <a:gridCol w="1470660"/>
                <a:gridCol w="1193800"/>
                <a:gridCol w="2251710"/>
              </a:tblGrid>
              <a:tr h="10058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通信工具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是否具有即</a:t>
                      </a:r>
                      <a:r>
                        <a:rPr lang="zh-CN" altLang="en-US" sz="2000">
                          <a:sym typeface="+mn-ea"/>
                        </a:rPr>
                        <a:t>时</a:t>
                      </a:r>
                      <a:r>
                        <a:rPr lang="zh-CN" altLang="en-US" sz="2000"/>
                        <a:t>性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是否有</a:t>
                      </a:r>
                      <a:r>
                        <a:rPr lang="zh-CN" altLang="en-US" sz="2000"/>
                        <a:t>语音通信功能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是否有视频通信功能</a:t>
                      </a:r>
                      <a:endParaRPr lang="zh-CN" altLang="en-US" sz="20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是否可以</a:t>
                      </a:r>
                      <a:r>
                        <a:rPr lang="zh-CN" altLang="en-US" sz="2000"/>
                        <a:t>发送文件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其它功能</a:t>
                      </a:r>
                      <a:endParaRPr lang="zh-CN" altLang="en-US" sz="2000"/>
                    </a:p>
                  </a:txBody>
                  <a:tcPr/>
                </a:tc>
              </a:tr>
              <a:tr h="7010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/>
                        <a:t>QQ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是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可以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发送电子邮件、朋友圈、远程协助等</a:t>
                      </a:r>
                      <a:endParaRPr lang="zh-CN" altLang="en-US" sz="2000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微信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钉钉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  <a:tr h="7010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阿里旺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2000">
                          <a:ea typeface="宋体" panose="02010600030101010101" pitchFamily="2" charset="-122"/>
                          <a:sym typeface="+mn-ea"/>
                        </a:rPr>
                        <a:t>E</a:t>
                      </a:r>
                      <a:r>
                        <a:rPr lang="en-US" altLang="zh-CN" sz="2000">
                          <a:ea typeface="宋体" panose="02010600030101010101" pitchFamily="2" charset="-122"/>
                          <a:sym typeface="+mn-ea"/>
                        </a:rPr>
                        <a:t>-</a:t>
                      </a:r>
                      <a:r>
                        <a:rPr lang="zh-CN" sz="2000">
                          <a:ea typeface="宋体" panose="02010600030101010101" pitchFamily="2" charset="-122"/>
                          <a:sym typeface="+mn-ea"/>
                        </a:rPr>
                        <a:t>mail</a:t>
                      </a:r>
                      <a:endParaRPr lang="zh-CN" altLang="en-US" sz="200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/>
                        <a:t>BBS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35940" y="1982470"/>
            <a:ext cx="76847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请同学们根据你对各种通信方式功能和特点的了解，完成下表。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常见的发布网络信息的方式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1460" y="1249045"/>
            <a:ext cx="8711565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．论坛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网络论坛是一个和网络技术有关的网上交流场所。它就是大家常说的BBS，BBS的英文全称是Bulletin Board System，翻译为中文就是“电子公告板”。根据论坛话题分为综合类的论坛与专题类论坛。如常见专题类论坛有：教学类论坛、推广型论坛、地方性论坛、交流性论坛等。    例如通过hao123社区，打开百度贴吧，进入福建旅游吧，了解福建旅游信息。如图2-4-10 所示。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常见的发布网络信息的方式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785" y="1078865"/>
            <a:ext cx="7656830" cy="536067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490" y="1074420"/>
            <a:ext cx="8878570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网络调查</a:t>
            </a:r>
            <a:endParaRPr lang="en-US" alt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调查是通过互联网平台发布问卷，由网民自行选择填答的调查方法。网络调查是互联网日益普及的背景下经常采用的调查方法，其主要优势是访问者与被访者可以互动，访问者既可以填写问卷也可以浏览调查结果。网络调查的网站有：问卷星、调查派、调客网、问卷网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例如通过打开问卷星(https://www.wjx.cn/)网络调查网站，创建一个暑期旅游计划调查问卷。如图2-4-11所示。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2570" y="4559935"/>
            <a:ext cx="86588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r>
              <a:rPr lang="zh-CN" sz="20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请同学们利用课外时间，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下载问卷星APP，发起一个在线投票，选出班上的“最美中职生”。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常见的发布网络信息的方式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30" y="1143635"/>
            <a:ext cx="7341870" cy="469138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常见的发布网络信息的方式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常见的发布网络信息的方式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07645" y="1241425"/>
            <a:ext cx="871093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．求职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身边很多朋友都是靠亲戚、朋友关系去获得工作，或者到职业介绍所交纳费用找工作，其实到网上找工作更方便。比较出名的求职网站有51job、智联招聘、前程无忧、58同城网、赶集网等。那么怎样在网上找工作呢？    下面以赶集网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http://quanzhou.ganji.com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）为例说明网上求职过程，如图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2-4-12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常见的发布网络信息的方式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1056640"/>
            <a:ext cx="7512685" cy="529082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远程桌面的概念和使用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165" y="1200785"/>
            <a:ext cx="862266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程桌面因为其使用方便、功能强大，现在被越来越多的人使用，它已不仅仅是网络管理员使用的工具。目前，很多普通的工作可能也需要用到远程桌面，特别是云计算的发展，进一步推动了远程桌面的发展和使用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1．设置Windows 7远程桌面连接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当某台计算机开启了远程桌面连接功能，我们就可以在网络的另一端控制这台计算机了，通过远程桌面功能，我们可以实时操作这台计算机，在上面安装软件、运行程序，所有的一切都好像是直接在该计算机上操作一样。远程桌面设置是双向的，也就是说，一方要设置连接，另一方肯定要设置接受连接。（1）目标服务器端远程桌面设置例如，小明打算与同学的电脑进行远程桌面连接，其操作步骤如图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2-4-13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远程桌面的概念和使用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765" y="1009650"/>
            <a:ext cx="6176645" cy="550164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六．</a:t>
            </a:r>
            <a:r>
              <a:rPr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远程桌面的概念和使用</a:t>
            </a:r>
            <a:endParaRPr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67640" y="1070610"/>
            <a:ext cx="88087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（2）客户端远程桌面连接    客户端远程桌面连接设置方法如图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2-4-14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所示。连接成功就可以控制目标服务器。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1755775"/>
            <a:ext cx="7030720" cy="492125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0110" y="116840"/>
            <a:ext cx="332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．申请电子邮箱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170" y="1207135"/>
            <a:ext cx="8896350" cy="5292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专题二已经介绍过电子邮件的工作原理，下面我们一起来申请一个电子邮箱，体验一下邮件收发过程。申请邮箱就是向邮局（邮件服务器）申请邮件账号，很多邮件服务器都提供免费的邮箱注册，用户只要输入别人没用过的合法的用户名一般都会注册成功，若申请成功那么服务器就会给用户分配邮件空间。用户的电子邮箱是邮件服务器硬盘上的一块区域，可以用于长期保存用户已发送的邮件、已接收的邮件、存放在草稿箱中的邮件等。小李以用户名“jsjxyspks01”注册一个126邮箱，操作过程如图2-4-1和2-4-2所示。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>
              <a:lnSpc>
                <a:spcPct val="13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>
              <a:lnSpc>
                <a:spcPct val="13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（1）请同学们打开链接“https://mail.163.com”，注册一个网易邮箱（账号与密码自定）。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>
              <a:lnSpc>
                <a:spcPct val="13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（2）请同学们打开链接“https://mail.sohu.com/”，注册一个搜狐邮箱，并利用搜狐邮箱给网易邮箱发送一封邮件，内容自定。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60520" y="133985"/>
            <a:ext cx="1900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上机训练</a:t>
            </a:r>
            <a:endParaRPr 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945" y="1096645"/>
            <a:ext cx="8754110" cy="5126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（1）注册一个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邮箱，账户和密码自定。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）登录刚注册的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邮箱，添加一个联系人，邮件账号为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3091647006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@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qq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.com”，姓名为“张庆丰”。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）使用新注册的账号给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张庆丰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（账号为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3091647006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@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qq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.com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）发送一封电子邮件，邮件主题：“会议通知”，邮件内容：“本周六晚上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在年段室开会”，发送完成后，将邮件保存到草稿箱中。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）利用刚注册的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邮箱给你的同桌发送一封邮件，并抄送给李老师（邮件地址是“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1019717376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@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qq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.com”），邮件主题：“运动的好处”，邮件内容：“跑步都有哪些好处”，并将文件“web\跑步.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docx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”作为附件一并发送。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）打开并阅读同桌发来的邮件，下载附件保存到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web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文件夹下，文件名为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运动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.docx”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）回复已收到的同桌发来的邮件，主题为“邮件已收到”，内容为“谢谢！”。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）将收到的同桌发来的邮件转发给一个好朋友。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）删除收件箱中主题为“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运动的好处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”的邮件。</a:t>
            </a:r>
            <a:endParaRPr lang="zh-CN" altLang="en-U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77182" y="116632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63195" y="1109345"/>
            <a:ext cx="88087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 QQ软件属于（    ）。A．下载工具软件          B．即时通信软件        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C．网购软件              D．视频播放软件2．以下不属于QQ软件的功能的是（　　）。A．视频聊天              B．发送邮件            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C．传输文件              D．资源下载3．小明在电脑上要配置一个软件，需要请老师远程协作，可以使用（　　）。A．远程监控 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B．远程接入      C．远程拨号     D．远程桌面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．以下属于非即时信息交流工具的一组是（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A．IP电话、可视电话      B．微信和MSN          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C．电子邮件和BBS         D．QQ和飞信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．以下选项中不能用于展示个人日誌、风采的是（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A．电子邮箱      B．QQ空间       C．博客、微博    D．网络相册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6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．以下属于专业求职网的是（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A．携程网        B．51job        C．淘宝网        D．Google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7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．微信的主要功能是（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A．即时通信      B．远程连接     C．网络缴费      D．文件传输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75" y="1189990"/>
            <a:ext cx="88080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8．某公司想利用网络制作一份问卷调查，收集产品的反馈意见，可以使用（     ）。A．爱问网         B．360问答         C．百度贴吧         D．问卷星9．目前常用的E-mail发送和接收协议是（     ）。A．HTTP和FTP      B．TCP和HTTP       C．SMTP和POP3       D．FTP和POP3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10．如果电子邮件到达时，对方离线，那么电子邮件将（     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A．需要重新发送   B．被退回       C．丢失          D．保存在邮件服务器上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11．用户的电子邮箱是(     )。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A．向邮政局申请的个人信箱 	   B．邮件服务器硬盘上的一块区域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C．邮件服务器内存中的一块区域      D．用户计算机硬盘上的一块区域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12．发送邮件时，若要发送一些图片、声音、视频，可作为（     ）发送。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A．主题	          B．附件         C．正文          D．链接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13．在发送电子邮件时，在邮件中（     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A．只能插入一个图形附件             B．只能插入一个声音附件 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C．只能插入一个文本附件             D．可以根据需要插入多个附件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14．要群发邮件，多个邮件账号之间的分隔符可使用（     ）。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A．”             B．：           C．；            D．/ 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15．某同学以myname作为用户名在新浪网(www.sina.com.cn)上注册的邮箱地址应该是（     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A．myname@sina.com                 B．myname.sina.com     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C．myname$sina.com  　             D．sina.com@myname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7182" y="116632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85420" y="1181100"/>
            <a:ext cx="87731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．用户接收到的邮件存放在（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．垃圾箱中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B．收件箱中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     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．草稿箱中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 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．发件箱中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17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．某用户要发送一封电子邮件，操作界面如图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2-4-15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所示，这封邮件中已添加的附件个数是（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055" y="2503170"/>
            <a:ext cx="85178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         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	             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	          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665" name="组合 1073744664"/>
          <p:cNvGrpSpPr/>
          <p:nvPr/>
        </p:nvGrpSpPr>
        <p:grpSpPr>
          <a:xfrm>
            <a:off x="1838960" y="3002915"/>
            <a:ext cx="5192395" cy="2993390"/>
            <a:chOff x="5617" y="618878"/>
            <a:chExt cx="7110" cy="3841"/>
          </a:xfrm>
        </p:grpSpPr>
        <p:sp>
          <p:nvSpPr>
            <p:cNvPr id="1073744572" name="文本框 1073744571"/>
            <p:cNvSpPr txBox="1"/>
            <p:nvPr/>
          </p:nvSpPr>
          <p:spPr>
            <a:xfrm>
              <a:off x="8062" y="622383"/>
              <a:ext cx="1977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0" tIns="0" rIns="0" bIns="0" anchor="t"/>
            <a:p>
              <a:pPr algn="ctr"/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图2-4-15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073744573" name="图片 72714"/>
            <p:cNvPicPr>
              <a:picLocks noChangeAspect="1"/>
            </p:cNvPicPr>
            <p:nvPr/>
          </p:nvPicPr>
          <p:blipFill>
            <a:blip r:embed="rId1"/>
            <a:srcRect l="1260"/>
            <a:stretch>
              <a:fillRect/>
            </a:stretch>
          </p:blipFill>
          <p:spPr>
            <a:xfrm>
              <a:off x="5617" y="618878"/>
              <a:ext cx="7111" cy="3463"/>
            </a:xfrm>
            <a:prstGeom prst="rect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</p:spPr>
        </p:pic>
      </p:grpSp>
      <p:sp>
        <p:nvSpPr>
          <p:cNvPr id="3" name="矩形 2"/>
          <p:cNvSpPr/>
          <p:nvPr/>
        </p:nvSpPr>
        <p:spPr>
          <a:xfrm>
            <a:off x="4646827" y="152192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89865" y="1109345"/>
            <a:ext cx="87293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．下列对电子邮件的叙述不正确的是（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A．没有内容的邮件也可以发送         B．一封邮件可以同时发送给多个人 C．可以将收到的邮件转发给他人       D．电子邮件不可能携带计算机病毒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19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．要给对方发送邮件必须知道其（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A．邮政编码      B．邮件账号与密码    C．通信地址      D．邮件账号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20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．以下软件可以用于收发和管理电子邮件的是（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A．Thunder    B．Flashget       C．Outlook  Express    D．Frontpage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．邮件帐号组成中用户名与服务器名称之间的分隔符是（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A．@          B．$              C．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D．&amp;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．关于发送电子邮件，下列说法中正确的是（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A．你只有打开了计算机，别人才可以给你发送电子邮件B．别人只要接入了互联网，就可以给你发送电子邮件C．只要有E-mail地址，别人就可以给你发送电子邮件D．你必须先接入互联网，别人才可以给你发送电子邮件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．在电子邮件中所包含的信息（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A．只能是文字信息             B．只能是文字和图片信息C．不能是图片、声音信息       D．可以是文字、声音和图片信息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35092" y="142667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035" y="1179830"/>
            <a:ext cx="883729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．写邮件时，除了发件人地址之外，另一项必须要填写的是（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A．信件内容          B．主题          C．抄送        D．收件人地址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25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．以下有关电子邮件的叙述中不正确的是（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A．可以定时发送邮件 B．不可向多个人发送同一封邮件C．用户可以设置邮件的自动接收和回复D．接收到的邮件可以长期存放在邮件服务器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26．以下不属于网络调查方式的是（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A．网上问卷调查法　　　    B．E-mail问卷法　　　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C．网上讨论法　　          D．现场调查法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27．通常情况下，已经发送的电子邮件会自动备份在（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A．草稿箱         B．发件箱         C．已删除邮件      D．收件箱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28．以下不属于网络信息发布方式的是（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A．个人网页　　　          B．浏览今日头条　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C．求职网上投递简历　　　　D．虚拟社区发贴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23357" y="152192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385" y="1304925"/>
            <a:ext cx="88252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29．邮件账号“fjks@sohu.com”,其中sohu.com表示（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A．用户名　　　　　B．邮局名称　　　　　C．服务器域名　　　　D．邮箱名称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30．下列关于电子邮件描述正确的是（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A．发送的电子邮件保存在邮件服务器上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B．密收的电子邮件不可以转发给其他人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C．电子邮件是即时通讯工具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D．电子邮件完全取代了书信的方式</a:t>
            </a:r>
            <a:endParaRPr lang="zh-CN" altLang="en-US" sz="2000"/>
          </a:p>
        </p:txBody>
      </p:sp>
      <p:sp>
        <p:nvSpPr>
          <p:cNvPr id="3" name="矩形 2"/>
          <p:cNvSpPr/>
          <p:nvPr/>
        </p:nvSpPr>
        <p:spPr>
          <a:xfrm>
            <a:off x="4770017" y="134412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82387" y="151557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练习答案</a:t>
            </a:r>
            <a:endParaRPr lang="zh-CN" sz="28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13224" y="1477750"/>
          <a:ext cx="8136900" cy="3749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7099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054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4776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16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17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18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19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26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D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27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B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28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B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29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C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30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A</a:t>
                      </a:r>
                      <a:endParaRPr lang="en-US" altLang="zh-CN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0110" y="116840"/>
            <a:ext cx="332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．申请电子邮箱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8705" y="984250"/>
            <a:ext cx="6443980" cy="5622925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0110" y="116840"/>
            <a:ext cx="332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．申请电子邮箱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1448435"/>
            <a:ext cx="6828155" cy="3961765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82900" y="116840"/>
            <a:ext cx="5337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．使用网页方式收发电子邮件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8605" y="1109980"/>
            <a:ext cx="870902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下面以小李申请的邮箱jsjxyspks01@126.com，撰写一封电子邮件发送给刘老师jsjxyspks@126.com为例，介绍邮件发送过程。（1）登录邮箱。首先使用已有帐号jsjxyspks01@126.com登录网易邮箱，网址是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“http://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mail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.126.com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，可选择使用二维码扫码或邮箱帐号形式登录。进入网易邮箱界面如图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2-4-3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195" y="2740025"/>
            <a:ext cx="7496175" cy="382905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82900" y="116840"/>
            <a:ext cx="5337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．使用网页方式收发电子邮件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280" y="1041400"/>
            <a:ext cx="88798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（2）制作邮件并发送。输入邮件的主题和内容，填写收件人地址（可以是用逗号或分号隔开的多个收件人地址），并添加附件，操作步骤如图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2-4-4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265" y="1748155"/>
            <a:ext cx="6522720" cy="484378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882900" y="116840"/>
            <a:ext cx="5337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．使用网页方式收发电子邮件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6515" y="1122680"/>
            <a:ext cx="890460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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）邮件在本质上是一个文本文件。若要发送图像、音频、视频等多媒体信息必须作为附件发送。邮件的附件可以是任何格式的文件，一封邮件可以添加多个附件，每个邮件服务器对附件的容量都有限制。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）邮件的三要素是账号、主题、正文。一封邮件由主题、正文和附件组成，没有主题或正文的邮件也可以发送。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）要发送电子邮件首先自己要有邮件账号，同时也要知道对方的邮件账号。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）一封电子邮件可以发送给自己，也可以发送给一个或多个收件人（群发），多个收件人的账号之间用逗号或分号隔开。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）若收到的邮件带有附件，则在邮件列表中的邮件主题左侧有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图标，附件必须下载后才能使用。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）对于接收到的邮件默认情况下自动存放在“收件箱”中，收到的邮件可以转发给其它人，密件也可以转发。收到的邮件可以点击“回复”按钮进行回复。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）当电子邮件在发送过程中有误时，邮局会将邮件退回，并给出不能寄达的原因。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045" y="3905885"/>
            <a:ext cx="299085" cy="315595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882900" y="116840"/>
            <a:ext cx="5337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．使用网页方式收发电子邮件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825" y="1266825"/>
            <a:ext cx="876935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（1）利用上次注册的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126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邮箱给你的同桌发送一封邮件，并抄送给计算机老师（邮件地址是“fjks02@sina.com”），邮件的主题是“节日问候”，内容是“五一快乐！”，并将图片“web\贺卡.jpg”作为附件一并发送，完成后保存到草稿箱中。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（2）将收到的邮件转发给另一个同学；并将同桌的邮件地址添加到通讯录中。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（3）回复已收到的邮件，主题输入“邮件已收到”，内容为“谢谢！”。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（4）删除收件箱中主题为“节日问候”的邮件。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141855" y="116840"/>
            <a:ext cx="607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．Outlook </a:t>
            </a:r>
            <a:r>
              <a:rPr lang="en-US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Expr</a:t>
            </a:r>
            <a:r>
              <a:rPr lang="en-US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e</a:t>
            </a:r>
            <a:r>
              <a:rPr lang="en-US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ss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2010 简介</a:t>
            </a:r>
            <a:endParaRPr lang="zh-CN" altLang="zh-CN" sz="28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8425" y="1016635"/>
            <a:ext cx="847915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Outlook 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Express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2010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微软公司开发的用于电子邮件接收、发送和管理的客户端软件，它属于Office的套件之一。Outlook的工作模式是C/S（客户端/服务器），要保证客户端与服务器能正常通信，首次使用它必须先设置电子邮件账户、添加邮件账户、开启“POP3/SMTP服务”与“IMAP/SMTP服务”等，操作起来会比较麻烦一些。目前收发邮件更多是基于B/S（浏览器/服务器）模式，所有的操作直接在网页页面上进行，这样使用起来比较便捷。</a:t>
            </a:r>
            <a:endParaRPr 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/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收发邮件的客户端软件常见的还有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Foxmail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680" y="2999740"/>
            <a:ext cx="86588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【上机训练】   以下练习供参加一级考试的同学参考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1．配置Outlook 2010，添加上次注册的163邮件帐号，其中163的smtp服务器地址是smtp.163.com,pop3服务器地址是pop3.163.com；3．利用新建的邮箱给你的同学发送一封带附件的邮件，同时让同学给你发送一封带附件的邮件；4．接收同学的邮件并阅读，下载附件并打开附件浏览，给你的同学回复邮件，邮件内容为“已收到，谢谢！”。5．将同学发来的邮件转发给另一个同学。6．在Outlook 2010中建立3个联系人，建立一个联系人组，将3个联系人添加到联系人组。给你建立的联系人组发送一封邮件。7．使用Outlook 2010给老师发送一封电子邮件，并抄送给qd15deng@163.com。要求主题写明班级姓名，内容是自我介绍，并插入一张照片和一个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文档作为附件发送。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6594</Words>
  <Application>WPS 演示</Application>
  <PresentationFormat>全屏显示(4:3)</PresentationFormat>
  <Paragraphs>405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隶书</vt:lpstr>
      <vt:lpstr>黑体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111</cp:revision>
  <dcterms:created xsi:type="dcterms:W3CDTF">2017-08-01T01:26:00Z</dcterms:created>
  <dcterms:modified xsi:type="dcterms:W3CDTF">2021-08-20T08:49:39Z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