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3"/>
    <p:sldId id="311" r:id="rId4"/>
    <p:sldId id="388" r:id="rId5"/>
    <p:sldId id="310" r:id="rId6"/>
    <p:sldId id="341" r:id="rId7"/>
    <p:sldId id="342" r:id="rId8"/>
    <p:sldId id="343" r:id="rId9"/>
    <p:sldId id="344" r:id="rId10"/>
    <p:sldId id="345" r:id="rId11"/>
    <p:sldId id="346" r:id="rId12"/>
    <p:sldId id="347" r:id="rId13"/>
    <p:sldId id="272" r:id="rId14"/>
    <p:sldId id="349" r:id="rId15"/>
    <p:sldId id="350" r:id="rId16"/>
    <p:sldId id="348" r:id="rId17"/>
    <p:sldId id="380" r:id="rId18"/>
    <p:sldId id="381" r:id="rId19"/>
    <p:sldId id="382" r:id="rId20"/>
    <p:sldId id="340" r:id="rId21"/>
    <p:sldId id="383" r:id="rId22"/>
    <p:sldId id="384" r:id="rId23"/>
    <p:sldId id="385" r:id="rId25"/>
    <p:sldId id="386" r:id="rId26"/>
    <p:sldId id="387" r:id="rId27"/>
    <p:sldId id="28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11FB"/>
    <a:srgbClr val="2806BA"/>
    <a:srgbClr val="4A31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105" d="100"/>
          <a:sy n="105" d="100"/>
        </p:scale>
        <p:origin x="-179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35696" y="203109"/>
            <a:ext cx="5531983" cy="583565"/>
          </a:xfrm>
          <a:prstGeom prst="rect">
            <a:avLst/>
          </a:prstGeom>
          <a:noFill/>
        </p:spPr>
        <p:txBody>
          <a:bodyPr wrap="square" rtlCol="0">
            <a:spAutoFit/>
          </a:bodyPr>
          <a:lstStyle/>
          <a:p>
            <a:r>
              <a:rPr lang="zh-CN" altLang="zh-CN" sz="3200" b="1" dirty="0">
                <a:solidFill>
                  <a:srgbClr val="FFFF00"/>
                </a:solidFill>
                <a:latin typeface="微软雅黑" panose="020B0503020204020204" pitchFamily="34" charset="-122"/>
                <a:ea typeface="微软雅黑" panose="020B0503020204020204" pitchFamily="34" charset="-122"/>
              </a:rPr>
              <a:t>专题</a:t>
            </a:r>
            <a:r>
              <a:rPr lang="zh-CN" altLang="en-US" sz="3200" b="1" dirty="0">
                <a:solidFill>
                  <a:srgbClr val="FFFF00"/>
                </a:solidFill>
                <a:latin typeface="微软雅黑" panose="020B0503020204020204" pitchFamily="34" charset="-122"/>
                <a:ea typeface="微软雅黑" panose="020B0503020204020204" pitchFamily="34" charset="-122"/>
              </a:rPr>
              <a:t>二    </a:t>
            </a:r>
            <a:r>
              <a:rPr lang="zh-CN" altLang="zh-CN" sz="3200" b="1" dirty="0">
                <a:solidFill>
                  <a:srgbClr val="FFFF00"/>
                </a:solidFill>
                <a:latin typeface="微软雅黑" panose="020B0503020204020204" pitchFamily="34" charset="-122"/>
                <a:ea typeface="微软雅黑" panose="020B0503020204020204" pitchFamily="34" charset="-122"/>
              </a:rPr>
              <a:t>认识信息系统</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矩形 2"/>
          <p:cNvSpPr/>
          <p:nvPr/>
        </p:nvSpPr>
        <p:spPr>
          <a:xfrm>
            <a:off x="181175" y="1340768"/>
            <a:ext cx="8874478" cy="4123055"/>
          </a:xfrm>
          <a:prstGeom prst="rect">
            <a:avLst/>
          </a:prstGeom>
        </p:spPr>
        <p:txBody>
          <a:bodyPr wrap="square">
            <a:spAutoFit/>
          </a:bodyPr>
          <a:lstStyle/>
          <a:p>
            <a:r>
              <a:rPr lang="en-US" altLang="zh-CN" sz="2800" b="1" dirty="0" smtClean="0">
                <a:solidFill>
                  <a:schemeClr val="tx1">
                    <a:lumMod val="95000"/>
                    <a:lumOff val="5000"/>
                  </a:schemeClr>
                </a:solidFill>
                <a:latin typeface="+mn-ea"/>
              </a:rPr>
              <a:t>   </a:t>
            </a:r>
            <a:endParaRPr lang="en-US" altLang="zh-CN" sz="2400" b="1" dirty="0">
              <a:solidFill>
                <a:schemeClr val="tx2">
                  <a:lumMod val="60000"/>
                  <a:lumOff val="40000"/>
                </a:schemeClr>
              </a:solidFill>
              <a:latin typeface="+mn-ea"/>
            </a:endParaRPr>
          </a:p>
          <a:p>
            <a:pPr>
              <a:lnSpc>
                <a:spcPct val="150000"/>
              </a:lnSpc>
            </a:pPr>
            <a:r>
              <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（1）了解信息系统组成；</a:t>
            </a:r>
            <a:endPar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（2）了解二进制、八进制、十六进制的基本概念和特点；了解二进制、十进制整数的转换方法；</a:t>
            </a:r>
            <a:endPar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（3）了解存储单位的基本概念，掌握位、字节、字、KB、MB、GB、TB的换算关系；</a:t>
            </a:r>
            <a:endPar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4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（4）了解ASCII码的基本概念；了解汉字的编码。</a:t>
            </a:r>
            <a:r>
              <a:rPr lang="en-US" altLang="zh-CN" sz="2400" dirty="0" smtClean="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   </a:t>
            </a:r>
            <a:endParaRPr lang="en-US" altLang="zh-CN" sz="2400" dirty="0" smtClean="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r>
              <a:rPr lang="en-US" altLang="zh-CN" b="1" dirty="0">
                <a:solidFill>
                  <a:schemeClr val="tx1">
                    <a:lumMod val="95000"/>
                    <a:lumOff val="5000"/>
                  </a:schemeClr>
                </a:solidFill>
                <a:latin typeface="+mn-ea"/>
                <a:cs typeface="+mn-ea"/>
              </a:rPr>
              <a:t> </a:t>
            </a:r>
            <a:r>
              <a:rPr lang="en-US" altLang="zh-CN" b="1" dirty="0" smtClean="0">
                <a:solidFill>
                  <a:schemeClr val="tx1">
                    <a:lumMod val="95000"/>
                    <a:lumOff val="5000"/>
                  </a:schemeClr>
                </a:solidFill>
                <a:latin typeface="+mn-ea"/>
                <a:cs typeface="+mn-ea"/>
              </a:rPr>
              <a:t>     </a:t>
            </a:r>
            <a:endParaRPr lang="zh-CN" altLang="zh-CN" dirty="0">
              <a:solidFill>
                <a:schemeClr val="tx1">
                  <a:lumMod val="95000"/>
                  <a:lumOff val="5000"/>
                </a:schemeClr>
              </a:solidFill>
              <a:latin typeface="+mn-ea"/>
              <a:cs typeface="+mn-ea"/>
            </a:endParaRPr>
          </a:p>
        </p:txBody>
      </p:sp>
      <p:sp>
        <p:nvSpPr>
          <p:cNvPr id="9" name="black-hand-pointing-to-right_44836"/>
          <p:cNvSpPr>
            <a:spLocks noChangeAspect="1"/>
          </p:cNvSpPr>
          <p:nvPr/>
        </p:nvSpPr>
        <p:spPr bwMode="auto">
          <a:xfrm>
            <a:off x="282919" y="1275234"/>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
        <p:nvSpPr>
          <p:cNvPr id="4" name="矩形 3"/>
          <p:cNvSpPr/>
          <p:nvPr/>
        </p:nvSpPr>
        <p:spPr>
          <a:xfrm>
            <a:off x="895350" y="1198880"/>
            <a:ext cx="1856105" cy="521970"/>
          </a:xfrm>
          <a:prstGeom prst="rect">
            <a:avLst/>
          </a:prstGeom>
        </p:spPr>
        <p:txBody>
          <a:bodyPr wrap="square">
            <a:spAutoFit/>
          </a:bodyPr>
          <a:p>
            <a:r>
              <a:rPr lang="zh-CN" sz="2800" b="1">
                <a:solidFill>
                  <a:srgbClr val="0070C0"/>
                </a:solidFill>
                <a:latin typeface="隶书" panose="02010509060101010101" charset="-122"/>
                <a:ea typeface="隶书" panose="02010509060101010101" charset="-122"/>
              </a:rPr>
              <a:t>考纲要求</a:t>
            </a:r>
            <a:endParaRPr lang="zh-CN" sz="2800" b="1" dirty="0">
              <a:solidFill>
                <a:srgbClr val="0070C0"/>
              </a:solidFill>
              <a:latin typeface="隶书" panose="02010509060101010101" charset="-122"/>
              <a:ea typeface="隶书"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589595" y="161290"/>
            <a:ext cx="3842385" cy="645160"/>
          </a:xfrm>
          <a:prstGeom prst="rect">
            <a:avLst/>
          </a:prstGeom>
        </p:spPr>
        <p:txBody>
          <a:bodyPr wrap="none">
            <a:spAutoFit/>
          </a:bodyPr>
          <a:lstStyle/>
          <a:p>
            <a:pPr algn="l"/>
            <a:r>
              <a:rPr lang="zh-CN" altLang="zh-CN" sz="3600" b="1" dirty="0">
                <a:solidFill>
                  <a:srgbClr val="FFFF00"/>
                </a:solidFill>
                <a:latin typeface="微软雅黑" panose="020B0503020204020204" pitchFamily="34" charset="-122"/>
                <a:ea typeface="微软雅黑" panose="020B0503020204020204" pitchFamily="34" charset="-122"/>
                <a:sym typeface="+mn-ea"/>
              </a:rPr>
              <a:t>二</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zh-CN" sz="3200" dirty="0">
              <a:solidFill>
                <a:srgbClr val="FFFF00"/>
              </a:solidFill>
            </a:endParaRPr>
          </a:p>
        </p:txBody>
      </p:sp>
      <p:sp>
        <p:nvSpPr>
          <p:cNvPr id="9" name="TextBox 8"/>
          <p:cNvSpPr txBox="1"/>
          <p:nvPr/>
        </p:nvSpPr>
        <p:spPr>
          <a:xfrm>
            <a:off x="79461" y="1986297"/>
            <a:ext cx="9003389" cy="4092575"/>
          </a:xfrm>
          <a:prstGeom prst="rect">
            <a:avLst/>
          </a:prstGeom>
          <a:noFill/>
        </p:spPr>
        <p:txBody>
          <a:bodyPr wrap="square" rtlCol="0">
            <a:spAutoFit/>
          </a:bodyPr>
          <a:lstStyle/>
          <a:p>
            <a:pPr>
              <a:lnSpc>
                <a:spcPct val="100000"/>
              </a:lnSpc>
            </a:pPr>
            <a:r>
              <a:rPr lang="zh-CN" altLang="en-US" sz="2000" b="1" dirty="0" smtClean="0">
                <a:latin typeface="+mn-ea"/>
              </a:rPr>
              <a:t>（三）</a:t>
            </a:r>
            <a:r>
              <a:rPr lang="zh-CN" altLang="zh-CN" sz="2000" b="1" dirty="0">
                <a:sym typeface="+mn-ea"/>
              </a:rPr>
              <a:t>二进制数与八、十六进制数的相互转换（整数部分）</a:t>
            </a:r>
            <a:endParaRPr lang="en-US" altLang="zh-CN" sz="2000" b="1" dirty="0" smtClean="0">
              <a:latin typeface="+mn-ea"/>
            </a:endParaRPr>
          </a:p>
          <a:p>
            <a:pPr>
              <a:lnSpc>
                <a:spcPct val="100000"/>
              </a:lnSpc>
            </a:pPr>
            <a:r>
              <a:rPr lang="en-US" altLang="zh-CN" sz="2000" b="1" dirty="0" smtClean="0">
                <a:latin typeface="+mn-ea"/>
              </a:rPr>
              <a:t>1</a:t>
            </a:r>
            <a:r>
              <a:rPr lang="en-US" altLang="zh-CN" sz="2000" b="1" dirty="0">
                <a:latin typeface="+mn-ea"/>
                <a:sym typeface="+mn-ea"/>
              </a:rPr>
              <a:t>.</a:t>
            </a:r>
            <a:r>
              <a:rPr lang="zh-CN" altLang="zh-CN" sz="2000" b="1" dirty="0" smtClean="0">
                <a:latin typeface="+mn-ea"/>
              </a:rPr>
              <a:t>二进制数</a:t>
            </a:r>
            <a:r>
              <a:rPr lang="zh-CN" altLang="zh-CN" sz="2000" b="1" dirty="0">
                <a:latin typeface="+mn-ea"/>
              </a:rPr>
              <a:t>化为八、</a:t>
            </a:r>
            <a:r>
              <a:rPr lang="zh-CN" altLang="zh-CN" sz="2000" b="1" dirty="0" smtClean="0">
                <a:latin typeface="+mn-ea"/>
              </a:rPr>
              <a:t>十</a:t>
            </a:r>
            <a:r>
              <a:rPr lang="zh-CN" altLang="en-US" sz="2000" b="1" dirty="0" smtClean="0">
                <a:latin typeface="+mn-ea"/>
              </a:rPr>
              <a:t>六</a:t>
            </a:r>
            <a:r>
              <a:rPr lang="zh-CN" altLang="zh-CN" sz="2000" b="1" dirty="0" smtClean="0">
                <a:latin typeface="+mn-ea"/>
              </a:rPr>
              <a:t>进制</a:t>
            </a:r>
            <a:r>
              <a:rPr lang="zh-CN" altLang="zh-CN" sz="2000" b="1" dirty="0">
                <a:latin typeface="+mn-ea"/>
              </a:rPr>
              <a:t>数</a:t>
            </a:r>
            <a:endParaRPr lang="zh-CN" altLang="zh-CN" sz="2000" b="1" dirty="0">
              <a:latin typeface="+mn-ea"/>
            </a:endParaRPr>
          </a:p>
          <a:p>
            <a:pPr>
              <a:lnSpc>
                <a:spcPct val="100000"/>
              </a:lnSpc>
            </a:pPr>
            <a:r>
              <a:rPr lang="zh-CN" altLang="en-US" sz="2000">
                <a:latin typeface="+mn-ea"/>
              </a:rPr>
              <a:t> </a:t>
            </a:r>
            <a:r>
              <a:rPr lang="zh-CN" altLang="en-US" sz="2000" smtClean="0">
                <a:latin typeface="+mn-ea"/>
              </a:rPr>
              <a:t>  </a:t>
            </a:r>
            <a:r>
              <a:rPr lang="en-US" altLang="zh-CN" sz="2000" smtClean="0">
                <a:latin typeface="+mn-ea"/>
              </a:rPr>
              <a:t>3</a:t>
            </a:r>
            <a:r>
              <a:rPr lang="zh-CN" altLang="zh-CN" sz="2000" dirty="0">
                <a:latin typeface="+mn-ea"/>
              </a:rPr>
              <a:t>位二制数化为一位八进制数，</a:t>
            </a:r>
            <a:r>
              <a:rPr lang="en-US" altLang="zh-CN" sz="2000" dirty="0">
                <a:latin typeface="+mn-ea"/>
              </a:rPr>
              <a:t>4</a:t>
            </a:r>
            <a:r>
              <a:rPr lang="zh-CN" altLang="zh-CN" sz="2000" dirty="0">
                <a:latin typeface="+mn-ea"/>
              </a:rPr>
              <a:t>位二制数化为</a:t>
            </a:r>
            <a:r>
              <a:rPr lang="zh-CN" altLang="en-US" sz="2000" dirty="0">
                <a:latin typeface="+mn-ea"/>
              </a:rPr>
              <a:t>一</a:t>
            </a:r>
            <a:r>
              <a:rPr lang="zh-CN" altLang="zh-CN" sz="2000" dirty="0">
                <a:latin typeface="+mn-ea"/>
              </a:rPr>
              <a:t>位十六进制数。</a:t>
            </a:r>
            <a:endParaRPr lang="zh-CN" altLang="zh-CN" sz="2000" dirty="0">
              <a:latin typeface="+mn-ea"/>
            </a:endParaRPr>
          </a:p>
          <a:p>
            <a:pPr>
              <a:lnSpc>
                <a:spcPct val="100000"/>
              </a:lnSpc>
            </a:pPr>
            <a:endParaRPr lang="zh-CN" altLang="zh-CN" sz="2000" dirty="0">
              <a:latin typeface="+mn-ea"/>
            </a:endParaRPr>
          </a:p>
          <a:p>
            <a:pPr>
              <a:lnSpc>
                <a:spcPct val="100000"/>
              </a:lnSpc>
            </a:pPr>
            <a:r>
              <a:rPr lang="zh-CN" altLang="zh-CN" sz="2000" dirty="0">
                <a:latin typeface="+mn-ea"/>
              </a:rPr>
              <a:t>（</a:t>
            </a:r>
            <a:r>
              <a:rPr lang="en-US" altLang="zh-CN" sz="2000" dirty="0">
                <a:latin typeface="+mn-ea"/>
              </a:rPr>
              <a:t>1</a:t>
            </a:r>
            <a:r>
              <a:rPr lang="zh-CN" altLang="zh-CN" sz="2000" dirty="0">
                <a:latin typeface="+mn-ea"/>
              </a:rPr>
              <a:t>）二进制数化为八进制数的方法：从右边往左边三位归一组（最左边若不足三位左补</a:t>
            </a:r>
            <a:r>
              <a:rPr lang="en-US" altLang="zh-CN" sz="2000" dirty="0">
                <a:latin typeface="+mn-ea"/>
              </a:rPr>
              <a:t>0</a:t>
            </a:r>
            <a:r>
              <a:rPr lang="zh-CN" altLang="zh-CN" sz="2000" dirty="0">
                <a:latin typeface="+mn-ea"/>
              </a:rPr>
              <a:t>），把每组的三位二制数按权相加求和即可。如将（</a:t>
            </a:r>
            <a:r>
              <a:rPr lang="en-US" altLang="zh-CN" sz="2000" dirty="0">
                <a:latin typeface="+mn-ea"/>
              </a:rPr>
              <a:t>10010110</a:t>
            </a:r>
            <a:r>
              <a:rPr lang="zh-CN" altLang="zh-CN" sz="2000" dirty="0">
                <a:latin typeface="+mn-ea"/>
              </a:rPr>
              <a:t>）</a:t>
            </a:r>
            <a:r>
              <a:rPr lang="en-US" altLang="zh-CN" sz="2000" baseline="-25000" dirty="0">
                <a:latin typeface="+mn-ea"/>
              </a:rPr>
              <a:t>2</a:t>
            </a:r>
            <a:r>
              <a:rPr lang="zh-CN" altLang="zh-CN" sz="2000" dirty="0">
                <a:latin typeface="+mn-ea"/>
              </a:rPr>
              <a:t>化为八进制数的方法如下：</a:t>
            </a:r>
            <a:endParaRPr lang="zh-CN" altLang="zh-CN" sz="2000" dirty="0">
              <a:latin typeface="+mn-ea"/>
            </a:endParaRPr>
          </a:p>
          <a:p>
            <a:pPr>
              <a:lnSpc>
                <a:spcPct val="100000"/>
              </a:lnSpc>
            </a:pPr>
            <a:r>
              <a:rPr lang="zh-CN" altLang="zh-CN" sz="2000" dirty="0">
                <a:latin typeface="+mn-ea"/>
              </a:rPr>
              <a:t>（</a:t>
            </a:r>
            <a:r>
              <a:rPr lang="en-US" altLang="zh-CN" sz="2000" dirty="0">
                <a:latin typeface="+mn-ea"/>
              </a:rPr>
              <a:t>10010110</a:t>
            </a:r>
            <a:r>
              <a:rPr lang="zh-CN" altLang="zh-CN" sz="2000" dirty="0">
                <a:latin typeface="+mn-ea"/>
              </a:rPr>
              <a:t>）</a:t>
            </a:r>
            <a:r>
              <a:rPr lang="en-US" altLang="zh-CN" sz="2000" baseline="-25000" dirty="0">
                <a:latin typeface="+mn-ea"/>
              </a:rPr>
              <a:t>2</a:t>
            </a:r>
            <a:r>
              <a:rPr lang="zh-CN" altLang="zh-CN" sz="2000" dirty="0">
                <a:latin typeface="+mn-ea"/>
              </a:rPr>
              <a:t>→</a:t>
            </a:r>
            <a:r>
              <a:rPr lang="en-US" altLang="zh-CN" sz="2000" b="1" dirty="0">
                <a:latin typeface="+mn-ea"/>
              </a:rPr>
              <a:t>0</a:t>
            </a:r>
            <a:r>
              <a:rPr lang="en-US" altLang="zh-CN" sz="2000" dirty="0">
                <a:latin typeface="+mn-ea"/>
              </a:rPr>
              <a:t>10</a:t>
            </a:r>
            <a:r>
              <a:rPr lang="zh-CN" altLang="zh-CN" sz="2000" dirty="0">
                <a:latin typeface="+mn-ea"/>
              </a:rPr>
              <a:t>，</a:t>
            </a:r>
            <a:r>
              <a:rPr lang="en-US" altLang="zh-CN" sz="2000" dirty="0">
                <a:latin typeface="+mn-ea"/>
              </a:rPr>
              <a:t>010</a:t>
            </a:r>
            <a:r>
              <a:rPr lang="zh-CN" altLang="zh-CN" sz="2000" dirty="0">
                <a:latin typeface="+mn-ea"/>
              </a:rPr>
              <a:t>，</a:t>
            </a:r>
            <a:r>
              <a:rPr lang="en-US" altLang="zh-CN" sz="2000" dirty="0">
                <a:latin typeface="+mn-ea"/>
              </a:rPr>
              <a:t>110</a:t>
            </a:r>
            <a:r>
              <a:rPr lang="zh-CN" altLang="zh-CN" sz="2000" dirty="0">
                <a:latin typeface="+mn-ea"/>
              </a:rPr>
              <a:t>→</a:t>
            </a:r>
            <a:r>
              <a:rPr lang="en-US" altLang="zh-CN" sz="2000" dirty="0">
                <a:latin typeface="+mn-ea"/>
              </a:rPr>
              <a:t>2</a:t>
            </a:r>
            <a:r>
              <a:rPr lang="zh-CN" altLang="zh-CN" sz="2000" dirty="0">
                <a:latin typeface="+mn-ea"/>
              </a:rPr>
              <a:t>，</a:t>
            </a:r>
            <a:r>
              <a:rPr lang="en-US" altLang="zh-CN" sz="2000" dirty="0">
                <a:latin typeface="+mn-ea"/>
              </a:rPr>
              <a:t>2</a:t>
            </a:r>
            <a:r>
              <a:rPr lang="zh-CN" altLang="zh-CN" sz="2000" dirty="0" smtClean="0">
                <a:latin typeface="+mn-ea"/>
              </a:rPr>
              <a:t>，</a:t>
            </a:r>
            <a:r>
              <a:rPr lang="en-US" altLang="zh-CN" sz="2000" dirty="0" smtClean="0">
                <a:latin typeface="+mn-ea"/>
              </a:rPr>
              <a:t>6</a:t>
            </a:r>
            <a:r>
              <a:rPr lang="zh-CN" altLang="zh-CN" sz="2000" dirty="0" smtClean="0">
                <a:latin typeface="+mn-ea"/>
              </a:rPr>
              <a:t>→</a:t>
            </a:r>
            <a:r>
              <a:rPr lang="zh-CN" altLang="zh-CN" sz="2000" dirty="0">
                <a:latin typeface="+mn-ea"/>
              </a:rPr>
              <a:t>（</a:t>
            </a:r>
            <a:r>
              <a:rPr lang="en-US" altLang="zh-CN" sz="2000" dirty="0" smtClean="0">
                <a:latin typeface="+mn-ea"/>
              </a:rPr>
              <a:t>226</a:t>
            </a:r>
            <a:r>
              <a:rPr lang="zh-CN" altLang="zh-CN" sz="2000" dirty="0" smtClean="0">
                <a:latin typeface="+mn-ea"/>
              </a:rPr>
              <a:t>）</a:t>
            </a:r>
            <a:r>
              <a:rPr lang="en-US" altLang="zh-CN" sz="2000" baseline="-25000" dirty="0">
                <a:latin typeface="+mn-ea"/>
              </a:rPr>
              <a:t>8</a:t>
            </a:r>
            <a:endParaRPr lang="en-US" altLang="zh-CN" sz="2000" baseline="-25000" dirty="0">
              <a:latin typeface="+mn-ea"/>
            </a:endParaRPr>
          </a:p>
          <a:p>
            <a:pPr>
              <a:lnSpc>
                <a:spcPct val="100000"/>
              </a:lnSpc>
            </a:pPr>
            <a:endParaRPr lang="zh-CN" altLang="zh-CN" sz="2000" dirty="0">
              <a:latin typeface="+mn-ea"/>
              <a:sym typeface="+mn-ea"/>
            </a:endParaRPr>
          </a:p>
          <a:p>
            <a:pPr>
              <a:lnSpc>
                <a:spcPct val="100000"/>
              </a:lnSpc>
            </a:pPr>
            <a:r>
              <a:rPr lang="zh-CN" altLang="zh-CN" sz="2000" dirty="0">
                <a:latin typeface="+mn-ea"/>
                <a:sym typeface="+mn-ea"/>
              </a:rPr>
              <a:t>（</a:t>
            </a:r>
            <a:r>
              <a:rPr lang="en-US" altLang="zh-CN" sz="2000" dirty="0">
                <a:latin typeface="+mn-ea"/>
                <a:sym typeface="+mn-ea"/>
              </a:rPr>
              <a:t>2</a:t>
            </a:r>
            <a:r>
              <a:rPr lang="zh-CN" altLang="zh-CN" sz="2000" dirty="0">
                <a:latin typeface="+mn-ea"/>
                <a:sym typeface="+mn-ea"/>
              </a:rPr>
              <a:t>）二进制数化为十六进制数的方法：从右边往左边四位归一组（最左边若不足四位左补</a:t>
            </a:r>
            <a:r>
              <a:rPr lang="en-US" altLang="zh-CN" sz="2000" dirty="0">
                <a:latin typeface="+mn-ea"/>
                <a:sym typeface="+mn-ea"/>
              </a:rPr>
              <a:t>0</a:t>
            </a:r>
            <a:r>
              <a:rPr lang="zh-CN" altLang="zh-CN" sz="2000" dirty="0">
                <a:latin typeface="+mn-ea"/>
                <a:sym typeface="+mn-ea"/>
              </a:rPr>
              <a:t>），把每组的四位二制数按权相加求和，将和用十六进制数码表示即可。如将（</a:t>
            </a:r>
            <a:r>
              <a:rPr lang="en-US" altLang="zh-CN" sz="2000" dirty="0">
                <a:latin typeface="+mn-ea"/>
                <a:sym typeface="+mn-ea"/>
              </a:rPr>
              <a:t>1110011110</a:t>
            </a:r>
            <a:r>
              <a:rPr lang="zh-CN" altLang="zh-CN" sz="2000" dirty="0">
                <a:latin typeface="+mn-ea"/>
                <a:sym typeface="+mn-ea"/>
              </a:rPr>
              <a:t>）</a:t>
            </a:r>
            <a:r>
              <a:rPr lang="en-US" altLang="zh-CN" sz="2000" baseline="-25000" dirty="0">
                <a:latin typeface="+mn-ea"/>
                <a:sym typeface="+mn-ea"/>
              </a:rPr>
              <a:t>2</a:t>
            </a:r>
            <a:r>
              <a:rPr lang="zh-CN" altLang="zh-CN" sz="2000" dirty="0">
                <a:latin typeface="+mn-ea"/>
                <a:sym typeface="+mn-ea"/>
              </a:rPr>
              <a:t>化为十六进制数的方法如下：</a:t>
            </a:r>
            <a:endParaRPr lang="zh-CN" altLang="zh-CN" sz="2000" dirty="0">
              <a:latin typeface="+mn-ea"/>
            </a:endParaRPr>
          </a:p>
          <a:p>
            <a:pPr>
              <a:lnSpc>
                <a:spcPct val="100000"/>
              </a:lnSpc>
            </a:pPr>
            <a:r>
              <a:rPr lang="zh-CN" altLang="zh-CN" sz="2000" dirty="0">
                <a:latin typeface="+mn-ea"/>
                <a:sym typeface="+mn-ea"/>
              </a:rPr>
              <a:t>（</a:t>
            </a:r>
            <a:r>
              <a:rPr lang="en-US" altLang="zh-CN" sz="2000" dirty="0">
                <a:latin typeface="+mn-ea"/>
                <a:sym typeface="+mn-ea"/>
              </a:rPr>
              <a:t>1110011110</a:t>
            </a:r>
            <a:r>
              <a:rPr lang="zh-CN" altLang="zh-CN" sz="2000" dirty="0">
                <a:latin typeface="+mn-ea"/>
                <a:sym typeface="+mn-ea"/>
              </a:rPr>
              <a:t>）</a:t>
            </a:r>
            <a:r>
              <a:rPr lang="en-US" altLang="zh-CN" sz="2000" baseline="-25000" dirty="0">
                <a:latin typeface="+mn-ea"/>
                <a:sym typeface="+mn-ea"/>
              </a:rPr>
              <a:t>2</a:t>
            </a:r>
            <a:r>
              <a:rPr lang="zh-CN" altLang="zh-CN" sz="2000" dirty="0">
                <a:latin typeface="+mn-ea"/>
                <a:sym typeface="+mn-ea"/>
              </a:rPr>
              <a:t>→</a:t>
            </a:r>
            <a:r>
              <a:rPr lang="en-US" altLang="zh-CN" sz="2000" b="1" dirty="0">
                <a:latin typeface="+mn-ea"/>
                <a:sym typeface="+mn-ea"/>
              </a:rPr>
              <a:t>00</a:t>
            </a:r>
            <a:r>
              <a:rPr lang="en-US" altLang="zh-CN" sz="2000" dirty="0">
                <a:latin typeface="+mn-ea"/>
                <a:sym typeface="+mn-ea"/>
              </a:rPr>
              <a:t>11</a:t>
            </a:r>
            <a:r>
              <a:rPr lang="zh-CN" altLang="zh-CN" sz="2000" dirty="0">
                <a:latin typeface="+mn-ea"/>
                <a:sym typeface="+mn-ea"/>
              </a:rPr>
              <a:t>，</a:t>
            </a:r>
            <a:r>
              <a:rPr lang="en-US" altLang="zh-CN" sz="2000" dirty="0">
                <a:latin typeface="+mn-ea"/>
                <a:sym typeface="+mn-ea"/>
              </a:rPr>
              <a:t>1001</a:t>
            </a:r>
            <a:r>
              <a:rPr lang="zh-CN" altLang="zh-CN" sz="2000" dirty="0">
                <a:latin typeface="+mn-ea"/>
                <a:sym typeface="+mn-ea"/>
              </a:rPr>
              <a:t>，</a:t>
            </a:r>
            <a:r>
              <a:rPr lang="en-US" altLang="zh-CN" sz="2000" dirty="0">
                <a:latin typeface="+mn-ea"/>
                <a:sym typeface="+mn-ea"/>
              </a:rPr>
              <a:t>1110</a:t>
            </a:r>
            <a:r>
              <a:rPr lang="zh-CN" altLang="zh-CN" sz="2000" dirty="0">
                <a:latin typeface="+mn-ea"/>
                <a:sym typeface="+mn-ea"/>
              </a:rPr>
              <a:t>→</a:t>
            </a:r>
            <a:r>
              <a:rPr lang="en-US" altLang="zh-CN" sz="2000" dirty="0">
                <a:latin typeface="+mn-ea"/>
                <a:sym typeface="+mn-ea"/>
              </a:rPr>
              <a:t>3</a:t>
            </a:r>
            <a:r>
              <a:rPr lang="zh-CN" altLang="zh-CN" sz="2000" dirty="0">
                <a:latin typeface="+mn-ea"/>
                <a:sym typeface="+mn-ea"/>
              </a:rPr>
              <a:t>，</a:t>
            </a:r>
            <a:r>
              <a:rPr lang="en-US" altLang="zh-CN" sz="2000" dirty="0">
                <a:latin typeface="+mn-ea"/>
                <a:sym typeface="+mn-ea"/>
              </a:rPr>
              <a:t>9</a:t>
            </a:r>
            <a:r>
              <a:rPr lang="zh-CN" altLang="zh-CN" sz="2000" dirty="0">
                <a:latin typeface="+mn-ea"/>
                <a:sym typeface="+mn-ea"/>
              </a:rPr>
              <a:t>，</a:t>
            </a:r>
            <a:r>
              <a:rPr lang="en-US" altLang="zh-CN" sz="2000" dirty="0">
                <a:latin typeface="+mn-ea"/>
                <a:sym typeface="+mn-ea"/>
              </a:rPr>
              <a:t>14</a:t>
            </a:r>
            <a:r>
              <a:rPr lang="zh-CN" altLang="zh-CN" sz="2000" dirty="0">
                <a:latin typeface="+mn-ea"/>
                <a:sym typeface="+mn-ea"/>
              </a:rPr>
              <a:t>→（</a:t>
            </a:r>
            <a:r>
              <a:rPr lang="en-US" altLang="zh-CN" sz="2000" dirty="0">
                <a:latin typeface="+mn-ea"/>
                <a:sym typeface="+mn-ea"/>
              </a:rPr>
              <a:t>39E</a:t>
            </a:r>
            <a:r>
              <a:rPr lang="zh-CN" altLang="zh-CN" sz="2000" dirty="0">
                <a:latin typeface="+mn-ea"/>
                <a:sym typeface="+mn-ea"/>
              </a:rPr>
              <a:t>）</a:t>
            </a:r>
            <a:r>
              <a:rPr lang="en-US" altLang="zh-CN" sz="2000" baseline="-25000" dirty="0" smtClean="0">
                <a:latin typeface="+mn-ea"/>
                <a:sym typeface="+mn-ea"/>
              </a:rPr>
              <a:t>16</a:t>
            </a:r>
            <a:endParaRPr lang="zh-CN" altLang="zh-CN" sz="2000" dirty="0">
              <a:latin typeface="+mn-ea"/>
            </a:endParaRPr>
          </a:p>
        </p:txBody>
      </p:sp>
      <p:sp>
        <p:nvSpPr>
          <p:cNvPr id="6" name="矩形 5"/>
          <p:cNvSpPr/>
          <p:nvPr/>
        </p:nvSpPr>
        <p:spPr>
          <a:xfrm>
            <a:off x="147320" y="1034415"/>
            <a:ext cx="9021445" cy="860425"/>
          </a:xfrm>
          <a:prstGeom prst="rect">
            <a:avLst/>
          </a:prstGeom>
          <a:ln w="12700" cmpd="sng">
            <a:noFill/>
            <a:prstDash val="solid"/>
          </a:ln>
          <a:effectLst/>
        </p:spPr>
        <p:txBody>
          <a:bodyPr wrap="square">
            <a:spAutoFit/>
          </a:bodyPr>
          <a:p>
            <a:r>
              <a:rPr lang="zh-CN" altLang="en-US" sz="2400" b="1" dirty="0">
                <a:solidFill>
                  <a:srgbClr val="FF0000"/>
                </a:solidFill>
                <a:latin typeface="隶书" panose="02010509060101010101" charset="-122"/>
                <a:ea typeface="隶书" panose="02010509060101010101" charset="-122"/>
              </a:rPr>
              <a:t>特别</a:t>
            </a:r>
            <a:r>
              <a:rPr lang="zh-CN" altLang="en-US" sz="2400" b="1" dirty="0" smtClean="0">
                <a:solidFill>
                  <a:srgbClr val="FF0000"/>
                </a:solidFill>
                <a:latin typeface="隶书" panose="02010509060101010101" charset="-122"/>
                <a:ea typeface="隶书" panose="02010509060101010101" charset="-122"/>
              </a:rPr>
              <a:t>说明</a:t>
            </a:r>
            <a:r>
              <a:rPr lang="zh-CN" altLang="en-US" sz="3200" b="1" dirty="0" smtClean="0">
                <a:solidFill>
                  <a:srgbClr val="FF0000"/>
                </a:solidFill>
                <a:latin typeface="隶书" panose="02010509060101010101" charset="-122"/>
                <a:ea typeface="隶书" panose="02010509060101010101" charset="-122"/>
              </a:rPr>
              <a:t> </a:t>
            </a:r>
            <a:r>
              <a:rPr lang="zh-CN" altLang="en-US" b="1" dirty="0" smtClean="0">
                <a:solidFill>
                  <a:srgbClr val="FF0000"/>
                </a:solidFill>
                <a:latin typeface="隶书" panose="02010509060101010101" charset="-122"/>
                <a:ea typeface="隶书" panose="02010509060101010101" charset="-122"/>
              </a:rPr>
              <a:t> </a:t>
            </a:r>
            <a:r>
              <a:rPr lang="en-US" altLang="zh-CN" b="1" dirty="0" smtClean="0">
                <a:solidFill>
                  <a:srgbClr val="FF0000"/>
                </a:solidFill>
                <a:latin typeface="隶书" panose="02010509060101010101" charset="-122"/>
                <a:ea typeface="隶书" panose="02010509060101010101" charset="-122"/>
              </a:rPr>
              <a:t>“</a:t>
            </a:r>
            <a:r>
              <a:rPr lang="zh-CN" altLang="en-US" b="1" dirty="0" smtClean="0">
                <a:solidFill>
                  <a:srgbClr val="FF0000"/>
                </a:solidFill>
                <a:latin typeface="仿宋" panose="02010609060101010101" pitchFamily="49" charset="-122"/>
                <a:ea typeface="仿宋" panose="02010609060101010101" pitchFamily="49" charset="-122"/>
              </a:rPr>
              <a:t>二进制与八进、十六进制相互转换</a:t>
            </a:r>
            <a:r>
              <a:rPr lang="en-US" altLang="zh-CN" b="1" dirty="0" smtClean="0">
                <a:solidFill>
                  <a:srgbClr val="FF0000"/>
                </a:solidFill>
                <a:latin typeface="仿宋" panose="02010609060101010101" pitchFamily="49" charset="-122"/>
                <a:ea typeface="仿宋" panose="02010609060101010101" pitchFamily="49" charset="-122"/>
              </a:rPr>
              <a:t>”</a:t>
            </a:r>
            <a:r>
              <a:rPr lang="zh-CN" altLang="en-US" b="1" dirty="0" smtClean="0">
                <a:solidFill>
                  <a:srgbClr val="FF0000"/>
                </a:solidFill>
                <a:latin typeface="仿宋" panose="02010609060101010101" pitchFamily="49" charset="-122"/>
                <a:ea typeface="仿宋" panose="02010609060101010101" pitchFamily="49" charset="-122"/>
              </a:rPr>
              <a:t>学业水平考试不做重点要求，供参加一级考试的同学参考！ </a:t>
            </a:r>
            <a:endParaRPr lang="zh-CN" altLang="en-US" b="1" dirty="0" smtClean="0">
              <a:solidFill>
                <a:srgbClr val="FF0000"/>
              </a:solidFill>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606740" y="219075"/>
            <a:ext cx="3842385" cy="645160"/>
          </a:xfrm>
          <a:prstGeom prst="rect">
            <a:avLst/>
          </a:prstGeom>
        </p:spPr>
        <p:txBody>
          <a:bodyPr wrap="none">
            <a:spAutoFit/>
          </a:bodyPr>
          <a:lstStyle/>
          <a:p>
            <a:pPr algn="l"/>
            <a:r>
              <a:rPr lang="zh-CN" altLang="zh-CN" sz="3600" b="1" dirty="0">
                <a:solidFill>
                  <a:srgbClr val="FFFF00"/>
                </a:solidFill>
                <a:latin typeface="微软雅黑" panose="020B0503020204020204" pitchFamily="34" charset="-122"/>
                <a:ea typeface="微软雅黑" panose="020B0503020204020204" pitchFamily="34" charset="-122"/>
                <a:sym typeface="+mn-ea"/>
              </a:rPr>
              <a:t>二</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zh-CN" sz="3200" dirty="0">
              <a:solidFill>
                <a:srgbClr val="FFFF00"/>
              </a:solidFill>
            </a:endParaRPr>
          </a:p>
        </p:txBody>
      </p:sp>
      <p:sp>
        <p:nvSpPr>
          <p:cNvPr id="2" name="矩形 1"/>
          <p:cNvSpPr/>
          <p:nvPr/>
        </p:nvSpPr>
        <p:spPr>
          <a:xfrm>
            <a:off x="18336" y="1120945"/>
            <a:ext cx="9125663" cy="3830955"/>
          </a:xfrm>
          <a:prstGeom prst="rect">
            <a:avLst/>
          </a:prstGeom>
        </p:spPr>
        <p:txBody>
          <a:bodyPr wrap="square">
            <a:spAutoFit/>
          </a:bodyPr>
          <a:lstStyle/>
          <a:p>
            <a:pPr>
              <a:lnSpc>
                <a:spcPct val="150000"/>
              </a:lnSpc>
            </a:pPr>
            <a:r>
              <a:rPr lang="en-US" altLang="zh-CN" sz="2000" b="1" dirty="0">
                <a:latin typeface="+mn-ea"/>
              </a:rPr>
              <a:t>2</a:t>
            </a:r>
            <a:r>
              <a:rPr lang="en-US" altLang="zh-CN" sz="2000" b="1" dirty="0">
                <a:latin typeface="+mn-ea"/>
                <a:sym typeface="+mn-ea"/>
              </a:rPr>
              <a:t>.</a:t>
            </a:r>
            <a:r>
              <a:rPr lang="zh-CN" altLang="zh-CN" sz="2000" b="1" dirty="0">
                <a:latin typeface="+mn-ea"/>
              </a:rPr>
              <a:t>将八、十六进制数化为二进制数</a:t>
            </a:r>
            <a:endParaRPr lang="zh-CN" altLang="zh-CN" sz="2000" b="1" dirty="0">
              <a:latin typeface="+mn-ea"/>
            </a:endParaRPr>
          </a:p>
          <a:p>
            <a:pPr>
              <a:lnSpc>
                <a:spcPct val="100000"/>
              </a:lnSpc>
            </a:pPr>
            <a:r>
              <a:rPr lang="en-US" altLang="zh-CN" sz="2000" dirty="0" smtClean="0">
                <a:latin typeface="+mn-ea"/>
              </a:rPr>
              <a:t>    1</a:t>
            </a:r>
            <a:r>
              <a:rPr lang="zh-CN" altLang="zh-CN" sz="2000" dirty="0">
                <a:latin typeface="+mn-ea"/>
              </a:rPr>
              <a:t>位八进制数拆分成</a:t>
            </a:r>
            <a:r>
              <a:rPr lang="en-US" altLang="zh-CN" sz="2000" dirty="0">
                <a:latin typeface="+mn-ea"/>
              </a:rPr>
              <a:t>3</a:t>
            </a:r>
            <a:r>
              <a:rPr lang="zh-CN" altLang="zh-CN" sz="2000" dirty="0">
                <a:latin typeface="+mn-ea"/>
              </a:rPr>
              <a:t>位二进制数，</a:t>
            </a:r>
            <a:r>
              <a:rPr lang="en-US" altLang="zh-CN" sz="2000" dirty="0">
                <a:latin typeface="+mn-ea"/>
              </a:rPr>
              <a:t>1</a:t>
            </a:r>
            <a:r>
              <a:rPr lang="zh-CN" altLang="zh-CN" sz="2000" dirty="0">
                <a:latin typeface="+mn-ea"/>
              </a:rPr>
              <a:t>位十六进制数拆分成</a:t>
            </a:r>
            <a:r>
              <a:rPr lang="en-US" altLang="zh-CN" sz="2000" dirty="0">
                <a:latin typeface="+mn-ea"/>
              </a:rPr>
              <a:t>4</a:t>
            </a:r>
            <a:r>
              <a:rPr lang="zh-CN" altLang="zh-CN" sz="2000" dirty="0">
                <a:latin typeface="+mn-ea"/>
              </a:rPr>
              <a:t>位二进制数。</a:t>
            </a:r>
            <a:endParaRPr lang="zh-CN" altLang="zh-CN" sz="2000" dirty="0">
              <a:latin typeface="+mn-ea"/>
            </a:endParaRPr>
          </a:p>
          <a:p>
            <a:pPr>
              <a:lnSpc>
                <a:spcPct val="100000"/>
              </a:lnSpc>
            </a:pPr>
            <a:r>
              <a:rPr lang="zh-CN" altLang="zh-CN" sz="2000" dirty="0">
                <a:latin typeface="+mn-ea"/>
              </a:rPr>
              <a:t>（</a:t>
            </a:r>
            <a:r>
              <a:rPr lang="en-US" altLang="zh-CN" sz="2000" dirty="0">
                <a:latin typeface="+mn-ea"/>
              </a:rPr>
              <a:t>1</a:t>
            </a:r>
            <a:r>
              <a:rPr lang="zh-CN" altLang="zh-CN" sz="2000" dirty="0">
                <a:latin typeface="+mn-ea"/>
              </a:rPr>
              <a:t>）八进制数化为二进制数的方法：从右边开始，每位八进制数通过除</a:t>
            </a:r>
            <a:r>
              <a:rPr lang="en-US" altLang="zh-CN" sz="2000" dirty="0">
                <a:latin typeface="+mn-ea"/>
              </a:rPr>
              <a:t>2</a:t>
            </a:r>
            <a:r>
              <a:rPr lang="zh-CN" altLang="zh-CN" sz="2000" dirty="0">
                <a:latin typeface="+mn-ea"/>
              </a:rPr>
              <a:t>取余法，化为三位二进制数，若不足三位最左边补零。如将（</a:t>
            </a:r>
            <a:r>
              <a:rPr lang="en-US" altLang="zh-CN" sz="2000" dirty="0">
                <a:latin typeface="+mn-ea"/>
              </a:rPr>
              <a:t>357</a:t>
            </a:r>
            <a:r>
              <a:rPr lang="zh-CN" altLang="zh-CN" sz="2000" dirty="0">
                <a:latin typeface="+mn-ea"/>
              </a:rPr>
              <a:t>）</a:t>
            </a:r>
            <a:r>
              <a:rPr lang="en-US" altLang="zh-CN" sz="2000" baseline="-25000" dirty="0">
                <a:latin typeface="+mn-ea"/>
              </a:rPr>
              <a:t>8</a:t>
            </a:r>
            <a:r>
              <a:rPr lang="zh-CN" altLang="zh-CN" sz="2000" dirty="0">
                <a:latin typeface="+mn-ea"/>
              </a:rPr>
              <a:t>化为二进制数的方法如下。</a:t>
            </a:r>
            <a:endParaRPr lang="zh-CN" altLang="zh-CN" sz="2000" dirty="0">
              <a:latin typeface="+mn-ea"/>
            </a:endParaRPr>
          </a:p>
          <a:p>
            <a:pPr>
              <a:lnSpc>
                <a:spcPct val="100000"/>
              </a:lnSpc>
            </a:pPr>
            <a:r>
              <a:rPr lang="zh-CN" altLang="zh-CN" sz="2000" dirty="0">
                <a:latin typeface="+mn-ea"/>
              </a:rPr>
              <a:t>（</a:t>
            </a:r>
            <a:r>
              <a:rPr lang="en-US" altLang="zh-CN" sz="2000" dirty="0">
                <a:latin typeface="+mn-ea"/>
              </a:rPr>
              <a:t>357</a:t>
            </a:r>
            <a:r>
              <a:rPr lang="zh-CN" altLang="zh-CN" sz="2000" dirty="0">
                <a:latin typeface="+mn-ea"/>
              </a:rPr>
              <a:t>）</a:t>
            </a:r>
            <a:r>
              <a:rPr lang="en-US" altLang="zh-CN" sz="2000" baseline="-25000" dirty="0">
                <a:latin typeface="+mn-ea"/>
              </a:rPr>
              <a:t>8</a:t>
            </a:r>
            <a:r>
              <a:rPr lang="zh-CN" altLang="zh-CN" sz="2000" dirty="0">
                <a:latin typeface="+mn-ea"/>
              </a:rPr>
              <a:t>→</a:t>
            </a:r>
            <a:r>
              <a:rPr lang="en-US" altLang="zh-CN" sz="2000" dirty="0">
                <a:latin typeface="+mn-ea"/>
              </a:rPr>
              <a:t>3</a:t>
            </a:r>
            <a:r>
              <a:rPr lang="zh-CN" altLang="zh-CN" sz="2000" dirty="0">
                <a:latin typeface="+mn-ea"/>
              </a:rPr>
              <a:t>，</a:t>
            </a:r>
            <a:r>
              <a:rPr lang="en-US" altLang="zh-CN" sz="2000" dirty="0">
                <a:latin typeface="+mn-ea"/>
              </a:rPr>
              <a:t>5</a:t>
            </a:r>
            <a:r>
              <a:rPr lang="zh-CN" altLang="zh-CN" sz="2000" dirty="0">
                <a:latin typeface="+mn-ea"/>
              </a:rPr>
              <a:t>，</a:t>
            </a:r>
            <a:r>
              <a:rPr lang="en-US" altLang="zh-CN" sz="2000" dirty="0">
                <a:latin typeface="+mn-ea"/>
              </a:rPr>
              <a:t>7</a:t>
            </a:r>
            <a:r>
              <a:rPr lang="zh-CN" altLang="zh-CN" sz="2000" dirty="0">
                <a:latin typeface="+mn-ea"/>
              </a:rPr>
              <a:t>→</a:t>
            </a:r>
            <a:r>
              <a:rPr lang="en-US" altLang="zh-CN" sz="2000" b="1" dirty="0">
                <a:latin typeface="+mn-ea"/>
              </a:rPr>
              <a:t>0</a:t>
            </a:r>
            <a:r>
              <a:rPr lang="en-US" altLang="zh-CN" sz="2000" dirty="0">
                <a:latin typeface="+mn-ea"/>
              </a:rPr>
              <a:t>11</a:t>
            </a:r>
            <a:r>
              <a:rPr lang="zh-CN" altLang="zh-CN" sz="2000" dirty="0">
                <a:latin typeface="+mn-ea"/>
              </a:rPr>
              <a:t>，</a:t>
            </a:r>
            <a:r>
              <a:rPr lang="en-US" altLang="zh-CN" sz="2000" dirty="0">
                <a:latin typeface="+mn-ea"/>
              </a:rPr>
              <a:t>101</a:t>
            </a:r>
            <a:r>
              <a:rPr lang="zh-CN" altLang="zh-CN" sz="2000" dirty="0">
                <a:latin typeface="+mn-ea"/>
              </a:rPr>
              <a:t>，</a:t>
            </a:r>
            <a:r>
              <a:rPr lang="en-US" altLang="zh-CN" sz="2000" dirty="0">
                <a:latin typeface="+mn-ea"/>
              </a:rPr>
              <a:t>111</a:t>
            </a:r>
            <a:r>
              <a:rPr lang="zh-CN" altLang="zh-CN" sz="2000" dirty="0">
                <a:latin typeface="+mn-ea"/>
              </a:rPr>
              <a:t>→（</a:t>
            </a:r>
            <a:r>
              <a:rPr lang="en-US" altLang="zh-CN" sz="2000" dirty="0">
                <a:latin typeface="+mn-ea"/>
              </a:rPr>
              <a:t>011101111</a:t>
            </a:r>
            <a:r>
              <a:rPr lang="zh-CN" altLang="zh-CN" sz="2000" dirty="0">
                <a:latin typeface="+mn-ea"/>
              </a:rPr>
              <a:t>）</a:t>
            </a:r>
            <a:r>
              <a:rPr lang="en-US" altLang="zh-CN" sz="2000" baseline="-25000" dirty="0" smtClean="0">
                <a:latin typeface="+mn-ea"/>
              </a:rPr>
              <a:t>2</a:t>
            </a:r>
            <a:endParaRPr lang="en-US" altLang="zh-CN" sz="2000" baseline="-25000" dirty="0" smtClean="0">
              <a:latin typeface="+mn-ea"/>
            </a:endParaRPr>
          </a:p>
          <a:p>
            <a:pPr>
              <a:lnSpc>
                <a:spcPct val="100000"/>
              </a:lnSpc>
            </a:pPr>
            <a:endParaRPr lang="en-US" altLang="zh-CN" sz="2000" baseline="-25000" dirty="0" smtClean="0">
              <a:latin typeface="+mn-ea"/>
            </a:endParaRPr>
          </a:p>
          <a:p>
            <a:pPr>
              <a:lnSpc>
                <a:spcPct val="100000"/>
              </a:lnSpc>
            </a:pPr>
            <a:r>
              <a:rPr lang="zh-CN" altLang="zh-CN" sz="2000" dirty="0">
                <a:latin typeface="+mn-ea"/>
              </a:rPr>
              <a:t>（</a:t>
            </a:r>
            <a:r>
              <a:rPr lang="en-US" altLang="zh-CN" sz="2000" dirty="0">
                <a:latin typeface="+mn-ea"/>
              </a:rPr>
              <a:t>2</a:t>
            </a:r>
            <a:r>
              <a:rPr lang="zh-CN" altLang="zh-CN" sz="2000" dirty="0">
                <a:latin typeface="+mn-ea"/>
              </a:rPr>
              <a:t>）十六进制数化为二进制数的方法：从右边开始，每位十六进制数先用十进制数表示，再通过除</a:t>
            </a:r>
            <a:r>
              <a:rPr lang="en-US" altLang="zh-CN" sz="2000" dirty="0">
                <a:latin typeface="+mn-ea"/>
              </a:rPr>
              <a:t>2</a:t>
            </a:r>
            <a:r>
              <a:rPr lang="zh-CN" altLang="zh-CN" sz="2000" dirty="0">
                <a:latin typeface="+mn-ea"/>
              </a:rPr>
              <a:t>取余法，化为四位二进制数，若不足四位最左边补零。如将（</a:t>
            </a:r>
            <a:r>
              <a:rPr lang="en-US" altLang="zh-CN" sz="2000" dirty="0">
                <a:latin typeface="+mn-ea"/>
              </a:rPr>
              <a:t>7DC</a:t>
            </a:r>
            <a:r>
              <a:rPr lang="zh-CN" altLang="zh-CN" sz="2000" dirty="0">
                <a:latin typeface="+mn-ea"/>
              </a:rPr>
              <a:t>）</a:t>
            </a:r>
            <a:r>
              <a:rPr lang="en-US" altLang="zh-CN" sz="2000" baseline="-25000" dirty="0">
                <a:latin typeface="+mn-ea"/>
              </a:rPr>
              <a:t>16</a:t>
            </a:r>
            <a:r>
              <a:rPr lang="zh-CN" altLang="zh-CN" sz="2000" dirty="0">
                <a:latin typeface="+mn-ea"/>
              </a:rPr>
              <a:t>化为二进制数的方法如下。 </a:t>
            </a:r>
            <a:endParaRPr lang="en-US" altLang="zh-CN" sz="2000" dirty="0">
              <a:latin typeface="+mn-ea"/>
            </a:endParaRPr>
          </a:p>
          <a:p>
            <a:pPr>
              <a:lnSpc>
                <a:spcPct val="100000"/>
              </a:lnSpc>
            </a:pPr>
            <a:r>
              <a:rPr lang="zh-CN" altLang="zh-CN" sz="2000" dirty="0">
                <a:latin typeface="+mn-ea"/>
              </a:rPr>
              <a:t>（</a:t>
            </a:r>
            <a:r>
              <a:rPr lang="en-US" altLang="zh-CN" sz="2000" dirty="0">
                <a:latin typeface="+mn-ea"/>
              </a:rPr>
              <a:t>7DC</a:t>
            </a:r>
            <a:r>
              <a:rPr lang="zh-CN" altLang="zh-CN" sz="2000" dirty="0">
                <a:latin typeface="+mn-ea"/>
              </a:rPr>
              <a:t>）</a:t>
            </a:r>
            <a:r>
              <a:rPr lang="en-US" altLang="zh-CN" sz="2000" baseline="-25000" dirty="0" smtClean="0">
                <a:latin typeface="+mn-ea"/>
              </a:rPr>
              <a:t>16</a:t>
            </a:r>
            <a:r>
              <a:rPr lang="zh-CN" altLang="zh-CN" sz="2000" dirty="0">
                <a:latin typeface="+mn-ea"/>
              </a:rPr>
              <a:t> → </a:t>
            </a:r>
            <a:r>
              <a:rPr lang="en-US" altLang="zh-CN" sz="2000" dirty="0" smtClean="0">
                <a:latin typeface="+mn-ea"/>
              </a:rPr>
              <a:t>7</a:t>
            </a:r>
            <a:r>
              <a:rPr lang="zh-CN" altLang="zh-CN" sz="2000" dirty="0">
                <a:latin typeface="+mn-ea"/>
              </a:rPr>
              <a:t>，</a:t>
            </a:r>
            <a:r>
              <a:rPr lang="en-US" altLang="zh-CN" sz="2000" dirty="0">
                <a:latin typeface="+mn-ea"/>
              </a:rPr>
              <a:t>D</a:t>
            </a:r>
            <a:r>
              <a:rPr lang="zh-CN" altLang="zh-CN" sz="2000" dirty="0">
                <a:latin typeface="+mn-ea"/>
              </a:rPr>
              <a:t>，</a:t>
            </a:r>
            <a:r>
              <a:rPr lang="en-US" altLang="zh-CN" sz="2000" dirty="0" smtClean="0">
                <a:latin typeface="+mn-ea"/>
              </a:rPr>
              <a:t>C</a:t>
            </a:r>
            <a:r>
              <a:rPr lang="zh-CN" altLang="zh-CN" sz="2000" dirty="0">
                <a:latin typeface="+mn-ea"/>
              </a:rPr>
              <a:t> → </a:t>
            </a:r>
            <a:r>
              <a:rPr lang="en-US" altLang="zh-CN" sz="2000" dirty="0" smtClean="0">
                <a:latin typeface="+mn-ea"/>
              </a:rPr>
              <a:t>7</a:t>
            </a:r>
            <a:r>
              <a:rPr lang="zh-CN" altLang="zh-CN" sz="2000" dirty="0">
                <a:latin typeface="+mn-ea"/>
              </a:rPr>
              <a:t>，</a:t>
            </a:r>
            <a:r>
              <a:rPr lang="en-US" altLang="zh-CN" sz="2000" dirty="0">
                <a:latin typeface="+mn-ea"/>
              </a:rPr>
              <a:t>13</a:t>
            </a:r>
            <a:r>
              <a:rPr lang="zh-CN" altLang="zh-CN" sz="2000" dirty="0">
                <a:latin typeface="+mn-ea"/>
              </a:rPr>
              <a:t>，</a:t>
            </a:r>
            <a:r>
              <a:rPr lang="en-US" altLang="zh-CN" sz="2000" dirty="0" smtClean="0">
                <a:latin typeface="+mn-ea"/>
              </a:rPr>
              <a:t>12</a:t>
            </a:r>
            <a:r>
              <a:rPr lang="zh-CN" altLang="zh-CN" sz="2000" dirty="0">
                <a:latin typeface="+mn-ea"/>
              </a:rPr>
              <a:t> → </a:t>
            </a:r>
            <a:r>
              <a:rPr lang="en-US" altLang="zh-CN" sz="2000" b="1" dirty="0" smtClean="0">
                <a:latin typeface="+mn-ea"/>
              </a:rPr>
              <a:t>0</a:t>
            </a:r>
            <a:r>
              <a:rPr lang="en-US" altLang="zh-CN" sz="2000" dirty="0" smtClean="0">
                <a:latin typeface="+mn-ea"/>
              </a:rPr>
              <a:t>111</a:t>
            </a:r>
            <a:r>
              <a:rPr lang="zh-CN" altLang="zh-CN" sz="2000" dirty="0">
                <a:latin typeface="+mn-ea"/>
              </a:rPr>
              <a:t>，</a:t>
            </a:r>
            <a:r>
              <a:rPr lang="en-US" altLang="zh-CN" sz="2000" dirty="0">
                <a:latin typeface="+mn-ea"/>
              </a:rPr>
              <a:t>1101</a:t>
            </a:r>
            <a:r>
              <a:rPr lang="zh-CN" altLang="zh-CN" sz="2000" dirty="0">
                <a:latin typeface="+mn-ea"/>
              </a:rPr>
              <a:t>，</a:t>
            </a:r>
            <a:r>
              <a:rPr lang="en-US" altLang="zh-CN" sz="2000" dirty="0" smtClean="0">
                <a:latin typeface="+mn-ea"/>
              </a:rPr>
              <a:t>1100</a:t>
            </a:r>
            <a:r>
              <a:rPr lang="zh-CN" altLang="zh-CN" sz="2000" dirty="0">
                <a:latin typeface="+mn-ea"/>
              </a:rPr>
              <a:t> </a:t>
            </a:r>
            <a:endParaRPr lang="zh-CN" altLang="zh-CN" sz="2000" dirty="0">
              <a:latin typeface="+mn-ea"/>
            </a:endParaRPr>
          </a:p>
          <a:p>
            <a:pPr>
              <a:lnSpc>
                <a:spcPct val="100000"/>
              </a:lnSpc>
            </a:pPr>
            <a:r>
              <a:rPr lang="zh-CN" altLang="zh-CN" sz="2000" dirty="0">
                <a:latin typeface="+mn-ea"/>
              </a:rPr>
              <a:t>→ </a:t>
            </a:r>
            <a:r>
              <a:rPr lang="zh-CN" altLang="zh-CN" sz="2000" dirty="0" smtClean="0">
                <a:latin typeface="+mn-ea"/>
              </a:rPr>
              <a:t>（</a:t>
            </a:r>
            <a:r>
              <a:rPr lang="en-US" altLang="zh-CN" sz="2000" dirty="0">
                <a:latin typeface="+mn-ea"/>
              </a:rPr>
              <a:t>011111011100</a:t>
            </a:r>
            <a:r>
              <a:rPr lang="zh-CN" altLang="zh-CN" sz="2000" dirty="0" smtClean="0">
                <a:latin typeface="+mn-ea"/>
              </a:rPr>
              <a:t>）</a:t>
            </a:r>
            <a:r>
              <a:rPr lang="en-US" altLang="zh-CN" sz="2000" baseline="-25000" dirty="0" smtClean="0">
                <a:latin typeface="+mn-ea"/>
              </a:rPr>
              <a:t>2</a:t>
            </a:r>
            <a:endParaRPr lang="en-US" altLang="zh-CN" sz="2000" baseline="-25000" dirty="0" smtClean="0">
              <a:latin typeface="+mn-ea"/>
            </a:endParaRPr>
          </a:p>
        </p:txBody>
      </p:sp>
      <p:sp>
        <p:nvSpPr>
          <p:cNvPr id="8" name="文本框 7"/>
          <p:cNvSpPr txBox="1"/>
          <p:nvPr/>
        </p:nvSpPr>
        <p:spPr>
          <a:xfrm>
            <a:off x="18415" y="5010150"/>
            <a:ext cx="8561070" cy="1630045"/>
          </a:xfrm>
          <a:prstGeom prst="rect">
            <a:avLst/>
          </a:prstGeom>
          <a:noFill/>
        </p:spPr>
        <p:txBody>
          <a:bodyPr wrap="square" rtlCol="0" anchor="t">
            <a:spAutoFit/>
          </a:bodyPr>
          <a:p>
            <a:r>
              <a:rPr lang="zh-CN" altLang="en-US" sz="2000" b="1" dirty="0" smtClean="0">
                <a:solidFill>
                  <a:srgbClr val="0070C0"/>
                </a:solidFill>
                <a:latin typeface="+mn-ea"/>
                <a:cs typeface="+mn-ea"/>
                <a:sym typeface="+mn-ea"/>
              </a:rPr>
              <a:t>【小练习】  </a:t>
            </a:r>
            <a:r>
              <a:rPr lang="zh-CN" altLang="en-US" sz="2000" dirty="0" smtClean="0">
                <a:sym typeface="+mn-ea"/>
              </a:rPr>
              <a:t>（</a:t>
            </a:r>
            <a:r>
              <a:rPr lang="en-US" altLang="zh-CN" sz="2000" dirty="0" smtClean="0">
                <a:sym typeface="+mn-ea"/>
              </a:rPr>
              <a:t>1</a:t>
            </a:r>
            <a:r>
              <a:rPr lang="zh-CN" altLang="en-US" sz="2000" dirty="0" smtClean="0">
                <a:sym typeface="+mn-ea"/>
              </a:rPr>
              <a:t>）</a:t>
            </a:r>
            <a:r>
              <a:rPr lang="zh-CN" altLang="zh-CN" sz="2000" dirty="0" smtClean="0">
                <a:sym typeface="+mn-ea"/>
              </a:rPr>
              <a:t>（</a:t>
            </a:r>
            <a:r>
              <a:rPr lang="en-US" altLang="zh-CN" sz="2000" dirty="0">
                <a:sym typeface="+mn-ea"/>
              </a:rPr>
              <a:t>1111101</a:t>
            </a:r>
            <a:r>
              <a:rPr lang="zh-CN" altLang="zh-CN" sz="2000" dirty="0">
                <a:sym typeface="+mn-ea"/>
              </a:rPr>
              <a:t>）</a:t>
            </a:r>
            <a:r>
              <a:rPr lang="en-US" altLang="zh-CN" sz="2000" baseline="-25000" dirty="0">
                <a:sym typeface="+mn-ea"/>
              </a:rPr>
              <a:t>2</a:t>
            </a:r>
            <a:r>
              <a:rPr lang="zh-CN" altLang="zh-CN" sz="2000" dirty="0">
                <a:sym typeface="+mn-ea"/>
              </a:rPr>
              <a:t>＝（</a:t>
            </a:r>
            <a:r>
              <a:rPr lang="en-US" altLang="zh-CN" sz="2000" dirty="0">
                <a:sym typeface="+mn-ea"/>
              </a:rPr>
              <a:t>         </a:t>
            </a:r>
            <a:r>
              <a:rPr lang="zh-CN" altLang="zh-CN" sz="2000" dirty="0">
                <a:sym typeface="+mn-ea"/>
              </a:rPr>
              <a:t>）</a:t>
            </a:r>
            <a:r>
              <a:rPr lang="en-US" altLang="zh-CN" sz="2000" baseline="-25000" dirty="0">
                <a:sym typeface="+mn-ea"/>
              </a:rPr>
              <a:t>8</a:t>
            </a:r>
            <a:r>
              <a:rPr lang="en-US" altLang="zh-CN" sz="2000" dirty="0">
                <a:sym typeface="+mn-ea"/>
              </a:rPr>
              <a:t>   </a:t>
            </a:r>
            <a:endParaRPr lang="en-US" altLang="zh-CN" sz="2000" dirty="0" smtClean="0"/>
          </a:p>
          <a:p>
            <a:r>
              <a:rPr lang="zh-CN" altLang="en-US" sz="2000" dirty="0" smtClean="0">
                <a:sym typeface="+mn-ea"/>
              </a:rPr>
              <a:t>                           （</a:t>
            </a:r>
            <a:r>
              <a:rPr lang="en-US" altLang="zh-CN" sz="2000" dirty="0" smtClean="0">
                <a:sym typeface="+mn-ea"/>
              </a:rPr>
              <a:t>2</a:t>
            </a:r>
            <a:r>
              <a:rPr lang="zh-CN" altLang="en-US" sz="2000" dirty="0" smtClean="0">
                <a:sym typeface="+mn-ea"/>
              </a:rPr>
              <a:t>）</a:t>
            </a:r>
            <a:r>
              <a:rPr lang="zh-CN" altLang="zh-CN" sz="2000" dirty="0" smtClean="0">
                <a:sym typeface="+mn-ea"/>
              </a:rPr>
              <a:t>（</a:t>
            </a:r>
            <a:r>
              <a:rPr lang="en-US" altLang="zh-CN" sz="2000" dirty="0">
                <a:sym typeface="+mn-ea"/>
              </a:rPr>
              <a:t>263</a:t>
            </a:r>
            <a:r>
              <a:rPr lang="zh-CN" altLang="zh-CN" sz="2000" dirty="0">
                <a:sym typeface="+mn-ea"/>
              </a:rPr>
              <a:t>）</a:t>
            </a:r>
            <a:r>
              <a:rPr lang="en-US" altLang="zh-CN" sz="2000" baseline="-25000" dirty="0">
                <a:sym typeface="+mn-ea"/>
              </a:rPr>
              <a:t>8</a:t>
            </a:r>
            <a:r>
              <a:rPr lang="zh-CN" altLang="zh-CN" sz="2000" dirty="0">
                <a:sym typeface="+mn-ea"/>
              </a:rPr>
              <a:t>＝（</a:t>
            </a:r>
            <a:r>
              <a:rPr lang="en-US" altLang="zh-CN" sz="2000" dirty="0">
                <a:sym typeface="+mn-ea"/>
              </a:rPr>
              <a:t>          </a:t>
            </a:r>
            <a:r>
              <a:rPr lang="zh-CN" altLang="zh-CN" sz="2000" dirty="0">
                <a:sym typeface="+mn-ea"/>
              </a:rPr>
              <a:t>）</a:t>
            </a:r>
            <a:r>
              <a:rPr lang="en-US" altLang="zh-CN" sz="2000" baseline="-25000" dirty="0" smtClean="0">
                <a:sym typeface="+mn-ea"/>
              </a:rPr>
              <a:t>2    </a:t>
            </a:r>
            <a:endParaRPr lang="en-US" altLang="zh-CN" sz="2000" baseline="-25000" dirty="0" smtClean="0"/>
          </a:p>
          <a:p>
            <a:r>
              <a:rPr lang="zh-CN" altLang="en-US" sz="2000" dirty="0" smtClean="0">
                <a:sym typeface="+mn-ea"/>
              </a:rPr>
              <a:t>                           （</a:t>
            </a:r>
            <a:r>
              <a:rPr lang="en-US" altLang="zh-CN" sz="2000" dirty="0" smtClean="0">
                <a:sym typeface="+mn-ea"/>
              </a:rPr>
              <a:t>3</a:t>
            </a:r>
            <a:r>
              <a:rPr lang="zh-CN" altLang="en-US" sz="2000" dirty="0" smtClean="0">
                <a:sym typeface="+mn-ea"/>
              </a:rPr>
              <a:t>）</a:t>
            </a:r>
            <a:r>
              <a:rPr lang="zh-CN" altLang="zh-CN" sz="2000" dirty="0" smtClean="0">
                <a:sym typeface="+mn-ea"/>
              </a:rPr>
              <a:t>（</a:t>
            </a:r>
            <a:r>
              <a:rPr lang="en-US" altLang="zh-CN" sz="2000" dirty="0">
                <a:sym typeface="+mn-ea"/>
              </a:rPr>
              <a:t>10110111111</a:t>
            </a:r>
            <a:r>
              <a:rPr lang="zh-CN" altLang="zh-CN" sz="2000" dirty="0">
                <a:sym typeface="+mn-ea"/>
              </a:rPr>
              <a:t>）</a:t>
            </a:r>
            <a:r>
              <a:rPr lang="en-US" altLang="zh-CN" sz="2000" baseline="-25000" dirty="0">
                <a:sym typeface="+mn-ea"/>
              </a:rPr>
              <a:t>2</a:t>
            </a:r>
            <a:r>
              <a:rPr lang="zh-CN" altLang="zh-CN" sz="2000" dirty="0" smtClean="0">
                <a:sym typeface="+mn-ea"/>
              </a:rPr>
              <a:t>＝</a:t>
            </a:r>
            <a:r>
              <a:rPr lang="en-US" altLang="zh-CN" sz="2000" dirty="0" smtClean="0">
                <a:sym typeface="+mn-ea"/>
              </a:rPr>
              <a:t> </a:t>
            </a:r>
            <a:r>
              <a:rPr lang="zh-CN" altLang="zh-CN" sz="2000" dirty="0" smtClean="0">
                <a:sym typeface="+mn-ea"/>
              </a:rPr>
              <a:t>（</a:t>
            </a:r>
            <a:r>
              <a:rPr lang="en-US" altLang="zh-CN" sz="2000" dirty="0" smtClean="0">
                <a:sym typeface="+mn-ea"/>
              </a:rPr>
              <a:t>        </a:t>
            </a:r>
            <a:r>
              <a:rPr lang="zh-CN" altLang="zh-CN" sz="2000" dirty="0">
                <a:sym typeface="+mn-ea"/>
              </a:rPr>
              <a:t>）</a:t>
            </a:r>
            <a:r>
              <a:rPr lang="en-US" altLang="zh-CN" sz="2000" baseline="-25000" dirty="0" smtClean="0">
                <a:sym typeface="+mn-ea"/>
              </a:rPr>
              <a:t>16</a:t>
            </a:r>
            <a:r>
              <a:rPr lang="en-US" altLang="zh-CN" sz="2000" dirty="0" smtClean="0">
                <a:sym typeface="+mn-ea"/>
              </a:rPr>
              <a:t> </a:t>
            </a:r>
            <a:endParaRPr lang="en-US" altLang="zh-CN" sz="2000" dirty="0" smtClean="0"/>
          </a:p>
          <a:p>
            <a:r>
              <a:rPr lang="en-US" altLang="zh-CN" sz="2000" dirty="0">
                <a:sym typeface="+mn-ea"/>
              </a:rPr>
              <a:t> </a:t>
            </a:r>
            <a:r>
              <a:rPr lang="en-US" altLang="zh-CN" sz="2000" dirty="0" smtClean="0">
                <a:sym typeface="+mn-ea"/>
              </a:rPr>
              <a:t>                          </a:t>
            </a:r>
            <a:r>
              <a:rPr lang="zh-CN" altLang="en-US" sz="2000" dirty="0" smtClean="0">
                <a:sym typeface="+mn-ea"/>
              </a:rPr>
              <a:t>（</a:t>
            </a:r>
            <a:r>
              <a:rPr lang="en-US" altLang="zh-CN" sz="2000" dirty="0" smtClean="0">
                <a:sym typeface="+mn-ea"/>
              </a:rPr>
              <a:t>4</a:t>
            </a:r>
            <a:r>
              <a:rPr lang="zh-CN" altLang="en-US" sz="2000" dirty="0" smtClean="0">
                <a:sym typeface="+mn-ea"/>
              </a:rPr>
              <a:t>）</a:t>
            </a:r>
            <a:r>
              <a:rPr lang="zh-CN" altLang="zh-CN" sz="2000" dirty="0" smtClean="0">
                <a:sym typeface="+mn-ea"/>
              </a:rPr>
              <a:t>（</a:t>
            </a:r>
            <a:r>
              <a:rPr lang="en-US" altLang="zh-CN" sz="2000" dirty="0">
                <a:sym typeface="+mn-ea"/>
              </a:rPr>
              <a:t>A6C</a:t>
            </a:r>
            <a:r>
              <a:rPr lang="zh-CN" altLang="zh-CN" sz="2000" dirty="0">
                <a:sym typeface="+mn-ea"/>
              </a:rPr>
              <a:t>）</a:t>
            </a:r>
            <a:r>
              <a:rPr lang="en-US" altLang="zh-CN" sz="2000" baseline="-25000" dirty="0">
                <a:sym typeface="+mn-ea"/>
              </a:rPr>
              <a:t>16</a:t>
            </a:r>
            <a:r>
              <a:rPr lang="zh-CN" altLang="zh-CN" sz="2000" dirty="0">
                <a:sym typeface="+mn-ea"/>
              </a:rPr>
              <a:t>＝（</a:t>
            </a:r>
            <a:r>
              <a:rPr lang="en-US" altLang="zh-CN" sz="2000" dirty="0">
                <a:sym typeface="+mn-ea"/>
              </a:rPr>
              <a:t>         </a:t>
            </a:r>
            <a:r>
              <a:rPr lang="zh-CN" altLang="zh-CN" sz="2000" dirty="0">
                <a:sym typeface="+mn-ea"/>
              </a:rPr>
              <a:t>）</a:t>
            </a:r>
            <a:r>
              <a:rPr lang="en-US" altLang="zh-CN" sz="2000" baseline="-25000" dirty="0" smtClean="0">
                <a:sym typeface="+mn-ea"/>
              </a:rPr>
              <a:t>2</a:t>
            </a:r>
            <a:endParaRPr lang="en-US" altLang="zh-CN" sz="2000" baseline="-25000" dirty="0" smtClean="0"/>
          </a:p>
          <a:p>
            <a:r>
              <a:rPr lang="en-US" altLang="zh-CN" sz="2000" baseline="-25000" dirty="0">
                <a:sym typeface="+mn-ea"/>
              </a:rPr>
              <a:t> </a:t>
            </a:r>
            <a:r>
              <a:rPr lang="en-US" altLang="zh-CN" sz="2000" baseline="-25000" dirty="0" smtClean="0">
                <a:sym typeface="+mn-ea"/>
              </a:rPr>
              <a:t>                                </a:t>
            </a:r>
            <a:r>
              <a:rPr lang="zh-CN" altLang="zh-CN" sz="2000" dirty="0">
                <a:sym typeface="+mn-ea"/>
              </a:rPr>
              <a:t>答案：（</a:t>
            </a:r>
            <a:r>
              <a:rPr lang="en-US" altLang="zh-CN" sz="2000" dirty="0">
                <a:sym typeface="+mn-ea"/>
              </a:rPr>
              <a:t>1</a:t>
            </a:r>
            <a:r>
              <a:rPr lang="zh-CN" altLang="zh-CN" sz="2000" dirty="0">
                <a:sym typeface="+mn-ea"/>
              </a:rPr>
              <a:t>）</a:t>
            </a:r>
            <a:r>
              <a:rPr lang="en-US" altLang="zh-CN" sz="2000" dirty="0">
                <a:sym typeface="+mn-ea"/>
              </a:rPr>
              <a:t>175 </a:t>
            </a:r>
            <a:r>
              <a:rPr lang="zh-CN" altLang="zh-CN" sz="2000" dirty="0">
                <a:sym typeface="+mn-ea"/>
              </a:rPr>
              <a:t>（</a:t>
            </a:r>
            <a:r>
              <a:rPr lang="en-US" altLang="zh-CN" sz="2000" dirty="0">
                <a:sym typeface="+mn-ea"/>
              </a:rPr>
              <a:t>2</a:t>
            </a:r>
            <a:r>
              <a:rPr lang="zh-CN" altLang="zh-CN" sz="2000" dirty="0">
                <a:sym typeface="+mn-ea"/>
              </a:rPr>
              <a:t>）</a:t>
            </a:r>
            <a:r>
              <a:rPr lang="en-US" altLang="zh-CN" sz="2000" dirty="0">
                <a:sym typeface="+mn-ea"/>
              </a:rPr>
              <a:t>010110011  </a:t>
            </a:r>
            <a:r>
              <a:rPr lang="zh-CN" altLang="zh-CN" sz="2000" dirty="0">
                <a:sym typeface="+mn-ea"/>
              </a:rPr>
              <a:t>（</a:t>
            </a:r>
            <a:r>
              <a:rPr lang="en-US" altLang="zh-CN" sz="2000" dirty="0">
                <a:sym typeface="+mn-ea"/>
              </a:rPr>
              <a:t>3</a:t>
            </a:r>
            <a:r>
              <a:rPr lang="zh-CN" altLang="zh-CN" sz="2000" dirty="0" smtClean="0">
                <a:sym typeface="+mn-ea"/>
              </a:rPr>
              <a:t>）</a:t>
            </a:r>
            <a:r>
              <a:rPr lang="en-US" altLang="zh-CN" sz="2000" dirty="0" smtClean="0">
                <a:sym typeface="+mn-ea"/>
              </a:rPr>
              <a:t>5BF   </a:t>
            </a:r>
            <a:r>
              <a:rPr lang="zh-CN" altLang="zh-CN" sz="2000" dirty="0">
                <a:sym typeface="+mn-ea"/>
              </a:rPr>
              <a:t>（</a:t>
            </a:r>
            <a:r>
              <a:rPr lang="en-US" altLang="zh-CN" sz="2000" dirty="0">
                <a:sym typeface="+mn-ea"/>
              </a:rPr>
              <a:t>4</a:t>
            </a:r>
            <a:r>
              <a:rPr lang="zh-CN" altLang="zh-CN" sz="2000" dirty="0">
                <a:sym typeface="+mn-ea"/>
              </a:rPr>
              <a:t>）</a:t>
            </a:r>
            <a:r>
              <a:rPr lang="en-US" altLang="zh-CN" sz="2000" dirty="0" smtClean="0">
                <a:sym typeface="+mn-ea"/>
              </a:rPr>
              <a:t>101001101100</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19672" y="260648"/>
            <a:ext cx="5832648" cy="645160"/>
          </a:xfrm>
          <a:prstGeom prst="rect">
            <a:avLst/>
          </a:prstGeom>
          <a:noFill/>
        </p:spPr>
        <p:txBody>
          <a:bodyPr wrap="square" rtlCol="0">
            <a:spAutoFit/>
          </a:bodyPr>
          <a:lstStyle/>
          <a:p>
            <a:r>
              <a:rPr lang="zh-CN" altLang="zh-CN" sz="3600" b="1" dirty="0">
                <a:solidFill>
                  <a:srgbClr val="FFFF00"/>
                </a:solidFill>
                <a:latin typeface="黑体" panose="02010609060101010101" pitchFamily="49" charset="-122"/>
                <a:ea typeface="黑体" panose="02010609060101010101" pitchFamily="49" charset="-122"/>
              </a:rPr>
              <a:t>三</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黑体" panose="02010609060101010101" pitchFamily="49" charset="-122"/>
                <a:ea typeface="黑体" panose="02010609060101010101" pitchFamily="49" charset="-122"/>
              </a:rPr>
              <a:t>信息的存储单位</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3" name="矩形 2"/>
          <p:cNvSpPr/>
          <p:nvPr/>
        </p:nvSpPr>
        <p:spPr>
          <a:xfrm>
            <a:off x="54164" y="1054259"/>
            <a:ext cx="9036496" cy="6416040"/>
          </a:xfrm>
          <a:prstGeom prst="rect">
            <a:avLst/>
          </a:prstGeom>
        </p:spPr>
        <p:txBody>
          <a:bodyPr wrap="square">
            <a:spAutoFit/>
          </a:bodyPr>
          <a:lstStyle/>
          <a:p>
            <a:r>
              <a:rPr lang="en-US" altLang="zh-CN" sz="2000" b="1" dirty="0" smtClean="0">
                <a:latin typeface="宋体" panose="02010600030101010101" pitchFamily="2" charset="-122"/>
                <a:ea typeface="宋体" panose="02010600030101010101" pitchFamily="2" charset="-122"/>
                <a:cs typeface="宋体" panose="02010600030101010101" pitchFamily="2" charset="-122"/>
              </a:rPr>
              <a:t>1</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b="1" dirty="0" smtClean="0">
                <a:latin typeface="宋体" panose="02010600030101010101" pitchFamily="2" charset="-122"/>
                <a:ea typeface="宋体" panose="02010600030101010101" pitchFamily="2" charset="-122"/>
                <a:cs typeface="宋体" panose="02010600030101010101" pitchFamily="2" charset="-122"/>
              </a:rPr>
              <a:t>位</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lang="zh-CN" altLang="zh-CN" sz="2000" smtClean="0">
                <a:latin typeface="宋体" panose="02010600030101010101" pitchFamily="2" charset="-122"/>
                <a:ea typeface="宋体" panose="02010600030101010101" pitchFamily="2" charset="-122"/>
                <a:cs typeface="宋体" panose="02010600030101010101" pitchFamily="2" charset="-122"/>
              </a:rPr>
              <a:t>位</a:t>
            </a:r>
            <a:r>
              <a:rPr lang="zh-CN" altLang="zh-CN" sz="2000" dirty="0">
                <a:latin typeface="宋体" panose="02010600030101010101" pitchFamily="2" charset="-122"/>
                <a:ea typeface="宋体" panose="02010600030101010101" pitchFamily="2" charset="-122"/>
                <a:cs typeface="宋体" panose="02010600030101010101" pitchFamily="2" charset="-122"/>
              </a:rPr>
              <a:t>是计算机中存储信息的最小单位。一个二进制数</a:t>
            </a:r>
            <a:r>
              <a:rPr lang="en-US" altLang="zh-CN" sz="2000" dirty="0">
                <a:latin typeface="宋体" panose="02010600030101010101" pitchFamily="2" charset="-122"/>
                <a:ea typeface="宋体" panose="02010600030101010101" pitchFamily="2" charset="-122"/>
                <a:cs typeface="宋体" panose="02010600030101010101" pitchFamily="2" charset="-122"/>
              </a:rPr>
              <a:t>0</a:t>
            </a:r>
            <a:r>
              <a:rPr lang="zh-CN" altLang="zh-CN" sz="2000" dirty="0">
                <a:latin typeface="宋体" panose="02010600030101010101" pitchFamily="2" charset="-122"/>
                <a:ea typeface="宋体" panose="02010600030101010101" pitchFamily="2" charset="-122"/>
                <a:cs typeface="宋体" panose="02010600030101010101" pitchFamily="2" charset="-122"/>
              </a:rPr>
              <a:t>或</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就表示一个位，位称为“</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比特</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bit</a:t>
            </a:r>
            <a:r>
              <a:rPr lang="zh-CN" altLang="zh-CN" sz="2000" dirty="0">
                <a:latin typeface="宋体" panose="02010600030101010101" pitchFamily="2" charset="-122"/>
                <a:ea typeface="宋体" panose="02010600030101010101" pitchFamily="2" charset="-122"/>
                <a:cs typeface="宋体" panose="02010600030101010101" pitchFamily="2" charset="-122"/>
              </a:rPr>
              <a:t>），某些场合也用</a:t>
            </a:r>
            <a:r>
              <a:rPr lang="en-US" altLang="zh-CN" sz="2000" dirty="0">
                <a:latin typeface="宋体" panose="02010600030101010101" pitchFamily="2" charset="-122"/>
                <a:ea typeface="宋体" panose="02010600030101010101" pitchFamily="2" charset="-122"/>
                <a:cs typeface="宋体" panose="02010600030101010101" pitchFamily="2" charset="-122"/>
              </a:rPr>
              <a:t>b</a:t>
            </a:r>
            <a:r>
              <a:rPr lang="zh-CN" altLang="en-US" sz="2000" dirty="0">
                <a:latin typeface="宋体" panose="02010600030101010101" pitchFamily="2" charset="-122"/>
                <a:ea typeface="宋体" panose="02010600030101010101" pitchFamily="2" charset="-122"/>
                <a:cs typeface="宋体" panose="02010600030101010101" pitchFamily="2" charset="-122"/>
              </a:rPr>
              <a:t>表示，如网络带宽速度单位是</a:t>
            </a:r>
            <a:r>
              <a:rPr lang="en-US" altLang="zh-CN" sz="2000" dirty="0">
                <a:latin typeface="宋体" panose="02010600030101010101" pitchFamily="2" charset="-122"/>
                <a:ea typeface="宋体" panose="02010600030101010101" pitchFamily="2" charset="-122"/>
                <a:cs typeface="宋体" panose="02010600030101010101" pitchFamily="2" charset="-122"/>
              </a:rPr>
              <a:t>b/s</a:t>
            </a:r>
            <a:r>
              <a:rPr lang="zh-CN" altLang="en-US" sz="2000" dirty="0">
                <a:latin typeface="宋体" panose="02010600030101010101" pitchFamily="2" charset="-122"/>
                <a:ea typeface="宋体" panose="02010600030101010101" pitchFamily="2" charset="-122"/>
                <a:cs typeface="宋体" panose="02010600030101010101" pitchFamily="2" charset="-122"/>
              </a:rPr>
              <a:t>表示位</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en-US" sz="2000" dirty="0">
                <a:latin typeface="宋体" panose="02010600030101010101" pitchFamily="2" charset="-122"/>
                <a:ea typeface="宋体" panose="02010600030101010101" pitchFamily="2" charset="-122"/>
                <a:cs typeface="宋体" panose="02010600030101010101" pitchFamily="2" charset="-122"/>
              </a:rPr>
              <a:t>秒</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smtClean="0">
                <a:latin typeface="宋体" panose="02010600030101010101" pitchFamily="2" charset="-122"/>
                <a:ea typeface="宋体" panose="02010600030101010101" pitchFamily="2" charset="-122"/>
                <a:cs typeface="宋体" panose="02010600030101010101" pitchFamily="2" charset="-122"/>
              </a:rPr>
              <a:t>2</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b="1" dirty="0" smtClean="0">
                <a:latin typeface="宋体" panose="02010600030101010101" pitchFamily="2" charset="-122"/>
                <a:ea typeface="宋体" panose="02010600030101010101" pitchFamily="2" charset="-122"/>
                <a:cs typeface="宋体" panose="02010600030101010101" pitchFamily="2" charset="-122"/>
              </a:rPr>
              <a:t>字节</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lang="zh-CN" altLang="zh-CN" sz="2000" smtClean="0">
                <a:latin typeface="宋体" panose="02010600030101010101" pitchFamily="2" charset="-122"/>
                <a:ea typeface="宋体" panose="02010600030101010101" pitchFamily="2" charset="-122"/>
                <a:cs typeface="宋体" panose="02010600030101010101" pitchFamily="2" charset="-122"/>
              </a:rPr>
              <a:t>存储</a:t>
            </a:r>
            <a:r>
              <a:rPr lang="zh-CN" altLang="zh-CN" sz="2000" dirty="0">
                <a:latin typeface="宋体" panose="02010600030101010101" pitchFamily="2" charset="-122"/>
                <a:ea typeface="宋体" panose="02010600030101010101" pitchFamily="2" charset="-122"/>
                <a:cs typeface="宋体" panose="02010600030101010101" pitchFamily="2" charset="-122"/>
              </a:rPr>
              <a:t>信息最基本的单位是字节（</a:t>
            </a:r>
            <a:r>
              <a:rPr lang="en-US" altLang="zh-CN" sz="2000" dirty="0">
                <a:latin typeface="宋体" panose="02010600030101010101" pitchFamily="2" charset="-122"/>
                <a:ea typeface="宋体" panose="02010600030101010101" pitchFamily="2" charset="-122"/>
                <a:cs typeface="宋体" panose="02010600030101010101" pitchFamily="2" charset="-122"/>
              </a:rPr>
              <a:t>Byte</a:t>
            </a:r>
            <a:r>
              <a:rPr lang="zh-CN" altLang="zh-CN" sz="2000" dirty="0">
                <a:latin typeface="宋体" panose="02010600030101010101" pitchFamily="2" charset="-122"/>
                <a:ea typeface="宋体" panose="02010600030101010101" pitchFamily="2" charset="-122"/>
                <a:cs typeface="宋体" panose="02010600030101010101" pitchFamily="2" charset="-122"/>
              </a:rPr>
              <a:t>，简记为</a:t>
            </a:r>
            <a:r>
              <a:rPr lang="en-US" altLang="zh-CN" sz="2000" dirty="0">
                <a:latin typeface="宋体" panose="02010600030101010101" pitchFamily="2" charset="-122"/>
                <a:ea typeface="宋体" panose="02010600030101010101" pitchFamily="2" charset="-122"/>
                <a:cs typeface="宋体" panose="02010600030101010101" pitchFamily="2" charset="-122"/>
              </a:rPr>
              <a:t>B</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1B=8bit</a:t>
            </a:r>
            <a:r>
              <a:rPr lang="zh-CN" altLang="zh-CN" sz="2000" dirty="0">
                <a:latin typeface="宋体" panose="02010600030101010101" pitchFamily="2" charset="-122"/>
                <a:ea typeface="宋体" panose="02010600030101010101" pitchFamily="2" charset="-122"/>
                <a:cs typeface="宋体" panose="02010600030101010101" pitchFamily="2" charset="-122"/>
              </a:rPr>
              <a:t>，比如字母“</a:t>
            </a:r>
            <a:r>
              <a:rPr lang="en-US" altLang="zh-CN" sz="2000" dirty="0">
                <a:latin typeface="宋体" panose="02010600030101010101" pitchFamily="2" charset="-122"/>
                <a:ea typeface="宋体" panose="02010600030101010101" pitchFamily="2" charset="-122"/>
                <a:cs typeface="宋体" panose="02010600030101010101" pitchFamily="2" charset="-122"/>
              </a:rPr>
              <a:t>A</a:t>
            </a:r>
            <a:r>
              <a:rPr lang="zh-CN" altLang="zh-CN" sz="2000" dirty="0">
                <a:latin typeface="宋体" panose="02010600030101010101" pitchFamily="2" charset="-122"/>
                <a:ea typeface="宋体" panose="02010600030101010101" pitchFamily="2" charset="-122"/>
                <a:cs typeface="宋体" panose="02010600030101010101" pitchFamily="2" charset="-122"/>
              </a:rPr>
              <a:t>”在计算机内部的代码是“</a:t>
            </a:r>
            <a:r>
              <a:rPr lang="en-US" altLang="zh-CN" sz="2000" dirty="0">
                <a:latin typeface="宋体" panose="02010600030101010101" pitchFamily="2" charset="-122"/>
                <a:ea typeface="宋体" panose="02010600030101010101" pitchFamily="2" charset="-122"/>
                <a:cs typeface="宋体" panose="02010600030101010101" pitchFamily="2" charset="-122"/>
              </a:rPr>
              <a:t>0100 0001</a:t>
            </a:r>
            <a:r>
              <a:rPr lang="zh-CN" altLang="zh-CN" sz="2000" dirty="0">
                <a:latin typeface="宋体" panose="02010600030101010101" pitchFamily="2" charset="-122"/>
                <a:ea typeface="宋体" panose="02010600030101010101" pitchFamily="2" charset="-122"/>
                <a:cs typeface="宋体" panose="02010600030101010101" pitchFamily="2" charset="-122"/>
              </a:rPr>
              <a:t>”相当于一个字节，存储一个半角字母、数字、符号的</a:t>
            </a:r>
            <a:r>
              <a:rPr lang="en-US" altLang="zh-CN" sz="2000" dirty="0">
                <a:latin typeface="宋体" panose="02010600030101010101" pitchFamily="2" charset="-122"/>
                <a:ea typeface="宋体" panose="02010600030101010101" pitchFamily="2" charset="-122"/>
                <a:cs typeface="宋体" panose="02010600030101010101" pitchFamily="2" charset="-122"/>
              </a:rPr>
              <a:t>ASCII</a:t>
            </a:r>
            <a:r>
              <a:rPr lang="zh-CN" altLang="zh-CN" sz="2000" dirty="0">
                <a:latin typeface="宋体" panose="02010600030101010101" pitchFamily="2" charset="-122"/>
                <a:ea typeface="宋体" panose="02010600030101010101" pitchFamily="2" charset="-122"/>
                <a:cs typeface="宋体" panose="02010600030101010101" pitchFamily="2" charset="-122"/>
              </a:rPr>
              <a:t>码用一个字节，而存储一个汉字</a:t>
            </a:r>
            <a:r>
              <a:rPr lang="zh-CN" altLang="zh-CN" sz="2000">
                <a:latin typeface="宋体" panose="02010600030101010101" pitchFamily="2" charset="-122"/>
                <a:ea typeface="宋体" panose="02010600030101010101" pitchFamily="2" charset="-122"/>
                <a:cs typeface="宋体" panose="02010600030101010101" pitchFamily="2" charset="-122"/>
              </a:rPr>
              <a:t>的</a:t>
            </a:r>
            <a:r>
              <a:rPr lang="zh-CN" altLang="zh-CN" sz="2000" smtClean="0">
                <a:latin typeface="宋体" panose="02010600030101010101" pitchFamily="2" charset="-122"/>
                <a:ea typeface="宋体" panose="02010600030101010101" pitchFamily="2" charset="-122"/>
                <a:cs typeface="宋体" panose="02010600030101010101" pitchFamily="2" charset="-122"/>
              </a:rPr>
              <a:t>机内码或国标码</a:t>
            </a:r>
            <a:r>
              <a:rPr lang="zh-CN" altLang="en-US" sz="2000" smtClean="0">
                <a:latin typeface="宋体" panose="02010600030101010101" pitchFamily="2" charset="-122"/>
                <a:ea typeface="宋体" panose="02010600030101010101" pitchFamily="2" charset="-122"/>
                <a:cs typeface="宋体" panose="02010600030101010101" pitchFamily="2" charset="-122"/>
              </a:rPr>
              <a:t>需</a:t>
            </a:r>
            <a:r>
              <a:rPr lang="zh-CN" altLang="zh-CN" sz="2000" smtClean="0">
                <a:latin typeface="宋体" panose="02010600030101010101" pitchFamily="2" charset="-122"/>
                <a:ea typeface="宋体" panose="02010600030101010101" pitchFamily="2" charset="-122"/>
                <a:cs typeface="宋体" panose="02010600030101010101" pitchFamily="2" charset="-122"/>
              </a:rPr>
              <a:t>用</a:t>
            </a:r>
            <a:r>
              <a:rPr lang="zh-CN" altLang="zh-CN" sz="2000" dirty="0">
                <a:latin typeface="宋体" panose="02010600030101010101" pitchFamily="2" charset="-122"/>
                <a:ea typeface="宋体" panose="02010600030101010101" pitchFamily="2" charset="-122"/>
                <a:cs typeface="宋体" panose="02010600030101010101" pitchFamily="2" charset="-122"/>
              </a:rPr>
              <a:t>两个字节。</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3</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smtClean="0">
                <a:latin typeface="宋体" panose="02010600030101010101" pitchFamily="2" charset="-122"/>
                <a:ea typeface="宋体" panose="02010600030101010101" pitchFamily="2" charset="-122"/>
                <a:cs typeface="宋体" panose="02010600030101010101" pitchFamily="2" charset="-122"/>
              </a:rPr>
              <a:t>其他单位</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sz="2000">
                <a:latin typeface="宋体" panose="02010600030101010101" pitchFamily="2" charset="-122"/>
                <a:ea typeface="宋体" panose="02010600030101010101" pitchFamily="2" charset="-122"/>
                <a:cs typeface="宋体" panose="02010600030101010101" pitchFamily="2" charset="-122"/>
              </a:rPr>
              <a:t>比字节大的单位还有：</a:t>
            </a:r>
            <a:r>
              <a:rPr lang="zh-CN" altLang="zh-CN" sz="2000" dirty="0">
                <a:latin typeface="宋体" panose="02010600030101010101" pitchFamily="2" charset="-122"/>
                <a:ea typeface="宋体" panose="02010600030101010101" pitchFamily="2" charset="-122"/>
                <a:cs typeface="宋体" panose="02010600030101010101" pitchFamily="2" charset="-122"/>
              </a:rPr>
              <a:t>KB、MB、GB、TB、PB、EB、ZB等，</a:t>
            </a:r>
            <a:r>
              <a:rPr sz="2000">
                <a:latin typeface="宋体" panose="02010600030101010101" pitchFamily="2" charset="-122"/>
                <a:ea typeface="宋体" panose="02010600030101010101" pitchFamily="2" charset="-122"/>
                <a:cs typeface="宋体" panose="02010600030101010101" pitchFamily="2" charset="-122"/>
              </a:rPr>
              <a:t>分别读作千字节、兆字节、吉字节、太字节、拍字节、艾字节、泽字节，它们的换算关系如下</a:t>
            </a:r>
            <a:r>
              <a:rPr lang="zh-CN" sz="2000">
                <a:latin typeface="宋体" panose="02010600030101010101" pitchFamily="2" charset="-122"/>
                <a:ea typeface="宋体" panose="02010600030101010101" pitchFamily="2" charset="-122"/>
                <a:cs typeface="宋体" panose="02010600030101010101" pitchFamily="2" charset="-122"/>
              </a:rPr>
              <a:t>：</a:t>
            </a:r>
            <a:endParaRPr sz="2000">
              <a:latin typeface="宋体" panose="02010600030101010101" pitchFamily="2" charset="-122"/>
              <a:ea typeface="宋体" panose="02010600030101010101" pitchFamily="2" charset="-122"/>
              <a:cs typeface="宋体" panose="02010600030101010101" pitchFamily="2" charset="-122"/>
            </a:endParaRPr>
          </a:p>
          <a:p>
            <a:pPr lvl="6" algn="l">
              <a:lnSpc>
                <a:spcPct val="150000"/>
              </a:lnSpc>
              <a:spcBef>
                <a:spcPts val="0"/>
              </a:spcBef>
              <a:spcAft>
                <a:spcPts val="0"/>
              </a:spcAft>
            </a:pP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1KB=2</a:t>
            </a:r>
            <a:r>
              <a:rPr lang="en-US" altLang="zh-CN" b="1" baseline="30000" dirty="0">
                <a:solidFill>
                  <a:srgbClr val="FF0000"/>
                </a:solidFill>
                <a:latin typeface="宋体" panose="02010600030101010101" pitchFamily="2" charset="-122"/>
                <a:ea typeface="宋体" panose="02010600030101010101" pitchFamily="2" charset="-122"/>
                <a:cs typeface="宋体" panose="02010600030101010101" pitchFamily="2" charset="-122"/>
              </a:rPr>
              <a:t>10</a:t>
            </a: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B=1024B</a:t>
            </a:r>
            <a:endPar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6" algn="l">
              <a:lnSpc>
                <a:spcPct val="150000"/>
              </a:lnSpc>
              <a:spcBef>
                <a:spcPts val="0"/>
              </a:spcBef>
              <a:spcAft>
                <a:spcPts val="0"/>
              </a:spcAft>
            </a:pP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1MB=2</a:t>
            </a:r>
            <a:r>
              <a:rPr lang="en-US" altLang="zh-CN" b="1" baseline="30000" dirty="0">
                <a:solidFill>
                  <a:srgbClr val="FF0000"/>
                </a:solidFill>
                <a:latin typeface="宋体" panose="02010600030101010101" pitchFamily="2" charset="-122"/>
                <a:ea typeface="宋体" panose="02010600030101010101" pitchFamily="2" charset="-122"/>
                <a:cs typeface="宋体" panose="02010600030101010101" pitchFamily="2" charset="-122"/>
              </a:rPr>
              <a:t>20</a:t>
            </a: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B=1024</a:t>
            </a:r>
            <a:r>
              <a:rPr lang="en-US" altLang="zh-CN" b="1" baseline="30000" dirty="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B=1024KB </a:t>
            </a:r>
            <a:endPar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6" algn="l">
              <a:lnSpc>
                <a:spcPct val="150000"/>
              </a:lnSpc>
              <a:spcBef>
                <a:spcPts val="0"/>
              </a:spcBef>
              <a:spcAft>
                <a:spcPts val="0"/>
              </a:spcAft>
            </a:pP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1GB=2</a:t>
            </a:r>
            <a:r>
              <a:rPr lang="en-US" altLang="zh-CN" b="1" baseline="30000" dirty="0">
                <a:solidFill>
                  <a:srgbClr val="FF0000"/>
                </a:solidFill>
                <a:latin typeface="宋体" panose="02010600030101010101" pitchFamily="2" charset="-122"/>
                <a:ea typeface="宋体" panose="02010600030101010101" pitchFamily="2" charset="-122"/>
                <a:cs typeface="宋体" panose="02010600030101010101" pitchFamily="2" charset="-122"/>
              </a:rPr>
              <a:t>30</a:t>
            </a: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B=1024</a:t>
            </a:r>
            <a:r>
              <a:rPr lang="en-US" altLang="zh-CN" b="1" baseline="30000" dirty="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B=1024MB</a:t>
            </a:r>
            <a:endPar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6" algn="l">
              <a:lnSpc>
                <a:spcPct val="150000"/>
              </a:lnSpc>
              <a:spcBef>
                <a:spcPts val="0"/>
              </a:spcBef>
              <a:spcAft>
                <a:spcPts val="0"/>
              </a:spcAft>
            </a:pP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1TB=2</a:t>
            </a:r>
            <a:r>
              <a:rPr lang="en-US" altLang="zh-CN"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40</a:t>
            </a: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B=1024</a:t>
            </a:r>
            <a:r>
              <a:rPr lang="en-US" altLang="zh-CN"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B=1024GB</a:t>
            </a:r>
            <a:endPar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6" algn="l">
              <a:lnSpc>
                <a:spcPct val="150000"/>
              </a:lnSpc>
              <a:spcBef>
                <a:spcPts val="0"/>
              </a:spcBef>
              <a:spcAft>
                <a:spcPts val="0"/>
              </a:spcAft>
            </a:pPr>
            <a:r>
              <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1PB=1024TB,1EB=1024PB，1ZB=1024EB</a:t>
            </a:r>
            <a:endPar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mj-ea"/>
                <a:ea typeface="+mj-ea"/>
              </a:rPr>
              <a:t>    </a:t>
            </a:r>
            <a:endParaRPr lang="en-US" altLang="zh-CN" dirty="0" smtClean="0">
              <a:latin typeface="+mj-ea"/>
              <a:ea typeface="+mj-ea"/>
            </a:endParaRPr>
          </a:p>
          <a:p>
            <a:r>
              <a:rPr lang="en-US" altLang="zh-CN" dirty="0" smtClean="0">
                <a:latin typeface="+mj-ea"/>
                <a:ea typeface="+mj-ea"/>
              </a:rPr>
              <a:t>   </a:t>
            </a:r>
            <a:endParaRPr lang="zh-CN" altLang="en-US"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19672" y="260648"/>
            <a:ext cx="5832648" cy="645160"/>
          </a:xfrm>
          <a:prstGeom prst="rect">
            <a:avLst/>
          </a:prstGeom>
          <a:noFill/>
        </p:spPr>
        <p:txBody>
          <a:bodyPr wrap="square" rtlCol="0">
            <a:spAutoFit/>
          </a:bodyPr>
          <a:lstStyle/>
          <a:p>
            <a:r>
              <a:rPr lang="zh-CN" altLang="zh-CN" sz="3600" b="1" dirty="0">
                <a:solidFill>
                  <a:srgbClr val="FFFF00"/>
                </a:solidFill>
                <a:latin typeface="黑体" panose="02010609060101010101" pitchFamily="49" charset="-122"/>
                <a:ea typeface="黑体" panose="02010609060101010101" pitchFamily="49" charset="-122"/>
              </a:rPr>
              <a:t>三</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黑体" panose="02010609060101010101" pitchFamily="49" charset="-122"/>
                <a:ea typeface="黑体" panose="02010609060101010101" pitchFamily="49" charset="-122"/>
              </a:rPr>
              <a:t>信息的存储单位</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3" name="矩形 2"/>
          <p:cNvSpPr/>
          <p:nvPr/>
        </p:nvSpPr>
        <p:spPr>
          <a:xfrm>
            <a:off x="107504" y="1124744"/>
            <a:ext cx="9036496" cy="1291590"/>
          </a:xfrm>
          <a:prstGeom prst="rect">
            <a:avLst/>
          </a:prstGeom>
        </p:spPr>
        <p:txBody>
          <a:bodyPr wrap="square">
            <a:spAutoFit/>
          </a:bodyPr>
          <a:lstStyle/>
          <a:p>
            <a:r>
              <a:rPr lang="en-US" altLang="zh-CN" dirty="0" smtClean="0">
                <a:latin typeface="+mj-ea"/>
                <a:ea typeface="+mj-ea"/>
              </a:rPr>
              <a:t>   </a:t>
            </a:r>
            <a:r>
              <a:rPr lang="zh-CN" sz="2000" dirty="0" smtClean="0">
                <a:latin typeface="+mj-ea"/>
                <a:ea typeface="+mj-ea"/>
              </a:rPr>
              <a:t>我们在使用信息技术设备时，经常需要查询与计算存储容量。例如，数码相机的存储卡能存储多少张相片，手机的内存卡可以存储多少部高清影片，一张光盘能存储多少个汉字等。</a:t>
            </a:r>
            <a:r>
              <a:rPr lang="en-US" altLang="zh-CN" sz="2000" dirty="0" smtClean="0">
                <a:latin typeface="+mj-ea"/>
                <a:ea typeface="+mj-ea"/>
              </a:rPr>
              <a:t> </a:t>
            </a:r>
            <a:r>
              <a:rPr lang="en-US" altLang="zh-CN" dirty="0" smtClean="0">
                <a:latin typeface="+mj-ea"/>
                <a:ea typeface="+mj-ea"/>
              </a:rPr>
              <a:t>   </a:t>
            </a:r>
            <a:endParaRPr lang="en-US" altLang="zh-CN" dirty="0" smtClean="0">
              <a:latin typeface="+mj-ea"/>
              <a:ea typeface="+mj-ea"/>
            </a:endParaRPr>
          </a:p>
          <a:p>
            <a:r>
              <a:rPr lang="en-US" altLang="zh-CN" dirty="0" smtClean="0">
                <a:latin typeface="+mj-ea"/>
                <a:ea typeface="+mj-ea"/>
              </a:rPr>
              <a:t>   </a:t>
            </a:r>
            <a:endParaRPr lang="zh-CN" altLang="en-US" dirty="0" smtClean="0">
              <a:latin typeface="+mj-ea"/>
              <a:ea typeface="+mj-ea"/>
              <a:sym typeface="+mn-ea"/>
            </a:endParaRPr>
          </a:p>
        </p:txBody>
      </p:sp>
      <p:sp>
        <p:nvSpPr>
          <p:cNvPr id="15" name="文本框 14"/>
          <p:cNvSpPr txBox="1"/>
          <p:nvPr/>
        </p:nvSpPr>
        <p:spPr>
          <a:xfrm>
            <a:off x="413385" y="2175510"/>
            <a:ext cx="8315325" cy="2553335"/>
          </a:xfrm>
          <a:prstGeom prst="rect">
            <a:avLst/>
          </a:prstGeom>
          <a:noFill/>
        </p:spPr>
        <p:txBody>
          <a:bodyPr wrap="square" rtlCol="0" anchor="t">
            <a:spAutoFit/>
          </a:bodyPr>
          <a:p>
            <a:r>
              <a:rPr sz="2000" dirty="0" smtClean="0">
                <a:latin typeface="宋体" panose="02010600030101010101" pitchFamily="2" charset="-122"/>
                <a:ea typeface="宋体" panose="02010600030101010101" pitchFamily="2" charset="-122"/>
                <a:cs typeface="宋体" panose="02010600030101010101" pitchFamily="2" charset="-122"/>
                <a:sym typeface="+mn-ea"/>
              </a:rPr>
              <a:t>例</a:t>
            </a:r>
            <a:r>
              <a:rPr lang="en-US" sz="2000"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sz="2000" dirty="0" smtClean="0">
                <a:latin typeface="宋体" panose="02010600030101010101" pitchFamily="2" charset="-122"/>
                <a:ea typeface="宋体" panose="02010600030101010101" pitchFamily="2" charset="-122"/>
                <a:cs typeface="宋体" panose="02010600030101010101" pitchFamily="2" charset="-122"/>
                <a:sym typeface="+mn-ea"/>
              </a:rPr>
              <a:t>有一个容量为1TB大小的U盘可以存放每部大小为</a:t>
            </a:r>
            <a:r>
              <a:rPr sz="2000">
                <a:latin typeface="宋体" panose="02010600030101010101" pitchFamily="2" charset="-122"/>
                <a:ea typeface="宋体" panose="02010600030101010101" pitchFamily="2" charset="-122"/>
                <a:cs typeface="宋体" panose="02010600030101010101" pitchFamily="2" charset="-122"/>
              </a:rPr>
              <a:t>1GB</a:t>
            </a:r>
            <a:r>
              <a:rPr sz="2000" dirty="0" smtClean="0">
                <a:latin typeface="宋体" panose="02010600030101010101" pitchFamily="2" charset="-122"/>
                <a:ea typeface="宋体" panose="02010600030101010101" pitchFamily="2" charset="-122"/>
                <a:cs typeface="宋体" panose="02010600030101010101" pitchFamily="2" charset="-122"/>
                <a:sym typeface="+mn-ea"/>
              </a:rPr>
              <a:t>的电影共几部？</a:t>
            </a:r>
            <a:endParaRPr sz="2000" dirty="0" smtClean="0">
              <a:latin typeface="宋体" panose="02010600030101010101" pitchFamily="2" charset="-122"/>
              <a:ea typeface="宋体" panose="02010600030101010101" pitchFamily="2" charset="-122"/>
              <a:cs typeface="宋体" panose="02010600030101010101" pitchFamily="2" charset="-122"/>
            </a:endParaRPr>
          </a:p>
          <a:p>
            <a:r>
              <a:rPr sz="2000" dirty="0" smtClean="0">
                <a:latin typeface="宋体" panose="02010600030101010101" pitchFamily="2" charset="-122"/>
                <a:ea typeface="宋体" panose="02010600030101010101" pitchFamily="2" charset="-122"/>
                <a:cs typeface="宋体" panose="02010600030101010101" pitchFamily="2" charset="-122"/>
                <a:sym typeface="+mn-ea"/>
              </a:rPr>
              <a:t>     计算方法：1024GB÷1GB＝1024部。</a:t>
            </a:r>
            <a:endParaRPr sz="2000" dirty="0" smtClean="0">
              <a:latin typeface="宋体" panose="02010600030101010101" pitchFamily="2" charset="-122"/>
              <a:ea typeface="宋体" panose="02010600030101010101" pitchFamily="2" charset="-122"/>
              <a:cs typeface="宋体" panose="02010600030101010101" pitchFamily="2" charset="-122"/>
            </a:endParaRPr>
          </a:p>
          <a:p>
            <a:r>
              <a:rPr sz="2000" dirty="0" smtClean="0">
                <a:latin typeface="宋体" panose="02010600030101010101" pitchFamily="2" charset="-122"/>
                <a:ea typeface="宋体" panose="02010600030101010101" pitchFamily="2" charset="-122"/>
                <a:cs typeface="宋体" panose="02010600030101010101" pitchFamily="2" charset="-122"/>
                <a:sym typeface="+mn-ea"/>
              </a:rPr>
              <a:t>例</a:t>
            </a:r>
            <a:r>
              <a:rPr lang="en-US" sz="2000"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：一张剩余容量为</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1GB</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U</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盘能存储多少个汉字？</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     计算</a:t>
            </a:r>
            <a:r>
              <a:rPr lang="zh-CN" sz="2000" dirty="0" smtClean="0">
                <a:latin typeface="宋体" panose="02010600030101010101" pitchFamily="2" charset="-122"/>
                <a:ea typeface="宋体" panose="02010600030101010101" pitchFamily="2" charset="-122"/>
                <a:cs typeface="宋体" panose="02010600030101010101" pitchFamily="2" charset="-122"/>
                <a:sym typeface="+mn-ea"/>
              </a:rPr>
              <a:t>方法：</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1024</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1024</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1024B</a:t>
            </a:r>
            <a:r>
              <a:rPr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en-US" sz="2000" dirty="0" smtClean="0">
                <a:latin typeface="宋体" panose="02010600030101010101" pitchFamily="2" charset="-122"/>
                <a:ea typeface="宋体" panose="02010600030101010101" pitchFamily="2" charset="-122"/>
                <a:cs typeface="宋体" panose="02010600030101010101" pitchFamily="2" charset="-122"/>
                <a:sym typeface="+mn-ea"/>
              </a:rPr>
              <a:t>2B≈5</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亿个汉字</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【实践体验】</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 请同学们查询一下自己计算机、手机，了解设备的总存储容量和剩余存储容量。并计算剩余存储容量可以存储大约多少个汉字，大约多少部高清影片</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一部高清影片的存储容量约为</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4GB)</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19672" y="260648"/>
            <a:ext cx="5832648" cy="645160"/>
          </a:xfrm>
          <a:prstGeom prst="rect">
            <a:avLst/>
          </a:prstGeom>
          <a:noFill/>
        </p:spPr>
        <p:txBody>
          <a:bodyPr wrap="square" rtlCol="0">
            <a:spAutoFit/>
          </a:bodyPr>
          <a:lstStyle/>
          <a:p>
            <a:r>
              <a:rPr lang="zh-CN" altLang="zh-CN" sz="3600" b="1" dirty="0">
                <a:solidFill>
                  <a:srgbClr val="FFFF00"/>
                </a:solidFill>
                <a:latin typeface="黑体" panose="02010609060101010101" pitchFamily="49" charset="-122"/>
                <a:ea typeface="黑体" panose="02010609060101010101" pitchFamily="49" charset="-122"/>
              </a:rPr>
              <a:t>三</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黑体" panose="02010609060101010101" pitchFamily="49" charset="-122"/>
                <a:ea typeface="黑体" panose="02010609060101010101" pitchFamily="49" charset="-122"/>
              </a:rPr>
              <a:t>信息的存储单位</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6" name="文本框 5"/>
          <p:cNvSpPr txBox="1"/>
          <p:nvPr/>
        </p:nvSpPr>
        <p:spPr>
          <a:xfrm>
            <a:off x="184150" y="1206500"/>
            <a:ext cx="8617585" cy="706755"/>
          </a:xfrm>
          <a:prstGeom prst="rect">
            <a:avLst/>
          </a:prstGeom>
          <a:noFill/>
        </p:spPr>
        <p:txBody>
          <a:bodyPr wrap="square" rtlCol="0" anchor="t">
            <a:spAutoFit/>
          </a:bodyPr>
          <a:p>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要查询存储容量，可以通过查看存储设备的信息，了解其总容量、已使用的容量、剩余容量等，如图</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1-2-4</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和图</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1-2-5</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5" name="组合 14"/>
          <p:cNvGrpSpPr/>
          <p:nvPr/>
        </p:nvGrpSpPr>
        <p:grpSpPr>
          <a:xfrm>
            <a:off x="1343660" y="1953260"/>
            <a:ext cx="3140710" cy="4615878"/>
            <a:chOff x="2092" y="4096"/>
            <a:chExt cx="3804" cy="6198"/>
          </a:xfrm>
        </p:grpSpPr>
        <p:grpSp>
          <p:nvGrpSpPr>
            <p:cNvPr id="16" name="组合 15"/>
            <p:cNvGrpSpPr/>
            <p:nvPr/>
          </p:nvGrpSpPr>
          <p:grpSpPr>
            <a:xfrm>
              <a:off x="2092" y="4096"/>
              <a:ext cx="3804" cy="5786"/>
              <a:chOff x="2092" y="4096"/>
              <a:chExt cx="3804" cy="5786"/>
            </a:xfrm>
          </p:grpSpPr>
          <p:pic>
            <p:nvPicPr>
              <p:cNvPr id="17" name="图片 16"/>
              <p:cNvPicPr>
                <a:picLocks noChangeAspect="1"/>
              </p:cNvPicPr>
              <p:nvPr/>
            </p:nvPicPr>
            <p:blipFill>
              <a:blip r:embed="rId2"/>
              <a:stretch>
                <a:fillRect/>
              </a:stretch>
            </p:blipFill>
            <p:spPr>
              <a:xfrm>
                <a:off x="2092" y="4096"/>
                <a:ext cx="3805" cy="5786"/>
              </a:xfrm>
              <a:prstGeom prst="rect">
                <a:avLst/>
              </a:prstGeom>
              <a:ln>
                <a:solidFill>
                  <a:schemeClr val="accent1"/>
                </a:solidFill>
              </a:ln>
            </p:spPr>
          </p:pic>
          <p:sp>
            <p:nvSpPr>
              <p:cNvPr id="18" name="矩形 17"/>
              <p:cNvSpPr/>
              <p:nvPr/>
            </p:nvSpPr>
            <p:spPr>
              <a:xfrm>
                <a:off x="2183" y="6121"/>
                <a:ext cx="3515" cy="6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2324" y="9882"/>
              <a:ext cx="3256" cy="412"/>
            </a:xfrm>
            <a:prstGeom prst="rect">
              <a:avLst/>
            </a:prstGeom>
            <a:noFill/>
          </p:spPr>
          <p:txBody>
            <a:bodyPr wrap="square" rtlCol="0" anchor="t">
              <a:spAutoFit/>
            </a:bodyPr>
            <a:p>
              <a:r>
                <a:rPr lang="zh-CN" altLang="en-US" sz="1400" dirty="0" smtClean="0">
                  <a:latin typeface="+mj-ea"/>
                  <a:ea typeface="+mj-ea"/>
                  <a:sym typeface="+mn-ea"/>
                </a:rPr>
                <a:t>图</a:t>
              </a:r>
              <a:r>
                <a:rPr lang="en-US" altLang="zh-CN" sz="1400" dirty="0" smtClean="0">
                  <a:latin typeface="+mj-ea"/>
                  <a:ea typeface="+mj-ea"/>
                  <a:sym typeface="+mn-ea"/>
                </a:rPr>
                <a:t>1-2-4</a:t>
              </a:r>
              <a:r>
                <a:rPr lang="zh-CN" altLang="en-US" sz="1400" dirty="0" smtClean="0">
                  <a:latin typeface="+mj-ea"/>
                  <a:ea typeface="+mj-ea"/>
                  <a:sym typeface="+mn-ea"/>
                </a:rPr>
                <a:t>电脑上查看存储信息</a:t>
              </a:r>
              <a:endParaRPr lang="zh-CN" altLang="en-US" sz="1400" dirty="0" smtClean="0">
                <a:latin typeface="+mj-ea"/>
                <a:ea typeface="+mj-ea"/>
                <a:sym typeface="+mn-ea"/>
              </a:endParaRPr>
            </a:p>
          </p:txBody>
        </p:sp>
      </p:grpSp>
      <p:grpSp>
        <p:nvGrpSpPr>
          <p:cNvPr id="20" name="组合 19"/>
          <p:cNvGrpSpPr/>
          <p:nvPr/>
        </p:nvGrpSpPr>
        <p:grpSpPr>
          <a:xfrm>
            <a:off x="5070475" y="2936240"/>
            <a:ext cx="2750820" cy="3345065"/>
            <a:chOff x="6816" y="4314"/>
            <a:chExt cx="3903" cy="4801"/>
          </a:xfrm>
        </p:grpSpPr>
        <p:grpSp>
          <p:nvGrpSpPr>
            <p:cNvPr id="21" name="组合 20"/>
            <p:cNvGrpSpPr/>
            <p:nvPr/>
          </p:nvGrpSpPr>
          <p:grpSpPr>
            <a:xfrm>
              <a:off x="6816" y="4314"/>
              <a:ext cx="3790" cy="4252"/>
              <a:chOff x="6816" y="4314"/>
              <a:chExt cx="3790" cy="4252"/>
            </a:xfrm>
          </p:grpSpPr>
          <p:pic>
            <p:nvPicPr>
              <p:cNvPr id="22" name="图片 21"/>
              <p:cNvPicPr>
                <a:picLocks noChangeAspect="1"/>
              </p:cNvPicPr>
              <p:nvPr/>
            </p:nvPicPr>
            <p:blipFill>
              <a:blip r:embed="rId3"/>
              <a:stretch>
                <a:fillRect/>
              </a:stretch>
            </p:blipFill>
            <p:spPr>
              <a:xfrm>
                <a:off x="6816" y="4314"/>
                <a:ext cx="3791" cy="4252"/>
              </a:xfrm>
              <a:prstGeom prst="rect">
                <a:avLst/>
              </a:prstGeom>
              <a:ln>
                <a:solidFill>
                  <a:schemeClr val="accent1"/>
                </a:solidFill>
              </a:ln>
            </p:spPr>
          </p:pic>
          <p:sp>
            <p:nvSpPr>
              <p:cNvPr id="23" name="矩形 22"/>
              <p:cNvSpPr/>
              <p:nvPr/>
            </p:nvSpPr>
            <p:spPr>
              <a:xfrm>
                <a:off x="6816" y="6872"/>
                <a:ext cx="3790" cy="7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6849" y="8675"/>
              <a:ext cx="3870" cy="440"/>
            </a:xfrm>
            <a:prstGeom prst="rect">
              <a:avLst/>
            </a:prstGeom>
            <a:noFill/>
          </p:spPr>
          <p:txBody>
            <a:bodyPr wrap="square" rtlCol="0" anchor="t">
              <a:spAutoFit/>
            </a:bodyPr>
            <a:p>
              <a:r>
                <a:rPr lang="zh-CN" altLang="en-US" sz="1400" dirty="0" smtClean="0">
                  <a:latin typeface="+mj-ea"/>
                  <a:ea typeface="+mj-ea"/>
                  <a:sym typeface="+mn-ea"/>
                </a:rPr>
                <a:t>图</a:t>
              </a:r>
              <a:r>
                <a:rPr lang="en-US" altLang="zh-CN" sz="1400" dirty="0" smtClean="0">
                  <a:latin typeface="+mj-ea"/>
                  <a:ea typeface="+mj-ea"/>
                  <a:sym typeface="+mn-ea"/>
                </a:rPr>
                <a:t>1-2-5</a:t>
              </a:r>
              <a:r>
                <a:rPr lang="zh-CN" altLang="en-US" sz="1400" dirty="0" smtClean="0">
                  <a:latin typeface="+mj-ea"/>
                  <a:ea typeface="+mj-ea"/>
                  <a:sym typeface="+mn-ea"/>
                </a:rPr>
                <a:t>手机上查看存储信息</a:t>
              </a:r>
              <a:endParaRPr lang="zh-CN" altLang="en-US" sz="1400" dirty="0" smtClean="0">
                <a:latin typeface="+mj-ea"/>
                <a:ea typeface="+mj-ea"/>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278293" y="1140212"/>
            <a:ext cx="8864446" cy="4892675"/>
          </a:xfrm>
          <a:prstGeom prst="rect">
            <a:avLst/>
          </a:prstGeom>
          <a:noFill/>
        </p:spPr>
        <p:txBody>
          <a:bodyPr wrap="square" rtlCol="0">
            <a:spAutoFit/>
          </a:bodyPr>
          <a:lstStyle/>
          <a:p>
            <a:pPr>
              <a:lnSpc>
                <a:spcPct val="120000"/>
              </a:lnSpc>
              <a:spcBef>
                <a:spcPts val="0"/>
              </a:spcBef>
              <a:spcAft>
                <a:spcPts val="0"/>
              </a:spcAft>
            </a:pPr>
            <a:r>
              <a:rPr lang="en-US" altLang="zh-CN" sz="2000" dirty="0" smtClean="0"/>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我们</a:t>
            </a:r>
            <a:r>
              <a:rPr lang="zh-CN" altLang="zh-CN" sz="2000" dirty="0">
                <a:latin typeface="宋体" panose="02010600030101010101" pitchFamily="2" charset="-122"/>
                <a:ea typeface="宋体" panose="02010600030101010101" pitchFamily="2" charset="-122"/>
                <a:cs typeface="宋体" panose="02010600030101010101" pitchFamily="2" charset="-122"/>
              </a:rPr>
              <a:t>通常要利用计算机处理大量的字符、汉字等非数值型数据，而计算机内部又只能识别和处理二进制表示的数据，所以，在计算机中各种字符、汉字必须用二进制编码表示</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en-US" sz="2000" dirty="0" smtClean="0">
                <a:latin typeface="宋体" panose="02010600030101010101" pitchFamily="2" charset="-122"/>
                <a:ea typeface="宋体" panose="02010600030101010101" pitchFamily="2" charset="-122"/>
                <a:cs typeface="宋体" panose="02010600030101010101" pitchFamily="2" charset="-122"/>
              </a:rPr>
              <a:t>通常在计算机中，</a:t>
            </a:r>
            <a:r>
              <a:rPr lang="zh-CN" altLang="en-US"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字符编码采用</a:t>
            </a:r>
            <a:r>
              <a:rPr lang="en-US" altLang="zh-CN"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ASCII</a:t>
            </a:r>
            <a:r>
              <a:rPr lang="zh-CN" altLang="en-US"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码，十进制数编码采用</a:t>
            </a:r>
            <a:r>
              <a:rPr lang="en-US" altLang="zh-CN"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BCD</a:t>
            </a:r>
            <a:r>
              <a:rPr lang="zh-CN" altLang="en-US"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码，汉字</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编码</a:t>
            </a:r>
            <a:r>
              <a:rPr lang="zh-CN" altLang="en-US"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采用机内码。</a:t>
            </a:r>
            <a:endPar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ts val="0"/>
              </a:spcBef>
              <a:spcAft>
                <a:spcPts val="0"/>
              </a:spcAft>
            </a:pP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zh-CN"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ASCII</a:t>
            </a:r>
            <a:r>
              <a:rPr lang="zh-CN" altLang="zh-CN" sz="2000" b="1" dirty="0">
                <a:latin typeface="宋体" panose="02010600030101010101" pitchFamily="2" charset="-122"/>
                <a:ea typeface="宋体" panose="02010600030101010101" pitchFamily="2" charset="-122"/>
                <a:cs typeface="宋体" panose="02010600030101010101" pitchFamily="2" charset="-122"/>
              </a:rPr>
              <a:t>码</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ts val="0"/>
              </a:spcBef>
              <a:spcAft>
                <a:spcPts val="0"/>
              </a:spcAft>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sz="2000" dirty="0">
                <a:latin typeface="宋体" panose="02010600030101010101" pitchFamily="2" charset="-122"/>
                <a:ea typeface="宋体" panose="02010600030101010101" pitchFamily="2" charset="-122"/>
                <a:cs typeface="宋体" panose="02010600030101010101" pitchFamily="2" charset="-122"/>
              </a:rPr>
              <a:t>ASCII码是美国标准信息交换代码</a:t>
            </a:r>
            <a:r>
              <a:rPr lang="zh-CN" sz="2000" dirty="0">
                <a:latin typeface="宋体" panose="02010600030101010101" pitchFamily="2" charset="-122"/>
                <a:ea typeface="宋体" panose="02010600030101010101" pitchFamily="2" charset="-122"/>
                <a:cs typeface="宋体" panose="02010600030101010101" pitchFamily="2" charset="-122"/>
              </a:rPr>
              <a:t>的简称</a:t>
            </a:r>
            <a:r>
              <a:rPr sz="2000" dirty="0">
                <a:latin typeface="宋体" panose="02010600030101010101" pitchFamily="2" charset="-122"/>
                <a:ea typeface="宋体" panose="02010600030101010101" pitchFamily="2" charset="-122"/>
                <a:cs typeface="宋体" panose="02010600030101010101" pitchFamily="2" charset="-122"/>
              </a:rPr>
              <a:t>，该编码已被国际标准化组织采纳，作为国际通用信息交换标准代码。ASCII码是用一个字节，最高位固定置0，相当于用7位的二进制数表示一个字符，总共可表示2</a:t>
            </a:r>
            <a:r>
              <a:rPr sz="2000" baseline="30000" dirty="0">
                <a:latin typeface="宋体" panose="02010600030101010101" pitchFamily="2" charset="-122"/>
                <a:ea typeface="宋体" panose="02010600030101010101" pitchFamily="2" charset="-122"/>
                <a:cs typeface="宋体" panose="02010600030101010101" pitchFamily="2" charset="-122"/>
              </a:rPr>
              <a:t>7</a:t>
            </a:r>
            <a:r>
              <a:rPr sz="2000" dirty="0">
                <a:latin typeface="宋体" panose="02010600030101010101" pitchFamily="2" charset="-122"/>
                <a:ea typeface="宋体" panose="02010600030101010101" pitchFamily="2" charset="-122"/>
                <a:cs typeface="宋体" panose="02010600030101010101" pitchFamily="2" charset="-122"/>
              </a:rPr>
              <a:t>=128个不同的字符。每当用户从键盘上输入字符时，计算机会自动将其转换成ASCII码形式再输入主机。在机器内部ASCII码是用二进制数表示，而为了书写方便，也可以将ASCII码化为大小相等的十进制数或其它进制。</a:t>
            </a:r>
            <a:r>
              <a:rPr lang="zh-CN" sz="2000" dirty="0">
                <a:latin typeface="宋体" panose="02010600030101010101" pitchFamily="2" charset="-122"/>
                <a:ea typeface="宋体" panose="02010600030101010101" pitchFamily="2" charset="-122"/>
                <a:cs typeface="宋体" panose="02010600030101010101" pitchFamily="2" charset="-122"/>
              </a:rPr>
              <a:t>如，字母</a:t>
            </a:r>
            <a:r>
              <a:rPr lang="en-US" altLang="zh-CN" sz="2000" dirty="0">
                <a:latin typeface="宋体" panose="02010600030101010101" pitchFamily="2" charset="-122"/>
                <a:ea typeface="宋体" panose="02010600030101010101" pitchFamily="2" charset="-122"/>
                <a:cs typeface="宋体" panose="02010600030101010101" pitchFamily="2" charset="-122"/>
              </a:rPr>
              <a:t>“A”</a:t>
            </a:r>
            <a:r>
              <a:rPr lang="zh-CN" altLang="en-US" sz="2000" dirty="0">
                <a:latin typeface="宋体" panose="02010600030101010101" pitchFamily="2" charset="-122"/>
                <a:ea typeface="宋体" panose="02010600030101010101" pitchFamily="2" charset="-122"/>
                <a:cs typeface="宋体" panose="02010600030101010101" pitchFamily="2" charset="-122"/>
              </a:rPr>
              <a:t>的二进制</a:t>
            </a:r>
            <a:r>
              <a:rPr sz="2000" dirty="0">
                <a:latin typeface="宋体" panose="02010600030101010101" pitchFamily="2" charset="-122"/>
                <a:ea typeface="宋体" panose="02010600030101010101" pitchFamily="2" charset="-122"/>
                <a:cs typeface="宋体" panose="02010600030101010101" pitchFamily="2" charset="-122"/>
                <a:sym typeface="+mn-ea"/>
              </a:rPr>
              <a:t>ASCII</a:t>
            </a:r>
            <a:r>
              <a:rPr lang="zh-CN" sz="2000" dirty="0">
                <a:latin typeface="宋体" panose="02010600030101010101" pitchFamily="2" charset="-122"/>
                <a:ea typeface="宋体" panose="02010600030101010101" pitchFamily="2" charset="-122"/>
                <a:cs typeface="宋体" panose="02010600030101010101" pitchFamily="2" charset="-122"/>
                <a:sym typeface="+mn-ea"/>
              </a:rPr>
              <a:t>码是</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01000001</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，化为十进制为</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65</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，化为十六制为</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41H</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a:t>
            </a:r>
            <a:endParaRPr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ts val="0"/>
              </a:spcBef>
              <a:spcAft>
                <a:spcPts val="0"/>
              </a:spcAft>
            </a:pPr>
            <a:r>
              <a:rPr sz="2000" dirty="0">
                <a:latin typeface="宋体" panose="02010600030101010101" pitchFamily="2" charset="-122"/>
                <a:ea typeface="宋体" panose="02010600030101010101" pitchFamily="2" charset="-122"/>
                <a:cs typeface="宋体" panose="02010600030101010101" pitchFamily="2" charset="-122"/>
              </a:rPr>
              <a:t>    </a:t>
            </a:r>
            <a:r>
              <a:rPr lang="zh-CN" sz="2000" dirty="0">
                <a:latin typeface="宋体" panose="02010600030101010101" pitchFamily="2" charset="-122"/>
                <a:ea typeface="宋体" panose="02010600030101010101" pitchFamily="2" charset="-122"/>
                <a:cs typeface="宋体" panose="02010600030101010101" pitchFamily="2" charset="-122"/>
              </a:rPr>
              <a:t>常见字符的十进制</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sz="2000" dirty="0">
                <a:latin typeface="宋体" panose="02010600030101010101" pitchFamily="2" charset="-122"/>
                <a:ea typeface="宋体" panose="02010600030101010101" pitchFamily="2" charset="-122"/>
                <a:cs typeface="宋体" panose="02010600030101010101" pitchFamily="2" charset="-122"/>
                <a:sym typeface="+mn-ea"/>
              </a:rPr>
              <a:t>ASCII</a:t>
            </a:r>
            <a:r>
              <a:rPr lang="zh-CN" sz="2000" dirty="0">
                <a:latin typeface="宋体" panose="02010600030101010101" pitchFamily="2" charset="-122"/>
                <a:ea typeface="宋体" panose="02010600030101010101" pitchFamily="2" charset="-122"/>
                <a:cs typeface="宋体" panose="02010600030101010101" pitchFamily="2" charset="-122"/>
                <a:sym typeface="+mn-ea"/>
              </a:rPr>
              <a:t>码如表</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1-2-3</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矩形 12"/>
          <p:cNvSpPr/>
          <p:nvPr/>
        </p:nvSpPr>
        <p:spPr>
          <a:xfrm>
            <a:off x="1986904" y="18864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986904" y="18864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graphicFrame>
        <p:nvGraphicFramePr>
          <p:cNvPr id="3" name="表格 2"/>
          <p:cNvGraphicFramePr/>
          <p:nvPr/>
        </p:nvGraphicFramePr>
        <p:xfrm>
          <a:off x="365760" y="1452245"/>
          <a:ext cx="8183880" cy="3178810"/>
        </p:xfrm>
        <a:graphic>
          <a:graphicData uri="http://schemas.openxmlformats.org/drawingml/2006/table">
            <a:tbl>
              <a:tblPr firstRow="1" bandRow="1">
                <a:tableStyleId>{5C22544A-7EE6-4342-B048-85BDC9FD1C3A}</a:tableStyleId>
              </a:tblPr>
              <a:tblGrid>
                <a:gridCol w="1022985"/>
                <a:gridCol w="1022985"/>
                <a:gridCol w="1022985"/>
                <a:gridCol w="1022985"/>
                <a:gridCol w="1022985"/>
                <a:gridCol w="1022985"/>
                <a:gridCol w="1022985"/>
                <a:gridCol w="1022985"/>
              </a:tblGrid>
              <a:tr h="566420">
                <a:tc>
                  <a:txBody>
                    <a:bodyPr/>
                    <a:p>
                      <a:pPr algn="ctr">
                        <a:lnSpc>
                          <a:spcPts val="2000"/>
                        </a:lnSpc>
                        <a:spcAft>
                          <a:spcPts val="0"/>
                        </a:spcAft>
                      </a:pPr>
                      <a:r>
                        <a:rPr lang="zh-CN" altLang="en-US" sz="1600" kern="100" smtClean="0">
                          <a:effectLst/>
                          <a:latin typeface="+mj-ea"/>
                          <a:ea typeface="+mj-ea"/>
                          <a:cs typeface="Times New Roman" panose="02020603050405020304"/>
                        </a:rPr>
                        <a:t>标点符号</a:t>
                      </a:r>
                      <a:endParaRPr lang="zh-CN" sz="16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altLang="zh-CN" sz="1600" kern="100" smtClean="0">
                          <a:effectLst/>
                          <a:latin typeface="+mj-ea"/>
                          <a:ea typeface="+mj-ea"/>
                          <a:cs typeface="Times New Roman" panose="02020603050405020304"/>
                        </a:rPr>
                        <a:t>ASCII</a:t>
                      </a:r>
                      <a:r>
                        <a:rPr lang="zh-CN" altLang="en-US" sz="1600" kern="100" smtClean="0">
                          <a:effectLst/>
                          <a:latin typeface="+mj-ea"/>
                          <a:ea typeface="+mj-ea"/>
                          <a:cs typeface="Times New Roman" panose="02020603050405020304"/>
                        </a:rPr>
                        <a:t>码</a:t>
                      </a:r>
                      <a:endParaRPr lang="zh-CN" sz="16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zh-CN" altLang="en-US" sz="1600" kern="100" smtClean="0">
                          <a:effectLst/>
                          <a:latin typeface="+mj-ea"/>
                          <a:ea typeface="+mj-ea"/>
                          <a:cs typeface="Times New Roman" panose="02020603050405020304"/>
                        </a:rPr>
                        <a:t>数字</a:t>
                      </a:r>
                      <a:endParaRPr lang="zh-CN" sz="1600" kern="100" dirty="0">
                        <a:effectLst/>
                        <a:latin typeface="+mj-ea"/>
                        <a:ea typeface="+mj-ea"/>
                        <a:cs typeface="Times New Roman" panose="02020603050405020304"/>
                      </a:endParaRPr>
                    </a:p>
                  </a:txBody>
                  <a:tcPr marL="68580" marR="68580" marT="0" marB="0" anchor="ctr"/>
                </a:tc>
                <a:tc>
                  <a:txBody>
                    <a:bodyPr/>
                    <a:p>
                      <a:pPr marL="0" marR="0" indent="0" algn="ctr" defTabSz="914400" rtl="0" eaLnBrk="1" fontAlgn="auto" latinLnBrk="0" hangingPunct="1">
                        <a:lnSpc>
                          <a:spcPts val="2000"/>
                        </a:lnSpc>
                        <a:spcBef>
                          <a:spcPts val="0"/>
                        </a:spcBef>
                        <a:spcAft>
                          <a:spcPts val="0"/>
                        </a:spcAft>
                        <a:buClrTx/>
                        <a:buSzTx/>
                        <a:buFontTx/>
                        <a:buNone/>
                        <a:defRPr/>
                      </a:pPr>
                      <a:endParaRPr lang="en-US" altLang="zh-CN" sz="1600" b="1" kern="100" smtClean="0">
                        <a:solidFill>
                          <a:schemeClr val="bg1"/>
                        </a:solidFill>
                        <a:effectLst/>
                        <a:latin typeface="+mj-ea"/>
                        <a:ea typeface="+mn-ea"/>
                        <a:cs typeface="Times New Roman" panose="02020603050405020304"/>
                      </a:endParaRPr>
                    </a:p>
                    <a:p>
                      <a:pPr marL="0" marR="0" indent="0" algn="ctr" defTabSz="914400" rtl="0" eaLnBrk="1" fontAlgn="auto" latinLnBrk="0" hangingPunct="1">
                        <a:lnSpc>
                          <a:spcPts val="2000"/>
                        </a:lnSpc>
                        <a:spcBef>
                          <a:spcPts val="0"/>
                        </a:spcBef>
                        <a:spcAft>
                          <a:spcPts val="0"/>
                        </a:spcAft>
                        <a:buClrTx/>
                        <a:buSzTx/>
                        <a:buFontTx/>
                        <a:buNone/>
                        <a:defRPr/>
                      </a:pPr>
                      <a:r>
                        <a:rPr lang="en-US" altLang="zh-CN" sz="1600" b="1" kern="100" smtClean="0">
                          <a:solidFill>
                            <a:schemeClr val="bg1"/>
                          </a:solidFill>
                          <a:effectLst/>
                          <a:latin typeface="+mj-ea"/>
                          <a:ea typeface="+mn-ea"/>
                          <a:cs typeface="Times New Roman" panose="02020603050405020304"/>
                        </a:rPr>
                        <a:t>ASCII</a:t>
                      </a:r>
                      <a:r>
                        <a:rPr lang="zh-CN" altLang="en-US" sz="1600" b="1" kern="100" smtClean="0">
                          <a:solidFill>
                            <a:schemeClr val="bg1"/>
                          </a:solidFill>
                          <a:effectLst/>
                          <a:latin typeface="+mj-ea"/>
                          <a:ea typeface="+mn-ea"/>
                          <a:cs typeface="Times New Roman" panose="02020603050405020304"/>
                        </a:rPr>
                        <a:t>码</a:t>
                      </a:r>
                      <a:endParaRPr lang="zh-CN" altLang="zh-CN" sz="1600" b="1" kern="100" smtClean="0">
                        <a:solidFill>
                          <a:schemeClr val="bg1"/>
                        </a:solidFill>
                        <a:effectLst/>
                        <a:latin typeface="+mj-ea"/>
                        <a:ea typeface="+mn-ea"/>
                        <a:cs typeface="Times New Roman" panose="02020603050405020304"/>
                      </a:endParaRPr>
                    </a:p>
                    <a:p>
                      <a:pPr algn="ctr">
                        <a:lnSpc>
                          <a:spcPts val="2000"/>
                        </a:lnSpc>
                        <a:spcAft>
                          <a:spcPts val="0"/>
                        </a:spcAft>
                      </a:pPr>
                      <a:endParaRPr lang="zh-CN" sz="16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zh-CN" altLang="en-US" sz="1600" kern="100" smtClean="0">
                          <a:effectLst/>
                          <a:latin typeface="+mj-ea"/>
                          <a:ea typeface="+mj-ea"/>
                          <a:cs typeface="Times New Roman" panose="02020603050405020304"/>
                        </a:rPr>
                        <a:t>大写字母</a:t>
                      </a:r>
                      <a:endParaRPr lang="zh-CN" sz="1600" kern="100">
                        <a:effectLst/>
                        <a:latin typeface="+mj-ea"/>
                        <a:ea typeface="+mj-ea"/>
                        <a:cs typeface="Times New Roman" panose="02020603050405020304"/>
                      </a:endParaRPr>
                    </a:p>
                  </a:txBody>
                  <a:tcPr marL="68580" marR="68580" marT="0" marB="0" anchor="ctr"/>
                </a:tc>
                <a:tc>
                  <a:txBody>
                    <a:bodyPr/>
                    <a:p>
                      <a:pPr marL="0" marR="0" indent="0" algn="ctr" defTabSz="914400" rtl="0" eaLnBrk="1" fontAlgn="auto" latinLnBrk="0" hangingPunct="1">
                        <a:lnSpc>
                          <a:spcPts val="2000"/>
                        </a:lnSpc>
                        <a:spcBef>
                          <a:spcPts val="0"/>
                        </a:spcBef>
                        <a:spcAft>
                          <a:spcPts val="0"/>
                        </a:spcAft>
                        <a:buClrTx/>
                        <a:buSzTx/>
                        <a:buFontTx/>
                        <a:buNone/>
                        <a:defRPr/>
                      </a:pPr>
                      <a:endParaRPr lang="en-US" altLang="zh-CN" sz="1600" b="1" kern="100" smtClean="0">
                        <a:solidFill>
                          <a:schemeClr val="bg1"/>
                        </a:solidFill>
                        <a:effectLst/>
                        <a:latin typeface="+mj-ea"/>
                        <a:ea typeface="+mn-ea"/>
                        <a:cs typeface="Times New Roman" panose="02020603050405020304"/>
                      </a:endParaRPr>
                    </a:p>
                    <a:p>
                      <a:pPr marL="0" marR="0" indent="0" algn="ctr" defTabSz="914400" rtl="0" eaLnBrk="1" fontAlgn="auto" latinLnBrk="0" hangingPunct="1">
                        <a:lnSpc>
                          <a:spcPts val="2000"/>
                        </a:lnSpc>
                        <a:spcBef>
                          <a:spcPts val="0"/>
                        </a:spcBef>
                        <a:spcAft>
                          <a:spcPts val="0"/>
                        </a:spcAft>
                        <a:buClrTx/>
                        <a:buSzTx/>
                        <a:buFontTx/>
                        <a:buNone/>
                        <a:defRPr/>
                      </a:pPr>
                      <a:r>
                        <a:rPr lang="en-US" altLang="zh-CN" sz="1600" b="1" kern="100" smtClean="0">
                          <a:solidFill>
                            <a:schemeClr val="bg1"/>
                          </a:solidFill>
                          <a:effectLst/>
                          <a:latin typeface="+mj-ea"/>
                          <a:ea typeface="+mn-ea"/>
                          <a:cs typeface="Times New Roman" panose="02020603050405020304"/>
                        </a:rPr>
                        <a:t>ASCII</a:t>
                      </a:r>
                      <a:r>
                        <a:rPr lang="zh-CN" altLang="en-US" sz="1600" b="1" kern="100" smtClean="0">
                          <a:solidFill>
                            <a:schemeClr val="bg1"/>
                          </a:solidFill>
                          <a:effectLst/>
                          <a:latin typeface="+mj-ea"/>
                          <a:ea typeface="+mn-ea"/>
                          <a:cs typeface="Times New Roman" panose="02020603050405020304"/>
                        </a:rPr>
                        <a:t>码</a:t>
                      </a:r>
                      <a:endParaRPr lang="zh-CN" altLang="zh-CN" sz="1600" b="1" kern="100" smtClean="0">
                        <a:solidFill>
                          <a:schemeClr val="bg1"/>
                        </a:solidFill>
                        <a:effectLst/>
                        <a:latin typeface="+mj-ea"/>
                        <a:ea typeface="+mn-ea"/>
                        <a:cs typeface="Times New Roman" panose="02020603050405020304"/>
                      </a:endParaRPr>
                    </a:p>
                    <a:p>
                      <a:pPr algn="ctr">
                        <a:lnSpc>
                          <a:spcPts val="2000"/>
                        </a:lnSpc>
                        <a:spcAft>
                          <a:spcPts val="0"/>
                        </a:spcAft>
                      </a:pPr>
                      <a:endParaRPr lang="zh-CN" sz="1600" kern="100" dirty="0">
                        <a:effectLst/>
                        <a:latin typeface="+mj-ea"/>
                        <a:ea typeface="+mj-ea"/>
                        <a:cs typeface="Times New Roman" panose="02020603050405020304"/>
                      </a:endParaRPr>
                    </a:p>
                  </a:txBody>
                  <a:tcPr marL="68580" marR="68580" marT="0" marB="0" anchor="ctr"/>
                </a:tc>
                <a:tc>
                  <a:txBody>
                    <a:bodyPr/>
                    <a:p>
                      <a:pPr marL="0" marR="0" indent="0" algn="ctr" defTabSz="914400" rtl="0" eaLnBrk="1" fontAlgn="auto" latinLnBrk="0" hangingPunct="1">
                        <a:lnSpc>
                          <a:spcPts val="2000"/>
                        </a:lnSpc>
                        <a:spcBef>
                          <a:spcPts val="0"/>
                        </a:spcBef>
                        <a:spcAft>
                          <a:spcPts val="0"/>
                        </a:spcAft>
                        <a:buClrTx/>
                        <a:buSzTx/>
                        <a:buFontTx/>
                        <a:buNone/>
                        <a:defRPr/>
                      </a:pPr>
                      <a:endParaRPr lang="en-US" altLang="zh-CN" sz="1600" b="1" kern="100" smtClean="0">
                        <a:solidFill>
                          <a:schemeClr val="bg1"/>
                        </a:solidFill>
                        <a:effectLst/>
                        <a:latin typeface="+mj-ea"/>
                        <a:ea typeface="+mn-ea"/>
                        <a:cs typeface="Times New Roman" panose="02020603050405020304"/>
                      </a:endParaRPr>
                    </a:p>
                    <a:p>
                      <a:pPr marL="0" marR="0" indent="0" algn="ctr" defTabSz="914400" rtl="0" eaLnBrk="1" fontAlgn="auto" latinLnBrk="0" hangingPunct="1">
                        <a:lnSpc>
                          <a:spcPts val="2000"/>
                        </a:lnSpc>
                        <a:spcBef>
                          <a:spcPts val="0"/>
                        </a:spcBef>
                        <a:spcAft>
                          <a:spcPts val="0"/>
                        </a:spcAft>
                        <a:buClrTx/>
                        <a:buSzTx/>
                        <a:buFontTx/>
                        <a:buNone/>
                        <a:defRPr/>
                      </a:pPr>
                      <a:r>
                        <a:rPr lang="zh-CN" altLang="en-US" sz="1600" b="1" kern="100" smtClean="0">
                          <a:solidFill>
                            <a:schemeClr val="bg1"/>
                          </a:solidFill>
                          <a:effectLst/>
                          <a:latin typeface="+mj-ea"/>
                          <a:ea typeface="+mn-ea"/>
                          <a:cs typeface="Times New Roman" panose="02020603050405020304"/>
                        </a:rPr>
                        <a:t>小写字母</a:t>
                      </a:r>
                      <a:endParaRPr lang="zh-CN" altLang="zh-CN" sz="1600" b="1" kern="100" smtClean="0">
                        <a:solidFill>
                          <a:schemeClr val="bg1"/>
                        </a:solidFill>
                        <a:effectLst/>
                        <a:latin typeface="+mj-ea"/>
                        <a:ea typeface="+mn-ea"/>
                        <a:cs typeface="Times New Roman" panose="02020603050405020304"/>
                      </a:endParaRPr>
                    </a:p>
                    <a:p>
                      <a:pPr algn="ctr">
                        <a:lnSpc>
                          <a:spcPts val="2000"/>
                        </a:lnSpc>
                        <a:spcAft>
                          <a:spcPts val="0"/>
                        </a:spcAft>
                      </a:pPr>
                      <a:endParaRPr lang="zh-CN" sz="1600" kern="100">
                        <a:effectLst/>
                        <a:latin typeface="+mj-ea"/>
                        <a:ea typeface="+mj-ea"/>
                        <a:cs typeface="Times New Roman" panose="02020603050405020304"/>
                      </a:endParaRPr>
                    </a:p>
                  </a:txBody>
                  <a:tcPr marL="68580" marR="68580" marT="0" marB="0" anchor="ctr"/>
                </a:tc>
                <a:tc>
                  <a:txBody>
                    <a:bodyPr/>
                    <a:p>
                      <a:pPr marL="0" marR="0" indent="0" algn="ctr" defTabSz="914400" rtl="0" eaLnBrk="1" fontAlgn="auto" latinLnBrk="0" hangingPunct="1">
                        <a:lnSpc>
                          <a:spcPts val="2000"/>
                        </a:lnSpc>
                        <a:spcBef>
                          <a:spcPts val="0"/>
                        </a:spcBef>
                        <a:spcAft>
                          <a:spcPts val="0"/>
                        </a:spcAft>
                        <a:buClrTx/>
                        <a:buSzTx/>
                        <a:buFontTx/>
                        <a:buNone/>
                        <a:defRPr/>
                      </a:pPr>
                      <a:endParaRPr lang="en-US" altLang="zh-CN" sz="1600" b="1" kern="100" smtClean="0">
                        <a:solidFill>
                          <a:schemeClr val="bg1"/>
                        </a:solidFill>
                        <a:effectLst/>
                        <a:latin typeface="+mj-ea"/>
                        <a:ea typeface="+mn-ea"/>
                        <a:cs typeface="Times New Roman" panose="02020603050405020304"/>
                      </a:endParaRPr>
                    </a:p>
                    <a:p>
                      <a:pPr marL="0" marR="0" indent="0" algn="ctr" defTabSz="914400" rtl="0" eaLnBrk="1" fontAlgn="auto" latinLnBrk="0" hangingPunct="1">
                        <a:lnSpc>
                          <a:spcPts val="2000"/>
                        </a:lnSpc>
                        <a:spcBef>
                          <a:spcPts val="0"/>
                        </a:spcBef>
                        <a:spcAft>
                          <a:spcPts val="0"/>
                        </a:spcAft>
                        <a:buClrTx/>
                        <a:buSzTx/>
                        <a:buFontTx/>
                        <a:buNone/>
                        <a:defRPr/>
                      </a:pPr>
                      <a:r>
                        <a:rPr lang="en-US" altLang="zh-CN" sz="1600" b="1" kern="100" smtClean="0">
                          <a:solidFill>
                            <a:schemeClr val="bg1"/>
                          </a:solidFill>
                          <a:effectLst/>
                          <a:latin typeface="+mj-ea"/>
                          <a:ea typeface="+mn-ea"/>
                          <a:cs typeface="Times New Roman" panose="02020603050405020304"/>
                        </a:rPr>
                        <a:t>ASCII</a:t>
                      </a:r>
                      <a:r>
                        <a:rPr lang="zh-CN" altLang="en-US" sz="1600" b="1" kern="100" smtClean="0">
                          <a:solidFill>
                            <a:schemeClr val="bg1"/>
                          </a:solidFill>
                          <a:effectLst/>
                          <a:latin typeface="+mj-ea"/>
                          <a:ea typeface="+mn-ea"/>
                          <a:cs typeface="Times New Roman" panose="02020603050405020304"/>
                        </a:rPr>
                        <a:t>码</a:t>
                      </a:r>
                      <a:endParaRPr lang="zh-CN" altLang="zh-CN" sz="1600" b="1" kern="100" smtClean="0">
                        <a:solidFill>
                          <a:schemeClr val="bg1"/>
                        </a:solidFill>
                        <a:effectLst/>
                        <a:latin typeface="+mj-ea"/>
                        <a:ea typeface="+mn-ea"/>
                        <a:cs typeface="Times New Roman" panose="02020603050405020304"/>
                      </a:endParaRPr>
                    </a:p>
                    <a:p>
                      <a:pPr algn="ctr">
                        <a:lnSpc>
                          <a:spcPts val="2000"/>
                        </a:lnSpc>
                        <a:spcAft>
                          <a:spcPts val="0"/>
                        </a:spcAft>
                      </a:pPr>
                      <a:endParaRPr lang="zh-CN" sz="1600" kern="100">
                        <a:effectLst/>
                        <a:latin typeface="+mj-ea"/>
                        <a:ea typeface="+mj-ea"/>
                        <a:cs typeface="Times New Roman" panose="02020603050405020304"/>
                      </a:endParaRPr>
                    </a:p>
                  </a:txBody>
                  <a:tcPr marL="68580" marR="68580" marT="0" marB="0" anchor="ctr"/>
                </a:tc>
              </a:tr>
              <a:tr h="403225">
                <a:tc>
                  <a:txBody>
                    <a:bodyPr/>
                    <a:p>
                      <a:pPr algn="ctr">
                        <a:lnSpc>
                          <a:spcPts val="2000"/>
                        </a:lnSpc>
                        <a:spcAft>
                          <a:spcPts val="0"/>
                        </a:spcAft>
                      </a:pPr>
                      <a:r>
                        <a:rPr lang="zh-CN" sz="1800" kern="100" dirty="0">
                          <a:effectLst/>
                          <a:latin typeface="+mj-ea"/>
                          <a:ea typeface="+mj-ea"/>
                        </a:rPr>
                        <a:t>空格</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32</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0</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a:effectLst/>
                          <a:latin typeface="+mj-ea"/>
                          <a:ea typeface="+mj-ea"/>
                        </a:rPr>
                        <a:t>48</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a:effectLst/>
                          <a:latin typeface="+mj-ea"/>
                          <a:ea typeface="+mj-ea"/>
                        </a:rPr>
                        <a:t>A</a:t>
                      </a:r>
                      <a:endParaRPr lang="zh-CN" sz="18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dirty="0">
                          <a:effectLst/>
                          <a:latin typeface="+mj-ea"/>
                          <a:ea typeface="+mj-ea"/>
                        </a:rPr>
                        <a:t>65</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a</a:t>
                      </a:r>
                      <a:endParaRPr lang="zh-CN" sz="18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97</a:t>
                      </a:r>
                      <a:endParaRPr lang="zh-CN" sz="1800" kern="100">
                        <a:effectLst/>
                        <a:latin typeface="+mj-ea"/>
                        <a:ea typeface="+mj-ea"/>
                        <a:cs typeface="Times New Roman" panose="02020603050405020304"/>
                      </a:endParaRPr>
                    </a:p>
                  </a:txBody>
                  <a:tcPr marL="68580" marR="68580" marT="0" marB="0" anchor="ctr"/>
                </a:tc>
              </a:tr>
              <a:tr h="402590">
                <a:tc>
                  <a:txBody>
                    <a:bodyPr/>
                    <a:p>
                      <a:pPr algn="ctr">
                        <a:lnSpc>
                          <a:spcPts val="2000"/>
                        </a:lnSpc>
                        <a:spcAft>
                          <a:spcPts val="0"/>
                        </a:spcAft>
                      </a:pPr>
                      <a:r>
                        <a:rPr lang="en-US"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33</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1</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49</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B</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66</a:t>
                      </a:r>
                      <a:endParaRPr lang="zh-CN" sz="18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b</a:t>
                      </a:r>
                      <a:endParaRPr lang="zh-CN" sz="18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98</a:t>
                      </a:r>
                      <a:endParaRPr lang="zh-CN" sz="1800" kern="100">
                        <a:effectLst/>
                        <a:latin typeface="+mj-ea"/>
                        <a:ea typeface="+mj-ea"/>
                        <a:cs typeface="Times New Roman" panose="02020603050405020304"/>
                      </a:endParaRPr>
                    </a:p>
                  </a:txBody>
                  <a:tcPr marL="68580" marR="68580" marT="0" marB="0" anchor="ctr"/>
                </a:tc>
              </a:tr>
              <a:tr h="403225">
                <a:tc>
                  <a:txBody>
                    <a:bodyPr/>
                    <a:p>
                      <a:pPr algn="ctr">
                        <a:lnSpc>
                          <a:spcPts val="2000"/>
                        </a:lnSpc>
                        <a:spcAft>
                          <a:spcPts val="0"/>
                        </a:spcAft>
                      </a:pPr>
                      <a:r>
                        <a:rPr lang="en-US"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34</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2</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50</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C</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dirty="0">
                          <a:effectLst/>
                          <a:latin typeface="+mj-ea"/>
                          <a:ea typeface="+mj-ea"/>
                        </a:rPr>
                        <a:t>67</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c</a:t>
                      </a:r>
                      <a:endParaRPr lang="zh-CN" sz="18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99</a:t>
                      </a:r>
                      <a:endParaRPr lang="zh-CN" sz="1800" kern="100">
                        <a:effectLst/>
                        <a:latin typeface="+mj-ea"/>
                        <a:ea typeface="+mj-ea"/>
                        <a:cs typeface="Times New Roman" panose="02020603050405020304"/>
                      </a:endParaRPr>
                    </a:p>
                  </a:txBody>
                  <a:tcPr marL="68580" marR="68580" marT="0" marB="0" anchor="ctr"/>
                </a:tc>
              </a:tr>
              <a:tr h="401955">
                <a:tc>
                  <a:txBody>
                    <a:bodyPr/>
                    <a:p>
                      <a:pPr algn="ctr">
                        <a:lnSpc>
                          <a:spcPts val="2000"/>
                        </a:lnSpc>
                        <a:spcAft>
                          <a:spcPts val="0"/>
                        </a:spcAft>
                      </a:pPr>
                      <a:r>
                        <a:rPr lang="en-US"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a:effectLst/>
                          <a:latin typeface="+mj-ea"/>
                          <a:ea typeface="+mj-ea"/>
                        </a:rPr>
                        <a:t>35</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a:effectLst/>
                          <a:latin typeface="+mj-ea"/>
                          <a:ea typeface="+mj-ea"/>
                        </a:rPr>
                        <a:t>3</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dirty="0">
                          <a:effectLst/>
                          <a:latin typeface="+mj-ea"/>
                          <a:ea typeface="+mj-ea"/>
                        </a:rPr>
                        <a:t>51</a:t>
                      </a:r>
                      <a:endParaRPr lang="zh-CN" sz="1800" kern="100" dirty="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kern="100">
                          <a:effectLst/>
                          <a:latin typeface="+mj-ea"/>
                          <a:ea typeface="+mj-ea"/>
                        </a:rPr>
                        <a:t>D</a:t>
                      </a:r>
                      <a:endParaRPr lang="zh-CN" sz="1800" kern="10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dirty="0">
                          <a:effectLst/>
                          <a:latin typeface="+mj-ea"/>
                          <a:ea typeface="+mj-ea"/>
                        </a:rPr>
                        <a:t>68</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dirty="0">
                          <a:effectLst/>
                          <a:latin typeface="+mj-ea"/>
                          <a:ea typeface="+mj-ea"/>
                        </a:rPr>
                        <a:t>d</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kern="100">
                          <a:effectLst/>
                          <a:latin typeface="+mj-ea"/>
                          <a:ea typeface="+mj-ea"/>
                        </a:rPr>
                        <a:t>100</a:t>
                      </a:r>
                      <a:endParaRPr lang="zh-CN" sz="1800" kern="100">
                        <a:effectLst/>
                        <a:latin typeface="+mj-ea"/>
                        <a:ea typeface="+mj-ea"/>
                        <a:cs typeface="Times New Roman" panose="02020603050405020304"/>
                      </a:endParaRPr>
                    </a:p>
                  </a:txBody>
                  <a:tcPr marL="68580" marR="68580" marT="0" marB="0" anchor="ctr"/>
                </a:tc>
              </a:tr>
              <a:tr h="403225">
                <a:tc>
                  <a:txBody>
                    <a:bodyPr/>
                    <a:p>
                      <a:pPr algn="ctr">
                        <a:lnSpc>
                          <a:spcPts val="2000"/>
                        </a:lnSpc>
                        <a:spcAft>
                          <a:spcPts val="0"/>
                        </a:spcAft>
                      </a:pPr>
                      <a:r>
                        <a:rPr lang="zh-CN"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zh-CN"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zh-CN"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zh-CN" sz="1800" kern="100">
                          <a:effectLst/>
                          <a:latin typeface="+mj-ea"/>
                          <a:ea typeface="+mj-ea"/>
                        </a:rPr>
                        <a:t>……</a:t>
                      </a:r>
                      <a:endParaRPr lang="zh-CN" sz="180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zh-CN" sz="1800" kern="100" dirty="0">
                          <a:effectLst/>
                          <a:latin typeface="+mj-ea"/>
                          <a:ea typeface="+mj-ea"/>
                        </a:rPr>
                        <a:t>……</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zh-CN" sz="1800" kern="100" dirty="0">
                          <a:effectLst/>
                          <a:latin typeface="+mj-ea"/>
                          <a:ea typeface="+mj-ea"/>
                        </a:rPr>
                        <a:t>……</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zh-CN" sz="1800" kern="100" dirty="0">
                          <a:effectLst/>
                          <a:latin typeface="+mj-ea"/>
                          <a:ea typeface="+mj-ea"/>
                        </a:rPr>
                        <a:t>……</a:t>
                      </a:r>
                      <a:endParaRPr lang="zh-CN" sz="180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zh-CN" sz="1800" kern="100" dirty="0">
                          <a:effectLst/>
                          <a:latin typeface="+mj-ea"/>
                          <a:ea typeface="+mj-ea"/>
                        </a:rPr>
                        <a:t>……</a:t>
                      </a:r>
                      <a:endParaRPr lang="zh-CN" sz="1800" kern="100" dirty="0">
                        <a:effectLst/>
                        <a:latin typeface="+mj-ea"/>
                        <a:ea typeface="+mj-ea"/>
                        <a:cs typeface="Times New Roman" panose="02020603050405020304"/>
                      </a:endParaRPr>
                    </a:p>
                  </a:txBody>
                  <a:tcPr marL="68580" marR="68580" marT="0" marB="0" anchor="ctr"/>
                </a:tc>
              </a:tr>
              <a:tr h="402590">
                <a:tc>
                  <a:txBody>
                    <a:bodyPr/>
                    <a:p>
                      <a:pPr algn="ctr">
                        <a:lnSpc>
                          <a:spcPts val="2000"/>
                        </a:lnSpc>
                        <a:spcAft>
                          <a:spcPts val="0"/>
                        </a:spcAft>
                      </a:pPr>
                      <a:r>
                        <a:rPr lang="en-US" sz="1800" b="0" kern="100">
                          <a:effectLst/>
                          <a:latin typeface="+mj-ea"/>
                          <a:ea typeface="+mj-ea"/>
                        </a:rPr>
                        <a:t>/</a:t>
                      </a:r>
                      <a:endParaRPr lang="zh-CN" sz="1800" b="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b="0" kern="100">
                          <a:effectLst/>
                          <a:latin typeface="+mj-ea"/>
                          <a:ea typeface="+mj-ea"/>
                        </a:rPr>
                        <a:t>47</a:t>
                      </a:r>
                      <a:endParaRPr lang="zh-CN" sz="1800" b="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b="0" kern="100">
                          <a:effectLst/>
                          <a:latin typeface="+mj-ea"/>
                          <a:ea typeface="+mj-ea"/>
                        </a:rPr>
                        <a:t>9</a:t>
                      </a:r>
                      <a:endParaRPr lang="zh-CN" sz="1800" b="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b="0" kern="100">
                          <a:effectLst/>
                          <a:latin typeface="+mj-ea"/>
                          <a:ea typeface="+mj-ea"/>
                        </a:rPr>
                        <a:t>57</a:t>
                      </a:r>
                      <a:endParaRPr lang="zh-CN" sz="1800" b="0" kern="100">
                        <a:effectLst/>
                        <a:latin typeface="+mj-ea"/>
                        <a:ea typeface="+mj-ea"/>
                        <a:cs typeface="Times New Roman" panose="02020603050405020304"/>
                      </a:endParaRPr>
                    </a:p>
                  </a:txBody>
                  <a:tcPr marL="68580" marR="68580" marT="0" marB="0"/>
                </a:tc>
                <a:tc>
                  <a:txBody>
                    <a:bodyPr/>
                    <a:p>
                      <a:pPr algn="ctr">
                        <a:lnSpc>
                          <a:spcPts val="2000"/>
                        </a:lnSpc>
                        <a:spcAft>
                          <a:spcPts val="0"/>
                        </a:spcAft>
                      </a:pPr>
                      <a:r>
                        <a:rPr lang="en-US" sz="1800" b="0" kern="100" dirty="0">
                          <a:effectLst/>
                          <a:latin typeface="+mj-ea"/>
                          <a:ea typeface="+mj-ea"/>
                        </a:rPr>
                        <a:t>Z</a:t>
                      </a:r>
                      <a:endParaRPr lang="zh-CN" sz="1800" b="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b="0" kern="100" dirty="0">
                          <a:effectLst/>
                          <a:latin typeface="+mj-ea"/>
                          <a:ea typeface="+mj-ea"/>
                        </a:rPr>
                        <a:t>90</a:t>
                      </a:r>
                      <a:endParaRPr lang="zh-CN" sz="1800" b="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b="0" kern="100" dirty="0">
                          <a:effectLst/>
                          <a:latin typeface="+mj-ea"/>
                          <a:ea typeface="+mj-ea"/>
                        </a:rPr>
                        <a:t>z</a:t>
                      </a:r>
                      <a:endParaRPr lang="zh-CN" sz="1800" b="0" kern="100" dirty="0">
                        <a:effectLst/>
                        <a:latin typeface="+mj-ea"/>
                        <a:ea typeface="+mj-ea"/>
                        <a:cs typeface="Times New Roman" panose="02020603050405020304"/>
                      </a:endParaRPr>
                    </a:p>
                  </a:txBody>
                  <a:tcPr marL="68580" marR="68580" marT="0" marB="0" anchor="ctr"/>
                </a:tc>
                <a:tc>
                  <a:txBody>
                    <a:bodyPr/>
                    <a:p>
                      <a:pPr algn="ctr">
                        <a:lnSpc>
                          <a:spcPts val="2000"/>
                        </a:lnSpc>
                        <a:spcAft>
                          <a:spcPts val="0"/>
                        </a:spcAft>
                      </a:pPr>
                      <a:r>
                        <a:rPr lang="en-US" sz="1800" b="0" kern="100" dirty="0">
                          <a:effectLst/>
                          <a:latin typeface="+mj-ea"/>
                          <a:ea typeface="+mj-ea"/>
                        </a:rPr>
                        <a:t>122</a:t>
                      </a:r>
                      <a:endParaRPr lang="zh-CN" sz="1800" b="0" kern="100" dirty="0">
                        <a:effectLst/>
                        <a:latin typeface="+mj-ea"/>
                        <a:ea typeface="+mj-ea"/>
                        <a:cs typeface="Times New Roman" panose="02020603050405020304"/>
                      </a:endParaRPr>
                    </a:p>
                  </a:txBody>
                  <a:tcPr marL="68580" marR="68580" marT="0" marB="0" anchor="ctr"/>
                </a:tc>
              </a:tr>
            </a:tbl>
          </a:graphicData>
        </a:graphic>
      </p:graphicFrame>
      <p:sp>
        <p:nvSpPr>
          <p:cNvPr id="5" name="文本框 4"/>
          <p:cNvSpPr txBox="1"/>
          <p:nvPr/>
        </p:nvSpPr>
        <p:spPr>
          <a:xfrm>
            <a:off x="365760" y="4759325"/>
            <a:ext cx="8536305" cy="1938020"/>
          </a:xfrm>
          <a:prstGeom prst="rect">
            <a:avLst/>
          </a:prstGeom>
          <a:noFill/>
        </p:spPr>
        <p:txBody>
          <a:bodyPr wrap="square" rtlCol="0" anchor="t">
            <a:spAutoFit/>
          </a:bodyPr>
          <a:p>
            <a:pPr>
              <a:lnSpc>
                <a:spcPct val="120000"/>
              </a:lnSpc>
            </a:pPr>
            <a:r>
              <a:rPr lang="zh-CN" altLang="zh-CN" sz="2000" dirty="0" smtClean="0">
                <a:latin typeface="+mn-ea"/>
                <a:cs typeface="+mn-ea"/>
                <a:sym typeface="+mn-ea"/>
              </a:rPr>
              <a:t>字符</a:t>
            </a:r>
            <a:r>
              <a:rPr lang="en-US" altLang="zh-CN" sz="2000" dirty="0" smtClean="0">
                <a:latin typeface="+mn-ea"/>
                <a:cs typeface="+mn-ea"/>
                <a:sym typeface="+mn-ea"/>
              </a:rPr>
              <a:t>ASCII</a:t>
            </a:r>
            <a:r>
              <a:rPr lang="zh-CN" altLang="en-US" sz="2000" dirty="0" smtClean="0">
                <a:latin typeface="+mn-ea"/>
                <a:cs typeface="+mn-ea"/>
                <a:sym typeface="+mn-ea"/>
              </a:rPr>
              <a:t>码</a:t>
            </a:r>
            <a:r>
              <a:rPr lang="zh-CN" altLang="zh-CN" sz="2000" dirty="0" smtClean="0">
                <a:latin typeface="+mn-ea"/>
                <a:cs typeface="+mn-ea"/>
                <a:sym typeface="+mn-ea"/>
              </a:rPr>
              <a:t>值</a:t>
            </a:r>
            <a:r>
              <a:rPr lang="zh-CN" altLang="zh-CN" sz="2000" dirty="0">
                <a:latin typeface="+mn-ea"/>
                <a:cs typeface="+mn-ea"/>
                <a:sym typeface="+mn-ea"/>
              </a:rPr>
              <a:t>大小的规律性：</a:t>
            </a:r>
            <a:endParaRPr lang="zh-CN" altLang="zh-CN" sz="2000" dirty="0">
              <a:latin typeface="+mn-ea"/>
              <a:cs typeface="+mn-ea"/>
              <a:sym typeface="+mn-ea"/>
            </a:endParaRPr>
          </a:p>
          <a:p>
            <a:pPr>
              <a:lnSpc>
                <a:spcPct val="120000"/>
              </a:lnSpc>
            </a:pPr>
            <a:r>
              <a:rPr lang="zh-CN" altLang="zh-CN" sz="2000" dirty="0">
                <a:latin typeface="+mn-ea"/>
                <a:cs typeface="+mn-ea"/>
                <a:sym typeface="+mn-ea"/>
              </a:rPr>
              <a:t>①常见字符ASCII码大小的比较：标点符号&lt;数字&lt;大写字母&lt;小写字母，如：空格&lt;“0”</a:t>
            </a:r>
            <a:r>
              <a:rPr lang="en-US" altLang="zh-CN" sz="2000" dirty="0">
                <a:latin typeface="+mn-ea"/>
                <a:cs typeface="+mn-ea"/>
                <a:sym typeface="+mn-ea"/>
              </a:rPr>
              <a:t>&lt;…</a:t>
            </a:r>
            <a:r>
              <a:rPr lang="zh-CN" altLang="zh-CN" sz="2000" dirty="0">
                <a:latin typeface="+mn-ea"/>
                <a:cs typeface="+mn-ea"/>
                <a:sym typeface="+mn-ea"/>
              </a:rPr>
              <a:t>“</a:t>
            </a:r>
            <a:r>
              <a:rPr lang="en-US" altLang="zh-CN" sz="2000" dirty="0">
                <a:latin typeface="+mn-ea"/>
                <a:cs typeface="+mn-ea"/>
                <a:sym typeface="+mn-ea"/>
              </a:rPr>
              <a:t>9</a:t>
            </a:r>
            <a:r>
              <a:rPr lang="zh-CN" altLang="zh-CN" sz="2000" dirty="0">
                <a:latin typeface="+mn-ea"/>
                <a:cs typeface="+mn-ea"/>
                <a:sym typeface="+mn-ea"/>
              </a:rPr>
              <a:t>”&lt;“A”</a:t>
            </a:r>
            <a:r>
              <a:rPr lang="en-US" altLang="zh-CN" sz="2000" dirty="0">
                <a:latin typeface="+mn-ea"/>
                <a:cs typeface="+mn-ea"/>
                <a:sym typeface="+mn-ea"/>
              </a:rPr>
              <a:t>&lt;…</a:t>
            </a:r>
            <a:r>
              <a:rPr lang="zh-CN" altLang="zh-CN" sz="2000" dirty="0">
                <a:latin typeface="+mn-ea"/>
                <a:cs typeface="+mn-ea"/>
                <a:sym typeface="+mn-ea"/>
              </a:rPr>
              <a:t>“</a:t>
            </a:r>
            <a:r>
              <a:rPr lang="en-US" altLang="zh-CN" sz="2000" dirty="0">
                <a:latin typeface="+mn-ea"/>
                <a:cs typeface="+mn-ea"/>
                <a:sym typeface="+mn-ea"/>
              </a:rPr>
              <a:t>Z</a:t>
            </a:r>
            <a:r>
              <a:rPr lang="zh-CN" altLang="zh-CN" sz="2000" dirty="0">
                <a:latin typeface="+mn-ea"/>
                <a:cs typeface="+mn-ea"/>
                <a:sym typeface="+mn-ea"/>
              </a:rPr>
              <a:t>”</a:t>
            </a:r>
            <a:r>
              <a:rPr lang="en-US" altLang="zh-CN" sz="2000" dirty="0">
                <a:latin typeface="+mn-ea"/>
                <a:cs typeface="+mn-ea"/>
                <a:sym typeface="+mn-ea"/>
              </a:rPr>
              <a:t>&lt;</a:t>
            </a:r>
            <a:r>
              <a:rPr lang="zh-CN" altLang="zh-CN" sz="2000" dirty="0">
                <a:latin typeface="+mn-ea"/>
                <a:cs typeface="+mn-ea"/>
                <a:sym typeface="+mn-ea"/>
              </a:rPr>
              <a:t>“</a:t>
            </a:r>
            <a:r>
              <a:rPr lang="en-US" altLang="zh-CN" sz="2000" dirty="0">
                <a:latin typeface="+mn-ea"/>
                <a:cs typeface="+mn-ea"/>
                <a:sym typeface="+mn-ea"/>
              </a:rPr>
              <a:t>a</a:t>
            </a:r>
            <a:r>
              <a:rPr lang="zh-CN" altLang="zh-CN" sz="2000" dirty="0">
                <a:latin typeface="+mn-ea"/>
                <a:cs typeface="+mn-ea"/>
                <a:sym typeface="+mn-ea"/>
              </a:rPr>
              <a:t>”</a:t>
            </a:r>
            <a:r>
              <a:rPr lang="en-US" altLang="zh-CN" sz="2000" dirty="0">
                <a:latin typeface="+mn-ea"/>
                <a:cs typeface="+mn-ea"/>
                <a:sym typeface="+mn-ea"/>
              </a:rPr>
              <a:t>&lt;…</a:t>
            </a:r>
            <a:r>
              <a:rPr lang="zh-CN" altLang="zh-CN" sz="2000" dirty="0">
                <a:latin typeface="+mn-ea"/>
                <a:cs typeface="+mn-ea"/>
                <a:sym typeface="+mn-ea"/>
              </a:rPr>
              <a:t> &lt;“</a:t>
            </a:r>
            <a:r>
              <a:rPr lang="en-US" altLang="zh-CN" sz="2000" dirty="0">
                <a:latin typeface="+mn-ea"/>
                <a:cs typeface="+mn-ea"/>
                <a:sym typeface="+mn-ea"/>
              </a:rPr>
              <a:t>z</a:t>
            </a:r>
            <a:r>
              <a:rPr lang="zh-CN" altLang="zh-CN" sz="2000" dirty="0">
                <a:latin typeface="+mn-ea"/>
                <a:cs typeface="+mn-ea"/>
                <a:sym typeface="+mn-ea"/>
              </a:rPr>
              <a:t>”。</a:t>
            </a:r>
            <a:endParaRPr lang="en-US" altLang="zh-CN" sz="2000" dirty="0" smtClean="0">
              <a:latin typeface="+mn-ea"/>
              <a:cs typeface="+mn-ea"/>
            </a:endParaRPr>
          </a:p>
          <a:p>
            <a:pPr>
              <a:lnSpc>
                <a:spcPct val="120000"/>
              </a:lnSpc>
            </a:pPr>
            <a:r>
              <a:rPr lang="zh-CN" altLang="zh-CN" sz="2000" dirty="0">
                <a:latin typeface="+mn-ea"/>
                <a:cs typeface="+mn-ea"/>
                <a:sym typeface="+mn-ea"/>
              </a:rPr>
              <a:t>②同一字母小写的</a:t>
            </a:r>
            <a:r>
              <a:rPr lang="en-US" altLang="zh-CN" sz="2000" dirty="0" smtClean="0">
                <a:latin typeface="+mn-ea"/>
                <a:cs typeface="+mn-ea"/>
                <a:sym typeface="+mn-ea"/>
              </a:rPr>
              <a:t>ASCII</a:t>
            </a:r>
            <a:r>
              <a:rPr lang="zh-CN" altLang="en-US" sz="2000" dirty="0" smtClean="0">
                <a:latin typeface="+mn-ea"/>
                <a:cs typeface="+mn-ea"/>
                <a:sym typeface="+mn-ea"/>
              </a:rPr>
              <a:t>码</a:t>
            </a:r>
            <a:r>
              <a:rPr lang="zh-CN" altLang="zh-CN" sz="2000" dirty="0" smtClean="0">
                <a:latin typeface="+mn-ea"/>
                <a:cs typeface="+mn-ea"/>
                <a:sym typeface="+mn-ea"/>
              </a:rPr>
              <a:t>比</a:t>
            </a:r>
            <a:r>
              <a:rPr lang="zh-CN" altLang="zh-CN" sz="2000" dirty="0">
                <a:latin typeface="+mn-ea"/>
                <a:cs typeface="+mn-ea"/>
                <a:sym typeface="+mn-ea"/>
              </a:rPr>
              <a:t>大写的</a:t>
            </a:r>
            <a:r>
              <a:rPr lang="en-US" altLang="zh-CN" sz="2000" dirty="0" smtClean="0">
                <a:latin typeface="+mn-ea"/>
                <a:cs typeface="+mn-ea"/>
                <a:sym typeface="+mn-ea"/>
              </a:rPr>
              <a:t>ASCII</a:t>
            </a:r>
            <a:r>
              <a:rPr lang="zh-CN" altLang="en-US" sz="2000" dirty="0" smtClean="0">
                <a:latin typeface="+mn-ea"/>
                <a:cs typeface="+mn-ea"/>
                <a:sym typeface="+mn-ea"/>
              </a:rPr>
              <a:t>码</a:t>
            </a:r>
            <a:r>
              <a:rPr lang="zh-CN" altLang="zh-CN" sz="2000" dirty="0" smtClean="0">
                <a:latin typeface="+mn-ea"/>
                <a:cs typeface="+mn-ea"/>
                <a:sym typeface="+mn-ea"/>
              </a:rPr>
              <a:t>大</a:t>
            </a:r>
            <a:r>
              <a:rPr lang="en-US" altLang="zh-CN" sz="2000" dirty="0">
                <a:latin typeface="+mn-ea"/>
                <a:cs typeface="+mn-ea"/>
                <a:sym typeface="+mn-ea"/>
              </a:rPr>
              <a:t>32</a:t>
            </a:r>
            <a:r>
              <a:rPr lang="zh-CN" altLang="zh-CN" sz="2000" dirty="0">
                <a:latin typeface="+mn-ea"/>
                <a:cs typeface="+mn-ea"/>
                <a:sym typeface="+mn-ea"/>
              </a:rPr>
              <a:t>，如小写字母“</a:t>
            </a:r>
            <a:r>
              <a:rPr lang="en-US" altLang="zh-CN" sz="2000" dirty="0">
                <a:latin typeface="+mn-ea"/>
                <a:cs typeface="+mn-ea"/>
                <a:sym typeface="+mn-ea"/>
              </a:rPr>
              <a:t>a</a:t>
            </a:r>
            <a:r>
              <a:rPr lang="zh-CN" altLang="zh-CN" sz="2000" dirty="0">
                <a:latin typeface="+mn-ea"/>
                <a:cs typeface="+mn-ea"/>
                <a:sym typeface="+mn-ea"/>
              </a:rPr>
              <a:t>”的</a:t>
            </a:r>
            <a:r>
              <a:rPr lang="en-US" altLang="zh-CN" sz="2000" dirty="0">
                <a:latin typeface="+mn-ea"/>
                <a:cs typeface="+mn-ea"/>
                <a:sym typeface="+mn-ea"/>
              </a:rPr>
              <a:t>ASCII</a:t>
            </a:r>
            <a:r>
              <a:rPr lang="zh-CN" altLang="zh-CN" sz="2000" dirty="0">
                <a:latin typeface="+mn-ea"/>
                <a:cs typeface="+mn-ea"/>
                <a:sym typeface="+mn-ea"/>
              </a:rPr>
              <a:t>码比大写字母“</a:t>
            </a:r>
            <a:r>
              <a:rPr lang="en-US" altLang="zh-CN" sz="2000" dirty="0">
                <a:latin typeface="+mn-ea"/>
                <a:cs typeface="+mn-ea"/>
                <a:sym typeface="+mn-ea"/>
              </a:rPr>
              <a:t>A</a:t>
            </a:r>
            <a:r>
              <a:rPr lang="zh-CN" altLang="zh-CN" sz="2000" dirty="0">
                <a:latin typeface="+mn-ea"/>
                <a:cs typeface="+mn-ea"/>
                <a:sym typeface="+mn-ea"/>
              </a:rPr>
              <a:t>”的</a:t>
            </a:r>
            <a:r>
              <a:rPr lang="en-US" altLang="zh-CN" sz="2000" dirty="0">
                <a:latin typeface="+mn-ea"/>
                <a:cs typeface="+mn-ea"/>
                <a:sym typeface="+mn-ea"/>
              </a:rPr>
              <a:t>ASCII</a:t>
            </a:r>
            <a:r>
              <a:rPr lang="zh-CN" altLang="zh-CN" sz="2000" dirty="0">
                <a:latin typeface="+mn-ea"/>
                <a:cs typeface="+mn-ea"/>
                <a:sym typeface="+mn-ea"/>
              </a:rPr>
              <a:t>码大</a:t>
            </a:r>
            <a:r>
              <a:rPr lang="en-US" altLang="zh-CN" sz="2000" dirty="0">
                <a:latin typeface="+mn-ea"/>
                <a:cs typeface="+mn-ea"/>
                <a:sym typeface="+mn-ea"/>
              </a:rPr>
              <a:t>32</a:t>
            </a:r>
            <a:r>
              <a:rPr lang="zh-CN" altLang="zh-CN" sz="2000" dirty="0">
                <a:latin typeface="+mn-ea"/>
                <a:cs typeface="+mn-ea"/>
                <a:sym typeface="+mn-ea"/>
              </a:rPr>
              <a:t>。</a:t>
            </a:r>
            <a:endParaRPr lang="zh-CN" altLang="en-US" sz="2000">
              <a:latin typeface="+mn-ea"/>
              <a:cs typeface="+mn-ea"/>
            </a:endParaRPr>
          </a:p>
        </p:txBody>
      </p:sp>
      <p:sp>
        <p:nvSpPr>
          <p:cNvPr id="7" name="文本框 6"/>
          <p:cNvSpPr txBox="1"/>
          <p:nvPr/>
        </p:nvSpPr>
        <p:spPr>
          <a:xfrm>
            <a:off x="2773045" y="1156970"/>
            <a:ext cx="4312920" cy="368300"/>
          </a:xfrm>
          <a:prstGeom prst="rect">
            <a:avLst/>
          </a:prstGeom>
          <a:noFill/>
        </p:spPr>
        <p:txBody>
          <a:bodyPr wrap="square" rtlCol="0" anchor="t">
            <a:spAutoFit/>
          </a:bodyPr>
          <a:p>
            <a:r>
              <a:rPr lang="zh-CN" dirty="0">
                <a:latin typeface="+mn-ea"/>
                <a:cs typeface="+mn-ea"/>
                <a:sym typeface="+mn-ea"/>
              </a:rPr>
              <a:t>表</a:t>
            </a:r>
            <a:r>
              <a:rPr lang="en-US" altLang="zh-CN" dirty="0">
                <a:latin typeface="+mn-ea"/>
                <a:cs typeface="+mn-ea"/>
                <a:sym typeface="+mn-ea"/>
              </a:rPr>
              <a:t>1-2-3 </a:t>
            </a:r>
            <a:r>
              <a:rPr lang="zh-CN" altLang="en-US" dirty="0">
                <a:latin typeface="+mn-ea"/>
                <a:cs typeface="+mn-ea"/>
                <a:sym typeface="+mn-ea"/>
              </a:rPr>
              <a:t>常见字符</a:t>
            </a:r>
            <a:r>
              <a:rPr lang="en-US" altLang="zh-CN" dirty="0">
                <a:latin typeface="+mn-ea"/>
                <a:cs typeface="+mn-ea"/>
                <a:sym typeface="+mn-ea"/>
              </a:rPr>
              <a:t>ASCCI</a:t>
            </a:r>
            <a:r>
              <a:rPr lang="zh-CN" altLang="en-US" dirty="0">
                <a:latin typeface="+mn-ea"/>
                <a:cs typeface="+mn-ea"/>
                <a:sym typeface="+mn-ea"/>
              </a:rPr>
              <a:t>码表（部分字符）</a:t>
            </a:r>
            <a:endParaRPr lang="zh-CN" altLang="en-US" dirty="0">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986904" y="18864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7" name="TextBox 6"/>
          <p:cNvSpPr txBox="1"/>
          <p:nvPr/>
        </p:nvSpPr>
        <p:spPr>
          <a:xfrm>
            <a:off x="139889" y="1149380"/>
            <a:ext cx="8864446" cy="5631180"/>
          </a:xfrm>
          <a:prstGeom prst="rect">
            <a:avLst/>
          </a:prstGeom>
          <a:noFill/>
        </p:spPr>
        <p:txBody>
          <a:bodyPr wrap="square" rtlCol="0">
            <a:spAutoFit/>
          </a:bodyPr>
          <a:lstStyle/>
          <a:p>
            <a:r>
              <a:rPr lang="en-US" altLang="zh-CN" b="1" dirty="0">
                <a:latin typeface="宋体" panose="02010600030101010101" pitchFamily="2" charset="-122"/>
                <a:ea typeface="宋体" panose="02010600030101010101" pitchFamily="2" charset="-122"/>
                <a:cs typeface="宋体" panose="02010600030101010101" pitchFamily="2" charset="-122"/>
              </a:rPr>
              <a:t>2</a:t>
            </a:r>
            <a:r>
              <a:rPr lang="zh-CN" altLang="zh-CN" b="1" dirty="0">
                <a:latin typeface="宋体" panose="02010600030101010101" pitchFamily="2" charset="-122"/>
                <a:ea typeface="宋体" panose="02010600030101010101" pitchFamily="2" charset="-122"/>
                <a:cs typeface="宋体" panose="02010600030101010101" pitchFamily="2" charset="-122"/>
              </a:rPr>
              <a:t>．汉字的编码</a:t>
            </a:r>
            <a:endParaRPr lang="zh-CN" altLang="zh-CN" b="1" dirty="0">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rPr>
              <a:t>   </a:t>
            </a:r>
            <a:r>
              <a:rPr lang="zh-CN" altLang="zh-CN" dirty="0" smtClean="0">
                <a:latin typeface="宋体" panose="02010600030101010101" pitchFamily="2" charset="-122"/>
                <a:ea typeface="宋体" panose="02010600030101010101" pitchFamily="2" charset="-122"/>
                <a:cs typeface="宋体" panose="02010600030101010101" pitchFamily="2" charset="-122"/>
              </a:rPr>
              <a:t>汉字</a:t>
            </a:r>
            <a:r>
              <a:rPr lang="zh-CN" altLang="zh-CN" dirty="0">
                <a:latin typeface="宋体" panose="02010600030101010101" pitchFamily="2" charset="-122"/>
                <a:ea typeface="宋体" panose="02010600030101010101" pitchFamily="2" charset="-122"/>
                <a:cs typeface="宋体" panose="02010600030101010101" pitchFamily="2" charset="-122"/>
              </a:rPr>
              <a:t>在计算机内部也是采用二进制编码。汉字的编码比较多，在计算机处理汉字的不同环节，采用的编码方式也有所不同，汉字的编码主要分为：输入码（外码）、机内码（内码）、国标码（交换码）、字形码（输出码）。</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1</a:t>
            </a:r>
            <a:r>
              <a:rPr lang="zh-CN" altLang="zh-CN" dirty="0">
                <a:latin typeface="宋体" panose="02010600030101010101" pitchFamily="2" charset="-122"/>
                <a:ea typeface="宋体" panose="02010600030101010101" pitchFamily="2" charset="-122"/>
                <a:cs typeface="宋体" panose="02010600030101010101" pitchFamily="2" charset="-122"/>
              </a:rPr>
              <a:t>）输入码</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rPr>
              <a:t>   </a:t>
            </a:r>
            <a:r>
              <a:rPr lang="zh-CN" altLang="zh-CN" dirty="0" smtClean="0">
                <a:latin typeface="宋体" panose="02010600030101010101" pitchFamily="2" charset="-122"/>
                <a:ea typeface="宋体" panose="02010600030101010101" pitchFamily="2" charset="-122"/>
                <a:cs typeface="宋体" panose="02010600030101010101" pitchFamily="2" charset="-122"/>
              </a:rPr>
              <a:t>键盘</a:t>
            </a:r>
            <a:r>
              <a:rPr lang="zh-CN" altLang="zh-CN" dirty="0">
                <a:latin typeface="宋体" panose="02010600030101010101" pitchFamily="2" charset="-122"/>
                <a:ea typeface="宋体" panose="02010600030101010101" pitchFamily="2" charset="-122"/>
                <a:cs typeface="宋体" panose="02010600030101010101" pitchFamily="2" charset="-122"/>
              </a:rPr>
              <a:t>输入是最常用的一种汉字输入法，从键盘输入汉字的编码方法有：音码、形码、音形结合码，如搜狗拼音输入法采用音码，五笔字型输入法采用形码，万能五笔、自然码属于音形结合码</a:t>
            </a:r>
            <a:r>
              <a:rPr lang="zh-CN" altLang="zh-CN" dirty="0" smtClean="0">
                <a:latin typeface="宋体" panose="02010600030101010101" pitchFamily="2" charset="-122"/>
                <a:ea typeface="宋体" panose="02010600030101010101" pitchFamily="2" charset="-122"/>
                <a:cs typeface="宋体" panose="02010600030101010101" pitchFamily="2" charset="-122"/>
              </a:rPr>
              <a:t>。</a:t>
            </a:r>
            <a:r>
              <a:rPr lang="zh-CN" altLang="en-US" dirty="0" smtClean="0">
                <a:latin typeface="宋体" panose="02010600030101010101" pitchFamily="2" charset="-122"/>
                <a:ea typeface="宋体" panose="02010600030101010101" pitchFamily="2" charset="-122"/>
                <a:cs typeface="宋体" panose="02010600030101010101" pitchFamily="2" charset="-122"/>
              </a:rPr>
              <a:t>五笔字型输入码重码率比较低。</a:t>
            </a:r>
            <a:endParaRPr lang="zh-CN" altLang="en-US" dirty="0" smtClean="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2</a:t>
            </a:r>
            <a:r>
              <a:rPr lang="zh-CN" altLang="zh-CN" dirty="0">
                <a:latin typeface="宋体" panose="02010600030101010101" pitchFamily="2" charset="-122"/>
                <a:ea typeface="宋体" panose="02010600030101010101" pitchFamily="2" charset="-122"/>
                <a:cs typeface="宋体" panose="02010600030101010101" pitchFamily="2" charset="-122"/>
              </a:rPr>
              <a:t>）机内码</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rPr>
              <a:t>   </a:t>
            </a:r>
            <a:r>
              <a:rPr lang="zh-CN" altLang="zh-CN" dirty="0" smtClean="0">
                <a:latin typeface="宋体" panose="02010600030101010101" pitchFamily="2" charset="-122"/>
                <a:ea typeface="宋体" panose="02010600030101010101" pitchFamily="2" charset="-122"/>
                <a:cs typeface="宋体" panose="02010600030101010101" pitchFamily="2" charset="-122"/>
              </a:rPr>
              <a:t>机内码</a:t>
            </a:r>
            <a:r>
              <a:rPr lang="zh-CN" altLang="zh-CN" dirty="0">
                <a:latin typeface="宋体" panose="02010600030101010101" pitchFamily="2" charset="-122"/>
                <a:ea typeface="宋体" panose="02010600030101010101" pitchFamily="2" charset="-122"/>
                <a:cs typeface="宋体" panose="02010600030101010101" pitchFamily="2" charset="-122"/>
              </a:rPr>
              <a:t>是计算机内部存储、</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传输和</a:t>
            </a:r>
            <a:r>
              <a:rPr lang="zh-CN" altLang="zh-CN" dirty="0">
                <a:latin typeface="宋体" panose="02010600030101010101" pitchFamily="2" charset="-122"/>
                <a:ea typeface="宋体" panose="02010600030101010101" pitchFamily="2" charset="-122"/>
                <a:cs typeface="宋体" panose="02010600030101010101" pitchFamily="2" charset="-122"/>
              </a:rPr>
              <a:t>加工处理汉字所使用的编码，一般用两个字节表示一个汉字。不管采用什么方法输入汉字，其机内码都相同。</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3</a:t>
            </a:r>
            <a:r>
              <a:rPr lang="zh-CN" altLang="zh-CN" dirty="0">
                <a:latin typeface="宋体" panose="02010600030101010101" pitchFamily="2" charset="-122"/>
                <a:ea typeface="宋体" panose="02010600030101010101" pitchFamily="2" charset="-122"/>
                <a:cs typeface="宋体" panose="02010600030101010101" pitchFamily="2" charset="-122"/>
              </a:rPr>
              <a:t>）国标码</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rPr>
              <a:t>   </a:t>
            </a:r>
            <a:r>
              <a:rPr lang="zh-CN" altLang="zh-CN" dirty="0" smtClean="0">
                <a:latin typeface="宋体" panose="02010600030101010101" pitchFamily="2" charset="-122"/>
                <a:ea typeface="宋体" panose="02010600030101010101" pitchFamily="2" charset="-122"/>
                <a:cs typeface="宋体" panose="02010600030101010101" pitchFamily="2" charset="-122"/>
              </a:rPr>
              <a:t>国标</a:t>
            </a:r>
            <a:r>
              <a:rPr lang="zh-CN" altLang="zh-CN" dirty="0">
                <a:latin typeface="宋体" panose="02010600030101010101" pitchFamily="2" charset="-122"/>
                <a:ea typeface="宋体" panose="02010600030101010101" pitchFamily="2" charset="-122"/>
                <a:cs typeface="宋体" panose="02010600030101010101" pitchFamily="2" charset="-122"/>
              </a:rPr>
              <a:t>码是我国于</a:t>
            </a:r>
            <a:r>
              <a:rPr lang="en-US" altLang="zh-CN" dirty="0">
                <a:latin typeface="宋体" panose="02010600030101010101" pitchFamily="2" charset="-122"/>
                <a:ea typeface="宋体" panose="02010600030101010101" pitchFamily="2" charset="-122"/>
                <a:cs typeface="宋体" panose="02010600030101010101" pitchFamily="2" charset="-122"/>
              </a:rPr>
              <a:t>1980</a:t>
            </a:r>
            <a:r>
              <a:rPr lang="zh-CN" altLang="zh-CN" dirty="0">
                <a:latin typeface="宋体" panose="02010600030101010101" pitchFamily="2" charset="-122"/>
                <a:ea typeface="宋体" panose="02010600030101010101" pitchFamily="2" charset="-122"/>
                <a:cs typeface="宋体" panose="02010600030101010101" pitchFamily="2" charset="-122"/>
              </a:rPr>
              <a:t>年颁发的国家标准（</a:t>
            </a:r>
            <a:r>
              <a:rPr lang="en-US" altLang="zh-CN" dirty="0">
                <a:latin typeface="宋体" panose="02010600030101010101" pitchFamily="2" charset="-122"/>
                <a:ea typeface="宋体" panose="02010600030101010101" pitchFamily="2" charset="-122"/>
                <a:cs typeface="宋体" panose="02010600030101010101" pitchFamily="2" charset="-122"/>
              </a:rPr>
              <a:t>GB2312</a:t>
            </a:r>
            <a:r>
              <a:rPr lang="zh-CN" altLang="zh-CN" dirty="0">
                <a:latin typeface="宋体" panose="02010600030101010101" pitchFamily="2" charset="-122"/>
                <a:ea typeface="宋体" panose="02010600030101010101" pitchFamily="2" charset="-122"/>
                <a:cs typeface="宋体" panose="02010600030101010101" pitchFamily="2" charset="-122"/>
              </a:rPr>
              <a:t>）汉字编码方案，国标码是一种汉字信息交换码，用于不同系统之间相互</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交换</a:t>
            </a:r>
            <a:r>
              <a:rPr lang="zh-CN" altLang="zh-CN" dirty="0">
                <a:latin typeface="宋体" panose="02010600030101010101" pitchFamily="2" charset="-122"/>
                <a:ea typeface="宋体" panose="02010600030101010101" pitchFamily="2" charset="-122"/>
                <a:cs typeface="宋体" panose="02010600030101010101" pitchFamily="2" charset="-122"/>
              </a:rPr>
              <a:t>汉字信息。汉字国标码包含最常用的</a:t>
            </a:r>
            <a:r>
              <a:rPr lang="en-US" altLang="zh-CN" dirty="0">
                <a:latin typeface="宋体" panose="02010600030101010101" pitchFamily="2" charset="-122"/>
                <a:ea typeface="宋体" panose="02010600030101010101" pitchFamily="2" charset="-122"/>
                <a:cs typeface="宋体" panose="02010600030101010101" pitchFamily="2" charset="-122"/>
              </a:rPr>
              <a:t>6763</a:t>
            </a:r>
            <a:r>
              <a:rPr lang="zh-CN" altLang="zh-CN" dirty="0">
                <a:latin typeface="宋体" panose="02010600030101010101" pitchFamily="2" charset="-122"/>
                <a:ea typeface="宋体" panose="02010600030101010101" pitchFamily="2" charset="-122"/>
                <a:cs typeface="宋体" panose="02010600030101010101" pitchFamily="2" charset="-122"/>
              </a:rPr>
              <a:t>个汉字和</a:t>
            </a:r>
            <a:r>
              <a:rPr lang="en-US" altLang="zh-CN" dirty="0">
                <a:latin typeface="宋体" panose="02010600030101010101" pitchFamily="2" charset="-122"/>
                <a:ea typeface="宋体" panose="02010600030101010101" pitchFamily="2" charset="-122"/>
                <a:cs typeface="宋体" panose="02010600030101010101" pitchFamily="2" charset="-122"/>
              </a:rPr>
              <a:t>682</a:t>
            </a:r>
            <a:r>
              <a:rPr lang="zh-CN" altLang="zh-CN" dirty="0">
                <a:latin typeface="宋体" panose="02010600030101010101" pitchFamily="2" charset="-122"/>
                <a:ea typeface="宋体" panose="02010600030101010101" pitchFamily="2" charset="-122"/>
                <a:cs typeface="宋体" panose="02010600030101010101" pitchFamily="2" charset="-122"/>
              </a:rPr>
              <a:t>个非汉字图形符号，其中</a:t>
            </a:r>
            <a:r>
              <a:rPr lang="zh-CN" altLang="zh-CN">
                <a:latin typeface="宋体" panose="02010600030101010101" pitchFamily="2" charset="-122"/>
                <a:ea typeface="宋体" panose="02010600030101010101" pitchFamily="2" charset="-122"/>
                <a:cs typeface="宋体" panose="02010600030101010101" pitchFamily="2" charset="-122"/>
              </a:rPr>
              <a:t>汉字</a:t>
            </a:r>
            <a:r>
              <a:rPr lang="zh-CN" altLang="zh-CN" smtClean="0">
                <a:latin typeface="宋体" panose="02010600030101010101" pitchFamily="2" charset="-122"/>
                <a:ea typeface="宋体" panose="02010600030101010101" pitchFamily="2" charset="-122"/>
                <a:cs typeface="宋体" panose="02010600030101010101" pitchFamily="2" charset="-122"/>
              </a:rPr>
              <a:t>分为两</a:t>
            </a:r>
            <a:r>
              <a:rPr lang="zh-CN" altLang="zh-CN" dirty="0">
                <a:latin typeface="宋体" panose="02010600030101010101" pitchFamily="2" charset="-122"/>
                <a:ea typeface="宋体" panose="02010600030101010101" pitchFamily="2" charset="-122"/>
                <a:cs typeface="宋体" panose="02010600030101010101" pitchFamily="2" charset="-122"/>
              </a:rPr>
              <a:t>级：第一级按拼音字母顺序排列，共</a:t>
            </a:r>
            <a:r>
              <a:rPr lang="en-US" altLang="zh-CN" dirty="0">
                <a:latin typeface="宋体" panose="02010600030101010101" pitchFamily="2" charset="-122"/>
                <a:ea typeface="宋体" panose="02010600030101010101" pitchFamily="2" charset="-122"/>
                <a:cs typeface="宋体" panose="02010600030101010101" pitchFamily="2" charset="-122"/>
              </a:rPr>
              <a:t>3755</a:t>
            </a:r>
            <a:r>
              <a:rPr lang="zh-CN" altLang="zh-CN" dirty="0">
                <a:latin typeface="宋体" panose="02010600030101010101" pitchFamily="2" charset="-122"/>
                <a:ea typeface="宋体" panose="02010600030101010101" pitchFamily="2" charset="-122"/>
                <a:cs typeface="宋体" panose="02010600030101010101" pitchFamily="2" charset="-122"/>
              </a:rPr>
              <a:t>个汉字；第二级按部首顺序排列，共</a:t>
            </a:r>
            <a:r>
              <a:rPr lang="en-US" altLang="zh-CN" dirty="0">
                <a:latin typeface="宋体" panose="02010600030101010101" pitchFamily="2" charset="-122"/>
                <a:ea typeface="宋体" panose="02010600030101010101" pitchFamily="2" charset="-122"/>
                <a:cs typeface="宋体" panose="02010600030101010101" pitchFamily="2" charset="-122"/>
              </a:rPr>
              <a:t>3008</a:t>
            </a:r>
            <a:r>
              <a:rPr lang="zh-CN" altLang="zh-CN" dirty="0">
                <a:latin typeface="宋体" panose="02010600030101010101" pitchFamily="2" charset="-122"/>
                <a:ea typeface="宋体" panose="02010600030101010101" pitchFamily="2" charset="-122"/>
                <a:cs typeface="宋体" panose="02010600030101010101" pitchFamily="2" charset="-122"/>
              </a:rPr>
              <a:t>个汉字。大陆使用的区位码及港澳台使用的大五码</a:t>
            </a:r>
            <a:r>
              <a:rPr lang="en-US" altLang="zh-CN" dirty="0">
                <a:latin typeface="宋体" panose="02010600030101010101" pitchFamily="2" charset="-122"/>
                <a:ea typeface="宋体" panose="02010600030101010101" pitchFamily="2" charset="-122"/>
                <a:cs typeface="宋体" panose="02010600030101010101" pitchFamily="2" charset="-122"/>
              </a:rPr>
              <a:t>BG5</a:t>
            </a:r>
            <a:r>
              <a:rPr lang="zh-CN" altLang="zh-CN" dirty="0">
                <a:latin typeface="宋体" panose="02010600030101010101" pitchFamily="2" charset="-122"/>
                <a:ea typeface="宋体" panose="02010600030101010101" pitchFamily="2" charset="-122"/>
                <a:cs typeface="宋体" panose="02010600030101010101" pitchFamily="2" charset="-122"/>
              </a:rPr>
              <a:t>都属于国标码范畴</a:t>
            </a:r>
            <a:r>
              <a:rPr lang="zh-CN" altLang="zh-CN" dirty="0" smtClean="0">
                <a:latin typeface="宋体" panose="02010600030101010101" pitchFamily="2" charset="-122"/>
                <a:ea typeface="宋体" panose="02010600030101010101" pitchFamily="2" charset="-122"/>
                <a:cs typeface="宋体" panose="02010600030101010101" pitchFamily="2" charset="-122"/>
              </a:rPr>
              <a:t>。</a:t>
            </a:r>
            <a:endParaRPr lang="zh-CN" altLang="zh-CN" dirty="0" smtClean="0">
              <a:latin typeface="宋体" panose="02010600030101010101" pitchFamily="2" charset="-122"/>
              <a:ea typeface="宋体" panose="02010600030101010101" pitchFamily="2" charset="-122"/>
              <a:cs typeface="宋体" panose="02010600030101010101" pitchFamily="2" charset="-122"/>
            </a:endParaRPr>
          </a:p>
          <a:p>
            <a:r>
              <a:rPr lang="zh-CN" altLang="zh-CN" dirty="0" smtClean="0">
                <a:latin typeface="宋体" panose="02010600030101010101" pitchFamily="2" charset="-122"/>
                <a:ea typeface="宋体" panose="02010600030101010101" pitchFamily="2" charset="-122"/>
                <a:cs typeface="宋体" panose="02010600030101010101" pitchFamily="2" charset="-122"/>
              </a:rPr>
              <a:t>   一个汉字的国标码占用</a:t>
            </a:r>
            <a:r>
              <a:rPr lang="en-US" altLang="zh-CN" dirty="0" smtClean="0">
                <a:latin typeface="宋体" panose="02010600030101010101" pitchFamily="2" charset="-122"/>
                <a:ea typeface="宋体" panose="02010600030101010101" pitchFamily="2" charset="-122"/>
                <a:cs typeface="宋体" panose="02010600030101010101" pitchFamily="2" charset="-122"/>
              </a:rPr>
              <a:t>2</a:t>
            </a:r>
            <a:r>
              <a:rPr lang="zh-CN" altLang="zh-CN" dirty="0" smtClean="0">
                <a:latin typeface="宋体" panose="02010600030101010101" pitchFamily="2" charset="-122"/>
                <a:ea typeface="宋体" panose="02010600030101010101" pitchFamily="2" charset="-122"/>
                <a:cs typeface="宋体" panose="02010600030101010101" pitchFamily="2" charset="-122"/>
              </a:rPr>
              <a:t>个字节，将国标码转化为机内码，只要将每个字节最高位的</a:t>
            </a:r>
            <a:r>
              <a:rPr lang="en-US" altLang="zh-CN" dirty="0" smtClean="0">
                <a:latin typeface="宋体" panose="02010600030101010101" pitchFamily="2" charset="-122"/>
                <a:ea typeface="宋体" panose="02010600030101010101" pitchFamily="2" charset="-122"/>
                <a:cs typeface="宋体" panose="02010600030101010101" pitchFamily="2" charset="-122"/>
              </a:rPr>
              <a:t>0</a:t>
            </a:r>
            <a:r>
              <a:rPr lang="zh-CN" altLang="en-US" dirty="0" smtClean="0">
                <a:latin typeface="宋体" panose="02010600030101010101" pitchFamily="2" charset="-122"/>
                <a:ea typeface="宋体" panose="02010600030101010101" pitchFamily="2" charset="-122"/>
                <a:cs typeface="宋体" panose="02010600030101010101" pitchFamily="2" charset="-122"/>
              </a:rPr>
              <a:t>用</a:t>
            </a:r>
            <a:r>
              <a:rPr lang="en-US" altLang="zh-CN" dirty="0" smtClean="0">
                <a:latin typeface="宋体" panose="02010600030101010101" pitchFamily="2" charset="-122"/>
                <a:ea typeface="宋体" panose="02010600030101010101" pitchFamily="2" charset="-122"/>
                <a:cs typeface="宋体" panose="02010600030101010101" pitchFamily="2" charset="-122"/>
              </a:rPr>
              <a:t>1</a:t>
            </a:r>
            <a:r>
              <a:rPr lang="zh-CN" altLang="en-US" dirty="0" smtClean="0">
                <a:latin typeface="宋体" panose="02010600030101010101" pitchFamily="2" charset="-122"/>
                <a:ea typeface="宋体" panose="02010600030101010101" pitchFamily="2" charset="-122"/>
                <a:cs typeface="宋体" panose="02010600030101010101" pitchFamily="2" charset="-122"/>
              </a:rPr>
              <a:t>表示，其它位不变即可；相反的，</a:t>
            </a:r>
            <a:r>
              <a:rPr lang="zh-CN" altLang="zh-CN" dirty="0" smtClean="0">
                <a:latin typeface="宋体" panose="02010600030101010101" pitchFamily="2" charset="-122"/>
                <a:ea typeface="宋体" panose="02010600030101010101" pitchFamily="2" charset="-122"/>
                <a:cs typeface="宋体" panose="02010600030101010101" pitchFamily="2" charset="-122"/>
                <a:sym typeface="+mn-ea"/>
              </a:rPr>
              <a:t>将机内码转化为国标码，只要将每个字节最高位的</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用</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0</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表示，其它位不变即可。</a:t>
            </a:r>
            <a:endParaRPr lang="en-US" altLang="zh-CN" dirty="0" smtClean="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986904" y="18864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7" name="TextBox 6"/>
          <p:cNvSpPr txBox="1"/>
          <p:nvPr/>
        </p:nvSpPr>
        <p:spPr>
          <a:xfrm>
            <a:off x="139889" y="1092230"/>
            <a:ext cx="8864446" cy="1630045"/>
          </a:xfrm>
          <a:prstGeom prst="rect">
            <a:avLst/>
          </a:prstGeom>
          <a:noFill/>
        </p:spPr>
        <p:txBody>
          <a:bodyPr wrap="square" rtlCol="0">
            <a:spAutoFit/>
          </a:bodyPr>
          <a:p>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（４）区位码。</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区位码是我国使用的汉字和字符的统一标准代码，区位码是一个四位的十进制数，它的前两位叫做区码，后两位叫做位码，如“万”的区位码是</a:t>
            </a:r>
            <a:r>
              <a:rPr lang="en-US" altLang="zh-CN" sz="2000" dirty="0">
                <a:latin typeface="宋体" panose="02010600030101010101" pitchFamily="2" charset="-122"/>
                <a:ea typeface="宋体" panose="02010600030101010101" pitchFamily="2" charset="-122"/>
                <a:cs typeface="宋体" panose="02010600030101010101" pitchFamily="2" charset="-122"/>
              </a:rPr>
              <a:t>4582</a:t>
            </a:r>
            <a:r>
              <a:rPr lang="zh-CN" altLang="zh-CN" sz="2000" dirty="0">
                <a:latin typeface="宋体" panose="02010600030101010101" pitchFamily="2" charset="-122"/>
                <a:ea typeface="宋体" panose="02010600030101010101" pitchFamily="2" charset="-122"/>
                <a:cs typeface="宋体" panose="02010600030101010101" pitchFamily="2" charset="-122"/>
              </a:rPr>
              <a:t>，每个汉字或符号都有一个唯一的区位码。区位码可以作为汉字的输入法，它是唯一没有重码的输入法。</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86995" y="4380865"/>
            <a:ext cx="8811260" cy="1938020"/>
          </a:xfrm>
          <a:prstGeom prst="rect">
            <a:avLst/>
          </a:prstGeom>
        </p:spPr>
        <p:txBody>
          <a:bodyPr wrap="square">
            <a:spAutoFit/>
          </a:bodyPr>
          <a:p>
            <a:pPr>
              <a:lnSpc>
                <a:spcPct val="120000"/>
              </a:lnSpc>
            </a:pPr>
            <a:r>
              <a:rPr lang="zh-CN"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【特别说明】区位码转国际码属于了解性内容，供参加一级考试的同学参考。</a:t>
            </a:r>
            <a:endParaRPr lang="zh-CN"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000" dirty="0">
                <a:latin typeface="宋体" panose="02010600030101010101" pitchFamily="2" charset="-122"/>
                <a:ea typeface="宋体" panose="02010600030101010101" pitchFamily="2" charset="-122"/>
                <a:cs typeface="宋体" panose="02010600030101010101" pitchFamily="2" charset="-122"/>
              </a:rPr>
              <a:t>   </a:t>
            </a:r>
            <a:r>
              <a:rPr lang="zh-CN" altLang="zh-CN" sz="2000" dirty="0">
                <a:latin typeface="宋体" panose="02010600030101010101" pitchFamily="2" charset="-122"/>
                <a:ea typeface="宋体" panose="02010600030101010101" pitchFamily="2" charset="-122"/>
                <a:cs typeface="宋体" panose="02010600030101010101" pitchFamily="2" charset="-122"/>
              </a:rPr>
              <a:t>区位码转国标码需要两个步骤：①分别将区号、位号转换成十六进制数；②分别将区号、位号各</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err="1">
                <a:latin typeface="宋体" panose="02010600030101010101" pitchFamily="2" charset="-122"/>
                <a:ea typeface="宋体" panose="02010600030101010101" pitchFamily="2" charset="-122"/>
                <a:cs typeface="宋体" panose="02010600030101010101" pitchFamily="2" charset="-122"/>
              </a:rPr>
              <a:t>20H</a:t>
            </a:r>
            <a:r>
              <a:rPr lang="zh-CN" altLang="en-US"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区位码</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err="1">
                <a:latin typeface="宋体" panose="02010600030101010101" pitchFamily="2" charset="-122"/>
                <a:ea typeface="宋体" panose="02010600030101010101" pitchFamily="2" charset="-122"/>
                <a:cs typeface="宋体" panose="02010600030101010101" pitchFamily="2" charset="-122"/>
              </a:rPr>
              <a:t>2020H</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国标码</a:t>
            </a:r>
            <a:r>
              <a:rPr lang="zh-CN" altLang="en-US"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。如将区位码</a:t>
            </a:r>
            <a:r>
              <a:rPr lang="en-US" altLang="zh-CN" sz="2000" dirty="0">
                <a:latin typeface="宋体" panose="02010600030101010101" pitchFamily="2" charset="-122"/>
                <a:ea typeface="宋体" panose="02010600030101010101" pitchFamily="2" charset="-122"/>
                <a:cs typeface="宋体" panose="02010600030101010101" pitchFamily="2" charset="-122"/>
              </a:rPr>
              <a:t>1551</a:t>
            </a:r>
            <a:r>
              <a:rPr lang="zh-CN" altLang="zh-CN" sz="2000" dirty="0">
                <a:latin typeface="宋体" panose="02010600030101010101" pitchFamily="2" charset="-122"/>
                <a:ea typeface="宋体" panose="02010600030101010101" pitchFamily="2" charset="-122"/>
                <a:cs typeface="宋体" panose="02010600030101010101" pitchFamily="2" charset="-122"/>
              </a:rPr>
              <a:t>转公化为国标码是多少？分析：区号</a:t>
            </a:r>
            <a:r>
              <a:rPr lang="en-US" altLang="zh-CN" sz="2000" dirty="0">
                <a:latin typeface="宋体" panose="02010600030101010101" pitchFamily="2" charset="-122"/>
                <a:ea typeface="宋体" panose="02010600030101010101" pitchFamily="2" charset="-122"/>
                <a:cs typeface="宋体" panose="02010600030101010101" pitchFamily="2" charset="-122"/>
              </a:rPr>
              <a:t>15</a:t>
            </a:r>
            <a:r>
              <a:rPr lang="zh-CN" altLang="zh-CN" sz="2000" dirty="0">
                <a:latin typeface="宋体" panose="02010600030101010101" pitchFamily="2" charset="-122"/>
                <a:ea typeface="宋体" panose="02010600030101010101" pitchFamily="2" charset="-122"/>
                <a:cs typeface="宋体" panose="02010600030101010101" pitchFamily="2" charset="-122"/>
              </a:rPr>
              <a:t>转换成十六进制为</a:t>
            </a:r>
            <a:r>
              <a:rPr lang="en-US" altLang="zh-CN" sz="2000" dirty="0">
                <a:latin typeface="宋体" panose="02010600030101010101" pitchFamily="2" charset="-122"/>
                <a:ea typeface="宋体" panose="02010600030101010101" pitchFamily="2" charset="-122"/>
                <a:cs typeface="宋体" panose="02010600030101010101" pitchFamily="2" charset="-122"/>
              </a:rPr>
              <a:t>F</a:t>
            </a:r>
            <a:r>
              <a:rPr lang="zh-CN" altLang="zh-CN" sz="2000" dirty="0">
                <a:latin typeface="宋体" panose="02010600030101010101" pitchFamily="2" charset="-122"/>
                <a:ea typeface="宋体" panose="02010600030101010101" pitchFamily="2" charset="-122"/>
                <a:cs typeface="宋体" panose="02010600030101010101" pitchFamily="2" charset="-122"/>
              </a:rPr>
              <a:t>，位号</a:t>
            </a:r>
            <a:r>
              <a:rPr lang="en-US" altLang="zh-CN" sz="2000" dirty="0">
                <a:latin typeface="宋体" panose="02010600030101010101" pitchFamily="2" charset="-122"/>
                <a:ea typeface="宋体" panose="02010600030101010101" pitchFamily="2" charset="-122"/>
                <a:cs typeface="宋体" panose="02010600030101010101" pitchFamily="2" charset="-122"/>
              </a:rPr>
              <a:t>51</a:t>
            </a:r>
            <a:r>
              <a:rPr lang="zh-CN" altLang="zh-CN" sz="2000" dirty="0">
                <a:latin typeface="宋体" panose="02010600030101010101" pitchFamily="2" charset="-122"/>
                <a:ea typeface="宋体" panose="02010600030101010101" pitchFamily="2" charset="-122"/>
                <a:cs typeface="宋体" panose="02010600030101010101" pitchFamily="2" charset="-122"/>
              </a:rPr>
              <a:t>转换成十六进制为</a:t>
            </a:r>
            <a:r>
              <a:rPr lang="en-US" altLang="zh-CN" sz="2000" dirty="0">
                <a:latin typeface="宋体" panose="02010600030101010101" pitchFamily="2" charset="-122"/>
                <a:ea typeface="宋体" panose="02010600030101010101" pitchFamily="2" charset="-122"/>
                <a:cs typeface="宋体" panose="02010600030101010101" pitchFamily="2" charset="-122"/>
              </a:rPr>
              <a:t>33</a:t>
            </a:r>
            <a:r>
              <a:rPr lang="zh-CN" altLang="zh-CN" sz="2000" dirty="0">
                <a:latin typeface="宋体" panose="02010600030101010101" pitchFamily="2" charset="-122"/>
                <a:ea typeface="宋体" panose="02010600030101010101" pitchFamily="2" charset="-122"/>
                <a:cs typeface="宋体" panose="02010600030101010101" pitchFamily="2" charset="-122"/>
              </a:rPr>
              <a:t>，分别</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err="1">
                <a:latin typeface="宋体" panose="02010600030101010101" pitchFamily="2" charset="-122"/>
                <a:ea typeface="宋体" panose="02010600030101010101" pitchFamily="2" charset="-122"/>
                <a:cs typeface="宋体" panose="02010600030101010101" pitchFamily="2" charset="-122"/>
              </a:rPr>
              <a:t>20H</a:t>
            </a:r>
            <a:r>
              <a:rPr lang="zh-CN" altLang="zh-CN" sz="2000" dirty="0">
                <a:latin typeface="宋体" panose="02010600030101010101" pitchFamily="2" charset="-122"/>
                <a:ea typeface="宋体" panose="02010600030101010101" pitchFamily="2" charset="-122"/>
                <a:cs typeface="宋体" panose="02010600030101010101" pitchFamily="2" charset="-122"/>
              </a:rPr>
              <a:t>，即得到</a:t>
            </a:r>
            <a:r>
              <a:rPr lang="en-US" altLang="zh-CN" sz="2000" dirty="0" err="1">
                <a:latin typeface="宋体" panose="02010600030101010101" pitchFamily="2" charset="-122"/>
                <a:ea typeface="宋体" panose="02010600030101010101" pitchFamily="2" charset="-122"/>
                <a:cs typeface="宋体" panose="02010600030101010101" pitchFamily="2" charset="-122"/>
              </a:rPr>
              <a:t>2F53H</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nvGraphicFramePr>
        <p:xfrm>
          <a:off x="351790" y="2998470"/>
          <a:ext cx="8440420" cy="1097280"/>
        </p:xfrm>
        <a:graphic>
          <a:graphicData uri="http://schemas.openxmlformats.org/drawingml/2006/table">
            <a:tbl>
              <a:tblPr firstRow="1" bandRow="1">
                <a:tableStyleId>{5C22544A-7EE6-4342-B048-85BDC9FD1C3A}</a:tableStyleId>
              </a:tblPr>
              <a:tblGrid>
                <a:gridCol w="900430"/>
                <a:gridCol w="1819910"/>
                <a:gridCol w="2110740"/>
                <a:gridCol w="2092325"/>
                <a:gridCol w="1517015"/>
              </a:tblGrid>
              <a:tr h="365760">
                <a:tc>
                  <a:txBody>
                    <a:bodyPr/>
                    <a:p>
                      <a:pPr>
                        <a:buNone/>
                      </a:pPr>
                      <a:r>
                        <a:rPr lang="zh-CN" altLang="en-US"/>
                        <a:t>汉字</a:t>
                      </a:r>
                      <a:endParaRPr lang="zh-CN" altLang="en-US"/>
                    </a:p>
                  </a:txBody>
                  <a:tcPr/>
                </a:tc>
                <a:tc>
                  <a:txBody>
                    <a:bodyPr/>
                    <a:p>
                      <a:pPr>
                        <a:buNone/>
                      </a:pPr>
                      <a:r>
                        <a:rPr lang="zh-CN" altLang="en-US"/>
                        <a:t>输入码（拼音）</a:t>
                      </a:r>
                      <a:endParaRPr lang="zh-CN" altLang="en-US"/>
                    </a:p>
                  </a:txBody>
                  <a:tcPr/>
                </a:tc>
                <a:tc>
                  <a:txBody>
                    <a:bodyPr/>
                    <a:p>
                      <a:pPr>
                        <a:buNone/>
                      </a:pPr>
                      <a:r>
                        <a:rPr lang="zh-CN" altLang="en-US"/>
                        <a:t>国标码</a:t>
                      </a:r>
                      <a:endParaRPr lang="zh-CN" altLang="en-US"/>
                    </a:p>
                  </a:txBody>
                  <a:tcPr/>
                </a:tc>
                <a:tc>
                  <a:txBody>
                    <a:bodyPr/>
                    <a:p>
                      <a:pPr>
                        <a:buNone/>
                      </a:pPr>
                      <a:r>
                        <a:rPr lang="zh-CN" altLang="en-US"/>
                        <a:t>机内码</a:t>
                      </a:r>
                      <a:endParaRPr lang="zh-CN" altLang="en-US"/>
                    </a:p>
                  </a:txBody>
                  <a:tcPr/>
                </a:tc>
                <a:tc>
                  <a:txBody>
                    <a:bodyPr/>
                    <a:p>
                      <a:pPr>
                        <a:buNone/>
                      </a:pPr>
                      <a:r>
                        <a:rPr lang="zh-CN" altLang="en-US"/>
                        <a:t>区位码</a:t>
                      </a:r>
                      <a:endParaRPr lang="zh-CN" altLang="en-US"/>
                    </a:p>
                  </a:txBody>
                  <a:tcPr/>
                </a:tc>
              </a:tr>
              <a:tr h="282575">
                <a:tc>
                  <a:txBody>
                    <a:bodyPr/>
                    <a:p>
                      <a:pPr>
                        <a:buNone/>
                      </a:pPr>
                      <a:r>
                        <a:rPr lang="zh-CN" altLang="en-US"/>
                        <a:t>幸</a:t>
                      </a:r>
                      <a:endParaRPr lang="zh-CN" altLang="en-US"/>
                    </a:p>
                  </a:txBody>
                  <a:tcPr/>
                </a:tc>
                <a:tc>
                  <a:txBody>
                    <a:bodyPr/>
                    <a:p>
                      <a:pPr>
                        <a:buNone/>
                      </a:pPr>
                      <a:r>
                        <a:rPr lang="en-US" altLang="zh-CN"/>
                        <a:t>xing</a:t>
                      </a:r>
                      <a:endParaRPr lang="en-US" altLang="zh-CN"/>
                    </a:p>
                  </a:txBody>
                  <a:tcPr/>
                </a:tc>
                <a:tc>
                  <a:txBody>
                    <a:bodyPr/>
                    <a:p>
                      <a:pPr>
                        <a:buNone/>
                      </a:pPr>
                      <a:r>
                        <a:rPr lang="en-US" altLang="zh-CN"/>
                        <a:t>0101000001010010</a:t>
                      </a:r>
                      <a:endParaRPr lang="en-US" altLang="zh-CN"/>
                    </a:p>
                  </a:txBody>
                  <a:tcPr/>
                </a:tc>
                <a:tc>
                  <a:txBody>
                    <a:bodyPr/>
                    <a:p>
                      <a:pPr>
                        <a:buNone/>
                      </a:pPr>
                      <a:r>
                        <a:rPr lang="en-US" altLang="zh-CN" sz="1800">
                          <a:sym typeface="+mn-ea"/>
                        </a:rPr>
                        <a:t>0101000001010010</a:t>
                      </a:r>
                      <a:endParaRPr lang="zh-CN" altLang="en-US"/>
                    </a:p>
                  </a:txBody>
                  <a:tcPr/>
                </a:tc>
                <a:tc>
                  <a:txBody>
                    <a:bodyPr/>
                    <a:p>
                      <a:pPr>
                        <a:buNone/>
                      </a:pPr>
                      <a:r>
                        <a:rPr lang="en-US" altLang="zh-CN"/>
                        <a:t>4850</a:t>
                      </a:r>
                      <a:endParaRPr lang="en-US" altLang="zh-CN"/>
                    </a:p>
                  </a:txBody>
                  <a:tcPr/>
                </a:tc>
              </a:tr>
              <a:tr h="365760">
                <a:tc>
                  <a:txBody>
                    <a:bodyPr/>
                    <a:p>
                      <a:pPr>
                        <a:buNone/>
                      </a:pPr>
                      <a:r>
                        <a:rPr lang="zh-CN" altLang="en-US"/>
                        <a:t>福</a:t>
                      </a:r>
                      <a:endParaRPr lang="zh-CN" altLang="en-US"/>
                    </a:p>
                  </a:txBody>
                  <a:tcPr/>
                </a:tc>
                <a:tc>
                  <a:txBody>
                    <a:bodyPr/>
                    <a:p>
                      <a:pPr>
                        <a:buNone/>
                      </a:pPr>
                      <a:r>
                        <a:rPr lang="en-US" altLang="zh-CN"/>
                        <a:t>fu</a:t>
                      </a:r>
                      <a:endParaRPr lang="en-US" altLang="zh-CN"/>
                    </a:p>
                  </a:txBody>
                  <a:tcPr/>
                </a:tc>
                <a:tc>
                  <a:txBody>
                    <a:bodyPr/>
                    <a:p>
                      <a:pPr>
                        <a:buNone/>
                      </a:pPr>
                      <a:r>
                        <a:rPr lang="en-US" altLang="zh-CN"/>
                        <a:t>0011100000100011</a:t>
                      </a:r>
                      <a:endParaRPr lang="en-US" altLang="zh-CN"/>
                    </a:p>
                  </a:txBody>
                  <a:tcPr/>
                </a:tc>
                <a:tc>
                  <a:txBody>
                    <a:bodyPr/>
                    <a:p>
                      <a:pPr>
                        <a:buNone/>
                      </a:pPr>
                      <a:r>
                        <a:rPr lang="en-US" altLang="zh-CN" sz="1800">
                          <a:sym typeface="+mn-ea"/>
                        </a:rPr>
                        <a:t>1011100000100011</a:t>
                      </a:r>
                      <a:endParaRPr lang="zh-CN" altLang="en-US"/>
                    </a:p>
                  </a:txBody>
                  <a:tcPr/>
                </a:tc>
                <a:tc>
                  <a:txBody>
                    <a:bodyPr/>
                    <a:p>
                      <a:pPr>
                        <a:buNone/>
                      </a:pPr>
                      <a:r>
                        <a:rPr lang="en-US" altLang="zh-CN"/>
                        <a:t>2403</a:t>
                      </a:r>
                      <a:endParaRPr lang="en-US" altLang="zh-CN"/>
                    </a:p>
                  </a:txBody>
                  <a:tcPr/>
                </a:tc>
              </a:tr>
            </a:tbl>
          </a:graphicData>
        </a:graphic>
      </p:graphicFrame>
      <p:sp>
        <p:nvSpPr>
          <p:cNvPr id="4" name="文本框 3"/>
          <p:cNvSpPr txBox="1"/>
          <p:nvPr/>
        </p:nvSpPr>
        <p:spPr>
          <a:xfrm>
            <a:off x="3641725" y="2630170"/>
            <a:ext cx="2590165" cy="368300"/>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表</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1-2-4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汉字编码示例</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TextBox 9"/>
          <p:cNvSpPr txBox="1"/>
          <p:nvPr/>
        </p:nvSpPr>
        <p:spPr>
          <a:xfrm>
            <a:off x="46990" y="1002665"/>
            <a:ext cx="9049385" cy="1938020"/>
          </a:xfrm>
          <a:prstGeom prst="rect">
            <a:avLst/>
          </a:prstGeom>
          <a:noFill/>
        </p:spPr>
        <p:txBody>
          <a:bodyPr wrap="square" rtlCol="0">
            <a:spAutoFit/>
          </a:bodyPr>
          <a:lstStyle/>
          <a:p>
            <a:pPr>
              <a:lnSpc>
                <a:spcPct val="120000"/>
              </a:lnSpc>
            </a:pP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5</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字形码</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字</a:t>
            </a:r>
            <a:r>
              <a:rPr lang="zh-CN" altLang="zh-CN" sz="2000" dirty="0">
                <a:latin typeface="宋体" panose="02010600030101010101" pitchFamily="2" charset="-122"/>
                <a:ea typeface="宋体" panose="02010600030101010101" pitchFamily="2" charset="-122"/>
                <a:cs typeface="宋体" panose="02010600030101010101" pitchFamily="2" charset="-122"/>
              </a:rPr>
              <a:t>形码是汉字的输出码，输出汉字</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时采用</a:t>
            </a:r>
            <a:r>
              <a:rPr lang="zh-CN" altLang="zh-CN" sz="2000" dirty="0">
                <a:latin typeface="宋体" panose="02010600030101010101" pitchFamily="2" charset="-122"/>
                <a:ea typeface="宋体" panose="02010600030101010101" pitchFamily="2" charset="-122"/>
                <a:cs typeface="宋体" panose="02010600030101010101" pitchFamily="2" charset="-122"/>
              </a:rPr>
              <a:t>图形方式。汉字在显示或打印时，虽有不同的字体字形，但每个汉字都可以看作一个方块，即由</a:t>
            </a:r>
            <a:r>
              <a:rPr lang="en-US" altLang="zh-CN" sz="2000" dirty="0">
                <a:latin typeface="宋体" panose="02010600030101010101" pitchFamily="2" charset="-122"/>
                <a:ea typeface="宋体" panose="02010600030101010101" pitchFamily="2" charset="-122"/>
                <a:cs typeface="宋体" panose="02010600030101010101" pitchFamily="2" charset="-122"/>
              </a:rPr>
              <a:t>M</a:t>
            </a:r>
            <a:r>
              <a:rPr lang="zh-CN" altLang="zh-CN" sz="2000" dirty="0">
                <a:latin typeface="宋体" panose="02010600030101010101" pitchFamily="2" charset="-122"/>
                <a:ea typeface="宋体" panose="02010600030101010101" pitchFamily="2" charset="-122"/>
                <a:cs typeface="宋体" panose="02010600030101010101" pitchFamily="2" charset="-122"/>
              </a:rPr>
              <a:t>行</a:t>
            </a:r>
            <a:r>
              <a:rPr lang="en-US" altLang="zh-CN" sz="2000" dirty="0">
                <a:latin typeface="宋体" panose="02010600030101010101" pitchFamily="2" charset="-122"/>
                <a:ea typeface="宋体" panose="02010600030101010101" pitchFamily="2" charset="-122"/>
                <a:cs typeface="宋体" panose="02010600030101010101" pitchFamily="2" charset="-122"/>
              </a:rPr>
              <a:t>N</a:t>
            </a:r>
            <a:r>
              <a:rPr lang="zh-CN" altLang="zh-CN" sz="2000" dirty="0">
                <a:latin typeface="宋体" panose="02010600030101010101" pitchFamily="2" charset="-122"/>
                <a:ea typeface="宋体" panose="02010600030101010101" pitchFamily="2" charset="-122"/>
                <a:cs typeface="宋体" panose="02010600030101010101" pitchFamily="2" charset="-122"/>
              </a:rPr>
              <a:t>列组成的点阵。每个点可以是黑点（用</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表示）或白点（用</a:t>
            </a:r>
            <a:r>
              <a:rPr lang="en-US" altLang="zh-CN" sz="2000" dirty="0">
                <a:latin typeface="宋体" panose="02010600030101010101" pitchFamily="2" charset="-122"/>
                <a:ea typeface="宋体" panose="02010600030101010101" pitchFamily="2" charset="-122"/>
                <a:cs typeface="宋体" panose="02010600030101010101" pitchFamily="2" charset="-122"/>
              </a:rPr>
              <a:t>0</a:t>
            </a:r>
            <a:r>
              <a:rPr lang="zh-CN" altLang="zh-CN" sz="2000" dirty="0">
                <a:latin typeface="宋体" panose="02010600030101010101" pitchFamily="2" charset="-122"/>
                <a:ea typeface="宋体" panose="02010600030101010101" pitchFamily="2" charset="-122"/>
                <a:cs typeface="宋体" panose="02010600030101010101" pitchFamily="2" charset="-122"/>
              </a:rPr>
              <a:t>表示），一组黑点序列就组成了汉字的笔画，</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如</a:t>
            </a:r>
            <a:r>
              <a:rPr lang="zh-CN" altLang="en-US" sz="2000" dirty="0" smtClean="0">
                <a:latin typeface="宋体" panose="02010600030101010101" pitchFamily="2" charset="-122"/>
                <a:ea typeface="宋体" panose="02010600030101010101" pitchFamily="2" charset="-122"/>
                <a:cs typeface="宋体" panose="02010600030101010101" pitchFamily="2" charset="-122"/>
              </a:rPr>
              <a:t>下图所示</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用点阵绘出的汉字字形就称为汉字字形码</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12" name="Picture 68" descr="u=3188101859,2821568829&amp;fm=117&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6062" y="3909666"/>
            <a:ext cx="1604031" cy="1604461"/>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986904" y="17975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6" name="矩形 5"/>
          <p:cNvSpPr/>
          <p:nvPr/>
        </p:nvSpPr>
        <p:spPr>
          <a:xfrm>
            <a:off x="134620" y="2767965"/>
            <a:ext cx="8813165" cy="1198880"/>
          </a:xfrm>
          <a:prstGeom prst="rect">
            <a:avLst/>
          </a:prstGeom>
        </p:spPr>
        <p:txBody>
          <a:bodyPr wrap="square">
            <a:spAutoFit/>
          </a:bodyPr>
          <a:lstStyle/>
          <a:p>
            <a:pPr>
              <a:lnSpc>
                <a:spcPct val="120000"/>
              </a:lnSpc>
            </a:pPr>
            <a:r>
              <a:rPr lang="en-US" altLang="zh-CN" dirty="0">
                <a:latin typeface="+mn-ea"/>
              </a:rPr>
              <a:t>   </a:t>
            </a:r>
            <a:r>
              <a:rPr lang="zh-CN" altLang="zh-CN" sz="2000" dirty="0">
                <a:latin typeface="宋体" panose="02010600030101010101" pitchFamily="2" charset="-122"/>
                <a:ea typeface="宋体" panose="02010600030101010101" pitchFamily="2" charset="-122"/>
                <a:cs typeface="宋体" panose="02010600030101010101" pitchFamily="2" charset="-122"/>
              </a:rPr>
              <a:t>比如用</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zh-CN" sz="2000" dirty="0">
                <a:latin typeface="宋体" panose="02010600030101010101" pitchFamily="2" charset="-122"/>
                <a:ea typeface="宋体" panose="02010600030101010101" pitchFamily="2" charset="-122"/>
                <a:cs typeface="宋体" panose="02010600030101010101" pitchFamily="2" charset="-122"/>
              </a:rPr>
              <a:t>点阵表示一个汉字，</a:t>
            </a:r>
            <a:r>
              <a:rPr lang="zh-CN" altLang="en-US" sz="2000" dirty="0">
                <a:latin typeface="宋体" panose="02010600030101010101" pitchFamily="2" charset="-122"/>
                <a:ea typeface="宋体" panose="02010600030101010101" pitchFamily="2" charset="-122"/>
                <a:cs typeface="宋体" panose="02010600030101010101" pitchFamily="2" charset="-122"/>
              </a:rPr>
              <a:t>该字形码共有</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en-US" sz="2000" dirty="0">
                <a:latin typeface="宋体" panose="02010600030101010101" pitchFamily="2" charset="-122"/>
                <a:ea typeface="宋体" panose="02010600030101010101" pitchFamily="2" charset="-122"/>
                <a:cs typeface="宋体" panose="02010600030101010101" pitchFamily="2" charset="-122"/>
              </a:rPr>
              <a:t>个位，将其转换成用字节表示，</a:t>
            </a:r>
            <a:r>
              <a:rPr lang="zh-CN" altLang="zh-CN" sz="2000" dirty="0">
                <a:latin typeface="宋体" panose="02010600030101010101" pitchFamily="2" charset="-122"/>
                <a:ea typeface="宋体" panose="02010600030101010101" pitchFamily="2" charset="-122"/>
                <a:cs typeface="宋体" panose="02010600030101010101" pitchFamily="2" charset="-122"/>
              </a:rPr>
              <a:t>该汉字字形码就要</a:t>
            </a:r>
            <a:r>
              <a:rPr lang="en-US" altLang="zh-CN" sz="2000" dirty="0">
                <a:latin typeface="宋体" panose="02010600030101010101" pitchFamily="2" charset="-122"/>
                <a:ea typeface="宋体" panose="02010600030101010101" pitchFamily="2" charset="-122"/>
                <a:cs typeface="宋体" panose="02010600030101010101" pitchFamily="2" charset="-122"/>
              </a:rPr>
              <a:t>32</a:t>
            </a:r>
            <a:r>
              <a:rPr lang="zh-CN" altLang="zh-CN" sz="2000" dirty="0">
                <a:latin typeface="宋体" panose="02010600030101010101" pitchFamily="2" charset="-122"/>
                <a:ea typeface="宋体" panose="02010600030101010101" pitchFamily="2" charset="-122"/>
                <a:cs typeface="宋体" panose="02010600030101010101" pitchFamily="2" charset="-122"/>
              </a:rPr>
              <a:t>个字节，计算方法是：</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8=32</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B</a:t>
            </a:r>
            <a:r>
              <a:rPr lang="zh-CN" altLang="zh-CN" sz="2000" dirty="0">
                <a:latin typeface="宋体" panose="02010600030101010101" pitchFamily="2" charset="-122"/>
                <a:ea typeface="宋体" panose="02010600030101010101" pitchFamily="2" charset="-122"/>
                <a:cs typeface="宋体" panose="02010600030101010101" pitchFamily="2" charset="-122"/>
              </a:rPr>
              <a:t>）。所有的汉字字形码就组成了汉字字库。 </a:t>
            </a:r>
            <a:r>
              <a:rPr lang="en-US" altLang="zh-CN" sz="2000" dirty="0">
                <a:latin typeface="宋体" panose="02010600030101010101" pitchFamily="2" charset="-122"/>
                <a:ea typeface="宋体" panose="02010600030101010101" pitchFamily="2" charset="-122"/>
                <a:cs typeface="宋体" panose="02010600030101010101" pitchFamily="2" charset="-122"/>
              </a:rPr>
              <a:t> </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25755" y="5514340"/>
            <a:ext cx="7784465" cy="1106805"/>
          </a:xfrm>
          <a:prstGeom prst="rect">
            <a:avLst/>
          </a:prstGeom>
          <a:noFill/>
        </p:spPr>
        <p:txBody>
          <a:bodyPr wrap="square" rtlCol="0" anchor="t">
            <a:spAutoFit/>
          </a:bodyPr>
          <a:p>
            <a:pPr>
              <a:lnSpc>
                <a:spcPct val="110000"/>
              </a:lnSpc>
            </a:pPr>
            <a:r>
              <a:rPr lang="zh-CN" altLang="en-US" sz="2000">
                <a:latin typeface="+mn-ea"/>
                <a:cs typeface="+mn-ea"/>
              </a:rPr>
              <a:t>算一算：</a:t>
            </a:r>
            <a:endParaRPr lang="zh-CN" altLang="en-US" sz="2000">
              <a:latin typeface="+mn-ea"/>
              <a:cs typeface="+mn-ea"/>
            </a:endParaRPr>
          </a:p>
          <a:p>
            <a:pPr>
              <a:lnSpc>
                <a:spcPct val="110000"/>
              </a:lnSpc>
            </a:pPr>
            <a:r>
              <a:rPr lang="en-US" altLang="zh-CN" sz="2000">
                <a:latin typeface="+mn-ea"/>
                <a:cs typeface="+mn-ea"/>
              </a:rPr>
              <a:t>1.</a:t>
            </a:r>
            <a:r>
              <a:rPr lang="zh-CN" altLang="en-US" sz="2000">
                <a:latin typeface="+mn-ea"/>
                <a:cs typeface="+mn-ea"/>
              </a:rPr>
              <a:t>存储</a:t>
            </a:r>
            <a:r>
              <a:rPr lang="en-US" altLang="zh-CN" sz="2000">
                <a:latin typeface="+mn-ea"/>
                <a:cs typeface="+mn-ea"/>
              </a:rPr>
              <a:t>10</a:t>
            </a:r>
            <a:r>
              <a:rPr lang="zh-CN" altLang="en-US" sz="2000">
                <a:latin typeface="+mn-ea"/>
                <a:cs typeface="+mn-ea"/>
              </a:rPr>
              <a:t>个</a:t>
            </a:r>
            <a:r>
              <a:rPr lang="en-US" altLang="zh-CN" sz="2000">
                <a:latin typeface="+mn-ea"/>
                <a:cs typeface="+mn-ea"/>
              </a:rPr>
              <a:t>24</a:t>
            </a:r>
            <a:r>
              <a:rPr lang="zh-CN" altLang="zh-CN" sz="2000" dirty="0">
                <a:latin typeface="+mn-ea"/>
                <a:cs typeface="+mn-ea"/>
                <a:sym typeface="+mn-ea"/>
              </a:rPr>
              <a:t>×</a:t>
            </a:r>
            <a:r>
              <a:rPr lang="en-US" altLang="zh-CN" sz="2000" dirty="0">
                <a:latin typeface="+mn-ea"/>
                <a:cs typeface="+mn-ea"/>
                <a:sym typeface="+mn-ea"/>
              </a:rPr>
              <a:t>24</a:t>
            </a:r>
            <a:r>
              <a:rPr lang="zh-CN" altLang="en-US" sz="2000" dirty="0">
                <a:latin typeface="+mn-ea"/>
                <a:cs typeface="+mn-ea"/>
                <a:sym typeface="+mn-ea"/>
              </a:rPr>
              <a:t>点阵的汉字字型码需要占用多大的存储空间？       </a:t>
            </a:r>
            <a:endParaRPr lang="zh-CN" altLang="en-US" sz="2000" dirty="0">
              <a:latin typeface="+mn-ea"/>
              <a:cs typeface="+mn-ea"/>
              <a:sym typeface="+mn-ea"/>
            </a:endParaRPr>
          </a:p>
          <a:p>
            <a:pPr>
              <a:lnSpc>
                <a:spcPct val="110000"/>
              </a:lnSpc>
            </a:pPr>
            <a:r>
              <a:rPr lang="en-US" altLang="zh-CN" sz="2000" dirty="0">
                <a:latin typeface="+mn-ea"/>
                <a:cs typeface="+mn-ea"/>
                <a:sym typeface="+mn-ea"/>
              </a:rPr>
              <a:t>2.</a:t>
            </a:r>
            <a:r>
              <a:rPr lang="zh-CN" altLang="en-US" sz="2000">
                <a:latin typeface="+mn-ea"/>
                <a:cs typeface="+mn-ea"/>
                <a:sym typeface="+mn-ea"/>
              </a:rPr>
              <a:t>存储</a:t>
            </a:r>
            <a:r>
              <a:rPr lang="en-US" altLang="zh-CN" sz="2000">
                <a:latin typeface="+mn-ea"/>
                <a:cs typeface="+mn-ea"/>
                <a:sym typeface="+mn-ea"/>
              </a:rPr>
              <a:t>10</a:t>
            </a:r>
            <a:r>
              <a:rPr lang="zh-CN" altLang="en-US" sz="2000">
                <a:latin typeface="+mn-ea"/>
                <a:cs typeface="+mn-ea"/>
                <a:sym typeface="+mn-ea"/>
              </a:rPr>
              <a:t>个</a:t>
            </a:r>
            <a:r>
              <a:rPr lang="en-US" altLang="zh-CN" sz="2000">
                <a:latin typeface="+mn-ea"/>
                <a:cs typeface="+mn-ea"/>
                <a:sym typeface="+mn-ea"/>
              </a:rPr>
              <a:t>72</a:t>
            </a:r>
            <a:r>
              <a:rPr lang="zh-CN" altLang="zh-CN" sz="2000" dirty="0">
                <a:latin typeface="+mn-ea"/>
                <a:cs typeface="+mn-ea"/>
                <a:sym typeface="+mn-ea"/>
              </a:rPr>
              <a:t>×</a:t>
            </a:r>
            <a:r>
              <a:rPr lang="en-US" altLang="zh-CN" sz="2000" dirty="0">
                <a:latin typeface="+mn-ea"/>
                <a:cs typeface="+mn-ea"/>
                <a:sym typeface="+mn-ea"/>
              </a:rPr>
              <a:t>72</a:t>
            </a:r>
            <a:r>
              <a:rPr lang="zh-CN" altLang="en-US" sz="2000" dirty="0">
                <a:latin typeface="+mn-ea"/>
                <a:cs typeface="+mn-ea"/>
                <a:sym typeface="+mn-ea"/>
              </a:rPr>
              <a:t>点阵的汉字字型码需要占用多大的存储空间？</a:t>
            </a:r>
            <a:endParaRPr lang="en-US" altLang="zh-CN" sz="2000" dirty="0">
              <a:latin typeface="+mn-ea"/>
              <a:cs typeface="+mn-ea"/>
              <a:sym typeface="+mn-ea"/>
            </a:endParaRPr>
          </a:p>
        </p:txBody>
      </p:sp>
      <p:sp>
        <p:nvSpPr>
          <p:cNvPr id="3" name="文本框 2"/>
          <p:cNvSpPr txBox="1"/>
          <p:nvPr/>
        </p:nvSpPr>
        <p:spPr>
          <a:xfrm>
            <a:off x="5020310" y="4625340"/>
            <a:ext cx="2225040" cy="398780"/>
          </a:xfrm>
          <a:prstGeom prst="rect">
            <a:avLst/>
          </a:prstGeom>
          <a:noFill/>
        </p:spPr>
        <p:txBody>
          <a:bodyPr wrap="square" rtlCol="0" anchor="t">
            <a:spAutoFit/>
          </a:bodyPr>
          <a:p>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图</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1-2-6 </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汉字点阵</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05851" y="237399"/>
            <a:ext cx="5531983" cy="645160"/>
          </a:xfrm>
          <a:prstGeom prst="rect">
            <a:avLst/>
          </a:prstGeom>
          <a:noFill/>
        </p:spPr>
        <p:txBody>
          <a:bodyPr wrap="square" rtlCol="0">
            <a:spAutoFit/>
          </a:bodyPr>
          <a:lstStyle/>
          <a:p>
            <a:r>
              <a:rPr lang="zh-CN" altLang="zh-CN" sz="3600" b="1" dirty="0">
                <a:solidFill>
                  <a:srgbClr val="FFFF00"/>
                </a:solidFill>
                <a:latin typeface="微软雅黑" panose="020B0503020204020204" pitchFamily="34" charset="-122"/>
                <a:ea typeface="微软雅黑" panose="020B0503020204020204" pitchFamily="34" charset="-122"/>
                <a:sym typeface="+mn-ea"/>
              </a:rPr>
              <a:t>一</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信息系统的组成</a:t>
            </a:r>
            <a:endParaRPr lang="zh-CN" altLang="en-US" sz="36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91135" y="1127125"/>
            <a:ext cx="8761095" cy="706755"/>
          </a:xfrm>
          <a:prstGeom prst="rect">
            <a:avLst/>
          </a:prstGeom>
          <a:noFill/>
          <a:ln w="9525">
            <a:noFill/>
          </a:ln>
        </p:spPr>
        <p:txBody>
          <a:bodyPr wrap="square">
            <a:spAutoFit/>
          </a:bodyPr>
          <a:p>
            <a:pPr indent="0"/>
            <a:r>
              <a:rPr lang="zh-CN" altLang="en-US" sz="2000" b="1">
                <a:solidFill>
                  <a:srgbClr val="000000"/>
                </a:solidFill>
                <a:ea typeface="宋体" panose="02010600030101010101" pitchFamily="2" charset="-122"/>
              </a:rPr>
              <a:t>（一）信息系统应用实例：</a:t>
            </a:r>
            <a:endParaRPr lang="zh-CN" altLang="en-US" sz="2000" b="0">
              <a:solidFill>
                <a:srgbClr val="000000"/>
              </a:solidFill>
              <a:ea typeface="宋体" panose="02010600030101010101" pitchFamily="2" charset="-122"/>
            </a:endParaRPr>
          </a:p>
          <a:p>
            <a:pPr indent="0"/>
            <a:r>
              <a:rPr lang="zh-CN" altLang="en-US" sz="2000" b="0">
                <a:solidFill>
                  <a:srgbClr val="000000"/>
                </a:solidFill>
                <a:ea typeface="宋体" panose="02010600030101010101" pitchFamily="2" charset="-122"/>
              </a:rPr>
              <a:t> </a:t>
            </a:r>
            <a:r>
              <a:rPr lang="en-US" altLang="zh-CN" sz="2000" b="0">
                <a:solidFill>
                  <a:srgbClr val="000000"/>
                </a:solidFill>
                <a:ea typeface="宋体" panose="02010600030101010101" pitchFamily="2" charset="-122"/>
              </a:rPr>
              <a:t>1</a:t>
            </a:r>
            <a:r>
              <a:rPr lang="en-US" altLang="zh-CN" sz="2000">
                <a:sym typeface="+mn-ea"/>
              </a:rPr>
              <a:t>.</a:t>
            </a:r>
            <a:r>
              <a:rPr lang="zh-CN" altLang="en-US" sz="2000" b="0">
                <a:solidFill>
                  <a:srgbClr val="000000"/>
                </a:solidFill>
                <a:ea typeface="宋体" panose="02010600030101010101" pitchFamily="2" charset="-122"/>
              </a:rPr>
              <a:t>旅游景区票务管理系统</a:t>
            </a:r>
            <a:endParaRPr lang="zh-CN" altLang="en-US" sz="2000" b="0">
              <a:solidFill>
                <a:srgbClr val="000000"/>
              </a:solidFill>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814070" y="1833880"/>
            <a:ext cx="6941185" cy="4455160"/>
          </a:xfrm>
          <a:prstGeom prst="rect">
            <a:avLst/>
          </a:prstGeom>
        </p:spPr>
      </p:pic>
      <p:sp>
        <p:nvSpPr>
          <p:cNvPr id="4" name="文本框 3"/>
          <p:cNvSpPr txBox="1"/>
          <p:nvPr/>
        </p:nvSpPr>
        <p:spPr>
          <a:xfrm>
            <a:off x="2766695" y="6388100"/>
            <a:ext cx="3709035" cy="368300"/>
          </a:xfrm>
          <a:prstGeom prst="rect">
            <a:avLst/>
          </a:prstGeom>
          <a:noFill/>
        </p:spPr>
        <p:txBody>
          <a:bodyPr wrap="square" rtlCol="0" anchor="t">
            <a:spAutoFit/>
          </a:bodyPr>
          <a:p>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1-2-1 </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景区票务管理系统</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组成</a:t>
            </a:r>
            <a:endPar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986904" y="17975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2" name="文本框 1"/>
          <p:cNvSpPr txBox="1"/>
          <p:nvPr/>
        </p:nvSpPr>
        <p:spPr>
          <a:xfrm>
            <a:off x="3456940" y="1506855"/>
            <a:ext cx="1812925" cy="368300"/>
          </a:xfrm>
          <a:prstGeom prst="rect">
            <a:avLst/>
          </a:prstGeom>
          <a:noFill/>
        </p:spPr>
        <p:txBody>
          <a:bodyPr wrap="square" rtlCol="0" anchor="t">
            <a:spAutoFit/>
          </a:bodyPr>
          <a:p>
            <a:r>
              <a:rPr lang="zh-CN" altLang="en-US">
                <a:solidFill>
                  <a:schemeClr val="tx1"/>
                </a:solidFill>
                <a:latin typeface="+mn-ea"/>
                <a:cs typeface="+mn-ea"/>
              </a:rPr>
              <a:t>条形码与二维码</a:t>
            </a:r>
            <a:endParaRPr lang="zh-CN" altLang="en-US" dirty="0">
              <a:solidFill>
                <a:schemeClr val="tx1"/>
              </a:solidFill>
              <a:latin typeface="+mn-ea"/>
              <a:cs typeface="+mn-ea"/>
              <a:sym typeface="+mn-ea"/>
            </a:endParaRPr>
          </a:p>
        </p:txBody>
      </p:sp>
      <p:sp>
        <p:nvSpPr>
          <p:cNvPr id="307" name="文本框 2"/>
          <p:cNvSpPr txBox="1">
            <a:spLocks noChangeArrowheads="1"/>
          </p:cNvSpPr>
          <p:nvPr/>
        </p:nvSpPr>
        <p:spPr bwMode="auto">
          <a:xfrm>
            <a:off x="71120" y="1242695"/>
            <a:ext cx="1325880" cy="317500"/>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『知识扩展』</a:t>
            </a:r>
            <a:endParaRPr lang="zh-CN" kern="100">
              <a:effectLst/>
              <a:ea typeface="宋体" panose="02010600030101010101" pitchFamily="2" charset="-122"/>
              <a:cs typeface="Times New Roman" panose="02020603050405020304"/>
            </a:endParaRPr>
          </a:p>
        </p:txBody>
      </p:sp>
      <p:sp>
        <p:nvSpPr>
          <p:cNvPr id="100" name="文本框 99"/>
          <p:cNvSpPr txBox="1"/>
          <p:nvPr/>
        </p:nvSpPr>
        <p:spPr>
          <a:xfrm>
            <a:off x="226695" y="1875155"/>
            <a:ext cx="8691245" cy="3008630"/>
          </a:xfrm>
          <a:prstGeom prst="rect">
            <a:avLst/>
          </a:prstGeom>
          <a:noFill/>
          <a:ln w="9525">
            <a:noFill/>
          </a:ln>
        </p:spPr>
        <p:txBody>
          <a:bodyPr wrap="square">
            <a:spAutoFit/>
          </a:bodyPr>
          <a:p>
            <a:pPr>
              <a:lnSpc>
                <a:spcPct val="120000"/>
              </a:lnSpc>
              <a:buNone/>
            </a:pPr>
            <a:r>
              <a:rPr lang="zh-CN" altLang="zh-CN" sz="2000" b="0" dirty="0" smtClean="0"/>
              <a:t>（1）条形码。条形码即一维条码，它是将宽度不等的多个黑条和白条，按照一定的编码规则排列，用以表达一组信息的图形标识符，如图1-2-</a:t>
            </a:r>
            <a:r>
              <a:rPr lang="en-US" altLang="zh-CN" sz="2000" b="0" dirty="0" smtClean="0"/>
              <a:t>7</a:t>
            </a:r>
            <a:r>
              <a:rPr lang="zh-CN" altLang="zh-CN" sz="2000" b="0" dirty="0" smtClean="0"/>
              <a:t>所示。条形码可以标出物品的名称、生产国、制作商 、生产日期，图书分类号，邮件起止地址等，因而在商品流通、图书管理、邮政管理、银行系统等许多领域都得到广泛的应用。条形码识别器是专门用于扫描、识读条形码的设备，是一种光阅读设备，它将收集到的数据输入到计算机系统进行处理。条形码的使用可以使信息的检索更加快捷和安全。</a:t>
            </a:r>
            <a:endParaRPr lang="zh-CN" altLang="zh-CN" b="0" dirty="0" smtClean="0"/>
          </a:p>
          <a:p>
            <a:pPr>
              <a:lnSpc>
                <a:spcPct val="120000"/>
              </a:lnSpc>
              <a:buNone/>
            </a:pPr>
            <a:endParaRPr lang="zh-CN" altLang="zh-CN" b="0" dirty="0" smtClean="0"/>
          </a:p>
        </p:txBody>
      </p:sp>
      <p:grpSp>
        <p:nvGrpSpPr>
          <p:cNvPr id="1073743319" name="组合 1073743318"/>
          <p:cNvGrpSpPr/>
          <p:nvPr/>
        </p:nvGrpSpPr>
        <p:grpSpPr>
          <a:xfrm>
            <a:off x="2203133" y="5084128"/>
            <a:ext cx="1929765" cy="1071880"/>
            <a:chOff x="5889" y="134926"/>
            <a:chExt cx="3039" cy="1688"/>
          </a:xfrm>
        </p:grpSpPr>
        <p:pic>
          <p:nvPicPr>
            <p:cNvPr id="1073743312" name="Picture 18" descr="11561965"/>
            <p:cNvPicPr>
              <a:picLocks noChangeAspect="1"/>
            </p:cNvPicPr>
            <p:nvPr/>
          </p:nvPicPr>
          <p:blipFill>
            <a:blip r:embed="rId2"/>
            <a:srcRect l="3543" t="17218" r="4749" b="22008"/>
            <a:stretch>
              <a:fillRect/>
            </a:stretch>
          </p:blipFill>
          <p:spPr>
            <a:xfrm>
              <a:off x="5889" y="134926"/>
              <a:ext cx="3039" cy="1418"/>
            </a:xfrm>
            <a:prstGeom prst="rect">
              <a:avLst/>
            </a:prstGeom>
            <a:noFill/>
            <a:ln w="9525">
              <a:noFill/>
            </a:ln>
          </p:spPr>
        </p:pic>
        <p:sp>
          <p:nvSpPr>
            <p:cNvPr id="1073743313" name="文本框 2"/>
            <p:cNvSpPr txBox="1"/>
            <p:nvPr/>
          </p:nvSpPr>
          <p:spPr>
            <a:xfrm>
              <a:off x="6191" y="136344"/>
              <a:ext cx="2602" cy="270"/>
            </a:xfrm>
            <a:prstGeom prst="rect">
              <a:avLst/>
            </a:prstGeom>
            <a:solidFill>
              <a:srgbClr val="FFFFFF"/>
            </a:solidFill>
            <a:ln w="9525">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图1-2-</a:t>
              </a:r>
              <a:r>
                <a:rPr lang="en-US" altLang="zh-CN">
                  <a:latin typeface="宋体" panose="02010600030101010101" pitchFamily="2" charset="-122"/>
                  <a:ea typeface="宋体" panose="02010600030101010101" pitchFamily="2" charset="-122"/>
                  <a:cs typeface="宋体" panose="02010600030101010101" pitchFamily="2" charset="-122"/>
                </a:rPr>
                <a:t>7</a:t>
              </a:r>
              <a:r>
                <a:rPr lang="zh-CN" altLang="en-US">
                  <a:latin typeface="宋体" panose="02010600030101010101" pitchFamily="2" charset="-122"/>
                  <a:ea typeface="宋体" panose="02010600030101010101" pitchFamily="2" charset="-122"/>
                  <a:cs typeface="宋体" panose="02010600030101010101" pitchFamily="2" charset="-122"/>
                </a:rPr>
                <a:t> 条形码</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grpSp>
      <p:grpSp>
        <p:nvGrpSpPr>
          <p:cNvPr id="1073743320" name="组合 1073743319"/>
          <p:cNvGrpSpPr/>
          <p:nvPr/>
        </p:nvGrpSpPr>
        <p:grpSpPr>
          <a:xfrm>
            <a:off x="4864313" y="4901565"/>
            <a:ext cx="1518682" cy="1275172"/>
            <a:chOff x="10986" y="133803"/>
            <a:chExt cx="1725" cy="1754"/>
          </a:xfrm>
        </p:grpSpPr>
        <p:pic>
          <p:nvPicPr>
            <p:cNvPr id="1073743315" name="Picture 21" descr="二维码02"/>
            <p:cNvPicPr>
              <a:picLocks noChangeAspect="1"/>
            </p:cNvPicPr>
            <p:nvPr/>
          </p:nvPicPr>
          <p:blipFill>
            <a:blip r:embed="rId3"/>
            <a:stretch>
              <a:fillRect/>
            </a:stretch>
          </p:blipFill>
          <p:spPr>
            <a:xfrm>
              <a:off x="11102" y="133803"/>
              <a:ext cx="1417" cy="1417"/>
            </a:xfrm>
            <a:prstGeom prst="rect">
              <a:avLst/>
            </a:prstGeom>
            <a:noFill/>
            <a:ln w="9525">
              <a:noFill/>
            </a:ln>
          </p:spPr>
        </p:pic>
        <p:sp>
          <p:nvSpPr>
            <p:cNvPr id="1073743316" name="文本框 2"/>
            <p:cNvSpPr txBox="1"/>
            <p:nvPr/>
          </p:nvSpPr>
          <p:spPr>
            <a:xfrm>
              <a:off x="10986" y="135272"/>
              <a:ext cx="1725" cy="285"/>
            </a:xfrm>
            <a:prstGeom prst="rect">
              <a:avLst/>
            </a:prstGeom>
            <a:solidFill>
              <a:srgbClr val="FFFFFF"/>
            </a:solidFill>
            <a:ln w="9525">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图1-2-</a:t>
              </a:r>
              <a:r>
                <a:rPr lang="en-US" altLang="zh-CN">
                  <a:latin typeface="宋体" panose="02010600030101010101" pitchFamily="2" charset="-122"/>
                  <a:ea typeface="宋体" panose="02010600030101010101" pitchFamily="2" charset="-122"/>
                  <a:cs typeface="宋体" panose="02010600030101010101" pitchFamily="2" charset="-122"/>
                </a:rPr>
                <a:t>8</a:t>
              </a:r>
              <a:r>
                <a:rPr lang="zh-CN" altLang="en-US">
                  <a:latin typeface="宋体" panose="02010600030101010101" pitchFamily="2" charset="-122"/>
                  <a:ea typeface="宋体" panose="02010600030101010101" pitchFamily="2" charset="-122"/>
                  <a:cs typeface="宋体" panose="02010600030101010101" pitchFamily="2" charset="-122"/>
                </a:rPr>
                <a:t>二维码</a:t>
              </a:r>
              <a:endParaRPr lang="zh-CN" altLang="en-US"/>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986904" y="179750"/>
            <a:ext cx="3396615" cy="645160"/>
          </a:xfrm>
          <a:prstGeom prst="rect">
            <a:avLst/>
          </a:prstGeom>
        </p:spPr>
        <p:txBody>
          <a:bodyPr wrap="none">
            <a:spAutoFit/>
          </a:bodyPr>
          <a:lstStyle/>
          <a:p>
            <a:r>
              <a:rPr lang="zh-CN" altLang="zh-CN" sz="3600" b="1" dirty="0" smtClean="0">
                <a:solidFill>
                  <a:srgbClr val="FFFF00"/>
                </a:solidFill>
                <a:latin typeface="黑体" panose="02010609060101010101" pitchFamily="49" charset="-122"/>
                <a:ea typeface="黑体" panose="02010609060101010101" pitchFamily="49" charset="-122"/>
              </a:rPr>
              <a:t>四</a:t>
            </a:r>
            <a:r>
              <a:rPr lang="zh-CN" altLang="zh-CN" sz="3600" b="1" dirty="0">
                <a:solidFill>
                  <a:srgbClr val="FFFF00"/>
                </a:solidFill>
                <a:latin typeface="黑体" panose="02010609060101010101" pitchFamily="49" charset="-122"/>
                <a:ea typeface="黑体" panose="02010609060101010101" pitchFamily="49" charset="-122"/>
              </a:rPr>
              <a:t>．信息的编码</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204470" y="1400175"/>
            <a:ext cx="8735060" cy="5015865"/>
          </a:xfrm>
          <a:prstGeom prst="rect">
            <a:avLst/>
          </a:prstGeom>
          <a:noFill/>
          <a:ln w="9525">
            <a:noFill/>
          </a:ln>
        </p:spPr>
        <p:txBody>
          <a:bodyPr wrap="square">
            <a:spAutoFit/>
          </a:bodyPr>
          <a:p>
            <a:pPr algn="l">
              <a:lnSpc>
                <a:spcPct val="140000"/>
              </a:lnSpc>
              <a:buNone/>
            </a:pPr>
            <a:r>
              <a:rPr lang="zh-CN" altLang="zh-CN" sz="2000" b="0" dirty="0" smtClean="0">
                <a:latin typeface="宋体" panose="02010600030101010101" pitchFamily="2" charset="-122"/>
                <a:ea typeface="宋体" panose="02010600030101010101" pitchFamily="2" charset="-122"/>
                <a:cs typeface="宋体" panose="02010600030101010101" pitchFamily="2" charset="-122"/>
              </a:rPr>
              <a:t>（2）二维码。二维码即二维条码，它是用某种特定的几何图形按一定规律在平面（二维方向上）分布的黑白相间的图形记录数据符号信息的，如图1-2-</a:t>
            </a:r>
            <a:r>
              <a:rPr lang="en-US" altLang="zh-CN" sz="2000" b="0" dirty="0" smtClean="0">
                <a:latin typeface="宋体" panose="02010600030101010101" pitchFamily="2" charset="-122"/>
                <a:ea typeface="宋体" panose="02010600030101010101" pitchFamily="2" charset="-122"/>
                <a:cs typeface="宋体" panose="02010600030101010101" pitchFamily="2" charset="-122"/>
              </a:rPr>
              <a:t>8</a:t>
            </a:r>
            <a:r>
              <a:rPr lang="zh-CN" altLang="zh-CN" sz="2000" b="0" dirty="0" smtClean="0">
                <a:latin typeface="宋体" panose="02010600030101010101" pitchFamily="2" charset="-122"/>
                <a:ea typeface="宋体" panose="02010600030101010101" pitchFamily="2" charset="-122"/>
                <a:cs typeface="宋体" panose="02010600030101010101" pitchFamily="2" charset="-122"/>
              </a:rPr>
              <a:t>所示。一维码只能由字母和数字组成，而二维码能存储汉字、数字、图片、网站链接等更为复杂的信息。利用图像输入设备或光电扫描设备扫描二维码，通过识别条码的长度和宽度中记载的二进制比特流可获取其中所包含的信息。二维码可以存储在手机、电脑中，也可以印刷在报纸、广告、杂志、图书、名片和商品包装盒等多种载体上，用户通过智能设备的摄像头扫描二维码，可以快速便捷地支付、浏览网页、下载数据、获取优惠劵、了解产品信息等。</a:t>
            </a:r>
            <a:endParaRPr lang="zh-CN" altLang="zh-CN" sz="2000" b="0" dirty="0" smtClean="0">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zh-CN" altLang="zh-CN" sz="2000" b="0" dirty="0" smtClean="0">
                <a:latin typeface="宋体" panose="02010600030101010101" pitchFamily="2" charset="-122"/>
                <a:ea typeface="宋体" panose="02010600030101010101" pitchFamily="2" charset="-122"/>
                <a:cs typeface="宋体" panose="02010600030101010101" pitchFamily="2" charset="-122"/>
              </a:rPr>
              <a:t>（3）体验制作二维码。</a:t>
            </a:r>
            <a:endParaRPr lang="zh-CN" altLang="zh-CN" sz="2000" b="0" dirty="0" smtClean="0">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zh-CN" altLang="zh-CN" sz="2000" b="0" dirty="0" smtClean="0">
                <a:latin typeface="宋体" panose="02010600030101010101" pitchFamily="2" charset="-122"/>
                <a:ea typeface="宋体" panose="02010600030101010101" pitchFamily="2" charset="-122"/>
                <a:cs typeface="宋体" panose="02010600030101010101" pitchFamily="2" charset="-122"/>
              </a:rPr>
              <a:t>   打开二维码在线生成器，网址https://cli.im/text，尝试制作一个班级微信群二维码，文字内容为</a:t>
            </a:r>
            <a:r>
              <a:rPr lang="en-US" altLang="zh-CN" sz="2000" b="0" dirty="0" smtClean="0">
                <a:latin typeface="宋体" panose="02010600030101010101" pitchFamily="2" charset="-122"/>
                <a:ea typeface="宋体" panose="02010600030101010101" pitchFamily="2" charset="-122"/>
                <a:cs typeface="宋体" panose="02010600030101010101" pitchFamily="2" charset="-122"/>
              </a:rPr>
              <a:t>“</a:t>
            </a:r>
            <a:r>
              <a:rPr lang="zh-CN" altLang="en-US" sz="2000" b="0" dirty="0" smtClean="0">
                <a:latin typeface="宋体" panose="02010600030101010101" pitchFamily="2" charset="-122"/>
                <a:ea typeface="宋体" panose="02010600030101010101" pitchFamily="2" charset="-122"/>
                <a:cs typeface="宋体" panose="02010600030101010101" pitchFamily="2" charset="-122"/>
              </a:rPr>
              <a:t>请扫码进入</a:t>
            </a:r>
            <a:r>
              <a:rPr lang="en-US" altLang="zh-CN" sz="2000" b="0" dirty="0" smtClean="0">
                <a:latin typeface="宋体" panose="02010600030101010101" pitchFamily="2" charset="-122"/>
                <a:ea typeface="宋体" panose="02010600030101010101" pitchFamily="2" charset="-122"/>
                <a:cs typeface="宋体" panose="02010600030101010101" pitchFamily="2" charset="-122"/>
              </a:rPr>
              <a:t>**</a:t>
            </a:r>
            <a:r>
              <a:rPr lang="zh-CN" altLang="en-US" sz="2000" b="0" dirty="0" smtClean="0">
                <a:latin typeface="宋体" panose="02010600030101010101" pitchFamily="2" charset="-122"/>
                <a:ea typeface="宋体" panose="02010600030101010101" pitchFamily="2" charset="-122"/>
                <a:cs typeface="宋体" panose="02010600030101010101" pitchFamily="2" charset="-122"/>
              </a:rPr>
              <a:t>班级群</a:t>
            </a:r>
            <a:r>
              <a:rPr lang="en-US" altLang="zh-CN" sz="2000" b="0" dirty="0" smtClean="0">
                <a:latin typeface="宋体" panose="02010600030101010101" pitchFamily="2" charset="-122"/>
                <a:ea typeface="宋体" panose="02010600030101010101" pitchFamily="2" charset="-122"/>
                <a:cs typeface="宋体" panose="02010600030101010101" pitchFamily="2" charset="-122"/>
              </a:rPr>
              <a:t>”</a:t>
            </a:r>
            <a:r>
              <a:rPr lang="zh-CN" altLang="en-US" sz="2000" b="0" dirty="0" smtClean="0">
                <a:latin typeface="宋体" panose="02010600030101010101" pitchFamily="2" charset="-122"/>
                <a:ea typeface="宋体" panose="02010600030101010101" pitchFamily="2" charset="-122"/>
                <a:cs typeface="宋体" panose="02010600030101010101" pitchFamily="2" charset="-122"/>
              </a:rPr>
              <a:t>，并选择一张图片作为</a:t>
            </a:r>
            <a:r>
              <a:rPr lang="en-US" altLang="zh-CN" sz="2000" b="0" dirty="0" smtClean="0">
                <a:latin typeface="宋体" panose="02010600030101010101" pitchFamily="2" charset="-122"/>
                <a:ea typeface="宋体" panose="02010600030101010101" pitchFamily="2" charset="-122"/>
                <a:cs typeface="宋体" panose="02010600030101010101" pitchFamily="2" charset="-122"/>
              </a:rPr>
              <a:t>LoGo</a:t>
            </a:r>
            <a:r>
              <a:rPr lang="zh-CN" altLang="en-US" sz="2000" b="0" dirty="0" smtClean="0">
                <a:latin typeface="宋体" panose="02010600030101010101" pitchFamily="2" charset="-122"/>
                <a:ea typeface="宋体" panose="02010600030101010101" pitchFamily="2" charset="-122"/>
                <a:cs typeface="宋体" panose="02010600030101010101" pitchFamily="2" charset="-122"/>
              </a:rPr>
              <a:t>图标</a:t>
            </a:r>
            <a:r>
              <a:rPr lang="zh-CN" altLang="zh-CN" sz="2000" b="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b="0" dirty="0" smtClean="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986904" y="179750"/>
            <a:ext cx="2019300" cy="645160"/>
          </a:xfrm>
          <a:prstGeom prst="rect">
            <a:avLst/>
          </a:prstGeom>
        </p:spPr>
        <p:txBody>
          <a:bodyPr wrap="none">
            <a:spAutoFit/>
          </a:bodyPr>
          <a:lstStyle/>
          <a:p>
            <a:r>
              <a:rPr lang="zh-CN" altLang="zh-CN" sz="3600" b="1" dirty="0">
                <a:solidFill>
                  <a:srgbClr val="FFFF00"/>
                </a:solidFill>
                <a:latin typeface="黑体" panose="02010609060101010101" pitchFamily="49" charset="-122"/>
                <a:ea typeface="黑体" panose="02010609060101010101" pitchFamily="49" charset="-122"/>
              </a:rPr>
              <a:t>课堂练习</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204470" y="1116965"/>
            <a:ext cx="8735060" cy="5262245"/>
          </a:xfrm>
          <a:prstGeom prst="rect">
            <a:avLst/>
          </a:prstGeom>
          <a:noFill/>
          <a:ln w="9525">
            <a:noFill/>
          </a:ln>
        </p:spPr>
        <p:txBody>
          <a:bodyPr wrap="square">
            <a:spAutoFit/>
          </a:bodyPr>
          <a:p>
            <a:pPr algn="l">
              <a:lnSpc>
                <a:spcPct val="120000"/>
              </a:lnSpc>
              <a:buNone/>
            </a:pPr>
            <a:r>
              <a:rPr lang="zh-CN" altLang="zh-CN" sz="2000" b="0" dirty="0" smtClean="0">
                <a:latin typeface="+mn-ea"/>
                <a:cs typeface="+mn-ea"/>
              </a:rPr>
              <a:t>1．信息系统的组成包括（    ）。</a:t>
            </a:r>
            <a:endParaRPr lang="zh-CN" altLang="zh-CN" sz="2000" b="0" dirty="0" smtClean="0">
              <a:latin typeface="+mn-ea"/>
              <a:cs typeface="+mn-ea"/>
            </a:endParaRPr>
          </a:p>
          <a:p>
            <a:pPr algn="l">
              <a:lnSpc>
                <a:spcPct val="120000"/>
              </a:lnSpc>
              <a:buNone/>
            </a:pPr>
            <a:r>
              <a:rPr lang="zh-CN" altLang="zh-CN" sz="2000" b="0" dirty="0" smtClean="0">
                <a:latin typeface="+mn-ea"/>
                <a:cs typeface="+mn-ea"/>
              </a:rPr>
              <a:t>A．计算机软件和硬件		B．信息资源和信息用户</a:t>
            </a:r>
            <a:endParaRPr lang="zh-CN" altLang="zh-CN" sz="2000" b="0" dirty="0" smtClean="0">
              <a:latin typeface="+mn-ea"/>
              <a:cs typeface="+mn-ea"/>
            </a:endParaRPr>
          </a:p>
          <a:p>
            <a:pPr algn="l">
              <a:lnSpc>
                <a:spcPct val="120000"/>
              </a:lnSpc>
              <a:buNone/>
            </a:pPr>
            <a:r>
              <a:rPr lang="zh-CN" altLang="zh-CN" sz="2000" b="0" dirty="0" smtClean="0">
                <a:latin typeface="+mn-ea"/>
                <a:cs typeface="+mn-ea"/>
              </a:rPr>
              <a:t>C．网络与通信设备		D．以上都是</a:t>
            </a:r>
            <a:endParaRPr lang="zh-CN" altLang="zh-CN" sz="2000" b="0" dirty="0" smtClean="0">
              <a:latin typeface="+mn-ea"/>
              <a:cs typeface="+mn-ea"/>
            </a:endParaRPr>
          </a:p>
          <a:p>
            <a:pPr algn="l">
              <a:lnSpc>
                <a:spcPct val="120000"/>
              </a:lnSpc>
              <a:buNone/>
            </a:pPr>
            <a:r>
              <a:rPr lang="zh-CN" altLang="zh-CN" sz="2000" b="0" dirty="0" smtClean="0">
                <a:latin typeface="+mn-ea"/>
                <a:cs typeface="+mn-ea"/>
              </a:rPr>
              <a:t>2．表示一个二进制数，通过是在数的末尾加字母（    ）。</a:t>
            </a:r>
            <a:endParaRPr lang="zh-CN" altLang="zh-CN" sz="2000" b="0" dirty="0" smtClean="0">
              <a:latin typeface="+mn-ea"/>
              <a:cs typeface="+mn-ea"/>
            </a:endParaRPr>
          </a:p>
          <a:p>
            <a:pPr algn="l">
              <a:lnSpc>
                <a:spcPct val="120000"/>
              </a:lnSpc>
              <a:buNone/>
            </a:pPr>
            <a:r>
              <a:rPr lang="zh-CN" altLang="zh-CN" sz="2000" b="0" dirty="0" smtClean="0">
                <a:latin typeface="+mn-ea"/>
                <a:cs typeface="+mn-ea"/>
              </a:rPr>
              <a:t>A．B	        B．D 	         C．O 	            D．H</a:t>
            </a:r>
            <a:endParaRPr lang="zh-CN" altLang="zh-CN" sz="2000" b="0" dirty="0" smtClean="0">
              <a:latin typeface="+mn-ea"/>
              <a:cs typeface="+mn-ea"/>
            </a:endParaRPr>
          </a:p>
          <a:p>
            <a:pPr algn="l">
              <a:lnSpc>
                <a:spcPct val="120000"/>
              </a:lnSpc>
              <a:buNone/>
            </a:pPr>
            <a:r>
              <a:rPr lang="zh-CN" altLang="zh-CN" sz="2000" b="0" dirty="0" smtClean="0">
                <a:latin typeface="+mn-ea"/>
                <a:cs typeface="+mn-ea"/>
              </a:rPr>
              <a:t>3．以下分别属于二进制、八进制、十六进制数的是（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A．11，87，9A		   B．12，56，49</a:t>
            </a:r>
            <a:endParaRPr lang="zh-CN" altLang="zh-CN" sz="2000" b="0" dirty="0" smtClean="0">
              <a:latin typeface="+mn-ea"/>
              <a:cs typeface="+mn-ea"/>
            </a:endParaRPr>
          </a:p>
          <a:p>
            <a:pPr algn="l">
              <a:lnSpc>
                <a:spcPct val="120000"/>
              </a:lnSpc>
              <a:buNone/>
            </a:pPr>
            <a:r>
              <a:rPr lang="zh-CN" altLang="zh-CN" sz="2000" b="0" dirty="0" smtClean="0">
                <a:latin typeface="+mn-ea"/>
                <a:cs typeface="+mn-ea"/>
              </a:rPr>
              <a:t>C．10，57，9B		   D．11，79，3C</a:t>
            </a:r>
            <a:endParaRPr lang="zh-CN" altLang="zh-CN" sz="2000" b="0" dirty="0" smtClean="0">
              <a:latin typeface="+mn-ea"/>
              <a:cs typeface="+mn-ea"/>
            </a:endParaRPr>
          </a:p>
          <a:p>
            <a:pPr algn="l">
              <a:lnSpc>
                <a:spcPct val="120000"/>
              </a:lnSpc>
              <a:buNone/>
            </a:pPr>
            <a:r>
              <a:rPr lang="zh-CN" altLang="zh-CN" sz="2000" b="0" dirty="0" smtClean="0">
                <a:latin typeface="+mn-ea"/>
                <a:cs typeface="+mn-ea"/>
              </a:rPr>
              <a:t>4．以下二进制数中最大的一个是（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A．1110         B．1111	          C．1011	    D．1101</a:t>
            </a:r>
            <a:endParaRPr lang="zh-CN" altLang="zh-CN" sz="2000" b="0" dirty="0" smtClean="0">
              <a:latin typeface="+mn-ea"/>
              <a:cs typeface="+mn-ea"/>
            </a:endParaRPr>
          </a:p>
          <a:p>
            <a:pPr algn="l">
              <a:lnSpc>
                <a:spcPct val="120000"/>
              </a:lnSpc>
              <a:buNone/>
            </a:pPr>
            <a:r>
              <a:rPr lang="zh-CN" altLang="zh-CN" sz="2000" b="0" dirty="0" smtClean="0">
                <a:latin typeface="+mn-ea"/>
                <a:cs typeface="+mn-ea"/>
              </a:rPr>
              <a:t>5．将二进制数（1101）</a:t>
            </a:r>
            <a:r>
              <a:rPr lang="zh-CN" altLang="zh-CN" sz="2000" b="0" baseline="-25000" dirty="0" smtClean="0">
                <a:latin typeface="+mn-ea"/>
                <a:cs typeface="+mn-ea"/>
              </a:rPr>
              <a:t>2</a:t>
            </a:r>
            <a:r>
              <a:rPr lang="zh-CN" altLang="zh-CN" sz="2000" b="0" dirty="0" smtClean="0">
                <a:latin typeface="+mn-ea"/>
                <a:cs typeface="+mn-ea"/>
              </a:rPr>
              <a:t>化为十进制数等于（    ）。</a:t>
            </a:r>
            <a:endParaRPr lang="zh-CN" altLang="zh-CN" sz="2000" b="0" dirty="0" smtClean="0">
              <a:latin typeface="+mn-ea"/>
              <a:cs typeface="+mn-ea"/>
            </a:endParaRPr>
          </a:p>
          <a:p>
            <a:pPr algn="l">
              <a:lnSpc>
                <a:spcPct val="120000"/>
              </a:lnSpc>
              <a:buNone/>
            </a:pPr>
            <a:r>
              <a:rPr lang="zh-CN" altLang="zh-CN" sz="2000" b="0" dirty="0" smtClean="0">
                <a:latin typeface="+mn-ea"/>
                <a:cs typeface="+mn-ea"/>
              </a:rPr>
              <a:t>A．10	        B．11  	          C．12   	    D．13</a:t>
            </a:r>
            <a:endParaRPr lang="zh-CN" altLang="zh-CN" sz="2000" b="0" dirty="0" smtClean="0">
              <a:latin typeface="+mn-ea"/>
              <a:cs typeface="+mn-ea"/>
            </a:endParaRPr>
          </a:p>
          <a:p>
            <a:pPr algn="l">
              <a:lnSpc>
                <a:spcPct val="120000"/>
              </a:lnSpc>
              <a:buNone/>
            </a:pPr>
            <a:r>
              <a:rPr lang="zh-CN" altLang="zh-CN" sz="2000" b="0" dirty="0" smtClean="0">
                <a:latin typeface="+mn-ea"/>
                <a:cs typeface="+mn-ea"/>
              </a:rPr>
              <a:t>6．与十进制数12等值的二进制数是（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A．1110	        B．1011	          C．1100	    D．1111</a:t>
            </a:r>
            <a:endParaRPr lang="zh-CN" altLang="zh-CN" sz="2000" b="0" dirty="0" smtClean="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986904" y="179750"/>
            <a:ext cx="2019300" cy="645160"/>
          </a:xfrm>
          <a:prstGeom prst="rect">
            <a:avLst/>
          </a:prstGeom>
        </p:spPr>
        <p:txBody>
          <a:bodyPr wrap="none">
            <a:spAutoFit/>
          </a:bodyPr>
          <a:lstStyle/>
          <a:p>
            <a:r>
              <a:rPr lang="zh-CN" altLang="zh-CN" sz="3600" b="1" dirty="0">
                <a:solidFill>
                  <a:srgbClr val="FFFF00"/>
                </a:solidFill>
                <a:latin typeface="黑体" panose="02010609060101010101" pitchFamily="49" charset="-122"/>
                <a:ea typeface="黑体" panose="02010609060101010101" pitchFamily="49" charset="-122"/>
              </a:rPr>
              <a:t>课堂练习</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100965" y="1022350"/>
            <a:ext cx="8735060" cy="6000750"/>
          </a:xfrm>
          <a:prstGeom prst="rect">
            <a:avLst/>
          </a:prstGeom>
          <a:noFill/>
          <a:ln w="9525">
            <a:noFill/>
          </a:ln>
        </p:spPr>
        <p:txBody>
          <a:bodyPr wrap="square">
            <a:spAutoFit/>
          </a:bodyPr>
          <a:p>
            <a:pPr algn="l">
              <a:lnSpc>
                <a:spcPct val="120000"/>
              </a:lnSpc>
              <a:buNone/>
            </a:pPr>
            <a:r>
              <a:rPr lang="zh-CN" altLang="zh-CN" sz="2000" b="0" dirty="0" smtClean="0">
                <a:latin typeface="+mn-ea"/>
                <a:cs typeface="+mn-ea"/>
              </a:rPr>
              <a:t>7．以下各种进制的数中，最大的一个是（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A．（1101）</a:t>
            </a:r>
            <a:r>
              <a:rPr lang="zh-CN" altLang="zh-CN" sz="2000" b="0" baseline="-25000" dirty="0" smtClean="0">
                <a:latin typeface="+mn-ea"/>
                <a:cs typeface="+mn-ea"/>
              </a:rPr>
              <a:t>8</a:t>
            </a:r>
            <a:r>
              <a:rPr lang="zh-CN" altLang="zh-CN" sz="2000" b="0" dirty="0" smtClean="0">
                <a:latin typeface="+mn-ea"/>
                <a:cs typeface="+mn-ea"/>
              </a:rPr>
              <a:t>	   B．（1101）</a:t>
            </a:r>
            <a:r>
              <a:rPr lang="zh-CN" altLang="zh-CN" sz="2000" b="0" baseline="-25000" dirty="0" smtClean="0">
                <a:latin typeface="+mn-ea"/>
                <a:cs typeface="+mn-ea"/>
              </a:rPr>
              <a:t>2</a:t>
            </a:r>
            <a:r>
              <a:rPr lang="zh-CN" altLang="zh-CN" sz="2000" b="0" dirty="0" smtClean="0">
                <a:latin typeface="+mn-ea"/>
                <a:cs typeface="+mn-ea"/>
              </a:rPr>
              <a:t>     C．（1101）</a:t>
            </a:r>
            <a:r>
              <a:rPr lang="zh-CN" altLang="zh-CN" sz="2000" b="0" baseline="-25000" dirty="0" smtClean="0">
                <a:latin typeface="+mn-ea"/>
                <a:cs typeface="+mn-ea"/>
              </a:rPr>
              <a:t>16</a:t>
            </a:r>
            <a:r>
              <a:rPr lang="zh-CN" altLang="zh-CN" sz="2000" b="0" dirty="0" smtClean="0">
                <a:latin typeface="+mn-ea"/>
                <a:cs typeface="+mn-ea"/>
              </a:rPr>
              <a:t>    D．（1101）</a:t>
            </a:r>
            <a:r>
              <a:rPr lang="zh-CN" altLang="zh-CN" sz="2000" b="0" baseline="-25000" dirty="0" smtClean="0">
                <a:latin typeface="+mn-ea"/>
                <a:cs typeface="+mn-ea"/>
              </a:rPr>
              <a:t>10</a:t>
            </a:r>
            <a:endParaRPr lang="zh-CN" altLang="zh-CN" sz="2000" b="0" dirty="0" smtClean="0">
              <a:latin typeface="+mn-ea"/>
              <a:cs typeface="+mn-ea"/>
            </a:endParaRPr>
          </a:p>
          <a:p>
            <a:pPr algn="l">
              <a:lnSpc>
                <a:spcPct val="120000"/>
              </a:lnSpc>
              <a:buNone/>
            </a:pPr>
            <a:r>
              <a:rPr lang="zh-CN" altLang="zh-CN" sz="2000" b="0" dirty="0" smtClean="0">
                <a:latin typeface="+mn-ea"/>
                <a:cs typeface="+mn-ea"/>
              </a:rPr>
              <a:t>8．计算机存储信息的最小单位是（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A．字节	          B．位 	     C．千字节	       D．字长</a:t>
            </a:r>
            <a:endParaRPr lang="zh-CN" altLang="zh-CN" sz="2000" b="0" dirty="0" smtClean="0">
              <a:latin typeface="+mn-ea"/>
              <a:cs typeface="+mn-ea"/>
            </a:endParaRPr>
          </a:p>
          <a:p>
            <a:pPr algn="l">
              <a:lnSpc>
                <a:spcPct val="120000"/>
              </a:lnSpc>
              <a:buNone/>
            </a:pPr>
            <a:r>
              <a:rPr lang="zh-CN" altLang="zh-CN" sz="2000" b="0" dirty="0" smtClean="0">
                <a:latin typeface="+mn-ea"/>
                <a:cs typeface="+mn-ea"/>
              </a:rPr>
              <a:t>9．计算机存储信息的基本单位是（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A．bit	          B．KB	     C．字长	       D．B</a:t>
            </a:r>
            <a:endParaRPr lang="zh-CN" altLang="zh-CN" sz="2000" b="0" dirty="0" smtClean="0">
              <a:latin typeface="+mn-ea"/>
              <a:cs typeface="+mn-ea"/>
            </a:endParaRPr>
          </a:p>
          <a:p>
            <a:pPr algn="l">
              <a:lnSpc>
                <a:spcPct val="120000"/>
              </a:lnSpc>
              <a:buNone/>
            </a:pPr>
            <a:r>
              <a:rPr lang="zh-CN" altLang="zh-CN" sz="2000" b="0" dirty="0" smtClean="0">
                <a:latin typeface="+mn-ea"/>
                <a:cs typeface="+mn-ea"/>
              </a:rPr>
              <a:t>10．目前，存储信息的最大单位是（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A．KB  		   B．TB	     C．MB 	       D．GB</a:t>
            </a:r>
            <a:endParaRPr lang="zh-CN" altLang="zh-CN" sz="2000" b="0" dirty="0" smtClean="0">
              <a:latin typeface="+mn-ea"/>
              <a:cs typeface="+mn-ea"/>
            </a:endParaRPr>
          </a:p>
          <a:p>
            <a:pPr algn="l">
              <a:lnSpc>
                <a:spcPct val="120000"/>
              </a:lnSpc>
              <a:buNone/>
            </a:pPr>
            <a:r>
              <a:rPr lang="zh-CN" altLang="zh-CN" sz="2000" b="0" dirty="0" smtClean="0">
                <a:latin typeface="+mn-ea"/>
                <a:cs typeface="+mn-ea"/>
              </a:rPr>
              <a:t>11．1TB的准确值是（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A．4×1000B       B．4×1024B   </a:t>
            </a:r>
            <a:endParaRPr lang="zh-CN" altLang="zh-CN" sz="2000" b="0" dirty="0" smtClean="0">
              <a:latin typeface="+mn-ea"/>
              <a:cs typeface="+mn-ea"/>
            </a:endParaRPr>
          </a:p>
          <a:p>
            <a:pPr algn="l">
              <a:lnSpc>
                <a:spcPct val="120000"/>
              </a:lnSpc>
              <a:buNone/>
            </a:pPr>
            <a:r>
              <a:rPr lang="zh-CN" altLang="zh-CN" sz="2000" b="0" dirty="0" smtClean="0">
                <a:latin typeface="+mn-ea"/>
                <a:cs typeface="+mn-ea"/>
              </a:rPr>
              <a:t>C．1024GB         D．1024×1024×1024 Bytes</a:t>
            </a:r>
            <a:endParaRPr lang="zh-CN" altLang="zh-CN" sz="2000" b="0" dirty="0" smtClean="0">
              <a:latin typeface="+mn-ea"/>
              <a:cs typeface="+mn-ea"/>
            </a:endParaRPr>
          </a:p>
          <a:p>
            <a:pPr algn="l">
              <a:lnSpc>
                <a:spcPct val="120000"/>
              </a:lnSpc>
              <a:buNone/>
            </a:pPr>
            <a:r>
              <a:rPr lang="zh-CN" altLang="zh-CN" sz="2000" b="0" dirty="0" smtClean="0">
                <a:latin typeface="+mn-ea"/>
                <a:cs typeface="+mn-ea"/>
              </a:rPr>
              <a:t>12．以下关于存储容量单位大小关系的比较中，正确的是（    ）。</a:t>
            </a:r>
            <a:endParaRPr lang="zh-CN" altLang="zh-CN" sz="2000" b="0" dirty="0" smtClean="0">
              <a:latin typeface="+mn-ea"/>
              <a:cs typeface="+mn-ea"/>
            </a:endParaRPr>
          </a:p>
          <a:p>
            <a:pPr algn="l">
              <a:lnSpc>
                <a:spcPct val="120000"/>
              </a:lnSpc>
              <a:buNone/>
            </a:pPr>
            <a:r>
              <a:rPr lang="zh-CN" altLang="zh-CN" sz="2000" b="0" dirty="0" smtClean="0">
                <a:latin typeface="+mn-ea"/>
                <a:cs typeface="+mn-ea"/>
              </a:rPr>
              <a:t>A．1 TB&gt;1 MB&gt;1 KB    	              B．1 GB&gt;1 MB&gt;1 TB</a:t>
            </a:r>
            <a:endParaRPr lang="zh-CN" altLang="zh-CN" sz="2000" b="0" dirty="0" smtClean="0">
              <a:latin typeface="+mn-ea"/>
              <a:cs typeface="+mn-ea"/>
            </a:endParaRPr>
          </a:p>
          <a:p>
            <a:pPr algn="l">
              <a:lnSpc>
                <a:spcPct val="120000"/>
              </a:lnSpc>
              <a:buNone/>
            </a:pPr>
            <a:r>
              <a:rPr lang="zh-CN" altLang="zh-CN" sz="2000" b="0" dirty="0" smtClean="0">
                <a:latin typeface="+mn-ea"/>
                <a:cs typeface="+mn-ea"/>
              </a:rPr>
              <a:t>C．1 GB&gt;1 TB&gt;1 MB                  D．1 MB&gt;1 KB&gt;1 TB</a:t>
            </a:r>
            <a:endParaRPr lang="zh-CN" altLang="zh-CN" sz="2000" b="0" dirty="0" smtClean="0">
              <a:latin typeface="+mn-ea"/>
              <a:cs typeface="+mn-ea"/>
            </a:endParaRPr>
          </a:p>
          <a:p>
            <a:pPr algn="l">
              <a:lnSpc>
                <a:spcPct val="120000"/>
              </a:lnSpc>
              <a:buNone/>
            </a:pPr>
            <a:r>
              <a:rPr lang="zh-CN" altLang="zh-CN" sz="2000" b="0" dirty="0" smtClean="0">
                <a:latin typeface="+mn-ea"/>
                <a:cs typeface="+mn-ea"/>
              </a:rPr>
              <a:t>13．在计算机中，英文字符及标点符号的编码采用（    ）。</a:t>
            </a:r>
            <a:endParaRPr lang="zh-CN" altLang="zh-CN" sz="2000" b="0" dirty="0" smtClean="0">
              <a:latin typeface="+mn-ea"/>
              <a:cs typeface="+mn-ea"/>
            </a:endParaRPr>
          </a:p>
          <a:p>
            <a:pPr algn="l">
              <a:lnSpc>
                <a:spcPct val="120000"/>
              </a:lnSpc>
              <a:buNone/>
            </a:pPr>
            <a:r>
              <a:rPr lang="zh-CN" altLang="zh-CN" sz="2000" b="0" dirty="0" smtClean="0">
                <a:latin typeface="+mn-ea"/>
                <a:cs typeface="+mn-ea"/>
              </a:rPr>
              <a:t>A．BCD码	    B．区位码 	      C．ASCII码	    D．拼音码 </a:t>
            </a:r>
            <a:endParaRPr lang="zh-CN" altLang="zh-CN" sz="2000" b="0" dirty="0" smtClean="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986904" y="179750"/>
            <a:ext cx="2019300" cy="645160"/>
          </a:xfrm>
          <a:prstGeom prst="rect">
            <a:avLst/>
          </a:prstGeom>
        </p:spPr>
        <p:txBody>
          <a:bodyPr wrap="none">
            <a:spAutoFit/>
          </a:bodyPr>
          <a:lstStyle/>
          <a:p>
            <a:r>
              <a:rPr lang="zh-CN" altLang="zh-CN" sz="3600" b="1" dirty="0">
                <a:solidFill>
                  <a:srgbClr val="FFFF00"/>
                </a:solidFill>
                <a:latin typeface="黑体" panose="02010609060101010101" pitchFamily="49" charset="-122"/>
                <a:ea typeface="黑体" panose="02010609060101010101" pitchFamily="49" charset="-122"/>
              </a:rPr>
              <a:t>课堂练习</a:t>
            </a:r>
            <a:endParaRPr lang="zh-CN" altLang="zh-CN" sz="3600"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89535" y="1090295"/>
            <a:ext cx="8735060" cy="5507990"/>
          </a:xfrm>
          <a:prstGeom prst="rect">
            <a:avLst/>
          </a:prstGeom>
          <a:noFill/>
          <a:ln w="9525">
            <a:noFill/>
          </a:ln>
        </p:spPr>
        <p:txBody>
          <a:bodyPr wrap="square">
            <a:spAutoFit/>
          </a:bodyPr>
          <a:p>
            <a:pPr algn="l">
              <a:lnSpc>
                <a:spcPct val="110000"/>
              </a:lnSpc>
              <a:buNone/>
            </a:pPr>
            <a:r>
              <a:rPr lang="zh-CN" altLang="zh-CN" sz="2000" b="0" dirty="0" smtClean="0">
                <a:latin typeface="+mn-ea"/>
                <a:cs typeface="+mn-ea"/>
              </a:rPr>
              <a:t>14．7位ASCII码所能表示的字符个数是（    ）。</a:t>
            </a:r>
            <a:endParaRPr lang="zh-CN" altLang="zh-CN" sz="2000" b="0" dirty="0" smtClean="0">
              <a:latin typeface="+mn-ea"/>
              <a:cs typeface="+mn-ea"/>
            </a:endParaRPr>
          </a:p>
          <a:p>
            <a:pPr algn="l">
              <a:lnSpc>
                <a:spcPct val="110000"/>
              </a:lnSpc>
              <a:buNone/>
            </a:pPr>
            <a:r>
              <a:rPr lang="zh-CN" altLang="zh-CN" sz="2000" b="0" dirty="0" smtClean="0">
                <a:latin typeface="+mn-ea"/>
                <a:cs typeface="+mn-ea"/>
              </a:rPr>
              <a:t>A．64	          B．128	      C．256	     D．1024</a:t>
            </a:r>
            <a:endParaRPr lang="zh-CN" altLang="zh-CN" sz="2000" b="0" dirty="0" smtClean="0">
              <a:latin typeface="+mn-ea"/>
              <a:cs typeface="+mn-ea"/>
            </a:endParaRPr>
          </a:p>
          <a:p>
            <a:pPr algn="l">
              <a:lnSpc>
                <a:spcPct val="110000"/>
              </a:lnSpc>
              <a:buNone/>
            </a:pPr>
            <a:r>
              <a:rPr lang="zh-CN" altLang="zh-CN" sz="2000" b="0" dirty="0" smtClean="0">
                <a:latin typeface="+mn-ea"/>
                <a:cs typeface="+mn-ea"/>
              </a:rPr>
              <a:t>15．不同字符ASCII码大小的比较正确的一项是（    ）。</a:t>
            </a:r>
            <a:endParaRPr lang="zh-CN" altLang="zh-CN" sz="2000" b="0" dirty="0" smtClean="0">
              <a:latin typeface="+mn-ea"/>
              <a:cs typeface="+mn-ea"/>
            </a:endParaRPr>
          </a:p>
          <a:p>
            <a:pPr algn="l">
              <a:lnSpc>
                <a:spcPct val="110000"/>
              </a:lnSpc>
              <a:buNone/>
            </a:pPr>
            <a:r>
              <a:rPr lang="zh-CN" altLang="zh-CN" sz="2000" b="0" dirty="0" smtClean="0">
                <a:latin typeface="+mn-ea"/>
                <a:cs typeface="+mn-ea"/>
              </a:rPr>
              <a:t>A．2&lt;B&lt;b	   B．空格&lt;a&lt;5	      C．a&lt;A&lt;8	     D．3&lt;z&lt;Z</a:t>
            </a:r>
            <a:endParaRPr lang="zh-CN" altLang="zh-CN" sz="2000" b="0" dirty="0" smtClean="0">
              <a:latin typeface="+mn-ea"/>
              <a:cs typeface="+mn-ea"/>
            </a:endParaRPr>
          </a:p>
          <a:p>
            <a:pPr algn="l">
              <a:lnSpc>
                <a:spcPct val="110000"/>
              </a:lnSpc>
              <a:buNone/>
            </a:pPr>
            <a:r>
              <a:rPr lang="zh-CN" altLang="zh-CN" sz="2000" b="0" dirty="0" smtClean="0">
                <a:latin typeface="+mn-ea"/>
                <a:cs typeface="+mn-ea"/>
              </a:rPr>
              <a:t>16．若字母“E”的ASCII码为69，那么字母“B”的ASCII码为（    ）。</a:t>
            </a:r>
            <a:endParaRPr lang="zh-CN" altLang="zh-CN" sz="2000" b="0" dirty="0" smtClean="0">
              <a:latin typeface="+mn-ea"/>
              <a:cs typeface="+mn-ea"/>
            </a:endParaRPr>
          </a:p>
          <a:p>
            <a:pPr algn="l">
              <a:lnSpc>
                <a:spcPct val="110000"/>
              </a:lnSpc>
              <a:buNone/>
            </a:pPr>
            <a:r>
              <a:rPr lang="zh-CN" altLang="zh-CN" sz="2000" b="0" dirty="0" smtClean="0">
                <a:latin typeface="+mn-ea"/>
                <a:cs typeface="+mn-ea"/>
              </a:rPr>
              <a:t>A．66 	          B．67	      C．68        D．72</a:t>
            </a:r>
            <a:endParaRPr lang="zh-CN" altLang="zh-CN" sz="2000" b="0" dirty="0" smtClean="0">
              <a:latin typeface="+mn-ea"/>
              <a:cs typeface="+mn-ea"/>
            </a:endParaRPr>
          </a:p>
          <a:p>
            <a:pPr algn="l">
              <a:lnSpc>
                <a:spcPct val="110000"/>
              </a:lnSpc>
              <a:buNone/>
            </a:pPr>
            <a:r>
              <a:rPr lang="zh-CN" altLang="zh-CN" sz="2000" b="0" dirty="0" smtClean="0">
                <a:latin typeface="+mn-ea"/>
                <a:cs typeface="+mn-ea"/>
              </a:rPr>
              <a:t>17．存储1000个英文字符占用的存储空间大约是（    ）。</a:t>
            </a:r>
            <a:endParaRPr lang="zh-CN" altLang="zh-CN" sz="2000" b="0" dirty="0" smtClean="0">
              <a:latin typeface="+mn-ea"/>
              <a:cs typeface="+mn-ea"/>
            </a:endParaRPr>
          </a:p>
          <a:p>
            <a:pPr algn="l">
              <a:lnSpc>
                <a:spcPct val="110000"/>
              </a:lnSpc>
              <a:buNone/>
            </a:pPr>
            <a:r>
              <a:rPr lang="zh-CN" altLang="zh-CN" sz="2000" b="0" dirty="0" smtClean="0">
                <a:latin typeface="+mn-ea"/>
                <a:cs typeface="+mn-ea"/>
              </a:rPr>
              <a:t>A．1MB  	   B．1KB  	      C．500B      D．2KB</a:t>
            </a:r>
            <a:endParaRPr lang="zh-CN" altLang="zh-CN" sz="2000" b="0" dirty="0" smtClean="0">
              <a:latin typeface="+mn-ea"/>
              <a:cs typeface="+mn-ea"/>
            </a:endParaRPr>
          </a:p>
          <a:p>
            <a:pPr algn="l">
              <a:lnSpc>
                <a:spcPct val="110000"/>
              </a:lnSpc>
              <a:buNone/>
            </a:pPr>
            <a:r>
              <a:rPr lang="zh-CN" altLang="zh-CN" sz="2000" b="0" dirty="0" smtClean="0">
                <a:latin typeface="+mn-ea"/>
                <a:cs typeface="+mn-ea"/>
              </a:rPr>
              <a:t>18．某同学通过键入“xingfu”字母输入“幸福”两个汉字，则编码“xingfu”属于（    ）。</a:t>
            </a:r>
            <a:endParaRPr lang="zh-CN" altLang="zh-CN" sz="2000" b="0" dirty="0" smtClean="0">
              <a:latin typeface="+mn-ea"/>
              <a:cs typeface="+mn-ea"/>
            </a:endParaRPr>
          </a:p>
          <a:p>
            <a:pPr algn="l">
              <a:lnSpc>
                <a:spcPct val="110000"/>
              </a:lnSpc>
              <a:buNone/>
            </a:pPr>
            <a:r>
              <a:rPr lang="zh-CN" altLang="zh-CN" sz="2000" b="0" dirty="0" smtClean="0">
                <a:latin typeface="+mn-ea"/>
                <a:cs typeface="+mn-ea"/>
              </a:rPr>
              <a:t>A．汉字国标码		  B．汉字字型码</a:t>
            </a:r>
            <a:endParaRPr lang="zh-CN" altLang="zh-CN" sz="2000" b="0" dirty="0" smtClean="0">
              <a:latin typeface="+mn-ea"/>
              <a:cs typeface="+mn-ea"/>
            </a:endParaRPr>
          </a:p>
          <a:p>
            <a:pPr algn="l">
              <a:lnSpc>
                <a:spcPct val="110000"/>
              </a:lnSpc>
              <a:buNone/>
            </a:pPr>
            <a:r>
              <a:rPr lang="zh-CN" altLang="zh-CN" sz="2000" b="0" dirty="0" smtClean="0">
                <a:latin typeface="+mn-ea"/>
                <a:cs typeface="+mn-ea"/>
              </a:rPr>
              <a:t>C．汉字机内码		  D．汉字输入码</a:t>
            </a:r>
            <a:endParaRPr lang="zh-CN" altLang="zh-CN" sz="2000" b="0" dirty="0" smtClean="0">
              <a:latin typeface="+mn-ea"/>
              <a:cs typeface="+mn-ea"/>
            </a:endParaRPr>
          </a:p>
          <a:p>
            <a:pPr algn="l">
              <a:lnSpc>
                <a:spcPct val="110000"/>
              </a:lnSpc>
              <a:buNone/>
            </a:pPr>
            <a:r>
              <a:rPr lang="zh-CN" altLang="zh-CN" sz="2000" b="0" dirty="0" smtClean="0">
                <a:latin typeface="+mn-ea"/>
                <a:cs typeface="+mn-ea"/>
              </a:rPr>
              <a:t>19．存储一个汉字的国标码和机内码分别需要占用的字节数是（    ）。</a:t>
            </a:r>
            <a:endParaRPr lang="zh-CN" altLang="zh-CN" sz="2000" b="0" dirty="0" smtClean="0">
              <a:latin typeface="+mn-ea"/>
              <a:cs typeface="+mn-ea"/>
            </a:endParaRPr>
          </a:p>
          <a:p>
            <a:pPr algn="l">
              <a:lnSpc>
                <a:spcPct val="110000"/>
              </a:lnSpc>
              <a:buNone/>
            </a:pPr>
            <a:r>
              <a:rPr lang="zh-CN" altLang="zh-CN" sz="2000" b="0" dirty="0" smtClean="0">
                <a:latin typeface="+mn-ea"/>
                <a:cs typeface="+mn-ea"/>
              </a:rPr>
              <a:t>A．1，1  	  B．2，2  	   C．1，2   	   D．2，1</a:t>
            </a:r>
            <a:endParaRPr lang="zh-CN" altLang="zh-CN" sz="2000" b="0" dirty="0" smtClean="0">
              <a:latin typeface="+mn-ea"/>
              <a:cs typeface="+mn-ea"/>
            </a:endParaRPr>
          </a:p>
          <a:p>
            <a:pPr algn="l">
              <a:lnSpc>
                <a:spcPct val="110000"/>
              </a:lnSpc>
              <a:buNone/>
            </a:pPr>
            <a:r>
              <a:rPr lang="zh-CN" altLang="zh-CN" sz="2000" b="0" dirty="0" smtClean="0">
                <a:latin typeface="+mn-ea"/>
                <a:cs typeface="+mn-ea"/>
              </a:rPr>
              <a:t>20．要存储10个16×16点阵的汉字字形码，需要占用的存储空间是（    ）。</a:t>
            </a:r>
            <a:endParaRPr lang="zh-CN" altLang="zh-CN" sz="2000" b="0" dirty="0" smtClean="0">
              <a:latin typeface="+mn-ea"/>
              <a:cs typeface="+mn-ea"/>
            </a:endParaRPr>
          </a:p>
          <a:p>
            <a:pPr algn="l">
              <a:lnSpc>
                <a:spcPct val="110000"/>
              </a:lnSpc>
              <a:buNone/>
            </a:pPr>
            <a:r>
              <a:rPr lang="zh-CN" altLang="zh-CN" sz="2000" b="0" dirty="0" smtClean="0">
                <a:latin typeface="+mn-ea"/>
                <a:cs typeface="+mn-ea"/>
              </a:rPr>
              <a:t>A．160 B	  B．1280 B	   C．320 B	   D．2560 B</a:t>
            </a:r>
            <a:endParaRPr lang="zh-CN" altLang="zh-CN" sz="2000" b="0" dirty="0" smtClean="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Rectangle 3"/>
          <p:cNvSpPr txBox="1">
            <a:spLocks noChangeArrowheads="1"/>
          </p:cNvSpPr>
          <p:nvPr/>
        </p:nvSpPr>
        <p:spPr>
          <a:xfrm>
            <a:off x="395536" y="1340768"/>
            <a:ext cx="8229600" cy="172819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endParaRPr lang="zh-CN" altLang="en-US" sz="2400" dirty="0"/>
          </a:p>
        </p:txBody>
      </p:sp>
      <p:sp>
        <p:nvSpPr>
          <p:cNvPr id="7" name="Rectangle 2"/>
          <p:cNvSpPr txBox="1">
            <a:spLocks noChangeArrowheads="1"/>
          </p:cNvSpPr>
          <p:nvPr/>
        </p:nvSpPr>
        <p:spPr>
          <a:xfrm>
            <a:off x="1907704" y="246651"/>
            <a:ext cx="4608512" cy="64807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600" b="1" dirty="0">
                <a:solidFill>
                  <a:srgbClr val="FFFF00"/>
                </a:solidFill>
                <a:latin typeface="黑体" panose="02010609060101010101" pitchFamily="49" charset="-122"/>
                <a:ea typeface="黑体" panose="02010609060101010101" pitchFamily="49" charset="-122"/>
                <a:sym typeface="+mn-ea"/>
              </a:rPr>
              <a:t>参考答案</a:t>
            </a:r>
            <a:endParaRPr lang="zh-CN" altLang="en-US" sz="3600" b="1" dirty="0">
              <a:solidFill>
                <a:srgbClr val="FFFF00"/>
              </a:solidFill>
              <a:latin typeface="黑体" panose="02010609060101010101" pitchFamily="49" charset="-122"/>
              <a:ea typeface="黑体" panose="02010609060101010101" pitchFamily="49" charset="-122"/>
            </a:endParaRPr>
          </a:p>
        </p:txBody>
      </p:sp>
      <p:graphicFrame>
        <p:nvGraphicFramePr>
          <p:cNvPr id="8" name="表格 7"/>
          <p:cNvGraphicFramePr>
            <a:graphicFrameLocks noGrp="1"/>
          </p:cNvGraphicFramePr>
          <p:nvPr/>
        </p:nvGraphicFramePr>
        <p:xfrm>
          <a:off x="554985" y="1650509"/>
          <a:ext cx="8136900" cy="3835232"/>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400" dirty="0" smtClean="0"/>
                        <a:t>题号</a:t>
                      </a:r>
                      <a:endParaRPr lang="zh-CN" altLang="en-US" sz="2400" dirty="0"/>
                    </a:p>
                  </a:txBody>
                  <a:tcPr anchor="ctr"/>
                </a:tc>
                <a:tc>
                  <a:txBody>
                    <a:bodyPr/>
                    <a:lstStyle/>
                    <a:p>
                      <a:pPr algn="ctr"/>
                      <a:r>
                        <a:rPr lang="zh-CN" altLang="en-US" sz="2400" dirty="0" smtClean="0"/>
                        <a:t>答案</a:t>
                      </a:r>
                      <a:endParaRPr lang="zh-CN" altLang="en-US" sz="2400" dirty="0"/>
                    </a:p>
                  </a:txBody>
                  <a:tcPr anchor="ctr"/>
                </a:tc>
                <a:tc>
                  <a:txBody>
                    <a:bodyPr/>
                    <a:lstStyle/>
                    <a:p>
                      <a:pPr algn="ctr"/>
                      <a:r>
                        <a:rPr lang="zh-CN" altLang="en-US" sz="2400" dirty="0" smtClean="0"/>
                        <a:t>题号</a:t>
                      </a:r>
                      <a:endParaRPr lang="zh-CN" altLang="en-US" sz="2400" dirty="0"/>
                    </a:p>
                  </a:txBody>
                  <a:tcPr anchor="ctr"/>
                </a:tc>
                <a:tc>
                  <a:txBody>
                    <a:bodyPr/>
                    <a:lstStyle/>
                    <a:p>
                      <a:pPr algn="ctr"/>
                      <a:r>
                        <a:rPr lang="zh-CN" altLang="en-US" sz="2400" dirty="0" smtClean="0"/>
                        <a:t>答案</a:t>
                      </a:r>
                      <a:endParaRPr lang="zh-CN" altLang="en-US" sz="2400" dirty="0"/>
                    </a:p>
                  </a:txBody>
                  <a:tcPr anchor="ctr"/>
                </a:tc>
                <a:tc>
                  <a:txBody>
                    <a:bodyPr/>
                    <a:lstStyle/>
                    <a:p>
                      <a:pPr algn="ctr"/>
                      <a:r>
                        <a:rPr lang="zh-CN" altLang="en-US" sz="2400" dirty="0" smtClean="0"/>
                        <a:t>题号</a:t>
                      </a:r>
                      <a:endParaRPr lang="zh-CN" altLang="en-US" sz="2400" dirty="0"/>
                    </a:p>
                  </a:txBody>
                  <a:tcPr anchor="ctr"/>
                </a:tc>
                <a:tc>
                  <a:txBody>
                    <a:bodyPr/>
                    <a:lstStyle/>
                    <a:p>
                      <a:pPr algn="ctr"/>
                      <a:r>
                        <a:rPr lang="zh-CN" altLang="en-US" sz="2400" dirty="0" smtClean="0"/>
                        <a:t>答案</a:t>
                      </a:r>
                      <a:endParaRPr lang="zh-CN" altLang="en-US" sz="2400" dirty="0"/>
                    </a:p>
                  </a:txBody>
                  <a:tcPr anchor="ctr"/>
                </a:tc>
                <a:tc>
                  <a:txBody>
                    <a:bodyPr/>
                    <a:lstStyle/>
                    <a:p>
                      <a:pPr algn="ctr"/>
                      <a:r>
                        <a:rPr lang="zh-CN" altLang="en-US" sz="2400" dirty="0" smtClean="0"/>
                        <a:t>题号</a:t>
                      </a:r>
                      <a:endParaRPr lang="zh-CN" altLang="en-US" sz="2400" dirty="0"/>
                    </a:p>
                  </a:txBody>
                  <a:tcPr anchor="ctr"/>
                </a:tc>
                <a:tc>
                  <a:txBody>
                    <a:bodyPr/>
                    <a:lstStyle/>
                    <a:p>
                      <a:pPr algn="ctr"/>
                      <a:r>
                        <a:rPr lang="zh-CN" altLang="en-US" sz="2400" dirty="0" smtClean="0"/>
                        <a:t>答案</a:t>
                      </a:r>
                      <a:endParaRPr lang="zh-CN" altLang="en-US" sz="2400" dirty="0"/>
                    </a:p>
                  </a:txBody>
                  <a:tcPr anchor="ctr"/>
                </a:tc>
                <a:tc>
                  <a:txBody>
                    <a:bodyPr/>
                    <a:lstStyle/>
                    <a:p>
                      <a:pPr algn="ctr"/>
                      <a:r>
                        <a:rPr lang="zh-CN" altLang="en-US" sz="2400" dirty="0" smtClean="0"/>
                        <a:t>题号</a:t>
                      </a:r>
                      <a:endParaRPr lang="zh-CN" altLang="en-US" sz="2400" dirty="0"/>
                    </a:p>
                  </a:txBody>
                  <a:tcPr anchor="ctr"/>
                </a:tc>
                <a:tc>
                  <a:txBody>
                    <a:bodyPr/>
                    <a:lstStyle/>
                    <a:p>
                      <a:pPr algn="ctr"/>
                      <a:r>
                        <a:rPr lang="zh-CN" altLang="en-US" sz="2400" dirty="0" smtClean="0"/>
                        <a:t>答案</a:t>
                      </a:r>
                      <a:endParaRPr lang="zh-CN" altLang="en-US" sz="2400" dirty="0"/>
                    </a:p>
                  </a:txBody>
                  <a:tcPr anchor="ctr"/>
                </a:tc>
              </a:tr>
              <a:tr h="514107">
                <a:tc>
                  <a:txBody>
                    <a:bodyPr/>
                    <a:lstStyle/>
                    <a:p>
                      <a:pPr algn="ctr"/>
                      <a:r>
                        <a:rPr lang="en-US" altLang="zh-CN" sz="2400" dirty="0" smtClean="0"/>
                        <a:t>1</a:t>
                      </a:r>
                      <a:endParaRPr lang="zh-CN" altLang="en-US" sz="2400" dirty="0"/>
                    </a:p>
                  </a:txBody>
                  <a:tcPr anchor="ctr"/>
                </a:tc>
                <a:tc>
                  <a:txBody>
                    <a:bodyPr/>
                    <a:lstStyle/>
                    <a:p>
                      <a:pPr algn="ctr"/>
                      <a:r>
                        <a:rPr lang="en-US" altLang="zh-CN" sz="2400" dirty="0" smtClean="0"/>
                        <a:t>D</a:t>
                      </a:r>
                      <a:endParaRPr lang="zh-CN" altLang="en-US" sz="2400" dirty="0"/>
                    </a:p>
                  </a:txBody>
                  <a:tcPr anchor="ctr"/>
                </a:tc>
                <a:tc>
                  <a:txBody>
                    <a:bodyPr/>
                    <a:lstStyle/>
                    <a:p>
                      <a:pPr algn="ctr"/>
                      <a:r>
                        <a:rPr lang="en-US" altLang="zh-CN" sz="2400" dirty="0" smtClean="0"/>
                        <a:t>2</a:t>
                      </a:r>
                      <a:endParaRPr lang="zh-CN" altLang="en-US" sz="2400" dirty="0"/>
                    </a:p>
                  </a:txBody>
                  <a:tcPr anchor="ctr"/>
                </a:tc>
                <a:tc>
                  <a:txBody>
                    <a:bodyPr/>
                    <a:lstStyle/>
                    <a:p>
                      <a:pPr algn="ctr"/>
                      <a:r>
                        <a:rPr lang="en-US" sz="2400" dirty="0" smtClean="0"/>
                        <a:t>A</a:t>
                      </a:r>
                      <a:endParaRPr lang="en-US" sz="2400" dirty="0"/>
                    </a:p>
                  </a:txBody>
                  <a:tcPr anchor="ctr"/>
                </a:tc>
                <a:tc>
                  <a:txBody>
                    <a:bodyPr/>
                    <a:lstStyle/>
                    <a:p>
                      <a:pPr algn="ctr"/>
                      <a:r>
                        <a:rPr lang="en-US" altLang="zh-CN" sz="2400" dirty="0" smtClean="0"/>
                        <a:t>3</a:t>
                      </a:r>
                      <a:endParaRPr lang="zh-CN" altLang="en-US" sz="2400" dirty="0"/>
                    </a:p>
                  </a:txBody>
                  <a:tcPr anchor="ctr"/>
                </a:tc>
                <a:tc>
                  <a:txBody>
                    <a:bodyPr/>
                    <a:lstStyle/>
                    <a:p>
                      <a:pPr algn="ctr"/>
                      <a:r>
                        <a:rPr lang="en-US" sz="2400" dirty="0" smtClean="0"/>
                        <a:t>C</a:t>
                      </a:r>
                      <a:endParaRPr lang="en-US" sz="2400" dirty="0"/>
                    </a:p>
                  </a:txBody>
                  <a:tcPr anchor="ctr"/>
                </a:tc>
                <a:tc>
                  <a:txBody>
                    <a:bodyPr/>
                    <a:lstStyle/>
                    <a:p>
                      <a:pPr algn="ctr"/>
                      <a:r>
                        <a:rPr lang="en-US" altLang="zh-CN" sz="2400" dirty="0" smtClean="0"/>
                        <a:t>4</a:t>
                      </a:r>
                      <a:endParaRPr lang="zh-CN" altLang="en-US" sz="2400" dirty="0"/>
                    </a:p>
                  </a:txBody>
                  <a:tcPr anchor="ctr"/>
                </a:tc>
                <a:tc>
                  <a:txBody>
                    <a:bodyPr/>
                    <a:lstStyle/>
                    <a:p>
                      <a:pPr algn="ctr"/>
                      <a:r>
                        <a:rPr lang="en-US" sz="2400" dirty="0" smtClean="0"/>
                        <a:t>B</a:t>
                      </a:r>
                      <a:endParaRPr lang="en-US" sz="2400" dirty="0"/>
                    </a:p>
                  </a:txBody>
                  <a:tcPr anchor="ctr"/>
                </a:tc>
                <a:tc>
                  <a:txBody>
                    <a:bodyPr/>
                    <a:lstStyle/>
                    <a:p>
                      <a:pPr algn="ctr"/>
                      <a:r>
                        <a:rPr lang="en-US" altLang="zh-CN" sz="2400" dirty="0" smtClean="0"/>
                        <a:t>5</a:t>
                      </a:r>
                      <a:endParaRPr lang="zh-CN" altLang="en-US" sz="2400" dirty="0"/>
                    </a:p>
                  </a:txBody>
                  <a:tcPr anchor="ctr"/>
                </a:tc>
                <a:tc>
                  <a:txBody>
                    <a:bodyPr/>
                    <a:lstStyle/>
                    <a:p>
                      <a:pPr algn="ctr"/>
                      <a:r>
                        <a:rPr lang="en-US" sz="2400" dirty="0" smtClean="0"/>
                        <a:t>D</a:t>
                      </a:r>
                      <a:endParaRPr lang="en-US" sz="2400" dirty="0"/>
                    </a:p>
                  </a:txBody>
                  <a:tcPr anchor="ctr"/>
                </a:tc>
              </a:tr>
              <a:tr h="477690">
                <a:tc>
                  <a:txBody>
                    <a:bodyPr/>
                    <a:lstStyle/>
                    <a:p>
                      <a:pPr algn="ctr"/>
                      <a:r>
                        <a:rPr lang="en-US" altLang="zh-CN" sz="2400" dirty="0" smtClean="0"/>
                        <a:t>6</a:t>
                      </a:r>
                      <a:endParaRPr lang="zh-CN" altLang="en-US" sz="2400" dirty="0"/>
                    </a:p>
                  </a:txBody>
                  <a:tcPr anchor="ctr"/>
                </a:tc>
                <a:tc>
                  <a:txBody>
                    <a:bodyPr/>
                    <a:lstStyle/>
                    <a:p>
                      <a:pPr algn="ctr"/>
                      <a:r>
                        <a:rPr lang="en-US" altLang="zh-CN" sz="2400" dirty="0" smtClean="0"/>
                        <a:t>C</a:t>
                      </a:r>
                      <a:endParaRPr lang="zh-CN" altLang="en-US" sz="2400" dirty="0"/>
                    </a:p>
                  </a:txBody>
                  <a:tcPr anchor="ctr"/>
                </a:tc>
                <a:tc>
                  <a:txBody>
                    <a:bodyPr/>
                    <a:lstStyle/>
                    <a:p>
                      <a:pPr algn="ctr"/>
                      <a:r>
                        <a:rPr lang="en-US" altLang="zh-CN" sz="2400" dirty="0" smtClean="0"/>
                        <a:t>7</a:t>
                      </a:r>
                      <a:endParaRPr lang="zh-CN" altLang="en-US" sz="2400" dirty="0"/>
                    </a:p>
                  </a:txBody>
                  <a:tcPr anchor="ctr"/>
                </a:tc>
                <a:tc>
                  <a:txBody>
                    <a:bodyPr/>
                    <a:lstStyle/>
                    <a:p>
                      <a:pPr algn="ctr"/>
                      <a:r>
                        <a:rPr lang="en-US" sz="2400" dirty="0" smtClean="0"/>
                        <a:t>C</a:t>
                      </a:r>
                      <a:endParaRPr lang="en-US" sz="2400" dirty="0"/>
                    </a:p>
                  </a:txBody>
                  <a:tcPr anchor="ctr"/>
                </a:tc>
                <a:tc>
                  <a:txBody>
                    <a:bodyPr/>
                    <a:lstStyle/>
                    <a:p>
                      <a:pPr algn="ctr"/>
                      <a:r>
                        <a:rPr lang="en-US" altLang="zh-CN" sz="2400" dirty="0" smtClean="0"/>
                        <a:t>8</a:t>
                      </a:r>
                      <a:endParaRPr lang="zh-CN" altLang="en-US" sz="2400" dirty="0"/>
                    </a:p>
                  </a:txBody>
                  <a:tcPr anchor="ctr"/>
                </a:tc>
                <a:tc>
                  <a:txBody>
                    <a:bodyPr/>
                    <a:lstStyle/>
                    <a:p>
                      <a:pPr algn="ctr"/>
                      <a:r>
                        <a:rPr lang="en-US" altLang="zh-CN" sz="2400" dirty="0" smtClean="0"/>
                        <a:t>B</a:t>
                      </a:r>
                      <a:endParaRPr lang="zh-CN" altLang="en-US" sz="2400" dirty="0"/>
                    </a:p>
                  </a:txBody>
                  <a:tcPr anchor="ctr"/>
                </a:tc>
                <a:tc>
                  <a:txBody>
                    <a:bodyPr/>
                    <a:lstStyle/>
                    <a:p>
                      <a:pPr algn="ctr"/>
                      <a:r>
                        <a:rPr lang="en-US" altLang="zh-CN" sz="2400" dirty="0" smtClean="0"/>
                        <a:t>9</a:t>
                      </a:r>
                      <a:endParaRPr lang="zh-CN" altLang="en-US" sz="2400" dirty="0"/>
                    </a:p>
                  </a:txBody>
                  <a:tcPr anchor="ctr"/>
                </a:tc>
                <a:tc>
                  <a:txBody>
                    <a:bodyPr/>
                    <a:lstStyle/>
                    <a:p>
                      <a:pPr algn="ctr"/>
                      <a:r>
                        <a:rPr lang="en-US" altLang="zh-CN" sz="2400" dirty="0" smtClean="0"/>
                        <a:t>D</a:t>
                      </a:r>
                      <a:endParaRPr lang="zh-CN" altLang="en-US" sz="2400" dirty="0"/>
                    </a:p>
                  </a:txBody>
                  <a:tcPr anchor="ctr"/>
                </a:tc>
                <a:tc>
                  <a:txBody>
                    <a:bodyPr/>
                    <a:lstStyle/>
                    <a:p>
                      <a:pPr algn="ctr"/>
                      <a:r>
                        <a:rPr lang="en-US" altLang="zh-CN" sz="2400" dirty="0" smtClean="0"/>
                        <a:t>10</a:t>
                      </a:r>
                      <a:endParaRPr lang="zh-CN" altLang="en-US" sz="2400" dirty="0"/>
                    </a:p>
                  </a:txBody>
                  <a:tcPr anchor="ctr"/>
                </a:tc>
                <a:tc>
                  <a:txBody>
                    <a:bodyPr/>
                    <a:lstStyle/>
                    <a:p>
                      <a:pPr algn="ctr"/>
                      <a:r>
                        <a:rPr lang="en-US" altLang="zh-CN" sz="2400" dirty="0" smtClean="0"/>
                        <a:t>B</a:t>
                      </a:r>
                      <a:endParaRPr lang="zh-CN" altLang="en-US" sz="2400" dirty="0"/>
                    </a:p>
                  </a:txBody>
                  <a:tcPr anchor="ctr"/>
                </a:tc>
              </a:tr>
              <a:tr h="514107">
                <a:tc>
                  <a:txBody>
                    <a:bodyPr/>
                    <a:lstStyle/>
                    <a:p>
                      <a:pPr algn="ctr"/>
                      <a:r>
                        <a:rPr lang="en-US" altLang="zh-CN" sz="2400" dirty="0" smtClean="0"/>
                        <a:t>11</a:t>
                      </a:r>
                      <a:endParaRPr lang="zh-CN" altLang="en-US" sz="2400" dirty="0"/>
                    </a:p>
                  </a:txBody>
                  <a:tcPr anchor="ctr"/>
                </a:tc>
                <a:tc>
                  <a:txBody>
                    <a:bodyPr/>
                    <a:lstStyle/>
                    <a:p>
                      <a:pPr algn="ctr"/>
                      <a:r>
                        <a:rPr lang="en-US" altLang="zh-CN" sz="2400" dirty="0" smtClean="0"/>
                        <a:t>C</a:t>
                      </a:r>
                      <a:endParaRPr lang="zh-CN" altLang="en-US" sz="2400" dirty="0"/>
                    </a:p>
                  </a:txBody>
                  <a:tcPr anchor="ctr"/>
                </a:tc>
                <a:tc>
                  <a:txBody>
                    <a:bodyPr/>
                    <a:lstStyle/>
                    <a:p>
                      <a:pPr algn="ctr"/>
                      <a:r>
                        <a:rPr lang="en-US" altLang="zh-CN" sz="2400" dirty="0" smtClean="0"/>
                        <a:t>12</a:t>
                      </a:r>
                      <a:endParaRPr lang="zh-CN" altLang="en-US" sz="2400" dirty="0"/>
                    </a:p>
                  </a:txBody>
                  <a:tcPr anchor="ctr"/>
                </a:tc>
                <a:tc>
                  <a:txBody>
                    <a:bodyPr/>
                    <a:lstStyle/>
                    <a:p>
                      <a:pPr algn="ctr"/>
                      <a:r>
                        <a:rPr lang="en-US" sz="2400" dirty="0" smtClean="0"/>
                        <a:t>A</a:t>
                      </a:r>
                      <a:endParaRPr lang="en-US" sz="2400" dirty="0"/>
                    </a:p>
                  </a:txBody>
                  <a:tcPr anchor="ctr"/>
                </a:tc>
                <a:tc>
                  <a:txBody>
                    <a:bodyPr/>
                    <a:lstStyle/>
                    <a:p>
                      <a:pPr algn="ctr"/>
                      <a:r>
                        <a:rPr lang="en-US" altLang="zh-CN" sz="2400" dirty="0" smtClean="0"/>
                        <a:t>13</a:t>
                      </a:r>
                      <a:endParaRPr lang="zh-CN" altLang="en-US" sz="2400" dirty="0"/>
                    </a:p>
                  </a:txBody>
                  <a:tcPr anchor="ctr"/>
                </a:tc>
                <a:tc>
                  <a:txBody>
                    <a:bodyPr/>
                    <a:lstStyle/>
                    <a:p>
                      <a:pPr algn="ctr"/>
                      <a:r>
                        <a:rPr lang="en-US" sz="2400" dirty="0" smtClean="0"/>
                        <a:t>C</a:t>
                      </a:r>
                      <a:endParaRPr lang="en-US" sz="2400" dirty="0"/>
                    </a:p>
                  </a:txBody>
                  <a:tcPr anchor="ctr"/>
                </a:tc>
                <a:tc>
                  <a:txBody>
                    <a:bodyPr/>
                    <a:lstStyle/>
                    <a:p>
                      <a:pPr algn="ctr"/>
                      <a:r>
                        <a:rPr lang="en-US" altLang="zh-CN" sz="2400" dirty="0" smtClean="0"/>
                        <a:t>14</a:t>
                      </a:r>
                      <a:endParaRPr lang="zh-CN" altLang="en-US" sz="2400" dirty="0"/>
                    </a:p>
                  </a:txBody>
                  <a:tcPr anchor="ctr"/>
                </a:tc>
                <a:tc>
                  <a:txBody>
                    <a:bodyPr/>
                    <a:lstStyle/>
                    <a:p>
                      <a:pPr algn="ctr"/>
                      <a:r>
                        <a:rPr lang="en-US" altLang="zh-CN" sz="2400" dirty="0" smtClean="0"/>
                        <a:t>B</a:t>
                      </a:r>
                      <a:endParaRPr lang="zh-CN" altLang="en-US" sz="2400" dirty="0"/>
                    </a:p>
                  </a:txBody>
                  <a:tcPr anchor="ctr"/>
                </a:tc>
                <a:tc>
                  <a:txBody>
                    <a:bodyPr/>
                    <a:lstStyle/>
                    <a:p>
                      <a:pPr algn="ctr"/>
                      <a:r>
                        <a:rPr lang="en-US" altLang="zh-CN" sz="2400" dirty="0" smtClean="0"/>
                        <a:t>15</a:t>
                      </a:r>
                      <a:endParaRPr lang="zh-CN" altLang="en-US" sz="2400" dirty="0"/>
                    </a:p>
                  </a:txBody>
                  <a:tcPr anchor="ctr"/>
                </a:tc>
                <a:tc>
                  <a:txBody>
                    <a:bodyPr/>
                    <a:lstStyle/>
                    <a:p>
                      <a:pPr algn="ctr"/>
                      <a:r>
                        <a:rPr lang="en-US" altLang="zh-CN" sz="2400" dirty="0" smtClean="0"/>
                        <a:t>A</a:t>
                      </a:r>
                      <a:endParaRPr lang="zh-CN" altLang="en-US" sz="2400" dirty="0"/>
                    </a:p>
                  </a:txBody>
                  <a:tcPr anchor="ctr"/>
                </a:tc>
              </a:tr>
              <a:tr h="514107">
                <a:tc>
                  <a:txBody>
                    <a:bodyPr/>
                    <a:lstStyle/>
                    <a:p>
                      <a:pPr algn="ctr"/>
                      <a:r>
                        <a:rPr lang="en-US" altLang="zh-CN" sz="2400" dirty="0" smtClean="0"/>
                        <a:t>16</a:t>
                      </a:r>
                      <a:endParaRPr lang="zh-CN" altLang="en-US" sz="2400" dirty="0"/>
                    </a:p>
                  </a:txBody>
                  <a:tcPr anchor="ctr"/>
                </a:tc>
                <a:tc>
                  <a:txBody>
                    <a:bodyPr/>
                    <a:lstStyle/>
                    <a:p>
                      <a:pPr algn="ctr"/>
                      <a:r>
                        <a:rPr lang="en-US" sz="2400" dirty="0" smtClean="0"/>
                        <a:t>A</a:t>
                      </a:r>
                      <a:endParaRPr lang="en-US" sz="2400" dirty="0"/>
                    </a:p>
                  </a:txBody>
                  <a:tcPr anchor="ctr"/>
                </a:tc>
                <a:tc>
                  <a:txBody>
                    <a:bodyPr/>
                    <a:lstStyle/>
                    <a:p>
                      <a:pPr algn="ctr"/>
                      <a:r>
                        <a:rPr lang="en-US" altLang="zh-CN" sz="2400" dirty="0" smtClean="0"/>
                        <a:t>17</a:t>
                      </a:r>
                      <a:endParaRPr lang="zh-CN" altLang="en-US" sz="2400" dirty="0"/>
                    </a:p>
                  </a:txBody>
                  <a:tcPr anchor="ctr"/>
                </a:tc>
                <a:tc>
                  <a:txBody>
                    <a:bodyPr/>
                    <a:lstStyle/>
                    <a:p>
                      <a:pPr algn="ctr"/>
                      <a:r>
                        <a:rPr lang="en-US" sz="2400" dirty="0" smtClean="0"/>
                        <a:t>B</a:t>
                      </a:r>
                      <a:endParaRPr lang="en-US" sz="2400" dirty="0"/>
                    </a:p>
                  </a:txBody>
                  <a:tcPr anchor="ctr"/>
                </a:tc>
                <a:tc>
                  <a:txBody>
                    <a:bodyPr/>
                    <a:lstStyle/>
                    <a:p>
                      <a:pPr algn="ctr"/>
                      <a:r>
                        <a:rPr lang="en-US" altLang="zh-CN" sz="2400" dirty="0" smtClean="0"/>
                        <a:t>18</a:t>
                      </a:r>
                      <a:endParaRPr lang="zh-CN" altLang="en-US" sz="2400" dirty="0"/>
                    </a:p>
                  </a:txBody>
                  <a:tcPr anchor="ctr"/>
                </a:tc>
                <a:tc>
                  <a:txBody>
                    <a:bodyPr/>
                    <a:lstStyle/>
                    <a:p>
                      <a:pPr algn="ctr"/>
                      <a:r>
                        <a:rPr lang="en-US" sz="2400" dirty="0" smtClean="0"/>
                        <a:t>D</a:t>
                      </a:r>
                      <a:endParaRPr lang="en-US" sz="2400" dirty="0"/>
                    </a:p>
                  </a:txBody>
                  <a:tcPr anchor="ctr"/>
                </a:tc>
                <a:tc>
                  <a:txBody>
                    <a:bodyPr/>
                    <a:lstStyle/>
                    <a:p>
                      <a:pPr algn="ctr"/>
                      <a:r>
                        <a:rPr lang="en-US" altLang="zh-CN" sz="2400" dirty="0" smtClean="0"/>
                        <a:t>19</a:t>
                      </a:r>
                      <a:endParaRPr lang="zh-CN" altLang="en-US" sz="2400" dirty="0"/>
                    </a:p>
                  </a:txBody>
                  <a:tcPr anchor="ctr"/>
                </a:tc>
                <a:tc>
                  <a:txBody>
                    <a:bodyPr/>
                    <a:lstStyle/>
                    <a:p>
                      <a:pPr algn="ctr"/>
                      <a:r>
                        <a:rPr lang="en-US" sz="2400" smtClean="0"/>
                        <a:t>B</a:t>
                      </a:r>
                      <a:endParaRPr lang="en-US" sz="2400" dirty="0"/>
                    </a:p>
                  </a:txBody>
                  <a:tcPr anchor="ctr"/>
                </a:tc>
                <a:tc>
                  <a:txBody>
                    <a:bodyPr/>
                    <a:lstStyle/>
                    <a:p>
                      <a:pPr algn="ctr"/>
                      <a:r>
                        <a:rPr lang="en-US" altLang="zh-CN" sz="2400" dirty="0" smtClean="0"/>
                        <a:t>20</a:t>
                      </a:r>
                      <a:endParaRPr lang="zh-CN" altLang="en-US" sz="2400" dirty="0"/>
                    </a:p>
                  </a:txBody>
                  <a:tcPr anchor="ctr"/>
                </a:tc>
                <a:tc>
                  <a:txBody>
                    <a:bodyPr/>
                    <a:lstStyle/>
                    <a:p>
                      <a:pPr algn="ctr"/>
                      <a:r>
                        <a:rPr lang="en-US" sz="2400" dirty="0" smtClean="0"/>
                        <a:t>C</a:t>
                      </a:r>
                      <a:endParaRPr lang="en-US" sz="2400" dirty="0"/>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05851" y="237399"/>
            <a:ext cx="5531983" cy="645160"/>
          </a:xfrm>
          <a:prstGeom prst="rect">
            <a:avLst/>
          </a:prstGeom>
          <a:noFill/>
        </p:spPr>
        <p:txBody>
          <a:bodyPr wrap="square" rtlCol="0">
            <a:spAutoFit/>
          </a:bodyPr>
          <a:lstStyle/>
          <a:p>
            <a:r>
              <a:rPr lang="zh-CN" altLang="zh-CN" sz="3600" b="1" dirty="0">
                <a:solidFill>
                  <a:srgbClr val="FFFF00"/>
                </a:solidFill>
                <a:latin typeface="微软雅黑" panose="020B0503020204020204" pitchFamily="34" charset="-122"/>
                <a:ea typeface="微软雅黑" panose="020B0503020204020204" pitchFamily="34" charset="-122"/>
                <a:sym typeface="+mn-ea"/>
              </a:rPr>
              <a:t>一</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信息系统的组成</a:t>
            </a:r>
            <a:endParaRPr lang="zh-CN" altLang="en-US" sz="36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9540" y="1100455"/>
            <a:ext cx="2655570" cy="398780"/>
          </a:xfrm>
          <a:prstGeom prst="rect">
            <a:avLst/>
          </a:prstGeom>
          <a:noFill/>
          <a:ln w="9525">
            <a:noFill/>
          </a:ln>
        </p:spPr>
        <p:txBody>
          <a:bodyPr wrap="square">
            <a:spAutoFit/>
          </a:bodyPr>
          <a:p>
            <a:pPr indent="0"/>
            <a:r>
              <a:rPr lang="en-US" altLang="zh-CN" sz="2000" b="0">
                <a:solidFill>
                  <a:srgbClr val="000000"/>
                </a:solidFill>
                <a:ea typeface="宋体" panose="02010600030101010101" pitchFamily="2" charset="-122"/>
              </a:rPr>
              <a:t>2.</a:t>
            </a:r>
            <a:r>
              <a:rPr lang="zh-CN" altLang="en-US" sz="2000" b="0">
                <a:solidFill>
                  <a:srgbClr val="000000"/>
                </a:solidFill>
                <a:ea typeface="宋体" panose="02010600030101010101" pitchFamily="2" charset="-122"/>
              </a:rPr>
              <a:t>车站票务系统</a:t>
            </a:r>
            <a:endParaRPr lang="zh-CN" altLang="en-US" sz="2000" b="0">
              <a:solidFill>
                <a:srgbClr val="000000"/>
              </a:solidFill>
              <a:ea typeface="宋体" panose="02010600030101010101" pitchFamily="2" charset="-122"/>
            </a:endParaRPr>
          </a:p>
        </p:txBody>
      </p:sp>
      <p:grpSp>
        <p:nvGrpSpPr>
          <p:cNvPr id="3" name="组合 2"/>
          <p:cNvGrpSpPr/>
          <p:nvPr/>
        </p:nvGrpSpPr>
        <p:grpSpPr>
          <a:xfrm>
            <a:off x="1106805" y="1827530"/>
            <a:ext cx="6931025" cy="3951605"/>
            <a:chOff x="1743" y="2878"/>
            <a:chExt cx="10915" cy="6223"/>
          </a:xfrm>
        </p:grpSpPr>
        <p:pic>
          <p:nvPicPr>
            <p:cNvPr id="4" name="图片 3"/>
            <p:cNvPicPr>
              <a:picLocks noChangeAspect="1"/>
            </p:cNvPicPr>
            <p:nvPr/>
          </p:nvPicPr>
          <p:blipFill>
            <a:blip r:embed="rId2"/>
            <a:stretch>
              <a:fillRect/>
            </a:stretch>
          </p:blipFill>
          <p:spPr>
            <a:xfrm>
              <a:off x="1743" y="2878"/>
              <a:ext cx="10915" cy="5572"/>
            </a:xfrm>
            <a:prstGeom prst="rect">
              <a:avLst/>
            </a:prstGeom>
          </p:spPr>
        </p:pic>
        <p:sp>
          <p:nvSpPr>
            <p:cNvPr id="5" name="文本框 4"/>
            <p:cNvSpPr txBox="1"/>
            <p:nvPr/>
          </p:nvSpPr>
          <p:spPr>
            <a:xfrm>
              <a:off x="3581" y="8473"/>
              <a:ext cx="7240" cy="628"/>
            </a:xfrm>
            <a:prstGeom prst="rect">
              <a:avLst/>
            </a:prstGeom>
            <a:noFill/>
            <a:ln w="9525">
              <a:noFill/>
            </a:ln>
          </p:spPr>
          <p:txBody>
            <a:bodyPr wrap="square">
              <a:spAutoFit/>
            </a:bodyPr>
            <a:p>
              <a:pPr indent="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图</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1-2-2 </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车站票务系统组成结构示意图</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35696" y="203109"/>
            <a:ext cx="5531983" cy="645160"/>
          </a:xfrm>
          <a:prstGeom prst="rect">
            <a:avLst/>
          </a:prstGeom>
          <a:noFill/>
        </p:spPr>
        <p:txBody>
          <a:bodyPr wrap="square" rtlCol="0">
            <a:spAutoFit/>
          </a:bodyPr>
          <a:lstStyle/>
          <a:p>
            <a:r>
              <a:rPr lang="zh-CN" altLang="zh-CN" sz="3600" b="1" dirty="0">
                <a:solidFill>
                  <a:srgbClr val="FFFF00"/>
                </a:solidFill>
                <a:latin typeface="微软雅黑" panose="020B0503020204020204" pitchFamily="34" charset="-122"/>
                <a:ea typeface="微软雅黑" panose="020B0503020204020204" pitchFamily="34" charset="-122"/>
              </a:rPr>
              <a:t>一</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信息系统的组成</a:t>
            </a:r>
            <a:endParaRPr lang="zh-CN" altLang="en-US" sz="3600" b="1" dirty="0">
              <a:solidFill>
                <a:srgbClr val="FFFF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9215" y="5601335"/>
            <a:ext cx="9060180" cy="1198880"/>
          </a:xfrm>
          <a:prstGeom prst="rect">
            <a:avLst/>
          </a:prstGeom>
          <a:noFill/>
          <a:ln w="9525">
            <a:noFill/>
          </a:ln>
        </p:spPr>
        <p:txBody>
          <a:bodyPr wrap="square">
            <a:spAutoFit/>
          </a:bodyPr>
          <a:p>
            <a:pPr indent="0">
              <a:lnSpc>
                <a:spcPct val="90000"/>
              </a:lnSpc>
            </a:pPr>
            <a:r>
              <a:rPr lang="en-US" altLang="zh-CN" sz="1050" b="0">
                <a:solidFill>
                  <a:srgbClr val="000000"/>
                </a:solidFill>
                <a:ea typeface="宋体" panose="02010600030101010101" pitchFamily="2" charset="-122"/>
              </a:rPr>
              <a:t>    </a:t>
            </a:r>
            <a:r>
              <a:rPr sz="1800" b="0" dirty="0">
                <a:solidFill>
                  <a:schemeClr val="bg2">
                    <a:lumMod val="10000"/>
                  </a:schemeClr>
                </a:solidFill>
                <a:latin typeface="+mn-ea"/>
                <a:cs typeface="+mn-ea"/>
              </a:rPr>
              <a:t> </a:t>
            </a:r>
            <a:r>
              <a:rPr 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4</a:t>
            </a:r>
            <a:r>
              <a:rPr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 </a:t>
            </a:r>
            <a:r>
              <a:rPr lang="zh-CN"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生活中信息系统</a:t>
            </a:r>
            <a:endPar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indent="0">
              <a:lnSpc>
                <a:spcPct val="90000"/>
              </a:lnSpc>
            </a:pPr>
            <a:r>
              <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   电子支付、校园一卡通、网络学习</a:t>
            </a:r>
            <a:r>
              <a:rPr lang="zh-CN"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系统</a:t>
            </a:r>
            <a:r>
              <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、云办公、滴滴出行、网上订餐等系统</a:t>
            </a:r>
            <a:r>
              <a:rPr lang="zh-CN"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a:t>
            </a:r>
            <a:r>
              <a:rPr lang="zh-CN" sz="2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ea"/>
              </a:rPr>
              <a:t>各种</a:t>
            </a:r>
            <a:r>
              <a:rPr sz="2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ea"/>
              </a:rPr>
              <a:t>管理信息系统</a:t>
            </a:r>
            <a:r>
              <a:rPr lang="zh-CN" sz="2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ea"/>
              </a:rPr>
              <a:t>（图书管理系统、课程管理系统、人事系统等）</a:t>
            </a:r>
            <a:r>
              <a:rPr sz="2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ea"/>
              </a:rPr>
              <a:t>、事物处理系统、决策支持系统、专家系统等。</a:t>
            </a:r>
            <a:r>
              <a:rPr lang="zh-CN" altLang="en-US">
                <a:latin typeface="+mn-ea"/>
                <a:cs typeface="+mn-ea"/>
              </a:rPr>
              <a:t>     </a:t>
            </a:r>
            <a:endParaRPr lang="zh-CN" altLang="en-US">
              <a:latin typeface="+mn-ea"/>
              <a:cs typeface="+mn-ea"/>
            </a:endParaRPr>
          </a:p>
        </p:txBody>
      </p:sp>
      <p:sp>
        <p:nvSpPr>
          <p:cNvPr id="5" name="文本框 4"/>
          <p:cNvSpPr txBox="1"/>
          <p:nvPr/>
        </p:nvSpPr>
        <p:spPr>
          <a:xfrm>
            <a:off x="-19050" y="1078230"/>
            <a:ext cx="9148445" cy="2861310"/>
          </a:xfrm>
          <a:prstGeom prst="rect">
            <a:avLst/>
          </a:prstGeom>
          <a:noFill/>
          <a:ln w="9525">
            <a:noFill/>
          </a:ln>
        </p:spPr>
        <p:txBody>
          <a:bodyPr wrap="square">
            <a:spAutoFit/>
          </a:bodyPr>
          <a:p>
            <a:pPr indent="304800">
              <a:lnSpc>
                <a:spcPct val="90000"/>
              </a:lnSpc>
            </a:pPr>
            <a:r>
              <a:rPr lang="zh-CN"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（二）什么是信息系统</a:t>
            </a:r>
            <a:endParaRPr lang="zh-CN"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indent="304800">
              <a:lnSpc>
                <a:spcPct val="90000"/>
              </a:lnSpc>
            </a:pPr>
            <a:r>
              <a:rPr 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定义</a:t>
            </a:r>
            <a:r>
              <a:rPr lang="zh-CN" altLang="en-US"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  </a:t>
            </a:r>
            <a:r>
              <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信息系统是由计算机硬件、计算机软件、网络和通信设备、信息资源、信息用户和规章制度组成的以处理信息为目的的人机一体化系统。信息系统以人为主导，以计算机技术和网络技术为基础，加工处理的对象是数据，因此信息系统的组成应包括：人、硬件</a:t>
            </a:r>
            <a:r>
              <a:rPr lang="zh-CN"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和</a:t>
            </a:r>
            <a:r>
              <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软件、数据和通信方式。</a:t>
            </a:r>
            <a:endPar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indent="304800">
              <a:lnSpc>
                <a:spcPct val="90000"/>
              </a:lnSpc>
            </a:pPr>
            <a:r>
              <a:rPr 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信息系统功能</a:t>
            </a:r>
            <a:r>
              <a:rPr lang="zh-CN" altLang="en-US"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sym typeface="+mn-ea"/>
              </a:rPr>
              <a:t>不同信息系统的规模、功能各异，但其工作原理和和基本组成要素大体相同，</a:t>
            </a:r>
            <a:r>
              <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信息系统有五个基本功能，即对信息的输入、存储、处理、输出和控制。</a:t>
            </a:r>
            <a:endPar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indent="304800">
              <a:lnSpc>
                <a:spcPct val="90000"/>
              </a:lnSpc>
            </a:pPr>
            <a:r>
              <a:rPr 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信息系统组成</a:t>
            </a:r>
            <a:r>
              <a:rPr sz="2000" b="1"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 </a:t>
            </a:r>
            <a:r>
              <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                                               </a:t>
            </a:r>
            <a:endParaRPr sz="20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sz="1800" b="0" dirty="0">
                <a:solidFill>
                  <a:schemeClr val="bg2">
                    <a:lumMod val="10000"/>
                  </a:schemeClr>
                </a:solidFill>
                <a:latin typeface="+mn-ea"/>
                <a:cs typeface="+mn-ea"/>
              </a:rPr>
              <a:t>                                             </a:t>
            </a:r>
            <a:r>
              <a:rPr sz="1800" b="0"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rPr>
              <a:t>表1-2-1 信息系统组成要素</a:t>
            </a:r>
            <a:endParaRPr dirty="0">
              <a:solidFill>
                <a:schemeClr val="bg2">
                  <a:lumMod val="10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nvGraphicFramePr>
        <p:xfrm>
          <a:off x="669290" y="3869690"/>
          <a:ext cx="7858125" cy="1731645"/>
        </p:xfrm>
        <a:graphic>
          <a:graphicData uri="http://schemas.openxmlformats.org/drawingml/2006/table">
            <a:tbl>
              <a:tblPr firstRow="1" bandRow="1">
                <a:tableStyleId>{21E4AEA4-8DFA-4A89-87EB-49C32662AFE0}</a:tableStyleId>
              </a:tblPr>
              <a:tblGrid>
                <a:gridCol w="1713230"/>
                <a:gridCol w="6144895"/>
              </a:tblGrid>
              <a:tr h="346075">
                <a:tc>
                  <a:txBody>
                    <a:bodyPr/>
                    <a:p>
                      <a:pPr indent="0">
                        <a:buNone/>
                      </a:pPr>
                      <a:r>
                        <a:rPr sz="1800" dirty="0">
                          <a:latin typeface="+mn-ea"/>
                        </a:rPr>
                        <a:t>要素</a:t>
                      </a:r>
                      <a:endParaRPr sz="1800" dirty="0">
                        <a:latin typeface="+mn-ea"/>
                      </a:endParaRPr>
                    </a:p>
                  </a:txBody>
                  <a:tcPr marL="68580" marR="68580" marT="0" marB="0" vert="horz" anchor="t"/>
                </a:tc>
                <a:tc>
                  <a:txBody>
                    <a:bodyPr/>
                    <a:p>
                      <a:pPr indent="0">
                        <a:buNone/>
                      </a:pPr>
                      <a:r>
                        <a:rPr sz="1800" dirty="0">
                          <a:latin typeface="+mn-ea"/>
                        </a:rPr>
                        <a:t>包含的主要内容</a:t>
                      </a:r>
                      <a:endParaRPr sz="1800" dirty="0">
                        <a:latin typeface="+mn-ea"/>
                      </a:endParaRPr>
                    </a:p>
                  </a:txBody>
                  <a:tcPr marL="68580" marR="68580" marT="0" marB="0" vert="horz" anchor="t"/>
                </a:tc>
              </a:tr>
              <a:tr h="336550">
                <a:tc>
                  <a:txBody>
                    <a:bodyPr/>
                    <a:p>
                      <a:pPr indent="0">
                        <a:buNone/>
                      </a:pPr>
                      <a:r>
                        <a:rPr sz="1800" dirty="0">
                          <a:latin typeface="+mn-ea"/>
                        </a:rPr>
                        <a:t>硬件</a:t>
                      </a:r>
                      <a:endParaRPr sz="1800" dirty="0">
                        <a:latin typeface="+mn-ea"/>
                      </a:endParaRPr>
                    </a:p>
                  </a:txBody>
                  <a:tcPr marL="68580" marR="68580" marT="0" marB="0" vert="horz" anchor="t"/>
                </a:tc>
                <a:tc>
                  <a:txBody>
                    <a:bodyPr/>
                    <a:p>
                      <a:pPr indent="0">
                        <a:buNone/>
                      </a:pPr>
                      <a:r>
                        <a:rPr sz="1800" dirty="0">
                          <a:latin typeface="+mn-ea"/>
                        </a:rPr>
                        <a:t>计算机、移动终端、输入和输出设备、网络通信设备等</a:t>
                      </a:r>
                      <a:endParaRPr sz="1800" dirty="0">
                        <a:latin typeface="+mn-ea"/>
                      </a:endParaRPr>
                    </a:p>
                  </a:txBody>
                  <a:tcPr marL="68580" marR="68580" marT="0" marB="0" vert="horz" anchor="t"/>
                </a:tc>
              </a:tr>
              <a:tr h="335915">
                <a:tc>
                  <a:txBody>
                    <a:bodyPr/>
                    <a:p>
                      <a:pPr indent="0">
                        <a:buNone/>
                      </a:pPr>
                      <a:r>
                        <a:rPr sz="1800" dirty="0">
                          <a:latin typeface="+mn-ea"/>
                        </a:rPr>
                        <a:t>软件</a:t>
                      </a:r>
                      <a:endParaRPr sz="1800" dirty="0">
                        <a:latin typeface="+mn-ea"/>
                      </a:endParaRPr>
                    </a:p>
                  </a:txBody>
                  <a:tcPr marL="68580" marR="68580" marT="0" marB="0" vert="horz" anchor="t"/>
                </a:tc>
                <a:tc>
                  <a:txBody>
                    <a:bodyPr/>
                    <a:p>
                      <a:pPr indent="0">
                        <a:buNone/>
                      </a:pPr>
                      <a:r>
                        <a:rPr sz="1800" dirty="0">
                          <a:latin typeface="+mn-ea"/>
                        </a:rPr>
                        <a:t>包括系统软件和应用软件</a:t>
                      </a:r>
                      <a:endParaRPr sz="1800" dirty="0">
                        <a:latin typeface="+mn-ea"/>
                      </a:endParaRPr>
                    </a:p>
                  </a:txBody>
                  <a:tcPr marL="68580" marR="68580" marT="0" marB="0" vert="horz" anchor="t"/>
                </a:tc>
              </a:tr>
              <a:tr h="377825">
                <a:tc>
                  <a:txBody>
                    <a:bodyPr/>
                    <a:p>
                      <a:pPr indent="0">
                        <a:buNone/>
                      </a:pPr>
                      <a:r>
                        <a:rPr sz="1800" dirty="0">
                          <a:latin typeface="+mn-ea"/>
                        </a:rPr>
                        <a:t>通信网络</a:t>
                      </a:r>
                      <a:r>
                        <a:rPr lang="zh-CN" sz="1800" dirty="0">
                          <a:latin typeface="+mn-ea"/>
                        </a:rPr>
                        <a:t>设备</a:t>
                      </a:r>
                      <a:endParaRPr lang="zh-CN" sz="1800" dirty="0">
                        <a:latin typeface="+mn-ea"/>
                      </a:endParaRPr>
                    </a:p>
                  </a:txBody>
                  <a:tcPr marL="68580" marR="68580" marT="0" marB="0" vert="horz" anchor="t"/>
                </a:tc>
                <a:tc>
                  <a:txBody>
                    <a:bodyPr/>
                    <a:p>
                      <a:pPr indent="0">
                        <a:buNone/>
                      </a:pPr>
                      <a:r>
                        <a:rPr sz="1800" dirty="0">
                          <a:latin typeface="+mn-ea"/>
                          <a:cs typeface="+mn-ea"/>
                        </a:rPr>
                        <a:t>服务器、网卡、传输介质、</a:t>
                      </a:r>
                      <a:r>
                        <a:rPr sz="1800" dirty="0">
                          <a:latin typeface="宋体" panose="02010600030101010101" pitchFamily="2" charset="-122"/>
                          <a:ea typeface="宋体" panose="02010600030101010101" pitchFamily="2" charset="-122"/>
                          <a:cs typeface="宋体" panose="02010600030101010101" pitchFamily="2" charset="-122"/>
                        </a:rPr>
                        <a:t>Modem、交</a:t>
                      </a:r>
                      <a:r>
                        <a:rPr sz="1800" dirty="0">
                          <a:latin typeface="+mn-ea"/>
                          <a:cs typeface="+mn-ea"/>
                        </a:rPr>
                        <a:t>换机和路由器等</a:t>
                      </a:r>
                      <a:endParaRPr sz="1800" dirty="0">
                        <a:latin typeface="+mn-ea"/>
                        <a:cs typeface="+mn-ea"/>
                      </a:endParaRPr>
                    </a:p>
                  </a:txBody>
                  <a:tcPr marL="68580" marR="68580" marT="0" marB="0" vert="horz" anchor="t"/>
                </a:tc>
              </a:tr>
              <a:tr h="335280">
                <a:tc>
                  <a:txBody>
                    <a:bodyPr/>
                    <a:p>
                      <a:pPr indent="0">
                        <a:buNone/>
                      </a:pPr>
                      <a:r>
                        <a:rPr sz="1800" dirty="0">
                          <a:latin typeface="+mn-ea"/>
                        </a:rPr>
                        <a:t>信息资源</a:t>
                      </a:r>
                      <a:endParaRPr sz="1800" dirty="0">
                        <a:latin typeface="+mn-ea"/>
                      </a:endParaRPr>
                    </a:p>
                  </a:txBody>
                  <a:tcPr marL="68580" marR="68580" marT="0" marB="0" vert="horz" anchor="t"/>
                </a:tc>
                <a:tc>
                  <a:txBody>
                    <a:bodyPr/>
                    <a:p>
                      <a:pPr indent="0">
                        <a:buNone/>
                      </a:pPr>
                      <a:r>
                        <a:rPr sz="1800" dirty="0">
                          <a:latin typeface="+mn-ea"/>
                        </a:rPr>
                        <a:t>文档、数据、图形图像、音视频等</a:t>
                      </a:r>
                      <a:endParaRPr sz="1800" dirty="0">
                        <a:latin typeface="+mn-ea"/>
                      </a:endParaRPr>
                    </a:p>
                  </a:txBody>
                  <a:tcPr marL="68580" marR="68580" marT="0" marB="0" vert="horz" anchor="t"/>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907704" y="157359"/>
            <a:ext cx="5184576" cy="645160"/>
          </a:xfrm>
          <a:prstGeom prst="rect">
            <a:avLst/>
          </a:prstGeom>
        </p:spPr>
        <p:txBody>
          <a:bodyPr wrap="square">
            <a:spAutoFit/>
          </a:bodyPr>
          <a:lstStyle/>
          <a:p>
            <a:pPr>
              <a:defRPr/>
            </a:pPr>
            <a:r>
              <a:rPr lang="zh-CN" altLang="zh-CN" sz="3600" b="1" dirty="0">
                <a:solidFill>
                  <a:srgbClr val="FFFF00"/>
                </a:solidFill>
                <a:latin typeface="微软雅黑" panose="020B0503020204020204" pitchFamily="34" charset="-122"/>
                <a:ea typeface="微软雅黑" panose="020B0503020204020204" pitchFamily="34" charset="-122"/>
                <a:sym typeface="+mn-ea"/>
              </a:rPr>
              <a:t>二</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9" name="Picture 10" descr="8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145" y="1310005"/>
            <a:ext cx="791210"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Box 10"/>
          <p:cNvSpPr txBox="1"/>
          <p:nvPr/>
        </p:nvSpPr>
        <p:spPr>
          <a:xfrm>
            <a:off x="65405" y="2522855"/>
            <a:ext cx="9048115" cy="1322070"/>
          </a:xfrm>
          <a:prstGeom prst="rect">
            <a:avLst/>
          </a:prstGeom>
          <a:noFill/>
        </p:spPr>
        <p:txBody>
          <a:bodyPr wrap="square" rtlCol="0">
            <a:spAutoFit/>
          </a:bodyPr>
          <a:lstStyle/>
          <a:p>
            <a:pPr>
              <a:lnSpc>
                <a:spcPct val="100000"/>
              </a:lnSpc>
            </a:pPr>
            <a:r>
              <a:rPr lang="en-US" altLang="zh-CN" sz="2000" dirty="0" smtClean="0"/>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数制</a:t>
            </a:r>
            <a:r>
              <a:rPr lang="zh-CN" altLang="zh-CN" sz="2000" dirty="0">
                <a:latin typeface="宋体" panose="02010600030101010101" pitchFamily="2" charset="-122"/>
                <a:ea typeface="宋体" panose="02010600030101010101" pitchFamily="2" charset="-122"/>
                <a:cs typeface="宋体" panose="02010600030101010101" pitchFamily="2" charset="-122"/>
              </a:rPr>
              <a:t>即计数</a:t>
            </a:r>
            <a:r>
              <a:rPr lang="zh-CN" altLang="zh-CN" sz="2000">
                <a:latin typeface="宋体" panose="02010600030101010101" pitchFamily="2" charset="-122"/>
                <a:ea typeface="宋体" panose="02010600030101010101" pitchFamily="2" charset="-122"/>
                <a:cs typeface="宋体" panose="02010600030101010101" pitchFamily="2" charset="-122"/>
              </a:rPr>
              <a:t>方法</a:t>
            </a:r>
            <a:r>
              <a:rPr lang="zh-CN" altLang="zh-CN" sz="2000" smtClean="0">
                <a:latin typeface="宋体" panose="02010600030101010101" pitchFamily="2" charset="-122"/>
                <a:ea typeface="宋体" panose="02010600030101010101" pitchFamily="2" charset="-122"/>
                <a:cs typeface="宋体" panose="02010600030101010101" pitchFamily="2" charset="-122"/>
              </a:rPr>
              <a:t>，</a:t>
            </a:r>
            <a:r>
              <a:rPr lang="zh-CN" altLang="en-US" sz="2000" smtClean="0">
                <a:latin typeface="宋体" panose="02010600030101010101" pitchFamily="2" charset="-122"/>
                <a:ea typeface="宋体" panose="02010600030101010101" pitchFamily="2" charset="-122"/>
                <a:cs typeface="宋体" panose="02010600030101010101" pitchFamily="2" charset="-122"/>
              </a:rPr>
              <a:t>是用一组固定的符号和统一的规则来表示数值的方法。</a:t>
            </a:r>
            <a:r>
              <a:rPr lang="zh-CN" altLang="zh-CN" sz="2000" smtClean="0">
                <a:latin typeface="宋体" panose="02010600030101010101" pitchFamily="2" charset="-122"/>
                <a:ea typeface="宋体" panose="02010600030101010101" pitchFamily="2" charset="-122"/>
                <a:cs typeface="宋体" panose="02010600030101010101" pitchFamily="2" charset="-122"/>
              </a:rPr>
              <a:t>比如</a:t>
            </a:r>
            <a:r>
              <a:rPr lang="en-US" altLang="zh-CN" sz="2000" dirty="0" smtClean="0">
                <a:latin typeface="宋体" panose="02010600030101010101" pitchFamily="2" charset="-122"/>
                <a:ea typeface="宋体" panose="02010600030101010101" pitchFamily="2" charset="-122"/>
                <a:cs typeface="宋体" panose="02010600030101010101" pitchFamily="2" charset="-122"/>
              </a:rPr>
              <a:t>60</a:t>
            </a:r>
            <a:r>
              <a:rPr lang="zh-CN" altLang="en-US" sz="2000" dirty="0" smtClean="0">
                <a:latin typeface="宋体" panose="02010600030101010101" pitchFamily="2" charset="-122"/>
                <a:ea typeface="宋体" panose="02010600030101010101" pitchFamily="2" charset="-122"/>
                <a:cs typeface="宋体" panose="02010600030101010101" pitchFamily="2" charset="-122"/>
              </a:rPr>
              <a:t>秒为</a:t>
            </a:r>
            <a:r>
              <a:rPr lang="en-US" altLang="zh-CN" sz="2000" dirty="0" smtClean="0">
                <a:latin typeface="宋体" panose="02010600030101010101" pitchFamily="2" charset="-122"/>
                <a:ea typeface="宋体" panose="02010600030101010101" pitchFamily="2" charset="-122"/>
                <a:cs typeface="宋体" panose="02010600030101010101" pitchFamily="2" charset="-122"/>
              </a:rPr>
              <a:t>1</a:t>
            </a:r>
            <a:r>
              <a:rPr lang="zh-CN" altLang="en-US" sz="2000" dirty="0" smtClean="0">
                <a:latin typeface="宋体" panose="02010600030101010101" pitchFamily="2" charset="-122"/>
                <a:ea typeface="宋体" panose="02010600030101010101" pitchFamily="2" charset="-122"/>
                <a:cs typeface="宋体" panose="02010600030101010101" pitchFamily="2" charset="-122"/>
              </a:rPr>
              <a:t>分钟，</a:t>
            </a:r>
            <a:r>
              <a:rPr lang="en-US" altLang="zh-CN" sz="2000" dirty="0" smtClean="0">
                <a:latin typeface="宋体" panose="02010600030101010101" pitchFamily="2" charset="-122"/>
                <a:ea typeface="宋体" panose="02010600030101010101" pitchFamily="2" charset="-122"/>
                <a:cs typeface="宋体" panose="02010600030101010101" pitchFamily="2" charset="-122"/>
              </a:rPr>
              <a:t>60</a:t>
            </a:r>
            <a:r>
              <a:rPr lang="zh-CN" altLang="zh-CN" sz="2000" dirty="0">
                <a:latin typeface="宋体" panose="02010600030101010101" pitchFamily="2" charset="-122"/>
                <a:ea typeface="宋体" panose="02010600030101010101" pitchFamily="2" charset="-122"/>
                <a:cs typeface="宋体" panose="02010600030101010101" pitchFamily="2" charset="-122"/>
              </a:rPr>
              <a:t>分钟为</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小时，计时通常采用</a:t>
            </a:r>
            <a:r>
              <a:rPr lang="en-US" altLang="zh-CN" sz="2000" dirty="0">
                <a:latin typeface="宋体" panose="02010600030101010101" pitchFamily="2" charset="-122"/>
                <a:ea typeface="宋体" panose="02010600030101010101" pitchFamily="2" charset="-122"/>
                <a:cs typeface="宋体" panose="02010600030101010101" pitchFamily="2" charset="-122"/>
              </a:rPr>
              <a:t> 60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进</a:t>
            </a:r>
            <a:r>
              <a:rPr lang="zh-CN" altLang="zh-CN" sz="2000" dirty="0">
                <a:latin typeface="宋体" panose="02010600030101010101" pitchFamily="2" charset="-122"/>
                <a:ea typeface="宋体" panose="02010600030101010101" pitchFamily="2" charset="-122"/>
                <a:cs typeface="宋体" panose="02010600030101010101" pitchFamily="2" charset="-122"/>
              </a:rPr>
              <a:t>制。在计算机中常用的数制有二进制、八进制、十进制、十六进制，其中计算机内部能直接识别的数制是二进制</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62355" y="1600835"/>
            <a:ext cx="3448050" cy="1014730"/>
          </a:xfrm>
          <a:prstGeom prst="rect">
            <a:avLst/>
          </a:prstGeom>
          <a:noFill/>
        </p:spPr>
        <p:txBody>
          <a:bodyPr wrap="square" rtlCol="0">
            <a:spAutoFit/>
          </a:bodyPr>
          <a:p>
            <a:r>
              <a:rPr lang="zh-CN" altLang="en-US" sz="2000"/>
              <a:t>问题思考：</a:t>
            </a:r>
            <a:endParaRPr lang="zh-CN" altLang="en-US" sz="2000"/>
          </a:p>
          <a:p>
            <a:r>
              <a:rPr lang="en-US" altLang="zh-CN" sz="2000"/>
              <a:t>         1.</a:t>
            </a:r>
            <a:r>
              <a:rPr lang="zh-CN" altLang="en-US" sz="2000"/>
              <a:t>什么是数制呢？</a:t>
            </a:r>
            <a:endParaRPr lang="zh-CN" altLang="en-US" sz="2000"/>
          </a:p>
          <a:p>
            <a:r>
              <a:rPr lang="en-US" altLang="zh-CN" sz="2000"/>
              <a:t>        2.</a:t>
            </a:r>
            <a:r>
              <a:rPr lang="zh-CN" altLang="en-US" sz="2000"/>
              <a:t>列举生活中用到的数制。</a:t>
            </a:r>
            <a:endParaRPr lang="zh-CN" altLang="en-US" sz="2000"/>
          </a:p>
        </p:txBody>
      </p:sp>
      <p:sp>
        <p:nvSpPr>
          <p:cNvPr id="5" name="文本框 4"/>
          <p:cNvSpPr txBox="1"/>
          <p:nvPr/>
        </p:nvSpPr>
        <p:spPr>
          <a:xfrm>
            <a:off x="64770" y="3844925"/>
            <a:ext cx="9048115" cy="2306955"/>
          </a:xfrm>
          <a:prstGeom prst="rect">
            <a:avLst/>
          </a:prstGeom>
          <a:noFill/>
        </p:spPr>
        <p:txBody>
          <a:bodyPr wrap="square" rtlCol="0" anchor="t">
            <a:spAutoFit/>
          </a:bodyPr>
          <a:p>
            <a:pPr>
              <a:lnSpc>
                <a:spcPct val="100000"/>
              </a:lnSpc>
            </a:pPr>
            <a:r>
              <a:rPr lang="zh-CN" altLang="zh-CN" sz="2000" b="1" dirty="0" smtClean="0">
                <a:latin typeface="+mn-ea"/>
                <a:sym typeface="+mn-ea"/>
              </a:rPr>
              <a:t>（</a:t>
            </a:r>
            <a:r>
              <a:rPr lang="zh-CN" altLang="zh-CN" sz="2000" b="1" dirty="0">
                <a:latin typeface="+mn-ea"/>
                <a:sym typeface="+mn-ea"/>
              </a:rPr>
              <a:t>一）数制相关概念</a:t>
            </a:r>
            <a:endParaRPr lang="zh-CN" altLang="zh-CN" sz="2000" b="1" dirty="0">
              <a:latin typeface="+mn-ea"/>
            </a:endParaRPr>
          </a:p>
          <a:p>
            <a:pPr>
              <a:lnSpc>
                <a:spcPct val="100000"/>
              </a:lnSpc>
            </a:pPr>
            <a:r>
              <a:rPr lang="en-US" altLang="zh-CN" sz="2000" b="1" dirty="0">
                <a:latin typeface="+mn-ea"/>
                <a:sym typeface="+mn-ea"/>
              </a:rPr>
              <a:t>1.</a:t>
            </a:r>
            <a:r>
              <a:rPr lang="zh-CN" altLang="en-US" sz="2000" b="1" dirty="0">
                <a:latin typeface="+mn-ea"/>
                <a:sym typeface="+mn-ea"/>
              </a:rPr>
              <a:t>数字相关概念</a:t>
            </a:r>
            <a:endParaRPr lang="zh-CN" altLang="zh-CN" sz="2000" dirty="0">
              <a:latin typeface="+mn-ea"/>
            </a:endParaRPr>
          </a:p>
          <a:p>
            <a:pPr>
              <a:lnSpc>
                <a:spcPct val="130000"/>
              </a:lnSpc>
            </a:pPr>
            <a:r>
              <a:rPr lang="zh-CN" altLang="en-US" sz="2000" dirty="0">
                <a:latin typeface="+mn-ea"/>
                <a:sym typeface="+mn-ea"/>
              </a:rPr>
              <a:t>（1）数码。</a:t>
            </a:r>
            <a:r>
              <a:rPr lang="zh-CN" altLang="zh-CN" sz="2000" dirty="0">
                <a:latin typeface="+mn-ea"/>
                <a:sym typeface="+mn-ea"/>
              </a:rPr>
              <a:t>数制中表示基本数值大小的不同数字符号。十进制的数码为</a:t>
            </a:r>
            <a:r>
              <a:rPr lang="en-US" altLang="zh-CN" sz="2000" dirty="0">
                <a:latin typeface="+mn-ea"/>
                <a:sym typeface="+mn-ea"/>
              </a:rPr>
              <a:t>0</a:t>
            </a:r>
            <a:r>
              <a:rPr lang="zh-CN" altLang="zh-CN" sz="2000" dirty="0">
                <a:latin typeface="+mn-ea"/>
                <a:sym typeface="+mn-ea"/>
              </a:rPr>
              <a:t>、</a:t>
            </a:r>
            <a:r>
              <a:rPr lang="en-US" altLang="zh-CN" sz="2000" dirty="0">
                <a:latin typeface="+mn-ea"/>
                <a:sym typeface="+mn-ea"/>
              </a:rPr>
              <a:t>1</a:t>
            </a:r>
            <a:r>
              <a:rPr lang="zh-CN" altLang="zh-CN" sz="2000" dirty="0">
                <a:latin typeface="+mn-ea"/>
                <a:sym typeface="+mn-ea"/>
              </a:rPr>
              <a:t>、</a:t>
            </a:r>
            <a:r>
              <a:rPr lang="en-US" altLang="zh-CN" sz="2000" dirty="0">
                <a:latin typeface="+mn-ea"/>
                <a:sym typeface="+mn-ea"/>
              </a:rPr>
              <a:t>2</a:t>
            </a:r>
            <a:r>
              <a:rPr lang="zh-CN" altLang="zh-CN" sz="2000" dirty="0">
                <a:latin typeface="+mn-ea"/>
                <a:sym typeface="+mn-ea"/>
              </a:rPr>
              <a:t>、…</a:t>
            </a:r>
            <a:r>
              <a:rPr lang="en-US" altLang="zh-CN" sz="2000" dirty="0">
                <a:latin typeface="+mn-ea"/>
                <a:sym typeface="+mn-ea"/>
              </a:rPr>
              <a:t>9</a:t>
            </a:r>
            <a:r>
              <a:rPr lang="zh-CN" altLang="zh-CN" sz="2000" dirty="0">
                <a:latin typeface="+mn-ea"/>
                <a:sym typeface="+mn-ea"/>
              </a:rPr>
              <a:t>共十个；二进制的数码为</a:t>
            </a:r>
            <a:r>
              <a:rPr lang="en-US" altLang="zh-CN" sz="2000" dirty="0">
                <a:latin typeface="+mn-ea"/>
                <a:sym typeface="+mn-ea"/>
              </a:rPr>
              <a:t>0</a:t>
            </a:r>
            <a:r>
              <a:rPr lang="zh-CN" altLang="zh-CN" sz="2000" dirty="0">
                <a:latin typeface="+mn-ea"/>
                <a:sym typeface="+mn-ea"/>
              </a:rPr>
              <a:t>、</a:t>
            </a:r>
            <a:r>
              <a:rPr lang="en-US" altLang="zh-CN" sz="2000" dirty="0">
                <a:latin typeface="+mn-ea"/>
                <a:sym typeface="+mn-ea"/>
              </a:rPr>
              <a:t>1</a:t>
            </a:r>
            <a:r>
              <a:rPr lang="zh-CN" altLang="zh-CN" sz="2000" dirty="0">
                <a:latin typeface="+mn-ea"/>
                <a:sym typeface="+mn-ea"/>
              </a:rPr>
              <a:t>共两个；八进制的数码为</a:t>
            </a:r>
            <a:r>
              <a:rPr lang="en-US" altLang="zh-CN" sz="2000" dirty="0">
                <a:latin typeface="+mn-ea"/>
                <a:sym typeface="+mn-ea"/>
              </a:rPr>
              <a:t>0</a:t>
            </a:r>
            <a:r>
              <a:rPr lang="zh-CN" altLang="zh-CN" sz="2000" dirty="0">
                <a:latin typeface="+mn-ea"/>
                <a:sym typeface="+mn-ea"/>
              </a:rPr>
              <a:t>、</a:t>
            </a:r>
            <a:r>
              <a:rPr lang="en-US" altLang="zh-CN" sz="2000" dirty="0">
                <a:latin typeface="+mn-ea"/>
                <a:sym typeface="+mn-ea"/>
              </a:rPr>
              <a:t>1</a:t>
            </a:r>
            <a:r>
              <a:rPr lang="zh-CN" altLang="zh-CN" sz="2000" dirty="0">
                <a:latin typeface="+mn-ea"/>
                <a:sym typeface="+mn-ea"/>
              </a:rPr>
              <a:t>、</a:t>
            </a:r>
            <a:r>
              <a:rPr lang="en-US" altLang="zh-CN" sz="2000" dirty="0">
                <a:latin typeface="+mn-ea"/>
                <a:sym typeface="+mn-ea"/>
              </a:rPr>
              <a:t>2</a:t>
            </a:r>
            <a:r>
              <a:rPr lang="zh-CN" altLang="zh-CN" sz="2000" dirty="0">
                <a:latin typeface="+mn-ea"/>
                <a:sym typeface="+mn-ea"/>
              </a:rPr>
              <a:t>、</a:t>
            </a:r>
            <a:r>
              <a:rPr lang="en-US" altLang="zh-CN" sz="2000" dirty="0">
                <a:latin typeface="+mn-ea"/>
                <a:sym typeface="+mn-ea"/>
              </a:rPr>
              <a:t>3</a:t>
            </a:r>
            <a:r>
              <a:rPr lang="zh-CN" altLang="zh-CN" sz="2000" dirty="0">
                <a:latin typeface="+mn-ea"/>
                <a:sym typeface="+mn-ea"/>
              </a:rPr>
              <a:t>、</a:t>
            </a:r>
            <a:r>
              <a:rPr lang="en-US" altLang="zh-CN" sz="2000" dirty="0">
                <a:latin typeface="+mn-ea"/>
                <a:sym typeface="+mn-ea"/>
              </a:rPr>
              <a:t>4</a:t>
            </a:r>
            <a:r>
              <a:rPr lang="zh-CN" altLang="zh-CN" sz="2000" dirty="0">
                <a:latin typeface="+mn-ea"/>
                <a:sym typeface="+mn-ea"/>
              </a:rPr>
              <a:t>、</a:t>
            </a:r>
            <a:r>
              <a:rPr lang="en-US" altLang="zh-CN" sz="2000" dirty="0">
                <a:latin typeface="+mn-ea"/>
                <a:sym typeface="+mn-ea"/>
              </a:rPr>
              <a:t>5</a:t>
            </a:r>
            <a:r>
              <a:rPr lang="zh-CN" altLang="zh-CN" sz="2000" dirty="0">
                <a:latin typeface="+mn-ea"/>
                <a:sym typeface="+mn-ea"/>
              </a:rPr>
              <a:t>、</a:t>
            </a:r>
            <a:r>
              <a:rPr lang="en-US" altLang="zh-CN" sz="2000" dirty="0">
                <a:latin typeface="+mn-ea"/>
                <a:sym typeface="+mn-ea"/>
              </a:rPr>
              <a:t>6</a:t>
            </a:r>
            <a:r>
              <a:rPr lang="zh-CN" altLang="zh-CN" sz="2000" dirty="0">
                <a:latin typeface="+mn-ea"/>
                <a:sym typeface="+mn-ea"/>
              </a:rPr>
              <a:t>、</a:t>
            </a:r>
            <a:r>
              <a:rPr lang="en-US" altLang="zh-CN" sz="2000" dirty="0">
                <a:latin typeface="+mn-ea"/>
                <a:sym typeface="+mn-ea"/>
              </a:rPr>
              <a:t>7</a:t>
            </a:r>
            <a:r>
              <a:rPr lang="zh-CN" altLang="zh-CN" sz="2000" dirty="0">
                <a:latin typeface="+mn-ea"/>
                <a:sym typeface="+mn-ea"/>
              </a:rPr>
              <a:t>共八个；十六进制的数码为</a:t>
            </a:r>
            <a:r>
              <a:rPr lang="en-US" altLang="zh-CN" sz="2000" dirty="0">
                <a:latin typeface="+mn-ea"/>
                <a:sym typeface="+mn-ea"/>
              </a:rPr>
              <a:t>0</a:t>
            </a:r>
            <a:r>
              <a:rPr lang="zh-CN" altLang="zh-CN" sz="2000" dirty="0">
                <a:latin typeface="+mn-ea"/>
                <a:sym typeface="+mn-ea"/>
              </a:rPr>
              <a:t>、</a:t>
            </a:r>
            <a:r>
              <a:rPr lang="en-US" altLang="zh-CN" sz="2000" dirty="0">
                <a:latin typeface="+mn-ea"/>
                <a:sym typeface="+mn-ea"/>
              </a:rPr>
              <a:t>1</a:t>
            </a:r>
            <a:r>
              <a:rPr lang="zh-CN" altLang="zh-CN" sz="2000" dirty="0">
                <a:latin typeface="+mn-ea"/>
                <a:sym typeface="+mn-ea"/>
              </a:rPr>
              <a:t>、</a:t>
            </a:r>
            <a:r>
              <a:rPr lang="en-US" altLang="zh-CN" sz="2000" dirty="0">
                <a:latin typeface="+mn-ea"/>
                <a:sym typeface="+mn-ea"/>
              </a:rPr>
              <a:t>2</a:t>
            </a:r>
            <a:r>
              <a:rPr lang="zh-CN" altLang="zh-CN" sz="2000" dirty="0">
                <a:latin typeface="+mn-ea"/>
                <a:sym typeface="+mn-ea"/>
              </a:rPr>
              <a:t>、</a:t>
            </a:r>
            <a:r>
              <a:rPr lang="en-US" altLang="zh-CN" sz="2000" dirty="0">
                <a:latin typeface="+mn-ea"/>
                <a:sym typeface="+mn-ea"/>
              </a:rPr>
              <a:t>3</a:t>
            </a:r>
            <a:r>
              <a:rPr lang="zh-CN" altLang="zh-CN" sz="2000" dirty="0">
                <a:latin typeface="+mn-ea"/>
                <a:sym typeface="+mn-ea"/>
              </a:rPr>
              <a:t>…</a:t>
            </a:r>
            <a:r>
              <a:rPr lang="en-US" altLang="zh-CN" sz="2000" dirty="0">
                <a:latin typeface="+mn-ea"/>
                <a:sym typeface="+mn-ea"/>
              </a:rPr>
              <a:t>9</a:t>
            </a:r>
            <a:r>
              <a:rPr lang="zh-CN" altLang="zh-CN" sz="2000" dirty="0">
                <a:latin typeface="+mn-ea"/>
                <a:sym typeface="+mn-ea"/>
              </a:rPr>
              <a:t>，</a:t>
            </a:r>
            <a:r>
              <a:rPr lang="en-US" altLang="zh-CN" sz="2000" dirty="0">
                <a:latin typeface="+mn-ea"/>
                <a:sym typeface="+mn-ea"/>
              </a:rPr>
              <a:t>A</a:t>
            </a:r>
            <a:r>
              <a:rPr lang="zh-CN" altLang="zh-CN" sz="2000" dirty="0">
                <a:latin typeface="+mn-ea"/>
                <a:sym typeface="+mn-ea"/>
              </a:rPr>
              <a:t>、</a:t>
            </a:r>
            <a:r>
              <a:rPr lang="en-US" altLang="zh-CN" sz="2000" dirty="0">
                <a:latin typeface="+mn-ea"/>
                <a:sym typeface="+mn-ea"/>
              </a:rPr>
              <a:t>B</a:t>
            </a:r>
            <a:r>
              <a:rPr lang="zh-CN" altLang="zh-CN" sz="2000" dirty="0">
                <a:latin typeface="+mn-ea"/>
                <a:sym typeface="+mn-ea"/>
              </a:rPr>
              <a:t>、</a:t>
            </a:r>
            <a:r>
              <a:rPr lang="en-US" altLang="zh-CN" sz="2000" dirty="0">
                <a:latin typeface="+mn-ea"/>
                <a:sym typeface="+mn-ea"/>
              </a:rPr>
              <a:t>C</a:t>
            </a:r>
            <a:r>
              <a:rPr lang="zh-CN" altLang="zh-CN" sz="2000" dirty="0">
                <a:latin typeface="+mn-ea"/>
                <a:sym typeface="+mn-ea"/>
              </a:rPr>
              <a:t>、</a:t>
            </a:r>
            <a:r>
              <a:rPr lang="en-US" altLang="zh-CN" sz="2000" dirty="0">
                <a:latin typeface="+mn-ea"/>
                <a:sym typeface="+mn-ea"/>
              </a:rPr>
              <a:t>D</a:t>
            </a:r>
            <a:r>
              <a:rPr lang="zh-CN" altLang="zh-CN" sz="2000" dirty="0">
                <a:latin typeface="+mn-ea"/>
                <a:sym typeface="+mn-ea"/>
              </a:rPr>
              <a:t>、</a:t>
            </a:r>
            <a:r>
              <a:rPr lang="en-US" altLang="zh-CN" sz="2000" dirty="0">
                <a:latin typeface="+mn-ea"/>
                <a:sym typeface="+mn-ea"/>
              </a:rPr>
              <a:t>E</a:t>
            </a:r>
            <a:r>
              <a:rPr lang="zh-CN" altLang="zh-CN" sz="2000" dirty="0">
                <a:latin typeface="+mn-ea"/>
                <a:sym typeface="+mn-ea"/>
              </a:rPr>
              <a:t>、</a:t>
            </a:r>
            <a:r>
              <a:rPr lang="en-US" altLang="zh-CN" sz="2000" dirty="0">
                <a:latin typeface="+mn-ea"/>
                <a:sym typeface="+mn-ea"/>
              </a:rPr>
              <a:t>F</a:t>
            </a:r>
            <a:r>
              <a:rPr lang="zh-CN" altLang="en-US" sz="2000" dirty="0">
                <a:latin typeface="+mn-ea"/>
                <a:sym typeface="+mn-ea"/>
              </a:rPr>
              <a:t>（</a:t>
            </a:r>
            <a:r>
              <a:rPr lang="en-US" altLang="zh-CN" sz="2000" dirty="0">
                <a:latin typeface="+mn-ea"/>
                <a:sym typeface="+mn-ea"/>
              </a:rPr>
              <a:t>a</a:t>
            </a:r>
            <a:r>
              <a:rPr lang="zh-CN" altLang="zh-CN" sz="2000" dirty="0">
                <a:latin typeface="+mn-ea"/>
                <a:sym typeface="+mn-ea"/>
              </a:rPr>
              <a:t>、</a:t>
            </a:r>
            <a:r>
              <a:rPr lang="en-US" altLang="zh-CN" sz="2000" dirty="0">
                <a:latin typeface="+mn-ea"/>
                <a:sym typeface="+mn-ea"/>
              </a:rPr>
              <a:t>b</a:t>
            </a:r>
            <a:r>
              <a:rPr lang="zh-CN" altLang="zh-CN" sz="2000" dirty="0">
                <a:latin typeface="+mn-ea"/>
                <a:sym typeface="+mn-ea"/>
              </a:rPr>
              <a:t>、</a:t>
            </a:r>
            <a:r>
              <a:rPr lang="en-US" altLang="zh-CN" sz="2000" dirty="0">
                <a:latin typeface="+mn-ea"/>
                <a:sym typeface="+mn-ea"/>
              </a:rPr>
              <a:t>c</a:t>
            </a:r>
            <a:r>
              <a:rPr lang="zh-CN" altLang="zh-CN" sz="2000" dirty="0">
                <a:latin typeface="+mn-ea"/>
                <a:sym typeface="+mn-ea"/>
              </a:rPr>
              <a:t>、</a:t>
            </a:r>
            <a:r>
              <a:rPr lang="en-US" altLang="zh-CN" sz="2000" dirty="0">
                <a:latin typeface="+mn-ea"/>
                <a:sym typeface="+mn-ea"/>
              </a:rPr>
              <a:t>d</a:t>
            </a:r>
            <a:r>
              <a:rPr lang="zh-CN" altLang="zh-CN" sz="2000" dirty="0">
                <a:latin typeface="+mn-ea"/>
                <a:sym typeface="+mn-ea"/>
              </a:rPr>
              <a:t>、</a:t>
            </a:r>
            <a:r>
              <a:rPr lang="en-US" altLang="zh-CN" sz="2000" dirty="0">
                <a:latin typeface="+mn-ea"/>
                <a:sym typeface="+mn-ea"/>
              </a:rPr>
              <a:t>e</a:t>
            </a:r>
            <a:r>
              <a:rPr lang="zh-CN" altLang="en-US" sz="2000" dirty="0">
                <a:latin typeface="+mn-ea"/>
                <a:sym typeface="+mn-ea"/>
              </a:rPr>
              <a:t>）</a:t>
            </a:r>
            <a:r>
              <a:rPr lang="zh-CN" altLang="zh-CN" sz="2000" dirty="0">
                <a:latin typeface="+mn-ea"/>
                <a:sym typeface="+mn-ea"/>
              </a:rPr>
              <a:t>共十六个，其中</a:t>
            </a:r>
            <a:r>
              <a:rPr lang="en-US" altLang="zh-CN" sz="2000" dirty="0">
                <a:latin typeface="+mn-ea"/>
                <a:sym typeface="+mn-ea"/>
              </a:rPr>
              <a:t>A</a:t>
            </a:r>
            <a:r>
              <a:rPr lang="zh-CN" altLang="en-US" sz="2000" dirty="0">
                <a:latin typeface="+mn-ea"/>
                <a:sym typeface="+mn-ea"/>
              </a:rPr>
              <a:t>～</a:t>
            </a:r>
            <a:r>
              <a:rPr lang="en-US" altLang="zh-CN" sz="2000" dirty="0">
                <a:latin typeface="+mn-ea"/>
                <a:sym typeface="+mn-ea"/>
              </a:rPr>
              <a:t>F</a:t>
            </a:r>
            <a:r>
              <a:rPr lang="zh-CN" altLang="zh-CN" sz="2000" dirty="0">
                <a:latin typeface="+mn-ea"/>
                <a:sym typeface="+mn-ea"/>
              </a:rPr>
              <a:t>分别代表十进制数</a:t>
            </a:r>
            <a:r>
              <a:rPr lang="en-US" altLang="zh-CN" sz="2000" dirty="0">
                <a:latin typeface="+mn-ea"/>
                <a:sym typeface="+mn-ea"/>
              </a:rPr>
              <a:t>10</a:t>
            </a:r>
            <a:r>
              <a:rPr lang="zh-CN" altLang="en-US" sz="2000" dirty="0">
                <a:latin typeface="+mn-ea"/>
                <a:sym typeface="+mn-ea"/>
              </a:rPr>
              <a:t>～</a:t>
            </a:r>
            <a:r>
              <a:rPr lang="en-US" altLang="zh-CN" sz="2000" dirty="0">
                <a:latin typeface="+mn-ea"/>
                <a:sym typeface="+mn-ea"/>
              </a:rPr>
              <a:t>15</a:t>
            </a:r>
            <a:r>
              <a:rPr lang="zh-CN" altLang="zh-CN" sz="2000" dirty="0">
                <a:latin typeface="+mn-ea"/>
                <a:sym typeface="+mn-ea"/>
              </a:rPr>
              <a:t>。</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2385655" y="188640"/>
            <a:ext cx="4464496" cy="755650"/>
          </a:xfrm>
          <a:prstGeom prst="rect">
            <a:avLst/>
          </a:prstGeom>
        </p:spPr>
        <p:txBody>
          <a:bodyPr wrap="square">
            <a:spAutoFit/>
          </a:bodyPr>
          <a:lstStyle/>
          <a:p>
            <a:pPr>
              <a:lnSpc>
                <a:spcPct val="120000"/>
              </a:lnSpc>
            </a:pPr>
            <a:r>
              <a:rPr lang="zh-CN" altLang="zh-CN" sz="3600" b="1" dirty="0">
                <a:solidFill>
                  <a:srgbClr val="FFFF00"/>
                </a:solidFill>
                <a:latin typeface="微软雅黑" panose="020B0503020204020204" pitchFamily="34" charset="-122"/>
                <a:ea typeface="微软雅黑" panose="020B0503020204020204" pitchFamily="34" charset="-122"/>
                <a:sym typeface="+mn-ea"/>
              </a:rPr>
              <a:t>二</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zh-CN" sz="3600" b="1" dirty="0">
              <a:solidFill>
                <a:srgbClr val="FFFF00"/>
              </a:solidFill>
              <a:latin typeface="黑体" panose="02010609060101010101" pitchFamily="49" charset="-122"/>
              <a:ea typeface="黑体" panose="02010609060101010101" pitchFamily="49" charset="-122"/>
            </a:endParaRPr>
          </a:p>
        </p:txBody>
      </p:sp>
      <p:sp>
        <p:nvSpPr>
          <p:cNvPr id="11" name="TextBox 10"/>
          <p:cNvSpPr txBox="1"/>
          <p:nvPr/>
        </p:nvSpPr>
        <p:spPr>
          <a:xfrm>
            <a:off x="97155" y="2654300"/>
            <a:ext cx="9002395" cy="378460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cs typeface="宋体" panose="02010600030101010101" pitchFamily="2" charset="-122"/>
              </a:rPr>
              <a:t>（2）基数。</a:t>
            </a:r>
            <a:r>
              <a:rPr lang="zh-CN" altLang="zh-CN" sz="2000" dirty="0">
                <a:latin typeface="宋体" panose="02010600030101010101" pitchFamily="2" charset="-122"/>
                <a:ea typeface="宋体" panose="02010600030101010101" pitchFamily="2" charset="-122"/>
                <a:cs typeface="宋体" panose="02010600030101010101" pitchFamily="2" charset="-122"/>
              </a:rPr>
              <a:t>基数即数制所使用的数码个数。二进制的基数为</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；十进制的基数为</a:t>
            </a:r>
            <a:r>
              <a:rPr lang="en-US" altLang="zh-CN" sz="2000" dirty="0">
                <a:latin typeface="宋体" panose="02010600030101010101" pitchFamily="2" charset="-122"/>
                <a:ea typeface="宋体" panose="02010600030101010101" pitchFamily="2" charset="-122"/>
                <a:cs typeface="宋体" panose="02010600030101010101" pitchFamily="2" charset="-122"/>
              </a:rPr>
              <a:t>10</a:t>
            </a:r>
            <a:r>
              <a:rPr lang="zh-CN" altLang="zh-CN" sz="2000" dirty="0">
                <a:latin typeface="宋体" panose="02010600030101010101" pitchFamily="2" charset="-122"/>
                <a:ea typeface="宋体" panose="02010600030101010101" pitchFamily="2" charset="-122"/>
                <a:cs typeface="宋体" panose="02010600030101010101" pitchFamily="2" charset="-122"/>
              </a:rPr>
              <a:t>；八进制的基数为</a:t>
            </a:r>
            <a:r>
              <a:rPr lang="en-US" altLang="zh-CN" sz="2000" dirty="0">
                <a:latin typeface="宋体" panose="02010600030101010101" pitchFamily="2" charset="-122"/>
                <a:ea typeface="宋体" panose="02010600030101010101" pitchFamily="2" charset="-122"/>
                <a:cs typeface="宋体" panose="02010600030101010101" pitchFamily="2" charset="-122"/>
              </a:rPr>
              <a:t>8</a:t>
            </a:r>
            <a:r>
              <a:rPr lang="zh-CN" altLang="zh-CN" sz="2000" dirty="0">
                <a:latin typeface="宋体" panose="02010600030101010101" pitchFamily="2" charset="-122"/>
                <a:ea typeface="宋体" panose="02010600030101010101" pitchFamily="2" charset="-122"/>
                <a:cs typeface="宋体" panose="02010600030101010101" pitchFamily="2" charset="-122"/>
              </a:rPr>
              <a:t>；十六进制的基数为</a:t>
            </a:r>
            <a:r>
              <a:rPr lang="en-US" altLang="zh-CN" sz="2000" dirty="0">
                <a:latin typeface="宋体" panose="02010600030101010101" pitchFamily="2" charset="-122"/>
                <a:ea typeface="宋体" panose="02010600030101010101" pitchFamily="2" charset="-122"/>
                <a:cs typeface="宋体" panose="02010600030101010101" pitchFamily="2" charset="-122"/>
              </a:rPr>
              <a:t>16</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（3）位权。</a:t>
            </a:r>
            <a:r>
              <a:rPr lang="zh-CN" altLang="zh-CN" sz="2000" dirty="0">
                <a:latin typeface="宋体" panose="02010600030101010101" pitchFamily="2" charset="-122"/>
                <a:ea typeface="宋体" panose="02010600030101010101" pitchFamily="2" charset="-122"/>
                <a:cs typeface="宋体" panose="02010600030101010101" pitchFamily="2" charset="-122"/>
              </a:rPr>
              <a:t>数制中每一固定位置对应的单位值称为位权。对于多位数，处在某一位上的“</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”所表示的数值的大小，称为该位的位权。例如十进制第</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位的位权为</a:t>
            </a:r>
            <a:r>
              <a:rPr lang="en-US" altLang="zh-CN" sz="2000" dirty="0">
                <a:latin typeface="宋体" panose="02010600030101010101" pitchFamily="2" charset="-122"/>
                <a:ea typeface="宋体" panose="02010600030101010101" pitchFamily="2" charset="-122"/>
                <a:cs typeface="宋体" panose="02010600030101010101" pitchFamily="2" charset="-122"/>
              </a:rPr>
              <a:t>10</a:t>
            </a:r>
            <a:r>
              <a:rPr lang="zh-CN" altLang="zh-CN" sz="2000" dirty="0">
                <a:latin typeface="宋体" panose="02010600030101010101" pitchFamily="2" charset="-122"/>
                <a:ea typeface="宋体" panose="02010600030101010101" pitchFamily="2" charset="-122"/>
                <a:cs typeface="宋体" panose="02010600030101010101" pitchFamily="2" charset="-122"/>
              </a:rPr>
              <a:t>，第</a:t>
            </a:r>
            <a:r>
              <a:rPr lang="zh-CN" altLang="en-US" sz="2000" dirty="0">
                <a:latin typeface="宋体" panose="02010600030101010101" pitchFamily="2" charset="-122"/>
                <a:ea typeface="宋体" panose="02010600030101010101" pitchFamily="2" charset="-122"/>
                <a:cs typeface="宋体" panose="02010600030101010101" pitchFamily="2" charset="-122"/>
              </a:rPr>
              <a:t>3</a:t>
            </a:r>
            <a:r>
              <a:rPr lang="zh-CN" altLang="zh-CN" sz="2000" dirty="0">
                <a:latin typeface="宋体" panose="02010600030101010101" pitchFamily="2" charset="-122"/>
                <a:ea typeface="宋体" panose="02010600030101010101" pitchFamily="2" charset="-122"/>
                <a:cs typeface="宋体" panose="02010600030101010101" pitchFamily="2" charset="-122"/>
              </a:rPr>
              <a:t>位的位权为</a:t>
            </a:r>
            <a:r>
              <a:rPr lang="en-US" altLang="zh-CN" sz="2000" dirty="0">
                <a:latin typeface="宋体" panose="02010600030101010101" pitchFamily="2" charset="-122"/>
                <a:ea typeface="宋体" panose="02010600030101010101" pitchFamily="2" charset="-122"/>
                <a:cs typeface="宋体" panose="02010600030101010101" pitchFamily="2" charset="-122"/>
              </a:rPr>
              <a:t>100</a:t>
            </a:r>
            <a:r>
              <a:rPr lang="zh-CN" altLang="zh-CN" sz="2000" dirty="0">
                <a:latin typeface="宋体" panose="02010600030101010101" pitchFamily="2" charset="-122"/>
                <a:ea typeface="宋体" panose="02010600030101010101" pitchFamily="2" charset="-122"/>
                <a:cs typeface="宋体" panose="02010600030101010101" pitchFamily="2" charset="-122"/>
              </a:rPr>
              <a:t>。对于</a:t>
            </a:r>
            <a:r>
              <a:rPr lang="en-US" altLang="zh-CN" sz="2000" dirty="0">
                <a:latin typeface="宋体" panose="02010600030101010101" pitchFamily="2" charset="-122"/>
                <a:ea typeface="宋体" panose="02010600030101010101" pitchFamily="2" charset="-122"/>
                <a:cs typeface="宋体" panose="02010600030101010101" pitchFamily="2" charset="-122"/>
              </a:rPr>
              <a:t>N</a:t>
            </a:r>
            <a:r>
              <a:rPr lang="zh-CN" altLang="zh-CN" sz="2000" dirty="0">
                <a:latin typeface="宋体" panose="02010600030101010101" pitchFamily="2" charset="-122"/>
                <a:ea typeface="宋体" panose="02010600030101010101" pitchFamily="2" charset="-122"/>
                <a:cs typeface="宋体" panose="02010600030101010101" pitchFamily="2" charset="-122"/>
              </a:rPr>
              <a:t>进制数，整数部分第</a:t>
            </a:r>
            <a:r>
              <a:rPr lang="en-US" altLang="zh-CN" sz="2000" dirty="0">
                <a:latin typeface="宋体" panose="02010600030101010101" pitchFamily="2" charset="-122"/>
                <a:ea typeface="宋体" panose="02010600030101010101" pitchFamily="2" charset="-122"/>
                <a:cs typeface="宋体" panose="02010600030101010101" pitchFamily="2" charset="-122"/>
              </a:rPr>
              <a:t>i</a:t>
            </a:r>
            <a:r>
              <a:rPr lang="zh-CN" altLang="zh-CN" sz="2000" dirty="0">
                <a:latin typeface="宋体" panose="02010600030101010101" pitchFamily="2" charset="-122"/>
                <a:ea typeface="宋体" panose="02010600030101010101" pitchFamily="2" charset="-122"/>
                <a:cs typeface="宋体" panose="02010600030101010101" pitchFamily="2" charset="-122"/>
              </a:rPr>
              <a:t>位的位权为</a:t>
            </a:r>
            <a:r>
              <a:rPr lang="en-US" altLang="zh-CN" sz="2000" dirty="0">
                <a:latin typeface="宋体" panose="02010600030101010101" pitchFamily="2" charset="-122"/>
                <a:ea typeface="宋体" panose="02010600030101010101" pitchFamily="2" charset="-122"/>
                <a:cs typeface="宋体" panose="02010600030101010101" pitchFamily="2" charset="-122"/>
              </a:rPr>
              <a:t>N</a:t>
            </a:r>
            <a:r>
              <a:rPr lang="en-US" altLang="zh-CN" sz="2000" baseline="30000" dirty="0">
                <a:latin typeface="宋体" panose="02010600030101010101" pitchFamily="2" charset="-122"/>
                <a:ea typeface="宋体" panose="02010600030101010101" pitchFamily="2" charset="-122"/>
                <a:cs typeface="宋体" panose="02010600030101010101" pitchFamily="2" charset="-122"/>
              </a:rPr>
              <a:t>(i-1)</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smtClean="0">
              <a:latin typeface="宋体" panose="02010600030101010101" pitchFamily="2" charset="-122"/>
              <a:ea typeface="宋体" panose="02010600030101010101" pitchFamily="2" charset="-122"/>
              <a:cs typeface="宋体" panose="02010600030101010101" pitchFamily="2" charset="-122"/>
            </a:endParaRPr>
          </a:p>
          <a:p>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b="1" dirty="0">
                <a:latin typeface="宋体" panose="02010600030101010101" pitchFamily="2" charset="-122"/>
                <a:ea typeface="宋体" panose="02010600030101010101" pitchFamily="2" charset="-122"/>
                <a:cs typeface="宋体" panose="02010600030101010101" pitchFamily="2" charset="-122"/>
              </a:rPr>
              <a:t>常见数制的表示法及计算规则</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zh-CN" sz="2000" b="1" dirty="0">
                <a:latin typeface="宋体" panose="02010600030101010101" pitchFamily="2" charset="-122"/>
                <a:ea typeface="宋体" panose="02010600030101010101" pitchFamily="2" charset="-122"/>
                <a:cs typeface="宋体" panose="02010600030101010101" pitchFamily="2" charset="-122"/>
              </a:rPr>
              <a:t>）十进制数</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sz="2000" dirty="0">
                <a:latin typeface="宋体" panose="02010600030101010101" pitchFamily="2" charset="-122"/>
                <a:ea typeface="宋体" panose="02010600030101010101" pitchFamily="2" charset="-122"/>
                <a:cs typeface="宋体" panose="02010600030101010101" pitchFamily="2" charset="-122"/>
              </a:rPr>
              <a:t>    ①</a:t>
            </a:r>
            <a:r>
              <a:rPr lang="zh-CN" altLang="zh-CN" sz="2000" dirty="0">
                <a:latin typeface="宋体" panose="02010600030101010101" pitchFamily="2" charset="-122"/>
                <a:ea typeface="宋体" panose="02010600030101010101" pitchFamily="2" charset="-122"/>
                <a:cs typeface="宋体" panose="02010600030101010101" pitchFamily="2" charset="-122"/>
              </a:rPr>
              <a:t>表示法。十进制数用</a:t>
            </a:r>
            <a:r>
              <a:rPr lang="en-US" altLang="zh-CN" sz="2000" dirty="0">
                <a:latin typeface="宋体" panose="02010600030101010101" pitchFamily="2" charset="-122"/>
                <a:ea typeface="宋体" panose="02010600030101010101" pitchFamily="2" charset="-122"/>
                <a:cs typeface="宋体" panose="02010600030101010101" pitchFamily="2" charset="-122"/>
              </a:rPr>
              <a:t>D</a:t>
            </a:r>
            <a:r>
              <a:rPr lang="zh-CN" altLang="zh-CN" sz="2000" dirty="0">
                <a:latin typeface="宋体" panose="02010600030101010101" pitchFamily="2" charset="-122"/>
                <a:ea typeface="宋体" panose="02010600030101010101" pitchFamily="2" charset="-122"/>
                <a:cs typeface="宋体" panose="02010600030101010101" pitchFamily="2" charset="-122"/>
              </a:rPr>
              <a:t>表示，如十进制数</a:t>
            </a:r>
            <a:r>
              <a:rPr lang="en-US" altLang="zh-CN" sz="2000" dirty="0">
                <a:latin typeface="宋体" panose="02010600030101010101" pitchFamily="2" charset="-122"/>
                <a:ea typeface="宋体" panose="02010600030101010101" pitchFamily="2" charset="-122"/>
                <a:cs typeface="宋体" panose="02010600030101010101" pitchFamily="2" charset="-122"/>
              </a:rPr>
              <a:t>15</a:t>
            </a:r>
            <a:r>
              <a:rPr lang="zh-CN" altLang="zh-CN" sz="2000" dirty="0">
                <a:latin typeface="宋体" panose="02010600030101010101" pitchFamily="2" charset="-122"/>
                <a:ea typeface="宋体" panose="02010600030101010101" pitchFamily="2" charset="-122"/>
                <a:cs typeface="宋体" panose="02010600030101010101" pitchFamily="2" charset="-122"/>
              </a:rPr>
              <a:t>，可表示为</a:t>
            </a:r>
            <a:r>
              <a:rPr lang="en-US" altLang="zh-CN" sz="2000" dirty="0" err="1" smtClean="0">
                <a:latin typeface="宋体" panose="02010600030101010101" pitchFamily="2" charset="-122"/>
                <a:ea typeface="宋体" panose="02010600030101010101" pitchFamily="2" charset="-122"/>
                <a:cs typeface="宋体" panose="02010600030101010101" pitchFamily="2" charset="-122"/>
              </a:rPr>
              <a:t>15D</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15</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baseline="-25000" dirty="0">
                <a:latin typeface="宋体" panose="02010600030101010101" pitchFamily="2" charset="-122"/>
                <a:ea typeface="宋体" panose="02010600030101010101" pitchFamily="2" charset="-122"/>
                <a:cs typeface="宋体" panose="02010600030101010101" pitchFamily="2" charset="-122"/>
              </a:rPr>
              <a:t>D</a:t>
            </a:r>
            <a:r>
              <a:rPr lang="zh-CN" altLang="zh-CN" sz="2000" dirty="0">
                <a:latin typeface="宋体" panose="02010600030101010101" pitchFamily="2" charset="-122"/>
                <a:ea typeface="宋体" panose="02010600030101010101" pitchFamily="2" charset="-122"/>
                <a:cs typeface="宋体" panose="02010600030101010101" pitchFamily="2" charset="-122"/>
              </a:rPr>
              <a:t>或（</a:t>
            </a:r>
            <a:r>
              <a:rPr lang="en-US" altLang="zh-CN" sz="2000" dirty="0" smtClean="0">
                <a:latin typeface="宋体" panose="02010600030101010101" pitchFamily="2" charset="-122"/>
                <a:ea typeface="宋体" panose="02010600030101010101" pitchFamily="2" charset="-122"/>
                <a:cs typeface="宋体" panose="02010600030101010101" pitchFamily="2" charset="-122"/>
              </a:rPr>
              <a:t>15</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baseline="-25000" dirty="0" smtClean="0">
                <a:latin typeface="宋体" panose="02010600030101010101" pitchFamily="2" charset="-122"/>
                <a:ea typeface="宋体" panose="02010600030101010101" pitchFamily="2" charset="-122"/>
                <a:cs typeface="宋体" panose="02010600030101010101" pitchFamily="2" charset="-122"/>
              </a:rPr>
              <a:t>10</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sz="2000" dirty="0">
                <a:latin typeface="宋体" panose="02010600030101010101" pitchFamily="2" charset="-122"/>
                <a:ea typeface="宋体" panose="02010600030101010101" pitchFamily="2" charset="-122"/>
                <a:cs typeface="宋体" panose="02010600030101010101" pitchFamily="2" charset="-122"/>
              </a:rPr>
              <a:t>    ②</a:t>
            </a:r>
            <a:r>
              <a:rPr lang="zh-CN" altLang="zh-CN" sz="2000" dirty="0">
                <a:latin typeface="宋体" panose="02010600030101010101" pitchFamily="2" charset="-122"/>
                <a:ea typeface="宋体" panose="02010600030101010101" pitchFamily="2" charset="-122"/>
                <a:cs typeface="宋体" panose="02010600030101010101" pitchFamily="2" charset="-122"/>
              </a:rPr>
              <a:t>计算规则。进位规则是“逢十进一”，借位规则是“借一当十”。</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141855" y="1259840"/>
            <a:ext cx="4953000" cy="368300"/>
          </a:xfrm>
          <a:prstGeom prst="rect">
            <a:avLst/>
          </a:prstGeom>
          <a:noFill/>
        </p:spPr>
        <p:txBody>
          <a:bodyPr wrap="square" rtlCol="0" anchor="t">
            <a:spAutoFit/>
          </a:bodyPr>
          <a:p>
            <a:r>
              <a:rPr lang="zh-CN" altLang="en-US" dirty="0">
                <a:latin typeface="+mn-ea"/>
                <a:sym typeface="+mn-ea"/>
              </a:rPr>
              <a:t>表</a:t>
            </a:r>
            <a:r>
              <a:rPr lang="en-US" altLang="zh-CN" dirty="0">
                <a:latin typeface="+mn-ea"/>
                <a:sym typeface="+mn-ea"/>
              </a:rPr>
              <a:t>1-2-2 </a:t>
            </a:r>
            <a:r>
              <a:rPr lang="zh-CN" altLang="en-US" dirty="0">
                <a:latin typeface="+mn-ea"/>
                <a:sym typeface="+mn-ea"/>
              </a:rPr>
              <a:t>十进制数、二进制数与十六进制数</a:t>
            </a:r>
            <a:endParaRPr lang="zh-CN" altLang="en-US" dirty="0">
              <a:latin typeface="+mn-ea"/>
              <a:sym typeface="+mn-ea"/>
            </a:endParaRPr>
          </a:p>
        </p:txBody>
      </p:sp>
      <p:graphicFrame>
        <p:nvGraphicFramePr>
          <p:cNvPr id="3" name="表格 2"/>
          <p:cNvGraphicFramePr/>
          <p:nvPr/>
        </p:nvGraphicFramePr>
        <p:xfrm>
          <a:off x="157480" y="1628140"/>
          <a:ext cx="8833485" cy="937895"/>
        </p:xfrm>
        <a:graphic>
          <a:graphicData uri="http://schemas.openxmlformats.org/drawingml/2006/table">
            <a:tbl>
              <a:tblPr firstRow="1" bandRow="1">
                <a:tableStyleId>{5C22544A-7EE6-4342-B048-85BDC9FD1C3A}</a:tableStyleId>
              </a:tblPr>
              <a:tblGrid>
                <a:gridCol w="998855"/>
                <a:gridCol w="325120"/>
                <a:gridCol w="334010"/>
                <a:gridCol w="351790"/>
                <a:gridCol w="343535"/>
                <a:gridCol w="462280"/>
                <a:gridCol w="454660"/>
                <a:gridCol w="438150"/>
                <a:gridCol w="522605"/>
                <a:gridCol w="524510"/>
                <a:gridCol w="565785"/>
                <a:gridCol w="567055"/>
                <a:gridCol w="567055"/>
                <a:gridCol w="600075"/>
                <a:gridCol w="533400"/>
                <a:gridCol w="661035"/>
                <a:gridCol w="583565"/>
              </a:tblGrid>
              <a:tr h="274320">
                <a:tc>
                  <a:txBody>
                    <a:bodyPr/>
                    <a:p>
                      <a:pPr>
                        <a:buNone/>
                      </a:pPr>
                      <a:r>
                        <a:rPr lang="zh-CN" altLang="en-US" sz="1200"/>
                        <a:t>十进制数</a:t>
                      </a:r>
                      <a:endParaRPr lang="en-US" altLang="zh-CN" sz="1200"/>
                    </a:p>
                  </a:txBody>
                  <a:tcPr/>
                </a:tc>
                <a:tc>
                  <a:txBody>
                    <a:bodyPr/>
                    <a:p>
                      <a:pPr algn="ctr">
                        <a:buNone/>
                      </a:pPr>
                      <a:r>
                        <a:rPr lang="en-US" altLang="zh-CN" sz="1200"/>
                        <a:t>0</a:t>
                      </a:r>
                      <a:endParaRPr lang="en-US" altLang="zh-CN" sz="1200"/>
                    </a:p>
                  </a:txBody>
                  <a:tcPr/>
                </a:tc>
                <a:tc>
                  <a:txBody>
                    <a:bodyPr/>
                    <a:p>
                      <a:pPr algn="ctr">
                        <a:buNone/>
                      </a:pPr>
                      <a:r>
                        <a:rPr lang="en-US" altLang="zh-CN" sz="1200"/>
                        <a:t>1</a:t>
                      </a:r>
                      <a:endParaRPr lang="en-US" altLang="zh-CN" sz="1200"/>
                    </a:p>
                  </a:txBody>
                  <a:tcPr/>
                </a:tc>
                <a:tc>
                  <a:txBody>
                    <a:bodyPr/>
                    <a:p>
                      <a:pPr algn="ctr">
                        <a:buNone/>
                      </a:pPr>
                      <a:r>
                        <a:rPr lang="en-US" altLang="zh-CN" sz="1200"/>
                        <a:t>2</a:t>
                      </a:r>
                      <a:endParaRPr lang="en-US" altLang="zh-CN" sz="1200"/>
                    </a:p>
                  </a:txBody>
                  <a:tcPr/>
                </a:tc>
                <a:tc>
                  <a:txBody>
                    <a:bodyPr/>
                    <a:p>
                      <a:pPr algn="ctr">
                        <a:buNone/>
                      </a:pPr>
                      <a:r>
                        <a:rPr lang="en-US" altLang="zh-CN" sz="1200"/>
                        <a:t>3</a:t>
                      </a:r>
                      <a:endParaRPr lang="en-US" altLang="zh-CN" sz="1200"/>
                    </a:p>
                  </a:txBody>
                  <a:tcPr/>
                </a:tc>
                <a:tc>
                  <a:txBody>
                    <a:bodyPr/>
                    <a:p>
                      <a:pPr algn="ctr">
                        <a:buNone/>
                      </a:pPr>
                      <a:r>
                        <a:rPr lang="en-US" altLang="zh-CN" sz="1200"/>
                        <a:t>4</a:t>
                      </a:r>
                      <a:endParaRPr lang="en-US" altLang="zh-CN" sz="1200"/>
                    </a:p>
                  </a:txBody>
                  <a:tcPr/>
                </a:tc>
                <a:tc>
                  <a:txBody>
                    <a:bodyPr/>
                    <a:p>
                      <a:pPr algn="ctr">
                        <a:buNone/>
                      </a:pPr>
                      <a:r>
                        <a:rPr lang="en-US" altLang="zh-CN" sz="1200"/>
                        <a:t>5</a:t>
                      </a:r>
                      <a:endParaRPr lang="en-US" altLang="zh-CN" sz="1200"/>
                    </a:p>
                  </a:txBody>
                  <a:tcPr/>
                </a:tc>
                <a:tc>
                  <a:txBody>
                    <a:bodyPr/>
                    <a:p>
                      <a:pPr algn="ctr">
                        <a:buNone/>
                      </a:pPr>
                      <a:r>
                        <a:rPr lang="en-US" altLang="zh-CN" sz="1200"/>
                        <a:t>6</a:t>
                      </a:r>
                      <a:endParaRPr lang="en-US" altLang="zh-CN" sz="1200"/>
                    </a:p>
                  </a:txBody>
                  <a:tcPr/>
                </a:tc>
                <a:tc>
                  <a:txBody>
                    <a:bodyPr/>
                    <a:p>
                      <a:pPr algn="ctr">
                        <a:buNone/>
                      </a:pPr>
                      <a:r>
                        <a:rPr lang="en-US" altLang="zh-CN" sz="1200"/>
                        <a:t>7</a:t>
                      </a:r>
                      <a:endParaRPr lang="en-US" altLang="zh-CN" sz="1200"/>
                    </a:p>
                  </a:txBody>
                  <a:tcPr/>
                </a:tc>
                <a:tc>
                  <a:txBody>
                    <a:bodyPr/>
                    <a:p>
                      <a:pPr algn="ctr">
                        <a:buNone/>
                      </a:pPr>
                      <a:r>
                        <a:rPr lang="en-US" altLang="zh-CN" sz="1200"/>
                        <a:t>8</a:t>
                      </a:r>
                      <a:endParaRPr lang="en-US" altLang="zh-CN" sz="1200"/>
                    </a:p>
                  </a:txBody>
                  <a:tcPr/>
                </a:tc>
                <a:tc>
                  <a:txBody>
                    <a:bodyPr/>
                    <a:p>
                      <a:pPr algn="ctr">
                        <a:buNone/>
                      </a:pPr>
                      <a:r>
                        <a:rPr lang="en-US" altLang="zh-CN" sz="1200"/>
                        <a:t>9</a:t>
                      </a:r>
                      <a:endParaRPr lang="en-US" altLang="zh-CN" sz="1200"/>
                    </a:p>
                  </a:txBody>
                  <a:tcPr/>
                </a:tc>
                <a:tc>
                  <a:txBody>
                    <a:bodyPr/>
                    <a:p>
                      <a:pPr algn="ctr">
                        <a:buNone/>
                      </a:pPr>
                      <a:r>
                        <a:rPr lang="en-US" altLang="zh-CN" sz="1200"/>
                        <a:t>10</a:t>
                      </a:r>
                      <a:endParaRPr lang="en-US" altLang="zh-CN" sz="1200"/>
                    </a:p>
                  </a:txBody>
                  <a:tcPr/>
                </a:tc>
                <a:tc>
                  <a:txBody>
                    <a:bodyPr/>
                    <a:p>
                      <a:pPr algn="ctr">
                        <a:buNone/>
                      </a:pPr>
                      <a:r>
                        <a:rPr lang="en-US" altLang="zh-CN" sz="1200"/>
                        <a:t>11</a:t>
                      </a:r>
                      <a:endParaRPr lang="en-US" altLang="zh-CN" sz="1200"/>
                    </a:p>
                  </a:txBody>
                  <a:tcPr/>
                </a:tc>
                <a:tc>
                  <a:txBody>
                    <a:bodyPr/>
                    <a:p>
                      <a:pPr algn="ctr">
                        <a:buNone/>
                      </a:pPr>
                      <a:r>
                        <a:rPr lang="en-US" altLang="zh-CN" sz="1200"/>
                        <a:t>12</a:t>
                      </a:r>
                      <a:endParaRPr lang="en-US" altLang="zh-CN" sz="1200"/>
                    </a:p>
                  </a:txBody>
                  <a:tcPr/>
                </a:tc>
                <a:tc>
                  <a:txBody>
                    <a:bodyPr/>
                    <a:p>
                      <a:pPr algn="ctr">
                        <a:buNone/>
                      </a:pPr>
                      <a:r>
                        <a:rPr lang="en-US" altLang="zh-CN" sz="1200"/>
                        <a:t>13</a:t>
                      </a:r>
                      <a:endParaRPr lang="en-US" altLang="zh-CN" sz="1200"/>
                    </a:p>
                  </a:txBody>
                  <a:tcPr/>
                </a:tc>
                <a:tc>
                  <a:txBody>
                    <a:bodyPr/>
                    <a:p>
                      <a:pPr algn="ctr">
                        <a:buNone/>
                      </a:pPr>
                      <a:r>
                        <a:rPr lang="en-US" altLang="zh-CN" sz="1200"/>
                        <a:t>14</a:t>
                      </a:r>
                      <a:endParaRPr lang="en-US" altLang="zh-CN" sz="1200"/>
                    </a:p>
                  </a:txBody>
                  <a:tcPr/>
                </a:tc>
                <a:tc>
                  <a:txBody>
                    <a:bodyPr/>
                    <a:p>
                      <a:pPr algn="ctr">
                        <a:buNone/>
                      </a:pPr>
                      <a:r>
                        <a:rPr lang="en-US" altLang="zh-CN" sz="1200"/>
                        <a:t>15</a:t>
                      </a:r>
                      <a:endParaRPr lang="en-US" altLang="zh-CN" sz="1200"/>
                    </a:p>
                  </a:txBody>
                  <a:tcPr/>
                </a:tc>
              </a:tr>
              <a:tr h="389255">
                <a:tc>
                  <a:txBody>
                    <a:bodyPr/>
                    <a:p>
                      <a:pPr>
                        <a:buNone/>
                      </a:pPr>
                      <a:r>
                        <a:rPr lang="zh-CN" altLang="en-US" sz="1200"/>
                        <a:t>二进制数</a:t>
                      </a:r>
                      <a:endParaRPr lang="zh-CN" altLang="en-US" sz="1200"/>
                    </a:p>
                  </a:txBody>
                  <a:tcPr/>
                </a:tc>
                <a:tc>
                  <a:txBody>
                    <a:bodyPr/>
                    <a:p>
                      <a:pPr algn="ctr">
                        <a:buNone/>
                      </a:pPr>
                      <a:r>
                        <a:rPr lang="en-US" altLang="zh-CN" sz="1200"/>
                        <a:t>0</a:t>
                      </a:r>
                      <a:endParaRPr lang="en-US" altLang="zh-CN" sz="1200"/>
                    </a:p>
                  </a:txBody>
                  <a:tcPr/>
                </a:tc>
                <a:tc>
                  <a:txBody>
                    <a:bodyPr/>
                    <a:p>
                      <a:pPr algn="ctr">
                        <a:buNone/>
                      </a:pPr>
                      <a:r>
                        <a:rPr lang="en-US" altLang="zh-CN" sz="1200"/>
                        <a:t>1</a:t>
                      </a:r>
                      <a:endParaRPr lang="en-US" altLang="zh-CN" sz="1200"/>
                    </a:p>
                  </a:txBody>
                  <a:tcPr/>
                </a:tc>
                <a:tc>
                  <a:txBody>
                    <a:bodyPr/>
                    <a:p>
                      <a:pPr algn="ctr">
                        <a:buNone/>
                      </a:pPr>
                      <a:r>
                        <a:rPr lang="en-US" altLang="zh-CN" sz="1200"/>
                        <a:t>10</a:t>
                      </a:r>
                      <a:endParaRPr lang="en-US" altLang="zh-CN" sz="1200"/>
                    </a:p>
                  </a:txBody>
                  <a:tcPr/>
                </a:tc>
                <a:tc>
                  <a:txBody>
                    <a:bodyPr/>
                    <a:p>
                      <a:pPr algn="ctr">
                        <a:buNone/>
                      </a:pPr>
                      <a:r>
                        <a:rPr lang="en-US" altLang="zh-CN" sz="1200"/>
                        <a:t>11</a:t>
                      </a:r>
                      <a:endParaRPr lang="en-US" altLang="zh-CN" sz="1200"/>
                    </a:p>
                  </a:txBody>
                  <a:tcPr/>
                </a:tc>
                <a:tc>
                  <a:txBody>
                    <a:bodyPr/>
                    <a:p>
                      <a:pPr algn="ctr">
                        <a:buNone/>
                      </a:pPr>
                      <a:r>
                        <a:rPr lang="en-US" altLang="zh-CN" sz="1200"/>
                        <a:t>100</a:t>
                      </a:r>
                      <a:endParaRPr lang="en-US" altLang="zh-CN" sz="1200"/>
                    </a:p>
                  </a:txBody>
                  <a:tcPr/>
                </a:tc>
                <a:tc>
                  <a:txBody>
                    <a:bodyPr/>
                    <a:p>
                      <a:pPr algn="ctr">
                        <a:buNone/>
                      </a:pPr>
                      <a:r>
                        <a:rPr lang="en-US" altLang="zh-CN" sz="1200"/>
                        <a:t>101</a:t>
                      </a:r>
                      <a:endParaRPr lang="en-US" altLang="zh-CN" sz="1200"/>
                    </a:p>
                  </a:txBody>
                  <a:tcPr/>
                </a:tc>
                <a:tc>
                  <a:txBody>
                    <a:bodyPr/>
                    <a:p>
                      <a:pPr algn="ctr">
                        <a:buNone/>
                      </a:pPr>
                      <a:r>
                        <a:rPr lang="en-US" altLang="zh-CN" sz="1200"/>
                        <a:t>110</a:t>
                      </a:r>
                      <a:endParaRPr lang="en-US" altLang="zh-CN" sz="1200"/>
                    </a:p>
                  </a:txBody>
                  <a:tcPr/>
                </a:tc>
                <a:tc>
                  <a:txBody>
                    <a:bodyPr/>
                    <a:p>
                      <a:pPr algn="ctr">
                        <a:buNone/>
                      </a:pPr>
                      <a:r>
                        <a:rPr lang="en-US" altLang="zh-CN" sz="1200"/>
                        <a:t>111</a:t>
                      </a:r>
                      <a:endParaRPr lang="en-US" altLang="zh-CN" sz="1200"/>
                    </a:p>
                  </a:txBody>
                  <a:tcPr/>
                </a:tc>
                <a:tc>
                  <a:txBody>
                    <a:bodyPr/>
                    <a:p>
                      <a:pPr algn="ctr">
                        <a:buNone/>
                      </a:pPr>
                      <a:r>
                        <a:rPr lang="en-US" altLang="zh-CN" sz="1200"/>
                        <a:t>1000</a:t>
                      </a:r>
                      <a:endParaRPr lang="en-US" altLang="zh-CN" sz="1200"/>
                    </a:p>
                  </a:txBody>
                  <a:tcPr/>
                </a:tc>
                <a:tc>
                  <a:txBody>
                    <a:bodyPr/>
                    <a:p>
                      <a:pPr algn="ctr">
                        <a:buNone/>
                      </a:pPr>
                      <a:r>
                        <a:rPr lang="en-US" altLang="zh-CN" sz="1200"/>
                        <a:t>1001</a:t>
                      </a:r>
                      <a:endParaRPr lang="en-US" altLang="zh-CN" sz="1200"/>
                    </a:p>
                  </a:txBody>
                  <a:tcPr/>
                </a:tc>
                <a:tc>
                  <a:txBody>
                    <a:bodyPr/>
                    <a:p>
                      <a:pPr algn="ctr">
                        <a:buNone/>
                      </a:pPr>
                      <a:r>
                        <a:rPr lang="en-US" altLang="zh-CN" sz="1200"/>
                        <a:t>1010</a:t>
                      </a:r>
                      <a:endParaRPr lang="en-US" altLang="zh-CN" sz="1200"/>
                    </a:p>
                  </a:txBody>
                  <a:tcPr/>
                </a:tc>
                <a:tc>
                  <a:txBody>
                    <a:bodyPr/>
                    <a:p>
                      <a:pPr algn="ctr">
                        <a:buNone/>
                      </a:pPr>
                      <a:r>
                        <a:rPr lang="en-US" altLang="zh-CN" sz="1200"/>
                        <a:t>1011</a:t>
                      </a:r>
                      <a:endParaRPr lang="en-US" altLang="zh-CN" sz="1200"/>
                    </a:p>
                  </a:txBody>
                  <a:tcPr/>
                </a:tc>
                <a:tc>
                  <a:txBody>
                    <a:bodyPr/>
                    <a:p>
                      <a:pPr algn="ctr">
                        <a:buNone/>
                      </a:pPr>
                      <a:r>
                        <a:rPr lang="en-US" altLang="zh-CN" sz="1200"/>
                        <a:t>1100</a:t>
                      </a:r>
                      <a:endParaRPr lang="en-US" altLang="zh-CN" sz="1200"/>
                    </a:p>
                  </a:txBody>
                  <a:tcPr/>
                </a:tc>
                <a:tc>
                  <a:txBody>
                    <a:bodyPr/>
                    <a:p>
                      <a:pPr algn="ctr">
                        <a:buNone/>
                      </a:pPr>
                      <a:r>
                        <a:rPr lang="en-US" altLang="zh-CN" sz="1200"/>
                        <a:t>1101</a:t>
                      </a:r>
                      <a:endParaRPr lang="en-US" altLang="zh-CN" sz="1200"/>
                    </a:p>
                  </a:txBody>
                  <a:tcPr/>
                </a:tc>
                <a:tc>
                  <a:txBody>
                    <a:bodyPr/>
                    <a:p>
                      <a:pPr algn="ctr">
                        <a:buNone/>
                      </a:pPr>
                      <a:r>
                        <a:rPr lang="en-US" altLang="zh-CN" sz="1200"/>
                        <a:t>1110</a:t>
                      </a:r>
                      <a:endParaRPr lang="en-US" altLang="zh-CN" sz="1200"/>
                    </a:p>
                  </a:txBody>
                  <a:tcPr/>
                </a:tc>
                <a:tc>
                  <a:txBody>
                    <a:bodyPr/>
                    <a:p>
                      <a:pPr algn="ctr">
                        <a:buNone/>
                      </a:pPr>
                      <a:r>
                        <a:rPr lang="en-US" altLang="zh-CN" sz="1200"/>
                        <a:t>1111</a:t>
                      </a:r>
                      <a:endParaRPr lang="en-US" altLang="zh-CN" sz="1200"/>
                    </a:p>
                  </a:txBody>
                  <a:tcPr/>
                </a:tc>
              </a:tr>
              <a:tr h="274320">
                <a:tc>
                  <a:txBody>
                    <a:bodyPr/>
                    <a:p>
                      <a:pPr>
                        <a:buNone/>
                      </a:pPr>
                      <a:r>
                        <a:rPr lang="zh-CN" altLang="en-US" sz="1200"/>
                        <a:t>十六进制数</a:t>
                      </a:r>
                      <a:endParaRPr lang="zh-CN" altLang="en-US" sz="1200"/>
                    </a:p>
                  </a:txBody>
                  <a:tcPr/>
                </a:tc>
                <a:tc>
                  <a:txBody>
                    <a:bodyPr/>
                    <a:p>
                      <a:pPr algn="ctr">
                        <a:buNone/>
                      </a:pPr>
                      <a:r>
                        <a:rPr lang="en-US" altLang="zh-CN" sz="1200"/>
                        <a:t>0</a:t>
                      </a:r>
                      <a:endParaRPr lang="en-US" altLang="zh-CN" sz="1200"/>
                    </a:p>
                  </a:txBody>
                  <a:tcPr/>
                </a:tc>
                <a:tc>
                  <a:txBody>
                    <a:bodyPr/>
                    <a:p>
                      <a:pPr algn="ctr">
                        <a:buNone/>
                      </a:pPr>
                      <a:r>
                        <a:rPr lang="en-US" altLang="zh-CN" sz="1200"/>
                        <a:t>1</a:t>
                      </a:r>
                      <a:endParaRPr lang="en-US" altLang="zh-CN" sz="1200"/>
                    </a:p>
                  </a:txBody>
                  <a:tcPr/>
                </a:tc>
                <a:tc>
                  <a:txBody>
                    <a:bodyPr/>
                    <a:p>
                      <a:pPr algn="ctr">
                        <a:buNone/>
                      </a:pPr>
                      <a:r>
                        <a:rPr lang="en-US" altLang="zh-CN" sz="1200"/>
                        <a:t>2</a:t>
                      </a:r>
                      <a:endParaRPr lang="en-US" altLang="zh-CN" sz="1200"/>
                    </a:p>
                  </a:txBody>
                  <a:tcPr/>
                </a:tc>
                <a:tc>
                  <a:txBody>
                    <a:bodyPr/>
                    <a:p>
                      <a:pPr algn="ctr">
                        <a:buNone/>
                      </a:pPr>
                      <a:r>
                        <a:rPr lang="en-US" altLang="zh-CN" sz="1200"/>
                        <a:t>3</a:t>
                      </a:r>
                      <a:endParaRPr lang="en-US" altLang="zh-CN" sz="1200"/>
                    </a:p>
                  </a:txBody>
                  <a:tcPr/>
                </a:tc>
                <a:tc>
                  <a:txBody>
                    <a:bodyPr/>
                    <a:p>
                      <a:pPr algn="ctr">
                        <a:buNone/>
                      </a:pPr>
                      <a:r>
                        <a:rPr lang="en-US" altLang="zh-CN" sz="1200"/>
                        <a:t>4</a:t>
                      </a:r>
                      <a:endParaRPr lang="en-US" altLang="zh-CN" sz="1200"/>
                    </a:p>
                  </a:txBody>
                  <a:tcPr/>
                </a:tc>
                <a:tc>
                  <a:txBody>
                    <a:bodyPr/>
                    <a:p>
                      <a:pPr algn="ctr">
                        <a:buNone/>
                      </a:pPr>
                      <a:r>
                        <a:rPr lang="en-US" altLang="zh-CN" sz="1200"/>
                        <a:t>5</a:t>
                      </a:r>
                      <a:endParaRPr lang="en-US" altLang="zh-CN" sz="1200"/>
                    </a:p>
                  </a:txBody>
                  <a:tcPr/>
                </a:tc>
                <a:tc>
                  <a:txBody>
                    <a:bodyPr/>
                    <a:p>
                      <a:pPr algn="ctr">
                        <a:buNone/>
                      </a:pPr>
                      <a:r>
                        <a:rPr lang="en-US" altLang="zh-CN" sz="1200"/>
                        <a:t>6</a:t>
                      </a:r>
                      <a:endParaRPr lang="en-US" altLang="zh-CN" sz="1200"/>
                    </a:p>
                  </a:txBody>
                  <a:tcPr/>
                </a:tc>
                <a:tc>
                  <a:txBody>
                    <a:bodyPr/>
                    <a:p>
                      <a:pPr algn="ctr">
                        <a:buNone/>
                      </a:pPr>
                      <a:r>
                        <a:rPr lang="en-US" altLang="zh-CN" sz="1200"/>
                        <a:t>7</a:t>
                      </a:r>
                      <a:endParaRPr lang="en-US" altLang="zh-CN" sz="1200"/>
                    </a:p>
                  </a:txBody>
                  <a:tcPr/>
                </a:tc>
                <a:tc>
                  <a:txBody>
                    <a:bodyPr/>
                    <a:p>
                      <a:pPr algn="ctr">
                        <a:buNone/>
                      </a:pPr>
                      <a:r>
                        <a:rPr lang="en-US" altLang="zh-CN" sz="1200"/>
                        <a:t>8</a:t>
                      </a:r>
                      <a:endParaRPr lang="en-US" altLang="zh-CN" sz="1200"/>
                    </a:p>
                  </a:txBody>
                  <a:tcPr/>
                </a:tc>
                <a:tc>
                  <a:txBody>
                    <a:bodyPr/>
                    <a:p>
                      <a:pPr algn="ctr">
                        <a:buNone/>
                      </a:pPr>
                      <a:r>
                        <a:rPr lang="en-US" altLang="zh-CN" sz="1200"/>
                        <a:t>9</a:t>
                      </a:r>
                      <a:endParaRPr lang="en-US" altLang="zh-CN" sz="1200"/>
                    </a:p>
                  </a:txBody>
                  <a:tcPr/>
                </a:tc>
                <a:tc>
                  <a:txBody>
                    <a:bodyPr/>
                    <a:p>
                      <a:pPr algn="ctr">
                        <a:buNone/>
                      </a:pPr>
                      <a:r>
                        <a:rPr lang="en-US" altLang="zh-CN" sz="1200"/>
                        <a:t>A</a:t>
                      </a:r>
                      <a:endParaRPr lang="en-US" altLang="zh-CN" sz="1200"/>
                    </a:p>
                  </a:txBody>
                  <a:tcPr/>
                </a:tc>
                <a:tc>
                  <a:txBody>
                    <a:bodyPr/>
                    <a:p>
                      <a:pPr algn="ctr">
                        <a:buNone/>
                      </a:pPr>
                      <a:r>
                        <a:rPr lang="en-US" altLang="zh-CN" sz="1200"/>
                        <a:t>B</a:t>
                      </a:r>
                      <a:endParaRPr lang="en-US" altLang="zh-CN" sz="1200"/>
                    </a:p>
                  </a:txBody>
                  <a:tcPr/>
                </a:tc>
                <a:tc>
                  <a:txBody>
                    <a:bodyPr/>
                    <a:p>
                      <a:pPr algn="ctr">
                        <a:buNone/>
                      </a:pPr>
                      <a:r>
                        <a:rPr lang="en-US" altLang="zh-CN" sz="1200"/>
                        <a:t>C</a:t>
                      </a:r>
                      <a:endParaRPr lang="en-US" altLang="zh-CN" sz="1200"/>
                    </a:p>
                  </a:txBody>
                  <a:tcPr/>
                </a:tc>
                <a:tc>
                  <a:txBody>
                    <a:bodyPr/>
                    <a:p>
                      <a:pPr algn="ctr">
                        <a:buNone/>
                      </a:pPr>
                      <a:r>
                        <a:rPr lang="en-US" altLang="zh-CN" sz="1200"/>
                        <a:t>D</a:t>
                      </a:r>
                      <a:endParaRPr lang="en-US" altLang="zh-CN" sz="1200"/>
                    </a:p>
                  </a:txBody>
                  <a:tcPr/>
                </a:tc>
                <a:tc>
                  <a:txBody>
                    <a:bodyPr/>
                    <a:p>
                      <a:pPr algn="ctr">
                        <a:buNone/>
                      </a:pPr>
                      <a:r>
                        <a:rPr lang="en-US" altLang="zh-CN" sz="1200"/>
                        <a:t>E</a:t>
                      </a:r>
                      <a:endParaRPr lang="en-US" altLang="zh-CN" sz="1200"/>
                    </a:p>
                  </a:txBody>
                  <a:tcPr/>
                </a:tc>
                <a:tc>
                  <a:txBody>
                    <a:bodyPr/>
                    <a:p>
                      <a:pPr algn="ctr">
                        <a:buNone/>
                      </a:pPr>
                      <a:r>
                        <a:rPr lang="en-US" altLang="zh-CN" sz="1200"/>
                        <a:t>F</a:t>
                      </a:r>
                      <a:endParaRPr lang="en-US" altLang="zh-CN" sz="120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2385655" y="188640"/>
            <a:ext cx="4464496" cy="755650"/>
          </a:xfrm>
          <a:prstGeom prst="rect">
            <a:avLst/>
          </a:prstGeom>
        </p:spPr>
        <p:txBody>
          <a:bodyPr wrap="square">
            <a:spAutoFit/>
          </a:bodyPr>
          <a:lstStyle/>
          <a:p>
            <a:pPr>
              <a:lnSpc>
                <a:spcPct val="120000"/>
              </a:lnSpc>
            </a:pPr>
            <a:r>
              <a:rPr lang="zh-CN" altLang="zh-CN" sz="3600" b="1" dirty="0">
                <a:solidFill>
                  <a:srgbClr val="FFFF00"/>
                </a:solidFill>
                <a:latin typeface="微软雅黑" panose="020B0503020204020204" pitchFamily="34" charset="-122"/>
                <a:ea typeface="微软雅黑" panose="020B0503020204020204" pitchFamily="34" charset="-122"/>
                <a:sym typeface="+mn-ea"/>
              </a:rPr>
              <a:t>二</a:t>
            </a:r>
            <a:r>
              <a:rPr lang="zh-CN" altLang="zh-CN" sz="3600" b="1" dirty="0">
                <a:solidFill>
                  <a:srgbClr val="FFFF00"/>
                </a:solidFill>
                <a:latin typeface="黑体" panose="02010609060101010101" pitchFamily="49" charset="-122"/>
                <a:ea typeface="黑体" panose="02010609060101010101" pitchFamily="49" charset="-122"/>
                <a:sym typeface="+mn-ea"/>
              </a:rPr>
              <a:t>．</a:t>
            </a:r>
            <a:r>
              <a:rPr lang="zh-CN" altLang="zh-CN" sz="36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zh-CN" sz="3600" b="1" dirty="0">
              <a:solidFill>
                <a:srgbClr val="FFFF00"/>
              </a:solidFill>
              <a:latin typeface="黑体" panose="02010609060101010101" pitchFamily="49" charset="-122"/>
              <a:ea typeface="黑体" panose="02010609060101010101" pitchFamily="49" charset="-122"/>
            </a:endParaRPr>
          </a:p>
        </p:txBody>
      </p:sp>
      <p:sp>
        <p:nvSpPr>
          <p:cNvPr id="11" name="TextBox 10"/>
          <p:cNvSpPr txBox="1"/>
          <p:nvPr/>
        </p:nvSpPr>
        <p:spPr>
          <a:xfrm>
            <a:off x="60325" y="1209675"/>
            <a:ext cx="9013190" cy="5323205"/>
          </a:xfrm>
          <a:prstGeom prst="rect">
            <a:avLst/>
          </a:prstGeom>
          <a:noFill/>
        </p:spPr>
        <p:txBody>
          <a:bodyPr wrap="square" rtlCol="0">
            <a:spAutoFit/>
          </a:bodyPr>
          <a:lstStyle/>
          <a:p>
            <a:r>
              <a:rPr lang="zh-CN" altLang="en-US" sz="2000" b="1">
                <a:latin typeface="+mn-ea"/>
                <a:cs typeface="+mn-ea"/>
              </a:rPr>
              <a:t>（</a:t>
            </a:r>
            <a:r>
              <a:rPr lang="en-US" altLang="zh-CN" sz="2000" b="1">
                <a:latin typeface="+mn-ea"/>
                <a:cs typeface="+mn-ea"/>
              </a:rPr>
              <a:t>2</a:t>
            </a:r>
            <a:r>
              <a:rPr lang="zh-CN" altLang="zh-CN" sz="2000" b="1">
                <a:latin typeface="+mn-ea"/>
                <a:cs typeface="+mn-ea"/>
              </a:rPr>
              <a:t>）二进制数</a:t>
            </a:r>
            <a:endParaRPr lang="zh-CN" altLang="zh-CN" sz="2000">
              <a:latin typeface="+mn-ea"/>
              <a:cs typeface="+mn-ea"/>
            </a:endParaRPr>
          </a:p>
          <a:p>
            <a:r>
              <a:rPr lang="zh-CN" sz="2000">
                <a:latin typeface="+mn-ea"/>
                <a:cs typeface="+mn-ea"/>
              </a:rPr>
              <a:t>  ①</a:t>
            </a:r>
            <a:r>
              <a:rPr lang="zh-CN" altLang="zh-CN" sz="2000">
                <a:latin typeface="+mn-ea"/>
                <a:cs typeface="+mn-ea"/>
              </a:rPr>
              <a:t>表示法。二进制数用</a:t>
            </a:r>
            <a:r>
              <a:rPr lang="en-US" altLang="zh-CN" sz="2000">
                <a:latin typeface="+mn-ea"/>
                <a:cs typeface="+mn-ea"/>
              </a:rPr>
              <a:t>B</a:t>
            </a:r>
            <a:r>
              <a:rPr lang="zh-CN" altLang="zh-CN" sz="2000">
                <a:latin typeface="+mn-ea"/>
                <a:cs typeface="+mn-ea"/>
              </a:rPr>
              <a:t>表示，如二进制数</a:t>
            </a:r>
            <a:r>
              <a:rPr lang="en-US" altLang="zh-CN" sz="2000">
                <a:latin typeface="+mn-ea"/>
                <a:cs typeface="+mn-ea"/>
              </a:rPr>
              <a:t>110</a:t>
            </a:r>
            <a:r>
              <a:rPr lang="zh-CN" altLang="zh-CN" sz="2000">
                <a:latin typeface="+mn-ea"/>
                <a:cs typeface="+mn-ea"/>
              </a:rPr>
              <a:t>，可表示为</a:t>
            </a:r>
            <a:r>
              <a:rPr lang="en-US" altLang="zh-CN" sz="2000">
                <a:latin typeface="+mn-ea"/>
                <a:cs typeface="+mn-ea"/>
              </a:rPr>
              <a:t>110B</a:t>
            </a:r>
            <a:r>
              <a:rPr lang="zh-CN" altLang="zh-CN" sz="2000">
                <a:latin typeface="+mn-ea"/>
                <a:cs typeface="+mn-ea"/>
              </a:rPr>
              <a:t>，（</a:t>
            </a:r>
            <a:r>
              <a:rPr lang="en-US" altLang="zh-CN" sz="2000">
                <a:latin typeface="+mn-ea"/>
                <a:cs typeface="+mn-ea"/>
              </a:rPr>
              <a:t>110</a:t>
            </a:r>
            <a:r>
              <a:rPr lang="zh-CN" altLang="zh-CN" sz="2000">
                <a:latin typeface="+mn-ea"/>
                <a:cs typeface="+mn-ea"/>
              </a:rPr>
              <a:t>）</a:t>
            </a:r>
            <a:r>
              <a:rPr lang="en-US" altLang="zh-CN" sz="2000" baseline="-25000">
                <a:latin typeface="+mn-ea"/>
                <a:cs typeface="+mn-ea"/>
              </a:rPr>
              <a:t>B</a:t>
            </a:r>
            <a:r>
              <a:rPr lang="zh-CN" altLang="zh-CN" sz="2000">
                <a:latin typeface="+mn-ea"/>
                <a:cs typeface="+mn-ea"/>
              </a:rPr>
              <a:t>或（</a:t>
            </a:r>
            <a:r>
              <a:rPr lang="en-US" altLang="zh-CN" sz="2000">
                <a:latin typeface="+mn-ea"/>
                <a:cs typeface="+mn-ea"/>
              </a:rPr>
              <a:t>110</a:t>
            </a:r>
            <a:r>
              <a:rPr lang="zh-CN" altLang="zh-CN" sz="2000">
                <a:latin typeface="+mn-ea"/>
                <a:cs typeface="+mn-ea"/>
              </a:rPr>
              <a:t>）</a:t>
            </a:r>
            <a:r>
              <a:rPr lang="en-US" altLang="zh-CN" sz="2000" baseline="-25000">
                <a:latin typeface="+mn-ea"/>
                <a:cs typeface="+mn-ea"/>
              </a:rPr>
              <a:t>2</a:t>
            </a:r>
            <a:r>
              <a:rPr lang="zh-CN" altLang="zh-CN" sz="2000">
                <a:latin typeface="+mn-ea"/>
                <a:cs typeface="+mn-ea"/>
              </a:rPr>
              <a:t>；</a:t>
            </a:r>
            <a:endParaRPr lang="zh-CN" altLang="zh-CN" sz="2000">
              <a:latin typeface="+mn-ea"/>
              <a:cs typeface="+mn-ea"/>
            </a:endParaRPr>
          </a:p>
          <a:p>
            <a:r>
              <a:rPr lang="zh-CN" sz="2000">
                <a:latin typeface="+mn-ea"/>
                <a:cs typeface="+mn-ea"/>
              </a:rPr>
              <a:t>  ②</a:t>
            </a:r>
            <a:r>
              <a:rPr lang="zh-CN" altLang="zh-CN" sz="2000">
                <a:latin typeface="+mn-ea"/>
                <a:cs typeface="+mn-ea"/>
              </a:rPr>
              <a:t>计算规则</a:t>
            </a:r>
            <a:r>
              <a:rPr lang="en-US" altLang="zh-CN" sz="2000">
                <a:latin typeface="+mn-ea"/>
                <a:cs typeface="+mn-ea"/>
              </a:rPr>
              <a:t>  </a:t>
            </a:r>
            <a:r>
              <a:rPr lang="zh-CN" altLang="zh-CN" sz="2000">
                <a:latin typeface="+mn-ea"/>
                <a:cs typeface="+mn-ea"/>
              </a:rPr>
              <a:t>进位规则是“逢二进一”，借位规则是“借一当二”。</a:t>
            </a:r>
            <a:endParaRPr lang="zh-CN" altLang="zh-CN" sz="2000">
              <a:latin typeface="+mn-ea"/>
              <a:cs typeface="+mn-ea"/>
            </a:endParaRPr>
          </a:p>
          <a:p>
            <a:r>
              <a:rPr lang="zh-CN" sz="2000">
                <a:latin typeface="+mn-ea"/>
                <a:cs typeface="+mn-ea"/>
              </a:rPr>
              <a:t>  ③</a:t>
            </a:r>
            <a:r>
              <a:rPr lang="zh-CN" altLang="zh-CN" sz="2000">
                <a:latin typeface="+mn-ea"/>
                <a:cs typeface="+mn-ea"/>
              </a:rPr>
              <a:t>特点</a:t>
            </a:r>
            <a:r>
              <a:rPr lang="en-US" altLang="zh-CN" sz="2000">
                <a:latin typeface="+mn-ea"/>
                <a:cs typeface="+mn-ea"/>
              </a:rPr>
              <a:t>  </a:t>
            </a:r>
            <a:r>
              <a:rPr lang="zh-CN" altLang="zh-CN" sz="2000">
                <a:latin typeface="+mn-ea"/>
                <a:cs typeface="+mn-ea"/>
              </a:rPr>
              <a:t>计算机内部采用二进数，是因为二进制数具有以下特点：</a:t>
            </a:r>
            <a:endParaRPr lang="zh-CN" altLang="zh-CN" sz="2000">
              <a:latin typeface="+mn-ea"/>
              <a:cs typeface="+mn-ea"/>
            </a:endParaRPr>
          </a:p>
          <a:p>
            <a:r>
              <a:rPr lang="zh-CN" altLang="zh-CN" sz="2000">
                <a:latin typeface="+mn-ea"/>
                <a:cs typeface="+mn-ea"/>
              </a:rPr>
              <a:t>只有两个状态，易于实现，硬件成本低；两个状态的系统具有稳定性；运算规则简单；可进行逻辑运算</a:t>
            </a:r>
            <a:r>
              <a:rPr lang="zh-CN" altLang="zh-CN" sz="2000" smtClean="0">
                <a:latin typeface="+mn-ea"/>
                <a:cs typeface="+mn-ea"/>
              </a:rPr>
              <a:t>。</a:t>
            </a:r>
            <a:endParaRPr lang="zh-CN" altLang="zh-CN" sz="2000" smtClean="0">
              <a:latin typeface="+mn-ea"/>
              <a:cs typeface="+mn-ea"/>
            </a:endParaRPr>
          </a:p>
          <a:p>
            <a:endParaRPr lang="en-US" altLang="zh-CN" sz="2000" smtClean="0">
              <a:latin typeface="+mn-ea"/>
              <a:cs typeface="+mn-ea"/>
            </a:endParaRPr>
          </a:p>
          <a:p>
            <a:r>
              <a:rPr lang="zh-CN" altLang="en-US" sz="2000" b="1">
                <a:latin typeface="+mn-ea"/>
                <a:cs typeface="+mn-ea"/>
              </a:rPr>
              <a:t>（</a:t>
            </a:r>
            <a:r>
              <a:rPr lang="en-US" altLang="zh-CN" sz="2000" b="1">
                <a:latin typeface="+mn-ea"/>
                <a:cs typeface="+mn-ea"/>
              </a:rPr>
              <a:t>3</a:t>
            </a:r>
            <a:r>
              <a:rPr lang="zh-CN" altLang="zh-CN" sz="2000" b="1">
                <a:latin typeface="+mn-ea"/>
                <a:cs typeface="+mn-ea"/>
              </a:rPr>
              <a:t>）八进制数</a:t>
            </a:r>
            <a:endParaRPr lang="zh-CN" altLang="zh-CN" sz="2000">
              <a:latin typeface="+mn-ea"/>
              <a:cs typeface="+mn-ea"/>
            </a:endParaRPr>
          </a:p>
          <a:p>
            <a:r>
              <a:rPr lang="zh-CN" sz="2000">
                <a:latin typeface="+mn-ea"/>
                <a:cs typeface="+mn-ea"/>
              </a:rPr>
              <a:t>   ①</a:t>
            </a:r>
            <a:r>
              <a:rPr lang="zh-CN" altLang="zh-CN" sz="2000">
                <a:latin typeface="+mn-ea"/>
                <a:cs typeface="+mn-ea"/>
              </a:rPr>
              <a:t>表示法</a:t>
            </a:r>
            <a:r>
              <a:rPr lang="en-US" altLang="zh-CN" sz="2000">
                <a:latin typeface="+mn-ea"/>
                <a:cs typeface="+mn-ea"/>
              </a:rPr>
              <a:t>    </a:t>
            </a:r>
            <a:r>
              <a:rPr lang="zh-CN" altLang="zh-CN" sz="2000">
                <a:latin typeface="+mn-ea"/>
                <a:cs typeface="+mn-ea"/>
              </a:rPr>
              <a:t>八进制数用</a:t>
            </a:r>
            <a:r>
              <a:rPr lang="en-US" altLang="zh-CN" sz="2000">
                <a:latin typeface="+mn-ea"/>
                <a:cs typeface="+mn-ea"/>
              </a:rPr>
              <a:t>O</a:t>
            </a:r>
            <a:r>
              <a:rPr lang="zh-CN" altLang="zh-CN" sz="2000">
                <a:latin typeface="+mn-ea"/>
                <a:cs typeface="+mn-ea"/>
              </a:rPr>
              <a:t>表示，如八进制数</a:t>
            </a:r>
            <a:r>
              <a:rPr lang="en-US" altLang="zh-CN" sz="2000">
                <a:latin typeface="+mn-ea"/>
                <a:cs typeface="+mn-ea"/>
              </a:rPr>
              <a:t>15</a:t>
            </a:r>
            <a:r>
              <a:rPr lang="zh-CN" altLang="zh-CN" sz="2000">
                <a:latin typeface="+mn-ea"/>
                <a:cs typeface="+mn-ea"/>
              </a:rPr>
              <a:t>，可表示为</a:t>
            </a:r>
            <a:r>
              <a:rPr lang="en-US" altLang="zh-CN" sz="2000">
                <a:latin typeface="+mn-ea"/>
                <a:cs typeface="+mn-ea"/>
              </a:rPr>
              <a:t>15O</a:t>
            </a:r>
            <a:r>
              <a:rPr lang="zh-CN" altLang="zh-CN" sz="2000">
                <a:latin typeface="+mn-ea"/>
                <a:cs typeface="+mn-ea"/>
              </a:rPr>
              <a:t>，（</a:t>
            </a:r>
            <a:r>
              <a:rPr lang="en-US" altLang="zh-CN" sz="2000">
                <a:latin typeface="+mn-ea"/>
                <a:cs typeface="+mn-ea"/>
              </a:rPr>
              <a:t>15</a:t>
            </a:r>
            <a:r>
              <a:rPr lang="zh-CN" altLang="zh-CN" sz="2000">
                <a:latin typeface="+mn-ea"/>
                <a:cs typeface="+mn-ea"/>
              </a:rPr>
              <a:t>）</a:t>
            </a:r>
            <a:r>
              <a:rPr lang="en-US" altLang="zh-CN" sz="2000" baseline="-25000">
                <a:latin typeface="+mn-ea"/>
                <a:cs typeface="+mn-ea"/>
              </a:rPr>
              <a:t>O</a:t>
            </a:r>
            <a:r>
              <a:rPr lang="zh-CN" altLang="zh-CN" sz="2000">
                <a:latin typeface="+mn-ea"/>
                <a:cs typeface="+mn-ea"/>
              </a:rPr>
              <a:t>或（</a:t>
            </a:r>
            <a:r>
              <a:rPr lang="en-US" altLang="zh-CN" sz="2000">
                <a:latin typeface="+mn-ea"/>
                <a:cs typeface="+mn-ea"/>
              </a:rPr>
              <a:t>15</a:t>
            </a:r>
            <a:r>
              <a:rPr lang="zh-CN" altLang="zh-CN" sz="2000">
                <a:latin typeface="+mn-ea"/>
                <a:cs typeface="+mn-ea"/>
              </a:rPr>
              <a:t>）</a:t>
            </a:r>
            <a:r>
              <a:rPr lang="en-US" altLang="zh-CN" sz="2000" baseline="-25000">
                <a:latin typeface="+mn-ea"/>
                <a:cs typeface="+mn-ea"/>
              </a:rPr>
              <a:t>8</a:t>
            </a:r>
            <a:r>
              <a:rPr lang="zh-CN" altLang="zh-CN" sz="2000">
                <a:latin typeface="+mn-ea"/>
                <a:cs typeface="+mn-ea"/>
              </a:rPr>
              <a:t>；</a:t>
            </a:r>
            <a:endParaRPr lang="zh-CN" altLang="zh-CN" sz="2000">
              <a:latin typeface="+mn-ea"/>
              <a:cs typeface="+mn-ea"/>
            </a:endParaRPr>
          </a:p>
          <a:p>
            <a:r>
              <a:rPr lang="zh-CN" sz="2000">
                <a:latin typeface="+mn-ea"/>
                <a:cs typeface="+mn-ea"/>
              </a:rPr>
              <a:t>   ②</a:t>
            </a:r>
            <a:r>
              <a:rPr lang="zh-CN" altLang="zh-CN" sz="2000">
                <a:latin typeface="+mn-ea"/>
                <a:cs typeface="+mn-ea"/>
              </a:rPr>
              <a:t>计算规则</a:t>
            </a:r>
            <a:r>
              <a:rPr lang="en-US" altLang="zh-CN" sz="2000">
                <a:latin typeface="+mn-ea"/>
                <a:cs typeface="+mn-ea"/>
              </a:rPr>
              <a:t>  </a:t>
            </a:r>
            <a:r>
              <a:rPr lang="zh-CN" altLang="zh-CN" sz="2000">
                <a:latin typeface="+mn-ea"/>
                <a:cs typeface="+mn-ea"/>
              </a:rPr>
              <a:t>进位规则是“逢八进一”，借位规则是“借一当八”。</a:t>
            </a:r>
            <a:endParaRPr lang="zh-CN" altLang="zh-CN" sz="2000">
              <a:latin typeface="+mn-ea"/>
              <a:cs typeface="+mn-ea"/>
            </a:endParaRPr>
          </a:p>
          <a:p>
            <a:endParaRPr lang="zh-CN" altLang="zh-CN" sz="2000">
              <a:latin typeface="+mn-ea"/>
              <a:cs typeface="+mn-ea"/>
            </a:endParaRPr>
          </a:p>
          <a:p>
            <a:r>
              <a:rPr lang="zh-CN" altLang="en-US" sz="2000" b="1">
                <a:latin typeface="+mn-ea"/>
                <a:cs typeface="+mn-ea"/>
              </a:rPr>
              <a:t>（</a:t>
            </a:r>
            <a:r>
              <a:rPr lang="en-US" altLang="zh-CN" sz="2000" b="1">
                <a:latin typeface="+mn-ea"/>
                <a:cs typeface="+mn-ea"/>
              </a:rPr>
              <a:t>4</a:t>
            </a:r>
            <a:r>
              <a:rPr lang="zh-CN" altLang="zh-CN" sz="2000" b="1">
                <a:latin typeface="+mn-ea"/>
                <a:cs typeface="+mn-ea"/>
              </a:rPr>
              <a:t>）十六进制</a:t>
            </a:r>
            <a:endParaRPr lang="zh-CN" altLang="zh-CN" sz="2000">
              <a:latin typeface="+mn-ea"/>
              <a:cs typeface="+mn-ea"/>
            </a:endParaRPr>
          </a:p>
          <a:p>
            <a:r>
              <a:rPr lang="zh-CN" sz="2000">
                <a:latin typeface="+mn-ea"/>
                <a:cs typeface="+mn-ea"/>
              </a:rPr>
              <a:t>   ①</a:t>
            </a:r>
            <a:r>
              <a:rPr lang="zh-CN" altLang="zh-CN" sz="2000">
                <a:latin typeface="+mn-ea"/>
                <a:cs typeface="+mn-ea"/>
              </a:rPr>
              <a:t>表示法</a:t>
            </a:r>
            <a:r>
              <a:rPr lang="en-US" altLang="zh-CN" sz="2000">
                <a:latin typeface="+mn-ea"/>
                <a:cs typeface="+mn-ea"/>
              </a:rPr>
              <a:t>  </a:t>
            </a:r>
            <a:r>
              <a:rPr lang="zh-CN" altLang="zh-CN" sz="2000">
                <a:latin typeface="+mn-ea"/>
                <a:cs typeface="+mn-ea"/>
              </a:rPr>
              <a:t>十六进制数用</a:t>
            </a:r>
            <a:r>
              <a:rPr lang="en-US" altLang="zh-CN" sz="2000">
                <a:latin typeface="+mn-ea"/>
                <a:cs typeface="+mn-ea"/>
              </a:rPr>
              <a:t>H</a:t>
            </a:r>
            <a:r>
              <a:rPr lang="zh-CN" altLang="zh-CN" sz="2000">
                <a:latin typeface="+mn-ea"/>
                <a:cs typeface="+mn-ea"/>
              </a:rPr>
              <a:t>表示，如十六进制数</a:t>
            </a:r>
            <a:r>
              <a:rPr lang="en-US" altLang="zh-CN" sz="2000">
                <a:latin typeface="+mn-ea"/>
                <a:cs typeface="+mn-ea"/>
              </a:rPr>
              <a:t>15</a:t>
            </a:r>
            <a:r>
              <a:rPr lang="zh-CN" altLang="zh-CN" sz="2000">
                <a:latin typeface="+mn-ea"/>
                <a:cs typeface="+mn-ea"/>
              </a:rPr>
              <a:t>，可表示为</a:t>
            </a:r>
            <a:r>
              <a:rPr lang="en-US" altLang="zh-CN" sz="2000">
                <a:latin typeface="+mn-ea"/>
                <a:cs typeface="+mn-ea"/>
              </a:rPr>
              <a:t>15H</a:t>
            </a:r>
            <a:r>
              <a:rPr lang="zh-CN" altLang="zh-CN" sz="2000">
                <a:latin typeface="+mn-ea"/>
                <a:cs typeface="+mn-ea"/>
              </a:rPr>
              <a:t>，（</a:t>
            </a:r>
            <a:r>
              <a:rPr lang="en-US" altLang="zh-CN" sz="2000">
                <a:latin typeface="+mn-ea"/>
                <a:cs typeface="+mn-ea"/>
              </a:rPr>
              <a:t>15</a:t>
            </a:r>
            <a:r>
              <a:rPr lang="zh-CN" altLang="zh-CN" sz="2000">
                <a:latin typeface="+mn-ea"/>
                <a:cs typeface="+mn-ea"/>
              </a:rPr>
              <a:t>）</a:t>
            </a:r>
            <a:r>
              <a:rPr lang="en-US" altLang="zh-CN" sz="2000" baseline="-25000">
                <a:latin typeface="+mn-ea"/>
                <a:cs typeface="+mn-ea"/>
              </a:rPr>
              <a:t>H</a:t>
            </a:r>
            <a:r>
              <a:rPr lang="zh-CN" altLang="zh-CN" sz="2000">
                <a:latin typeface="+mn-ea"/>
                <a:cs typeface="+mn-ea"/>
              </a:rPr>
              <a:t>或（</a:t>
            </a:r>
            <a:r>
              <a:rPr lang="en-US" altLang="zh-CN" sz="2000">
                <a:latin typeface="+mn-ea"/>
                <a:cs typeface="+mn-ea"/>
              </a:rPr>
              <a:t>15</a:t>
            </a:r>
            <a:r>
              <a:rPr lang="zh-CN" altLang="zh-CN" sz="2000">
                <a:latin typeface="+mn-ea"/>
                <a:cs typeface="+mn-ea"/>
              </a:rPr>
              <a:t>）</a:t>
            </a:r>
            <a:r>
              <a:rPr lang="en-US" altLang="zh-CN" sz="2000" baseline="-25000">
                <a:latin typeface="+mn-ea"/>
                <a:cs typeface="+mn-ea"/>
              </a:rPr>
              <a:t>16</a:t>
            </a:r>
            <a:r>
              <a:rPr lang="zh-CN" altLang="zh-CN" sz="2000">
                <a:latin typeface="+mn-ea"/>
                <a:cs typeface="+mn-ea"/>
              </a:rPr>
              <a:t>；</a:t>
            </a:r>
            <a:endParaRPr lang="zh-CN" altLang="zh-CN" sz="2000">
              <a:latin typeface="+mn-ea"/>
              <a:cs typeface="+mn-ea"/>
            </a:endParaRPr>
          </a:p>
          <a:p>
            <a:r>
              <a:rPr lang="zh-CN" sz="2000">
                <a:latin typeface="+mn-ea"/>
                <a:cs typeface="+mn-ea"/>
              </a:rPr>
              <a:t>   ②</a:t>
            </a:r>
            <a:r>
              <a:rPr lang="zh-CN" altLang="zh-CN" sz="2000">
                <a:latin typeface="+mn-ea"/>
                <a:cs typeface="+mn-ea"/>
              </a:rPr>
              <a:t>计算规则</a:t>
            </a:r>
            <a:r>
              <a:rPr lang="en-US" altLang="zh-CN" sz="2000">
                <a:latin typeface="+mn-ea"/>
                <a:cs typeface="+mn-ea"/>
              </a:rPr>
              <a:t>  </a:t>
            </a:r>
            <a:r>
              <a:rPr lang="zh-CN" altLang="zh-CN" sz="2000">
                <a:latin typeface="+mn-ea"/>
                <a:cs typeface="+mn-ea"/>
              </a:rPr>
              <a:t>进位规则是“逢十六进一”，借位规则是“借一当十六”。</a:t>
            </a:r>
            <a:endParaRPr lang="zh-CN" altLang="en-US" sz="2000" dirty="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475656" y="243226"/>
            <a:ext cx="3435985" cy="583565"/>
          </a:xfrm>
          <a:prstGeom prst="rect">
            <a:avLst/>
          </a:prstGeom>
        </p:spPr>
        <p:txBody>
          <a:bodyPr wrap="none">
            <a:spAutoFit/>
          </a:bodyPr>
          <a:lstStyle/>
          <a:p>
            <a:pPr algn="l"/>
            <a:r>
              <a:rPr lang="zh-CN" altLang="zh-CN" sz="3200" b="1" dirty="0">
                <a:solidFill>
                  <a:srgbClr val="FFFF00"/>
                </a:solidFill>
                <a:latin typeface="微软雅黑" panose="020B0503020204020204" pitchFamily="34" charset="-122"/>
                <a:ea typeface="微软雅黑" panose="020B0503020204020204" pitchFamily="34" charset="-122"/>
                <a:sym typeface="+mn-ea"/>
              </a:rPr>
              <a:t>二</a:t>
            </a:r>
            <a:r>
              <a:rPr lang="zh-CN" altLang="zh-CN" sz="3200" b="1" dirty="0">
                <a:solidFill>
                  <a:srgbClr val="FFFF00"/>
                </a:solidFill>
                <a:latin typeface="黑体" panose="02010609060101010101" pitchFamily="49" charset="-122"/>
                <a:ea typeface="黑体" panose="02010609060101010101" pitchFamily="49" charset="-122"/>
                <a:sym typeface="+mn-ea"/>
              </a:rPr>
              <a:t>．</a:t>
            </a:r>
            <a:r>
              <a:rPr lang="zh-CN" altLang="zh-CN" sz="32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zh-CN" sz="3200" dirty="0">
              <a:solidFill>
                <a:srgbClr val="FFFF00"/>
              </a:solidFill>
              <a:latin typeface="黑体" panose="02010609060101010101" pitchFamily="49" charset="-122"/>
              <a:ea typeface="黑体" panose="02010609060101010101" pitchFamily="49" charset="-122"/>
            </a:endParaRPr>
          </a:p>
        </p:txBody>
      </p:sp>
      <p:sp>
        <p:nvSpPr>
          <p:cNvPr id="8" name="TextBox 7"/>
          <p:cNvSpPr txBox="1"/>
          <p:nvPr/>
        </p:nvSpPr>
        <p:spPr>
          <a:xfrm>
            <a:off x="171351" y="1293391"/>
            <a:ext cx="8800916" cy="3784600"/>
          </a:xfrm>
          <a:prstGeom prst="rect">
            <a:avLst/>
          </a:prstGeom>
          <a:noFill/>
        </p:spPr>
        <p:txBody>
          <a:bodyPr wrap="square" rtlCol="0">
            <a:spAutoFit/>
          </a:bodyPr>
          <a:lstStyle/>
          <a:p>
            <a:pPr>
              <a:lnSpc>
                <a:spcPct val="120000"/>
              </a:lnSpc>
            </a:pPr>
            <a:r>
              <a:rPr lang="zh-CN" altLang="zh-CN" sz="2000" b="1" dirty="0"/>
              <a:t>（二）二进制数与十进制数的相互转换</a:t>
            </a:r>
            <a:r>
              <a:rPr lang="zh-CN" altLang="zh-CN" sz="2000" b="1" dirty="0">
                <a:sym typeface="+mn-ea"/>
              </a:rPr>
              <a:t>（整数部分）</a:t>
            </a:r>
            <a:endParaRPr lang="zh-CN" altLang="zh-CN" sz="2000" dirty="0"/>
          </a:p>
          <a:p>
            <a:pPr>
              <a:lnSpc>
                <a:spcPct val="120000"/>
              </a:lnSpc>
            </a:pPr>
            <a:r>
              <a:rPr lang="en-US" altLang="zh-CN" sz="2000" b="1" dirty="0"/>
              <a:t>1</a:t>
            </a:r>
            <a:r>
              <a:rPr lang="zh-CN" altLang="zh-CN" sz="2000" b="1" dirty="0"/>
              <a:t>．二进制化为十进制（整数部分）</a:t>
            </a:r>
            <a:endParaRPr lang="zh-CN" altLang="zh-CN" sz="2000" b="1" dirty="0"/>
          </a:p>
          <a:p>
            <a:pPr>
              <a:lnSpc>
                <a:spcPct val="120000"/>
              </a:lnSpc>
            </a:pPr>
            <a:r>
              <a:rPr lang="en-US" altLang="zh-CN" sz="2000" dirty="0"/>
              <a:t> </a:t>
            </a:r>
            <a:r>
              <a:rPr lang="en-US" altLang="zh-CN" sz="2000" dirty="0" smtClean="0"/>
              <a:t>     </a:t>
            </a:r>
            <a:r>
              <a:rPr lang="zh-CN" altLang="zh-CN" sz="2000" dirty="0" smtClean="0"/>
              <a:t>方法</a:t>
            </a:r>
            <a:r>
              <a:rPr lang="zh-CN" altLang="zh-CN" sz="2000" dirty="0"/>
              <a:t>是：写出按权展开式求和</a:t>
            </a:r>
            <a:r>
              <a:rPr lang="zh-CN" altLang="en-US" sz="2000" dirty="0"/>
              <a:t>，</a:t>
            </a:r>
            <a:r>
              <a:rPr lang="zh-CN" altLang="zh-CN" sz="2000" dirty="0"/>
              <a:t>即将各位数码乘以各位的位权相加，求出总和。二进制数各位的位权是</a:t>
            </a:r>
            <a:r>
              <a:rPr lang="en-US" altLang="zh-CN" sz="2000" dirty="0" smtClean="0"/>
              <a:t>2</a:t>
            </a:r>
            <a:r>
              <a:rPr lang="en-US" altLang="zh-CN" sz="2000" baseline="30000" dirty="0" smtClean="0"/>
              <a:t>n-1</a:t>
            </a:r>
            <a:r>
              <a:rPr lang="zh-CN" altLang="en-US" sz="2000" dirty="0"/>
              <a:t>，</a:t>
            </a:r>
            <a:r>
              <a:rPr lang="en-US" altLang="zh-CN" sz="2000" dirty="0" smtClean="0"/>
              <a:t>n</a:t>
            </a:r>
            <a:r>
              <a:rPr lang="zh-CN" altLang="zh-CN" sz="2000" dirty="0"/>
              <a:t>是从右边第一位开始的位数。</a:t>
            </a:r>
            <a:endParaRPr lang="zh-CN" altLang="zh-CN" sz="2000" dirty="0"/>
          </a:p>
          <a:p>
            <a:pPr>
              <a:lnSpc>
                <a:spcPct val="120000"/>
              </a:lnSpc>
            </a:pPr>
            <a:r>
              <a:rPr lang="en-US" altLang="zh-CN" sz="2000" dirty="0" smtClean="0">
                <a:solidFill>
                  <a:srgbClr val="FF0000"/>
                </a:solidFill>
              </a:rPr>
              <a:t>                </a:t>
            </a:r>
            <a:r>
              <a:rPr lang="zh-CN" altLang="zh-CN" sz="2000" dirty="0" smtClean="0">
                <a:solidFill>
                  <a:srgbClr val="FF0000"/>
                </a:solidFill>
              </a:rPr>
              <a:t>第</a:t>
            </a:r>
            <a:r>
              <a:rPr lang="en-US" altLang="zh-CN" sz="2000" dirty="0">
                <a:solidFill>
                  <a:srgbClr val="FF0000"/>
                </a:solidFill>
              </a:rPr>
              <a:t>n</a:t>
            </a:r>
            <a:r>
              <a:rPr lang="zh-CN" altLang="zh-CN" sz="2000" dirty="0" smtClean="0">
                <a:solidFill>
                  <a:srgbClr val="FF0000"/>
                </a:solidFill>
              </a:rPr>
              <a:t>位</a:t>
            </a:r>
            <a:r>
              <a:rPr lang="en-US" altLang="zh-CN" sz="2000" dirty="0" smtClean="0">
                <a:solidFill>
                  <a:srgbClr val="FF0000"/>
                </a:solidFill>
              </a:rPr>
              <a:t> </a:t>
            </a:r>
            <a:r>
              <a:rPr lang="zh-CN" altLang="zh-CN" sz="2000" dirty="0" smtClean="0">
                <a:solidFill>
                  <a:srgbClr val="FF0000"/>
                </a:solidFill>
              </a:rPr>
              <a:t>……</a:t>
            </a:r>
            <a:r>
              <a:rPr lang="en-US" altLang="zh-CN" sz="2000" dirty="0" smtClean="0">
                <a:solidFill>
                  <a:srgbClr val="FF0000"/>
                </a:solidFill>
              </a:rPr>
              <a:t>    </a:t>
            </a:r>
            <a:r>
              <a:rPr lang="zh-CN" altLang="zh-CN" sz="2000" dirty="0">
                <a:solidFill>
                  <a:srgbClr val="FF0000"/>
                </a:solidFill>
              </a:rPr>
              <a:t>第</a:t>
            </a:r>
            <a:r>
              <a:rPr lang="en-US" altLang="zh-CN" sz="2000" dirty="0">
                <a:solidFill>
                  <a:srgbClr val="FF0000"/>
                </a:solidFill>
              </a:rPr>
              <a:t>5</a:t>
            </a:r>
            <a:r>
              <a:rPr lang="zh-CN" altLang="zh-CN" sz="2000" dirty="0">
                <a:solidFill>
                  <a:srgbClr val="FF0000"/>
                </a:solidFill>
              </a:rPr>
              <a:t>位</a:t>
            </a:r>
            <a:r>
              <a:rPr lang="en-US" altLang="zh-CN" sz="2000" dirty="0">
                <a:solidFill>
                  <a:srgbClr val="FF0000"/>
                </a:solidFill>
              </a:rPr>
              <a:t>   </a:t>
            </a:r>
            <a:r>
              <a:rPr lang="zh-CN" altLang="zh-CN" sz="2000" dirty="0">
                <a:solidFill>
                  <a:srgbClr val="FF0000"/>
                </a:solidFill>
              </a:rPr>
              <a:t>第</a:t>
            </a:r>
            <a:r>
              <a:rPr lang="en-US" altLang="zh-CN" sz="2000" dirty="0">
                <a:solidFill>
                  <a:srgbClr val="FF0000"/>
                </a:solidFill>
              </a:rPr>
              <a:t>4</a:t>
            </a:r>
            <a:r>
              <a:rPr lang="zh-CN" altLang="zh-CN" sz="2000" dirty="0">
                <a:solidFill>
                  <a:srgbClr val="FF0000"/>
                </a:solidFill>
              </a:rPr>
              <a:t>位</a:t>
            </a:r>
            <a:r>
              <a:rPr lang="en-US" altLang="zh-CN" sz="2000" dirty="0">
                <a:solidFill>
                  <a:srgbClr val="FF0000"/>
                </a:solidFill>
              </a:rPr>
              <a:t>   </a:t>
            </a:r>
            <a:r>
              <a:rPr lang="zh-CN" altLang="zh-CN" sz="2000" dirty="0">
                <a:solidFill>
                  <a:srgbClr val="FF0000"/>
                </a:solidFill>
              </a:rPr>
              <a:t>第</a:t>
            </a:r>
            <a:r>
              <a:rPr lang="en-US" altLang="zh-CN" sz="2000" dirty="0">
                <a:solidFill>
                  <a:srgbClr val="FF0000"/>
                </a:solidFill>
              </a:rPr>
              <a:t>3</a:t>
            </a:r>
            <a:r>
              <a:rPr lang="zh-CN" altLang="zh-CN" sz="2000" dirty="0">
                <a:solidFill>
                  <a:srgbClr val="FF0000"/>
                </a:solidFill>
              </a:rPr>
              <a:t>位</a:t>
            </a:r>
            <a:r>
              <a:rPr lang="en-US" altLang="zh-CN" sz="2000" dirty="0">
                <a:solidFill>
                  <a:srgbClr val="FF0000"/>
                </a:solidFill>
              </a:rPr>
              <a:t>   </a:t>
            </a:r>
            <a:r>
              <a:rPr lang="zh-CN" altLang="zh-CN" sz="2000" dirty="0">
                <a:solidFill>
                  <a:srgbClr val="FF0000"/>
                </a:solidFill>
              </a:rPr>
              <a:t>第</a:t>
            </a:r>
            <a:r>
              <a:rPr lang="en-US" altLang="zh-CN" sz="2000" dirty="0">
                <a:solidFill>
                  <a:srgbClr val="FF0000"/>
                </a:solidFill>
              </a:rPr>
              <a:t>2</a:t>
            </a:r>
            <a:r>
              <a:rPr lang="zh-CN" altLang="zh-CN" sz="2000" dirty="0">
                <a:solidFill>
                  <a:srgbClr val="FF0000"/>
                </a:solidFill>
              </a:rPr>
              <a:t>位</a:t>
            </a:r>
            <a:r>
              <a:rPr lang="en-US" altLang="zh-CN" sz="2000" dirty="0">
                <a:solidFill>
                  <a:srgbClr val="FF0000"/>
                </a:solidFill>
              </a:rPr>
              <a:t>   </a:t>
            </a:r>
            <a:r>
              <a:rPr lang="zh-CN" altLang="zh-CN" sz="2000" dirty="0">
                <a:solidFill>
                  <a:srgbClr val="FF0000"/>
                </a:solidFill>
              </a:rPr>
              <a:t>第</a:t>
            </a:r>
            <a:r>
              <a:rPr lang="en-US" altLang="zh-CN" sz="2000" dirty="0">
                <a:solidFill>
                  <a:srgbClr val="FF0000"/>
                </a:solidFill>
              </a:rPr>
              <a:t>1</a:t>
            </a:r>
            <a:r>
              <a:rPr lang="zh-CN" altLang="zh-CN" sz="2000" dirty="0">
                <a:solidFill>
                  <a:srgbClr val="FF0000"/>
                </a:solidFill>
              </a:rPr>
              <a:t>位</a:t>
            </a:r>
            <a:endParaRPr lang="zh-CN" altLang="zh-CN" sz="2000" dirty="0">
              <a:solidFill>
                <a:srgbClr val="FF0000"/>
              </a:solidFill>
            </a:endParaRPr>
          </a:p>
          <a:p>
            <a:pPr>
              <a:lnSpc>
                <a:spcPct val="120000"/>
              </a:lnSpc>
            </a:pPr>
            <a:r>
              <a:rPr lang="en-US" altLang="zh-CN" sz="2000" dirty="0" smtClean="0">
                <a:solidFill>
                  <a:srgbClr val="FF0000"/>
                </a:solidFill>
              </a:rPr>
              <a:t>    </a:t>
            </a:r>
            <a:r>
              <a:rPr lang="zh-CN" altLang="zh-CN" sz="2000" dirty="0" smtClean="0">
                <a:solidFill>
                  <a:srgbClr val="FF0000"/>
                </a:solidFill>
              </a:rPr>
              <a:t>位</a:t>
            </a:r>
            <a:r>
              <a:rPr lang="zh-CN" altLang="zh-CN" sz="2000" dirty="0">
                <a:solidFill>
                  <a:srgbClr val="FF0000"/>
                </a:solidFill>
              </a:rPr>
              <a:t>权</a:t>
            </a:r>
            <a:r>
              <a:rPr lang="en-US" altLang="zh-CN" sz="2000" dirty="0">
                <a:solidFill>
                  <a:srgbClr val="FF0000"/>
                </a:solidFill>
              </a:rPr>
              <a:t>  </a:t>
            </a:r>
            <a:r>
              <a:rPr lang="en-US" altLang="zh-CN" sz="2000" dirty="0" smtClean="0">
                <a:solidFill>
                  <a:srgbClr val="FF0000"/>
                </a:solidFill>
              </a:rPr>
              <a:t>   2</a:t>
            </a:r>
            <a:r>
              <a:rPr lang="en-US" altLang="zh-CN" sz="2000" baseline="30000" dirty="0" smtClean="0">
                <a:solidFill>
                  <a:srgbClr val="FF0000"/>
                </a:solidFill>
              </a:rPr>
              <a:t>n-1      </a:t>
            </a:r>
            <a:r>
              <a:rPr lang="zh-CN" altLang="zh-CN" sz="2000" dirty="0" smtClean="0">
                <a:solidFill>
                  <a:srgbClr val="FF0000"/>
                </a:solidFill>
              </a:rPr>
              <a:t>……</a:t>
            </a:r>
            <a:r>
              <a:rPr lang="en-US" altLang="zh-CN" sz="2000" dirty="0" smtClean="0">
                <a:solidFill>
                  <a:srgbClr val="FF0000"/>
                </a:solidFill>
              </a:rPr>
              <a:t>       2</a:t>
            </a:r>
            <a:r>
              <a:rPr lang="en-US" altLang="zh-CN" sz="2000" baseline="30000" dirty="0" smtClean="0">
                <a:solidFill>
                  <a:srgbClr val="FF0000"/>
                </a:solidFill>
              </a:rPr>
              <a:t>4</a:t>
            </a:r>
            <a:r>
              <a:rPr lang="en-US" altLang="zh-CN" sz="2000" dirty="0" smtClean="0">
                <a:solidFill>
                  <a:srgbClr val="FF0000"/>
                </a:solidFill>
              </a:rPr>
              <a:t>           2</a:t>
            </a:r>
            <a:r>
              <a:rPr lang="en-US" altLang="zh-CN" sz="2000" baseline="30000" dirty="0" smtClean="0">
                <a:solidFill>
                  <a:srgbClr val="FF0000"/>
                </a:solidFill>
              </a:rPr>
              <a:t>3</a:t>
            </a:r>
            <a:r>
              <a:rPr lang="en-US" altLang="zh-CN" sz="2000" dirty="0" smtClean="0">
                <a:solidFill>
                  <a:srgbClr val="FF0000"/>
                </a:solidFill>
              </a:rPr>
              <a:t>          2</a:t>
            </a:r>
            <a:r>
              <a:rPr lang="en-US" altLang="zh-CN" sz="2000" baseline="30000" dirty="0" smtClean="0">
                <a:solidFill>
                  <a:srgbClr val="FF0000"/>
                </a:solidFill>
              </a:rPr>
              <a:t>2</a:t>
            </a:r>
            <a:r>
              <a:rPr lang="en-US" altLang="zh-CN" sz="2000" dirty="0" smtClean="0">
                <a:solidFill>
                  <a:srgbClr val="FF0000"/>
                </a:solidFill>
              </a:rPr>
              <a:t>          </a:t>
            </a:r>
            <a:r>
              <a:rPr lang="en-US" altLang="zh-CN" sz="2000" dirty="0">
                <a:solidFill>
                  <a:srgbClr val="FF0000"/>
                </a:solidFill>
              </a:rPr>
              <a:t>2</a:t>
            </a:r>
            <a:r>
              <a:rPr lang="en-US" altLang="zh-CN" sz="2000" baseline="30000" dirty="0">
                <a:solidFill>
                  <a:srgbClr val="FF0000"/>
                </a:solidFill>
              </a:rPr>
              <a:t>1</a:t>
            </a:r>
            <a:r>
              <a:rPr lang="en-US" altLang="zh-CN" sz="2000" dirty="0">
                <a:solidFill>
                  <a:srgbClr val="FF0000"/>
                </a:solidFill>
              </a:rPr>
              <a:t>      </a:t>
            </a:r>
            <a:r>
              <a:rPr lang="en-US" altLang="zh-CN" sz="2000" dirty="0" smtClean="0">
                <a:solidFill>
                  <a:srgbClr val="FF0000"/>
                </a:solidFill>
              </a:rPr>
              <a:t>     </a:t>
            </a:r>
            <a:r>
              <a:rPr lang="en-US" altLang="zh-CN" sz="2000" dirty="0">
                <a:solidFill>
                  <a:srgbClr val="FF0000"/>
                </a:solidFill>
              </a:rPr>
              <a:t>2</a:t>
            </a:r>
            <a:r>
              <a:rPr lang="en-US" altLang="zh-CN" sz="2000" baseline="30000" dirty="0">
                <a:solidFill>
                  <a:srgbClr val="FF0000"/>
                </a:solidFill>
              </a:rPr>
              <a:t>0</a:t>
            </a:r>
            <a:endParaRPr lang="zh-CN" altLang="zh-CN" sz="2000" dirty="0">
              <a:solidFill>
                <a:srgbClr val="FF0000"/>
              </a:solidFill>
            </a:endParaRPr>
          </a:p>
          <a:p>
            <a:pPr>
              <a:lnSpc>
                <a:spcPct val="120000"/>
              </a:lnSpc>
            </a:pPr>
            <a:r>
              <a:rPr lang="en-US" altLang="zh-CN" sz="2000" dirty="0"/>
              <a:t> </a:t>
            </a:r>
            <a:r>
              <a:rPr lang="zh-CN" altLang="zh-CN" sz="2000" dirty="0" smtClean="0"/>
              <a:t>例</a:t>
            </a:r>
            <a:r>
              <a:rPr lang="en-US" altLang="zh-CN" sz="2000" dirty="0" smtClean="0"/>
              <a:t>1</a:t>
            </a:r>
            <a:r>
              <a:rPr lang="zh-CN" altLang="zh-CN" sz="2000" dirty="0" smtClean="0"/>
              <a:t>：</a:t>
            </a:r>
            <a:r>
              <a:rPr lang="zh-CN" altLang="zh-CN" sz="2000" dirty="0"/>
              <a:t>求二进数</a:t>
            </a:r>
            <a:r>
              <a:rPr lang="zh-CN" altLang="en-US" sz="2000" dirty="0"/>
              <a:t>（</a:t>
            </a:r>
            <a:r>
              <a:rPr lang="en-US" altLang="zh-CN" sz="2000" dirty="0"/>
              <a:t>1101</a:t>
            </a:r>
            <a:r>
              <a:rPr lang="zh-CN" altLang="en-US" sz="2000" dirty="0"/>
              <a:t>）</a:t>
            </a:r>
            <a:r>
              <a:rPr lang="en-US" altLang="zh-CN" sz="2000" baseline="-25000" dirty="0"/>
              <a:t>2</a:t>
            </a:r>
            <a:r>
              <a:rPr lang="zh-CN" altLang="zh-CN" sz="2000" dirty="0"/>
              <a:t>对应的十进制数是多少？</a:t>
            </a:r>
            <a:endParaRPr lang="zh-CN" altLang="zh-CN" sz="2000" dirty="0"/>
          </a:p>
          <a:p>
            <a:pPr>
              <a:lnSpc>
                <a:spcPct val="120000"/>
              </a:lnSpc>
            </a:pPr>
            <a:r>
              <a:rPr lang="zh-CN" altLang="zh-CN" sz="2000" dirty="0"/>
              <a:t>计算方法：</a:t>
            </a:r>
            <a:r>
              <a:rPr lang="en-US" altLang="zh-CN" sz="2000" dirty="0"/>
              <a:t>1</a:t>
            </a:r>
            <a:r>
              <a:rPr lang="zh-CN" altLang="zh-CN" sz="2000" dirty="0"/>
              <a:t>×</a:t>
            </a:r>
            <a:r>
              <a:rPr lang="en-US" altLang="zh-CN" sz="2000" dirty="0"/>
              <a:t>2</a:t>
            </a:r>
            <a:r>
              <a:rPr lang="en-US" altLang="zh-CN" sz="2000" baseline="30000" dirty="0"/>
              <a:t>0</a:t>
            </a:r>
            <a:r>
              <a:rPr lang="en-US" altLang="zh-CN" sz="2000" dirty="0"/>
              <a:t>+0</a:t>
            </a:r>
            <a:r>
              <a:rPr lang="zh-CN" altLang="zh-CN" sz="2000" dirty="0"/>
              <a:t>×</a:t>
            </a:r>
            <a:r>
              <a:rPr lang="en-US" altLang="zh-CN" sz="2000" dirty="0"/>
              <a:t>2</a:t>
            </a:r>
            <a:r>
              <a:rPr lang="en-US" altLang="zh-CN" sz="2000" baseline="30000" dirty="0"/>
              <a:t>1</a:t>
            </a:r>
            <a:r>
              <a:rPr lang="en-US" altLang="zh-CN" sz="2000" dirty="0"/>
              <a:t>+1</a:t>
            </a:r>
            <a:r>
              <a:rPr lang="zh-CN" altLang="zh-CN" sz="2000" dirty="0"/>
              <a:t>×</a:t>
            </a:r>
            <a:r>
              <a:rPr lang="en-US" altLang="zh-CN" sz="2000" dirty="0"/>
              <a:t>2</a:t>
            </a:r>
            <a:r>
              <a:rPr lang="en-US" altLang="zh-CN" sz="2000" baseline="30000" dirty="0"/>
              <a:t>2</a:t>
            </a:r>
            <a:r>
              <a:rPr lang="en-US" altLang="zh-CN" sz="2000" dirty="0"/>
              <a:t>+1</a:t>
            </a:r>
            <a:r>
              <a:rPr lang="zh-CN" altLang="zh-CN" sz="2000" dirty="0"/>
              <a:t>×</a:t>
            </a:r>
            <a:r>
              <a:rPr lang="en-US" altLang="zh-CN" sz="2000" dirty="0" smtClean="0"/>
              <a:t>2</a:t>
            </a:r>
            <a:r>
              <a:rPr lang="en-US" altLang="zh-CN" sz="2000" baseline="30000" dirty="0" smtClean="0"/>
              <a:t>3</a:t>
            </a:r>
            <a:r>
              <a:rPr lang="en-US" altLang="zh-CN" sz="2000" dirty="0" smtClean="0"/>
              <a:t>=1+0+4+8=13</a:t>
            </a:r>
            <a:endParaRPr lang="en-US" altLang="zh-CN" sz="2000" dirty="0" smtClean="0"/>
          </a:p>
          <a:p>
            <a:pPr>
              <a:lnSpc>
                <a:spcPct val="120000"/>
              </a:lnSpc>
            </a:pPr>
            <a:r>
              <a:rPr lang="en-US" altLang="zh-CN" sz="2000" dirty="0" smtClean="0"/>
              <a:t> </a:t>
            </a:r>
            <a:r>
              <a:rPr lang="zh-CN" altLang="zh-CN" sz="2000" dirty="0" smtClean="0"/>
              <a:t>例</a:t>
            </a:r>
            <a:r>
              <a:rPr lang="en-US" altLang="zh-CN" sz="2000" dirty="0" smtClean="0"/>
              <a:t>2</a:t>
            </a:r>
            <a:r>
              <a:rPr lang="zh-CN" altLang="zh-CN" sz="2000" dirty="0" smtClean="0"/>
              <a:t>：</a:t>
            </a:r>
            <a:r>
              <a:rPr lang="zh-CN" altLang="zh-CN" sz="2000" dirty="0"/>
              <a:t>求二进数</a:t>
            </a:r>
            <a:r>
              <a:rPr lang="zh-CN" altLang="en-US" sz="2000" dirty="0"/>
              <a:t>（</a:t>
            </a:r>
            <a:r>
              <a:rPr lang="en-US" altLang="zh-CN" sz="2000" dirty="0" smtClean="0"/>
              <a:t>1011</a:t>
            </a:r>
            <a:r>
              <a:rPr lang="zh-CN" altLang="en-US" sz="2000" dirty="0" smtClean="0"/>
              <a:t>）</a:t>
            </a:r>
            <a:r>
              <a:rPr lang="en-US" altLang="zh-CN" sz="2000" baseline="-25000" dirty="0" smtClean="0"/>
              <a:t>2</a:t>
            </a:r>
            <a:r>
              <a:rPr lang="zh-CN" altLang="zh-CN" sz="2000" dirty="0"/>
              <a:t>对应的十进制数是多少？</a:t>
            </a:r>
            <a:endParaRPr lang="zh-CN" altLang="zh-CN" sz="2000" dirty="0"/>
          </a:p>
          <a:p>
            <a:pPr>
              <a:lnSpc>
                <a:spcPct val="120000"/>
              </a:lnSpc>
            </a:pPr>
            <a:r>
              <a:rPr lang="zh-CN" altLang="zh-CN" sz="2000" dirty="0"/>
              <a:t>计算方法：</a:t>
            </a:r>
            <a:r>
              <a:rPr lang="en-US" altLang="zh-CN" sz="2000" dirty="0"/>
              <a:t>1</a:t>
            </a:r>
            <a:r>
              <a:rPr lang="zh-CN" altLang="zh-CN" sz="2000" dirty="0"/>
              <a:t>×</a:t>
            </a:r>
            <a:r>
              <a:rPr lang="en-US" altLang="zh-CN" sz="2000" dirty="0" smtClean="0"/>
              <a:t>2</a:t>
            </a:r>
            <a:r>
              <a:rPr lang="en-US" altLang="zh-CN" sz="2000" baseline="30000" dirty="0" smtClean="0"/>
              <a:t>0</a:t>
            </a:r>
            <a:r>
              <a:rPr lang="en-US" altLang="zh-CN" sz="2000" dirty="0" smtClean="0"/>
              <a:t>+1</a:t>
            </a:r>
            <a:r>
              <a:rPr lang="zh-CN" altLang="zh-CN" sz="2000" dirty="0" smtClean="0"/>
              <a:t>×</a:t>
            </a:r>
            <a:r>
              <a:rPr lang="en-US" altLang="zh-CN" sz="2000" dirty="0" smtClean="0"/>
              <a:t>2</a:t>
            </a:r>
            <a:r>
              <a:rPr lang="en-US" altLang="zh-CN" sz="2000" baseline="30000" dirty="0" smtClean="0"/>
              <a:t>1</a:t>
            </a:r>
            <a:r>
              <a:rPr lang="en-US" altLang="zh-CN" sz="2000" dirty="0" smtClean="0"/>
              <a:t>+0</a:t>
            </a:r>
            <a:r>
              <a:rPr lang="zh-CN" altLang="zh-CN" sz="2000" dirty="0" smtClean="0"/>
              <a:t>×</a:t>
            </a:r>
            <a:r>
              <a:rPr lang="en-US" altLang="zh-CN" sz="2000" dirty="0"/>
              <a:t>2</a:t>
            </a:r>
            <a:r>
              <a:rPr lang="en-US" altLang="zh-CN" sz="2000" baseline="30000" dirty="0"/>
              <a:t>2</a:t>
            </a:r>
            <a:r>
              <a:rPr lang="en-US" altLang="zh-CN" sz="2000" dirty="0"/>
              <a:t>+1</a:t>
            </a:r>
            <a:r>
              <a:rPr lang="zh-CN" altLang="zh-CN" sz="2000" dirty="0"/>
              <a:t>×</a:t>
            </a:r>
            <a:r>
              <a:rPr lang="en-US" altLang="zh-CN" sz="2000" dirty="0" smtClean="0"/>
              <a:t>2</a:t>
            </a:r>
            <a:r>
              <a:rPr lang="en-US" altLang="zh-CN" sz="2000" baseline="30000" dirty="0" smtClean="0"/>
              <a:t>3</a:t>
            </a:r>
            <a:r>
              <a:rPr lang="en-US" altLang="zh-CN" sz="2000" dirty="0" smtClean="0"/>
              <a:t>=1+2+0+8=11</a:t>
            </a:r>
            <a:endParaRPr lang="zh-CN" altLang="en-US" sz="2000" dirty="0"/>
          </a:p>
        </p:txBody>
      </p:sp>
      <p:sp>
        <p:nvSpPr>
          <p:cNvPr id="3" name="文本框 2"/>
          <p:cNvSpPr txBox="1"/>
          <p:nvPr/>
        </p:nvSpPr>
        <p:spPr>
          <a:xfrm>
            <a:off x="288290" y="5078095"/>
            <a:ext cx="8597900" cy="1014730"/>
          </a:xfrm>
          <a:prstGeom prst="rect">
            <a:avLst/>
          </a:prstGeom>
          <a:noFill/>
        </p:spPr>
        <p:txBody>
          <a:bodyPr wrap="square" rtlCol="0" anchor="t">
            <a:spAutoFit/>
          </a:bodyPr>
          <a:p>
            <a:r>
              <a:rPr lang="zh-CN" altLang="en-US" sz="2000" b="1" dirty="0" smtClean="0">
                <a:solidFill>
                  <a:srgbClr val="0070C0"/>
                </a:solidFill>
                <a:latin typeface="+mn-ea"/>
                <a:cs typeface="+mn-ea"/>
                <a:sym typeface="+mn-ea"/>
              </a:rPr>
              <a:t>【小练习】</a:t>
            </a:r>
            <a:endParaRPr lang="zh-CN" altLang="en-US" sz="2000" b="1" dirty="0" smtClean="0">
              <a:solidFill>
                <a:srgbClr val="0070C0"/>
              </a:solidFill>
              <a:latin typeface="+mn-ea"/>
              <a:cs typeface="+mn-ea"/>
              <a:sym typeface="+mn-ea"/>
            </a:endParaRPr>
          </a:p>
          <a:p>
            <a:r>
              <a:rPr lang="zh-CN" altLang="en-US" sz="2000">
                <a:latin typeface="+mn-ea"/>
                <a:cs typeface="+mn-ea"/>
              </a:rPr>
              <a:t> 请同学们分别计算以下各小题的二进数化为十进数分别是多少？</a:t>
            </a:r>
            <a:endParaRPr lang="zh-CN" altLang="en-US" sz="2000">
              <a:latin typeface="+mn-ea"/>
              <a:cs typeface="+mn-ea"/>
            </a:endParaRPr>
          </a:p>
          <a:p>
            <a:r>
              <a:rPr lang="zh-CN" altLang="en-US" sz="2000">
                <a:latin typeface="+mn-ea"/>
                <a:cs typeface="+mn-ea"/>
              </a:rPr>
              <a:t>（</a:t>
            </a:r>
            <a:r>
              <a:rPr lang="en-US" altLang="zh-CN" sz="2000">
                <a:latin typeface="+mn-ea"/>
                <a:cs typeface="+mn-ea"/>
              </a:rPr>
              <a:t>1</a:t>
            </a:r>
            <a:r>
              <a:rPr lang="zh-CN" altLang="en-US" sz="2000">
                <a:latin typeface="+mn-ea"/>
                <a:cs typeface="+mn-ea"/>
              </a:rPr>
              <a:t>）</a:t>
            </a:r>
            <a:r>
              <a:rPr lang="en-US" altLang="zh-CN" sz="2000">
                <a:latin typeface="+mn-ea"/>
                <a:cs typeface="+mn-ea"/>
              </a:rPr>
              <a:t>1110     </a:t>
            </a:r>
            <a:r>
              <a:rPr lang="zh-CN" altLang="en-US" sz="2000">
                <a:latin typeface="+mn-ea"/>
                <a:cs typeface="+mn-ea"/>
              </a:rPr>
              <a:t>（</a:t>
            </a:r>
            <a:r>
              <a:rPr lang="en-US" altLang="zh-CN" sz="2000">
                <a:latin typeface="+mn-ea"/>
                <a:cs typeface="+mn-ea"/>
              </a:rPr>
              <a:t>2</a:t>
            </a:r>
            <a:r>
              <a:rPr lang="zh-CN" altLang="en-US" sz="2000">
                <a:latin typeface="+mn-ea"/>
                <a:cs typeface="+mn-ea"/>
              </a:rPr>
              <a:t>）</a:t>
            </a:r>
            <a:r>
              <a:rPr lang="en-US" altLang="zh-CN" sz="2000">
                <a:latin typeface="+mn-ea"/>
                <a:cs typeface="+mn-ea"/>
              </a:rPr>
              <a:t>10111      </a:t>
            </a:r>
            <a:r>
              <a:rPr lang="zh-CN" altLang="en-US" sz="2000">
                <a:latin typeface="+mn-ea"/>
                <a:cs typeface="+mn-ea"/>
              </a:rPr>
              <a:t>（</a:t>
            </a:r>
            <a:r>
              <a:rPr lang="en-US" altLang="zh-CN" sz="2000">
                <a:latin typeface="+mn-ea"/>
                <a:cs typeface="+mn-ea"/>
              </a:rPr>
              <a:t>3</a:t>
            </a:r>
            <a:r>
              <a:rPr lang="zh-CN" altLang="en-US" sz="2000">
                <a:latin typeface="+mn-ea"/>
                <a:cs typeface="+mn-ea"/>
              </a:rPr>
              <a:t>）</a:t>
            </a:r>
            <a:r>
              <a:rPr lang="en-US" altLang="zh-CN" sz="2000">
                <a:latin typeface="+mn-ea"/>
                <a:cs typeface="+mn-ea"/>
              </a:rPr>
              <a:t>111101</a:t>
            </a:r>
            <a:endParaRPr lang="en-US" altLang="zh-CN" sz="20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475656" y="243226"/>
            <a:ext cx="3435985" cy="583565"/>
          </a:xfrm>
          <a:prstGeom prst="rect">
            <a:avLst/>
          </a:prstGeom>
        </p:spPr>
        <p:txBody>
          <a:bodyPr wrap="none">
            <a:spAutoFit/>
          </a:bodyPr>
          <a:lstStyle/>
          <a:p>
            <a:pPr algn="l"/>
            <a:r>
              <a:rPr lang="zh-CN" altLang="zh-CN" sz="3200" b="1" dirty="0">
                <a:solidFill>
                  <a:srgbClr val="FFFF00"/>
                </a:solidFill>
                <a:latin typeface="微软雅黑" panose="020B0503020204020204" pitchFamily="34" charset="-122"/>
                <a:ea typeface="微软雅黑" panose="020B0503020204020204" pitchFamily="34" charset="-122"/>
                <a:sym typeface="+mn-ea"/>
              </a:rPr>
              <a:t>二</a:t>
            </a:r>
            <a:r>
              <a:rPr lang="zh-CN" altLang="zh-CN" sz="3200" b="1" dirty="0">
                <a:solidFill>
                  <a:srgbClr val="FFFF00"/>
                </a:solidFill>
                <a:latin typeface="黑体" panose="02010609060101010101" pitchFamily="49" charset="-122"/>
                <a:ea typeface="黑体" panose="02010609060101010101" pitchFamily="49" charset="-122"/>
                <a:sym typeface="+mn-ea"/>
              </a:rPr>
              <a:t>．</a:t>
            </a:r>
            <a:r>
              <a:rPr lang="zh-CN" altLang="zh-CN" sz="3200" b="1" dirty="0">
                <a:solidFill>
                  <a:srgbClr val="FFFF00"/>
                </a:solidFill>
                <a:latin typeface="微软雅黑" panose="020B0503020204020204" pitchFamily="34" charset="-122"/>
                <a:ea typeface="微软雅黑" panose="020B0503020204020204" pitchFamily="34" charset="-122"/>
                <a:sym typeface="+mn-ea"/>
              </a:rPr>
              <a:t>数制及其转换</a:t>
            </a:r>
            <a:endParaRPr lang="zh-CN" altLang="zh-CN" sz="3200" dirty="0">
              <a:solidFill>
                <a:srgbClr val="FFFF00"/>
              </a:solidFill>
              <a:latin typeface="黑体" panose="02010609060101010101" pitchFamily="49" charset="-122"/>
              <a:ea typeface="黑体" panose="02010609060101010101" pitchFamily="49" charset="-122"/>
            </a:endParaRPr>
          </a:p>
        </p:txBody>
      </p:sp>
      <p:sp>
        <p:nvSpPr>
          <p:cNvPr id="3" name="矩形 2"/>
          <p:cNvSpPr/>
          <p:nvPr/>
        </p:nvSpPr>
        <p:spPr>
          <a:xfrm>
            <a:off x="291762" y="1242235"/>
            <a:ext cx="8528709" cy="1938020"/>
          </a:xfrm>
          <a:prstGeom prst="rect">
            <a:avLst/>
          </a:prstGeom>
        </p:spPr>
        <p:txBody>
          <a:bodyPr wrap="square">
            <a:spAutoFit/>
          </a:bodyPr>
          <a:lstStyle/>
          <a:p>
            <a:pPr>
              <a:lnSpc>
                <a:spcPct val="120000"/>
              </a:lnSpc>
            </a:pPr>
            <a:r>
              <a:rPr lang="en-US" altLang="zh-CN" sz="2000" b="1" dirty="0">
                <a:latin typeface="+mn-ea"/>
              </a:rPr>
              <a:t>2.</a:t>
            </a:r>
            <a:r>
              <a:rPr lang="zh-CN" altLang="zh-CN" sz="2000" b="1" dirty="0">
                <a:latin typeface="+mn-ea"/>
              </a:rPr>
              <a:t>十进制数化为二进制数（整数部分）</a:t>
            </a:r>
            <a:endParaRPr lang="zh-CN" altLang="zh-CN" sz="2000" b="1" dirty="0">
              <a:latin typeface="+mn-ea"/>
            </a:endParaRPr>
          </a:p>
          <a:p>
            <a:pPr>
              <a:lnSpc>
                <a:spcPct val="120000"/>
              </a:lnSpc>
            </a:pPr>
            <a:r>
              <a:rPr lang="en-US" altLang="zh-CN" sz="2000" dirty="0" smtClean="0">
                <a:latin typeface="+mn-ea"/>
              </a:rPr>
              <a:t>   </a:t>
            </a:r>
            <a:r>
              <a:rPr lang="zh-CN" altLang="zh-CN" sz="2000" dirty="0" smtClean="0">
                <a:latin typeface="+mn-ea"/>
              </a:rPr>
              <a:t>方法</a:t>
            </a:r>
            <a:r>
              <a:rPr lang="zh-CN" altLang="zh-CN" sz="2000" dirty="0">
                <a:latin typeface="+mn-ea"/>
              </a:rPr>
              <a:t>是：除</a:t>
            </a:r>
            <a:r>
              <a:rPr lang="en-US" altLang="zh-CN" sz="2000" dirty="0">
                <a:latin typeface="+mn-ea"/>
              </a:rPr>
              <a:t>2</a:t>
            </a:r>
            <a:r>
              <a:rPr lang="zh-CN" altLang="zh-CN" sz="2000" dirty="0">
                <a:latin typeface="+mn-ea"/>
              </a:rPr>
              <a:t>取余法（辗转相除），将欲转化的数反复除以</a:t>
            </a:r>
            <a:r>
              <a:rPr lang="en-US" altLang="zh-CN" sz="2000" dirty="0">
                <a:latin typeface="+mn-ea"/>
              </a:rPr>
              <a:t>2</a:t>
            </a:r>
            <a:r>
              <a:rPr lang="zh-CN" altLang="zh-CN" sz="2000" dirty="0">
                <a:latin typeface="+mn-ea"/>
              </a:rPr>
              <a:t>，每次取出余数，商作为下次的被除数，直至被除数为</a:t>
            </a:r>
            <a:r>
              <a:rPr lang="en-US" altLang="zh-CN" sz="2000" dirty="0">
                <a:latin typeface="+mn-ea"/>
              </a:rPr>
              <a:t>0</a:t>
            </a:r>
            <a:r>
              <a:rPr lang="zh-CN" altLang="zh-CN" sz="2000" dirty="0">
                <a:latin typeface="+mn-ea"/>
              </a:rPr>
              <a:t>停止，最后将余数按从由下往上的顺序写出来即可。例如：将十进制数</a:t>
            </a:r>
            <a:r>
              <a:rPr lang="en-US" altLang="zh-CN" sz="2000" dirty="0">
                <a:latin typeface="+mn-ea"/>
              </a:rPr>
              <a:t>35</a:t>
            </a:r>
            <a:r>
              <a:rPr lang="zh-CN" altLang="zh-CN" sz="2000" dirty="0">
                <a:latin typeface="+mn-ea"/>
              </a:rPr>
              <a:t>化为二进制数是多少呢？（答案是：</a:t>
            </a:r>
            <a:r>
              <a:rPr lang="en-US" altLang="zh-CN" sz="2000" dirty="0">
                <a:latin typeface="+mn-ea"/>
              </a:rPr>
              <a:t>100011</a:t>
            </a:r>
            <a:r>
              <a:rPr lang="zh-CN" altLang="zh-CN" sz="2000" dirty="0">
                <a:latin typeface="+mn-ea"/>
              </a:rPr>
              <a:t>），计算过程如</a:t>
            </a:r>
            <a:r>
              <a:rPr lang="zh-CN" altLang="en-US" sz="2000" dirty="0">
                <a:latin typeface="+mn-ea"/>
              </a:rPr>
              <a:t>下图</a:t>
            </a:r>
            <a:r>
              <a:rPr lang="en-US" altLang="zh-CN" sz="2000" dirty="0">
                <a:latin typeface="+mn-ea"/>
              </a:rPr>
              <a:t>1-2-3</a:t>
            </a:r>
            <a:r>
              <a:rPr lang="zh-CN" altLang="zh-CN" sz="2000" dirty="0">
                <a:latin typeface="+mn-ea"/>
              </a:rPr>
              <a:t>所示</a:t>
            </a:r>
            <a:r>
              <a:rPr lang="zh-CN" altLang="zh-CN" sz="2000" dirty="0" smtClean="0">
                <a:latin typeface="+mn-ea"/>
              </a:rPr>
              <a:t>。</a:t>
            </a:r>
            <a:r>
              <a:rPr lang="en-US" altLang="zh-CN" sz="2000" dirty="0">
                <a:latin typeface="+mn-ea"/>
              </a:rPr>
              <a:t> </a:t>
            </a:r>
            <a:endParaRPr lang="zh-CN" altLang="en-US" sz="2000" dirty="0">
              <a:latin typeface="+mn-ea"/>
            </a:endParaRPr>
          </a:p>
        </p:txBody>
      </p:sp>
      <p:sp>
        <p:nvSpPr>
          <p:cNvPr id="2" name="文本框 1"/>
          <p:cNvSpPr txBox="1"/>
          <p:nvPr/>
        </p:nvSpPr>
        <p:spPr>
          <a:xfrm>
            <a:off x="187960" y="5636895"/>
            <a:ext cx="8763635" cy="1014730"/>
          </a:xfrm>
          <a:prstGeom prst="rect">
            <a:avLst/>
          </a:prstGeom>
          <a:noFill/>
        </p:spPr>
        <p:txBody>
          <a:bodyPr wrap="square" rtlCol="0" anchor="t">
            <a:spAutoFit/>
          </a:bodyPr>
          <a:p>
            <a:r>
              <a:rPr lang="en-US" altLang="zh-CN" sz="2000" b="1" dirty="0" smtClean="0">
                <a:solidFill>
                  <a:schemeClr val="tx1"/>
                </a:solidFill>
                <a:latin typeface="+mn-ea"/>
                <a:cs typeface="+mn-ea"/>
                <a:sym typeface="+mn-ea"/>
              </a:rPr>
              <a:t> </a:t>
            </a:r>
            <a:r>
              <a:rPr lang="zh-CN" altLang="en-US" sz="2000" b="1" dirty="0" smtClean="0">
                <a:solidFill>
                  <a:schemeClr val="tx1"/>
                </a:solidFill>
                <a:latin typeface="+mn-ea"/>
                <a:cs typeface="+mn-ea"/>
                <a:sym typeface="+mn-ea"/>
              </a:rPr>
              <a:t>小练习</a:t>
            </a:r>
            <a:endParaRPr lang="zh-CN" altLang="en-US" sz="2000" b="1" dirty="0" smtClean="0">
              <a:solidFill>
                <a:srgbClr val="0070C0"/>
              </a:solidFill>
              <a:latin typeface="+mn-ea"/>
              <a:cs typeface="+mn-ea"/>
              <a:sym typeface="+mn-ea"/>
            </a:endParaRPr>
          </a:p>
          <a:p>
            <a:r>
              <a:rPr lang="zh-CN" altLang="en-US" sz="2000">
                <a:latin typeface="+mn-ea"/>
                <a:cs typeface="+mn-ea"/>
                <a:sym typeface="+mn-ea"/>
              </a:rPr>
              <a:t> 请同学们分别计算以下各小题的十进数化为二进数分别是多少？</a:t>
            </a:r>
            <a:endParaRPr lang="zh-CN" altLang="en-US" sz="2000">
              <a:latin typeface="+mn-ea"/>
              <a:cs typeface="+mn-ea"/>
            </a:endParaRPr>
          </a:p>
          <a:p>
            <a:r>
              <a:rPr lang="zh-CN" altLang="en-US" sz="2000">
                <a:latin typeface="+mn-ea"/>
                <a:cs typeface="+mn-ea"/>
                <a:sym typeface="+mn-ea"/>
              </a:rPr>
              <a:t>（</a:t>
            </a:r>
            <a:r>
              <a:rPr lang="en-US" altLang="zh-CN" sz="2000">
                <a:latin typeface="+mn-ea"/>
                <a:cs typeface="+mn-ea"/>
                <a:sym typeface="+mn-ea"/>
              </a:rPr>
              <a:t>1</a:t>
            </a:r>
            <a:r>
              <a:rPr lang="zh-CN" altLang="en-US" sz="2000">
                <a:latin typeface="+mn-ea"/>
                <a:cs typeface="+mn-ea"/>
                <a:sym typeface="+mn-ea"/>
              </a:rPr>
              <a:t>）</a:t>
            </a:r>
            <a:r>
              <a:rPr lang="en-US" altLang="zh-CN" sz="2000">
                <a:latin typeface="+mn-ea"/>
                <a:cs typeface="+mn-ea"/>
                <a:sym typeface="+mn-ea"/>
              </a:rPr>
              <a:t>15      </a:t>
            </a:r>
            <a:r>
              <a:rPr lang="zh-CN" altLang="en-US" sz="2000">
                <a:latin typeface="+mn-ea"/>
                <a:cs typeface="+mn-ea"/>
                <a:sym typeface="+mn-ea"/>
              </a:rPr>
              <a:t>（</a:t>
            </a:r>
            <a:r>
              <a:rPr lang="en-US" altLang="zh-CN" sz="2000">
                <a:latin typeface="+mn-ea"/>
                <a:cs typeface="+mn-ea"/>
                <a:sym typeface="+mn-ea"/>
              </a:rPr>
              <a:t>2</a:t>
            </a:r>
            <a:r>
              <a:rPr lang="zh-CN" altLang="en-US" sz="2000">
                <a:latin typeface="+mn-ea"/>
                <a:cs typeface="+mn-ea"/>
                <a:sym typeface="+mn-ea"/>
              </a:rPr>
              <a:t>）</a:t>
            </a:r>
            <a:r>
              <a:rPr lang="en-US" altLang="zh-CN" sz="2000">
                <a:latin typeface="+mn-ea"/>
                <a:cs typeface="+mn-ea"/>
                <a:sym typeface="+mn-ea"/>
              </a:rPr>
              <a:t>29       </a:t>
            </a:r>
            <a:r>
              <a:rPr lang="zh-CN" altLang="en-US" sz="2000">
                <a:latin typeface="+mn-ea"/>
                <a:cs typeface="+mn-ea"/>
                <a:sym typeface="+mn-ea"/>
              </a:rPr>
              <a:t>（</a:t>
            </a:r>
            <a:r>
              <a:rPr lang="en-US" altLang="zh-CN" sz="2000">
                <a:latin typeface="+mn-ea"/>
                <a:cs typeface="+mn-ea"/>
                <a:sym typeface="+mn-ea"/>
              </a:rPr>
              <a:t>3</a:t>
            </a:r>
            <a:r>
              <a:rPr lang="zh-CN" altLang="en-US" sz="2000">
                <a:latin typeface="+mn-ea"/>
                <a:cs typeface="+mn-ea"/>
                <a:sym typeface="+mn-ea"/>
              </a:rPr>
              <a:t>）35</a:t>
            </a:r>
            <a:endParaRPr lang="zh-CN" altLang="en-US" sz="2000">
              <a:latin typeface="+mn-ea"/>
              <a:cs typeface="+mn-ea"/>
            </a:endParaRPr>
          </a:p>
        </p:txBody>
      </p:sp>
      <p:sp>
        <p:nvSpPr>
          <p:cNvPr id="4" name="文本框 3"/>
          <p:cNvSpPr txBox="1"/>
          <p:nvPr/>
        </p:nvSpPr>
        <p:spPr>
          <a:xfrm>
            <a:off x="4003675" y="5408930"/>
            <a:ext cx="982980" cy="368300"/>
          </a:xfrm>
          <a:prstGeom prst="rect">
            <a:avLst/>
          </a:prstGeom>
          <a:noFill/>
        </p:spPr>
        <p:txBody>
          <a:bodyPr wrap="none" rtlCol="0" anchor="t">
            <a:spAutoFit/>
          </a:bodyPr>
          <a:p>
            <a:r>
              <a:rPr lang="zh-CN" altLang="en-US" dirty="0">
                <a:latin typeface="+mn-ea"/>
                <a:sym typeface="+mn-ea"/>
              </a:rPr>
              <a:t>图</a:t>
            </a:r>
            <a:r>
              <a:rPr lang="en-US" altLang="zh-CN" dirty="0">
                <a:latin typeface="+mn-ea"/>
                <a:sym typeface="+mn-ea"/>
              </a:rPr>
              <a:t>1-2-3</a:t>
            </a:r>
            <a:endParaRPr lang="zh-CN" altLang="en-US"/>
          </a:p>
        </p:txBody>
      </p:sp>
      <p:pic>
        <p:nvPicPr>
          <p:cNvPr id="1073743914" name="图片 6" descr="数制转换"/>
          <p:cNvPicPr>
            <a:picLocks noChangeAspect="1"/>
          </p:cNvPicPr>
          <p:nvPr/>
        </p:nvPicPr>
        <p:blipFill>
          <a:blip r:embed="rId2"/>
          <a:stretch>
            <a:fillRect/>
          </a:stretch>
        </p:blipFill>
        <p:spPr>
          <a:xfrm>
            <a:off x="2496820" y="3124200"/>
            <a:ext cx="3271520" cy="22847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8681</Words>
  <Application>WPS 演示</Application>
  <PresentationFormat>全屏显示(4:3)</PresentationFormat>
  <Paragraphs>665</Paragraphs>
  <Slides>25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vt:lpstr>
      <vt:lpstr>宋体</vt:lpstr>
      <vt:lpstr>Wingdings</vt:lpstr>
      <vt:lpstr>微软雅黑</vt:lpstr>
      <vt:lpstr>隶书</vt:lpstr>
      <vt:lpstr>黑体</vt:lpstr>
      <vt:lpstr>仿宋</vt:lpstr>
      <vt:lpstr>Arial Unicode MS</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120</cp:revision>
  <dcterms:created xsi:type="dcterms:W3CDTF">2017-08-01T01:26:00Z</dcterms:created>
  <dcterms:modified xsi:type="dcterms:W3CDTF">2021-08-20T08:37:02Z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