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5" r:id="rId19"/>
    <p:sldId id="304" r:id="rId20"/>
    <p:sldId id="28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87438B7-34E5-4FE4-BDF0-7E0E2E82AB2F}">
          <p14:sldIdLst>
            <p14:sldId id="256"/>
            <p14:sldId id="289"/>
            <p14:sldId id="290"/>
            <p14:sldId id="291"/>
            <p14:sldId id="292"/>
            <p14:sldId id="294"/>
            <p14:sldId id="295"/>
            <p14:sldId id="296"/>
            <p14:sldId id="297"/>
            <p14:sldId id="298"/>
            <p14:sldId id="299"/>
            <p14:sldId id="300"/>
            <p14:sldId id="301"/>
            <p14:sldId id="302"/>
            <p14:sldId id="303"/>
            <p14:sldId id="305"/>
            <p14:sldId id="304"/>
            <p14:sldId id="286"/>
            <p14:sldId id="29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4660"/>
  </p:normalViewPr>
  <p:slideViewPr>
    <p:cSldViewPr>
      <p:cViewPr>
        <p:scale>
          <a:sx n="100" d="100"/>
          <a:sy n="100" d="100"/>
        </p:scale>
        <p:origin x="-1944" y="-192"/>
      </p:cViewPr>
      <p:guideLst>
        <p:guide orient="horz" pos="2136"/>
        <p:guide pos="28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707904" y="116632"/>
            <a:ext cx="4248472"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专题五</a:t>
            </a:r>
            <a:r>
              <a:rPr lang="en-US" altLang="zh-CN" sz="2800" b="1" dirty="0">
                <a:solidFill>
                  <a:srgbClr val="FFFF00"/>
                </a:solidFill>
                <a:latin typeface="微软雅黑" panose="020B0503020204020204" pitchFamily="34" charset="-122"/>
                <a:ea typeface="微软雅黑" panose="020B0503020204020204" pitchFamily="34" charset="-122"/>
              </a:rPr>
              <a:t>   </a:t>
            </a:r>
            <a:r>
              <a:rPr lang="zh-CN" altLang="zh-CN" sz="2800" b="1" dirty="0">
                <a:solidFill>
                  <a:srgbClr val="FFFF00"/>
                </a:solidFill>
                <a:latin typeface="微软雅黑" panose="020B0503020204020204" pitchFamily="34" charset="-122"/>
                <a:ea typeface="微软雅黑" panose="020B0503020204020204" pitchFamily="34" charset="-122"/>
              </a:rPr>
              <a:t>运用网络工具</a:t>
            </a:r>
            <a:endParaRPr lang="zh-CN" altLang="en-US" sz="2800" dirty="0">
              <a:solidFill>
                <a:srgbClr val="FFFF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矩形 1"/>
          <p:cNvSpPr/>
          <p:nvPr/>
        </p:nvSpPr>
        <p:spPr>
          <a:xfrm>
            <a:off x="179070" y="1960245"/>
            <a:ext cx="8707120" cy="2932430"/>
          </a:xfrm>
          <a:prstGeom prst="rect">
            <a:avLst/>
          </a:prstGeom>
        </p:spPr>
        <p:txBody>
          <a:bodyPr wrap="square">
            <a:spAutoFit/>
          </a:bodyPr>
          <a:lstStyle/>
          <a:p>
            <a:pPr>
              <a:lnSpc>
                <a:spcPct val="110000"/>
              </a:lnSpc>
            </a:pPr>
            <a:r>
              <a:rPr altLang="zh-CN" sz="2400" dirty="0">
                <a:latin typeface="+mn-ea"/>
              </a:rPr>
              <a:t>（1）了解多终端资料上传、下载、信息同步和资料分享的网络工具，如云笔记、云存储等；</a:t>
            </a:r>
            <a:endParaRPr altLang="zh-CN" sz="2400" dirty="0">
              <a:latin typeface="+mn-ea"/>
            </a:endParaRPr>
          </a:p>
          <a:p>
            <a:pPr>
              <a:lnSpc>
                <a:spcPct val="110000"/>
              </a:lnSpc>
            </a:pPr>
            <a:r>
              <a:rPr altLang="zh-CN" sz="2400" dirty="0">
                <a:latin typeface="+mn-ea"/>
              </a:rPr>
              <a:t>（2）了解网络学习的类型与途径，掌握数字化学习能力，如网络视频、课件学习、社区学习等；</a:t>
            </a:r>
            <a:endParaRPr altLang="zh-CN" sz="2400" dirty="0">
              <a:latin typeface="+mn-ea"/>
            </a:endParaRPr>
          </a:p>
          <a:p>
            <a:pPr>
              <a:lnSpc>
                <a:spcPct val="110000"/>
              </a:lnSpc>
            </a:pPr>
            <a:r>
              <a:rPr altLang="zh-CN" sz="2400" dirty="0">
                <a:latin typeface="+mn-ea"/>
              </a:rPr>
              <a:t>（3）了解网络购物、网络支付等互联网生活情境中不同终端及平台下网络工具的运用技能，如使用淘宝网、京东、支付宝、微信支付等</a:t>
            </a:r>
            <a:r>
              <a:rPr lang="zh-CN" sz="2400" dirty="0">
                <a:latin typeface="+mn-ea"/>
              </a:rPr>
              <a:t>。</a:t>
            </a:r>
            <a:endParaRPr lang="zh-CN" sz="2400" dirty="0">
              <a:latin typeface="+mn-ea"/>
            </a:endParaRPr>
          </a:p>
        </p:txBody>
      </p:sp>
      <p:sp>
        <p:nvSpPr>
          <p:cNvPr id="103" name="文本框 102"/>
          <p:cNvSpPr txBox="1"/>
          <p:nvPr/>
        </p:nvSpPr>
        <p:spPr>
          <a:xfrm>
            <a:off x="111125" y="5194300"/>
            <a:ext cx="8843645" cy="1322070"/>
          </a:xfrm>
          <a:prstGeom prst="rect">
            <a:avLst/>
          </a:prstGeom>
          <a:noFill/>
          <a:ln w="9525">
            <a:noFill/>
          </a:ln>
        </p:spPr>
        <p:txBody>
          <a:bodyPr wrap="square">
            <a:spAutoFit/>
          </a:bodyPr>
          <a:p>
            <a:pPr indent="200025"/>
            <a:r>
              <a:rPr lang="en-US" altLang="zh-CN" sz="2000" b="0">
                <a:latin typeface="宋体" panose="02010600030101010101" pitchFamily="2" charset="-122"/>
                <a:ea typeface="宋体" panose="02010600030101010101" pitchFamily="2" charset="-122"/>
              </a:rPr>
              <a:t>  </a:t>
            </a:r>
            <a:r>
              <a:rPr lang="zh-CN" sz="2000" b="0">
                <a:latin typeface="宋体" panose="02010600030101010101" pitchFamily="2" charset="-122"/>
                <a:ea typeface="宋体" panose="02010600030101010101" pitchFamily="2" charset="-122"/>
              </a:rPr>
              <a:t>因特网是个信息化虚拟社会，它提供多样化服务，除了可以检索信息、收发邮件、下载资源外，还可以进行信息的交流与表达；拥有自己的网络空间与别人分享日志与图片等；也可以利用免费的网络空间存储数据、足不出户在线学习和网购等；还可进行多人协作云办公等。</a:t>
            </a:r>
            <a:endParaRPr lang="zh-CN" altLang="en-US" sz="2000" b="0">
              <a:latin typeface="宋体" panose="02010600030101010101" pitchFamily="2" charset="-122"/>
              <a:ea typeface="宋体" panose="02010600030101010101" pitchFamily="2" charset="-122"/>
            </a:endParaRPr>
          </a:p>
        </p:txBody>
      </p:sp>
      <p:sp>
        <p:nvSpPr>
          <p:cNvPr id="9" name="black-hand-pointing-to-right_44836"/>
          <p:cNvSpPr>
            <a:spLocks noChangeAspect="1"/>
          </p:cNvSpPr>
          <p:nvPr/>
        </p:nvSpPr>
        <p:spPr bwMode="auto">
          <a:xfrm>
            <a:off x="251169" y="137619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4" name="文本框 3"/>
          <p:cNvSpPr txBox="1"/>
          <p:nvPr/>
        </p:nvSpPr>
        <p:spPr>
          <a:xfrm>
            <a:off x="1376680" y="1268730"/>
            <a:ext cx="1816100" cy="583565"/>
          </a:xfrm>
          <a:prstGeom prst="rect">
            <a:avLst/>
          </a:prstGeom>
          <a:noFill/>
        </p:spPr>
        <p:txBody>
          <a:bodyPr wrap="none" rtlCol="0" anchor="t">
            <a:spAutoFit/>
          </a:bodyPr>
          <a:p>
            <a:r>
              <a:rPr lang="zh-CN" altLang="en-US" sz="3200" b="1" dirty="0" smtClean="0">
                <a:solidFill>
                  <a:srgbClr val="00B0F0"/>
                </a:solidFill>
                <a:latin typeface="隶书" panose="02010509060101010101" charset="-122"/>
                <a:ea typeface="隶书" panose="02010509060101010101" charset="-122"/>
                <a:sym typeface="+mn-ea"/>
              </a:rPr>
              <a:t>考纲要求</a:t>
            </a:r>
            <a:endParaRPr lang="zh-CN" altLang="en-US" sz="3200" b="1" dirty="0" smtClean="0">
              <a:solidFill>
                <a:srgbClr val="00B0F0"/>
              </a:solidFill>
              <a:latin typeface="隶书" panose="02010509060101010101" charset="-122"/>
              <a:ea typeface="隶书" panose="020105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7728585"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321945" y="1099185"/>
            <a:ext cx="3547110" cy="39878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（2）搜索商品</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54455" y="1497965"/>
            <a:ext cx="6826885" cy="5069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7315835"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321945" y="1002030"/>
            <a:ext cx="3555365" cy="39878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rPr>
              <a:t>（</a:t>
            </a:r>
            <a:r>
              <a:rPr lang="en-US" altLang="zh-CN" sz="2000" b="0">
                <a:latin typeface="宋体" panose="02010600030101010101" pitchFamily="2" charset="-122"/>
                <a:ea typeface="宋体" panose="02010600030101010101" pitchFamily="2" charset="-122"/>
              </a:rPr>
              <a:t>3</a:t>
            </a:r>
            <a:r>
              <a:rPr lang="zh-CN" altLang="en-US" sz="2000" b="0">
                <a:latin typeface="宋体" panose="02010600030101010101" pitchFamily="2" charset="-122"/>
                <a:ea typeface="宋体" panose="02010600030101010101" pitchFamily="2" charset="-122"/>
              </a:rPr>
              <a:t>）</a:t>
            </a:r>
            <a:r>
              <a:rPr lang="zh-CN" sz="2000" b="0">
                <a:latin typeface="宋体" panose="02010600030101010101" pitchFamily="2" charset="-122"/>
                <a:ea typeface="宋体" panose="02010600030101010101" pitchFamily="2" charset="-122"/>
              </a:rPr>
              <a:t>放入购物车并结算支付</a:t>
            </a:r>
            <a:endParaRPr lang="zh-CN" altLang="en-US" sz="2000" b="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97205" y="1400810"/>
            <a:ext cx="8269605" cy="4737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7323455"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4" name="图片 3"/>
          <p:cNvPicPr>
            <a:picLocks noChangeAspect="1"/>
          </p:cNvPicPr>
          <p:nvPr/>
        </p:nvPicPr>
        <p:blipFill>
          <a:blip r:embed="rId1"/>
          <a:stretch>
            <a:fillRect/>
          </a:stretch>
        </p:blipFill>
        <p:spPr>
          <a:xfrm>
            <a:off x="895985" y="1268730"/>
            <a:ext cx="7042785" cy="3336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754507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145415" y="1334770"/>
            <a:ext cx="8758555" cy="4092575"/>
          </a:xfrm>
          <a:prstGeom prst="rect">
            <a:avLst/>
          </a:prstGeom>
          <a:noFill/>
          <a:ln w="9525">
            <a:noFill/>
          </a:ln>
        </p:spPr>
        <p:txBody>
          <a:bodyPr wrap="square">
            <a:spAutoFit/>
          </a:bodyPr>
          <a:p>
            <a:pPr indent="0">
              <a:lnSpc>
                <a:spcPct val="130000"/>
              </a:lnSpc>
            </a:pPr>
            <a:r>
              <a:rPr lang="zh-CN" sz="2000" b="1">
                <a:latin typeface="宋体" panose="02010600030101010101" pitchFamily="2" charset="-122"/>
                <a:ea typeface="宋体" panose="02010600030101010101" pitchFamily="2" charset="-122"/>
                <a:cs typeface="宋体" panose="02010600030101010101" pitchFamily="2" charset="-122"/>
              </a:rPr>
              <a:t>【补充说明】</a:t>
            </a:r>
            <a:r>
              <a:rPr lang="zh-CN" sz="2000" b="0">
                <a:latin typeface="宋体" panose="02010600030101010101" pitchFamily="2" charset="-122"/>
                <a:ea typeface="宋体" panose="02010600030101010101" pitchFamily="2" charset="-122"/>
                <a:cs typeface="宋体" panose="02010600030101010101" pitchFamily="2" charset="-122"/>
              </a:rPr>
              <a:t>在进行网络交易时，要防止账号被盗，确保资金安全，我们要注意以下事项：1．要到正规网站交易，不要轻易点击陌生链接，以防钓鱼站网。2．经常更换资金账号密码，密码设置要用英文字母大小写、数字、标点符号的组合，密码越长、越复杂越安全。3．手机支付宝账号要设置指纹密码、人脸识别等多重验证。4．进行资金支付时最好通过支付宝第三方委托支付，不要把资金直接转给客服或商家。5．不要随意扫描陌生的二维码。6．不要随意连接陌生wifi,以防钓鱼wifi。</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620522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四</a:t>
            </a:r>
            <a:r>
              <a:rPr altLang="zh-CN" sz="2400" b="1" dirty="0">
                <a:solidFill>
                  <a:srgbClr val="FFFF00"/>
                </a:solidFill>
                <a:latin typeface="黑体" panose="02010609060101010101" pitchFamily="49" charset="-122"/>
                <a:ea typeface="黑体" panose="02010609060101010101" pitchFamily="49" charset="-122"/>
              </a:rPr>
              <a:t>．借助网络工具多人协作完成任务</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文本框 1"/>
          <p:cNvSpPr txBox="1"/>
          <p:nvPr/>
        </p:nvSpPr>
        <p:spPr>
          <a:xfrm>
            <a:off x="126365" y="1118870"/>
            <a:ext cx="8676005" cy="3107690"/>
          </a:xfrm>
          <a:prstGeom prst="rect">
            <a:avLst/>
          </a:prstGeom>
          <a:noFill/>
          <a:ln w="9525">
            <a:noFill/>
          </a:ln>
        </p:spPr>
        <p:txBody>
          <a:bodyPr wrap="square">
            <a:spAutoFit/>
          </a:bodyPr>
          <a:p>
            <a:pPr indent="133350">
              <a:lnSpc>
                <a:spcPct val="14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腾讯文档是一款可供多人同时编辑的在线文档，支持在线</a:t>
            </a:r>
            <a:r>
              <a:rPr lang="en-US" sz="2000" b="0">
                <a:latin typeface="宋体" panose="02010600030101010101" pitchFamily="2" charset="-122"/>
                <a:ea typeface="宋体" panose="02010600030101010101" pitchFamily="2" charset="-122"/>
                <a:cs typeface="宋体" panose="02010600030101010101" pitchFamily="2" charset="-122"/>
              </a:rPr>
              <a:t>Word/Excel/PPT/PDF/WPS Office</a:t>
            </a:r>
            <a:r>
              <a:rPr lang="zh-CN" sz="2000" b="0">
                <a:latin typeface="宋体" panose="02010600030101010101" pitchFamily="2" charset="-122"/>
                <a:ea typeface="宋体" panose="02010600030101010101" pitchFamily="2" charset="-122"/>
                <a:cs typeface="宋体" panose="02010600030101010101" pitchFamily="2" charset="-122"/>
              </a:rPr>
              <a:t>等多种文件类型。可以在电脑端（PC客户端）使用腾讯文档网页版，移动端使用腾讯文档</a:t>
            </a:r>
            <a:r>
              <a:rPr lang="en-US" sz="2000" b="0">
                <a:latin typeface="宋体" panose="02010600030101010101" pitchFamily="2" charset="-122"/>
                <a:ea typeface="宋体" panose="02010600030101010101" pitchFamily="2" charset="-122"/>
                <a:cs typeface="宋体" panose="02010600030101010101" pitchFamily="2" charset="-122"/>
              </a:rPr>
              <a:t>App</a:t>
            </a:r>
            <a:r>
              <a:rPr lang="zh-CN" sz="2000" b="0">
                <a:latin typeface="宋体" panose="02010600030101010101" pitchFamily="2" charset="-122"/>
                <a:ea typeface="宋体" panose="02010600030101010101" pitchFamily="2" charset="-122"/>
                <a:cs typeface="宋体" panose="02010600030101010101" pitchFamily="2" charset="-122"/>
              </a:rPr>
              <a:t>，通过电脑、手机、ipad等设备随时随地查看和修改文档。常见的协作文档软件有</a:t>
            </a:r>
            <a:r>
              <a:rPr lang="zh-CN" sz="2000" b="0">
                <a:latin typeface="宋体" panose="02010600030101010101" pitchFamily="2" charset="-122"/>
                <a:ea typeface="宋体" panose="02010600030101010101" pitchFamily="2" charset="-122"/>
                <a:cs typeface="宋体" panose="02010600030101010101" pitchFamily="2" charset="-122"/>
              </a:rPr>
              <a:t>石墨文档</a:t>
            </a:r>
            <a:r>
              <a:rPr lang="zh-CN" sz="2000" b="0">
                <a:latin typeface="宋体" panose="02010600030101010101" pitchFamily="2" charset="-122"/>
                <a:ea typeface="宋体" panose="02010600030101010101" pitchFamily="2" charset="-122"/>
                <a:cs typeface="宋体" panose="02010600030101010101" pitchFamily="2" charset="-122"/>
              </a:rPr>
              <a:t>、金山文档、飞书、360文档在线、腾讯文档等。  下面以登录腾讯文档，创建一个在线协作文档为例说明协作文档的创建过程。如图2-5-8所示。</a:t>
            </a:r>
            <a:endParaRPr lang="zh-CN" altLang="en-US" sz="2000">
              <a:latin typeface="宋体" panose="02010600030101010101" pitchFamily="2" charset="-122"/>
              <a:cs typeface="宋体" panose="02010600030101010101" pitchFamily="2" charset="-122"/>
            </a:endParaRPr>
          </a:p>
        </p:txBody>
      </p:sp>
      <p:sp>
        <p:nvSpPr>
          <p:cNvPr id="4" name="文本框 3"/>
          <p:cNvSpPr txBox="1"/>
          <p:nvPr/>
        </p:nvSpPr>
        <p:spPr>
          <a:xfrm>
            <a:off x="126365" y="4683125"/>
            <a:ext cx="8764270" cy="1291590"/>
          </a:xfrm>
          <a:prstGeom prst="rect">
            <a:avLst/>
          </a:prstGeom>
          <a:noFill/>
          <a:ln w="9525">
            <a:noFill/>
          </a:ln>
        </p:spPr>
        <p:txBody>
          <a:bodyPr wrap="square">
            <a:spAutoFit/>
          </a:bodyPr>
          <a:p>
            <a:pPr indent="133350">
              <a:lnSpc>
                <a:spcPct val="130000"/>
              </a:lnSpc>
            </a:pPr>
            <a:r>
              <a:rPr lang="zh-CN" sz="2000" b="0">
                <a:solidFill>
                  <a:schemeClr val="tx1"/>
                </a:solidFill>
                <a:latin typeface="宋体" panose="02010600030101010101" pitchFamily="2" charset="-122"/>
                <a:ea typeface="宋体" panose="02010600030101010101" pitchFamily="2" charset="-122"/>
              </a:rPr>
              <a:t>【小练习】   请班长利用课外时间，创建一份班级通讯录在线腾讯文档，并分享到班级微信群中，同学们通过在线形式填写自己的通讯信息。</a:t>
            </a:r>
            <a:endParaRPr lang="zh-CN" altLang="en-US" sz="2000" b="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590550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四</a:t>
            </a:r>
            <a:r>
              <a:rPr altLang="zh-CN" sz="2400" b="1" dirty="0">
                <a:solidFill>
                  <a:srgbClr val="FFFF00"/>
                </a:solidFill>
                <a:latin typeface="黑体" panose="02010609060101010101" pitchFamily="49" charset="-122"/>
                <a:ea typeface="黑体" panose="02010609060101010101" pitchFamily="49" charset="-122"/>
              </a:rPr>
              <a:t>．借助网络工具多人协作完成任务</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2" name="图片 1"/>
          <p:cNvPicPr>
            <a:picLocks noChangeAspect="1"/>
          </p:cNvPicPr>
          <p:nvPr/>
        </p:nvPicPr>
        <p:blipFill>
          <a:blip r:embed="rId1"/>
          <a:stretch>
            <a:fillRect/>
          </a:stretch>
        </p:blipFill>
        <p:spPr>
          <a:xfrm>
            <a:off x="318770" y="1268730"/>
            <a:ext cx="8478520" cy="4739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68800" y="169545"/>
            <a:ext cx="1815465" cy="521970"/>
          </a:xfrm>
          <a:prstGeom prst="rect">
            <a:avLst/>
          </a:prstGeom>
          <a:noFill/>
        </p:spPr>
        <p:txBody>
          <a:bodyPr wrap="square" rtlCol="0">
            <a:spAutoFit/>
          </a:bodyPr>
          <a:lstStyle/>
          <a:p>
            <a:r>
              <a:rPr lang="zh-CN" sz="2800" b="1" dirty="0">
                <a:solidFill>
                  <a:srgbClr val="FFFF00"/>
                </a:solidFill>
                <a:latin typeface="黑体" panose="02010609060101010101" pitchFamily="49" charset="-122"/>
                <a:ea typeface="黑体" panose="02010609060101010101" pitchFamily="49" charset="-122"/>
              </a:rPr>
              <a:t>上机训练</a:t>
            </a:r>
            <a:endParaRPr lang="zh-CN" sz="28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251460" y="1345565"/>
            <a:ext cx="8649970" cy="3322955"/>
          </a:xfrm>
          <a:prstGeom prst="rect">
            <a:avLst/>
          </a:prstGeom>
          <a:noFill/>
          <a:ln w="9525">
            <a:noFill/>
          </a:ln>
        </p:spPr>
        <p:txBody>
          <a:bodyPr wrap="square">
            <a:spAutoFit/>
          </a:bodyPr>
          <a:p>
            <a:pPr indent="-133350" fontAlgn="auto">
              <a:lnSpc>
                <a:spcPct val="150000"/>
              </a:lnSpc>
            </a:pP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1．注册并登录百度云盘，上传一个有意义的文件，创建分享链接，复制链接和提取码发布到微信朋友圈。</a:t>
            </a: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3. </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登录京东商城，选购一件自己喜爱的学习用品，采用微信扫码支付。</a:t>
            </a: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3. </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登录京东商城，微信支付方式购买一件自己喜爱的学习用品。</a:t>
            </a: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4</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．登录网易课堂，找一门自己感兴趣的课程进行学习。5. 登录人人通网上学习空间或超星学习通，搜索“网络应用”相关课件或教案进行学习。</a:t>
            </a:r>
            <a:endParaRPr lang="zh-CN"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19295" y="134620"/>
            <a:ext cx="1825625" cy="521970"/>
          </a:xfrm>
          <a:prstGeom prst="rect">
            <a:avLst/>
          </a:prstGeom>
          <a:noFill/>
        </p:spPr>
        <p:txBody>
          <a:bodyPr wrap="square" rtlCol="0">
            <a:spAutoFit/>
          </a:bodyPr>
          <a:lstStyle/>
          <a:p>
            <a:r>
              <a:rPr lang="zh-CN" sz="2800" b="1" dirty="0">
                <a:solidFill>
                  <a:srgbClr val="FFFF00"/>
                </a:solidFill>
                <a:latin typeface="黑体" panose="02010609060101010101" pitchFamily="49" charset="-122"/>
                <a:ea typeface="黑体" panose="02010609060101010101" pitchFamily="49" charset="-122"/>
              </a:rPr>
              <a:t>课后练习</a:t>
            </a:r>
            <a:endParaRPr lang="zh-CN" sz="28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251460" y="970280"/>
            <a:ext cx="8769350" cy="5631180"/>
          </a:xfrm>
          <a:prstGeom prst="rect">
            <a:avLst/>
          </a:prstGeom>
          <a:noFill/>
          <a:ln w="9525">
            <a:noFill/>
          </a:ln>
        </p:spPr>
        <p:txBody>
          <a:bodyPr wrap="square">
            <a:spAutoFit/>
          </a:bodyPr>
          <a:p>
            <a:pPr indent="0"/>
            <a:r>
              <a:rPr lang="en-US" sz="2000" b="0">
                <a:latin typeface="宋体" panose="02010600030101010101" pitchFamily="2" charset="-122"/>
                <a:ea typeface="宋体" panose="02010600030101010101" pitchFamily="2" charset="-122"/>
                <a:cs typeface="宋体" panose="02010600030101010101" pitchFamily="2" charset="-122"/>
              </a:rPr>
              <a:t>1</a:t>
            </a:r>
            <a:r>
              <a:rPr lang="zh-CN" sz="2000" b="0">
                <a:latin typeface="宋体" panose="02010600030101010101" pitchFamily="2" charset="-122"/>
                <a:ea typeface="宋体" panose="02010600030101010101" pitchFamily="2" charset="-122"/>
                <a:cs typeface="宋体" panose="02010600030101010101" pitchFamily="2" charset="-122"/>
              </a:rPr>
              <a:t>．以下关于云笔记的叙述，不正确的是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．方便跨平台信息共享</a:t>
            </a:r>
            <a:r>
              <a:rPr lang="en-US" sz="2000" b="0">
                <a:latin typeface="宋体" panose="02010600030101010101" pitchFamily="2" charset="-122"/>
                <a:ea typeface="宋体" panose="02010600030101010101" pitchFamily="2" charset="-122"/>
                <a:cs typeface="宋体" panose="02010600030101010101" pitchFamily="2" charset="-122"/>
              </a:rPr>
              <a:t>B</a:t>
            </a:r>
            <a:r>
              <a:rPr lang="zh-CN" sz="2000" b="0">
                <a:latin typeface="宋体" panose="02010600030101010101" pitchFamily="2" charset="-122"/>
                <a:ea typeface="宋体" panose="02010600030101010101" pitchFamily="2" charset="-122"/>
                <a:cs typeface="宋体" panose="02010600030101010101" pitchFamily="2" charset="-122"/>
              </a:rPr>
              <a:t>．可用于移动终端与云端信息同步</a:t>
            </a:r>
            <a:r>
              <a:rPr lang="en-US" sz="2000" b="0">
                <a:latin typeface="宋体" panose="02010600030101010101" pitchFamily="2" charset="-122"/>
                <a:ea typeface="宋体" panose="02010600030101010101" pitchFamily="2" charset="-122"/>
                <a:cs typeface="宋体" panose="02010600030101010101" pitchFamily="2" charset="-122"/>
              </a:rPr>
              <a:t>C</a:t>
            </a:r>
            <a:r>
              <a:rPr lang="zh-CN" sz="2000" b="0">
                <a:latin typeface="宋体" panose="02010600030101010101" pitchFamily="2" charset="-122"/>
                <a:ea typeface="宋体" panose="02010600030101010101" pitchFamily="2" charset="-122"/>
                <a:cs typeface="宋体" panose="02010600030101010101" pitchFamily="2" charset="-122"/>
              </a:rPr>
              <a:t>．可以发布文字笔记、声音和视频笔记等</a:t>
            </a:r>
            <a:r>
              <a:rPr lang="en-US" sz="2000" b="0">
                <a:latin typeface="宋体" panose="02010600030101010101" pitchFamily="2" charset="-122"/>
                <a:ea typeface="宋体" panose="02010600030101010101" pitchFamily="2" charset="-122"/>
                <a:cs typeface="宋体" panose="02010600030101010101" pitchFamily="2" charset="-122"/>
              </a:rPr>
              <a:t>D</a:t>
            </a:r>
            <a:r>
              <a:rPr lang="zh-CN" sz="2000" b="0">
                <a:latin typeface="宋体" panose="02010600030101010101" pitchFamily="2" charset="-122"/>
                <a:ea typeface="宋体" panose="02010600030101010101" pitchFamily="2" charset="-122"/>
                <a:cs typeface="宋体" panose="02010600030101010101" pitchFamily="2" charset="-122"/>
              </a:rPr>
              <a:t>．容易泄露个人隐私，不安全</a:t>
            </a:r>
            <a:r>
              <a:rPr lang="en-US" sz="2000" b="0">
                <a:latin typeface="宋体" panose="02010600030101010101" pitchFamily="2" charset="-122"/>
                <a:ea typeface="宋体" panose="02010600030101010101" pitchFamily="2" charset="-122"/>
                <a:cs typeface="宋体" panose="02010600030101010101" pitchFamily="2" charset="-122"/>
              </a:rPr>
              <a:t>2</a:t>
            </a:r>
            <a:r>
              <a:rPr lang="zh-CN" sz="2000" b="0">
                <a:latin typeface="宋体" panose="02010600030101010101" pitchFamily="2" charset="-122"/>
                <a:ea typeface="宋体" panose="02010600030101010101" pitchFamily="2" charset="-122"/>
                <a:cs typeface="宋体" panose="02010600030101010101" pitchFamily="2" charset="-122"/>
              </a:rPr>
              <a:t>．下列关于数据存储的描述中，错误的是（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A．数据存储可以采用云存储B．可以将照片等文件存于电子邮箱中C．断电后，存于云盘中的数据会丢失</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D．存储相对较大量的数据可以用移动硬盘</a:t>
            </a:r>
            <a:r>
              <a:rPr lang="en-US" sz="2000" b="0">
                <a:latin typeface="宋体" panose="02010600030101010101" pitchFamily="2" charset="-122"/>
                <a:ea typeface="宋体" panose="02010600030101010101" pitchFamily="2" charset="-122"/>
                <a:cs typeface="宋体" panose="02010600030101010101" pitchFamily="2" charset="-122"/>
              </a:rPr>
              <a:t>3</a:t>
            </a:r>
            <a:r>
              <a:rPr lang="zh-CN" sz="2000" b="0">
                <a:latin typeface="宋体" panose="02010600030101010101" pitchFamily="2" charset="-122"/>
                <a:ea typeface="宋体" panose="02010600030101010101" pitchFamily="2" charset="-122"/>
                <a:cs typeface="宋体" panose="02010600030101010101" pitchFamily="2" charset="-122"/>
              </a:rPr>
              <a:t>．要把文件存储在网络上，可以使用（</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①百度网盘    ②U盘     ③网络硬盘     ④网页页面      ⑤FTP服务器A．①②③         B．②③⑤       C．①③④        D．①③⑤4．以下属于电子商务网站的是（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A.天猫            B.阿里巴巴      C.京东商城       D.以上全是</a:t>
            </a:r>
            <a:r>
              <a:rPr lang="en-US" sz="2000" b="0">
                <a:latin typeface="宋体" panose="02010600030101010101" pitchFamily="2" charset="-122"/>
                <a:ea typeface="宋体" panose="02010600030101010101" pitchFamily="2" charset="-122"/>
                <a:cs typeface="宋体" panose="02010600030101010101" pitchFamily="2" charset="-122"/>
              </a:rPr>
              <a:t>5</a:t>
            </a:r>
            <a:r>
              <a:rPr lang="zh-CN" sz="2000" b="0">
                <a:latin typeface="宋体" panose="02010600030101010101" pitchFamily="2" charset="-122"/>
                <a:ea typeface="宋体" panose="02010600030101010101" pitchFamily="2" charset="-122"/>
                <a:cs typeface="宋体" panose="02010600030101010101" pitchFamily="2" charset="-122"/>
              </a:rPr>
              <a:t>．以下可以用于多人同时协助编辑的文档有（</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① 金山文档</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② 腾讯文档  </a:t>
            </a:r>
            <a:r>
              <a:rPr lang="en-US" sz="2000" b="0">
                <a:latin typeface="宋体" panose="02010600030101010101" pitchFamily="2" charset="-122"/>
                <a:ea typeface="宋体" panose="02010600030101010101" pitchFamily="2" charset="-122"/>
                <a:cs typeface="宋体" panose="02010600030101010101" pitchFamily="2" charset="-122"/>
              </a:rPr>
              <a:t>   ③ </a:t>
            </a:r>
            <a:r>
              <a:rPr lang="zh-CN" sz="2000" b="0">
                <a:latin typeface="宋体" panose="02010600030101010101" pitchFamily="2" charset="-122"/>
                <a:ea typeface="宋体" panose="02010600030101010101" pitchFamily="2" charset="-122"/>
                <a:cs typeface="宋体" panose="02010600030101010101" pitchFamily="2" charset="-122"/>
              </a:rPr>
              <a:t>360文档在线     ④ 钉钉文档A．①②③</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B．①③④</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C．①②③         D．②③④</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4839335" cy="398780"/>
          </a:xfrm>
          <a:prstGeom prst="rect">
            <a:avLst/>
          </a:prstGeom>
          <a:noFill/>
        </p:spPr>
        <p:txBody>
          <a:bodyPr wrap="square" rtlCol="0">
            <a:spAutoFit/>
          </a:bodyPr>
          <a:lstStyle/>
          <a:p>
            <a:r>
              <a:rPr lang="zh-CN" sz="2000" b="1" dirty="0">
                <a:solidFill>
                  <a:srgbClr val="FFFF00"/>
                </a:solidFill>
                <a:latin typeface="黑体" panose="02010609060101010101" pitchFamily="49" charset="-122"/>
                <a:ea typeface="黑体" panose="02010609060101010101" pitchFamily="49" charset="-122"/>
              </a:rPr>
              <a:t>上机训练</a:t>
            </a:r>
            <a:endParaRPr lang="zh-CN" sz="20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2" name="文本框 1"/>
          <p:cNvSpPr txBox="1"/>
          <p:nvPr/>
        </p:nvSpPr>
        <p:spPr>
          <a:xfrm>
            <a:off x="136525" y="1112520"/>
            <a:ext cx="8655050" cy="5015865"/>
          </a:xfrm>
          <a:prstGeom prst="rect">
            <a:avLst/>
          </a:prstGeom>
          <a:noFill/>
        </p:spPr>
        <p:txBody>
          <a:bodyPr wrap="square" rtlCol="0" anchor="t">
            <a:spAutoFit/>
          </a:bodyPr>
          <a:p>
            <a:pPr indent="0" algn="l"/>
            <a:r>
              <a:rPr lang="en-US" sz="2000">
                <a:latin typeface="宋体" panose="02010600030101010101" pitchFamily="2" charset="-122"/>
                <a:ea typeface="宋体" panose="02010600030101010101" pitchFamily="2" charset="-122"/>
                <a:cs typeface="宋体" panose="02010600030101010101" pitchFamily="2" charset="-122"/>
                <a:sym typeface="+mn-ea"/>
              </a:rPr>
              <a:t>6</a:t>
            </a:r>
            <a:r>
              <a:rPr lang="zh-CN" sz="2000">
                <a:latin typeface="宋体" panose="02010600030101010101" pitchFamily="2" charset="-122"/>
                <a:ea typeface="宋体" panose="02010600030101010101" pitchFamily="2" charset="-122"/>
                <a:cs typeface="宋体" panose="02010600030101010101" pitchFamily="2" charset="-122"/>
                <a:sym typeface="+mn-ea"/>
              </a:rPr>
              <a:t>．在进行网上交易时，支付方式不可以采用（</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a:t>
            </a:r>
            <a:r>
              <a:rPr lang="en-US" sz="2000">
                <a:latin typeface="宋体" panose="02010600030101010101" pitchFamily="2" charset="-122"/>
                <a:ea typeface="宋体" panose="02010600030101010101" pitchFamily="2" charset="-122"/>
                <a:cs typeface="宋体" panose="02010600030101010101" pitchFamily="2" charset="-122"/>
                <a:sym typeface="+mn-ea"/>
              </a:rPr>
              <a:t>A</a:t>
            </a:r>
            <a:r>
              <a:rPr lang="zh-CN" sz="2000">
                <a:latin typeface="宋体" panose="02010600030101010101" pitchFamily="2" charset="-122"/>
                <a:ea typeface="宋体" panose="02010600030101010101" pitchFamily="2" charset="-122"/>
                <a:cs typeface="宋体" panose="02010600030101010101" pitchFamily="2" charset="-122"/>
                <a:sym typeface="+mn-ea"/>
              </a:rPr>
              <a:t>．网上银行</a:t>
            </a:r>
            <a:r>
              <a:rPr lang="en-US" sz="2000">
                <a:latin typeface="宋体" panose="02010600030101010101" pitchFamily="2" charset="-122"/>
                <a:ea typeface="宋体" panose="02010600030101010101" pitchFamily="2" charset="-122"/>
                <a:cs typeface="宋体" panose="02010600030101010101" pitchFamily="2" charset="-122"/>
                <a:sym typeface="+mn-ea"/>
              </a:rPr>
              <a:t>       B</a:t>
            </a:r>
            <a:r>
              <a:rPr lang="zh-CN" sz="2000">
                <a:latin typeface="宋体" panose="02010600030101010101" pitchFamily="2" charset="-122"/>
                <a:ea typeface="宋体" panose="02010600030101010101" pitchFamily="2" charset="-122"/>
                <a:cs typeface="宋体" panose="02010600030101010101" pitchFamily="2" charset="-122"/>
                <a:sym typeface="+mn-ea"/>
              </a:rPr>
              <a:t>．支付宝       </a:t>
            </a:r>
            <a:r>
              <a:rPr lang="en-US" sz="2000">
                <a:latin typeface="宋体" panose="02010600030101010101" pitchFamily="2" charset="-122"/>
                <a:ea typeface="宋体" panose="02010600030101010101" pitchFamily="2" charset="-122"/>
                <a:cs typeface="宋体" panose="02010600030101010101" pitchFamily="2" charset="-122"/>
                <a:sym typeface="+mn-ea"/>
              </a:rPr>
              <a:t>C</a:t>
            </a:r>
            <a:r>
              <a:rPr lang="zh-CN" sz="2000">
                <a:latin typeface="宋体" panose="02010600030101010101" pitchFamily="2" charset="-122"/>
                <a:ea typeface="宋体" panose="02010600030101010101" pitchFamily="2" charset="-122"/>
                <a:cs typeface="宋体" panose="02010600030101010101" pitchFamily="2" charset="-122"/>
                <a:sym typeface="+mn-ea"/>
              </a:rPr>
              <a:t>．微信支付</a:t>
            </a:r>
            <a:r>
              <a:rPr lang="en-US" sz="2000">
                <a:latin typeface="宋体" panose="02010600030101010101" pitchFamily="2" charset="-122"/>
                <a:ea typeface="宋体" panose="02010600030101010101" pitchFamily="2" charset="-122"/>
                <a:cs typeface="宋体" panose="02010600030101010101" pitchFamily="2" charset="-122"/>
                <a:sym typeface="+mn-ea"/>
              </a:rPr>
              <a:t>       D</a:t>
            </a:r>
            <a:r>
              <a:rPr lang="zh-CN" sz="2000">
                <a:latin typeface="宋体" panose="02010600030101010101" pitchFamily="2" charset="-122"/>
                <a:ea typeface="宋体" panose="02010600030101010101" pitchFamily="2" charset="-122"/>
                <a:cs typeface="宋体" panose="02010600030101010101" pitchFamily="2" charset="-122"/>
                <a:sym typeface="+mn-ea"/>
              </a:rPr>
              <a:t>．现金支付</a:t>
            </a:r>
            <a:r>
              <a:rPr lang="en-US" sz="2000">
                <a:latin typeface="宋体" panose="02010600030101010101" pitchFamily="2" charset="-122"/>
                <a:ea typeface="宋体" panose="02010600030101010101" pitchFamily="2" charset="-122"/>
                <a:cs typeface="宋体" panose="02010600030101010101" pitchFamily="2" charset="-122"/>
                <a:sym typeface="+mn-ea"/>
              </a:rPr>
              <a:t>7</a:t>
            </a:r>
            <a:r>
              <a:rPr lang="zh-CN" sz="2000">
                <a:latin typeface="宋体" panose="02010600030101010101" pitchFamily="2" charset="-122"/>
                <a:ea typeface="宋体" panose="02010600030101010101" pitchFamily="2" charset="-122"/>
                <a:cs typeface="宋体" panose="02010600030101010101" pitchFamily="2" charset="-122"/>
                <a:sym typeface="+mn-ea"/>
              </a:rPr>
              <a:t>．在给资金帐号设置密码时，以下密码安全性比较高的是（</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A．</a:t>
            </a:r>
            <a:r>
              <a:rPr lang="en-US" sz="2000">
                <a:latin typeface="宋体" panose="02010600030101010101" pitchFamily="2" charset="-122"/>
                <a:ea typeface="宋体" panose="02010600030101010101" pitchFamily="2" charset="-122"/>
                <a:cs typeface="宋体" panose="02010600030101010101" pitchFamily="2" charset="-122"/>
                <a:sym typeface="+mn-ea"/>
              </a:rPr>
              <a:t>Xyz56</a:t>
            </a:r>
            <a:r>
              <a:rPr lang="zh-CN" sz="2000">
                <a:latin typeface="宋体" panose="02010600030101010101" pitchFamily="2" charset="-122"/>
                <a:ea typeface="宋体" panose="02010600030101010101" pitchFamily="2" charset="-122"/>
                <a:cs typeface="宋体" panose="02010600030101010101" pitchFamily="2" charset="-122"/>
                <a:sym typeface="+mn-ea"/>
              </a:rPr>
              <a:t>          B．</a:t>
            </a:r>
            <a:r>
              <a:rPr lang="en-US" sz="2000">
                <a:latin typeface="宋体" panose="02010600030101010101" pitchFamily="2" charset="-122"/>
                <a:ea typeface="宋体" panose="02010600030101010101" pitchFamily="2" charset="-122"/>
                <a:cs typeface="宋体" panose="02010600030101010101" pitchFamily="2" charset="-122"/>
                <a:sym typeface="+mn-ea"/>
              </a:rPr>
              <a:t>Zt&amp;58</a:t>
            </a:r>
            <a:r>
              <a:rPr lang="zh-CN" sz="2000">
                <a:latin typeface="宋体" panose="02010600030101010101" pitchFamily="2" charset="-122"/>
                <a:ea typeface="宋体" panose="02010600030101010101" pitchFamily="2" charset="-122"/>
                <a:cs typeface="宋体" panose="02010600030101010101" pitchFamily="2" charset="-122"/>
                <a:sym typeface="+mn-ea"/>
              </a:rPr>
              <a:t>        C．</a:t>
            </a:r>
            <a:r>
              <a:rPr lang="en-US" sz="2000">
                <a:latin typeface="宋体" panose="02010600030101010101" pitchFamily="2" charset="-122"/>
                <a:ea typeface="宋体" panose="02010600030101010101" pitchFamily="2" charset="-122"/>
                <a:cs typeface="宋体" panose="02010600030101010101" pitchFamily="2" charset="-122"/>
                <a:sym typeface="+mn-ea"/>
              </a:rPr>
              <a:t>55688          </a:t>
            </a:r>
            <a:r>
              <a:rPr lang="zh-CN" sz="2000">
                <a:latin typeface="宋体" panose="02010600030101010101" pitchFamily="2" charset="-122"/>
                <a:ea typeface="宋体" panose="02010600030101010101" pitchFamily="2" charset="-122"/>
                <a:cs typeface="宋体" panose="02010600030101010101" pitchFamily="2" charset="-122"/>
                <a:sym typeface="+mn-ea"/>
              </a:rPr>
              <a:t>D．</a:t>
            </a:r>
            <a:r>
              <a:rPr lang="en-US" sz="2000">
                <a:latin typeface="宋体" panose="02010600030101010101" pitchFamily="2" charset="-122"/>
                <a:ea typeface="宋体" panose="02010600030101010101" pitchFamily="2" charset="-122"/>
                <a:cs typeface="宋体" panose="02010600030101010101" pitchFamily="2" charset="-122"/>
                <a:sym typeface="+mn-ea"/>
              </a:rPr>
              <a:t>abcAB</a:t>
            </a:r>
            <a:endParaRPr 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8．在进行网络交易时要确保安全，以下措施不妥当的是（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A．经常更换资金账户密码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B．进行刷脸支持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C．通过支付宝委托交易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D．资金私下转给平台客服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9．以下不属于网络学习途径的是（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A．网络视频       B．网络课件     C．修饰网店       D．可汗学院</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10．以下不属于网络学习的特点的是（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A．共享丰富的网络化学习资源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B．方便自主学习和协作学习</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C．易受干扰、学习效率低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r>
              <a:rPr lang="zh-CN" altLang="en-US" sz="2000">
                <a:latin typeface="宋体" panose="02010600030101010101" pitchFamily="2" charset="-122"/>
                <a:ea typeface="宋体" panose="02010600030101010101" pitchFamily="2" charset="-122"/>
                <a:cs typeface="宋体" panose="02010600030101010101" pitchFamily="2" charset="-122"/>
              </a:rPr>
              <a:t>D．学习方式比较灵活自由，不受时空限制</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405130" y="107921"/>
            <a:ext cx="2029460" cy="521970"/>
          </a:xfrm>
          <a:prstGeom prst="rect">
            <a:avLst/>
          </a:prstGeom>
        </p:spPr>
        <p:txBody>
          <a:bodyPr wrap="none">
            <a:spAutoFit/>
          </a:bodyPr>
          <a:lstStyle/>
          <a:p>
            <a:r>
              <a:rPr lang="en-US" altLang="zh-CN" sz="2800" b="1" dirty="0">
                <a:solidFill>
                  <a:srgbClr val="FFFF00"/>
                </a:solidFill>
                <a:latin typeface="微软雅黑" panose="020B0503020204020204" pitchFamily="34" charset="-122"/>
                <a:ea typeface="微软雅黑" panose="020B0503020204020204" pitchFamily="34" charset="-122"/>
              </a:rPr>
              <a:t> </a:t>
            </a:r>
            <a:r>
              <a:rPr lang="en-US" altLang="zh-CN" sz="2800" b="1" dirty="0" smtClean="0">
                <a:solidFill>
                  <a:srgbClr val="FFFF00"/>
                </a:solidFill>
                <a:latin typeface="微软雅黑" panose="020B0503020204020204" pitchFamily="34" charset="-122"/>
                <a:ea typeface="微软雅黑" panose="020B0503020204020204" pitchFamily="34" charset="-122"/>
              </a:rPr>
              <a:t>   </a:t>
            </a:r>
            <a:r>
              <a:rPr lang="zh-CN" sz="2800" b="1" dirty="0" smtClean="0">
                <a:solidFill>
                  <a:srgbClr val="FFFF00"/>
                </a:solidFill>
                <a:latin typeface="微软雅黑" panose="020B0503020204020204" pitchFamily="34" charset="-122"/>
                <a:ea typeface="微软雅黑" panose="020B0503020204020204" pitchFamily="34" charset="-122"/>
              </a:rPr>
              <a:t>练习答案</a:t>
            </a:r>
            <a:endParaRPr lang="zh-CN" sz="2800" b="1" dirty="0" smtClean="0">
              <a:solidFill>
                <a:srgbClr val="FFFF00"/>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501159" y="2227050"/>
          <a:ext cx="8136900" cy="2329328"/>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C</a:t>
                      </a:r>
                      <a:endParaRPr lang="zh-CN" altLang="en-US" sz="2000" dirty="0"/>
                    </a:p>
                  </a:txBody>
                  <a:tcPr anchor="ctr"/>
                </a:tc>
              </a:tr>
              <a:tr h="47752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smtClean="0"/>
                        <a:t>B</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sz="2000" dirty="0" smtClean="0"/>
                        <a:t>D</a:t>
                      </a:r>
                      <a:endParaRPr 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C</a:t>
                      </a:r>
                      <a:endParaRPr lang="zh-CN" altLang="en-US" sz="2000"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7827645" cy="398780"/>
          </a:xfrm>
          <a:prstGeom prst="rect">
            <a:avLst/>
          </a:prstGeom>
          <a:noFill/>
        </p:spPr>
        <p:txBody>
          <a:bodyPr wrap="square" rtlCol="0">
            <a:spAutoFit/>
          </a:bodyPr>
          <a:lstStyle/>
          <a:p>
            <a:r>
              <a:rPr altLang="zh-CN" sz="2000" b="1" dirty="0">
                <a:solidFill>
                  <a:srgbClr val="FFFF00"/>
                </a:solidFill>
                <a:latin typeface="黑体" panose="02010609060101010101" pitchFamily="49" charset="-122"/>
                <a:ea typeface="黑体" panose="02010609060101010101" pitchFamily="49" charset="-122"/>
              </a:rPr>
              <a:t>一．使用网络工具进行网络资料上传、下载、信息同步和资料分享</a:t>
            </a:r>
            <a:endParaRPr altLang="zh-CN" sz="20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文本框 3"/>
          <p:cNvSpPr txBox="1"/>
          <p:nvPr/>
        </p:nvSpPr>
        <p:spPr>
          <a:xfrm>
            <a:off x="251460" y="1066165"/>
            <a:ext cx="8693785" cy="3784600"/>
          </a:xfrm>
          <a:prstGeom prst="rect">
            <a:avLst/>
          </a:prstGeom>
          <a:noFill/>
          <a:ln w="9525">
            <a:noFill/>
          </a:ln>
        </p:spPr>
        <p:txBody>
          <a:bodyPr wrap="square">
            <a:spAutoFit/>
          </a:bodyPr>
          <a:p>
            <a:pPr indent="200660"/>
            <a:r>
              <a:rPr lang="en-US" sz="2000" b="1">
                <a:latin typeface="宋体" panose="02010600030101010101" pitchFamily="2" charset="-122"/>
                <a:ea typeface="宋体" panose="02010600030101010101" pitchFamily="2" charset="-122"/>
                <a:cs typeface="宋体" panose="02010600030101010101" pitchFamily="2" charset="-122"/>
              </a:rPr>
              <a:t>1</a:t>
            </a:r>
            <a:r>
              <a:rPr lang="zh-CN" sz="2000" b="1">
                <a:latin typeface="宋体" panose="02010600030101010101" pitchFamily="2" charset="-122"/>
                <a:ea typeface="宋体" panose="02010600030101010101" pitchFamily="2" charset="-122"/>
                <a:cs typeface="宋体" panose="02010600030101010101" pitchFamily="2" charset="-122"/>
              </a:rPr>
              <a:t>．云笔记</a:t>
            </a:r>
            <a:r>
              <a:rPr lang="zh-CN" sz="2000" b="0">
                <a:latin typeface="宋体" panose="02010600030101010101" pitchFamily="2" charset="-122"/>
                <a:ea typeface="宋体" panose="02010600030101010101" pitchFamily="2" charset="-122"/>
                <a:cs typeface="宋体" panose="02010600030101010101" pitchFamily="2" charset="-122"/>
              </a:rPr>
              <a:t>   云笔记是一款跨平台的简单快速的个人记事备忘工具，并且能够实现</a:t>
            </a:r>
            <a:r>
              <a:rPr lang="en-US" sz="2000" b="0">
                <a:latin typeface="宋体" panose="02010600030101010101" pitchFamily="2" charset="-122"/>
                <a:ea typeface="宋体" panose="02010600030101010101" pitchFamily="2" charset="-122"/>
                <a:cs typeface="宋体" panose="02010600030101010101" pitchFamily="2" charset="-122"/>
              </a:rPr>
              <a:t>PC</a:t>
            </a:r>
            <a:r>
              <a:rPr lang="zh-CN" sz="2000" b="0">
                <a:latin typeface="宋体" panose="02010600030101010101" pitchFamily="2" charset="-122"/>
                <a:ea typeface="宋体" panose="02010600030101010101" pitchFamily="2" charset="-122"/>
                <a:cs typeface="宋体" panose="02010600030101010101" pitchFamily="2" charset="-122"/>
              </a:rPr>
              <a:t>机，移动设备和云端之间的信息同步。而且在云笔记里上传图片，即使不小心在原相册中删除了，也能在云笔记上找到。有些云笔记具有多种特色功能，可以大幅度提升你的工作、学习、生活效率。常见的云笔记有：有道笔记、讯飞语记、印象笔记、</a:t>
            </a:r>
            <a:r>
              <a:rPr lang="en-US" sz="2000" b="0">
                <a:latin typeface="宋体" panose="02010600030101010101" pitchFamily="2" charset="-122"/>
                <a:ea typeface="宋体" panose="02010600030101010101" pitchFamily="2" charset="-122"/>
                <a:cs typeface="宋体" panose="02010600030101010101" pitchFamily="2" charset="-122"/>
              </a:rPr>
              <a:t>OneNote</a:t>
            </a:r>
            <a:r>
              <a:rPr lang="zh-CN" sz="2000" b="0">
                <a:latin typeface="宋体" panose="02010600030101010101" pitchFamily="2" charset="-122"/>
                <a:ea typeface="宋体" panose="02010600030101010101" pitchFamily="2" charset="-122"/>
                <a:cs typeface="宋体" panose="02010600030101010101" pitchFamily="2" charset="-122"/>
              </a:rPr>
              <a:t>等。例如，通过印象笔记APP做云笔记，用于在手机上捕捉、培养和共享生活中的灵感。云笔记的使用方法，如图</a:t>
            </a:r>
            <a:r>
              <a:rPr lang="en-US" sz="2000" b="0">
                <a:latin typeface="宋体" panose="02010600030101010101" pitchFamily="2" charset="-122"/>
                <a:ea typeface="宋体" panose="02010600030101010101" pitchFamily="2" charset="-122"/>
                <a:cs typeface="宋体" panose="02010600030101010101" pitchFamily="2" charset="-122"/>
              </a:rPr>
              <a:t>2-5-1</a:t>
            </a:r>
            <a:r>
              <a:rPr lang="zh-CN" sz="2000" b="0">
                <a:latin typeface="宋体" panose="02010600030101010101" pitchFamily="2" charset="-122"/>
                <a:ea typeface="宋体" panose="02010600030101010101" pitchFamily="2" charset="-122"/>
                <a:cs typeface="宋体" panose="02010600030101010101" pitchFamily="2" charset="-122"/>
              </a:rPr>
              <a:t>所示。   首先要下载印象笔记APP，注册一个印象笔记帐号并登陆；接着按以下操作步骤可以使用与管理云笔记。最后，当笔记创建好后，可以通过共享把这篇笔记分享给你的好朋友，共享的方法有：一种是直接通过邮箱发送，另一种是发送共享链接。</a:t>
            </a:r>
            <a:endParaRPr lang="zh-CN" altLang="en-US" sz="2000">
              <a:latin typeface="宋体" panose="02010600030101010101" pitchFamily="2" charset="-122"/>
              <a:cs typeface="宋体" panose="02010600030101010101" pitchFamily="2" charset="-122"/>
            </a:endParaRPr>
          </a:p>
        </p:txBody>
      </p:sp>
      <p:sp>
        <p:nvSpPr>
          <p:cNvPr id="5" name="文本框 4"/>
          <p:cNvSpPr txBox="1"/>
          <p:nvPr/>
        </p:nvSpPr>
        <p:spPr>
          <a:xfrm>
            <a:off x="251460" y="4912360"/>
            <a:ext cx="8693150" cy="1630045"/>
          </a:xfrm>
          <a:prstGeom prst="rect">
            <a:avLst/>
          </a:prstGeom>
          <a:noFill/>
          <a:ln w="9525">
            <a:noFill/>
          </a:ln>
        </p:spPr>
        <p:txBody>
          <a:bodyPr wrap="square">
            <a:spAutoFit/>
          </a:bodyPr>
          <a:p>
            <a:pPr indent="200025"/>
            <a:r>
              <a:rPr lang="zh-CN" sz="2000" b="0">
                <a:latin typeface="宋体" panose="02010600030101010101" pitchFamily="2" charset="-122"/>
                <a:ea typeface="宋体" panose="02010600030101010101" pitchFamily="2" charset="-122"/>
                <a:cs typeface="宋体" panose="02010600030101010101" pitchFamily="2" charset="-122"/>
              </a:rPr>
              <a:t>【补充说明】（1）为安全考虑，一些个人隐私、牵涉资金账户和信用卡信息，要谨慎使用云笔记。（2）云笔记除了能做文字笔记外，还有很多其它功能，请同学们利用课外时间多去体验，把生活中的每一瞬间，记录在云笔记中。</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7827645" cy="398780"/>
          </a:xfrm>
          <a:prstGeom prst="rect">
            <a:avLst/>
          </a:prstGeom>
          <a:noFill/>
        </p:spPr>
        <p:txBody>
          <a:bodyPr wrap="square" rtlCol="0">
            <a:spAutoFit/>
          </a:bodyPr>
          <a:lstStyle/>
          <a:p>
            <a:r>
              <a:rPr altLang="zh-CN" sz="2000" b="1" dirty="0">
                <a:solidFill>
                  <a:srgbClr val="FFFF00"/>
                </a:solidFill>
                <a:latin typeface="黑体" panose="02010609060101010101" pitchFamily="49" charset="-122"/>
                <a:ea typeface="黑体" panose="02010609060101010101" pitchFamily="49" charset="-122"/>
              </a:rPr>
              <a:t>一．使用网络工具进行网络资料上传、下载、信息同步和资料分享</a:t>
            </a:r>
            <a:endParaRPr altLang="zh-CN" sz="20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2" name="图片 1"/>
          <p:cNvPicPr>
            <a:picLocks noChangeAspect="1"/>
          </p:cNvPicPr>
          <p:nvPr/>
        </p:nvPicPr>
        <p:blipFill>
          <a:blip r:embed="rId1"/>
          <a:stretch>
            <a:fillRect/>
          </a:stretch>
        </p:blipFill>
        <p:spPr>
          <a:xfrm>
            <a:off x="1110615" y="949325"/>
            <a:ext cx="7355205" cy="5572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7827645" cy="398780"/>
          </a:xfrm>
          <a:prstGeom prst="rect">
            <a:avLst/>
          </a:prstGeom>
          <a:noFill/>
        </p:spPr>
        <p:txBody>
          <a:bodyPr wrap="square" rtlCol="0">
            <a:spAutoFit/>
          </a:bodyPr>
          <a:lstStyle/>
          <a:p>
            <a:r>
              <a:rPr altLang="zh-CN" sz="2000" b="1" dirty="0">
                <a:solidFill>
                  <a:srgbClr val="FFFF00"/>
                </a:solidFill>
                <a:latin typeface="黑体" panose="02010609060101010101" pitchFamily="49" charset="-122"/>
                <a:ea typeface="黑体" panose="02010609060101010101" pitchFamily="49" charset="-122"/>
              </a:rPr>
              <a:t>一．使用网络工具进行网络资料上传、下载、信息同步和资料分享</a:t>
            </a:r>
            <a:endParaRPr altLang="zh-CN" sz="20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321945" y="1004570"/>
            <a:ext cx="8500110" cy="5292725"/>
          </a:xfrm>
          <a:prstGeom prst="rect">
            <a:avLst/>
          </a:prstGeom>
          <a:noFill/>
          <a:ln w="9525">
            <a:noFill/>
          </a:ln>
        </p:spPr>
        <p:txBody>
          <a:bodyPr wrap="square">
            <a:spAutoFit/>
          </a:bodyPr>
          <a:p>
            <a:pPr indent="200660">
              <a:lnSpc>
                <a:spcPct val="130000"/>
              </a:lnSpc>
            </a:pPr>
            <a:r>
              <a:rPr lang="en-US" sz="2000" b="1">
                <a:latin typeface="宋体" panose="02010600030101010101" pitchFamily="2" charset="-122"/>
                <a:ea typeface="宋体" panose="02010600030101010101" pitchFamily="2" charset="-122"/>
                <a:cs typeface="宋体" panose="02010600030101010101" pitchFamily="2" charset="-122"/>
              </a:rPr>
              <a:t>2</a:t>
            </a:r>
            <a:r>
              <a:rPr lang="zh-CN" sz="2000" b="1">
                <a:latin typeface="宋体" panose="02010600030101010101" pitchFamily="2" charset="-122"/>
                <a:ea typeface="宋体" panose="02010600030101010101" pitchFamily="2" charset="-122"/>
                <a:cs typeface="宋体" panose="02010600030101010101" pitchFamily="2" charset="-122"/>
              </a:rPr>
              <a:t>．云存储</a:t>
            </a:r>
            <a:r>
              <a:rPr lang="zh-CN" sz="2000" b="0">
                <a:latin typeface="宋体" panose="02010600030101010101" pitchFamily="2" charset="-122"/>
                <a:ea typeface="宋体" panose="02010600030101010101" pitchFamily="2" charset="-122"/>
                <a:cs typeface="宋体" panose="02010600030101010101" pitchFamily="2" charset="-122"/>
              </a:rPr>
              <a:t>   云存储是一种网上在线存储的模式，即把数据存放在通常由第三方托管的多台虚拟服务器，而非专属的服务器上。使用者可以在任何时间、任何地方，透过任何可连网的装置连接到云上方便地存取数据，为安全考虑，涉及到个人隐私信息，谨慎传到云盘中。云存储按照存储属性可分为公共云存储、内部云存储、混合云存储三类。其中以Dropbox（多宝箱）为代表的个人云存储服务是公共云存储发展较为突出的代表，国内比较出名的云存储网站有搜狐企业网盘、百度网盘、</a:t>
            </a:r>
            <a:r>
              <a:rPr lang="zh-CN"/>
              <a:t>金</a:t>
            </a:r>
            <a:r>
              <a:rPr lang="zh-CN" sz="2000" b="0">
                <a:latin typeface="宋体" panose="02010600030101010101" pitchFamily="2" charset="-122"/>
                <a:ea typeface="宋体" panose="02010600030101010101" pitchFamily="2" charset="-122"/>
                <a:cs typeface="宋体" panose="02010600030101010101" pitchFamily="2" charset="-122"/>
              </a:rPr>
              <a:t>山快盘、坚果云、酷盘、华为网盘、360云盘、腾讯微云等。   下面以百度网盘为例，说明云存储的使用。首先打开百度网站→单击“更多产品”→在产品大全中选择“百度网盘”→用百度帐号进行登录(如没有百度帐号，请先进行申请)，登录成功后，就可进入如图2-5-2所示的百度网盘网络空间。</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7827645" cy="398780"/>
          </a:xfrm>
          <a:prstGeom prst="rect">
            <a:avLst/>
          </a:prstGeom>
          <a:noFill/>
        </p:spPr>
        <p:txBody>
          <a:bodyPr wrap="square" rtlCol="0">
            <a:spAutoFit/>
          </a:bodyPr>
          <a:lstStyle/>
          <a:p>
            <a:r>
              <a:rPr altLang="zh-CN" sz="2000" b="1" dirty="0">
                <a:solidFill>
                  <a:srgbClr val="FFFF00"/>
                </a:solidFill>
                <a:latin typeface="黑体" panose="02010609060101010101" pitchFamily="49" charset="-122"/>
                <a:ea typeface="黑体" panose="02010609060101010101" pitchFamily="49" charset="-122"/>
              </a:rPr>
              <a:t>一．使用网络工具进行网络资料上传、下载、信息同步和资料分享</a:t>
            </a:r>
            <a:endParaRPr altLang="zh-CN" sz="20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2" name="图片 1"/>
          <p:cNvPicPr>
            <a:picLocks noChangeAspect="1"/>
          </p:cNvPicPr>
          <p:nvPr/>
        </p:nvPicPr>
        <p:blipFill>
          <a:blip r:embed="rId1"/>
          <a:stretch>
            <a:fillRect/>
          </a:stretch>
        </p:blipFill>
        <p:spPr>
          <a:xfrm>
            <a:off x="1442720" y="1007110"/>
            <a:ext cx="6213475" cy="5587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504190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二</a:t>
            </a:r>
            <a:r>
              <a:rPr altLang="zh-CN" sz="2400" b="1" dirty="0">
                <a:solidFill>
                  <a:srgbClr val="FFFF00"/>
                </a:solidFill>
                <a:latin typeface="黑体" panose="02010609060101010101" pitchFamily="49" charset="-122"/>
                <a:ea typeface="黑体" panose="02010609060101010101" pitchFamily="49" charset="-122"/>
              </a:rPr>
              <a:t>．网络学习的类型与途径</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251460" y="1159510"/>
            <a:ext cx="8721090" cy="5015865"/>
          </a:xfrm>
          <a:prstGeom prst="rect">
            <a:avLst/>
          </a:prstGeom>
          <a:noFill/>
          <a:ln w="9525">
            <a:noFill/>
          </a:ln>
        </p:spPr>
        <p:txBody>
          <a:bodyPr wrap="square">
            <a:spAutoFit/>
          </a:bodyPr>
          <a:p>
            <a:pPr indent="13335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网络学习是指通过</a:t>
            </a:r>
            <a:r>
              <a:rPr lang="zh-CN" sz="2000" b="0">
                <a:latin typeface="宋体" panose="02010600030101010101" pitchFamily="2" charset="-122"/>
                <a:ea typeface="宋体" panose="02010600030101010101" pitchFamily="2" charset="-122"/>
                <a:cs typeface="宋体" panose="02010600030101010101" pitchFamily="2" charset="-122"/>
              </a:rPr>
              <a:t>计算机</a:t>
            </a:r>
            <a:r>
              <a:rPr lang="zh-CN" sz="2000" b="0">
                <a:latin typeface="宋体" panose="02010600030101010101" pitchFamily="2" charset="-122"/>
                <a:ea typeface="宋体" panose="02010600030101010101" pitchFamily="2" charset="-122"/>
                <a:cs typeface="宋体" panose="02010600030101010101" pitchFamily="2" charset="-122"/>
              </a:rPr>
              <a:t>网络进行的一种学习活动，它主要采用自主学习和协商学习的方式进行。相对传统学习活动而言，网络学习有以下三个特征：一是共享丰富的网络化学习资源；二是以个体的自主学习和协作学习为主要形式；三是突破了传统学习的时空限制。</a:t>
            </a:r>
            <a:r>
              <a:rPr lang="en-US" sz="2000" b="1">
                <a:latin typeface="宋体" panose="02010600030101010101" pitchFamily="2" charset="-122"/>
                <a:ea typeface="宋体" panose="02010600030101010101" pitchFamily="2" charset="-122"/>
                <a:cs typeface="宋体" panose="02010600030101010101" pitchFamily="2" charset="-122"/>
              </a:rPr>
              <a:t>1</a:t>
            </a:r>
            <a:r>
              <a:rPr lang="zh-CN" sz="2000" b="1">
                <a:latin typeface="宋体" panose="02010600030101010101" pitchFamily="2" charset="-122"/>
                <a:ea typeface="宋体" panose="02010600030101010101" pitchFamily="2" charset="-122"/>
                <a:cs typeface="宋体" panose="02010600030101010101" pitchFamily="2" charset="-122"/>
              </a:rPr>
              <a:t>．网络学习类型</a:t>
            </a:r>
            <a:r>
              <a:rPr lang="en-US" sz="2000" b="1">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网络学习类型主要包括受教师控制的学习目的明确的学习、受教师控制的开放式的学习、学习者自我管理的学习目的明确的学习以及学习者自我管理的开放式的学习四类。</a:t>
            </a:r>
            <a:r>
              <a:rPr lang="en-US" sz="2000" b="1">
                <a:latin typeface="宋体" panose="02010600030101010101" pitchFamily="2" charset="-122"/>
                <a:ea typeface="宋体" panose="02010600030101010101" pitchFamily="2" charset="-122"/>
                <a:cs typeface="宋体" panose="02010600030101010101" pitchFamily="2" charset="-122"/>
              </a:rPr>
              <a:t>2</a:t>
            </a:r>
            <a:r>
              <a:rPr lang="zh-CN" sz="2000" b="1">
                <a:latin typeface="宋体" panose="02010600030101010101" pitchFamily="2" charset="-122"/>
                <a:ea typeface="宋体" panose="02010600030101010101" pitchFamily="2" charset="-122"/>
                <a:cs typeface="宋体" panose="02010600030101010101" pitchFamily="2" charset="-122"/>
              </a:rPr>
              <a:t>．网络学习途径</a:t>
            </a:r>
            <a:r>
              <a:rPr lang="zh-CN" sz="2000" b="0">
                <a:latin typeface="宋体" panose="02010600030101010101" pitchFamily="2" charset="-122"/>
                <a:ea typeface="宋体" panose="02010600030101010101" pitchFamily="2" charset="-122"/>
                <a:cs typeface="宋体" panose="02010600030101010101" pitchFamily="2" charset="-122"/>
              </a:rPr>
              <a:t>   包括计算机互联网在线学习、手机在线学习、视频在线学习、广播电视在线学习、课件学习、社区学习等，人们可以根据自己的学习需求、兴趣爱好灵活选择。   下面以腾讯课堂为例，说明网上学习操作方法。腾讯课堂界面如图</a:t>
            </a:r>
            <a:r>
              <a:rPr lang="en-US" sz="2000" b="0">
                <a:latin typeface="宋体" panose="02010600030101010101" pitchFamily="2" charset="-122"/>
                <a:ea typeface="宋体" panose="02010600030101010101" pitchFamily="2" charset="-122"/>
                <a:cs typeface="宋体" panose="02010600030101010101" pitchFamily="2" charset="-122"/>
              </a:rPr>
              <a:t>2-5-3</a:t>
            </a:r>
            <a:r>
              <a:rPr lang="zh-CN" sz="2000" b="0">
                <a:latin typeface="宋体" panose="02010600030101010101" pitchFamily="2" charset="-122"/>
                <a:ea typeface="宋体" panose="02010600030101010101" pitchFamily="2" charset="-122"/>
                <a:cs typeface="宋体" panose="02010600030101010101" pitchFamily="2" charset="-122"/>
              </a:rPr>
              <a:t>所示。   首先，打开腾讯课堂（https://guanfang.ke.qq.com/）官网，并登录腾讯课堂；接着按以下步骤进行选课并学习。</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55245"/>
            <a:ext cx="483108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二</a:t>
            </a:r>
            <a:r>
              <a:rPr altLang="zh-CN" sz="2400" b="1" dirty="0">
                <a:solidFill>
                  <a:srgbClr val="FFFF00"/>
                </a:solidFill>
                <a:latin typeface="黑体" panose="02010609060101010101" pitchFamily="49" charset="-122"/>
                <a:ea typeface="黑体" panose="02010609060101010101" pitchFamily="49" charset="-122"/>
              </a:rPr>
              <a:t>．网络学习的类型与途径</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4" name="图片 3"/>
          <p:cNvPicPr>
            <a:picLocks noChangeAspect="1"/>
          </p:cNvPicPr>
          <p:nvPr/>
        </p:nvPicPr>
        <p:blipFill>
          <a:blip r:embed="rId1"/>
          <a:stretch>
            <a:fillRect/>
          </a:stretch>
        </p:blipFill>
        <p:spPr>
          <a:xfrm>
            <a:off x="321945" y="1348740"/>
            <a:ext cx="8421370" cy="4354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694563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103" name="文本框 102"/>
          <p:cNvSpPr txBox="1"/>
          <p:nvPr/>
        </p:nvSpPr>
        <p:spPr>
          <a:xfrm>
            <a:off x="139065" y="930910"/>
            <a:ext cx="8883015" cy="1952625"/>
          </a:xfrm>
          <a:prstGeom prst="rect">
            <a:avLst/>
          </a:prstGeom>
          <a:noFill/>
          <a:ln w="9525">
            <a:noFill/>
          </a:ln>
        </p:spPr>
        <p:txBody>
          <a:bodyPr wrap="square">
            <a:spAutoFit/>
          </a:bodyPr>
          <a:p>
            <a:pPr indent="133350">
              <a:lnSpc>
                <a:spcPct val="11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b="0">
                <a:latin typeface="宋体" panose="02010600030101010101" pitchFamily="2" charset="-122"/>
                <a:ea typeface="宋体" panose="02010600030101010101" pitchFamily="2" charset="-122"/>
                <a:cs typeface="宋体" panose="02010600030101010101" pitchFamily="2" charset="-122"/>
              </a:rPr>
              <a:t>如今，足不出户坐在家里就可以买到想要的商品，确实给购物带来极大的便利。近年来各种电商平台如雨后春笋般冒出来，其中知名度比较高、比较专业的购物网站有阿里巴巴、天猫、淘宝、京东商城、亚马逊、苏宁易购等。要进行网购，首先要开通网上银行，注册支付宝账号，绑定银行卡。进行网购时，以防买到假冒伪劣商品，要对欲购买的商品和商家进行鉴别、评价，查看是否厂家官网、旗舰店以及客户对商店的信用评价等。淘宝网购的流程如下：</a:t>
            </a:r>
            <a:endParaRPr lang="zh-CN" altLang="en-US">
              <a:latin typeface="宋体" panose="02010600030101010101" pitchFamily="2" charset="-122"/>
              <a:cs typeface="宋体" panose="02010600030101010101" pitchFamily="2" charset="-122"/>
            </a:endParaRPr>
          </a:p>
        </p:txBody>
      </p:sp>
      <p:sp>
        <p:nvSpPr>
          <p:cNvPr id="2" name="文本框 1"/>
          <p:cNvSpPr txBox="1"/>
          <p:nvPr/>
        </p:nvSpPr>
        <p:spPr>
          <a:xfrm>
            <a:off x="86995" y="5119370"/>
            <a:ext cx="8935085" cy="1529715"/>
          </a:xfrm>
          <a:prstGeom prst="rect">
            <a:avLst/>
          </a:prstGeom>
          <a:noFill/>
        </p:spPr>
        <p:txBody>
          <a:bodyPr wrap="square" rtlCol="0" anchor="t">
            <a:spAutoFit/>
          </a:bodyPr>
          <a:p>
            <a:pPr indent="133350">
              <a:lnSpc>
                <a:spcPct val="130000"/>
              </a:lnSpc>
            </a:pPr>
            <a:r>
              <a:rPr lang="zh-CN">
                <a:latin typeface="宋体" panose="02010600030101010101" pitchFamily="2" charset="-122"/>
                <a:ea typeface="宋体" panose="02010600030101010101" pitchFamily="2" charset="-122"/>
                <a:cs typeface="宋体" panose="02010600030101010101" pitchFamily="2" charset="-122"/>
                <a:sym typeface="+mn-ea"/>
              </a:rPr>
              <a:t>下面以登录天猫网站购买一只手机壳为例介绍网上购物过程。（1）登录购物网站</a:t>
            </a:r>
            <a:endParaRPr lang="zh-CN" b="0">
              <a:latin typeface="宋体" panose="02010600030101010101" pitchFamily="2" charset="-122"/>
              <a:ea typeface="宋体" panose="02010600030101010101" pitchFamily="2" charset="-122"/>
              <a:cs typeface="宋体" panose="02010600030101010101" pitchFamily="2" charset="-122"/>
            </a:endParaRPr>
          </a:p>
          <a:p>
            <a:pPr indent="133350">
              <a:lnSpc>
                <a:spcPct val="130000"/>
              </a:lnSpc>
            </a:pPr>
            <a:r>
              <a:rPr lang="zh-CN">
                <a:latin typeface="宋体" panose="02010600030101010101" pitchFamily="2" charset="-122"/>
                <a:ea typeface="宋体" panose="02010600030101010101" pitchFamily="2" charset="-122"/>
                <a:cs typeface="宋体" panose="02010600030101010101" pitchFamily="2" charset="-122"/>
                <a:sym typeface="+mn-ea"/>
              </a:rPr>
              <a:t>  首先在地址栏输入天猫网址（</a:t>
            </a:r>
            <a:r>
              <a:rPr lang="en-US">
                <a:latin typeface="宋体" panose="02010600030101010101" pitchFamily="2" charset="-122"/>
                <a:ea typeface="宋体" panose="02010600030101010101" pitchFamily="2" charset="-122"/>
                <a:cs typeface="宋体" panose="02010600030101010101" pitchFamily="2" charset="-122"/>
                <a:sym typeface="+mn-ea"/>
              </a:rPr>
              <a:t>https://www.tmall.com</a:t>
            </a:r>
            <a:r>
              <a:rPr lang="zh-CN">
                <a:latin typeface="宋体" panose="02010600030101010101" pitchFamily="2" charset="-122"/>
                <a:ea typeface="宋体" panose="02010600030101010101" pitchFamily="2" charset="-122"/>
                <a:cs typeface="宋体" panose="02010600030101010101" pitchFamily="2" charset="-122"/>
                <a:sym typeface="+mn-ea"/>
              </a:rPr>
              <a:t>），打开天猫网站并登录，具体操作步骤如图2-5-4所示。</a:t>
            </a:r>
            <a:endParaRPr lang="zh-CN" altLang="en-US"/>
          </a:p>
        </p:txBody>
      </p:sp>
      <p:pic>
        <p:nvPicPr>
          <p:cNvPr id="4" name="图片 3"/>
          <p:cNvPicPr>
            <a:picLocks noChangeAspect="1"/>
          </p:cNvPicPr>
          <p:nvPr/>
        </p:nvPicPr>
        <p:blipFill>
          <a:blip r:embed="rId1"/>
          <a:stretch>
            <a:fillRect/>
          </a:stretch>
        </p:blipFill>
        <p:spPr>
          <a:xfrm>
            <a:off x="251460" y="2967990"/>
            <a:ext cx="8201660" cy="2094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8690" y="99060"/>
            <a:ext cx="7482840" cy="460375"/>
          </a:xfrm>
          <a:prstGeom prst="rect">
            <a:avLst/>
          </a:prstGeom>
          <a:noFill/>
        </p:spPr>
        <p:txBody>
          <a:bodyPr wrap="square" rtlCol="0">
            <a:spAutoFit/>
          </a:bodyPr>
          <a:lstStyle/>
          <a:p>
            <a:r>
              <a:rPr lang="zh-CN" sz="2400" b="1" dirty="0">
                <a:solidFill>
                  <a:srgbClr val="FFFF00"/>
                </a:solidFill>
                <a:latin typeface="黑体" panose="02010609060101010101" pitchFamily="49" charset="-122"/>
                <a:ea typeface="黑体" panose="02010609060101010101" pitchFamily="49" charset="-122"/>
              </a:rPr>
              <a:t>三</a:t>
            </a:r>
            <a:r>
              <a:rPr altLang="zh-CN" sz="2400" b="1" dirty="0">
                <a:solidFill>
                  <a:srgbClr val="FFFF00"/>
                </a:solidFill>
                <a:latin typeface="黑体" panose="02010609060101010101" pitchFamily="49" charset="-122"/>
                <a:ea typeface="黑体" panose="02010609060101010101" pitchFamily="49" charset="-122"/>
              </a:rPr>
              <a:t>．网络购物、网络支付在互联网生活情境中运用</a:t>
            </a:r>
            <a:endParaRPr altLang="zh-CN" sz="2400" b="1" dirty="0">
              <a:solidFill>
                <a:srgbClr val="FFFF00"/>
              </a:solidFill>
              <a:latin typeface="黑体" panose="02010609060101010101" pitchFamily="49" charset="-122"/>
              <a:ea typeface="黑体" panose="02010609060101010101" pitchFamily="49" charset="-122"/>
            </a:endParaRPr>
          </a:p>
        </p:txBody>
      </p:sp>
      <p:sp>
        <p:nvSpPr>
          <p:cNvPr id="8" name="圆角矩形 7"/>
          <p:cNvSpPr/>
          <p:nvPr/>
        </p:nvSpPr>
        <p:spPr>
          <a:xfrm>
            <a:off x="251520" y="1268760"/>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pic>
        <p:nvPicPr>
          <p:cNvPr id="4" name="图片 3"/>
          <p:cNvPicPr>
            <a:picLocks noChangeAspect="1"/>
          </p:cNvPicPr>
          <p:nvPr/>
        </p:nvPicPr>
        <p:blipFill>
          <a:blip r:embed="rId1"/>
          <a:stretch>
            <a:fillRect/>
          </a:stretch>
        </p:blipFill>
        <p:spPr>
          <a:xfrm>
            <a:off x="704850" y="1098550"/>
            <a:ext cx="7434580" cy="5191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amond/>
      </p:transition>
    </mc:Choice>
    <mc:Fallback>
      <p:transition spd="slow">
        <p:diamond/>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3734</Words>
  <Application>WPS 演示</Application>
  <PresentationFormat>全屏显示(4:3)</PresentationFormat>
  <Paragraphs>196</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Wingdings</vt:lpstr>
      <vt:lpstr>微软雅黑</vt:lpstr>
      <vt:lpstr>隶书</vt:lpstr>
      <vt:lpstr>黑体</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108</cp:revision>
  <dcterms:created xsi:type="dcterms:W3CDTF">2017-08-01T01:26:00Z</dcterms:created>
  <dcterms:modified xsi:type="dcterms:W3CDTF">2021-08-20T08:51:25Z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