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70" r:id="rId3"/>
    <p:sldId id="360" r:id="rId4"/>
    <p:sldId id="363" r:id="rId5"/>
    <p:sldId id="362" r:id="rId6"/>
    <p:sldId id="361" r:id="rId7"/>
    <p:sldId id="365" r:id="rId8"/>
    <p:sldId id="364" r:id="rId9"/>
    <p:sldId id="366" r:id="rId10"/>
    <p:sldId id="356" r:id="rId11"/>
    <p:sldId id="367" r:id="rId12"/>
    <p:sldId id="368" r:id="rId13"/>
    <p:sldId id="369" r:id="rId14"/>
    <p:sldId id="371" r:id="rId15"/>
    <p:sldId id="370" r:id="rId16"/>
    <p:sldId id="372" r:id="rId17"/>
    <p:sldId id="291" r:id="rId18"/>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CE53B"/>
    <a:srgbClr val="FFFF99"/>
    <a:srgbClr val="CC0000"/>
    <a:srgbClr val="0000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p:scale>
          <a:sx n="100" d="100"/>
          <a:sy n="100" d="100"/>
        </p:scale>
        <p:origin x="-1944" y="-264"/>
      </p:cViewPr>
      <p:guideLst>
        <p:guide orient="horz" pos="2258"/>
        <p:guide pos="29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defRPr>
            </a:lvl1pPr>
          </a:lstStyle>
          <a:p>
            <a:pPr>
              <a:defRPr/>
            </a:pPr>
            <a:fld id="{78D4DD0B-05D1-40D5-B04F-73F18E1432DA}"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3A323AA2-03F4-4A90-81F2-A8C21D74B32C}"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7E034687-25E9-465F-9646-AA292C98610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C71CAF0-C862-4085-9DC5-2C75C912C54F}"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CED890F-A8C0-40B2-87BC-8571BECFBE54}"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C7E32E04-BABE-4CCD-83E3-022EB682906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4BC3984-3D7A-42F6-A023-E41089E8E362}"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037B22A3-B18D-4B3A-9F07-0B3528860AE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2CFE3613-A330-4DB5-B45E-DA946AAA6089}"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4580FA58-82A8-4308-BC1C-CF592460455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FFA07123-2EEE-4E05-8288-15A6224DC6E8}"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30FC567-FA89-4C19-98D9-E320679CD77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defRPr>
            </a:lvl1pPr>
          </a:lstStyle>
          <a:p>
            <a:pPr>
              <a:defRPr/>
            </a:pPr>
            <a:fld id="{1D85F394-7DBF-4B79-B6D2-AEAB2AE0B7A9}"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7868" y="1142683"/>
            <a:ext cx="1414462" cy="461962"/>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zh-CN" altLang="en-US" sz="2400" b="0" dirty="0">
                <a:latin typeface="宋体" panose="02010600030101010101" pitchFamily="2" charset="-122"/>
              </a:rPr>
              <a:t>考纲要求</a:t>
            </a:r>
            <a:endParaRPr lang="zh-CN" altLang="zh-CN" sz="2400" b="0" dirty="0">
              <a:latin typeface="宋体" panose="02010600030101010101" pitchFamily="2" charset="-122"/>
            </a:endParaRPr>
          </a:p>
        </p:txBody>
      </p:sp>
      <p:sp>
        <p:nvSpPr>
          <p:cNvPr id="101" name="文本框 100"/>
          <p:cNvSpPr txBox="1"/>
          <p:nvPr/>
        </p:nvSpPr>
        <p:spPr>
          <a:xfrm>
            <a:off x="915670" y="1892935"/>
            <a:ext cx="5563870" cy="2453640"/>
          </a:xfrm>
          <a:prstGeom prst="rect">
            <a:avLst/>
          </a:prstGeom>
          <a:noFill/>
          <a:ln w="9525">
            <a:noFill/>
          </a:ln>
        </p:spPr>
        <p:txBody>
          <a:bodyPr wrap="square">
            <a:spAutoFit/>
          </a:bodyPr>
          <a:p>
            <a:pPr marL="0" indent="0">
              <a:lnSpc>
                <a:spcPct val="160000"/>
              </a:lnSpc>
            </a:pPr>
            <a:r>
              <a:rPr lang="zh-CN" sz="2400" b="0">
                <a:latin typeface="宋体" panose="02010600030101010101" pitchFamily="2" charset="-122"/>
                <a:cs typeface="宋体" panose="02010600030101010101" pitchFamily="2" charset="-122"/>
              </a:rPr>
              <a:t>（1）了解机器人的定义；</a:t>
            </a:r>
            <a:endParaRPr lang="zh-CN" sz="2400" b="0">
              <a:latin typeface="宋体" panose="02010600030101010101" pitchFamily="2" charset="-122"/>
              <a:cs typeface="宋体" panose="02010600030101010101" pitchFamily="2" charset="-122"/>
            </a:endParaRPr>
          </a:p>
          <a:p>
            <a:pPr marL="0" indent="0">
              <a:lnSpc>
                <a:spcPct val="160000"/>
              </a:lnSpc>
            </a:pPr>
            <a:r>
              <a:rPr lang="zh-CN" sz="2400" b="0">
                <a:latin typeface="宋体" panose="02010600030101010101" pitchFamily="2" charset="-122"/>
                <a:cs typeface="宋体" panose="02010600030101010101" pitchFamily="2" charset="-122"/>
              </a:rPr>
              <a:t>（2）了解机器人的分类；</a:t>
            </a:r>
            <a:endParaRPr lang="zh-CN" sz="2400" b="0">
              <a:latin typeface="宋体" panose="02010600030101010101" pitchFamily="2" charset="-122"/>
              <a:cs typeface="宋体" panose="02010600030101010101" pitchFamily="2" charset="-122"/>
            </a:endParaRPr>
          </a:p>
          <a:p>
            <a:pPr marL="0" indent="0">
              <a:lnSpc>
                <a:spcPct val="160000"/>
              </a:lnSpc>
            </a:pPr>
            <a:r>
              <a:rPr lang="zh-CN" sz="2400" b="0">
                <a:latin typeface="宋体" panose="02010600030101010101" pitchFamily="2" charset="-122"/>
                <a:cs typeface="宋体" panose="02010600030101010101" pitchFamily="2" charset="-122"/>
              </a:rPr>
              <a:t>（3）了解机器人的发展阶段；</a:t>
            </a:r>
            <a:endParaRPr lang="zh-CN" sz="2400" b="0">
              <a:latin typeface="宋体" panose="02010600030101010101" pitchFamily="2" charset="-122"/>
              <a:cs typeface="宋体" panose="02010600030101010101" pitchFamily="2" charset="-122"/>
            </a:endParaRPr>
          </a:p>
          <a:p>
            <a:pPr marL="0" indent="0">
              <a:lnSpc>
                <a:spcPct val="160000"/>
              </a:lnSpc>
            </a:pPr>
            <a:r>
              <a:rPr lang="zh-CN" sz="2400" b="0">
                <a:latin typeface="宋体" panose="02010600030101010101" pitchFamily="2" charset="-122"/>
                <a:cs typeface="宋体" panose="02010600030101010101" pitchFamily="2" charset="-122"/>
              </a:rPr>
              <a:t>（4）了解机器人在现代生活中的应用。</a:t>
            </a:r>
            <a:endParaRPr lang="zh-CN" sz="2400" b="0">
              <a:latin typeface="宋体" panose="02010600030101010101" pitchFamily="2" charset="-122"/>
              <a:cs typeface="宋体" panose="02010600030101010101" pitchFamily="2" charset="-122"/>
            </a:endParaRPr>
          </a:p>
        </p:txBody>
      </p:sp>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专题二 了解机器人</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337820" y="851535"/>
            <a:ext cx="8632190" cy="1938020"/>
          </a:xfrm>
          <a:prstGeom prst="rect">
            <a:avLst/>
          </a:prstGeom>
          <a:noFill/>
          <a:ln w="9525">
            <a:noFill/>
          </a:ln>
        </p:spPr>
        <p:txBody>
          <a:bodyPr wrap="square">
            <a:spAutoFit/>
          </a:bodyPr>
          <a:p>
            <a:pPr marL="0" indent="26670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（3）焊接机器人   焊接机器人是使用机械化的可编程工具（机器人），该工具通过执行焊接和处理零件来完成自动化焊接过程。焊接是一种苛刻的操作，其固有地会产生高热量，有害的紫外线和烟雾，并且对于工业机器人来说是非常苛刻的操作。机器人焊接通常用于汽车工业等高产量应用中的电阻点焊和电弧焊。</a:t>
            </a:r>
            <a:r>
              <a:rPr lang="zh-CN" sz="2000" b="0">
                <a:latin typeface="宋体" panose="02010600030101010101" pitchFamily="2" charset="-122"/>
                <a:cs typeface="宋体" panose="02010600030101010101" pitchFamily="2" charset="-122"/>
              </a:rPr>
              <a:t> </a:t>
            </a:r>
            <a:endParaRPr lang="zh-CN" sz="2000" b="0">
              <a:latin typeface="宋体" panose="02010600030101010101" pitchFamily="2" charset="-122"/>
              <a:cs typeface="宋体" panose="02010600030101010101" pitchFamily="2" charset="-122"/>
            </a:endParaRPr>
          </a:p>
        </p:txBody>
      </p:sp>
      <p:grpSp>
        <p:nvGrpSpPr>
          <p:cNvPr id="3" name="组合 2"/>
          <p:cNvGrpSpPr/>
          <p:nvPr/>
        </p:nvGrpSpPr>
        <p:grpSpPr>
          <a:xfrm>
            <a:off x="2245360" y="3001645"/>
            <a:ext cx="4237990" cy="2623820"/>
            <a:chOff x="3536" y="4727"/>
            <a:chExt cx="6674" cy="4132"/>
          </a:xfrm>
        </p:grpSpPr>
        <p:pic>
          <p:nvPicPr>
            <p:cNvPr id="7" name="图片 7" descr="1615086306(1)"/>
            <p:cNvPicPr>
              <a:picLocks noChangeAspect="1"/>
            </p:cNvPicPr>
            <p:nvPr/>
          </p:nvPicPr>
          <p:blipFill>
            <a:blip r:embed="rId2"/>
            <a:stretch>
              <a:fillRect/>
            </a:stretch>
          </p:blipFill>
          <p:spPr>
            <a:xfrm>
              <a:off x="3536" y="4727"/>
              <a:ext cx="6675" cy="3688"/>
            </a:xfrm>
            <a:prstGeom prst="rect">
              <a:avLst/>
            </a:prstGeom>
          </p:spPr>
        </p:pic>
        <p:sp>
          <p:nvSpPr>
            <p:cNvPr id="26" name="文本框 26"/>
            <p:cNvSpPr txBox="1"/>
            <p:nvPr/>
          </p:nvSpPr>
          <p:spPr>
            <a:xfrm>
              <a:off x="5700" y="8495"/>
              <a:ext cx="2634"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图8-2-6 </a:t>
              </a:r>
              <a:r>
                <a:rPr lang="en-US" altLang="zh-CN" sz="1400" b="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焊接机器人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281305" y="911860"/>
            <a:ext cx="8581390" cy="1568450"/>
          </a:xfrm>
          <a:prstGeom prst="rect">
            <a:avLst/>
          </a:prstGeom>
          <a:noFill/>
          <a:ln w="9525">
            <a:noFill/>
          </a:ln>
        </p:spPr>
        <p:txBody>
          <a:bodyPr wrap="square">
            <a:spAutoFit/>
          </a:bodyPr>
          <a:p>
            <a:pPr marL="0" indent="26670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（4）餐厅机器人   餐厅机器人可以送餐、洗菜、切菜及烹饪食物。餐厅机器人的使用使得餐馆管理自动化，餐馆自动化是指使用餐馆管理系统来自动化餐馆设施的主要操作。</a:t>
            </a:r>
            <a:endParaRPr lang="zh-CN" sz="2000" b="0">
              <a:latin typeface="宋体" panose="02010600030101010101" pitchFamily="2" charset="-122"/>
              <a:cs typeface="宋体" panose="02010600030101010101" pitchFamily="2" charset="-122"/>
            </a:endParaRPr>
          </a:p>
        </p:txBody>
      </p:sp>
      <p:grpSp>
        <p:nvGrpSpPr>
          <p:cNvPr id="32" name="组合 32"/>
          <p:cNvGrpSpPr/>
          <p:nvPr/>
        </p:nvGrpSpPr>
        <p:grpSpPr>
          <a:xfrm>
            <a:off x="2174240" y="2480310"/>
            <a:ext cx="4197350" cy="3117215"/>
            <a:chOff x="4780" y="111990"/>
            <a:chExt cx="4855" cy="2968"/>
          </a:xfrm>
        </p:grpSpPr>
        <p:pic>
          <p:nvPicPr>
            <p:cNvPr id="5" name="图片 5" descr="1615085996(1)"/>
            <p:cNvPicPr>
              <a:picLocks noChangeAspect="1"/>
            </p:cNvPicPr>
            <p:nvPr/>
          </p:nvPicPr>
          <p:blipFill>
            <a:blip r:embed="rId2"/>
            <a:stretch>
              <a:fillRect/>
            </a:stretch>
          </p:blipFill>
          <p:spPr>
            <a:xfrm>
              <a:off x="4780" y="111990"/>
              <a:ext cx="4855" cy="2669"/>
            </a:xfrm>
            <a:prstGeom prst="rect">
              <a:avLst/>
            </a:prstGeom>
          </p:spPr>
        </p:pic>
        <p:sp>
          <p:nvSpPr>
            <p:cNvPr id="30" name="文本框 30"/>
            <p:cNvSpPr txBox="1"/>
            <p:nvPr/>
          </p:nvSpPr>
          <p:spPr>
            <a:xfrm>
              <a:off x="6224" y="114733"/>
              <a:ext cx="2029" cy="22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图8-2-7 </a:t>
              </a:r>
              <a:r>
                <a:rPr lang="en-US" altLang="zh-CN" sz="1400" b="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餐厅机器人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260350" y="885825"/>
            <a:ext cx="8623300" cy="1938020"/>
          </a:xfrm>
          <a:prstGeom prst="rect">
            <a:avLst/>
          </a:prstGeom>
          <a:noFill/>
          <a:ln w="9525">
            <a:noFill/>
          </a:ln>
        </p:spPr>
        <p:txBody>
          <a:bodyPr wrap="square">
            <a:spAutoFit/>
          </a:bodyPr>
          <a:p>
            <a:pPr marL="0" indent="26670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（5）自动驾驶汽车   自动驾驶汽车人是没有人进行驾驶操作，全自动行驶的机动车辆,它也被称为“机器人汽车”，“无人驾驶汽车”。全自动无人驾驶汽车需要使用摄像头、雷达、激光雷达、超声波传感器、GPS等识别周围环境并指定目的地，根据事先规划好的线路，即可自动运行。</a:t>
            </a:r>
            <a:endParaRPr lang="zh-CN" sz="2000" b="0">
              <a:latin typeface="宋体" panose="02010600030101010101" pitchFamily="2" charset="-122"/>
              <a:cs typeface="宋体" panose="02010600030101010101" pitchFamily="2" charset="-122"/>
            </a:endParaRPr>
          </a:p>
        </p:txBody>
      </p:sp>
      <p:grpSp>
        <p:nvGrpSpPr>
          <p:cNvPr id="33" name="组合 33"/>
          <p:cNvGrpSpPr/>
          <p:nvPr/>
        </p:nvGrpSpPr>
        <p:grpSpPr>
          <a:xfrm>
            <a:off x="2365375" y="3129280"/>
            <a:ext cx="3928745" cy="2679065"/>
            <a:chOff x="5228" y="116022"/>
            <a:chExt cx="4619" cy="2791"/>
          </a:xfrm>
        </p:grpSpPr>
        <p:sp>
          <p:nvSpPr>
            <p:cNvPr id="31" name="文本框 31"/>
            <p:cNvSpPr txBox="1"/>
            <p:nvPr/>
          </p:nvSpPr>
          <p:spPr>
            <a:xfrm>
              <a:off x="6510" y="118561"/>
              <a:ext cx="2555" cy="252"/>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图8-2-8 </a:t>
              </a:r>
              <a:r>
                <a:rPr lang="en-US" altLang="zh-CN" sz="1400" b="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无人驾驶汽车</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6" name="图片 6" descr="1615086231(1)"/>
            <p:cNvPicPr>
              <a:picLocks noChangeAspect="1"/>
            </p:cNvPicPr>
            <p:nvPr/>
          </p:nvPicPr>
          <p:blipFill>
            <a:blip r:embed="rId2"/>
            <a:stretch>
              <a:fillRect/>
            </a:stretch>
          </p:blipFill>
          <p:spPr>
            <a:xfrm>
              <a:off x="5228" y="116022"/>
              <a:ext cx="4619" cy="253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200025" y="884555"/>
            <a:ext cx="8743315" cy="2306955"/>
          </a:xfrm>
          <a:prstGeom prst="rect">
            <a:avLst/>
          </a:prstGeom>
          <a:noFill/>
          <a:ln w="9525">
            <a:noFill/>
          </a:ln>
        </p:spPr>
        <p:txBody>
          <a:bodyPr wrap="square">
            <a:spAutoFit/>
          </a:bodyPr>
          <a:p>
            <a:pPr marL="0" indent="26670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（6）手术机器人   机器人辅助手术是使用机器人操纵器进行主从式内窥镜手术。 作为用于胸腔或腹腔内窥镜手术的机器人，它配备了3D摄像头，可以对患者进行微创手术，并且手臂末端的关节相当于人的手腕,可以弯曲。手术机器人比较有名的是达芬奇外科手术系统，它是一种高级机器人平台，其设计的理念是通过使用微创的方法，实施复杂的外科手术。</a:t>
            </a:r>
            <a:endParaRPr lang="zh-CN" sz="2000" b="0">
              <a:latin typeface="宋体" panose="02010600030101010101" pitchFamily="2" charset="-122"/>
              <a:cs typeface="宋体" panose="02010600030101010101" pitchFamily="2" charset="-122"/>
            </a:endParaRPr>
          </a:p>
        </p:txBody>
      </p:sp>
      <p:grpSp>
        <p:nvGrpSpPr>
          <p:cNvPr id="34" name="组合 34"/>
          <p:cNvGrpSpPr/>
          <p:nvPr/>
        </p:nvGrpSpPr>
        <p:grpSpPr>
          <a:xfrm>
            <a:off x="2315210" y="3378200"/>
            <a:ext cx="3763010" cy="2734310"/>
            <a:chOff x="5163" y="122923"/>
            <a:chExt cx="4702" cy="2821"/>
          </a:xfrm>
        </p:grpSpPr>
        <p:sp>
          <p:nvSpPr>
            <p:cNvPr id="24" name="文本框 24"/>
            <p:cNvSpPr txBox="1"/>
            <p:nvPr/>
          </p:nvSpPr>
          <p:spPr>
            <a:xfrm>
              <a:off x="6467" y="125501"/>
              <a:ext cx="2523" cy="243"/>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图8-2-9 </a:t>
              </a:r>
              <a:r>
                <a:rPr lang="en-US" altLang="zh-CN" sz="1400" b="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手术机器人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8" name="图片 8" descr="1615086400(1)"/>
            <p:cNvPicPr>
              <a:picLocks noChangeAspect="1"/>
            </p:cNvPicPr>
            <p:nvPr/>
          </p:nvPicPr>
          <p:blipFill>
            <a:blip r:embed="rId2"/>
            <a:stretch>
              <a:fillRect/>
            </a:stretch>
          </p:blipFill>
          <p:spPr>
            <a:xfrm>
              <a:off x="5163" y="122923"/>
              <a:ext cx="4702" cy="257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234315" y="732155"/>
            <a:ext cx="8674735" cy="5939155"/>
          </a:xfrm>
          <a:prstGeom prst="rect">
            <a:avLst/>
          </a:prstGeom>
          <a:noFill/>
          <a:ln w="9525">
            <a:noFill/>
          </a:ln>
        </p:spPr>
        <p:txBody>
          <a:bodyPr wrap="square">
            <a:spAutoFit/>
          </a:bodyPr>
          <a:p>
            <a:pPr marL="0" indent="0"/>
            <a:r>
              <a:rPr lang="en-US" sz="2000" b="0">
                <a:solidFill>
                  <a:schemeClr val="tx1"/>
                </a:solidFill>
                <a:latin typeface="宋体" panose="02010600030101010101" pitchFamily="2" charset="-122"/>
                <a:cs typeface="宋体" panose="02010600030101010101" pitchFamily="2" charset="-122"/>
              </a:rPr>
              <a:t>1</a:t>
            </a:r>
            <a:r>
              <a:rPr lang="zh-CN" sz="2000" b="0">
                <a:solidFill>
                  <a:schemeClr val="tx1"/>
                </a:solidFill>
                <a:latin typeface="宋体" panose="02010600030101010101" pitchFamily="2" charset="-122"/>
                <a:cs typeface="宋体" panose="02010600030101010101" pitchFamily="2" charset="-122"/>
              </a:rPr>
              <a:t>．当前机器人的广泛应用，表明信息技术的发展趋势是（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．巨型化</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．虚拟化</a:t>
            </a:r>
            <a:r>
              <a:rPr lang="en-US" sz="2000" b="0">
                <a:solidFill>
                  <a:schemeClr val="tx1"/>
                </a:solidFill>
                <a:latin typeface="宋体" panose="02010600030101010101" pitchFamily="2" charset="-122"/>
                <a:cs typeface="宋体" panose="02010600030101010101" pitchFamily="2" charset="-122"/>
              </a:rPr>
              <a:t>C</a:t>
            </a:r>
            <a:r>
              <a:rPr lang="zh-CN" sz="2000" b="0">
                <a:solidFill>
                  <a:schemeClr val="tx1"/>
                </a:solidFill>
                <a:latin typeface="宋体" panose="02010600030101010101" pitchFamily="2" charset="-122"/>
                <a:cs typeface="宋体" panose="02010600030101010101" pitchFamily="2" charset="-122"/>
              </a:rPr>
              <a:t>．网络化</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．智能化</a:t>
            </a:r>
            <a:r>
              <a:rPr lang="en-US" sz="2000" b="0">
                <a:solidFill>
                  <a:schemeClr val="tx1"/>
                </a:solidFill>
                <a:latin typeface="宋体" panose="02010600030101010101" pitchFamily="2" charset="-122"/>
                <a:cs typeface="宋体" panose="02010600030101010101" pitchFamily="2" charset="-122"/>
              </a:rPr>
              <a:t>2</a:t>
            </a:r>
            <a:r>
              <a:rPr lang="zh-CN" sz="2000" b="0">
                <a:solidFill>
                  <a:schemeClr val="tx1"/>
                </a:solidFill>
                <a:latin typeface="宋体" panose="02010600030101010101" pitchFamily="2" charset="-122"/>
                <a:cs typeface="宋体" panose="02010600030101010101" pitchFamily="2" charset="-122"/>
              </a:rPr>
              <a:t>．以下关于机器人的叙述，不正确的是（    ）。</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．机器人是一种自动化设备</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．机器人是一种能独立思考的机器</a:t>
            </a:r>
            <a:r>
              <a:rPr lang="en-US" sz="2000" b="0">
                <a:solidFill>
                  <a:schemeClr val="tx1"/>
                </a:solidFill>
                <a:latin typeface="宋体" panose="02010600030101010101" pitchFamily="2" charset="-122"/>
                <a:cs typeface="宋体" panose="02010600030101010101" pitchFamily="2" charset="-122"/>
              </a:rPr>
              <a:t>C</a:t>
            </a:r>
            <a:r>
              <a:rPr lang="zh-CN" sz="2000" b="0">
                <a:solidFill>
                  <a:schemeClr val="tx1"/>
                </a:solidFill>
                <a:latin typeface="宋体" panose="02010600030101010101" pitchFamily="2" charset="-122"/>
                <a:cs typeface="宋体" panose="02010600030101010101" pitchFamily="2" charset="-122"/>
              </a:rPr>
              <a:t>．机器人是一种具有高度灵活性的机器</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．机器人具备一些与人或生物相似的智能能力</a:t>
            </a:r>
            <a:r>
              <a:rPr lang="en-US" sz="2000" b="0">
                <a:solidFill>
                  <a:schemeClr val="tx1"/>
                </a:solidFill>
                <a:latin typeface="宋体" panose="02010600030101010101" pitchFamily="2" charset="-122"/>
                <a:cs typeface="宋体" panose="02010600030101010101" pitchFamily="2" charset="-122"/>
              </a:rPr>
              <a:t>3</a:t>
            </a:r>
            <a:r>
              <a:rPr lang="zh-CN" sz="2000" b="0">
                <a:solidFill>
                  <a:schemeClr val="tx1"/>
                </a:solidFill>
                <a:latin typeface="宋体" panose="02010600030101010101" pitchFamily="2" charset="-122"/>
                <a:cs typeface="宋体" panose="02010600030101010101" pitchFamily="2" charset="-122"/>
              </a:rPr>
              <a:t>．机器人获取周围环境中的声、光、电等信息，主要靠的是（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．机械手</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．驱动器         </a:t>
            </a:r>
            <a:r>
              <a:rPr lang="en-US" sz="2000" b="0">
                <a:solidFill>
                  <a:schemeClr val="tx1"/>
                </a:solidFill>
                <a:latin typeface="宋体" panose="02010600030101010101" pitchFamily="2" charset="-122"/>
                <a:cs typeface="宋体" panose="02010600030101010101" pitchFamily="2" charset="-122"/>
              </a:rPr>
              <a:t>C</a:t>
            </a:r>
            <a:r>
              <a:rPr lang="zh-CN" sz="2000" b="0">
                <a:solidFill>
                  <a:schemeClr val="tx1"/>
                </a:solidFill>
                <a:latin typeface="宋体" panose="02010600030101010101" pitchFamily="2" charset="-122"/>
                <a:cs typeface="宋体" panose="02010600030101010101" pitchFamily="2" charset="-122"/>
              </a:rPr>
              <a:t>．传感器</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．控制器</a:t>
            </a:r>
            <a:r>
              <a:rPr lang="en-US" sz="2000" b="0">
                <a:solidFill>
                  <a:schemeClr val="tx1"/>
                </a:solidFill>
                <a:latin typeface="宋体" panose="02010600030101010101" pitchFamily="2" charset="-122"/>
                <a:cs typeface="宋体" panose="02010600030101010101" pitchFamily="2" charset="-122"/>
              </a:rPr>
              <a:t>4</a:t>
            </a:r>
            <a:r>
              <a:rPr lang="zh-CN" sz="2000" b="0">
                <a:solidFill>
                  <a:schemeClr val="tx1"/>
                </a:solidFill>
                <a:latin typeface="宋体" panose="02010600030101010101" pitchFamily="2" charset="-122"/>
                <a:cs typeface="宋体" panose="02010600030101010101" pitchFamily="2" charset="-122"/>
              </a:rPr>
              <a:t>．航拍机器人属于（</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．工业机器人</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．公共服务机器人</a:t>
            </a:r>
            <a:r>
              <a:rPr lang="en-US" sz="2000" b="0">
                <a:solidFill>
                  <a:schemeClr val="tx1"/>
                </a:solidFill>
                <a:latin typeface="宋体" panose="02010600030101010101" pitchFamily="2" charset="-122"/>
                <a:cs typeface="宋体" panose="02010600030101010101" pitchFamily="2" charset="-122"/>
              </a:rPr>
              <a:t>         C</a:t>
            </a:r>
            <a:r>
              <a:rPr lang="zh-CN" sz="2000" b="0">
                <a:solidFill>
                  <a:schemeClr val="tx1"/>
                </a:solidFill>
                <a:latin typeface="宋体" panose="02010600030101010101" pitchFamily="2" charset="-122"/>
                <a:cs typeface="宋体" panose="02010600030101010101" pitchFamily="2" charset="-122"/>
              </a:rPr>
              <a:t>．特种机器人</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．个人服务机器人</a:t>
            </a:r>
            <a:r>
              <a:rPr lang="en-US" sz="2000" b="0">
                <a:solidFill>
                  <a:schemeClr val="tx1"/>
                </a:solidFill>
                <a:latin typeface="宋体" panose="02010600030101010101" pitchFamily="2" charset="-122"/>
                <a:cs typeface="宋体" panose="02010600030101010101" pitchFamily="2" charset="-122"/>
              </a:rPr>
              <a:t>5</a:t>
            </a:r>
            <a:r>
              <a:rPr lang="zh-CN" sz="2000" b="0">
                <a:solidFill>
                  <a:schemeClr val="tx1"/>
                </a:solidFill>
                <a:latin typeface="宋体" panose="02010600030101010101" pitchFamily="2" charset="-122"/>
                <a:cs typeface="宋体" panose="02010600030101010101" pitchFamily="2" charset="-122"/>
              </a:rPr>
              <a:t>．当代机器人家族中，用于生产制造的机器人称为（    ）。</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．工业机器人</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．服务机器人</a:t>
            </a:r>
            <a:r>
              <a:rPr lang="en-US" sz="2000" b="0">
                <a:solidFill>
                  <a:schemeClr val="tx1"/>
                </a:solidFill>
                <a:latin typeface="宋体" panose="02010600030101010101" pitchFamily="2" charset="-122"/>
                <a:cs typeface="宋体" panose="02010600030101010101" pitchFamily="2" charset="-122"/>
              </a:rPr>
              <a:t>C</a:t>
            </a:r>
            <a:r>
              <a:rPr lang="zh-CN" sz="2000" b="0">
                <a:solidFill>
                  <a:schemeClr val="tx1"/>
                </a:solidFill>
                <a:latin typeface="宋体" panose="02010600030101010101" pitchFamily="2" charset="-122"/>
                <a:cs typeface="宋体" panose="02010600030101010101" pitchFamily="2" charset="-122"/>
              </a:rPr>
              <a:t>．军用机器人</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．特种机器人</a:t>
            </a:r>
            <a:r>
              <a:rPr lang="en-US" sz="2000" b="0">
                <a:solidFill>
                  <a:schemeClr val="tx1"/>
                </a:solidFill>
                <a:latin typeface="宋体" panose="02010600030101010101" pitchFamily="2" charset="-122"/>
                <a:cs typeface="宋体" panose="02010600030101010101" pitchFamily="2" charset="-122"/>
              </a:rPr>
              <a:t>6</a:t>
            </a:r>
            <a:r>
              <a:rPr lang="zh-CN" sz="2000" b="0">
                <a:solidFill>
                  <a:schemeClr val="tx1"/>
                </a:solidFill>
                <a:latin typeface="宋体" panose="02010600030101010101" pitchFamily="2" charset="-122"/>
                <a:cs typeface="宋体" panose="02010600030101010101" pitchFamily="2" charset="-122"/>
              </a:rPr>
              <a:t>．具有逻辑推理、判断和决策能力的机器人属于（</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a:t>
            </a:r>
            <a:r>
              <a:rPr lang="en-US" sz="2000" b="0">
                <a:solidFill>
                  <a:schemeClr val="tx1"/>
                </a:solidFill>
                <a:latin typeface="宋体" panose="02010600030101010101" pitchFamily="2" charset="-122"/>
                <a:cs typeface="宋体" panose="02010600030101010101" pitchFamily="2" charset="-122"/>
              </a:rPr>
              <a:t>A</a:t>
            </a:r>
            <a:r>
              <a:rPr lang="zh-CN" sz="2000" b="0">
                <a:solidFill>
                  <a:schemeClr val="tx1"/>
                </a:solidFill>
                <a:latin typeface="宋体" panose="02010600030101010101" pitchFamily="2" charset="-122"/>
                <a:cs typeface="宋体" panose="02010600030101010101" pitchFamily="2" charset="-122"/>
              </a:rPr>
              <a:t>．示教型机器人</a:t>
            </a:r>
            <a:r>
              <a:rPr lang="en-US" sz="2000" b="0">
                <a:solidFill>
                  <a:schemeClr val="tx1"/>
                </a:solidFill>
                <a:latin typeface="宋体" panose="02010600030101010101" pitchFamily="2" charset="-122"/>
                <a:cs typeface="宋体" panose="02010600030101010101" pitchFamily="2" charset="-122"/>
              </a:rPr>
              <a:t>	  B</a:t>
            </a:r>
            <a:r>
              <a:rPr lang="zh-CN" sz="2000" b="0">
                <a:solidFill>
                  <a:schemeClr val="tx1"/>
                </a:solidFill>
                <a:latin typeface="宋体" panose="02010600030101010101" pitchFamily="2" charset="-122"/>
                <a:cs typeface="宋体" panose="02010600030101010101" pitchFamily="2" charset="-122"/>
              </a:rPr>
              <a:t>．感觉型机器人</a:t>
            </a:r>
            <a:r>
              <a:rPr lang="en-US" sz="2000" b="0">
                <a:solidFill>
                  <a:schemeClr val="tx1"/>
                </a:solidFill>
                <a:latin typeface="宋体" panose="02010600030101010101" pitchFamily="2" charset="-122"/>
                <a:cs typeface="宋体" panose="02010600030101010101" pitchFamily="2" charset="-122"/>
              </a:rPr>
              <a:t>C</a:t>
            </a:r>
            <a:r>
              <a:rPr lang="zh-CN" sz="2000" b="0">
                <a:solidFill>
                  <a:schemeClr val="tx1"/>
                </a:solidFill>
                <a:latin typeface="宋体" panose="02010600030101010101" pitchFamily="2" charset="-122"/>
                <a:cs typeface="宋体" panose="02010600030101010101" pitchFamily="2" charset="-122"/>
              </a:rPr>
              <a:t>．智能型机器人</a:t>
            </a:r>
            <a:r>
              <a:rPr lang="en-US" sz="2000" b="0">
                <a:solidFill>
                  <a:schemeClr val="tx1"/>
                </a:solidFill>
                <a:latin typeface="宋体" panose="02010600030101010101" pitchFamily="2" charset="-122"/>
                <a:cs typeface="宋体" panose="02010600030101010101" pitchFamily="2" charset="-122"/>
              </a:rPr>
              <a:t>   	  D</a:t>
            </a:r>
            <a:r>
              <a:rPr lang="zh-CN" sz="2000" b="0">
                <a:solidFill>
                  <a:schemeClr val="tx1"/>
                </a:solidFill>
                <a:latin typeface="宋体" panose="02010600030101010101" pitchFamily="2" charset="-122"/>
                <a:cs typeface="宋体" panose="02010600030101010101" pitchFamily="2" charset="-122"/>
              </a:rPr>
              <a:t>．服务型机器人</a:t>
            </a:r>
            <a:endParaRPr lang="zh-CN" altLang="en-US" sz="2000" b="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66370" y="945515"/>
            <a:ext cx="8709025" cy="4707890"/>
          </a:xfrm>
          <a:prstGeom prst="rect">
            <a:avLst/>
          </a:prstGeom>
          <a:noFill/>
          <a:ln w="9525">
            <a:noFill/>
          </a:ln>
        </p:spPr>
        <p:txBody>
          <a:bodyPr wrap="square">
            <a:spAutoFit/>
          </a:bodyPr>
          <a:p>
            <a:pPr marL="0" indent="0"/>
            <a:r>
              <a:rPr lang="en-US" sz="2000" b="0">
                <a:latin typeface="宋体" panose="02010600030101010101" pitchFamily="2" charset="-122"/>
                <a:cs typeface="宋体" panose="02010600030101010101" pitchFamily="2" charset="-122"/>
              </a:rPr>
              <a:t>7</a:t>
            </a:r>
            <a:r>
              <a:rPr lang="zh-CN" sz="2000" b="0">
                <a:latin typeface="宋体" panose="02010600030101010101" pitchFamily="2" charset="-122"/>
                <a:cs typeface="宋体" panose="02010600030101010101" pitchFamily="2" charset="-122"/>
              </a:rPr>
              <a:t>．以下关于机器人的描述中，不正确的是（    ）。</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．机器人已经超出了人类的集体智慧 </a:t>
            </a:r>
            <a:r>
              <a:rPr lang="en-US" sz="2000" b="0">
                <a:latin typeface="宋体" panose="02010600030101010101" pitchFamily="2" charset="-122"/>
                <a:cs typeface="宋体" panose="02010600030101010101" pitchFamily="2" charset="-122"/>
              </a:rPr>
              <a:t>B</a:t>
            </a:r>
            <a:r>
              <a:rPr lang="zh-CN" sz="2000" b="0">
                <a:latin typeface="宋体" panose="02010600030101010101" pitchFamily="2" charset="-122"/>
                <a:cs typeface="宋体" panose="02010600030101010101" pitchFamily="2" charset="-122"/>
              </a:rPr>
              <a:t>．机器人的应用广泛，各行各业都可以用到</a:t>
            </a:r>
            <a:r>
              <a:rPr lang="en-US" sz="2000" b="0">
                <a:latin typeface="宋体" panose="02010600030101010101" pitchFamily="2" charset="-122"/>
                <a:cs typeface="宋体" panose="02010600030101010101" pitchFamily="2" charset="-122"/>
              </a:rPr>
              <a:t>C</a:t>
            </a:r>
            <a:r>
              <a:rPr lang="zh-CN" sz="2000" b="0">
                <a:latin typeface="宋体" panose="02010600030101010101" pitchFamily="2" charset="-122"/>
                <a:cs typeface="宋体" panose="02010600030101010101" pitchFamily="2" charset="-122"/>
              </a:rPr>
              <a:t>．可以用机器人代替人类从事危险作业，如高空焊接、高温炼钢等</a:t>
            </a:r>
            <a:r>
              <a:rPr lang="en-US" sz="2000" b="0">
                <a:latin typeface="宋体" panose="02010600030101010101" pitchFamily="2" charset="-122"/>
                <a:cs typeface="宋体" panose="02010600030101010101" pitchFamily="2" charset="-122"/>
              </a:rPr>
              <a:t>D</a:t>
            </a:r>
            <a:r>
              <a:rPr lang="zh-CN" sz="2000" b="0">
                <a:latin typeface="宋体" panose="02010600030101010101" pitchFamily="2" charset="-122"/>
                <a:cs typeface="宋体" panose="02010600030101010101" pitchFamily="2" charset="-122"/>
              </a:rPr>
              <a:t>．机器人是一种自动的、位置可控的、具有编程能力的多功能机械手</a:t>
            </a:r>
            <a:r>
              <a:rPr lang="en-US" sz="2000" b="0">
                <a:latin typeface="宋体" panose="02010600030101010101" pitchFamily="2" charset="-122"/>
                <a:cs typeface="宋体" panose="02010600030101010101" pitchFamily="2" charset="-122"/>
              </a:rPr>
              <a:t>8</a:t>
            </a:r>
            <a:r>
              <a:rPr lang="zh-CN" sz="2000" b="0">
                <a:latin typeface="宋体" panose="02010600030101010101" pitchFamily="2" charset="-122"/>
                <a:cs typeface="宋体" panose="02010600030101010101" pitchFamily="2" charset="-122"/>
              </a:rPr>
              <a:t>．达芬奇机器人可以用于胸外科、泌尿外科、及心脏手术等，其对应的应用领域是（</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．教育</a:t>
            </a:r>
            <a:r>
              <a:rPr lang="en-US" sz="2000" b="0">
                <a:latin typeface="宋体" panose="02010600030101010101" pitchFamily="2" charset="-122"/>
                <a:cs typeface="宋体" panose="02010600030101010101" pitchFamily="2" charset="-122"/>
              </a:rPr>
              <a:t>            B</a:t>
            </a:r>
            <a:r>
              <a:rPr lang="zh-CN" sz="2000" b="0">
                <a:latin typeface="宋体" panose="02010600030101010101" pitchFamily="2" charset="-122"/>
                <a:cs typeface="宋体" panose="02010600030101010101" pitchFamily="2" charset="-122"/>
              </a:rPr>
              <a:t>．医疗</a:t>
            </a:r>
            <a:r>
              <a:rPr lang="en-US" sz="2000" b="0">
                <a:latin typeface="宋体" panose="02010600030101010101" pitchFamily="2" charset="-122"/>
                <a:cs typeface="宋体" panose="02010600030101010101" pitchFamily="2" charset="-122"/>
              </a:rPr>
              <a:t>          C</a:t>
            </a:r>
            <a:r>
              <a:rPr lang="zh-CN" sz="2000" b="0">
                <a:latin typeface="宋体" panose="02010600030101010101" pitchFamily="2" charset="-122"/>
                <a:cs typeface="宋体" panose="02010600030101010101" pitchFamily="2" charset="-122"/>
              </a:rPr>
              <a:t>．培训</a:t>
            </a:r>
            <a:r>
              <a:rPr lang="en-US" sz="2000" b="0">
                <a:latin typeface="宋体" panose="02010600030101010101" pitchFamily="2" charset="-122"/>
                <a:cs typeface="宋体" panose="02010600030101010101" pitchFamily="2" charset="-122"/>
              </a:rPr>
              <a:t>           D</a:t>
            </a:r>
            <a:r>
              <a:rPr lang="zh-CN" sz="2000" b="0">
                <a:latin typeface="宋体" panose="02010600030101010101" pitchFamily="2" charset="-122"/>
                <a:cs typeface="宋体" panose="02010600030101010101" pitchFamily="2" charset="-122"/>
              </a:rPr>
              <a:t>．金融</a:t>
            </a:r>
            <a:r>
              <a:rPr lang="en-US" sz="2000" b="0">
                <a:latin typeface="宋体" panose="02010600030101010101" pitchFamily="2" charset="-122"/>
                <a:cs typeface="宋体" panose="02010600030101010101" pitchFamily="2" charset="-122"/>
              </a:rPr>
              <a:t>9</a:t>
            </a:r>
            <a:r>
              <a:rPr lang="zh-CN" sz="2000" b="0">
                <a:latin typeface="宋体" panose="02010600030101010101" pitchFamily="2" charset="-122"/>
                <a:cs typeface="宋体" panose="02010600030101010101" pitchFamily="2" charset="-122"/>
              </a:rPr>
              <a:t>．机器人可以应用于（</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①</a:t>
            </a:r>
            <a:r>
              <a:rPr lang="zh-CN" sz="2000" b="0">
                <a:latin typeface="宋体" panose="02010600030101010101" pitchFamily="2" charset="-122"/>
                <a:cs typeface="宋体" panose="02010600030101010101" pitchFamily="2" charset="-122"/>
              </a:rPr>
              <a:t>烹饪</a:t>
            </a:r>
            <a:r>
              <a:rPr lang="en-US" sz="2000" b="0">
                <a:latin typeface="宋体" panose="02010600030101010101" pitchFamily="2" charset="-122"/>
                <a:cs typeface="宋体" panose="02010600030101010101" pitchFamily="2" charset="-122"/>
              </a:rPr>
              <a:t>     ②</a:t>
            </a:r>
            <a:r>
              <a:rPr lang="zh-CN" sz="2000" b="0">
                <a:latin typeface="宋体" panose="02010600030101010101" pitchFamily="2" charset="-122"/>
                <a:cs typeface="宋体" panose="02010600030101010101" pitchFamily="2" charset="-122"/>
              </a:rPr>
              <a:t>手术</a:t>
            </a:r>
            <a:r>
              <a:rPr lang="en-US" sz="2000" b="0">
                <a:latin typeface="宋体" panose="02010600030101010101" pitchFamily="2" charset="-122"/>
                <a:cs typeface="宋体" panose="02010600030101010101" pitchFamily="2" charset="-122"/>
              </a:rPr>
              <a:t>     ③</a:t>
            </a:r>
            <a:r>
              <a:rPr lang="zh-CN" sz="2000" b="0">
                <a:latin typeface="宋体" panose="02010600030101010101" pitchFamily="2" charset="-122"/>
                <a:cs typeface="宋体" panose="02010600030101010101" pitchFamily="2" charset="-122"/>
              </a:rPr>
              <a:t>自动驾驶</a:t>
            </a:r>
            <a:r>
              <a:rPr lang="en-US" sz="2000" b="0">
                <a:latin typeface="宋体" panose="02010600030101010101" pitchFamily="2" charset="-122"/>
                <a:cs typeface="宋体" panose="02010600030101010101" pitchFamily="2" charset="-122"/>
              </a:rPr>
              <a:t>    ④</a:t>
            </a:r>
            <a:r>
              <a:rPr lang="zh-CN" sz="2000" b="0">
                <a:latin typeface="宋体" panose="02010600030101010101" pitchFamily="2" charset="-122"/>
                <a:cs typeface="宋体" panose="02010600030101010101" pitchFamily="2" charset="-122"/>
              </a:rPr>
              <a:t>电焊</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①②③④        B</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①②③        C</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②③④         D</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①③④10</a:t>
            </a:r>
            <a:r>
              <a:rPr lang="zh-CN" sz="2000" b="0">
                <a:latin typeface="宋体" panose="02010600030101010101" pitchFamily="2" charset="-122"/>
                <a:cs typeface="宋体" panose="02010600030101010101" pitchFamily="2" charset="-122"/>
              </a:rPr>
              <a:t>．按照机器人的应用分类，属于工业机器的人是（</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．娱乐机器人</a:t>
            </a:r>
            <a:r>
              <a:rPr lang="en-US" sz="2000" b="0">
                <a:latin typeface="宋体" panose="02010600030101010101" pitchFamily="2" charset="-122"/>
                <a:cs typeface="宋体" panose="02010600030101010101" pitchFamily="2" charset="-122"/>
              </a:rPr>
              <a:t>       	   B</a:t>
            </a:r>
            <a:r>
              <a:rPr lang="zh-CN" sz="2000" b="0">
                <a:latin typeface="宋体" panose="02010600030101010101" pitchFamily="2" charset="-122"/>
                <a:cs typeface="宋体" panose="02010600030101010101" pitchFamily="2" charset="-122"/>
              </a:rPr>
              <a:t>．导盲机器人</a:t>
            </a:r>
            <a:r>
              <a:rPr lang="en-US" sz="2000" b="0">
                <a:latin typeface="宋体" panose="02010600030101010101" pitchFamily="2" charset="-122"/>
                <a:cs typeface="宋体" panose="02010600030101010101" pitchFamily="2" charset="-122"/>
              </a:rPr>
              <a:t>C</a:t>
            </a:r>
            <a:r>
              <a:rPr lang="zh-CN" sz="2000" b="0">
                <a:latin typeface="宋体" panose="02010600030101010101" pitchFamily="2" charset="-122"/>
                <a:cs typeface="宋体" panose="02010600030101010101" pitchFamily="2" charset="-122"/>
              </a:rPr>
              <a:t>．家务机器人</a:t>
            </a:r>
            <a:r>
              <a:rPr lang="en-US" sz="2000" b="0">
                <a:latin typeface="宋体" panose="02010600030101010101" pitchFamily="2" charset="-122"/>
                <a:cs typeface="宋体" panose="02010600030101010101" pitchFamily="2" charset="-122"/>
              </a:rPr>
              <a:t>      	   D</a:t>
            </a:r>
            <a:r>
              <a:rPr lang="zh-CN" sz="2000" b="0">
                <a:latin typeface="宋体" panose="02010600030101010101" pitchFamily="2" charset="-122"/>
                <a:cs typeface="宋体" panose="02010600030101010101" pitchFamily="2" charset="-122"/>
              </a:rPr>
              <a:t>．激光切割机器人</a:t>
            </a:r>
            <a:r>
              <a:rPr lang="en-US" sz="2000" b="0">
                <a:latin typeface="宋体" panose="02010600030101010101" pitchFamily="2" charset="-122"/>
                <a:cs typeface="宋体" panose="02010600030101010101" pitchFamily="2" charset="-122"/>
              </a:rPr>
              <a:t> </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38917" y="1819796"/>
          <a:ext cx="8136900" cy="2806967"/>
        </p:xfrm>
        <a:graphic>
          <a:graphicData uri="http://schemas.openxmlformats.org/drawingml/2006/table">
            <a:tbl>
              <a:tblPr firstRow="1" bandRow="1">
                <a:tableStyleId>{21E4AEA4-8DFA-4A89-87EB-49C32662AFE0}</a:tableStyleId>
              </a:tblPr>
              <a:tblGrid>
                <a:gridCol w="813690"/>
                <a:gridCol w="813690"/>
                <a:gridCol w="813690"/>
                <a:gridCol w="813690"/>
                <a:gridCol w="813690"/>
                <a:gridCol w="813690"/>
                <a:gridCol w="813690"/>
                <a:gridCol w="813690"/>
                <a:gridCol w="813690"/>
                <a:gridCol w="813690"/>
              </a:tblGrid>
              <a:tr h="859790">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350">
                <a:tc>
                  <a:txBody>
                    <a:bodyPr/>
                    <a:lstStyle/>
                    <a:p>
                      <a:pPr algn="ctr"/>
                      <a:r>
                        <a:rPr lang="en-US" altLang="zh-CN" sz="2000" dirty="0" smtClean="0"/>
                        <a:t>1</a:t>
                      </a:r>
                      <a:endParaRPr lang="zh-CN" altLang="en-US" sz="2000" dirty="0"/>
                    </a:p>
                  </a:txBody>
                  <a:tcPr anchor="ctr"/>
                </a:tc>
                <a:tc>
                  <a:txBody>
                    <a:bodyPr/>
                    <a:lstStyle/>
                    <a:p>
                      <a:pPr algn="ctr"/>
                      <a:r>
                        <a:rPr lang="en-US" sz="2000" dirty="0" smtClean="0"/>
                        <a:t>D</a:t>
                      </a:r>
                      <a:endParaRPr 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sz="2000" dirty="0" smtClean="0"/>
                        <a:t>A</a:t>
                      </a:r>
                      <a:endParaRPr 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sz="2000" dirty="0" smtClean="0"/>
                        <a:t>D</a:t>
                      </a:r>
                      <a:endParaRPr lang="en-US" sz="2000" dirty="0"/>
                    </a:p>
                  </a:txBody>
                  <a:tcPr anchor="ctr"/>
                </a:tc>
              </a:tr>
            </a:tbl>
          </a:graphicData>
        </a:graphic>
      </p:graphicFrame>
      <p:grpSp>
        <p:nvGrpSpPr>
          <p:cNvPr id="3079" name="组合 4"/>
          <p:cNvGrpSpPr/>
          <p:nvPr/>
        </p:nvGrpSpPr>
        <p:grpSpPr bwMode="auto">
          <a:xfrm>
            <a:off x="2627313" y="44450"/>
            <a:ext cx="6048375" cy="636904"/>
            <a:chOff x="2555776" y="44624"/>
            <a:chExt cx="6048672" cy="63633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26899" y="159455"/>
              <a:ext cx="5171059" cy="521499"/>
            </a:xfrm>
            <a:prstGeom prst="rect">
              <a:avLst/>
            </a:prstGeom>
          </p:spPr>
          <p:txBody>
            <a:bodyPr wrap="square">
              <a:spAutoFit/>
            </a:bodyPr>
            <a:p>
              <a:pPr>
                <a:defRPr/>
              </a:pPr>
              <a:r>
                <a:rPr lang="zh-CN" altLang="en-US" sz="2800" dirty="0" smtClean="0">
                  <a:solidFill>
                    <a:srgbClr val="FFFF00"/>
                  </a:solidFill>
                  <a:sym typeface="+mn-ea"/>
                </a:rPr>
                <a:t>参考答案</a:t>
              </a:r>
              <a:endParaRPr lang="zh-CN" altLang="en-US" sz="2800" dirty="0" smtClean="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一.机器人概况</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103" name="文本框 102"/>
          <p:cNvSpPr txBox="1"/>
          <p:nvPr/>
        </p:nvSpPr>
        <p:spPr>
          <a:xfrm>
            <a:off x="260350" y="897255"/>
            <a:ext cx="8674100" cy="4154170"/>
          </a:xfrm>
          <a:prstGeom prst="rect">
            <a:avLst/>
          </a:prstGeom>
          <a:noFill/>
          <a:ln w="9525">
            <a:noFill/>
          </a:ln>
        </p:spPr>
        <p:txBody>
          <a:bodyPr wrap="square">
            <a:spAutoFit/>
          </a:bodyPr>
          <a:p>
            <a:pPr marL="0" indent="267970">
              <a:lnSpc>
                <a:spcPct val="110000"/>
              </a:lnSpc>
            </a:pPr>
            <a:r>
              <a:rPr lang="zh-CN" sz="2000">
                <a:latin typeface="宋体" panose="02010600030101010101" pitchFamily="2" charset="-122"/>
                <a:cs typeface="宋体" panose="02010600030101010101" pitchFamily="2" charset="-122"/>
              </a:rPr>
              <a:t>1.机器人的定义</a:t>
            </a:r>
            <a:r>
              <a:rPr lang="zh-CN" sz="2000" b="0">
                <a:latin typeface="宋体" panose="02010600030101010101" pitchFamily="2" charset="-122"/>
                <a:cs typeface="宋体" panose="02010600030101010101" pitchFamily="2" charset="-122"/>
              </a:rPr>
              <a:t>   机器人（Robot）是一种自动化的机器，这种机器具备一些与人或生物相似的智能能力，如感知能力、规划能力、动作能力和协同能力，是一种具有高度灵活性的自动化机器。机器人具有感知、决策、执行等基本特征，可以辅助甚至替代人类完成危险、繁重、复杂的工作，提高工作效率与质量，服务人类生活，扩大或延伸人的活动及能力范围。对于一些会产生有毒、有害气体粉尘或是有些爆炸和触电风险的工作场合，机器人的机械臂凭借着良好的仿生学结构可以代替人手完成几乎全部的动作。武器搬运、高温炼钢、灭火、地震搜救、高空和深海作业等危险性行业，机器人发挥了重要作用。   机器人的组成通常包括三大部分和六个子系统，其中三大部分指机械部分、传感部分和控制部分，六个子系统是指驱动系统、机械结构系统、感受系统、机器人</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环境交互系统、人机交互系统和控制系统。</a:t>
            </a:r>
            <a:endParaRPr lang="zh-CN" altLang="en-US" sz="2000">
              <a:latin typeface="宋体" panose="02010600030101010101" pitchFamily="2" charset="-122"/>
              <a:cs typeface="宋体" panose="02010600030101010101" pitchFamily="2" charset="-122"/>
            </a:endParaRPr>
          </a:p>
        </p:txBody>
      </p:sp>
      <p:sp>
        <p:nvSpPr>
          <p:cNvPr id="2" name="文本框 1"/>
          <p:cNvSpPr txBox="1"/>
          <p:nvPr/>
        </p:nvSpPr>
        <p:spPr>
          <a:xfrm>
            <a:off x="137795" y="5060950"/>
            <a:ext cx="8743315" cy="1198880"/>
          </a:xfrm>
          <a:prstGeom prst="rect">
            <a:avLst/>
          </a:prstGeom>
          <a:noFill/>
          <a:ln w="9525">
            <a:noFill/>
          </a:ln>
        </p:spPr>
        <p:txBody>
          <a:bodyPr wrap="square">
            <a:spAutoFit/>
          </a:bodyPr>
          <a:p>
            <a:pPr marL="0" indent="267970">
              <a:lnSpc>
                <a:spcPct val="120000"/>
              </a:lnSpc>
            </a:pPr>
            <a:r>
              <a:rPr lang="zh-CN" sz="2000">
                <a:latin typeface="宋体" panose="02010600030101010101" pitchFamily="2" charset="-122"/>
                <a:ea typeface="宋体" panose="02010600030101010101" pitchFamily="2" charset="-122"/>
                <a:cs typeface="宋体" panose="02010600030101010101" pitchFamily="2" charset="-122"/>
              </a:rPr>
              <a:t>2.机器人的发展阶段</a:t>
            </a:r>
            <a:endParaRPr lang="zh-CN" sz="2000">
              <a:latin typeface="宋体" panose="02010600030101010101" pitchFamily="2" charset="-122"/>
              <a:ea typeface="宋体" panose="02010600030101010101" pitchFamily="2" charset="-122"/>
              <a:cs typeface="宋体" panose="02010600030101010101" pitchFamily="2" charset="-122"/>
            </a:endParaRPr>
          </a:p>
          <a:p>
            <a:pPr marL="0" indent="26797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（1）第一代机器人：示教再现型机器人。1947年，为了搬运和处理核燃料，美国橡树岭国家实验室研发了世界上第一台遥控的机器人。</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一.机器人概况</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3" name="文本框 2"/>
          <p:cNvSpPr txBox="1"/>
          <p:nvPr/>
        </p:nvSpPr>
        <p:spPr>
          <a:xfrm>
            <a:off x="243840" y="913765"/>
            <a:ext cx="8758555" cy="5939155"/>
          </a:xfrm>
          <a:prstGeom prst="rect">
            <a:avLst/>
          </a:prstGeom>
          <a:noFill/>
        </p:spPr>
        <p:txBody>
          <a:bodyPr wrap="square" rtlCol="0" anchor="t">
            <a:spAutoFit/>
          </a:bodyPr>
          <a:p>
            <a:r>
              <a:rPr lang="en-US" altLang="zh-CN" sz="2000" b="0">
                <a:latin typeface="宋体" panose="02010600030101010101" pitchFamily="2" charset="-122"/>
                <a:cs typeface="宋体" panose="02010600030101010101" pitchFamily="2" charset="-122"/>
              </a:rPr>
              <a:t>   </a:t>
            </a:r>
            <a:r>
              <a:rPr lang="zh-CN" altLang="en-US" sz="2000" b="0">
                <a:latin typeface="宋体" panose="02010600030101010101" pitchFamily="2" charset="-122"/>
                <a:cs typeface="宋体" panose="02010600030101010101" pitchFamily="2" charset="-122"/>
              </a:rPr>
              <a:t>1962年美国又研制成功PUMA通用示教再现型机器人，这种机器人通过一台计算机，来控制一个多自由度的机械，通过示教存储程序和信息，工作时把信息读取出来，然后发出指令，这样机器人可以重复地根据人当时示教的结果，再现出这种动作。比方说汽车的点焊机器人，它只要把这个点焊的过程示教完以后，它总是重复这样一种工作。</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（2）第二代机器人：感觉型机器人。示教再现型机器人对于外界的环境没有   感知，操作力的大小，工件存在不存在，焊接的好与坏，它并不知道。因此，在20世纪70年代后期，人们开始研究第二代机器人，叫感觉型机器人，这种机器人拥有类似人的感觉功能，如触觉、视觉、听觉等，它能够通过感觉来感受和识别工件的形状、大小、颜色。</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（3）第三代机器人：智能型机器人。20世纪90年代以来发明的机器人。这种机器人带有多种传感器，可以进行复杂的逻辑推理、判断及决策，在变化的内部状态与外部环境中，自主决定自身的行为。</a:t>
            </a:r>
            <a:endParaRPr lang="zh-CN" altLang="en-US" sz="2000" b="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3.机器人的分类</a:t>
            </a:r>
            <a:endParaRPr lang="zh-CN" altLang="en-US" sz="200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关于机器人的分类，国际上没有制定统一的标准，从不同的角度可以有不同的分类。目前，国际上的机器人学者，从应用环境出发将机器人分为两类：制造环境下的</a:t>
            </a:r>
            <a:r>
              <a:rPr lang="zh-CN" altLang="en-US" sz="2000" b="0">
                <a:solidFill>
                  <a:srgbClr val="FF0000"/>
                </a:solidFill>
                <a:latin typeface="宋体" panose="02010600030101010101" pitchFamily="2" charset="-122"/>
                <a:cs typeface="宋体" panose="02010600030101010101" pitchFamily="2" charset="-122"/>
              </a:rPr>
              <a:t>工业机器人</a:t>
            </a:r>
            <a:r>
              <a:rPr lang="zh-CN" altLang="en-US" sz="2000" b="0">
                <a:latin typeface="宋体" panose="02010600030101010101" pitchFamily="2" charset="-122"/>
                <a:cs typeface="宋体" panose="02010600030101010101" pitchFamily="2" charset="-122"/>
              </a:rPr>
              <a:t>和非制造环境下的</a:t>
            </a:r>
            <a:r>
              <a:rPr lang="zh-CN" altLang="en-US" sz="2000" b="0">
                <a:solidFill>
                  <a:srgbClr val="FF0000"/>
                </a:solidFill>
                <a:latin typeface="宋体" panose="02010600030101010101" pitchFamily="2" charset="-122"/>
                <a:cs typeface="宋体" panose="02010600030101010101" pitchFamily="2" charset="-122"/>
              </a:rPr>
              <a:t>服务与仿人型机器人</a:t>
            </a:r>
            <a:r>
              <a:rPr lang="zh-CN" altLang="en-US" sz="2000" b="0">
                <a:latin typeface="宋体" panose="02010600030101010101" pitchFamily="2" charset="-122"/>
                <a:cs typeface="宋体" panose="02010600030101010101" pitchFamily="2" charset="-122"/>
              </a:rPr>
              <a:t>。我国的机器人专家从应用环境出发，将机器人分为三类，即</a:t>
            </a:r>
            <a:r>
              <a:rPr lang="zh-CN" altLang="en-US" sz="2000" b="0">
                <a:solidFill>
                  <a:srgbClr val="FF0000"/>
                </a:solidFill>
                <a:latin typeface="宋体" panose="02010600030101010101" pitchFamily="2" charset="-122"/>
                <a:cs typeface="宋体" panose="02010600030101010101" pitchFamily="2" charset="-122"/>
              </a:rPr>
              <a:t>工业机器人、服务机器人和特种机器人。 </a:t>
            </a:r>
            <a:endParaRPr lang="zh-CN" altLang="en-US" sz="2000" b="0">
              <a:solidFill>
                <a:srgbClr val="FF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一.机器人概况</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103" name="文本框 102"/>
          <p:cNvSpPr txBox="1"/>
          <p:nvPr/>
        </p:nvSpPr>
        <p:spPr>
          <a:xfrm>
            <a:off x="183515" y="935355"/>
            <a:ext cx="8751570" cy="4523105"/>
          </a:xfrm>
          <a:prstGeom prst="rect">
            <a:avLst/>
          </a:prstGeom>
          <a:noFill/>
          <a:ln w="9525">
            <a:noFill/>
          </a:ln>
        </p:spPr>
        <p:txBody>
          <a:bodyPr wrap="square">
            <a:spAutoFit/>
          </a:bodyPr>
          <a:p>
            <a:pPr marL="0" indent="266700">
              <a:lnSpc>
                <a:spcPct val="120000"/>
              </a:lnSpc>
            </a:pPr>
            <a:r>
              <a:rPr lang="zh-CN" sz="2000">
                <a:latin typeface="宋体" panose="02010600030101010101" pitchFamily="2" charset="-122"/>
                <a:ea typeface="宋体" panose="02010600030101010101" pitchFamily="2" charset="-122"/>
                <a:cs typeface="宋体" panose="02010600030101010101" pitchFamily="2" charset="-122"/>
              </a:rPr>
              <a:t>（1）工业机器人：</a:t>
            </a:r>
            <a:r>
              <a:rPr lang="zh-CN" sz="2000" b="0">
                <a:latin typeface="宋体" panose="02010600030101010101" pitchFamily="2" charset="-122"/>
                <a:ea typeface="宋体" panose="02010600030101010101" pitchFamily="2" charset="-122"/>
                <a:cs typeface="宋体" panose="02010600030101010101" pitchFamily="2" charset="-122"/>
              </a:rPr>
              <a:t>它是指面向工业领域的多关节机械手或多自由度机器人，工业机器人的种类主要有：搬运机器人（码垛机器人）、装配机器人、焊接机器人（包括点焊机器人、弧焊机器人和激光机器人等）、喷涂机器人、检测机器人等。</a:t>
            </a:r>
            <a:endParaRPr lang="zh-CN" sz="2000" b="0">
              <a:latin typeface="宋体" panose="02010600030101010101" pitchFamily="2" charset="-122"/>
              <a:ea typeface="宋体" panose="02010600030101010101" pitchFamily="2" charset="-122"/>
              <a:cs typeface="宋体" panose="02010600030101010101" pitchFamily="2" charset="-122"/>
            </a:endParaRPr>
          </a:p>
          <a:p>
            <a:pPr marL="0" indent="266700">
              <a:lnSpc>
                <a:spcPct val="120000"/>
              </a:lnSpc>
            </a:pPr>
            <a:r>
              <a:rPr lang="zh-CN" sz="2000">
                <a:latin typeface="宋体" panose="02010600030101010101" pitchFamily="2" charset="-122"/>
                <a:ea typeface="宋体" panose="02010600030101010101" pitchFamily="2" charset="-122"/>
                <a:cs typeface="宋体" panose="02010600030101010101" pitchFamily="2" charset="-122"/>
              </a:rPr>
              <a:t>（2）服务机器人：</a:t>
            </a:r>
            <a:r>
              <a:rPr lang="zh-CN" sz="2000" b="0">
                <a:latin typeface="宋体" panose="02010600030101010101" pitchFamily="2" charset="-122"/>
                <a:ea typeface="宋体" panose="02010600030101010101" pitchFamily="2" charset="-122"/>
                <a:cs typeface="宋体" panose="02010600030101010101" pitchFamily="2" charset="-122"/>
              </a:rPr>
              <a:t>它是指用于非制造业的，服务型的机器人和仿人型机器人，包括：智能语音机器人（如客服机器人）、公共服务机器人（如送餐机器人、迎宾机器人、商场导购机器人、导盲机器人、银行柜台机器人、巡检机器人、航拍机器人等）、家用机器人（如清洁机器人、扫地机器人、擦窗机器人、教育机器人、家庭娱乐机器人、儿童陪伴机器人、小家电类机器人、家庭安防机器人等）、医疗机器人（如手术机器人）等。</a:t>
            </a:r>
            <a:endParaRPr lang="zh-CN" sz="2000" b="0">
              <a:latin typeface="宋体" panose="02010600030101010101" pitchFamily="2" charset="-122"/>
              <a:ea typeface="宋体" panose="02010600030101010101" pitchFamily="2" charset="-122"/>
              <a:cs typeface="宋体" panose="02010600030101010101" pitchFamily="2" charset="-122"/>
            </a:endParaRPr>
          </a:p>
          <a:p>
            <a:pPr marL="0" indent="266700">
              <a:lnSpc>
                <a:spcPct val="120000"/>
              </a:lnSpc>
            </a:pPr>
            <a:r>
              <a:rPr lang="zh-CN" sz="2000">
                <a:latin typeface="宋体" panose="02010600030101010101" pitchFamily="2" charset="-122"/>
                <a:ea typeface="宋体" panose="02010600030101010101" pitchFamily="2" charset="-122"/>
                <a:cs typeface="宋体" panose="02010600030101010101" pitchFamily="2" charset="-122"/>
              </a:rPr>
              <a:t>（3）特种机器人：</a:t>
            </a:r>
            <a:r>
              <a:rPr lang="zh-CN" sz="2000" b="0">
                <a:latin typeface="宋体" panose="02010600030101010101" pitchFamily="2" charset="-122"/>
                <a:ea typeface="宋体" panose="02010600030101010101" pitchFamily="2" charset="-122"/>
                <a:cs typeface="宋体" panose="02010600030101010101" pitchFamily="2" charset="-122"/>
              </a:rPr>
              <a:t>它是指针对一个特定领域、特定用途设计的机器人，如月球车、核工业机器人、军用机器人、农业机器人、水下机器人等。</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一.机器人概况</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103" name="文本框 102"/>
          <p:cNvSpPr txBox="1"/>
          <p:nvPr/>
        </p:nvSpPr>
        <p:spPr>
          <a:xfrm>
            <a:off x="200660" y="901700"/>
            <a:ext cx="8765540" cy="4892675"/>
          </a:xfrm>
          <a:prstGeom prst="rect">
            <a:avLst/>
          </a:prstGeom>
          <a:noFill/>
          <a:ln w="9525">
            <a:noFill/>
          </a:ln>
        </p:spPr>
        <p:txBody>
          <a:bodyPr wrap="square">
            <a:spAutoFit/>
          </a:bodyPr>
          <a:p>
            <a:pPr marL="0" indent="266700">
              <a:lnSpc>
                <a:spcPct val="12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（了解）</a:t>
            </a:r>
            <a:r>
              <a:rPr lang="zh-CN" sz="2000" b="0">
                <a:latin typeface="宋体" panose="02010600030101010101" pitchFamily="2" charset="-122"/>
                <a:ea typeface="宋体" panose="02010600030101010101" pitchFamily="2" charset="-122"/>
                <a:cs typeface="宋体" panose="02010600030101010101" pitchFamily="2" charset="-122"/>
              </a:rPr>
              <a:t>机器人根据控制方式不同，可以分为以下几种类型：（1）操作型机器人：能自动控制，可重复编程，多功能，有几个自由度，可固定或移动，用于相关自动化系统中。 （2）程控型机器人：按预先要求的顺序及条件，依次控制机器人的机械动作。（3）示教再现型机器人：通过引导或其他方式，先教会机器人动作，输入工作程序，机器人则自动重复进行作业。  （4）数控型机器人：不必使机器人动作，通过数值、语言等对机器人进行示教，机器人根据示教后的信息进行作业。（5）感觉控制型机器人：利用传感器获取的信息控制机器人的动作。 （6）适应控制型机器人：机器人能适应环境的变化，控制其自身的行动。（7）学习控制型机器人：机器人能“体会”工作的经验，具有一定的学习功能，并将所“学”的经验用于工作中。（8）智能机器人：以人工智能决定其行动的机器人。</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36905"/>
            <a:chOff x="2555776" y="44624"/>
            <a:chExt cx="6048672" cy="63633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50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
        <p:nvSpPr>
          <p:cNvPr id="103" name="文本框 102"/>
          <p:cNvSpPr txBox="1"/>
          <p:nvPr/>
        </p:nvSpPr>
        <p:spPr>
          <a:xfrm>
            <a:off x="312420" y="681355"/>
            <a:ext cx="8656320" cy="5015865"/>
          </a:xfrm>
          <a:prstGeom prst="rect">
            <a:avLst/>
          </a:prstGeom>
          <a:noFill/>
          <a:ln w="9525">
            <a:noFill/>
          </a:ln>
        </p:spPr>
        <p:txBody>
          <a:bodyPr wrap="square">
            <a:spAutoFit/>
          </a:bodyPr>
          <a:p>
            <a:pPr marL="0" indent="2667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当前机器人的应用非常广泛，除了家用机器人外，工业、农业、军事、医疗、教育等各行业都有用到机器人。1.家用机器人   随着技术的成熟，机器人和人们的生活的关系越来越密切，智能家居成为当下非常热门的话题，扫地机器人算是智能家居推广的先行者，将机器人技术引入住宅可以使生活更加安全舒心。家用机器人是为人类居家服务的特种机器人，如维护、保养、修理、运输、清洗、监护等工作，种类可分为电器机器人、娱乐机器人、厨师机器人、搬运机器人、不动机器人、移动助理机器人和类人机器人。   类人机器人可以跟人交流，交流时具备一定的表情和动作，并具备学习能力。个人助理机器人，它可以帮助你记忆陌生的面孔。当你向某人问好时，这个助理机器人可以通过语音识别引擎、小麦克风和摄像头等设备把对方的名字、低分辨率的照片存储到地址簿里。当你再遇到这个人时，助理会小声地告诉你他是谁。电器机器人又称为应用机器人，他们就像具备智能的家用电器，勤奋的吸尘器机器人是这种机器人的代表，其外形像厚厚的飞碟，其超声波监视器能避免其撞坏家具，红外线眼可避免其失足跌下楼梯。</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nvGrpSpPr>
          <p:cNvPr id="23" name="组合 23"/>
          <p:cNvGrpSpPr/>
          <p:nvPr/>
        </p:nvGrpSpPr>
        <p:grpSpPr>
          <a:xfrm>
            <a:off x="1478280" y="2963545"/>
            <a:ext cx="6592736" cy="2389730"/>
            <a:chOff x="4269" y="91495"/>
            <a:chExt cx="8525" cy="2711"/>
          </a:xfrm>
        </p:grpSpPr>
        <p:pic>
          <p:nvPicPr>
            <p:cNvPr id="9" name="图片 9" descr="1615125396(1)"/>
            <p:cNvPicPr>
              <a:picLocks noChangeAspect="1"/>
            </p:cNvPicPr>
            <p:nvPr/>
          </p:nvPicPr>
          <p:blipFill>
            <a:blip r:embed="rId2"/>
            <a:srcRect l="43327" t="3509"/>
            <a:stretch>
              <a:fillRect/>
            </a:stretch>
          </p:blipFill>
          <p:spPr>
            <a:xfrm>
              <a:off x="10414" y="91495"/>
              <a:ext cx="2203" cy="2279"/>
            </a:xfrm>
            <a:prstGeom prst="rect">
              <a:avLst/>
            </a:prstGeom>
          </p:spPr>
        </p:pic>
        <p:pic>
          <p:nvPicPr>
            <p:cNvPr id="14" name="图片 14" descr="1615126495(1)"/>
            <p:cNvPicPr>
              <a:picLocks noChangeAspect="1"/>
            </p:cNvPicPr>
            <p:nvPr/>
          </p:nvPicPr>
          <p:blipFill>
            <a:blip r:embed="rId3"/>
            <a:stretch>
              <a:fillRect/>
            </a:stretch>
          </p:blipFill>
          <p:spPr>
            <a:xfrm>
              <a:off x="7114" y="92508"/>
              <a:ext cx="1954" cy="1256"/>
            </a:xfrm>
            <a:prstGeom prst="rect">
              <a:avLst/>
            </a:prstGeom>
          </p:spPr>
        </p:pic>
        <p:pic>
          <p:nvPicPr>
            <p:cNvPr id="15" name="图片 15" descr="1615126594(1)"/>
            <p:cNvPicPr>
              <a:picLocks noChangeAspect="1"/>
            </p:cNvPicPr>
            <p:nvPr/>
          </p:nvPicPr>
          <p:blipFill>
            <a:blip r:embed="rId4"/>
            <a:srcRect l="1325" t="330" r="1325" b="961"/>
            <a:stretch>
              <a:fillRect/>
            </a:stretch>
          </p:blipFill>
          <p:spPr>
            <a:xfrm>
              <a:off x="4408" y="91844"/>
              <a:ext cx="1365" cy="1908"/>
            </a:xfrm>
            <a:prstGeom prst="rect">
              <a:avLst/>
            </a:prstGeom>
          </p:spPr>
        </p:pic>
        <p:sp>
          <p:nvSpPr>
            <p:cNvPr id="16" name="文本框 16"/>
            <p:cNvSpPr txBox="1"/>
            <p:nvPr/>
          </p:nvSpPr>
          <p:spPr>
            <a:xfrm>
              <a:off x="4269" y="93841"/>
              <a:ext cx="1706"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图8-2-1 机器狗</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7" name="文本框 17"/>
            <p:cNvSpPr txBox="1"/>
            <p:nvPr/>
          </p:nvSpPr>
          <p:spPr>
            <a:xfrm>
              <a:off x="6598" y="93871"/>
              <a:ext cx="2977" cy="32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图8-2-2 </a:t>
              </a:r>
              <a:r>
                <a:rPr lang="en-US" altLang="zh-CN" sz="1400" b="0"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iRobot扫地机器人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8" name="文本框 18"/>
            <p:cNvSpPr txBox="1"/>
            <p:nvPr/>
          </p:nvSpPr>
          <p:spPr>
            <a:xfrm>
              <a:off x="10198" y="93771"/>
              <a:ext cx="2596"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图8-2-3 迎宾类人机器人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4" name="文本框 3"/>
          <p:cNvSpPr txBox="1"/>
          <p:nvPr/>
        </p:nvSpPr>
        <p:spPr>
          <a:xfrm>
            <a:off x="251460" y="1009015"/>
            <a:ext cx="8644255" cy="1014730"/>
          </a:xfrm>
          <a:prstGeom prst="rect">
            <a:avLst/>
          </a:prstGeom>
          <a:noFill/>
        </p:spPr>
        <p:txBody>
          <a:bodyPr wrap="square" rtlCol="0" anchor="t">
            <a:spAutoFit/>
          </a:bodyPr>
          <a:p>
            <a:r>
              <a:rPr lang="en-US" altLang="zh-CN" sz="2000" b="0"/>
              <a:t>   </a:t>
            </a:r>
            <a:r>
              <a:rPr lang="en-US" altLang="zh-CN" sz="2000" b="0">
                <a:latin typeface="宋体" panose="02010600030101010101" pitchFamily="2" charset="-122"/>
                <a:cs typeface="宋体" panose="02010600030101010101" pitchFamily="2" charset="-122"/>
              </a:rPr>
              <a:t>  </a:t>
            </a:r>
            <a:r>
              <a:rPr lang="zh-CN" altLang="en-US" sz="2000" b="0">
                <a:latin typeface="宋体" panose="02010600030101010101" pitchFamily="2" charset="-122"/>
                <a:cs typeface="宋体" panose="02010600030101010101" pitchFamily="2" charset="-122"/>
              </a:rPr>
              <a:t>除了清洁，另一大类家用机器人可用于家庭安全，典型产品有索尼的iRobot机器狗。用户可以通过个人电脑或手机与这类机器人连接，通过互联网指挥这些机器人执行家庭保卫任务。</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175260" y="1033145"/>
            <a:ext cx="8803005" cy="2676525"/>
          </a:xfrm>
          <a:prstGeom prst="rect">
            <a:avLst/>
          </a:prstGeom>
          <a:noFill/>
          <a:ln w="9525">
            <a:noFill/>
          </a:ln>
        </p:spPr>
        <p:txBody>
          <a:bodyPr wrap="square">
            <a:spAutoFit/>
          </a:bodyPr>
          <a:p>
            <a:pPr marL="0" indent="267970">
              <a:lnSpc>
                <a:spcPct val="120000"/>
              </a:lnSpc>
            </a:pPr>
            <a:r>
              <a:rPr lang="zh-CN" sz="2000">
                <a:latin typeface="宋体" panose="02010600030101010101" pitchFamily="2" charset="-122"/>
                <a:ea typeface="宋体" panose="02010600030101010101" pitchFamily="2" charset="-122"/>
                <a:cs typeface="宋体" panose="02010600030101010101" pitchFamily="2" charset="-122"/>
              </a:rPr>
              <a:t>2.机器人的典型应用</a:t>
            </a:r>
            <a:r>
              <a:rPr lang="zh-CN" sz="2000" b="0">
                <a:latin typeface="宋体" panose="02010600030101010101" pitchFamily="2" charset="-122"/>
                <a:ea typeface="宋体" panose="02010600030101010101" pitchFamily="2" charset="-122"/>
                <a:cs typeface="宋体" panose="02010600030101010101" pitchFamily="2" charset="-122"/>
              </a:rPr>
              <a:t>（1）工业机器人   工业机器人按照ISO 8373定义，它是面向工业领域的多关节机械手或多自由度的机器人。工业机器人是自动执行工作的机器装置，是靠自身动力和控制能力来实现各种功能的一种机器。它可以接受人类指挥，也可以按照预先编排的程序运行，现代的工业机器人还可以根据人工智能技术制定的原则纲领行动。</a:t>
            </a:r>
            <a:endParaRPr lang="zh-CN" sz="2000" b="0">
              <a:latin typeface="宋体" panose="02010600030101010101" pitchFamily="2" charset="-122"/>
              <a:cs typeface="宋体" panose="02010600030101010101" pitchFamily="2" charset="-122"/>
            </a:endParaRPr>
          </a:p>
        </p:txBody>
      </p:sp>
      <p:grpSp>
        <p:nvGrpSpPr>
          <p:cNvPr id="25" name="组合 25"/>
          <p:cNvGrpSpPr/>
          <p:nvPr/>
        </p:nvGrpSpPr>
        <p:grpSpPr>
          <a:xfrm>
            <a:off x="2006600" y="3649345"/>
            <a:ext cx="3844995" cy="2590608"/>
            <a:chOff x="5989" y="96208"/>
            <a:chExt cx="4785" cy="3106"/>
          </a:xfrm>
        </p:grpSpPr>
        <p:pic>
          <p:nvPicPr>
            <p:cNvPr id="21" name="图片 21" descr="1615128450(1)"/>
            <p:cNvPicPr>
              <a:picLocks noChangeAspect="1"/>
            </p:cNvPicPr>
            <p:nvPr/>
          </p:nvPicPr>
          <p:blipFill>
            <a:blip r:embed="rId2"/>
            <a:stretch>
              <a:fillRect/>
            </a:stretch>
          </p:blipFill>
          <p:spPr>
            <a:xfrm>
              <a:off x="5989" y="96208"/>
              <a:ext cx="4785" cy="2655"/>
            </a:xfrm>
            <a:prstGeom prst="rect">
              <a:avLst/>
            </a:prstGeom>
          </p:spPr>
        </p:pic>
        <p:sp>
          <p:nvSpPr>
            <p:cNvPr id="22" name="文本框 22"/>
            <p:cNvSpPr txBox="1"/>
            <p:nvPr/>
          </p:nvSpPr>
          <p:spPr>
            <a:xfrm>
              <a:off x="7480" y="98949"/>
              <a:ext cx="2150"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图8-2-4 工业机器人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02"/>
          <p:cNvSpPr txBox="1"/>
          <p:nvPr/>
        </p:nvSpPr>
        <p:spPr>
          <a:xfrm>
            <a:off x="260350" y="824230"/>
            <a:ext cx="8743315" cy="1938020"/>
          </a:xfrm>
          <a:prstGeom prst="rect">
            <a:avLst/>
          </a:prstGeom>
          <a:noFill/>
          <a:ln w="9525">
            <a:noFill/>
          </a:ln>
        </p:spPr>
        <p:txBody>
          <a:bodyPr wrap="square">
            <a:spAutoFit/>
          </a:bodyPr>
          <a:p>
            <a:pPr marL="0" indent="266700">
              <a:lnSpc>
                <a:spcPct val="120000"/>
              </a:lnSpc>
            </a:pPr>
            <a:r>
              <a:rPr lang="en-US" sz="1050">
                <a:latin typeface="宋体" panose="02010600030101010101" pitchFamily="2" charset="-122"/>
                <a:ea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（2）农业机器人</a:t>
            </a:r>
            <a:r>
              <a:rPr lang="zh-CN" sz="2000" b="0">
                <a:latin typeface="宋体" panose="02010600030101010101" pitchFamily="2" charset="-122"/>
                <a:ea typeface="宋体" panose="02010600030101010101" pitchFamily="2" charset="-122"/>
                <a:cs typeface="宋体" panose="02010600030101010101" pitchFamily="2" charset="-122"/>
              </a:rPr>
              <a:t>                        农业机器人是机器人部署用于农业用途。机器人或无人机在农业中的新兴应用包括杂草去除、云播种、播种、收获、环境监测和土壤分析等。收割机器人、采摘水果机器人、无人驾驶拖拉机、喷雾器和剪羊毛机器人旨在替代人工操作。</a:t>
            </a:r>
            <a:endParaRPr lang="zh-CN" sz="2000" b="0">
              <a:latin typeface="宋体" panose="02010600030101010101" pitchFamily="2" charset="-122"/>
              <a:cs typeface="宋体" panose="02010600030101010101" pitchFamily="2" charset="-122"/>
            </a:endParaRPr>
          </a:p>
        </p:txBody>
      </p:sp>
      <p:grpSp>
        <p:nvGrpSpPr>
          <p:cNvPr id="28" name="组合 28"/>
          <p:cNvGrpSpPr/>
          <p:nvPr/>
        </p:nvGrpSpPr>
        <p:grpSpPr>
          <a:xfrm>
            <a:off x="2099310" y="3036570"/>
            <a:ext cx="3850640" cy="2685415"/>
            <a:chOff x="4886" y="103009"/>
            <a:chExt cx="4073" cy="2441"/>
          </a:xfrm>
        </p:grpSpPr>
        <p:pic>
          <p:nvPicPr>
            <p:cNvPr id="3" name="图片 3" descr="1615085859(1)"/>
            <p:cNvPicPr>
              <a:picLocks noChangeAspect="1"/>
            </p:cNvPicPr>
            <p:nvPr/>
          </p:nvPicPr>
          <p:blipFill>
            <a:blip r:embed="rId2"/>
            <a:stretch>
              <a:fillRect/>
            </a:stretch>
          </p:blipFill>
          <p:spPr>
            <a:xfrm>
              <a:off x="4886" y="103009"/>
              <a:ext cx="4073" cy="2234"/>
            </a:xfrm>
            <a:prstGeom prst="rect">
              <a:avLst/>
            </a:prstGeom>
          </p:spPr>
        </p:pic>
        <p:sp>
          <p:nvSpPr>
            <p:cNvPr id="27" name="文本框 27"/>
            <p:cNvSpPr txBox="1"/>
            <p:nvPr/>
          </p:nvSpPr>
          <p:spPr>
            <a:xfrm>
              <a:off x="5876" y="105243"/>
              <a:ext cx="2093" cy="207"/>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图8-2-5 除草机器人</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5" name="矩形 4"/>
          <p:cNvSpPr/>
          <p:nvPr/>
        </p:nvSpPr>
        <p:spPr>
          <a:xfrm>
            <a:off x="2698433" y="159385"/>
            <a:ext cx="5170805" cy="521970"/>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二.机器人的应用</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r"/>
      </p:transition>
    </mc:Choice>
    <mc:Fallback>
      <p:transition spd="slow">
        <p:pull dir="r"/>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4241</Words>
  <Application>WPS 演示</Application>
  <PresentationFormat>全屏显示(4:3)</PresentationFormat>
  <Paragraphs>205</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微软雅黑</vt:lpstr>
      <vt:lpstr>黑体</vt:lpstr>
      <vt:lpstr>Times New Roman</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75</cp:revision>
  <cp:lastPrinted>2411-12-30T00:00:00Z</cp:lastPrinted>
  <dcterms:created xsi:type="dcterms:W3CDTF">2011-03-21T09:38:00Z</dcterms:created>
  <dcterms:modified xsi:type="dcterms:W3CDTF">2021-08-20T13:58:22Z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