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48" r:id="rId1"/>
  </p:sldMasterIdLst>
  <p:notesMasterIdLst>
    <p:notesMasterId r:id="rId28"/>
  </p:notesMasterIdLst>
  <p:sldIdLst>
    <p:sldId id="256" r:id="rId3"/>
    <p:sldId id="289" r:id="rId4"/>
    <p:sldId id="290" r:id="rId5"/>
    <p:sldId id="330" r:id="rId6"/>
    <p:sldId id="332" r:id="rId7"/>
    <p:sldId id="331" r:id="rId8"/>
    <p:sldId id="333" r:id="rId9"/>
    <p:sldId id="334" r:id="rId10"/>
    <p:sldId id="336" r:id="rId11"/>
    <p:sldId id="337" r:id="rId12"/>
    <p:sldId id="338" r:id="rId13"/>
    <p:sldId id="340" r:id="rId14"/>
    <p:sldId id="339" r:id="rId15"/>
    <p:sldId id="342" r:id="rId16"/>
    <p:sldId id="341" r:id="rId17"/>
    <p:sldId id="343" r:id="rId18"/>
    <p:sldId id="344" r:id="rId19"/>
    <p:sldId id="345" r:id="rId20"/>
    <p:sldId id="346" r:id="rId21"/>
    <p:sldId id="347" r:id="rId22"/>
    <p:sldId id="348" r:id="rId23"/>
    <p:sldId id="349" r:id="rId24"/>
    <p:sldId id="350" r:id="rId25"/>
    <p:sldId id="351" r:id="rId26"/>
    <p:sldId id="352"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D9A750D-8FE1-4EEA-ABDE-365B62882FCB}">
          <p14:sldIdLst>
            <p14:sldId id="256"/>
            <p14:sldId id="289"/>
            <p14:sldId id="290"/>
            <p14:sldId id="330"/>
            <p14:sldId id="332"/>
            <p14:sldId id="331"/>
            <p14:sldId id="333"/>
            <p14:sldId id="334"/>
            <p14:sldId id="336"/>
            <p14:sldId id="338"/>
            <p14:sldId id="340"/>
            <p14:sldId id="339"/>
            <p14:sldId id="342"/>
            <p14:sldId id="341"/>
            <p14:sldId id="343"/>
            <p14:sldId id="344"/>
            <p14:sldId id="345"/>
            <p14:sldId id="346"/>
            <p14:sldId id="347"/>
            <p14:sldId id="348"/>
            <p14:sldId id="349"/>
            <p14:sldId id="350"/>
            <p14:sldId id="352"/>
            <p14:sldId id="337"/>
            <p14:sldId id="35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varScale="1">
        <p:scale>
          <a:sx n="105" d="100"/>
          <a:sy n="105" d="100"/>
        </p:scale>
        <p:origin x="-1794" y="-78"/>
      </p:cViewPr>
      <p:guideLst>
        <p:guide orient="horz" pos="2160"/>
        <p:guide pos="29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3347864" y="6381328"/>
            <a:ext cx="2133600" cy="365125"/>
          </a:xfrm>
        </p:spPr>
        <p:txBody>
          <a:bodyPr/>
          <a:lstStyle/>
          <a:p>
            <a:pPr algn="ctr"/>
            <a:fld id="{BF487EE9-4F6C-4617-A76E-75C5076C9131}"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195830" y="260350"/>
            <a:ext cx="4060190" cy="521970"/>
          </a:xfrm>
          <a:prstGeom prst="rect">
            <a:avLst/>
          </a:prstGeom>
          <a:noFill/>
        </p:spPr>
        <p:txBody>
          <a:bodyPr wrap="square" rtlCol="0">
            <a:spAutoFit/>
          </a:bodyPr>
          <a:lstStyle/>
          <a:p>
            <a:r>
              <a:rPr lang="zh-CN" altLang="zh-CN" sz="2800" b="1" dirty="0" smtClean="0">
                <a:solidFill>
                  <a:srgbClr val="FFFF00"/>
                </a:solidFill>
                <a:latin typeface="微软雅黑" panose="020B0503020204020204" pitchFamily="34" charset="-122"/>
                <a:ea typeface="微软雅黑" panose="020B0503020204020204" pitchFamily="34" charset="-122"/>
              </a:rPr>
              <a:t>专题</a:t>
            </a:r>
            <a:r>
              <a:rPr lang="zh-CN" altLang="en-US" sz="2800" b="1" dirty="0" smtClean="0">
                <a:solidFill>
                  <a:srgbClr val="FFFF00"/>
                </a:solidFill>
                <a:latin typeface="微软雅黑" panose="020B0503020204020204" pitchFamily="34" charset="-122"/>
                <a:ea typeface="微软雅黑" panose="020B0503020204020204" pitchFamily="34" charset="-122"/>
              </a:rPr>
              <a:t>三　</a:t>
            </a:r>
            <a:r>
              <a:rPr lang="zh-CN" altLang="zh-CN" sz="2800" b="1" dirty="0" smtClean="0">
                <a:solidFill>
                  <a:srgbClr val="FFFF00"/>
                </a:solidFill>
                <a:latin typeface="微软雅黑" panose="020B0503020204020204" pitchFamily="34" charset="-122"/>
                <a:ea typeface="微软雅黑" panose="020B0503020204020204" pitchFamily="34" charset="-122"/>
              </a:rPr>
              <a:t>设置文本格式</a:t>
            </a:r>
            <a:endParaRPr lang="zh-CN" altLang="en-US" sz="2800" dirty="0">
              <a:solidFill>
                <a:srgbClr val="FFFF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67544" y="1823141"/>
            <a:ext cx="8424936" cy="3168352"/>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dirty="0">
              <a:solidFill>
                <a:schemeClr val="tx1"/>
              </a:solidFill>
            </a:endParaRPr>
          </a:p>
        </p:txBody>
      </p:sp>
      <p:sp>
        <p:nvSpPr>
          <p:cNvPr id="4" name="矩形 3"/>
          <p:cNvSpPr/>
          <p:nvPr/>
        </p:nvSpPr>
        <p:spPr>
          <a:xfrm>
            <a:off x="304506" y="1484784"/>
            <a:ext cx="8568952" cy="2306955"/>
          </a:xfrm>
          <a:prstGeom prst="rect">
            <a:avLst/>
          </a:prstGeom>
        </p:spPr>
        <p:txBody>
          <a:bodyPr wrap="square">
            <a:spAutoFit/>
          </a:bodyPr>
          <a:lstStyle/>
          <a:p>
            <a:pPr>
              <a:lnSpc>
                <a:spcPct val="150000"/>
              </a:lnSpc>
            </a:pPr>
            <a:r>
              <a:rPr lang="zh-CN" altLang="zh-CN" sz="2400" b="1" dirty="0">
                <a:solidFill>
                  <a:schemeClr val="tx1">
                    <a:lumMod val="95000"/>
                    <a:lumOff val="5000"/>
                  </a:schemeClr>
                </a:solidFill>
                <a:latin typeface="+mn-ea"/>
              </a:rPr>
              <a:t>【考纲要求】</a:t>
            </a:r>
            <a:endParaRPr lang="zh-CN" altLang="zh-CN" sz="2400" dirty="0">
              <a:solidFill>
                <a:schemeClr val="tx1">
                  <a:lumMod val="95000"/>
                  <a:lumOff val="5000"/>
                </a:schemeClr>
              </a:solidFill>
              <a:latin typeface="+mn-ea"/>
            </a:endParaRPr>
          </a:p>
          <a:p>
            <a:pPr>
              <a:lnSpc>
                <a:spcPct val="150000"/>
              </a:lnSpc>
            </a:pPr>
            <a:r>
              <a:rPr lang="zh-CN" sz="2400">
                <a:latin typeface="+mn-ea"/>
              </a:rPr>
              <a:t>（1）熟练掌握设置文本的字体、段落和页面格式；</a:t>
            </a:r>
            <a:endParaRPr lang="zh-CN" sz="2400">
              <a:latin typeface="+mn-ea"/>
            </a:endParaRPr>
          </a:p>
          <a:p>
            <a:pPr>
              <a:lnSpc>
                <a:spcPct val="150000"/>
              </a:lnSpc>
            </a:pPr>
            <a:r>
              <a:rPr lang="zh-CN" sz="2400">
                <a:latin typeface="+mn-ea"/>
              </a:rPr>
              <a:t>（2）熟练掌握使用样式对文本格式的快捷设置。</a:t>
            </a:r>
            <a:endParaRPr lang="zh-CN" sz="2400">
              <a:latin typeface="+mn-ea"/>
            </a:endParaRPr>
          </a:p>
          <a:p>
            <a:pPr>
              <a:lnSpc>
                <a:spcPct val="150000"/>
              </a:lnSpc>
            </a:pPr>
            <a:endParaRPr lang="zh-CN" altLang="zh-CN" sz="24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二．段落格式化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243840" y="1243330"/>
            <a:ext cx="8656955" cy="5507990"/>
          </a:xfrm>
          <a:prstGeom prst="rect">
            <a:avLst/>
          </a:prstGeom>
          <a:noFill/>
          <a:ln w="9525">
            <a:noFill/>
          </a:ln>
        </p:spPr>
        <p:txBody>
          <a:bodyPr wrap="square">
            <a:spAutoFit/>
          </a:bodyPr>
          <a:p>
            <a:pPr indent="0">
              <a:lnSpc>
                <a:spcPct val="120000"/>
              </a:lnSpc>
            </a:pPr>
            <a:r>
              <a:rPr lang="zh-CN" sz="2000" b="1">
                <a:latin typeface="宋体" panose="02010600030101010101" pitchFamily="2" charset="-122"/>
                <a:ea typeface="宋体" panose="02010600030101010101" pitchFamily="2" charset="-122"/>
                <a:cs typeface="宋体" panose="02010600030101010101" pitchFamily="2" charset="-122"/>
              </a:rPr>
              <a:t>【补充说明】</a:t>
            </a:r>
            <a:r>
              <a:rPr lang="zh-CN" sz="2000" b="0">
                <a:latin typeface="宋体" panose="02010600030101010101" pitchFamily="2" charset="-122"/>
                <a:ea typeface="宋体" panose="02010600030101010101" pitchFamily="2" charset="-122"/>
                <a:cs typeface="宋体" panose="02010600030101010101" pitchFamily="2" charset="-122"/>
              </a:rPr>
              <a:t>1. 段落的缩进的种类及作用（1）首行缩进。可以设置段落首行第一个字的位置，在中文文档中一般段落首行缩进两个字符。（2）悬挂缩进。可以设置段落中除第一行以外的其他行左边的起始位置。（3）文本之前缩进。可以调整整个段落的左边起始位置。（4）文本之后缩进。可以调整整个段落的右边起始位置。2．段落对齐方式的种类及作用（1）右对齐：是让文本右侧对齐，左侧不考虑。（2）左对齐：是让文本左侧对齐，右侧不考虑。（3）居中对齐：让文本或段落靠中间对齐。（4）分散对齐：让文本在一行内靠两侧进行对齐，字与字之间会拉开一定的距离（距离大小视文字多少而定）。</a:t>
            </a:r>
            <a:endParaRPr lang="zh-CN" sz="20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（5）两端对齐是指设置文本内容两端，调整文字的水平间距，使其均匀分布在左右页边距</a:t>
            </a:r>
            <a:r>
              <a:rPr lang="zh-CN" sz="2000" b="0">
                <a:latin typeface="宋体" panose="02010600030101010101" pitchFamily="2" charset="-122"/>
                <a:ea typeface="宋体" panose="02010600030101010101" pitchFamily="2" charset="-122"/>
                <a:cs typeface="宋体" panose="02010600030101010101" pitchFamily="2" charset="-122"/>
              </a:rPr>
              <a:t>之间。</a:t>
            </a:r>
            <a:endParaRPr 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二．段落格式化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82880" y="1233805"/>
            <a:ext cx="8709025" cy="4492625"/>
          </a:xfrm>
          <a:prstGeom prst="rect">
            <a:avLst/>
          </a:prstGeom>
          <a:noFill/>
          <a:ln w="9525">
            <a:noFill/>
          </a:ln>
        </p:spPr>
        <p:txBody>
          <a:bodyPr wrap="square">
            <a:spAutoFit/>
          </a:bodyPr>
          <a:p>
            <a:pPr indent="0">
              <a:lnSpc>
                <a:spcPct val="130000"/>
              </a:lnSpc>
            </a:pPr>
            <a:r>
              <a:rPr lang="zh-CN" sz="2000" b="0">
                <a:latin typeface="宋体" panose="02010600030101010101" pitchFamily="2" charset="-122"/>
                <a:ea typeface="宋体" panose="02010600030101010101" pitchFamily="2" charset="-122"/>
                <a:cs typeface="宋体" panose="02010600030101010101" pitchFamily="2" charset="-122"/>
              </a:rPr>
              <a:t>3．行距的种类及含义（1）单倍行距：这是WPS 文字默认的行距。（2）1.5倍行距：行与行之间的距离为“单倍行距”的1.5倍。（3）2倍行距：行与行之间的距离为“单倍行距”的2倍。（4）最小值：行与行之间使用大于或等于单倍行距的最小行距值，如果用户指定的最小值小于单倍行距，则使用单倍行距，如果用户指定的最小值大于单倍行距，则使用指定的最小值。（5）固定值：行与行之间的距离使用用户指定的值，如设置行距为18磅就要使用“固定值”，需要注意该值不能小于字体的高度。（6）多倍行距：行与行之间的距离使用用户指定的单倍行距的倍数值，如将行距设置为3倍行距，就要使用“多倍行距”。</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37388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三．边框和底纹的设置</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32080" y="1275080"/>
            <a:ext cx="8785225" cy="5323205"/>
          </a:xfrm>
          <a:prstGeom prst="rect">
            <a:avLst/>
          </a:prstGeom>
          <a:noFill/>
          <a:ln w="9525">
            <a:noFill/>
          </a:ln>
        </p:spPr>
        <p:txBody>
          <a:bodyPr wrap="square">
            <a:spAutoFit/>
          </a:bodyPr>
          <a:p>
            <a:pPr indent="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在编辑文档时，为了让文档更加美观，我们通常会设置好看的边框底纹效果，那么你知道具体该如何操作吗？边框和底纹的设置方法有以下三种方法：方法一：选定文本，利用“开始”选项卡下工具栏上的</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突出显示”按钮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a:latin typeface="宋体" panose="02010600030101010101" pitchFamily="2" charset="-122"/>
                <a:cs typeface="宋体" panose="02010600030101010101" pitchFamily="2" charset="-122"/>
              </a:rPr>
              <a:t>突出显示文本和“字符底纹”按钮  可以设置文档的底纹。若要取消底纹的设置，则再单击一下相应的按钮即可。</a:t>
            </a:r>
            <a:endParaRPr lang="zh-CN" altLang="en-US" sz="2000">
              <a:latin typeface="宋体" panose="02010600030101010101" pitchFamily="2" charset="-122"/>
              <a:cs typeface="宋体" panose="02010600030101010101" pitchFamily="2" charset="-122"/>
            </a:endParaRPr>
          </a:p>
          <a:p>
            <a:pPr indent="0"/>
            <a:r>
              <a:rPr lang="zh-CN" altLang="en-US" sz="2000">
                <a:latin typeface="宋体" panose="02010600030101010101" pitchFamily="2" charset="-122"/>
                <a:cs typeface="宋体" panose="02010600030101010101" pitchFamily="2" charset="-122"/>
              </a:rPr>
              <a:t>方法二：选定文本，单击“开始”选项卡，单击“底纹颜色”   旁的下三角按钮，在弹出的“主题颜色”列表中选择一种底纹颜色即可设置底纹；单击“边框”  旁的下三角按钮，在列表中选择一种边框类型即可设置边框。</a:t>
            </a:r>
            <a:endParaRPr lang="zh-CN" altLang="en-US" sz="2000">
              <a:latin typeface="宋体" panose="02010600030101010101" pitchFamily="2" charset="-122"/>
              <a:cs typeface="宋体" panose="02010600030101010101" pitchFamily="2" charset="-122"/>
            </a:endParaRPr>
          </a:p>
          <a:p>
            <a:pPr indent="0"/>
            <a:r>
              <a:rPr lang="zh-CN" altLang="en-US" sz="2000">
                <a:latin typeface="宋体" panose="02010600030101010101" pitchFamily="2" charset="-122"/>
                <a:cs typeface="宋体" panose="02010600030101010101" pitchFamily="2" charset="-122"/>
              </a:rPr>
              <a:t>方法三：在“边框和底纹”对话框中进行设置。打开“边框和底纹”对话框的方法有常见两种：</a:t>
            </a:r>
            <a:endParaRPr lang="zh-CN" altLang="en-US" sz="2000">
              <a:latin typeface="宋体" panose="02010600030101010101" pitchFamily="2" charset="-122"/>
              <a:cs typeface="宋体" panose="02010600030101010101" pitchFamily="2" charset="-122"/>
            </a:endParaRPr>
          </a:p>
          <a:p>
            <a:pPr indent="0"/>
            <a:r>
              <a:rPr lang="zh-CN" altLang="en-US" sz="2000">
                <a:latin typeface="宋体" panose="02010600030101010101" pitchFamily="2" charset="-122"/>
                <a:cs typeface="宋体" panose="02010600030101010101" pitchFamily="2" charset="-122"/>
              </a:rPr>
              <a:t>（1）单击“页面布局”选项卡，单击“页面边框”按钮。</a:t>
            </a:r>
            <a:endParaRPr lang="zh-CN" altLang="en-US" sz="2000">
              <a:latin typeface="宋体" panose="02010600030101010101" pitchFamily="2" charset="-122"/>
              <a:cs typeface="宋体" panose="02010600030101010101" pitchFamily="2" charset="-122"/>
            </a:endParaRPr>
          </a:p>
          <a:p>
            <a:pPr indent="0"/>
            <a:r>
              <a:rPr lang="zh-CN" altLang="en-US" sz="2000">
                <a:latin typeface="宋体" panose="02010600030101010101" pitchFamily="2" charset="-122"/>
                <a:cs typeface="宋体" panose="02010600030101010101" pitchFamily="2" charset="-122"/>
              </a:rPr>
              <a:t>（2）单击“开始”选项卡，单击工具栏上“边框”  旁的下三角按钮，在弹出的菜单中选择“边框和底纹”选项。</a:t>
            </a:r>
            <a:endParaRPr lang="zh-CN" altLang="en-US" sz="2000">
              <a:latin typeface="宋体" panose="02010600030101010101" pitchFamily="2" charset="-122"/>
              <a:cs typeface="宋体" panose="02010600030101010101" pitchFamily="2" charset="-122"/>
            </a:endParaRPr>
          </a:p>
          <a:p>
            <a:pPr indent="0"/>
            <a:r>
              <a:rPr lang="zh-CN" altLang="en-US" sz="2000">
                <a:latin typeface="宋体" panose="02010600030101010101" pitchFamily="2" charset="-122"/>
                <a:cs typeface="宋体" panose="02010600030101010101" pitchFamily="2" charset="-122"/>
              </a:rPr>
              <a:t>   实例</a:t>
            </a:r>
            <a:r>
              <a:rPr lang="en-US" altLang="zh-CN" sz="2000">
                <a:latin typeface="宋体" panose="02010600030101010101" pitchFamily="2" charset="-122"/>
                <a:cs typeface="宋体" panose="02010600030101010101" pitchFamily="2" charset="-122"/>
              </a:rPr>
              <a:t>5</a:t>
            </a:r>
            <a:r>
              <a:rPr lang="zh-CN" altLang="en-US"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给“清源山导游词”文稿正文倒数第二段文字设置绿色双实线边框，线宽度为0.5磅，应用于段落；并填充“巧克力黄，着色6，㳀色60%”底纹。操作方法是：先选定文字，并按上述方法打开“边框和底纹”对话框，接下去的操作步骤如图3-3-6所示。</a:t>
            </a:r>
            <a:endParaRPr lang="zh-CN" altLang="en-US" sz="2000">
              <a:latin typeface="宋体" panose="02010600030101010101" pitchFamily="2" charset="-122"/>
              <a:cs typeface="宋体" panose="02010600030101010101" pitchFamily="2" charset="-122"/>
            </a:endParaRPr>
          </a:p>
        </p:txBody>
      </p:sp>
      <p:pic>
        <p:nvPicPr>
          <p:cNvPr id="2" name="图片 14" descr="C:\Users\Administrator\Desktop\突出显示.PNG突出显示"/>
          <p:cNvPicPr>
            <a:picLocks noChangeAspect="1"/>
          </p:cNvPicPr>
          <p:nvPr/>
        </p:nvPicPr>
        <p:blipFill>
          <a:blip r:embed="rId2"/>
          <a:stretch>
            <a:fillRect/>
          </a:stretch>
        </p:blipFill>
        <p:spPr>
          <a:xfrm>
            <a:off x="8352790" y="1957705"/>
            <a:ext cx="313690" cy="242570"/>
          </a:xfrm>
          <a:prstGeom prst="rect">
            <a:avLst/>
          </a:prstGeom>
          <a:noFill/>
          <a:ln w="9525">
            <a:noFill/>
          </a:ln>
        </p:spPr>
      </p:pic>
      <p:pic>
        <p:nvPicPr>
          <p:cNvPr id="3" name="图片 15"/>
          <p:cNvPicPr>
            <a:picLocks noChangeAspect="1"/>
          </p:cNvPicPr>
          <p:nvPr/>
        </p:nvPicPr>
        <p:blipFill>
          <a:blip r:embed="rId3"/>
          <a:stretch>
            <a:fillRect/>
          </a:stretch>
        </p:blipFill>
        <p:spPr>
          <a:xfrm>
            <a:off x="4025900" y="2254250"/>
            <a:ext cx="298450" cy="261620"/>
          </a:xfrm>
          <a:prstGeom prst="rect">
            <a:avLst/>
          </a:prstGeom>
          <a:noFill/>
          <a:ln w="9525">
            <a:noFill/>
          </a:ln>
        </p:spPr>
      </p:pic>
      <p:pic>
        <p:nvPicPr>
          <p:cNvPr id="4" name="图片 16" descr="C:\Users\Administrator\Desktop\油漆桶.PNG油漆桶"/>
          <p:cNvPicPr>
            <a:picLocks noChangeAspect="1"/>
          </p:cNvPicPr>
          <p:nvPr/>
        </p:nvPicPr>
        <p:blipFill>
          <a:blip r:embed="rId4"/>
          <a:stretch>
            <a:fillRect/>
          </a:stretch>
        </p:blipFill>
        <p:spPr>
          <a:xfrm>
            <a:off x="7029450" y="2846705"/>
            <a:ext cx="337185" cy="287655"/>
          </a:xfrm>
          <a:prstGeom prst="rect">
            <a:avLst/>
          </a:prstGeom>
          <a:noFill/>
          <a:ln w="9525">
            <a:noFill/>
          </a:ln>
        </p:spPr>
      </p:pic>
      <p:pic>
        <p:nvPicPr>
          <p:cNvPr id="5" name="图片 17" descr="C:\Users\Administrator\Desktop\边框底纹.PNG边框底纹"/>
          <p:cNvPicPr>
            <a:picLocks noChangeAspect="1"/>
          </p:cNvPicPr>
          <p:nvPr/>
        </p:nvPicPr>
        <p:blipFill>
          <a:blip r:embed="rId5"/>
          <a:stretch>
            <a:fillRect/>
          </a:stretch>
        </p:blipFill>
        <p:spPr>
          <a:xfrm>
            <a:off x="1158240" y="3495040"/>
            <a:ext cx="360045" cy="243840"/>
          </a:xfrm>
          <a:prstGeom prst="rect">
            <a:avLst/>
          </a:prstGeom>
          <a:noFill/>
          <a:ln w="9525">
            <a:noFill/>
          </a:ln>
        </p:spPr>
      </p:pic>
      <p:pic>
        <p:nvPicPr>
          <p:cNvPr id="6" name="图片 -2147482606"/>
          <p:cNvPicPr>
            <a:picLocks noChangeAspect="1"/>
          </p:cNvPicPr>
          <p:nvPr/>
        </p:nvPicPr>
        <p:blipFill>
          <a:blip r:embed="rId6"/>
          <a:stretch>
            <a:fillRect/>
          </a:stretch>
        </p:blipFill>
        <p:spPr>
          <a:xfrm>
            <a:off x="5825490" y="4705350"/>
            <a:ext cx="379730" cy="2082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37388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sym typeface="+mn-ea"/>
              </a:rPr>
              <a:t>三．边框和底纹的设置</a:t>
            </a:r>
            <a:endParaRPr lang="zh-CN" altLang="zh-CN" sz="2800" b="1" dirty="0">
              <a:solidFill>
                <a:srgbClr val="FFFF0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628650" y="1292225"/>
            <a:ext cx="7886700" cy="473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4094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四．添加项目符号和编号</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15570" y="1365885"/>
            <a:ext cx="8844915" cy="3476625"/>
          </a:xfrm>
          <a:prstGeom prst="rect">
            <a:avLst/>
          </a:prstGeom>
          <a:noFill/>
          <a:ln w="9525">
            <a:noFill/>
          </a:ln>
        </p:spPr>
        <p:txBody>
          <a:bodyPr wrap="square">
            <a:spAutoFit/>
          </a:bodyPr>
          <a:p>
            <a:pPr indent="267970"/>
            <a:r>
              <a:rPr lang="zh-CN" sz="2000" b="1">
                <a:latin typeface="宋体" panose="02010600030101010101" pitchFamily="2" charset="-122"/>
                <a:ea typeface="宋体" panose="02010600030101010101" pitchFamily="2" charset="-122"/>
                <a:cs typeface="宋体" panose="02010600030101010101" pitchFamily="2" charset="-122"/>
              </a:rPr>
              <a:t>1．添加编号</a:t>
            </a:r>
            <a:r>
              <a:rPr lang="zh-CN" sz="2000" b="0">
                <a:latin typeface="宋体" panose="02010600030101010101" pitchFamily="2" charset="-122"/>
                <a:ea typeface="宋体" panose="02010600030101010101" pitchFamily="2" charset="-122"/>
                <a:cs typeface="宋体" panose="02010600030101010101" pitchFamily="2" charset="-122"/>
              </a:rPr>
              <a:t>   将光标置于要添加编号的段落中或选中要添加编号的段落，有以下几种方法添加编号。方法一：单击“开始”选项卡，单击“编号”按钮   直接添加默认编号；或单击“编号”   旁的下三角按钮，打开“编号”库，在“编号”库中单击一种编号形式即可插入。</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7970"/>
            <a:r>
              <a:rPr lang="zh-CN" sz="2000" b="0">
                <a:latin typeface="宋体" panose="02010600030101010101" pitchFamily="2" charset="-122"/>
                <a:ea typeface="宋体" panose="02010600030101010101" pitchFamily="2" charset="-122"/>
                <a:cs typeface="宋体" panose="02010600030101010101" pitchFamily="2" charset="-122"/>
              </a:rPr>
              <a:t>方法二：先选定文本，在选区内右击鼠标，在弹出的快捷菜单中单击“项目符号和编号”命令，打开“项目符号和编号”对话框，选择“编号”选项卡，单击一种编号形式，即可插入相应的编号。</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7970"/>
            <a:r>
              <a:rPr lang="zh-CN" sz="2000" b="0">
                <a:latin typeface="宋体" panose="02010600030101010101" pitchFamily="2" charset="-122"/>
                <a:ea typeface="宋体" panose="02010600030101010101" pitchFamily="2" charset="-122"/>
                <a:cs typeface="宋体" panose="02010600030101010101" pitchFamily="2" charset="-122"/>
              </a:rPr>
              <a:t>实例</a:t>
            </a:r>
            <a:r>
              <a:rPr lang="en-US" altLang="zh-CN" sz="2000" b="0">
                <a:latin typeface="宋体" panose="02010600030101010101" pitchFamily="2" charset="-122"/>
                <a:ea typeface="宋体" panose="02010600030101010101" pitchFamily="2" charset="-122"/>
                <a:cs typeface="宋体" panose="02010600030101010101" pitchFamily="2" charset="-122"/>
              </a:rPr>
              <a:t>6</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给“清源山导游词”文稿正文的第2、3、4段添加“1）、2）、3）”形式的编号，操作步骤如图3-3-7所示。 </a:t>
            </a:r>
            <a:endParaRPr lang="zh-CN" sz="2000" b="0">
              <a:latin typeface="宋体" panose="02010600030101010101" pitchFamily="2" charset="-122"/>
              <a:ea typeface="宋体" panose="02010600030101010101" pitchFamily="2" charset="-122"/>
              <a:cs typeface="宋体" panose="02010600030101010101" pitchFamily="2" charset="-122"/>
            </a:endParaRPr>
          </a:p>
        </p:txBody>
      </p:sp>
      <p:pic>
        <p:nvPicPr>
          <p:cNvPr id="2" name="图片 -2147482574" descr="1614341149(1)"/>
          <p:cNvPicPr>
            <a:picLocks noChangeAspect="1"/>
          </p:cNvPicPr>
          <p:nvPr/>
        </p:nvPicPr>
        <p:blipFill>
          <a:blip r:embed="rId2"/>
          <a:stretch>
            <a:fillRect/>
          </a:stretch>
        </p:blipFill>
        <p:spPr>
          <a:xfrm>
            <a:off x="5831840" y="2332355"/>
            <a:ext cx="271780" cy="259080"/>
          </a:xfrm>
          <a:prstGeom prst="rect">
            <a:avLst/>
          </a:prstGeom>
          <a:noFill/>
          <a:ln w="9525">
            <a:noFill/>
          </a:ln>
        </p:spPr>
      </p:pic>
      <p:pic>
        <p:nvPicPr>
          <p:cNvPr id="3" name="图片 -2147482573" descr="1614341195(1)"/>
          <p:cNvPicPr>
            <a:picLocks noChangeAspect="1"/>
          </p:cNvPicPr>
          <p:nvPr/>
        </p:nvPicPr>
        <p:blipFill>
          <a:blip r:embed="rId3"/>
          <a:stretch>
            <a:fillRect/>
          </a:stretch>
        </p:blipFill>
        <p:spPr>
          <a:xfrm>
            <a:off x="1704340" y="2660015"/>
            <a:ext cx="314325" cy="224790"/>
          </a:xfrm>
          <a:prstGeom prst="rect">
            <a:avLst/>
          </a:prstGeom>
          <a:noFill/>
          <a:ln w="9525">
            <a:noFill/>
          </a:ln>
        </p:spPr>
      </p:pic>
      <p:sp>
        <p:nvSpPr>
          <p:cNvPr id="4" name="文本框 3"/>
          <p:cNvSpPr txBox="1"/>
          <p:nvPr/>
        </p:nvSpPr>
        <p:spPr>
          <a:xfrm>
            <a:off x="362585" y="5153025"/>
            <a:ext cx="8667115" cy="70675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【补充说明】要取消编号，只要单击“开始”选项卡，单击“编号”按钮</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a:latin typeface="宋体" panose="02010600030101010101" pitchFamily="2" charset="-122"/>
                <a:ea typeface="宋体" panose="02010600030101010101" pitchFamily="2" charset="-122"/>
                <a:cs typeface="宋体" panose="02010600030101010101" pitchFamily="2" charset="-122"/>
                <a:sym typeface="+mn-ea"/>
              </a:rPr>
              <a:t>即可取消“清源山导游词”文稿正文第2、3、4段的编号。</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pic>
        <p:nvPicPr>
          <p:cNvPr id="5" name="图片 -2147482574" descr="1614341149(1)"/>
          <p:cNvPicPr>
            <a:picLocks noChangeAspect="1"/>
          </p:cNvPicPr>
          <p:nvPr/>
        </p:nvPicPr>
        <p:blipFill>
          <a:blip r:embed="rId2"/>
          <a:stretch>
            <a:fillRect/>
          </a:stretch>
        </p:blipFill>
        <p:spPr>
          <a:xfrm>
            <a:off x="8576945" y="5220970"/>
            <a:ext cx="271780" cy="259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22325" y="1344930"/>
            <a:ext cx="7277100" cy="4629150"/>
          </a:xfrm>
          <a:prstGeom prst="rect">
            <a:avLst/>
          </a:prstGeom>
        </p:spPr>
      </p:pic>
      <p:sp>
        <p:nvSpPr>
          <p:cNvPr id="3" name="矩形 2"/>
          <p:cNvSpPr/>
          <p:nvPr/>
        </p:nvSpPr>
        <p:spPr>
          <a:xfrm>
            <a:off x="2731015" y="332656"/>
            <a:ext cx="4094480" cy="521970"/>
          </a:xfrm>
          <a:prstGeom prst="rect">
            <a:avLst/>
          </a:prstGeom>
        </p:spPr>
        <p:txBody>
          <a:bodyPr wrap="none">
            <a:spAutoFit/>
          </a:bodyPr>
          <a:p>
            <a:pPr algn="l"/>
            <a:r>
              <a:rPr lang="zh-CN" altLang="zh-CN" sz="2800" b="1" dirty="0">
                <a:solidFill>
                  <a:srgbClr val="FFFF00"/>
                </a:solidFill>
                <a:latin typeface="微软雅黑" panose="020B0503020204020204" pitchFamily="34" charset="-122"/>
                <a:ea typeface="微软雅黑" panose="020B0503020204020204" pitchFamily="34" charset="-122"/>
              </a:rPr>
              <a:t>四．添加项目符号和编号</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731015" y="332656"/>
            <a:ext cx="4094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四．添加项目符号和编号</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36525" y="1134745"/>
            <a:ext cx="8870315" cy="2799715"/>
          </a:xfrm>
          <a:prstGeom prst="rect">
            <a:avLst/>
          </a:prstGeom>
          <a:noFill/>
          <a:ln w="9525">
            <a:noFill/>
          </a:ln>
        </p:spPr>
        <p:txBody>
          <a:bodyPr wrap="square">
            <a:spAutoFit/>
          </a:bodyPr>
          <a:p>
            <a:pPr indent="0"/>
            <a:r>
              <a:rPr lang="zh-CN" sz="1600" b="1">
                <a:latin typeface="宋体" panose="02010600030101010101" pitchFamily="2" charset="-122"/>
                <a:ea typeface="宋体" panose="02010600030101010101" pitchFamily="2" charset="-122"/>
                <a:cs typeface="宋体" panose="02010600030101010101" pitchFamily="2" charset="-122"/>
              </a:rPr>
              <a:t>2．添加项目符号</a:t>
            </a:r>
            <a:r>
              <a:rPr lang="zh-CN" sz="1600" b="0">
                <a:latin typeface="宋体" panose="02010600030101010101" pitchFamily="2" charset="-122"/>
                <a:ea typeface="宋体" panose="02010600030101010101" pitchFamily="2" charset="-122"/>
                <a:cs typeface="宋体" panose="02010600030101010101" pitchFamily="2" charset="-122"/>
              </a:rPr>
              <a:t>   将光标置于欲添加项目符号的段落中或选中要添加项目符号的段落，有以下几种方法添加项目符号：方法一：在“开始”选项卡，单击“项目符号”按钮    直接添加默认项目符号；或单击“项目符号”   旁的下三角按钮，打开“项目符号库”，在“项目符号库”中，单击一种符号样式即可插入。</a:t>
            </a:r>
            <a:endParaRPr lang="zh-CN" sz="1600" b="0">
              <a:latin typeface="宋体" panose="02010600030101010101" pitchFamily="2" charset="-122"/>
              <a:ea typeface="宋体" panose="02010600030101010101" pitchFamily="2" charset="-122"/>
              <a:cs typeface="宋体" panose="02010600030101010101" pitchFamily="2" charset="-122"/>
            </a:endParaRPr>
          </a:p>
          <a:p>
            <a:pPr indent="0"/>
            <a:r>
              <a:rPr lang="zh-CN" sz="1600" b="0">
                <a:latin typeface="宋体" panose="02010600030101010101" pitchFamily="2" charset="-122"/>
                <a:ea typeface="宋体" panose="02010600030101010101" pitchFamily="2" charset="-122"/>
                <a:cs typeface="宋体" panose="02010600030101010101" pitchFamily="2" charset="-122"/>
              </a:rPr>
              <a:t>方法二：先选定文本，在选区内右击鼠标，在弹出的快捷菜单中单击“项目符号和编号”命令打开“项目符号和编号”对话框，选择“项目符号”选项卡，单击一种符号形式，即可插入相应的符号。</a:t>
            </a:r>
            <a:endParaRPr lang="zh-CN" sz="1600" b="0">
              <a:latin typeface="宋体" panose="02010600030101010101" pitchFamily="2" charset="-122"/>
              <a:ea typeface="宋体" panose="02010600030101010101" pitchFamily="2" charset="-122"/>
              <a:cs typeface="宋体" panose="02010600030101010101" pitchFamily="2" charset="-122"/>
            </a:endParaRPr>
          </a:p>
          <a:p>
            <a:pPr indent="0"/>
            <a:r>
              <a:rPr lang="zh-CN" sz="1600" b="0">
                <a:latin typeface="宋体" panose="02010600030101010101" pitchFamily="2" charset="-122"/>
                <a:ea typeface="宋体" panose="02010600030101010101" pitchFamily="2" charset="-122"/>
                <a:cs typeface="宋体" panose="02010600030101010101" pitchFamily="2" charset="-122"/>
              </a:rPr>
              <a:t>   实例</a:t>
            </a:r>
            <a:r>
              <a:rPr lang="en-US" altLang="zh-CN" sz="1600" b="0">
                <a:latin typeface="宋体" panose="02010600030101010101" pitchFamily="2" charset="-122"/>
                <a:ea typeface="宋体" panose="02010600030101010101" pitchFamily="2" charset="-122"/>
                <a:cs typeface="宋体" panose="02010600030101010101" pitchFamily="2" charset="-122"/>
              </a:rPr>
              <a:t>7</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zh-CN" sz="1600" b="0">
                <a:latin typeface="宋体" panose="02010600030101010101" pitchFamily="2" charset="-122"/>
                <a:ea typeface="宋体" panose="02010600030101010101" pitchFamily="2" charset="-122"/>
                <a:cs typeface="宋体" panose="02010600030101010101" pitchFamily="2" charset="-122"/>
              </a:rPr>
              <a:t>给“清源山导游词”文稿正文的第2、3、4段添加项目符号   ，操作步骤如图3-3-8所示。</a:t>
            </a:r>
            <a:endParaRPr lang="zh-CN" sz="1600" b="0">
              <a:latin typeface="宋体" panose="02010600030101010101" pitchFamily="2" charset="-122"/>
              <a:ea typeface="宋体" panose="02010600030101010101" pitchFamily="2" charset="-122"/>
              <a:cs typeface="宋体" panose="02010600030101010101" pitchFamily="2" charset="-122"/>
            </a:endParaRPr>
          </a:p>
        </p:txBody>
      </p:sp>
      <p:pic>
        <p:nvPicPr>
          <p:cNvPr id="2" name="图片 -2147482571" descr="1614341385(1)"/>
          <p:cNvPicPr>
            <a:picLocks noChangeAspect="1"/>
          </p:cNvPicPr>
          <p:nvPr/>
        </p:nvPicPr>
        <p:blipFill>
          <a:blip r:embed="rId2"/>
          <a:stretch>
            <a:fillRect/>
          </a:stretch>
        </p:blipFill>
        <p:spPr>
          <a:xfrm>
            <a:off x="4965700" y="1843405"/>
            <a:ext cx="319405" cy="304165"/>
          </a:xfrm>
          <a:prstGeom prst="rect">
            <a:avLst/>
          </a:prstGeom>
          <a:noFill/>
          <a:ln w="9525">
            <a:noFill/>
          </a:ln>
        </p:spPr>
      </p:pic>
      <p:pic>
        <p:nvPicPr>
          <p:cNvPr id="4" name="图片 -2147482528" descr="1614341415(1)"/>
          <p:cNvPicPr>
            <a:picLocks noChangeAspect="1"/>
          </p:cNvPicPr>
          <p:nvPr/>
        </p:nvPicPr>
        <p:blipFill>
          <a:blip r:embed="rId3"/>
          <a:stretch>
            <a:fillRect/>
          </a:stretch>
        </p:blipFill>
        <p:spPr>
          <a:xfrm>
            <a:off x="741045" y="2147570"/>
            <a:ext cx="361315" cy="249555"/>
          </a:xfrm>
          <a:prstGeom prst="rect">
            <a:avLst/>
          </a:prstGeom>
          <a:noFill/>
          <a:ln w="9525">
            <a:noFill/>
          </a:ln>
        </p:spPr>
      </p:pic>
      <p:pic>
        <p:nvPicPr>
          <p:cNvPr id="5" name="图片 -2147482538" descr="C:\Users\Administrator\Desktop\2020计基教材编写\2020年教材截图\word\符号.PNG符号"/>
          <p:cNvPicPr>
            <a:picLocks noChangeAspect="1"/>
          </p:cNvPicPr>
          <p:nvPr/>
        </p:nvPicPr>
        <p:blipFill>
          <a:blip r:embed="rId4"/>
          <a:stretch>
            <a:fillRect/>
          </a:stretch>
        </p:blipFill>
        <p:spPr>
          <a:xfrm>
            <a:off x="7029450" y="4015740"/>
            <a:ext cx="292735" cy="282575"/>
          </a:xfrm>
          <a:prstGeom prst="rect">
            <a:avLst/>
          </a:prstGeom>
          <a:noFill/>
          <a:ln w="9525">
            <a:noFill/>
          </a:ln>
        </p:spPr>
      </p:pic>
      <p:pic>
        <p:nvPicPr>
          <p:cNvPr id="6" name="图片 5"/>
          <p:cNvPicPr>
            <a:picLocks noChangeAspect="1"/>
          </p:cNvPicPr>
          <p:nvPr/>
        </p:nvPicPr>
        <p:blipFill>
          <a:blip r:embed="rId5"/>
          <a:stretch>
            <a:fillRect/>
          </a:stretch>
        </p:blipFill>
        <p:spPr>
          <a:xfrm>
            <a:off x="915670" y="3728085"/>
            <a:ext cx="7513320" cy="2944495"/>
          </a:xfrm>
          <a:prstGeom prst="rect">
            <a:avLst/>
          </a:prstGeom>
        </p:spPr>
      </p:pic>
      <p:pic>
        <p:nvPicPr>
          <p:cNvPr id="7" name="图片 6" descr="C:\Users\Administrator\Desktop\2020计基教材编写\2020年教材截图\word\符号.PNG符号"/>
          <p:cNvPicPr>
            <a:picLocks noChangeAspect="1"/>
          </p:cNvPicPr>
          <p:nvPr/>
        </p:nvPicPr>
        <p:blipFill>
          <a:blip r:embed="rId4"/>
          <a:stretch>
            <a:fillRect/>
          </a:stretch>
        </p:blipFill>
        <p:spPr>
          <a:xfrm>
            <a:off x="6520498" y="3343593"/>
            <a:ext cx="213995" cy="2063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731015" y="332656"/>
            <a:ext cx="2316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五．分栏设置</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56845" y="1064895"/>
            <a:ext cx="8751570" cy="1106805"/>
          </a:xfrm>
          <a:prstGeom prst="rect">
            <a:avLst/>
          </a:prstGeom>
          <a:noFill/>
          <a:ln w="9525">
            <a:noFill/>
          </a:ln>
        </p:spPr>
        <p:txBody>
          <a:bodyPr wrap="square">
            <a:spAutoFit/>
          </a:bodyPr>
          <a:p>
            <a:pPr indent="254000"/>
            <a:r>
              <a:rPr lang="en-US" altLang="zh-CN" b="0">
                <a:latin typeface="宋体" panose="02010600030101010101" pitchFamily="2" charset="-122"/>
                <a:ea typeface="宋体" panose="02010600030101010101" pitchFamily="2" charset="-122"/>
                <a:cs typeface="宋体" panose="02010600030101010101" pitchFamily="2" charset="-122"/>
              </a:rPr>
              <a:t> </a:t>
            </a:r>
            <a:r>
              <a:rPr lang="zh-CN" sz="1600" b="0">
                <a:latin typeface="宋体" panose="02010600030101010101" pitchFamily="2" charset="-122"/>
                <a:ea typeface="宋体" panose="02010600030101010101" pitchFamily="2" charset="-122"/>
                <a:cs typeface="宋体" panose="02010600030101010101" pitchFamily="2" charset="-122"/>
              </a:rPr>
              <a:t>许多出版物，为了方便阅读，往往采用多栏的文本排版方式，它是将一页纸的版面分为几栏，使得页面层次分明和更具可读性，使用WPS文字创建多栏文档非常容易。</a:t>
            </a:r>
            <a:r>
              <a:rPr lang="en-US" sz="1600" b="0">
                <a:latin typeface="宋体" panose="02010600030101010101" pitchFamily="2" charset="-122"/>
                <a:ea typeface="宋体" panose="02010600030101010101" pitchFamily="2" charset="-122"/>
                <a:cs typeface="宋体" panose="02010600030101010101" pitchFamily="2" charset="-122"/>
              </a:rPr>
              <a:t> </a:t>
            </a:r>
            <a:r>
              <a:rPr lang="zh-CN" sz="1600" b="0">
                <a:latin typeface="宋体" panose="02010600030101010101" pitchFamily="2" charset="-122"/>
                <a:ea typeface="宋体" panose="02010600030101010101" pitchFamily="2" charset="-122"/>
                <a:cs typeface="宋体" panose="02010600030101010101" pitchFamily="2" charset="-122"/>
              </a:rPr>
              <a:t>    实例</a:t>
            </a:r>
            <a:r>
              <a:rPr lang="en-US" altLang="zh-CN" sz="1600" b="0">
                <a:latin typeface="宋体" panose="02010600030101010101" pitchFamily="2" charset="-122"/>
                <a:ea typeface="宋体" panose="02010600030101010101" pitchFamily="2" charset="-122"/>
                <a:cs typeface="宋体" panose="02010600030101010101" pitchFamily="2" charset="-122"/>
              </a:rPr>
              <a:t>8</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zh-CN" sz="1600" b="0">
                <a:latin typeface="宋体" panose="02010600030101010101" pitchFamily="2" charset="-122"/>
                <a:ea typeface="宋体" panose="02010600030101010101" pitchFamily="2" charset="-122"/>
                <a:cs typeface="宋体" panose="02010600030101010101" pitchFamily="2" charset="-122"/>
              </a:rPr>
              <a:t>将“清源山导游词”文稿正文倒数第三段设置为栏宽相等的两栏，栏间距为</a:t>
            </a:r>
            <a:r>
              <a:rPr lang="en-US" sz="1600" b="0">
                <a:latin typeface="宋体" panose="02010600030101010101" pitchFamily="2" charset="-122"/>
                <a:ea typeface="宋体" panose="02010600030101010101" pitchFamily="2" charset="-122"/>
                <a:cs typeface="宋体" panose="02010600030101010101" pitchFamily="2" charset="-122"/>
              </a:rPr>
              <a:t>1</a:t>
            </a:r>
            <a:r>
              <a:rPr lang="zh-CN" sz="1600" b="0">
                <a:latin typeface="宋体" panose="02010600030101010101" pitchFamily="2" charset="-122"/>
                <a:ea typeface="宋体" panose="02010600030101010101" pitchFamily="2" charset="-122"/>
                <a:cs typeface="宋体" panose="02010600030101010101" pitchFamily="2" charset="-122"/>
              </a:rPr>
              <a:t>个字符，并添加分隔线，操作步骤如图</a:t>
            </a:r>
            <a:r>
              <a:rPr lang="en-US" sz="1600" b="0">
                <a:latin typeface="宋体" panose="02010600030101010101" pitchFamily="2" charset="-122"/>
                <a:ea typeface="宋体" panose="02010600030101010101" pitchFamily="2" charset="-122"/>
                <a:cs typeface="宋体" panose="02010600030101010101" pitchFamily="2" charset="-122"/>
              </a:rPr>
              <a:t>3-3-</a:t>
            </a:r>
            <a:r>
              <a:rPr lang="zh-CN" sz="1600" b="0">
                <a:latin typeface="宋体" panose="02010600030101010101" pitchFamily="2" charset="-122"/>
                <a:ea typeface="宋体" panose="02010600030101010101" pitchFamily="2" charset="-122"/>
                <a:cs typeface="宋体" panose="02010600030101010101" pitchFamily="2" charset="-122"/>
              </a:rPr>
              <a:t>9所示。</a:t>
            </a:r>
            <a:endParaRPr lang="zh-CN" altLang="en-US" sz="16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1593850" y="2089785"/>
            <a:ext cx="6167755" cy="4678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731015" y="332656"/>
            <a:ext cx="30276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六．设置首字下沉</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40335" y="1090295"/>
            <a:ext cx="8844915" cy="1814830"/>
          </a:xfrm>
          <a:prstGeom prst="rect">
            <a:avLst/>
          </a:prstGeom>
          <a:noFill/>
          <a:ln w="9525">
            <a:noFill/>
          </a:ln>
        </p:spPr>
        <p:txBody>
          <a:bodyPr wrap="square">
            <a:spAutoFit/>
          </a:bodyPr>
          <a:p>
            <a:pPr indent="0"/>
            <a:r>
              <a:rPr lang="zh-CN" sz="1600" b="1">
                <a:latin typeface="宋体" panose="02010600030101010101" pitchFamily="2" charset="-122"/>
                <a:ea typeface="宋体" panose="02010600030101010101" pitchFamily="2" charset="-122"/>
                <a:cs typeface="宋体" panose="02010600030101010101" pitchFamily="2" charset="-122"/>
              </a:rPr>
              <a:t>2．删除分栏</a:t>
            </a:r>
            <a:r>
              <a:rPr lang="zh-CN" sz="1600" b="0">
                <a:latin typeface="宋体" panose="02010600030101010101" pitchFamily="2" charset="-122"/>
                <a:ea typeface="宋体" panose="02010600030101010101" pitchFamily="2" charset="-122"/>
                <a:cs typeface="宋体" panose="02010600030101010101" pitchFamily="2" charset="-122"/>
              </a:rPr>
              <a:t>   删除分栏的方法是单击已分栏的段落，在如图</a:t>
            </a:r>
            <a:r>
              <a:rPr lang="en-US" sz="1600" b="0">
                <a:latin typeface="宋体" panose="02010600030101010101" pitchFamily="2" charset="-122"/>
                <a:ea typeface="宋体" panose="02010600030101010101" pitchFamily="2" charset="-122"/>
                <a:cs typeface="宋体" panose="02010600030101010101" pitchFamily="2" charset="-122"/>
              </a:rPr>
              <a:t>3-3-</a:t>
            </a:r>
            <a:r>
              <a:rPr lang="zh-CN" sz="1600" b="0">
                <a:latin typeface="宋体" panose="02010600030101010101" pitchFamily="2" charset="-122"/>
                <a:ea typeface="宋体" panose="02010600030101010101" pitchFamily="2" charset="-122"/>
                <a:cs typeface="宋体" panose="02010600030101010101" pitchFamily="2" charset="-122"/>
              </a:rPr>
              <a:t>9所示的对话框中，选取“一栏”后单击“确定”按钮，则可取消分栏。</a:t>
            </a:r>
            <a:r>
              <a:rPr lang="zh-CN" sz="1600" b="1">
                <a:latin typeface="宋体" panose="02010600030101010101" pitchFamily="2" charset="-122"/>
                <a:ea typeface="宋体" panose="02010600030101010101" pitchFamily="2" charset="-122"/>
                <a:cs typeface="宋体" panose="02010600030101010101" pitchFamily="2" charset="-122"/>
              </a:rPr>
              <a:t>六、设置首字下沉</a:t>
            </a:r>
            <a:r>
              <a:rPr lang="zh-CN" sz="1600" b="0">
                <a:latin typeface="宋体" panose="02010600030101010101" pitchFamily="2" charset="-122"/>
                <a:ea typeface="宋体" panose="02010600030101010101" pitchFamily="2" charset="-122"/>
                <a:cs typeface="宋体" panose="02010600030101010101" pitchFamily="2" charset="-122"/>
              </a:rPr>
              <a:t>   首字下沉是指段落的第一个字符加大并下沉，它可以使文章突出显示效果，以引起人们的注意。实例</a:t>
            </a:r>
            <a:r>
              <a:rPr lang="en-US" altLang="zh-CN" sz="1600" b="0">
                <a:latin typeface="宋体" panose="02010600030101010101" pitchFamily="2" charset="-122"/>
                <a:ea typeface="宋体" panose="02010600030101010101" pitchFamily="2" charset="-122"/>
                <a:cs typeface="宋体" panose="02010600030101010101" pitchFamily="2" charset="-122"/>
              </a:rPr>
              <a:t>9</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zh-CN" sz="1600" b="0">
                <a:latin typeface="宋体" panose="02010600030101010101" pitchFamily="2" charset="-122"/>
                <a:ea typeface="宋体" panose="02010600030101010101" pitchFamily="2" charset="-122"/>
                <a:cs typeface="宋体" panose="02010600030101010101" pitchFamily="2" charset="-122"/>
              </a:rPr>
              <a:t>给“清源山导游词”正文第一段设置首字下沉3行位置，字体为黑体，距正文0.2厘米，操作步骤如图</a:t>
            </a:r>
            <a:r>
              <a:rPr lang="en-US" sz="1600" b="0">
                <a:latin typeface="宋体" panose="02010600030101010101" pitchFamily="2" charset="-122"/>
                <a:ea typeface="宋体" panose="02010600030101010101" pitchFamily="2" charset="-122"/>
                <a:cs typeface="宋体" panose="02010600030101010101" pitchFamily="2" charset="-122"/>
              </a:rPr>
              <a:t>3-3-</a:t>
            </a:r>
            <a:r>
              <a:rPr lang="zh-CN" sz="1600" b="0">
                <a:latin typeface="宋体" panose="02010600030101010101" pitchFamily="2" charset="-122"/>
                <a:ea typeface="宋体" panose="02010600030101010101" pitchFamily="2" charset="-122"/>
                <a:cs typeface="宋体" panose="02010600030101010101" pitchFamily="2" charset="-122"/>
              </a:rPr>
              <a:t>10所示。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396490" y="2627630"/>
            <a:ext cx="6324600" cy="4071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283850" y="315511"/>
            <a:ext cx="5872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八．</a:t>
            </a:r>
            <a:r>
              <a:rPr lang="zh-CN" altLang="zh-CN" sz="2800" b="1" dirty="0">
                <a:solidFill>
                  <a:srgbClr val="FFFF00"/>
                </a:solidFill>
                <a:latin typeface="微软雅黑" panose="020B0503020204020204" pitchFamily="34" charset="-122"/>
                <a:ea typeface="微软雅黑" panose="020B0503020204020204" pitchFamily="34" charset="-122"/>
                <a:sym typeface="+mn-ea"/>
              </a:rPr>
              <a:t>使用样式对文本格式的快捷设置</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15570" y="1203960"/>
            <a:ext cx="8956040" cy="5015865"/>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七、设置文字方向</a:t>
            </a:r>
            <a:r>
              <a:rPr lang="zh-CN" sz="2000" b="0">
                <a:latin typeface="宋体" panose="02010600030101010101" pitchFamily="2" charset="-122"/>
                <a:ea typeface="宋体" panose="02010600030101010101" pitchFamily="2" charset="-122"/>
                <a:cs typeface="宋体" panose="02010600030101010101" pitchFamily="2" charset="-122"/>
              </a:rPr>
              <a:t>   通常情况下，文档都是从左至右水平横排的，但是有时需要特殊效果，如古诗的排版需要文档竖排。设置文字方向的方法是：选定文字，单击</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页面布局</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选项卡，单击“文字方向”按钮   ，在弹出的列表中选择一种样式。</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1">
                <a:latin typeface="宋体" panose="02010600030101010101" pitchFamily="2" charset="-122"/>
                <a:ea typeface="宋体" panose="02010600030101010101" pitchFamily="2" charset="-122"/>
                <a:cs typeface="宋体" panose="02010600030101010101" pitchFamily="2" charset="-122"/>
              </a:rPr>
              <a:t>八、使用样式对文本格式的快捷设置</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   样式就是一组已经命名的字符格式或者段落格式集。使用样式方便之处在于按照定义好的格式可以批量地完成段落或者字符格式的设置。在使用WPS文字办公或者写报告时，需要对多处文字设置统一的格式，就可以使用样式。</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1">
                <a:latin typeface="宋体" panose="02010600030101010101" pitchFamily="2" charset="-122"/>
                <a:ea typeface="宋体" panose="02010600030101010101" pitchFamily="2" charset="-122"/>
                <a:cs typeface="宋体" panose="02010600030101010101" pitchFamily="2" charset="-122"/>
              </a:rPr>
              <a:t>1.使用系统内置样式</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   在使用样式时尽可能使用WPS内置的样式，这样可以减少我们的工作量。内置样式是指WPS文字中本身自带的样式，包括：正文、标题1、标题2、标题3、默认段落字体等样式，当打开一个新的WPS文档时，通常在“样式和格式”任务窗格中可看到这四个。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   实例</a:t>
            </a:r>
            <a:r>
              <a:rPr lang="en-US" altLang="zh-CN" sz="2000" b="0">
                <a:latin typeface="宋体" panose="02010600030101010101" pitchFamily="2" charset="-122"/>
                <a:ea typeface="宋体" panose="02010600030101010101" pitchFamily="2" charset="-122"/>
                <a:cs typeface="宋体" panose="02010600030101010101" pitchFamily="2" charset="-122"/>
              </a:rPr>
              <a:t>10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 备份“清源山导游词.wps”，文件名为“清源山导游词备份.wps”，将“清源山导游词备份.wps”文稿中的标题文字设置为：内置样式（标题1），操作步骤如图3-3-11所示。</a:t>
            </a:r>
            <a:endParaRPr lang="zh-CN" sz="2000" b="0">
              <a:latin typeface="宋体" panose="02010600030101010101" pitchFamily="2" charset="-122"/>
              <a:ea typeface="宋体" panose="02010600030101010101" pitchFamily="2" charset="-122"/>
              <a:cs typeface="宋体" panose="02010600030101010101" pitchFamily="2" charset="-122"/>
            </a:endParaRPr>
          </a:p>
        </p:txBody>
      </p:sp>
      <p:pic>
        <p:nvPicPr>
          <p:cNvPr id="2" name="图片 24"/>
          <p:cNvPicPr>
            <a:picLocks noChangeAspect="1"/>
          </p:cNvPicPr>
          <p:nvPr/>
        </p:nvPicPr>
        <p:blipFill>
          <a:blip r:embed="rId2"/>
          <a:stretch>
            <a:fillRect/>
          </a:stretch>
        </p:blipFill>
        <p:spPr>
          <a:xfrm>
            <a:off x="3849053" y="2166620"/>
            <a:ext cx="287655" cy="3594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843808" y="188640"/>
            <a:ext cx="2672080" cy="521970"/>
          </a:xfrm>
          <a:prstGeom prst="rect">
            <a:avLst/>
          </a:prstGeom>
        </p:spPr>
        <p:txBody>
          <a:bodyPr wrap="none">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一．字符格式化</a:t>
            </a:r>
            <a:endParaRPr lang="zh-CN" altLang="zh-CN" sz="2800"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62560" y="1109345"/>
            <a:ext cx="8819515" cy="4246245"/>
          </a:xfrm>
          <a:prstGeom prst="rect">
            <a:avLst/>
          </a:prstGeom>
          <a:noFill/>
          <a:ln w="9525">
            <a:noFill/>
          </a:ln>
        </p:spPr>
        <p:txBody>
          <a:bodyPr wrap="square">
            <a:spAutoFit/>
          </a:bodyPr>
          <a:p>
            <a:pPr indent="200025">
              <a:lnSpc>
                <a:spcPct val="15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字符格式设置包括设置字体、字号、字形、字体颜色、边框、底纹、文本效果等。设置字符格式有三种常用的方法：一是使用浮动工具栏；二是使用“开始”选项卡下工具按钮；三是使用“字体”对话框。</a:t>
            </a:r>
            <a:r>
              <a:rPr lang="zh-CN" sz="2000" b="1">
                <a:latin typeface="宋体" panose="02010600030101010101" pitchFamily="2" charset="-122"/>
                <a:ea typeface="宋体" panose="02010600030101010101" pitchFamily="2" charset="-122"/>
                <a:cs typeface="宋体" panose="02010600030101010101" pitchFamily="2" charset="-122"/>
              </a:rPr>
              <a:t>1．浮动工具栏的使用</a:t>
            </a:r>
            <a:r>
              <a:rPr lang="zh-CN" sz="2000" b="0">
                <a:latin typeface="宋体" panose="02010600030101010101" pitchFamily="2" charset="-122"/>
                <a:ea typeface="宋体" panose="02010600030101010101" pitchFamily="2" charset="-122"/>
                <a:cs typeface="宋体" panose="02010600030101010101" pitchFamily="2" charset="-122"/>
              </a:rPr>
              <a:t>   浮动工具栏是WPS文字中一项极具人性化的功能，每当选择了文字后，文字上方就会出现浮动工具栏。可以单击浮动工具栏中按钮快速设置常见的字符格式。   实例</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sz="2000" b="0">
                <a:latin typeface="宋体" panose="02010600030101010101" pitchFamily="2" charset="-122"/>
                <a:ea typeface="宋体" panose="02010600030101010101" pitchFamily="2" charset="-122"/>
                <a:cs typeface="宋体" panose="02010600030101010101" pitchFamily="2" charset="-122"/>
              </a:rPr>
              <a:t>：将“清源山导游词”文稿中的标题文字设置为：幼圆、四号、加粗，颜色为“绿色”，并居中对齐，操作方法如图</a:t>
            </a:r>
            <a:r>
              <a:rPr lang="en-US" sz="2000" b="0">
                <a:latin typeface="宋体" panose="02010600030101010101" pitchFamily="2" charset="-122"/>
                <a:ea typeface="宋体" panose="02010600030101010101" pitchFamily="2" charset="-122"/>
                <a:cs typeface="宋体" panose="02010600030101010101" pitchFamily="2" charset="-122"/>
              </a:rPr>
              <a:t>3-3-</a:t>
            </a:r>
            <a:r>
              <a:rPr lang="zh-CN" sz="2000" b="0">
                <a:latin typeface="宋体" panose="02010600030101010101" pitchFamily="2" charset="-122"/>
                <a:ea typeface="宋体" panose="02010600030101010101" pitchFamily="2" charset="-122"/>
                <a:cs typeface="宋体" panose="02010600030101010101" pitchFamily="2" charset="-122"/>
              </a:rPr>
              <a:t>1所示。</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283850" y="315511"/>
            <a:ext cx="5872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八．</a:t>
            </a:r>
            <a:r>
              <a:rPr lang="zh-CN" altLang="zh-CN" sz="2800" b="1" dirty="0">
                <a:solidFill>
                  <a:srgbClr val="FFFF00"/>
                </a:solidFill>
                <a:latin typeface="微软雅黑" panose="020B0503020204020204" pitchFamily="34" charset="-122"/>
                <a:ea typeface="微软雅黑" panose="020B0503020204020204" pitchFamily="34" charset="-122"/>
                <a:sym typeface="+mn-ea"/>
              </a:rPr>
              <a:t>使用样式对文本格式的快捷设置</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795655" y="1189355"/>
            <a:ext cx="7058025" cy="5381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283850" y="315511"/>
            <a:ext cx="6685280" cy="583565"/>
          </a:xfrm>
          <a:prstGeom prst="rect">
            <a:avLst/>
          </a:prstGeom>
        </p:spPr>
        <p:txBody>
          <a:bodyPr wrap="none">
            <a:spAutoFit/>
          </a:bodyPr>
          <a:lstStyle/>
          <a:p>
            <a:pPr algn="l"/>
            <a:r>
              <a:rPr lang="zh-CN" altLang="zh-CN" sz="3200" b="1" dirty="0">
                <a:solidFill>
                  <a:srgbClr val="FFFF00"/>
                </a:solidFill>
                <a:latin typeface="微软雅黑" panose="020B0503020204020204" pitchFamily="34" charset="-122"/>
                <a:ea typeface="微软雅黑" panose="020B0503020204020204" pitchFamily="34" charset="-122"/>
              </a:rPr>
              <a:t>八．</a:t>
            </a:r>
            <a:r>
              <a:rPr lang="zh-CN" altLang="zh-CN" sz="3200" b="1" dirty="0">
                <a:solidFill>
                  <a:srgbClr val="FFFF00"/>
                </a:solidFill>
                <a:latin typeface="微软雅黑" panose="020B0503020204020204" pitchFamily="34" charset="-122"/>
                <a:ea typeface="微软雅黑" panose="020B0503020204020204" pitchFamily="34" charset="-122"/>
                <a:sym typeface="+mn-ea"/>
              </a:rPr>
              <a:t>使用样式对文本格式的快捷设置</a:t>
            </a:r>
            <a:endParaRPr lang="zh-CN" altLang="zh-CN" sz="32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70815" y="1148080"/>
            <a:ext cx="8912225" cy="3476625"/>
          </a:xfrm>
          <a:prstGeom prst="rect">
            <a:avLst/>
          </a:prstGeom>
          <a:noFill/>
          <a:ln w="9525">
            <a:noFill/>
          </a:ln>
        </p:spPr>
        <p:txBody>
          <a:bodyPr wrap="square">
            <a:spAutoFit/>
          </a:bodyPr>
          <a:p>
            <a:pPr indent="1270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当然，内置样式不仅仅就这几个，单击</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样式和格式</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任务窗格的下拉列表框，</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会显示出WPS内置的所有样式和格式（包括段落样式与字符样式）。请同学们按照上面的操作步骤，尝试选择不同的内置样式，观察标题运用样式后的文本效果。</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 </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修改样式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当内置样式无法满足我们文档格式的要求时，就应该考虑修改样式，使其为我所用。WPS的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样式和格式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任务窗格提供了可以方便修改和新建样式的界面。</a:t>
            </a:r>
            <a:r>
              <a:rPr lang="zh-CN" sz="2000" b="0">
                <a:latin typeface="宋体" panose="02010600030101010101" pitchFamily="2" charset="-122"/>
                <a:ea typeface="宋体" panose="02010600030101010101" pitchFamily="2" charset="-122"/>
                <a:cs typeface="宋体" panose="02010600030101010101" pitchFamily="2" charset="-122"/>
              </a:rPr>
              <a:t>   实例</a:t>
            </a:r>
            <a:r>
              <a:rPr lang="en-US" altLang="zh-CN" sz="2000" b="0">
                <a:latin typeface="宋体" panose="02010600030101010101" pitchFamily="2" charset="-122"/>
                <a:ea typeface="宋体" panose="02010600030101010101" pitchFamily="2" charset="-122"/>
                <a:cs typeface="宋体" panose="02010600030101010101" pitchFamily="2" charset="-122"/>
              </a:rPr>
              <a:t>11</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将“清源山导游词备份</a:t>
            </a:r>
            <a:r>
              <a:rPr lang="en-US" sz="2000" b="0">
                <a:latin typeface="宋体" panose="02010600030101010101" pitchFamily="2" charset="-122"/>
                <a:ea typeface="宋体" panose="02010600030101010101" pitchFamily="2" charset="-122"/>
                <a:cs typeface="宋体" panose="02010600030101010101" pitchFamily="2" charset="-122"/>
              </a:rPr>
              <a:t>.wps</a:t>
            </a:r>
            <a:r>
              <a:rPr lang="zh-CN" sz="2000" b="0">
                <a:latin typeface="宋体" panose="02010600030101010101" pitchFamily="2" charset="-122"/>
                <a:ea typeface="宋体" panose="02010600030101010101" pitchFamily="2" charset="-122"/>
                <a:cs typeface="宋体" panose="02010600030101010101" pitchFamily="2" charset="-122"/>
              </a:rPr>
              <a:t>”文稿中所使用的“标题1”样式修改为：字体为华文琥珀，字号为小一，居中对齐，1.5倍行距，并选择同时保存到模板选项。操作步骤如图</a:t>
            </a:r>
            <a:r>
              <a:rPr lang="en-US" sz="2000" b="0">
                <a:latin typeface="宋体" panose="02010600030101010101" pitchFamily="2" charset="-122"/>
                <a:ea typeface="宋体" panose="02010600030101010101" pitchFamily="2" charset="-122"/>
                <a:cs typeface="宋体" panose="02010600030101010101" pitchFamily="2" charset="-122"/>
              </a:rPr>
              <a:t>3-3-12</a:t>
            </a:r>
            <a:r>
              <a:rPr lang="zh-CN"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283850" y="315511"/>
            <a:ext cx="5872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八．</a:t>
            </a:r>
            <a:r>
              <a:rPr lang="zh-CN" altLang="zh-CN" sz="2800" b="1" dirty="0">
                <a:solidFill>
                  <a:srgbClr val="FFFF00"/>
                </a:solidFill>
                <a:latin typeface="微软雅黑" panose="020B0503020204020204" pitchFamily="34" charset="-122"/>
                <a:ea typeface="微软雅黑" panose="020B0503020204020204" pitchFamily="34" charset="-122"/>
                <a:sym typeface="+mn-ea"/>
              </a:rPr>
              <a:t>使用样式对文本格式的快捷设置</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38175" y="1452880"/>
            <a:ext cx="7867650" cy="3952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283850" y="315511"/>
            <a:ext cx="58724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八．</a:t>
            </a:r>
            <a:r>
              <a:rPr lang="zh-CN" altLang="zh-CN" sz="2800" b="1" dirty="0">
                <a:solidFill>
                  <a:srgbClr val="FFFF00"/>
                </a:solidFill>
                <a:latin typeface="微软雅黑" panose="020B0503020204020204" pitchFamily="34" charset="-122"/>
                <a:ea typeface="微软雅黑" panose="020B0503020204020204" pitchFamily="34" charset="-122"/>
                <a:sym typeface="+mn-ea"/>
              </a:rPr>
              <a:t>使用样式对文本格式的快捷设置</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83515" y="1250950"/>
            <a:ext cx="8785225" cy="3692525"/>
          </a:xfrm>
          <a:prstGeom prst="rect">
            <a:avLst/>
          </a:prstGeom>
          <a:noFill/>
          <a:ln w="9525">
            <a:noFill/>
          </a:ln>
        </p:spPr>
        <p:txBody>
          <a:bodyPr wrap="square">
            <a:spAutoFit/>
          </a:bodyPr>
          <a:p>
            <a:pPr indent="0">
              <a:lnSpc>
                <a:spcPct val="13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3. </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自定义样式</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如果你觉得修改样式不能满足你</a:t>
            </a:r>
            <a:r>
              <a:rPr lang="zh-CN" sz="2000" b="0">
                <a:latin typeface="宋体" panose="02010600030101010101" pitchFamily="2" charset="-122"/>
                <a:ea typeface="宋体" panose="02010600030101010101" pitchFamily="2" charset="-122"/>
                <a:cs typeface="宋体" panose="02010600030101010101" pitchFamily="2" charset="-122"/>
              </a:rPr>
              <a:t>的要求，又不想破坏系统</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内置的样式，你需要DIY自己喜欢的样式。操作方法：单击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新样式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按钮，在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新建样式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对话框的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名称</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框中为新样式起一个有意义的名字，根据需要设置各种格式，保存样式。</a:t>
            </a:r>
            <a:r>
              <a:rPr lang="zh-CN" sz="2000" b="0">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小练习</a:t>
            </a:r>
            <a:r>
              <a:rPr lang="zh-CN" sz="2000" b="0">
                <a:latin typeface="宋体" panose="02010600030101010101" pitchFamily="2" charset="-122"/>
                <a:ea typeface="宋体" panose="02010600030101010101" pitchFamily="2" charset="-122"/>
                <a:cs typeface="宋体" panose="02010600030101010101" pitchFamily="2" charset="-122"/>
              </a:rPr>
              <a:t>】   新建一个名称为</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导游词</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的标题样式，文字设置为：幼圆、四号、加粗，颜色为“绿色”；缩放150%、字符间距加宽4磅、位置提升6磅；居中对齐，段前和段后间距均为</a:t>
            </a:r>
            <a:r>
              <a:rPr lang="en-US" sz="2000" b="0">
                <a:latin typeface="宋体" panose="02010600030101010101" pitchFamily="2" charset="-122"/>
                <a:ea typeface="宋体" panose="02010600030101010101" pitchFamily="2" charset="-122"/>
                <a:cs typeface="宋体" panose="02010600030101010101" pitchFamily="2" charset="-122"/>
              </a:rPr>
              <a:t>1</a:t>
            </a:r>
            <a:r>
              <a:rPr lang="zh-CN" sz="2000" b="0">
                <a:latin typeface="宋体" panose="02010600030101010101" pitchFamily="2" charset="-122"/>
                <a:ea typeface="宋体" panose="02010600030101010101" pitchFamily="2" charset="-122"/>
                <a:cs typeface="宋体" panose="02010600030101010101" pitchFamily="2" charset="-122"/>
              </a:rPr>
              <a:t>行、行距为固定值</a:t>
            </a:r>
            <a:r>
              <a:rPr lang="en-US" sz="2000" b="0">
                <a:latin typeface="宋体" panose="02010600030101010101" pitchFamily="2" charset="-122"/>
                <a:ea typeface="宋体" panose="02010600030101010101" pitchFamily="2" charset="-122"/>
                <a:cs typeface="宋体" panose="02010600030101010101" pitchFamily="2" charset="-122"/>
              </a:rPr>
              <a:t>25</a:t>
            </a:r>
            <a:r>
              <a:rPr lang="zh-CN" sz="2000" b="0">
                <a:latin typeface="宋体" panose="02010600030101010101" pitchFamily="2" charset="-122"/>
                <a:ea typeface="宋体" panose="02010600030101010101" pitchFamily="2" charset="-122"/>
                <a:cs typeface="宋体" panose="02010600030101010101" pitchFamily="2" charset="-122"/>
              </a:rPr>
              <a:t>磅。</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760985" y="297731"/>
            <a:ext cx="16052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上机训练</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1170940"/>
            <a:ext cx="8896350" cy="5631180"/>
          </a:xfrm>
          <a:prstGeom prst="rect">
            <a:avLst/>
          </a:prstGeom>
          <a:noFill/>
          <a:ln w="9525">
            <a:noFill/>
          </a:ln>
        </p:spPr>
        <p:txBody>
          <a:bodyPr wrap="square">
            <a:spAutoFit/>
          </a:bodyPr>
          <a:p>
            <a:pPr indent="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打开</a:t>
            </a:r>
            <a:r>
              <a:rPr lang="en-US" sz="2000" b="0">
                <a:latin typeface="宋体" panose="02010600030101010101" pitchFamily="2" charset="-122"/>
                <a:ea typeface="宋体" panose="02010600030101010101" pitchFamily="2" charset="-122"/>
                <a:cs typeface="宋体" panose="02010600030101010101" pitchFamily="2" charset="-122"/>
              </a:rPr>
              <a:t>“WPS</a:t>
            </a:r>
            <a:r>
              <a:rPr lang="zh-CN" sz="2000" b="0">
                <a:latin typeface="宋体" panose="02010600030101010101" pitchFamily="2" charset="-122"/>
                <a:ea typeface="宋体" panose="02010600030101010101" pitchFamily="2" charset="-122"/>
                <a:cs typeface="宋体" panose="02010600030101010101" pitchFamily="2" charset="-122"/>
              </a:rPr>
              <a:t>\福建旅游\福建著名旅游景点简介.</a:t>
            </a:r>
            <a:r>
              <a:rPr lang="en-US" sz="2000" b="0">
                <a:latin typeface="宋体" panose="02010600030101010101" pitchFamily="2" charset="-122"/>
                <a:ea typeface="宋体" panose="02010600030101010101" pitchFamily="2" charset="-122"/>
                <a:cs typeface="宋体" panose="02010600030101010101" pitchFamily="2" charset="-122"/>
              </a:rPr>
              <a:t>WPS</a:t>
            </a:r>
            <a:r>
              <a:rPr lang="zh-CN" sz="2000" b="0">
                <a:latin typeface="宋体" panose="02010600030101010101" pitchFamily="2" charset="-122"/>
                <a:ea typeface="宋体" panose="02010600030101010101" pitchFamily="2" charset="-122"/>
                <a:cs typeface="宋体" panose="02010600030101010101" pitchFamily="2" charset="-122"/>
              </a:rPr>
              <a:t>”文稿，进行以下操作并保存。1．将正文第一段(“1.武夷山”)设置为黑体、四号字、加粗、字符间距加宽2磅。2．将正文第二段设置为文本之前与之后各缩进2个字符、首行缩进2个字符、段前和段后间距分别为0.5行、行距为固定值16磅。3．在正文第二段下面五行文字的前面添加项目符号</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，并添加红色波浪线边框，线宽度为1.5磅，应用于段落。4．给正文第二段下面五行文字填充浅绿色背景，应用于文字。5．将文中“鼓浪屿是厦</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”开始的这段设置为等宽的两栏，栏间距为1.5个字符，并添加分隔符。6．将文档中“土楼是中华文明的一颗……” 开始的这段设置为首字下沉2行，字体为隶书，距正文0厘米。7．将文档中“</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白水洋是鸳鸯溪上游</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开始的这段</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设置为首行缩进2个字符，行距为1.25倍，并添加红色下划线，线型为波浪线；利用格式刷将这段格式分别复制到以“太姥山位于…”“泰宁世界地质公园成为……”和“三坊七巷街区是福州…”开始的这三段。</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8.</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操作完成后保存文档。</a:t>
            </a:r>
            <a:endParaRPr lang="zh-CN" altLang="en-US" sz="20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6172200" y="3042920"/>
            <a:ext cx="238125" cy="19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531750" y="288841"/>
            <a:ext cx="16052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扩展练习</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166370" y="1157605"/>
            <a:ext cx="8844915" cy="5323205"/>
          </a:xfrm>
          <a:prstGeom prst="rect">
            <a:avLst/>
          </a:prstGeom>
          <a:noFill/>
          <a:ln w="9525">
            <a:noFill/>
          </a:ln>
        </p:spPr>
        <p:txBody>
          <a:bodyPr wrap="square">
            <a:spAutoFit/>
          </a:bodyPr>
          <a:p>
            <a:pPr indent="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打开</a:t>
            </a:r>
            <a:r>
              <a:rPr lang="en-US" sz="2000" b="0">
                <a:latin typeface="宋体" panose="02010600030101010101" pitchFamily="2" charset="-122"/>
                <a:ea typeface="宋体" panose="02010600030101010101" pitchFamily="2" charset="-122"/>
                <a:cs typeface="宋体" panose="02010600030101010101" pitchFamily="2" charset="-122"/>
              </a:rPr>
              <a:t>“WPS</a:t>
            </a:r>
            <a:r>
              <a:rPr lang="zh-CN" sz="2000" b="0">
                <a:latin typeface="宋体" panose="02010600030101010101" pitchFamily="2" charset="-122"/>
                <a:ea typeface="宋体" panose="02010600030101010101" pitchFamily="2" charset="-122"/>
                <a:cs typeface="宋体" panose="02010600030101010101" pitchFamily="2" charset="-122"/>
              </a:rPr>
              <a:t>\拓展练习\美在福建.</a:t>
            </a:r>
            <a:r>
              <a:rPr lang="en-US" sz="2000" b="0">
                <a:latin typeface="宋体" panose="02010600030101010101" pitchFamily="2" charset="-122"/>
                <a:ea typeface="宋体" panose="02010600030101010101" pitchFamily="2" charset="-122"/>
                <a:cs typeface="宋体" panose="02010600030101010101" pitchFamily="2" charset="-122"/>
              </a:rPr>
              <a:t>WPS</a:t>
            </a:r>
            <a:r>
              <a:rPr lang="zh-CN" sz="2000" b="0">
                <a:latin typeface="宋体" panose="02010600030101010101" pitchFamily="2" charset="-122"/>
                <a:ea typeface="宋体" panose="02010600030101010101" pitchFamily="2" charset="-122"/>
                <a:cs typeface="宋体" panose="02010600030101010101" pitchFamily="2" charset="-122"/>
              </a:rPr>
              <a:t>”，进行如下操作并保存。1．设置标题文字字体为方正舒体、一号字、加粗、居中、字符间距加宽4磅。2．给标题文字填充浅绿色底纹，图案样式设为5%。3．正文各段设置为:首行缩进2个字符、文本之前与文本之后均缩进2个字符。4．设置正文各段段前和段后间距为0.4行,行距为1.6倍行距。5．给文档第一段文字添加单实线边框，线宽度为1磅，线条颜色为红色并填充“印度红，着色</a:t>
            </a:r>
            <a:r>
              <a:rPr lang="en-US" sz="2000" b="0">
                <a:latin typeface="宋体" panose="02010600030101010101" pitchFamily="2" charset="-122"/>
                <a:ea typeface="宋体" panose="02010600030101010101" pitchFamily="2" charset="-122"/>
                <a:cs typeface="宋体" panose="02010600030101010101" pitchFamily="2" charset="-122"/>
              </a:rPr>
              <a:t>2,</a:t>
            </a:r>
            <a:r>
              <a:rPr lang="zh-CN" sz="2000" b="0">
                <a:latin typeface="宋体" panose="02010600030101010101" pitchFamily="2" charset="-122"/>
                <a:ea typeface="宋体" panose="02010600030101010101" pitchFamily="2" charset="-122"/>
                <a:cs typeface="宋体" panose="02010600030101010101" pitchFamily="2" charset="-122"/>
              </a:rPr>
              <a:t>浅色80%”底纹,应用于文字。6．将文档中第二段首字下沉2行位置，字体为隶书，距正文0.2厘米。7．给第三段第一句话添加蓝色下划线，线型为双波浪线，并利用格式刷将此格式复制到第四、五段的第一句。8．将文档第三段设置为等宽三分栏，栏间距为0字符，并添加分隔线。9．在第四段的右下脚插入图片“</a:t>
            </a:r>
            <a:r>
              <a:rPr lang="en-US" sz="2000" b="0">
                <a:latin typeface="宋体" panose="02010600030101010101" pitchFamily="2" charset="-122"/>
                <a:ea typeface="宋体" panose="02010600030101010101" pitchFamily="2" charset="-122"/>
                <a:cs typeface="宋体" panose="02010600030101010101" pitchFamily="2" charset="-122"/>
              </a:rPr>
              <a:t>WPS</a:t>
            </a:r>
            <a:r>
              <a:rPr lang="zh-CN" sz="2000" b="0">
                <a:latin typeface="宋体" panose="02010600030101010101" pitchFamily="2" charset="-122"/>
                <a:ea typeface="宋体" panose="02010600030101010101" pitchFamily="2" charset="-122"/>
                <a:cs typeface="宋体" panose="02010600030101010101" pitchFamily="2" charset="-122"/>
              </a:rPr>
              <a:t>\拓展练习\清源山.jpg”，设置图片的大小为：锁定纵横比，高度为3厘米；环绕方式为“四周型环绕”。10．给正文第五段添加下框线，线型为双实线，颜色为红色，线宽为0.75磅，应用于段落。11．将最后一段设置为悬挂缩进４个字符。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12.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操作完成后保存文档。</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一．字符格式化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56590" y="1414145"/>
            <a:ext cx="7830820" cy="4388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一．字符格式化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14935" y="1075055"/>
            <a:ext cx="8913495" cy="1322070"/>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2．“字体”工具按钮的使用</a:t>
            </a:r>
            <a:r>
              <a:rPr lang="zh-CN" sz="2000" b="0">
                <a:latin typeface="宋体" panose="02010600030101010101" pitchFamily="2" charset="-122"/>
                <a:ea typeface="宋体" panose="02010600030101010101" pitchFamily="2" charset="-122"/>
                <a:cs typeface="宋体" panose="02010600030101010101" pitchFamily="2" charset="-122"/>
              </a:rPr>
              <a:t>  利用“开始”选项卡下的有关字体设置的工具按钮可以设置字符的各种格式。  实例</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给“清源山导游词”文稿中的标题文字添加红色下划线，线型为波浪线，操作步骤如图</a:t>
            </a:r>
            <a:r>
              <a:rPr lang="en-US" sz="2000" b="0">
                <a:latin typeface="宋体" panose="02010600030101010101" pitchFamily="2" charset="-122"/>
                <a:ea typeface="宋体" panose="02010600030101010101" pitchFamily="2" charset="-122"/>
                <a:cs typeface="宋体" panose="02010600030101010101" pitchFamily="2" charset="-122"/>
              </a:rPr>
              <a:t>3-3-</a:t>
            </a:r>
            <a:r>
              <a:rPr lang="zh-CN" sz="2000" b="0">
                <a:latin typeface="宋体" panose="02010600030101010101" pitchFamily="2" charset="-122"/>
                <a:ea typeface="宋体" panose="02010600030101010101" pitchFamily="2" charset="-122"/>
                <a:cs typeface="宋体" panose="02010600030101010101" pitchFamily="2" charset="-122"/>
              </a:rPr>
              <a:t>2所示。</a:t>
            </a:r>
            <a:endParaRPr lang="zh-CN" altLang="en-US" sz="20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916940" y="2329815"/>
            <a:ext cx="7435850" cy="4445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3057247" cy="584775"/>
          </a:xfrm>
          <a:prstGeom prst="rect">
            <a:avLst/>
          </a:prstGeom>
        </p:spPr>
        <p:txBody>
          <a:bodyPr wrap="none">
            <a:spAutoFit/>
          </a:bodyPr>
          <a:lstStyle/>
          <a:p>
            <a:r>
              <a:rPr lang="zh-CN" altLang="zh-CN" sz="3200" b="1" dirty="0">
                <a:solidFill>
                  <a:srgbClr val="FFFF00"/>
                </a:solidFill>
                <a:latin typeface="微软雅黑" panose="020B0503020204020204" pitchFamily="34" charset="-122"/>
                <a:ea typeface="微软雅黑" panose="020B0503020204020204" pitchFamily="34" charset="-122"/>
              </a:rPr>
              <a:t>一．字符格式化</a:t>
            </a:r>
            <a:endParaRPr lang="zh-CN" altLang="zh-CN" sz="3200"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98425" y="1177925"/>
            <a:ext cx="8922385" cy="3046095"/>
          </a:xfrm>
          <a:prstGeom prst="rect">
            <a:avLst/>
          </a:prstGeom>
          <a:noFill/>
          <a:ln w="9525">
            <a:noFill/>
          </a:ln>
        </p:spPr>
        <p:txBody>
          <a:bodyPr wrap="square">
            <a:spAutoFit/>
          </a:bodyPr>
          <a:p>
            <a:pPr indent="0">
              <a:lnSpc>
                <a:spcPct val="160000"/>
              </a:lnSpc>
            </a:pPr>
            <a:r>
              <a:rPr lang="zh-CN" sz="2000" b="1">
                <a:latin typeface="宋体" panose="02010600030101010101" pitchFamily="2" charset="-122"/>
                <a:ea typeface="宋体" panose="02010600030101010101" pitchFamily="2" charset="-122"/>
                <a:cs typeface="宋体" panose="02010600030101010101" pitchFamily="2" charset="-122"/>
              </a:rPr>
              <a:t>3．“字体”对话框的使用</a:t>
            </a:r>
            <a:r>
              <a:rPr lang="zh-CN" sz="2000" b="0">
                <a:latin typeface="宋体" panose="02010600030101010101" pitchFamily="2" charset="-122"/>
                <a:ea typeface="宋体" panose="02010600030101010101" pitchFamily="2" charset="-122"/>
                <a:cs typeface="宋体" panose="02010600030101010101" pitchFamily="2" charset="-122"/>
              </a:rPr>
              <a:t> “字体”对话框专门用于设置字体、字号、字形、效果等字符格式及字符间间距等。对“字符间距”的设置，是指加宽或紧缩所有选定的字符的横向间距；对“字符位置”的设置，是指提升与降低所有选定的字符的纵向高度。   实例</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将“清源山导游词”文稿中的标题文字效果设置为：缩放150%、字符间距加宽0.5厘米、位置上升0.5厘米，操作步骤如图</a:t>
            </a:r>
            <a:r>
              <a:rPr lang="en-US" sz="2000" b="0">
                <a:latin typeface="宋体" panose="02010600030101010101" pitchFamily="2" charset="-122"/>
                <a:ea typeface="宋体" panose="02010600030101010101" pitchFamily="2" charset="-122"/>
                <a:cs typeface="宋体" panose="02010600030101010101" pitchFamily="2" charset="-122"/>
              </a:rPr>
              <a:t>3-3-</a:t>
            </a:r>
            <a:r>
              <a:rPr lang="zh-CN" sz="2000" b="0">
                <a:latin typeface="宋体" panose="02010600030101010101" pitchFamily="2" charset="-122"/>
                <a:ea typeface="宋体" panose="02010600030101010101" pitchFamily="2" charset="-122"/>
                <a:cs typeface="宋体" panose="02010600030101010101" pitchFamily="2" charset="-122"/>
              </a:rPr>
              <a:t>3所示。</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一．字符格式化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223010" y="1381125"/>
            <a:ext cx="6697345" cy="4895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一．字符格式化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27635" y="1249680"/>
            <a:ext cx="8888095" cy="3692525"/>
          </a:xfrm>
          <a:prstGeom prst="rect">
            <a:avLst/>
          </a:prstGeom>
          <a:noFill/>
          <a:ln w="9525">
            <a:noFill/>
          </a:ln>
        </p:spPr>
        <p:txBody>
          <a:bodyPr wrap="square">
            <a:spAutoFit/>
          </a:bodyPr>
          <a:p>
            <a:pPr indent="0">
              <a:lnSpc>
                <a:spcPct val="130000"/>
              </a:lnSpc>
            </a:pPr>
            <a:r>
              <a:rPr lang="zh-CN" sz="2000" b="1">
                <a:latin typeface="宋体" panose="02010600030101010101" pitchFamily="2" charset="-122"/>
                <a:ea typeface="宋体" panose="02010600030101010101" pitchFamily="2" charset="-122"/>
                <a:cs typeface="宋体" panose="02010600030101010101" pitchFamily="2" charset="-122"/>
              </a:rPr>
              <a:t>4．格式刷的使用</a:t>
            </a:r>
            <a:r>
              <a:rPr lang="zh-CN" sz="2000" b="0">
                <a:latin typeface="宋体" panose="02010600030101010101" pitchFamily="2" charset="-122"/>
                <a:ea typeface="宋体" panose="02010600030101010101" pitchFamily="2" charset="-122"/>
                <a:cs typeface="宋体" panose="02010600030101010101" pitchFamily="2" charset="-122"/>
              </a:rPr>
              <a:t>   格式刷用于复制字符及段落的格式，并将已有格式应用到另一个位置。双击格式刷按钮可将格式应用到多个位置。文稿中多个地方需要使用同一格式，不必逐一设置，使用格式刷复制格式最为方便。格式刷的使用方法是：选定带格式的文字或段落，单击格式刷按钮   ，此时鼠标指针变成一把刷子的形状，在需要应用格式的地方，按住鼠标左键拖曳即可。</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000" b="0">
                <a:latin typeface="宋体" panose="02010600030101010101" pitchFamily="2" charset="-122"/>
                <a:ea typeface="宋体" panose="02010600030101010101" pitchFamily="2" charset="-122"/>
                <a:cs typeface="宋体" panose="02010600030101010101" pitchFamily="2" charset="-122"/>
              </a:rPr>
              <a:t>5．清除字符格式</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000" b="0">
                <a:latin typeface="宋体" panose="02010600030101010101" pitchFamily="2" charset="-122"/>
                <a:ea typeface="宋体" panose="02010600030101010101" pitchFamily="2" charset="-122"/>
                <a:cs typeface="宋体" panose="02010600030101010101" pitchFamily="2" charset="-122"/>
              </a:rPr>
              <a:t>  选定将要清除格式的字符，单击“开始”选项卡，单击工具栏上“清除格式”按钮   。</a:t>
            </a:r>
            <a:endParaRPr lang="zh-CN" sz="2000" b="0">
              <a:latin typeface="宋体" panose="02010600030101010101" pitchFamily="2" charset="-122"/>
              <a:ea typeface="宋体" panose="02010600030101010101" pitchFamily="2" charset="-122"/>
              <a:cs typeface="宋体" panose="02010600030101010101" pitchFamily="2" charset="-122"/>
            </a:endParaRPr>
          </a:p>
        </p:txBody>
      </p:sp>
      <p:pic>
        <p:nvPicPr>
          <p:cNvPr id="2" name="图片 11" descr="C:\Users\Administrator\Desktop\格式刷.PNG格式刷"/>
          <p:cNvPicPr>
            <a:picLocks noChangeAspect="1"/>
          </p:cNvPicPr>
          <p:nvPr/>
        </p:nvPicPr>
        <p:blipFill>
          <a:blip r:embed="rId2"/>
          <a:stretch>
            <a:fillRect/>
          </a:stretch>
        </p:blipFill>
        <p:spPr>
          <a:xfrm>
            <a:off x="4323080" y="2938145"/>
            <a:ext cx="304800" cy="315595"/>
          </a:xfrm>
          <a:prstGeom prst="rect">
            <a:avLst/>
          </a:prstGeom>
          <a:noFill/>
          <a:ln w="9525">
            <a:noFill/>
          </a:ln>
        </p:spPr>
      </p:pic>
      <p:pic>
        <p:nvPicPr>
          <p:cNvPr id="3" name="图片 12" descr="C:\Users\Administrator\Desktop\清除格式.PNG清除格式"/>
          <p:cNvPicPr>
            <a:picLocks noChangeAspect="1"/>
          </p:cNvPicPr>
          <p:nvPr/>
        </p:nvPicPr>
        <p:blipFill>
          <a:blip r:embed="rId3"/>
          <a:stretch>
            <a:fillRect/>
          </a:stretch>
        </p:blipFill>
        <p:spPr>
          <a:xfrm>
            <a:off x="756920" y="4542155"/>
            <a:ext cx="305435" cy="2946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二．段落格式化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217805" y="1257935"/>
            <a:ext cx="8760460" cy="1014730"/>
          </a:xfrm>
          <a:prstGeom prst="rect">
            <a:avLst/>
          </a:prstGeom>
          <a:noFill/>
          <a:ln w="9525">
            <a:noFill/>
          </a:ln>
        </p:spPr>
        <p:txBody>
          <a:bodyPr wrap="square">
            <a:spAutoFit/>
          </a:bodyPr>
          <a:p>
            <a:pPr indent="0"/>
            <a:r>
              <a:rPr lang="zh-CN" sz="2000" b="1">
                <a:ea typeface="宋体" panose="02010600030101010101" pitchFamily="2" charset="-122"/>
              </a:rPr>
              <a:t>1．“段落”工具按钮的使用</a:t>
            </a:r>
            <a:r>
              <a:rPr lang="zh-CN" sz="2000" b="0">
                <a:ea typeface="宋体" panose="02010600030101010101" pitchFamily="2" charset="-122"/>
              </a:rPr>
              <a:t>     利用“开始”选项卡下工具按钮可以设置段落的各种格式，使用方法是先选定文字，然后单击工具按钮。常用段落格式按钮的名称如图</a:t>
            </a:r>
            <a:r>
              <a:rPr lang="en-US" sz="2000" b="0">
                <a:latin typeface="宋体" panose="02010600030101010101" pitchFamily="2" charset="-122"/>
                <a:ea typeface="宋体" panose="02010600030101010101" pitchFamily="2" charset="-122"/>
              </a:rPr>
              <a:t>3-3-</a:t>
            </a:r>
            <a:r>
              <a:rPr lang="zh-CN" sz="2000" b="0">
                <a:latin typeface="宋体" panose="02010600030101010101" pitchFamily="2" charset="-122"/>
                <a:ea typeface="宋体" panose="02010600030101010101" pitchFamily="2" charset="-122"/>
              </a:rPr>
              <a:t>4</a:t>
            </a:r>
            <a:r>
              <a:rPr lang="zh-CN" sz="2000" b="0">
                <a:ea typeface="宋体" panose="02010600030101010101" pitchFamily="2" charset="-122"/>
              </a:rPr>
              <a:t>所示。</a:t>
            </a:r>
            <a:endParaRPr lang="zh-CN" altLang="en-US" sz="2000"/>
          </a:p>
        </p:txBody>
      </p:sp>
      <p:pic>
        <p:nvPicPr>
          <p:cNvPr id="2" name="图片 1"/>
          <p:cNvPicPr>
            <a:picLocks noChangeAspect="1"/>
          </p:cNvPicPr>
          <p:nvPr/>
        </p:nvPicPr>
        <p:blipFill>
          <a:blip r:embed="rId2"/>
          <a:stretch>
            <a:fillRect/>
          </a:stretch>
        </p:blipFill>
        <p:spPr>
          <a:xfrm>
            <a:off x="991235" y="2272665"/>
            <a:ext cx="7213600" cy="1627505"/>
          </a:xfrm>
          <a:prstGeom prst="rect">
            <a:avLst/>
          </a:prstGeom>
        </p:spPr>
      </p:pic>
      <p:sp>
        <p:nvSpPr>
          <p:cNvPr id="3" name="文本框 2"/>
          <p:cNvSpPr txBox="1"/>
          <p:nvPr/>
        </p:nvSpPr>
        <p:spPr>
          <a:xfrm>
            <a:off x="217805" y="4023360"/>
            <a:ext cx="8828405" cy="1938020"/>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2．“段落”对话框的使用</a:t>
            </a:r>
            <a:r>
              <a:rPr lang="zh-CN" sz="2000" b="0">
                <a:latin typeface="宋体" panose="02010600030101010101" pitchFamily="2" charset="-122"/>
                <a:ea typeface="宋体" panose="02010600030101010101" pitchFamily="2" charset="-122"/>
                <a:cs typeface="宋体" panose="02010600030101010101" pitchFamily="2" charset="-122"/>
              </a:rPr>
              <a:t>   “段落”对话框专门用于设置段落的格式，包括设置段落的对齐、缩进、行距、段距等。    实例</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将“清源山导游词”文稿正文设置为：两端对齐、文本之前与之后缩进均为2个字符、首行缩进2个字符、段前和段后间距均为0.5行、行距为固定值16磅，操作步骤如图</a:t>
            </a:r>
            <a:r>
              <a:rPr lang="en-US" sz="2000" b="0">
                <a:latin typeface="宋体" panose="02010600030101010101" pitchFamily="2" charset="-122"/>
                <a:ea typeface="宋体" panose="02010600030101010101" pitchFamily="2" charset="-122"/>
                <a:cs typeface="宋体" panose="02010600030101010101" pitchFamily="2" charset="-122"/>
              </a:rPr>
              <a:t>3-3-</a:t>
            </a:r>
            <a:r>
              <a:rPr lang="zh-CN" sz="2000" b="0">
                <a:latin typeface="宋体" panose="02010600030101010101" pitchFamily="2" charset="-122"/>
                <a:ea typeface="宋体" panose="02010600030101010101" pitchFamily="2" charset="-122"/>
                <a:cs typeface="宋体" panose="02010600030101010101" pitchFamily="2" charset="-122"/>
              </a:rPr>
              <a:t>5所示。</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731015" y="332656"/>
            <a:ext cx="2672080" cy="521970"/>
          </a:xfrm>
          <a:prstGeom prst="rect">
            <a:avLst/>
          </a:prstGeom>
        </p:spPr>
        <p:txBody>
          <a:bodyPr wrap="none">
            <a:spAutoFit/>
          </a:bodyPr>
          <a:lstStyle/>
          <a:p>
            <a:pPr algn="l"/>
            <a:r>
              <a:rPr lang="zh-CN" altLang="zh-CN" sz="2800" b="1" dirty="0">
                <a:solidFill>
                  <a:srgbClr val="FFFF00"/>
                </a:solidFill>
                <a:latin typeface="微软雅黑" panose="020B0503020204020204" pitchFamily="34" charset="-122"/>
                <a:ea typeface="微软雅黑" panose="020B0503020204020204" pitchFamily="34" charset="-122"/>
              </a:rPr>
              <a:t>二．段落格式化</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51180" y="1408430"/>
            <a:ext cx="7820025" cy="4791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5191</Words>
  <Application>WPS 演示</Application>
  <PresentationFormat>全屏显示(4:3)</PresentationFormat>
  <Paragraphs>176</Paragraphs>
  <Slides>25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Arial</vt:lpstr>
      <vt:lpstr>宋体</vt:lpstr>
      <vt:lpstr>Wingdings</vt:lpstr>
      <vt:lpstr>微软雅黑</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105</cp:revision>
  <dcterms:created xsi:type="dcterms:W3CDTF">2017-08-01T01:26:00Z</dcterms:created>
  <dcterms:modified xsi:type="dcterms:W3CDTF">2021-08-20T09:04:16Z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