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57" r:id="rId4"/>
    <p:sldId id="258" r:id="rId5"/>
    <p:sldId id="310" r:id="rId6"/>
    <p:sldId id="311" r:id="rId7"/>
    <p:sldId id="260" r:id="rId8"/>
    <p:sldId id="285" r:id="rId9"/>
    <p:sldId id="267" r:id="rId10"/>
    <p:sldId id="278" r:id="rId11"/>
    <p:sldId id="262" r:id="rId12"/>
    <p:sldId id="284" r:id="rId13"/>
    <p:sldId id="261" r:id="rId14"/>
    <p:sldId id="264" r:id="rId15"/>
    <p:sldId id="266" r:id="rId16"/>
    <p:sldId id="280" r:id="rId17"/>
    <p:sldId id="265" r:id="rId18"/>
    <p:sldId id="263" r:id="rId19"/>
    <p:sldId id="281" r:id="rId20"/>
    <p:sldId id="268" r:id="rId21"/>
    <p:sldId id="269" r:id="rId22"/>
    <p:sldId id="270" r:id="rId23"/>
    <p:sldId id="274" r:id="rId24"/>
    <p:sldId id="282" r:id="rId25"/>
    <p:sldId id="275" r:id="rId26"/>
    <p:sldId id="276" r:id="rId27"/>
    <p:sldId id="286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1FB"/>
    <a:srgbClr val="2806BA"/>
    <a:srgbClr val="4A3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58"/>
        <p:guide pos="2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0955" y="211455"/>
            <a:ext cx="7279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  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选用和连接信息技术设备（一）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05" y="1084580"/>
            <a:ext cx="9004935" cy="4838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  </a:t>
            </a:r>
            <a:endParaRPr lang="en-US" altLang="zh-CN" sz="2400" b="1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（1）理解常用信息技术设备:计算机主机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CPU、主板、内存储器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、外存储设备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硬盘、U盘、光盘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、输入设备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键盘、鼠标、扫描仪和数码影像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、输出设备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打印机、绘图仪、显示适配器和显示器</a:t>
            </a:r>
            <a:r>
              <a:rPr lang="zh-CN"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，了解设备类型和特点；</a:t>
            </a:r>
            <a:endParaRPr sz="2400" dirty="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sz="24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（2）理解常用信息技术设备主要性能指标的含义，了解根据需要选用合适的设备；</a:t>
            </a:r>
            <a:endParaRPr sz="2400" dirty="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）了解正确连接计算机、移动终端和常用外围设备；</a:t>
            </a:r>
            <a:endParaRPr lang="zh-CN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  <a:buNone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）了解计算机和移动终端等常见信息技术设备基本设置的操作方法；了解常见信息技术设备的设置。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284824" y="114632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4" name="矩形 3"/>
          <p:cNvSpPr/>
          <p:nvPr/>
        </p:nvSpPr>
        <p:spPr>
          <a:xfrm>
            <a:off x="906145" y="1146175"/>
            <a:ext cx="1697355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28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考纲要求</a:t>
            </a:r>
            <a:endParaRPr lang="zh-CN" sz="2800" b="1" dirty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6001" y="315272"/>
            <a:ext cx="35046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712968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．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CPU</a:t>
            </a:r>
            <a:endParaRPr lang="zh-CN" altLang="zh-CN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即中央处理器，也称为微处理器，它是计算机的最核心部件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计算机的性能很大程度上决定于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主要由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运算器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、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控制器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、寄存器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以及缓存等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组成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，运算器（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ALU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部件）主要用于做各种算术和逻辑运算，控制器用于指挥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协调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硬件各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部件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的工作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，使得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计算机能在指令的控制下工作。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最主要的功能是执行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程序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（分析并执行指令 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生产厂商中比较著名的是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Intel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公司和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AMD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公司，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Intel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是全球最大的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供应商，其生产的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型号有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Celeron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（赛扬）系列、酷睿系列（如酷睿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i5</a:t>
            </a:r>
            <a:r>
              <a:rPr lang="zh-CN" alt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i7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）；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AMD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公司的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Sempron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（闪龙）系列、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Athlon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（速龙）系列、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Turon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（炫龙）系列等；我国自主研发的CPU有龙芯系列、兆芯KX、申威等。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endParaRPr lang="en-US" altLang="zh-CN" dirty="0" smtClean="0">
              <a:latin typeface="+mn-ea"/>
              <a:cs typeface="+mn-ea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grpSp>
        <p:nvGrpSpPr>
          <p:cNvPr id="1073743232" name="组合 1073743231"/>
          <p:cNvGrpSpPr/>
          <p:nvPr/>
        </p:nvGrpSpPr>
        <p:grpSpPr>
          <a:xfrm>
            <a:off x="1179195" y="4541520"/>
            <a:ext cx="6377940" cy="1814275"/>
            <a:chOff x="4891" y="182832"/>
            <a:chExt cx="7750" cy="1787"/>
          </a:xfrm>
        </p:grpSpPr>
        <p:pic>
          <p:nvPicPr>
            <p:cNvPr id="1073742873" name="Picture 12" descr="20300542532550139857370219570_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4" y="182833"/>
              <a:ext cx="1712" cy="14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2875" name="文本框 2"/>
            <p:cNvSpPr txBox="1"/>
            <p:nvPr/>
          </p:nvSpPr>
          <p:spPr>
            <a:xfrm>
              <a:off x="8250" y="184346"/>
              <a:ext cx="1528" cy="27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>
              <a:spAutoFit/>
            </a:bodyPr>
            <a:p>
              <a:r>
                <a:rPr lang="zh-CN" altLang="en-US">
                  <a:latin typeface="+mn-ea"/>
                  <a:cs typeface="+mn-ea"/>
                </a:rPr>
                <a:t>图1-3-</a:t>
              </a:r>
              <a:r>
                <a:rPr lang="en-US" altLang="zh-CN">
                  <a:latin typeface="+mn-ea"/>
                  <a:cs typeface="+mn-ea"/>
                </a:rPr>
                <a:t>7</a:t>
              </a:r>
              <a:r>
                <a:rPr lang="zh-CN" altLang="en-US">
                  <a:latin typeface="+mn-ea"/>
                  <a:cs typeface="+mn-ea"/>
                </a:rPr>
                <a:t> CPU</a:t>
              </a:r>
              <a:endParaRPr lang="zh-CN" altLang="en-US">
                <a:latin typeface="+mn-ea"/>
                <a:cs typeface="+mn-ea"/>
              </a:endParaRPr>
            </a:p>
          </p:txBody>
        </p:sp>
        <p:pic>
          <p:nvPicPr>
            <p:cNvPr id="1073743230" name="图片 1073743229" descr="IMG_2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1" y="182855"/>
              <a:ext cx="2090" cy="14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2872" name="Picture 11" descr="353665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1" y="182838"/>
              <a:ext cx="1661" cy="14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3231" name="图片 1073743230" descr="1619164015(1)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77" y="182832"/>
              <a:ext cx="1850" cy="14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310036"/>
            <a:ext cx="3816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350" y="1231265"/>
            <a:ext cx="871982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/>
              <a:t>      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有很多重要的参数，用于表示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性能</a:t>
            </a:r>
            <a:r>
              <a:rPr lang="zh-CN" altLang="en-US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）主频：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主频即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内核工作的时钟频率。主频越高，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的运算速度越快，其单位是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GHz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3.0GHz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，早期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的主频单位采用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MHz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。主频是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最重要的性能指标，但由于内部结构的不同，并非所有主频相同的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性能都一样</a:t>
            </a: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）外频：外频是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的基准频率，单位是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GHz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的外频决定着整块主板的运行速度。</a:t>
            </a:r>
            <a:endParaRPr lang="zh-CN" alt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）倍频系数：倍频系数是指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主频与外频之间的相对比例关系。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主频＝外频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倍频系数。</a:t>
            </a:r>
            <a:endParaRPr lang="zh-CN" alt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字长：字长是指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在单位时间内一次处理的二进制数的位数，例如，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位的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能在单位时间内处理字长为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位的二进制数据。一般来说字长越长，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运行的速度越快</a:t>
            </a:r>
            <a:r>
              <a:rPr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运算精度越高，</a:t>
            </a:r>
            <a:r>
              <a:rPr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浮点运算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能力越强。通常所说的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位机、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位机，指的是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的字长为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位或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</a:t>
            </a:r>
            <a:r>
              <a:rPr lang="zh-CN" altLang="zh-CN" sz="20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310036"/>
            <a:ext cx="3816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195" y="1124585"/>
            <a:ext cx="87903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smtClean="0">
                <a:solidFill>
                  <a:schemeClr val="tx1"/>
                </a:solidFill>
                <a:latin typeface="+mn-ea"/>
                <a:cs typeface="+mn-ea"/>
              </a:rPr>
              <a:t>（</a:t>
            </a:r>
            <a:r>
              <a:rPr lang="en-US" altLang="zh-CN" sz="2000" smtClean="0">
                <a:solidFill>
                  <a:schemeClr val="tx1"/>
                </a:solidFill>
                <a:latin typeface="+mn-ea"/>
                <a:cs typeface="+mn-ea"/>
              </a:rPr>
              <a:t>5</a:t>
            </a:r>
            <a:r>
              <a:rPr lang="zh-CN" altLang="zh-CN" sz="2000" smtClean="0">
                <a:solidFill>
                  <a:schemeClr val="tx1"/>
                </a:solidFill>
                <a:latin typeface="+mn-ea"/>
                <a:cs typeface="+mn-ea"/>
              </a:rPr>
              <a:t>）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缓存：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缓存是位于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与内存之间的临时存储器，它的容量比内存小很多，但交换速度却比内存要快得多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  <a:cs typeface="+mn-ea"/>
              </a:rPr>
              <a:t>。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配置缓存是为解决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与内存速度不匹配的问题。内存中被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访问最频繁的数据和指令被复制</a:t>
            </a:r>
            <a:r>
              <a:rPr lang="zh-CN" altLang="zh-CN" sz="2000">
                <a:solidFill>
                  <a:schemeClr val="tx1"/>
                </a:solidFill>
                <a:latin typeface="+mn-ea"/>
                <a:cs typeface="+mn-ea"/>
              </a:rPr>
              <a:t>到</a:t>
            </a:r>
            <a:r>
              <a:rPr lang="en-US" altLang="zh-CN" sz="2000" smtClean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smtClean="0">
                <a:solidFill>
                  <a:schemeClr val="tx1"/>
                </a:solidFill>
                <a:latin typeface="+mn-ea"/>
                <a:cs typeface="+mn-ea"/>
              </a:rPr>
              <a:t>的缓存</a:t>
            </a:r>
            <a:r>
              <a:rPr lang="zh-CN" altLang="en-US" sz="2000" smtClean="0">
                <a:solidFill>
                  <a:schemeClr val="tx1"/>
                </a:solidFill>
                <a:latin typeface="+mn-ea"/>
                <a:cs typeface="+mn-ea"/>
              </a:rPr>
              <a:t>中</a:t>
            </a:r>
            <a:r>
              <a:rPr lang="zh-CN" altLang="zh-CN" sz="2000" smtClean="0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这样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就可以不用经常访问速度要比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慢的内存，可以提高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工作效率。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  <a:cs typeface="+mn-ea"/>
              </a:rPr>
              <a:t>缓存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的结构和大小对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CPU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速度的影响非常大，出于成本考虑，缓存都很小（几兆至几十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  <a:cs typeface="+mn-ea"/>
              </a:rPr>
              <a:t>兆字节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  <a:cs typeface="+mn-ea"/>
              </a:rPr>
              <a:t>）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  <a:cs typeface="+mn-ea"/>
              </a:rPr>
              <a:t>。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+mn-ea"/>
              </a:rPr>
              <a:t>缓存是各种存储器中，读写速度最快的一种。</a:t>
            </a:r>
            <a:endParaRPr lang="zh-CN" altLang="zh-CN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23021" y="3932044"/>
            <a:ext cx="5149626" cy="576926"/>
            <a:chOff x="1798638" y="4365103"/>
            <a:chExt cx="5149626" cy="576926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4894262" y="4366029"/>
              <a:ext cx="2054002" cy="576000"/>
            </a:xfrm>
            <a:prstGeom prst="rect">
              <a:avLst/>
            </a:prstGeom>
            <a:solidFill>
              <a:srgbClr val="2806BA"/>
            </a:solidFill>
            <a:ln w="38100" algn="ctr">
              <a:solidFill>
                <a:srgbClr val="FFFF00"/>
              </a:solidFill>
              <a:miter lim="800000"/>
            </a:ln>
            <a:effectLst/>
          </p:spPr>
          <p:txBody>
            <a:bodyPr wrap="none" anchor="ctr"/>
            <a:lstStyle/>
            <a:p>
              <a:r>
                <a:rPr kumimoji="1" lang="zh-CN" altLang="en-US" sz="20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内存储器</a:t>
              </a:r>
              <a:r>
                <a:rPr kumimoji="1" lang="en-US" altLang="zh-CN" sz="20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kumimoji="1" lang="en-US" altLang="zh-CN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RAM)</a:t>
              </a:r>
              <a:endParaRPr kumimoji="1" lang="en-US" altLang="zh-CN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306763" y="4365104"/>
              <a:ext cx="1012825" cy="576000"/>
            </a:xfrm>
            <a:prstGeom prst="rect">
              <a:avLst/>
            </a:prstGeom>
            <a:solidFill>
              <a:srgbClr val="2806BA"/>
            </a:solidFill>
            <a:ln w="38100" algn="ctr">
              <a:solidFill>
                <a:srgbClr val="FFFF00"/>
              </a:solidFill>
              <a:miter lim="800000"/>
            </a:ln>
            <a:effectLst/>
          </p:spPr>
          <p:txBody>
            <a:bodyPr wrap="none" anchor="ctr"/>
            <a:lstStyle/>
            <a:p>
              <a:r>
                <a:rPr kumimoji="1" lang="en-US" altLang="zh-CN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Cache</a:t>
              </a:r>
              <a:endParaRPr kumimoji="1" lang="en-US" altLang="zh-CN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798638" y="4365103"/>
              <a:ext cx="863600" cy="576000"/>
            </a:xfrm>
            <a:prstGeom prst="rect">
              <a:avLst/>
            </a:prstGeom>
            <a:solidFill>
              <a:srgbClr val="2806BA"/>
            </a:solidFill>
            <a:ln w="38100">
              <a:solidFill>
                <a:srgbClr val="FFFF00"/>
              </a:solidFill>
              <a:miter lim="800000"/>
            </a:ln>
            <a:effectLst/>
          </p:spPr>
          <p:txBody>
            <a:bodyPr wrap="none" anchor="ctr"/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kumimoji="1" lang="en-US" altLang="zh-CN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CPU</a:t>
              </a:r>
              <a:endParaRPr kumimoji="1" lang="en-US" altLang="zh-CN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4352926" y="4654029"/>
              <a:ext cx="541337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2697163" y="4654029"/>
              <a:ext cx="614363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1775" y="1160780"/>
            <a:ext cx="88049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2</a:t>
            </a:r>
            <a:r>
              <a:rPr lang="zh-CN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．内存</a:t>
            </a:r>
            <a:endParaRPr lang="zh-CN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内存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即内存储器，属于主存储器，是计算机中的主要部件，其功能是存储正在执行的程序和数据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内存和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构成主机。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日常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使用的程序，如操作系统、办公软件、上网工具、播放器等，一般都安装在硬盘等外存上，但是使用它们时必须调入内存中运行。内存的容量越大，能容纳的程序越多，计算机的运行速度越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快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r>
              <a:rPr lang="en-US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  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3142040"/>
            <a:ext cx="6264696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/>
              <a:t>         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内存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一般采用半导体存储单元，包括随机存储器（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）、只读存储器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(ROM)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 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1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只读存储器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Read  Only  Memory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，简称为</a:t>
            </a: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ROM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 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它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是系统专用的，用于存放计算机的基本输入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/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输出程序（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BIOS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）为主。由制作的工艺和材料决定了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中的信息只能读出，一般不能写入。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属于永久存储器，即使机器断电，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中数据也不会丢失。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中的信息是在厂家生产硬件的时候就被写入并永久保存。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（了解）只读存储器分为可编程只读存储器（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PROM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）、可擦除可编程只读存储器（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EPROM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）、掩膜型只读存储器（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MROM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44208" y="3290500"/>
            <a:ext cx="2304415" cy="2236470"/>
            <a:chOff x="6444208" y="3429000"/>
            <a:chExt cx="2304415" cy="2236470"/>
          </a:xfrm>
        </p:grpSpPr>
        <p:pic>
          <p:nvPicPr>
            <p:cNvPr id="684277" name="Picture 15" descr="57211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3429000"/>
              <a:ext cx="2304256" cy="193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512788" y="5450205"/>
              <a:ext cx="2235835" cy="21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</a:t>
              </a:r>
              <a:r>
                <a:rPr lang="en-US" altLang="zh-CN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1-3-8 </a:t>
              </a:r>
              <a:r>
                <a:rPr lang="zh-CN" altLang="en-US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随机存储器</a:t>
              </a:r>
              <a:r>
                <a:rPr lang="en-US" altLang="zh-CN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RAM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71800" y="310036"/>
            <a:ext cx="3816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315272"/>
            <a:ext cx="3816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980" y="1124585"/>
            <a:ext cx="882269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随机存储器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Random Access Memory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，简称为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RAM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RAM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我们通常所说的内存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插在主板的内存插槽上，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的容量是用户可以直接使用的。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中的信息既可以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读取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（随机读取，不一定要按顺序）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也可以写入。当电源关闭时，存于其中的数据就会全部丢失，所以用户要养成随手存盘的习惯，以免数据丢失。内存的标准有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DDR2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DDR3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等，常见的品牌有金士顿、现代等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（了解）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随机存储器又可分为静态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）和动态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的特点是存取速度快，不需要刷新，工作状态稳定，集成度低，价格高，一般用于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Cache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DRAM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速度慢，需要刷新，集成度高，价格低，一般用于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主存储器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．主板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主板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即主机板，又称为系统板或母板。它安装在主机箱内，是微机必备的重要部件之一。主板是一块印刷的线路板，通过主板把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、内存、硬盘、及各种外部设备连接在一起，构成完整的硬件系统才能工作。主板上含有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插槽、内存插槽、硬盘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IDE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ROM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芯片、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控制芯片、键盘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鼠标接口、连接外设的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PCI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插槽等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392" y="4744750"/>
            <a:ext cx="8736418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smtClean="0"/>
              <a:t>     </a:t>
            </a:r>
            <a:endParaRPr lang="zh-CN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50" y="318770"/>
            <a:ext cx="528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三．认识主板与外部设备的接口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525" y="2962275"/>
            <a:ext cx="883539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n-ea"/>
                <a:cs typeface="+mn-ea"/>
              </a:rPr>
              <a:t>1</a:t>
            </a:r>
            <a:r>
              <a:rPr lang="zh-CN" altLang="zh-CN" sz="2000" b="1" dirty="0" smtClean="0">
                <a:latin typeface="+mn-ea"/>
                <a:cs typeface="+mn-ea"/>
              </a:rPr>
              <a:t>．微型计算机接口</a:t>
            </a:r>
            <a:endParaRPr lang="zh-CN" altLang="zh-CN" sz="2000" b="1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zh-CN" altLang="zh-CN" sz="2000" dirty="0" smtClean="0">
                <a:latin typeface="+mn-ea"/>
                <a:cs typeface="+mn-ea"/>
              </a:rPr>
              <a:t>计算机的主机通过接口</a:t>
            </a:r>
            <a:r>
              <a:rPr lang="zh-CN" altLang="zh-CN" sz="2000" smtClean="0">
                <a:latin typeface="+mn-ea"/>
                <a:cs typeface="+mn-ea"/>
              </a:rPr>
              <a:t>与外</a:t>
            </a:r>
            <a:r>
              <a:rPr lang="zh-CN" altLang="en-US" sz="2000" smtClean="0">
                <a:latin typeface="+mn-ea"/>
                <a:cs typeface="+mn-ea"/>
              </a:rPr>
              <a:t>部</a:t>
            </a:r>
            <a:r>
              <a:rPr lang="zh-CN" altLang="zh-CN" sz="2000" smtClean="0">
                <a:latin typeface="+mn-ea"/>
                <a:cs typeface="+mn-ea"/>
              </a:rPr>
              <a:t>设</a:t>
            </a:r>
            <a:r>
              <a:rPr lang="zh-CN" altLang="en-US" sz="2000" smtClean="0">
                <a:latin typeface="+mn-ea"/>
                <a:cs typeface="+mn-ea"/>
              </a:rPr>
              <a:t>备</a:t>
            </a:r>
            <a:r>
              <a:rPr lang="zh-CN" altLang="zh-CN" sz="2000" smtClean="0">
                <a:latin typeface="+mn-ea"/>
                <a:cs typeface="+mn-ea"/>
              </a:rPr>
              <a:t>相</a:t>
            </a:r>
            <a:r>
              <a:rPr lang="zh-CN" altLang="zh-CN" sz="2000" dirty="0" smtClean="0">
                <a:latin typeface="+mn-ea"/>
                <a:cs typeface="+mn-ea"/>
              </a:rPr>
              <a:t>连接，以便进行数据的交换。常见的接口有显示器接口、音频接口、网络接口等。外设一般都是通过适配器（如声卡、显卡、网卡）与主机相连，适配器插在主板相应的插槽中，现在多数是集成在主板上，适配器提供相应的接口连接外设。</a:t>
            </a:r>
            <a:endParaRPr lang="zh-CN" altLang="zh-CN" sz="2000" dirty="0" smtClean="0">
              <a:latin typeface="+mn-ea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0164" y="4469523"/>
            <a:ext cx="7383145" cy="2343150"/>
            <a:chOff x="573271" y="3696003"/>
            <a:chExt cx="7383145" cy="2343150"/>
          </a:xfrm>
        </p:grpSpPr>
        <p:pic>
          <p:nvPicPr>
            <p:cNvPr id="5" name="Picture 8" descr="mode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717032"/>
              <a:ext cx="1800200" cy="18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0" descr="声卡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52"/>
            <a:stretch>
              <a:fillRect/>
            </a:stretch>
          </p:blipFill>
          <p:spPr bwMode="auto">
            <a:xfrm>
              <a:off x="3696842" y="3696003"/>
              <a:ext cx="2038347" cy="1821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2" descr="网卡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97" b="13340"/>
            <a:stretch>
              <a:fillRect/>
            </a:stretch>
          </p:blipFill>
          <p:spPr bwMode="auto">
            <a:xfrm>
              <a:off x="573271" y="3864893"/>
              <a:ext cx="2380833" cy="1652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887971" y="5670853"/>
              <a:ext cx="172339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n-ea"/>
                  <a:cs typeface="+mn-ea"/>
                  <a:sym typeface="+mn-ea"/>
                </a:rPr>
                <a:t>图</a:t>
              </a:r>
              <a:r>
                <a:rPr lang="en-US" altLang="zh-CN" dirty="0" smtClean="0">
                  <a:latin typeface="+mn-ea"/>
                  <a:cs typeface="+mn-ea"/>
                  <a:sym typeface="+mn-ea"/>
                </a:rPr>
                <a:t>1-3-10 </a:t>
              </a:r>
              <a:r>
                <a:rPr lang="zh-CN" altLang="en-US" dirty="0"/>
                <a:t>显</a:t>
              </a:r>
              <a:r>
                <a:rPr lang="zh-CN" altLang="en-US" dirty="0" smtClean="0"/>
                <a:t>卡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391141" y="5587668"/>
              <a:ext cx="156527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n-ea"/>
                  <a:cs typeface="+mn-ea"/>
                  <a:sym typeface="+mn-ea"/>
                </a:rPr>
                <a:t>图</a:t>
              </a:r>
              <a:r>
                <a:rPr lang="en-US" altLang="zh-CN" dirty="0" smtClean="0">
                  <a:latin typeface="+mn-ea"/>
                  <a:cs typeface="+mn-ea"/>
                  <a:sym typeface="+mn-ea"/>
                </a:rPr>
                <a:t>1-3-11</a:t>
              </a:r>
              <a:r>
                <a:rPr lang="zh-CN" altLang="en-US" dirty="0" smtClean="0"/>
                <a:t>声卡</a:t>
              </a:r>
              <a:endParaRPr lang="zh-CN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1421" y="5587668"/>
              <a:ext cx="166814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n-ea"/>
                  <a:cs typeface="+mn-ea"/>
                </a:rPr>
                <a:t>图</a:t>
              </a:r>
              <a:r>
                <a:rPr lang="en-US" altLang="zh-CN" dirty="0" smtClean="0">
                  <a:latin typeface="+mn-ea"/>
                  <a:cs typeface="+mn-ea"/>
                </a:rPr>
                <a:t>1-3-9 </a:t>
              </a:r>
              <a:r>
                <a:rPr lang="zh-CN" altLang="en-US" dirty="0" smtClean="0">
                  <a:latin typeface="+mn-ea"/>
                  <a:cs typeface="+mn-ea"/>
                </a:rPr>
                <a:t>网卡</a:t>
              </a:r>
              <a:endParaRPr lang="zh-CN" altLang="en-US" dirty="0">
                <a:latin typeface="+mn-ea"/>
                <a:cs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0965" y="1085215"/>
            <a:ext cx="89414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主板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上的总线（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Bus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）是连接计算机各部件的一组公共信号线，总线用于在各部件之间传递数据和信息。主板上的总线按功能分为三类：控制总线、数据总线和地址总线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控制总线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用于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CPU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向其它设备发送指令信号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；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数据总线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用于设备之间传送数据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；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地址总线用于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CPU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ea"/>
              </a:rPr>
              <a:t>向存储器发送地址信息。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680" y="318770"/>
            <a:ext cx="5314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三．认识主板与外部设备的接口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3840" y="1196975"/>
            <a:ext cx="86906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（通用串行总线接口），是目前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领域流行的新型接口技术。随着大量外设和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机支持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逐步成为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的标准接口，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USB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接口标准有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USB2.0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USB3.0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，其中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USB3.0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的速度更快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。最新生产的外部设备，如数码相机、扫描仪、音箱、打印机、键盘、鼠标等，几乎都配有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接口及其设备的优点体现在以下几个方面。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）便携。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设备具有“小、轻、薄”等特点，携带比较方便。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）支持热插拔。用户在使用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设备时，不需要关闭电源就可以将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设备插上或拔下。为保证设备和数据的安全，在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拔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下电缆前先退出设备，操作方法是右击桌面右下角“安全删除硬件”图标进行删除操作。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）标准统一、兼容性强。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键盘与鼠标、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硬盘、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打印机等外设都可以用同样的标准与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机连接。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）可以同时连接多个设备。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机一般都有多个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接口，可以连接多个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设备，还可以连接上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端口扩充器，扩充出更多端口，最多可达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127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090" y="1124585"/>
            <a:ext cx="88207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/>
              <a:t>      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外存储器简称为外存，也叫辅存，主要用于存放长期使用的程序、文档和数据等，程序需要执行时由外存调入内存，由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CPU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来执行，执行的结果又可以保存到外存中。外存的容量比内存大很多，但读、写速度要慢得多。外存都是永久性存储器，外存中保存的数据除非用户把它删除，否则长期存在。外存储器包括硬盘存储器、光盘存储器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、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U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盘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以及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各种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移动存储器等。</a:t>
            </a:r>
            <a:endParaRPr lang="zh-CN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1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.</a:t>
            </a:r>
            <a:r>
              <a:rPr lang="zh-CN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硬盘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Hard Drive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，简称为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HD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）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     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硬盘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属于最主要的外部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存储器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（属于外设，不是主机的组成部分）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硬盘与硬盘驱动器封装在一起，安装在主机箱内。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硬盘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容量的大小会影响计算机的运行速度，特别是系统盘若空间不足，计算机的运行会变得很慢。目前，硬盘容量的单位是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GB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和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TB 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， 如</a:t>
            </a:r>
            <a:r>
              <a:rPr lang="en-US" altLang="zh-CN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500GB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、</a:t>
            </a:r>
            <a:r>
              <a:rPr lang="en-US" altLang="zh-CN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1TB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    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硬盘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分为标准硬盘、移动硬盘和固态硬盘，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其中固态硬盘的读取速度比较快。硬盘的主要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性能指标有容量、平均寻道时间、主轴转速、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接口类型、数据缓存等，如下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表所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。</a:t>
            </a:r>
            <a:endParaRPr lang="zh-CN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00020" y="314960"/>
            <a:ext cx="3056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四．认识外存储器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29383" y="4825707"/>
            <a:ext cx="1223645" cy="1418590"/>
            <a:chOff x="2339752" y="1628800"/>
            <a:chExt cx="1223645" cy="1418590"/>
          </a:xfrm>
        </p:grpSpPr>
        <p:pic>
          <p:nvPicPr>
            <p:cNvPr id="10" name="Picture 55" descr="1245926548_hdtno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83" t="2193" r="16156" b="3551"/>
            <a:stretch>
              <a:fillRect/>
            </a:stretch>
          </p:blipFill>
          <p:spPr bwMode="auto">
            <a:xfrm>
              <a:off x="2339752" y="1628800"/>
              <a:ext cx="1152128" cy="120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339752" y="2832125"/>
              <a:ext cx="1223645" cy="21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/>
              <a:r>
                <a:rPr lang="zh-CN" altLang="en-US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</a:t>
              </a:r>
              <a:r>
                <a:rPr lang="en-US" altLang="zh-CN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1-3-12 </a:t>
              </a:r>
              <a:r>
                <a:rPr lang="zh-CN" altLang="en-US" sz="14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硬盘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315272"/>
            <a:ext cx="41764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四．认识外存储器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9935" y="1477291"/>
          <a:ext cx="8712968" cy="4126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008"/>
                <a:gridCol w="7436960"/>
              </a:tblGrid>
              <a:tr h="3860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硬盘的主要性能指标及其说明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4094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容量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硬盘的容量单位为</a:t>
                      </a:r>
                      <a:r>
                        <a:rPr lang="en-US" sz="1800" kern="100" dirty="0">
                          <a:effectLst/>
                        </a:rPr>
                        <a:t>GB</a:t>
                      </a:r>
                      <a:r>
                        <a:rPr lang="zh-CN" sz="1800" kern="100" dirty="0">
                          <a:effectLst/>
                        </a:rPr>
                        <a:t>，目前</a:t>
                      </a:r>
                      <a:r>
                        <a:rPr lang="en-US" sz="1800" kern="100" dirty="0">
                          <a:effectLst/>
                        </a:rPr>
                        <a:t>PC</a:t>
                      </a:r>
                      <a:r>
                        <a:rPr lang="zh-CN" sz="1800" kern="100" dirty="0">
                          <a:effectLst/>
                        </a:rPr>
                        <a:t>机硬盘的容量都比较大，可达</a:t>
                      </a:r>
                      <a:r>
                        <a:rPr lang="en-US" sz="1800" kern="100" dirty="0">
                          <a:effectLst/>
                        </a:rPr>
                        <a:t>500GB</a:t>
                      </a:r>
                      <a:r>
                        <a:rPr lang="zh-CN" sz="1800" kern="100" dirty="0">
                          <a:effectLst/>
                        </a:rPr>
                        <a:t>至</a:t>
                      </a:r>
                      <a:r>
                        <a:rPr lang="en-US" sz="1800" kern="100" dirty="0">
                          <a:effectLst/>
                        </a:rPr>
                        <a:t>2TB</a:t>
                      </a:r>
                      <a:r>
                        <a:rPr lang="zh-CN" sz="1800" kern="100" dirty="0">
                          <a:effectLst/>
                        </a:rPr>
                        <a:t>。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822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平均</a:t>
                      </a:r>
                      <a:r>
                        <a:rPr lang="zh-CN" sz="1800" kern="100" dirty="0">
                          <a:effectLst/>
                        </a:rPr>
                        <a:t>寻道时间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平均寻道时间指硬盘磁头移动到数据所在磁道时所用的时间，平均寻道时间越短读写速度越快。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862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主轴</a:t>
                      </a:r>
                      <a:r>
                        <a:rPr lang="zh-CN" sz="1800" kern="100" dirty="0">
                          <a:effectLst/>
                        </a:rPr>
                        <a:t>转速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主轴转速是指硬盘内电机主轴的转动速度，是决定硬盘内部传输速率的关键因素之一，目前主流硬盘的主轴转速一般为</a:t>
                      </a:r>
                      <a:r>
                        <a:rPr lang="en-US" sz="1800" kern="100" dirty="0">
                          <a:effectLst/>
                        </a:rPr>
                        <a:t>5400</a:t>
                      </a:r>
                      <a:r>
                        <a:rPr lang="zh-CN" sz="1800" kern="100" dirty="0">
                          <a:effectLst/>
                        </a:rPr>
                        <a:t>～</a:t>
                      </a:r>
                      <a:r>
                        <a:rPr lang="en-US" sz="1800" kern="100" dirty="0">
                          <a:effectLst/>
                        </a:rPr>
                        <a:t>7200rpm</a:t>
                      </a:r>
                      <a:r>
                        <a:rPr lang="zh-CN" sz="1800" kern="100" dirty="0">
                          <a:effectLst/>
                        </a:rPr>
                        <a:t>，</a:t>
                      </a:r>
                      <a:r>
                        <a:rPr lang="en-US" sz="1800" kern="100" dirty="0">
                          <a:effectLst/>
                        </a:rPr>
                        <a:t>SCSI</a:t>
                      </a:r>
                      <a:r>
                        <a:rPr lang="zh-CN" sz="1800" kern="100" dirty="0">
                          <a:effectLst/>
                        </a:rPr>
                        <a:t>硬盘转速一般为</a:t>
                      </a:r>
                      <a:r>
                        <a:rPr lang="en-US" sz="1800" kern="100" dirty="0">
                          <a:effectLst/>
                        </a:rPr>
                        <a:t>10000</a:t>
                      </a:r>
                      <a:r>
                        <a:rPr lang="zh-CN" sz="1800" kern="100" dirty="0">
                          <a:effectLst/>
                        </a:rPr>
                        <a:t>～</a:t>
                      </a:r>
                      <a:r>
                        <a:rPr lang="en-US" sz="1800" kern="100" dirty="0">
                          <a:effectLst/>
                        </a:rPr>
                        <a:t>15000rpm</a:t>
                      </a:r>
                      <a:r>
                        <a:rPr lang="zh-CN" sz="1800" kern="100" dirty="0">
                          <a:effectLst/>
                        </a:rPr>
                        <a:t>。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72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接口</a:t>
                      </a:r>
                      <a:r>
                        <a:rPr lang="zh-CN" sz="1800" kern="100" dirty="0">
                          <a:effectLst/>
                        </a:rPr>
                        <a:t>类型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硬盘接口类型分为</a:t>
                      </a:r>
                      <a:r>
                        <a:rPr lang="en-US" sz="1800" kern="100" dirty="0">
                          <a:effectLst/>
                        </a:rPr>
                        <a:t>IDE</a:t>
                      </a:r>
                      <a:r>
                        <a:rPr lang="zh-CN" sz="1800" kern="100" dirty="0">
                          <a:effectLst/>
                        </a:rPr>
                        <a:t>、</a:t>
                      </a:r>
                      <a:r>
                        <a:rPr lang="en-US" sz="1800" kern="100" dirty="0">
                          <a:effectLst/>
                        </a:rPr>
                        <a:t>SATA </a:t>
                      </a:r>
                      <a:r>
                        <a:rPr lang="zh-CN" sz="1800" kern="100" dirty="0">
                          <a:effectLst/>
                        </a:rPr>
                        <a:t>、</a:t>
                      </a:r>
                      <a:r>
                        <a:rPr lang="en-US" sz="1800" kern="100" dirty="0">
                          <a:effectLst/>
                        </a:rPr>
                        <a:t>SCSI</a:t>
                      </a:r>
                      <a:r>
                        <a:rPr lang="zh-CN" sz="1800" kern="100" dirty="0">
                          <a:effectLst/>
                        </a:rPr>
                        <a:t>和光纤通道四种，</a:t>
                      </a:r>
                      <a:r>
                        <a:rPr lang="en-US" sz="1800" kern="100" dirty="0">
                          <a:effectLst/>
                        </a:rPr>
                        <a:t>IDE</a:t>
                      </a:r>
                      <a:r>
                        <a:rPr lang="zh-CN" sz="1800" kern="100" dirty="0">
                          <a:effectLst/>
                        </a:rPr>
                        <a:t>和</a:t>
                      </a:r>
                      <a:r>
                        <a:rPr lang="en-US" sz="1800" kern="100" dirty="0">
                          <a:effectLst/>
                        </a:rPr>
                        <a:t>SATA</a:t>
                      </a:r>
                      <a:r>
                        <a:rPr lang="zh-CN" sz="1800" kern="100" dirty="0">
                          <a:effectLst/>
                        </a:rPr>
                        <a:t>接口硬盘用于家用产品中，</a:t>
                      </a:r>
                      <a:r>
                        <a:rPr lang="en-US" sz="1800" kern="100" dirty="0">
                          <a:effectLst/>
                        </a:rPr>
                        <a:t>SCSI</a:t>
                      </a:r>
                      <a:r>
                        <a:rPr lang="zh-CN" sz="1800" kern="100" dirty="0">
                          <a:effectLst/>
                        </a:rPr>
                        <a:t>主要应于服务器，光纤通道硬盘只用在高端服务器上，价格昂贵。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72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数据</a:t>
                      </a:r>
                      <a:r>
                        <a:rPr lang="zh-CN" sz="1800" kern="100" dirty="0">
                          <a:effectLst/>
                        </a:rPr>
                        <a:t>缓存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在硬盘内部的高速存储器称为数据缓存，它能将硬盘工作时的一些数据暂时保存起来，以供读取和再读取，目前主流硬盘的高速缓存一般为</a:t>
                      </a:r>
                      <a:r>
                        <a:rPr lang="en-US" sz="1800" kern="100" dirty="0">
                          <a:effectLst/>
                        </a:rPr>
                        <a:t>16</a:t>
                      </a:r>
                      <a:r>
                        <a:rPr lang="zh-CN" sz="1800" kern="100" dirty="0">
                          <a:effectLst/>
                        </a:rPr>
                        <a:t>～</a:t>
                      </a:r>
                      <a:r>
                        <a:rPr lang="en-US" sz="1800" kern="100" dirty="0">
                          <a:effectLst/>
                        </a:rPr>
                        <a:t>32MB</a:t>
                      </a:r>
                      <a:r>
                        <a:rPr lang="zh-CN" sz="1800" kern="100" dirty="0">
                          <a:effectLst/>
                        </a:rPr>
                        <a:t>。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16024" y="5657671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注意：</a:t>
            </a:r>
            <a:r>
              <a:rPr lang="zh-CN" altLang="zh-CN" sz="2000" dirty="0" smtClean="0"/>
              <a:t>为了</a:t>
            </a:r>
            <a:r>
              <a:rPr lang="zh-CN" altLang="zh-CN" sz="2000" dirty="0"/>
              <a:t>提高硬盘的使用寿命，防止数据丢失，硬盘在使用过程中应该要注意避免：震动（或者移动）、突然断电、灰尘、高温，也</a:t>
            </a:r>
            <a:r>
              <a:rPr lang="zh-CN" altLang="zh-CN" sz="2000"/>
              <a:t>不要</a:t>
            </a:r>
            <a:r>
              <a:rPr lang="zh-CN" altLang="zh-CN" sz="2000" smtClean="0"/>
              <a:t>频繁</a:t>
            </a:r>
            <a:r>
              <a:rPr lang="zh-CN" altLang="en-US" sz="2000" smtClean="0"/>
              <a:t>地</a:t>
            </a:r>
            <a:r>
              <a:rPr lang="zh-CN" altLang="zh-CN" sz="2000" smtClean="0"/>
              <a:t>关机</a:t>
            </a:r>
            <a:r>
              <a:rPr lang="zh-CN" altLang="zh-CN" sz="2000" dirty="0"/>
              <a:t>、重启计算机。</a:t>
            </a:r>
            <a:endParaRPr lang="en-US" altLang="zh-CN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3404870" y="1108710"/>
            <a:ext cx="26155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+mn-ea"/>
                <a:cs typeface="+mn-ea"/>
              </a:rPr>
              <a:t>表</a:t>
            </a:r>
            <a:r>
              <a:rPr lang="en-US" altLang="zh-CN">
                <a:latin typeface="+mn-ea"/>
                <a:cs typeface="+mn-ea"/>
              </a:rPr>
              <a:t>1-3-1  </a:t>
            </a:r>
            <a:r>
              <a:rPr lang="zh-CN" altLang="en-US">
                <a:latin typeface="+mn-ea"/>
                <a:cs typeface="+mn-ea"/>
              </a:rPr>
              <a:t>硬盘主要参数</a:t>
            </a:r>
            <a:endParaRPr lang="zh-CN" altLang="en-US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75" y="1276350"/>
            <a:ext cx="870712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．光盘与光驱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光盘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存储器是利用光学方式进行读写信息的存储设备，主要由光盘和光驱组成，光盘是存储信息的介质，要读取光盘信息必须要配备光驱，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1-3-13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示。光盘按用途可以分为：只读型光盘，如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CD-ROM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DVD-ROM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；一次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性写入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光盘，如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CD-R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DVD-R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；可重写刻录盘，如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RW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。只读型光盘由厂家预先写入数据，用户不能修改；能写入数据的光盘我们都把它们称为刻录盘，电脑必须要配备刻录机，使用专门的软件如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NERO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才能把数据刻录到光盘上。一张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CD-ROM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光盘的存储容量是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650MB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DVD-ROM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光盘的存储容量为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4.7GB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，蓝光光盘是目前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的大容量光盘格式，一张蓝光光盘可以存储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50GB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光盘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使用方法是：首先，将光盘放入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在“计算机”窗口中双击光驱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图标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，就可以浏览和复制光盘上的内容，光盘上的内容一般不能直接写入、删除和修改；光盘使用完之后，在“计算机”窗口中右击光驱图标，在快捷菜单上单击“弹出”命令就可以取出光盘。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11337"/>
            <a:ext cx="41764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四．认识外存储器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684218"/>
          <p:cNvGrpSpPr/>
          <p:nvPr/>
        </p:nvGrpSpPr>
        <p:grpSpPr bwMode="auto">
          <a:xfrm>
            <a:off x="3795658" y="5368632"/>
            <a:ext cx="3283948" cy="1463260"/>
            <a:chOff x="3737" y="4205"/>
            <a:chExt cx="3818" cy="1701"/>
          </a:xfrm>
        </p:grpSpPr>
        <p:pic>
          <p:nvPicPr>
            <p:cNvPr id="684224" name="Picture 61" descr="u=2664006076,1311203586&amp;fm=23&amp;gp=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7" y="4205"/>
              <a:ext cx="1410" cy="1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4235" name="Picture 62" descr="635-15060314422230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20" r="3232" b="19031"/>
            <a:stretch>
              <a:fillRect/>
            </a:stretch>
          </p:blipFill>
          <p:spPr bwMode="auto">
            <a:xfrm>
              <a:off x="5327" y="4406"/>
              <a:ext cx="2228" cy="1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4630" y="5620"/>
              <a:ext cx="2563" cy="2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图</a:t>
              </a:r>
              <a:r>
                <a:rPr lang="en-US" altLang="zh-CN"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1-3-13  </a:t>
              </a: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光盘和光驱</a:t>
              </a:r>
              <a:endPara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28" y="4387190"/>
            <a:ext cx="266298" cy="252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329786"/>
            <a:ext cx="5762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认识微型计算机的组成</a:t>
            </a:r>
            <a:endParaRPr lang="zh-CN" altLang="zh-CN" sz="2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05" y="1089025"/>
            <a:ext cx="89896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称为“计算机之父”的美籍匈牙利科学家冯·诺依曼制定了现代电子计算机的体系结构，他于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1945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年提出了“存储程序”原理，即计算机能够存储程序，并且在程序的控制下自动工作，这个原理一直沿用到现在。</a:t>
            </a:r>
            <a:endParaRPr lang="zh-CN" altLang="zh-CN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“存储程序”原理的主要内容：</a:t>
            </a:r>
            <a:endParaRPr lang="zh-CN" altLang="zh-CN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）计算机内部采用二进制数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）计算机按照程序顺序执行，程序和数据以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二进制代码形式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存放在存储器中；</a:t>
            </a:r>
            <a:endParaRPr lang="zh-CN" altLang="zh-CN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20497" y="3137209"/>
            <a:ext cx="4755592" cy="3063240"/>
            <a:chOff x="3486487" y="3541069"/>
            <a:chExt cx="4755592" cy="3063240"/>
          </a:xfrm>
        </p:grpSpPr>
        <p:grpSp>
          <p:nvGrpSpPr>
            <p:cNvPr id="31" name="组合 30"/>
            <p:cNvGrpSpPr/>
            <p:nvPr/>
          </p:nvGrpSpPr>
          <p:grpSpPr>
            <a:xfrm>
              <a:off x="3486487" y="3541069"/>
              <a:ext cx="4755592" cy="2751303"/>
              <a:chOff x="1518911" y="2852936"/>
              <a:chExt cx="5339231" cy="2827655"/>
            </a:xfrm>
            <a:noFill/>
          </p:grpSpPr>
          <p:pic>
            <p:nvPicPr>
              <p:cNvPr id="7" name="图片 6" descr="ce9SmvtR7u6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2852936"/>
                <a:ext cx="3788410" cy="2827655"/>
              </a:xfrm>
              <a:prstGeom prst="rect">
                <a:avLst/>
              </a:prstGeom>
              <a:grpFill/>
              <a:ln>
                <a:noFill/>
              </a:ln>
            </p:spPr>
          </p:pic>
          <p:cxnSp>
            <p:nvCxnSpPr>
              <p:cNvPr id="8" name="直接箭头连接符 7"/>
              <p:cNvCxnSpPr/>
              <p:nvPr/>
            </p:nvCxnSpPr>
            <p:spPr>
              <a:xfrm>
                <a:off x="2915816" y="3284984"/>
                <a:ext cx="720080" cy="288032"/>
              </a:xfrm>
              <a:prstGeom prst="straightConnector1">
                <a:avLst/>
              </a:prstGeom>
              <a:grpFill/>
              <a:ln w="2222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2590314" y="3059668"/>
                <a:ext cx="432048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②</a:t>
                </a:r>
                <a:endParaRPr lang="zh-CN" altLang="en-US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518911" y="4293096"/>
                <a:ext cx="432048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③</a:t>
                </a:r>
                <a:endParaRPr lang="zh-CN" altLang="en-US" dirty="0"/>
              </a:p>
            </p:txBody>
          </p:sp>
          <p:cxnSp>
            <p:nvCxnSpPr>
              <p:cNvPr id="15" name="直接箭头连接符 14"/>
              <p:cNvCxnSpPr/>
              <p:nvPr/>
            </p:nvCxnSpPr>
            <p:spPr>
              <a:xfrm>
                <a:off x="1835696" y="4509120"/>
                <a:ext cx="701345" cy="0"/>
              </a:xfrm>
              <a:prstGeom prst="straightConnector1">
                <a:avLst/>
              </a:prstGeom>
              <a:grpFill/>
              <a:ln w="2222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6012160" y="3429000"/>
                <a:ext cx="432048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①</a:t>
                </a:r>
                <a:endParaRPr lang="zh-CN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26094" y="4556975"/>
                <a:ext cx="432048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⑤</a:t>
                </a:r>
                <a:endParaRPr lang="zh-CN" altLang="en-US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710721" y="5301208"/>
                <a:ext cx="432048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④</a:t>
                </a:r>
                <a:endParaRPr lang="zh-CN" altLang="en-US" dirty="0"/>
              </a:p>
            </p:txBody>
          </p:sp>
          <p:cxnSp>
            <p:nvCxnSpPr>
              <p:cNvPr id="21" name="直接箭头连接符 20"/>
              <p:cNvCxnSpPr/>
              <p:nvPr/>
            </p:nvCxnSpPr>
            <p:spPr>
              <a:xfrm>
                <a:off x="3022362" y="5517232"/>
                <a:ext cx="701345" cy="0"/>
              </a:xfrm>
              <a:prstGeom prst="straightConnector1">
                <a:avLst/>
              </a:prstGeom>
              <a:grpFill/>
              <a:ln w="2222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/>
              <p:nvPr/>
            </p:nvCxnSpPr>
            <p:spPr>
              <a:xfrm flipH="1">
                <a:off x="5292080" y="3613666"/>
                <a:ext cx="836082" cy="0"/>
              </a:xfrm>
              <a:prstGeom prst="straightConnector1">
                <a:avLst/>
              </a:prstGeom>
              <a:grpFill/>
              <a:ln w="2222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/>
              <p:cNvCxnSpPr/>
              <p:nvPr/>
            </p:nvCxnSpPr>
            <p:spPr>
              <a:xfrm flipH="1">
                <a:off x="5868144" y="4741641"/>
                <a:ext cx="648072" cy="0"/>
              </a:xfrm>
              <a:prstGeom prst="straightConnector1">
                <a:avLst/>
              </a:prstGeom>
              <a:grpFill/>
              <a:ln w="2222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"/>
            <p:cNvSpPr txBox="1"/>
            <p:nvPr/>
          </p:nvSpPr>
          <p:spPr>
            <a:xfrm>
              <a:off x="4446607" y="6390314"/>
              <a:ext cx="3586480" cy="21399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kern="10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</a:t>
              </a:r>
              <a:r>
                <a:rPr 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-</a:t>
              </a:r>
              <a:r>
                <a:rPr 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3-1</a:t>
              </a:r>
              <a:r>
                <a:rPr lang="en-US" kern="10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</a:t>
              </a:r>
              <a:r>
                <a:rPr lang="zh-CN" kern="10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微型计算机硬件的组成</a:t>
              </a:r>
              <a:endParaRPr 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105" y="3027045"/>
            <a:ext cx="36461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）计算机必须由控制器、运算器、存储器、输入设备和输出设备五大部件组成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200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如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1-3-1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</a:t>
            </a: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同学们思考图中各部分的名称和主要用途分别是什么？主机箱内主要包括哪些部件？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440" y="1155065"/>
            <a:ext cx="881824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n-ea"/>
                <a:cs typeface="+mn-ea"/>
              </a:rPr>
              <a:t>3</a:t>
            </a:r>
            <a:r>
              <a:rPr lang="zh-CN" altLang="zh-CN" sz="2000" b="1" dirty="0">
                <a:latin typeface="+mn-ea"/>
                <a:cs typeface="+mn-ea"/>
              </a:rPr>
              <a:t>．闪存和</a:t>
            </a:r>
            <a:r>
              <a:rPr lang="en-US" altLang="zh-CN" sz="2000" b="1" dirty="0">
                <a:latin typeface="+mn-ea"/>
                <a:cs typeface="+mn-ea"/>
              </a:rPr>
              <a:t>U</a:t>
            </a:r>
            <a:r>
              <a:rPr lang="zh-CN" altLang="zh-CN" sz="2000" b="1" dirty="0">
                <a:latin typeface="+mn-ea"/>
                <a:cs typeface="+mn-ea"/>
              </a:rPr>
              <a:t>盘</a:t>
            </a:r>
            <a:endParaRPr lang="zh-CN" altLang="zh-CN" sz="2000" b="1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zh-CN" altLang="zh-CN" sz="2000" dirty="0" smtClean="0">
                <a:latin typeface="+mn-ea"/>
                <a:cs typeface="+mn-ea"/>
              </a:rPr>
              <a:t>闪</a:t>
            </a:r>
            <a:r>
              <a:rPr lang="zh-CN" altLang="zh-CN" sz="2000" dirty="0">
                <a:latin typeface="+mn-ea"/>
                <a:cs typeface="+mn-ea"/>
              </a:rPr>
              <a:t>存（</a:t>
            </a:r>
            <a:r>
              <a:rPr lang="en-US" altLang="zh-CN" sz="2000" dirty="0">
                <a:latin typeface="+mn-ea"/>
                <a:cs typeface="+mn-ea"/>
              </a:rPr>
              <a:t>Flash Memory</a:t>
            </a:r>
            <a:r>
              <a:rPr lang="zh-CN" altLang="zh-CN" sz="2000" dirty="0">
                <a:latin typeface="+mn-ea"/>
                <a:cs typeface="+mn-ea"/>
              </a:rPr>
              <a:t>）是一类移动存储设备，应用在便携数码设备上，如手机、</a:t>
            </a:r>
            <a:r>
              <a:rPr lang="en-US" altLang="zh-CN" sz="2000" dirty="0">
                <a:latin typeface="+mn-ea"/>
                <a:cs typeface="+mn-ea"/>
              </a:rPr>
              <a:t>MP3</a:t>
            </a:r>
            <a:r>
              <a:rPr lang="zh-CN" altLang="zh-CN" sz="2000" dirty="0">
                <a:latin typeface="+mn-ea"/>
                <a:cs typeface="+mn-ea"/>
              </a:rPr>
              <a:t>、数码相机、数码摄像相、笔记本</a:t>
            </a:r>
            <a:r>
              <a:rPr lang="zh-CN" altLang="zh-CN" sz="2000" dirty="0" smtClean="0">
                <a:latin typeface="+mn-ea"/>
                <a:cs typeface="+mn-ea"/>
              </a:rPr>
              <a:t>电脑</a:t>
            </a:r>
            <a:r>
              <a:rPr lang="zh-CN" altLang="en-US" sz="2000" dirty="0" smtClean="0">
                <a:latin typeface="+mn-ea"/>
                <a:cs typeface="+mn-ea"/>
              </a:rPr>
              <a:t>上</a:t>
            </a:r>
            <a:r>
              <a:rPr lang="zh-CN" altLang="zh-CN" sz="2000" dirty="0" smtClean="0">
                <a:latin typeface="+mn-ea"/>
                <a:cs typeface="+mn-ea"/>
              </a:rPr>
              <a:t>，</a:t>
            </a:r>
            <a:r>
              <a:rPr lang="zh-CN" altLang="en-US" sz="2000" dirty="0" smtClean="0">
                <a:latin typeface="+mn-ea"/>
                <a:cs typeface="+mn-ea"/>
              </a:rPr>
              <a:t>闪存</a:t>
            </a:r>
            <a:r>
              <a:rPr lang="zh-CN" altLang="zh-CN" sz="2000" dirty="0" smtClean="0">
                <a:latin typeface="+mn-ea"/>
                <a:cs typeface="+mn-ea"/>
              </a:rPr>
              <a:t>如</a:t>
            </a:r>
            <a:r>
              <a:rPr lang="en-US" altLang="zh-CN" sz="2000" dirty="0">
                <a:latin typeface="+mn-ea"/>
                <a:cs typeface="+mn-ea"/>
              </a:rPr>
              <a:t>SD</a:t>
            </a:r>
            <a:r>
              <a:rPr lang="zh-CN" altLang="zh-CN" sz="2000" dirty="0">
                <a:latin typeface="+mn-ea"/>
                <a:cs typeface="+mn-ea"/>
              </a:rPr>
              <a:t>卡、</a:t>
            </a:r>
            <a:r>
              <a:rPr lang="en-US" altLang="zh-CN" sz="2000" dirty="0">
                <a:latin typeface="+mn-ea"/>
                <a:cs typeface="+mn-ea"/>
              </a:rPr>
              <a:t>SIM</a:t>
            </a:r>
            <a:r>
              <a:rPr lang="zh-CN" altLang="zh-CN" sz="2000" dirty="0">
                <a:latin typeface="+mn-ea"/>
                <a:cs typeface="+mn-ea"/>
              </a:rPr>
              <a:t>卡等，要在电脑上读取闪存上的信息，</a:t>
            </a:r>
            <a:r>
              <a:rPr lang="zh-CN" altLang="zh-CN" sz="2000" dirty="0" smtClean="0">
                <a:latin typeface="+mn-ea"/>
                <a:cs typeface="+mn-ea"/>
              </a:rPr>
              <a:t>必</a:t>
            </a:r>
            <a:r>
              <a:rPr lang="zh-CN" altLang="en-US" sz="2000" dirty="0">
                <a:latin typeface="+mn-ea"/>
                <a:cs typeface="+mn-ea"/>
              </a:rPr>
              <a:t>须</a:t>
            </a:r>
            <a:r>
              <a:rPr lang="zh-CN" altLang="zh-CN" sz="2000" dirty="0" smtClean="0">
                <a:latin typeface="+mn-ea"/>
                <a:cs typeface="+mn-ea"/>
              </a:rPr>
              <a:t>具备</a:t>
            </a:r>
            <a:r>
              <a:rPr lang="zh-CN" altLang="zh-CN" sz="2000" dirty="0">
                <a:latin typeface="+mn-ea"/>
                <a:cs typeface="+mn-ea"/>
              </a:rPr>
              <a:t>读卡器。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   U</a:t>
            </a:r>
            <a:r>
              <a:rPr lang="zh-CN" altLang="zh-CN" sz="2000" dirty="0">
                <a:latin typeface="+mn-ea"/>
                <a:cs typeface="+mn-ea"/>
              </a:rPr>
              <a:t>盘也称</a:t>
            </a:r>
            <a:r>
              <a:rPr lang="en-US" altLang="zh-CN" sz="2000" dirty="0">
                <a:latin typeface="+mn-ea"/>
                <a:cs typeface="+mn-ea"/>
              </a:rPr>
              <a:t>USB</a:t>
            </a:r>
            <a:r>
              <a:rPr lang="zh-CN" altLang="zh-CN" sz="2000" dirty="0">
                <a:latin typeface="+mn-ea"/>
                <a:cs typeface="+mn-ea"/>
              </a:rPr>
              <a:t>盘或闪盘，</a:t>
            </a:r>
            <a:r>
              <a:rPr lang="zh-CN" altLang="zh-CN" sz="2000" dirty="0" smtClean="0">
                <a:latin typeface="+mn-ea"/>
                <a:cs typeface="+mn-ea"/>
              </a:rPr>
              <a:t>如</a:t>
            </a:r>
            <a:r>
              <a:rPr lang="zh-CN" altLang="en-US" sz="2000" dirty="0" smtClean="0">
                <a:latin typeface="+mn-ea"/>
                <a:cs typeface="+mn-ea"/>
              </a:rPr>
              <a:t>下图</a:t>
            </a:r>
            <a:r>
              <a:rPr lang="zh-CN" altLang="zh-CN" sz="2000" dirty="0" smtClean="0">
                <a:latin typeface="+mn-ea"/>
                <a:cs typeface="+mn-ea"/>
              </a:rPr>
              <a:t>所</a:t>
            </a:r>
            <a:r>
              <a:rPr lang="zh-CN" altLang="zh-CN" sz="2000">
                <a:latin typeface="+mn-ea"/>
                <a:cs typeface="+mn-ea"/>
              </a:rPr>
              <a:t>示</a:t>
            </a:r>
            <a:r>
              <a:rPr lang="zh-CN" altLang="zh-CN" sz="2000" smtClean="0">
                <a:latin typeface="+mn-ea"/>
                <a:cs typeface="+mn-ea"/>
              </a:rPr>
              <a:t>，</a:t>
            </a:r>
            <a:r>
              <a:rPr lang="zh-CN" altLang="en-US" sz="2000" smtClean="0">
                <a:latin typeface="+mn-ea"/>
                <a:cs typeface="+mn-ea"/>
              </a:rPr>
              <a:t>它</a:t>
            </a:r>
            <a:r>
              <a:rPr lang="zh-CN" altLang="zh-CN" sz="2000" smtClean="0">
                <a:latin typeface="+mn-ea"/>
                <a:cs typeface="+mn-ea"/>
              </a:rPr>
              <a:t>属于</a:t>
            </a:r>
            <a:r>
              <a:rPr lang="zh-CN" altLang="zh-CN" sz="2000" dirty="0">
                <a:latin typeface="+mn-ea"/>
                <a:cs typeface="+mn-ea"/>
              </a:rPr>
              <a:t>闪存的一种类型，它采用当前先进的闪存芯片为存储介质。</a:t>
            </a:r>
            <a:r>
              <a:rPr lang="en-US" altLang="zh-CN" sz="2000" dirty="0">
                <a:latin typeface="+mn-ea"/>
                <a:cs typeface="+mn-ea"/>
              </a:rPr>
              <a:t>U</a:t>
            </a:r>
            <a:r>
              <a:rPr lang="zh-CN" altLang="zh-CN" sz="2000" dirty="0">
                <a:latin typeface="+mn-ea"/>
                <a:cs typeface="+mn-ea"/>
              </a:rPr>
              <a:t>盘是一种即插即用型的存储设备，目前使用的</a:t>
            </a:r>
            <a:r>
              <a:rPr lang="en-US" altLang="zh-CN" sz="2000" dirty="0">
                <a:latin typeface="+mn-ea"/>
                <a:cs typeface="+mn-ea"/>
              </a:rPr>
              <a:t>U</a:t>
            </a:r>
            <a:r>
              <a:rPr lang="zh-CN" altLang="zh-CN" sz="2000" dirty="0">
                <a:latin typeface="+mn-ea"/>
                <a:cs typeface="+mn-ea"/>
              </a:rPr>
              <a:t>盘容量最大</a:t>
            </a:r>
            <a:r>
              <a:rPr lang="zh-CN" altLang="zh-CN" sz="2000">
                <a:latin typeface="+mn-ea"/>
                <a:cs typeface="+mn-ea"/>
              </a:rPr>
              <a:t>可</a:t>
            </a:r>
            <a:r>
              <a:rPr lang="zh-CN" altLang="zh-CN" sz="2000" smtClean="0">
                <a:latin typeface="+mn-ea"/>
                <a:cs typeface="+mn-ea"/>
              </a:rPr>
              <a:t>达</a:t>
            </a:r>
            <a:r>
              <a:rPr lang="en-US" altLang="zh-CN" sz="2000" smtClean="0">
                <a:latin typeface="+mn-ea"/>
                <a:cs typeface="+mn-ea"/>
              </a:rPr>
              <a:t>1TB</a:t>
            </a:r>
            <a:r>
              <a:rPr lang="zh-CN" altLang="zh-CN" sz="2000" dirty="0" smtClean="0">
                <a:latin typeface="+mn-ea"/>
                <a:cs typeface="+mn-ea"/>
              </a:rPr>
              <a:t>。</a:t>
            </a:r>
            <a:endParaRPr lang="en-US" altLang="zh-CN" sz="2000" dirty="0" smtClean="0">
              <a:latin typeface="+mn-ea"/>
              <a:cs typeface="+mn-ea"/>
            </a:endParaRPr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r>
              <a:rPr lang="en-US" altLang="zh-CN" sz="2000" dirty="0"/>
              <a:t> </a:t>
            </a:r>
            <a:r>
              <a:rPr lang="en-US" altLang="zh-CN" sz="2000" dirty="0" smtClean="0"/>
              <a:t>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盘的使用方法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是：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盘插入计算机的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接口，就能检测到可移动磁盘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在“计算机”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窗口中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双击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图标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可以浏览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盘和编辑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盘内容； 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用完之后必须先移除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盘，然后再拔掉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盘，才不会损坏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盘中的数据。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344354"/>
            <a:ext cx="41764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四．认识外存储器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684246"/>
          <p:cNvGrpSpPr/>
          <p:nvPr/>
        </p:nvGrpSpPr>
        <p:grpSpPr bwMode="auto">
          <a:xfrm>
            <a:off x="4697462" y="5414786"/>
            <a:ext cx="914400" cy="363537"/>
            <a:chOff x="6479" y="3332"/>
            <a:chExt cx="1440" cy="573"/>
          </a:xfrm>
        </p:grpSpPr>
        <p:pic>
          <p:nvPicPr>
            <p:cNvPr id="684266" name="Picture 6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1" y="3332"/>
              <a:ext cx="614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4267" name="Picture 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9" y="3647"/>
              <a:ext cx="1440" cy="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84213"/>
          <p:cNvGrpSpPr/>
          <p:nvPr/>
        </p:nvGrpSpPr>
        <p:grpSpPr bwMode="auto">
          <a:xfrm>
            <a:off x="3430390" y="3317498"/>
            <a:ext cx="1392238" cy="1174658"/>
            <a:chOff x="8318" y="4205"/>
            <a:chExt cx="2192" cy="1852"/>
          </a:xfrm>
        </p:grpSpPr>
        <p:pic>
          <p:nvPicPr>
            <p:cNvPr id="684214" name="Picture 58" descr="u=523239517,2033017737&amp;fm=23&amp;gp=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54" t="28346" r="10709" b="34016"/>
            <a:stretch>
              <a:fillRect/>
            </a:stretch>
          </p:blipFill>
          <p:spPr bwMode="auto">
            <a:xfrm>
              <a:off x="8318" y="4205"/>
              <a:ext cx="2192" cy="1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8318" y="5620"/>
              <a:ext cx="2191" cy="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+mn-ea"/>
                </a:rPr>
                <a:t>图</a:t>
              </a:r>
              <a:r>
                <a: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+mn-ea"/>
                </a:rPr>
                <a:t>1-3-14 U</a:t>
              </a:r>
              <a:r>
                <a: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+mn-ea"/>
                </a:rPr>
                <a:t>盘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87664" y="369394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四．认识外存储器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404" y="1124744"/>
            <a:ext cx="8712968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归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纳总结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：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．读盘和写盘。将外存中的程序和数据装入内存的操作称为读盘；将计算机中的数据传送到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盘或硬盘上的操作称为写盘。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．硬盘和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盘既是输入设备又是输出设备。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．各种存储器的存取速度比较。各种存储器的存取速度由快到慢的顺序是：缓存（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Cache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）＞内存（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RAM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）＞硬盘＞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或光盘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．外存中程序和数据的运行。由于外存的存取速度比较慢，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不能直接访问外存，所以外存中的程序和数据需要运行时必须先调入内存，然后由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来运行，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可以直接访问内存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断电后所存储的信息全部丢失的存储器是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RAM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ROM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及所有的外存储器断电后信息都不丢失。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02660" y="281940"/>
            <a:ext cx="2669540" cy="6483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课后练习（一）</a:t>
            </a:r>
            <a:endParaRPr lang="zh-CN" altLang="en-US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124743"/>
            <a:ext cx="925252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．计算机系统的组成是（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．操作系统和主机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．主机和外设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、内存、硬盘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．硬件系统和软件系统 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．组成计算机主机的主要部件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．运算器和控制器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．中央处理器和主存储器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．运算器和外设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．运算器和存储器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．字长是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的主要性能指标之一，它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一次能处理二进制数据的位数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．最长的十进制整数的位数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．最大的有效数字位数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	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．计算结果的有效数字长度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U盘通常是插在计算机的（    ）。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A.RJ45接口       B.</a:t>
            </a: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COM接口</a:t>
            </a: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C.PS/2接口     D.</a:t>
            </a: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USB接口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GHz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来衡量计算机的性能，它指的是计算机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时钟频率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．存储器容量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．字长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运算速度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．在计算机存储单位中，通常用大写英文字母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来表示 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B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．字长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C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．字节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二进制位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124744"/>
            <a:ext cx="8964488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+mn-ea"/>
                <a:cs typeface="+mn-ea"/>
              </a:rPr>
              <a:t>7</a:t>
            </a:r>
            <a:r>
              <a:rPr lang="zh-CN" altLang="zh-CN" sz="2000" dirty="0">
                <a:latin typeface="+mn-ea"/>
                <a:cs typeface="+mn-ea"/>
              </a:rPr>
              <a:t>．下列叙述中，错误的</a:t>
            </a:r>
            <a:r>
              <a:rPr lang="zh-CN" altLang="zh-CN" sz="2000" dirty="0" smtClean="0">
                <a:latin typeface="+mn-ea"/>
                <a:cs typeface="+mn-ea"/>
              </a:rPr>
              <a:t>是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．硬盘在主机箱内，它是主机的</a:t>
            </a:r>
            <a:r>
              <a:rPr lang="zh-CN" altLang="zh-CN" sz="2000" dirty="0" smtClean="0">
                <a:latin typeface="+mn-ea"/>
                <a:cs typeface="+mn-ea"/>
              </a:rPr>
              <a:t>组成部分</a:t>
            </a:r>
            <a:r>
              <a:rPr lang="en-US" altLang="zh-CN" sz="2000" dirty="0" smtClean="0">
                <a:latin typeface="+mn-ea"/>
                <a:cs typeface="+mn-ea"/>
              </a:rPr>
              <a:t>       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．硬盘是外部存储器之一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．硬盘的技术指标之一是每分钟的转速</a:t>
            </a:r>
            <a:r>
              <a:rPr lang="en-US" altLang="zh-CN" sz="2000" dirty="0">
                <a:latin typeface="+mn-ea"/>
                <a:cs typeface="+mn-ea"/>
              </a:rPr>
              <a:t>rpm       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．硬盘与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之间不能直接交换</a:t>
            </a:r>
            <a:r>
              <a:rPr lang="zh-CN" altLang="zh-CN" sz="2000" dirty="0" smtClean="0">
                <a:latin typeface="+mn-ea"/>
                <a:cs typeface="+mn-ea"/>
              </a:rPr>
              <a:t>数据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8</a:t>
            </a:r>
            <a:r>
              <a:rPr lang="zh-CN" altLang="zh-CN" sz="2000" dirty="0">
                <a:latin typeface="+mn-ea"/>
                <a:cs typeface="+mn-ea"/>
              </a:rPr>
              <a:t>．断电后信息会全部丢失的存储器是（</a:t>
            </a:r>
            <a:r>
              <a:rPr lang="en-US" altLang="zh-CN" sz="2000" dirty="0">
                <a:latin typeface="+mn-ea"/>
                <a:cs typeface="+mn-ea"/>
              </a:rPr>
              <a:t> </a:t>
            </a:r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．移动磁盘中的信息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            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中的信息　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中的信息</a:t>
            </a:r>
            <a:r>
              <a:rPr lang="en-US" altLang="zh-CN" sz="2000" dirty="0">
                <a:latin typeface="+mn-ea"/>
                <a:cs typeface="+mn-ea"/>
              </a:rPr>
              <a:t>     </a:t>
            </a:r>
            <a:r>
              <a:rPr lang="en-US" altLang="zh-CN" sz="2000" dirty="0" smtClean="0">
                <a:latin typeface="+mn-ea"/>
                <a:cs typeface="+mn-ea"/>
              </a:rPr>
              <a:t>                  D</a:t>
            </a:r>
            <a:r>
              <a:rPr lang="zh-CN" altLang="zh-CN" sz="2000" dirty="0">
                <a:latin typeface="+mn-ea"/>
                <a:cs typeface="+mn-ea"/>
              </a:rPr>
              <a:t>．硬盘中的信息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9</a:t>
            </a:r>
            <a:r>
              <a:rPr lang="zh-CN" altLang="zh-CN" sz="2000" dirty="0">
                <a:latin typeface="+mn-ea"/>
                <a:cs typeface="+mn-ea"/>
              </a:rPr>
              <a:t>．以下可用于表示内存容量的单位是（</a:t>
            </a:r>
            <a:r>
              <a:rPr lang="en-US" altLang="zh-CN" sz="2000" dirty="0">
                <a:latin typeface="+mn-ea"/>
                <a:cs typeface="+mn-ea"/>
              </a:rPr>
              <a:t> </a:t>
            </a:r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Mb</a:t>
            </a:r>
            <a:r>
              <a:rPr lang="zh-CN" altLang="zh-CN" sz="2000" dirty="0">
                <a:latin typeface="+mn-ea"/>
                <a:cs typeface="+mn-ea"/>
              </a:rPr>
              <a:t>／</a:t>
            </a:r>
            <a:r>
              <a:rPr lang="en-US" altLang="zh-CN" sz="2000" dirty="0">
                <a:latin typeface="+mn-ea"/>
                <a:cs typeface="+mn-ea"/>
              </a:rPr>
              <a:t>s  	</a:t>
            </a:r>
            <a:r>
              <a:rPr lang="en-US" altLang="zh-CN" sz="2000" dirty="0" smtClean="0">
                <a:latin typeface="+mn-ea"/>
                <a:cs typeface="+mn-ea"/>
              </a:rPr>
              <a:t>    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MIPS  	</a:t>
            </a:r>
            <a:r>
              <a:rPr lang="en-US" altLang="zh-CN" sz="2000" dirty="0" smtClean="0">
                <a:latin typeface="+mn-ea"/>
                <a:cs typeface="+mn-ea"/>
              </a:rPr>
              <a:t>       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GHz   	</a:t>
            </a:r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en-US" altLang="zh-CN" sz="2000" dirty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GB 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10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altLang="zh-CN" sz="2000" dirty="0">
                <a:latin typeface="+mn-ea"/>
                <a:cs typeface="+mn-ea"/>
              </a:rPr>
              <a:t>计算机的CPU和内存条通常都是安装在 （    ）。</a:t>
            </a:r>
            <a:endParaRPr altLang="zh-CN" sz="2000" dirty="0">
              <a:latin typeface="+mn-ea"/>
              <a:cs typeface="+mn-ea"/>
            </a:endParaRPr>
          </a:p>
          <a:p>
            <a:r>
              <a:rPr altLang="zh-CN" sz="2000" dirty="0">
                <a:latin typeface="+mn-ea"/>
                <a:cs typeface="+mn-ea"/>
              </a:rPr>
              <a:t>A.硬盘上          B.显示器上        C.</a:t>
            </a:r>
            <a:r>
              <a:rPr altLang="zh-CN" sz="2000" dirty="0">
                <a:latin typeface="+mn-ea"/>
                <a:cs typeface="+mn-ea"/>
                <a:sym typeface="+mn-ea"/>
              </a:rPr>
              <a:t>主板上</a:t>
            </a:r>
            <a:r>
              <a:rPr altLang="zh-CN" sz="2000" dirty="0">
                <a:latin typeface="+mn-ea"/>
                <a:cs typeface="+mn-ea"/>
              </a:rPr>
              <a:t>         D.</a:t>
            </a:r>
            <a:r>
              <a:rPr altLang="zh-CN" sz="2000" dirty="0">
                <a:latin typeface="+mn-ea"/>
                <a:cs typeface="+mn-ea"/>
                <a:sym typeface="+mn-ea"/>
              </a:rPr>
              <a:t>键盘上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endParaRPr lang="en-US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11</a:t>
            </a:r>
            <a:r>
              <a:rPr lang="zh-CN" altLang="zh-CN" sz="2000" dirty="0">
                <a:latin typeface="+mn-ea"/>
                <a:cs typeface="+mn-ea"/>
              </a:rPr>
              <a:t>．组成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的主要部件</a:t>
            </a:r>
            <a:r>
              <a:rPr lang="zh-CN" altLang="zh-CN" sz="2000" dirty="0" smtClean="0">
                <a:latin typeface="+mn-ea"/>
                <a:cs typeface="+mn-ea"/>
              </a:rPr>
              <a:t>是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zh-CN" altLang="zh-CN" sz="2000" dirty="0">
                <a:latin typeface="+mn-ea"/>
                <a:cs typeface="+mn-ea"/>
              </a:rPr>
              <a:t>）</a:t>
            </a:r>
            <a:r>
              <a:rPr lang="zh-CN" altLang="zh-CN" sz="2000" dirty="0" smtClean="0">
                <a:latin typeface="+mn-ea"/>
                <a:cs typeface="+mn-ea"/>
              </a:rPr>
              <a:t>。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．运算器和控制器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               B</a:t>
            </a:r>
            <a:r>
              <a:rPr lang="zh-CN" altLang="zh-CN" sz="2000" dirty="0">
                <a:latin typeface="+mn-ea"/>
                <a:cs typeface="+mn-ea"/>
              </a:rPr>
              <a:t>．运算器和存储器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．控制器和寄存器</a:t>
            </a:r>
            <a:r>
              <a:rPr lang="en-US" altLang="zh-CN" sz="2000" dirty="0">
                <a:latin typeface="+mn-ea"/>
                <a:cs typeface="+mn-ea"/>
              </a:rPr>
              <a:t>	</a:t>
            </a:r>
            <a:r>
              <a:rPr lang="en-US" altLang="zh-CN" sz="2000" dirty="0" smtClean="0">
                <a:latin typeface="+mn-ea"/>
                <a:cs typeface="+mn-ea"/>
              </a:rPr>
              <a:t>               D</a:t>
            </a:r>
            <a:r>
              <a:rPr lang="zh-CN" altLang="zh-CN" sz="2000" dirty="0">
                <a:latin typeface="+mn-ea"/>
                <a:cs typeface="+mn-ea"/>
              </a:rPr>
              <a:t>．运算器和寄存器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12</a:t>
            </a:r>
            <a:r>
              <a:rPr lang="zh-CN" altLang="zh-CN" sz="2000" dirty="0" smtClean="0">
                <a:latin typeface="+mn-ea"/>
                <a:cs typeface="+mn-ea"/>
              </a:rPr>
              <a:t>．下列</a:t>
            </a:r>
            <a:r>
              <a:rPr lang="zh-CN" altLang="zh-CN" sz="2000" dirty="0">
                <a:latin typeface="+mn-ea"/>
                <a:cs typeface="+mn-ea"/>
              </a:rPr>
              <a:t>各种存储器中，存取速度最快的</a:t>
            </a:r>
            <a:r>
              <a:rPr lang="zh-CN" altLang="zh-CN" sz="2000" dirty="0" smtClean="0">
                <a:latin typeface="+mn-ea"/>
                <a:cs typeface="+mn-ea"/>
              </a:rPr>
              <a:t>是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．硬盘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    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．光盘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        </a:t>
            </a: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U</a:t>
            </a:r>
            <a:r>
              <a:rPr lang="zh-CN" altLang="zh-CN" sz="2000" dirty="0">
                <a:latin typeface="+mn-ea"/>
                <a:cs typeface="+mn-ea"/>
              </a:rPr>
              <a:t>盘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     </a:t>
            </a:r>
            <a:r>
              <a:rPr lang="en-US" altLang="zh-CN" sz="2000" dirty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．内存</a:t>
            </a:r>
            <a:endParaRPr lang="zh-CN" altLang="en-US" sz="2000" dirty="0">
              <a:latin typeface="+mn-ea"/>
              <a:cs typeface="+mn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502660" y="281940"/>
            <a:ext cx="2669540" cy="6483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课后练习（一）</a:t>
            </a:r>
            <a:endParaRPr lang="zh-CN" altLang="en-US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16138" y="1124491"/>
            <a:ext cx="8928992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  <a:cs typeface="+mn-ea"/>
              </a:rPr>
              <a:t>13</a:t>
            </a:r>
            <a:r>
              <a:rPr lang="zh-CN" altLang="zh-CN" sz="2000" dirty="0">
                <a:latin typeface="+mn-ea"/>
                <a:cs typeface="+mn-ea"/>
              </a:rPr>
              <a:t>．度量计算机运算速度常用的</a:t>
            </a:r>
            <a:r>
              <a:rPr lang="zh-CN" altLang="zh-CN" sz="2000">
                <a:latin typeface="+mn-ea"/>
                <a:cs typeface="+mn-ea"/>
              </a:rPr>
              <a:t>单位</a:t>
            </a:r>
            <a:r>
              <a:rPr lang="zh-CN" altLang="zh-CN" sz="2000" smtClean="0">
                <a:latin typeface="+mn-ea"/>
                <a:cs typeface="+mn-ea"/>
              </a:rPr>
              <a:t>是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MIPS   	</a:t>
            </a:r>
            <a:r>
              <a:rPr lang="en-US" altLang="zh-CN" sz="2000" dirty="0" smtClean="0">
                <a:latin typeface="+mn-ea"/>
                <a:cs typeface="+mn-ea"/>
              </a:rPr>
              <a:t>    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MHz   	</a:t>
            </a:r>
            <a:r>
              <a:rPr lang="en-US" altLang="zh-CN" sz="2000" dirty="0" smtClean="0">
                <a:latin typeface="+mn-ea"/>
                <a:cs typeface="+mn-ea"/>
              </a:rPr>
              <a:t>            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MB   		D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Mbps   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14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DVD</a:t>
            </a:r>
            <a:r>
              <a:rPr lang="zh-CN" altLang="zh-CN" sz="2000" dirty="0">
                <a:latin typeface="+mn-ea"/>
                <a:cs typeface="+mn-ea"/>
              </a:rPr>
              <a:t>－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是</a:t>
            </a:r>
            <a:r>
              <a:rPr lang="zh-CN" altLang="zh-CN" sz="2000">
                <a:latin typeface="+mn-ea"/>
                <a:cs typeface="+mn-ea"/>
              </a:rPr>
              <a:t>一</a:t>
            </a:r>
            <a:r>
              <a:rPr lang="zh-CN" altLang="zh-CN" sz="2000" smtClean="0">
                <a:latin typeface="+mn-ea"/>
                <a:cs typeface="+mn-ea"/>
              </a:rPr>
              <a:t>种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．只读型内存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．只读型光盘</a:t>
            </a:r>
            <a:r>
              <a:rPr lang="en-US" altLang="zh-CN" sz="2000" dirty="0">
                <a:latin typeface="+mn-ea"/>
                <a:cs typeface="+mn-ea"/>
              </a:rPr>
              <a:t> </a:t>
            </a:r>
            <a:r>
              <a:rPr lang="en-US" altLang="zh-CN" sz="2000" dirty="0" smtClean="0">
                <a:latin typeface="+mn-ea"/>
                <a:cs typeface="+mn-ea"/>
              </a:rPr>
              <a:t>   </a:t>
            </a: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．只读型硬盘</a:t>
            </a:r>
            <a:r>
              <a:rPr lang="en-US" altLang="zh-CN" sz="2000" dirty="0">
                <a:latin typeface="+mn-ea"/>
                <a:cs typeface="+mn-ea"/>
              </a:rPr>
              <a:t>    D</a:t>
            </a:r>
            <a:r>
              <a:rPr lang="zh-CN" altLang="zh-CN" sz="2000" dirty="0">
                <a:latin typeface="+mn-ea"/>
                <a:cs typeface="+mn-ea"/>
              </a:rPr>
              <a:t>．半导体存储器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15</a:t>
            </a:r>
            <a:r>
              <a:rPr lang="zh-CN" altLang="zh-CN" sz="2000" dirty="0">
                <a:latin typeface="+mn-ea"/>
                <a:cs typeface="+mn-ea"/>
              </a:rPr>
              <a:t>．以下有关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和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的说法中不正确</a:t>
            </a:r>
            <a:r>
              <a:rPr lang="zh-CN" altLang="zh-CN" sz="2000">
                <a:latin typeface="+mn-ea"/>
                <a:cs typeface="+mn-ea"/>
              </a:rPr>
              <a:t>的</a:t>
            </a:r>
            <a:r>
              <a:rPr lang="zh-CN" altLang="zh-CN" sz="2000" smtClean="0">
                <a:latin typeface="+mn-ea"/>
                <a:cs typeface="+mn-ea"/>
              </a:rPr>
              <a:t>是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是随机存储器，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是只读存储器</a:t>
            </a:r>
            <a:r>
              <a:rPr lang="en-US" altLang="zh-CN" sz="2000" dirty="0">
                <a:latin typeface="+mn-ea"/>
                <a:cs typeface="+mn-ea"/>
              </a:rPr>
              <a:t>     </a:t>
            </a:r>
            <a:endParaRPr lang="en-US" altLang="zh-CN" sz="2000" dirty="0" smtClean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可读可写，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只读不写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只能顺序读写，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可随机读写</a:t>
            </a:r>
            <a:r>
              <a:rPr lang="en-US" altLang="zh-CN" sz="2000" dirty="0">
                <a:latin typeface="+mn-ea"/>
                <a:cs typeface="+mn-ea"/>
              </a:rPr>
              <a:t>         </a:t>
            </a:r>
            <a:endParaRPr lang="en-US" altLang="zh-CN" sz="2000" dirty="0" smtClean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．断电后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中信息全丢失而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中信息不</a:t>
            </a:r>
            <a:r>
              <a:rPr lang="zh-CN" altLang="zh-CN" sz="2000" dirty="0" smtClean="0">
                <a:latin typeface="+mn-ea"/>
                <a:cs typeface="+mn-ea"/>
              </a:rPr>
              <a:t>丢失</a:t>
            </a:r>
            <a:endParaRPr lang="en-US" altLang="zh-CN" sz="2000" dirty="0" smtClean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16</a:t>
            </a:r>
            <a:r>
              <a:rPr lang="zh-CN" altLang="zh-CN" sz="2000" dirty="0">
                <a:latin typeface="+mn-ea"/>
                <a:cs typeface="+mn-ea"/>
              </a:rPr>
              <a:t>．通常使用的</a:t>
            </a:r>
            <a:r>
              <a:rPr lang="en-US" altLang="zh-CN" sz="2000" dirty="0">
                <a:latin typeface="+mn-ea"/>
                <a:cs typeface="+mn-ea"/>
              </a:rPr>
              <a:t>U</a:t>
            </a:r>
            <a:r>
              <a:rPr lang="zh-CN" altLang="zh-CN" sz="2000" dirty="0">
                <a:latin typeface="+mn-ea"/>
                <a:cs typeface="+mn-ea"/>
              </a:rPr>
              <a:t>盘是</a:t>
            </a:r>
            <a:r>
              <a:rPr lang="zh-CN" altLang="zh-CN" sz="2000">
                <a:latin typeface="+mn-ea"/>
                <a:cs typeface="+mn-ea"/>
              </a:rPr>
              <a:t>一</a:t>
            </a:r>
            <a:r>
              <a:rPr lang="zh-CN" altLang="zh-CN" sz="2000" smtClean="0">
                <a:latin typeface="+mn-ea"/>
                <a:cs typeface="+mn-ea"/>
              </a:rPr>
              <a:t>种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．内存</a:t>
            </a:r>
            <a:r>
              <a:rPr lang="en-US" altLang="zh-CN" sz="2000" dirty="0" smtClean="0">
                <a:latin typeface="+mn-ea"/>
                <a:cs typeface="+mn-ea"/>
              </a:rPr>
              <a:t>   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．只读型存储器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．信息采集设备</a:t>
            </a:r>
            <a:r>
              <a:rPr lang="en-US" altLang="zh-CN" sz="2000" dirty="0">
                <a:latin typeface="+mn-ea"/>
                <a:cs typeface="+mn-ea"/>
              </a:rPr>
              <a:t>   D</a:t>
            </a:r>
            <a:r>
              <a:rPr lang="zh-CN" altLang="zh-CN" sz="2000" dirty="0">
                <a:latin typeface="+mn-ea"/>
                <a:cs typeface="+mn-ea"/>
              </a:rPr>
              <a:t>．移动存储设备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17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的主要</a:t>
            </a:r>
            <a:r>
              <a:rPr lang="zh-CN" altLang="zh-CN" sz="2000">
                <a:latin typeface="+mn-ea"/>
                <a:cs typeface="+mn-ea"/>
              </a:rPr>
              <a:t>性能指标</a:t>
            </a:r>
            <a:r>
              <a:rPr lang="zh-CN" altLang="zh-CN" sz="2000" smtClean="0">
                <a:latin typeface="+mn-ea"/>
                <a:cs typeface="+mn-ea"/>
              </a:rPr>
              <a:t>有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．主频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 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．字长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  </a:t>
            </a: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．响应速度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 D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和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18</a:t>
            </a:r>
            <a:r>
              <a:rPr lang="zh-CN" altLang="zh-CN" sz="2000" dirty="0">
                <a:latin typeface="+mn-ea"/>
                <a:cs typeface="+mn-ea"/>
              </a:rPr>
              <a:t>．硬盘在工作时应特别</a:t>
            </a:r>
            <a:r>
              <a:rPr lang="zh-CN" altLang="zh-CN" sz="2000">
                <a:latin typeface="+mn-ea"/>
                <a:cs typeface="+mn-ea"/>
              </a:rPr>
              <a:t>注意</a:t>
            </a:r>
            <a:r>
              <a:rPr lang="zh-CN" altLang="zh-CN" sz="2000" smtClean="0">
                <a:latin typeface="+mn-ea"/>
                <a:cs typeface="+mn-ea"/>
              </a:rPr>
              <a:t>避免</a:t>
            </a:r>
            <a:r>
              <a:rPr lang="zh-CN" altLang="zh-CN" sz="2000">
                <a:latin typeface="+mn-ea"/>
                <a:cs typeface="+mn-ea"/>
              </a:rPr>
              <a:t>（</a:t>
            </a:r>
            <a:r>
              <a:rPr lang="en-US" altLang="zh-CN" sz="2000">
                <a:latin typeface="+mn-ea"/>
                <a:cs typeface="+mn-ea"/>
              </a:rPr>
              <a:t>    </a:t>
            </a:r>
            <a:r>
              <a:rPr lang="zh-CN" altLang="zh-CN" sz="200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．日照</a:t>
            </a:r>
            <a:r>
              <a:rPr lang="en-US" altLang="zh-CN" sz="2000" dirty="0">
                <a:latin typeface="+mn-ea"/>
                <a:cs typeface="+mn-ea"/>
              </a:rPr>
              <a:t>     </a:t>
            </a:r>
            <a:r>
              <a:rPr lang="en-US" altLang="zh-CN" sz="2000" dirty="0" smtClean="0">
                <a:latin typeface="+mn-ea"/>
                <a:cs typeface="+mn-ea"/>
              </a:rPr>
              <a:t>  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．潮湿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en-US" altLang="zh-CN" sz="2000" dirty="0" smtClean="0">
                <a:latin typeface="+mn-ea"/>
                <a:cs typeface="+mn-ea"/>
              </a:rPr>
              <a:t>    </a:t>
            </a:r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．震动 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    </a:t>
            </a:r>
            <a:r>
              <a:rPr lang="en-US" altLang="zh-CN" sz="2000" dirty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．噪声</a:t>
            </a:r>
            <a:endParaRPr lang="zh-CN" altLang="en-US" sz="2000" dirty="0">
              <a:latin typeface="+mn-ea"/>
              <a:cs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02660" y="281940"/>
            <a:ext cx="2669540" cy="6483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课后练习（一）</a:t>
            </a:r>
            <a:endParaRPr lang="zh-CN" altLang="en-US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16138" y="1015226"/>
            <a:ext cx="8928992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n-ea"/>
                <a:cs typeface="+mn-ea"/>
              </a:rPr>
              <a:t>19</a:t>
            </a:r>
            <a:r>
              <a:rPr lang="zh-CN" altLang="zh-CN" sz="2000" dirty="0">
                <a:latin typeface="+mn-ea"/>
                <a:cs typeface="+mn-ea"/>
              </a:rPr>
              <a:t>．组成微型计算机主机的硬件除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外，</a:t>
            </a:r>
            <a:r>
              <a:rPr lang="zh-CN" altLang="zh-CN" sz="2000" dirty="0" smtClean="0">
                <a:latin typeface="+mn-ea"/>
                <a:cs typeface="+mn-ea"/>
              </a:rPr>
              <a:t>还有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和</a:t>
            </a:r>
            <a:r>
              <a:rPr lang="en-US" altLang="zh-CN" sz="2000" dirty="0">
                <a:latin typeface="+mn-ea"/>
                <a:cs typeface="+mn-ea"/>
              </a:rPr>
              <a:t>ROM 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</a:t>
            </a:r>
            <a:r>
              <a:rPr lang="zh-CN" altLang="zh-CN" sz="2000" dirty="0">
                <a:latin typeface="+mn-ea"/>
                <a:cs typeface="+mn-ea"/>
              </a:rPr>
              <a:t>、</a:t>
            </a:r>
            <a:r>
              <a:rPr lang="en-US" altLang="zh-CN" sz="2000" dirty="0">
                <a:latin typeface="+mn-ea"/>
                <a:cs typeface="+mn-ea"/>
              </a:rPr>
              <a:t>ROM</a:t>
            </a:r>
            <a:r>
              <a:rPr lang="zh-CN" altLang="zh-CN" sz="2000" dirty="0">
                <a:latin typeface="+mn-ea"/>
                <a:cs typeface="+mn-ea"/>
              </a:rPr>
              <a:t>和</a:t>
            </a:r>
            <a:r>
              <a:rPr lang="zh-CN" altLang="zh-CN" sz="2000" dirty="0" smtClean="0">
                <a:latin typeface="+mn-ea"/>
                <a:cs typeface="+mn-ea"/>
              </a:rPr>
              <a:t>硬盘</a:t>
            </a:r>
            <a:r>
              <a:rPr lang="en-US" altLang="zh-CN" sz="2000" dirty="0" smtClean="0">
                <a:latin typeface="+mn-ea"/>
                <a:cs typeface="+mn-ea"/>
              </a:rPr>
              <a:t>    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RAM	</a:t>
            </a:r>
            <a:r>
              <a:rPr lang="en-US" altLang="zh-CN" sz="2000" dirty="0" smtClean="0">
                <a:latin typeface="+mn-ea"/>
                <a:cs typeface="+mn-ea"/>
              </a:rPr>
              <a:t>        D</a:t>
            </a:r>
            <a:r>
              <a:rPr lang="zh-CN" altLang="zh-CN" sz="2000" dirty="0">
                <a:latin typeface="+mn-ea"/>
                <a:cs typeface="+mn-ea"/>
              </a:rPr>
              <a:t>．硬盘和显示器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20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altLang="zh-CN" sz="2000" dirty="0">
                <a:latin typeface="+mn-ea"/>
                <a:cs typeface="+mn-ea"/>
              </a:rPr>
              <a:t>计算机的运算速度主要由（    ）指标决定。</a:t>
            </a:r>
            <a:endParaRPr altLang="zh-CN" sz="2000" dirty="0">
              <a:latin typeface="+mn-ea"/>
              <a:cs typeface="+mn-ea"/>
            </a:endParaRPr>
          </a:p>
          <a:p>
            <a:r>
              <a:rPr altLang="zh-CN" sz="2000" dirty="0">
                <a:latin typeface="+mn-ea"/>
                <a:cs typeface="+mn-ea"/>
              </a:rPr>
              <a:t>A</a:t>
            </a:r>
            <a:r>
              <a:rPr altLang="zh-CN" sz="2000" dirty="0">
                <a:latin typeface="+mn-ea"/>
                <a:cs typeface="+mn-ea"/>
                <a:sym typeface="+mn-ea"/>
              </a:rPr>
              <a:t>．CPU制造工艺</a:t>
            </a:r>
            <a:r>
              <a:rPr altLang="zh-CN" sz="2000" dirty="0">
                <a:latin typeface="+mn-ea"/>
                <a:cs typeface="+mn-ea"/>
              </a:rPr>
              <a:t>  B</a:t>
            </a:r>
            <a:r>
              <a:rPr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 dirty="0">
                <a:latin typeface="+mn-ea"/>
                <a:cs typeface="+mn-ea"/>
              </a:rPr>
              <a:t>硬盘容量      C</a:t>
            </a:r>
            <a:r>
              <a:rPr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 dirty="0">
                <a:latin typeface="+mn-ea"/>
                <a:cs typeface="+mn-ea"/>
              </a:rPr>
              <a:t>内存大小    D</a:t>
            </a:r>
            <a:r>
              <a:rPr altLang="zh-CN" sz="2000" dirty="0">
                <a:latin typeface="+mn-ea"/>
                <a:cs typeface="+mn-ea"/>
                <a:sym typeface="+mn-ea"/>
              </a:rPr>
              <a:t>．CPU主频</a:t>
            </a:r>
            <a:endParaRPr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21</a:t>
            </a:r>
            <a:r>
              <a:rPr lang="zh-CN" altLang="zh-CN" sz="2000" dirty="0">
                <a:latin typeface="+mn-ea"/>
                <a:cs typeface="+mn-ea"/>
              </a:rPr>
              <a:t>．在微机中，将</a:t>
            </a:r>
            <a:r>
              <a:rPr lang="en-US" altLang="zh-CN" sz="2000" dirty="0">
                <a:latin typeface="+mn-ea"/>
                <a:cs typeface="+mn-ea"/>
              </a:rPr>
              <a:t>U</a:t>
            </a:r>
            <a:r>
              <a:rPr lang="zh-CN" altLang="zh-CN" sz="2000" dirty="0">
                <a:latin typeface="+mn-ea"/>
                <a:cs typeface="+mn-ea"/>
              </a:rPr>
              <a:t>盘上的数据输入到主机的过程，</a:t>
            </a:r>
            <a:r>
              <a:rPr lang="zh-CN" altLang="zh-CN" sz="2000" dirty="0" smtClean="0">
                <a:latin typeface="+mn-ea"/>
                <a:cs typeface="+mn-ea"/>
              </a:rPr>
              <a:t>称为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．读盘</a:t>
            </a:r>
            <a:r>
              <a:rPr lang="en-US" altLang="zh-CN" sz="2000" dirty="0">
                <a:latin typeface="+mn-ea"/>
                <a:cs typeface="+mn-ea"/>
              </a:rPr>
              <a:t>         </a:t>
            </a:r>
            <a:r>
              <a:rPr lang="en-US" altLang="zh-CN" sz="2000" dirty="0" smtClean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．复制</a:t>
            </a:r>
            <a:r>
              <a:rPr lang="en-US" altLang="zh-CN" sz="2000" dirty="0">
                <a:latin typeface="+mn-ea"/>
                <a:cs typeface="+mn-ea"/>
              </a:rPr>
              <a:t>          </a:t>
            </a:r>
            <a:r>
              <a:rPr lang="en-US" altLang="zh-CN" sz="2000" dirty="0" smtClean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．写盘</a:t>
            </a:r>
            <a:r>
              <a:rPr lang="en-US" altLang="zh-CN" sz="2000" dirty="0">
                <a:latin typeface="+mn-ea"/>
                <a:cs typeface="+mn-ea"/>
              </a:rPr>
              <a:t>       </a:t>
            </a:r>
            <a:r>
              <a:rPr lang="en-US" altLang="zh-CN" sz="2000" dirty="0" smtClean="0">
                <a:latin typeface="+mn-ea"/>
                <a:cs typeface="+mn-ea"/>
              </a:rPr>
              <a:t> D</a:t>
            </a:r>
            <a:r>
              <a:rPr lang="zh-CN" altLang="zh-CN" sz="2000" dirty="0">
                <a:latin typeface="+mn-ea"/>
                <a:cs typeface="+mn-ea"/>
              </a:rPr>
              <a:t>．调用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22</a:t>
            </a:r>
            <a:r>
              <a:rPr lang="zh-CN" altLang="zh-CN" sz="2000" dirty="0">
                <a:latin typeface="+mn-ea"/>
                <a:cs typeface="+mn-ea"/>
              </a:rPr>
              <a:t>．冯·诺依曼结构计算机的五大部件包括输入设备、存储器、运算器、输出设备</a:t>
            </a:r>
            <a:r>
              <a:rPr lang="zh-CN" altLang="zh-CN" sz="2000" dirty="0" smtClean="0">
                <a:latin typeface="+mn-ea"/>
                <a:cs typeface="+mn-ea"/>
              </a:rPr>
              <a:t>和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．硬盘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  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         </a:t>
            </a:r>
            <a:r>
              <a:rPr lang="en-US" altLang="zh-CN" sz="2000" dirty="0" smtClean="0">
                <a:latin typeface="+mn-ea"/>
                <a:cs typeface="+mn-ea"/>
              </a:rPr>
              <a:t>  C</a:t>
            </a:r>
            <a:r>
              <a:rPr lang="zh-CN" altLang="zh-CN" sz="2000" dirty="0">
                <a:latin typeface="+mn-ea"/>
                <a:cs typeface="+mn-ea"/>
              </a:rPr>
              <a:t>．控制器</a:t>
            </a:r>
            <a:r>
              <a:rPr lang="en-US" altLang="zh-CN" sz="2000" dirty="0">
                <a:latin typeface="+mn-ea"/>
                <a:cs typeface="+mn-ea"/>
              </a:rPr>
              <a:t>      </a:t>
            </a:r>
            <a:r>
              <a:rPr lang="en-US" altLang="zh-CN" sz="2000" dirty="0" smtClean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．主机板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23</a:t>
            </a:r>
            <a:r>
              <a:rPr lang="zh-CN" altLang="zh-CN" sz="2000" dirty="0">
                <a:latin typeface="+mn-ea"/>
                <a:cs typeface="+mn-ea"/>
              </a:rPr>
              <a:t>．以下有关“裸机”的说法中不正确的</a:t>
            </a:r>
            <a:r>
              <a:rPr lang="zh-CN" altLang="zh-CN" sz="2000" dirty="0" smtClean="0">
                <a:latin typeface="+mn-ea"/>
                <a:cs typeface="+mn-ea"/>
              </a:rPr>
              <a:t>是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．裸机是只有</a:t>
            </a:r>
            <a:r>
              <a:rPr lang="zh-CN" altLang="zh-CN" sz="2000" dirty="0" smtClean="0">
                <a:latin typeface="+mn-ea"/>
                <a:cs typeface="+mn-ea"/>
              </a:rPr>
              <a:t>硬件的</a:t>
            </a:r>
            <a:r>
              <a:rPr lang="zh-CN" altLang="zh-CN" sz="2000" dirty="0">
                <a:latin typeface="+mn-ea"/>
                <a:cs typeface="+mn-ea"/>
              </a:rPr>
              <a:t>计算机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  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．裸机是只有安装了操作系统的计算机</a:t>
            </a:r>
            <a:r>
              <a:rPr lang="en-US" altLang="zh-CN" sz="2000" dirty="0">
                <a:latin typeface="+mn-ea"/>
                <a:cs typeface="+mn-ea"/>
              </a:rPr>
              <a:t>         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．裸机是没有安装任何软件的计算机</a:t>
            </a:r>
            <a:r>
              <a:rPr lang="en-US" altLang="zh-CN" sz="2000" dirty="0">
                <a:latin typeface="+mn-ea"/>
                <a:cs typeface="+mn-ea"/>
              </a:rPr>
              <a:t> </a:t>
            </a:r>
            <a:endParaRPr lang="en-US" altLang="zh-CN" sz="2000" dirty="0" smtClean="0">
              <a:latin typeface="+mn-ea"/>
              <a:cs typeface="+mn-ea"/>
            </a:endParaRPr>
          </a:p>
          <a:p>
            <a:r>
              <a:rPr lang="en-US" altLang="zh-CN" sz="2000" dirty="0" smtClean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．裸机能直接识别、执行机器语言程序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24</a:t>
            </a:r>
            <a:r>
              <a:rPr lang="zh-CN" altLang="zh-CN" sz="2000" dirty="0">
                <a:latin typeface="+mn-ea"/>
                <a:cs typeface="+mn-ea"/>
              </a:rPr>
              <a:t>．衡量计算机性能的主要技术指标是（    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．存储器容量和显示器屏幕尺寸</a:t>
            </a:r>
            <a:r>
              <a:rPr lang="en-US" altLang="zh-CN" sz="2000" dirty="0">
                <a:latin typeface="+mn-ea"/>
                <a:cs typeface="+mn-ea"/>
              </a:rPr>
              <a:t>       </a:t>
            </a:r>
            <a:r>
              <a:rPr lang="en-US" altLang="zh-CN" sz="2000" dirty="0" smtClean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．字长和硬盘容量 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运算速度和机箱大小</a:t>
            </a:r>
            <a:r>
              <a:rPr lang="en-US" altLang="zh-CN" sz="2000" dirty="0">
                <a:latin typeface="+mn-ea"/>
                <a:cs typeface="+mn-ea"/>
              </a:rPr>
              <a:t>            </a:t>
            </a:r>
            <a:r>
              <a:rPr lang="en-US" altLang="zh-CN" sz="2000" dirty="0" smtClean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时钟频率和字长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25</a:t>
            </a:r>
            <a:r>
              <a:rPr lang="zh-CN" altLang="zh-CN" sz="2000" dirty="0">
                <a:latin typeface="+mn-ea"/>
                <a:cs typeface="+mn-ea"/>
              </a:rPr>
              <a:t>．通常所说的“酷睿</a:t>
            </a:r>
            <a:r>
              <a:rPr lang="en-US" altLang="zh-CN" sz="2000" dirty="0" err="1">
                <a:latin typeface="+mn-ea"/>
                <a:cs typeface="+mn-ea"/>
              </a:rPr>
              <a:t>i5</a:t>
            </a:r>
            <a:r>
              <a:rPr lang="zh-CN" altLang="zh-CN" sz="2000" dirty="0">
                <a:latin typeface="+mn-ea"/>
                <a:cs typeface="+mn-ea"/>
              </a:rPr>
              <a:t>”指的</a:t>
            </a:r>
            <a:r>
              <a:rPr lang="zh-CN" altLang="zh-CN" sz="2000" dirty="0" smtClean="0">
                <a:latin typeface="+mn-ea"/>
                <a:cs typeface="+mn-ea"/>
              </a:rPr>
              <a:t>是</a:t>
            </a:r>
            <a:r>
              <a:rPr lang="zh-CN" altLang="zh-CN" sz="2000" dirty="0">
                <a:latin typeface="+mn-ea"/>
                <a:cs typeface="+mn-ea"/>
              </a:rPr>
              <a:t>（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．内存标准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品牌</a:t>
            </a:r>
            <a:r>
              <a:rPr lang="en-US" altLang="zh-CN" sz="2000" dirty="0">
                <a:latin typeface="+mn-ea"/>
                <a:cs typeface="+mn-ea"/>
              </a:rPr>
              <a:t>          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型号</a:t>
            </a:r>
            <a:r>
              <a:rPr lang="en-US" altLang="zh-CN" sz="2000" dirty="0">
                <a:latin typeface="+mn-ea"/>
                <a:cs typeface="+mn-ea"/>
              </a:rPr>
              <a:t>        D</a:t>
            </a:r>
            <a:r>
              <a:rPr lang="zh-CN" altLang="zh-CN" sz="2000" dirty="0">
                <a:latin typeface="+mn-ea"/>
                <a:cs typeface="+mn-ea"/>
              </a:rPr>
              <a:t>．总线标准</a:t>
            </a:r>
            <a:endParaRPr lang="en-US" altLang="zh-CN" sz="2000" dirty="0" smtClean="0">
              <a:latin typeface="+mn-ea"/>
              <a:cs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07704" y="246651"/>
            <a:ext cx="4608512" cy="64807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课后练习（一）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81634" y="1196752"/>
            <a:ext cx="8928992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n-ea"/>
                <a:cs typeface="+mn-ea"/>
              </a:rPr>
              <a:t>26</a:t>
            </a:r>
            <a:r>
              <a:rPr lang="zh-CN" altLang="zh-CN" sz="2000" dirty="0">
                <a:latin typeface="+mn-ea"/>
                <a:cs typeface="+mn-ea"/>
              </a:rPr>
              <a:t>．主板上有很多外部设备的接口，下列选项中属于硬盘接口的是（</a:t>
            </a:r>
            <a:r>
              <a:rPr lang="en-US" altLang="zh-CN" sz="2000" dirty="0">
                <a:latin typeface="+mn-ea"/>
                <a:cs typeface="+mn-ea"/>
              </a:rPr>
              <a:t> </a:t>
            </a:r>
            <a:r>
              <a:rPr lang="en-US" altLang="zh-CN" sz="2000" dirty="0" smtClean="0">
                <a:latin typeface="+mn-ea"/>
                <a:cs typeface="+mn-ea"/>
              </a:rPr>
              <a:t>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IDE            B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COM             C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 err="1">
                <a:latin typeface="+mn-ea"/>
                <a:cs typeface="+mn-ea"/>
              </a:rPr>
              <a:t>DDR</a:t>
            </a:r>
            <a:r>
              <a:rPr lang="en-US" altLang="zh-CN" sz="2000" dirty="0">
                <a:latin typeface="+mn-ea"/>
                <a:cs typeface="+mn-ea"/>
              </a:rPr>
              <a:t>            D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lang="en-US" altLang="zh-CN" sz="2000" dirty="0">
                <a:latin typeface="+mn-ea"/>
                <a:cs typeface="+mn-ea"/>
              </a:rPr>
              <a:t>VGA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27</a:t>
            </a:r>
            <a:r>
              <a:rPr lang="zh-CN" altLang="zh-CN" sz="2000" dirty="0">
                <a:latin typeface="+mn-ea"/>
                <a:cs typeface="+mn-ea"/>
              </a:rPr>
              <a:t>．下列不属于冯·诺依曼提出的是（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．存储程序控制</a:t>
            </a:r>
            <a:r>
              <a:rPr lang="en-US" altLang="zh-CN" sz="2000" dirty="0">
                <a:latin typeface="+mn-ea"/>
                <a:cs typeface="+mn-ea"/>
              </a:rPr>
              <a:t>          </a:t>
            </a:r>
            <a:r>
              <a:rPr lang="zh-CN" altLang="zh-CN" sz="2000" dirty="0">
                <a:latin typeface="+mn-ea"/>
                <a:cs typeface="+mn-ea"/>
              </a:rPr>
              <a:t>　　　　　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．计算机内部处理数据采用二进制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C</a:t>
            </a:r>
            <a:r>
              <a:rPr lang="zh-CN" altLang="zh-CN" sz="2000" dirty="0">
                <a:latin typeface="+mn-ea"/>
                <a:cs typeface="+mn-ea"/>
              </a:rPr>
              <a:t>．电子元件采用晶体管</a:t>
            </a:r>
            <a:r>
              <a:rPr lang="en-US" altLang="zh-CN" sz="2000" dirty="0">
                <a:latin typeface="+mn-ea"/>
                <a:cs typeface="+mn-ea"/>
              </a:rPr>
              <a:t>              </a:t>
            </a:r>
            <a:r>
              <a:rPr lang="zh-CN" altLang="zh-CN" sz="2000" dirty="0">
                <a:latin typeface="+mn-ea"/>
                <a:cs typeface="+mn-ea"/>
              </a:rPr>
              <a:t>　</a:t>
            </a:r>
            <a:r>
              <a:rPr lang="en-US" altLang="zh-CN" sz="2000" dirty="0">
                <a:latin typeface="+mn-ea"/>
                <a:cs typeface="+mn-ea"/>
              </a:rPr>
              <a:t>D</a:t>
            </a:r>
            <a:r>
              <a:rPr lang="zh-CN" altLang="zh-CN" sz="2000" dirty="0">
                <a:latin typeface="+mn-ea"/>
                <a:cs typeface="+mn-ea"/>
              </a:rPr>
              <a:t>．计算机硬件由五大部件组成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28</a:t>
            </a:r>
            <a:r>
              <a:rPr lang="zh-CN" altLang="zh-CN" sz="2000" dirty="0">
                <a:latin typeface="+mn-ea"/>
                <a:cs typeface="+mn-ea"/>
              </a:rPr>
              <a:t>．</a:t>
            </a:r>
            <a:r>
              <a:rPr altLang="zh-CN" sz="2000">
                <a:latin typeface="+mn-ea"/>
                <a:cs typeface="+mn-ea"/>
              </a:rPr>
              <a:t>CPU要使用外存储器中的信息，应先将其调入（    ）。</a:t>
            </a:r>
            <a:endParaRPr altLang="zh-CN" sz="2000">
              <a:latin typeface="+mn-ea"/>
              <a:cs typeface="+mn-ea"/>
            </a:endParaRPr>
          </a:p>
          <a:p>
            <a:r>
              <a:rPr altLang="zh-CN" sz="200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>
                <a:latin typeface="+mn-ea"/>
                <a:cs typeface="+mn-ea"/>
              </a:rPr>
              <a:t>控制器         B</a:t>
            </a:r>
            <a:r>
              <a:rPr lang="zh-CN"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>
                <a:latin typeface="+mn-ea"/>
                <a:cs typeface="+mn-ea"/>
                <a:sym typeface="+mn-ea"/>
              </a:rPr>
              <a:t>微处理器</a:t>
            </a:r>
            <a:r>
              <a:rPr altLang="zh-CN" sz="2000">
                <a:latin typeface="+mn-ea"/>
                <a:cs typeface="+mn-ea"/>
              </a:rPr>
              <a:t>        C</a:t>
            </a:r>
            <a:r>
              <a:rPr lang="zh-CN"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>
                <a:latin typeface="+mn-ea"/>
                <a:cs typeface="+mn-ea"/>
                <a:sym typeface="+mn-ea"/>
              </a:rPr>
              <a:t>内存储器</a:t>
            </a:r>
            <a:r>
              <a:rPr altLang="zh-CN" sz="2000">
                <a:latin typeface="+mn-ea"/>
                <a:cs typeface="+mn-ea"/>
              </a:rPr>
              <a:t>       D</a:t>
            </a:r>
            <a:r>
              <a:rPr lang="zh-CN" altLang="zh-CN" sz="2000" dirty="0">
                <a:latin typeface="+mn-ea"/>
                <a:cs typeface="+mn-ea"/>
                <a:sym typeface="+mn-ea"/>
              </a:rPr>
              <a:t>．</a:t>
            </a:r>
            <a:r>
              <a:rPr altLang="zh-CN" sz="2000">
                <a:latin typeface="+mn-ea"/>
                <a:cs typeface="+mn-ea"/>
              </a:rPr>
              <a:t>运算器</a:t>
            </a:r>
            <a:endParaRPr altLang="zh-CN" sz="200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29</a:t>
            </a:r>
            <a:r>
              <a:rPr lang="zh-CN" altLang="zh-CN" sz="2000" dirty="0">
                <a:latin typeface="+mn-ea"/>
                <a:cs typeface="+mn-ea"/>
              </a:rPr>
              <a:t>．下列不属于系统总线的是（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en-US" altLang="zh-CN" sz="2000" dirty="0" smtClean="0">
                <a:latin typeface="+mn-ea"/>
                <a:cs typeface="+mn-ea"/>
              </a:rPr>
              <a:t> 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．控制总线</a:t>
            </a:r>
            <a:r>
              <a:rPr lang="en-US" altLang="zh-CN" sz="2000" dirty="0">
                <a:latin typeface="+mn-ea"/>
                <a:cs typeface="+mn-ea"/>
              </a:rPr>
              <a:t>    </a:t>
            </a:r>
            <a:r>
              <a:rPr lang="zh-CN" altLang="zh-CN" sz="2000" dirty="0">
                <a:latin typeface="+mn-ea"/>
                <a:cs typeface="+mn-ea"/>
              </a:rPr>
              <a:t>　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．地址总线</a:t>
            </a:r>
            <a:r>
              <a:rPr lang="en-US" altLang="zh-CN" sz="2000" dirty="0">
                <a:latin typeface="+mn-ea"/>
                <a:cs typeface="+mn-ea"/>
              </a:rPr>
              <a:t>  </a:t>
            </a:r>
            <a:r>
              <a:rPr lang="zh-CN" altLang="zh-CN" sz="2000" dirty="0">
                <a:latin typeface="+mn-ea"/>
                <a:cs typeface="+mn-ea"/>
              </a:rPr>
              <a:t>　　</a:t>
            </a:r>
            <a:r>
              <a:rPr lang="en-US" altLang="zh-CN" sz="2000" dirty="0">
                <a:latin typeface="+mn-ea"/>
                <a:cs typeface="+mn-ea"/>
              </a:rPr>
              <a:t>  C</a:t>
            </a:r>
            <a:r>
              <a:rPr lang="zh-CN" altLang="zh-CN" sz="2000" dirty="0">
                <a:latin typeface="+mn-ea"/>
                <a:cs typeface="+mn-ea"/>
              </a:rPr>
              <a:t>．数据总线</a:t>
            </a:r>
            <a:r>
              <a:rPr lang="en-US" altLang="zh-CN" sz="2000" dirty="0">
                <a:latin typeface="+mn-ea"/>
                <a:cs typeface="+mn-ea"/>
              </a:rPr>
              <a:t>       D</a:t>
            </a:r>
            <a:r>
              <a:rPr lang="zh-CN" altLang="zh-CN" sz="2000" dirty="0">
                <a:latin typeface="+mn-ea"/>
                <a:cs typeface="+mn-ea"/>
              </a:rPr>
              <a:t>．网络总线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30. </a:t>
            </a:r>
            <a:r>
              <a:rPr lang="zh-CN" altLang="zh-CN" sz="2000" dirty="0">
                <a:latin typeface="+mn-ea"/>
                <a:cs typeface="+mn-ea"/>
              </a:rPr>
              <a:t>可以集成</a:t>
            </a:r>
            <a:r>
              <a:rPr lang="en-US" altLang="zh-CN" sz="2000" dirty="0">
                <a:latin typeface="+mn-ea"/>
                <a:cs typeface="+mn-ea"/>
              </a:rPr>
              <a:t>CPU</a:t>
            </a:r>
            <a:r>
              <a:rPr lang="zh-CN" altLang="zh-CN" sz="2000" dirty="0">
                <a:latin typeface="+mn-ea"/>
                <a:cs typeface="+mn-ea"/>
              </a:rPr>
              <a:t>、内存条、显卡、鼠标器和键盘等的各类扩展槽或接口的硬件是（</a:t>
            </a:r>
            <a:r>
              <a:rPr lang="en-US" altLang="zh-CN" sz="2000" dirty="0">
                <a:latin typeface="+mn-ea"/>
                <a:cs typeface="+mn-ea"/>
              </a:rPr>
              <a:t>   </a:t>
            </a:r>
            <a:r>
              <a:rPr lang="en-US" altLang="zh-CN" sz="2000" dirty="0" smtClean="0">
                <a:latin typeface="+mn-ea"/>
                <a:cs typeface="+mn-ea"/>
              </a:rPr>
              <a:t> </a:t>
            </a:r>
            <a:r>
              <a:rPr lang="zh-CN" altLang="zh-CN" sz="2000" dirty="0">
                <a:latin typeface="+mn-ea"/>
                <a:cs typeface="+mn-ea"/>
              </a:rPr>
              <a:t>）。</a:t>
            </a:r>
            <a:endParaRPr lang="zh-CN" altLang="zh-CN" sz="2000" dirty="0">
              <a:latin typeface="+mn-ea"/>
              <a:cs typeface="+mn-ea"/>
            </a:endParaRPr>
          </a:p>
          <a:p>
            <a:r>
              <a:rPr lang="en-US" altLang="zh-CN" sz="2000" dirty="0">
                <a:latin typeface="+mn-ea"/>
                <a:cs typeface="+mn-ea"/>
              </a:rPr>
              <a:t>A</a:t>
            </a:r>
            <a:r>
              <a:rPr lang="zh-CN" altLang="zh-CN" sz="2000" dirty="0">
                <a:latin typeface="+mn-ea"/>
                <a:cs typeface="+mn-ea"/>
              </a:rPr>
              <a:t>．主板</a:t>
            </a:r>
            <a:r>
              <a:rPr lang="en-US" altLang="zh-CN" sz="2000" dirty="0">
                <a:latin typeface="+mn-ea"/>
                <a:cs typeface="+mn-ea"/>
              </a:rPr>
              <a:t>       </a:t>
            </a:r>
            <a:r>
              <a:rPr lang="zh-CN" altLang="zh-CN" sz="2000" dirty="0">
                <a:latin typeface="+mn-ea"/>
                <a:cs typeface="+mn-ea"/>
              </a:rPr>
              <a:t>　  </a:t>
            </a:r>
            <a:r>
              <a:rPr lang="en-US" altLang="zh-CN" sz="2000" dirty="0">
                <a:latin typeface="+mn-ea"/>
                <a:cs typeface="+mn-ea"/>
              </a:rPr>
              <a:t>B</a:t>
            </a:r>
            <a:r>
              <a:rPr lang="zh-CN" altLang="zh-CN" sz="2000" dirty="0">
                <a:latin typeface="+mn-ea"/>
                <a:cs typeface="+mn-ea"/>
              </a:rPr>
              <a:t>．硬盘</a:t>
            </a:r>
            <a:r>
              <a:rPr lang="en-US" altLang="zh-CN" sz="2000" dirty="0">
                <a:latin typeface="+mn-ea"/>
                <a:cs typeface="+mn-ea"/>
              </a:rPr>
              <a:t>            C</a:t>
            </a:r>
            <a:r>
              <a:rPr lang="zh-CN" altLang="zh-CN" sz="2000" dirty="0">
                <a:latin typeface="+mn-ea"/>
                <a:cs typeface="+mn-ea"/>
              </a:rPr>
              <a:t>．主机</a:t>
            </a:r>
            <a:r>
              <a:rPr lang="en-US" altLang="zh-CN" sz="2000" dirty="0">
                <a:latin typeface="+mn-ea"/>
                <a:cs typeface="+mn-ea"/>
              </a:rPr>
              <a:t>           D</a:t>
            </a:r>
            <a:r>
              <a:rPr lang="zh-CN" altLang="zh-CN" sz="2000" dirty="0">
                <a:latin typeface="+mn-ea"/>
                <a:cs typeface="+mn-ea"/>
              </a:rPr>
              <a:t>．显示器</a:t>
            </a:r>
            <a:endParaRPr lang="zh-CN" altLang="zh-CN" sz="2000" dirty="0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endParaRPr lang="en-US" altLang="zh-CN" sz="2000" dirty="0" smtClean="0">
              <a:latin typeface="+mn-ea"/>
              <a:cs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02660" y="281940"/>
            <a:ext cx="2669540" cy="6483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课后练习（一）</a:t>
            </a:r>
            <a:endParaRPr lang="zh-CN" altLang="en-US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07540" y="246380"/>
            <a:ext cx="5886450" cy="6483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课后练习（一）参考答案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3550" y="1597169"/>
          <a:ext cx="81369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9563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题号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答案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题号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答案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题号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答案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题号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答案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题号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答案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B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3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4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5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  <a:tr h="4776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6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7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8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B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9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10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11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12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13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14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B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15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16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17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18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19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20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  <a:tr h="4776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21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22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23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B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24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25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  <a:tr h="4776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26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27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28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C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29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D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+mn-ea"/>
                        </a:rPr>
                        <a:t>30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+mn-ea"/>
                        </a:rPr>
                        <a:t>A</a:t>
                      </a:r>
                      <a:endParaRPr lang="en-US" altLang="zh-CN" sz="2400" dirty="0" smtClean="0">
                        <a:latin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36512" y="-33270"/>
            <a:ext cx="9145016" cy="6918654"/>
            <a:chOff x="-36512" y="-33270"/>
            <a:chExt cx="9145016" cy="6918654"/>
          </a:xfrm>
        </p:grpSpPr>
        <p:sp>
          <p:nvSpPr>
            <p:cNvPr id="2" name="矩形 1"/>
            <p:cNvSpPr/>
            <p:nvPr/>
          </p:nvSpPr>
          <p:spPr>
            <a:xfrm>
              <a:off x="1016" y="-33270"/>
              <a:ext cx="9107488" cy="122999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FFFF00"/>
                </a:gs>
                <a:gs pos="100000">
                  <a:schemeClr val="bg1"/>
                </a:gs>
              </a:gsLst>
              <a:lin ang="5400000" scaled="0"/>
            </a:gradFill>
            <a:ln w="19050">
              <a:solidFill>
                <a:srgbClr val="4A31DD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  <a:softEdge rad="368300"/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rgbClr val="FFC000"/>
                  </a:solidFill>
                </a:rPr>
                <a:t>       </a:t>
              </a:r>
              <a:r>
                <a:rPr lang="en-US" altLang="zh-CN" dirty="0" smtClean="0">
                  <a:solidFill>
                    <a:srgbClr val="FFC000"/>
                  </a:solidFill>
                  <a:latin typeface="+mn-ea"/>
                  <a:cs typeface="+mn-ea"/>
                </a:rPr>
                <a:t> </a:t>
              </a:r>
              <a:r>
                <a:rPr lang="zh-CN" altLang="zh-CN" b="1" dirty="0" smtClean="0">
                  <a:solidFill>
                    <a:srgbClr val="00B0F0"/>
                  </a:solidFill>
                  <a:latin typeface="+mn-ea"/>
                  <a:cs typeface="+mn-ea"/>
                </a:rPr>
                <a:t>计算机系统</a:t>
              </a:r>
              <a:r>
                <a:rPr lang="zh-CN" altLang="zh-CN" b="1" dirty="0">
                  <a:solidFill>
                    <a:srgbClr val="00B0F0"/>
                  </a:solidFill>
                  <a:latin typeface="+mn-ea"/>
                  <a:cs typeface="+mn-ea"/>
                </a:rPr>
                <a:t>组成包括硬件系统和软件系统两大部分，如</a:t>
              </a:r>
              <a:r>
                <a:rPr lang="zh-CN" altLang="en-US" b="1" dirty="0">
                  <a:solidFill>
                    <a:srgbClr val="00B0F0"/>
                  </a:solidFill>
                  <a:latin typeface="+mn-ea"/>
                  <a:cs typeface="+mn-ea"/>
                </a:rPr>
                <a:t>下图</a:t>
              </a:r>
              <a:r>
                <a:rPr lang="zh-CN" altLang="zh-CN" b="1" dirty="0">
                  <a:solidFill>
                    <a:srgbClr val="00B0F0"/>
                  </a:solidFill>
                  <a:latin typeface="+mn-ea"/>
                  <a:cs typeface="+mn-ea"/>
                </a:rPr>
                <a:t>所示。硬件主要包括主机及各种</a:t>
              </a:r>
              <a:r>
                <a:rPr lang="zh-CN" altLang="zh-CN" b="1" dirty="0" smtClean="0">
                  <a:solidFill>
                    <a:srgbClr val="00B0F0"/>
                  </a:solidFill>
                  <a:latin typeface="+mn-ea"/>
                  <a:cs typeface="+mn-ea"/>
                </a:rPr>
                <a:t>外部设备；</a:t>
              </a:r>
              <a:r>
                <a:rPr lang="zh-CN" altLang="zh-CN" b="1" dirty="0">
                  <a:solidFill>
                    <a:srgbClr val="00B0F0"/>
                  </a:solidFill>
                  <a:latin typeface="+mn-ea"/>
                  <a:cs typeface="+mn-ea"/>
                </a:rPr>
                <a:t>软件主要包括操作系统、程序和</a:t>
              </a:r>
              <a:r>
                <a:rPr lang="zh-CN" altLang="zh-CN" b="1" dirty="0" smtClean="0">
                  <a:solidFill>
                    <a:srgbClr val="00B0F0"/>
                  </a:solidFill>
                  <a:latin typeface="+mn-ea"/>
                  <a:cs typeface="+mn-ea"/>
                </a:rPr>
                <a:t>数据。</a:t>
              </a:r>
              <a:r>
                <a:rPr lang="zh-CN" altLang="zh-CN" b="1" dirty="0">
                  <a:solidFill>
                    <a:srgbClr val="00B0F0"/>
                  </a:solidFill>
                  <a:latin typeface="+mn-ea"/>
                  <a:cs typeface="+mn-ea"/>
                </a:rPr>
                <a:t>计算机硬件与软件互相依存，相辅相成，缺一不可。没有安装任何软件的计算机称为</a:t>
              </a:r>
              <a:r>
                <a:rPr lang="zh-CN" altLang="zh-CN" b="1">
                  <a:solidFill>
                    <a:srgbClr val="00B0F0"/>
                  </a:solidFill>
                  <a:latin typeface="+mn-ea"/>
                  <a:cs typeface="+mn-ea"/>
                </a:rPr>
                <a:t>裸机</a:t>
              </a:r>
              <a:r>
                <a:rPr lang="zh-CN" altLang="zh-CN" b="1" smtClean="0">
                  <a:solidFill>
                    <a:srgbClr val="00B0F0"/>
                  </a:solidFill>
                  <a:latin typeface="+mn-ea"/>
                  <a:cs typeface="+mn-ea"/>
                </a:rPr>
                <a:t>，</a:t>
              </a:r>
              <a:r>
                <a:rPr lang="zh-CN" altLang="en-US" b="1" smtClean="0">
                  <a:solidFill>
                    <a:srgbClr val="00B0F0"/>
                  </a:solidFill>
                  <a:latin typeface="+mn-ea"/>
                  <a:cs typeface="+mn-ea"/>
                </a:rPr>
                <a:t>在裸机上首先要安装的软件是操作系统，</a:t>
              </a:r>
              <a:r>
                <a:rPr lang="zh-CN" altLang="zh-CN" b="1" smtClean="0">
                  <a:solidFill>
                    <a:srgbClr val="00B0F0"/>
                  </a:solidFill>
                  <a:latin typeface="+mn-ea"/>
                  <a:cs typeface="+mn-ea"/>
                </a:rPr>
                <a:t>裸机</a:t>
              </a:r>
              <a:r>
                <a:rPr lang="zh-CN" altLang="zh-CN" b="1" dirty="0">
                  <a:solidFill>
                    <a:srgbClr val="00B0F0"/>
                  </a:solidFill>
                  <a:latin typeface="+mn-ea"/>
                  <a:cs typeface="+mn-ea"/>
                </a:rPr>
                <a:t>上可以直接识别和执行机器语言程序。</a:t>
              </a:r>
              <a:endParaRPr lang="zh-CN" altLang="zh-CN" b="1" dirty="0">
                <a:solidFill>
                  <a:srgbClr val="00B0F0"/>
                </a:solidFill>
                <a:latin typeface="+mn-ea"/>
                <a:cs typeface="+mn-ea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-36512" y="1258273"/>
              <a:ext cx="9144000" cy="5627111"/>
              <a:chOff x="36512" y="1292410"/>
              <a:chExt cx="9144000" cy="5627111"/>
            </a:xfrm>
          </p:grpSpPr>
          <p:sp>
            <p:nvSpPr>
              <p:cNvPr id="8" name="Rectangle 3"/>
              <p:cNvSpPr txBox="1">
                <a:spLocks noChangeArrowheads="1"/>
              </p:cNvSpPr>
              <p:nvPr/>
            </p:nvSpPr>
            <p:spPr>
              <a:xfrm>
                <a:off x="36512" y="1292410"/>
                <a:ext cx="9144000" cy="562711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en-US" altLang="zh-CN" sz="2800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                  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运算器                                                                       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中央处理器        控制器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主机                                    只读存储器（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ROM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</a:t>
                </a:r>
                <a:endParaRPr lang="en-US" altLang="zh-CN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内存储器         随机存储器（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RAM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）</a:t>
                </a:r>
                <a:endParaRPr lang="en-US" altLang="zh-CN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</a:t>
                </a:r>
                <a:endParaRPr lang="en-US" altLang="zh-CN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硬件                                      外存储器（硬盘、光盘、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U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盘等）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外部设备            输入设备 （键盘、鼠标等）      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             输出设备（显示器、打印机等）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微型机                                                          操作系统  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系统                        系统软件                  语言处理程序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                   数据库管理系统    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软件                                           系统工具 （如故障诊断测试）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应用软件              通用应用软件 （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Word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Excel</a:t>
                </a: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等）                                     </a:t>
                </a:r>
                <a:endParaRPr lang="zh-CN" altLang="en-US" sz="2400" b="1" dirty="0" smtClea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  <a:buClr>
                    <a:schemeClr val="tx1"/>
                  </a:buClr>
                  <a:buFontTx/>
                  <a:buNone/>
                </a:pPr>
                <a:r>
                  <a:rPr lang="zh-CN" altLang="en-US" sz="2400" b="1" dirty="0" smtClean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                                                                   专用应用软件（用户程序</a:t>
                </a:r>
                <a:r>
                  <a:rPr lang="zh-CN" altLang="en-US" sz="2400" b="1" dirty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1018456" y="1483568"/>
                <a:ext cx="4705672" cy="5257800"/>
                <a:chOff x="1018456" y="1483568"/>
                <a:chExt cx="4705672" cy="5257800"/>
              </a:xfrm>
            </p:grpSpPr>
            <p:grpSp>
              <p:nvGrpSpPr>
                <p:cNvPr id="10" name="Group 4"/>
                <p:cNvGrpSpPr/>
                <p:nvPr/>
              </p:nvGrpSpPr>
              <p:grpSpPr bwMode="auto">
                <a:xfrm>
                  <a:off x="5343128" y="1483568"/>
                  <a:ext cx="381000" cy="457200"/>
                  <a:chOff x="3456" y="720"/>
                  <a:chExt cx="240" cy="288"/>
                </a:xfrm>
              </p:grpSpPr>
              <p:grpSp>
                <p:nvGrpSpPr>
                  <p:cNvPr id="49" name="Group 5"/>
                  <p:cNvGrpSpPr/>
                  <p:nvPr/>
                </p:nvGrpSpPr>
                <p:grpSpPr bwMode="auto">
                  <a:xfrm>
                    <a:off x="3600" y="720"/>
                    <a:ext cx="96" cy="288"/>
                    <a:chOff x="3600" y="720"/>
                    <a:chExt cx="96" cy="288"/>
                  </a:xfrm>
                </p:grpSpPr>
                <p:sp>
                  <p:nvSpPr>
                    <p:cNvPr id="51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720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Line 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1008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720"/>
                      <a:ext cx="0" cy="288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0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3456" y="1008"/>
                    <a:ext cx="144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" name="Group 16"/>
                <p:cNvGrpSpPr/>
                <p:nvPr/>
              </p:nvGrpSpPr>
              <p:grpSpPr bwMode="auto">
                <a:xfrm>
                  <a:off x="3851920" y="4683968"/>
                  <a:ext cx="990600" cy="1295400"/>
                  <a:chOff x="2640" y="2640"/>
                  <a:chExt cx="624" cy="816"/>
                </a:xfrm>
              </p:grpSpPr>
              <p:grpSp>
                <p:nvGrpSpPr>
                  <p:cNvPr id="44" name="Group 17"/>
                  <p:cNvGrpSpPr/>
                  <p:nvPr/>
                </p:nvGrpSpPr>
                <p:grpSpPr bwMode="auto">
                  <a:xfrm>
                    <a:off x="3168" y="2640"/>
                    <a:ext cx="96" cy="816"/>
                    <a:chOff x="3600" y="2640"/>
                    <a:chExt cx="96" cy="816"/>
                  </a:xfrm>
                </p:grpSpPr>
                <p:sp>
                  <p:nvSpPr>
                    <p:cNvPr id="46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3456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2640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2640"/>
                      <a:ext cx="0" cy="816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40" y="2928"/>
                    <a:ext cx="528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Group 22"/>
                <p:cNvGrpSpPr/>
                <p:nvPr/>
              </p:nvGrpSpPr>
              <p:grpSpPr bwMode="auto">
                <a:xfrm>
                  <a:off x="3814440" y="6284168"/>
                  <a:ext cx="808510" cy="457200"/>
                  <a:chOff x="2592" y="3744"/>
                  <a:chExt cx="672" cy="288"/>
                </a:xfrm>
              </p:grpSpPr>
              <p:grpSp>
                <p:nvGrpSpPr>
                  <p:cNvPr id="39" name="Group 23"/>
                  <p:cNvGrpSpPr/>
                  <p:nvPr/>
                </p:nvGrpSpPr>
                <p:grpSpPr bwMode="auto">
                  <a:xfrm>
                    <a:off x="3168" y="3744"/>
                    <a:ext cx="96" cy="288"/>
                    <a:chOff x="3600" y="3744"/>
                    <a:chExt cx="96" cy="288"/>
                  </a:xfrm>
                </p:grpSpPr>
                <p:sp>
                  <p:nvSpPr>
                    <p:cNvPr id="41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3744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4032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3744"/>
                      <a:ext cx="0" cy="288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2592" y="3744"/>
                    <a:ext cx="576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" name="Group 33"/>
                <p:cNvGrpSpPr/>
                <p:nvPr/>
              </p:nvGrpSpPr>
              <p:grpSpPr bwMode="auto">
                <a:xfrm>
                  <a:off x="1990328" y="5064968"/>
                  <a:ext cx="609600" cy="1295400"/>
                  <a:chOff x="2112" y="2928"/>
                  <a:chExt cx="384" cy="816"/>
                </a:xfrm>
              </p:grpSpPr>
              <p:sp>
                <p:nvSpPr>
                  <p:cNvPr id="31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256" y="2928"/>
                    <a:ext cx="192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2256" y="3744"/>
                    <a:ext cx="240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256" y="2928"/>
                    <a:ext cx="0" cy="816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456"/>
                    <a:ext cx="144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Group 39"/>
                <p:cNvGrpSpPr/>
                <p:nvPr/>
              </p:nvGrpSpPr>
              <p:grpSpPr bwMode="auto">
                <a:xfrm>
                  <a:off x="3809602" y="3464770"/>
                  <a:ext cx="609600" cy="931863"/>
                  <a:chOff x="2970" y="1824"/>
                  <a:chExt cx="384" cy="587"/>
                </a:xfrm>
              </p:grpSpPr>
              <p:grpSp>
                <p:nvGrpSpPr>
                  <p:cNvPr id="26" name="Group 40"/>
                  <p:cNvGrpSpPr/>
                  <p:nvPr/>
                </p:nvGrpSpPr>
                <p:grpSpPr bwMode="auto">
                  <a:xfrm>
                    <a:off x="3258" y="1824"/>
                    <a:ext cx="96" cy="587"/>
                    <a:chOff x="3258" y="1824"/>
                    <a:chExt cx="96" cy="587"/>
                  </a:xfrm>
                </p:grpSpPr>
                <p:sp>
                  <p:nvSpPr>
                    <p:cNvPr id="28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58" y="1824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Line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58" y="2411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Line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58" y="1824"/>
                      <a:ext cx="0" cy="576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2970" y="2112"/>
                    <a:ext cx="288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" name="Group 46"/>
                <p:cNvGrpSpPr/>
                <p:nvPr/>
              </p:nvGrpSpPr>
              <p:grpSpPr bwMode="auto">
                <a:xfrm>
                  <a:off x="1990328" y="2392594"/>
                  <a:ext cx="419100" cy="1612470"/>
                  <a:chOff x="1344" y="1248"/>
                  <a:chExt cx="240" cy="864"/>
                </a:xfrm>
              </p:grpSpPr>
              <p:sp>
                <p:nvSpPr>
                  <p:cNvPr id="2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1248"/>
                    <a:ext cx="144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2112"/>
                    <a:ext cx="144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1248"/>
                    <a:ext cx="0" cy="864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824"/>
                    <a:ext cx="96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" name="Group 51"/>
                <p:cNvGrpSpPr/>
                <p:nvPr/>
              </p:nvGrpSpPr>
              <p:grpSpPr bwMode="auto">
                <a:xfrm>
                  <a:off x="1018456" y="3388568"/>
                  <a:ext cx="457200" cy="2667000"/>
                  <a:chOff x="624" y="1824"/>
                  <a:chExt cx="288" cy="1680"/>
                </a:xfrm>
              </p:grpSpPr>
              <p:sp>
                <p:nvSpPr>
                  <p:cNvPr id="18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1824"/>
                    <a:ext cx="96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3504"/>
                    <a:ext cx="192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1824"/>
                    <a:ext cx="0" cy="168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832"/>
                    <a:ext cx="96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3133328" y="1844824"/>
                  <a:ext cx="457200" cy="914400"/>
                  <a:chOff x="3133328" y="1844824"/>
                  <a:chExt cx="457200" cy="914400"/>
                </a:xfrm>
              </p:grpSpPr>
              <p:sp>
                <p:nvSpPr>
                  <p:cNvPr id="35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3361928" y="1844824"/>
                    <a:ext cx="228600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1" name="组合 60"/>
                  <p:cNvGrpSpPr/>
                  <p:nvPr/>
                </p:nvGrpSpPr>
                <p:grpSpPr>
                  <a:xfrm>
                    <a:off x="3133328" y="1844824"/>
                    <a:ext cx="457200" cy="914400"/>
                    <a:chOff x="3133328" y="1940768"/>
                    <a:chExt cx="457200" cy="914400"/>
                  </a:xfrm>
                </p:grpSpPr>
                <p:sp>
                  <p:nvSpPr>
                    <p:cNvPr id="37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1928" y="1940768"/>
                      <a:ext cx="0" cy="91440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33328" y="2397968"/>
                      <a:ext cx="228600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1928" y="2855168"/>
                      <a:ext cx="228600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63" name="Group 10"/>
                <p:cNvGrpSpPr/>
                <p:nvPr/>
              </p:nvGrpSpPr>
              <p:grpSpPr bwMode="auto">
                <a:xfrm>
                  <a:off x="4932040" y="2276872"/>
                  <a:ext cx="533400" cy="457200"/>
                  <a:chOff x="3360" y="1248"/>
                  <a:chExt cx="336" cy="288"/>
                </a:xfrm>
              </p:grpSpPr>
              <p:grpSp>
                <p:nvGrpSpPr>
                  <p:cNvPr id="64" name="Group 11"/>
                  <p:cNvGrpSpPr/>
                  <p:nvPr/>
                </p:nvGrpSpPr>
                <p:grpSpPr bwMode="auto">
                  <a:xfrm>
                    <a:off x="3600" y="1248"/>
                    <a:ext cx="96" cy="288"/>
                    <a:chOff x="3600" y="1248"/>
                    <a:chExt cx="96" cy="288"/>
                  </a:xfrm>
                </p:grpSpPr>
                <p:sp>
                  <p:nvSpPr>
                    <p:cNvPr id="66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1248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7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1536"/>
                      <a:ext cx="96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0" y="1248"/>
                      <a:ext cx="0" cy="288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rgbClr val="FFFFFF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1536"/>
                    <a:ext cx="288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FFFF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oppydisc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512" y="674291"/>
            <a:ext cx="1524000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50885" y="215344"/>
            <a:ext cx="8826500" cy="6661150"/>
            <a:chOff x="179512" y="-27384"/>
            <a:chExt cx="8826500" cy="6661150"/>
          </a:xfrm>
        </p:grpSpPr>
        <p:pic>
          <p:nvPicPr>
            <p:cNvPr id="7" name="Picture 3" descr="image0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5512" y="2807891"/>
              <a:ext cx="2819400" cy="838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PIII底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8912" y="4408091"/>
              <a:ext cx="16002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printer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6912" y="2731691"/>
              <a:ext cx="1143000" cy="106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4294312" y="1556425"/>
              <a:ext cx="8001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 smtClean="0">
                  <a:solidFill>
                    <a:srgbClr val="2D11FB"/>
                  </a:solidFill>
                  <a:latin typeface="Times New Roman" panose="02020603050405020304" charset="0"/>
                </a:rPr>
                <a:t>硬盘</a:t>
              </a:r>
              <a:endParaRPr kumimoji="1" lang="zh-CN" altLang="en-US" dirty="0">
                <a:solidFill>
                  <a:srgbClr val="2D11FB"/>
                </a:solidFill>
                <a:latin typeface="Times New Roman" panose="02020603050405020304" charset="0"/>
              </a:endParaRP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4903912" y="3622279"/>
              <a:ext cx="6463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rgbClr val="2D11FB"/>
                  </a:solidFill>
                  <a:latin typeface="Times New Roman" panose="02020603050405020304" charset="0"/>
                </a:rPr>
                <a:t>内存</a:t>
              </a:r>
              <a:endParaRPr kumimoji="1" lang="zh-CN" altLang="en-US" dirty="0">
                <a:solidFill>
                  <a:srgbClr val="2D11FB"/>
                </a:solidFill>
                <a:latin typeface="Times New Roman" panose="02020603050405020304" charset="0"/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7037512" y="3088879"/>
              <a:ext cx="87716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rgbClr val="2D11FB"/>
                  </a:solidFill>
                  <a:latin typeface="Times New Roman" panose="02020603050405020304" charset="0"/>
                </a:rPr>
                <a:t>打印机</a:t>
              </a:r>
              <a:endParaRPr kumimoji="1" lang="zh-CN" altLang="en-US" dirty="0">
                <a:solidFill>
                  <a:srgbClr val="2D11FB"/>
                </a:solidFill>
                <a:latin typeface="Times New Roman" panose="02020603050405020304" charset="0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4680075" y="5136754"/>
              <a:ext cx="340349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rgbClr val="2D11FB"/>
                  </a:solidFill>
                  <a:latin typeface="Times New Roman" panose="02020603050405020304" charset="0"/>
                </a:rPr>
                <a:t>CPU</a:t>
              </a:r>
              <a:r>
                <a:rPr kumimoji="1" lang="zh-CN" altLang="en-US" dirty="0">
                  <a:solidFill>
                    <a:srgbClr val="FF0000"/>
                  </a:solidFill>
                  <a:latin typeface="Times New Roman" panose="02020603050405020304" charset="0"/>
                </a:rPr>
                <a:t>（由运算器和控制器组成）</a:t>
              </a:r>
              <a:endParaRPr kumimoji="1" lang="zh-CN" altLang="en-US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pSp>
          <p:nvGrpSpPr>
            <p:cNvPr id="14" name="Group 10"/>
            <p:cNvGrpSpPr/>
            <p:nvPr/>
          </p:nvGrpSpPr>
          <p:grpSpPr bwMode="auto">
            <a:xfrm>
              <a:off x="1398712" y="1588691"/>
              <a:ext cx="2057400" cy="1447800"/>
              <a:chOff x="1248" y="768"/>
              <a:chExt cx="912" cy="432"/>
            </a:xfrm>
          </p:grpSpPr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 flipH="1">
                <a:off x="1248" y="768"/>
                <a:ext cx="91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>
                <a:off x="1248" y="768"/>
                <a:ext cx="0" cy="43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Group 13"/>
            <p:cNvGrpSpPr/>
            <p:nvPr/>
          </p:nvGrpSpPr>
          <p:grpSpPr bwMode="auto">
            <a:xfrm>
              <a:off x="4675312" y="1588691"/>
              <a:ext cx="1981200" cy="1447800"/>
              <a:chOff x="3216" y="768"/>
              <a:chExt cx="816" cy="432"/>
            </a:xfrm>
          </p:grpSpPr>
          <p:sp>
            <p:nvSpPr>
              <p:cNvPr id="18" name="Line 14"/>
              <p:cNvSpPr>
                <a:spLocks noChangeShapeType="1"/>
              </p:cNvSpPr>
              <p:nvPr/>
            </p:nvSpPr>
            <p:spPr bwMode="auto">
              <a:xfrm flipH="1">
                <a:off x="3216" y="768"/>
                <a:ext cx="81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4032" y="768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>
              <a:off x="1932112" y="3341291"/>
              <a:ext cx="5334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>
              <a:off x="5284912" y="3265091"/>
              <a:ext cx="6858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8"/>
            <p:cNvSpPr>
              <a:spLocks noChangeShapeType="1"/>
            </p:cNvSpPr>
            <p:nvPr/>
          </p:nvSpPr>
          <p:spPr bwMode="auto">
            <a:xfrm>
              <a:off x="3456112" y="3722291"/>
              <a:ext cx="0" cy="685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V="1">
              <a:off x="3837112" y="3722291"/>
              <a:ext cx="0" cy="685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4278437" y="4027091"/>
              <a:ext cx="549275" cy="388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>
                <a:latin typeface="Times New Roman" panose="02020603050405020304" charset="0"/>
              </a:endParaRPr>
            </a:p>
          </p:txBody>
        </p:sp>
        <p:grpSp>
          <p:nvGrpSpPr>
            <p:cNvPr id="25" name="Group 27"/>
            <p:cNvGrpSpPr/>
            <p:nvPr/>
          </p:nvGrpSpPr>
          <p:grpSpPr bwMode="auto">
            <a:xfrm>
              <a:off x="4218112" y="3646091"/>
              <a:ext cx="76200" cy="762000"/>
              <a:chOff x="1248" y="1537"/>
              <a:chExt cx="960" cy="1009"/>
            </a:xfrm>
          </p:grpSpPr>
          <p:sp>
            <p:nvSpPr>
              <p:cNvPr id="26" name="Line 28"/>
              <p:cNvSpPr>
                <a:spLocks noChangeShapeType="1"/>
              </p:cNvSpPr>
              <p:nvPr/>
            </p:nvSpPr>
            <p:spPr bwMode="auto">
              <a:xfrm flipH="1">
                <a:off x="1248" y="2544"/>
                <a:ext cx="960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29"/>
              <p:cNvSpPr>
                <a:spLocks noChangeShapeType="1"/>
              </p:cNvSpPr>
              <p:nvPr/>
            </p:nvSpPr>
            <p:spPr bwMode="auto">
              <a:xfrm flipV="1">
                <a:off x="1249" y="1537"/>
                <a:ext cx="0" cy="1009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179512" y="3341291"/>
              <a:ext cx="98901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 Box 31"/>
            <p:cNvSpPr txBox="1">
              <a:spLocks noChangeArrowheads="1"/>
            </p:cNvSpPr>
            <p:nvPr/>
          </p:nvSpPr>
          <p:spPr bwMode="auto">
            <a:xfrm>
              <a:off x="1093912" y="3112691"/>
              <a:ext cx="1841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kumimoji="1" lang="zh-CN" altLang="zh-CN" sz="2400">
                <a:latin typeface="Times New Roman" panose="02020603050405020304" charset="0"/>
              </a:endParaRPr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>
              <a:off x="8104312" y="3265091"/>
              <a:ext cx="7620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 Box 33"/>
            <p:cNvSpPr txBox="1">
              <a:spLocks noChangeArrowheads="1"/>
            </p:cNvSpPr>
            <p:nvPr/>
          </p:nvSpPr>
          <p:spPr bwMode="auto">
            <a:xfrm>
              <a:off x="179512" y="2731691"/>
              <a:ext cx="8001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2400" b="1">
                  <a:solidFill>
                    <a:srgbClr val="993300"/>
                  </a:solidFill>
                  <a:latin typeface="Times New Roman" panose="02020603050405020304" charset="0"/>
                  <a:ea typeface="楷体_GB2312" pitchFamily="49" charset="-122"/>
                </a:rPr>
                <a:t>输入</a:t>
              </a:r>
              <a:endParaRPr kumimoji="1" lang="zh-CN" altLang="en-US" sz="2400" b="1">
                <a:solidFill>
                  <a:srgbClr val="9933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32" name="Text Box 34"/>
            <p:cNvSpPr txBox="1">
              <a:spLocks noChangeArrowheads="1"/>
            </p:cNvSpPr>
            <p:nvPr/>
          </p:nvSpPr>
          <p:spPr bwMode="auto">
            <a:xfrm>
              <a:off x="179512" y="3493691"/>
              <a:ext cx="1201738" cy="76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b="1">
                  <a:solidFill>
                    <a:srgbClr val="FF00FF"/>
                  </a:solidFill>
                  <a:latin typeface="Times New Roman" panose="02020603050405020304" charset="0"/>
                </a:rPr>
                <a:t>程序</a:t>
              </a:r>
              <a:endParaRPr kumimoji="1" lang="zh-CN" altLang="en-US" b="1">
                <a:solidFill>
                  <a:srgbClr val="FF00FF"/>
                </a:solidFill>
                <a:latin typeface="Times New Roman" panose="02020603050405020304" charset="0"/>
              </a:endParaRPr>
            </a:p>
            <a:p>
              <a:pPr>
                <a:spcBef>
                  <a:spcPct val="20000"/>
                </a:spcBef>
              </a:pPr>
              <a:r>
                <a:rPr kumimoji="1" lang="zh-CN" altLang="en-US" b="1">
                  <a:solidFill>
                    <a:srgbClr val="FF00FF"/>
                  </a:solidFill>
                  <a:latin typeface="Times New Roman" panose="02020603050405020304" charset="0"/>
                </a:rPr>
                <a:t>原始数据</a:t>
              </a:r>
              <a:endParaRPr kumimoji="1" lang="zh-CN" altLang="en-US" b="1">
                <a:solidFill>
                  <a:srgbClr val="FF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33" name="Text Box 35"/>
            <p:cNvSpPr txBox="1">
              <a:spLocks noChangeArrowheads="1"/>
            </p:cNvSpPr>
            <p:nvPr/>
          </p:nvSpPr>
          <p:spPr bwMode="auto">
            <a:xfrm>
              <a:off x="8028112" y="2655491"/>
              <a:ext cx="8001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2400" b="1">
                  <a:solidFill>
                    <a:srgbClr val="993300"/>
                  </a:solidFill>
                  <a:latin typeface="Times New Roman" panose="02020603050405020304" charset="0"/>
                  <a:ea typeface="楷体_GB2312" pitchFamily="49" charset="-122"/>
                </a:rPr>
                <a:t>输出</a:t>
              </a:r>
              <a:endParaRPr kumimoji="1" lang="zh-CN" altLang="en-US" sz="2400" b="1">
                <a:solidFill>
                  <a:srgbClr val="9933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34" name="Text Box 36"/>
            <p:cNvSpPr txBox="1">
              <a:spLocks noChangeArrowheads="1"/>
            </p:cNvSpPr>
            <p:nvPr/>
          </p:nvSpPr>
          <p:spPr bwMode="auto">
            <a:xfrm>
              <a:off x="7799512" y="3493691"/>
              <a:ext cx="12065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b="1">
                  <a:solidFill>
                    <a:srgbClr val="FF00FF"/>
                  </a:solidFill>
                  <a:latin typeface="Times New Roman" panose="02020603050405020304" charset="0"/>
                </a:rPr>
                <a:t>运算结果</a:t>
              </a:r>
              <a:endParaRPr kumimoji="1" lang="zh-CN" altLang="en-US" b="1">
                <a:solidFill>
                  <a:srgbClr val="FF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35" name="Line 37"/>
            <p:cNvSpPr>
              <a:spLocks noChangeShapeType="1"/>
            </p:cNvSpPr>
            <p:nvPr/>
          </p:nvSpPr>
          <p:spPr bwMode="auto">
            <a:xfrm>
              <a:off x="6520622" y="6160691"/>
              <a:ext cx="990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Text Box 38"/>
            <p:cNvSpPr txBox="1">
              <a:spLocks noChangeArrowheads="1"/>
            </p:cNvSpPr>
            <p:nvPr/>
          </p:nvSpPr>
          <p:spPr bwMode="auto">
            <a:xfrm>
              <a:off x="7511222" y="5932091"/>
              <a:ext cx="145256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  <a:latin typeface="Times New Roman" panose="02020603050405020304" charset="0"/>
                </a:rPr>
                <a:t>指令数据线</a:t>
              </a:r>
              <a:endParaRPr kumimoji="1" lang="zh-CN" altLang="en-US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37" name="Line 39"/>
            <p:cNvSpPr>
              <a:spLocks noChangeShapeType="1"/>
            </p:cNvSpPr>
            <p:nvPr/>
          </p:nvSpPr>
          <p:spPr bwMode="auto">
            <a:xfrm>
              <a:off x="6520622" y="6389291"/>
              <a:ext cx="990600" cy="0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prstDash val="dash"/>
              <a:rou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7511222" y="6236891"/>
              <a:ext cx="1487488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2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b="1" dirty="0">
                  <a:solidFill>
                    <a:srgbClr val="FF3300"/>
                  </a:solidFill>
                  <a:latin typeface="Times New Roman" panose="02020603050405020304" charset="0"/>
                </a:rPr>
                <a:t>控制信号线</a:t>
              </a:r>
              <a:endParaRPr kumimoji="1" lang="zh-CN" altLang="en-US" b="1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39" name="Text Box 41"/>
            <p:cNvSpPr txBox="1">
              <a:spLocks noChangeArrowheads="1"/>
            </p:cNvSpPr>
            <p:nvPr/>
          </p:nvSpPr>
          <p:spPr bwMode="auto">
            <a:xfrm>
              <a:off x="1081608" y="-27384"/>
              <a:ext cx="7018784" cy="521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2800" b="1" dirty="0">
                  <a:solidFill>
                    <a:srgbClr val="FFFF00"/>
                  </a:solidFill>
                  <a:latin typeface="Times New Roman" panose="02020603050405020304" charset="0"/>
                  <a:ea typeface="华文新魏" panose="02010800040101010101" pitchFamily="2" charset="-122"/>
                </a:rPr>
                <a:t>计算机工作</a:t>
              </a:r>
              <a:r>
                <a:rPr kumimoji="1" lang="zh-CN" altLang="en-US" sz="2800" b="1" dirty="0" smtClean="0">
                  <a:solidFill>
                    <a:srgbClr val="FFFF00"/>
                  </a:solidFill>
                  <a:latin typeface="Times New Roman" panose="02020603050405020304" charset="0"/>
                  <a:ea typeface="华文新魏" panose="02010800040101010101" pitchFamily="2" charset="-122"/>
                </a:rPr>
                <a:t>原理示意图</a:t>
              </a:r>
              <a:endParaRPr kumimoji="1"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华文新魏" panose="02010800040101010101" pitchFamily="2" charset="-122"/>
              </a:endParaRPr>
            </a:p>
          </p:txBody>
        </p:sp>
        <p:pic>
          <p:nvPicPr>
            <p:cNvPr id="40" name="Picture 42" descr="keyboard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912" y="2960291"/>
              <a:ext cx="960438" cy="720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43"/>
            <p:cNvSpPr txBox="1">
              <a:spLocks noChangeArrowheads="1"/>
            </p:cNvSpPr>
            <p:nvPr/>
          </p:nvSpPr>
          <p:spPr bwMode="auto">
            <a:xfrm>
              <a:off x="1599421" y="3598466"/>
              <a:ext cx="6463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rgbClr val="2D11FB"/>
                  </a:solidFill>
                  <a:latin typeface="Times New Roman" panose="02020603050405020304" charset="0"/>
                </a:rPr>
                <a:t>键盘</a:t>
              </a:r>
              <a:endParaRPr kumimoji="1" lang="zh-CN" altLang="en-US" dirty="0">
                <a:solidFill>
                  <a:srgbClr val="2D11FB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2" name="Text Box 44"/>
            <p:cNvSpPr txBox="1">
              <a:spLocks noChangeArrowheads="1"/>
            </p:cNvSpPr>
            <p:nvPr/>
          </p:nvSpPr>
          <p:spPr bwMode="auto">
            <a:xfrm>
              <a:off x="1551112" y="2731691"/>
              <a:ext cx="71755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800">
                  <a:solidFill>
                    <a:srgbClr val="FF3300"/>
                  </a:solidFill>
                  <a:latin typeface="Times New Roman" panose="02020603050405020304" charset="0"/>
                </a:rPr>
                <a:t>2*3</a:t>
              </a:r>
              <a:endParaRPr kumimoji="1" lang="en-US" altLang="zh-CN" sz="2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3" name="Text Box 45"/>
            <p:cNvSpPr txBox="1">
              <a:spLocks noChangeArrowheads="1"/>
            </p:cNvSpPr>
            <p:nvPr/>
          </p:nvSpPr>
          <p:spPr bwMode="auto">
            <a:xfrm>
              <a:off x="3808537" y="3865166"/>
              <a:ext cx="36195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800">
                  <a:solidFill>
                    <a:srgbClr val="FF3300"/>
                  </a:solidFill>
                  <a:latin typeface="Times New Roman" panose="02020603050405020304" charset="0"/>
                </a:rPr>
                <a:t>6</a:t>
              </a:r>
              <a:endParaRPr kumimoji="1" lang="en-US" altLang="zh-CN" sz="2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4" name="Text Box 46"/>
            <p:cNvSpPr txBox="1">
              <a:spLocks noChangeArrowheads="1"/>
            </p:cNvSpPr>
            <p:nvPr/>
          </p:nvSpPr>
          <p:spPr bwMode="auto">
            <a:xfrm>
              <a:off x="8380537" y="3923903"/>
              <a:ext cx="36195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800">
                  <a:solidFill>
                    <a:srgbClr val="FF3300"/>
                  </a:solidFill>
                  <a:latin typeface="Times New Roman" panose="02020603050405020304" charset="0"/>
                </a:rPr>
                <a:t>6</a:t>
              </a:r>
              <a:endParaRPr kumimoji="1" lang="en-US" altLang="zh-CN" sz="2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5" name="Text Box 47"/>
            <p:cNvSpPr txBox="1">
              <a:spLocks noChangeArrowheads="1"/>
            </p:cNvSpPr>
            <p:nvPr/>
          </p:nvSpPr>
          <p:spPr bwMode="auto">
            <a:xfrm>
              <a:off x="2922712" y="3798491"/>
              <a:ext cx="428625" cy="64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pPr algn="ctr"/>
              <a:r>
                <a:rPr kumimoji="1" lang="en-US" altLang="zh-CN" sz="1600">
                  <a:solidFill>
                    <a:srgbClr val="FF3300"/>
                  </a:solidFill>
                  <a:latin typeface="Times New Roman" panose="02020603050405020304" charset="0"/>
                </a:rPr>
                <a:t>2*3</a:t>
              </a:r>
              <a:endParaRPr kumimoji="1" lang="en-US" altLang="zh-CN" sz="16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6" name="Text Box 48"/>
            <p:cNvSpPr txBox="1">
              <a:spLocks noChangeArrowheads="1"/>
            </p:cNvSpPr>
            <p:nvPr/>
          </p:nvSpPr>
          <p:spPr bwMode="auto">
            <a:xfrm>
              <a:off x="42181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7" name="AutoShape 49"/>
            <p:cNvSpPr>
              <a:spLocks noChangeArrowheads="1"/>
            </p:cNvSpPr>
            <p:nvPr/>
          </p:nvSpPr>
          <p:spPr bwMode="auto">
            <a:xfrm>
              <a:off x="179512" y="1741091"/>
              <a:ext cx="1295400" cy="457200"/>
            </a:xfrm>
            <a:prstGeom prst="wedgeRoundRectCallout">
              <a:avLst>
                <a:gd name="adj1" fmla="val 51593"/>
                <a:gd name="adj2" fmla="val 255208"/>
                <a:gd name="adj3" fmla="val 16667"/>
              </a:avLst>
            </a:prstGeom>
            <a:solidFill>
              <a:schemeClr val="hlink">
                <a:alpha val="50000"/>
              </a:schemeClr>
            </a:solidFill>
            <a:ln w="9525">
              <a:solidFill>
                <a:schemeClr val="accent2"/>
              </a:solidFill>
              <a:miter lim="800000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ctr">
                <a:spcBef>
                  <a:spcPct val="20000"/>
                </a:spcBef>
              </a:pPr>
              <a:r>
                <a:rPr kumimoji="1" lang="zh-CN" altLang="en-US" dirty="0">
                  <a:solidFill>
                    <a:srgbClr val="FFFF00"/>
                  </a:solidFill>
                  <a:latin typeface="Times New Roman" panose="02020603050405020304" charset="0"/>
                </a:rPr>
                <a:t>输入设备</a:t>
              </a:r>
              <a:endParaRPr kumimoji="1" lang="zh-CN" altLang="en-US" dirty="0">
                <a:solidFill>
                  <a:srgbClr val="FFFF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" name="AutoShape 50"/>
            <p:cNvSpPr>
              <a:spLocks noChangeArrowheads="1"/>
            </p:cNvSpPr>
            <p:nvPr/>
          </p:nvSpPr>
          <p:spPr bwMode="auto">
            <a:xfrm>
              <a:off x="5513512" y="674291"/>
              <a:ext cx="1828800" cy="457200"/>
            </a:xfrm>
            <a:prstGeom prst="wedgeRoundRectCallout">
              <a:avLst>
                <a:gd name="adj1" fmla="val -111199"/>
                <a:gd name="adj2" fmla="val 130556"/>
                <a:gd name="adj3" fmla="val 16667"/>
              </a:avLst>
            </a:prstGeom>
            <a:solidFill>
              <a:schemeClr val="hlink">
                <a:alpha val="50000"/>
              </a:schemeClr>
            </a:solidFill>
            <a:ln w="9525">
              <a:solidFill>
                <a:schemeClr val="accent2"/>
              </a:solidFill>
              <a:miter lim="800000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ctr">
                <a:spcBef>
                  <a:spcPct val="20000"/>
                </a:spcBef>
              </a:pPr>
              <a:r>
                <a:rPr kumimoji="1" lang="zh-CN" altLang="en-US" dirty="0">
                  <a:solidFill>
                    <a:srgbClr val="FFFF00"/>
                  </a:solidFill>
                  <a:latin typeface="Times New Roman" panose="02020603050405020304" charset="0"/>
                </a:rPr>
                <a:t>外部存储器</a:t>
              </a:r>
              <a:endParaRPr kumimoji="1" lang="zh-CN" altLang="en-US" dirty="0">
                <a:solidFill>
                  <a:srgbClr val="FFFF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9" name="AutoShape 51"/>
            <p:cNvSpPr>
              <a:spLocks noChangeArrowheads="1"/>
            </p:cNvSpPr>
            <p:nvPr/>
          </p:nvSpPr>
          <p:spPr bwMode="auto">
            <a:xfrm>
              <a:off x="7266112" y="1741091"/>
              <a:ext cx="1295400" cy="457200"/>
            </a:xfrm>
            <a:prstGeom prst="wedgeRoundRectCallout">
              <a:avLst>
                <a:gd name="adj1" fmla="val -65810"/>
                <a:gd name="adj2" fmla="val 271875"/>
                <a:gd name="adj3" fmla="val 16667"/>
              </a:avLst>
            </a:prstGeom>
            <a:solidFill>
              <a:schemeClr val="hlink">
                <a:alpha val="50000"/>
              </a:schemeClr>
            </a:solidFill>
            <a:ln w="9525">
              <a:solidFill>
                <a:schemeClr val="accent2"/>
              </a:solidFill>
              <a:miter lim="800000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ctr">
                <a:spcBef>
                  <a:spcPct val="20000"/>
                </a:spcBef>
              </a:pPr>
              <a:r>
                <a:rPr kumimoji="1" lang="zh-CN" altLang="en-US" dirty="0">
                  <a:solidFill>
                    <a:srgbClr val="FFFF00"/>
                  </a:solidFill>
                  <a:latin typeface="Times New Roman" panose="02020603050405020304" charset="0"/>
                </a:rPr>
                <a:t>输出设备</a:t>
              </a:r>
              <a:endParaRPr kumimoji="1" lang="zh-CN" altLang="en-US" dirty="0">
                <a:solidFill>
                  <a:srgbClr val="FFFF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0" name="Text Box 52"/>
            <p:cNvSpPr txBox="1">
              <a:spLocks noChangeArrowheads="1"/>
            </p:cNvSpPr>
            <p:nvPr/>
          </p:nvSpPr>
          <p:spPr bwMode="auto">
            <a:xfrm>
              <a:off x="24655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1" name="Text Box 53"/>
            <p:cNvSpPr txBox="1">
              <a:spLocks noChangeArrowheads="1"/>
            </p:cNvSpPr>
            <p:nvPr/>
          </p:nvSpPr>
          <p:spPr bwMode="auto">
            <a:xfrm>
              <a:off x="2617912" y="1969691"/>
              <a:ext cx="3333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2" name="Text Box 54"/>
            <p:cNvSpPr txBox="1">
              <a:spLocks noChangeArrowheads="1"/>
            </p:cNvSpPr>
            <p:nvPr/>
          </p:nvSpPr>
          <p:spPr bwMode="auto">
            <a:xfrm>
              <a:off x="30751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3" name="Text Box 55"/>
            <p:cNvSpPr txBox="1">
              <a:spLocks noChangeArrowheads="1"/>
            </p:cNvSpPr>
            <p:nvPr/>
          </p:nvSpPr>
          <p:spPr bwMode="auto">
            <a:xfrm>
              <a:off x="27703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4" name="Text Box 56"/>
            <p:cNvSpPr txBox="1">
              <a:spLocks noChangeArrowheads="1"/>
            </p:cNvSpPr>
            <p:nvPr/>
          </p:nvSpPr>
          <p:spPr bwMode="auto">
            <a:xfrm>
              <a:off x="2846512" y="1969691"/>
              <a:ext cx="4095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5" name="Text Box 57"/>
            <p:cNvSpPr txBox="1">
              <a:spLocks noChangeArrowheads="1"/>
            </p:cNvSpPr>
            <p:nvPr/>
          </p:nvSpPr>
          <p:spPr bwMode="auto">
            <a:xfrm>
              <a:off x="32275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" name="Text Box 58"/>
            <p:cNvSpPr txBox="1">
              <a:spLocks noChangeArrowheads="1"/>
            </p:cNvSpPr>
            <p:nvPr/>
          </p:nvSpPr>
          <p:spPr bwMode="auto">
            <a:xfrm>
              <a:off x="34561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" name="Text Box 59"/>
            <p:cNvSpPr txBox="1">
              <a:spLocks noChangeArrowheads="1"/>
            </p:cNvSpPr>
            <p:nvPr/>
          </p:nvSpPr>
          <p:spPr bwMode="auto">
            <a:xfrm>
              <a:off x="3379912" y="1969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8" name="Text Box 60"/>
            <p:cNvSpPr txBox="1">
              <a:spLocks noChangeArrowheads="1"/>
            </p:cNvSpPr>
            <p:nvPr/>
          </p:nvSpPr>
          <p:spPr bwMode="auto">
            <a:xfrm>
              <a:off x="24655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" name="Text Box 61"/>
            <p:cNvSpPr txBox="1">
              <a:spLocks noChangeArrowheads="1"/>
            </p:cNvSpPr>
            <p:nvPr/>
          </p:nvSpPr>
          <p:spPr bwMode="auto">
            <a:xfrm>
              <a:off x="26179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0" name="Text Box 62"/>
            <p:cNvSpPr txBox="1">
              <a:spLocks noChangeArrowheads="1"/>
            </p:cNvSpPr>
            <p:nvPr/>
          </p:nvSpPr>
          <p:spPr bwMode="auto">
            <a:xfrm>
              <a:off x="27703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1" name="Text Box 63"/>
            <p:cNvSpPr txBox="1">
              <a:spLocks noChangeArrowheads="1"/>
            </p:cNvSpPr>
            <p:nvPr/>
          </p:nvSpPr>
          <p:spPr bwMode="auto">
            <a:xfrm>
              <a:off x="29227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2" name="Text Box 64"/>
            <p:cNvSpPr txBox="1">
              <a:spLocks noChangeArrowheads="1"/>
            </p:cNvSpPr>
            <p:nvPr/>
          </p:nvSpPr>
          <p:spPr bwMode="auto">
            <a:xfrm>
              <a:off x="30751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3" name="Text Box 65"/>
            <p:cNvSpPr txBox="1">
              <a:spLocks noChangeArrowheads="1"/>
            </p:cNvSpPr>
            <p:nvPr/>
          </p:nvSpPr>
          <p:spPr bwMode="auto">
            <a:xfrm>
              <a:off x="32275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4" name="Text Box 66"/>
            <p:cNvSpPr txBox="1">
              <a:spLocks noChangeArrowheads="1"/>
            </p:cNvSpPr>
            <p:nvPr/>
          </p:nvSpPr>
          <p:spPr bwMode="auto">
            <a:xfrm>
              <a:off x="33799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5" name="Text Box 67"/>
            <p:cNvSpPr txBox="1">
              <a:spLocks noChangeArrowheads="1"/>
            </p:cNvSpPr>
            <p:nvPr/>
          </p:nvSpPr>
          <p:spPr bwMode="auto">
            <a:xfrm>
              <a:off x="34561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6" name="Text Box 68"/>
            <p:cNvSpPr txBox="1">
              <a:spLocks noChangeArrowheads="1"/>
            </p:cNvSpPr>
            <p:nvPr/>
          </p:nvSpPr>
          <p:spPr bwMode="auto">
            <a:xfrm>
              <a:off x="43705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7" name="Text Box 69"/>
            <p:cNvSpPr txBox="1">
              <a:spLocks noChangeArrowheads="1"/>
            </p:cNvSpPr>
            <p:nvPr/>
          </p:nvSpPr>
          <p:spPr bwMode="auto">
            <a:xfrm>
              <a:off x="45229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 dirty="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8" name="Text Box 70"/>
            <p:cNvSpPr txBox="1">
              <a:spLocks noChangeArrowheads="1"/>
            </p:cNvSpPr>
            <p:nvPr/>
          </p:nvSpPr>
          <p:spPr bwMode="auto">
            <a:xfrm>
              <a:off x="46753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" name="Text Box 71"/>
            <p:cNvSpPr txBox="1">
              <a:spLocks noChangeArrowheads="1"/>
            </p:cNvSpPr>
            <p:nvPr/>
          </p:nvSpPr>
          <p:spPr bwMode="auto">
            <a:xfrm>
              <a:off x="48277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70" name="Text Box 72"/>
            <p:cNvSpPr txBox="1">
              <a:spLocks noChangeArrowheads="1"/>
            </p:cNvSpPr>
            <p:nvPr/>
          </p:nvSpPr>
          <p:spPr bwMode="auto">
            <a:xfrm>
              <a:off x="49801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71" name="Text Box 73"/>
            <p:cNvSpPr txBox="1">
              <a:spLocks noChangeArrowheads="1"/>
            </p:cNvSpPr>
            <p:nvPr/>
          </p:nvSpPr>
          <p:spPr bwMode="auto">
            <a:xfrm>
              <a:off x="5056312" y="2350691"/>
              <a:ext cx="3746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0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72" name="Text Box 74"/>
            <p:cNvSpPr txBox="1">
              <a:spLocks noChangeArrowheads="1"/>
            </p:cNvSpPr>
            <p:nvPr/>
          </p:nvSpPr>
          <p:spPr bwMode="auto">
            <a:xfrm>
              <a:off x="5208712" y="2350691"/>
              <a:ext cx="298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FF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800">
                  <a:solidFill>
                    <a:srgbClr val="FF3300"/>
                  </a:solidFill>
                  <a:latin typeface="Times New Roman" panose="02020603050405020304" charset="0"/>
                </a:rPr>
                <a:t>1</a:t>
              </a:r>
              <a:endParaRPr kumimoji="1" lang="en-US" altLang="zh-CN" sz="180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73" name="Line 75"/>
            <p:cNvSpPr>
              <a:spLocks noChangeShapeType="1"/>
            </p:cNvSpPr>
            <p:nvPr/>
          </p:nvSpPr>
          <p:spPr bwMode="auto">
            <a:xfrm>
              <a:off x="3887912" y="2112566"/>
              <a:ext cx="0" cy="79057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Line 76"/>
            <p:cNvSpPr>
              <a:spLocks noChangeShapeType="1"/>
            </p:cNvSpPr>
            <p:nvPr/>
          </p:nvSpPr>
          <p:spPr bwMode="auto">
            <a:xfrm>
              <a:off x="4103812" y="2185591"/>
              <a:ext cx="0" cy="6477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5" name="Line 77"/>
            <p:cNvSpPr>
              <a:spLocks noChangeShapeType="1"/>
            </p:cNvSpPr>
            <p:nvPr/>
          </p:nvSpPr>
          <p:spPr bwMode="auto">
            <a:xfrm>
              <a:off x="1932112" y="3950891"/>
              <a:ext cx="1066800" cy="76200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prstDash val="lgDashDotDot"/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6" name="Line 78"/>
            <p:cNvSpPr>
              <a:spLocks noChangeShapeType="1"/>
            </p:cNvSpPr>
            <p:nvPr/>
          </p:nvSpPr>
          <p:spPr bwMode="auto">
            <a:xfrm flipV="1">
              <a:off x="4599112" y="3493691"/>
              <a:ext cx="1752600" cy="129540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prstDash val="lgDashDotDot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63265" y="641223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90090" y="297180"/>
            <a:ext cx="33889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华文新魏" panose="02010800040101010101" pitchFamily="2" charset="-122"/>
                <a:sym typeface="+mn-ea"/>
              </a:rPr>
              <a:t>信息处理的基本流程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30175" y="1191895"/>
            <a:ext cx="79851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计算机加工处理信息和数据时，一般需要经过以下流程：</a:t>
            </a:r>
            <a:endParaRPr lang="zh-CN" altLang="zh-CN" sz="200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" y="1635125"/>
            <a:ext cx="866203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）输入程序和原始数据。通过输入设备输入程序指令和数据，转换为二进制代码，保存到内存中，等待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CPU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处理。存储于硬盘等外部存储中的程序和数据要运行时必须先调入内存中。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）执行指令。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CPU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首先从内存中取出第一条指令，通过译码，按指令的要求，再从内存中取出相应的数据，进行运算和操作，再把处理的结果存入内存；接着，再取第二条指令，依次执行，直至遇到停止指令。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输出结果。内存中保存的加工处理的结果，一方面可将其保存到硬盘到外存中，永久存储起来以便日后使用；另一方面可将其传输到显示器等输出设备，将数字信息转换为便于人们接收的文字、图形图像和音视频等信息，呈现信息处理的视、听结果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95678" y="315272"/>
            <a:ext cx="36724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526" y="1167542"/>
            <a:ext cx="835292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主机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是安装在主机箱内计算机的一些主要部件包括主板、内存和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。打开主机箱盖板，可以看到主机的结构，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下图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1-3-3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3190" y="5805264"/>
            <a:ext cx="8439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请同学们观察并思考</a:t>
            </a:r>
            <a:r>
              <a:rPr lang="zh-CN" altLang="en-US" sz="200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主机箱内主要的硬件有哪些？主要接口有哪些？</a:t>
            </a:r>
            <a:endParaRPr lang="zh-CN" altLang="en-US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35785" y="2204720"/>
            <a:ext cx="5111750" cy="3587750"/>
            <a:chOff x="2891" y="3472"/>
            <a:chExt cx="8050" cy="5650"/>
          </a:xfrm>
        </p:grpSpPr>
        <p:sp>
          <p:nvSpPr>
            <p:cNvPr id="2" name="矩形 1"/>
            <p:cNvSpPr/>
            <p:nvPr/>
          </p:nvSpPr>
          <p:spPr>
            <a:xfrm>
              <a:off x="4474" y="8542"/>
              <a:ext cx="514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>
                  <a:latin typeface="+mj-ea"/>
                  <a:ea typeface="+mj-ea"/>
                  <a:cs typeface="+mj-ea"/>
                </a:rPr>
                <a:t>图</a:t>
              </a:r>
              <a:r>
                <a:rPr lang="en-US" altLang="zh-CN">
                  <a:latin typeface="+mj-ea"/>
                  <a:ea typeface="+mj-ea"/>
                  <a:cs typeface="+mj-ea"/>
                </a:rPr>
                <a:t>1-3-3</a:t>
              </a:r>
              <a:r>
                <a:rPr lang="zh-CN" altLang="zh-CN">
                  <a:latin typeface="+mj-ea"/>
                  <a:ea typeface="+mj-ea"/>
                  <a:cs typeface="+mj-ea"/>
                </a:rPr>
                <a:t>微型计算机的主机结构</a:t>
              </a:r>
              <a:endParaRPr lang="zh-CN" altLang="zh-CN"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891" y="3472"/>
              <a:ext cx="8051" cy="5070"/>
              <a:chOff x="0" y="0"/>
              <a:chExt cx="4456090" cy="2801155"/>
            </a:xfrm>
          </p:grpSpPr>
          <p:pic>
            <p:nvPicPr>
              <p:cNvPr id="8" name="图片 7" descr="主机箱结构图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0"/>
                <a:ext cx="4456090" cy="280115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" name="圆角矩形标注 8"/>
              <p:cNvSpPr/>
              <p:nvPr/>
            </p:nvSpPr>
            <p:spPr>
              <a:xfrm>
                <a:off x="495836" y="125310"/>
                <a:ext cx="901065" cy="266969"/>
              </a:xfrm>
              <a:prstGeom prst="wedgeRoundRectCallout">
                <a:avLst>
                  <a:gd name="adj1" fmla="val 36940"/>
                  <a:gd name="adj2" fmla="val 192454"/>
                  <a:gd name="adj3" fmla="val 16667"/>
                </a:avLst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zh-CN" sz="1050" b="1" kern="100" dirty="0" smtClean="0">
                  <a:solidFill>
                    <a:srgbClr val="00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1050" b="1" kern="100" dirty="0" smtClean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ＣＰＵ</a:t>
                </a:r>
                <a:r>
                  <a:rPr lang="zh-CN" sz="1050" b="1" kern="100" dirty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及风扇</a:t>
                </a:r>
                <a:endParaRPr lang="zh-CN" sz="1050" kern="100" dirty="0">
                  <a:solidFill>
                    <a:srgbClr val="FF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0" name="圆角矩形标注 9"/>
              <p:cNvSpPr/>
              <p:nvPr/>
            </p:nvSpPr>
            <p:spPr>
              <a:xfrm>
                <a:off x="1876072" y="125309"/>
                <a:ext cx="534223" cy="266969"/>
              </a:xfrm>
              <a:prstGeom prst="wedgeRoundRectCallout">
                <a:avLst>
                  <a:gd name="adj1" fmla="val -64540"/>
                  <a:gd name="adj2" fmla="val 139521"/>
                  <a:gd name="adj3" fmla="val 16667"/>
                </a:avLst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zh-CN" sz="1050" b="1" kern="100" dirty="0" smtClean="0">
                  <a:solidFill>
                    <a:srgbClr val="00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1050" b="1" kern="100" dirty="0" smtClean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内存条</a:t>
                </a:r>
                <a:endParaRPr lang="zh-CN" sz="1050" kern="100" dirty="0">
                  <a:solidFill>
                    <a:srgbClr val="FF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1" name="圆角矩形标注 10"/>
              <p:cNvSpPr/>
              <p:nvPr/>
            </p:nvSpPr>
            <p:spPr>
              <a:xfrm>
                <a:off x="3876540" y="1816983"/>
                <a:ext cx="534223" cy="229891"/>
              </a:xfrm>
              <a:prstGeom prst="wedgeRoundRectCallout">
                <a:avLst>
                  <a:gd name="adj1" fmla="val -64540"/>
                  <a:gd name="adj2" fmla="val 139521"/>
                  <a:gd name="adj3" fmla="val 16667"/>
                </a:avLst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zh-CN" sz="1050" b="1" kern="100" dirty="0" smtClean="0">
                  <a:solidFill>
                    <a:srgbClr val="00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1050" b="1" kern="100" dirty="0" smtClean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电源</a:t>
                </a:r>
                <a:r>
                  <a:rPr lang="zh-CN" sz="1050" b="1" kern="100" dirty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箱</a:t>
                </a:r>
                <a:endParaRPr lang="zh-CN" sz="1050" kern="100" dirty="0">
                  <a:solidFill>
                    <a:srgbClr val="FF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2" name="圆角矩形标注 11"/>
              <p:cNvSpPr/>
              <p:nvPr/>
            </p:nvSpPr>
            <p:spPr>
              <a:xfrm>
                <a:off x="1184856" y="2455411"/>
                <a:ext cx="585470" cy="235405"/>
              </a:xfrm>
              <a:prstGeom prst="wedgeRoundRectCallout">
                <a:avLst>
                  <a:gd name="adj1" fmla="val 59723"/>
                  <a:gd name="adj2" fmla="val -161789"/>
                  <a:gd name="adj3" fmla="val 16667"/>
                </a:avLst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zh-CN" sz="1050" b="1" kern="100" dirty="0" smtClean="0">
                  <a:solidFill>
                    <a:srgbClr val="00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1050" b="1" kern="100" dirty="0" smtClean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硬盘</a:t>
                </a:r>
                <a:r>
                  <a:rPr lang="zh-CN" sz="1050" b="1" kern="100" dirty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接口</a:t>
                </a:r>
                <a:endParaRPr lang="zh-CN" sz="1050" kern="100" dirty="0">
                  <a:solidFill>
                    <a:srgbClr val="FF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841678" y="1996226"/>
                <a:ext cx="244288" cy="459185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09093" y="772733"/>
                <a:ext cx="283335" cy="117841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圆角矩形标注 14"/>
              <p:cNvSpPr/>
              <p:nvPr/>
            </p:nvSpPr>
            <p:spPr>
              <a:xfrm>
                <a:off x="436229" y="2211308"/>
                <a:ext cx="675640" cy="328867"/>
              </a:xfrm>
              <a:prstGeom prst="wedgeRoundRectCallout">
                <a:avLst>
                  <a:gd name="adj1" fmla="val -39414"/>
                  <a:gd name="adj2" fmla="val -147608"/>
                  <a:gd name="adj3" fmla="val 16667"/>
                </a:avLst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zh-CN" sz="1050" b="1" kern="100" dirty="0" smtClean="0">
                  <a:solidFill>
                    <a:srgbClr val="00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1050" b="1" kern="100" dirty="0" smtClean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外设</a:t>
                </a:r>
                <a:r>
                  <a:rPr lang="zh-CN" sz="1050" b="1" kern="100" dirty="0">
                    <a:solidFill>
                      <a:srgbClr val="FF0000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接口</a:t>
                </a:r>
                <a:endParaRPr lang="zh-CN" sz="1050" kern="100" dirty="0">
                  <a:solidFill>
                    <a:srgbClr val="FF0000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050" kern="100" dirty="0">
                    <a:effectLst/>
                    <a:ea typeface="宋体" panose="02010600030101010101" pitchFamily="2" charset="-122"/>
                    <a:cs typeface="Times New Roman" panose="02020603050405020304"/>
                  </a:rPr>
                  <a:t> </a:t>
                </a:r>
                <a:endParaRPr lang="zh-CN" sz="1050" kern="100" dirty="0"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95678" y="315272"/>
            <a:ext cx="36724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二．主机的组成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41" y="1258342"/>
            <a:ext cx="6867227" cy="49329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77715" y="630301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2119" y="310036"/>
            <a:ext cx="402811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主板上的主要接口</a:t>
            </a:r>
            <a:endParaRPr lang="zh-CN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3896" y="1772816"/>
            <a:ext cx="8171448" cy="4104927"/>
            <a:chOff x="223416" y="1556792"/>
            <a:chExt cx="8171448" cy="4104927"/>
          </a:xfrm>
        </p:grpSpPr>
        <p:grpSp>
          <p:nvGrpSpPr>
            <p:cNvPr id="15" name="组合 14"/>
            <p:cNvGrpSpPr/>
            <p:nvPr/>
          </p:nvGrpSpPr>
          <p:grpSpPr>
            <a:xfrm>
              <a:off x="1707976" y="1556792"/>
              <a:ext cx="6248400" cy="3889375"/>
              <a:chOff x="1475656" y="1556792"/>
              <a:chExt cx="6248400" cy="3889375"/>
            </a:xfrm>
          </p:grpSpPr>
          <p:pic>
            <p:nvPicPr>
              <p:cNvPr id="7" name="Picture 2" descr="2292ABEE569ABAD482D2A2756554962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75656" y="1556792"/>
                <a:ext cx="6248400" cy="38893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3" name="组合 12"/>
              <p:cNvGrpSpPr/>
              <p:nvPr/>
            </p:nvGrpSpPr>
            <p:grpSpPr>
              <a:xfrm>
                <a:off x="1763688" y="2204864"/>
                <a:ext cx="5832647" cy="3168352"/>
                <a:chOff x="1763688" y="2204864"/>
                <a:chExt cx="5832647" cy="3168352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5635824" y="3212976"/>
                  <a:ext cx="936104" cy="792088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4567874" y="4365104"/>
                  <a:ext cx="3028461" cy="576064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1763688" y="2204864"/>
                  <a:ext cx="1080120" cy="1404156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267744" y="4671138"/>
                  <a:ext cx="527371" cy="702078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" name="圆角矩形标注 13"/>
            <p:cNvSpPr/>
            <p:nvPr/>
          </p:nvSpPr>
          <p:spPr>
            <a:xfrm>
              <a:off x="223416" y="2034657"/>
              <a:ext cx="1512168" cy="792088"/>
            </a:xfrm>
            <a:prstGeom prst="wedgeRoundRectCallout">
              <a:avLst>
                <a:gd name="adj1" fmla="val 68431"/>
                <a:gd name="adj2" fmla="val 88154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2D11FB"/>
                  </a:solidFill>
                </a:rPr>
                <a:t>连接外部设备适配器的</a:t>
              </a:r>
              <a:r>
                <a:rPr lang="en-US" altLang="zh-CN" dirty="0" smtClean="0">
                  <a:solidFill>
                    <a:srgbClr val="2D11FB"/>
                  </a:solidFill>
                </a:rPr>
                <a:t>PCI</a:t>
              </a:r>
              <a:r>
                <a:rPr lang="zh-CN" altLang="en-US" dirty="0" smtClean="0">
                  <a:solidFill>
                    <a:srgbClr val="2D11FB"/>
                  </a:solidFill>
                </a:rPr>
                <a:t>插糟</a:t>
              </a:r>
              <a:endParaRPr lang="zh-CN" altLang="en-US" dirty="0">
                <a:solidFill>
                  <a:srgbClr val="2D11FB"/>
                </a:solidFill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683568" y="4221087"/>
              <a:ext cx="1512168" cy="593235"/>
            </a:xfrm>
            <a:prstGeom prst="wedgeRoundRectCallout">
              <a:avLst>
                <a:gd name="adj1" fmla="val 68431"/>
                <a:gd name="adj2" fmla="val 88154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2D11FB"/>
                  </a:solidFill>
                </a:rPr>
                <a:t>硬盘接口（</a:t>
              </a:r>
              <a:r>
                <a:rPr lang="en-US" altLang="zh-CN" dirty="0" smtClean="0">
                  <a:solidFill>
                    <a:srgbClr val="2D11FB"/>
                  </a:solidFill>
                </a:rPr>
                <a:t>SATA</a:t>
              </a:r>
              <a:r>
                <a:rPr lang="zh-CN" altLang="en-US" dirty="0" smtClean="0">
                  <a:solidFill>
                    <a:srgbClr val="2D11FB"/>
                  </a:solidFill>
                </a:rPr>
                <a:t>接口）</a:t>
              </a:r>
              <a:endParaRPr lang="zh-CN" altLang="en-US" dirty="0">
                <a:solidFill>
                  <a:srgbClr val="2D11FB"/>
                </a:solidFill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7262445" y="2906942"/>
              <a:ext cx="1132419" cy="513038"/>
            </a:xfrm>
            <a:prstGeom prst="wedgeRoundRectCallout">
              <a:avLst>
                <a:gd name="adj1" fmla="val -90901"/>
                <a:gd name="adj2" fmla="val 80814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2D11FB"/>
                  </a:solidFill>
                </a:rPr>
                <a:t>CPU</a:t>
              </a:r>
              <a:r>
                <a:rPr lang="zh-CN" altLang="en-US" dirty="0" smtClean="0">
                  <a:solidFill>
                    <a:srgbClr val="2D11FB"/>
                  </a:solidFill>
                </a:rPr>
                <a:t>插糟</a:t>
              </a:r>
              <a:endParaRPr lang="zh-CN" altLang="en-US" dirty="0">
                <a:solidFill>
                  <a:srgbClr val="2D11FB"/>
                </a:solidFill>
              </a:endParaRP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7223027" y="5230614"/>
              <a:ext cx="1171837" cy="431105"/>
            </a:xfrm>
            <a:prstGeom prst="wedgeRoundRectCallout">
              <a:avLst>
                <a:gd name="adj1" fmla="val -74584"/>
                <a:gd name="adj2" fmla="val -139383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2D11FB"/>
                  </a:solidFill>
                </a:rPr>
                <a:t>内存插糟</a:t>
              </a:r>
              <a:endParaRPr lang="zh-CN" altLang="en-US" dirty="0">
                <a:solidFill>
                  <a:srgbClr val="2D11FB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58335" y="618426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315272"/>
            <a:ext cx="56886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</a:rPr>
              <a:t>主板后头连接外设的接口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21002394">
            <a:off x="6338543" y="3383744"/>
            <a:ext cx="902707" cy="41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83568" y="1989917"/>
            <a:ext cx="7611616" cy="3824288"/>
            <a:chOff x="467544" y="1994256"/>
            <a:chExt cx="7611616" cy="3824288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7544" y="1994256"/>
              <a:ext cx="7481888" cy="3824288"/>
              <a:chOff x="480" y="1248"/>
              <a:chExt cx="4713" cy="2409"/>
            </a:xfrm>
          </p:grpSpPr>
          <p:pic>
            <p:nvPicPr>
              <p:cNvPr id="6" name="Picture 5" descr="tu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344"/>
                <a:ext cx="4704" cy="19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" name="Group 6"/>
              <p:cNvGrpSpPr/>
              <p:nvPr/>
            </p:nvGrpSpPr>
            <p:grpSpPr bwMode="auto">
              <a:xfrm>
                <a:off x="1632" y="2880"/>
                <a:ext cx="1054" cy="777"/>
                <a:chOff x="1632" y="2880"/>
                <a:chExt cx="1054" cy="777"/>
              </a:xfrm>
            </p:grpSpPr>
            <p:sp>
              <p:nvSpPr>
                <p:cNvPr id="19" name="AutoShape 7"/>
                <p:cNvSpPr>
                  <a:spLocks noChangeArrowheads="1"/>
                </p:cNvSpPr>
                <p:nvPr/>
              </p:nvSpPr>
              <p:spPr bwMode="auto">
                <a:xfrm rot="-6423216">
                  <a:off x="1896" y="2760"/>
                  <a:ext cx="336" cy="576"/>
                </a:xfrm>
                <a:prstGeom prst="moon">
                  <a:avLst>
                    <a:gd name="adj" fmla="val 26773"/>
                  </a:avLst>
                </a:prstGeom>
                <a:solidFill>
                  <a:srgbClr val="FF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Oval 8"/>
                <p:cNvSpPr>
                  <a:spLocks noChangeArrowheads="1"/>
                </p:cNvSpPr>
                <p:nvPr/>
              </p:nvSpPr>
              <p:spPr bwMode="auto">
                <a:xfrm rot="-803668">
                  <a:off x="1632" y="3225"/>
                  <a:ext cx="1054" cy="432"/>
                </a:xfrm>
                <a:prstGeom prst="ellipse">
                  <a:avLst/>
                </a:prstGeom>
                <a:solidFill>
                  <a:srgbClr val="CC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2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Text Box 9"/>
                <p:cNvSpPr txBox="1">
                  <a:spLocks noChangeArrowheads="1"/>
                </p:cNvSpPr>
                <p:nvPr/>
              </p:nvSpPr>
              <p:spPr bwMode="auto">
                <a:xfrm rot="-1077020">
                  <a:off x="1728" y="3216"/>
                  <a:ext cx="864" cy="404"/>
                </a:xfrm>
                <a:prstGeom prst="rect">
                  <a:avLst/>
                </a:prstGeom>
                <a:solidFill>
                  <a:srgbClr val="CC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kumimoji="1" lang="en-US" altLang="zh-CN" sz="2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PS2</a:t>
                  </a:r>
                  <a:r>
                    <a:rPr kumimoji="1" lang="zh-CN" altLang="en-US" sz="2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键盘、</a:t>
                  </a:r>
                  <a:endParaRPr kumimoji="1" lang="zh-CN" altLang="en-US" sz="2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>
                    <a:lnSpc>
                      <a:spcPct val="90000"/>
                    </a:lnSpc>
                  </a:pPr>
                  <a:r>
                    <a:rPr kumimoji="1" lang="zh-CN" altLang="en-US" sz="2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鼠标接口</a:t>
                  </a:r>
                  <a:endParaRPr kumimoji="1" lang="zh-CN" altLang="en-US" sz="2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Group 10"/>
              <p:cNvGrpSpPr/>
              <p:nvPr/>
            </p:nvGrpSpPr>
            <p:grpSpPr bwMode="auto">
              <a:xfrm>
                <a:off x="1728" y="1248"/>
                <a:ext cx="1152" cy="864"/>
                <a:chOff x="1536" y="816"/>
                <a:chExt cx="1152" cy="864"/>
              </a:xfrm>
            </p:grpSpPr>
            <p:sp>
              <p:nvSpPr>
                <p:cNvPr id="17" name="AutoShape 11"/>
                <p:cNvSpPr>
                  <a:spLocks noChangeArrowheads="1"/>
                </p:cNvSpPr>
                <p:nvPr/>
              </p:nvSpPr>
              <p:spPr bwMode="auto">
                <a:xfrm rot="-17342611">
                  <a:off x="2016" y="1200"/>
                  <a:ext cx="576" cy="384"/>
                </a:xfrm>
                <a:custGeom>
                  <a:avLst/>
                  <a:gdLst>
                    <a:gd name="G0" fmla="+- 16200 0 0"/>
                    <a:gd name="G1" fmla="+- 5400 0 0"/>
                    <a:gd name="G2" fmla="+- 21600 0 5400"/>
                    <a:gd name="G3" fmla="+- 10800 0 5400"/>
                    <a:gd name="G4" fmla="+- 21600 0 16200"/>
                    <a:gd name="G5" fmla="*/ G4 G3 10800"/>
                    <a:gd name="G6" fmla="+- 21600 0 G5"/>
                    <a:gd name="T0" fmla="*/ 16200 w 21600"/>
                    <a:gd name="T1" fmla="*/ 0 h 21600"/>
                    <a:gd name="T2" fmla="*/ 0 w 21600"/>
                    <a:gd name="T3" fmla="*/ 10800 h 21600"/>
                    <a:gd name="T4" fmla="*/ 16200 w 21600"/>
                    <a:gd name="T5" fmla="*/ 21600 h 21600"/>
                    <a:gd name="T6" fmla="*/ 21600 w 21600"/>
                    <a:gd name="T7" fmla="*/ 1080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G1 h 21600"/>
                    <a:gd name="T14" fmla="*/ G6 w 21600"/>
                    <a:gd name="T15" fmla="*/ G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rgbClr val="FFCC6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Rectangle 12"/>
                <p:cNvSpPr>
                  <a:spLocks noChangeArrowheads="1"/>
                </p:cNvSpPr>
                <p:nvPr/>
              </p:nvSpPr>
              <p:spPr bwMode="auto">
                <a:xfrm rot="-1206832">
                  <a:off x="1536" y="816"/>
                  <a:ext cx="1152" cy="336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r>
                    <a:rPr kumimoji="1" lang="zh-CN" altLang="en-US" sz="2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并行接口</a:t>
                  </a:r>
                  <a:endParaRPr kumimoji="1" lang="zh-CN" altLang="en-US" sz="2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" name="AutoShape 13"/>
              <p:cNvSpPr>
                <a:spLocks noChangeArrowheads="1"/>
              </p:cNvSpPr>
              <p:nvPr/>
            </p:nvSpPr>
            <p:spPr bwMode="auto">
              <a:xfrm>
                <a:off x="2640" y="2928"/>
                <a:ext cx="1104" cy="528"/>
              </a:xfrm>
              <a:prstGeom prst="wedgeEllipseCallout">
                <a:avLst>
                  <a:gd name="adj1" fmla="val -8426"/>
                  <a:gd name="adj2" fmla="val -98106"/>
                </a:avLst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kumimoji="1" lang="zh-CN" altLang="en-US" sz="2000" b="1" dirty="0" smtClean="0">
                    <a:solidFill>
                      <a:srgbClr val="FF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显示接口</a:t>
                </a:r>
                <a:endParaRPr kumimoji="1" lang="zh-CN" altLang="en-US" sz="2000" b="1" dirty="0"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0" name="Group 14"/>
              <p:cNvGrpSpPr/>
              <p:nvPr/>
            </p:nvGrpSpPr>
            <p:grpSpPr bwMode="auto">
              <a:xfrm>
                <a:off x="3504" y="2208"/>
                <a:ext cx="1008" cy="970"/>
                <a:chOff x="3504" y="2208"/>
                <a:chExt cx="1008" cy="970"/>
              </a:xfrm>
            </p:grpSpPr>
            <p:sp>
              <p:nvSpPr>
                <p:cNvPr id="12" name="Oval 15"/>
                <p:cNvSpPr>
                  <a:spLocks noChangeArrowheads="1"/>
                </p:cNvSpPr>
                <p:nvPr/>
              </p:nvSpPr>
              <p:spPr bwMode="auto">
                <a:xfrm rot="-1549505">
                  <a:off x="3504" y="2208"/>
                  <a:ext cx="480" cy="288"/>
                </a:xfrm>
                <a:prstGeom prst="ellipse">
                  <a:avLst/>
                </a:prstGeom>
                <a:noFill/>
                <a:ln w="28575">
                  <a:solidFill>
                    <a:srgbClr val="CC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" name="Group 16"/>
                <p:cNvGrpSpPr/>
                <p:nvPr/>
              </p:nvGrpSpPr>
              <p:grpSpPr bwMode="auto">
                <a:xfrm rot="-2167397">
                  <a:off x="3600" y="2400"/>
                  <a:ext cx="912" cy="778"/>
                  <a:chOff x="3888" y="2496"/>
                  <a:chExt cx="912" cy="778"/>
                </a:xfrm>
              </p:grpSpPr>
              <p:sp>
                <p:nvSpPr>
                  <p:cNvPr id="14" name="AutoShape 17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2496"/>
                    <a:ext cx="912" cy="768"/>
                  </a:xfrm>
                  <a:prstGeom prst="triangle">
                    <a:avLst>
                      <a:gd name="adj" fmla="val 48356"/>
                    </a:avLst>
                  </a:prstGeom>
                  <a:solidFill>
                    <a:srgbClr val="99FF66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28" y="2784"/>
                    <a:ext cx="576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kumimoji="1" lang="zh-CN" altLang="en-US" sz="2000" b="1" dirty="0">
                        <a:latin typeface="幼圆" panose="02010509060101010101" pitchFamily="49" charset="-122"/>
                        <a:ea typeface="幼圆" panose="02010509060101010101" pitchFamily="49" charset="-122"/>
                      </a:rPr>
                      <a:t>四个</a:t>
                    </a:r>
                    <a:endParaRPr kumimoji="1" lang="zh-CN" altLang="en-US" sz="2000" b="1" dirty="0">
                      <a:latin typeface="幼圆" panose="02010509060101010101" pitchFamily="49" charset="-122"/>
                      <a:ea typeface="幼圆" panose="02010509060101010101" pitchFamily="49" charset="-122"/>
                    </a:endParaRPr>
                  </a:p>
                </p:txBody>
              </p:sp>
              <p:sp>
                <p:nvSpPr>
                  <p:cNvPr id="16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2" y="3024"/>
                    <a:ext cx="768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kumimoji="1" lang="en-US" altLang="zh-CN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USB</a:t>
                    </a:r>
                    <a:r>
                      <a:rPr kumimoji="1"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接口</a:t>
                    </a:r>
                    <a:endParaRPr kumimoji="1" lang="zh-CN" altLang="en-US" sz="2000" b="1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11" name="AutoShape 20"/>
              <p:cNvSpPr>
                <a:spLocks noChangeArrowheads="1"/>
              </p:cNvSpPr>
              <p:nvPr/>
            </p:nvSpPr>
            <p:spPr bwMode="auto">
              <a:xfrm>
                <a:off x="4422" y="1252"/>
                <a:ext cx="771" cy="454"/>
              </a:xfrm>
              <a:prstGeom prst="wedgeRectCallout">
                <a:avLst>
                  <a:gd name="adj1" fmla="val -159597"/>
                  <a:gd name="adj2" fmla="val 11718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kumimoji="1" lang="en-US" altLang="zh-CN" sz="1800" b="1" dirty="0" smtClean="0">
                    <a:latin typeface="Arial" panose="020B0604020202020204" pitchFamily="34" charset="0"/>
                    <a:ea typeface="宋体" panose="02010600030101010101" pitchFamily="2" charset="-122"/>
                  </a:rPr>
                  <a:t>RJ45</a:t>
                </a:r>
                <a:r>
                  <a:rPr kumimoji="1" lang="zh-CN" altLang="en-US" sz="1800" b="1" dirty="0" smtClean="0">
                    <a:latin typeface="Arial" panose="020B0604020202020204" pitchFamily="34" charset="0"/>
                    <a:ea typeface="宋体" panose="02010600030101010101" pitchFamily="2" charset="-122"/>
                  </a:rPr>
                  <a:t>网络</a:t>
                </a:r>
                <a:endParaRPr kumimoji="1" lang="en-US" altLang="zh-CN" sz="18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r>
                  <a:rPr kumimoji="1" lang="zh-CN" altLang="en-US" sz="1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接口</a:t>
                </a:r>
                <a:endParaRPr kumimoji="1" lang="zh-CN" altLang="en-US" sz="18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pPr algn="ctr"/>
                <a:endParaRPr lang="en-US" altLang="zh-CN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椭圆形标注 21"/>
            <p:cNvSpPr/>
            <p:nvPr/>
          </p:nvSpPr>
          <p:spPr>
            <a:xfrm>
              <a:off x="7092280" y="3774167"/>
              <a:ext cx="986880" cy="775376"/>
            </a:xfrm>
            <a:prstGeom prst="wedgeEllipseCallout">
              <a:avLst>
                <a:gd name="adj1" fmla="val -76720"/>
                <a:gd name="adj2" fmla="val -59174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rgbClr val="FFFF00"/>
                  </a:solidFill>
                </a:rPr>
                <a:t>音频接口</a:t>
              </a:r>
              <a:endParaRPr lang="zh-CN" altLang="en-US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96080" y="595122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heel spokes="2"/>
      </p:transition>
    </mc:Choice>
    <mc:Fallback>
      <p:transition spd="slow">
        <p:wheel spokes="2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9968</Words>
  <Application>WPS 演示</Application>
  <PresentationFormat>全屏显示(4:3)</PresentationFormat>
  <Paragraphs>593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隶书</vt:lpstr>
      <vt:lpstr>黑体</vt:lpstr>
      <vt:lpstr>Times New Roman</vt:lpstr>
      <vt:lpstr>楷体_GB2312</vt:lpstr>
      <vt:lpstr>华文新魏</vt:lpstr>
      <vt:lpstr>Times New Roman</vt:lpstr>
      <vt:lpstr>幼圆</vt:lpstr>
      <vt:lpstr>Arial Unicode MS</vt:lpstr>
      <vt:lpstr>新宋体</vt:lpstr>
      <vt:lpstr>Calibri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118</cp:revision>
  <dcterms:created xsi:type="dcterms:W3CDTF">2017-08-01T01:26:00Z</dcterms:created>
  <dcterms:modified xsi:type="dcterms:W3CDTF">2021-08-20T08:38:24Z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