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3"/>
  </p:notesMasterIdLst>
  <p:sldIdLst>
    <p:sldId id="256" r:id="rId3"/>
    <p:sldId id="269" r:id="rId4"/>
    <p:sldId id="258" r:id="rId5"/>
    <p:sldId id="270" r:id="rId6"/>
    <p:sldId id="285" r:id="rId7"/>
    <p:sldId id="286" r:id="rId8"/>
    <p:sldId id="287" r:id="rId9"/>
    <p:sldId id="288" r:id="rId10"/>
    <p:sldId id="289" r:id="rId11"/>
    <p:sldId id="291" r:id="rId12"/>
    <p:sldId id="292" r:id="rId13"/>
    <p:sldId id="311" r:id="rId14"/>
    <p:sldId id="293" r:id="rId15"/>
    <p:sldId id="295" r:id="rId16"/>
    <p:sldId id="298" r:id="rId17"/>
    <p:sldId id="294" r:id="rId18"/>
    <p:sldId id="299" r:id="rId19"/>
    <p:sldId id="300" r:id="rId20"/>
    <p:sldId id="301" r:id="rId21"/>
    <p:sldId id="272" r:id="rId22"/>
    <p:sldId id="307" r:id="rId24"/>
    <p:sldId id="309" r:id="rId25"/>
    <p:sldId id="306" r:id="rId2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62" autoAdjust="0"/>
    <p:restoredTop sz="94660"/>
  </p:normalViewPr>
  <p:slideViewPr>
    <p:cSldViewPr>
      <p:cViewPr>
        <p:scale>
          <a:sx n="100" d="100"/>
          <a:sy n="100" d="100"/>
        </p:scale>
        <p:origin x="-1944" y="-192"/>
      </p:cViewPr>
      <p:guideLst>
        <p:guide orient="horz" pos="2125"/>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notesMaster" Target="notesMasters/notesMaster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6749E47-8D78-4E18-81BF-4082E66622E3}"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AA769F6-BFC6-49E4-8C56-A26D7EA912B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A769F6-BFC6-49E4-8C56-A26D7EA912B2}"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A769F6-BFC6-49E4-8C56-A26D7EA912B2}"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A769F6-BFC6-49E4-8C56-A26D7EA912B2}"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A769F6-BFC6-49E4-8C56-A26D7EA912B2}"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6"/>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p:plus/>
      </p:transition>
    </mc:Choice>
    <mc:Fallback>
      <p:transition spd="slow">
        <p:plu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p:plus/>
      </p:transition>
    </mc:Choice>
    <mc:Fallback>
      <p:transition spd="slow">
        <p:plus/>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9"/>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p:plus/>
      </p:transition>
    </mc:Choice>
    <mc:Fallback>
      <p:transition spd="slow">
        <p:plu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p:plus/>
      </p:transition>
    </mc:Choice>
    <mc:Fallback>
      <p:transition spd="slow">
        <p:plu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p:plus/>
      </p:transition>
    </mc:Choice>
    <mc:Fallback>
      <p:transition spd="slow">
        <p:plu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p:plus/>
      </p:transition>
    </mc:Choice>
    <mc:Fallback>
      <p:transition spd="slow">
        <p:plu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7"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p:plus/>
      </p:transition>
    </mc:Choice>
    <mc:Fallback>
      <p:transition spd="slow">
        <p:plu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p:plus/>
      </p:transition>
    </mc:Choice>
    <mc:Fallback>
      <p:transition spd="slow">
        <p:plu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p:plus/>
      </p:transition>
    </mc:Choice>
    <mc:Fallback>
      <p:transition spd="slow">
        <p:plu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49"/>
            <a:ext cx="3008313" cy="1162051"/>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p:plus/>
      </p:transition>
    </mc:Choice>
    <mc:Fallback>
      <p:transition spd="slow">
        <p:plu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9"/>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p:plus/>
      </p:transition>
    </mc:Choice>
    <mc:Fallback>
      <p:transition spd="slow">
        <p:plus/>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9"/>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36D17E-45DF-4B48-97F8-9640C2F17B3C}" type="datetimeFigureOut">
              <a:rPr lang="zh-CN" altLang="en-US" smtClean="0"/>
            </a:fld>
            <a:endParaRPr lang="zh-CN" altLang="en-US"/>
          </a:p>
        </p:txBody>
      </p:sp>
      <p:sp>
        <p:nvSpPr>
          <p:cNvPr id="5" name="页脚占位符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70AB83E-F046-4297-A028-F84BC9A5273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2000">
        <p:plus/>
      </p:transition>
    </mc:Choice>
    <mc:Fallback>
      <p:transition spd="slow">
        <p:plus/>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63395" y="224790"/>
            <a:ext cx="6229350" cy="645160"/>
          </a:xfrm>
          <a:prstGeom prst="rect">
            <a:avLst/>
          </a:prstGeom>
          <a:noFill/>
        </p:spPr>
        <p:txBody>
          <a:bodyPr wrap="square" rtlCol="0">
            <a:spAutoFit/>
          </a:bodyPr>
          <a:lstStyle/>
          <a:p>
            <a:pPr lvl="0"/>
            <a:r>
              <a:rPr lang="en-US" altLang="zh-CN" b="1" dirty="0" smtClean="0"/>
              <a:t> </a:t>
            </a:r>
            <a:r>
              <a:rPr lang="zh-CN" altLang="en-US" sz="3600" b="1" dirty="0" smtClean="0">
                <a:solidFill>
                  <a:srgbClr val="FFFF00"/>
                </a:solidFill>
                <a:latin typeface="黑体" panose="02010609060101010101" pitchFamily="2" charset="-122"/>
                <a:ea typeface="黑体" panose="02010609060101010101" pitchFamily="2" charset="-122"/>
              </a:rPr>
              <a:t>第一章   信息技术应用基础</a:t>
            </a:r>
            <a:endParaRPr lang="zh-CN" altLang="en-US" sz="3600" dirty="0">
              <a:solidFill>
                <a:srgbClr val="FFFF00"/>
              </a:solidFill>
              <a:latin typeface="黑体" panose="02010609060101010101" pitchFamily="2" charset="-122"/>
              <a:ea typeface="黑体" panose="02010609060101010101" pitchFamily="2" charset="-122"/>
            </a:endParaRPr>
          </a:p>
        </p:txBody>
      </p:sp>
      <p:sp>
        <p:nvSpPr>
          <p:cNvPr id="8" name="圆角矩形 7"/>
          <p:cNvSpPr/>
          <p:nvPr/>
        </p:nvSpPr>
        <p:spPr>
          <a:xfrm>
            <a:off x="91555" y="1991130"/>
            <a:ext cx="9036496" cy="4287781"/>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sz="240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（1）理解信息技术的概念；了解信息技术的发展历程；</a:t>
            </a:r>
            <a:endParaRPr sz="240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sz="240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（2）理解信息技术在当今社会的典型应用；了解信息技术对人类社会生产、生活方式的影响；</a:t>
            </a:r>
            <a:endParaRPr sz="240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sz="240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（3）了解信息社会的特征和相应的文化、道德和法律常识；</a:t>
            </a:r>
            <a:endParaRPr sz="240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sz="240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（4）了解信息社会的发展趋势。</a:t>
            </a:r>
            <a:r>
              <a:rPr lang="en-US" altLang="zh-CN" sz="2400" smtClean="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  </a:t>
            </a:r>
            <a:r>
              <a:rPr lang="en-US" altLang="zh-CN" sz="2400" smtClean="0">
                <a:solidFill>
                  <a:schemeClr val="tx1">
                    <a:lumMod val="95000"/>
                    <a:lumOff val="5000"/>
                  </a:schemeClr>
                </a:solidFill>
                <a:latin typeface="+mn-ea"/>
                <a:cs typeface="+mn-ea"/>
              </a:rPr>
              <a:t>       </a:t>
            </a:r>
            <a:endParaRPr lang="en-US" altLang="zh-CN" sz="2400" smtClean="0">
              <a:solidFill>
                <a:schemeClr val="tx1">
                  <a:lumMod val="95000"/>
                  <a:lumOff val="5000"/>
                </a:schemeClr>
              </a:solidFill>
              <a:latin typeface="+mn-ea"/>
              <a:cs typeface="+mn-ea"/>
            </a:endParaRPr>
          </a:p>
          <a:p>
            <a:r>
              <a:rPr lang="zh-CN" altLang="en-US" sz="2400" b="1" smtClean="0">
                <a:solidFill>
                  <a:srgbClr val="0070C0"/>
                </a:solidFill>
              </a:rPr>
              <a:t>      </a:t>
            </a:r>
            <a:endParaRPr lang="en-US" altLang="zh-CN" sz="2000" dirty="0" smtClean="0">
              <a:solidFill>
                <a:schemeClr val="tx1">
                  <a:lumMod val="95000"/>
                  <a:lumOff val="5000"/>
                </a:schemeClr>
              </a:solidFill>
            </a:endParaRPr>
          </a:p>
          <a:p>
            <a:endParaRPr lang="zh-CN" altLang="en-US" sz="2400" dirty="0">
              <a:solidFill>
                <a:schemeClr val="tx1">
                  <a:lumMod val="95000"/>
                  <a:lumOff val="5000"/>
                </a:schemeClr>
              </a:solidFill>
            </a:endParaRPr>
          </a:p>
        </p:txBody>
      </p:sp>
      <p:sp>
        <p:nvSpPr>
          <p:cNvPr id="5" name="矩形 4"/>
          <p:cNvSpPr/>
          <p:nvPr/>
        </p:nvSpPr>
        <p:spPr>
          <a:xfrm>
            <a:off x="2030730" y="1124585"/>
            <a:ext cx="6285230" cy="521970"/>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zh-CN" altLang="zh-CN"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专题一</a:t>
            </a:r>
            <a:r>
              <a:rPr lang="en-US" altLang="zh-CN"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zh-CN" altLang="zh-CN"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认识信息技术与信息社会</a:t>
            </a:r>
            <a:endParaRPr lang="zh-CN" altLang="en-US"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0" name="black-hand-pointing-to-right_44836"/>
          <p:cNvSpPr>
            <a:spLocks noChangeAspect="1"/>
          </p:cNvSpPr>
          <p:nvPr/>
        </p:nvSpPr>
        <p:spPr bwMode="auto">
          <a:xfrm>
            <a:off x="486591" y="1916832"/>
            <a:ext cx="360040" cy="369229"/>
          </a:xfrm>
          <a:custGeom>
            <a:avLst/>
            <a:gdLst>
              <a:gd name="T0" fmla="*/ 275 w 446"/>
              <a:gd name="T1" fmla="*/ 458 h 458"/>
              <a:gd name="T2" fmla="*/ 39 w 446"/>
              <a:gd name="T3" fmla="*/ 458 h 458"/>
              <a:gd name="T4" fmla="*/ 0 w 446"/>
              <a:gd name="T5" fmla="*/ 419 h 458"/>
              <a:gd name="T6" fmla="*/ 0 w 446"/>
              <a:gd name="T7" fmla="*/ 140 h 458"/>
              <a:gd name="T8" fmla="*/ 19 w 446"/>
              <a:gd name="T9" fmla="*/ 106 h 458"/>
              <a:gd name="T10" fmla="*/ 184 w 446"/>
              <a:gd name="T11" fmla="*/ 11 h 458"/>
              <a:gd name="T12" fmla="*/ 237 w 446"/>
              <a:gd name="T13" fmla="*/ 26 h 458"/>
              <a:gd name="T14" fmla="*/ 223 w 446"/>
              <a:gd name="T15" fmla="*/ 79 h 458"/>
              <a:gd name="T16" fmla="*/ 143 w 446"/>
              <a:gd name="T17" fmla="*/ 125 h 458"/>
              <a:gd name="T18" fmla="*/ 407 w 446"/>
              <a:gd name="T19" fmla="*/ 125 h 458"/>
              <a:gd name="T20" fmla="*/ 446 w 446"/>
              <a:gd name="T21" fmla="*/ 164 h 458"/>
              <a:gd name="T22" fmla="*/ 407 w 446"/>
              <a:gd name="T23" fmla="*/ 204 h 458"/>
              <a:gd name="T24" fmla="*/ 243 w 446"/>
              <a:gd name="T25" fmla="*/ 204 h 458"/>
              <a:gd name="T26" fmla="*/ 243 w 446"/>
              <a:gd name="T27" fmla="*/ 209 h 458"/>
              <a:gd name="T28" fmla="*/ 278 w 446"/>
              <a:gd name="T29" fmla="*/ 209 h 458"/>
              <a:gd name="T30" fmla="*/ 317 w 446"/>
              <a:gd name="T31" fmla="*/ 249 h 458"/>
              <a:gd name="T32" fmla="*/ 278 w 446"/>
              <a:gd name="T33" fmla="*/ 288 h 458"/>
              <a:gd name="T34" fmla="*/ 243 w 446"/>
              <a:gd name="T35" fmla="*/ 288 h 458"/>
              <a:gd name="T36" fmla="*/ 243 w 446"/>
              <a:gd name="T37" fmla="*/ 294 h 458"/>
              <a:gd name="T38" fmla="*/ 278 w 446"/>
              <a:gd name="T39" fmla="*/ 294 h 458"/>
              <a:gd name="T40" fmla="*/ 317 w 446"/>
              <a:gd name="T41" fmla="*/ 333 h 458"/>
              <a:gd name="T42" fmla="*/ 278 w 446"/>
              <a:gd name="T43" fmla="*/ 372 h 458"/>
              <a:gd name="T44" fmla="*/ 243 w 446"/>
              <a:gd name="T45" fmla="*/ 372 h 458"/>
              <a:gd name="T46" fmla="*/ 243 w 446"/>
              <a:gd name="T47" fmla="*/ 380 h 458"/>
              <a:gd name="T48" fmla="*/ 275 w 446"/>
              <a:gd name="T49" fmla="*/ 380 h 458"/>
              <a:gd name="T50" fmla="*/ 314 w 446"/>
              <a:gd name="T51" fmla="*/ 419 h 458"/>
              <a:gd name="T52" fmla="*/ 275 w 446"/>
              <a:gd name="T53" fmla="*/ 458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6" h="458">
                <a:moveTo>
                  <a:pt x="275" y="458"/>
                </a:moveTo>
                <a:lnTo>
                  <a:pt x="39" y="458"/>
                </a:lnTo>
                <a:cubicBezTo>
                  <a:pt x="17" y="458"/>
                  <a:pt x="0" y="440"/>
                  <a:pt x="0" y="419"/>
                </a:cubicBezTo>
                <a:lnTo>
                  <a:pt x="0" y="140"/>
                </a:lnTo>
                <a:cubicBezTo>
                  <a:pt x="0" y="126"/>
                  <a:pt x="7" y="113"/>
                  <a:pt x="19" y="106"/>
                </a:cubicBezTo>
                <a:lnTo>
                  <a:pt x="184" y="11"/>
                </a:lnTo>
                <a:cubicBezTo>
                  <a:pt x="203" y="0"/>
                  <a:pt x="226" y="7"/>
                  <a:pt x="237" y="26"/>
                </a:cubicBezTo>
                <a:cubicBezTo>
                  <a:pt x="248" y="44"/>
                  <a:pt x="242" y="68"/>
                  <a:pt x="223" y="79"/>
                </a:cubicBezTo>
                <a:lnTo>
                  <a:pt x="143" y="125"/>
                </a:lnTo>
                <a:lnTo>
                  <a:pt x="407" y="125"/>
                </a:lnTo>
                <a:cubicBezTo>
                  <a:pt x="428" y="125"/>
                  <a:pt x="446" y="143"/>
                  <a:pt x="446" y="164"/>
                </a:cubicBezTo>
                <a:cubicBezTo>
                  <a:pt x="446" y="186"/>
                  <a:pt x="428" y="204"/>
                  <a:pt x="407" y="204"/>
                </a:cubicBezTo>
                <a:lnTo>
                  <a:pt x="243" y="204"/>
                </a:lnTo>
                <a:lnTo>
                  <a:pt x="243" y="209"/>
                </a:lnTo>
                <a:lnTo>
                  <a:pt x="278" y="209"/>
                </a:lnTo>
                <a:cubicBezTo>
                  <a:pt x="299" y="209"/>
                  <a:pt x="317" y="227"/>
                  <a:pt x="317" y="249"/>
                </a:cubicBezTo>
                <a:cubicBezTo>
                  <a:pt x="317" y="270"/>
                  <a:pt x="299" y="288"/>
                  <a:pt x="278" y="288"/>
                </a:cubicBezTo>
                <a:lnTo>
                  <a:pt x="243" y="288"/>
                </a:lnTo>
                <a:lnTo>
                  <a:pt x="243" y="294"/>
                </a:lnTo>
                <a:lnTo>
                  <a:pt x="278" y="294"/>
                </a:lnTo>
                <a:cubicBezTo>
                  <a:pt x="299" y="294"/>
                  <a:pt x="317" y="311"/>
                  <a:pt x="317" y="333"/>
                </a:cubicBezTo>
                <a:cubicBezTo>
                  <a:pt x="317" y="354"/>
                  <a:pt x="299" y="372"/>
                  <a:pt x="278" y="372"/>
                </a:cubicBezTo>
                <a:lnTo>
                  <a:pt x="243" y="372"/>
                </a:lnTo>
                <a:lnTo>
                  <a:pt x="243" y="380"/>
                </a:lnTo>
                <a:lnTo>
                  <a:pt x="275" y="380"/>
                </a:lnTo>
                <a:cubicBezTo>
                  <a:pt x="297" y="380"/>
                  <a:pt x="314" y="397"/>
                  <a:pt x="314" y="419"/>
                </a:cubicBezTo>
                <a:cubicBezTo>
                  <a:pt x="314" y="440"/>
                  <a:pt x="297" y="458"/>
                  <a:pt x="275" y="458"/>
                </a:cubicBezTo>
                <a:close/>
              </a:path>
            </a:pathLst>
          </a:custGeom>
          <a:solidFill>
            <a:schemeClr val="accent6">
              <a:lumMod val="75000"/>
            </a:schemeClr>
          </a:solidFill>
          <a:ln>
            <a:noFill/>
          </a:ln>
        </p:spPr>
      </p:sp>
      <p:sp>
        <p:nvSpPr>
          <p:cNvPr id="3" name="矩形 2"/>
          <p:cNvSpPr/>
          <p:nvPr/>
        </p:nvSpPr>
        <p:spPr>
          <a:xfrm>
            <a:off x="849630" y="1870710"/>
            <a:ext cx="1732915" cy="521970"/>
          </a:xfrm>
          <a:prstGeom prst="rect">
            <a:avLst/>
          </a:prstGeom>
        </p:spPr>
        <p:txBody>
          <a:bodyPr wrap="square">
            <a:spAutoFit/>
          </a:bodyPr>
          <a:lstStyle/>
          <a:p>
            <a:r>
              <a:rPr lang="zh-CN" sz="2800" b="1">
                <a:solidFill>
                  <a:srgbClr val="0070C0"/>
                </a:solidFill>
                <a:latin typeface="隶书" panose="02010509060101010101" charset="-122"/>
                <a:ea typeface="隶书" panose="02010509060101010101" charset="-122"/>
              </a:rPr>
              <a:t>考纲要求</a:t>
            </a:r>
            <a:endParaRPr lang="zh-CN" sz="2800" b="1" dirty="0">
              <a:solidFill>
                <a:srgbClr val="0070C0"/>
              </a:solidFill>
              <a:latin typeface="隶书" panose="02010509060101010101" charset="-122"/>
              <a:ea typeface="隶书" panose="020105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plus/>
      </p:transition>
    </mc:Choice>
    <mc:Fallback>
      <p:transition spd="slow">
        <p:plu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 name="文本框 2"/>
          <p:cNvSpPr txBox="1">
            <a:spLocks noChangeArrowheads="1"/>
          </p:cNvSpPr>
          <p:nvPr/>
        </p:nvSpPr>
        <p:spPr bwMode="auto">
          <a:xfrm>
            <a:off x="101600" y="1143635"/>
            <a:ext cx="1325880" cy="317500"/>
          </a:xfrm>
          <a:prstGeom prst="rect">
            <a:avLst/>
          </a:prstGeom>
        </p:spPr>
        <p:style>
          <a:lnRef idx="1">
            <a:schemeClr val="accent1"/>
          </a:lnRef>
          <a:fillRef idx="3">
            <a:schemeClr val="accent1"/>
          </a:fillRef>
          <a:effectRef idx="2">
            <a:schemeClr val="accent1"/>
          </a:effectRef>
          <a:fontRef idx="minor">
            <a:schemeClr val="lt1"/>
          </a:fontRef>
        </p:style>
        <p:txBody>
          <a:bodyPr rot="0" vert="horz" wrap="square" lIns="0" tIns="0" rIns="0" bIns="0" anchor="t" anchorCtr="0">
            <a:noAutofit/>
          </a:bodyPr>
          <a:p>
            <a:pPr algn="just">
              <a:spcAft>
                <a:spcPts val="0"/>
              </a:spcAft>
            </a:pPr>
            <a:r>
              <a:rPr lang="zh-CN" kern="100">
                <a:effectLst/>
                <a:ea typeface="宋体" panose="02010600030101010101" pitchFamily="2" charset="-122"/>
                <a:cs typeface="Times New Roman" panose="02020603050405020304"/>
              </a:rPr>
              <a:t>『知识扩展』</a:t>
            </a:r>
            <a:endParaRPr lang="zh-CN" kern="100">
              <a:effectLst/>
              <a:ea typeface="宋体" panose="02010600030101010101" pitchFamily="2" charset="-122"/>
              <a:cs typeface="Times New Roman" panose="02020603050405020304"/>
            </a:endParaRPr>
          </a:p>
        </p:txBody>
      </p:sp>
      <p:sp>
        <p:nvSpPr>
          <p:cNvPr id="100" name="文本框 99"/>
          <p:cNvSpPr txBox="1"/>
          <p:nvPr/>
        </p:nvSpPr>
        <p:spPr>
          <a:xfrm>
            <a:off x="3091815" y="1299210"/>
            <a:ext cx="3101975" cy="398780"/>
          </a:xfrm>
          <a:prstGeom prst="rect">
            <a:avLst/>
          </a:prstGeom>
          <a:noFill/>
          <a:ln w="9525">
            <a:noFill/>
          </a:ln>
        </p:spPr>
        <p:txBody>
          <a:bodyPr wrap="square">
            <a:spAutoFit/>
          </a:bodyPr>
          <a:p>
            <a:pPr indent="0"/>
            <a:r>
              <a:rPr lang="zh-CN" sz="2000">
                <a:solidFill>
                  <a:schemeClr val="tx1"/>
                </a:solidFill>
                <a:ea typeface="宋体" panose="02010600030101010101" pitchFamily="2" charset="-122"/>
              </a:rPr>
              <a:t>计算机的主要应用领域</a:t>
            </a:r>
            <a:endParaRPr lang="zh-CN" sz="2000">
              <a:solidFill>
                <a:schemeClr val="tx1"/>
              </a:solidFill>
              <a:ea typeface="宋体" panose="02010600030101010101" pitchFamily="2" charset="-122"/>
            </a:endParaRPr>
          </a:p>
        </p:txBody>
      </p:sp>
      <p:sp>
        <p:nvSpPr>
          <p:cNvPr id="2" name="文本框 1"/>
          <p:cNvSpPr txBox="1"/>
          <p:nvPr/>
        </p:nvSpPr>
        <p:spPr>
          <a:xfrm>
            <a:off x="205740" y="1697990"/>
            <a:ext cx="8732520" cy="706755"/>
          </a:xfrm>
          <a:prstGeom prst="rect">
            <a:avLst/>
          </a:prstGeom>
          <a:noFill/>
          <a:ln w="9525">
            <a:noFill/>
          </a:ln>
        </p:spPr>
        <p:txBody>
          <a:bodyPr wrap="square">
            <a:spAutoFit/>
          </a:bodyPr>
          <a:p>
            <a:pPr indent="0"/>
            <a:r>
              <a:rPr lang="en-US" altLang="zh-CN"/>
              <a:t>      </a:t>
            </a:r>
            <a:r>
              <a:rPr lang="zh-CN" altLang="en-US" sz="2000"/>
              <a:t>信息的加工处理离不开计算机，计算机是一种信息处理工具，计算机的应用领域代表着信息技术的主要应用。</a:t>
            </a:r>
            <a:r>
              <a:rPr lang="zh-CN" altLang="en-US" sz="2000">
                <a:sym typeface="+mn-ea"/>
              </a:rPr>
              <a:t>计算机的主要应用领域，如表</a:t>
            </a:r>
            <a:r>
              <a:rPr lang="zh-CN" altLang="en-US" sz="2000">
                <a:latin typeface="+mn-ea"/>
                <a:sym typeface="+mn-ea"/>
              </a:rPr>
              <a:t>1-1-</a:t>
            </a:r>
            <a:r>
              <a:rPr lang="en-US" altLang="zh-CN" sz="2000">
                <a:latin typeface="+mn-ea"/>
                <a:sym typeface="+mn-ea"/>
              </a:rPr>
              <a:t>3</a:t>
            </a:r>
            <a:r>
              <a:rPr lang="zh-CN" altLang="en-US" sz="2000">
                <a:sym typeface="+mn-ea"/>
              </a:rPr>
              <a:t>所示。</a:t>
            </a:r>
            <a:endParaRPr lang="zh-CN" altLang="en-US" sz="2000"/>
          </a:p>
        </p:txBody>
      </p:sp>
      <p:sp>
        <p:nvSpPr>
          <p:cNvPr id="3" name="文本框 2"/>
          <p:cNvSpPr txBox="1"/>
          <p:nvPr/>
        </p:nvSpPr>
        <p:spPr>
          <a:xfrm>
            <a:off x="3189605" y="2404745"/>
            <a:ext cx="3215005" cy="368300"/>
          </a:xfrm>
          <a:prstGeom prst="rect">
            <a:avLst/>
          </a:prstGeom>
          <a:noFill/>
          <a:ln w="9525">
            <a:noFill/>
          </a:ln>
        </p:spPr>
        <p:txBody>
          <a:bodyPr wrap="square">
            <a:spAutoFit/>
          </a:bodyPr>
          <a:p>
            <a:pPr indent="0"/>
            <a:r>
              <a:rPr lang="zh-CN" altLang="en-US" sz="1800" b="0"/>
              <a:t>表</a:t>
            </a:r>
            <a:r>
              <a:rPr lang="zh-CN" altLang="en-US" sz="1800" b="0">
                <a:latin typeface="+mn-ea"/>
              </a:rPr>
              <a:t>1-1-</a:t>
            </a:r>
            <a:r>
              <a:rPr lang="en-US" altLang="zh-CN" sz="1800" b="0">
                <a:latin typeface="+mn-ea"/>
              </a:rPr>
              <a:t>3</a:t>
            </a:r>
            <a:r>
              <a:rPr lang="zh-CN" altLang="en-US" sz="1800" b="0"/>
              <a:t>计算机主要应用领域</a:t>
            </a:r>
            <a:endParaRPr lang="zh-CN" altLang="en-US"/>
          </a:p>
        </p:txBody>
      </p:sp>
      <p:graphicFrame>
        <p:nvGraphicFramePr>
          <p:cNvPr id="5" name="表格 4"/>
          <p:cNvGraphicFramePr/>
          <p:nvPr/>
        </p:nvGraphicFramePr>
        <p:xfrm>
          <a:off x="254000" y="2773045"/>
          <a:ext cx="8778240" cy="3938270"/>
        </p:xfrm>
        <a:graphic>
          <a:graphicData uri="http://schemas.openxmlformats.org/drawingml/2006/table">
            <a:tbl>
              <a:tblPr firstRow="1" bandRow="1">
                <a:tableStyleId>{21E4AEA4-8DFA-4A89-87EB-49C32662AFE0}</a:tableStyleId>
              </a:tblPr>
              <a:tblGrid>
                <a:gridCol w="2576195"/>
                <a:gridCol w="6202045"/>
              </a:tblGrid>
              <a:tr h="372110">
                <a:tc>
                  <a:txBody>
                    <a:bodyPr/>
                    <a:p>
                      <a:pPr indent="0" algn="ctr">
                        <a:buNone/>
                      </a:pPr>
                      <a:r>
                        <a:rPr lang="zh-CN" altLang="en-US" sz="2000">
                          <a:latin typeface="宋体" panose="02010600030101010101" pitchFamily="2" charset="-122"/>
                          <a:ea typeface="宋体" panose="02010600030101010101" pitchFamily="2" charset="-122"/>
                        </a:rPr>
                        <a:t>应用领域</a:t>
                      </a:r>
                      <a:endParaRPr lang="zh-CN" altLang="en-US" sz="2000">
                        <a:latin typeface="宋体" panose="02010600030101010101" pitchFamily="2" charset="-122"/>
                        <a:ea typeface="宋体" panose="02010600030101010101" pitchFamily="2" charset="-122"/>
                      </a:endParaRPr>
                    </a:p>
                  </a:txBody>
                  <a:tcPr marL="68580" marR="68580" marT="0" marB="0" vert="horz" anchor="ctr" anchorCtr="0"/>
                </a:tc>
                <a:tc>
                  <a:txBody>
                    <a:bodyPr/>
                    <a:p>
                      <a:pPr indent="0" algn="ctr">
                        <a:buNone/>
                      </a:pPr>
                      <a:r>
                        <a:rPr lang="zh-CN" altLang="en-US" sz="2000">
                          <a:latin typeface="宋体" panose="02010600030101010101" pitchFamily="2" charset="-122"/>
                          <a:ea typeface="宋体" panose="02010600030101010101" pitchFamily="2" charset="-122"/>
                        </a:rPr>
                        <a:t>举例</a:t>
                      </a:r>
                      <a:endParaRPr lang="zh-CN" altLang="en-US" sz="2000">
                        <a:latin typeface="宋体" panose="02010600030101010101" pitchFamily="2" charset="-122"/>
                        <a:ea typeface="宋体" panose="02010600030101010101" pitchFamily="2" charset="-122"/>
                      </a:endParaRPr>
                    </a:p>
                  </a:txBody>
                  <a:tcPr marL="68580" marR="68580" marT="0" marB="0" vert="horz" anchor="ctr" anchorCtr="0"/>
                </a:tc>
              </a:tr>
              <a:tr h="727075">
                <a:tc>
                  <a:txBody>
                    <a:bodyPr/>
                    <a:p>
                      <a:pPr indent="0">
                        <a:buNone/>
                      </a:pPr>
                      <a:r>
                        <a:rPr lang="zh-CN" altLang="en-US" sz="2000">
                          <a:latin typeface="宋体" panose="02010600030101010101" pitchFamily="2" charset="-122"/>
                          <a:ea typeface="宋体" panose="02010600030101010101" pitchFamily="2" charset="-122"/>
                        </a:rPr>
                        <a:t>科学计算（最早出现的应用）</a:t>
                      </a:r>
                      <a:endParaRPr lang="zh-CN" altLang="en-US" sz="2000">
                        <a:latin typeface="宋体" panose="02010600030101010101" pitchFamily="2" charset="-122"/>
                        <a:ea typeface="宋体" panose="02010600030101010101" pitchFamily="2" charset="-122"/>
                      </a:endParaRPr>
                    </a:p>
                  </a:txBody>
                  <a:tcPr marL="68580" marR="68580" marT="0" marB="0" vert="horz" anchor="ctr" anchorCtr="0"/>
                </a:tc>
                <a:tc>
                  <a:txBody>
                    <a:bodyPr/>
                    <a:p>
                      <a:pPr indent="0">
                        <a:buNone/>
                      </a:pPr>
                      <a:r>
                        <a:rPr lang="zh-CN" altLang="en-US" sz="2000">
                          <a:latin typeface="宋体" panose="02010600030101010101" pitchFamily="2" charset="-122"/>
                          <a:ea typeface="宋体" panose="02010600030101010101" pitchFamily="2" charset="-122"/>
                        </a:rPr>
                        <a:t>工程设计、地震预测、天气预报、航空航天、军工等</a:t>
                      </a:r>
                      <a:endParaRPr lang="zh-CN" altLang="en-US" sz="2000">
                        <a:latin typeface="宋体" panose="02010600030101010101" pitchFamily="2" charset="-122"/>
                        <a:ea typeface="宋体" panose="02010600030101010101" pitchFamily="2" charset="-122"/>
                      </a:endParaRPr>
                    </a:p>
                  </a:txBody>
                  <a:tcPr marL="68580" marR="68580" marT="0" marB="0" vert="horz" anchor="ctr" anchorCtr="0"/>
                </a:tc>
              </a:tr>
              <a:tr h="977900">
                <a:tc>
                  <a:txBody>
                    <a:bodyPr/>
                    <a:p>
                      <a:pPr indent="0">
                        <a:buNone/>
                      </a:pPr>
                      <a:r>
                        <a:rPr lang="zh-CN" altLang="en-US" sz="2000">
                          <a:latin typeface="宋体" panose="02010600030101010101" pitchFamily="2" charset="-122"/>
                          <a:ea typeface="宋体" panose="02010600030101010101" pitchFamily="2" charset="-122"/>
                        </a:rPr>
                        <a:t>数据处理（信息处理，当前应用最广泛的领域）</a:t>
                      </a:r>
                      <a:endParaRPr lang="zh-CN" altLang="en-US" sz="2000">
                        <a:latin typeface="宋体" panose="02010600030101010101" pitchFamily="2" charset="-122"/>
                        <a:ea typeface="宋体" panose="02010600030101010101" pitchFamily="2" charset="-122"/>
                      </a:endParaRPr>
                    </a:p>
                  </a:txBody>
                  <a:tcPr marL="68580" marR="68580" marT="0" marB="0" vert="horz" anchor="ctr" anchorCtr="0"/>
                </a:tc>
                <a:tc>
                  <a:txBody>
                    <a:bodyPr/>
                    <a:p>
                      <a:pPr indent="0">
                        <a:buNone/>
                      </a:pPr>
                      <a:r>
                        <a:rPr lang="zh-CN" altLang="en-US" sz="2000">
                          <a:latin typeface="宋体" panose="02010600030101010101" pitchFamily="2" charset="-122"/>
                          <a:ea typeface="宋体" panose="02010600030101010101" pitchFamily="2" charset="-122"/>
                        </a:rPr>
                        <a:t>企业人力资源管理、财务管理、人口普查、金融与证券业务、情报检索等</a:t>
                      </a:r>
                      <a:endParaRPr lang="zh-CN" altLang="en-US" sz="2000">
                        <a:latin typeface="宋体" panose="02010600030101010101" pitchFamily="2" charset="-122"/>
                        <a:ea typeface="宋体" panose="02010600030101010101" pitchFamily="2" charset="-122"/>
                      </a:endParaRPr>
                    </a:p>
                  </a:txBody>
                  <a:tcPr marL="68580" marR="68580" marT="0" marB="0" vert="horz" anchor="ctr" anchorCtr="0"/>
                </a:tc>
              </a:tr>
              <a:tr h="744220">
                <a:tc>
                  <a:txBody>
                    <a:bodyPr/>
                    <a:p>
                      <a:pPr indent="0">
                        <a:buNone/>
                      </a:pPr>
                      <a:r>
                        <a:rPr lang="zh-CN" altLang="en-US" sz="2000">
                          <a:latin typeface="宋体" panose="02010600030101010101" pitchFamily="2" charset="-122"/>
                          <a:ea typeface="宋体" panose="02010600030101010101" pitchFamily="2" charset="-122"/>
                        </a:rPr>
                        <a:t>过程控制（实时操作）</a:t>
                      </a:r>
                      <a:endParaRPr lang="zh-CN" altLang="en-US" sz="2000">
                        <a:latin typeface="宋体" panose="02010600030101010101" pitchFamily="2" charset="-122"/>
                        <a:ea typeface="宋体" panose="02010600030101010101" pitchFamily="2" charset="-122"/>
                      </a:endParaRPr>
                    </a:p>
                  </a:txBody>
                  <a:tcPr marL="68580" marR="68580" marT="0" marB="0" vert="horz" anchor="ctr" anchorCtr="0"/>
                </a:tc>
                <a:tc>
                  <a:txBody>
                    <a:bodyPr/>
                    <a:p>
                      <a:pPr indent="0">
                        <a:buNone/>
                      </a:pPr>
                      <a:r>
                        <a:rPr lang="zh-CN" altLang="en-US" sz="2000">
                          <a:latin typeface="宋体" panose="02010600030101010101" pitchFamily="2" charset="-122"/>
                          <a:ea typeface="宋体" panose="02010600030101010101" pitchFamily="2" charset="-122"/>
                        </a:rPr>
                        <a:t>工业自动化生产、车床控制、交通运输的自动控制、导弹和航天器的跟踪与控制等</a:t>
                      </a:r>
                      <a:endParaRPr lang="zh-CN" altLang="en-US" sz="2000">
                        <a:latin typeface="宋体" panose="02010600030101010101" pitchFamily="2" charset="-122"/>
                        <a:ea typeface="宋体" panose="02010600030101010101" pitchFamily="2" charset="-122"/>
                      </a:endParaRPr>
                    </a:p>
                  </a:txBody>
                  <a:tcPr marL="68580" marR="68580" marT="0" marB="0" vert="horz" anchor="ctr" anchorCtr="0"/>
                </a:tc>
              </a:tr>
              <a:tr h="1116965">
                <a:tc>
                  <a:txBody>
                    <a:bodyPr/>
                    <a:p>
                      <a:pPr indent="0">
                        <a:buNone/>
                      </a:pPr>
                      <a:r>
                        <a:rPr lang="zh-CN" altLang="en-US" sz="2000">
                          <a:latin typeface="宋体" panose="02010600030101010101" pitchFamily="2" charset="-122"/>
                          <a:ea typeface="宋体" panose="02010600030101010101" pitchFamily="2" charset="-122"/>
                        </a:rPr>
                        <a:t>计算机辅助系统</a:t>
                      </a:r>
                      <a:endParaRPr lang="zh-CN" altLang="en-US" sz="2000">
                        <a:latin typeface="宋体" panose="02010600030101010101" pitchFamily="2" charset="-122"/>
                        <a:ea typeface="宋体" panose="02010600030101010101" pitchFamily="2" charset="-122"/>
                      </a:endParaRPr>
                    </a:p>
                  </a:txBody>
                  <a:tcPr marL="68580" marR="68580" marT="0" marB="0" vert="horz" anchor="ctr" anchorCtr="0"/>
                </a:tc>
                <a:tc>
                  <a:txBody>
                    <a:bodyPr/>
                    <a:p>
                      <a:pPr indent="0">
                        <a:buNone/>
                      </a:pPr>
                      <a:r>
                        <a:rPr lang="zh-CN" altLang="en-US" sz="2000">
                          <a:latin typeface="宋体" panose="02010600030101010101" pitchFamily="2" charset="-122"/>
                          <a:ea typeface="宋体" panose="02010600030101010101" pitchFamily="2" charset="-122"/>
                          <a:cs typeface="宋体" panose="02010600030101010101" pitchFamily="2" charset="-122"/>
                        </a:rPr>
                        <a:t>计算机辅助教学（CAI）、计算机辅助设计（CAD）、计算机辅助制造（CAM）、计算机辅助测试（CAT）、计算机集成制造（CIMS）</a:t>
                      </a:r>
                      <a:endParaRPr lang="zh-CN" altLang="en-US" sz="20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tc>
              </a:tr>
            </a:tbl>
          </a:graphicData>
        </a:graphic>
      </p:graphicFrame>
      <p:sp>
        <p:nvSpPr>
          <p:cNvPr id="6" name="TextBox 3"/>
          <p:cNvSpPr txBox="1"/>
          <p:nvPr/>
        </p:nvSpPr>
        <p:spPr>
          <a:xfrm>
            <a:off x="2048510" y="243840"/>
            <a:ext cx="3253105" cy="521970"/>
          </a:xfrm>
          <a:prstGeom prst="rect">
            <a:avLst/>
          </a:prstGeom>
          <a:noFill/>
        </p:spPr>
        <p:txBody>
          <a:bodyPr wrap="square" rtlCol="0">
            <a:spAutoFit/>
          </a:bodyPr>
          <a:lstStyle/>
          <a:p>
            <a:r>
              <a:rPr lang="zh-CN" altLang="zh-CN" sz="2800" b="1" dirty="0">
                <a:solidFill>
                  <a:srgbClr val="FFFF00"/>
                </a:solidFill>
                <a:latin typeface="黑体" panose="02010609060101010101" pitchFamily="2" charset="-122"/>
                <a:ea typeface="黑体" panose="02010609060101010101" pitchFamily="2" charset="-122"/>
                <a:sym typeface="+mn-ea"/>
              </a:rPr>
              <a:t>一．信息技术</a:t>
            </a:r>
            <a:endParaRPr lang="zh-CN" altLang="zh-CN" sz="2800" b="1" dirty="0">
              <a:solidFill>
                <a:srgbClr val="FFFF00"/>
              </a:solidFill>
              <a:latin typeface="黑体" panose="02010609060101010101" pitchFamily="2" charset="-122"/>
              <a:ea typeface="黑体" panose="0201060906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p:plus/>
      </p:transition>
    </mc:Choice>
    <mc:Fallback>
      <p:transition spd="slow">
        <p:plu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79070" y="1137285"/>
            <a:ext cx="8785225" cy="5169535"/>
          </a:xfrm>
          <a:prstGeom prst="rect">
            <a:avLst/>
          </a:prstGeom>
          <a:noFill/>
          <a:ln w="9525">
            <a:noFill/>
          </a:ln>
        </p:spPr>
        <p:txBody>
          <a:bodyPr wrap="square">
            <a:spAutoFit/>
          </a:bodyPr>
          <a:p>
            <a:pPr algn="l">
              <a:lnSpc>
                <a:spcPct val="110000"/>
              </a:lnSpc>
            </a:pP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4．信息技术对人类社会的影响</a:t>
            </a:r>
            <a:endParaRPr 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gn="l">
              <a:lnSpc>
                <a:spcPct val="110000"/>
              </a:lnSpc>
            </a:pP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2000" b="0">
                <a:latin typeface="宋体" panose="02010600030101010101" pitchFamily="2" charset="-122"/>
                <a:ea typeface="宋体" panose="02010600030101010101" pitchFamily="2" charset="-122"/>
                <a:cs typeface="宋体" panose="02010600030101010101" pitchFamily="2" charset="-122"/>
              </a:rPr>
              <a:t>信息技术的广泛应用，给人们的日常学习、工作和生活带来全面而深刻的影响。同时信息技术是一把“双刃剑”，它对社会的影响既有积极的一面，也有消极的一面。（1）积极影响①改善人们学习与生活。如：电子购物、网上看病、协同办公、远程培训等；②推动科技进步，加速产业变革。如：智能制造、新能源开发、互联网创新等；③促进社会发展，创造新的人类文明。</a:t>
            </a:r>
            <a:endParaRPr lang="zh-CN" altLang="en-US" sz="2000" b="0">
              <a:latin typeface="宋体" panose="02010600030101010101" pitchFamily="2" charset="-122"/>
              <a:ea typeface="宋体" panose="02010600030101010101" pitchFamily="2" charset="-122"/>
              <a:cs typeface="宋体" panose="02010600030101010101" pitchFamily="2" charset="-122"/>
            </a:endParaRPr>
          </a:p>
          <a:p>
            <a:pPr algn="l">
              <a:lnSpc>
                <a:spcPct val="110000"/>
              </a:lnSpc>
            </a:pPr>
            <a:r>
              <a:rPr lang="zh-CN" altLang="en-US" sz="2000">
                <a:latin typeface="宋体" panose="02010600030101010101" pitchFamily="2" charset="-122"/>
                <a:ea typeface="宋体" panose="02010600030101010101" pitchFamily="2" charset="-122"/>
                <a:cs typeface="宋体" panose="02010600030101010101" pitchFamily="2" charset="-122"/>
              </a:rPr>
              <a:t>（2）消极影响</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algn="l">
              <a:lnSpc>
                <a:spcPct val="110000"/>
              </a:lnSpc>
            </a:pPr>
            <a:r>
              <a:rPr lang="zh-CN" altLang="en-US" sz="2000">
                <a:latin typeface="宋体" panose="02010600030101010101" pitchFamily="2" charset="-122"/>
                <a:ea typeface="宋体" panose="02010600030101010101" pitchFamily="2" charset="-122"/>
                <a:cs typeface="宋体" panose="02010600030101010101" pitchFamily="2" charset="-122"/>
              </a:rPr>
              <a:t> ①信息泛滥。一方面是信息急剧增长，另一方面是人们花费了大量时间却找不到有用的信息，信息的增长速度超出了人们的承受能力，导致了信息泛滥。</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algn="l">
              <a:lnSpc>
                <a:spcPct val="110000"/>
              </a:lnSpc>
            </a:pPr>
            <a:r>
              <a:rPr lang="zh-CN" altLang="en-US" sz="2000">
                <a:latin typeface="宋体" panose="02010600030101010101" pitchFamily="2" charset="-122"/>
                <a:ea typeface="宋体" panose="02010600030101010101" pitchFamily="2" charset="-122"/>
                <a:cs typeface="宋体" panose="02010600030101010101" pitchFamily="2" charset="-122"/>
              </a:rPr>
              <a:t> ②信息污染。网络上有很多虚假信息、错误信息、污秽信息，如各种虚假广告，色情和暴力信息等。我们应学会辨别有用信息、无用信息和有害信息，提高对负面信息的鉴别能力和自我防护意识。</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
        <p:nvSpPr>
          <p:cNvPr id="2" name="TextBox 3"/>
          <p:cNvSpPr txBox="1"/>
          <p:nvPr/>
        </p:nvSpPr>
        <p:spPr>
          <a:xfrm>
            <a:off x="2048510" y="243840"/>
            <a:ext cx="3253105" cy="521970"/>
          </a:xfrm>
          <a:prstGeom prst="rect">
            <a:avLst/>
          </a:prstGeom>
          <a:noFill/>
        </p:spPr>
        <p:txBody>
          <a:bodyPr wrap="square" rtlCol="0">
            <a:spAutoFit/>
          </a:bodyPr>
          <a:lstStyle/>
          <a:p>
            <a:r>
              <a:rPr lang="zh-CN" altLang="zh-CN" sz="2800" b="1" dirty="0">
                <a:solidFill>
                  <a:srgbClr val="FFFF00"/>
                </a:solidFill>
                <a:latin typeface="黑体" panose="02010609060101010101" pitchFamily="2" charset="-122"/>
                <a:ea typeface="黑体" panose="02010609060101010101" pitchFamily="2" charset="-122"/>
                <a:sym typeface="+mn-ea"/>
              </a:rPr>
              <a:t>一．信息技术</a:t>
            </a:r>
            <a:endParaRPr lang="zh-CN" altLang="zh-CN" sz="2800" b="1" dirty="0">
              <a:solidFill>
                <a:srgbClr val="FFFF00"/>
              </a:solidFill>
              <a:latin typeface="黑体" panose="02010609060101010101" pitchFamily="2" charset="-122"/>
              <a:ea typeface="黑体" panose="0201060906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p:plus/>
      </p:transition>
    </mc:Choice>
    <mc:Fallback>
      <p:transition spd="slow">
        <p:plu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79070" y="1137285"/>
            <a:ext cx="8785225" cy="2799715"/>
          </a:xfrm>
          <a:prstGeom prst="rect">
            <a:avLst/>
          </a:prstGeom>
          <a:noFill/>
          <a:ln w="9525">
            <a:noFill/>
          </a:ln>
        </p:spPr>
        <p:txBody>
          <a:bodyPr wrap="square">
            <a:spAutoFit/>
          </a:bodyPr>
          <a:p>
            <a:pPr algn="l">
              <a:lnSpc>
                <a:spcPct val="130000"/>
              </a:lnSpc>
            </a:pPr>
            <a:r>
              <a:rPr lang="zh-CN" altLang="en-US" sz="2000">
                <a:latin typeface="宋体" panose="02010600030101010101" pitchFamily="2" charset="-122"/>
                <a:ea typeface="宋体" panose="02010600030101010101" pitchFamily="2" charset="-122"/>
                <a:cs typeface="宋体" panose="02010600030101010101" pitchFamily="2" charset="-122"/>
                <a:sym typeface="+mn-ea"/>
              </a:rPr>
              <a:t>③信息犯罪。当前信息诈骗、信息窃取、信息攻击与破坏，如网络诈骗、病毒和黑客等层次不穷，我们应当加强防范。</a:t>
            </a:r>
            <a:endParaRPr lang="zh-CN" altLang="en-US" sz="2000">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30000"/>
              </a:lnSpc>
            </a:pPr>
            <a:r>
              <a:rPr lang="zh-CN" altLang="en-US" sz="2000">
                <a:latin typeface="宋体" panose="02010600030101010101" pitchFamily="2" charset="-122"/>
                <a:ea typeface="宋体" panose="02010600030101010101" pitchFamily="2" charset="-122"/>
                <a:cs typeface="宋体" panose="02010600030101010101" pitchFamily="2" charset="-122"/>
                <a:sym typeface="+mn-ea"/>
              </a:rPr>
              <a:t>④可能危害人们的身心健康。沉迷网络容易产生信息依赖症、双重性格、社交恐惧症、自闭症等，会影响人们的身心健康。</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algn="l">
              <a:lnSpc>
                <a:spcPct val="130000"/>
              </a:lnSpc>
            </a:pPr>
            <a:r>
              <a:rPr lang="zh-CN" altLang="en-US" sz="2000">
                <a:latin typeface="宋体" panose="02010600030101010101" pitchFamily="2" charset="-122"/>
                <a:ea typeface="宋体" panose="02010600030101010101" pitchFamily="2" charset="-122"/>
                <a:cs typeface="宋体" panose="02010600030101010101" pitchFamily="2" charset="-122"/>
                <a:sym typeface="+mn-ea"/>
              </a:rPr>
              <a:t>    总之，我们要以辨证的观点看待信息技术，客观认识、扬长避短，设法消除其不利影响，合理而充分地发挥其作用。</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algn="l"/>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
        <p:nvSpPr>
          <p:cNvPr id="2" name="TextBox 3"/>
          <p:cNvSpPr txBox="1"/>
          <p:nvPr/>
        </p:nvSpPr>
        <p:spPr>
          <a:xfrm>
            <a:off x="2048510" y="243840"/>
            <a:ext cx="3253105" cy="521970"/>
          </a:xfrm>
          <a:prstGeom prst="rect">
            <a:avLst/>
          </a:prstGeom>
          <a:noFill/>
        </p:spPr>
        <p:txBody>
          <a:bodyPr wrap="square" rtlCol="0">
            <a:spAutoFit/>
          </a:bodyPr>
          <a:lstStyle/>
          <a:p>
            <a:r>
              <a:rPr lang="zh-CN" altLang="zh-CN" sz="2800" b="1" dirty="0">
                <a:solidFill>
                  <a:srgbClr val="FFFF00"/>
                </a:solidFill>
                <a:latin typeface="黑体" panose="02010609060101010101" pitchFamily="2" charset="-122"/>
                <a:ea typeface="黑体" panose="02010609060101010101" pitchFamily="2" charset="-122"/>
                <a:sym typeface="+mn-ea"/>
              </a:rPr>
              <a:t>一．信息技术</a:t>
            </a:r>
            <a:endParaRPr lang="zh-CN" altLang="zh-CN" sz="2800" b="1" dirty="0">
              <a:solidFill>
                <a:srgbClr val="FFFF00"/>
              </a:solidFill>
              <a:latin typeface="黑体" panose="02010609060101010101" pitchFamily="2" charset="-122"/>
              <a:ea typeface="黑体" panose="0201060906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p:plus/>
      </p:transition>
    </mc:Choice>
    <mc:Fallback>
      <p:transition spd="slow">
        <p:plu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048510" y="243840"/>
            <a:ext cx="2531110" cy="521970"/>
          </a:xfrm>
          <a:prstGeom prst="rect">
            <a:avLst/>
          </a:prstGeom>
          <a:noFill/>
        </p:spPr>
        <p:txBody>
          <a:bodyPr wrap="square" rtlCol="0">
            <a:spAutoFit/>
          </a:bodyPr>
          <a:lstStyle/>
          <a:p>
            <a:r>
              <a:rPr lang="zh-CN" altLang="zh-CN" sz="2800" b="1" dirty="0">
                <a:solidFill>
                  <a:srgbClr val="FFFF00"/>
                </a:solidFill>
                <a:latin typeface="黑体" panose="02010609060101010101" pitchFamily="2" charset="-122"/>
                <a:ea typeface="黑体" panose="02010609060101010101" pitchFamily="2" charset="-122"/>
                <a:sym typeface="+mn-ea"/>
              </a:rPr>
              <a:t>二．信息社会</a:t>
            </a:r>
            <a:endParaRPr lang="zh-CN" altLang="zh-CN" sz="2800" b="1" dirty="0">
              <a:solidFill>
                <a:srgbClr val="FFFF00"/>
              </a:solidFill>
              <a:latin typeface="黑体" panose="02010609060101010101" pitchFamily="2" charset="-122"/>
              <a:ea typeface="黑体" panose="02010609060101010101" pitchFamily="2" charset="-122"/>
              <a:sym typeface="+mn-ea"/>
            </a:endParaRPr>
          </a:p>
        </p:txBody>
      </p:sp>
      <p:sp>
        <p:nvSpPr>
          <p:cNvPr id="100" name="文本框 99"/>
          <p:cNvSpPr txBox="1"/>
          <p:nvPr/>
        </p:nvSpPr>
        <p:spPr>
          <a:xfrm>
            <a:off x="158115" y="1165860"/>
            <a:ext cx="8683625" cy="5631180"/>
          </a:xfrm>
          <a:prstGeom prst="rect">
            <a:avLst/>
          </a:prstGeom>
          <a:noFill/>
          <a:ln w="9525">
            <a:noFill/>
          </a:ln>
        </p:spPr>
        <p:txBody>
          <a:bodyPr wrap="square">
            <a:spAutoFit/>
          </a:bodyPr>
          <a:p>
            <a:pPr algn="l">
              <a:buNone/>
            </a:pPr>
            <a:r>
              <a:rPr lang="en-US" sz="2000" b="1">
                <a:solidFill>
                  <a:srgbClr val="000000"/>
                </a:solidFill>
                <a:latin typeface="Calibri" panose="020F0502020204030204" charset="0"/>
                <a:ea typeface="宋体" panose="02010600030101010101" pitchFamily="2" charset="-122"/>
                <a:cs typeface="Times New Roman" panose="02020603050405020304" charset="0"/>
              </a:rPr>
              <a:t>1．信息社会的含义</a:t>
            </a:r>
            <a:r>
              <a:rPr lang="zh-CN" sz="2000" b="0">
                <a:solidFill>
                  <a:srgbClr val="000000"/>
                </a:solidFill>
                <a:ea typeface="宋体" panose="02010600030101010101" pitchFamily="2" charset="-122"/>
              </a:rPr>
              <a:t>       </a:t>
            </a:r>
            <a:r>
              <a:rPr lang="zh-CN" altLang="en-US" sz="2000" b="0"/>
              <a:t>信息社会也称为信息化社会，是脱离工业化社会以后，信息将起主导作用的社会。信息社会，是以电子信息技术为基础，以信息资源为基本发展资源，以信息服务性产业为基本社会产业，以数字化和网络化为基本社会交往方式的新型社会。从本质上来说，信息社会是以信息活动为基础的社会，经济、政治、文化、生活都围绕信息的创造、分配、使用、整合和处理来进行。</a:t>
            </a:r>
            <a:endParaRPr lang="zh-CN" altLang="en-US" sz="2000" b="0"/>
          </a:p>
          <a:p>
            <a:pPr algn="l">
              <a:buNone/>
            </a:pPr>
            <a:r>
              <a:rPr lang="en-US" sz="2000" b="1">
                <a:solidFill>
                  <a:srgbClr val="000000"/>
                </a:solidFill>
                <a:latin typeface="Calibri" panose="020F0502020204030204" charset="0"/>
                <a:ea typeface="宋体" panose="02010600030101010101" pitchFamily="2" charset="-122"/>
                <a:cs typeface="Times New Roman" panose="02020603050405020304" charset="0"/>
              </a:rPr>
              <a:t>2．信息社会的特征</a:t>
            </a:r>
            <a:endParaRPr lang="zh-CN" altLang="en-US" sz="2000"/>
          </a:p>
          <a:p>
            <a:pPr algn="l">
              <a:buNone/>
            </a:pPr>
            <a:r>
              <a:rPr lang="zh-CN" altLang="en-US" sz="2000"/>
              <a:t>      信息社会的主要特征表现在</a:t>
            </a:r>
            <a:r>
              <a:rPr lang="zh-CN" altLang="en-US" sz="2000" b="1">
                <a:solidFill>
                  <a:srgbClr val="FF0000"/>
                </a:solidFill>
              </a:rPr>
              <a:t>信息经济、网络社会、数字生活和在线政府</a:t>
            </a:r>
            <a:r>
              <a:rPr lang="zh-CN" altLang="en-US" sz="2000"/>
              <a:t>四个方面。</a:t>
            </a:r>
            <a:endParaRPr lang="zh-CN" altLang="en-US" sz="2000"/>
          </a:p>
          <a:p>
            <a:pPr algn="l">
              <a:buNone/>
            </a:pPr>
            <a:r>
              <a:rPr lang="zh-CN" altLang="en-US" sz="2000">
                <a:latin typeface="宋体" panose="02010600030101010101" pitchFamily="2" charset="-122"/>
                <a:ea typeface="宋体" panose="02010600030101010101" pitchFamily="2" charset="-122"/>
                <a:cs typeface="宋体" panose="02010600030101010101" pitchFamily="2" charset="-122"/>
              </a:rPr>
              <a:t>（1）信息经济</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algn="l">
              <a:buNone/>
            </a:pPr>
            <a:r>
              <a:rPr lang="zh-CN" altLang="en-US" sz="2000">
                <a:latin typeface="宋体" panose="02010600030101010101" pitchFamily="2" charset="-122"/>
                <a:ea typeface="宋体" panose="02010600030101010101" pitchFamily="2" charset="-122"/>
                <a:cs typeface="宋体" panose="02010600030101010101" pitchFamily="2" charset="-122"/>
              </a:rPr>
              <a:t>    在信息社会中，信息、知识成为重要的生产力要素，信息、物质和能量一起构成人类赖以生存的三大资源；信息社会的经济是以信息经济、知识经济为主导的经济；在信息社会，劳动者的知识成为基本要求；科技与人文在信息、知识的作用下更加紧密的结合起来。</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algn="l">
              <a:buNone/>
            </a:pPr>
            <a:r>
              <a:rPr lang="zh-CN" altLang="en-US" sz="2000">
                <a:latin typeface="宋体" panose="02010600030101010101" pitchFamily="2" charset="-122"/>
                <a:ea typeface="宋体" panose="02010600030101010101" pitchFamily="2" charset="-122"/>
                <a:cs typeface="宋体" panose="02010600030101010101" pitchFamily="2" charset="-122"/>
              </a:rPr>
              <a:t>（2）网络社会</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algn="l">
              <a:buNone/>
            </a:pPr>
            <a:r>
              <a:rPr lang="zh-CN" altLang="en-US" sz="2000">
                <a:latin typeface="宋体" panose="02010600030101010101" pitchFamily="2" charset="-122"/>
                <a:ea typeface="宋体" panose="02010600030101010101" pitchFamily="2" charset="-122"/>
                <a:cs typeface="宋体" panose="02010600030101010101" pitchFamily="2" charset="-122"/>
              </a:rPr>
              <a:t>    网络化是信息社会最典型的社会特征，人们的工作、学习、生活，企业的运营，政府的服务都离不开网络。便宜、好用、高速和泛在的信息基础设施全面普及是网络社会的基本要求。</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plus/>
      </p:transition>
    </mc:Choice>
    <mc:Fallback>
      <p:transition spd="slow">
        <p:plu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6840" y="1123315"/>
            <a:ext cx="8909685" cy="5631180"/>
          </a:xfrm>
          <a:prstGeom prst="rect">
            <a:avLst/>
          </a:prstGeom>
          <a:noFill/>
          <a:ln w="9525">
            <a:noFill/>
          </a:ln>
        </p:spPr>
        <p:txBody>
          <a:bodyPr wrap="square">
            <a:spAutoFit/>
          </a:bodyPr>
          <a:p>
            <a:pPr algn="l">
              <a:buNone/>
            </a:pPr>
            <a:r>
              <a:rPr lang="zh-CN" altLang="en-US" sz="2000">
                <a:latin typeface="宋体" panose="02010600030101010101" pitchFamily="2" charset="-122"/>
                <a:ea typeface="宋体" panose="02010600030101010101" pitchFamily="2" charset="-122"/>
                <a:cs typeface="宋体" panose="02010600030101010101" pitchFamily="2" charset="-122"/>
                <a:sym typeface="+mn-ea"/>
              </a:rPr>
              <a:t>网络如同水、电、煤一样，是人们获得正常生活的基础支撑。随着新一代移动通信技术（5G）和新一代互联网（IPV6）的加速发展，以及物联网、云计算等新型基础设备更加完备，网络社会将为信息技术与各行业的深入融合奠定基础。</a:t>
            </a:r>
            <a:endParaRPr lang="zh-CN" altLang="en-US" sz="2000"/>
          </a:p>
          <a:p>
            <a:pPr algn="l">
              <a:buNone/>
            </a:pPr>
            <a:r>
              <a:rPr lang="zh-CN" altLang="en-US" sz="2000">
                <a:latin typeface="宋体" panose="02010600030101010101" pitchFamily="2" charset="-122"/>
                <a:ea typeface="宋体" panose="02010600030101010101" pitchFamily="2" charset="-122"/>
                <a:cs typeface="宋体" panose="02010600030101010101" pitchFamily="2" charset="-122"/>
              </a:rPr>
              <a:t>（3）数字生活</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algn="l">
              <a:buNone/>
            </a:pPr>
            <a:r>
              <a:rPr lang="zh-CN" altLang="en-US" sz="2000">
                <a:latin typeface="宋体" panose="02010600030101010101" pitchFamily="2" charset="-122"/>
                <a:ea typeface="宋体" panose="02010600030101010101" pitchFamily="2" charset="-122"/>
                <a:cs typeface="宋体" panose="02010600030101010101" pitchFamily="2" charset="-122"/>
              </a:rPr>
              <a:t>    信息社会使人们的社会生活计算机化、自动化，生活模式与文化模式多样化和个性化。信息活动成为人类活动的主要形式，数字化、网络化和智能化成为人类生产、生活的重要特征。信息社会，人们的生活方式和生活理念发生了深刻变化，生活工具、生活方式和生活内容数字化。</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algn="l">
              <a:buNone/>
            </a:pPr>
            <a:r>
              <a:rPr lang="zh-CN" altLang="en-US" sz="2000">
                <a:latin typeface="宋体" panose="02010600030101010101" pitchFamily="2" charset="-122"/>
                <a:ea typeface="宋体" panose="02010600030101010101" pitchFamily="2" charset="-122"/>
                <a:cs typeface="宋体" panose="02010600030101010101" pitchFamily="2" charset="-122"/>
              </a:rPr>
              <a:t>（4）在线政府</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algn="l">
              <a:buNone/>
            </a:pPr>
            <a:r>
              <a:rPr lang="zh-CN" altLang="en-US" sz="2000">
                <a:latin typeface="宋体" panose="02010600030101010101" pitchFamily="2" charset="-122"/>
                <a:ea typeface="宋体" panose="02010600030101010101" pitchFamily="2" charset="-122"/>
                <a:cs typeface="宋体" panose="02010600030101010101" pitchFamily="2" charset="-122"/>
              </a:rPr>
              <a:t>   信息社会的发展对政府的服务能力和水平提出了新的要求，同时也为政府实现服务体系的现代化创造了条件。利用现代信息技术，政府可以通过网络平台实现政务公开，为居民提供公共服务等，提升社会管理和公共服务的水平。例如，开发公共文化数字服务平台“文化云”，随时随地满足人们的文化需求，通过App、公众号等为市民提供城市服务。在信息技术的支撑下，在线政府具有科学决策、公开透明、高效治理、互动参与等方面的特征。公民可以通过网络随时随地获取各类公开的政务信息；通过各种信息系统在线办理业务；通过网络与政府部门互动，反映利益诉求等。</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algn="l">
              <a:buNone/>
            </a:pP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
        <p:nvSpPr>
          <p:cNvPr id="2" name="TextBox 3"/>
          <p:cNvSpPr txBox="1"/>
          <p:nvPr/>
        </p:nvSpPr>
        <p:spPr>
          <a:xfrm>
            <a:off x="2048510" y="243840"/>
            <a:ext cx="2531110" cy="521970"/>
          </a:xfrm>
          <a:prstGeom prst="rect">
            <a:avLst/>
          </a:prstGeom>
          <a:noFill/>
        </p:spPr>
        <p:txBody>
          <a:bodyPr wrap="square" rtlCol="0">
            <a:spAutoFit/>
          </a:bodyPr>
          <a:p>
            <a:r>
              <a:rPr lang="zh-CN" altLang="zh-CN" sz="2800" b="1" dirty="0">
                <a:solidFill>
                  <a:srgbClr val="FFFF00"/>
                </a:solidFill>
                <a:latin typeface="黑体" panose="02010609060101010101" pitchFamily="2" charset="-122"/>
                <a:ea typeface="黑体" panose="02010609060101010101" pitchFamily="2" charset="-122"/>
                <a:sym typeface="+mn-ea"/>
              </a:rPr>
              <a:t>二．信息社会</a:t>
            </a:r>
            <a:endParaRPr lang="zh-CN" altLang="zh-CN" sz="2800" b="1" dirty="0">
              <a:solidFill>
                <a:srgbClr val="FFFF00"/>
              </a:solidFill>
              <a:latin typeface="黑体" panose="02010609060101010101" pitchFamily="2" charset="-122"/>
              <a:ea typeface="黑体" panose="0201060906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p:plus/>
      </p:transition>
    </mc:Choice>
    <mc:Fallback>
      <p:transition spd="slow">
        <p:plu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79070" y="1167765"/>
            <a:ext cx="8785225" cy="4954270"/>
          </a:xfrm>
          <a:prstGeom prst="rect">
            <a:avLst/>
          </a:prstGeom>
          <a:noFill/>
          <a:ln w="9525">
            <a:noFill/>
          </a:ln>
        </p:spPr>
        <p:txBody>
          <a:bodyPr wrap="square">
            <a:spAutoFit/>
          </a:bodyPr>
          <a:p>
            <a:pPr indent="-306070" fontAlgn="auto"/>
            <a:r>
              <a:rPr lang="en-US" sz="2000" b="1">
                <a:solidFill>
                  <a:srgbClr val="000000"/>
                </a:solidFill>
                <a:latin typeface="Calibri" panose="020F0502020204030204" charset="0"/>
                <a:ea typeface="宋体" panose="02010600030101010101" pitchFamily="2" charset="-122"/>
                <a:cs typeface="Times New Roman" panose="02020603050405020304" charset="0"/>
                <a:sym typeface="+mn-ea"/>
              </a:rPr>
              <a:t>3．信息社会的文化、道德和法律</a:t>
            </a:r>
            <a:r>
              <a:rPr lang="zh-CN" altLang="en-US" sz="2000">
                <a:sym typeface="+mn-ea"/>
              </a:rPr>
              <a:t>        信息社会的文化呈现数字化、全球化、多元化、网络化、开放性和包容性等特点，文化交流更加自由和平等。信息社会的基本道德要求是政治民主、市场诚信、精神宽容、知识共享、发展自由，公民应自觉提升信息道德素养，遵守网络道德规范，努力做到道德自律，不损害国家利益、公共利益和他人利益。信息社会随着信息污染、信息犯罪、信息侵权日益严峻，及计算机病毒、黑客的泛滥，因此，国家制定了很多法律法、规保护信息的安全，保护知识产权，公民的一切信息活动都必须遵循伦理道德和法律。</a:t>
            </a:r>
            <a:endParaRPr lang="zh-CN" altLang="en-US" sz="2000"/>
          </a:p>
          <a:p>
            <a:pPr indent="304800"/>
            <a:endParaRPr lang="zh-CN" altLang="en-US"/>
          </a:p>
          <a:p>
            <a:pPr indent="304800"/>
            <a:r>
              <a:rPr lang="zh-CN" altLang="en-US"/>
              <a:t>                                   </a:t>
            </a:r>
            <a:endParaRPr lang="zh-CN" altLang="en-US"/>
          </a:p>
          <a:p>
            <a:pPr marL="285750" indent="-285750" algn="l">
              <a:buClr>
                <a:srgbClr val="0070C0"/>
              </a:buClr>
              <a:buFont typeface="Wingdings" panose="05000000000000000000" charset="0"/>
              <a:buChar char="u"/>
            </a:pPr>
            <a:r>
              <a:rPr lang="zh-CN" altLang="en-US" sz="2000"/>
              <a:t>我国与信息技术相关的法律法规</a:t>
            </a:r>
            <a:endParaRPr lang="zh-CN" altLang="en-US" sz="2000"/>
          </a:p>
          <a:p>
            <a:pPr indent="304800"/>
            <a:r>
              <a:rPr lang="zh-CN" altLang="en-US" sz="2000"/>
              <a:t> 在信息社会中，所有现实中的法律法规同样适用于网络中，除了一般性的法律外，国家还专门制定了很多与信息技术相关的法律法规。作为信息社会的一员，我们要了解和学习各种法律法规，增强法律意识和维权意识，在信息活动中知法、守法，学会保护自己、他人和国家的合法权益。我国有关信息技术的法律法规如表</a:t>
            </a:r>
            <a:r>
              <a:rPr lang="zh-CN" altLang="en-US" sz="2000">
                <a:latin typeface="+mn-ea"/>
              </a:rPr>
              <a:t>1-1-</a:t>
            </a:r>
            <a:r>
              <a:rPr lang="en-US" altLang="zh-CN" sz="2000">
                <a:latin typeface="+mn-ea"/>
              </a:rPr>
              <a:t>4</a:t>
            </a:r>
            <a:r>
              <a:rPr lang="zh-CN" altLang="en-US" sz="2000"/>
              <a:t>所示。</a:t>
            </a:r>
            <a:endParaRPr lang="zh-CN" altLang="en-US" sz="2000"/>
          </a:p>
        </p:txBody>
      </p:sp>
      <p:sp>
        <p:nvSpPr>
          <p:cNvPr id="307" name="文本框 2"/>
          <p:cNvSpPr txBox="1">
            <a:spLocks noChangeArrowheads="1"/>
          </p:cNvSpPr>
          <p:nvPr/>
        </p:nvSpPr>
        <p:spPr bwMode="auto">
          <a:xfrm>
            <a:off x="179070" y="3740785"/>
            <a:ext cx="1325880" cy="317500"/>
          </a:xfrm>
          <a:prstGeom prst="rect">
            <a:avLst/>
          </a:prstGeom>
        </p:spPr>
        <p:style>
          <a:lnRef idx="1">
            <a:schemeClr val="accent1"/>
          </a:lnRef>
          <a:fillRef idx="3">
            <a:schemeClr val="accent1"/>
          </a:fillRef>
          <a:effectRef idx="2">
            <a:schemeClr val="accent1"/>
          </a:effectRef>
          <a:fontRef idx="minor">
            <a:schemeClr val="lt1"/>
          </a:fontRef>
        </p:style>
        <p:txBody>
          <a:bodyPr rot="0" vert="horz" wrap="square" lIns="0" tIns="0" rIns="0" bIns="0" anchor="t" anchorCtr="0">
            <a:noAutofit/>
          </a:bodyPr>
          <a:p>
            <a:pPr algn="just">
              <a:spcAft>
                <a:spcPts val="0"/>
              </a:spcAft>
            </a:pPr>
            <a:r>
              <a:rPr lang="zh-CN" kern="100">
                <a:effectLst/>
                <a:ea typeface="宋体" panose="02010600030101010101" pitchFamily="2" charset="-122"/>
                <a:cs typeface="Times New Roman" panose="02020603050405020304"/>
              </a:rPr>
              <a:t>『知识扩展』</a:t>
            </a:r>
            <a:endParaRPr lang="zh-CN" kern="100">
              <a:effectLst/>
              <a:ea typeface="宋体" panose="02010600030101010101" pitchFamily="2" charset="-122"/>
              <a:cs typeface="Times New Roman" panose="02020603050405020304"/>
            </a:endParaRPr>
          </a:p>
        </p:txBody>
      </p:sp>
      <p:sp>
        <p:nvSpPr>
          <p:cNvPr id="2" name="TextBox 3"/>
          <p:cNvSpPr txBox="1"/>
          <p:nvPr/>
        </p:nvSpPr>
        <p:spPr>
          <a:xfrm>
            <a:off x="2048510" y="243840"/>
            <a:ext cx="2531110" cy="521970"/>
          </a:xfrm>
          <a:prstGeom prst="rect">
            <a:avLst/>
          </a:prstGeom>
          <a:noFill/>
        </p:spPr>
        <p:txBody>
          <a:bodyPr wrap="square" rtlCol="0">
            <a:spAutoFit/>
          </a:bodyPr>
          <a:lstStyle/>
          <a:p>
            <a:r>
              <a:rPr lang="zh-CN" altLang="zh-CN" sz="2800" b="1" dirty="0">
                <a:solidFill>
                  <a:srgbClr val="FFFF00"/>
                </a:solidFill>
                <a:latin typeface="黑体" panose="02010609060101010101" pitchFamily="2" charset="-122"/>
                <a:ea typeface="黑体" panose="02010609060101010101" pitchFamily="2" charset="-122"/>
                <a:sym typeface="+mn-ea"/>
              </a:rPr>
              <a:t>二．信息社会</a:t>
            </a:r>
            <a:endParaRPr lang="zh-CN" altLang="zh-CN" sz="2800" b="1" dirty="0">
              <a:solidFill>
                <a:srgbClr val="FFFF00"/>
              </a:solidFill>
              <a:latin typeface="黑体" panose="02010609060101010101" pitchFamily="2" charset="-122"/>
              <a:ea typeface="黑体" panose="0201060906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p:plus/>
      </p:transition>
    </mc:Choice>
    <mc:Fallback>
      <p:transition spd="slow">
        <p:plu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nvGraphicFramePr>
        <p:xfrm>
          <a:off x="265430" y="1503045"/>
          <a:ext cx="8604885" cy="4660900"/>
        </p:xfrm>
        <a:graphic>
          <a:graphicData uri="http://schemas.openxmlformats.org/drawingml/2006/table">
            <a:tbl>
              <a:tblPr firstRow="1" bandRow="1">
                <a:tableStyleId>{21E4AEA4-8DFA-4A89-87EB-49C32662AFE0}</a:tableStyleId>
              </a:tblPr>
              <a:tblGrid>
                <a:gridCol w="1608455"/>
                <a:gridCol w="1649095"/>
                <a:gridCol w="5347335"/>
              </a:tblGrid>
              <a:tr h="305435">
                <a:tc>
                  <a:txBody>
                    <a:bodyPr/>
                    <a:p>
                      <a:pPr indent="0" algn="ctr">
                        <a:buNone/>
                      </a:pPr>
                      <a:r>
                        <a:rPr lang="zh-CN" altLang="en-US" sz="1800"/>
                        <a:t>法律法规名称</a:t>
                      </a:r>
                      <a:endParaRPr lang="zh-CN" altLang="en-US" sz="1800"/>
                    </a:p>
                  </a:txBody>
                  <a:tcPr marL="68580" marR="68580" marT="0" marB="0" vert="horz" anchor="t"/>
                </a:tc>
                <a:tc>
                  <a:txBody>
                    <a:bodyPr/>
                    <a:p>
                      <a:pPr indent="0" algn="ctr">
                        <a:buNone/>
                      </a:pPr>
                      <a:r>
                        <a:rPr lang="zh-CN" altLang="en-US" sz="1800"/>
                        <a:t>施行时间</a:t>
                      </a:r>
                      <a:endParaRPr lang="zh-CN" altLang="en-US" sz="1800"/>
                    </a:p>
                  </a:txBody>
                  <a:tcPr marL="68580" marR="68580" marT="0" marB="0" vert="horz" anchor="t"/>
                </a:tc>
                <a:tc>
                  <a:txBody>
                    <a:bodyPr/>
                    <a:p>
                      <a:pPr indent="0" algn="ctr">
                        <a:buNone/>
                      </a:pPr>
                      <a:r>
                        <a:rPr lang="zh-CN" altLang="en-US" sz="1800"/>
                        <a:t>作用</a:t>
                      </a:r>
                      <a:endParaRPr lang="zh-CN" altLang="en-US" sz="1800"/>
                    </a:p>
                  </a:txBody>
                  <a:tcPr marL="68580" marR="68580" marT="0" marB="0" vert="horz" anchor="t"/>
                </a:tc>
              </a:tr>
              <a:tr h="1097280">
                <a:tc>
                  <a:txBody>
                    <a:bodyPr/>
                    <a:p>
                      <a:pPr indent="0">
                        <a:buNone/>
                      </a:pPr>
                      <a:r>
                        <a:rPr lang="zh-CN" altLang="en-US" sz="1800"/>
                        <a:t>计算软件保护条例</a:t>
                      </a:r>
                      <a:endParaRPr lang="zh-CN" altLang="en-US" sz="1800"/>
                    </a:p>
                  </a:txBody>
                  <a:tcPr marL="68580" marR="68580" marT="0" marB="0" vert="horz" anchor="t"/>
                </a:tc>
                <a:tc>
                  <a:txBody>
                    <a:bodyPr/>
                    <a:p>
                      <a:pPr indent="0">
                        <a:buNone/>
                      </a:pPr>
                      <a:r>
                        <a:rPr lang="zh-CN" altLang="en-US" sz="1800">
                          <a:latin typeface="宋体" panose="02010600030101010101" pitchFamily="2" charset="-122"/>
                          <a:ea typeface="宋体" panose="02010600030101010101" pitchFamily="2" charset="-122"/>
                          <a:cs typeface="宋体" panose="02010600030101010101" pitchFamily="2" charset="-122"/>
                        </a:rPr>
                        <a:t>2013年3月1日</a:t>
                      </a:r>
                      <a:endParaRPr lang="zh-CN" altLang="en-US" sz="18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tc>
                <a:tc>
                  <a:txBody>
                    <a:bodyPr/>
                    <a:p>
                      <a:pPr indent="0">
                        <a:buNone/>
                      </a:pPr>
                      <a:r>
                        <a:rPr lang="zh-CN" altLang="en-US" sz="1800"/>
                        <a:t>保护计算机软件著作权人的权益为主，调整计算机软件在开发、传播和使用中发生的利益关系，鼓励计算机软件的开发与应用，促进软件产业和国民经济信息化的发展</a:t>
                      </a:r>
                      <a:endParaRPr lang="zh-CN" altLang="en-US" sz="1800"/>
                    </a:p>
                  </a:txBody>
                  <a:tcPr marL="68580" marR="68580" marT="0" marB="0" vert="horz" anchor="t"/>
                </a:tc>
              </a:tr>
              <a:tr h="822960">
                <a:tc>
                  <a:txBody>
                    <a:bodyPr/>
                    <a:p>
                      <a:pPr indent="0">
                        <a:buNone/>
                      </a:pPr>
                      <a:r>
                        <a:rPr lang="zh-CN" altLang="en-US" sz="1800"/>
                        <a:t>网络安全法</a:t>
                      </a:r>
                      <a:endParaRPr lang="zh-CN" altLang="en-US" sz="1800"/>
                    </a:p>
                  </a:txBody>
                  <a:tcPr marL="68580" marR="68580" marT="0" marB="0" vert="horz" anchor="t"/>
                </a:tc>
                <a:tc>
                  <a:txBody>
                    <a:bodyPr/>
                    <a:p>
                      <a:pPr indent="0">
                        <a:buNone/>
                      </a:pPr>
                      <a:r>
                        <a:rPr lang="zh-CN" altLang="en-US" sz="1800">
                          <a:latin typeface="宋体" panose="02010600030101010101" pitchFamily="2" charset="-122"/>
                          <a:ea typeface="宋体" panose="02010600030101010101" pitchFamily="2" charset="-122"/>
                          <a:cs typeface="宋体" panose="02010600030101010101" pitchFamily="2" charset="-122"/>
                        </a:rPr>
                        <a:t>2017年6月1日</a:t>
                      </a:r>
                      <a:endParaRPr lang="zh-CN" altLang="en-US" sz="18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tc>
                <a:tc>
                  <a:txBody>
                    <a:bodyPr/>
                    <a:p>
                      <a:pPr indent="0">
                        <a:buNone/>
                      </a:pPr>
                      <a:r>
                        <a:rPr lang="zh-CN" altLang="en-US" sz="1800"/>
                        <a:t>保障网络安全，维护网络空间主权和国家安全、社会公共利益，以法律形式明确</a:t>
                      </a:r>
                      <a:r>
                        <a:rPr lang="en-US" altLang="zh-CN" sz="1800">
                          <a:latin typeface="+mj-ea"/>
                          <a:ea typeface="+mj-ea"/>
                          <a:cs typeface="+mj-ea"/>
                        </a:rPr>
                        <a:t>“</a:t>
                      </a:r>
                      <a:r>
                        <a:rPr lang="zh-CN" altLang="en-US" sz="1800">
                          <a:latin typeface="+mj-ea"/>
                          <a:ea typeface="+mj-ea"/>
                          <a:cs typeface="+mj-ea"/>
                        </a:rPr>
                        <a:t>网络实名制</a:t>
                      </a:r>
                      <a:r>
                        <a:rPr lang="en-US" altLang="zh-CN" sz="1800">
                          <a:latin typeface="+mj-ea"/>
                          <a:ea typeface="+mj-ea"/>
                          <a:cs typeface="+mj-ea"/>
                        </a:rPr>
                        <a:t>”</a:t>
                      </a:r>
                      <a:r>
                        <a:rPr lang="zh-CN" altLang="en-US" sz="1800">
                          <a:latin typeface="+mj-ea"/>
                          <a:ea typeface="+mj-ea"/>
                          <a:cs typeface="+mj-ea"/>
                        </a:rPr>
                        <a:t>，</a:t>
                      </a:r>
                      <a:r>
                        <a:rPr lang="zh-CN" altLang="en-US" sz="1800"/>
                        <a:t>重点保护关键信息基础设施等</a:t>
                      </a:r>
                      <a:endParaRPr lang="zh-CN" altLang="en-US" sz="1800"/>
                    </a:p>
                  </a:txBody>
                  <a:tcPr marL="68580" marR="68580" marT="0" marB="0" vert="horz" anchor="t"/>
                </a:tc>
              </a:tr>
              <a:tr h="629285">
                <a:tc>
                  <a:txBody>
                    <a:bodyPr/>
                    <a:p>
                      <a:pPr indent="0">
                        <a:buNone/>
                      </a:pPr>
                      <a:r>
                        <a:rPr lang="zh-CN" altLang="en-US" sz="1800"/>
                        <a:t>电子商务法</a:t>
                      </a:r>
                      <a:endParaRPr lang="zh-CN" altLang="en-US" sz="1800"/>
                    </a:p>
                  </a:txBody>
                  <a:tcPr marL="68580" marR="68580" marT="0" marB="0" vert="horz" anchor="t"/>
                </a:tc>
                <a:tc>
                  <a:txBody>
                    <a:bodyPr/>
                    <a:p>
                      <a:pPr indent="0">
                        <a:buNone/>
                      </a:pPr>
                      <a:r>
                        <a:rPr lang="zh-CN" altLang="en-US" sz="1800">
                          <a:latin typeface="宋体" panose="02010600030101010101" pitchFamily="2" charset="-122"/>
                          <a:ea typeface="宋体" panose="02010600030101010101" pitchFamily="2" charset="-122"/>
                          <a:cs typeface="宋体" panose="02010600030101010101" pitchFamily="2" charset="-122"/>
                        </a:rPr>
                        <a:t>2019年1月1日</a:t>
                      </a:r>
                      <a:endParaRPr lang="zh-CN" altLang="en-US" sz="18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tc>
                <a:tc>
                  <a:txBody>
                    <a:bodyPr/>
                    <a:p>
                      <a:pPr indent="0">
                        <a:buNone/>
                      </a:pPr>
                      <a:r>
                        <a:rPr lang="zh-CN" altLang="en-US" sz="1800"/>
                        <a:t>保障电子商务各方主体的合法权益，规范电子商务行为，维护市场秩序，促进电子商务持续健康发展</a:t>
                      </a:r>
                      <a:endParaRPr lang="zh-CN" altLang="en-US" sz="1800"/>
                    </a:p>
                  </a:txBody>
                  <a:tcPr marL="68580" marR="68580" marT="0" marB="0" vert="horz" anchor="t"/>
                </a:tc>
              </a:tr>
              <a:tr h="548640">
                <a:tc>
                  <a:txBody>
                    <a:bodyPr/>
                    <a:p>
                      <a:pPr indent="0">
                        <a:buNone/>
                      </a:pPr>
                      <a:r>
                        <a:rPr lang="zh-CN" altLang="en-US" sz="1800"/>
                        <a:t>密码法</a:t>
                      </a:r>
                      <a:endParaRPr lang="zh-CN" altLang="en-US" sz="1800"/>
                    </a:p>
                  </a:txBody>
                  <a:tcPr marL="68580" marR="68580" marT="0" marB="0" vert="horz" anchor="t"/>
                </a:tc>
                <a:tc>
                  <a:txBody>
                    <a:bodyPr/>
                    <a:p>
                      <a:pPr indent="0">
                        <a:buNone/>
                      </a:pPr>
                      <a:r>
                        <a:rPr lang="zh-CN" altLang="en-US" sz="1800">
                          <a:latin typeface="宋体" panose="02010600030101010101" pitchFamily="2" charset="-122"/>
                          <a:ea typeface="宋体" panose="02010600030101010101" pitchFamily="2" charset="-122"/>
                          <a:cs typeface="宋体" panose="02010600030101010101" pitchFamily="2" charset="-122"/>
                        </a:rPr>
                        <a:t>2020年1月1日</a:t>
                      </a:r>
                      <a:endParaRPr lang="zh-CN" altLang="en-US" sz="18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tc>
                <a:tc>
                  <a:txBody>
                    <a:bodyPr/>
                    <a:p>
                      <a:pPr indent="0">
                        <a:buNone/>
                      </a:pPr>
                      <a:r>
                        <a:rPr lang="zh-CN" altLang="en-US" sz="1800"/>
                        <a:t>规范密码管理和应用，促进密码事业发展，保障网络与信息安全</a:t>
                      </a:r>
                      <a:endParaRPr lang="zh-CN" altLang="en-US" sz="1800"/>
                    </a:p>
                  </a:txBody>
                  <a:tcPr marL="68580" marR="68580" marT="0" marB="0" vert="horz" anchor="t"/>
                </a:tc>
              </a:tr>
              <a:tr h="628650">
                <a:tc>
                  <a:txBody>
                    <a:bodyPr/>
                    <a:p>
                      <a:pPr indent="0">
                        <a:buNone/>
                      </a:pPr>
                      <a:r>
                        <a:rPr lang="zh-CN" altLang="en-US" sz="1800"/>
                        <a:t>电子签名法</a:t>
                      </a:r>
                      <a:endParaRPr lang="zh-CN" altLang="en-US" sz="1800"/>
                    </a:p>
                  </a:txBody>
                  <a:tcPr marL="68580" marR="68580" marT="0" marB="0" vert="horz" anchor="t"/>
                </a:tc>
                <a:tc>
                  <a:txBody>
                    <a:bodyPr/>
                    <a:p>
                      <a:pPr indent="0">
                        <a:buNone/>
                      </a:pPr>
                      <a:r>
                        <a:rPr lang="zh-CN" altLang="en-US" sz="1800">
                          <a:latin typeface="宋体" panose="02010600030101010101" pitchFamily="2" charset="-122"/>
                          <a:ea typeface="宋体" panose="02010600030101010101" pitchFamily="2" charset="-122"/>
                          <a:cs typeface="宋体" panose="02010600030101010101" pitchFamily="2" charset="-122"/>
                        </a:rPr>
                        <a:t>2005年4月1日</a:t>
                      </a:r>
                      <a:endParaRPr lang="zh-CN" altLang="en-US" sz="18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tc>
                <a:tc>
                  <a:txBody>
                    <a:bodyPr/>
                    <a:p>
                      <a:pPr indent="0">
                        <a:buNone/>
                      </a:pPr>
                      <a:r>
                        <a:rPr lang="zh-CN" altLang="en-US" sz="1800"/>
                        <a:t>规范电子签名行为，确立电子签名的法律效力，维护有关各方的合法权益</a:t>
                      </a:r>
                      <a:endParaRPr lang="zh-CN" altLang="en-US" sz="1800"/>
                    </a:p>
                  </a:txBody>
                  <a:tcPr marL="68580" marR="68580" marT="0" marB="0" vert="horz" anchor="t"/>
                </a:tc>
              </a:tr>
              <a:tr h="628650">
                <a:tc>
                  <a:txBody>
                    <a:bodyPr/>
                    <a:p>
                      <a:pPr indent="0">
                        <a:buNone/>
                      </a:pPr>
                      <a:r>
                        <a:rPr lang="zh-CN" altLang="en-US" sz="1800"/>
                        <a:t>信息安全等级保护管理办法</a:t>
                      </a:r>
                      <a:endParaRPr lang="zh-CN" altLang="en-US" sz="1800"/>
                    </a:p>
                  </a:txBody>
                  <a:tcPr marL="68580" marR="68580" marT="0" marB="0" vert="horz" anchor="t"/>
                </a:tc>
                <a:tc>
                  <a:txBody>
                    <a:bodyPr/>
                    <a:p>
                      <a:pPr indent="0">
                        <a:buNone/>
                      </a:pPr>
                      <a:r>
                        <a:rPr lang="zh-CN" altLang="en-US" sz="1800">
                          <a:latin typeface="宋体" panose="02010600030101010101" pitchFamily="2" charset="-122"/>
                          <a:ea typeface="宋体" panose="02010600030101010101" pitchFamily="2" charset="-122"/>
                          <a:cs typeface="宋体" panose="02010600030101010101" pitchFamily="2" charset="-122"/>
                        </a:rPr>
                        <a:t>2007年6月22日</a:t>
                      </a:r>
                      <a:endParaRPr lang="zh-CN" altLang="en-US" sz="18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tc>
                <a:tc>
                  <a:txBody>
                    <a:bodyPr/>
                    <a:p>
                      <a:pPr indent="0">
                        <a:buNone/>
                      </a:pPr>
                      <a:r>
                        <a:rPr lang="zh-CN" altLang="en-US" sz="1800"/>
                        <a:t>提高信息安全保障能力和水平，维护国家安全、社会稳定和公共利益，保障和促进信息化建设</a:t>
                      </a:r>
                      <a:endParaRPr lang="zh-CN" altLang="en-US" sz="1800"/>
                    </a:p>
                  </a:txBody>
                  <a:tcPr marL="68580" marR="68580" marT="0" marB="0" vert="horz" anchor="t"/>
                </a:tc>
              </a:tr>
            </a:tbl>
          </a:graphicData>
        </a:graphic>
      </p:graphicFrame>
      <p:sp>
        <p:nvSpPr>
          <p:cNvPr id="3" name="文本框 2"/>
          <p:cNvSpPr txBox="1"/>
          <p:nvPr/>
        </p:nvSpPr>
        <p:spPr>
          <a:xfrm>
            <a:off x="2032000" y="4338955"/>
            <a:ext cx="5080000" cy="414020"/>
          </a:xfrm>
          <a:prstGeom prst="rect">
            <a:avLst/>
          </a:prstGeom>
          <a:noFill/>
          <a:ln w="9525">
            <a:noFill/>
          </a:ln>
        </p:spPr>
        <p:txBody>
          <a:bodyPr>
            <a:spAutoFit/>
          </a:bodyPr>
          <a:p>
            <a:pPr indent="266700"/>
            <a:r>
              <a:rPr lang="en-US" sz="1050" b="0">
                <a:solidFill>
                  <a:srgbClr val="000000"/>
                </a:solidFill>
                <a:latin typeface="宋体" panose="02010600030101010101" pitchFamily="2" charset="-122"/>
                <a:ea typeface="宋体" panose="02010600030101010101" pitchFamily="2" charset="-122"/>
                <a:cs typeface="Times New Roman" panose="02020603050405020304" charset="0"/>
              </a:rPr>
              <a:t> </a:t>
            </a:r>
            <a:endParaRPr lang="zh-CN" altLang="en-US"/>
          </a:p>
        </p:txBody>
      </p:sp>
      <p:sp>
        <p:nvSpPr>
          <p:cNvPr id="5" name="文本框 4"/>
          <p:cNvSpPr txBox="1"/>
          <p:nvPr/>
        </p:nvSpPr>
        <p:spPr>
          <a:xfrm>
            <a:off x="2782570" y="1134745"/>
            <a:ext cx="4400550" cy="368300"/>
          </a:xfrm>
          <a:prstGeom prst="rect">
            <a:avLst/>
          </a:prstGeom>
          <a:noFill/>
        </p:spPr>
        <p:txBody>
          <a:bodyPr wrap="none" rtlCol="0" anchor="t">
            <a:spAutoFit/>
          </a:bodyPr>
          <a:p>
            <a:pPr algn="l"/>
            <a:r>
              <a:rPr lang="zh-CN">
                <a:solidFill>
                  <a:srgbClr val="000000"/>
                </a:solidFill>
                <a:ea typeface="宋体" panose="02010600030101010101" pitchFamily="2" charset="-122"/>
                <a:sym typeface="+mn-ea"/>
              </a:rPr>
              <a:t>表</a:t>
            </a:r>
            <a:r>
              <a:rPr lang="zh-CN">
                <a:solidFill>
                  <a:srgbClr val="000000"/>
                </a:solidFill>
                <a:latin typeface="+mn-ea"/>
                <a:cs typeface="Times New Roman" panose="02020603050405020304" charset="0"/>
                <a:sym typeface="+mn-ea"/>
              </a:rPr>
              <a:t>1-1-</a:t>
            </a:r>
            <a:r>
              <a:rPr lang="en-US" altLang="zh-CN">
                <a:solidFill>
                  <a:srgbClr val="000000"/>
                </a:solidFill>
                <a:latin typeface="+mn-ea"/>
                <a:cs typeface="Times New Roman" panose="02020603050405020304" charset="0"/>
                <a:sym typeface="+mn-ea"/>
              </a:rPr>
              <a:t>4</a:t>
            </a:r>
            <a:r>
              <a:rPr lang="zh-CN">
                <a:solidFill>
                  <a:srgbClr val="000000"/>
                </a:solidFill>
                <a:latin typeface="+mn-ea"/>
                <a:cs typeface="Times New Roman" panose="02020603050405020304" charset="0"/>
                <a:sym typeface="+mn-ea"/>
              </a:rPr>
              <a:t> </a:t>
            </a:r>
            <a:r>
              <a:rPr lang="zh-CN">
                <a:solidFill>
                  <a:srgbClr val="000000"/>
                </a:solidFill>
                <a:ea typeface="宋体" panose="02010600030101010101" pitchFamily="2" charset="-122"/>
                <a:cs typeface="Times New Roman" panose="02020603050405020304" charset="0"/>
                <a:sym typeface="+mn-ea"/>
              </a:rPr>
              <a:t>  我国与信息技术相关的法律法规</a:t>
            </a:r>
            <a:endParaRPr lang="zh-CN">
              <a:solidFill>
                <a:srgbClr val="000000"/>
              </a:solidFill>
              <a:ea typeface="宋体" panose="02010600030101010101" pitchFamily="2" charset="-122"/>
              <a:cs typeface="Times New Roman" panose="02020603050405020304" charset="0"/>
              <a:sym typeface="+mn-ea"/>
            </a:endParaRPr>
          </a:p>
        </p:txBody>
      </p:sp>
      <p:sp>
        <p:nvSpPr>
          <p:cNvPr id="6" name="TextBox 3"/>
          <p:cNvSpPr txBox="1"/>
          <p:nvPr/>
        </p:nvSpPr>
        <p:spPr>
          <a:xfrm>
            <a:off x="2048510" y="243840"/>
            <a:ext cx="2531110" cy="521970"/>
          </a:xfrm>
          <a:prstGeom prst="rect">
            <a:avLst/>
          </a:prstGeom>
          <a:noFill/>
        </p:spPr>
        <p:txBody>
          <a:bodyPr wrap="square" rtlCol="0">
            <a:spAutoFit/>
          </a:bodyPr>
          <a:lstStyle/>
          <a:p>
            <a:r>
              <a:rPr lang="zh-CN" altLang="zh-CN" sz="2800" b="1" dirty="0">
                <a:solidFill>
                  <a:srgbClr val="FFFF00"/>
                </a:solidFill>
                <a:latin typeface="黑体" panose="02010609060101010101" pitchFamily="2" charset="-122"/>
                <a:ea typeface="黑体" panose="02010609060101010101" pitchFamily="2" charset="-122"/>
                <a:sym typeface="+mn-ea"/>
              </a:rPr>
              <a:t>二．信息社会</a:t>
            </a:r>
            <a:endParaRPr lang="zh-CN" altLang="zh-CN" sz="2800" b="1" dirty="0">
              <a:solidFill>
                <a:srgbClr val="FFFF00"/>
              </a:solidFill>
              <a:latin typeface="黑体" panose="02010609060101010101" pitchFamily="2" charset="-122"/>
              <a:ea typeface="黑体" panose="0201060906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p:plus/>
      </p:transition>
    </mc:Choice>
    <mc:Fallback>
      <p:transition spd="slow">
        <p:plu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22250" y="4206240"/>
            <a:ext cx="8853170" cy="1322070"/>
          </a:xfrm>
          <a:prstGeom prst="rect">
            <a:avLst/>
          </a:prstGeom>
          <a:noFill/>
          <a:ln w="9525">
            <a:noFill/>
          </a:ln>
        </p:spPr>
        <p:txBody>
          <a:bodyPr wrap="square">
            <a:spAutoFit/>
          </a:bodyPr>
          <a:p>
            <a:pPr indent="266700" algn="ctr"/>
            <a:r>
              <a:rPr lang="zh-CN" altLang="en-US" sz="2000" b="0">
                <a:latin typeface="宋体" panose="02010600030101010101" pitchFamily="2" charset="-122"/>
                <a:ea typeface="宋体" panose="02010600030101010101" pitchFamily="2" charset="-122"/>
                <a:cs typeface="宋体" panose="02010600030101010101" pitchFamily="2" charset="-122"/>
              </a:rPr>
              <a:t>判断信息行为是否符合信息社会道德规范</a:t>
            </a:r>
            <a:endParaRPr lang="zh-CN" altLang="en-US" sz="2000" b="0">
              <a:latin typeface="宋体" panose="02010600030101010101" pitchFamily="2" charset="-122"/>
              <a:ea typeface="宋体" panose="02010600030101010101" pitchFamily="2" charset="-122"/>
              <a:cs typeface="宋体" panose="02010600030101010101" pitchFamily="2" charset="-122"/>
            </a:endParaRPr>
          </a:p>
          <a:p>
            <a:pPr indent="266700"/>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2000" b="0">
                <a:latin typeface="宋体" panose="02010600030101010101" pitchFamily="2" charset="-122"/>
                <a:ea typeface="宋体" panose="02010600030101010101" pitchFamily="2" charset="-122"/>
                <a:cs typeface="宋体" panose="02010600030101010101" pitchFamily="2" charset="-122"/>
              </a:rPr>
              <a:t>表</a:t>
            </a:r>
            <a:r>
              <a:rPr lang="en-US" altLang="zh-CN" sz="2000" b="0">
                <a:latin typeface="宋体" panose="02010600030101010101" pitchFamily="2" charset="-122"/>
                <a:ea typeface="宋体" panose="02010600030101010101" pitchFamily="2" charset="-122"/>
                <a:cs typeface="宋体" panose="02010600030101010101" pitchFamily="2" charset="-122"/>
              </a:rPr>
              <a:t>1-1-5</a:t>
            </a:r>
            <a:r>
              <a:rPr lang="zh-CN" altLang="en-US" sz="2000" b="0">
                <a:latin typeface="宋体" panose="02010600030101010101" pitchFamily="2" charset="-122"/>
                <a:ea typeface="宋体" panose="02010600030101010101" pitchFamily="2" charset="-122"/>
                <a:cs typeface="宋体" panose="02010600030101010101" pitchFamily="2" charset="-122"/>
              </a:rPr>
              <a:t>收集了一些信息行为，请判断这些信息行为是否符合信息社会道德规范。若不符合，请写出正确的做法。同学们也可以自行收集几个案例进行判断分析，写在表格的后面。</a:t>
            </a:r>
            <a:endParaRPr lang="zh-CN" altLang="en-US" sz="2000" b="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55880" y="1267460"/>
            <a:ext cx="8853170" cy="368300"/>
          </a:xfrm>
          <a:prstGeom prst="rect">
            <a:avLst/>
          </a:prstGeom>
          <a:noFill/>
          <a:ln w="9525">
            <a:noFill/>
          </a:ln>
        </p:spPr>
        <p:txBody>
          <a:bodyPr wrap="square">
            <a:spAutoFit/>
          </a:bodyPr>
          <a:p>
            <a:pPr marL="285750" indent="-285750">
              <a:buClr>
                <a:srgbClr val="0070C0"/>
              </a:buClr>
              <a:buFont typeface="Wingdings" panose="05000000000000000000" charset="0"/>
              <a:buChar char="u"/>
            </a:pPr>
            <a:endParaRPr lang="en-US" altLang="zh-CN"/>
          </a:p>
        </p:txBody>
      </p:sp>
      <p:sp>
        <p:nvSpPr>
          <p:cNvPr id="3" name="文本框 2"/>
          <p:cNvSpPr txBox="1"/>
          <p:nvPr/>
        </p:nvSpPr>
        <p:spPr>
          <a:xfrm>
            <a:off x="334645" y="1164590"/>
            <a:ext cx="8474710" cy="2707005"/>
          </a:xfrm>
          <a:prstGeom prst="rect">
            <a:avLst/>
          </a:prstGeom>
          <a:noFill/>
          <a:ln w="9525">
            <a:noFill/>
          </a:ln>
        </p:spPr>
        <p:txBody>
          <a:bodyPr wrap="square">
            <a:spAutoFit/>
          </a:bodyPr>
          <a:p>
            <a:pPr marL="285750" indent="-285750">
              <a:buClr>
                <a:srgbClr val="0070C0"/>
              </a:buClr>
              <a:buFont typeface="Wingdings" panose="05000000000000000000" charset="0"/>
              <a:buChar char="u"/>
            </a:pPr>
            <a:r>
              <a:rPr lang="zh-CN" altLang="en-US" sz="2000"/>
              <a:t>全国青少年网络文明公约</a:t>
            </a:r>
            <a:endParaRPr lang="zh-CN" altLang="en-US" sz="2000"/>
          </a:p>
          <a:p>
            <a:pPr indent="0">
              <a:buClr>
                <a:srgbClr val="0070C0"/>
              </a:buClr>
              <a:buNone/>
            </a:pPr>
            <a:r>
              <a:rPr lang="zh-CN" altLang="en-US" sz="2000"/>
              <a:t>      为了规范青少年网民合理使用网络，教育部、团中央、国务院新闻办等部门，于</a:t>
            </a:r>
            <a:r>
              <a:rPr lang="en-US" altLang="zh-CN" sz="2000"/>
              <a:t>2001</a:t>
            </a:r>
            <a:r>
              <a:rPr lang="zh-CN" altLang="en-US" sz="2000"/>
              <a:t>年</a:t>
            </a:r>
            <a:r>
              <a:rPr lang="en-US" altLang="zh-CN" sz="2000"/>
              <a:t>11</a:t>
            </a:r>
            <a:r>
              <a:rPr lang="zh-CN" altLang="en-US" sz="2000"/>
              <a:t>月，联合发布了《全国青少年网络文明公约》。其内容如下：</a:t>
            </a:r>
            <a:endParaRPr lang="zh-CN" altLang="en-US" sz="2000"/>
          </a:p>
          <a:p>
            <a:pPr indent="0" algn="ctr">
              <a:buClr>
                <a:srgbClr val="0070C0"/>
              </a:buClr>
              <a:buNone/>
            </a:pPr>
            <a:r>
              <a:rPr lang="zh-CN" altLang="en-US">
                <a:solidFill>
                  <a:schemeClr val="tx1"/>
                </a:solidFill>
              </a:rPr>
              <a:t>（</a:t>
            </a:r>
            <a:r>
              <a:rPr lang="en-US" altLang="zh-CN">
                <a:solidFill>
                  <a:schemeClr val="tx1"/>
                </a:solidFill>
              </a:rPr>
              <a:t>1</a:t>
            </a:r>
            <a:r>
              <a:rPr lang="zh-CN" altLang="en-US">
                <a:solidFill>
                  <a:schemeClr val="tx1"/>
                </a:solidFill>
              </a:rPr>
              <a:t>）</a:t>
            </a:r>
            <a:r>
              <a:rPr lang="zh-CN" altLang="en-US">
                <a:solidFill>
                  <a:schemeClr val="tx1"/>
                </a:solidFill>
                <a:effectLst>
                  <a:outerShdw blurRad="38100" dist="38100" dir="2700000" algn="tl">
                    <a:srgbClr val="000000">
                      <a:alpha val="43137"/>
                    </a:srgbClr>
                  </a:outerShdw>
                </a:effectLst>
              </a:rPr>
              <a:t>要善于网上学习，不浏览不良信息。</a:t>
            </a:r>
            <a:endParaRPr lang="zh-CN" altLang="en-US">
              <a:solidFill>
                <a:schemeClr val="tx1"/>
              </a:solidFill>
            </a:endParaRPr>
          </a:p>
          <a:p>
            <a:pPr indent="0" algn="ctr">
              <a:buClr>
                <a:srgbClr val="0070C0"/>
              </a:buClr>
              <a:buNone/>
            </a:pPr>
            <a:r>
              <a:rPr lang="zh-CN" altLang="en-US">
                <a:solidFill>
                  <a:schemeClr val="tx1"/>
                </a:solidFill>
              </a:rPr>
              <a:t>（</a:t>
            </a:r>
            <a:r>
              <a:rPr lang="en-US" altLang="zh-CN">
                <a:solidFill>
                  <a:schemeClr val="tx1"/>
                </a:solidFill>
              </a:rPr>
              <a:t>2</a:t>
            </a:r>
            <a:r>
              <a:rPr lang="zh-CN" altLang="en-US">
                <a:solidFill>
                  <a:schemeClr val="tx1"/>
                </a:solidFill>
              </a:rPr>
              <a:t>）</a:t>
            </a:r>
            <a:r>
              <a:rPr lang="zh-CN" altLang="en-US">
                <a:solidFill>
                  <a:schemeClr val="tx1"/>
                </a:solidFill>
                <a:effectLst>
                  <a:outerShdw blurRad="38100" dist="38100" dir="2700000" algn="tl">
                    <a:srgbClr val="000000">
                      <a:alpha val="43137"/>
                    </a:srgbClr>
                  </a:outerShdw>
                </a:effectLst>
              </a:rPr>
              <a:t>要诚实友好交流，不侮辱欺诈他人。</a:t>
            </a:r>
            <a:endParaRPr lang="zh-CN" altLang="en-US">
              <a:solidFill>
                <a:schemeClr val="tx1"/>
              </a:solidFill>
            </a:endParaRPr>
          </a:p>
          <a:p>
            <a:pPr indent="0" algn="ctr">
              <a:buClr>
                <a:srgbClr val="0070C0"/>
              </a:buClr>
              <a:buNone/>
            </a:pPr>
            <a:r>
              <a:rPr lang="zh-CN" altLang="en-US">
                <a:solidFill>
                  <a:schemeClr val="tx1"/>
                </a:solidFill>
              </a:rPr>
              <a:t>（</a:t>
            </a:r>
            <a:r>
              <a:rPr lang="en-US" altLang="zh-CN">
                <a:solidFill>
                  <a:schemeClr val="tx1"/>
                </a:solidFill>
              </a:rPr>
              <a:t>3</a:t>
            </a:r>
            <a:r>
              <a:rPr lang="zh-CN" altLang="en-US">
                <a:solidFill>
                  <a:schemeClr val="tx1"/>
                </a:solidFill>
              </a:rPr>
              <a:t>）</a:t>
            </a:r>
            <a:r>
              <a:rPr lang="zh-CN" altLang="en-US">
                <a:solidFill>
                  <a:schemeClr val="tx1"/>
                </a:solidFill>
                <a:effectLst>
                  <a:outerShdw blurRad="38100" dist="38100" dir="2700000" algn="tl">
                    <a:srgbClr val="000000">
                      <a:alpha val="43137"/>
                    </a:srgbClr>
                  </a:outerShdw>
                </a:effectLst>
              </a:rPr>
              <a:t>要增强自护意识，不随意约会网友。</a:t>
            </a:r>
            <a:endParaRPr lang="zh-CN" altLang="en-US">
              <a:solidFill>
                <a:schemeClr val="tx1"/>
              </a:solidFill>
            </a:endParaRPr>
          </a:p>
          <a:p>
            <a:pPr indent="0" algn="ctr">
              <a:buClr>
                <a:srgbClr val="0070C0"/>
              </a:buClr>
              <a:buNone/>
            </a:pPr>
            <a:r>
              <a:rPr lang="zh-CN" altLang="en-US">
                <a:solidFill>
                  <a:schemeClr val="tx1"/>
                </a:solidFill>
              </a:rPr>
              <a:t>（</a:t>
            </a:r>
            <a:r>
              <a:rPr lang="en-US" altLang="zh-CN">
                <a:solidFill>
                  <a:schemeClr val="tx1"/>
                </a:solidFill>
              </a:rPr>
              <a:t>4</a:t>
            </a:r>
            <a:r>
              <a:rPr lang="zh-CN" altLang="en-US">
                <a:solidFill>
                  <a:schemeClr val="tx1"/>
                </a:solidFill>
              </a:rPr>
              <a:t>）</a:t>
            </a:r>
            <a:r>
              <a:rPr lang="zh-CN" altLang="en-US">
                <a:solidFill>
                  <a:schemeClr val="tx1"/>
                </a:solidFill>
                <a:effectLst>
                  <a:outerShdw blurRad="38100" dist="38100" dir="2700000" algn="tl">
                    <a:srgbClr val="000000">
                      <a:alpha val="43137"/>
                    </a:srgbClr>
                  </a:outerShdw>
                </a:effectLst>
              </a:rPr>
              <a:t>要维护网络安全，不破坏网络秩序。</a:t>
            </a:r>
            <a:endParaRPr lang="zh-CN" altLang="en-US">
              <a:solidFill>
                <a:schemeClr val="tx1"/>
              </a:solidFill>
              <a:effectLst>
                <a:outerShdw blurRad="38100" dist="38100" dir="2700000" algn="tl">
                  <a:srgbClr val="000000">
                    <a:alpha val="43137"/>
                  </a:srgbClr>
                </a:outerShdw>
              </a:effectLst>
            </a:endParaRPr>
          </a:p>
          <a:p>
            <a:pPr indent="0" algn="ctr">
              <a:buClr>
                <a:srgbClr val="0070C0"/>
              </a:buClr>
              <a:buNone/>
            </a:pPr>
            <a:r>
              <a:rPr lang="zh-CN" altLang="en-US">
                <a:solidFill>
                  <a:schemeClr val="tx1"/>
                </a:solidFill>
              </a:rPr>
              <a:t>（</a:t>
            </a:r>
            <a:r>
              <a:rPr lang="en-US" altLang="zh-CN">
                <a:solidFill>
                  <a:schemeClr val="tx1"/>
                </a:solidFill>
              </a:rPr>
              <a:t>5</a:t>
            </a:r>
            <a:r>
              <a:rPr lang="zh-CN" altLang="en-US">
                <a:solidFill>
                  <a:schemeClr val="tx1"/>
                </a:solidFill>
              </a:rPr>
              <a:t>）</a:t>
            </a:r>
            <a:r>
              <a:rPr lang="zh-CN" altLang="en-US">
                <a:solidFill>
                  <a:schemeClr val="tx1"/>
                </a:solidFill>
                <a:effectLst>
                  <a:outerShdw blurRad="38100" dist="38100" dir="2700000" algn="tl">
                    <a:srgbClr val="000000">
                      <a:alpha val="43137"/>
                    </a:srgbClr>
                  </a:outerShdw>
                </a:effectLst>
              </a:rPr>
              <a:t>要有益身心健康，不沉溺虚拟时空。</a:t>
            </a:r>
            <a:endParaRPr lang="zh-CN" altLang="en-US">
              <a:solidFill>
                <a:schemeClr val="tx1"/>
              </a:solidFill>
            </a:endParaRPr>
          </a:p>
        </p:txBody>
      </p:sp>
      <p:sp>
        <p:nvSpPr>
          <p:cNvPr id="307" name="文本框 2"/>
          <p:cNvSpPr txBox="1">
            <a:spLocks noChangeArrowheads="1"/>
          </p:cNvSpPr>
          <p:nvPr/>
        </p:nvSpPr>
        <p:spPr bwMode="auto">
          <a:xfrm>
            <a:off x="222250" y="3702050"/>
            <a:ext cx="1325880" cy="300355"/>
          </a:xfrm>
          <a:prstGeom prst="rect">
            <a:avLst/>
          </a:prstGeom>
        </p:spPr>
        <p:style>
          <a:lnRef idx="1">
            <a:schemeClr val="accent1"/>
          </a:lnRef>
          <a:fillRef idx="3">
            <a:schemeClr val="accent1"/>
          </a:fillRef>
          <a:effectRef idx="2">
            <a:schemeClr val="accent1"/>
          </a:effectRef>
          <a:fontRef idx="minor">
            <a:schemeClr val="lt1"/>
          </a:fontRef>
        </p:style>
        <p:txBody>
          <a:bodyPr rot="0" vert="horz" wrap="square" lIns="0" tIns="0" rIns="0" bIns="0" anchor="t" anchorCtr="0">
            <a:noAutofit/>
          </a:bodyPr>
          <a:p>
            <a:pPr algn="just">
              <a:spcAft>
                <a:spcPts val="0"/>
              </a:spcAft>
            </a:pPr>
            <a:r>
              <a:rPr lang="zh-CN" kern="100">
                <a:effectLst/>
                <a:ea typeface="宋体" panose="02010600030101010101" pitchFamily="2" charset="-122"/>
                <a:cs typeface="Times New Roman" panose="02020603050405020304"/>
              </a:rPr>
              <a:t>『实践体验』</a:t>
            </a:r>
            <a:endParaRPr lang="zh-CN" kern="100">
              <a:effectLst/>
              <a:ea typeface="宋体" panose="02010600030101010101" pitchFamily="2" charset="-122"/>
              <a:cs typeface="Times New Roman" panose="02020603050405020304"/>
            </a:endParaRPr>
          </a:p>
        </p:txBody>
      </p:sp>
      <p:sp>
        <p:nvSpPr>
          <p:cNvPr id="5" name="TextBox 3"/>
          <p:cNvSpPr txBox="1"/>
          <p:nvPr/>
        </p:nvSpPr>
        <p:spPr>
          <a:xfrm>
            <a:off x="2048510" y="243840"/>
            <a:ext cx="2531110" cy="521970"/>
          </a:xfrm>
          <a:prstGeom prst="rect">
            <a:avLst/>
          </a:prstGeom>
          <a:noFill/>
        </p:spPr>
        <p:txBody>
          <a:bodyPr wrap="square" rtlCol="0">
            <a:spAutoFit/>
          </a:bodyPr>
          <a:lstStyle/>
          <a:p>
            <a:r>
              <a:rPr lang="zh-CN" altLang="zh-CN" sz="2800" b="1" dirty="0">
                <a:solidFill>
                  <a:srgbClr val="FFFF00"/>
                </a:solidFill>
                <a:latin typeface="黑体" panose="02010609060101010101" pitchFamily="2" charset="-122"/>
                <a:ea typeface="黑体" panose="02010609060101010101" pitchFamily="2" charset="-122"/>
                <a:sym typeface="+mn-ea"/>
              </a:rPr>
              <a:t>二．信息社会</a:t>
            </a:r>
            <a:endParaRPr lang="zh-CN" altLang="zh-CN" sz="2800" b="1" dirty="0">
              <a:solidFill>
                <a:srgbClr val="FFFF00"/>
              </a:solidFill>
              <a:latin typeface="黑体" panose="02010609060101010101" pitchFamily="2" charset="-122"/>
              <a:ea typeface="黑体" panose="0201060906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p:plus/>
      </p:transition>
    </mc:Choice>
    <mc:Fallback>
      <p:transition spd="slow">
        <p:plu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p:nvPr/>
        </p:nvGraphicFramePr>
        <p:xfrm>
          <a:off x="106680" y="1405255"/>
          <a:ext cx="8952230" cy="5455920"/>
        </p:xfrm>
        <a:graphic>
          <a:graphicData uri="http://schemas.openxmlformats.org/drawingml/2006/table">
            <a:tbl>
              <a:tblPr firstRow="1" bandRow="1">
                <a:tableStyleId>{21E4AEA4-8DFA-4A89-87EB-49C32662AFE0}</a:tableStyleId>
              </a:tblPr>
              <a:tblGrid>
                <a:gridCol w="5727700"/>
                <a:gridCol w="1461135"/>
                <a:gridCol w="1763395"/>
              </a:tblGrid>
              <a:tr h="640080">
                <a:tc>
                  <a:txBody>
                    <a:bodyPr/>
                    <a:p>
                      <a:pPr algn="ctr">
                        <a:buNone/>
                      </a:pPr>
                      <a:r>
                        <a:rPr lang="zh-CN" altLang="en-US" sz="1800"/>
                        <a:t>案例</a:t>
                      </a:r>
                      <a:endParaRPr lang="zh-CN" altLang="en-US" sz="1800"/>
                    </a:p>
                  </a:txBody>
                  <a:tcPr anchor="ctr" anchorCtr="0"/>
                </a:tc>
                <a:tc>
                  <a:txBody>
                    <a:bodyPr/>
                    <a:p>
                      <a:pPr algn="ctr">
                        <a:buNone/>
                      </a:pPr>
                      <a:r>
                        <a:rPr lang="zh-CN" altLang="en-US" sz="1800"/>
                        <a:t>是否符合社会道德规范</a:t>
                      </a:r>
                      <a:endParaRPr lang="zh-CN" altLang="en-US" sz="1800"/>
                    </a:p>
                  </a:txBody>
                  <a:tcPr/>
                </a:tc>
                <a:tc>
                  <a:txBody>
                    <a:bodyPr/>
                    <a:p>
                      <a:pPr algn="ctr">
                        <a:buNone/>
                      </a:pPr>
                      <a:r>
                        <a:rPr lang="zh-CN" altLang="en-US" sz="1800"/>
                        <a:t>正确的做法</a:t>
                      </a:r>
                      <a:endParaRPr lang="zh-CN" altLang="en-US" sz="1800"/>
                    </a:p>
                  </a:txBody>
                  <a:tcPr/>
                </a:tc>
              </a:tr>
              <a:tr h="640080">
                <a:tc>
                  <a:txBody>
                    <a:bodyPr/>
                    <a:p>
                      <a:pPr>
                        <a:buNone/>
                      </a:pPr>
                      <a:r>
                        <a:rPr lang="zh-CN" altLang="zh-CN" sz="1800">
                          <a:sym typeface="+mn-ea"/>
                        </a:rPr>
                        <a:t>小刘设计了一个程序连接到某公司服务器复制了很多公司内部机密数据，但尚未对该公司造成损失</a:t>
                      </a:r>
                      <a:endParaRPr lang="zh-CN" altLang="zh-CN" sz="1800">
                        <a:sym typeface="+mn-ea"/>
                      </a:endParaRPr>
                    </a:p>
                  </a:txBody>
                  <a:tcPr/>
                </a:tc>
                <a:tc>
                  <a:txBody>
                    <a:bodyPr/>
                    <a:p>
                      <a:pPr>
                        <a:buNone/>
                      </a:pPr>
                      <a:endParaRPr lang="zh-CN" altLang="en-US" sz="1800"/>
                    </a:p>
                  </a:txBody>
                  <a:tcPr/>
                </a:tc>
                <a:tc>
                  <a:txBody>
                    <a:bodyPr/>
                    <a:p>
                      <a:pPr>
                        <a:buNone/>
                      </a:pPr>
                      <a:endParaRPr lang="zh-CN" altLang="en-US" sz="1800"/>
                    </a:p>
                  </a:txBody>
                  <a:tcPr/>
                </a:tc>
              </a:tr>
              <a:tr h="640080">
                <a:tc>
                  <a:txBody>
                    <a:bodyPr/>
                    <a:p>
                      <a:pPr>
                        <a:buNone/>
                      </a:pPr>
                      <a:r>
                        <a:rPr lang="zh-CN" altLang="en-US" sz="1800"/>
                        <a:t>王明同学在微信群中发布了吸烟有害健康的一些典型案例，号召大家远离香烟</a:t>
                      </a:r>
                      <a:endParaRPr lang="zh-CN" altLang="en-US" sz="1800"/>
                    </a:p>
                  </a:txBody>
                  <a:tcPr/>
                </a:tc>
                <a:tc>
                  <a:txBody>
                    <a:bodyPr/>
                    <a:p>
                      <a:pPr>
                        <a:buNone/>
                      </a:pPr>
                      <a:endParaRPr lang="zh-CN" altLang="en-US" sz="1800"/>
                    </a:p>
                  </a:txBody>
                  <a:tcPr/>
                </a:tc>
                <a:tc>
                  <a:txBody>
                    <a:bodyPr/>
                    <a:p>
                      <a:pPr>
                        <a:buNone/>
                      </a:pPr>
                      <a:endParaRPr lang="zh-CN" altLang="en-US" sz="1800"/>
                    </a:p>
                  </a:txBody>
                  <a:tcPr/>
                </a:tc>
              </a:tr>
              <a:tr h="640080">
                <a:tc>
                  <a:txBody>
                    <a:bodyPr/>
                    <a:p>
                      <a:pPr>
                        <a:buNone/>
                      </a:pPr>
                      <a:r>
                        <a:rPr lang="zh-CN" altLang="en-US" sz="1800"/>
                        <a:t>电脑高手李刚破解了一款正版软件，适当修改后署上自己姓名，上传到网络上销售</a:t>
                      </a:r>
                      <a:endParaRPr lang="zh-CN" altLang="en-US" sz="1800"/>
                    </a:p>
                  </a:txBody>
                  <a:tcPr/>
                </a:tc>
                <a:tc>
                  <a:txBody>
                    <a:bodyPr/>
                    <a:p>
                      <a:pPr>
                        <a:buNone/>
                      </a:pPr>
                      <a:endParaRPr lang="zh-CN" altLang="en-US" sz="1800"/>
                    </a:p>
                  </a:txBody>
                  <a:tcPr/>
                </a:tc>
                <a:tc>
                  <a:txBody>
                    <a:bodyPr/>
                    <a:p>
                      <a:pPr>
                        <a:buNone/>
                      </a:pPr>
                      <a:endParaRPr lang="zh-CN" altLang="en-US" sz="1800"/>
                    </a:p>
                  </a:txBody>
                  <a:tcPr/>
                </a:tc>
              </a:tr>
              <a:tr h="914400">
                <a:tc>
                  <a:txBody>
                    <a:bodyPr/>
                    <a:p>
                      <a:pPr>
                        <a:buNone/>
                      </a:pPr>
                      <a:r>
                        <a:rPr lang="zh-CN" altLang="zh-CN" sz="1800">
                          <a:latin typeface="+mn-ea"/>
                          <a:cs typeface="+mn-ea"/>
                        </a:rPr>
                        <a:t>李华发现某个网站涉嫌传销、诈骗、销售假冒商品，及时在</a:t>
                      </a:r>
                      <a:r>
                        <a:rPr lang="en-US" altLang="zh-CN" sz="1800">
                          <a:latin typeface="+mn-ea"/>
                          <a:cs typeface="+mn-ea"/>
                        </a:rPr>
                        <a:t>“</a:t>
                      </a:r>
                      <a:r>
                        <a:rPr lang="zh-CN" altLang="en-US" sz="1800">
                          <a:latin typeface="+mn-ea"/>
                          <a:cs typeface="+mn-ea"/>
                        </a:rPr>
                        <a:t>中央网信办违法和不良信息举报中心</a:t>
                      </a:r>
                      <a:r>
                        <a:rPr lang="en-US" altLang="zh-CN" sz="1800">
                          <a:latin typeface="+mn-ea"/>
                          <a:cs typeface="+mn-ea"/>
                        </a:rPr>
                        <a:t>”</a:t>
                      </a:r>
                      <a:r>
                        <a:rPr lang="zh-CN" altLang="en-US" sz="1800">
                          <a:latin typeface="+mn-ea"/>
                          <a:cs typeface="+mn-ea"/>
                        </a:rPr>
                        <a:t>网站上进行举报</a:t>
                      </a:r>
                      <a:endParaRPr lang="zh-CN" altLang="en-US" sz="1800">
                        <a:latin typeface="+mn-ea"/>
                        <a:cs typeface="+mn-ea"/>
                      </a:endParaRPr>
                    </a:p>
                  </a:txBody>
                  <a:tcPr/>
                </a:tc>
                <a:tc>
                  <a:txBody>
                    <a:bodyPr/>
                    <a:p>
                      <a:pPr>
                        <a:buNone/>
                      </a:pPr>
                      <a:endParaRPr lang="zh-CN" altLang="en-US" sz="1800"/>
                    </a:p>
                  </a:txBody>
                  <a:tcPr/>
                </a:tc>
                <a:tc>
                  <a:txBody>
                    <a:bodyPr/>
                    <a:p>
                      <a:pPr>
                        <a:buNone/>
                      </a:pPr>
                      <a:endParaRPr lang="zh-CN" altLang="en-US" sz="1800"/>
                    </a:p>
                  </a:txBody>
                  <a:tcPr/>
                </a:tc>
              </a:tr>
              <a:tr h="640080">
                <a:tc>
                  <a:txBody>
                    <a:bodyPr/>
                    <a:p>
                      <a:pPr>
                        <a:buNone/>
                      </a:pPr>
                      <a:r>
                        <a:rPr lang="zh-CN" altLang="en-US" sz="1800"/>
                        <a:t>某同学将年级老师的通讯录</a:t>
                      </a:r>
                      <a:r>
                        <a:rPr lang="zh-CN" altLang="en-US" sz="1800">
                          <a:sym typeface="+mn-ea"/>
                        </a:rPr>
                        <a:t>私下</a:t>
                      </a:r>
                      <a:r>
                        <a:rPr lang="zh-CN" altLang="en-US" sz="1800"/>
                        <a:t>发给网友，造成老师们每天都收到很多骚扰电话</a:t>
                      </a:r>
                      <a:endParaRPr lang="zh-CN" altLang="en-US" sz="1800"/>
                    </a:p>
                  </a:txBody>
                  <a:tcPr/>
                </a:tc>
                <a:tc>
                  <a:txBody>
                    <a:bodyPr/>
                    <a:p>
                      <a:pPr>
                        <a:buNone/>
                      </a:pPr>
                      <a:endParaRPr lang="zh-CN" altLang="en-US" sz="1800"/>
                    </a:p>
                  </a:txBody>
                  <a:tcPr/>
                </a:tc>
                <a:tc>
                  <a:txBody>
                    <a:bodyPr/>
                    <a:p>
                      <a:pPr>
                        <a:buNone/>
                      </a:pPr>
                      <a:endParaRPr lang="zh-CN" altLang="en-US" sz="1800"/>
                    </a:p>
                  </a:txBody>
                  <a:tcPr/>
                </a:tc>
              </a:tr>
              <a:tr h="640080">
                <a:tc>
                  <a:txBody>
                    <a:bodyPr/>
                    <a:p>
                      <a:pPr>
                        <a:buNone/>
                      </a:pPr>
                      <a:r>
                        <a:rPr lang="zh-CN" altLang="zh-CN" sz="1800"/>
                        <a:t>李路将亲眼看到的警察冒大雨背残疾人过马路的场景，</a:t>
                      </a:r>
                      <a:endParaRPr lang="zh-CN" altLang="zh-CN" sz="1800"/>
                    </a:p>
                    <a:p>
                      <a:pPr>
                        <a:buNone/>
                      </a:pPr>
                      <a:r>
                        <a:rPr lang="zh-CN" altLang="zh-CN" sz="1800"/>
                        <a:t>用手机拍摄下来发送到微信群中</a:t>
                      </a:r>
                      <a:endParaRPr lang="zh-CN" altLang="zh-CN" sz="1800"/>
                    </a:p>
                  </a:txBody>
                  <a:tcPr/>
                </a:tc>
                <a:tc>
                  <a:txBody>
                    <a:bodyPr/>
                    <a:p>
                      <a:pPr>
                        <a:buNone/>
                      </a:pPr>
                      <a:endParaRPr lang="zh-CN" altLang="en-US" sz="1800"/>
                    </a:p>
                  </a:txBody>
                  <a:tcPr/>
                </a:tc>
                <a:tc>
                  <a:txBody>
                    <a:bodyPr/>
                    <a:p>
                      <a:pPr>
                        <a:buNone/>
                      </a:pPr>
                      <a:endParaRPr lang="zh-CN" altLang="en-US" sz="1800"/>
                    </a:p>
                  </a:txBody>
                  <a:tcPr/>
                </a:tc>
              </a:tr>
              <a:tr h="335280">
                <a:tc>
                  <a:txBody>
                    <a:bodyPr/>
                    <a:p>
                      <a:pPr>
                        <a:buNone/>
                      </a:pPr>
                      <a:endParaRPr lang="zh-CN" altLang="en-US" sz="1600"/>
                    </a:p>
                  </a:txBody>
                  <a:tcPr/>
                </a:tc>
                <a:tc>
                  <a:txBody>
                    <a:bodyPr/>
                    <a:p>
                      <a:pPr>
                        <a:buNone/>
                      </a:pPr>
                      <a:endParaRPr lang="zh-CN" altLang="en-US" sz="1600"/>
                    </a:p>
                  </a:txBody>
                  <a:tcPr/>
                </a:tc>
                <a:tc>
                  <a:txBody>
                    <a:bodyPr/>
                    <a:p>
                      <a:pPr>
                        <a:buNone/>
                      </a:pPr>
                      <a:endParaRPr lang="zh-CN" altLang="en-US" sz="1600"/>
                    </a:p>
                  </a:txBody>
                  <a:tcPr/>
                </a:tc>
              </a:tr>
              <a:tr h="365760">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r>
            </a:tbl>
          </a:graphicData>
        </a:graphic>
      </p:graphicFrame>
      <p:sp>
        <p:nvSpPr>
          <p:cNvPr id="6" name="文本框 5"/>
          <p:cNvSpPr txBox="1"/>
          <p:nvPr/>
        </p:nvSpPr>
        <p:spPr>
          <a:xfrm>
            <a:off x="2607945" y="1089660"/>
            <a:ext cx="3927475" cy="368300"/>
          </a:xfrm>
          <a:prstGeom prst="rect">
            <a:avLst/>
          </a:prstGeom>
          <a:noFill/>
        </p:spPr>
        <p:txBody>
          <a:bodyPr wrap="square" rtlCol="0" anchor="t">
            <a:spAutoFit/>
          </a:bodyPr>
          <a:p>
            <a:r>
              <a:rPr lang="zh-CN" altLang="en-US">
                <a:sym typeface="+mn-ea"/>
              </a:rPr>
              <a:t>表</a:t>
            </a:r>
            <a:r>
              <a:rPr lang="en-US" altLang="zh-CN">
                <a:latin typeface="+mn-ea"/>
                <a:sym typeface="+mn-ea"/>
              </a:rPr>
              <a:t>1-1-5 </a:t>
            </a:r>
            <a:r>
              <a:rPr lang="zh-CN">
                <a:sym typeface="+mn-ea"/>
              </a:rPr>
              <a:t>判断表中信息行为是否正确</a:t>
            </a:r>
            <a:endParaRPr lang="zh-CN"/>
          </a:p>
        </p:txBody>
      </p:sp>
      <p:sp>
        <p:nvSpPr>
          <p:cNvPr id="2" name="TextBox 3"/>
          <p:cNvSpPr txBox="1"/>
          <p:nvPr/>
        </p:nvSpPr>
        <p:spPr>
          <a:xfrm>
            <a:off x="2048510" y="243840"/>
            <a:ext cx="2531110" cy="521970"/>
          </a:xfrm>
          <a:prstGeom prst="rect">
            <a:avLst/>
          </a:prstGeom>
          <a:noFill/>
        </p:spPr>
        <p:txBody>
          <a:bodyPr wrap="square" rtlCol="0">
            <a:spAutoFit/>
          </a:bodyPr>
          <a:lstStyle/>
          <a:p>
            <a:r>
              <a:rPr lang="zh-CN" altLang="zh-CN" sz="2800" b="1" dirty="0">
                <a:solidFill>
                  <a:srgbClr val="FFFF00"/>
                </a:solidFill>
                <a:latin typeface="黑体" panose="02010609060101010101" pitchFamily="2" charset="-122"/>
                <a:ea typeface="黑体" panose="02010609060101010101" pitchFamily="2" charset="-122"/>
                <a:sym typeface="+mn-ea"/>
              </a:rPr>
              <a:t>二．信息社会</a:t>
            </a:r>
            <a:endParaRPr lang="zh-CN" altLang="zh-CN" sz="2800" b="1" dirty="0">
              <a:solidFill>
                <a:srgbClr val="FFFF00"/>
              </a:solidFill>
              <a:latin typeface="黑体" panose="02010609060101010101" pitchFamily="2" charset="-122"/>
              <a:ea typeface="黑体" panose="0201060906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p:plus/>
      </p:transition>
    </mc:Choice>
    <mc:Fallback>
      <p:transition spd="slow">
        <p:plu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5880" y="1267460"/>
            <a:ext cx="8853170" cy="368300"/>
          </a:xfrm>
          <a:prstGeom prst="rect">
            <a:avLst/>
          </a:prstGeom>
          <a:noFill/>
          <a:ln w="9525">
            <a:noFill/>
          </a:ln>
        </p:spPr>
        <p:txBody>
          <a:bodyPr wrap="square">
            <a:spAutoFit/>
          </a:bodyPr>
          <a:p>
            <a:pPr marL="285750" indent="-285750">
              <a:buClr>
                <a:srgbClr val="0070C0"/>
              </a:buClr>
              <a:buFont typeface="Wingdings" panose="05000000000000000000" charset="0"/>
              <a:buChar char="u"/>
            </a:pPr>
            <a:endParaRPr lang="en-US" altLang="zh-CN"/>
          </a:p>
        </p:txBody>
      </p:sp>
      <p:sp>
        <p:nvSpPr>
          <p:cNvPr id="100" name="文本框 99"/>
          <p:cNvSpPr txBox="1"/>
          <p:nvPr/>
        </p:nvSpPr>
        <p:spPr>
          <a:xfrm>
            <a:off x="55880" y="1139190"/>
            <a:ext cx="8853170" cy="2553335"/>
          </a:xfrm>
          <a:prstGeom prst="rect">
            <a:avLst/>
          </a:prstGeom>
          <a:noFill/>
          <a:ln w="9525">
            <a:noFill/>
          </a:ln>
        </p:spPr>
        <p:txBody>
          <a:bodyPr wrap="square">
            <a:spAutoFit/>
          </a:bodyPr>
          <a:p>
            <a:pPr indent="266700"/>
            <a:r>
              <a:rPr lang="zh-CN" altLang="en-US" sz="2000" b="0">
                <a:latin typeface="宋体" panose="02010600030101010101" pitchFamily="2" charset="-122"/>
                <a:ea typeface="宋体" panose="02010600030101010101" pitchFamily="2" charset="-122"/>
                <a:cs typeface="宋体" panose="02010600030101010101" pitchFamily="2" charset="-122"/>
              </a:rPr>
              <a:t>4</a:t>
            </a:r>
            <a:r>
              <a:rPr lang="zh-CN" altLang="en-US" sz="2000">
                <a:latin typeface="宋体" panose="02010600030101010101" pitchFamily="2" charset="-122"/>
                <a:ea typeface="宋体" panose="02010600030101010101" pitchFamily="2" charset="-122"/>
                <a:cs typeface="宋体" panose="02010600030101010101" pitchFamily="2" charset="-122"/>
              </a:rPr>
              <a:t>．信息社会的发展趋势</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2000" b="0">
                <a:latin typeface="宋体" panose="02010600030101010101" pitchFamily="2" charset="-122"/>
                <a:ea typeface="宋体" panose="02010600030101010101" pitchFamily="2" charset="-122"/>
                <a:cs typeface="宋体" panose="02010600030101010101" pitchFamily="2" charset="-122"/>
              </a:rPr>
              <a:t>信息社会的发展趋势主要表现在：新型的生产力与生产关系、新型的社会生产方式、新的社会组织管理结构、新兴产业的兴起与产业结构的变化、数字化的生产工具在生产和服务领域的普及和应用、新型就业形态与就业结构、新的交易方式和数字化生活方式等方面。随着物联网、大数据、云计算、移动互联网、5G、人工智能等新一代信息技术的迅猛发展和广泛应用，各种技术深度融合并不断涌现出新兴技术，在不久的将来人们的生产、生活方式将会发生翻天覆地的变化。</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pic>
        <p:nvPicPr>
          <p:cNvPr id="6" name="图片 5"/>
          <p:cNvPicPr>
            <a:picLocks noChangeAspect="1"/>
          </p:cNvPicPr>
          <p:nvPr/>
        </p:nvPicPr>
        <p:blipFill>
          <a:blip r:embed="rId1"/>
          <a:stretch>
            <a:fillRect/>
          </a:stretch>
        </p:blipFill>
        <p:spPr>
          <a:xfrm>
            <a:off x="2221230" y="3388360"/>
            <a:ext cx="3997960" cy="2996565"/>
          </a:xfrm>
          <a:prstGeom prst="rect">
            <a:avLst/>
          </a:prstGeom>
        </p:spPr>
      </p:pic>
      <p:sp>
        <p:nvSpPr>
          <p:cNvPr id="7" name="文本框 6"/>
          <p:cNvSpPr txBox="1"/>
          <p:nvPr/>
        </p:nvSpPr>
        <p:spPr>
          <a:xfrm>
            <a:off x="3237230" y="6359525"/>
            <a:ext cx="2503805" cy="368300"/>
          </a:xfrm>
          <a:prstGeom prst="rect">
            <a:avLst/>
          </a:prstGeom>
          <a:noFill/>
        </p:spPr>
        <p:txBody>
          <a:bodyPr wrap="square" rtlCol="0" anchor="t">
            <a:spAutoFit/>
          </a:bodyPr>
          <a:p>
            <a:r>
              <a:rPr lang="zh-CN" altLang="en-US">
                <a:latin typeface="+mn-ea"/>
                <a:cs typeface="+mn-ea"/>
                <a:sym typeface="+mn-ea"/>
              </a:rPr>
              <a:t>图</a:t>
            </a:r>
            <a:r>
              <a:rPr lang="en-US" altLang="zh-CN">
                <a:latin typeface="+mn-ea"/>
                <a:cs typeface="+mn-ea"/>
                <a:sym typeface="+mn-ea"/>
              </a:rPr>
              <a:t>1-2-3 </a:t>
            </a:r>
            <a:r>
              <a:rPr lang="zh-CN" altLang="en-US">
                <a:latin typeface="+mn-ea"/>
                <a:cs typeface="+mn-ea"/>
                <a:sym typeface="+mn-ea"/>
              </a:rPr>
              <a:t>信息社会组成</a:t>
            </a:r>
            <a:endParaRPr lang="zh-CN" altLang="en-US">
              <a:latin typeface="+mn-ea"/>
              <a:cs typeface="+mn-ea"/>
              <a:sym typeface="+mn-ea"/>
            </a:endParaRPr>
          </a:p>
        </p:txBody>
      </p:sp>
      <p:sp>
        <p:nvSpPr>
          <p:cNvPr id="3" name="TextBox 3"/>
          <p:cNvSpPr txBox="1"/>
          <p:nvPr/>
        </p:nvSpPr>
        <p:spPr>
          <a:xfrm>
            <a:off x="2048510" y="243840"/>
            <a:ext cx="2531110" cy="521970"/>
          </a:xfrm>
          <a:prstGeom prst="rect">
            <a:avLst/>
          </a:prstGeom>
          <a:noFill/>
        </p:spPr>
        <p:txBody>
          <a:bodyPr wrap="square" rtlCol="0">
            <a:spAutoFit/>
          </a:bodyPr>
          <a:lstStyle/>
          <a:p>
            <a:r>
              <a:rPr lang="zh-CN" altLang="zh-CN" sz="2800" b="1" dirty="0">
                <a:solidFill>
                  <a:srgbClr val="FFFF00"/>
                </a:solidFill>
                <a:latin typeface="黑体" panose="02010609060101010101" pitchFamily="2" charset="-122"/>
                <a:ea typeface="黑体" panose="02010609060101010101" pitchFamily="2" charset="-122"/>
                <a:sym typeface="+mn-ea"/>
              </a:rPr>
              <a:t>二．信息社会</a:t>
            </a:r>
            <a:endParaRPr lang="zh-CN" altLang="zh-CN" sz="2800" b="1" dirty="0">
              <a:solidFill>
                <a:srgbClr val="FFFF00"/>
              </a:solidFill>
              <a:latin typeface="黑体" panose="02010609060101010101" pitchFamily="2" charset="-122"/>
              <a:ea typeface="黑体" panose="0201060906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p:plus/>
      </p:transition>
    </mc:Choice>
    <mc:Fallback>
      <p:transition spd="slow">
        <p:plu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447800" y="257810"/>
            <a:ext cx="2559050" cy="521970"/>
          </a:xfrm>
          <a:prstGeom prst="rect">
            <a:avLst/>
          </a:prstGeom>
          <a:noFill/>
        </p:spPr>
        <p:txBody>
          <a:bodyPr wrap="square" rtlCol="0">
            <a:spAutoFit/>
          </a:bodyPr>
          <a:lstStyle/>
          <a:p>
            <a:r>
              <a:rPr lang="zh-CN" altLang="zh-CN" sz="2800" b="1" dirty="0">
                <a:solidFill>
                  <a:srgbClr val="FFFF00"/>
                </a:solidFill>
                <a:latin typeface="黑体" panose="02010609060101010101" pitchFamily="2" charset="-122"/>
                <a:ea typeface="黑体" panose="02010609060101010101" pitchFamily="2" charset="-122"/>
              </a:rPr>
              <a:t>一．</a:t>
            </a:r>
            <a:r>
              <a:rPr lang="zh-CN" altLang="zh-CN" sz="2800" b="1" dirty="0">
                <a:solidFill>
                  <a:srgbClr val="FFFF00"/>
                </a:solidFill>
                <a:latin typeface="黑体" panose="02010609060101010101" pitchFamily="2" charset="-122"/>
                <a:ea typeface="黑体" panose="02010609060101010101" pitchFamily="2" charset="-122"/>
                <a:sym typeface="+mn-ea"/>
              </a:rPr>
              <a:t>信息技术</a:t>
            </a:r>
            <a:endParaRPr lang="zh-CN" altLang="zh-CN" sz="2800" b="1" dirty="0">
              <a:solidFill>
                <a:srgbClr val="FFFF00"/>
              </a:solidFill>
              <a:latin typeface="黑体" panose="02010609060101010101" pitchFamily="2" charset="-122"/>
              <a:ea typeface="黑体" panose="02010609060101010101" pitchFamily="2" charset="-122"/>
            </a:endParaRPr>
          </a:p>
        </p:txBody>
      </p:sp>
      <p:sp>
        <p:nvSpPr>
          <p:cNvPr id="100" name="文本框 99"/>
          <p:cNvSpPr txBox="1"/>
          <p:nvPr/>
        </p:nvSpPr>
        <p:spPr>
          <a:xfrm>
            <a:off x="154305" y="1065530"/>
            <a:ext cx="2926080" cy="398780"/>
          </a:xfrm>
          <a:prstGeom prst="rect">
            <a:avLst/>
          </a:prstGeom>
          <a:noFill/>
          <a:ln w="9525">
            <a:noFill/>
          </a:ln>
        </p:spPr>
        <p:txBody>
          <a:bodyPr wrap="square">
            <a:spAutoFit/>
          </a:bodyPr>
          <a:p>
            <a:pPr indent="0"/>
            <a:r>
              <a:rPr lang="en-US" sz="2000" b="1">
                <a:solidFill>
                  <a:srgbClr val="000000"/>
                </a:solidFill>
                <a:latin typeface="Calibri" panose="020F0502020204030204" charset="0"/>
                <a:ea typeface="宋体" panose="02010600030101010101" pitchFamily="2" charset="-122"/>
                <a:cs typeface="Times New Roman" panose="02020603050405020304" charset="0"/>
              </a:rPr>
              <a:t>1</a:t>
            </a:r>
            <a:r>
              <a:rPr lang="zh-CN" sz="2000" b="1">
                <a:solidFill>
                  <a:srgbClr val="000000"/>
                </a:solidFill>
                <a:latin typeface="Calibri" panose="020F0502020204030204" charset="0"/>
                <a:ea typeface="宋体" panose="02010600030101010101" pitchFamily="2" charset="-122"/>
              </a:rPr>
              <a:t>．信息技术的含义</a:t>
            </a:r>
            <a:endParaRPr lang="zh-CN" altLang="en-US" sz="2000"/>
          </a:p>
        </p:txBody>
      </p:sp>
      <p:sp>
        <p:nvSpPr>
          <p:cNvPr id="6" name="文本框 5"/>
          <p:cNvSpPr txBox="1"/>
          <p:nvPr/>
        </p:nvSpPr>
        <p:spPr>
          <a:xfrm>
            <a:off x="-4445" y="1384935"/>
            <a:ext cx="9144635" cy="5600700"/>
          </a:xfrm>
          <a:prstGeom prst="rect">
            <a:avLst/>
          </a:prstGeom>
          <a:noFill/>
          <a:ln w="9525">
            <a:noFill/>
          </a:ln>
        </p:spPr>
        <p:txBody>
          <a:bodyPr wrap="square">
            <a:spAutoFit/>
          </a:bodyPr>
          <a:p>
            <a:pPr indent="0"/>
            <a:r>
              <a:rPr lang="en-US" altLang="zh-CN" b="0">
                <a:solidFill>
                  <a:srgbClr val="000000"/>
                </a:solidFill>
                <a:ea typeface="宋体" panose="02010600030101010101" pitchFamily="2" charset="-122"/>
              </a:rPr>
              <a:t>      </a:t>
            </a:r>
            <a:r>
              <a:rPr lang="zh-CN" sz="2000" b="0">
                <a:solidFill>
                  <a:srgbClr val="000000"/>
                </a:solidFill>
                <a:ea typeface="宋体" panose="02010600030101010101" pitchFamily="2" charset="-122"/>
              </a:rPr>
              <a:t>信息技术：</a:t>
            </a:r>
            <a:r>
              <a:rPr lang="en-US" sz="2000" b="0">
                <a:solidFill>
                  <a:srgbClr val="000000"/>
                </a:solidFill>
                <a:latin typeface="宋体" panose="02010600030101010101" pitchFamily="2" charset="-122"/>
                <a:ea typeface="宋体" panose="02010600030101010101" pitchFamily="2" charset="-122"/>
                <a:cs typeface="Times New Roman" panose="02020603050405020304" charset="0"/>
              </a:rPr>
              <a:t>Information Technology</a:t>
            </a:r>
            <a:r>
              <a:rPr lang="zh-CN" sz="2000" b="0">
                <a:solidFill>
                  <a:srgbClr val="000000"/>
                </a:solidFill>
                <a:ea typeface="宋体" panose="02010600030101010101" pitchFamily="2" charset="-122"/>
              </a:rPr>
              <a:t>（简称为</a:t>
            </a:r>
            <a:r>
              <a:rPr lang="en-US" sz="2000" b="0">
                <a:solidFill>
                  <a:srgbClr val="000000"/>
                </a:solidFill>
                <a:latin typeface="宋体" panose="02010600030101010101" pitchFamily="2" charset="-122"/>
                <a:ea typeface="宋体" panose="02010600030101010101" pitchFamily="2" charset="-122"/>
                <a:cs typeface="Times New Roman" panose="02020603050405020304" charset="0"/>
              </a:rPr>
              <a:t>IT</a:t>
            </a:r>
            <a:r>
              <a:rPr lang="zh-CN" sz="2000" b="0">
                <a:solidFill>
                  <a:srgbClr val="000000"/>
                </a:solidFill>
                <a:ea typeface="宋体" panose="02010600030101010101" pitchFamily="2" charset="-122"/>
              </a:rPr>
              <a:t>）。对信息技术的定义，有以下两种表述。</a:t>
            </a:r>
            <a:endParaRPr lang="zh-CN" sz="2000" b="0">
              <a:solidFill>
                <a:srgbClr val="000000"/>
              </a:solidFill>
              <a:ea typeface="宋体" panose="02010600030101010101" pitchFamily="2" charset="-122"/>
            </a:endParaRPr>
          </a:p>
          <a:p>
            <a:pPr indent="0">
              <a:buClr>
                <a:srgbClr val="0070C0"/>
              </a:buClr>
              <a:buFont typeface="Wingdings" panose="05000000000000000000" charset="0"/>
              <a:buNone/>
            </a:pPr>
            <a:r>
              <a:rPr lang="zh-CN" altLang="en-US" sz="2400">
                <a:solidFill>
                  <a:srgbClr val="FF0000"/>
                </a:solidFill>
                <a:sym typeface="Wingdings" panose="05000000000000000000" charset="0"/>
              </a:rPr>
              <a:t>   </a:t>
            </a:r>
            <a:r>
              <a:rPr lang="zh-CN" altLang="en-US" sz="2000"/>
              <a:t>从广义上讲：信息技术是指能充分利用和扩展人类信息器官功能的各种方法、工具与技能的总和。</a:t>
            </a:r>
            <a:endParaRPr lang="zh-CN" altLang="en-US" sz="2000"/>
          </a:p>
          <a:p>
            <a:pPr indent="0">
              <a:buClr>
                <a:srgbClr val="0070C0"/>
              </a:buClr>
              <a:buNone/>
            </a:pPr>
            <a:r>
              <a:rPr lang="zh-CN" altLang="en-US" sz="2000">
                <a:solidFill>
                  <a:srgbClr val="FF0000"/>
                </a:solidFill>
                <a:sym typeface="Wingdings" panose="05000000000000000000" charset="0"/>
              </a:rPr>
              <a:t>     </a:t>
            </a:r>
            <a:r>
              <a:rPr lang="zh-CN" altLang="en-US" sz="2400">
                <a:solidFill>
                  <a:srgbClr val="FF0000"/>
                </a:solidFill>
                <a:sym typeface="Wingdings" panose="05000000000000000000" charset="0"/>
              </a:rPr>
              <a:t></a:t>
            </a:r>
            <a:r>
              <a:rPr lang="zh-CN" altLang="en-US" sz="2000"/>
              <a:t>从狭义上讲：现代信息技术是指利用计算机、网络、广播电视等各种硬件设备及软件工具与科学方法，对信息的获取、存储、加工、传递、利用、交流和管理等有关的技术之和。</a:t>
            </a:r>
            <a:endParaRPr lang="zh-CN" altLang="en-US" sz="2000"/>
          </a:p>
          <a:p>
            <a:pPr indent="0">
              <a:buClr>
                <a:srgbClr val="0070C0"/>
              </a:buClr>
              <a:buNone/>
            </a:pPr>
            <a:r>
              <a:rPr lang="zh-CN" altLang="en-US" sz="2000"/>
              <a:t>     现代信息技术的组成主要包括：计算机技术､通信技术､微电子技术和传感技术。</a:t>
            </a:r>
            <a:endParaRPr lang="zh-CN" altLang="en-US" sz="2000"/>
          </a:p>
          <a:p>
            <a:pPr indent="0"/>
            <a:r>
              <a:rPr lang="zh-CN" altLang="en-US" sz="2000">
                <a:latin typeface="宋体" panose="02010600030101010101" pitchFamily="2" charset="-122"/>
                <a:ea typeface="宋体" panose="02010600030101010101" pitchFamily="2" charset="-122"/>
                <a:cs typeface="宋体" panose="02010600030101010101" pitchFamily="2" charset="-122"/>
              </a:rPr>
              <a:t>（1）计算机技术 </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0"/>
            <a:r>
              <a:rPr lang="zh-CN" altLang="en-US" sz="2000">
                <a:latin typeface="宋体" panose="02010600030101010101" pitchFamily="2" charset="-122"/>
                <a:ea typeface="宋体" panose="02010600030101010101" pitchFamily="2" charset="-122"/>
                <a:cs typeface="宋体" panose="02010600030101010101" pitchFamily="2" charset="-122"/>
              </a:rPr>
              <a:t>    计算机技术主要用</a:t>
            </a:r>
            <a:r>
              <a:rPr lang="zh-CN" altLang="en-US" sz="2000">
                <a:latin typeface="宋体" panose="02010600030101010101" pitchFamily="2" charset="-122"/>
                <a:ea typeface="宋体" panose="02010600030101010101" pitchFamily="2" charset="-122"/>
                <a:cs typeface="宋体" panose="02010600030101010101" pitchFamily="2" charset="-122"/>
                <a:sym typeface="+mn-ea"/>
              </a:rPr>
              <a:t>于采</a:t>
            </a:r>
            <a:r>
              <a:rPr lang="zh-CN" altLang="en-US" sz="2000">
                <a:latin typeface="宋体" panose="02010600030101010101" pitchFamily="2" charset="-122"/>
                <a:ea typeface="宋体" panose="02010600030101010101" pitchFamily="2" charset="-122"/>
                <a:cs typeface="宋体" panose="02010600030101010101" pitchFamily="2" charset="-122"/>
              </a:rPr>
              <a:t>集、存储、加工与处理信息，它是现代信息技术的核心技术。</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0"/>
            <a:r>
              <a:rPr lang="zh-CN" altLang="en-US" sz="2000">
                <a:latin typeface="宋体" panose="02010600030101010101" pitchFamily="2" charset="-122"/>
                <a:ea typeface="宋体" panose="02010600030101010101" pitchFamily="2" charset="-122"/>
                <a:cs typeface="宋体" panose="02010600030101010101" pitchFamily="2" charset="-122"/>
              </a:rPr>
              <a:t>（2）通信技术</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0">
              <a:lnSpc>
                <a:spcPct val="90000"/>
              </a:lnSpc>
            </a:pPr>
            <a:r>
              <a:rPr lang="zh-CN" altLang="en-US" sz="2000">
                <a:latin typeface="宋体" panose="02010600030101010101" pitchFamily="2" charset="-122"/>
                <a:ea typeface="宋体" panose="02010600030101010101" pitchFamily="2" charset="-122"/>
                <a:cs typeface="宋体" panose="02010600030101010101" pitchFamily="2" charset="-122"/>
              </a:rPr>
              <a:t>    通信技术主要用于传输和交流信息。自从有了人类就有了信息与信息技术，古人借助飞鸽传书、烽风、狼烟等进行通信；后来发明了广播、电话、电报、电视进行传播信息；如今采用了现代通信技术传递信息，比如：IP电话、可视电话、移动通信、E-mail、QQ、MSN、微信等。通信技术在不断发展，当前人类已进入</a:t>
            </a:r>
            <a:r>
              <a:rPr lang="en-US" altLang="zh-CN" sz="2000"/>
              <a:t>5G</a:t>
            </a:r>
            <a:r>
              <a:rPr lang="zh-CN" altLang="en-US" sz="2000"/>
              <a:t>时代。</a:t>
            </a:r>
            <a:endParaRPr lang="zh-CN" altLang="en-US" sz="2000"/>
          </a:p>
        </p:txBody>
      </p:sp>
    </p:spTree>
  </p:cSld>
  <p:clrMapOvr>
    <a:masterClrMapping/>
  </p:clrMapOvr>
  <mc:AlternateContent xmlns:mc="http://schemas.openxmlformats.org/markup-compatibility/2006">
    <mc:Choice xmlns:p14="http://schemas.microsoft.com/office/powerpoint/2010/main" Requires="p14">
      <p:transition spd="slow" p14:dur="2000">
        <p:plus/>
      </p:transition>
    </mc:Choice>
    <mc:Fallback>
      <p:transition spd="slow">
        <p:plu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79930" y="253365"/>
            <a:ext cx="1755775" cy="521970"/>
          </a:xfrm>
          <a:prstGeom prst="rect">
            <a:avLst/>
          </a:prstGeom>
          <a:noFill/>
        </p:spPr>
        <p:txBody>
          <a:bodyPr wrap="square" rtlCol="0">
            <a:spAutoFit/>
          </a:bodyPr>
          <a:lstStyle/>
          <a:p>
            <a:r>
              <a:rPr lang="zh-CN" sz="2800" b="1" dirty="0">
                <a:solidFill>
                  <a:srgbClr val="FFFF00"/>
                </a:solidFill>
                <a:latin typeface="黑体" panose="02010609060101010101" pitchFamily="2" charset="-122"/>
                <a:ea typeface="黑体" panose="02010609060101010101" pitchFamily="2" charset="-122"/>
              </a:rPr>
              <a:t>课后练习</a:t>
            </a:r>
            <a:endParaRPr lang="zh-CN" sz="2800" b="1" dirty="0">
              <a:solidFill>
                <a:srgbClr val="FFFF00"/>
              </a:solidFill>
              <a:latin typeface="黑体" panose="02010609060101010101" pitchFamily="2" charset="-122"/>
              <a:ea typeface="黑体" panose="02010609060101010101" pitchFamily="2" charset="-122"/>
            </a:endParaRPr>
          </a:p>
        </p:txBody>
      </p:sp>
      <p:sp>
        <p:nvSpPr>
          <p:cNvPr id="100" name="文本框 99"/>
          <p:cNvSpPr txBox="1"/>
          <p:nvPr/>
        </p:nvSpPr>
        <p:spPr>
          <a:xfrm>
            <a:off x="123825" y="1189355"/>
            <a:ext cx="8981440" cy="5323205"/>
          </a:xfrm>
          <a:prstGeom prst="rect">
            <a:avLst/>
          </a:prstGeom>
          <a:noFill/>
          <a:ln w="9525">
            <a:noFill/>
          </a:ln>
        </p:spPr>
        <p:txBody>
          <a:bodyPr wrap="square">
            <a:spAutoFit/>
          </a:bodyPr>
          <a:p>
            <a:pPr indent="-269875" algn="l" fontAlgn="auto"/>
            <a:r>
              <a:rPr lang="zh-CN" altLang="en-US" sz="2000" b="0">
                <a:latin typeface="宋体" panose="02010600030101010101" pitchFamily="2" charset="-122"/>
                <a:ea typeface="宋体" panose="02010600030101010101" pitchFamily="2" charset="-122"/>
                <a:cs typeface="宋体" panose="02010600030101010101" pitchFamily="2" charset="-122"/>
              </a:rPr>
              <a:t>1．有关信息技术概念的说法中，错误的是（    ）。</a:t>
            </a:r>
            <a:endParaRPr lang="zh-CN" altLang="en-US" sz="2000" b="0">
              <a:latin typeface="宋体" panose="02010600030101010101" pitchFamily="2" charset="-122"/>
              <a:ea typeface="宋体" panose="02010600030101010101" pitchFamily="2" charset="-122"/>
              <a:cs typeface="宋体" panose="02010600030101010101" pitchFamily="2" charset="-122"/>
            </a:endParaRPr>
          </a:p>
          <a:p>
            <a:pPr indent="-269875" algn="l" fontAlgn="auto"/>
            <a:r>
              <a:rPr lang="zh-CN" altLang="en-US" sz="2000" b="0">
                <a:latin typeface="宋体" panose="02010600030101010101" pitchFamily="2" charset="-122"/>
                <a:ea typeface="宋体" panose="02010600030101010101" pitchFamily="2" charset="-122"/>
                <a:cs typeface="宋体" panose="02010600030101010101" pitchFamily="2" charset="-122"/>
              </a:rPr>
              <a:t>A．信息技术专门指借助计算机加工、处理信息的技术</a:t>
            </a:r>
            <a:endParaRPr lang="zh-CN" altLang="en-US" sz="2000" b="0">
              <a:latin typeface="宋体" panose="02010600030101010101" pitchFamily="2" charset="-122"/>
              <a:ea typeface="宋体" panose="02010600030101010101" pitchFamily="2" charset="-122"/>
              <a:cs typeface="宋体" panose="02010600030101010101" pitchFamily="2" charset="-122"/>
            </a:endParaRPr>
          </a:p>
          <a:p>
            <a:pPr indent="-269875" algn="l" fontAlgn="auto"/>
            <a:r>
              <a:rPr lang="zh-CN" altLang="en-US" sz="2000" b="0">
                <a:latin typeface="宋体" panose="02010600030101010101" pitchFamily="2" charset="-122"/>
                <a:ea typeface="宋体" panose="02010600030101010101" pitchFamily="2" charset="-122"/>
                <a:cs typeface="宋体" panose="02010600030101010101" pitchFamily="2" charset="-122"/>
              </a:rPr>
              <a:t>B．信息技术是研究如何获取信息、处理信息、传输信息和使用信息的技术                          C．凡是用于采集、存储、加工、传递、检索信息的技术和方法都属于信息技术D．信息技术是指能充分利用和扩展人类信息器官功能的各种方法、工具与技能的总和</a:t>
            </a:r>
            <a:endParaRPr lang="zh-CN" altLang="en-US" sz="2000" b="0">
              <a:latin typeface="宋体" panose="02010600030101010101" pitchFamily="2" charset="-122"/>
              <a:ea typeface="宋体" panose="02010600030101010101" pitchFamily="2" charset="-122"/>
              <a:cs typeface="宋体" panose="02010600030101010101" pitchFamily="2" charset="-122"/>
            </a:endParaRPr>
          </a:p>
          <a:p>
            <a:pPr indent="-269875" algn="l" fontAlgn="auto"/>
            <a:r>
              <a:rPr lang="zh-CN" altLang="en-US" sz="2000" b="0">
                <a:latin typeface="宋体" panose="02010600030101010101" pitchFamily="2" charset="-122"/>
                <a:ea typeface="宋体" panose="02010600030101010101" pitchFamily="2" charset="-122"/>
                <a:cs typeface="宋体" panose="02010600030101010101" pitchFamily="2" charset="-122"/>
              </a:rPr>
              <a:t>2．信息技术的英文简称是（    ）。A．IC	            B．ISP 	       C．IP	          D．IT3．以下不属于现代信息技术的组成技术的是（    ）。A．计算机技术	     B．通信技术      C．烹饪技术      D．微电子技术4．以下不属于现代信息技术应用的是（    ）。   </a:t>
            </a:r>
            <a:endParaRPr lang="zh-CN" altLang="en-US" sz="2000" b="0">
              <a:latin typeface="宋体" panose="02010600030101010101" pitchFamily="2" charset="-122"/>
              <a:ea typeface="宋体" panose="02010600030101010101" pitchFamily="2" charset="-122"/>
              <a:cs typeface="宋体" panose="02010600030101010101" pitchFamily="2" charset="-122"/>
            </a:endParaRPr>
          </a:p>
          <a:p>
            <a:pPr indent="-269875" algn="l" fontAlgn="auto"/>
            <a:r>
              <a:rPr lang="zh-CN" altLang="en-US" sz="2000" b="0">
                <a:latin typeface="宋体" panose="02010600030101010101" pitchFamily="2" charset="-122"/>
                <a:ea typeface="宋体" panose="02010600030101010101" pitchFamily="2" charset="-122"/>
                <a:cs typeface="宋体" panose="02010600030101010101" pitchFamily="2" charset="-122"/>
              </a:rPr>
              <a:t>A．GPS导航	     B．手工刺绣	 C．移动通信	   D．电子商务5．有关信息技术的说法中，不正确的是（    ）。A．传感技术用于传递信息      B．5G是当前最先进的通信技术	     C．现代信息技术的基石是微电子技术     D．现代信息技术的核心是计算机技术</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plus/>
      </p:transition>
    </mc:Choice>
    <mc:Fallback>
      <p:transition spd="slow">
        <p:plu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90805" y="1148080"/>
            <a:ext cx="8961120" cy="4707890"/>
          </a:xfrm>
          <a:prstGeom prst="rect">
            <a:avLst/>
          </a:prstGeom>
          <a:noFill/>
          <a:ln w="9525">
            <a:noFill/>
          </a:ln>
        </p:spPr>
        <p:txBody>
          <a:bodyPr wrap="square">
            <a:spAutoFit/>
          </a:bodyPr>
          <a:p>
            <a:pPr indent="-269875" fontAlgn="auto"/>
            <a:r>
              <a:rPr lang="zh-CN" altLang="en-US" sz="2000">
                <a:latin typeface="宋体" panose="02010600030101010101" pitchFamily="2" charset="-122"/>
                <a:ea typeface="宋体" panose="02010600030101010101" pitchFamily="2" charset="-122"/>
                <a:cs typeface="宋体" panose="02010600030101010101" pitchFamily="2" charset="-122"/>
                <a:sym typeface="+mn-ea"/>
              </a:rPr>
              <a:t>6．以下属于信息技术给人类社会带来消极影响的是（    ）。A．推动科技进步、加速产业变革        B．促进社会发展，创造新的人类文明    C．借助技术的力量，提高社会劳动生产率D．信息泛滥，花费大量时间却找不到有用的信息</a:t>
            </a:r>
            <a:endParaRPr lang="zh-CN" altLang="en-US" sz="2000">
              <a:latin typeface="宋体" panose="02010600030101010101" pitchFamily="2" charset="-122"/>
              <a:ea typeface="宋体" panose="02010600030101010101" pitchFamily="2" charset="-122"/>
              <a:cs typeface="宋体" panose="02010600030101010101" pitchFamily="2" charset="-122"/>
              <a:sym typeface="+mn-ea"/>
            </a:endParaRPr>
          </a:p>
          <a:p>
            <a:pPr indent="-269875" fontAlgn="auto"/>
            <a:r>
              <a:rPr lang="zh-CN" altLang="en-US" sz="2000">
                <a:latin typeface="宋体" panose="02010600030101010101" pitchFamily="2" charset="-122"/>
                <a:ea typeface="宋体" panose="02010600030101010101" pitchFamily="2" charset="-122"/>
                <a:cs typeface="宋体" panose="02010600030101010101" pitchFamily="2" charset="-122"/>
              </a:rPr>
              <a:t>7．电话的发明表示信息技术的发展进入了（    ）。</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269875" fontAlgn="auto"/>
            <a:r>
              <a:rPr lang="zh-CN" altLang="en-US" sz="2000">
                <a:latin typeface="宋体" panose="02010600030101010101" pitchFamily="2" charset="-122"/>
                <a:ea typeface="宋体" panose="02010600030101010101" pitchFamily="2" charset="-122"/>
                <a:cs typeface="宋体" panose="02010600030101010101" pitchFamily="2" charset="-122"/>
              </a:rPr>
              <a:t>A．第二阶段	    B．第三阶段       C．第四阶段      D．第五阶段8．信息技术的发展趋势不包括（    ）。</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269875" fontAlgn="auto"/>
            <a:r>
              <a:rPr lang="zh-CN" altLang="en-US" sz="2000">
                <a:latin typeface="宋体" panose="02010600030101010101" pitchFamily="2" charset="-122"/>
                <a:ea typeface="宋体" panose="02010600030101010101" pitchFamily="2" charset="-122"/>
                <a:cs typeface="宋体" panose="02010600030101010101" pitchFamily="2" charset="-122"/>
              </a:rPr>
              <a:t>A．智能化	    B．机械化	        C．网络化	   D．虚拟化</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269875" fontAlgn="auto"/>
            <a:r>
              <a:rPr lang="zh-CN" altLang="en-US" sz="2000">
                <a:latin typeface="宋体" panose="02010600030101010101" pitchFamily="2" charset="-122"/>
                <a:ea typeface="宋体" panose="02010600030101010101" pitchFamily="2" charset="-122"/>
                <a:cs typeface="宋体" panose="02010600030101010101" pitchFamily="2" charset="-122"/>
              </a:rPr>
              <a:t>9．信息社会是指（    ）。</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269875" fontAlgn="auto"/>
            <a:r>
              <a:rPr lang="zh-CN" altLang="en-US" sz="2000">
                <a:latin typeface="宋体" panose="02010600030101010101" pitchFamily="2" charset="-122"/>
                <a:ea typeface="宋体" panose="02010600030101010101" pitchFamily="2" charset="-122"/>
                <a:cs typeface="宋体" panose="02010600030101010101" pitchFamily="2" charset="-122"/>
              </a:rPr>
              <a:t>A．一种虚拟的社会 	               B．以工业为主导的社会</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269875" fontAlgn="auto"/>
            <a:r>
              <a:rPr lang="zh-CN" altLang="en-US" sz="2000">
                <a:latin typeface="宋体" panose="02010600030101010101" pitchFamily="2" charset="-122"/>
                <a:ea typeface="宋体" panose="02010600030101010101" pitchFamily="2" charset="-122"/>
                <a:cs typeface="宋体" panose="02010600030101010101" pitchFamily="2" charset="-122"/>
              </a:rPr>
              <a:t>C．以信息活动为基础的社会	        D．全面实现小康的社会</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269875" fontAlgn="auto"/>
            <a:r>
              <a:rPr lang="zh-CN" altLang="en-US" sz="2000">
                <a:latin typeface="宋体" panose="02010600030101010101" pitchFamily="2" charset="-122"/>
                <a:ea typeface="宋体" panose="02010600030101010101" pitchFamily="2" charset="-122"/>
                <a:cs typeface="宋体" panose="02010600030101010101" pitchFamily="2" charset="-122"/>
              </a:rPr>
              <a:t>10．以下属于信息社会的基本特征的有（    ）。</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269875"/>
            <a:r>
              <a:rPr lang="zh-CN" altLang="en-US" sz="2000">
                <a:latin typeface="宋体" panose="02010600030101010101" pitchFamily="2" charset="-122"/>
                <a:ea typeface="宋体" panose="02010600030101010101" pitchFamily="2" charset="-122"/>
                <a:cs typeface="宋体" panose="02010600030101010101" pitchFamily="2" charset="-122"/>
              </a:rPr>
              <a:t>  ①网络社会        ②信息经济        ③数字生活       ④在线政府A．①②③④	    B．②③④	        C．①③④  	   D．①②③</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
        <p:nvSpPr>
          <p:cNvPr id="2" name="TextBox 2"/>
          <p:cNvSpPr txBox="1"/>
          <p:nvPr/>
        </p:nvSpPr>
        <p:spPr>
          <a:xfrm>
            <a:off x="1979930" y="253365"/>
            <a:ext cx="1755775" cy="521970"/>
          </a:xfrm>
          <a:prstGeom prst="rect">
            <a:avLst/>
          </a:prstGeom>
          <a:noFill/>
        </p:spPr>
        <p:txBody>
          <a:bodyPr wrap="square" rtlCol="0">
            <a:spAutoFit/>
          </a:bodyPr>
          <a:p>
            <a:r>
              <a:rPr lang="zh-CN" sz="2800" b="1" dirty="0">
                <a:solidFill>
                  <a:srgbClr val="FFFF00"/>
                </a:solidFill>
                <a:latin typeface="黑体" panose="02010609060101010101" pitchFamily="2" charset="-122"/>
                <a:ea typeface="黑体" panose="02010609060101010101" pitchFamily="2" charset="-122"/>
              </a:rPr>
              <a:t>课后练习</a:t>
            </a:r>
            <a:endParaRPr lang="zh-CN" sz="2800" b="1" dirty="0">
              <a:solidFill>
                <a:srgbClr val="FFFF00"/>
              </a:solidFill>
              <a:latin typeface="黑体" panose="02010609060101010101" pitchFamily="2" charset="-122"/>
              <a:ea typeface="黑体" panose="0201060906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plus/>
      </p:transition>
    </mc:Choice>
    <mc:Fallback>
      <p:transition spd="slow">
        <p:plu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11150" y="1245235"/>
            <a:ext cx="8521065" cy="4092575"/>
          </a:xfrm>
          <a:prstGeom prst="rect">
            <a:avLst/>
          </a:prstGeom>
          <a:noFill/>
          <a:ln w="9525">
            <a:noFill/>
          </a:ln>
        </p:spPr>
        <p:txBody>
          <a:bodyPr wrap="square">
            <a:spAutoFit/>
          </a:bodyPr>
          <a:p>
            <a:pPr indent="-269875" fontAlgn="auto"/>
            <a:r>
              <a:rPr lang="en-US" altLang="zh-CN" sz="2000">
                <a:latin typeface="宋体" panose="02010600030101010101" pitchFamily="2" charset="-122"/>
                <a:ea typeface="宋体" panose="02010600030101010101" pitchFamily="2" charset="-122"/>
                <a:cs typeface="宋体" panose="02010600030101010101" pitchFamily="2" charset="-122"/>
                <a:sym typeface="+mn-ea"/>
              </a:rPr>
              <a:t>11</a:t>
            </a:r>
            <a:r>
              <a:rPr lang="zh-CN" altLang="en-US" sz="2000">
                <a:latin typeface="宋体" panose="02010600030101010101" pitchFamily="2" charset="-122"/>
                <a:ea typeface="宋体" panose="02010600030101010101" pitchFamily="2" charset="-122"/>
                <a:cs typeface="宋体" panose="02010600030101010101" pitchFamily="2" charset="-122"/>
                <a:sym typeface="+mn-ea"/>
              </a:rPr>
              <a:t>．以下英文简称表示计算机辅助设计的是（　 ）。</a:t>
            </a:r>
            <a:endParaRPr lang="zh-CN" altLang="en-US" sz="2000">
              <a:latin typeface="宋体" panose="02010600030101010101" pitchFamily="2" charset="-122"/>
              <a:ea typeface="宋体" panose="02010600030101010101" pitchFamily="2" charset="-122"/>
              <a:cs typeface="宋体" panose="02010600030101010101" pitchFamily="2" charset="-122"/>
              <a:sym typeface="+mn-ea"/>
            </a:endParaRPr>
          </a:p>
          <a:p>
            <a:pPr indent="-269875" fontAlgn="auto"/>
            <a:r>
              <a:rPr lang="zh-CN" altLang="en-US" sz="2000">
                <a:latin typeface="宋体" panose="02010600030101010101" pitchFamily="2" charset="-122"/>
                <a:ea typeface="宋体" panose="02010600030101010101" pitchFamily="2" charset="-122"/>
                <a:cs typeface="宋体" panose="02010600030101010101" pitchFamily="2" charset="-122"/>
                <a:sym typeface="+mn-ea"/>
              </a:rPr>
              <a:t>A.CAI           B.CAD             C.CAT           D.CAM</a:t>
            </a:r>
            <a:endParaRPr lang="zh-CN" altLang="en-US" sz="2000">
              <a:latin typeface="宋体" panose="02010600030101010101" pitchFamily="2" charset="-122"/>
              <a:ea typeface="宋体" panose="02010600030101010101" pitchFamily="2" charset="-122"/>
              <a:cs typeface="宋体" panose="02010600030101010101" pitchFamily="2" charset="-122"/>
              <a:sym typeface="+mn-ea"/>
            </a:endParaRPr>
          </a:p>
          <a:p>
            <a:pPr indent="-269875" fontAlgn="auto"/>
            <a:r>
              <a:rPr lang="en-US" altLang="zh-CN" sz="2000">
                <a:latin typeface="宋体" panose="02010600030101010101" pitchFamily="2" charset="-122"/>
                <a:ea typeface="宋体" panose="02010600030101010101" pitchFamily="2" charset="-122"/>
                <a:cs typeface="宋体" panose="02010600030101010101" pitchFamily="2" charset="-122"/>
              </a:rPr>
              <a:t>12</a:t>
            </a:r>
            <a:r>
              <a:rPr lang="zh-CN" altLang="en-US" sz="2000">
                <a:latin typeface="宋体" panose="02010600030101010101" pitchFamily="2" charset="-122"/>
                <a:ea typeface="宋体" panose="02010600030101010101" pitchFamily="2" charset="-122"/>
                <a:cs typeface="宋体" panose="02010600030101010101" pitchFamily="2" charset="-122"/>
              </a:rPr>
              <a:t>．信息技术中，用于获取信息的是（    ）。</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269875" fontAlgn="auto"/>
            <a:r>
              <a:rPr lang="zh-CN" altLang="en-US" sz="2000">
                <a:latin typeface="宋体" panose="02010600030101010101" pitchFamily="2" charset="-122"/>
                <a:ea typeface="宋体" panose="02010600030101010101" pitchFamily="2" charset="-122"/>
                <a:cs typeface="宋体" panose="02010600030101010101" pitchFamily="2" charset="-122"/>
              </a:rPr>
              <a:t>A.电子技术      B.通信技术        C.传感技术      D.控制技术</a:t>
            </a:r>
            <a:r>
              <a:rPr lang="en-US" altLang="zh-CN" sz="2000">
                <a:latin typeface="宋体" panose="02010600030101010101" pitchFamily="2" charset="-122"/>
                <a:ea typeface="宋体" panose="02010600030101010101" pitchFamily="2" charset="-122"/>
                <a:cs typeface="宋体" panose="02010600030101010101" pitchFamily="2" charset="-122"/>
              </a:rPr>
              <a:t>13</a:t>
            </a:r>
            <a:r>
              <a:rPr lang="zh-CN" altLang="en-US" sz="2000">
                <a:latin typeface="宋体" panose="02010600030101010101" pitchFamily="2" charset="-122"/>
                <a:ea typeface="宋体" panose="02010600030101010101" pitchFamily="2" charset="-122"/>
                <a:cs typeface="宋体" panose="02010600030101010101" pitchFamily="2" charset="-122"/>
              </a:rPr>
              <a:t>．目前算机应用最广泛的领域是（    ）。</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269875" fontAlgn="auto"/>
            <a:r>
              <a:rPr lang="zh-CN" altLang="en-US" sz="2000">
                <a:latin typeface="宋体" panose="02010600030101010101" pitchFamily="2" charset="-122"/>
                <a:ea typeface="宋体" panose="02010600030101010101" pitchFamily="2" charset="-122"/>
                <a:cs typeface="宋体" panose="02010600030101010101" pitchFamily="2" charset="-122"/>
              </a:rPr>
              <a:t>A.科学计算      B.数据处理        C.实时控制      D.人工智能</a:t>
            </a:r>
            <a:r>
              <a:rPr lang="en-US" altLang="zh-CN" sz="2000">
                <a:latin typeface="宋体" panose="02010600030101010101" pitchFamily="2" charset="-122"/>
                <a:ea typeface="宋体" panose="02010600030101010101" pitchFamily="2" charset="-122"/>
                <a:cs typeface="宋体" panose="02010600030101010101" pitchFamily="2" charset="-122"/>
              </a:rPr>
              <a:t>14</a:t>
            </a:r>
            <a:r>
              <a:rPr lang="zh-CN" altLang="en-US" sz="2000">
                <a:latin typeface="宋体" panose="02010600030101010101" pitchFamily="2" charset="-122"/>
                <a:ea typeface="宋体" panose="02010600030101010101" pitchFamily="2" charset="-122"/>
                <a:cs typeface="宋体" panose="02010600030101010101" pitchFamily="2" charset="-122"/>
              </a:rPr>
              <a:t>．信息技术中通信技术主要用于（    ）。</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269875" fontAlgn="auto"/>
            <a:r>
              <a:rPr lang="zh-CN" altLang="en-US" sz="2000">
                <a:latin typeface="宋体" panose="02010600030101010101" pitchFamily="2" charset="-122"/>
                <a:ea typeface="宋体" panose="02010600030101010101" pitchFamily="2" charset="-122"/>
                <a:cs typeface="宋体" panose="02010600030101010101" pitchFamily="2" charset="-122"/>
              </a:rPr>
              <a:t>A．传输信息 	  B．获取信息       C．存储信息	D．加工信息1</a:t>
            </a:r>
            <a:r>
              <a:rPr lang="en-US" altLang="zh-CN" sz="2000">
                <a:latin typeface="宋体" panose="02010600030101010101" pitchFamily="2" charset="-122"/>
                <a:ea typeface="宋体" panose="02010600030101010101" pitchFamily="2" charset="-122"/>
                <a:cs typeface="宋体" panose="02010600030101010101" pitchFamily="2" charset="-122"/>
              </a:rPr>
              <a:t>5</a:t>
            </a:r>
            <a:r>
              <a:rPr lang="zh-CN" altLang="en-US" sz="2000">
                <a:latin typeface="宋体" panose="02010600030101010101" pitchFamily="2" charset="-122"/>
                <a:ea typeface="宋体" panose="02010600030101010101" pitchFamily="2" charset="-122"/>
                <a:cs typeface="宋体" panose="02010600030101010101" pitchFamily="2" charset="-122"/>
              </a:rPr>
              <a:t>．以下不属于与信息有关的法律法规是（    ）。</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269875" fontAlgn="auto"/>
            <a:r>
              <a:rPr lang="zh-CN" altLang="en-US" sz="2000">
                <a:latin typeface="宋体" panose="02010600030101010101" pitchFamily="2" charset="-122"/>
                <a:ea typeface="宋体" panose="02010600030101010101" pitchFamily="2" charset="-122"/>
                <a:cs typeface="宋体" panose="02010600030101010101" pitchFamily="2" charset="-122"/>
              </a:rPr>
              <a:t>A．</a:t>
            </a:r>
            <a:r>
              <a:rPr lang="zh-CN" altLang="en-US" sz="2000">
                <a:latin typeface="宋体" panose="02010600030101010101" pitchFamily="2" charset="-122"/>
                <a:ea typeface="宋体" panose="02010600030101010101" pitchFamily="2" charset="-122"/>
                <a:cs typeface="宋体" panose="02010600030101010101" pitchFamily="2" charset="-122"/>
                <a:sym typeface="+mn-ea"/>
              </a:rPr>
              <a:t>网络安全法</a:t>
            </a:r>
            <a:r>
              <a:rPr lang="zh-CN" altLang="en-US" sz="2000">
                <a:latin typeface="宋体" panose="02010600030101010101" pitchFamily="2" charset="-122"/>
                <a:ea typeface="宋体" panose="02010600030101010101" pitchFamily="2" charset="-122"/>
                <a:cs typeface="宋体" panose="02010600030101010101" pitchFamily="2" charset="-122"/>
              </a:rPr>
              <a:t>	         </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269875" fontAlgn="auto"/>
            <a:r>
              <a:rPr lang="zh-CN" altLang="en-US" sz="2000">
                <a:latin typeface="宋体" panose="02010600030101010101" pitchFamily="2" charset="-122"/>
                <a:ea typeface="宋体" panose="02010600030101010101" pitchFamily="2" charset="-122"/>
                <a:cs typeface="宋体" panose="02010600030101010101" pitchFamily="2" charset="-122"/>
              </a:rPr>
              <a:t>B．</a:t>
            </a:r>
            <a:r>
              <a:rPr lang="zh-CN" altLang="en-US" sz="2000">
                <a:latin typeface="宋体" panose="02010600030101010101" pitchFamily="2" charset="-122"/>
                <a:ea typeface="宋体" panose="02010600030101010101" pitchFamily="2" charset="-122"/>
                <a:cs typeface="宋体" panose="02010600030101010101" pitchFamily="2" charset="-122"/>
                <a:sym typeface="+mn-ea"/>
              </a:rPr>
              <a:t>义务教育法</a:t>
            </a:r>
            <a:r>
              <a:rPr lang="zh-CN" altLang="en-US" sz="2000">
                <a:latin typeface="宋体" panose="02010600030101010101" pitchFamily="2" charset="-122"/>
                <a:ea typeface="宋体" panose="02010600030101010101" pitchFamily="2" charset="-122"/>
                <a:cs typeface="宋体" panose="02010600030101010101" pitchFamily="2" charset="-122"/>
              </a:rPr>
              <a:t>	     </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269875" fontAlgn="auto"/>
            <a:r>
              <a:rPr lang="zh-CN" altLang="en-US" sz="2000">
                <a:latin typeface="宋体" panose="02010600030101010101" pitchFamily="2" charset="-122"/>
                <a:ea typeface="宋体" panose="02010600030101010101" pitchFamily="2" charset="-122"/>
                <a:cs typeface="宋体" panose="02010600030101010101" pitchFamily="2" charset="-122"/>
              </a:rPr>
              <a:t>C．计算机软件保护条例	</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269875" fontAlgn="auto"/>
            <a:r>
              <a:rPr lang="zh-CN" altLang="en-US" sz="2000">
                <a:latin typeface="宋体" panose="02010600030101010101" pitchFamily="2" charset="-122"/>
                <a:ea typeface="宋体" panose="02010600030101010101" pitchFamily="2" charset="-122"/>
                <a:cs typeface="宋体" panose="02010600030101010101" pitchFamily="2" charset="-122"/>
              </a:rPr>
              <a:t>D．</a:t>
            </a:r>
            <a:r>
              <a:rPr lang="zh-CN" altLang="en-US" sz="2000">
                <a:latin typeface="宋体" panose="02010600030101010101" pitchFamily="2" charset="-122"/>
                <a:ea typeface="宋体" panose="02010600030101010101" pitchFamily="2" charset="-122"/>
                <a:cs typeface="宋体" panose="02010600030101010101" pitchFamily="2" charset="-122"/>
                <a:sym typeface="+mn-ea"/>
              </a:rPr>
              <a:t>信息安全等级保护管理办法</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
        <p:nvSpPr>
          <p:cNvPr id="2" name="TextBox 2"/>
          <p:cNvSpPr txBox="1"/>
          <p:nvPr/>
        </p:nvSpPr>
        <p:spPr>
          <a:xfrm>
            <a:off x="1979930" y="253365"/>
            <a:ext cx="1755775" cy="521970"/>
          </a:xfrm>
          <a:prstGeom prst="rect">
            <a:avLst/>
          </a:prstGeom>
          <a:noFill/>
        </p:spPr>
        <p:txBody>
          <a:bodyPr wrap="square" rtlCol="0">
            <a:spAutoFit/>
          </a:bodyPr>
          <a:lstStyle/>
          <a:p>
            <a:r>
              <a:rPr lang="zh-CN" sz="2800" b="1" dirty="0">
                <a:solidFill>
                  <a:srgbClr val="FFFF00"/>
                </a:solidFill>
                <a:latin typeface="黑体" panose="02010609060101010101" pitchFamily="2" charset="-122"/>
                <a:ea typeface="黑体" panose="02010609060101010101" pitchFamily="2" charset="-122"/>
              </a:rPr>
              <a:t>课后练习</a:t>
            </a:r>
            <a:endParaRPr lang="zh-CN" sz="2800" b="1" dirty="0">
              <a:solidFill>
                <a:srgbClr val="FFFF00"/>
              </a:solidFill>
              <a:latin typeface="黑体" panose="02010609060101010101" pitchFamily="2" charset="-122"/>
              <a:ea typeface="黑体" panose="0201060906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plus/>
      </p:transition>
    </mc:Choice>
    <mc:Fallback>
      <p:transition spd="slow">
        <p:plu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79930" y="253365"/>
            <a:ext cx="2012315" cy="521970"/>
          </a:xfrm>
          <a:prstGeom prst="rect">
            <a:avLst/>
          </a:prstGeom>
          <a:noFill/>
        </p:spPr>
        <p:txBody>
          <a:bodyPr wrap="square" rtlCol="0">
            <a:spAutoFit/>
          </a:bodyPr>
          <a:lstStyle/>
          <a:p>
            <a:r>
              <a:rPr lang="zh-CN" sz="2800" b="1" dirty="0">
                <a:solidFill>
                  <a:srgbClr val="FFFF00"/>
                </a:solidFill>
                <a:latin typeface="黑体" panose="02010609060101010101" pitchFamily="2" charset="-122"/>
                <a:ea typeface="黑体" panose="02010609060101010101" pitchFamily="2" charset="-122"/>
              </a:rPr>
              <a:t>参考答案</a:t>
            </a:r>
            <a:endParaRPr lang="zh-CN" sz="2800" b="1" dirty="0">
              <a:solidFill>
                <a:srgbClr val="FFFF00"/>
              </a:solidFill>
              <a:latin typeface="黑体" panose="02010609060101010101" pitchFamily="2" charset="-122"/>
              <a:ea typeface="黑体" panose="02010609060101010101" pitchFamily="2" charset="-122"/>
            </a:endParaRPr>
          </a:p>
        </p:txBody>
      </p:sp>
      <p:graphicFrame>
        <p:nvGraphicFramePr>
          <p:cNvPr id="7" name="表格 6"/>
          <p:cNvGraphicFramePr>
            <a:graphicFrameLocks noGrp="1"/>
          </p:cNvGraphicFramePr>
          <p:nvPr/>
        </p:nvGraphicFramePr>
        <p:xfrm>
          <a:off x="503550" y="1522874"/>
          <a:ext cx="8136900" cy="2807335"/>
        </p:xfrm>
        <a:graphic>
          <a:graphicData uri="http://schemas.openxmlformats.org/drawingml/2006/table">
            <a:tbl>
              <a:tblPr firstRow="1" bandRow="1">
                <a:tableStyleId>{5C22544A-7EE6-4342-B048-85BDC9FD1C3A}</a:tableStyleId>
              </a:tblPr>
              <a:tblGrid>
                <a:gridCol w="813690"/>
                <a:gridCol w="814070"/>
                <a:gridCol w="813435"/>
                <a:gridCol w="813565"/>
                <a:gridCol w="813690"/>
                <a:gridCol w="813690"/>
                <a:gridCol w="813690"/>
                <a:gridCol w="813690"/>
                <a:gridCol w="813690"/>
                <a:gridCol w="813690"/>
              </a:tblGrid>
              <a:tr h="859841">
                <a:tc>
                  <a:txBody>
                    <a:bodyPr/>
                    <a:lstStyle/>
                    <a:p>
                      <a:pPr algn="ctr"/>
                      <a:r>
                        <a:rPr lang="zh-CN" altLang="en-US" sz="2400" dirty="0" smtClean="0">
                          <a:latin typeface="+mn-ea"/>
                          <a:ea typeface="+mn-ea"/>
                        </a:rPr>
                        <a:t>题号</a:t>
                      </a:r>
                      <a:endParaRPr lang="zh-CN" altLang="en-US" sz="2400" dirty="0">
                        <a:latin typeface="+mn-ea"/>
                        <a:ea typeface="+mn-ea"/>
                      </a:endParaRPr>
                    </a:p>
                  </a:txBody>
                  <a:tcPr anchor="ctr"/>
                </a:tc>
                <a:tc>
                  <a:txBody>
                    <a:bodyPr/>
                    <a:lstStyle/>
                    <a:p>
                      <a:pPr algn="ctr"/>
                      <a:r>
                        <a:rPr lang="zh-CN" altLang="en-US" sz="2400" dirty="0" smtClean="0">
                          <a:latin typeface="+mn-ea"/>
                          <a:ea typeface="+mn-ea"/>
                        </a:rPr>
                        <a:t>答案</a:t>
                      </a:r>
                      <a:endParaRPr lang="zh-CN" altLang="en-US" sz="2400" dirty="0">
                        <a:latin typeface="+mn-ea"/>
                        <a:ea typeface="+mn-ea"/>
                      </a:endParaRPr>
                    </a:p>
                  </a:txBody>
                  <a:tcPr anchor="ctr"/>
                </a:tc>
                <a:tc>
                  <a:txBody>
                    <a:bodyPr/>
                    <a:lstStyle/>
                    <a:p>
                      <a:pPr algn="ctr"/>
                      <a:r>
                        <a:rPr lang="zh-CN" altLang="en-US" sz="2400" dirty="0" smtClean="0">
                          <a:latin typeface="+mn-ea"/>
                          <a:ea typeface="+mn-ea"/>
                        </a:rPr>
                        <a:t>题号</a:t>
                      </a:r>
                      <a:endParaRPr lang="zh-CN" altLang="en-US" sz="2400" dirty="0">
                        <a:latin typeface="+mn-ea"/>
                        <a:ea typeface="+mn-ea"/>
                      </a:endParaRPr>
                    </a:p>
                  </a:txBody>
                  <a:tcPr anchor="ctr"/>
                </a:tc>
                <a:tc>
                  <a:txBody>
                    <a:bodyPr/>
                    <a:lstStyle/>
                    <a:p>
                      <a:pPr algn="ctr"/>
                      <a:r>
                        <a:rPr lang="zh-CN" altLang="en-US" sz="2400" dirty="0" smtClean="0">
                          <a:latin typeface="+mn-ea"/>
                          <a:ea typeface="+mn-ea"/>
                        </a:rPr>
                        <a:t>答案</a:t>
                      </a:r>
                      <a:endParaRPr lang="zh-CN" altLang="en-US" sz="2400" dirty="0">
                        <a:latin typeface="+mn-ea"/>
                        <a:ea typeface="+mn-ea"/>
                      </a:endParaRPr>
                    </a:p>
                  </a:txBody>
                  <a:tcPr anchor="ctr"/>
                </a:tc>
                <a:tc>
                  <a:txBody>
                    <a:bodyPr/>
                    <a:lstStyle/>
                    <a:p>
                      <a:pPr algn="ctr"/>
                      <a:r>
                        <a:rPr lang="zh-CN" altLang="en-US" sz="2400" dirty="0" smtClean="0">
                          <a:latin typeface="+mn-ea"/>
                          <a:ea typeface="+mn-ea"/>
                        </a:rPr>
                        <a:t>题号</a:t>
                      </a:r>
                      <a:endParaRPr lang="zh-CN" altLang="en-US" sz="2400" dirty="0">
                        <a:latin typeface="+mn-ea"/>
                        <a:ea typeface="+mn-ea"/>
                      </a:endParaRPr>
                    </a:p>
                  </a:txBody>
                  <a:tcPr anchor="ctr"/>
                </a:tc>
                <a:tc>
                  <a:txBody>
                    <a:bodyPr/>
                    <a:lstStyle/>
                    <a:p>
                      <a:pPr algn="ctr"/>
                      <a:r>
                        <a:rPr lang="zh-CN" altLang="en-US" sz="2400" dirty="0" smtClean="0">
                          <a:latin typeface="+mn-ea"/>
                          <a:ea typeface="+mn-ea"/>
                        </a:rPr>
                        <a:t>答案</a:t>
                      </a:r>
                      <a:endParaRPr lang="zh-CN" altLang="en-US" sz="2400" dirty="0">
                        <a:latin typeface="+mn-ea"/>
                        <a:ea typeface="+mn-ea"/>
                      </a:endParaRPr>
                    </a:p>
                  </a:txBody>
                  <a:tcPr anchor="ctr"/>
                </a:tc>
                <a:tc>
                  <a:txBody>
                    <a:bodyPr/>
                    <a:lstStyle/>
                    <a:p>
                      <a:pPr algn="ctr"/>
                      <a:r>
                        <a:rPr lang="zh-CN" altLang="en-US" sz="2400" dirty="0" smtClean="0">
                          <a:latin typeface="+mn-ea"/>
                          <a:ea typeface="+mn-ea"/>
                        </a:rPr>
                        <a:t>题号</a:t>
                      </a:r>
                      <a:endParaRPr lang="zh-CN" altLang="en-US" sz="2400" dirty="0">
                        <a:latin typeface="+mn-ea"/>
                        <a:ea typeface="+mn-ea"/>
                      </a:endParaRPr>
                    </a:p>
                  </a:txBody>
                  <a:tcPr anchor="ctr"/>
                </a:tc>
                <a:tc>
                  <a:txBody>
                    <a:bodyPr/>
                    <a:lstStyle/>
                    <a:p>
                      <a:pPr algn="ctr"/>
                      <a:r>
                        <a:rPr lang="zh-CN" altLang="en-US" sz="2400" dirty="0" smtClean="0">
                          <a:latin typeface="+mn-ea"/>
                          <a:ea typeface="+mn-ea"/>
                        </a:rPr>
                        <a:t>答案</a:t>
                      </a:r>
                      <a:endParaRPr lang="zh-CN" altLang="en-US" sz="2400" dirty="0">
                        <a:latin typeface="+mn-ea"/>
                        <a:ea typeface="+mn-ea"/>
                      </a:endParaRPr>
                    </a:p>
                  </a:txBody>
                  <a:tcPr anchor="ctr"/>
                </a:tc>
                <a:tc>
                  <a:txBody>
                    <a:bodyPr/>
                    <a:lstStyle/>
                    <a:p>
                      <a:pPr algn="ctr"/>
                      <a:r>
                        <a:rPr lang="zh-CN" altLang="en-US" sz="2400" dirty="0" smtClean="0">
                          <a:latin typeface="+mn-ea"/>
                          <a:ea typeface="+mn-ea"/>
                        </a:rPr>
                        <a:t>题号</a:t>
                      </a:r>
                      <a:endParaRPr lang="zh-CN" altLang="en-US" sz="2400" dirty="0">
                        <a:latin typeface="+mn-ea"/>
                        <a:ea typeface="+mn-ea"/>
                      </a:endParaRPr>
                    </a:p>
                  </a:txBody>
                  <a:tcPr anchor="ctr"/>
                </a:tc>
                <a:tc>
                  <a:txBody>
                    <a:bodyPr/>
                    <a:lstStyle/>
                    <a:p>
                      <a:pPr algn="ctr"/>
                      <a:r>
                        <a:rPr lang="zh-CN" altLang="en-US" sz="2400" dirty="0" smtClean="0">
                          <a:latin typeface="+mn-ea"/>
                          <a:ea typeface="+mn-ea"/>
                        </a:rPr>
                        <a:t>答案</a:t>
                      </a:r>
                      <a:endParaRPr lang="zh-CN" altLang="en-US" sz="2400" dirty="0">
                        <a:latin typeface="+mn-ea"/>
                        <a:ea typeface="+mn-ea"/>
                      </a:endParaRPr>
                    </a:p>
                  </a:txBody>
                  <a:tcPr anchor="ctr"/>
                </a:tc>
              </a:tr>
              <a:tr h="514107">
                <a:tc>
                  <a:txBody>
                    <a:bodyPr/>
                    <a:lstStyle/>
                    <a:p>
                      <a:pPr algn="ctr"/>
                      <a:r>
                        <a:rPr lang="en-US" altLang="zh-CN" sz="2400" dirty="0" smtClean="0">
                          <a:latin typeface="+mn-ea"/>
                          <a:ea typeface="+mn-ea"/>
                        </a:rPr>
                        <a:t>1</a:t>
                      </a:r>
                      <a:endParaRPr lang="en-US" altLang="zh-CN" sz="2400" dirty="0" smtClean="0">
                        <a:latin typeface="+mn-ea"/>
                        <a:ea typeface="+mn-ea"/>
                      </a:endParaRPr>
                    </a:p>
                  </a:txBody>
                  <a:tcPr anchor="ctr"/>
                </a:tc>
                <a:tc>
                  <a:txBody>
                    <a:bodyPr/>
                    <a:lstStyle/>
                    <a:p>
                      <a:pPr algn="ctr"/>
                      <a:r>
                        <a:rPr lang="en-US" altLang="zh-CN" sz="2400" dirty="0" smtClean="0">
                          <a:latin typeface="+mn-ea"/>
                          <a:ea typeface="+mn-ea"/>
                        </a:rPr>
                        <a:t>A</a:t>
                      </a:r>
                      <a:endParaRPr lang="en-US" altLang="zh-CN" sz="2400" dirty="0" smtClean="0">
                        <a:latin typeface="+mn-ea"/>
                        <a:ea typeface="+mn-ea"/>
                      </a:endParaRPr>
                    </a:p>
                  </a:txBody>
                  <a:tcPr anchor="ctr"/>
                </a:tc>
                <a:tc>
                  <a:txBody>
                    <a:bodyPr/>
                    <a:lstStyle/>
                    <a:p>
                      <a:pPr algn="ctr"/>
                      <a:r>
                        <a:rPr lang="en-US" altLang="zh-CN" sz="2400" dirty="0" smtClean="0">
                          <a:latin typeface="+mn-ea"/>
                          <a:ea typeface="+mn-ea"/>
                        </a:rPr>
                        <a:t>2</a:t>
                      </a:r>
                      <a:endParaRPr lang="en-US" altLang="zh-CN" sz="2400" dirty="0" smtClean="0">
                        <a:latin typeface="+mn-ea"/>
                        <a:ea typeface="+mn-ea"/>
                      </a:endParaRPr>
                    </a:p>
                  </a:txBody>
                  <a:tcPr anchor="ctr"/>
                </a:tc>
                <a:tc>
                  <a:txBody>
                    <a:bodyPr/>
                    <a:lstStyle/>
                    <a:p>
                      <a:pPr algn="ctr"/>
                      <a:r>
                        <a:rPr lang="en-US" altLang="zh-CN" sz="2400" dirty="0" smtClean="0">
                          <a:latin typeface="+mn-ea"/>
                          <a:ea typeface="+mn-ea"/>
                        </a:rPr>
                        <a:t>D</a:t>
                      </a:r>
                      <a:endParaRPr lang="en-US" altLang="zh-CN" sz="2400" dirty="0" smtClean="0">
                        <a:latin typeface="+mn-ea"/>
                        <a:ea typeface="+mn-ea"/>
                      </a:endParaRPr>
                    </a:p>
                  </a:txBody>
                  <a:tcPr anchor="ctr"/>
                </a:tc>
                <a:tc>
                  <a:txBody>
                    <a:bodyPr/>
                    <a:lstStyle/>
                    <a:p>
                      <a:pPr algn="ctr"/>
                      <a:r>
                        <a:rPr lang="en-US" altLang="zh-CN" sz="2400" dirty="0" smtClean="0">
                          <a:latin typeface="+mn-ea"/>
                          <a:ea typeface="+mn-ea"/>
                        </a:rPr>
                        <a:t>3</a:t>
                      </a:r>
                      <a:endParaRPr lang="en-US" altLang="zh-CN" sz="2400" dirty="0" smtClean="0">
                        <a:latin typeface="+mn-ea"/>
                        <a:ea typeface="+mn-ea"/>
                      </a:endParaRPr>
                    </a:p>
                  </a:txBody>
                  <a:tcPr anchor="ctr"/>
                </a:tc>
                <a:tc>
                  <a:txBody>
                    <a:bodyPr/>
                    <a:lstStyle/>
                    <a:p>
                      <a:pPr algn="ctr"/>
                      <a:r>
                        <a:rPr lang="en-US" altLang="zh-CN" sz="2400" dirty="0" smtClean="0">
                          <a:latin typeface="+mn-ea"/>
                          <a:ea typeface="+mn-ea"/>
                        </a:rPr>
                        <a:t>C</a:t>
                      </a:r>
                      <a:endParaRPr lang="en-US" altLang="zh-CN" sz="2400" dirty="0" smtClean="0">
                        <a:latin typeface="+mn-ea"/>
                        <a:ea typeface="+mn-ea"/>
                      </a:endParaRPr>
                    </a:p>
                  </a:txBody>
                  <a:tcPr anchor="ctr"/>
                </a:tc>
                <a:tc>
                  <a:txBody>
                    <a:bodyPr/>
                    <a:lstStyle/>
                    <a:p>
                      <a:pPr algn="ctr"/>
                      <a:r>
                        <a:rPr lang="en-US" altLang="zh-CN" sz="2400" dirty="0" smtClean="0">
                          <a:latin typeface="+mn-ea"/>
                          <a:ea typeface="+mn-ea"/>
                        </a:rPr>
                        <a:t>4</a:t>
                      </a:r>
                      <a:endParaRPr lang="en-US" altLang="zh-CN" sz="2400" dirty="0" smtClean="0">
                        <a:latin typeface="+mn-ea"/>
                        <a:ea typeface="+mn-ea"/>
                      </a:endParaRPr>
                    </a:p>
                  </a:txBody>
                  <a:tcPr anchor="ctr"/>
                </a:tc>
                <a:tc>
                  <a:txBody>
                    <a:bodyPr/>
                    <a:lstStyle/>
                    <a:p>
                      <a:pPr algn="ctr"/>
                      <a:r>
                        <a:rPr lang="en-US" altLang="zh-CN" sz="2400" dirty="0" smtClean="0">
                          <a:latin typeface="+mn-ea"/>
                          <a:ea typeface="+mn-ea"/>
                        </a:rPr>
                        <a:t>B</a:t>
                      </a:r>
                      <a:endParaRPr lang="en-US" altLang="zh-CN" sz="2400" dirty="0" smtClean="0">
                        <a:latin typeface="+mn-ea"/>
                        <a:ea typeface="+mn-ea"/>
                      </a:endParaRPr>
                    </a:p>
                  </a:txBody>
                  <a:tcPr anchor="ctr"/>
                </a:tc>
                <a:tc>
                  <a:txBody>
                    <a:bodyPr/>
                    <a:lstStyle/>
                    <a:p>
                      <a:pPr algn="ctr"/>
                      <a:r>
                        <a:rPr lang="en-US" altLang="zh-CN" sz="2400" dirty="0" smtClean="0">
                          <a:latin typeface="+mn-ea"/>
                          <a:ea typeface="+mn-ea"/>
                        </a:rPr>
                        <a:t>5</a:t>
                      </a:r>
                      <a:endParaRPr lang="en-US" altLang="zh-CN" sz="2400" dirty="0" smtClean="0">
                        <a:latin typeface="+mn-ea"/>
                        <a:ea typeface="+mn-ea"/>
                      </a:endParaRPr>
                    </a:p>
                  </a:txBody>
                  <a:tcPr anchor="ctr"/>
                </a:tc>
                <a:tc>
                  <a:txBody>
                    <a:bodyPr/>
                    <a:lstStyle/>
                    <a:p>
                      <a:pPr algn="ctr"/>
                      <a:r>
                        <a:rPr lang="en-US" altLang="zh-CN" sz="2400" dirty="0" smtClean="0">
                          <a:latin typeface="+mn-ea"/>
                          <a:ea typeface="+mn-ea"/>
                        </a:rPr>
                        <a:t>A</a:t>
                      </a:r>
                      <a:endParaRPr lang="en-US" altLang="zh-CN" sz="2400" dirty="0" smtClean="0">
                        <a:latin typeface="+mn-ea"/>
                        <a:ea typeface="+mn-ea"/>
                      </a:endParaRPr>
                    </a:p>
                  </a:txBody>
                  <a:tcPr anchor="ctr"/>
                </a:tc>
              </a:tr>
              <a:tr h="477690">
                <a:tc>
                  <a:txBody>
                    <a:bodyPr/>
                    <a:lstStyle/>
                    <a:p>
                      <a:pPr algn="ctr"/>
                      <a:r>
                        <a:rPr lang="en-US" altLang="zh-CN" sz="2400" dirty="0" smtClean="0">
                          <a:latin typeface="+mn-ea"/>
                          <a:ea typeface="+mn-ea"/>
                        </a:rPr>
                        <a:t>6</a:t>
                      </a:r>
                      <a:endParaRPr lang="en-US" altLang="zh-CN" sz="2400" dirty="0" smtClean="0">
                        <a:latin typeface="+mn-ea"/>
                        <a:ea typeface="+mn-ea"/>
                      </a:endParaRPr>
                    </a:p>
                  </a:txBody>
                  <a:tcPr anchor="ctr"/>
                </a:tc>
                <a:tc>
                  <a:txBody>
                    <a:bodyPr/>
                    <a:lstStyle/>
                    <a:p>
                      <a:pPr algn="ctr"/>
                      <a:r>
                        <a:rPr lang="en-US" altLang="zh-CN" sz="2400" dirty="0" smtClean="0">
                          <a:latin typeface="+mn-ea"/>
                          <a:ea typeface="+mn-ea"/>
                        </a:rPr>
                        <a:t>D</a:t>
                      </a:r>
                      <a:endParaRPr lang="en-US" altLang="zh-CN" sz="2400" dirty="0" smtClean="0">
                        <a:latin typeface="+mn-ea"/>
                        <a:ea typeface="+mn-ea"/>
                      </a:endParaRPr>
                    </a:p>
                  </a:txBody>
                  <a:tcPr anchor="ctr"/>
                </a:tc>
                <a:tc>
                  <a:txBody>
                    <a:bodyPr/>
                    <a:lstStyle/>
                    <a:p>
                      <a:pPr algn="ctr"/>
                      <a:r>
                        <a:rPr lang="en-US" altLang="zh-CN" sz="2400" dirty="0" smtClean="0">
                          <a:latin typeface="+mn-ea"/>
                          <a:ea typeface="+mn-ea"/>
                        </a:rPr>
                        <a:t>7</a:t>
                      </a:r>
                      <a:endParaRPr lang="en-US" altLang="zh-CN" sz="2400" dirty="0" smtClean="0">
                        <a:latin typeface="+mn-ea"/>
                        <a:ea typeface="+mn-ea"/>
                      </a:endParaRPr>
                    </a:p>
                  </a:txBody>
                  <a:tcPr anchor="ctr"/>
                </a:tc>
                <a:tc>
                  <a:txBody>
                    <a:bodyPr/>
                    <a:lstStyle/>
                    <a:p>
                      <a:pPr algn="ctr"/>
                      <a:r>
                        <a:rPr lang="en-US" altLang="zh-CN" sz="2400" dirty="0" smtClean="0">
                          <a:latin typeface="+mn-ea"/>
                          <a:ea typeface="+mn-ea"/>
                        </a:rPr>
                        <a:t>C</a:t>
                      </a:r>
                      <a:endParaRPr lang="en-US" altLang="zh-CN" sz="2400" dirty="0" smtClean="0">
                        <a:latin typeface="+mn-ea"/>
                        <a:ea typeface="+mn-ea"/>
                      </a:endParaRPr>
                    </a:p>
                  </a:txBody>
                  <a:tcPr anchor="ctr"/>
                </a:tc>
                <a:tc>
                  <a:txBody>
                    <a:bodyPr/>
                    <a:lstStyle/>
                    <a:p>
                      <a:pPr algn="ctr"/>
                      <a:r>
                        <a:rPr lang="en-US" altLang="zh-CN" sz="2400" dirty="0" smtClean="0">
                          <a:latin typeface="+mn-ea"/>
                          <a:ea typeface="+mn-ea"/>
                        </a:rPr>
                        <a:t>8</a:t>
                      </a:r>
                      <a:endParaRPr lang="en-US" altLang="zh-CN" sz="2400" dirty="0" smtClean="0">
                        <a:latin typeface="+mn-ea"/>
                        <a:ea typeface="+mn-ea"/>
                      </a:endParaRPr>
                    </a:p>
                  </a:txBody>
                  <a:tcPr anchor="ctr"/>
                </a:tc>
                <a:tc>
                  <a:txBody>
                    <a:bodyPr/>
                    <a:lstStyle/>
                    <a:p>
                      <a:pPr algn="ctr"/>
                      <a:r>
                        <a:rPr lang="en-US" altLang="zh-CN" sz="2400" dirty="0" smtClean="0">
                          <a:latin typeface="+mn-ea"/>
                          <a:ea typeface="+mn-ea"/>
                        </a:rPr>
                        <a:t>B</a:t>
                      </a:r>
                      <a:endParaRPr lang="en-US" altLang="zh-CN" sz="2400" dirty="0" smtClean="0">
                        <a:latin typeface="+mn-ea"/>
                        <a:ea typeface="+mn-ea"/>
                      </a:endParaRPr>
                    </a:p>
                  </a:txBody>
                  <a:tcPr anchor="ctr"/>
                </a:tc>
                <a:tc>
                  <a:txBody>
                    <a:bodyPr/>
                    <a:lstStyle/>
                    <a:p>
                      <a:pPr algn="ctr"/>
                      <a:r>
                        <a:rPr lang="en-US" altLang="zh-CN" sz="2400" dirty="0" smtClean="0">
                          <a:latin typeface="+mn-ea"/>
                          <a:ea typeface="+mn-ea"/>
                        </a:rPr>
                        <a:t>9</a:t>
                      </a:r>
                      <a:endParaRPr lang="en-US" altLang="zh-CN" sz="2400" dirty="0" smtClean="0">
                        <a:latin typeface="+mn-ea"/>
                        <a:ea typeface="+mn-ea"/>
                      </a:endParaRPr>
                    </a:p>
                  </a:txBody>
                  <a:tcPr anchor="ctr"/>
                </a:tc>
                <a:tc>
                  <a:txBody>
                    <a:bodyPr/>
                    <a:lstStyle/>
                    <a:p>
                      <a:pPr algn="ctr"/>
                      <a:r>
                        <a:rPr lang="en-US" altLang="zh-CN" sz="2400" dirty="0" smtClean="0">
                          <a:latin typeface="+mn-ea"/>
                          <a:ea typeface="+mn-ea"/>
                        </a:rPr>
                        <a:t>C</a:t>
                      </a:r>
                      <a:endParaRPr lang="en-US" altLang="zh-CN" sz="2400" dirty="0" smtClean="0">
                        <a:latin typeface="+mn-ea"/>
                        <a:ea typeface="+mn-ea"/>
                      </a:endParaRPr>
                    </a:p>
                  </a:txBody>
                  <a:tcPr anchor="ctr"/>
                </a:tc>
                <a:tc>
                  <a:txBody>
                    <a:bodyPr/>
                    <a:lstStyle/>
                    <a:p>
                      <a:pPr algn="ctr"/>
                      <a:r>
                        <a:rPr lang="en-US" altLang="zh-CN" sz="2400" dirty="0" smtClean="0">
                          <a:latin typeface="+mn-ea"/>
                          <a:ea typeface="+mn-ea"/>
                        </a:rPr>
                        <a:t>10</a:t>
                      </a:r>
                      <a:endParaRPr lang="en-US" altLang="zh-CN" sz="2400" dirty="0" smtClean="0">
                        <a:latin typeface="+mn-ea"/>
                        <a:ea typeface="+mn-ea"/>
                      </a:endParaRPr>
                    </a:p>
                  </a:txBody>
                  <a:tcPr anchor="ctr"/>
                </a:tc>
                <a:tc>
                  <a:txBody>
                    <a:bodyPr/>
                    <a:lstStyle/>
                    <a:p>
                      <a:pPr algn="ctr"/>
                      <a:r>
                        <a:rPr lang="en-US" altLang="zh-CN" sz="2400" dirty="0" smtClean="0">
                          <a:latin typeface="+mn-ea"/>
                          <a:ea typeface="+mn-ea"/>
                        </a:rPr>
                        <a:t>A</a:t>
                      </a:r>
                      <a:endParaRPr lang="en-US" altLang="zh-CN" sz="2400" dirty="0" smtClean="0">
                        <a:latin typeface="+mn-ea"/>
                        <a:ea typeface="+mn-ea"/>
                      </a:endParaRPr>
                    </a:p>
                  </a:txBody>
                  <a:tcPr anchor="ctr"/>
                </a:tc>
              </a:tr>
              <a:tr h="477690">
                <a:tc>
                  <a:txBody>
                    <a:bodyPr/>
                    <a:p>
                      <a:pPr algn="ctr">
                        <a:buNone/>
                      </a:pPr>
                      <a:r>
                        <a:rPr lang="en-US" altLang="zh-CN" sz="2400" dirty="0" smtClean="0">
                          <a:latin typeface="+mn-ea"/>
                          <a:ea typeface="+mn-ea"/>
                        </a:rPr>
                        <a:t>11</a:t>
                      </a:r>
                      <a:endParaRPr lang="en-US" altLang="zh-CN" sz="2400" dirty="0" smtClean="0">
                        <a:latin typeface="+mn-ea"/>
                        <a:ea typeface="+mn-ea"/>
                      </a:endParaRPr>
                    </a:p>
                  </a:txBody>
                  <a:tcPr anchor="ctr"/>
                </a:tc>
                <a:tc>
                  <a:txBody>
                    <a:bodyPr/>
                    <a:p>
                      <a:pPr algn="ctr">
                        <a:buNone/>
                      </a:pPr>
                      <a:r>
                        <a:rPr lang="en-US" altLang="zh-CN" sz="2400" dirty="0" smtClean="0">
                          <a:latin typeface="+mn-ea"/>
                          <a:ea typeface="+mn-ea"/>
                        </a:rPr>
                        <a:t>B</a:t>
                      </a:r>
                      <a:endParaRPr lang="en-US" altLang="zh-CN" sz="2400" dirty="0" smtClean="0">
                        <a:latin typeface="+mn-ea"/>
                        <a:ea typeface="+mn-ea"/>
                      </a:endParaRPr>
                    </a:p>
                  </a:txBody>
                  <a:tcPr anchor="ctr"/>
                </a:tc>
                <a:tc>
                  <a:txBody>
                    <a:bodyPr/>
                    <a:p>
                      <a:pPr algn="ctr">
                        <a:buNone/>
                      </a:pPr>
                      <a:r>
                        <a:rPr lang="en-US" altLang="zh-CN" sz="2400" dirty="0" smtClean="0">
                          <a:latin typeface="+mn-ea"/>
                          <a:ea typeface="+mn-ea"/>
                        </a:rPr>
                        <a:t>12</a:t>
                      </a:r>
                      <a:endParaRPr lang="en-US" altLang="zh-CN" sz="2400" dirty="0" smtClean="0">
                        <a:latin typeface="+mn-ea"/>
                        <a:ea typeface="+mn-ea"/>
                      </a:endParaRPr>
                    </a:p>
                  </a:txBody>
                  <a:tcPr anchor="ctr"/>
                </a:tc>
                <a:tc>
                  <a:txBody>
                    <a:bodyPr/>
                    <a:p>
                      <a:pPr algn="ctr">
                        <a:buNone/>
                      </a:pPr>
                      <a:r>
                        <a:rPr lang="en-US" altLang="zh-CN" sz="2400" dirty="0" smtClean="0">
                          <a:latin typeface="+mn-ea"/>
                          <a:ea typeface="+mn-ea"/>
                        </a:rPr>
                        <a:t>C</a:t>
                      </a:r>
                      <a:endParaRPr lang="en-US" altLang="zh-CN" sz="2400" dirty="0" smtClean="0">
                        <a:latin typeface="+mn-ea"/>
                        <a:ea typeface="+mn-ea"/>
                      </a:endParaRPr>
                    </a:p>
                  </a:txBody>
                  <a:tcPr anchor="ctr"/>
                </a:tc>
                <a:tc>
                  <a:txBody>
                    <a:bodyPr/>
                    <a:p>
                      <a:pPr algn="ctr">
                        <a:buNone/>
                      </a:pPr>
                      <a:r>
                        <a:rPr lang="en-US" altLang="zh-CN" sz="2400" dirty="0" smtClean="0">
                          <a:latin typeface="+mn-ea"/>
                          <a:ea typeface="+mn-ea"/>
                        </a:rPr>
                        <a:t>13</a:t>
                      </a:r>
                      <a:endParaRPr lang="en-US" altLang="zh-CN" sz="2400" dirty="0" smtClean="0">
                        <a:latin typeface="+mn-ea"/>
                        <a:ea typeface="+mn-ea"/>
                      </a:endParaRPr>
                    </a:p>
                  </a:txBody>
                  <a:tcPr anchor="ctr"/>
                </a:tc>
                <a:tc>
                  <a:txBody>
                    <a:bodyPr/>
                    <a:p>
                      <a:pPr algn="ctr">
                        <a:buNone/>
                      </a:pPr>
                      <a:r>
                        <a:rPr lang="en-US" altLang="zh-CN" sz="2400" dirty="0" smtClean="0">
                          <a:latin typeface="+mn-ea"/>
                          <a:ea typeface="+mn-ea"/>
                        </a:rPr>
                        <a:t>B</a:t>
                      </a:r>
                      <a:endParaRPr lang="en-US" altLang="zh-CN" sz="2400" dirty="0" smtClean="0">
                        <a:latin typeface="+mn-ea"/>
                        <a:ea typeface="+mn-ea"/>
                      </a:endParaRPr>
                    </a:p>
                  </a:txBody>
                  <a:tcPr anchor="ctr"/>
                </a:tc>
                <a:tc>
                  <a:txBody>
                    <a:bodyPr/>
                    <a:p>
                      <a:pPr algn="ctr">
                        <a:buNone/>
                      </a:pPr>
                      <a:r>
                        <a:rPr lang="en-US" altLang="zh-CN" sz="2400" dirty="0" smtClean="0">
                          <a:latin typeface="+mn-ea"/>
                          <a:ea typeface="+mn-ea"/>
                        </a:rPr>
                        <a:t>14</a:t>
                      </a:r>
                      <a:endParaRPr lang="en-US" altLang="zh-CN" sz="2400" dirty="0" smtClean="0">
                        <a:latin typeface="+mn-ea"/>
                        <a:ea typeface="+mn-ea"/>
                      </a:endParaRPr>
                    </a:p>
                  </a:txBody>
                  <a:tcPr anchor="ctr"/>
                </a:tc>
                <a:tc>
                  <a:txBody>
                    <a:bodyPr/>
                    <a:p>
                      <a:pPr algn="ctr">
                        <a:buNone/>
                      </a:pPr>
                      <a:r>
                        <a:rPr lang="en-US" altLang="zh-CN" sz="2400" dirty="0" smtClean="0">
                          <a:latin typeface="+mn-ea"/>
                          <a:ea typeface="+mn-ea"/>
                        </a:rPr>
                        <a:t>A</a:t>
                      </a:r>
                      <a:endParaRPr lang="en-US" altLang="zh-CN" sz="2400" dirty="0" smtClean="0">
                        <a:latin typeface="+mn-ea"/>
                        <a:ea typeface="+mn-ea"/>
                      </a:endParaRPr>
                    </a:p>
                  </a:txBody>
                  <a:tcPr anchor="ctr"/>
                </a:tc>
                <a:tc>
                  <a:txBody>
                    <a:bodyPr/>
                    <a:p>
                      <a:pPr algn="ctr">
                        <a:buNone/>
                      </a:pPr>
                      <a:r>
                        <a:rPr lang="en-US" altLang="zh-CN" sz="2400" dirty="0" smtClean="0">
                          <a:latin typeface="+mn-ea"/>
                          <a:ea typeface="+mn-ea"/>
                        </a:rPr>
                        <a:t>15</a:t>
                      </a:r>
                      <a:endParaRPr lang="en-US" altLang="zh-CN" sz="2400" dirty="0" smtClean="0">
                        <a:latin typeface="+mn-ea"/>
                        <a:ea typeface="+mn-ea"/>
                      </a:endParaRPr>
                    </a:p>
                  </a:txBody>
                  <a:tcPr anchor="ctr"/>
                </a:tc>
                <a:tc>
                  <a:txBody>
                    <a:bodyPr/>
                    <a:p>
                      <a:pPr algn="ctr">
                        <a:buNone/>
                      </a:pPr>
                      <a:r>
                        <a:rPr lang="en-US" altLang="zh-CN" sz="2400" dirty="0" smtClean="0">
                          <a:latin typeface="+mn-ea"/>
                          <a:ea typeface="+mn-ea"/>
                        </a:rPr>
                        <a:t>B</a:t>
                      </a:r>
                      <a:endParaRPr lang="en-US" altLang="zh-CN" sz="2400" dirty="0" smtClean="0">
                        <a:latin typeface="+mn-ea"/>
                        <a:ea typeface="+mn-ea"/>
                      </a:endParaRPr>
                    </a:p>
                  </a:txBody>
                  <a:tcPr anchor="ct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000">
        <p:plus/>
      </p:transition>
    </mc:Choice>
    <mc:Fallback>
      <p:transition spd="slow">
        <p:plu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979930" y="188595"/>
            <a:ext cx="3089910" cy="521970"/>
          </a:xfrm>
          <a:prstGeom prst="rect">
            <a:avLst/>
          </a:prstGeom>
          <a:noFill/>
        </p:spPr>
        <p:txBody>
          <a:bodyPr wrap="square" rtlCol="0">
            <a:spAutoFit/>
          </a:bodyPr>
          <a:lstStyle/>
          <a:p>
            <a:r>
              <a:rPr lang="zh-CN" altLang="zh-CN" sz="2800" b="1" dirty="0">
                <a:solidFill>
                  <a:srgbClr val="FFFF00"/>
                </a:solidFill>
                <a:latin typeface="黑体" panose="02010609060101010101" pitchFamily="2" charset="-122"/>
                <a:ea typeface="黑体" panose="02010609060101010101" pitchFamily="2" charset="-122"/>
                <a:sym typeface="+mn-ea"/>
              </a:rPr>
              <a:t>一．信息技术</a:t>
            </a:r>
            <a:endParaRPr lang="zh-CN" altLang="en-US" sz="2800" dirty="0">
              <a:solidFill>
                <a:srgbClr val="FFFF00"/>
              </a:solidFill>
              <a:latin typeface="黑体" panose="02010609060101010101" pitchFamily="2" charset="-122"/>
              <a:ea typeface="黑体" panose="02010609060101010101" pitchFamily="2" charset="-122"/>
            </a:endParaRPr>
          </a:p>
        </p:txBody>
      </p:sp>
      <p:sp>
        <p:nvSpPr>
          <p:cNvPr id="5" name="TextBox 4"/>
          <p:cNvSpPr txBox="1"/>
          <p:nvPr/>
        </p:nvSpPr>
        <p:spPr>
          <a:xfrm>
            <a:off x="1905" y="1135380"/>
            <a:ext cx="9149715" cy="5631180"/>
          </a:xfrm>
          <a:prstGeom prst="rect">
            <a:avLst/>
          </a:prstGeom>
          <a:noFill/>
        </p:spPr>
        <p:txBody>
          <a:bodyPr wrap="square" rtlCol="0">
            <a:spAutoFit/>
          </a:bodyPr>
          <a:lstStyle/>
          <a:p>
            <a:pPr algn="l">
              <a:lnSpc>
                <a:spcPct val="100000"/>
              </a:lnSpc>
              <a:buNone/>
            </a:pP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（3）微电子技术</a:t>
            </a:r>
            <a:endParaRPr lang="zh-CN" sz="20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gn="l">
              <a:lnSpc>
                <a:spcPct val="100000"/>
              </a:lnSpc>
              <a:buNone/>
            </a:pP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    微电子技术是硬件的基础，广泛应用于其它技术和领域，为其它技术提供硬件支撑。因此，微电子技术被称作现代信息技术的基石。</a:t>
            </a:r>
            <a:endParaRPr lang="zh-CN" sz="20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gn="l">
              <a:lnSpc>
                <a:spcPct val="100000"/>
              </a:lnSpc>
              <a:buNone/>
            </a:pP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（4）传感技术</a:t>
            </a:r>
            <a:endParaRPr lang="zh-CN" sz="20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gn="l">
              <a:lnSpc>
                <a:spcPct val="100000"/>
              </a:lnSpc>
              <a:buNone/>
            </a:pP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    传感技术是获取（即采集）信息的主要技术，如红外线报警装置、红外线监控器、雷达测速仪等应用传感技术收集环境信息。常见的传感技术有：压力传感，如触摸屏，手写板等；光电传感，如摄像头，光电鼠标，扫描仪等；声音传感，如声控门，麦克风，听诊器等；液压传感，如体温计和气压传感等。标准的键盘与机械鼠标、光驱、显示器没用到传感技术。</a:t>
            </a:r>
            <a:endParaRPr lang="zh-CN" sz="20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gn="l">
              <a:lnSpc>
                <a:spcPct val="100000"/>
              </a:lnSpc>
              <a:buNone/>
            </a:pPr>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2．信息技术的发展历程</a:t>
            </a:r>
            <a:endParaRPr lang="zh-CN" sz="20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gn="l">
              <a:lnSpc>
                <a:spcPct val="100000"/>
              </a:lnSpc>
              <a:buNone/>
            </a:pP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   信息技术的发展经历了五个阶段，即五次信息革命，如图1-1-1所示，每次的革命都有划时代的意义，把人类推向新世纪。五次革命的名称及意义如下：</a:t>
            </a:r>
            <a:endParaRPr lang="zh-CN" sz="20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gn="l">
              <a:lnSpc>
                <a:spcPct val="100000"/>
              </a:lnSpc>
              <a:buNone/>
            </a:pP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（1）第一次革命是语言的使用。 语言的出现方便于信息的交流和分享。语言的产生，是从猿进化到人类的重要标志。</a:t>
            </a:r>
            <a:endParaRPr lang="zh-CN" sz="20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gn="l">
              <a:lnSpc>
                <a:spcPct val="100000"/>
              </a:lnSpc>
              <a:buNone/>
            </a:pP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（2）第二次革命是文字的出现。最早发明的甲骨文，首次打破信息存储和传递的时空限制。历史典故“学富五车”反映的是第二次信息革命。</a:t>
            </a:r>
            <a:endParaRPr lang="zh-CN" sz="20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gn="l">
              <a:lnSpc>
                <a:spcPct val="100000"/>
              </a:lnSpc>
              <a:buNone/>
            </a:pP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（3）第三次革命是造纸与活字印刷术的发明。它扩大了信息交流的范围，为知识的积累和传播提供了更为可靠的保证。</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2000" b="1" dirty="0" smtClean="0">
                <a:solidFill>
                  <a:schemeClr val="tx1"/>
                </a:solidFill>
                <a:latin typeface="宋体" panose="02010600030101010101" pitchFamily="2" charset="-122"/>
                <a:ea typeface="宋体" panose="02010600030101010101" pitchFamily="2" charset="-122"/>
                <a:cs typeface="宋体" panose="02010600030101010101" pitchFamily="2" charset="-122"/>
              </a:rPr>
              <a:t> </a:t>
            </a:r>
            <a:endParaRPr lang="zh-CN" altLang="en-US" sz="2000" b="1" dirty="0" smtClean="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2" name="TextBox 4"/>
          <p:cNvSpPr txBox="1"/>
          <p:nvPr/>
        </p:nvSpPr>
        <p:spPr>
          <a:xfrm>
            <a:off x="107504" y="3701828"/>
            <a:ext cx="8928992" cy="368300"/>
          </a:xfrm>
          <a:prstGeom prst="rect">
            <a:avLst/>
          </a:prstGeom>
          <a:noFill/>
        </p:spPr>
        <p:txBody>
          <a:bodyPr wrap="square" rtlCol="0">
            <a:spAutoFit/>
          </a:bodyPr>
          <a:p>
            <a:pPr algn="l">
              <a:lnSpc>
                <a:spcPct val="100000"/>
              </a:lnSpc>
              <a:buNone/>
            </a:pPr>
            <a:endParaRPr lang="zh-CN" sz="1800">
              <a:solidFill>
                <a:srgbClr val="00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plus/>
      </p:transition>
    </mc:Choice>
    <mc:Fallback>
      <p:transition spd="slow">
        <p:plu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048510" y="243840"/>
            <a:ext cx="2638425" cy="521970"/>
          </a:xfrm>
          <a:prstGeom prst="rect">
            <a:avLst/>
          </a:prstGeom>
          <a:noFill/>
        </p:spPr>
        <p:txBody>
          <a:bodyPr wrap="square" rtlCol="0">
            <a:spAutoFit/>
          </a:bodyPr>
          <a:lstStyle/>
          <a:p>
            <a:r>
              <a:rPr lang="zh-CN" altLang="zh-CN" sz="2800" b="1" dirty="0">
                <a:solidFill>
                  <a:srgbClr val="FFFF00"/>
                </a:solidFill>
                <a:latin typeface="黑体" panose="02010609060101010101" pitchFamily="2" charset="-122"/>
                <a:ea typeface="黑体" panose="02010609060101010101" pitchFamily="2" charset="-122"/>
                <a:sym typeface="+mn-ea"/>
              </a:rPr>
              <a:t>一．信息技术</a:t>
            </a:r>
            <a:endParaRPr lang="zh-CN" altLang="zh-CN" sz="2800" b="1" dirty="0">
              <a:solidFill>
                <a:srgbClr val="FFFF00"/>
              </a:solidFill>
              <a:latin typeface="黑体" panose="02010609060101010101" pitchFamily="2" charset="-122"/>
              <a:ea typeface="黑体" panose="02010609060101010101" pitchFamily="2" charset="-122"/>
              <a:sym typeface="+mn-ea"/>
            </a:endParaRPr>
          </a:p>
        </p:txBody>
      </p:sp>
      <p:sp>
        <p:nvSpPr>
          <p:cNvPr id="100" name="文本框 99"/>
          <p:cNvSpPr txBox="1"/>
          <p:nvPr/>
        </p:nvSpPr>
        <p:spPr>
          <a:xfrm>
            <a:off x="174625" y="1203325"/>
            <a:ext cx="8844280" cy="1322070"/>
          </a:xfrm>
          <a:prstGeom prst="rect">
            <a:avLst/>
          </a:prstGeom>
          <a:noFill/>
          <a:ln w="9525">
            <a:noFill/>
          </a:ln>
        </p:spPr>
        <p:txBody>
          <a:bodyPr wrap="square">
            <a:spAutoFit/>
          </a:bodyPr>
          <a:p>
            <a:pPr>
              <a:buNone/>
            </a:pP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（4）第四次革命是电报､电话､广播､电视的发明和普及。它便于远距离通信，进一步突破了信息传递的时间与空间限制。（5）第五次革命是计算机技术与现代通信技术的普及应用。它将人类社会推向数字化化的信息时代。</a:t>
            </a:r>
            <a:endParaRPr lang="zh-CN" sz="200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grpSp>
        <p:nvGrpSpPr>
          <p:cNvPr id="1073743341" name="组合 1073743340"/>
          <p:cNvGrpSpPr/>
          <p:nvPr/>
        </p:nvGrpSpPr>
        <p:grpSpPr>
          <a:xfrm>
            <a:off x="174625" y="2475230"/>
            <a:ext cx="8620125" cy="3069526"/>
            <a:chOff x="4788" y="11952"/>
            <a:chExt cx="8307" cy="2629"/>
          </a:xfrm>
        </p:grpSpPr>
        <p:sp>
          <p:nvSpPr>
            <p:cNvPr id="1073743227" name="文本框 1073743226"/>
            <p:cNvSpPr txBox="1"/>
            <p:nvPr/>
          </p:nvSpPr>
          <p:spPr>
            <a:xfrm>
              <a:off x="7331" y="14323"/>
              <a:ext cx="3883" cy="258"/>
            </a:xfrm>
            <a:prstGeom prst="rect">
              <a:avLst/>
            </a:prstGeom>
            <a:solidFill>
              <a:srgbClr val="FFFFFF"/>
            </a:solidFill>
            <a:ln w="9525">
              <a:noFill/>
            </a:ln>
          </p:spPr>
          <p:txBody>
            <a:bodyPr vert="horz" wrap="square" lIns="0" tIns="0" rIns="0" bIns="0" anchor="t"/>
            <a:p>
              <a:r>
                <a:rPr lang="zh-CN" altLang="en-US"/>
                <a:t>图</a:t>
              </a:r>
              <a:r>
                <a:rPr lang="zh-CN" altLang="en-US">
                  <a:latin typeface="+mn-ea"/>
                </a:rPr>
                <a:t>1-1-1 </a:t>
              </a:r>
              <a:r>
                <a:rPr lang="zh-CN" altLang="en-US"/>
                <a:t>信息技术发展阶段的主要标志</a:t>
              </a:r>
              <a:endParaRPr lang="zh-CN" altLang="en-US"/>
            </a:p>
            <a:p>
              <a:endParaRPr lang="zh-CN" altLang="en-US"/>
            </a:p>
          </p:txBody>
        </p:sp>
        <p:grpSp>
          <p:nvGrpSpPr>
            <p:cNvPr id="1073743340" name="组合 28"/>
            <p:cNvGrpSpPr/>
            <p:nvPr/>
          </p:nvGrpSpPr>
          <p:grpSpPr>
            <a:xfrm>
              <a:off x="4788" y="11952"/>
              <a:ext cx="8307" cy="2203"/>
              <a:chOff x="0" y="0"/>
              <a:chExt cx="5274860" cy="1398640"/>
            </a:xfrm>
          </p:grpSpPr>
          <p:grpSp>
            <p:nvGrpSpPr>
              <p:cNvPr id="1073743334" name="组合 23"/>
              <p:cNvGrpSpPr/>
              <p:nvPr/>
            </p:nvGrpSpPr>
            <p:grpSpPr>
              <a:xfrm>
                <a:off x="0" y="0"/>
                <a:ext cx="5274860" cy="671244"/>
                <a:chOff x="0" y="0"/>
                <a:chExt cx="5274860" cy="671244"/>
              </a:xfrm>
            </p:grpSpPr>
            <p:pic>
              <p:nvPicPr>
                <p:cNvPr id="1073743328" name="图片 16" descr="C:\Users\ADMINI~1\AppData\Local\Temp\1619148874(1).png"/>
                <p:cNvPicPr>
                  <a:picLocks noChangeAspect="1"/>
                </p:cNvPicPr>
                <p:nvPr/>
              </p:nvPicPr>
              <p:blipFill>
                <a:blip r:embed="rId1"/>
                <a:stretch>
                  <a:fillRect/>
                </a:stretch>
              </p:blipFill>
              <p:spPr>
                <a:xfrm>
                  <a:off x="0" y="0"/>
                  <a:ext cx="5274860" cy="671244"/>
                </a:xfrm>
                <a:prstGeom prst="rect">
                  <a:avLst/>
                </a:prstGeom>
                <a:noFill/>
                <a:ln w="9525">
                  <a:noFill/>
                </a:ln>
              </p:spPr>
            </p:pic>
            <p:sp>
              <p:nvSpPr>
                <p:cNvPr id="1073743329" name="右箭头 18"/>
                <p:cNvSpPr/>
                <p:nvPr/>
              </p:nvSpPr>
              <p:spPr>
                <a:xfrm>
                  <a:off x="736979" y="327547"/>
                  <a:ext cx="163773" cy="75062"/>
                </a:xfrm>
                <a:prstGeom prst="rightArrow">
                  <a:avLst>
                    <a:gd name="adj1" fmla="val 50000"/>
                    <a:gd name="adj2" fmla="val 49990"/>
                  </a:avLst>
                </a:prstGeom>
                <a:noFill/>
                <a:ln w="15875" cap="flat" cmpd="dbl">
                  <a:solidFill>
                    <a:srgbClr val="000000"/>
                  </a:solidFill>
                  <a:prstDash val="solid"/>
                  <a:round/>
                  <a:headEnd type="none" w="med" len="med"/>
                  <a:tailEnd type="none" w="med" len="med"/>
                </a:ln>
              </p:spPr>
              <p:txBody>
                <a:bodyPr/>
                <a:p>
                  <a:endParaRPr lang="zh-CN" altLang="en-US"/>
                </a:p>
              </p:txBody>
            </p:sp>
            <p:sp>
              <p:nvSpPr>
                <p:cNvPr id="1073743330" name="右箭头 19"/>
                <p:cNvSpPr/>
                <p:nvPr/>
              </p:nvSpPr>
              <p:spPr>
                <a:xfrm>
                  <a:off x="1555845" y="327547"/>
                  <a:ext cx="163773" cy="75062"/>
                </a:xfrm>
                <a:prstGeom prst="rightArrow">
                  <a:avLst>
                    <a:gd name="adj1" fmla="val 50000"/>
                    <a:gd name="adj2" fmla="val 49990"/>
                  </a:avLst>
                </a:prstGeom>
                <a:noFill/>
                <a:ln w="15875" cap="flat" cmpd="dbl">
                  <a:solidFill>
                    <a:srgbClr val="000000"/>
                  </a:solidFill>
                  <a:prstDash val="solid"/>
                  <a:round/>
                  <a:headEnd type="none" w="med" len="med"/>
                  <a:tailEnd type="none" w="med" len="med"/>
                </a:ln>
              </p:spPr>
              <p:txBody>
                <a:bodyPr/>
                <a:p>
                  <a:endParaRPr lang="zh-CN" altLang="en-US"/>
                </a:p>
              </p:txBody>
            </p:sp>
            <p:sp>
              <p:nvSpPr>
                <p:cNvPr id="1073743331" name="右箭头 20"/>
                <p:cNvSpPr/>
                <p:nvPr/>
              </p:nvSpPr>
              <p:spPr>
                <a:xfrm>
                  <a:off x="2442949" y="327547"/>
                  <a:ext cx="163773" cy="75062"/>
                </a:xfrm>
                <a:prstGeom prst="rightArrow">
                  <a:avLst>
                    <a:gd name="adj1" fmla="val 50000"/>
                    <a:gd name="adj2" fmla="val 49990"/>
                  </a:avLst>
                </a:prstGeom>
                <a:noFill/>
                <a:ln w="15875" cap="flat" cmpd="dbl">
                  <a:solidFill>
                    <a:srgbClr val="000000"/>
                  </a:solidFill>
                  <a:prstDash val="solid"/>
                  <a:round/>
                  <a:headEnd type="none" w="med" len="med"/>
                  <a:tailEnd type="none" w="med" len="med"/>
                </a:ln>
              </p:spPr>
              <p:txBody>
                <a:bodyPr/>
                <a:p>
                  <a:endParaRPr lang="zh-CN" altLang="en-US"/>
                </a:p>
              </p:txBody>
            </p:sp>
            <p:sp>
              <p:nvSpPr>
                <p:cNvPr id="1073743332" name="右箭头 21"/>
                <p:cNvSpPr/>
                <p:nvPr/>
              </p:nvSpPr>
              <p:spPr>
                <a:xfrm>
                  <a:off x="3289111" y="327547"/>
                  <a:ext cx="163773" cy="75062"/>
                </a:xfrm>
                <a:prstGeom prst="rightArrow">
                  <a:avLst>
                    <a:gd name="adj1" fmla="val 50000"/>
                    <a:gd name="adj2" fmla="val 49990"/>
                  </a:avLst>
                </a:prstGeom>
                <a:noFill/>
                <a:ln w="15875" cap="flat" cmpd="dbl">
                  <a:solidFill>
                    <a:srgbClr val="000000"/>
                  </a:solidFill>
                  <a:prstDash val="solid"/>
                  <a:round/>
                  <a:headEnd type="none" w="med" len="med"/>
                  <a:tailEnd type="none" w="med" len="med"/>
                </a:ln>
              </p:spPr>
              <p:txBody>
                <a:bodyPr/>
                <a:p>
                  <a:endParaRPr lang="zh-CN" altLang="en-US"/>
                </a:p>
              </p:txBody>
            </p:sp>
            <p:sp>
              <p:nvSpPr>
                <p:cNvPr id="1073743333" name="右箭头 22"/>
                <p:cNvSpPr/>
                <p:nvPr/>
              </p:nvSpPr>
              <p:spPr>
                <a:xfrm>
                  <a:off x="4107976" y="348018"/>
                  <a:ext cx="163773" cy="75062"/>
                </a:xfrm>
                <a:prstGeom prst="rightArrow">
                  <a:avLst>
                    <a:gd name="adj1" fmla="val 50000"/>
                    <a:gd name="adj2" fmla="val 49990"/>
                  </a:avLst>
                </a:prstGeom>
                <a:noFill/>
                <a:ln w="15875" cap="flat" cmpd="dbl">
                  <a:solidFill>
                    <a:srgbClr val="000000"/>
                  </a:solidFill>
                  <a:prstDash val="solid"/>
                  <a:round/>
                  <a:headEnd type="none" w="med" len="med"/>
                  <a:tailEnd type="none" w="med" len="med"/>
                </a:ln>
              </p:spPr>
              <p:txBody>
                <a:bodyPr/>
                <a:p>
                  <a:endParaRPr lang="zh-CN" altLang="en-US"/>
                </a:p>
              </p:txBody>
            </p:sp>
          </p:grpSp>
          <p:sp>
            <p:nvSpPr>
              <p:cNvPr id="1073743335" name="文本框 2"/>
              <p:cNvSpPr txBox="1"/>
              <p:nvPr/>
            </p:nvSpPr>
            <p:spPr>
              <a:xfrm>
                <a:off x="0" y="777923"/>
                <a:ext cx="737223" cy="535545"/>
              </a:xfrm>
              <a:prstGeom prst="rect">
                <a:avLst/>
              </a:prstGeom>
              <a:solidFill>
                <a:srgbClr val="FFFFFF"/>
              </a:solidFill>
              <a:ln w="9525">
                <a:noFill/>
              </a:ln>
            </p:spPr>
            <p:txBody>
              <a:bodyPr vert="horz" wrap="square" lIns="0" tIns="0" rIns="0" bIns="0" anchor="t">
                <a:spAutoFit/>
              </a:bodyPr>
              <a:p>
                <a:pPr algn="ctr"/>
                <a:r>
                  <a:rPr lang="zh-CN" altLang="en-US" sz="1600"/>
                  <a:t>第一阶段</a:t>
                </a:r>
                <a:endParaRPr lang="zh-CN" altLang="en-US" sz="1600"/>
              </a:p>
              <a:p>
                <a:pPr algn="ctr"/>
                <a:r>
                  <a:rPr lang="zh-CN" altLang="en-US" sz="1600"/>
                  <a:t>语言的出现便于信息的交流与分享</a:t>
                </a:r>
                <a:endParaRPr lang="zh-CN" altLang="en-US"/>
              </a:p>
            </p:txBody>
          </p:sp>
          <p:sp>
            <p:nvSpPr>
              <p:cNvPr id="1073743336" name="文本框 2"/>
              <p:cNvSpPr txBox="1"/>
              <p:nvPr/>
            </p:nvSpPr>
            <p:spPr>
              <a:xfrm>
                <a:off x="818866" y="777923"/>
                <a:ext cx="737223" cy="535545"/>
              </a:xfrm>
              <a:prstGeom prst="rect">
                <a:avLst/>
              </a:prstGeom>
              <a:solidFill>
                <a:srgbClr val="FFFFFF"/>
              </a:solidFill>
              <a:ln w="9525">
                <a:noFill/>
              </a:ln>
            </p:spPr>
            <p:txBody>
              <a:bodyPr vert="horz" wrap="square" lIns="0" tIns="0" rIns="0" bIns="0" anchor="t">
                <a:spAutoFit/>
              </a:bodyPr>
              <a:p>
                <a:pPr algn="ctr"/>
                <a:r>
                  <a:rPr lang="zh-CN" altLang="en-US" sz="1600"/>
                  <a:t>第二阶段</a:t>
                </a:r>
                <a:endParaRPr lang="zh-CN" altLang="en-US" sz="1600"/>
              </a:p>
              <a:p>
                <a:pPr algn="l"/>
                <a:r>
                  <a:rPr lang="zh-CN" altLang="en-US" sz="1600"/>
                  <a:t>文字的出现便于信息的记录</a:t>
                </a:r>
                <a:endParaRPr lang="zh-CN" altLang="en-US"/>
              </a:p>
            </p:txBody>
          </p:sp>
          <p:sp>
            <p:nvSpPr>
              <p:cNvPr id="1073743337" name="文本框 2"/>
              <p:cNvSpPr txBox="1"/>
              <p:nvPr/>
            </p:nvSpPr>
            <p:spPr>
              <a:xfrm>
                <a:off x="1709715" y="777939"/>
                <a:ext cx="1051086" cy="405026"/>
              </a:xfrm>
              <a:prstGeom prst="rect">
                <a:avLst/>
              </a:prstGeom>
              <a:solidFill>
                <a:srgbClr val="FFFFFF"/>
              </a:solidFill>
              <a:ln w="9525">
                <a:noFill/>
              </a:ln>
            </p:spPr>
            <p:txBody>
              <a:bodyPr vert="horz" wrap="square" lIns="0" tIns="0" rIns="0" bIns="0" anchor="t"/>
              <a:p>
                <a:pPr algn="ctr"/>
                <a:r>
                  <a:rPr lang="zh-CN" altLang="en-US" sz="1600"/>
                  <a:t>第三阶段</a:t>
                </a:r>
                <a:endParaRPr lang="zh-CN" altLang="en-US" sz="1600"/>
              </a:p>
              <a:p>
                <a:r>
                  <a:rPr lang="zh-CN" altLang="en-US" sz="1600"/>
                  <a:t>造纸和活字印刷术的发明</a:t>
                </a:r>
                <a:endParaRPr lang="zh-CN" altLang="en-US" sz="1600"/>
              </a:p>
              <a:p>
                <a:endParaRPr lang="zh-CN" altLang="en-US" sz="1600"/>
              </a:p>
            </p:txBody>
          </p:sp>
          <p:sp>
            <p:nvSpPr>
              <p:cNvPr id="1073743338" name="文本框 2"/>
              <p:cNvSpPr txBox="1"/>
              <p:nvPr/>
            </p:nvSpPr>
            <p:spPr>
              <a:xfrm>
                <a:off x="2852461" y="764089"/>
                <a:ext cx="1247546" cy="593189"/>
              </a:xfrm>
              <a:prstGeom prst="rect">
                <a:avLst/>
              </a:prstGeom>
              <a:solidFill>
                <a:srgbClr val="FFFFFF"/>
              </a:solidFill>
              <a:ln w="9525">
                <a:noFill/>
              </a:ln>
            </p:spPr>
            <p:txBody>
              <a:bodyPr vert="horz" wrap="square" lIns="0" tIns="0" rIns="0" bIns="0" anchor="t"/>
              <a:p>
                <a:pPr algn="l"/>
                <a:r>
                  <a:rPr lang="en-US" altLang="zh-CN" sz="1600"/>
                  <a:t>       </a:t>
                </a:r>
                <a:r>
                  <a:rPr lang="zh-CN" altLang="en-US" sz="1600"/>
                  <a:t>第四阶段</a:t>
                </a:r>
                <a:endParaRPr lang="zh-CN" altLang="en-US" sz="1600"/>
              </a:p>
              <a:p>
                <a:r>
                  <a:rPr lang="zh-CN" altLang="en-US" sz="1600"/>
                  <a:t>电报、电话、广播</a:t>
                </a:r>
                <a:endParaRPr lang="zh-CN" altLang="en-US" sz="1600"/>
              </a:p>
              <a:p>
                <a:r>
                  <a:rPr lang="zh-CN" altLang="en-US" sz="1600"/>
                  <a:t>和电视的发明便于远距离通信</a:t>
                </a:r>
                <a:endParaRPr lang="zh-CN" altLang="en-US" sz="1600"/>
              </a:p>
              <a:p>
                <a:endParaRPr lang="zh-CN" altLang="en-US"/>
              </a:p>
            </p:txBody>
          </p:sp>
          <p:sp>
            <p:nvSpPr>
              <p:cNvPr id="1073743339" name="文本框 2"/>
              <p:cNvSpPr txBox="1"/>
              <p:nvPr/>
            </p:nvSpPr>
            <p:spPr>
              <a:xfrm>
                <a:off x="4278573" y="784747"/>
                <a:ext cx="954594" cy="613893"/>
              </a:xfrm>
              <a:prstGeom prst="rect">
                <a:avLst/>
              </a:prstGeom>
              <a:solidFill>
                <a:srgbClr val="FFFFFF"/>
              </a:solidFill>
              <a:ln w="9525">
                <a:noFill/>
              </a:ln>
            </p:spPr>
            <p:txBody>
              <a:bodyPr vert="horz" wrap="square" lIns="0" tIns="0" rIns="0" bIns="0" anchor="t"/>
              <a:p>
                <a:pPr algn="l"/>
                <a:r>
                  <a:rPr lang="en-US" altLang="zh-CN" sz="1600"/>
                  <a:t>       </a:t>
                </a:r>
                <a:r>
                  <a:rPr lang="zh-CN" altLang="en-US" sz="1600"/>
                  <a:t>第五阶段</a:t>
                </a:r>
                <a:endParaRPr lang="zh-CN" altLang="en-US" sz="1600"/>
              </a:p>
              <a:p>
                <a:r>
                  <a:rPr lang="zh-CN" altLang="en-US" sz="1600"/>
                  <a:t>计算机与现代通信技术的普及应用开启数字生活时代</a:t>
                </a:r>
                <a:endParaRPr lang="zh-CN" altLang="en-US" sz="1600"/>
              </a:p>
              <a:p>
                <a:endParaRPr lang="zh-CN" altLang="en-US"/>
              </a:p>
            </p:txBody>
          </p:sp>
        </p:grpSp>
      </p:grpSp>
    </p:spTree>
  </p:cSld>
  <p:clrMapOvr>
    <a:masterClrMapping/>
  </p:clrMapOvr>
  <mc:AlternateContent xmlns:mc="http://schemas.openxmlformats.org/markup-compatibility/2006">
    <mc:Choice xmlns:p14="http://schemas.microsoft.com/office/powerpoint/2010/main" Requires="p14">
      <p:transition spd="slow" p14:dur="2000">
        <p:plus/>
      </p:transition>
    </mc:Choice>
    <mc:Fallback>
      <p:transition spd="slow">
        <p:plu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048510" y="243840"/>
            <a:ext cx="3341370" cy="521970"/>
          </a:xfrm>
          <a:prstGeom prst="rect">
            <a:avLst/>
          </a:prstGeom>
          <a:noFill/>
        </p:spPr>
        <p:txBody>
          <a:bodyPr wrap="square" rtlCol="0">
            <a:spAutoFit/>
          </a:bodyPr>
          <a:lstStyle/>
          <a:p>
            <a:r>
              <a:rPr lang="zh-CN" altLang="zh-CN" sz="2800" b="1" dirty="0">
                <a:solidFill>
                  <a:srgbClr val="FFFF00"/>
                </a:solidFill>
                <a:latin typeface="黑体" panose="02010609060101010101" pitchFamily="2" charset="-122"/>
                <a:ea typeface="黑体" panose="02010609060101010101" pitchFamily="2" charset="-122"/>
                <a:sym typeface="+mn-ea"/>
              </a:rPr>
              <a:t>一．信息技术</a:t>
            </a:r>
            <a:endParaRPr lang="zh-CN" altLang="zh-CN" sz="2800" b="1" dirty="0">
              <a:solidFill>
                <a:srgbClr val="FFFF00"/>
              </a:solidFill>
              <a:latin typeface="黑体" panose="02010609060101010101" pitchFamily="2" charset="-122"/>
              <a:ea typeface="黑体" panose="02010609060101010101" pitchFamily="2" charset="-122"/>
              <a:sym typeface="+mn-ea"/>
            </a:endParaRPr>
          </a:p>
        </p:txBody>
      </p:sp>
      <p:sp>
        <p:nvSpPr>
          <p:cNvPr id="100" name="文本框 99"/>
          <p:cNvSpPr txBox="1"/>
          <p:nvPr/>
        </p:nvSpPr>
        <p:spPr>
          <a:xfrm>
            <a:off x="174625" y="1203325"/>
            <a:ext cx="8844280" cy="2830195"/>
          </a:xfrm>
          <a:prstGeom prst="rect">
            <a:avLst/>
          </a:prstGeom>
          <a:noFill/>
          <a:ln w="9525">
            <a:noFill/>
          </a:ln>
        </p:spPr>
        <p:txBody>
          <a:bodyPr wrap="square">
            <a:spAutoFit/>
          </a:bodyPr>
          <a:p>
            <a:pPr>
              <a:buNone/>
            </a:pPr>
            <a:r>
              <a:rPr lang="zh-CN" b="0">
                <a:solidFill>
                  <a:schemeClr val="accent4"/>
                </a:solidFill>
                <a:ea typeface="宋体" panose="02010600030101010101" pitchFamily="2" charset="-122"/>
              </a:rPr>
              <a:t>   </a:t>
            </a:r>
            <a:r>
              <a:rPr lang="zh-CN" sz="2000" b="0">
                <a:solidFill>
                  <a:srgbClr val="000000"/>
                </a:solidFill>
                <a:ea typeface="宋体" panose="02010600030101010101" pitchFamily="2" charset="-122"/>
              </a:rPr>
              <a:t>   近年来，以物联网、大数据、云计算和人工智能等技术为核心的新一代信息技术高速发展，使得信息技术与社会生产、生活深度融合。物联网和移动互联网的发展，实现网络互联的移动化和泛在化，为人、机、物三元融合打造泛在网络。大数据和人工智能技术将推进信息服务的智能化、自动化和个性化。利用云计算和大数据技术，信息处理将实现集中化和大数据化。</a:t>
            </a:r>
            <a:endParaRPr lang="zh-CN" sz="2000" b="0">
              <a:solidFill>
                <a:srgbClr val="000000"/>
              </a:solidFill>
              <a:ea typeface="宋体" panose="02010600030101010101" pitchFamily="2" charset="-122"/>
            </a:endParaRPr>
          </a:p>
          <a:p>
            <a:pPr>
              <a:buNone/>
            </a:pPr>
            <a:r>
              <a:rPr lang="zh-CN" sz="2000" b="0">
                <a:solidFill>
                  <a:srgbClr val="000000"/>
                </a:solidFill>
                <a:ea typeface="宋体" panose="02010600030101010101" pitchFamily="2" charset="-122"/>
              </a:rPr>
              <a:t>       信息技术是社会发展、创新变革过程中不可缺少的推动力，它的发展水平将关系到一个国家的创新能力和全球竞争力。信息技术的发展将持续且深刻地影响社会的进一步发展。</a:t>
            </a:r>
            <a:endParaRPr lang="zh-CN" sz="2000" b="0">
              <a:solidFill>
                <a:schemeClr val="accent4"/>
              </a:solidFill>
              <a:ea typeface="宋体" panose="02010600030101010101" pitchFamily="2" charset="-122"/>
            </a:endParaRPr>
          </a:p>
          <a:p>
            <a:pPr>
              <a:buNone/>
            </a:pPr>
            <a:r>
              <a:rPr lang="zh-CN" b="0">
                <a:solidFill>
                  <a:schemeClr val="accent4"/>
                </a:solidFill>
                <a:ea typeface="宋体" panose="02010600030101010101" pitchFamily="2" charset="-122"/>
              </a:rPr>
              <a:t>     </a:t>
            </a:r>
            <a:endParaRPr lang="zh-CN" b="0">
              <a:ln w="22225">
                <a:solidFill>
                  <a:schemeClr val="accent2"/>
                </a:solidFill>
                <a:prstDash val="solid"/>
              </a:ln>
              <a:solidFill>
                <a:schemeClr val="accent2">
                  <a:lumMod val="40000"/>
                  <a:lumOff val="60000"/>
                </a:schemeClr>
              </a:solidFill>
              <a:ea typeface="宋体" panose="02010600030101010101" pitchFamily="2" charset="-122"/>
            </a:endParaRPr>
          </a:p>
        </p:txBody>
      </p:sp>
      <p:sp>
        <p:nvSpPr>
          <p:cNvPr id="3" name="文本框 2"/>
          <p:cNvSpPr txBox="1"/>
          <p:nvPr/>
        </p:nvSpPr>
        <p:spPr>
          <a:xfrm>
            <a:off x="173990" y="4360545"/>
            <a:ext cx="8844915" cy="1691640"/>
          </a:xfrm>
          <a:prstGeom prst="rect">
            <a:avLst/>
          </a:prstGeom>
          <a:noFill/>
          <a:ln w="9525">
            <a:noFill/>
          </a:ln>
        </p:spPr>
        <p:txBody>
          <a:bodyPr wrap="square">
            <a:spAutoFit/>
          </a:bodyPr>
          <a:p>
            <a:pPr indent="266700" algn="l"/>
            <a:r>
              <a:rPr lang="en-US" altLang="zh-CN" sz="1800" b="0">
                <a:solidFill>
                  <a:srgbClr val="000000"/>
                </a:solidFill>
                <a:ea typeface="宋体" panose="02010600030101010101" pitchFamily="2" charset="-122"/>
              </a:rPr>
              <a:t>                                               </a:t>
            </a:r>
            <a:r>
              <a:rPr lang="en-US" altLang="zh-CN" sz="2000" b="0">
                <a:solidFill>
                  <a:srgbClr val="000000"/>
                </a:solidFill>
                <a:ea typeface="宋体" panose="02010600030101010101" pitchFamily="2" charset="-122"/>
              </a:rPr>
              <a:t>  </a:t>
            </a:r>
            <a:r>
              <a:rPr lang="zh-CN" sz="2000" b="1">
                <a:solidFill>
                  <a:schemeClr val="tx1"/>
                </a:solidFill>
                <a:latin typeface="宋体" panose="02010600030101010101" pitchFamily="2" charset="-122"/>
                <a:ea typeface="宋体" panose="02010600030101010101" pitchFamily="2" charset="-122"/>
                <a:cs typeface="宋体" panose="02010600030101010101" pitchFamily="2" charset="-122"/>
              </a:rPr>
              <a:t>计算机的发展阶段</a:t>
            </a:r>
            <a:endParaRPr lang="zh-CN" sz="20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266700" algn="l">
              <a:lnSpc>
                <a:spcPct val="140000"/>
              </a:lnSpc>
            </a:pPr>
            <a:r>
              <a:rPr lang="zh-CN" sz="2000" b="0">
                <a:solidFill>
                  <a:schemeClr val="tx1"/>
                </a:solidFill>
                <a:latin typeface="宋体" panose="02010600030101010101" pitchFamily="2" charset="-122"/>
                <a:ea typeface="宋体" panose="02010600030101010101" pitchFamily="2" charset="-122"/>
                <a:cs typeface="宋体" panose="02010600030101010101" pitchFamily="2" charset="-122"/>
              </a:rPr>
              <a:t> 现代信息技术的飞速发展归功于计算机技术的发展。世界上第一台数字电子计算机埃尼阿克（ENIAC）于1946年2月延生于美国，按电子计算机采用的电子器件（元器件）不同，可将计算机的发展分为四个阶段，见表1-1-1所示。</a:t>
            </a:r>
            <a:endParaRPr lang="zh-CN" sz="2000" b="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307" name="文本框 2"/>
          <p:cNvSpPr txBox="1">
            <a:spLocks noChangeArrowheads="1"/>
          </p:cNvSpPr>
          <p:nvPr/>
        </p:nvSpPr>
        <p:spPr bwMode="auto">
          <a:xfrm>
            <a:off x="332740" y="4043045"/>
            <a:ext cx="1325880" cy="317500"/>
          </a:xfrm>
          <a:prstGeom prst="rect">
            <a:avLst/>
          </a:prstGeom>
        </p:spPr>
        <p:style>
          <a:lnRef idx="1">
            <a:schemeClr val="accent1"/>
          </a:lnRef>
          <a:fillRef idx="3">
            <a:schemeClr val="accent1"/>
          </a:fillRef>
          <a:effectRef idx="2">
            <a:schemeClr val="accent1"/>
          </a:effectRef>
          <a:fontRef idx="minor">
            <a:schemeClr val="lt1"/>
          </a:fontRef>
        </p:style>
        <p:txBody>
          <a:bodyPr rot="0" vert="horz" wrap="square" lIns="0" tIns="0" rIns="0" bIns="0" anchor="t" anchorCtr="0">
            <a:noAutofit/>
          </a:bodyPr>
          <a:p>
            <a:pPr algn="just">
              <a:spcAft>
                <a:spcPts val="0"/>
              </a:spcAft>
            </a:pPr>
            <a:r>
              <a:rPr lang="zh-CN" kern="100">
                <a:effectLst/>
                <a:ea typeface="宋体" panose="02010600030101010101" pitchFamily="2" charset="-122"/>
                <a:cs typeface="Times New Roman" panose="02020603050405020304"/>
              </a:rPr>
              <a:t>『知识扩展』</a:t>
            </a:r>
            <a:endParaRPr lang="zh-CN" kern="100">
              <a:effectLst/>
              <a:ea typeface="宋体" panose="02010600030101010101" pitchFamily="2" charset="-122"/>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spd="slow" p14:dur="2000">
        <p:plus/>
      </p:transition>
    </mc:Choice>
    <mc:Fallback>
      <p:transition spd="slow">
        <p:plu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048510" y="226060"/>
            <a:ext cx="2557145" cy="521970"/>
          </a:xfrm>
          <a:prstGeom prst="rect">
            <a:avLst/>
          </a:prstGeom>
          <a:noFill/>
        </p:spPr>
        <p:txBody>
          <a:bodyPr wrap="square" rtlCol="0">
            <a:spAutoFit/>
          </a:bodyPr>
          <a:lstStyle/>
          <a:p>
            <a:r>
              <a:rPr lang="zh-CN" altLang="zh-CN" sz="2800" b="1" dirty="0">
                <a:solidFill>
                  <a:srgbClr val="FFFF00"/>
                </a:solidFill>
                <a:latin typeface="黑体" panose="02010609060101010101" pitchFamily="2" charset="-122"/>
                <a:ea typeface="黑体" panose="02010609060101010101" pitchFamily="2" charset="-122"/>
                <a:sym typeface="+mn-ea"/>
              </a:rPr>
              <a:t>一．信息技术</a:t>
            </a:r>
            <a:endParaRPr lang="zh-CN" altLang="zh-CN" sz="2800" b="1" dirty="0">
              <a:solidFill>
                <a:srgbClr val="FFFF00"/>
              </a:solidFill>
              <a:latin typeface="黑体" panose="02010609060101010101" pitchFamily="2" charset="-122"/>
              <a:ea typeface="黑体" panose="02010609060101010101" pitchFamily="2" charset="-122"/>
              <a:sym typeface="+mn-ea"/>
            </a:endParaRPr>
          </a:p>
        </p:txBody>
      </p:sp>
      <p:graphicFrame>
        <p:nvGraphicFramePr>
          <p:cNvPr id="6" name="表格 5"/>
          <p:cNvGraphicFramePr/>
          <p:nvPr/>
        </p:nvGraphicFramePr>
        <p:xfrm>
          <a:off x="229870" y="1803400"/>
          <a:ext cx="8757920" cy="3054350"/>
        </p:xfrm>
        <a:graphic>
          <a:graphicData uri="http://schemas.openxmlformats.org/drawingml/2006/table">
            <a:tbl>
              <a:tblPr firstRow="1" bandRow="1">
                <a:tableStyleId>{21E4AEA4-8DFA-4A89-87EB-49C32662AFE0}</a:tableStyleId>
              </a:tblPr>
              <a:tblGrid>
                <a:gridCol w="2013585"/>
                <a:gridCol w="2014855"/>
                <a:gridCol w="2541270"/>
                <a:gridCol w="2188210"/>
              </a:tblGrid>
              <a:tr h="288290">
                <a:tc>
                  <a:txBody>
                    <a:bodyPr/>
                    <a:p>
                      <a:pPr indent="0" algn="ctr">
                        <a:buNone/>
                      </a:pPr>
                      <a:r>
                        <a:rPr lang="zh-CN" sz="1800"/>
                        <a:t>发展阶段</a:t>
                      </a:r>
                      <a:endParaRPr lang="zh-CN" sz="1800"/>
                    </a:p>
                  </a:txBody>
                  <a:tcPr marL="68580" marR="68580" marT="0" marB="0" vert="horz" anchor="ctr" anchorCtr="0"/>
                </a:tc>
                <a:tc>
                  <a:txBody>
                    <a:bodyPr/>
                    <a:p>
                      <a:pPr indent="0" algn="ctr">
                        <a:buNone/>
                      </a:pPr>
                      <a:r>
                        <a:rPr lang="zh-CN" sz="1800"/>
                        <a:t>主要逻辑器件</a:t>
                      </a:r>
                      <a:endParaRPr lang="zh-CN" sz="1800"/>
                    </a:p>
                  </a:txBody>
                  <a:tcPr marL="68580" marR="68580" marT="0" marB="0" vert="horz" anchor="ctr" anchorCtr="0"/>
                </a:tc>
                <a:tc>
                  <a:txBody>
                    <a:bodyPr/>
                    <a:p>
                      <a:pPr indent="0" algn="ctr">
                        <a:buNone/>
                      </a:pPr>
                      <a:r>
                        <a:rPr lang="zh-CN" sz="1800"/>
                        <a:t>软    件</a:t>
                      </a:r>
                      <a:endParaRPr lang="zh-CN" sz="1800"/>
                    </a:p>
                  </a:txBody>
                  <a:tcPr marL="68580" marR="68580" marT="0" marB="0" vert="horz" anchor="ctr" anchorCtr="0"/>
                </a:tc>
                <a:tc>
                  <a:txBody>
                    <a:bodyPr/>
                    <a:p>
                      <a:pPr indent="0" algn="ctr">
                        <a:buNone/>
                      </a:pPr>
                      <a:r>
                        <a:rPr lang="zh-CN" sz="1800"/>
                        <a:t>主要应用领域</a:t>
                      </a:r>
                      <a:endParaRPr lang="zh-CN" sz="1800"/>
                    </a:p>
                  </a:txBody>
                  <a:tcPr marL="68580" marR="68580" marT="0" marB="0" vert="horz" anchor="ctr" anchorCtr="0"/>
                </a:tc>
              </a:tr>
              <a:tr h="614680">
                <a:tc>
                  <a:txBody>
                    <a:bodyPr/>
                    <a:p>
                      <a:pPr indent="0" algn="ctr">
                        <a:buNone/>
                      </a:pPr>
                      <a:r>
                        <a:rPr lang="en-US" altLang="zh-CN" sz="2000">
                          <a:latin typeface="宋体" panose="02010600030101010101" pitchFamily="2" charset="-122"/>
                          <a:ea typeface="宋体" panose="02010600030101010101" pitchFamily="2" charset="-122"/>
                          <a:cs typeface="宋体" panose="02010600030101010101" pitchFamily="2" charset="-122"/>
                        </a:rPr>
                        <a:t> </a:t>
                      </a:r>
                      <a:r>
                        <a:rPr lang="zh-CN" sz="2000">
                          <a:latin typeface="宋体" panose="02010600030101010101" pitchFamily="2" charset="-122"/>
                          <a:ea typeface="宋体" panose="02010600030101010101" pitchFamily="2" charset="-122"/>
                          <a:cs typeface="宋体" panose="02010600030101010101" pitchFamily="2" charset="-122"/>
                        </a:rPr>
                        <a:t>第一代</a:t>
                      </a:r>
                      <a:endParaRPr lang="zh-CN" sz="2000">
                        <a:latin typeface="宋体" panose="02010600030101010101" pitchFamily="2" charset="-122"/>
                        <a:ea typeface="宋体" panose="02010600030101010101" pitchFamily="2" charset="-122"/>
                        <a:cs typeface="宋体" panose="02010600030101010101" pitchFamily="2" charset="-122"/>
                      </a:endParaRPr>
                    </a:p>
                    <a:p>
                      <a:pPr indent="0" algn="ctr">
                        <a:buNone/>
                      </a:pPr>
                      <a:r>
                        <a:rPr lang="zh-CN" sz="2000">
                          <a:latin typeface="宋体" panose="02010600030101010101" pitchFamily="2" charset="-122"/>
                          <a:ea typeface="宋体" panose="02010600030101010101" pitchFamily="2" charset="-122"/>
                          <a:cs typeface="宋体" panose="02010600030101010101" pitchFamily="2" charset="-122"/>
                        </a:rPr>
                        <a:t>（1946～1958年）</a:t>
                      </a:r>
                      <a:endParaRPr lang="zh-CN" sz="20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tc>
                <a:tc>
                  <a:txBody>
                    <a:bodyPr/>
                    <a:p>
                      <a:pPr indent="0" algn="l">
                        <a:buNone/>
                      </a:pPr>
                      <a:r>
                        <a:rPr lang="zh-CN" sz="2000">
                          <a:latin typeface="宋体" panose="02010600030101010101" pitchFamily="2" charset="-122"/>
                          <a:ea typeface="宋体" panose="02010600030101010101" pitchFamily="2" charset="-122"/>
                        </a:rPr>
                        <a:t>电子管</a:t>
                      </a:r>
                      <a:endParaRPr lang="zh-CN" sz="2000">
                        <a:latin typeface="宋体" panose="02010600030101010101" pitchFamily="2" charset="-122"/>
                        <a:ea typeface="宋体" panose="02010600030101010101" pitchFamily="2" charset="-122"/>
                      </a:endParaRPr>
                    </a:p>
                  </a:txBody>
                  <a:tcPr marL="68580" marR="68580" marT="0" marB="0" vert="horz" anchor="ctr" anchorCtr="0"/>
                </a:tc>
                <a:tc>
                  <a:txBody>
                    <a:bodyPr/>
                    <a:p>
                      <a:pPr indent="0" algn="l">
                        <a:buNone/>
                      </a:pPr>
                      <a:r>
                        <a:rPr lang="zh-CN" sz="2000">
                          <a:latin typeface="宋体" panose="02010600030101010101" pitchFamily="2" charset="-122"/>
                          <a:ea typeface="宋体" panose="02010600030101010101" pitchFamily="2" charset="-122"/>
                        </a:rPr>
                        <a:t>机器语言、汇编语言</a:t>
                      </a:r>
                      <a:endParaRPr lang="zh-CN" sz="2000">
                        <a:latin typeface="宋体" panose="02010600030101010101" pitchFamily="2" charset="-122"/>
                        <a:ea typeface="宋体" panose="02010600030101010101" pitchFamily="2" charset="-122"/>
                      </a:endParaRPr>
                    </a:p>
                  </a:txBody>
                  <a:tcPr marL="68580" marR="68580" marT="0" marB="0" vert="horz" anchor="ctr" anchorCtr="0"/>
                </a:tc>
                <a:tc>
                  <a:txBody>
                    <a:bodyPr/>
                    <a:p>
                      <a:pPr indent="0" algn="l">
                        <a:buNone/>
                      </a:pPr>
                      <a:r>
                        <a:rPr lang="zh-CN" sz="2000">
                          <a:latin typeface="宋体" panose="02010600030101010101" pitchFamily="2" charset="-122"/>
                          <a:ea typeface="宋体" panose="02010600030101010101" pitchFamily="2" charset="-122"/>
                        </a:rPr>
                        <a:t>科学计算、军事、科研</a:t>
                      </a:r>
                      <a:endParaRPr lang="zh-CN" sz="2000">
                        <a:latin typeface="宋体" panose="02010600030101010101" pitchFamily="2" charset="-122"/>
                        <a:ea typeface="宋体" panose="02010600030101010101" pitchFamily="2" charset="-122"/>
                      </a:endParaRPr>
                    </a:p>
                  </a:txBody>
                  <a:tcPr marL="68580" marR="68580" marT="0" marB="0" vert="horz" anchor="ctr" anchorCtr="0"/>
                </a:tc>
              </a:tr>
              <a:tr h="614680">
                <a:tc>
                  <a:txBody>
                    <a:bodyPr/>
                    <a:p>
                      <a:pPr indent="0" algn="ctr">
                        <a:buNone/>
                      </a:pPr>
                      <a:r>
                        <a:rPr lang="zh-CN" sz="2000">
                          <a:latin typeface="宋体" panose="02010600030101010101" pitchFamily="2" charset="-122"/>
                          <a:ea typeface="宋体" panose="02010600030101010101" pitchFamily="2" charset="-122"/>
                          <a:cs typeface="宋体" panose="02010600030101010101" pitchFamily="2" charset="-122"/>
                        </a:rPr>
                        <a:t>第二代</a:t>
                      </a:r>
                      <a:endParaRPr lang="zh-CN" sz="2000">
                        <a:latin typeface="宋体" panose="02010600030101010101" pitchFamily="2" charset="-122"/>
                        <a:ea typeface="宋体" panose="02010600030101010101" pitchFamily="2" charset="-122"/>
                        <a:cs typeface="宋体" panose="02010600030101010101" pitchFamily="2" charset="-122"/>
                      </a:endParaRPr>
                    </a:p>
                    <a:p>
                      <a:pPr indent="0" algn="ctr">
                        <a:buNone/>
                      </a:pPr>
                      <a:r>
                        <a:rPr lang="zh-CN" sz="2000">
                          <a:latin typeface="宋体" panose="02010600030101010101" pitchFamily="2" charset="-122"/>
                          <a:ea typeface="宋体" panose="02010600030101010101" pitchFamily="2" charset="-122"/>
                          <a:cs typeface="宋体" panose="02010600030101010101" pitchFamily="2" charset="-122"/>
                        </a:rPr>
                        <a:t>（1959～1964年）</a:t>
                      </a:r>
                      <a:endParaRPr lang="zh-CN" sz="20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tc>
                <a:tc>
                  <a:txBody>
                    <a:bodyPr/>
                    <a:p>
                      <a:pPr algn="l">
                        <a:buNone/>
                      </a:pPr>
                      <a:r>
                        <a:rPr lang="zh-CN" sz="2000">
                          <a:latin typeface="宋体" panose="02010600030101010101" pitchFamily="2" charset="-122"/>
                          <a:ea typeface="宋体" panose="02010600030101010101" pitchFamily="2" charset="-122"/>
                        </a:rPr>
                        <a:t>晶体管</a:t>
                      </a:r>
                      <a:endParaRPr lang="zh-CN" sz="2000">
                        <a:latin typeface="宋体" panose="02010600030101010101" pitchFamily="2" charset="-122"/>
                        <a:ea typeface="宋体" panose="02010600030101010101" pitchFamily="2" charset="-122"/>
                      </a:endParaRPr>
                    </a:p>
                  </a:txBody>
                  <a:tcPr marL="68580" marR="68580" marT="0" marB="0" vert="horz" anchor="ctr" anchorCtr="0"/>
                </a:tc>
                <a:tc>
                  <a:txBody>
                    <a:bodyPr/>
                    <a:p>
                      <a:pPr indent="0" algn="l">
                        <a:buNone/>
                      </a:pPr>
                      <a:r>
                        <a:rPr lang="zh-CN" sz="2000">
                          <a:latin typeface="宋体" panose="02010600030101010101" pitchFamily="2" charset="-122"/>
                          <a:ea typeface="宋体" panose="02010600030101010101" pitchFamily="2" charset="-122"/>
                        </a:rPr>
                        <a:t>操作系统、高级语言</a:t>
                      </a:r>
                      <a:endParaRPr lang="zh-CN" sz="2000">
                        <a:latin typeface="宋体" panose="02010600030101010101" pitchFamily="2" charset="-122"/>
                        <a:ea typeface="宋体" panose="02010600030101010101" pitchFamily="2" charset="-122"/>
                      </a:endParaRPr>
                    </a:p>
                  </a:txBody>
                  <a:tcPr marL="68580" marR="68580" marT="0" marB="0" vert="horz" anchor="ctr" anchorCtr="0"/>
                </a:tc>
                <a:tc>
                  <a:txBody>
                    <a:bodyPr/>
                    <a:p>
                      <a:pPr indent="0" algn="l">
                        <a:buNone/>
                      </a:pPr>
                      <a:r>
                        <a:rPr lang="zh-CN" sz="2000">
                          <a:latin typeface="宋体" panose="02010600030101010101" pitchFamily="2" charset="-122"/>
                          <a:ea typeface="宋体" panose="02010600030101010101" pitchFamily="2" charset="-122"/>
                        </a:rPr>
                        <a:t>数据处理和事务处理</a:t>
                      </a:r>
                      <a:endParaRPr lang="zh-CN" sz="2000">
                        <a:latin typeface="宋体" panose="02010600030101010101" pitchFamily="2" charset="-122"/>
                        <a:ea typeface="宋体" panose="02010600030101010101" pitchFamily="2" charset="-122"/>
                      </a:endParaRPr>
                    </a:p>
                  </a:txBody>
                  <a:tcPr marL="68580" marR="68580" marT="0" marB="0" vert="horz" anchor="ctr" anchorCtr="0"/>
                </a:tc>
              </a:tr>
              <a:tr h="614680">
                <a:tc>
                  <a:txBody>
                    <a:bodyPr/>
                    <a:p>
                      <a:pPr indent="0" algn="ctr">
                        <a:buNone/>
                      </a:pPr>
                      <a:r>
                        <a:rPr lang="zh-CN" sz="2000">
                          <a:latin typeface="宋体" panose="02010600030101010101" pitchFamily="2" charset="-122"/>
                          <a:ea typeface="宋体" panose="02010600030101010101" pitchFamily="2" charset="-122"/>
                          <a:cs typeface="宋体" panose="02010600030101010101" pitchFamily="2" charset="-122"/>
                        </a:rPr>
                        <a:t>第三代</a:t>
                      </a:r>
                      <a:endParaRPr lang="zh-CN" sz="2000">
                        <a:latin typeface="宋体" panose="02010600030101010101" pitchFamily="2" charset="-122"/>
                        <a:ea typeface="宋体" panose="02010600030101010101" pitchFamily="2" charset="-122"/>
                        <a:cs typeface="宋体" panose="02010600030101010101" pitchFamily="2" charset="-122"/>
                      </a:endParaRPr>
                    </a:p>
                    <a:p>
                      <a:pPr indent="0" algn="ctr">
                        <a:buNone/>
                      </a:pPr>
                      <a:r>
                        <a:rPr lang="zh-CN" sz="2000">
                          <a:latin typeface="宋体" panose="02010600030101010101" pitchFamily="2" charset="-122"/>
                          <a:ea typeface="宋体" panose="02010600030101010101" pitchFamily="2" charset="-122"/>
                          <a:cs typeface="宋体" panose="02010600030101010101" pitchFamily="2" charset="-122"/>
                        </a:rPr>
                        <a:t>（1965～1970年）</a:t>
                      </a:r>
                      <a:endParaRPr lang="zh-CN" sz="20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tc>
                <a:tc>
                  <a:txBody>
                    <a:bodyPr/>
                    <a:p>
                      <a:pPr indent="0" algn="l">
                        <a:buNone/>
                      </a:pPr>
                      <a:r>
                        <a:rPr lang="zh-CN" sz="2000">
                          <a:latin typeface="宋体" panose="02010600030101010101" pitchFamily="2" charset="-122"/>
                          <a:ea typeface="宋体" panose="02010600030101010101" pitchFamily="2" charset="-122"/>
                        </a:rPr>
                        <a:t>中、小规模集成电路</a:t>
                      </a:r>
                      <a:endParaRPr lang="zh-CN" sz="2000">
                        <a:latin typeface="宋体" panose="02010600030101010101" pitchFamily="2" charset="-122"/>
                        <a:ea typeface="宋体" panose="02010600030101010101" pitchFamily="2" charset="-122"/>
                      </a:endParaRPr>
                    </a:p>
                  </a:txBody>
                  <a:tcPr marL="68580" marR="68580" marT="0" marB="0" vert="horz" anchor="ctr" anchorCtr="0"/>
                </a:tc>
                <a:tc>
                  <a:txBody>
                    <a:bodyPr/>
                    <a:p>
                      <a:pPr indent="0" algn="l">
                        <a:buNone/>
                      </a:pPr>
                      <a:r>
                        <a:rPr lang="zh-CN" sz="2000">
                          <a:latin typeface="宋体" panose="02010600030101010101" pitchFamily="2" charset="-122"/>
                          <a:ea typeface="宋体" panose="02010600030101010101" pitchFamily="2" charset="-122"/>
                        </a:rPr>
                        <a:t>操作系统、高级语言</a:t>
                      </a:r>
                      <a:endParaRPr lang="zh-CN" sz="2000">
                        <a:latin typeface="宋体" panose="02010600030101010101" pitchFamily="2" charset="-122"/>
                        <a:ea typeface="宋体" panose="02010600030101010101" pitchFamily="2" charset="-122"/>
                      </a:endParaRPr>
                    </a:p>
                  </a:txBody>
                  <a:tcPr marL="68580" marR="68580" marT="0" marB="0" vert="horz" anchor="ctr" anchorCtr="0"/>
                </a:tc>
                <a:tc>
                  <a:txBody>
                    <a:bodyPr/>
                    <a:p>
                      <a:pPr indent="0" algn="l">
                        <a:buNone/>
                      </a:pPr>
                      <a:r>
                        <a:rPr lang="zh-CN" sz="2000">
                          <a:latin typeface="宋体" panose="02010600030101010101" pitchFamily="2" charset="-122"/>
                          <a:ea typeface="宋体" panose="02010600030101010101" pitchFamily="2" charset="-122"/>
                        </a:rPr>
                        <a:t>科学计算、数据处理及过程控制</a:t>
                      </a:r>
                      <a:endParaRPr lang="zh-CN" sz="2000">
                        <a:latin typeface="宋体" panose="02010600030101010101" pitchFamily="2" charset="-122"/>
                        <a:ea typeface="宋体" panose="02010600030101010101" pitchFamily="2" charset="-122"/>
                      </a:endParaRPr>
                    </a:p>
                  </a:txBody>
                  <a:tcPr marL="68580" marR="68580" marT="0" marB="0" vert="horz" anchor="ctr" anchorCtr="0"/>
                </a:tc>
              </a:tr>
              <a:tr h="922020">
                <a:tc>
                  <a:txBody>
                    <a:bodyPr/>
                    <a:p>
                      <a:pPr indent="0" algn="ctr">
                        <a:buNone/>
                      </a:pPr>
                      <a:r>
                        <a:rPr lang="zh-CN" sz="2000">
                          <a:latin typeface="宋体" panose="02010600030101010101" pitchFamily="2" charset="-122"/>
                          <a:ea typeface="宋体" panose="02010600030101010101" pitchFamily="2" charset="-122"/>
                          <a:cs typeface="宋体" panose="02010600030101010101" pitchFamily="2" charset="-122"/>
                        </a:rPr>
                        <a:t>第四代</a:t>
                      </a:r>
                      <a:endParaRPr lang="zh-CN" sz="2000">
                        <a:latin typeface="宋体" panose="02010600030101010101" pitchFamily="2" charset="-122"/>
                        <a:ea typeface="宋体" panose="02010600030101010101" pitchFamily="2" charset="-122"/>
                        <a:cs typeface="宋体" panose="02010600030101010101" pitchFamily="2" charset="-122"/>
                      </a:endParaRPr>
                    </a:p>
                    <a:p>
                      <a:pPr indent="0" algn="ctr">
                        <a:buNone/>
                      </a:pPr>
                      <a:r>
                        <a:rPr lang="zh-CN" sz="2000">
                          <a:latin typeface="宋体" panose="02010600030101010101" pitchFamily="2" charset="-122"/>
                          <a:ea typeface="宋体" panose="02010600030101010101" pitchFamily="2" charset="-122"/>
                          <a:cs typeface="宋体" panose="02010600030101010101" pitchFamily="2" charset="-122"/>
                        </a:rPr>
                        <a:t>（1971年～至今）</a:t>
                      </a:r>
                      <a:endParaRPr lang="zh-CN" sz="20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tc>
                <a:tc>
                  <a:txBody>
                    <a:bodyPr/>
                    <a:p>
                      <a:pPr indent="0" algn="l">
                        <a:buNone/>
                      </a:pPr>
                      <a:r>
                        <a:rPr lang="zh-CN" sz="2000">
                          <a:latin typeface="宋体" panose="02010600030101010101" pitchFamily="2" charset="-122"/>
                          <a:ea typeface="宋体" panose="02010600030101010101" pitchFamily="2" charset="-122"/>
                        </a:rPr>
                        <a:t>大规模和超大规模集成电路</a:t>
                      </a:r>
                      <a:endParaRPr lang="zh-CN" sz="2000">
                        <a:latin typeface="宋体" panose="02010600030101010101" pitchFamily="2" charset="-122"/>
                        <a:ea typeface="宋体" panose="02010600030101010101" pitchFamily="2" charset="-122"/>
                      </a:endParaRPr>
                    </a:p>
                  </a:txBody>
                  <a:tcPr marL="68580" marR="68580" marT="0" marB="0" vert="horz" anchor="ctr" anchorCtr="0"/>
                </a:tc>
                <a:tc>
                  <a:txBody>
                    <a:bodyPr/>
                    <a:p>
                      <a:pPr indent="0" algn="l">
                        <a:buNone/>
                      </a:pPr>
                      <a:r>
                        <a:rPr lang="zh-CN" sz="2000">
                          <a:latin typeface="宋体" panose="02010600030101010101" pitchFamily="2" charset="-122"/>
                          <a:ea typeface="宋体" panose="02010600030101010101" pitchFamily="2" charset="-122"/>
                        </a:rPr>
                        <a:t>网络操作系统、数据库管理系统及各种应用系统等</a:t>
                      </a:r>
                      <a:endParaRPr lang="zh-CN" sz="2000">
                        <a:latin typeface="宋体" panose="02010600030101010101" pitchFamily="2" charset="-122"/>
                        <a:ea typeface="宋体" panose="02010600030101010101" pitchFamily="2" charset="-122"/>
                      </a:endParaRPr>
                    </a:p>
                  </a:txBody>
                  <a:tcPr marL="68580" marR="68580" marT="0" marB="0" vert="horz" anchor="ctr" anchorCtr="0"/>
                </a:tc>
                <a:tc>
                  <a:txBody>
                    <a:bodyPr/>
                    <a:p>
                      <a:pPr indent="0" algn="l">
                        <a:buNone/>
                      </a:pPr>
                      <a:r>
                        <a:rPr lang="zh-CN" sz="2000">
                          <a:latin typeface="宋体" panose="02010600030101010101" pitchFamily="2" charset="-122"/>
                          <a:ea typeface="宋体" panose="02010600030101010101" pitchFamily="2" charset="-122"/>
                        </a:rPr>
                        <a:t>人工智能、数据通信及社会各领域</a:t>
                      </a:r>
                      <a:endParaRPr lang="zh-CN" sz="2000">
                        <a:latin typeface="宋体" panose="02010600030101010101" pitchFamily="2" charset="-122"/>
                        <a:ea typeface="宋体" panose="02010600030101010101" pitchFamily="2" charset="-122"/>
                      </a:endParaRPr>
                    </a:p>
                  </a:txBody>
                  <a:tcPr marL="68580" marR="68580" marT="0" marB="0" vert="horz" anchor="ctr" anchorCtr="0"/>
                </a:tc>
              </a:tr>
            </a:tbl>
          </a:graphicData>
        </a:graphic>
      </p:graphicFrame>
      <p:sp>
        <p:nvSpPr>
          <p:cNvPr id="7" name="文本框 6"/>
          <p:cNvSpPr txBox="1"/>
          <p:nvPr/>
        </p:nvSpPr>
        <p:spPr>
          <a:xfrm>
            <a:off x="502285" y="5104765"/>
            <a:ext cx="8485505" cy="1014730"/>
          </a:xfrm>
          <a:prstGeom prst="rect">
            <a:avLst/>
          </a:prstGeom>
          <a:noFill/>
          <a:ln w="9525">
            <a:noFill/>
          </a:ln>
        </p:spPr>
        <p:txBody>
          <a:bodyPr wrap="square">
            <a:spAutoFit/>
          </a:bodyPr>
          <a:p>
            <a:pPr indent="0"/>
            <a:r>
              <a:rPr lang="en-US" altLang="zh-CN" sz="1800" b="0">
                <a:solidFill>
                  <a:schemeClr val="dk1"/>
                </a:solidFill>
              </a:rPr>
              <a:t>      </a:t>
            </a:r>
            <a:r>
              <a:rPr lang="zh-CN" sz="2000" b="0">
                <a:solidFill>
                  <a:schemeClr val="dk1"/>
                </a:solidFill>
              </a:rPr>
              <a:t>当前计算机正朝着巨型化、微型化、智能化、虚拟化、网络化、多媒体化、人性化和大众化等方向发展。</a:t>
            </a:r>
            <a:endParaRPr lang="zh-CN" sz="2000" b="0">
              <a:solidFill>
                <a:schemeClr val="dk1"/>
              </a:solidFill>
            </a:endParaRPr>
          </a:p>
          <a:p>
            <a:pPr indent="0"/>
            <a:r>
              <a:rPr lang="zh-CN" sz="2000">
                <a:solidFill>
                  <a:schemeClr val="dk1"/>
                </a:solidFill>
              </a:rPr>
              <a:t>     请同学分别列举实例说明信息技术的发展趋势。</a:t>
            </a:r>
            <a:endParaRPr lang="zh-CN" sz="2000">
              <a:solidFill>
                <a:schemeClr val="dk1"/>
              </a:solidFill>
            </a:endParaRPr>
          </a:p>
        </p:txBody>
      </p:sp>
      <p:sp>
        <p:nvSpPr>
          <p:cNvPr id="8" name="文本框 7"/>
          <p:cNvSpPr txBox="1"/>
          <p:nvPr/>
        </p:nvSpPr>
        <p:spPr>
          <a:xfrm>
            <a:off x="3288665" y="1330960"/>
            <a:ext cx="2694305" cy="368300"/>
          </a:xfrm>
          <a:prstGeom prst="rect">
            <a:avLst/>
          </a:prstGeom>
          <a:noFill/>
          <a:ln w="9525">
            <a:noFill/>
          </a:ln>
        </p:spPr>
        <p:txBody>
          <a:bodyPr wrap="square">
            <a:spAutoFit/>
          </a:bodyPr>
          <a:p>
            <a:pPr indent="0"/>
            <a:r>
              <a:rPr lang="en-US" altLang="zh-CN" sz="1800" b="0">
                <a:solidFill>
                  <a:schemeClr val="dk1"/>
                </a:solidFill>
              </a:rPr>
              <a:t> </a:t>
            </a:r>
            <a:r>
              <a:rPr lang="zh-CN">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表1-1-1计算机发展阶段</a:t>
            </a:r>
            <a:endParaRPr lang="zh-CN">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p:plus/>
      </p:transition>
    </mc:Choice>
    <mc:Fallback>
      <p:transition spd="slow">
        <p:plu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048510" y="243840"/>
            <a:ext cx="3253105" cy="521970"/>
          </a:xfrm>
          <a:prstGeom prst="rect">
            <a:avLst/>
          </a:prstGeom>
          <a:noFill/>
        </p:spPr>
        <p:txBody>
          <a:bodyPr wrap="square" rtlCol="0">
            <a:spAutoFit/>
          </a:bodyPr>
          <a:lstStyle/>
          <a:p>
            <a:r>
              <a:rPr lang="zh-CN" altLang="zh-CN" sz="2800" b="1" dirty="0">
                <a:solidFill>
                  <a:srgbClr val="FFFF00"/>
                </a:solidFill>
                <a:latin typeface="黑体" panose="02010609060101010101" pitchFamily="2" charset="-122"/>
                <a:ea typeface="黑体" panose="02010609060101010101" pitchFamily="2" charset="-122"/>
                <a:sym typeface="+mn-ea"/>
              </a:rPr>
              <a:t>一．信息技术</a:t>
            </a:r>
            <a:endParaRPr lang="zh-CN" altLang="zh-CN" sz="2800" b="1" dirty="0">
              <a:solidFill>
                <a:srgbClr val="FFFF00"/>
              </a:solidFill>
              <a:latin typeface="黑体" panose="02010609060101010101" pitchFamily="2" charset="-122"/>
              <a:ea typeface="黑体" panose="02010609060101010101" pitchFamily="2" charset="-122"/>
              <a:sym typeface="+mn-ea"/>
            </a:endParaRPr>
          </a:p>
        </p:txBody>
      </p:sp>
      <p:sp>
        <p:nvSpPr>
          <p:cNvPr id="307" name="文本框 2"/>
          <p:cNvSpPr txBox="1">
            <a:spLocks noChangeArrowheads="1"/>
          </p:cNvSpPr>
          <p:nvPr/>
        </p:nvSpPr>
        <p:spPr bwMode="auto">
          <a:xfrm>
            <a:off x="122555" y="1268095"/>
            <a:ext cx="1325880" cy="300355"/>
          </a:xfrm>
          <a:prstGeom prst="rect">
            <a:avLst/>
          </a:prstGeom>
        </p:spPr>
        <p:style>
          <a:lnRef idx="1">
            <a:schemeClr val="accent1"/>
          </a:lnRef>
          <a:fillRef idx="3">
            <a:schemeClr val="accent1"/>
          </a:fillRef>
          <a:effectRef idx="2">
            <a:schemeClr val="accent1"/>
          </a:effectRef>
          <a:fontRef idx="minor">
            <a:schemeClr val="lt1"/>
          </a:fontRef>
        </p:style>
        <p:txBody>
          <a:bodyPr rot="0" vert="horz" wrap="square" lIns="0" tIns="0" rIns="0" bIns="0" anchor="t" anchorCtr="0">
            <a:noAutofit/>
          </a:bodyPr>
          <a:lstStyle/>
          <a:p>
            <a:pPr algn="just">
              <a:spcAft>
                <a:spcPts val="0"/>
              </a:spcAft>
            </a:pPr>
            <a:r>
              <a:rPr lang="zh-CN" kern="100">
                <a:effectLst/>
                <a:ea typeface="宋体" panose="02010600030101010101" pitchFamily="2" charset="-122"/>
                <a:cs typeface="Times New Roman" panose="02020603050405020304"/>
              </a:rPr>
              <a:t>『实践体验』</a:t>
            </a:r>
            <a:endParaRPr lang="zh-CN" kern="100">
              <a:effectLst/>
              <a:ea typeface="宋体" panose="02010600030101010101" pitchFamily="2" charset="-122"/>
              <a:cs typeface="Times New Roman" panose="02020603050405020304"/>
            </a:endParaRPr>
          </a:p>
        </p:txBody>
      </p:sp>
      <p:sp>
        <p:nvSpPr>
          <p:cNvPr id="5" name="文本框 4"/>
          <p:cNvSpPr txBox="1"/>
          <p:nvPr/>
        </p:nvSpPr>
        <p:spPr>
          <a:xfrm>
            <a:off x="121920" y="1568450"/>
            <a:ext cx="8921115" cy="1322070"/>
          </a:xfrm>
          <a:prstGeom prst="rect">
            <a:avLst/>
          </a:prstGeom>
          <a:noFill/>
        </p:spPr>
        <p:txBody>
          <a:bodyPr wrap="square" rtlCol="0" anchor="t">
            <a:spAutoFit/>
          </a:bodyPr>
          <a:p>
            <a:pPr indent="0" algn="ctr"/>
            <a:r>
              <a:rPr lang="zh-CN" sz="20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认识信息技术新名词</a:t>
            </a:r>
            <a:endParaRPr lang="zh-CN" sz="20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indent="0" algn="l"/>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       当前，随着信息技术的发展，出现了很多新名词，诸如</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5G</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、云计算、大数据、区块链、量子计算等。请同学们上网查询这些新名词的含义，并将查询结果填写在表</a:t>
            </a:r>
            <a:r>
              <a:rPr lang="zh-CN" sz="20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1-1-</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中。</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graphicFrame>
        <p:nvGraphicFramePr>
          <p:cNvPr id="8" name="表格 7"/>
          <p:cNvGraphicFramePr/>
          <p:nvPr/>
        </p:nvGraphicFramePr>
        <p:xfrm>
          <a:off x="762635" y="3053080"/>
          <a:ext cx="7780020" cy="3566160"/>
        </p:xfrm>
        <a:graphic>
          <a:graphicData uri="http://schemas.openxmlformats.org/drawingml/2006/table">
            <a:tbl>
              <a:tblPr firstRow="1" bandRow="1">
                <a:tableStyleId>{21E4AEA4-8DFA-4A89-87EB-49C32662AFE0}</a:tableStyleId>
              </a:tblPr>
              <a:tblGrid>
                <a:gridCol w="1506855"/>
                <a:gridCol w="6273165"/>
              </a:tblGrid>
              <a:tr h="365760">
                <a:tc>
                  <a:txBody>
                    <a:bodyPr/>
                    <a:p>
                      <a:pPr>
                        <a:buNone/>
                      </a:pPr>
                      <a:r>
                        <a:rPr lang="zh-CN" altLang="en-US"/>
                        <a:t>名词</a:t>
                      </a:r>
                      <a:endParaRPr lang="zh-CN" altLang="en-US"/>
                    </a:p>
                  </a:txBody>
                  <a:tcPr/>
                </a:tc>
                <a:tc>
                  <a:txBody>
                    <a:bodyPr/>
                    <a:p>
                      <a:pPr>
                        <a:buNone/>
                      </a:pPr>
                      <a:r>
                        <a:rPr lang="zh-CN" altLang="en-US"/>
                        <a:t>含义</a:t>
                      </a:r>
                      <a:endParaRPr lang="zh-CN" altLang="en-US"/>
                    </a:p>
                  </a:txBody>
                  <a:tcPr/>
                </a:tc>
              </a:tr>
              <a:tr h="365760">
                <a:tc>
                  <a:txBody>
                    <a:bodyPr/>
                    <a:p>
                      <a:pPr>
                        <a:buNone/>
                      </a:pPr>
                      <a:r>
                        <a:rPr lang="en-US" altLang="zh-CN"/>
                        <a:t>5G</a:t>
                      </a:r>
                      <a:endParaRPr lang="en-US" altLang="zh-CN"/>
                    </a:p>
                  </a:txBody>
                  <a:tcPr/>
                </a:tc>
                <a:tc>
                  <a:txBody>
                    <a:bodyPr/>
                    <a:p>
                      <a:pPr>
                        <a:buNone/>
                      </a:pPr>
                      <a:endParaRPr lang="zh-CN" altLang="en-US"/>
                    </a:p>
                  </a:txBody>
                  <a:tcPr/>
                </a:tc>
              </a:tr>
              <a:tr h="365760">
                <a:tc>
                  <a:txBody>
                    <a:bodyPr/>
                    <a:p>
                      <a:pPr>
                        <a:buNone/>
                      </a:pPr>
                      <a:r>
                        <a:rPr lang="zh-CN" altLang="en-US"/>
                        <a:t>云计算</a:t>
                      </a:r>
                      <a:endParaRPr lang="zh-CN" altLang="en-US"/>
                    </a:p>
                  </a:txBody>
                  <a:tcPr/>
                </a:tc>
                <a:tc>
                  <a:txBody>
                    <a:bodyPr/>
                    <a:p>
                      <a:pPr>
                        <a:buNone/>
                      </a:pPr>
                      <a:endParaRPr lang="zh-CN" altLang="en-US"/>
                    </a:p>
                  </a:txBody>
                  <a:tcPr/>
                </a:tc>
              </a:tr>
              <a:tr h="365760">
                <a:tc>
                  <a:txBody>
                    <a:bodyPr/>
                    <a:p>
                      <a:pPr>
                        <a:buNone/>
                      </a:pPr>
                      <a:r>
                        <a:rPr lang="zh-CN" altLang="en-US"/>
                        <a:t>大数据</a:t>
                      </a:r>
                      <a:endParaRPr lang="zh-CN" altLang="en-US"/>
                    </a:p>
                  </a:txBody>
                  <a:tcPr/>
                </a:tc>
                <a:tc>
                  <a:txBody>
                    <a:bodyPr/>
                    <a:p>
                      <a:pPr>
                        <a:buNone/>
                      </a:pPr>
                      <a:endParaRPr lang="zh-CN" altLang="en-US"/>
                    </a:p>
                  </a:txBody>
                  <a:tcPr/>
                </a:tc>
              </a:tr>
              <a:tr h="365760">
                <a:tc>
                  <a:txBody>
                    <a:bodyPr/>
                    <a:p>
                      <a:pPr>
                        <a:buNone/>
                      </a:pPr>
                      <a:r>
                        <a:rPr lang="zh-CN" altLang="en-US"/>
                        <a:t>互联网</a:t>
                      </a:r>
                      <a:r>
                        <a:rPr lang="en-US" altLang="zh-CN"/>
                        <a:t>+</a:t>
                      </a:r>
                      <a:endParaRPr lang="en-US" altLang="zh-CN"/>
                    </a:p>
                  </a:txBody>
                  <a:tcPr/>
                </a:tc>
                <a:tc>
                  <a:txBody>
                    <a:bodyPr/>
                    <a:p>
                      <a:pPr>
                        <a:buNone/>
                      </a:pPr>
                      <a:endParaRPr lang="zh-CN" altLang="en-US"/>
                    </a:p>
                  </a:txBody>
                  <a:tcPr/>
                </a:tc>
              </a:tr>
              <a:tr h="365760">
                <a:tc>
                  <a:txBody>
                    <a:bodyPr/>
                    <a:p>
                      <a:pPr>
                        <a:buNone/>
                      </a:pPr>
                      <a:r>
                        <a:rPr lang="zh-CN" altLang="en-US"/>
                        <a:t>区块链</a:t>
                      </a:r>
                      <a:endParaRPr lang="zh-CN" altLang="en-US"/>
                    </a:p>
                  </a:txBody>
                  <a:tcPr/>
                </a:tc>
                <a:tc>
                  <a:txBody>
                    <a:bodyPr/>
                    <a:p>
                      <a:pPr>
                        <a:buNone/>
                      </a:pPr>
                      <a:endParaRPr lang="zh-CN" altLang="en-US"/>
                    </a:p>
                  </a:txBody>
                  <a:tcPr/>
                </a:tc>
              </a:tr>
              <a:tr h="365760">
                <a:tc>
                  <a:txBody>
                    <a:bodyPr/>
                    <a:p>
                      <a:pPr>
                        <a:buNone/>
                      </a:pPr>
                      <a:r>
                        <a:rPr lang="en-US" altLang="zh-CN"/>
                        <a:t>3D</a:t>
                      </a:r>
                      <a:r>
                        <a:rPr lang="zh-CN" altLang="en-US"/>
                        <a:t>打印</a:t>
                      </a:r>
                      <a:endParaRPr lang="zh-CN" altLang="en-US"/>
                    </a:p>
                  </a:txBody>
                  <a:tcPr/>
                </a:tc>
                <a:tc>
                  <a:txBody>
                    <a:bodyPr/>
                    <a:p>
                      <a:pPr>
                        <a:buNone/>
                      </a:pPr>
                      <a:endParaRPr lang="zh-CN" altLang="en-US"/>
                    </a:p>
                  </a:txBody>
                  <a:tcPr/>
                </a:tc>
              </a:tr>
              <a:tr h="365760">
                <a:tc>
                  <a:txBody>
                    <a:bodyPr/>
                    <a:p>
                      <a:pPr>
                        <a:buNone/>
                      </a:pPr>
                      <a:r>
                        <a:rPr lang="zh-CN" altLang="en-US"/>
                        <a:t>量子计算</a:t>
                      </a:r>
                      <a:endParaRPr lang="zh-CN" altLang="en-US"/>
                    </a:p>
                  </a:txBody>
                  <a:tcPr/>
                </a:tc>
                <a:tc>
                  <a:txBody>
                    <a:bodyPr/>
                    <a:p>
                      <a:pPr>
                        <a:buNone/>
                      </a:pPr>
                      <a:endParaRPr lang="zh-CN" altLang="en-US"/>
                    </a:p>
                  </a:txBody>
                  <a:tcPr/>
                </a:tc>
              </a:tr>
              <a:tr h="365760">
                <a:tc>
                  <a:txBody>
                    <a:bodyPr/>
                    <a:p>
                      <a:pPr>
                        <a:buNone/>
                      </a:pPr>
                      <a:r>
                        <a:rPr lang="zh-CN" altLang="en-US"/>
                        <a:t>虚拟现实与增强现实</a:t>
                      </a:r>
                      <a:endParaRPr lang="zh-CN" altLang="en-US"/>
                    </a:p>
                  </a:txBody>
                  <a:tcPr/>
                </a:tc>
                <a:tc>
                  <a:txBody>
                    <a:bodyPr/>
                    <a:p>
                      <a:pPr>
                        <a:buNone/>
                      </a:pPr>
                      <a:endParaRPr lang="zh-CN" altLang="en-US"/>
                    </a:p>
                  </a:txBody>
                  <a:tcPr/>
                </a:tc>
              </a:tr>
            </a:tbl>
          </a:graphicData>
        </a:graphic>
      </p:graphicFrame>
      <p:sp>
        <p:nvSpPr>
          <p:cNvPr id="9" name="文本框 8"/>
          <p:cNvSpPr txBox="1"/>
          <p:nvPr/>
        </p:nvSpPr>
        <p:spPr>
          <a:xfrm>
            <a:off x="3027680" y="2684780"/>
            <a:ext cx="3451860" cy="368300"/>
          </a:xfrm>
          <a:prstGeom prst="rect">
            <a:avLst/>
          </a:prstGeom>
          <a:noFill/>
        </p:spPr>
        <p:txBody>
          <a:bodyPr wrap="square" rtlCol="0" anchor="t">
            <a:spAutoFit/>
          </a:bodyPr>
          <a:p>
            <a:r>
              <a:rPr lang="zh-CN">
                <a:solidFill>
                  <a:schemeClr val="tx1"/>
                </a:solidFill>
                <a:latin typeface="+mn-ea"/>
                <a:cs typeface="+mn-ea"/>
                <a:sym typeface="+mn-ea"/>
              </a:rPr>
              <a:t>表1-1-</a:t>
            </a:r>
            <a:r>
              <a:rPr lang="en-US" altLang="zh-CN">
                <a:solidFill>
                  <a:schemeClr val="tx1"/>
                </a:solidFill>
                <a:latin typeface="+mn-ea"/>
                <a:cs typeface="+mn-ea"/>
                <a:sym typeface="+mn-ea"/>
              </a:rPr>
              <a:t>2 </a:t>
            </a:r>
            <a:r>
              <a:rPr lang="zh-CN" altLang="en-US">
                <a:solidFill>
                  <a:schemeClr val="tx1"/>
                </a:solidFill>
                <a:latin typeface="+mn-ea"/>
                <a:cs typeface="+mn-ea"/>
                <a:sym typeface="+mn-ea"/>
              </a:rPr>
              <a:t>信息技术新名词及含义</a:t>
            </a:r>
            <a:r>
              <a:rPr lang="en-US" altLang="zh-CN">
                <a:solidFill>
                  <a:schemeClr val="tx1"/>
                </a:solidFill>
                <a:latin typeface="+mn-ea"/>
                <a:cs typeface="+mn-ea"/>
                <a:sym typeface="+mn-ea"/>
              </a:rPr>
              <a:t> </a:t>
            </a:r>
            <a:endParaRPr lang="en-US" altLang="zh-CN">
              <a:solidFill>
                <a:schemeClr val="tx1"/>
              </a:soli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p:plus/>
      </p:transition>
    </mc:Choice>
    <mc:Fallback>
      <p:transition spd="slow">
        <p:plu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7950" y="1145540"/>
            <a:ext cx="8935085" cy="4523105"/>
          </a:xfrm>
          <a:prstGeom prst="rect">
            <a:avLst/>
          </a:prstGeom>
          <a:noFill/>
        </p:spPr>
        <p:txBody>
          <a:bodyPr wrap="square" rtlCol="0" anchor="t">
            <a:spAutoFit/>
          </a:bodyPr>
          <a:p>
            <a:pPr indent="0" algn="l">
              <a:lnSpc>
                <a:spcPct val="120000"/>
              </a:lnSpc>
            </a:pP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3．信息技术的典型应用</a:t>
            </a:r>
            <a:endParaRPr lang="zh-CN" altLang="en-US" sz="2000">
              <a:latin typeface="宋体" panose="02010600030101010101" pitchFamily="2" charset="-122"/>
              <a:ea typeface="宋体" panose="02010600030101010101" pitchFamily="2" charset="-122"/>
              <a:cs typeface="宋体" panose="02010600030101010101" pitchFamily="2" charset="-122"/>
              <a:sym typeface="+mn-ea"/>
            </a:endParaRPr>
          </a:p>
          <a:p>
            <a:pPr indent="0" algn="l">
              <a:lnSpc>
                <a:spcPct val="120000"/>
              </a:lnSpc>
            </a:pPr>
            <a:r>
              <a:rPr lang="zh-CN" altLang="en-US" sz="2000">
                <a:latin typeface="宋体" panose="02010600030101010101" pitchFamily="2" charset="-122"/>
                <a:ea typeface="宋体" panose="02010600030101010101" pitchFamily="2" charset="-122"/>
                <a:cs typeface="宋体" panose="02010600030101010101" pitchFamily="2" charset="-122"/>
                <a:sym typeface="+mn-ea"/>
              </a:rPr>
              <a:t>   信息技术的应用非常广泛，大至气象、科研、军事、教育、金融、医疗、工业、农业等领域，小至人们日常生活中的吃饭、出行都要用到信息技术。</a:t>
            </a:r>
            <a:endParaRPr lang="zh-CN" altLang="en-US" sz="2000">
              <a:latin typeface="宋体" panose="02010600030101010101" pitchFamily="2" charset="-122"/>
              <a:ea typeface="宋体" panose="02010600030101010101" pitchFamily="2" charset="-122"/>
              <a:cs typeface="宋体" panose="02010600030101010101" pitchFamily="2" charset="-122"/>
              <a:sym typeface="+mn-ea"/>
            </a:endParaRPr>
          </a:p>
          <a:p>
            <a:pPr indent="0" algn="l">
              <a:lnSpc>
                <a:spcPct val="120000"/>
              </a:lnSpc>
              <a:buClr>
                <a:srgbClr val="0070C0"/>
              </a:buClr>
              <a:buNone/>
            </a:pPr>
            <a:r>
              <a:rPr lang="zh-CN" altLang="en-US" sz="2000">
                <a:solidFill>
                  <a:srgbClr val="FF0000"/>
                </a:solidFill>
                <a:sym typeface="Wingdings" panose="05000000000000000000" charset="0"/>
              </a:rPr>
              <a:t>   </a:t>
            </a:r>
            <a:r>
              <a:rPr lang="zh-CN" altLang="en-US" sz="2000">
                <a:latin typeface="宋体" panose="02010600030101010101" pitchFamily="2" charset="-122"/>
                <a:ea typeface="宋体" panose="02010600030101010101" pitchFamily="2" charset="-122"/>
                <a:cs typeface="宋体" panose="02010600030101010101" pitchFamily="2" charset="-122"/>
                <a:sym typeface="+mn-ea"/>
              </a:rPr>
              <a:t>工业领域的应用：如智能制造、流水线自动控制等；</a:t>
            </a:r>
            <a:endParaRPr lang="zh-CN" altLang="en-US" sz="2000">
              <a:latin typeface="宋体" panose="02010600030101010101" pitchFamily="2" charset="-122"/>
              <a:ea typeface="宋体" panose="02010600030101010101" pitchFamily="2" charset="-122"/>
              <a:cs typeface="宋体" panose="02010600030101010101" pitchFamily="2" charset="-122"/>
              <a:sym typeface="+mn-ea"/>
            </a:endParaRPr>
          </a:p>
          <a:p>
            <a:pPr indent="0" algn="l">
              <a:lnSpc>
                <a:spcPct val="120000"/>
              </a:lnSpc>
              <a:buClr>
                <a:srgbClr val="0070C0"/>
              </a:buClr>
              <a:buNone/>
            </a:pPr>
            <a:r>
              <a:rPr lang="zh-CN" altLang="en-US" sz="2000">
                <a:solidFill>
                  <a:srgbClr val="FF0000"/>
                </a:solidFill>
                <a:sym typeface="Wingdings" panose="05000000000000000000" charset="0"/>
              </a:rPr>
              <a:t>   </a:t>
            </a:r>
            <a:r>
              <a:rPr lang="zh-CN" altLang="en-US" sz="2000">
                <a:latin typeface="宋体" panose="02010600030101010101" pitchFamily="2" charset="-122"/>
                <a:ea typeface="宋体" panose="02010600030101010101" pitchFamily="2" charset="-122"/>
                <a:cs typeface="宋体" panose="02010600030101010101" pitchFamily="2" charset="-122"/>
                <a:sym typeface="+mn-ea"/>
              </a:rPr>
              <a:t>教育领域的应用：如智慧教室、录播室、智学网等在线学习平台、钉钉授课平台等；</a:t>
            </a:r>
            <a:endParaRPr lang="zh-CN" altLang="en-US" sz="2000">
              <a:latin typeface="宋体" panose="02010600030101010101" pitchFamily="2" charset="-122"/>
              <a:ea typeface="宋体" panose="02010600030101010101" pitchFamily="2" charset="-122"/>
              <a:cs typeface="宋体" panose="02010600030101010101" pitchFamily="2" charset="-122"/>
              <a:sym typeface="+mn-ea"/>
            </a:endParaRPr>
          </a:p>
          <a:p>
            <a:pPr indent="0" algn="l">
              <a:lnSpc>
                <a:spcPct val="120000"/>
              </a:lnSpc>
              <a:buClr>
                <a:srgbClr val="0070C0"/>
              </a:buClr>
              <a:buNone/>
            </a:pPr>
            <a:r>
              <a:rPr lang="zh-CN" altLang="en-US" sz="2000">
                <a:solidFill>
                  <a:srgbClr val="FF0000"/>
                </a:solidFill>
                <a:sym typeface="Wingdings" panose="05000000000000000000" charset="0"/>
              </a:rPr>
              <a:t>   </a:t>
            </a:r>
            <a:r>
              <a:rPr lang="zh-CN" altLang="en-US" sz="2000">
                <a:latin typeface="宋体" panose="02010600030101010101" pitchFamily="2" charset="-122"/>
                <a:ea typeface="宋体" panose="02010600030101010101" pitchFamily="2" charset="-122"/>
                <a:cs typeface="宋体" panose="02010600030101010101" pitchFamily="2" charset="-122"/>
                <a:sym typeface="+mn-ea"/>
              </a:rPr>
              <a:t>商业领域的应用：如电商、微商、支付宝或微信支付等；</a:t>
            </a:r>
            <a:endParaRPr lang="zh-CN" altLang="en-US" sz="2000">
              <a:latin typeface="宋体" panose="02010600030101010101" pitchFamily="2" charset="-122"/>
              <a:ea typeface="宋体" panose="02010600030101010101" pitchFamily="2" charset="-122"/>
              <a:cs typeface="宋体" panose="02010600030101010101" pitchFamily="2" charset="-122"/>
              <a:sym typeface="+mn-ea"/>
            </a:endParaRPr>
          </a:p>
          <a:p>
            <a:pPr indent="0" algn="l">
              <a:lnSpc>
                <a:spcPct val="120000"/>
              </a:lnSpc>
              <a:buClr>
                <a:srgbClr val="0070C0"/>
              </a:buClr>
              <a:buNone/>
            </a:pPr>
            <a:r>
              <a:rPr lang="zh-CN" altLang="en-US" sz="2000">
                <a:solidFill>
                  <a:srgbClr val="FF0000"/>
                </a:solidFill>
                <a:sym typeface="Wingdings" panose="05000000000000000000" charset="0"/>
              </a:rPr>
              <a:t>  </a:t>
            </a:r>
            <a:r>
              <a:rPr lang="zh-CN" altLang="en-US" sz="2000">
                <a:latin typeface="宋体" panose="02010600030101010101" pitchFamily="2" charset="-122"/>
                <a:ea typeface="宋体" panose="02010600030101010101" pitchFamily="2" charset="-122"/>
                <a:cs typeface="宋体" panose="02010600030101010101" pitchFamily="2" charset="-122"/>
                <a:sym typeface="+mn-ea"/>
              </a:rPr>
              <a:t>交通领域的应用：如无人驾驶汽车、利用GPS为汽车、轮船等交通工具导航，利用电子眼抓拍违章等；</a:t>
            </a:r>
            <a:endParaRPr lang="zh-CN" altLang="en-US" sz="2000">
              <a:latin typeface="宋体" panose="02010600030101010101" pitchFamily="2" charset="-122"/>
              <a:ea typeface="宋体" panose="02010600030101010101" pitchFamily="2" charset="-122"/>
              <a:cs typeface="宋体" panose="02010600030101010101" pitchFamily="2" charset="-122"/>
              <a:sym typeface="+mn-ea"/>
            </a:endParaRPr>
          </a:p>
          <a:p>
            <a:pPr indent="0" algn="l">
              <a:lnSpc>
                <a:spcPct val="120000"/>
              </a:lnSpc>
              <a:buClr>
                <a:srgbClr val="0070C0"/>
              </a:buClr>
              <a:buNone/>
            </a:pPr>
            <a:r>
              <a:rPr lang="zh-CN" altLang="en-US" sz="2000">
                <a:solidFill>
                  <a:srgbClr val="FF0000"/>
                </a:solidFill>
                <a:sym typeface="Wingdings" panose="05000000000000000000" charset="0"/>
              </a:rPr>
              <a:t>   </a:t>
            </a:r>
            <a:r>
              <a:rPr lang="zh-CN" altLang="en-US" sz="2000">
                <a:latin typeface="宋体" panose="02010600030101010101" pitchFamily="2" charset="-122"/>
                <a:ea typeface="宋体" panose="02010600030101010101" pitchFamily="2" charset="-122"/>
                <a:cs typeface="宋体" panose="02010600030101010101" pitchFamily="2" charset="-122"/>
                <a:sym typeface="+mn-ea"/>
              </a:rPr>
              <a:t>医学领域的应用：如机器人手术，利用CT、超声成像、心电图、脑电图等先进的检测技术，为疾病的诊断提供了方便，赢得了很多治疗时间。</a:t>
            </a:r>
            <a:endParaRPr lang="zh-CN" altLang="en-US" sz="2000">
              <a:latin typeface="宋体" panose="02010600030101010101" pitchFamily="2" charset="-122"/>
              <a:ea typeface="宋体" panose="02010600030101010101" pitchFamily="2" charset="-122"/>
              <a:cs typeface="宋体" panose="02010600030101010101" pitchFamily="2" charset="-122"/>
              <a:sym typeface="+mn-ea"/>
            </a:endParaRPr>
          </a:p>
          <a:p>
            <a:pPr indent="0" algn="l">
              <a:lnSpc>
                <a:spcPct val="120000"/>
              </a:lnSpc>
              <a:buClr>
                <a:srgbClr val="0070C0"/>
              </a:buClr>
              <a:buNone/>
            </a:pPr>
            <a:r>
              <a:rPr lang="zh-CN" altLang="en-US" sz="2000">
                <a:solidFill>
                  <a:srgbClr val="FF0000"/>
                </a:solidFill>
                <a:sym typeface="Wingdings" panose="05000000000000000000" charset="0"/>
              </a:rPr>
              <a:t>   </a:t>
            </a:r>
            <a:r>
              <a:rPr lang="zh-CN" altLang="en-US" sz="2000">
                <a:latin typeface="宋体" panose="02010600030101010101" pitchFamily="2" charset="-122"/>
                <a:ea typeface="宋体" panose="02010600030101010101" pitchFamily="2" charset="-122"/>
                <a:cs typeface="宋体" panose="02010600030101010101" pitchFamily="2" charset="-122"/>
                <a:sym typeface="+mn-ea"/>
              </a:rPr>
              <a:t>娱乐方面的应用：</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3D</a:t>
            </a:r>
            <a:r>
              <a:rPr lang="zh-CN" altLang="en-US" sz="2000">
                <a:latin typeface="宋体" panose="02010600030101010101" pitchFamily="2" charset="-122"/>
                <a:ea typeface="宋体" panose="02010600030101010101" pitchFamily="2" charset="-122"/>
                <a:cs typeface="宋体" panose="02010600030101010101" pitchFamily="2" charset="-122"/>
                <a:sym typeface="+mn-ea"/>
              </a:rPr>
              <a:t>游戏、</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3D</a:t>
            </a:r>
            <a:r>
              <a:rPr lang="zh-CN" altLang="en-US" sz="2000">
                <a:latin typeface="宋体" panose="02010600030101010101" pitchFamily="2" charset="-122"/>
                <a:ea typeface="宋体" panose="02010600030101010101" pitchFamily="2" charset="-122"/>
                <a:cs typeface="宋体" panose="02010600030101010101" pitchFamily="2" charset="-122"/>
                <a:sym typeface="+mn-ea"/>
              </a:rPr>
              <a:t>电影、网络直播、音视频在线点播等。</a:t>
            </a:r>
            <a:endParaRPr lang="zh-CN" altLang="en-US" sz="20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文本框 2"/>
          <p:cNvSpPr txBox="1"/>
          <p:nvPr/>
        </p:nvSpPr>
        <p:spPr>
          <a:xfrm>
            <a:off x="349885" y="5812790"/>
            <a:ext cx="5146675" cy="398780"/>
          </a:xfrm>
          <a:prstGeom prst="rect">
            <a:avLst/>
          </a:prstGeom>
          <a:noFill/>
        </p:spPr>
        <p:txBody>
          <a:bodyPr wrap="square" rtlCol="0" anchor="t">
            <a:spAutoFit/>
          </a:bodyPr>
          <a:p>
            <a:pPr indent="0" algn="l"/>
            <a:r>
              <a:rPr lang="zh-CN" altLang="en-US" sz="2000">
                <a:latin typeface="宋体" panose="02010600030101010101" pitchFamily="2" charset="-122"/>
                <a:ea typeface="宋体" panose="02010600030101010101" pitchFamily="2" charset="-122"/>
                <a:cs typeface="宋体" panose="02010600030101010101" pitchFamily="2" charset="-122"/>
                <a:sym typeface="+mn-ea"/>
              </a:rPr>
              <a:t>信息技术应用场景图片展示，如图1-1-2所示。</a:t>
            </a:r>
            <a:endParaRPr lang="zh-CN" altLang="en-US" sz="20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 name="TextBox 3"/>
          <p:cNvSpPr txBox="1"/>
          <p:nvPr/>
        </p:nvSpPr>
        <p:spPr>
          <a:xfrm>
            <a:off x="2048510" y="243840"/>
            <a:ext cx="3253105" cy="521970"/>
          </a:xfrm>
          <a:prstGeom prst="rect">
            <a:avLst/>
          </a:prstGeom>
          <a:noFill/>
        </p:spPr>
        <p:txBody>
          <a:bodyPr wrap="square" rtlCol="0">
            <a:spAutoFit/>
          </a:bodyPr>
          <a:p>
            <a:r>
              <a:rPr lang="zh-CN" altLang="zh-CN" sz="2800" b="1" dirty="0">
                <a:solidFill>
                  <a:srgbClr val="FFFF00"/>
                </a:solidFill>
                <a:latin typeface="黑体" panose="02010609060101010101" pitchFamily="2" charset="-122"/>
                <a:ea typeface="黑体" panose="02010609060101010101" pitchFamily="2" charset="-122"/>
                <a:sym typeface="+mn-ea"/>
              </a:rPr>
              <a:t>一．信息技术</a:t>
            </a:r>
            <a:endParaRPr lang="zh-CN" altLang="zh-CN" sz="2800" b="1" dirty="0">
              <a:solidFill>
                <a:srgbClr val="FFFF00"/>
              </a:solidFill>
              <a:latin typeface="黑体" panose="02010609060101010101" pitchFamily="2" charset="-122"/>
              <a:ea typeface="黑体" panose="0201060906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p:plus/>
      </p:transition>
    </mc:Choice>
    <mc:Fallback>
      <p:transition spd="slow">
        <p:plu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4181475" y="1167765"/>
            <a:ext cx="4215765" cy="2207895"/>
          </a:xfrm>
          <a:prstGeom prst="rect">
            <a:avLst/>
          </a:prstGeom>
          <a:ln>
            <a:solidFill>
              <a:schemeClr val="accent1"/>
            </a:solidFill>
          </a:ln>
        </p:spPr>
      </p:pic>
      <p:pic>
        <p:nvPicPr>
          <p:cNvPr id="6" name="图片 5" descr="汽车智能制造"/>
          <p:cNvPicPr>
            <a:picLocks noChangeAspect="1"/>
          </p:cNvPicPr>
          <p:nvPr/>
        </p:nvPicPr>
        <p:blipFill>
          <a:blip r:embed="rId2"/>
          <a:stretch>
            <a:fillRect/>
          </a:stretch>
        </p:blipFill>
        <p:spPr>
          <a:xfrm>
            <a:off x="199390" y="3784600"/>
            <a:ext cx="3719195" cy="2385060"/>
          </a:xfrm>
          <a:prstGeom prst="rect">
            <a:avLst/>
          </a:prstGeom>
          <a:ln>
            <a:solidFill>
              <a:schemeClr val="accent1"/>
            </a:solidFill>
          </a:ln>
        </p:spPr>
      </p:pic>
      <p:pic>
        <p:nvPicPr>
          <p:cNvPr id="8" name="图片 7"/>
          <p:cNvPicPr>
            <a:picLocks noChangeAspect="1"/>
          </p:cNvPicPr>
          <p:nvPr/>
        </p:nvPicPr>
        <p:blipFill>
          <a:blip r:embed="rId3"/>
          <a:stretch>
            <a:fillRect/>
          </a:stretch>
        </p:blipFill>
        <p:spPr>
          <a:xfrm>
            <a:off x="4182110" y="3739515"/>
            <a:ext cx="4215130" cy="2473960"/>
          </a:xfrm>
          <a:prstGeom prst="rect">
            <a:avLst/>
          </a:prstGeom>
          <a:ln>
            <a:solidFill>
              <a:schemeClr val="accent1"/>
            </a:solidFill>
          </a:ln>
        </p:spPr>
      </p:pic>
      <p:pic>
        <p:nvPicPr>
          <p:cNvPr id="9" name="图片 8"/>
          <p:cNvPicPr>
            <a:picLocks noChangeAspect="1"/>
          </p:cNvPicPr>
          <p:nvPr/>
        </p:nvPicPr>
        <p:blipFill>
          <a:blip r:embed="rId4"/>
          <a:stretch>
            <a:fillRect/>
          </a:stretch>
        </p:blipFill>
        <p:spPr>
          <a:xfrm>
            <a:off x="147955" y="1171575"/>
            <a:ext cx="3770630" cy="2308860"/>
          </a:xfrm>
          <a:prstGeom prst="rect">
            <a:avLst/>
          </a:prstGeom>
          <a:ln>
            <a:solidFill>
              <a:schemeClr val="accent1"/>
            </a:solidFill>
          </a:ln>
        </p:spPr>
      </p:pic>
      <p:sp>
        <p:nvSpPr>
          <p:cNvPr id="10" name="文本框 9"/>
          <p:cNvSpPr txBox="1"/>
          <p:nvPr/>
        </p:nvSpPr>
        <p:spPr>
          <a:xfrm>
            <a:off x="891540" y="3447415"/>
            <a:ext cx="2334260" cy="337185"/>
          </a:xfrm>
          <a:prstGeom prst="rect">
            <a:avLst/>
          </a:prstGeom>
          <a:noFill/>
        </p:spPr>
        <p:txBody>
          <a:bodyPr wrap="square" rtlCol="0" anchor="t">
            <a:spAutoFit/>
          </a:bodyPr>
          <a:p>
            <a:r>
              <a:rPr lang="zh-CN" altLang="en-US" sz="1600">
                <a:latin typeface="+mn-ea"/>
                <a:cs typeface="+mn-ea"/>
                <a:sym typeface="+mn-ea"/>
              </a:rPr>
              <a:t>（</a:t>
            </a:r>
            <a:r>
              <a:rPr lang="en-US" altLang="zh-CN" sz="1600">
                <a:latin typeface="+mn-ea"/>
                <a:cs typeface="+mn-ea"/>
                <a:sym typeface="+mn-ea"/>
              </a:rPr>
              <a:t>a</a:t>
            </a:r>
            <a:r>
              <a:rPr lang="zh-CN" altLang="en-US" sz="1600">
                <a:latin typeface="+mn-ea"/>
                <a:cs typeface="+mn-ea"/>
                <a:sym typeface="+mn-ea"/>
              </a:rPr>
              <a:t>）天问一号轨道计算</a:t>
            </a:r>
            <a:endParaRPr lang="en-US" altLang="zh-CN" sz="1600">
              <a:latin typeface="+mn-ea"/>
              <a:cs typeface="+mn-ea"/>
              <a:sym typeface="+mn-ea"/>
            </a:endParaRPr>
          </a:p>
        </p:txBody>
      </p:sp>
      <p:sp>
        <p:nvSpPr>
          <p:cNvPr id="11" name="文本框 10"/>
          <p:cNvSpPr txBox="1"/>
          <p:nvPr/>
        </p:nvSpPr>
        <p:spPr>
          <a:xfrm>
            <a:off x="5330825" y="3375660"/>
            <a:ext cx="2334260" cy="337185"/>
          </a:xfrm>
          <a:prstGeom prst="rect">
            <a:avLst/>
          </a:prstGeom>
          <a:noFill/>
        </p:spPr>
        <p:txBody>
          <a:bodyPr wrap="square" rtlCol="0" anchor="t">
            <a:spAutoFit/>
          </a:bodyPr>
          <a:p>
            <a:r>
              <a:rPr lang="zh-CN" altLang="en-US" sz="1600">
                <a:latin typeface="+mn-ea"/>
                <a:cs typeface="+mn-ea"/>
                <a:sym typeface="+mn-ea"/>
              </a:rPr>
              <a:t>（</a:t>
            </a:r>
            <a:r>
              <a:rPr lang="en-US" altLang="zh-CN" sz="1600">
                <a:latin typeface="+mn-ea"/>
                <a:cs typeface="+mn-ea"/>
                <a:sym typeface="+mn-ea"/>
              </a:rPr>
              <a:t>b</a:t>
            </a:r>
            <a:r>
              <a:rPr lang="zh-CN" altLang="en-US" sz="1600">
                <a:latin typeface="+mn-ea"/>
                <a:cs typeface="+mn-ea"/>
                <a:sym typeface="+mn-ea"/>
              </a:rPr>
              <a:t>）旅游信息处理</a:t>
            </a:r>
            <a:endParaRPr lang="en-US" altLang="zh-CN" sz="1600">
              <a:latin typeface="+mn-ea"/>
              <a:cs typeface="+mn-ea"/>
              <a:sym typeface="+mn-ea"/>
            </a:endParaRPr>
          </a:p>
        </p:txBody>
      </p:sp>
      <p:sp>
        <p:nvSpPr>
          <p:cNvPr id="12" name="文本框 11"/>
          <p:cNvSpPr txBox="1"/>
          <p:nvPr/>
        </p:nvSpPr>
        <p:spPr>
          <a:xfrm>
            <a:off x="1096010" y="6169660"/>
            <a:ext cx="2334260" cy="337185"/>
          </a:xfrm>
          <a:prstGeom prst="rect">
            <a:avLst/>
          </a:prstGeom>
          <a:noFill/>
        </p:spPr>
        <p:txBody>
          <a:bodyPr wrap="square" rtlCol="0" anchor="t">
            <a:spAutoFit/>
          </a:bodyPr>
          <a:p>
            <a:r>
              <a:rPr lang="zh-CN" altLang="en-US" sz="1600">
                <a:latin typeface="+mn-ea"/>
                <a:cs typeface="+mn-ea"/>
                <a:sym typeface="+mn-ea"/>
              </a:rPr>
              <a:t>（</a:t>
            </a:r>
            <a:r>
              <a:rPr lang="en-US" altLang="zh-CN" sz="1600">
                <a:latin typeface="+mn-ea"/>
                <a:cs typeface="+mn-ea"/>
                <a:sym typeface="+mn-ea"/>
              </a:rPr>
              <a:t>c</a:t>
            </a:r>
            <a:r>
              <a:rPr lang="zh-CN" altLang="en-US" sz="1600">
                <a:latin typeface="+mn-ea"/>
                <a:cs typeface="+mn-ea"/>
                <a:sym typeface="+mn-ea"/>
              </a:rPr>
              <a:t>）汽车智能制造</a:t>
            </a:r>
            <a:endParaRPr lang="en-US" altLang="zh-CN" sz="1600">
              <a:latin typeface="+mn-ea"/>
              <a:cs typeface="+mn-ea"/>
              <a:sym typeface="+mn-ea"/>
            </a:endParaRPr>
          </a:p>
        </p:txBody>
      </p:sp>
      <p:sp>
        <p:nvSpPr>
          <p:cNvPr id="13" name="文本框 12"/>
          <p:cNvSpPr txBox="1"/>
          <p:nvPr/>
        </p:nvSpPr>
        <p:spPr>
          <a:xfrm>
            <a:off x="5663565" y="6169660"/>
            <a:ext cx="1669415" cy="337185"/>
          </a:xfrm>
          <a:prstGeom prst="rect">
            <a:avLst/>
          </a:prstGeom>
          <a:noFill/>
        </p:spPr>
        <p:txBody>
          <a:bodyPr wrap="square" rtlCol="0" anchor="t">
            <a:spAutoFit/>
          </a:bodyPr>
          <a:p>
            <a:r>
              <a:rPr lang="zh-CN" altLang="en-US" sz="1600">
                <a:latin typeface="+mn-ea"/>
                <a:cs typeface="+mn-ea"/>
                <a:sym typeface="+mn-ea"/>
              </a:rPr>
              <a:t>（</a:t>
            </a:r>
            <a:r>
              <a:rPr lang="en-US" altLang="zh-CN" sz="1600">
                <a:latin typeface="+mn-ea"/>
                <a:cs typeface="+mn-ea"/>
                <a:sym typeface="+mn-ea"/>
              </a:rPr>
              <a:t>d</a:t>
            </a:r>
            <a:r>
              <a:rPr lang="zh-CN" altLang="en-US" sz="1600">
                <a:latin typeface="+mn-ea"/>
                <a:cs typeface="+mn-ea"/>
                <a:sym typeface="+mn-ea"/>
              </a:rPr>
              <a:t>）辅助教学</a:t>
            </a:r>
            <a:endParaRPr lang="en-US" altLang="zh-CN" sz="1600">
              <a:latin typeface="+mn-ea"/>
              <a:cs typeface="+mn-ea"/>
              <a:sym typeface="+mn-ea"/>
            </a:endParaRPr>
          </a:p>
        </p:txBody>
      </p:sp>
      <p:sp>
        <p:nvSpPr>
          <p:cNvPr id="2" name="文本框 1"/>
          <p:cNvSpPr txBox="1"/>
          <p:nvPr/>
        </p:nvSpPr>
        <p:spPr>
          <a:xfrm>
            <a:off x="3225800" y="6450965"/>
            <a:ext cx="2668270" cy="337185"/>
          </a:xfrm>
          <a:prstGeom prst="rect">
            <a:avLst/>
          </a:prstGeom>
          <a:noFill/>
        </p:spPr>
        <p:txBody>
          <a:bodyPr wrap="square" rtlCol="0" anchor="t">
            <a:spAutoFit/>
          </a:bodyPr>
          <a:p>
            <a:r>
              <a:rPr lang="zh-CN" altLang="en-US" sz="1600">
                <a:latin typeface="+mn-ea"/>
                <a:cs typeface="+mn-ea"/>
                <a:sym typeface="+mn-ea"/>
              </a:rPr>
              <a:t>图</a:t>
            </a:r>
            <a:r>
              <a:rPr lang="en-US" altLang="zh-CN" sz="1600">
                <a:latin typeface="+mn-ea"/>
                <a:cs typeface="+mn-ea"/>
                <a:sym typeface="+mn-ea"/>
              </a:rPr>
              <a:t>1-1-2 </a:t>
            </a:r>
            <a:r>
              <a:rPr lang="zh-CN" altLang="en-US" sz="1600">
                <a:latin typeface="+mn-ea"/>
                <a:cs typeface="+mn-ea"/>
                <a:sym typeface="+mn-ea"/>
              </a:rPr>
              <a:t>信息技术应用场景</a:t>
            </a:r>
            <a:endParaRPr lang="zh-CN" altLang="en-US" sz="1600">
              <a:latin typeface="+mn-ea"/>
              <a:cs typeface="+mn-ea"/>
              <a:sym typeface="+mn-ea"/>
            </a:endParaRPr>
          </a:p>
        </p:txBody>
      </p:sp>
      <p:sp>
        <p:nvSpPr>
          <p:cNvPr id="5" name="TextBox 3"/>
          <p:cNvSpPr txBox="1"/>
          <p:nvPr/>
        </p:nvSpPr>
        <p:spPr>
          <a:xfrm>
            <a:off x="2048510" y="243840"/>
            <a:ext cx="3253105" cy="521970"/>
          </a:xfrm>
          <a:prstGeom prst="rect">
            <a:avLst/>
          </a:prstGeom>
          <a:noFill/>
        </p:spPr>
        <p:txBody>
          <a:bodyPr wrap="square" rtlCol="0">
            <a:spAutoFit/>
          </a:bodyPr>
          <a:lstStyle/>
          <a:p>
            <a:r>
              <a:rPr lang="zh-CN" altLang="zh-CN" sz="2800" b="1" dirty="0">
                <a:solidFill>
                  <a:srgbClr val="FFFF00"/>
                </a:solidFill>
                <a:latin typeface="黑体" panose="02010609060101010101" pitchFamily="2" charset="-122"/>
                <a:ea typeface="黑体" panose="02010609060101010101" pitchFamily="2" charset="-122"/>
                <a:sym typeface="+mn-ea"/>
              </a:rPr>
              <a:t>一．信息技术</a:t>
            </a:r>
            <a:endParaRPr lang="zh-CN" altLang="zh-CN" sz="2800" b="1" dirty="0">
              <a:solidFill>
                <a:srgbClr val="FFFF00"/>
              </a:solidFill>
              <a:latin typeface="黑体" panose="02010609060101010101" pitchFamily="2" charset="-122"/>
              <a:ea typeface="黑体" panose="0201060906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p:plus/>
      </p:transition>
    </mc:Choice>
    <mc:Fallback>
      <p:transition spd="slow">
        <p:plus/>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7522</Words>
  <Application>WPS 演示</Application>
  <PresentationFormat>全屏显示(4:3)</PresentationFormat>
  <Paragraphs>482</Paragraphs>
  <Slides>23</Slides>
  <Notes>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23</vt:i4>
      </vt:variant>
    </vt:vector>
  </HeadingPairs>
  <TitlesOfParts>
    <vt:vector size="35" baseType="lpstr">
      <vt:lpstr>Arial</vt:lpstr>
      <vt:lpstr>宋体</vt:lpstr>
      <vt:lpstr>Wingdings</vt:lpstr>
      <vt:lpstr>黑体</vt:lpstr>
      <vt:lpstr>隶书</vt:lpstr>
      <vt:lpstr>Calibri</vt:lpstr>
      <vt:lpstr>Times New Roman</vt:lpstr>
      <vt:lpstr>Wingdings</vt:lpstr>
      <vt:lpstr>Times New Roman</vt:lpstr>
      <vt:lpstr>微软雅黑</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黄老师</cp:lastModifiedBy>
  <cp:revision>94</cp:revision>
  <dcterms:created xsi:type="dcterms:W3CDTF">2017-08-01T01:26:00Z</dcterms:created>
  <dcterms:modified xsi:type="dcterms:W3CDTF">2021-08-21T02:10:54Z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2052-11.1.0.8415</vt:lpwstr>
  </property>
</Properties>
</file>