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6" r:id="rId2"/>
    <p:sldId id="697" r:id="rId3"/>
    <p:sldId id="698" r:id="rId4"/>
    <p:sldId id="699" r:id="rId5"/>
    <p:sldId id="700" r:id="rId6"/>
    <p:sldId id="701" r:id="rId7"/>
    <p:sldId id="702" r:id="rId8"/>
    <p:sldId id="703" r:id="rId9"/>
    <p:sldId id="704" r:id="rId10"/>
    <p:sldId id="705" r:id="rId11"/>
    <p:sldId id="706" r:id="rId12"/>
    <p:sldId id="707" r:id="rId13"/>
    <p:sldId id="708" r:id="rId14"/>
    <p:sldId id="709" r:id="rId15"/>
    <p:sldId id="710" r:id="rId16"/>
    <p:sldId id="711" r:id="rId17"/>
    <p:sldId id="712" r:id="rId18"/>
    <p:sldId id="713" r:id="rId19"/>
    <p:sldId id="714" r:id="rId20"/>
    <p:sldId id="715" r:id="rId21"/>
    <p:sldId id="716" r:id="rId22"/>
    <p:sldId id="717" r:id="rId23"/>
    <p:sldId id="718" r:id="rId24"/>
    <p:sldId id="719" r:id="rId25"/>
    <p:sldId id="720" r:id="rId26"/>
    <p:sldId id="721" r:id="rId27"/>
    <p:sldId id="722" r:id="rId28"/>
    <p:sldId id="723" r:id="rId29"/>
    <p:sldId id="724" r:id="rId30"/>
    <p:sldId id="725" r:id="rId31"/>
    <p:sldId id="726" r:id="rId32"/>
    <p:sldId id="727" r:id="rId33"/>
    <p:sldId id="728" r:id="rId34"/>
    <p:sldId id="729" r:id="rId35"/>
    <p:sldId id="730" r:id="rId36"/>
    <p:sldId id="731" r:id="rId37"/>
    <p:sldId id="732" r:id="rId38"/>
    <p:sldId id="733" r:id="rId39"/>
    <p:sldId id="734" r:id="rId40"/>
    <p:sldId id="735" r:id="rId41"/>
    <p:sldId id="736" r:id="rId42"/>
    <p:sldId id="737" r:id="rId43"/>
    <p:sldId id="738" r:id="rId44"/>
    <p:sldId id="739" r:id="rId45"/>
    <p:sldId id="740" r:id="rId46"/>
    <p:sldId id="741" r:id="rId47"/>
    <p:sldId id="742" r:id="rId48"/>
    <p:sldId id="743" r:id="rId49"/>
    <p:sldId id="744" r:id="rId50"/>
    <p:sldId id="745" r:id="rId51"/>
    <p:sldId id="746" r:id="rId52"/>
    <p:sldId id="747" r:id="rId53"/>
    <p:sldId id="748" r:id="rId54"/>
    <p:sldId id="749" r:id="rId55"/>
    <p:sldId id="750" r:id="rId56"/>
    <p:sldId id="751" r:id="rId57"/>
    <p:sldId id="752" r:id="rId58"/>
    <p:sldId id="753" r:id="rId59"/>
    <p:sldId id="754" r:id="rId60"/>
    <p:sldId id="755" r:id="rId61"/>
    <p:sldId id="756" r:id="rId62"/>
    <p:sldId id="757" r:id="rId63"/>
    <p:sldId id="758" r:id="rId64"/>
    <p:sldId id="759" r:id="rId65"/>
    <p:sldId id="760" r:id="rId66"/>
    <p:sldId id="761" r:id="rId67"/>
    <p:sldId id="762" r:id="rId68"/>
    <p:sldId id="763" r:id="rId69"/>
    <p:sldId id="764" r:id="rId70"/>
    <p:sldId id="765" r:id="rId71"/>
    <p:sldId id="766" r:id="rId72"/>
    <p:sldId id="767" r:id="rId73"/>
    <p:sldId id="768" r:id="rId74"/>
    <p:sldId id="769" r:id="rId75"/>
    <p:sldId id="770" r:id="rId76"/>
    <p:sldId id="771" r:id="rId77"/>
    <p:sldId id="772" r:id="rId78"/>
    <p:sldId id="773" r:id="rId79"/>
    <p:sldId id="774" r:id="rId80"/>
    <p:sldId id="775" r:id="rId81"/>
    <p:sldId id="776" r:id="rId82"/>
    <p:sldId id="777" r:id="rId83"/>
    <p:sldId id="778" r:id="rId84"/>
    <p:sldId id="779" r:id="rId85"/>
    <p:sldId id="780" r:id="rId86"/>
    <p:sldId id="781" r:id="rId87"/>
    <p:sldId id="782" r:id="rId88"/>
    <p:sldId id="783" r:id="rId89"/>
    <p:sldId id="784" r:id="rId90"/>
    <p:sldId id="785" r:id="rId91"/>
    <p:sldId id="786" r:id="rId92"/>
    <p:sldId id="787" r:id="rId93"/>
    <p:sldId id="788" r:id="rId94"/>
    <p:sldId id="789" r:id="rId95"/>
    <p:sldId id="790" r:id="rId96"/>
    <p:sldId id="791" r:id="rId97"/>
    <p:sldId id="792" r:id="rId98"/>
    <p:sldId id="793" r:id="rId99"/>
    <p:sldId id="794" r:id="rId100"/>
    <p:sldId id="795" r:id="rId101"/>
    <p:sldId id="796" r:id="rId102"/>
    <p:sldId id="797" r:id="rId103"/>
    <p:sldId id="798" r:id="rId104"/>
    <p:sldId id="799" r:id="rId105"/>
    <p:sldId id="800" r:id="rId106"/>
    <p:sldId id="801" r:id="rId107"/>
    <p:sldId id="802" r:id="rId108"/>
    <p:sldId id="803" r:id="rId109"/>
    <p:sldId id="804" r:id="rId110"/>
    <p:sldId id="805" r:id="rId111"/>
    <p:sldId id="806" r:id="rId112"/>
    <p:sldId id="807" r:id="rId113"/>
    <p:sldId id="808" r:id="rId114"/>
    <p:sldId id="809" r:id="rId115"/>
    <p:sldId id="810" r:id="rId116"/>
    <p:sldId id="811" r:id="rId117"/>
    <p:sldId id="812" r:id="rId118"/>
    <p:sldId id="813" r:id="rId119"/>
    <p:sldId id="814" r:id="rId120"/>
    <p:sldId id="815" r:id="rId121"/>
    <p:sldId id="816" r:id="rId122"/>
    <p:sldId id="817" r:id="rId123"/>
    <p:sldId id="818" r:id="rId124"/>
    <p:sldId id="819" r:id="rId125"/>
    <p:sldId id="820" r:id="rId1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0" autoAdjust="0"/>
    <p:restoredTop sz="94660"/>
  </p:normalViewPr>
  <p:slideViewPr>
    <p:cSldViewPr snapToGrid="0">
      <p:cViewPr varScale="1">
        <p:scale>
          <a:sx n="92" d="100"/>
          <a:sy n="92" d="100"/>
        </p:scale>
        <p:origin x="4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3903247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1247863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585852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3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Tree>
    <p:extLst>
      <p:ext uri="{BB962C8B-B14F-4D97-AF65-F5344CB8AC3E}">
        <p14:creationId xmlns:p14="http://schemas.microsoft.com/office/powerpoint/2010/main" val="83425336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3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Tree>
    <p:extLst>
      <p:ext uri="{BB962C8B-B14F-4D97-AF65-F5344CB8AC3E}">
        <p14:creationId xmlns:p14="http://schemas.microsoft.com/office/powerpoint/2010/main" val="196114000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3419866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948708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2333853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41214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3817361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2808158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4087508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1EBB45-1BE2-40F5-A9E2-9DCFA9635C79}" type="datetimeFigureOut">
              <a:rPr lang="zh-CN" altLang="en-US" smtClean="0"/>
              <a:t>2023/6/5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1253220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1EBB45-1BE2-40F5-A9E2-9DCFA9635C79}" type="datetimeFigureOut">
              <a:rPr lang="zh-CN" altLang="en-US" smtClean="0"/>
              <a:t>2023/6/5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B90F5-30E4-4414-B3A0-857803EC5061}" type="slidenum">
              <a:rPr lang="zh-CN" altLang="en-US" smtClean="0"/>
              <a:t>‹#›</a:t>
            </a:fld>
            <a:endParaRPr lang="zh-CN" altLang="en-US"/>
          </a:p>
        </p:txBody>
      </p:sp>
    </p:spTree>
    <p:extLst>
      <p:ext uri="{BB962C8B-B14F-4D97-AF65-F5344CB8AC3E}">
        <p14:creationId xmlns:p14="http://schemas.microsoft.com/office/powerpoint/2010/main" val="3948710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 id="214748373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8" Type="http://schemas.openxmlformats.org/officeDocument/2006/relationships/image" Target="../media/image505.png"/><Relationship Id="rId13" Type="http://schemas.openxmlformats.org/officeDocument/2006/relationships/image" Target="../media/image510.png"/><Relationship Id="rId3" Type="http://schemas.openxmlformats.org/officeDocument/2006/relationships/image" Target="../media/image500.png"/><Relationship Id="rId7" Type="http://schemas.openxmlformats.org/officeDocument/2006/relationships/image" Target="../media/image504.png"/><Relationship Id="rId12" Type="http://schemas.openxmlformats.org/officeDocument/2006/relationships/image" Target="../media/image509.png"/><Relationship Id="rId2" Type="http://schemas.openxmlformats.org/officeDocument/2006/relationships/image" Target="../media/image499.png"/><Relationship Id="rId1" Type="http://schemas.openxmlformats.org/officeDocument/2006/relationships/slideLayout" Target="../slideLayouts/slideLayout13.xml"/><Relationship Id="rId6" Type="http://schemas.openxmlformats.org/officeDocument/2006/relationships/image" Target="../media/image503.png"/><Relationship Id="rId11" Type="http://schemas.openxmlformats.org/officeDocument/2006/relationships/image" Target="../media/image508.png"/><Relationship Id="rId5" Type="http://schemas.openxmlformats.org/officeDocument/2006/relationships/image" Target="../media/image502.png"/><Relationship Id="rId10" Type="http://schemas.openxmlformats.org/officeDocument/2006/relationships/image" Target="../media/image507.png"/><Relationship Id="rId4" Type="http://schemas.openxmlformats.org/officeDocument/2006/relationships/image" Target="../media/image501.png"/><Relationship Id="rId9" Type="http://schemas.openxmlformats.org/officeDocument/2006/relationships/image" Target="../media/image506.png"/></Relationships>
</file>

<file path=ppt/slides/_rels/slide101.xml.rels><?xml version="1.0" encoding="UTF-8" standalone="yes"?>
<Relationships xmlns="http://schemas.openxmlformats.org/package/2006/relationships"><Relationship Id="rId8" Type="http://schemas.openxmlformats.org/officeDocument/2006/relationships/image" Target="../media/image517.png"/><Relationship Id="rId3" Type="http://schemas.openxmlformats.org/officeDocument/2006/relationships/image" Target="../media/image512.png"/><Relationship Id="rId7" Type="http://schemas.openxmlformats.org/officeDocument/2006/relationships/image" Target="../media/image516.png"/><Relationship Id="rId2" Type="http://schemas.openxmlformats.org/officeDocument/2006/relationships/image" Target="../media/image511.png"/><Relationship Id="rId1" Type="http://schemas.openxmlformats.org/officeDocument/2006/relationships/slideLayout" Target="../slideLayouts/slideLayout13.xml"/><Relationship Id="rId6" Type="http://schemas.openxmlformats.org/officeDocument/2006/relationships/image" Target="../media/image515.png"/><Relationship Id="rId11" Type="http://schemas.openxmlformats.org/officeDocument/2006/relationships/image" Target="../media/image520.png"/><Relationship Id="rId5" Type="http://schemas.openxmlformats.org/officeDocument/2006/relationships/image" Target="../media/image514.png"/><Relationship Id="rId10" Type="http://schemas.openxmlformats.org/officeDocument/2006/relationships/image" Target="../media/image519.png"/><Relationship Id="rId4" Type="http://schemas.openxmlformats.org/officeDocument/2006/relationships/image" Target="../media/image513.png"/><Relationship Id="rId9" Type="http://schemas.openxmlformats.org/officeDocument/2006/relationships/image" Target="../media/image518.png"/></Relationships>
</file>

<file path=ppt/slides/_rels/slide102.xml.rels><?xml version="1.0" encoding="UTF-8" standalone="yes"?>
<Relationships xmlns="http://schemas.openxmlformats.org/package/2006/relationships"><Relationship Id="rId3" Type="http://schemas.openxmlformats.org/officeDocument/2006/relationships/image" Target="../media/image522.png"/><Relationship Id="rId2" Type="http://schemas.openxmlformats.org/officeDocument/2006/relationships/image" Target="../media/image521.png"/><Relationship Id="rId1" Type="http://schemas.openxmlformats.org/officeDocument/2006/relationships/slideLayout" Target="../slideLayouts/slideLayout13.xml"/><Relationship Id="rId5" Type="http://schemas.openxmlformats.org/officeDocument/2006/relationships/image" Target="../media/image524.png"/><Relationship Id="rId4" Type="http://schemas.openxmlformats.org/officeDocument/2006/relationships/image" Target="../media/image523.png"/></Relationships>
</file>

<file path=ppt/slides/_rels/slide103.xml.rels><?xml version="1.0" encoding="UTF-8" standalone="yes"?>
<Relationships xmlns="http://schemas.openxmlformats.org/package/2006/relationships"><Relationship Id="rId3" Type="http://schemas.openxmlformats.org/officeDocument/2006/relationships/image" Target="../media/image526.png"/><Relationship Id="rId2" Type="http://schemas.openxmlformats.org/officeDocument/2006/relationships/image" Target="../media/image525.png"/><Relationship Id="rId1" Type="http://schemas.openxmlformats.org/officeDocument/2006/relationships/slideLayout" Target="../slideLayouts/slideLayout13.xml"/><Relationship Id="rId5" Type="http://schemas.openxmlformats.org/officeDocument/2006/relationships/image" Target="../media/image528.png"/><Relationship Id="rId4" Type="http://schemas.openxmlformats.org/officeDocument/2006/relationships/image" Target="../media/image527.png"/></Relationships>
</file>

<file path=ppt/slides/_rels/slide104.xml.rels><?xml version="1.0" encoding="UTF-8" standalone="yes"?>
<Relationships xmlns="http://schemas.openxmlformats.org/package/2006/relationships"><Relationship Id="rId8" Type="http://schemas.openxmlformats.org/officeDocument/2006/relationships/image" Target="../media/image535.png"/><Relationship Id="rId3" Type="http://schemas.openxmlformats.org/officeDocument/2006/relationships/image" Target="../media/image530.png"/><Relationship Id="rId7" Type="http://schemas.openxmlformats.org/officeDocument/2006/relationships/image" Target="../media/image534.png"/><Relationship Id="rId2" Type="http://schemas.openxmlformats.org/officeDocument/2006/relationships/image" Target="../media/image529.png"/><Relationship Id="rId1" Type="http://schemas.openxmlformats.org/officeDocument/2006/relationships/slideLayout" Target="../slideLayouts/slideLayout13.xml"/><Relationship Id="rId6" Type="http://schemas.openxmlformats.org/officeDocument/2006/relationships/image" Target="../media/image533.png"/><Relationship Id="rId5" Type="http://schemas.openxmlformats.org/officeDocument/2006/relationships/image" Target="../media/image532.png"/><Relationship Id="rId4" Type="http://schemas.openxmlformats.org/officeDocument/2006/relationships/image" Target="../media/image531.png"/><Relationship Id="rId9" Type="http://schemas.openxmlformats.org/officeDocument/2006/relationships/image" Target="../media/image536.png"/></Relationships>
</file>

<file path=ppt/slides/_rels/slide105.xml.rels><?xml version="1.0" encoding="UTF-8" standalone="yes"?>
<Relationships xmlns="http://schemas.openxmlformats.org/package/2006/relationships"><Relationship Id="rId8" Type="http://schemas.openxmlformats.org/officeDocument/2006/relationships/image" Target="../media/image543.png"/><Relationship Id="rId13" Type="http://schemas.openxmlformats.org/officeDocument/2006/relationships/image" Target="../media/image548.png"/><Relationship Id="rId3" Type="http://schemas.openxmlformats.org/officeDocument/2006/relationships/image" Target="../media/image538.png"/><Relationship Id="rId7" Type="http://schemas.openxmlformats.org/officeDocument/2006/relationships/image" Target="../media/image542.png"/><Relationship Id="rId12" Type="http://schemas.openxmlformats.org/officeDocument/2006/relationships/image" Target="../media/image547.png"/><Relationship Id="rId2" Type="http://schemas.openxmlformats.org/officeDocument/2006/relationships/image" Target="../media/image537.png"/><Relationship Id="rId1" Type="http://schemas.openxmlformats.org/officeDocument/2006/relationships/slideLayout" Target="../slideLayouts/slideLayout13.xml"/><Relationship Id="rId6" Type="http://schemas.openxmlformats.org/officeDocument/2006/relationships/image" Target="../media/image541.png"/><Relationship Id="rId11" Type="http://schemas.openxmlformats.org/officeDocument/2006/relationships/image" Target="../media/image546.png"/><Relationship Id="rId5" Type="http://schemas.openxmlformats.org/officeDocument/2006/relationships/image" Target="../media/image540.png"/><Relationship Id="rId10" Type="http://schemas.openxmlformats.org/officeDocument/2006/relationships/image" Target="../media/image545.png"/><Relationship Id="rId4" Type="http://schemas.openxmlformats.org/officeDocument/2006/relationships/image" Target="../media/image539.png"/><Relationship Id="rId9" Type="http://schemas.openxmlformats.org/officeDocument/2006/relationships/image" Target="../media/image544.png"/></Relationships>
</file>

<file path=ppt/slides/_rels/slide106.xml.rels><?xml version="1.0" encoding="UTF-8" standalone="yes"?>
<Relationships xmlns="http://schemas.openxmlformats.org/package/2006/relationships"><Relationship Id="rId8" Type="http://schemas.openxmlformats.org/officeDocument/2006/relationships/image" Target="../media/image555.png"/><Relationship Id="rId3" Type="http://schemas.openxmlformats.org/officeDocument/2006/relationships/image" Target="../media/image550.png"/><Relationship Id="rId7" Type="http://schemas.openxmlformats.org/officeDocument/2006/relationships/image" Target="../media/image554.png"/><Relationship Id="rId2" Type="http://schemas.openxmlformats.org/officeDocument/2006/relationships/image" Target="../media/image549.png"/><Relationship Id="rId1" Type="http://schemas.openxmlformats.org/officeDocument/2006/relationships/slideLayout" Target="../slideLayouts/slideLayout13.xml"/><Relationship Id="rId6" Type="http://schemas.openxmlformats.org/officeDocument/2006/relationships/image" Target="../media/image553.png"/><Relationship Id="rId5" Type="http://schemas.openxmlformats.org/officeDocument/2006/relationships/image" Target="../media/image552.png"/><Relationship Id="rId10" Type="http://schemas.openxmlformats.org/officeDocument/2006/relationships/image" Target="../media/image557.png"/><Relationship Id="rId4" Type="http://schemas.openxmlformats.org/officeDocument/2006/relationships/image" Target="../media/image551.png"/><Relationship Id="rId9" Type="http://schemas.openxmlformats.org/officeDocument/2006/relationships/image" Target="../media/image556.png"/></Relationships>
</file>

<file path=ppt/slides/_rels/slide107.xml.rels><?xml version="1.0" encoding="UTF-8" standalone="yes"?>
<Relationships xmlns="http://schemas.openxmlformats.org/package/2006/relationships"><Relationship Id="rId8" Type="http://schemas.openxmlformats.org/officeDocument/2006/relationships/image" Target="../media/image564.png"/><Relationship Id="rId13" Type="http://schemas.openxmlformats.org/officeDocument/2006/relationships/image" Target="../media/image569.png"/><Relationship Id="rId3" Type="http://schemas.openxmlformats.org/officeDocument/2006/relationships/image" Target="../media/image559.png"/><Relationship Id="rId7" Type="http://schemas.openxmlformats.org/officeDocument/2006/relationships/image" Target="../media/image563.png"/><Relationship Id="rId12" Type="http://schemas.openxmlformats.org/officeDocument/2006/relationships/image" Target="../media/image568.png"/><Relationship Id="rId2" Type="http://schemas.openxmlformats.org/officeDocument/2006/relationships/image" Target="../media/image558.png"/><Relationship Id="rId1" Type="http://schemas.openxmlformats.org/officeDocument/2006/relationships/slideLayout" Target="../slideLayouts/slideLayout13.xml"/><Relationship Id="rId6" Type="http://schemas.openxmlformats.org/officeDocument/2006/relationships/image" Target="../media/image562.png"/><Relationship Id="rId11" Type="http://schemas.openxmlformats.org/officeDocument/2006/relationships/image" Target="../media/image567.png"/><Relationship Id="rId5" Type="http://schemas.openxmlformats.org/officeDocument/2006/relationships/image" Target="../media/image561.png"/><Relationship Id="rId10" Type="http://schemas.openxmlformats.org/officeDocument/2006/relationships/image" Target="../media/image566.png"/><Relationship Id="rId4" Type="http://schemas.openxmlformats.org/officeDocument/2006/relationships/image" Target="../media/image560.png"/><Relationship Id="rId9" Type="http://schemas.openxmlformats.org/officeDocument/2006/relationships/image" Target="../media/image565.png"/></Relationships>
</file>

<file path=ppt/slides/_rels/slide108.xml.rels><?xml version="1.0" encoding="UTF-8" standalone="yes"?>
<Relationships xmlns="http://schemas.openxmlformats.org/package/2006/relationships"><Relationship Id="rId8" Type="http://schemas.openxmlformats.org/officeDocument/2006/relationships/image" Target="../media/image576.png"/><Relationship Id="rId13" Type="http://schemas.openxmlformats.org/officeDocument/2006/relationships/image" Target="../media/image581.png"/><Relationship Id="rId3" Type="http://schemas.openxmlformats.org/officeDocument/2006/relationships/image" Target="../media/image571.png"/><Relationship Id="rId7" Type="http://schemas.openxmlformats.org/officeDocument/2006/relationships/image" Target="../media/image575.png"/><Relationship Id="rId12" Type="http://schemas.openxmlformats.org/officeDocument/2006/relationships/image" Target="../media/image580.png"/><Relationship Id="rId2" Type="http://schemas.openxmlformats.org/officeDocument/2006/relationships/image" Target="../media/image570.png"/><Relationship Id="rId1" Type="http://schemas.openxmlformats.org/officeDocument/2006/relationships/slideLayout" Target="../slideLayouts/slideLayout13.xml"/><Relationship Id="rId6" Type="http://schemas.openxmlformats.org/officeDocument/2006/relationships/image" Target="../media/image574.png"/><Relationship Id="rId11" Type="http://schemas.openxmlformats.org/officeDocument/2006/relationships/image" Target="../media/image579.png"/><Relationship Id="rId5" Type="http://schemas.openxmlformats.org/officeDocument/2006/relationships/image" Target="../media/image573.png"/><Relationship Id="rId15" Type="http://schemas.openxmlformats.org/officeDocument/2006/relationships/image" Target="../media/image583.png"/><Relationship Id="rId10" Type="http://schemas.openxmlformats.org/officeDocument/2006/relationships/image" Target="../media/image578.png"/><Relationship Id="rId4" Type="http://schemas.openxmlformats.org/officeDocument/2006/relationships/image" Target="../media/image572.png"/><Relationship Id="rId9" Type="http://schemas.openxmlformats.org/officeDocument/2006/relationships/image" Target="../media/image577.png"/><Relationship Id="rId14" Type="http://schemas.openxmlformats.org/officeDocument/2006/relationships/image" Target="../media/image582.png"/></Relationships>
</file>

<file path=ppt/slides/_rels/slide109.xml.rels><?xml version="1.0" encoding="UTF-8" standalone="yes"?>
<Relationships xmlns="http://schemas.openxmlformats.org/package/2006/relationships"><Relationship Id="rId8" Type="http://schemas.openxmlformats.org/officeDocument/2006/relationships/image" Target="../media/image590.png"/><Relationship Id="rId3" Type="http://schemas.openxmlformats.org/officeDocument/2006/relationships/image" Target="../media/image585.png"/><Relationship Id="rId7" Type="http://schemas.openxmlformats.org/officeDocument/2006/relationships/image" Target="../media/image589.png"/><Relationship Id="rId2" Type="http://schemas.openxmlformats.org/officeDocument/2006/relationships/image" Target="../media/image584.png"/><Relationship Id="rId1" Type="http://schemas.openxmlformats.org/officeDocument/2006/relationships/slideLayout" Target="../slideLayouts/slideLayout13.xml"/><Relationship Id="rId6" Type="http://schemas.openxmlformats.org/officeDocument/2006/relationships/image" Target="../media/image588.png"/><Relationship Id="rId5" Type="http://schemas.openxmlformats.org/officeDocument/2006/relationships/image" Target="../media/image587.png"/><Relationship Id="rId4" Type="http://schemas.openxmlformats.org/officeDocument/2006/relationships/image" Target="../media/image586.png"/><Relationship Id="rId9" Type="http://schemas.openxmlformats.org/officeDocument/2006/relationships/image" Target="../media/image59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8" Type="http://schemas.openxmlformats.org/officeDocument/2006/relationships/image" Target="../media/image598.png"/><Relationship Id="rId3" Type="http://schemas.openxmlformats.org/officeDocument/2006/relationships/image" Target="../media/image593.png"/><Relationship Id="rId7" Type="http://schemas.openxmlformats.org/officeDocument/2006/relationships/image" Target="../media/image597.png"/><Relationship Id="rId12" Type="http://schemas.openxmlformats.org/officeDocument/2006/relationships/image" Target="../media/image602.png"/><Relationship Id="rId2" Type="http://schemas.openxmlformats.org/officeDocument/2006/relationships/image" Target="../media/image592.png"/><Relationship Id="rId1" Type="http://schemas.openxmlformats.org/officeDocument/2006/relationships/slideLayout" Target="../slideLayouts/slideLayout13.xml"/><Relationship Id="rId6" Type="http://schemas.openxmlformats.org/officeDocument/2006/relationships/image" Target="../media/image596.png"/><Relationship Id="rId11" Type="http://schemas.openxmlformats.org/officeDocument/2006/relationships/image" Target="../media/image601.png"/><Relationship Id="rId5" Type="http://schemas.openxmlformats.org/officeDocument/2006/relationships/image" Target="../media/image595.png"/><Relationship Id="rId10" Type="http://schemas.openxmlformats.org/officeDocument/2006/relationships/image" Target="../media/image600.png"/><Relationship Id="rId4" Type="http://schemas.openxmlformats.org/officeDocument/2006/relationships/image" Target="../media/image594.png"/><Relationship Id="rId9" Type="http://schemas.openxmlformats.org/officeDocument/2006/relationships/image" Target="../media/image599.png"/></Relationships>
</file>

<file path=ppt/slides/_rels/slide111.xml.rels><?xml version="1.0" encoding="UTF-8" standalone="yes"?>
<Relationships xmlns="http://schemas.openxmlformats.org/package/2006/relationships"><Relationship Id="rId8" Type="http://schemas.openxmlformats.org/officeDocument/2006/relationships/image" Target="../media/image609.png"/><Relationship Id="rId3" Type="http://schemas.openxmlformats.org/officeDocument/2006/relationships/image" Target="../media/image604.png"/><Relationship Id="rId7" Type="http://schemas.openxmlformats.org/officeDocument/2006/relationships/image" Target="../media/image608.png"/><Relationship Id="rId2" Type="http://schemas.openxmlformats.org/officeDocument/2006/relationships/image" Target="../media/image603.png"/><Relationship Id="rId1" Type="http://schemas.openxmlformats.org/officeDocument/2006/relationships/slideLayout" Target="../slideLayouts/slideLayout13.xml"/><Relationship Id="rId6" Type="http://schemas.openxmlformats.org/officeDocument/2006/relationships/image" Target="../media/image607.png"/><Relationship Id="rId5" Type="http://schemas.openxmlformats.org/officeDocument/2006/relationships/image" Target="../media/image606.png"/><Relationship Id="rId4" Type="http://schemas.openxmlformats.org/officeDocument/2006/relationships/image" Target="../media/image605.png"/></Relationships>
</file>

<file path=ppt/slides/_rels/slide112.xml.rels><?xml version="1.0" encoding="UTF-8" standalone="yes"?>
<Relationships xmlns="http://schemas.openxmlformats.org/package/2006/relationships"><Relationship Id="rId8" Type="http://schemas.openxmlformats.org/officeDocument/2006/relationships/image" Target="../media/image616.png"/><Relationship Id="rId3" Type="http://schemas.openxmlformats.org/officeDocument/2006/relationships/image" Target="../media/image611.png"/><Relationship Id="rId7" Type="http://schemas.openxmlformats.org/officeDocument/2006/relationships/image" Target="../media/image615.png"/><Relationship Id="rId12" Type="http://schemas.openxmlformats.org/officeDocument/2006/relationships/image" Target="../media/image620.png"/><Relationship Id="rId2" Type="http://schemas.openxmlformats.org/officeDocument/2006/relationships/image" Target="../media/image610.png"/><Relationship Id="rId1" Type="http://schemas.openxmlformats.org/officeDocument/2006/relationships/slideLayout" Target="../slideLayouts/slideLayout13.xml"/><Relationship Id="rId6" Type="http://schemas.openxmlformats.org/officeDocument/2006/relationships/image" Target="../media/image614.png"/><Relationship Id="rId11" Type="http://schemas.openxmlformats.org/officeDocument/2006/relationships/image" Target="../media/image619.png"/><Relationship Id="rId5" Type="http://schemas.openxmlformats.org/officeDocument/2006/relationships/image" Target="../media/image613.png"/><Relationship Id="rId10" Type="http://schemas.openxmlformats.org/officeDocument/2006/relationships/image" Target="../media/image618.png"/><Relationship Id="rId4" Type="http://schemas.openxmlformats.org/officeDocument/2006/relationships/image" Target="../media/image612.png"/><Relationship Id="rId9" Type="http://schemas.openxmlformats.org/officeDocument/2006/relationships/image" Target="../media/image617.png"/></Relationships>
</file>

<file path=ppt/slides/_rels/slide113.xml.rels><?xml version="1.0" encoding="UTF-8" standalone="yes"?>
<Relationships xmlns="http://schemas.openxmlformats.org/package/2006/relationships"><Relationship Id="rId8" Type="http://schemas.openxmlformats.org/officeDocument/2006/relationships/image" Target="../media/image627.png"/><Relationship Id="rId13" Type="http://schemas.openxmlformats.org/officeDocument/2006/relationships/image" Target="../media/image632.png"/><Relationship Id="rId3" Type="http://schemas.openxmlformats.org/officeDocument/2006/relationships/image" Target="../media/image622.png"/><Relationship Id="rId7" Type="http://schemas.openxmlformats.org/officeDocument/2006/relationships/image" Target="../media/image626.png"/><Relationship Id="rId12" Type="http://schemas.openxmlformats.org/officeDocument/2006/relationships/image" Target="../media/image631.png"/><Relationship Id="rId17" Type="http://schemas.openxmlformats.org/officeDocument/2006/relationships/image" Target="../media/image636.png"/><Relationship Id="rId2" Type="http://schemas.openxmlformats.org/officeDocument/2006/relationships/image" Target="../media/image621.png"/><Relationship Id="rId16" Type="http://schemas.openxmlformats.org/officeDocument/2006/relationships/image" Target="../media/image635.png"/><Relationship Id="rId1" Type="http://schemas.openxmlformats.org/officeDocument/2006/relationships/slideLayout" Target="../slideLayouts/slideLayout13.xml"/><Relationship Id="rId6" Type="http://schemas.openxmlformats.org/officeDocument/2006/relationships/image" Target="../media/image625.png"/><Relationship Id="rId11" Type="http://schemas.openxmlformats.org/officeDocument/2006/relationships/image" Target="../media/image630.png"/><Relationship Id="rId5" Type="http://schemas.openxmlformats.org/officeDocument/2006/relationships/image" Target="../media/image624.png"/><Relationship Id="rId15" Type="http://schemas.openxmlformats.org/officeDocument/2006/relationships/image" Target="../media/image634.png"/><Relationship Id="rId10" Type="http://schemas.openxmlformats.org/officeDocument/2006/relationships/image" Target="../media/image629.png"/><Relationship Id="rId4" Type="http://schemas.openxmlformats.org/officeDocument/2006/relationships/image" Target="../media/image623.png"/><Relationship Id="rId9" Type="http://schemas.openxmlformats.org/officeDocument/2006/relationships/image" Target="../media/image628.png"/><Relationship Id="rId14" Type="http://schemas.openxmlformats.org/officeDocument/2006/relationships/image" Target="../media/image633.png"/></Relationships>
</file>

<file path=ppt/slides/_rels/slide114.xml.rels><?xml version="1.0" encoding="UTF-8" standalone="yes"?>
<Relationships xmlns="http://schemas.openxmlformats.org/package/2006/relationships"><Relationship Id="rId8" Type="http://schemas.openxmlformats.org/officeDocument/2006/relationships/image" Target="../media/image643.png"/><Relationship Id="rId3" Type="http://schemas.openxmlformats.org/officeDocument/2006/relationships/image" Target="../media/image638.png"/><Relationship Id="rId7" Type="http://schemas.openxmlformats.org/officeDocument/2006/relationships/image" Target="../media/image642.png"/><Relationship Id="rId2" Type="http://schemas.openxmlformats.org/officeDocument/2006/relationships/image" Target="../media/image637.png"/><Relationship Id="rId1" Type="http://schemas.openxmlformats.org/officeDocument/2006/relationships/slideLayout" Target="../slideLayouts/slideLayout13.xml"/><Relationship Id="rId6" Type="http://schemas.openxmlformats.org/officeDocument/2006/relationships/image" Target="../media/image641.png"/><Relationship Id="rId5" Type="http://schemas.openxmlformats.org/officeDocument/2006/relationships/image" Target="../media/image640.png"/><Relationship Id="rId10" Type="http://schemas.openxmlformats.org/officeDocument/2006/relationships/image" Target="../media/image645.png"/><Relationship Id="rId4" Type="http://schemas.openxmlformats.org/officeDocument/2006/relationships/image" Target="../media/image639.png"/><Relationship Id="rId9" Type="http://schemas.openxmlformats.org/officeDocument/2006/relationships/image" Target="../media/image644.png"/></Relationships>
</file>

<file path=ppt/slides/_rels/slide115.xml.rels><?xml version="1.0" encoding="UTF-8" standalone="yes"?>
<Relationships xmlns="http://schemas.openxmlformats.org/package/2006/relationships"><Relationship Id="rId8" Type="http://schemas.openxmlformats.org/officeDocument/2006/relationships/image" Target="../media/image652.png"/><Relationship Id="rId13" Type="http://schemas.openxmlformats.org/officeDocument/2006/relationships/image" Target="../media/image656.png"/><Relationship Id="rId3" Type="http://schemas.openxmlformats.org/officeDocument/2006/relationships/image" Target="../media/image647.png"/><Relationship Id="rId7" Type="http://schemas.openxmlformats.org/officeDocument/2006/relationships/image" Target="../media/image651.png"/><Relationship Id="rId12" Type="http://schemas.openxmlformats.org/officeDocument/2006/relationships/image" Target="../media/image655.png"/><Relationship Id="rId2" Type="http://schemas.openxmlformats.org/officeDocument/2006/relationships/image" Target="../media/image646.png"/><Relationship Id="rId1" Type="http://schemas.openxmlformats.org/officeDocument/2006/relationships/slideLayout" Target="../slideLayouts/slideLayout13.xml"/><Relationship Id="rId6" Type="http://schemas.openxmlformats.org/officeDocument/2006/relationships/image" Target="../media/image650.png"/><Relationship Id="rId11" Type="http://schemas.openxmlformats.org/officeDocument/2006/relationships/image" Target="../media/image654.png"/><Relationship Id="rId5" Type="http://schemas.openxmlformats.org/officeDocument/2006/relationships/image" Target="../media/image649.png"/><Relationship Id="rId10" Type="http://schemas.openxmlformats.org/officeDocument/2006/relationships/image" Target="../media/image653.png"/><Relationship Id="rId4" Type="http://schemas.openxmlformats.org/officeDocument/2006/relationships/image" Target="../media/image648.png"/><Relationship Id="rId9" Type="http://schemas.openxmlformats.org/officeDocument/2006/relationships/image" Target="../media/image460.png"/><Relationship Id="rId14" Type="http://schemas.openxmlformats.org/officeDocument/2006/relationships/image" Target="../media/image657.png"/></Relationships>
</file>

<file path=ppt/slides/_rels/slide116.xml.rels><?xml version="1.0" encoding="UTF-8" standalone="yes"?>
<Relationships xmlns="http://schemas.openxmlformats.org/package/2006/relationships"><Relationship Id="rId8" Type="http://schemas.openxmlformats.org/officeDocument/2006/relationships/image" Target="../media/image664.png"/><Relationship Id="rId3" Type="http://schemas.openxmlformats.org/officeDocument/2006/relationships/image" Target="../media/image659.png"/><Relationship Id="rId7" Type="http://schemas.openxmlformats.org/officeDocument/2006/relationships/image" Target="../media/image663.png"/><Relationship Id="rId2" Type="http://schemas.openxmlformats.org/officeDocument/2006/relationships/image" Target="../media/image658.png"/><Relationship Id="rId1" Type="http://schemas.openxmlformats.org/officeDocument/2006/relationships/slideLayout" Target="../slideLayouts/slideLayout13.xml"/><Relationship Id="rId6" Type="http://schemas.openxmlformats.org/officeDocument/2006/relationships/image" Target="../media/image662.png"/><Relationship Id="rId5" Type="http://schemas.openxmlformats.org/officeDocument/2006/relationships/image" Target="../media/image661.png"/><Relationship Id="rId4" Type="http://schemas.openxmlformats.org/officeDocument/2006/relationships/image" Target="../media/image660.png"/></Relationships>
</file>

<file path=ppt/slides/_rels/slide117.xml.rels><?xml version="1.0" encoding="UTF-8" standalone="yes"?>
<Relationships xmlns="http://schemas.openxmlformats.org/package/2006/relationships"><Relationship Id="rId3" Type="http://schemas.openxmlformats.org/officeDocument/2006/relationships/image" Target="../media/image666.png"/><Relationship Id="rId2" Type="http://schemas.openxmlformats.org/officeDocument/2006/relationships/image" Target="../media/image665.png"/><Relationship Id="rId1" Type="http://schemas.openxmlformats.org/officeDocument/2006/relationships/slideLayout" Target="../slideLayouts/slideLayout13.xml"/><Relationship Id="rId5" Type="http://schemas.openxmlformats.org/officeDocument/2006/relationships/image" Target="../media/image668.png"/><Relationship Id="rId4" Type="http://schemas.openxmlformats.org/officeDocument/2006/relationships/image" Target="../media/image667.png"/></Relationships>
</file>

<file path=ppt/slides/_rels/slide118.xml.rels><?xml version="1.0" encoding="UTF-8" standalone="yes"?>
<Relationships xmlns="http://schemas.openxmlformats.org/package/2006/relationships"><Relationship Id="rId8" Type="http://schemas.openxmlformats.org/officeDocument/2006/relationships/image" Target="../media/image675.png"/><Relationship Id="rId3" Type="http://schemas.openxmlformats.org/officeDocument/2006/relationships/image" Target="../media/image670.png"/><Relationship Id="rId7" Type="http://schemas.openxmlformats.org/officeDocument/2006/relationships/image" Target="../media/image674.png"/><Relationship Id="rId2" Type="http://schemas.openxmlformats.org/officeDocument/2006/relationships/image" Target="../media/image669.png"/><Relationship Id="rId1" Type="http://schemas.openxmlformats.org/officeDocument/2006/relationships/slideLayout" Target="../slideLayouts/slideLayout13.xml"/><Relationship Id="rId6" Type="http://schemas.openxmlformats.org/officeDocument/2006/relationships/image" Target="../media/image673.png"/><Relationship Id="rId5" Type="http://schemas.openxmlformats.org/officeDocument/2006/relationships/image" Target="../media/image672.png"/><Relationship Id="rId10" Type="http://schemas.openxmlformats.org/officeDocument/2006/relationships/image" Target="../media/image677.png"/><Relationship Id="rId4" Type="http://schemas.openxmlformats.org/officeDocument/2006/relationships/image" Target="../media/image671.png"/><Relationship Id="rId9" Type="http://schemas.openxmlformats.org/officeDocument/2006/relationships/image" Target="../media/image676.png"/></Relationships>
</file>

<file path=ppt/slides/_rels/slide119.xml.rels><?xml version="1.0" encoding="UTF-8" standalone="yes"?>
<Relationships xmlns="http://schemas.openxmlformats.org/package/2006/relationships"><Relationship Id="rId8" Type="http://schemas.openxmlformats.org/officeDocument/2006/relationships/image" Target="../media/image684.png"/><Relationship Id="rId13" Type="http://schemas.openxmlformats.org/officeDocument/2006/relationships/image" Target="../media/image689.png"/><Relationship Id="rId3" Type="http://schemas.openxmlformats.org/officeDocument/2006/relationships/image" Target="../media/image679.png"/><Relationship Id="rId7" Type="http://schemas.openxmlformats.org/officeDocument/2006/relationships/image" Target="../media/image683.png"/><Relationship Id="rId12" Type="http://schemas.openxmlformats.org/officeDocument/2006/relationships/image" Target="../media/image688.png"/><Relationship Id="rId2" Type="http://schemas.openxmlformats.org/officeDocument/2006/relationships/image" Target="../media/image678.png"/><Relationship Id="rId16" Type="http://schemas.openxmlformats.org/officeDocument/2006/relationships/image" Target="../media/image692.png"/><Relationship Id="rId1" Type="http://schemas.openxmlformats.org/officeDocument/2006/relationships/slideLayout" Target="../slideLayouts/slideLayout13.xml"/><Relationship Id="rId6" Type="http://schemas.openxmlformats.org/officeDocument/2006/relationships/image" Target="../media/image682.png"/><Relationship Id="rId11" Type="http://schemas.openxmlformats.org/officeDocument/2006/relationships/image" Target="../media/image687.png"/><Relationship Id="rId5" Type="http://schemas.openxmlformats.org/officeDocument/2006/relationships/image" Target="../media/image681.png"/><Relationship Id="rId15" Type="http://schemas.openxmlformats.org/officeDocument/2006/relationships/image" Target="../media/image691.png"/><Relationship Id="rId10" Type="http://schemas.openxmlformats.org/officeDocument/2006/relationships/image" Target="../media/image686.png"/><Relationship Id="rId4" Type="http://schemas.openxmlformats.org/officeDocument/2006/relationships/image" Target="../media/image680.png"/><Relationship Id="rId9" Type="http://schemas.openxmlformats.org/officeDocument/2006/relationships/image" Target="../media/image685.png"/><Relationship Id="rId14" Type="http://schemas.openxmlformats.org/officeDocument/2006/relationships/image" Target="../media/image69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8" Type="http://schemas.openxmlformats.org/officeDocument/2006/relationships/image" Target="../media/image699.png"/><Relationship Id="rId3" Type="http://schemas.openxmlformats.org/officeDocument/2006/relationships/image" Target="../media/image694.png"/><Relationship Id="rId7" Type="http://schemas.openxmlformats.org/officeDocument/2006/relationships/image" Target="../media/image698.png"/><Relationship Id="rId2" Type="http://schemas.openxmlformats.org/officeDocument/2006/relationships/image" Target="../media/image693.png"/><Relationship Id="rId1" Type="http://schemas.openxmlformats.org/officeDocument/2006/relationships/slideLayout" Target="../slideLayouts/slideLayout13.xml"/><Relationship Id="rId6" Type="http://schemas.openxmlformats.org/officeDocument/2006/relationships/image" Target="../media/image697.png"/><Relationship Id="rId11" Type="http://schemas.openxmlformats.org/officeDocument/2006/relationships/image" Target="../media/image702.png"/><Relationship Id="rId5" Type="http://schemas.openxmlformats.org/officeDocument/2006/relationships/image" Target="../media/image696.png"/><Relationship Id="rId10" Type="http://schemas.openxmlformats.org/officeDocument/2006/relationships/image" Target="../media/image701.png"/><Relationship Id="rId4" Type="http://schemas.openxmlformats.org/officeDocument/2006/relationships/image" Target="../media/image695.png"/><Relationship Id="rId9" Type="http://schemas.openxmlformats.org/officeDocument/2006/relationships/image" Target="../media/image700.png"/></Relationships>
</file>

<file path=ppt/slides/_rels/slide121.xml.rels><?xml version="1.0" encoding="UTF-8" standalone="yes"?>
<Relationships xmlns="http://schemas.openxmlformats.org/package/2006/relationships"><Relationship Id="rId3" Type="http://schemas.openxmlformats.org/officeDocument/2006/relationships/image" Target="../media/image704.png"/><Relationship Id="rId2" Type="http://schemas.openxmlformats.org/officeDocument/2006/relationships/image" Target="../media/image703.png"/><Relationship Id="rId1" Type="http://schemas.openxmlformats.org/officeDocument/2006/relationships/slideLayout" Target="../slideLayouts/slideLayout13.xml"/><Relationship Id="rId5" Type="http://schemas.openxmlformats.org/officeDocument/2006/relationships/image" Target="../media/image706.png"/><Relationship Id="rId4" Type="http://schemas.openxmlformats.org/officeDocument/2006/relationships/image" Target="../media/image705.png"/></Relationships>
</file>

<file path=ppt/slides/_rels/slide122.xml.rels><?xml version="1.0" encoding="UTF-8" standalone="yes"?>
<Relationships xmlns="http://schemas.openxmlformats.org/package/2006/relationships"><Relationship Id="rId8" Type="http://schemas.openxmlformats.org/officeDocument/2006/relationships/image" Target="../media/image713.png"/><Relationship Id="rId3" Type="http://schemas.openxmlformats.org/officeDocument/2006/relationships/image" Target="../media/image708.png"/><Relationship Id="rId7" Type="http://schemas.openxmlformats.org/officeDocument/2006/relationships/image" Target="../media/image712.png"/><Relationship Id="rId2" Type="http://schemas.openxmlformats.org/officeDocument/2006/relationships/image" Target="../media/image707.png"/><Relationship Id="rId1" Type="http://schemas.openxmlformats.org/officeDocument/2006/relationships/slideLayout" Target="../slideLayouts/slideLayout13.xml"/><Relationship Id="rId6" Type="http://schemas.openxmlformats.org/officeDocument/2006/relationships/image" Target="../media/image711.png"/><Relationship Id="rId5" Type="http://schemas.openxmlformats.org/officeDocument/2006/relationships/image" Target="../media/image710.png"/><Relationship Id="rId4" Type="http://schemas.openxmlformats.org/officeDocument/2006/relationships/image" Target="../media/image709.png"/></Relationships>
</file>

<file path=ppt/slides/_rels/slide123.xml.rels><?xml version="1.0" encoding="UTF-8" standalone="yes"?>
<Relationships xmlns="http://schemas.openxmlformats.org/package/2006/relationships"><Relationship Id="rId3" Type="http://schemas.openxmlformats.org/officeDocument/2006/relationships/image" Target="../media/image715.png"/><Relationship Id="rId7" Type="http://schemas.openxmlformats.org/officeDocument/2006/relationships/image" Target="../media/image719.png"/><Relationship Id="rId2" Type="http://schemas.openxmlformats.org/officeDocument/2006/relationships/image" Target="../media/image714.png"/><Relationship Id="rId1" Type="http://schemas.openxmlformats.org/officeDocument/2006/relationships/slideLayout" Target="../slideLayouts/slideLayout13.xml"/><Relationship Id="rId6" Type="http://schemas.openxmlformats.org/officeDocument/2006/relationships/image" Target="../media/image718.png"/><Relationship Id="rId5" Type="http://schemas.openxmlformats.org/officeDocument/2006/relationships/image" Target="../media/image717.png"/><Relationship Id="rId4" Type="http://schemas.openxmlformats.org/officeDocument/2006/relationships/image" Target="../media/image716.png"/></Relationships>
</file>

<file path=ppt/slides/_rels/slide124.xml.rels><?xml version="1.0" encoding="UTF-8" standalone="yes"?>
<Relationships xmlns="http://schemas.openxmlformats.org/package/2006/relationships"><Relationship Id="rId8" Type="http://schemas.openxmlformats.org/officeDocument/2006/relationships/image" Target="../media/image726.png"/><Relationship Id="rId13" Type="http://schemas.openxmlformats.org/officeDocument/2006/relationships/image" Target="../media/image731.png"/><Relationship Id="rId3" Type="http://schemas.openxmlformats.org/officeDocument/2006/relationships/image" Target="../media/image721.png"/><Relationship Id="rId7" Type="http://schemas.openxmlformats.org/officeDocument/2006/relationships/image" Target="../media/image725.png"/><Relationship Id="rId12" Type="http://schemas.openxmlformats.org/officeDocument/2006/relationships/image" Target="../media/image730.png"/><Relationship Id="rId2" Type="http://schemas.openxmlformats.org/officeDocument/2006/relationships/image" Target="../media/image720.png"/><Relationship Id="rId1" Type="http://schemas.openxmlformats.org/officeDocument/2006/relationships/slideLayout" Target="../slideLayouts/slideLayout13.xml"/><Relationship Id="rId6" Type="http://schemas.openxmlformats.org/officeDocument/2006/relationships/image" Target="../media/image724.png"/><Relationship Id="rId11" Type="http://schemas.openxmlformats.org/officeDocument/2006/relationships/image" Target="../media/image729.png"/><Relationship Id="rId5" Type="http://schemas.openxmlformats.org/officeDocument/2006/relationships/image" Target="../media/image723.png"/><Relationship Id="rId15" Type="http://schemas.openxmlformats.org/officeDocument/2006/relationships/image" Target="../media/image733.png"/><Relationship Id="rId10" Type="http://schemas.openxmlformats.org/officeDocument/2006/relationships/image" Target="../media/image728.png"/><Relationship Id="rId4" Type="http://schemas.openxmlformats.org/officeDocument/2006/relationships/image" Target="../media/image722.png"/><Relationship Id="rId9" Type="http://schemas.openxmlformats.org/officeDocument/2006/relationships/image" Target="../media/image727.png"/><Relationship Id="rId14" Type="http://schemas.openxmlformats.org/officeDocument/2006/relationships/image" Target="../media/image732.png"/></Relationships>
</file>

<file path=ppt/slides/_rels/slide125.xml.rels><?xml version="1.0" encoding="UTF-8" standalone="yes"?>
<Relationships xmlns="http://schemas.openxmlformats.org/package/2006/relationships"><Relationship Id="rId8" Type="http://schemas.openxmlformats.org/officeDocument/2006/relationships/image" Target="../media/image740.png"/><Relationship Id="rId3" Type="http://schemas.openxmlformats.org/officeDocument/2006/relationships/image" Target="../media/image735.png"/><Relationship Id="rId7" Type="http://schemas.openxmlformats.org/officeDocument/2006/relationships/image" Target="../media/image739.png"/><Relationship Id="rId12" Type="http://schemas.openxmlformats.org/officeDocument/2006/relationships/image" Target="../media/image744.png"/><Relationship Id="rId2" Type="http://schemas.openxmlformats.org/officeDocument/2006/relationships/image" Target="../media/image734.png"/><Relationship Id="rId1" Type="http://schemas.openxmlformats.org/officeDocument/2006/relationships/slideLayout" Target="../slideLayouts/slideLayout13.xml"/><Relationship Id="rId6" Type="http://schemas.openxmlformats.org/officeDocument/2006/relationships/image" Target="../media/image738.png"/><Relationship Id="rId11" Type="http://schemas.openxmlformats.org/officeDocument/2006/relationships/image" Target="../media/image743.png"/><Relationship Id="rId5" Type="http://schemas.openxmlformats.org/officeDocument/2006/relationships/image" Target="../media/image737.png"/><Relationship Id="rId10" Type="http://schemas.openxmlformats.org/officeDocument/2006/relationships/image" Target="../media/image742.png"/><Relationship Id="rId4" Type="http://schemas.openxmlformats.org/officeDocument/2006/relationships/image" Target="../media/image736.png"/><Relationship Id="rId9" Type="http://schemas.openxmlformats.org/officeDocument/2006/relationships/image" Target="../media/image74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4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3.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3.xml"/><Relationship Id="rId5" Type="http://schemas.openxmlformats.org/officeDocument/2006/relationships/image" Target="../media/image85.png"/><Relationship Id="rId4"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13.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s>
</file>

<file path=ppt/slides/_rels/slide5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13.xml"/><Relationship Id="rId6" Type="http://schemas.openxmlformats.org/officeDocument/2006/relationships/image" Target="../media/image105.png"/><Relationship Id="rId5" Type="http://schemas.openxmlformats.org/officeDocument/2006/relationships/image" Target="../media/image104.png"/><Relationship Id="rId10" Type="http://schemas.openxmlformats.org/officeDocument/2006/relationships/image" Target="../media/image109.png"/><Relationship Id="rId4" Type="http://schemas.openxmlformats.org/officeDocument/2006/relationships/image" Target="../media/image103.png"/><Relationship Id="rId9" Type="http://schemas.openxmlformats.org/officeDocument/2006/relationships/image" Target="../media/image108.png"/></Relationships>
</file>

<file path=ppt/slides/_rels/slide52.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image" Target="../media/image110.png"/><Relationship Id="rId1" Type="http://schemas.openxmlformats.org/officeDocument/2006/relationships/slideLayout" Target="../slideLayouts/slideLayout13.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53.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26.png"/><Relationship Id="rId2" Type="http://schemas.openxmlformats.org/officeDocument/2006/relationships/image" Target="../media/image116.png"/><Relationship Id="rId1" Type="http://schemas.openxmlformats.org/officeDocument/2006/relationships/slideLayout" Target="../slideLayouts/slideLayout13.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 Id="rId14" Type="http://schemas.openxmlformats.org/officeDocument/2006/relationships/image" Target="../media/image128.png"/></Relationships>
</file>

<file path=ppt/slides/_rels/slide54.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png"/><Relationship Id="rId7" Type="http://schemas.openxmlformats.org/officeDocument/2006/relationships/image" Target="../media/image135.png"/><Relationship Id="rId12" Type="http://schemas.openxmlformats.org/officeDocument/2006/relationships/image" Target="../media/image140.png"/><Relationship Id="rId2" Type="http://schemas.openxmlformats.org/officeDocument/2006/relationships/image" Target="../media/image130.png"/><Relationship Id="rId1" Type="http://schemas.openxmlformats.org/officeDocument/2006/relationships/slideLayout" Target="../slideLayouts/slideLayout13.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s>
</file>

<file path=ppt/slides/_rels/slide5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3.xml"/><Relationship Id="rId4" Type="http://schemas.openxmlformats.org/officeDocument/2006/relationships/image" Target="../media/image143.png"/></Relationships>
</file>

<file path=ppt/slides/_rels/slide56.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31.png"/><Relationship Id="rId7" Type="http://schemas.openxmlformats.org/officeDocument/2006/relationships/image" Target="../media/image148.png"/><Relationship Id="rId2" Type="http://schemas.openxmlformats.org/officeDocument/2006/relationships/image" Target="../media/image144.png"/><Relationship Id="rId1" Type="http://schemas.openxmlformats.org/officeDocument/2006/relationships/slideLayout" Target="../slideLayouts/slideLayout13.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57.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151.png"/><Relationship Id="rId7" Type="http://schemas.openxmlformats.org/officeDocument/2006/relationships/image" Target="../media/image155.png"/><Relationship Id="rId2" Type="http://schemas.openxmlformats.org/officeDocument/2006/relationships/image" Target="../media/image150.png"/><Relationship Id="rId1" Type="http://schemas.openxmlformats.org/officeDocument/2006/relationships/slideLayout" Target="../slideLayouts/slideLayout13.xml"/><Relationship Id="rId6" Type="http://schemas.openxmlformats.org/officeDocument/2006/relationships/image" Target="../media/image154.png"/><Relationship Id="rId5" Type="http://schemas.openxmlformats.org/officeDocument/2006/relationships/image" Target="../media/image15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s>
</file>

<file path=ppt/slides/_rels/slide58.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0.png"/><Relationship Id="rId7" Type="http://schemas.openxmlformats.org/officeDocument/2006/relationships/image" Target="../media/image164.png"/><Relationship Id="rId2" Type="http://schemas.openxmlformats.org/officeDocument/2006/relationships/image" Target="../media/image159.png"/><Relationship Id="rId1" Type="http://schemas.openxmlformats.org/officeDocument/2006/relationships/slideLayout" Target="../slideLayouts/slideLayout13.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 Id="rId9" Type="http://schemas.openxmlformats.org/officeDocument/2006/relationships/image" Target="../media/image166.png"/></Relationships>
</file>

<file path=ppt/slides/_rels/slide59.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178.png"/><Relationship Id="rId3" Type="http://schemas.openxmlformats.org/officeDocument/2006/relationships/image" Target="../media/image168.png"/><Relationship Id="rId7" Type="http://schemas.openxmlformats.org/officeDocument/2006/relationships/image" Target="../media/image172.png"/><Relationship Id="rId12" Type="http://schemas.openxmlformats.org/officeDocument/2006/relationships/image" Target="../media/image177.png"/><Relationship Id="rId2" Type="http://schemas.openxmlformats.org/officeDocument/2006/relationships/image" Target="../media/image167.png"/><Relationship Id="rId1" Type="http://schemas.openxmlformats.org/officeDocument/2006/relationships/slideLayout" Target="../slideLayouts/slideLayout13.xml"/><Relationship Id="rId6" Type="http://schemas.openxmlformats.org/officeDocument/2006/relationships/image" Target="../media/image171.png"/><Relationship Id="rId11" Type="http://schemas.openxmlformats.org/officeDocument/2006/relationships/image" Target="../media/image176.png"/><Relationship Id="rId5" Type="http://schemas.openxmlformats.org/officeDocument/2006/relationships/image" Target="../media/image170.png"/><Relationship Id="rId15" Type="http://schemas.openxmlformats.org/officeDocument/2006/relationships/image" Target="../media/image180.png"/><Relationship Id="rId10" Type="http://schemas.openxmlformats.org/officeDocument/2006/relationships/image" Target="../media/image175.png"/><Relationship Id="rId4" Type="http://schemas.openxmlformats.org/officeDocument/2006/relationships/image" Target="../media/image169.png"/><Relationship Id="rId9" Type="http://schemas.openxmlformats.org/officeDocument/2006/relationships/image" Target="../media/image174.png"/><Relationship Id="rId14" Type="http://schemas.openxmlformats.org/officeDocument/2006/relationships/image" Target="../media/image17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2.png"/><Relationship Id="rId7" Type="http://schemas.openxmlformats.org/officeDocument/2006/relationships/image" Target="../media/image186.png"/><Relationship Id="rId2" Type="http://schemas.openxmlformats.org/officeDocument/2006/relationships/image" Target="../media/image181.png"/><Relationship Id="rId1" Type="http://schemas.openxmlformats.org/officeDocument/2006/relationships/slideLayout" Target="../slideLayouts/slideLayout13.xml"/><Relationship Id="rId6" Type="http://schemas.openxmlformats.org/officeDocument/2006/relationships/image" Target="../media/image185.png"/><Relationship Id="rId11" Type="http://schemas.openxmlformats.org/officeDocument/2006/relationships/image" Target="../media/image190.png"/><Relationship Id="rId5" Type="http://schemas.openxmlformats.org/officeDocument/2006/relationships/image" Target="../media/image184.png"/><Relationship Id="rId10" Type="http://schemas.openxmlformats.org/officeDocument/2006/relationships/image" Target="../media/image189.png"/><Relationship Id="rId4" Type="http://schemas.openxmlformats.org/officeDocument/2006/relationships/image" Target="../media/image183.png"/><Relationship Id="rId9" Type="http://schemas.openxmlformats.org/officeDocument/2006/relationships/image" Target="../media/image188.png"/></Relationships>
</file>

<file path=ppt/slides/_rels/slide61.xml.rels><?xml version="1.0" encoding="UTF-8" standalone="yes"?>
<Relationships xmlns="http://schemas.openxmlformats.org/package/2006/relationships"><Relationship Id="rId3" Type="http://schemas.openxmlformats.org/officeDocument/2006/relationships/image" Target="../media/image192.png"/><Relationship Id="rId7" Type="http://schemas.openxmlformats.org/officeDocument/2006/relationships/image" Target="../media/image196.png"/><Relationship Id="rId2" Type="http://schemas.openxmlformats.org/officeDocument/2006/relationships/image" Target="../media/image191.png"/><Relationship Id="rId1" Type="http://schemas.openxmlformats.org/officeDocument/2006/relationships/slideLayout" Target="../slideLayouts/slideLayout13.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62.xml.rels><?xml version="1.0" encoding="UTF-8" standalone="yes"?>
<Relationships xmlns="http://schemas.openxmlformats.org/package/2006/relationships"><Relationship Id="rId8" Type="http://schemas.openxmlformats.org/officeDocument/2006/relationships/image" Target="../media/image203.png"/><Relationship Id="rId3" Type="http://schemas.openxmlformats.org/officeDocument/2006/relationships/image" Target="../media/image198.png"/><Relationship Id="rId7" Type="http://schemas.openxmlformats.org/officeDocument/2006/relationships/image" Target="../media/image202.png"/><Relationship Id="rId2" Type="http://schemas.openxmlformats.org/officeDocument/2006/relationships/image" Target="../media/image197.png"/><Relationship Id="rId1" Type="http://schemas.openxmlformats.org/officeDocument/2006/relationships/slideLayout" Target="../slideLayouts/slideLayout13.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 Id="rId9" Type="http://schemas.openxmlformats.org/officeDocument/2006/relationships/image" Target="../media/image204.png"/></Relationships>
</file>

<file path=ppt/slides/_rels/slide63.xml.rels><?xml version="1.0" encoding="UTF-8" standalone="yes"?>
<Relationships xmlns="http://schemas.openxmlformats.org/package/2006/relationships"><Relationship Id="rId8" Type="http://schemas.openxmlformats.org/officeDocument/2006/relationships/image" Target="../media/image211.png"/><Relationship Id="rId13" Type="http://schemas.openxmlformats.org/officeDocument/2006/relationships/image" Target="../media/image216.png"/><Relationship Id="rId3" Type="http://schemas.openxmlformats.org/officeDocument/2006/relationships/image" Target="../media/image206.png"/><Relationship Id="rId7" Type="http://schemas.openxmlformats.org/officeDocument/2006/relationships/image" Target="../media/image210.png"/><Relationship Id="rId12" Type="http://schemas.openxmlformats.org/officeDocument/2006/relationships/image" Target="../media/image215.png"/><Relationship Id="rId2" Type="http://schemas.openxmlformats.org/officeDocument/2006/relationships/image" Target="../media/image205.png"/><Relationship Id="rId1" Type="http://schemas.openxmlformats.org/officeDocument/2006/relationships/slideLayout" Target="../slideLayouts/slideLayout13.xml"/><Relationship Id="rId6" Type="http://schemas.openxmlformats.org/officeDocument/2006/relationships/image" Target="../media/image209.png"/><Relationship Id="rId11" Type="http://schemas.openxmlformats.org/officeDocument/2006/relationships/image" Target="../media/image214.png"/><Relationship Id="rId5" Type="http://schemas.openxmlformats.org/officeDocument/2006/relationships/image" Target="../media/image208.png"/><Relationship Id="rId15" Type="http://schemas.openxmlformats.org/officeDocument/2006/relationships/image" Target="../media/image218.png"/><Relationship Id="rId10" Type="http://schemas.openxmlformats.org/officeDocument/2006/relationships/image" Target="../media/image213.png"/><Relationship Id="rId4" Type="http://schemas.openxmlformats.org/officeDocument/2006/relationships/image" Target="../media/image207.png"/><Relationship Id="rId9" Type="http://schemas.openxmlformats.org/officeDocument/2006/relationships/image" Target="../media/image212.png"/><Relationship Id="rId14" Type="http://schemas.openxmlformats.org/officeDocument/2006/relationships/image" Target="../media/image217.png"/></Relationships>
</file>

<file path=ppt/slides/_rels/slide64.xml.rels><?xml version="1.0" encoding="UTF-8" standalone="yes"?>
<Relationships xmlns="http://schemas.openxmlformats.org/package/2006/relationships"><Relationship Id="rId8" Type="http://schemas.openxmlformats.org/officeDocument/2006/relationships/image" Target="../media/image225.png"/><Relationship Id="rId13" Type="http://schemas.openxmlformats.org/officeDocument/2006/relationships/image" Target="../media/image230.png"/><Relationship Id="rId3" Type="http://schemas.openxmlformats.org/officeDocument/2006/relationships/image" Target="../media/image220.png"/><Relationship Id="rId7" Type="http://schemas.openxmlformats.org/officeDocument/2006/relationships/image" Target="../media/image224.png"/><Relationship Id="rId12" Type="http://schemas.openxmlformats.org/officeDocument/2006/relationships/image" Target="../media/image229.png"/><Relationship Id="rId2" Type="http://schemas.openxmlformats.org/officeDocument/2006/relationships/image" Target="../media/image219.png"/><Relationship Id="rId1" Type="http://schemas.openxmlformats.org/officeDocument/2006/relationships/slideLayout" Target="../slideLayouts/slideLayout13.xml"/><Relationship Id="rId6" Type="http://schemas.openxmlformats.org/officeDocument/2006/relationships/image" Target="../media/image223.png"/><Relationship Id="rId11" Type="http://schemas.openxmlformats.org/officeDocument/2006/relationships/image" Target="../media/image228.png"/><Relationship Id="rId5" Type="http://schemas.openxmlformats.org/officeDocument/2006/relationships/image" Target="../media/image222.png"/><Relationship Id="rId10" Type="http://schemas.openxmlformats.org/officeDocument/2006/relationships/image" Target="../media/image227.png"/><Relationship Id="rId4" Type="http://schemas.openxmlformats.org/officeDocument/2006/relationships/image" Target="../media/image221.png"/><Relationship Id="rId9" Type="http://schemas.openxmlformats.org/officeDocument/2006/relationships/image" Target="../media/image226.png"/><Relationship Id="rId14" Type="http://schemas.openxmlformats.org/officeDocument/2006/relationships/image" Target="../media/image231.png"/></Relationships>
</file>

<file path=ppt/slides/_rels/slide65.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243.png"/><Relationship Id="rId3" Type="http://schemas.openxmlformats.org/officeDocument/2006/relationships/image" Target="../media/image233.png"/><Relationship Id="rId7" Type="http://schemas.openxmlformats.org/officeDocument/2006/relationships/image" Target="../media/image237.png"/><Relationship Id="rId12" Type="http://schemas.openxmlformats.org/officeDocument/2006/relationships/image" Target="../media/image242.png"/><Relationship Id="rId2" Type="http://schemas.openxmlformats.org/officeDocument/2006/relationships/image" Target="../media/image232.png"/><Relationship Id="rId16" Type="http://schemas.openxmlformats.org/officeDocument/2006/relationships/image" Target="../media/image246.png"/><Relationship Id="rId1" Type="http://schemas.openxmlformats.org/officeDocument/2006/relationships/slideLayout" Target="../slideLayouts/slideLayout13.xml"/><Relationship Id="rId6" Type="http://schemas.openxmlformats.org/officeDocument/2006/relationships/image" Target="../media/image236.png"/><Relationship Id="rId11" Type="http://schemas.openxmlformats.org/officeDocument/2006/relationships/image" Target="../media/image241.png"/><Relationship Id="rId5" Type="http://schemas.openxmlformats.org/officeDocument/2006/relationships/image" Target="../media/image235.png"/><Relationship Id="rId15" Type="http://schemas.openxmlformats.org/officeDocument/2006/relationships/image" Target="../media/image245.png"/><Relationship Id="rId10" Type="http://schemas.openxmlformats.org/officeDocument/2006/relationships/image" Target="../media/image240.png"/><Relationship Id="rId4" Type="http://schemas.openxmlformats.org/officeDocument/2006/relationships/image" Target="../media/image234.png"/><Relationship Id="rId9" Type="http://schemas.openxmlformats.org/officeDocument/2006/relationships/image" Target="../media/image239.png"/><Relationship Id="rId14" Type="http://schemas.openxmlformats.org/officeDocument/2006/relationships/image" Target="../media/image244.png"/></Relationships>
</file>

<file path=ppt/slides/_rels/slide66.xml.rels><?xml version="1.0" encoding="UTF-8" standalone="yes"?>
<Relationships xmlns="http://schemas.openxmlformats.org/package/2006/relationships"><Relationship Id="rId8" Type="http://schemas.openxmlformats.org/officeDocument/2006/relationships/image" Target="../media/image253.png"/><Relationship Id="rId3" Type="http://schemas.openxmlformats.org/officeDocument/2006/relationships/image" Target="../media/image248.png"/><Relationship Id="rId7" Type="http://schemas.openxmlformats.org/officeDocument/2006/relationships/image" Target="../media/image252.png"/><Relationship Id="rId2" Type="http://schemas.openxmlformats.org/officeDocument/2006/relationships/image" Target="../media/image247.png"/><Relationship Id="rId1" Type="http://schemas.openxmlformats.org/officeDocument/2006/relationships/slideLayout" Target="../slideLayouts/slideLayout13.xml"/><Relationship Id="rId6" Type="http://schemas.openxmlformats.org/officeDocument/2006/relationships/image" Target="../media/image251.png"/><Relationship Id="rId5" Type="http://schemas.openxmlformats.org/officeDocument/2006/relationships/image" Target="../media/image250.png"/><Relationship Id="rId10" Type="http://schemas.openxmlformats.org/officeDocument/2006/relationships/image" Target="../media/image255.png"/><Relationship Id="rId4" Type="http://schemas.openxmlformats.org/officeDocument/2006/relationships/image" Target="../media/image249.png"/><Relationship Id="rId9" Type="http://schemas.openxmlformats.org/officeDocument/2006/relationships/image" Target="../media/image254.png"/></Relationships>
</file>

<file path=ppt/slides/_rels/slide67.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57.png"/><Relationship Id="rId7" Type="http://schemas.openxmlformats.org/officeDocument/2006/relationships/image" Target="../media/image261.png"/><Relationship Id="rId2" Type="http://schemas.openxmlformats.org/officeDocument/2006/relationships/image" Target="../media/image256.png"/><Relationship Id="rId1" Type="http://schemas.openxmlformats.org/officeDocument/2006/relationships/slideLayout" Target="../slideLayouts/slideLayout13.xml"/><Relationship Id="rId6" Type="http://schemas.openxmlformats.org/officeDocument/2006/relationships/image" Target="../media/image260.png"/><Relationship Id="rId5" Type="http://schemas.openxmlformats.org/officeDocument/2006/relationships/image" Target="../media/image259.png"/><Relationship Id="rId10" Type="http://schemas.openxmlformats.org/officeDocument/2006/relationships/image" Target="../media/image264.png"/><Relationship Id="rId4" Type="http://schemas.openxmlformats.org/officeDocument/2006/relationships/image" Target="../media/image258.png"/><Relationship Id="rId9" Type="http://schemas.openxmlformats.org/officeDocument/2006/relationships/image" Target="../media/image263.png"/></Relationships>
</file>

<file path=ppt/slides/_rels/slide68.xml.rels><?xml version="1.0" encoding="UTF-8" standalone="yes"?>
<Relationships xmlns="http://schemas.openxmlformats.org/package/2006/relationships"><Relationship Id="rId8" Type="http://schemas.openxmlformats.org/officeDocument/2006/relationships/image" Target="../media/image271.png"/><Relationship Id="rId3" Type="http://schemas.openxmlformats.org/officeDocument/2006/relationships/image" Target="../media/image266.png"/><Relationship Id="rId7" Type="http://schemas.openxmlformats.org/officeDocument/2006/relationships/image" Target="../media/image270.png"/><Relationship Id="rId2" Type="http://schemas.openxmlformats.org/officeDocument/2006/relationships/image" Target="../media/image265.png"/><Relationship Id="rId1" Type="http://schemas.openxmlformats.org/officeDocument/2006/relationships/slideLayout" Target="../slideLayouts/slideLayout13.xml"/><Relationship Id="rId6" Type="http://schemas.openxmlformats.org/officeDocument/2006/relationships/image" Target="../media/image269.png"/><Relationship Id="rId5" Type="http://schemas.openxmlformats.org/officeDocument/2006/relationships/image" Target="../media/image268.png"/><Relationship Id="rId4" Type="http://schemas.openxmlformats.org/officeDocument/2006/relationships/image" Target="../media/image267.png"/></Relationships>
</file>

<file path=ppt/slides/_rels/slide69.xml.rels><?xml version="1.0" encoding="UTF-8" standalone="yes"?>
<Relationships xmlns="http://schemas.openxmlformats.org/package/2006/relationships"><Relationship Id="rId8" Type="http://schemas.openxmlformats.org/officeDocument/2006/relationships/image" Target="../media/image278.png"/><Relationship Id="rId3" Type="http://schemas.openxmlformats.org/officeDocument/2006/relationships/image" Target="../media/image273.png"/><Relationship Id="rId7" Type="http://schemas.openxmlformats.org/officeDocument/2006/relationships/image" Target="../media/image277.png"/><Relationship Id="rId2" Type="http://schemas.openxmlformats.org/officeDocument/2006/relationships/image" Target="../media/image272.png"/><Relationship Id="rId1" Type="http://schemas.openxmlformats.org/officeDocument/2006/relationships/slideLayout" Target="../slideLayouts/slideLayout13.xml"/><Relationship Id="rId6" Type="http://schemas.openxmlformats.org/officeDocument/2006/relationships/image" Target="../media/image276.png"/><Relationship Id="rId5" Type="http://schemas.openxmlformats.org/officeDocument/2006/relationships/image" Target="../media/image275.png"/><Relationship Id="rId4" Type="http://schemas.openxmlformats.org/officeDocument/2006/relationships/image" Target="../media/image274.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280.png"/><Relationship Id="rId7" Type="http://schemas.openxmlformats.org/officeDocument/2006/relationships/image" Target="../media/image284.png"/><Relationship Id="rId2" Type="http://schemas.openxmlformats.org/officeDocument/2006/relationships/image" Target="../media/image279.png"/><Relationship Id="rId1" Type="http://schemas.openxmlformats.org/officeDocument/2006/relationships/slideLayout" Target="../slideLayouts/slideLayout13.xml"/><Relationship Id="rId6" Type="http://schemas.openxmlformats.org/officeDocument/2006/relationships/image" Target="../media/image283.png"/><Relationship Id="rId5" Type="http://schemas.openxmlformats.org/officeDocument/2006/relationships/image" Target="../media/image282.png"/><Relationship Id="rId10" Type="http://schemas.openxmlformats.org/officeDocument/2006/relationships/image" Target="../media/image287.png"/><Relationship Id="rId4" Type="http://schemas.openxmlformats.org/officeDocument/2006/relationships/image" Target="../media/image281.png"/><Relationship Id="rId9" Type="http://schemas.openxmlformats.org/officeDocument/2006/relationships/image" Target="../media/image286.png"/></Relationships>
</file>

<file path=ppt/slides/_rels/slide71.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slideLayout" Target="../slideLayouts/slideLayout13.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s>
</file>

<file path=ppt/slides/_rels/slide72.xml.rels><?xml version="1.0" encoding="UTF-8" standalone="yes"?>
<Relationships xmlns="http://schemas.openxmlformats.org/package/2006/relationships"><Relationship Id="rId8" Type="http://schemas.openxmlformats.org/officeDocument/2006/relationships/image" Target="../media/image299.png"/><Relationship Id="rId3" Type="http://schemas.openxmlformats.org/officeDocument/2006/relationships/image" Target="../media/image294.png"/><Relationship Id="rId7" Type="http://schemas.openxmlformats.org/officeDocument/2006/relationships/image" Target="../media/image298.png"/><Relationship Id="rId2" Type="http://schemas.openxmlformats.org/officeDocument/2006/relationships/image" Target="../media/image293.png"/><Relationship Id="rId1" Type="http://schemas.openxmlformats.org/officeDocument/2006/relationships/slideLayout" Target="../slideLayouts/slideLayout13.xml"/><Relationship Id="rId6" Type="http://schemas.openxmlformats.org/officeDocument/2006/relationships/image" Target="../media/image297.png"/><Relationship Id="rId5" Type="http://schemas.openxmlformats.org/officeDocument/2006/relationships/image" Target="../media/image296.png"/><Relationship Id="rId4" Type="http://schemas.openxmlformats.org/officeDocument/2006/relationships/image" Target="../media/image295.png"/></Relationships>
</file>

<file path=ppt/slides/_rels/slide73.xml.rels><?xml version="1.0" encoding="UTF-8" standalone="yes"?>
<Relationships xmlns="http://schemas.openxmlformats.org/package/2006/relationships"><Relationship Id="rId8" Type="http://schemas.openxmlformats.org/officeDocument/2006/relationships/image" Target="../media/image306.png"/><Relationship Id="rId3" Type="http://schemas.openxmlformats.org/officeDocument/2006/relationships/image" Target="../media/image301.png"/><Relationship Id="rId7" Type="http://schemas.openxmlformats.org/officeDocument/2006/relationships/image" Target="../media/image305.png"/><Relationship Id="rId2" Type="http://schemas.openxmlformats.org/officeDocument/2006/relationships/image" Target="../media/image300.png"/><Relationship Id="rId1" Type="http://schemas.openxmlformats.org/officeDocument/2006/relationships/slideLayout" Target="../slideLayouts/slideLayout13.xml"/><Relationship Id="rId6" Type="http://schemas.openxmlformats.org/officeDocument/2006/relationships/image" Target="../media/image304.png"/><Relationship Id="rId5" Type="http://schemas.openxmlformats.org/officeDocument/2006/relationships/image" Target="../media/image303.png"/><Relationship Id="rId4" Type="http://schemas.openxmlformats.org/officeDocument/2006/relationships/image" Target="../media/image302.png"/><Relationship Id="rId9" Type="http://schemas.openxmlformats.org/officeDocument/2006/relationships/image" Target="../media/image307.png"/></Relationships>
</file>

<file path=ppt/slides/_rels/slide74.xml.rels><?xml version="1.0" encoding="UTF-8" standalone="yes"?>
<Relationships xmlns="http://schemas.openxmlformats.org/package/2006/relationships"><Relationship Id="rId8" Type="http://schemas.openxmlformats.org/officeDocument/2006/relationships/image" Target="../media/image314.png"/><Relationship Id="rId3" Type="http://schemas.openxmlformats.org/officeDocument/2006/relationships/image" Target="../media/image309.png"/><Relationship Id="rId7" Type="http://schemas.openxmlformats.org/officeDocument/2006/relationships/image" Target="../media/image313.png"/><Relationship Id="rId2" Type="http://schemas.openxmlformats.org/officeDocument/2006/relationships/image" Target="../media/image308.png"/><Relationship Id="rId1" Type="http://schemas.openxmlformats.org/officeDocument/2006/relationships/slideLayout" Target="../slideLayouts/slideLayout13.xml"/><Relationship Id="rId6" Type="http://schemas.openxmlformats.org/officeDocument/2006/relationships/image" Target="../media/image312.png"/><Relationship Id="rId5" Type="http://schemas.openxmlformats.org/officeDocument/2006/relationships/image" Target="../media/image311.png"/><Relationship Id="rId10" Type="http://schemas.openxmlformats.org/officeDocument/2006/relationships/image" Target="../media/image316.png"/><Relationship Id="rId4" Type="http://schemas.openxmlformats.org/officeDocument/2006/relationships/image" Target="../media/image310.png"/><Relationship Id="rId9" Type="http://schemas.openxmlformats.org/officeDocument/2006/relationships/image" Target="../media/image315.png"/></Relationships>
</file>

<file path=ppt/slides/_rels/slide75.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22.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326.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329.png"/><Relationship Id="rId7" Type="http://schemas.openxmlformats.org/officeDocument/2006/relationships/image" Target="../media/image333.png"/><Relationship Id="rId12" Type="http://schemas.openxmlformats.org/officeDocument/2006/relationships/image" Target="../media/image338.png"/><Relationship Id="rId2" Type="http://schemas.openxmlformats.org/officeDocument/2006/relationships/image" Target="../media/image328.png"/><Relationship Id="rId1" Type="http://schemas.openxmlformats.org/officeDocument/2006/relationships/slideLayout" Target="../slideLayouts/slideLayout13.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s>
</file>

<file path=ppt/slides/_rels/slide84.xml.rels><?xml version="1.0" encoding="UTF-8" standalone="yes"?>
<Relationships xmlns="http://schemas.openxmlformats.org/package/2006/relationships"><Relationship Id="rId8" Type="http://schemas.openxmlformats.org/officeDocument/2006/relationships/image" Target="../media/image345.png"/><Relationship Id="rId13" Type="http://schemas.openxmlformats.org/officeDocument/2006/relationships/image" Target="../media/image350.png"/><Relationship Id="rId3" Type="http://schemas.openxmlformats.org/officeDocument/2006/relationships/image" Target="../media/image340.png"/><Relationship Id="rId7" Type="http://schemas.openxmlformats.org/officeDocument/2006/relationships/image" Target="../media/image344.png"/><Relationship Id="rId12" Type="http://schemas.openxmlformats.org/officeDocument/2006/relationships/image" Target="../media/image349.png"/><Relationship Id="rId2" Type="http://schemas.openxmlformats.org/officeDocument/2006/relationships/image" Target="../media/image339.png"/><Relationship Id="rId1" Type="http://schemas.openxmlformats.org/officeDocument/2006/relationships/slideLayout" Target="../slideLayouts/slideLayout13.xml"/><Relationship Id="rId6" Type="http://schemas.openxmlformats.org/officeDocument/2006/relationships/image" Target="../media/image343.png"/><Relationship Id="rId11" Type="http://schemas.openxmlformats.org/officeDocument/2006/relationships/image" Target="../media/image348.png"/><Relationship Id="rId5" Type="http://schemas.openxmlformats.org/officeDocument/2006/relationships/image" Target="../media/image342.png"/><Relationship Id="rId10" Type="http://schemas.openxmlformats.org/officeDocument/2006/relationships/image" Target="../media/image347.png"/><Relationship Id="rId4" Type="http://schemas.openxmlformats.org/officeDocument/2006/relationships/image" Target="../media/image341.png"/><Relationship Id="rId9" Type="http://schemas.openxmlformats.org/officeDocument/2006/relationships/image" Target="../media/image346.png"/></Relationships>
</file>

<file path=ppt/slides/_rels/slide85.xml.rels><?xml version="1.0" encoding="UTF-8" standalone="yes"?>
<Relationships xmlns="http://schemas.openxmlformats.org/package/2006/relationships"><Relationship Id="rId8" Type="http://schemas.openxmlformats.org/officeDocument/2006/relationships/image" Target="../media/image357.png"/><Relationship Id="rId13" Type="http://schemas.openxmlformats.org/officeDocument/2006/relationships/image" Target="../media/image362.png"/><Relationship Id="rId3" Type="http://schemas.openxmlformats.org/officeDocument/2006/relationships/image" Target="../media/image352.png"/><Relationship Id="rId7" Type="http://schemas.openxmlformats.org/officeDocument/2006/relationships/image" Target="../media/image356.png"/><Relationship Id="rId12" Type="http://schemas.openxmlformats.org/officeDocument/2006/relationships/image" Target="../media/image361.png"/><Relationship Id="rId2" Type="http://schemas.openxmlformats.org/officeDocument/2006/relationships/image" Target="../media/image351.png"/><Relationship Id="rId1" Type="http://schemas.openxmlformats.org/officeDocument/2006/relationships/slideLayout" Target="../slideLayouts/slideLayout13.xml"/><Relationship Id="rId6" Type="http://schemas.openxmlformats.org/officeDocument/2006/relationships/image" Target="../media/image355.png"/><Relationship Id="rId11" Type="http://schemas.openxmlformats.org/officeDocument/2006/relationships/image" Target="../media/image360.png"/><Relationship Id="rId5" Type="http://schemas.openxmlformats.org/officeDocument/2006/relationships/image" Target="../media/image354.png"/><Relationship Id="rId10" Type="http://schemas.openxmlformats.org/officeDocument/2006/relationships/image" Target="../media/image359.png"/><Relationship Id="rId4" Type="http://schemas.openxmlformats.org/officeDocument/2006/relationships/image" Target="../media/image353.png"/><Relationship Id="rId9" Type="http://schemas.openxmlformats.org/officeDocument/2006/relationships/image" Target="../media/image358.png"/><Relationship Id="rId14" Type="http://schemas.openxmlformats.org/officeDocument/2006/relationships/image" Target="../media/image363.png"/></Relationships>
</file>

<file path=ppt/slides/_rels/slide86.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365.png"/><Relationship Id="rId7" Type="http://schemas.openxmlformats.org/officeDocument/2006/relationships/image" Target="../media/image369.png"/><Relationship Id="rId2" Type="http://schemas.openxmlformats.org/officeDocument/2006/relationships/image" Target="../media/image364.png"/><Relationship Id="rId1" Type="http://schemas.openxmlformats.org/officeDocument/2006/relationships/slideLayout" Target="../slideLayouts/slideLayout13.xml"/><Relationship Id="rId6" Type="http://schemas.openxmlformats.org/officeDocument/2006/relationships/image" Target="../media/image368.png"/><Relationship Id="rId11" Type="http://schemas.openxmlformats.org/officeDocument/2006/relationships/image" Target="../media/image373.png"/><Relationship Id="rId5" Type="http://schemas.openxmlformats.org/officeDocument/2006/relationships/image" Target="../media/image367.png"/><Relationship Id="rId10" Type="http://schemas.openxmlformats.org/officeDocument/2006/relationships/image" Target="../media/image372.png"/><Relationship Id="rId4" Type="http://schemas.openxmlformats.org/officeDocument/2006/relationships/image" Target="../media/image366.png"/><Relationship Id="rId9" Type="http://schemas.openxmlformats.org/officeDocument/2006/relationships/image" Target="../media/image371.png"/></Relationships>
</file>

<file path=ppt/slides/_rels/slide87.xml.rels><?xml version="1.0" encoding="UTF-8" standalone="yes"?>
<Relationships xmlns="http://schemas.openxmlformats.org/package/2006/relationships"><Relationship Id="rId8" Type="http://schemas.openxmlformats.org/officeDocument/2006/relationships/image" Target="../media/image380.png"/><Relationship Id="rId13" Type="http://schemas.openxmlformats.org/officeDocument/2006/relationships/image" Target="../media/image385.png"/><Relationship Id="rId3" Type="http://schemas.openxmlformats.org/officeDocument/2006/relationships/image" Target="../media/image375.png"/><Relationship Id="rId7" Type="http://schemas.openxmlformats.org/officeDocument/2006/relationships/image" Target="../media/image379.png"/><Relationship Id="rId12" Type="http://schemas.openxmlformats.org/officeDocument/2006/relationships/image" Target="../media/image384.png"/><Relationship Id="rId2" Type="http://schemas.openxmlformats.org/officeDocument/2006/relationships/image" Target="../media/image374.png"/><Relationship Id="rId1" Type="http://schemas.openxmlformats.org/officeDocument/2006/relationships/slideLayout" Target="../slideLayouts/slideLayout13.xml"/><Relationship Id="rId6" Type="http://schemas.openxmlformats.org/officeDocument/2006/relationships/image" Target="../media/image378.png"/><Relationship Id="rId11" Type="http://schemas.openxmlformats.org/officeDocument/2006/relationships/image" Target="../media/image383.png"/><Relationship Id="rId5" Type="http://schemas.openxmlformats.org/officeDocument/2006/relationships/image" Target="../media/image377.png"/><Relationship Id="rId10" Type="http://schemas.openxmlformats.org/officeDocument/2006/relationships/image" Target="../media/image382.png"/><Relationship Id="rId4" Type="http://schemas.openxmlformats.org/officeDocument/2006/relationships/image" Target="../media/image376.png"/><Relationship Id="rId9" Type="http://schemas.openxmlformats.org/officeDocument/2006/relationships/image" Target="../media/image381.png"/><Relationship Id="rId14" Type="http://schemas.openxmlformats.org/officeDocument/2006/relationships/image" Target="../media/image386.png"/></Relationships>
</file>

<file path=ppt/slides/_rels/slide88.xml.rels><?xml version="1.0" encoding="UTF-8" standalone="yes"?>
<Relationships xmlns="http://schemas.openxmlformats.org/package/2006/relationships"><Relationship Id="rId8" Type="http://schemas.openxmlformats.org/officeDocument/2006/relationships/image" Target="../media/image393.png"/><Relationship Id="rId3" Type="http://schemas.openxmlformats.org/officeDocument/2006/relationships/image" Target="../media/image388.png"/><Relationship Id="rId7" Type="http://schemas.openxmlformats.org/officeDocument/2006/relationships/image" Target="../media/image392.png"/><Relationship Id="rId2" Type="http://schemas.openxmlformats.org/officeDocument/2006/relationships/image" Target="../media/image387.png"/><Relationship Id="rId1" Type="http://schemas.openxmlformats.org/officeDocument/2006/relationships/slideLayout" Target="../slideLayouts/slideLayout13.xml"/><Relationship Id="rId6" Type="http://schemas.openxmlformats.org/officeDocument/2006/relationships/image" Target="../media/image391.png"/><Relationship Id="rId5" Type="http://schemas.openxmlformats.org/officeDocument/2006/relationships/image" Target="../media/image390.png"/><Relationship Id="rId4" Type="http://schemas.openxmlformats.org/officeDocument/2006/relationships/image" Target="../media/image389.png"/><Relationship Id="rId9" Type="http://schemas.openxmlformats.org/officeDocument/2006/relationships/image" Target="../media/image394.png"/></Relationships>
</file>

<file path=ppt/slides/_rels/slide89.xml.rels><?xml version="1.0" encoding="UTF-8" standalone="yes"?>
<Relationships xmlns="http://schemas.openxmlformats.org/package/2006/relationships"><Relationship Id="rId8" Type="http://schemas.openxmlformats.org/officeDocument/2006/relationships/image" Target="../media/image401.png"/><Relationship Id="rId3" Type="http://schemas.openxmlformats.org/officeDocument/2006/relationships/image" Target="../media/image396.png"/><Relationship Id="rId7" Type="http://schemas.openxmlformats.org/officeDocument/2006/relationships/image" Target="../media/image400.png"/><Relationship Id="rId2" Type="http://schemas.openxmlformats.org/officeDocument/2006/relationships/image" Target="../media/image395.png"/><Relationship Id="rId1" Type="http://schemas.openxmlformats.org/officeDocument/2006/relationships/slideLayout" Target="../slideLayouts/slideLayout13.xml"/><Relationship Id="rId6" Type="http://schemas.openxmlformats.org/officeDocument/2006/relationships/image" Target="../media/image399.png"/><Relationship Id="rId5" Type="http://schemas.openxmlformats.org/officeDocument/2006/relationships/image" Target="../media/image398.png"/><Relationship Id="rId4" Type="http://schemas.openxmlformats.org/officeDocument/2006/relationships/image" Target="../media/image397.png"/><Relationship Id="rId9" Type="http://schemas.openxmlformats.org/officeDocument/2006/relationships/image" Target="../media/image40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8" Type="http://schemas.openxmlformats.org/officeDocument/2006/relationships/image" Target="../media/image409.png"/><Relationship Id="rId13" Type="http://schemas.openxmlformats.org/officeDocument/2006/relationships/image" Target="../media/image414.png"/><Relationship Id="rId18" Type="http://schemas.openxmlformats.org/officeDocument/2006/relationships/image" Target="../media/image419.png"/><Relationship Id="rId3" Type="http://schemas.openxmlformats.org/officeDocument/2006/relationships/image" Target="../media/image404.png"/><Relationship Id="rId21" Type="http://schemas.openxmlformats.org/officeDocument/2006/relationships/image" Target="../media/image422.png"/><Relationship Id="rId7" Type="http://schemas.openxmlformats.org/officeDocument/2006/relationships/image" Target="../media/image408.png"/><Relationship Id="rId12" Type="http://schemas.openxmlformats.org/officeDocument/2006/relationships/image" Target="../media/image413.png"/><Relationship Id="rId17" Type="http://schemas.openxmlformats.org/officeDocument/2006/relationships/image" Target="../media/image418.png"/><Relationship Id="rId2" Type="http://schemas.openxmlformats.org/officeDocument/2006/relationships/image" Target="../media/image403.png"/><Relationship Id="rId16" Type="http://schemas.openxmlformats.org/officeDocument/2006/relationships/image" Target="../media/image417.png"/><Relationship Id="rId20" Type="http://schemas.openxmlformats.org/officeDocument/2006/relationships/image" Target="../media/image421.png"/><Relationship Id="rId1" Type="http://schemas.openxmlformats.org/officeDocument/2006/relationships/slideLayout" Target="../slideLayouts/slideLayout13.xml"/><Relationship Id="rId6" Type="http://schemas.openxmlformats.org/officeDocument/2006/relationships/image" Target="../media/image407.png"/><Relationship Id="rId11" Type="http://schemas.openxmlformats.org/officeDocument/2006/relationships/image" Target="../media/image412.png"/><Relationship Id="rId5" Type="http://schemas.openxmlformats.org/officeDocument/2006/relationships/image" Target="../media/image406.png"/><Relationship Id="rId15" Type="http://schemas.openxmlformats.org/officeDocument/2006/relationships/image" Target="../media/image416.png"/><Relationship Id="rId10" Type="http://schemas.openxmlformats.org/officeDocument/2006/relationships/image" Target="../media/image411.png"/><Relationship Id="rId19" Type="http://schemas.openxmlformats.org/officeDocument/2006/relationships/image" Target="../media/image420.png"/><Relationship Id="rId4" Type="http://schemas.openxmlformats.org/officeDocument/2006/relationships/image" Target="../media/image405.png"/><Relationship Id="rId9" Type="http://schemas.openxmlformats.org/officeDocument/2006/relationships/image" Target="../media/image410.png"/><Relationship Id="rId14" Type="http://schemas.openxmlformats.org/officeDocument/2006/relationships/image" Target="../media/image415.png"/></Relationships>
</file>

<file path=ppt/slides/_rels/slide91.xml.rels><?xml version="1.0" encoding="UTF-8" standalone="yes"?>
<Relationships xmlns="http://schemas.openxmlformats.org/package/2006/relationships"><Relationship Id="rId8" Type="http://schemas.openxmlformats.org/officeDocument/2006/relationships/image" Target="../media/image429.png"/><Relationship Id="rId3" Type="http://schemas.openxmlformats.org/officeDocument/2006/relationships/image" Target="../media/image424.png"/><Relationship Id="rId7" Type="http://schemas.openxmlformats.org/officeDocument/2006/relationships/image" Target="../media/image428.png"/><Relationship Id="rId12" Type="http://schemas.openxmlformats.org/officeDocument/2006/relationships/image" Target="../media/image433.png"/><Relationship Id="rId2" Type="http://schemas.openxmlformats.org/officeDocument/2006/relationships/image" Target="../media/image423.png"/><Relationship Id="rId1" Type="http://schemas.openxmlformats.org/officeDocument/2006/relationships/slideLayout" Target="../slideLayouts/slideLayout13.xml"/><Relationship Id="rId6" Type="http://schemas.openxmlformats.org/officeDocument/2006/relationships/image" Target="../media/image427.png"/><Relationship Id="rId11" Type="http://schemas.openxmlformats.org/officeDocument/2006/relationships/image" Target="../media/image432.png"/><Relationship Id="rId5" Type="http://schemas.openxmlformats.org/officeDocument/2006/relationships/image" Target="../media/image426.png"/><Relationship Id="rId10" Type="http://schemas.openxmlformats.org/officeDocument/2006/relationships/image" Target="../media/image431.png"/><Relationship Id="rId4" Type="http://schemas.openxmlformats.org/officeDocument/2006/relationships/image" Target="../media/image425.png"/><Relationship Id="rId9" Type="http://schemas.openxmlformats.org/officeDocument/2006/relationships/image" Target="../media/image430.png"/></Relationships>
</file>

<file path=ppt/slides/_rels/slide92.xml.rels><?xml version="1.0" encoding="UTF-8" standalone="yes"?>
<Relationships xmlns="http://schemas.openxmlformats.org/package/2006/relationships"><Relationship Id="rId8" Type="http://schemas.openxmlformats.org/officeDocument/2006/relationships/image" Target="../media/image440.png"/><Relationship Id="rId3" Type="http://schemas.openxmlformats.org/officeDocument/2006/relationships/image" Target="../media/image435.png"/><Relationship Id="rId7" Type="http://schemas.openxmlformats.org/officeDocument/2006/relationships/image" Target="../media/image439.png"/><Relationship Id="rId2" Type="http://schemas.openxmlformats.org/officeDocument/2006/relationships/image" Target="../media/image434.png"/><Relationship Id="rId1" Type="http://schemas.openxmlformats.org/officeDocument/2006/relationships/slideLayout" Target="../slideLayouts/slideLayout13.xml"/><Relationship Id="rId6" Type="http://schemas.openxmlformats.org/officeDocument/2006/relationships/image" Target="../media/image438.png"/><Relationship Id="rId5" Type="http://schemas.openxmlformats.org/officeDocument/2006/relationships/image" Target="../media/image437.png"/><Relationship Id="rId4" Type="http://schemas.openxmlformats.org/officeDocument/2006/relationships/image" Target="../media/image436.png"/></Relationships>
</file>

<file path=ppt/slides/_rels/slide93.xml.rels><?xml version="1.0" encoding="UTF-8" standalone="yes"?>
<Relationships xmlns="http://schemas.openxmlformats.org/package/2006/relationships"><Relationship Id="rId8" Type="http://schemas.openxmlformats.org/officeDocument/2006/relationships/image" Target="../media/image447.png"/><Relationship Id="rId3" Type="http://schemas.openxmlformats.org/officeDocument/2006/relationships/image" Target="../media/image442.png"/><Relationship Id="rId7" Type="http://schemas.openxmlformats.org/officeDocument/2006/relationships/image" Target="../media/image446.png"/><Relationship Id="rId12" Type="http://schemas.openxmlformats.org/officeDocument/2006/relationships/image" Target="../media/image451.png"/><Relationship Id="rId2" Type="http://schemas.openxmlformats.org/officeDocument/2006/relationships/image" Target="../media/image441.png"/><Relationship Id="rId1" Type="http://schemas.openxmlformats.org/officeDocument/2006/relationships/slideLayout" Target="../slideLayouts/slideLayout13.xml"/><Relationship Id="rId6" Type="http://schemas.openxmlformats.org/officeDocument/2006/relationships/image" Target="../media/image445.png"/><Relationship Id="rId11" Type="http://schemas.openxmlformats.org/officeDocument/2006/relationships/image" Target="../media/image450.png"/><Relationship Id="rId5" Type="http://schemas.openxmlformats.org/officeDocument/2006/relationships/image" Target="../media/image444.png"/><Relationship Id="rId10" Type="http://schemas.openxmlformats.org/officeDocument/2006/relationships/image" Target="../media/image449.png"/><Relationship Id="rId4" Type="http://schemas.openxmlformats.org/officeDocument/2006/relationships/image" Target="../media/image443.png"/><Relationship Id="rId9" Type="http://schemas.openxmlformats.org/officeDocument/2006/relationships/image" Target="../media/image448.png"/></Relationships>
</file>

<file path=ppt/slides/_rels/slide94.xml.rels><?xml version="1.0" encoding="UTF-8" standalone="yes"?>
<Relationships xmlns="http://schemas.openxmlformats.org/package/2006/relationships"><Relationship Id="rId3" Type="http://schemas.openxmlformats.org/officeDocument/2006/relationships/image" Target="../media/image453.png"/><Relationship Id="rId7" Type="http://schemas.openxmlformats.org/officeDocument/2006/relationships/image" Target="../media/image457.png"/><Relationship Id="rId2" Type="http://schemas.openxmlformats.org/officeDocument/2006/relationships/image" Target="../media/image452.png"/><Relationship Id="rId1" Type="http://schemas.openxmlformats.org/officeDocument/2006/relationships/slideLayout" Target="../slideLayouts/slideLayout13.xml"/><Relationship Id="rId6" Type="http://schemas.openxmlformats.org/officeDocument/2006/relationships/image" Target="../media/image456.png"/><Relationship Id="rId5" Type="http://schemas.openxmlformats.org/officeDocument/2006/relationships/image" Target="../media/image455.png"/><Relationship Id="rId4" Type="http://schemas.openxmlformats.org/officeDocument/2006/relationships/image" Target="../media/image454.png"/></Relationships>
</file>

<file path=ppt/slides/_rels/slide95.xml.rels><?xml version="1.0" encoding="UTF-8" standalone="yes"?>
<Relationships xmlns="http://schemas.openxmlformats.org/package/2006/relationships"><Relationship Id="rId8" Type="http://schemas.openxmlformats.org/officeDocument/2006/relationships/image" Target="../media/image464.png"/><Relationship Id="rId3" Type="http://schemas.openxmlformats.org/officeDocument/2006/relationships/image" Target="../media/image459.png"/><Relationship Id="rId7" Type="http://schemas.openxmlformats.org/officeDocument/2006/relationships/image" Target="../media/image463.png"/><Relationship Id="rId2" Type="http://schemas.openxmlformats.org/officeDocument/2006/relationships/image" Target="../media/image458.png"/><Relationship Id="rId1" Type="http://schemas.openxmlformats.org/officeDocument/2006/relationships/slideLayout" Target="../slideLayouts/slideLayout13.xml"/><Relationship Id="rId6" Type="http://schemas.openxmlformats.org/officeDocument/2006/relationships/image" Target="../media/image462.png"/><Relationship Id="rId11" Type="http://schemas.openxmlformats.org/officeDocument/2006/relationships/image" Target="../media/image467.png"/><Relationship Id="rId5" Type="http://schemas.openxmlformats.org/officeDocument/2006/relationships/image" Target="../media/image461.png"/><Relationship Id="rId10" Type="http://schemas.openxmlformats.org/officeDocument/2006/relationships/image" Target="../media/image466.png"/><Relationship Id="rId4" Type="http://schemas.openxmlformats.org/officeDocument/2006/relationships/image" Target="../media/image460.png"/><Relationship Id="rId9" Type="http://schemas.openxmlformats.org/officeDocument/2006/relationships/image" Target="../media/image465.png"/></Relationships>
</file>

<file path=ppt/slides/_rels/slide96.xml.rels><?xml version="1.0" encoding="UTF-8" standalone="yes"?>
<Relationships xmlns="http://schemas.openxmlformats.org/package/2006/relationships"><Relationship Id="rId8" Type="http://schemas.openxmlformats.org/officeDocument/2006/relationships/image" Target="../media/image474.png"/><Relationship Id="rId3" Type="http://schemas.openxmlformats.org/officeDocument/2006/relationships/image" Target="../media/image469.png"/><Relationship Id="rId7" Type="http://schemas.openxmlformats.org/officeDocument/2006/relationships/image" Target="../media/image473.png"/><Relationship Id="rId2" Type="http://schemas.openxmlformats.org/officeDocument/2006/relationships/image" Target="../media/image468.png"/><Relationship Id="rId1" Type="http://schemas.openxmlformats.org/officeDocument/2006/relationships/slideLayout" Target="../slideLayouts/slideLayout13.xml"/><Relationship Id="rId6" Type="http://schemas.openxmlformats.org/officeDocument/2006/relationships/image" Target="../media/image472.png"/><Relationship Id="rId5" Type="http://schemas.openxmlformats.org/officeDocument/2006/relationships/image" Target="../media/image471.png"/><Relationship Id="rId4" Type="http://schemas.openxmlformats.org/officeDocument/2006/relationships/image" Target="../media/image470.png"/><Relationship Id="rId9" Type="http://schemas.openxmlformats.org/officeDocument/2006/relationships/image" Target="../media/image475.png"/></Relationships>
</file>

<file path=ppt/slides/_rels/slide97.xml.rels><?xml version="1.0" encoding="UTF-8" standalone="yes"?>
<Relationships xmlns="http://schemas.openxmlformats.org/package/2006/relationships"><Relationship Id="rId8" Type="http://schemas.openxmlformats.org/officeDocument/2006/relationships/image" Target="../media/image482.png"/><Relationship Id="rId3" Type="http://schemas.openxmlformats.org/officeDocument/2006/relationships/image" Target="../media/image477.png"/><Relationship Id="rId7" Type="http://schemas.openxmlformats.org/officeDocument/2006/relationships/image" Target="../media/image481.png"/><Relationship Id="rId2" Type="http://schemas.openxmlformats.org/officeDocument/2006/relationships/image" Target="../media/image476.png"/><Relationship Id="rId1" Type="http://schemas.openxmlformats.org/officeDocument/2006/relationships/slideLayout" Target="../slideLayouts/slideLayout13.xml"/><Relationship Id="rId6" Type="http://schemas.openxmlformats.org/officeDocument/2006/relationships/image" Target="../media/image480.png"/><Relationship Id="rId5" Type="http://schemas.openxmlformats.org/officeDocument/2006/relationships/image" Target="../media/image479.png"/><Relationship Id="rId10" Type="http://schemas.openxmlformats.org/officeDocument/2006/relationships/image" Target="../media/image484.png"/><Relationship Id="rId4" Type="http://schemas.openxmlformats.org/officeDocument/2006/relationships/image" Target="../media/image478.png"/><Relationship Id="rId9" Type="http://schemas.openxmlformats.org/officeDocument/2006/relationships/image" Target="../media/image483.png"/></Relationships>
</file>

<file path=ppt/slides/_rels/slide98.xml.rels><?xml version="1.0" encoding="UTF-8" standalone="yes"?>
<Relationships xmlns="http://schemas.openxmlformats.org/package/2006/relationships"><Relationship Id="rId8" Type="http://schemas.openxmlformats.org/officeDocument/2006/relationships/image" Target="../media/image491.png"/><Relationship Id="rId3" Type="http://schemas.openxmlformats.org/officeDocument/2006/relationships/image" Target="../media/image486.png"/><Relationship Id="rId7" Type="http://schemas.openxmlformats.org/officeDocument/2006/relationships/image" Target="../media/image490.png"/><Relationship Id="rId2" Type="http://schemas.openxmlformats.org/officeDocument/2006/relationships/image" Target="../media/image485.png"/><Relationship Id="rId1" Type="http://schemas.openxmlformats.org/officeDocument/2006/relationships/slideLayout" Target="../slideLayouts/slideLayout13.xml"/><Relationship Id="rId6" Type="http://schemas.openxmlformats.org/officeDocument/2006/relationships/image" Target="../media/image489.png"/><Relationship Id="rId5" Type="http://schemas.openxmlformats.org/officeDocument/2006/relationships/image" Target="../media/image488.png"/><Relationship Id="rId4" Type="http://schemas.openxmlformats.org/officeDocument/2006/relationships/image" Target="../media/image487.png"/><Relationship Id="rId9" Type="http://schemas.openxmlformats.org/officeDocument/2006/relationships/image" Target="../media/image492.png"/></Relationships>
</file>

<file path=ppt/slides/_rels/slide99.xml.rels><?xml version="1.0" encoding="UTF-8" standalone="yes"?>
<Relationships xmlns="http://schemas.openxmlformats.org/package/2006/relationships"><Relationship Id="rId3" Type="http://schemas.openxmlformats.org/officeDocument/2006/relationships/image" Target="../media/image494.png"/><Relationship Id="rId7" Type="http://schemas.openxmlformats.org/officeDocument/2006/relationships/image" Target="../media/image498.png"/><Relationship Id="rId2" Type="http://schemas.openxmlformats.org/officeDocument/2006/relationships/image" Target="../media/image493.png"/><Relationship Id="rId1" Type="http://schemas.openxmlformats.org/officeDocument/2006/relationships/slideLayout" Target="../slideLayouts/slideLayout13.xml"/><Relationship Id="rId6" Type="http://schemas.openxmlformats.org/officeDocument/2006/relationships/image" Target="../media/image497.png"/><Relationship Id="rId5" Type="http://schemas.openxmlformats.org/officeDocument/2006/relationships/image" Target="../media/image496.png"/><Relationship Id="rId4" Type="http://schemas.openxmlformats.org/officeDocument/2006/relationships/image" Target="../media/image49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26135" y="1546225"/>
            <a:ext cx="10539730" cy="2851785"/>
            <a:chOff x="4304043" y="1286668"/>
            <a:chExt cx="3837944" cy="2757793"/>
          </a:xfrm>
          <a:effectLst>
            <a:outerShdw blurRad="381000" dist="254000" dir="8100000" algn="tr" rotWithShape="0">
              <a:prstClr val="black">
                <a:alpha val="40000"/>
              </a:prstClr>
            </a:outerShdw>
          </a:effectLst>
        </p:grpSpPr>
        <p:sp>
          <p:nvSpPr>
            <p:cNvPr id="18" name="圆角矩形 17"/>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19" name="圆角矩形 18"/>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3" name="Rectangle 2"/>
          <p:cNvSpPr txBox="1">
            <a:spLocks noChangeArrowheads="1"/>
          </p:cNvSpPr>
          <p:nvPr/>
        </p:nvSpPr>
        <p:spPr>
          <a:xfrm>
            <a:off x="2225237" y="2551359"/>
            <a:ext cx="7741526" cy="908685"/>
          </a:xfrm>
          <a:prstGeom prst="rect">
            <a:avLst/>
          </a:prstGeom>
          <a:noFill/>
          <a:extLst>
            <a:ext uri="{909E8E84-426E-40DD-AFC4-6F175D3DCCD1}">
              <a14:hiddenFill xmlns:a14="http://schemas.microsoft.com/office/drawing/2010/main">
                <a:solidFill>
                  <a:srgbClr val="0033CC"/>
                </a:solidFill>
              </a14:hiddenFill>
            </a:ext>
            <a:ext uri="{91240B29-F687-4F45-9708-019B960494DF}">
              <a14:hiddenLine xmlns:a14="http://schemas.microsoft.com/office/drawing/2010/main" w="9525">
                <a:solidFill>
                  <a:schemeClr val="accent2"/>
                </a:solidFill>
                <a:miter lim="800000"/>
                <a:headEnd/>
                <a:tailEnd/>
              </a14:hiddenLine>
            </a:ext>
          </a:extLst>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4800" b="1" dirty="0">
                <a:solidFill>
                  <a:schemeClr val="accent1">
                    <a:lumMod val="75000"/>
                  </a:schemeClr>
                </a:solidFill>
                <a:latin typeface="微软雅黑" panose="020B0503020204020204" pitchFamily="34" charset="-122"/>
                <a:ea typeface="微软雅黑" panose="020B0503020204020204" pitchFamily="34" charset="-122"/>
              </a:rPr>
              <a:t>第</a:t>
            </a:r>
            <a:r>
              <a:rPr lang="en-US" altLang="zh-CN" sz="4800" b="1" dirty="0">
                <a:solidFill>
                  <a:schemeClr val="accent1">
                    <a:lumMod val="75000"/>
                  </a:schemeClr>
                </a:solidFill>
                <a:latin typeface="微软雅黑" panose="020B0503020204020204" pitchFamily="34" charset="-122"/>
                <a:ea typeface="微软雅黑" panose="020B0503020204020204" pitchFamily="34" charset="-122"/>
              </a:rPr>
              <a:t>6</a:t>
            </a:r>
            <a:r>
              <a:rPr lang="zh-CN" altLang="en-US" sz="4800" b="1" dirty="0">
                <a:solidFill>
                  <a:schemeClr val="accent1">
                    <a:lumMod val="75000"/>
                  </a:schemeClr>
                </a:solidFill>
                <a:latin typeface="微软雅黑" panose="020B0503020204020204" pitchFamily="34" charset="-122"/>
                <a:ea typeface="微软雅黑" panose="020B0503020204020204" pitchFamily="34" charset="-122"/>
              </a:rPr>
              <a:t>章　多元函数微分学</a:t>
            </a:r>
            <a:endParaRPr lang="zh-CN" altLang="zh-CN" sz="4800" b="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8194419"/>
      </p:ext>
    </p:extLst>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24757" y="100897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4</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2042674" y="100610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求函数</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7860687" y="96736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E3AB977-D400-7754-75D6-B461D9F3C4D6}"/>
              </a:ext>
            </a:extLst>
          </p:cNvPr>
          <p:cNvSpPr/>
          <p:nvPr/>
        </p:nvSpPr>
        <p:spPr>
          <a:xfrm>
            <a:off x="1259457" y="2885481"/>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2042673" y="288548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这是一个分段函数，</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33633867-A6CE-D413-2835-5F7850EE6BA9}"/>
              </a:ext>
            </a:extLst>
          </p:cNvPr>
          <p:cNvSpPr/>
          <p:nvPr/>
        </p:nvSpPr>
        <p:spPr>
          <a:xfrm>
            <a:off x="4922808" y="288261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在分段点的偏导数只能根据偏导数的定义来求</a:t>
            </a:r>
            <a:r>
              <a:rPr lang="en-US" altLang="zh-CN" sz="2400" dirty="0">
                <a:solidFill>
                  <a:srgbClr val="000000"/>
                </a:solidFill>
                <a:latin typeface="NEU-BZ-S92"/>
                <a:ea typeface="方正书宋_GBK"/>
                <a:cs typeface="Times New Roman" panose="02020603050405020304" pitchFamily="18" charset="0"/>
              </a:rPr>
              <a:t>.</a:t>
            </a:r>
            <a:endParaRPr lang="zh-CN" altLang="zh-CN" sz="2400" baseline="30000" dirty="0">
              <a:solidFill>
                <a:srgbClr val="000000"/>
              </a:solidFill>
              <a:latin typeface="NEU-BZ-S92"/>
              <a:ea typeface="方正书宋_GBK"/>
              <a:cs typeface="Times New Roman" panose="02020603050405020304" pitchFamily="18" charset="0"/>
            </a:endParaRPr>
          </a:p>
        </p:txBody>
      </p:sp>
      <p:pic>
        <p:nvPicPr>
          <p:cNvPr id="3" name="图片 2">
            <a:extLst>
              <a:ext uri="{FF2B5EF4-FFF2-40B4-BE49-F238E27FC236}">
                <a16:creationId xmlns:a16="http://schemas.microsoft.com/office/drawing/2014/main" id="{E773FEDF-B309-BBA7-2A79-858F1F3220D6}"/>
              </a:ext>
            </a:extLst>
          </p:cNvPr>
          <p:cNvPicPr>
            <a:picLocks noChangeAspect="1"/>
          </p:cNvPicPr>
          <p:nvPr/>
        </p:nvPicPr>
        <p:blipFill rotWithShape="1">
          <a:blip r:embed="rId2"/>
          <a:srcRect r="4249"/>
          <a:stretch/>
        </p:blipFill>
        <p:spPr>
          <a:xfrm>
            <a:off x="3923930" y="819954"/>
            <a:ext cx="3736327" cy="1560846"/>
          </a:xfrm>
          <a:prstGeom prst="rect">
            <a:avLst/>
          </a:prstGeom>
        </p:spPr>
      </p:pic>
      <p:pic>
        <p:nvPicPr>
          <p:cNvPr id="7" name="图片 6">
            <a:extLst>
              <a:ext uri="{FF2B5EF4-FFF2-40B4-BE49-F238E27FC236}">
                <a16:creationId xmlns:a16="http://schemas.microsoft.com/office/drawing/2014/main" id="{1BB6CB42-A1D3-443A-9E38-13CD46D6AE36}"/>
              </a:ext>
            </a:extLst>
          </p:cNvPr>
          <p:cNvPicPr>
            <a:picLocks noChangeAspect="1"/>
          </p:cNvPicPr>
          <p:nvPr/>
        </p:nvPicPr>
        <p:blipFill>
          <a:blip r:embed="rId3"/>
          <a:stretch>
            <a:fillRect/>
          </a:stretch>
        </p:blipFill>
        <p:spPr>
          <a:xfrm>
            <a:off x="2910119" y="3729388"/>
            <a:ext cx="5763948" cy="1734001"/>
          </a:xfrm>
          <a:prstGeom prst="rect">
            <a:avLst/>
          </a:prstGeom>
        </p:spPr>
      </p:pic>
    </p:spTree>
    <p:extLst>
      <p:ext uri="{BB962C8B-B14F-4D97-AF65-F5344CB8AC3E}">
        <p14:creationId xmlns:p14="http://schemas.microsoft.com/office/powerpoint/2010/main" val="10854884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2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2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4" grpId="0"/>
      <p:bldP spid="5" grpId="0"/>
      <p:bldP spid="6" grpId="0"/>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570171" y="56553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6</a:t>
            </a:r>
            <a:r>
              <a:rPr lang="zh-CN" altLang="en-US" sz="2400" dirty="0">
                <a:solidFill>
                  <a:srgbClr val="000000"/>
                </a:solidFill>
                <a:latin typeface="NEU-BZ-S92"/>
                <a:ea typeface="方正书宋_GBK"/>
                <a:cs typeface="Times New Roman" panose="02020603050405020304" pitchFamily="18" charset="0"/>
              </a:rPr>
              <a:t>（最小二乘法） </a:t>
            </a:r>
          </a:p>
        </p:txBody>
      </p:sp>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557443" y="54579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设在某个实验中，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557443" y="545796"/>
                <a:ext cx="12068434"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07819" y="131884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得到两个相关变量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zh-CN" altLang="en-US" sz="2400" i="1">
                          <a:solidFill>
                            <a:srgbClr val="000000"/>
                          </a:solidFill>
                          <a:latin typeface="Cambria Math" panose="02040503050406030204" pitchFamily="18" charset="0"/>
                          <a:ea typeface="方正书宋_GBK"/>
                          <a:cs typeface="Times New Roman" panose="02020603050405020304" pitchFamily="18" charset="0"/>
                        </a:rPr>
                        <m:t>组对应的数据</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𝑥𝑖</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07819" y="1318848"/>
                <a:ext cx="12068434" cy="323165"/>
              </a:xfrm>
              <a:prstGeom prst="rect">
                <a:avLst/>
              </a:prstGeom>
              <a:blipFill>
                <a:blip r:embed="rId3"/>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3832219" y="205035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如图</m:t>
                      </m:r>
                      <m:r>
                        <a:rPr lang="en-US" altLang="zh-CN" sz="2400" i="1">
                          <a:solidFill>
                            <a:srgbClr val="000000"/>
                          </a:solidFill>
                          <a:latin typeface="Cambria Math" panose="02040503050406030204" pitchFamily="18" charset="0"/>
                          <a:ea typeface="方正书宋_GBK"/>
                          <a:cs typeface="Times New Roman" panose="02020603050405020304" pitchFamily="18" charset="0"/>
                        </a:rPr>
                        <m:t>6-21</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3832219" y="2050356"/>
                <a:ext cx="12068434"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557443" y="205035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它们大体上在一条直线的附近，</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557443" y="2050355"/>
                <a:ext cx="12068434" cy="323165"/>
              </a:xfrm>
              <a:prstGeom prst="rect">
                <a:avLst/>
              </a:prstGeom>
              <a:blipFill>
                <a:blip r:embed="rId5"/>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1220941" y="269019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即大体上可用直线方程来反映变量</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之间的对应关系</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1220941" y="2690197"/>
                <a:ext cx="12068434" cy="323165"/>
              </a:xfrm>
              <a:prstGeom prst="rect">
                <a:avLst/>
              </a:prstGeom>
              <a:blipFill>
                <a:blip r:embed="rId6"/>
                <a:stretch>
                  <a:fillRect t="-29630" b="-25926"/>
                </a:stretch>
              </a:blipFill>
            </p:spPr>
            <p:txBody>
              <a:bodyPr/>
              <a:lstStyle/>
              <a:p>
                <a:r>
                  <a:rPr lang="zh-CN" altLang="en-US">
                    <a:noFill/>
                  </a:rPr>
                  <a:t> </a:t>
                </a:r>
              </a:p>
            </p:txBody>
          </p:sp>
        </mc:Fallback>
      </mc:AlternateContent>
      <p:sp>
        <p:nvSpPr>
          <p:cNvPr id="2" name="矩形 1">
            <a:extLst>
              <a:ext uri="{FF2B5EF4-FFF2-40B4-BE49-F238E27FC236}">
                <a16:creationId xmlns:a16="http://schemas.microsoft.com/office/drawing/2014/main" id="{2D945928-1B77-F1B1-82A3-0729136E7840}"/>
              </a:ext>
            </a:extLst>
          </p:cNvPr>
          <p:cNvSpPr/>
          <p:nvPr/>
        </p:nvSpPr>
        <p:spPr>
          <a:xfrm>
            <a:off x="681008" y="335627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现要确定直线方程</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ax+b</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421C3CA2-7F36-F8DA-565E-3FF6A9254DEA}"/>
                  </a:ext>
                </a:extLst>
              </p:cNvPr>
              <p:cNvSpPr/>
              <p:nvPr/>
            </p:nvSpPr>
            <p:spPr>
              <a:xfrm>
                <a:off x="681008" y="33671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是待定的常数，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421C3CA2-7F36-F8DA-565E-3FF6A9254DEA}"/>
                  </a:ext>
                </a:extLst>
              </p:cNvPr>
              <p:cNvSpPr>
                <a:spLocks noRot="1" noChangeAspect="1" noMove="1" noResize="1" noEditPoints="1" noAdjustHandles="1" noChangeArrowheads="1" noChangeShapeType="1" noTextEdit="1"/>
              </p:cNvSpPr>
              <p:nvPr/>
            </p:nvSpPr>
            <p:spPr>
              <a:xfrm>
                <a:off x="681008" y="3367170"/>
                <a:ext cx="12068434" cy="323165"/>
              </a:xfrm>
              <a:prstGeom prst="rect">
                <a:avLst/>
              </a:prstGeom>
              <a:blipFill>
                <a:blip r:embed="rId7"/>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03BA675-B8FF-0C21-2F5A-54620A67866B}"/>
                  </a:ext>
                </a:extLst>
              </p:cNvPr>
              <p:cNvSpPr/>
              <p:nvPr/>
            </p:nvSpPr>
            <p:spPr>
              <a:xfrm>
                <a:off x="-2204615" y="4044144"/>
                <a:ext cx="1375868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使得直线与这</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个点的偏差（即</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的差）的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03BA675-B8FF-0C21-2F5A-54620A67866B}"/>
                  </a:ext>
                </a:extLst>
              </p:cNvPr>
              <p:cNvSpPr>
                <a:spLocks noRot="1" noChangeAspect="1" noMove="1" noResize="1" noEditPoints="1" noAdjustHandles="1" noChangeArrowheads="1" noChangeShapeType="1" noTextEdit="1"/>
              </p:cNvSpPr>
              <p:nvPr/>
            </p:nvSpPr>
            <p:spPr>
              <a:xfrm>
                <a:off x="-2204615" y="4044144"/>
                <a:ext cx="13758689" cy="323165"/>
              </a:xfrm>
              <a:prstGeom prst="rect">
                <a:avLst/>
              </a:prstGeom>
              <a:blipFill>
                <a:blip r:embed="rId8"/>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2CD22353-574F-5C55-16FA-59D4CD648186}"/>
                  </a:ext>
                </a:extLst>
              </p:cNvPr>
              <p:cNvSpPr/>
              <p:nvPr/>
            </p:nvSpPr>
            <p:spPr>
              <a:xfrm>
                <a:off x="-2710000" y="491091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平方和</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nary>
                        <m:naryPr>
                          <m:chr m:val="∑"/>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e>
                      </m:nary>
                      <m:r>
                        <a:rPr lang="zh-CN" altLang="en-US" sz="2400" i="1">
                          <a:solidFill>
                            <a:srgbClr val="000000"/>
                          </a:solidFill>
                          <a:latin typeface="Cambria Math" panose="02040503050406030204" pitchFamily="18" charset="0"/>
                          <a:ea typeface="方正书宋_GBK"/>
                          <a:cs typeface="Times New Roman" panose="02020603050405020304" pitchFamily="18" charset="0"/>
                        </a:rPr>
                        <m:t>为最小</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2CD22353-574F-5C55-16FA-59D4CD648186}"/>
                  </a:ext>
                </a:extLst>
              </p:cNvPr>
              <p:cNvSpPr>
                <a:spLocks noRot="1" noChangeAspect="1" noMove="1" noResize="1" noEditPoints="1" noAdjustHandles="1" noChangeArrowheads="1" noChangeShapeType="1" noTextEdit="1"/>
              </p:cNvSpPr>
              <p:nvPr/>
            </p:nvSpPr>
            <p:spPr>
              <a:xfrm>
                <a:off x="-2710000" y="4910919"/>
                <a:ext cx="12068434" cy="323165"/>
              </a:xfrm>
              <a:prstGeom prst="rect">
                <a:avLst/>
              </a:prstGeom>
              <a:blipFill>
                <a:blip r:embed="rId9"/>
                <a:stretch>
                  <a:fillRect t="-511111" b="-5851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3D25AD8E-F8CA-4EC1-846C-6CD45D46CC35}"/>
                  </a:ext>
                </a:extLst>
              </p:cNvPr>
              <p:cNvSpPr/>
              <p:nvPr/>
            </p:nvSpPr>
            <p:spPr>
              <a:xfrm>
                <a:off x="-207819" y="56161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这种根据偏差平方和最小来决定直线方程</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𝑎𝑥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中的系数的方法，</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3D25AD8E-F8CA-4EC1-846C-6CD45D46CC35}"/>
                  </a:ext>
                </a:extLst>
              </p:cNvPr>
              <p:cNvSpPr>
                <a:spLocks noRot="1" noChangeAspect="1" noMove="1" noResize="1" noEditPoints="1" noAdjustHandles="1" noChangeArrowheads="1" noChangeShapeType="1" noTextEdit="1"/>
              </p:cNvSpPr>
              <p:nvPr/>
            </p:nvSpPr>
            <p:spPr>
              <a:xfrm>
                <a:off x="-207819" y="5616111"/>
                <a:ext cx="12068434" cy="323165"/>
              </a:xfrm>
              <a:prstGeom prst="rect">
                <a:avLst/>
              </a:prstGeom>
              <a:blipFill>
                <a:blip r:embed="rId10"/>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216156BC-6A01-BCA9-7641-1A16C14E31C4}"/>
                  </a:ext>
                </a:extLst>
              </p:cNvPr>
              <p:cNvSpPr/>
              <p:nvPr/>
            </p:nvSpPr>
            <p:spPr>
              <a:xfrm>
                <a:off x="542462" y="629296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称为最小二乘法</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216156BC-6A01-BCA9-7641-1A16C14E31C4}"/>
                  </a:ext>
                </a:extLst>
              </p:cNvPr>
              <p:cNvSpPr>
                <a:spLocks noRot="1" noChangeAspect="1" noMove="1" noResize="1" noEditPoints="1" noAdjustHandles="1" noChangeArrowheads="1" noChangeShapeType="1" noTextEdit="1"/>
              </p:cNvSpPr>
              <p:nvPr/>
            </p:nvSpPr>
            <p:spPr>
              <a:xfrm>
                <a:off x="542462" y="6292962"/>
                <a:ext cx="12068434" cy="323165"/>
              </a:xfrm>
              <a:prstGeom prst="rect">
                <a:avLst/>
              </a:prstGeom>
              <a:blipFill>
                <a:blip r:embed="rId11"/>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A76941A4-9602-F299-AF49-3B858288C250}"/>
                  </a:ext>
                </a:extLst>
              </p:cNvPr>
              <p:cNvSpPr/>
              <p:nvPr/>
            </p:nvSpPr>
            <p:spPr>
              <a:xfrm>
                <a:off x="3969522" y="502005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图</m:t>
                      </m:r>
                      <m:r>
                        <a:rPr lang="en-US" altLang="zh-CN" sz="2400" i="1">
                          <a:solidFill>
                            <a:srgbClr val="000000"/>
                          </a:solidFill>
                          <a:latin typeface="Cambria Math" panose="02040503050406030204" pitchFamily="18" charset="0"/>
                          <a:ea typeface="方正书宋_GBK"/>
                          <a:cs typeface="Times New Roman" panose="02020603050405020304" pitchFamily="18" charset="0"/>
                        </a:rPr>
                        <m:t>6−21</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A76941A4-9602-F299-AF49-3B858288C250}"/>
                  </a:ext>
                </a:extLst>
              </p:cNvPr>
              <p:cNvSpPr>
                <a:spLocks noRot="1" noChangeAspect="1" noMove="1" noResize="1" noEditPoints="1" noAdjustHandles="1" noChangeArrowheads="1" noChangeShapeType="1" noTextEdit="1"/>
              </p:cNvSpPr>
              <p:nvPr/>
            </p:nvSpPr>
            <p:spPr>
              <a:xfrm>
                <a:off x="3969522" y="5020050"/>
                <a:ext cx="12068434" cy="323165"/>
              </a:xfrm>
              <a:prstGeom prst="rect">
                <a:avLst/>
              </a:prstGeom>
              <a:blipFill>
                <a:blip r:embed="rId12"/>
                <a:stretch>
                  <a:fillRect t="-26923" b="-26923"/>
                </a:stretch>
              </a:blipFill>
            </p:spPr>
            <p:txBody>
              <a:bodyPr/>
              <a:lstStyle/>
              <a:p>
                <a:r>
                  <a:rPr lang="zh-CN" altLang="en-US">
                    <a:noFill/>
                  </a:rPr>
                  <a:t> </a:t>
                </a:r>
              </a:p>
            </p:txBody>
          </p:sp>
        </mc:Fallback>
      </mc:AlternateContent>
      <p:pic>
        <p:nvPicPr>
          <p:cNvPr id="17" name="图片 16">
            <a:extLst>
              <a:ext uri="{FF2B5EF4-FFF2-40B4-BE49-F238E27FC236}">
                <a16:creationId xmlns:a16="http://schemas.microsoft.com/office/drawing/2014/main" id="{98599E05-CB02-7D0A-5111-853FD91E3334}"/>
              </a:ext>
            </a:extLst>
          </p:cNvPr>
          <p:cNvPicPr>
            <a:picLocks noChangeAspect="1"/>
          </p:cNvPicPr>
          <p:nvPr/>
        </p:nvPicPr>
        <p:blipFill>
          <a:blip r:embed="rId13"/>
          <a:stretch>
            <a:fillRect/>
          </a:stretch>
        </p:blipFill>
        <p:spPr>
          <a:xfrm>
            <a:off x="8724253" y="2372832"/>
            <a:ext cx="2298700" cy="2184400"/>
          </a:xfrm>
          <a:prstGeom prst="rect">
            <a:avLst/>
          </a:prstGeom>
        </p:spPr>
      </p:pic>
    </p:spTree>
    <p:extLst>
      <p:ext uri="{BB962C8B-B14F-4D97-AF65-F5344CB8AC3E}">
        <p14:creationId xmlns:p14="http://schemas.microsoft.com/office/powerpoint/2010/main" val="47938414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2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20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20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20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2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20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9" grpId="0"/>
      <p:bldP spid="3" grpId="0"/>
      <p:bldP spid="5" grpId="0"/>
      <p:bldP spid="6" grpId="0"/>
      <p:bldP spid="2" grpId="0"/>
      <p:bldP spid="7" grpId="0"/>
      <p:bldP spid="10" grpId="0"/>
      <p:bldP spid="12" grpId="0"/>
      <p:bldP spid="14" grpId="0"/>
      <p:bldP spid="15" grpId="0"/>
      <p:bldP spid="16"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146960" y="79715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450102" y="781691"/>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实际上就是要要确定系数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450102" y="781691"/>
                <a:ext cx="12188096" cy="323165"/>
              </a:xfrm>
              <a:prstGeom prst="rect">
                <a:avLst/>
              </a:prstGeom>
              <a:blipFill>
                <a:blip r:embed="rId2"/>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1432667" y="78169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1432667" y="781691"/>
                <a:ext cx="12068434" cy="323165"/>
              </a:xfrm>
              <a:prstGeom prst="rect">
                <a:avLst/>
              </a:prstGeom>
              <a:blipFill>
                <a:blip r:embed="rId3"/>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548691" y="185082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nary>
                        <m:naryPr>
                          <m:chr m:val="∑"/>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e>
                      </m:nary>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548691" y="1850826"/>
                <a:ext cx="12068434" cy="323165"/>
              </a:xfrm>
              <a:prstGeom prst="rect">
                <a:avLst/>
              </a:prstGeom>
              <a:blipFill>
                <a:blip r:embed="rId4"/>
                <a:stretch>
                  <a:fillRect t="-511111" b="-5851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2890109" y="27211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为最小</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2890109" y="2721111"/>
                <a:ext cx="12068434"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69273" y="27211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为此先求出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的驻点，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69273" y="2721110"/>
                <a:ext cx="12068434" cy="323165"/>
              </a:xfrm>
              <a:prstGeom prst="rect">
                <a:avLst/>
              </a:prstGeom>
              <a:blipFill>
                <a:blip r:embed="rId6"/>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2533642" y="268384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令</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2533642" y="2683843"/>
                <a:ext cx="12068434" cy="323165"/>
              </a:xfrm>
              <a:prstGeom prst="rect">
                <a:avLst/>
              </a:prstGeom>
              <a:blipFill>
                <a:blip r:embed="rId7"/>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DC4CE0EE-C841-6AC4-3AB0-C69742B53981}"/>
                  </a:ext>
                </a:extLst>
              </p:cNvPr>
              <p:cNvSpPr/>
              <p:nvPr/>
            </p:nvSpPr>
            <p:spPr>
              <a:xfrm>
                <a:off x="-548691" y="379024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2</m:t>
                      </m:r>
                      <m:nary>
                        <m:naryPr>
                          <m:chr m:val="∑"/>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d>
                            <m:dPr>
                              <m:ctrlP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e>
                          </m:d>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=0</m:t>
                          </m:r>
                        </m:e>
                      </m:nary>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DC4CE0EE-C841-6AC4-3AB0-C69742B53981}"/>
                  </a:ext>
                </a:extLst>
              </p:cNvPr>
              <p:cNvSpPr>
                <a:spLocks noRot="1" noChangeAspect="1" noMove="1" noResize="1" noEditPoints="1" noAdjustHandles="1" noChangeArrowheads="1" noChangeShapeType="1" noTextEdit="1"/>
              </p:cNvSpPr>
              <p:nvPr/>
            </p:nvSpPr>
            <p:spPr>
              <a:xfrm>
                <a:off x="-548691" y="3790246"/>
                <a:ext cx="12068434" cy="323165"/>
              </a:xfrm>
              <a:prstGeom prst="rect">
                <a:avLst/>
              </a:prstGeom>
              <a:blipFill>
                <a:blip r:embed="rId8"/>
                <a:stretch>
                  <a:fillRect t="-534615" b="-6115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27B1C9B5-EFEB-BC80-BE77-E056EEC98196}"/>
                  </a:ext>
                </a:extLst>
              </p:cNvPr>
              <p:cNvSpPr/>
              <p:nvPr/>
            </p:nvSpPr>
            <p:spPr>
              <a:xfrm>
                <a:off x="-548691" y="492631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𝑓</m:t>
                      </m:r>
                      <m:r>
                        <m:rPr>
                          <m:sty m:val="p"/>
                        </m:rP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b</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2</m:t>
                      </m:r>
                      <m:nary>
                        <m:naryPr>
                          <m:chr m:val="∑"/>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d>
                            <m:dPr>
                              <m:ctrlP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e>
                          </m:d>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=0</m:t>
                          </m:r>
                        </m:e>
                      </m:nary>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27B1C9B5-EFEB-BC80-BE77-E056EEC98196}"/>
                  </a:ext>
                </a:extLst>
              </p:cNvPr>
              <p:cNvSpPr>
                <a:spLocks noRot="1" noChangeAspect="1" noMove="1" noResize="1" noEditPoints="1" noAdjustHandles="1" noChangeArrowheads="1" noChangeShapeType="1" noTextEdit="1"/>
              </p:cNvSpPr>
              <p:nvPr/>
            </p:nvSpPr>
            <p:spPr>
              <a:xfrm>
                <a:off x="-548691" y="4926319"/>
                <a:ext cx="12068434" cy="323165"/>
              </a:xfrm>
              <a:prstGeom prst="rect">
                <a:avLst/>
              </a:prstGeom>
              <a:blipFill>
                <a:blip r:embed="rId9"/>
                <a:stretch>
                  <a:fillRect t="-511111" b="-5851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020893" y="573922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把这组方程加以整理，</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020893" y="5739227"/>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D909C9E9-0FF8-7E11-CB94-4BE7E9A77CF2}"/>
                  </a:ext>
                </a:extLst>
              </p:cNvPr>
              <p:cNvSpPr/>
              <p:nvPr/>
            </p:nvSpPr>
            <p:spPr>
              <a:xfrm>
                <a:off x="1432667" y="573922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得到关于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的线性方程组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D909C9E9-0FF8-7E11-CB94-4BE7E9A77CF2}"/>
                  </a:ext>
                </a:extLst>
              </p:cNvPr>
              <p:cNvSpPr>
                <a:spLocks noRot="1" noChangeAspect="1" noMove="1" noResize="1" noEditPoints="1" noAdjustHandles="1" noChangeArrowheads="1" noChangeShapeType="1" noTextEdit="1"/>
              </p:cNvSpPr>
              <p:nvPr/>
            </p:nvSpPr>
            <p:spPr>
              <a:xfrm>
                <a:off x="1432667" y="5739227"/>
                <a:ext cx="12068434" cy="323165"/>
              </a:xfrm>
              <a:prstGeom prst="rect">
                <a:avLst/>
              </a:prstGeom>
              <a:blipFill>
                <a:blip r:embed="rId11"/>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1172338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2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9" grpId="0"/>
      <p:bldP spid="3" grpId="0"/>
      <p:bldP spid="5" grpId="0"/>
      <p:bldP spid="6" grpId="0"/>
      <p:bldP spid="2" grpId="0"/>
      <p:bldP spid="7" grpId="0"/>
      <p:bldP spid="10" grpId="0"/>
      <p:bldP spid="1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276787" y="151176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解之得到唯一的驻点</m:t>
                      </m:r>
                      <m:d>
                        <m:dPr>
                          <m:begChr m:val="（"/>
                          <m:endChr m:val="）"/>
                          <m:ctrlPr>
                            <a:rPr lang="zh-CN" altLang="en-US" sz="2400" i="1">
                              <a:solidFill>
                                <a:srgbClr val="000000"/>
                              </a:solidFill>
                              <a:latin typeface="Cambria Math" panose="02040503050406030204" pitchFamily="18" charset="0"/>
                              <a:ea typeface="方正书宋_GBK"/>
                              <a:cs typeface="Times New Roman" panose="02020603050405020304" pitchFamily="18" charset="0"/>
                            </a:rPr>
                          </m:ctrlPr>
                        </m:dPr>
                        <m:e>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m:rPr>
                                  <m:sty m:val="p"/>
                                </m:rPr>
                                <a:rPr lang="en-US" altLang="zh-CN" sz="2400" i="1">
                                  <a:solidFill>
                                    <a:srgbClr val="000000"/>
                                  </a:solidFill>
                                  <a:latin typeface="Cambria Math" panose="02040503050406030204" pitchFamily="18" charset="0"/>
                                  <a:cs typeface="Times New Roman" panose="02020603050405020304" pitchFamily="18" charset="0"/>
                                </a:rPr>
                                <m:t>a</m:t>
                              </m:r>
                            </m:e>
                          </m:acc>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a:rPr lang="en-US" altLang="zh-CN" sz="2400" b="0" i="1" smtClean="0">
                                  <a:solidFill>
                                    <a:srgbClr val="000000"/>
                                  </a:solidFill>
                                  <a:latin typeface="Cambria Math" panose="02040503050406030204" pitchFamily="18" charset="0"/>
                                  <a:cs typeface="Times New Roman" panose="02020603050405020304" pitchFamily="18" charset="0"/>
                                </a:rPr>
                                <m:t>𝑏</m:t>
                              </m:r>
                            </m:e>
                          </m:acc>
                        </m:e>
                      </m:d>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276787" y="1511769"/>
                <a:ext cx="12068434"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D909C9E9-0FF8-7E11-CB94-4BE7E9A77CF2}"/>
                  </a:ext>
                </a:extLst>
              </p:cNvPr>
              <p:cNvSpPr/>
              <p:nvPr/>
            </p:nvSpPr>
            <p:spPr>
              <a:xfrm>
                <a:off x="588538" y="227145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D909C9E9-0FF8-7E11-CB94-4BE7E9A77CF2}"/>
                  </a:ext>
                </a:extLst>
              </p:cNvPr>
              <p:cNvSpPr>
                <a:spLocks noRot="1" noChangeAspect="1" noMove="1" noResize="1" noEditPoints="1" noAdjustHandles="1" noChangeArrowheads="1" noChangeShapeType="1" noTextEdit="1"/>
              </p:cNvSpPr>
              <p:nvPr/>
            </p:nvSpPr>
            <p:spPr>
              <a:xfrm>
                <a:off x="588538" y="2271457"/>
                <a:ext cx="12068434" cy="323165"/>
              </a:xfrm>
              <a:prstGeom prst="rect">
                <a:avLst/>
              </a:prstGeom>
              <a:blipFill>
                <a:blip r:embed="rId3"/>
                <a:stretch>
                  <a:fillRect t="-34615" b="-26923"/>
                </a:stretch>
              </a:blipFill>
            </p:spPr>
            <p:txBody>
              <a:bodyPr/>
              <a:lstStyle/>
              <a:p>
                <a:r>
                  <a:rPr lang="zh-CN" altLang="en-US">
                    <a:noFill/>
                  </a:rPr>
                  <a:t> </a:t>
                </a:r>
              </a:p>
            </p:txBody>
          </p:sp>
        </mc:Fallback>
      </mc:AlternateContent>
      <p:pic>
        <p:nvPicPr>
          <p:cNvPr id="13" name="图片 12">
            <a:extLst>
              <a:ext uri="{FF2B5EF4-FFF2-40B4-BE49-F238E27FC236}">
                <a16:creationId xmlns:a16="http://schemas.microsoft.com/office/drawing/2014/main" id="{F0E76686-61F8-C127-F8B5-5DA46463D197}"/>
              </a:ext>
            </a:extLst>
          </p:cNvPr>
          <p:cNvPicPr>
            <a:picLocks noChangeAspect="1"/>
          </p:cNvPicPr>
          <p:nvPr/>
        </p:nvPicPr>
        <p:blipFill>
          <a:blip r:embed="rId4"/>
          <a:stretch>
            <a:fillRect/>
          </a:stretch>
        </p:blipFill>
        <p:spPr>
          <a:xfrm>
            <a:off x="1581819" y="780329"/>
            <a:ext cx="4112119" cy="2161886"/>
          </a:xfrm>
          <a:prstGeom prst="rect">
            <a:avLst/>
          </a:prstGeom>
        </p:spPr>
      </p:pic>
      <p:pic>
        <p:nvPicPr>
          <p:cNvPr id="14" name="图片 13">
            <a:extLst>
              <a:ext uri="{FF2B5EF4-FFF2-40B4-BE49-F238E27FC236}">
                <a16:creationId xmlns:a16="http://schemas.microsoft.com/office/drawing/2014/main" id="{324EABD2-BF59-6795-B6E0-A0DBBE2D60C1}"/>
              </a:ext>
            </a:extLst>
          </p:cNvPr>
          <p:cNvPicPr>
            <a:picLocks noChangeAspect="1"/>
          </p:cNvPicPr>
          <p:nvPr/>
        </p:nvPicPr>
        <p:blipFill>
          <a:blip r:embed="rId5"/>
          <a:stretch>
            <a:fillRect/>
          </a:stretch>
        </p:blipFill>
        <p:spPr>
          <a:xfrm>
            <a:off x="791658" y="3673654"/>
            <a:ext cx="10608683" cy="1917231"/>
          </a:xfrm>
          <a:prstGeom prst="rect">
            <a:avLst/>
          </a:prstGeom>
        </p:spPr>
      </p:pic>
    </p:spTree>
    <p:extLst>
      <p:ext uri="{BB962C8B-B14F-4D97-AF65-F5344CB8AC3E}">
        <p14:creationId xmlns:p14="http://schemas.microsoft.com/office/powerpoint/2010/main" val="283819477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2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249216" y="466095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d>
                        <m:dPr>
                          <m:begChr m:val="（"/>
                          <m:endChr m:val="）"/>
                          <m:ctrlPr>
                            <a:rPr lang="zh-CN" altLang="en-US" sz="2400" i="1">
                              <a:solidFill>
                                <a:srgbClr val="000000"/>
                              </a:solidFill>
                              <a:latin typeface="Cambria Math" panose="02040503050406030204" pitchFamily="18" charset="0"/>
                              <a:ea typeface="方正书宋_GBK"/>
                              <a:cs typeface="Times New Roman" panose="02020603050405020304" pitchFamily="18" charset="0"/>
                            </a:rPr>
                          </m:ctrlPr>
                        </m:dPr>
                        <m:e>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m:rPr>
                                  <m:sty m:val="p"/>
                                </m:rPr>
                                <a:rPr lang="en-US" altLang="zh-CN" sz="2400" i="1">
                                  <a:solidFill>
                                    <a:srgbClr val="000000"/>
                                  </a:solidFill>
                                  <a:latin typeface="Cambria Math" panose="02040503050406030204" pitchFamily="18" charset="0"/>
                                  <a:cs typeface="Times New Roman" panose="02020603050405020304" pitchFamily="18" charset="0"/>
                                </a:rPr>
                                <m:t>a</m:t>
                              </m:r>
                            </m:e>
                          </m:acc>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a:rPr lang="en-US" altLang="zh-CN" sz="2400" i="1">
                                  <a:solidFill>
                                    <a:srgbClr val="000000"/>
                                  </a:solidFill>
                                  <a:latin typeface="Cambria Math" panose="02040503050406030204" pitchFamily="18" charset="0"/>
                                  <a:cs typeface="Times New Roman" panose="02020603050405020304" pitchFamily="18" charset="0"/>
                                </a:rPr>
                                <m:t>𝑏</m:t>
                              </m:r>
                            </m:e>
                          </m:acc>
                        </m:e>
                      </m:d>
                      <m:r>
                        <a:rPr lang="zh-CN" altLang="en-US" sz="2400" i="1">
                          <a:solidFill>
                            <a:srgbClr val="000000"/>
                          </a:solidFill>
                          <a:latin typeface="Cambria Math" panose="02040503050406030204" pitchFamily="18" charset="0"/>
                          <a:ea typeface="方正书宋_GBK"/>
                          <a:cs typeface="Times New Roman" panose="02020603050405020304" pitchFamily="18" charset="0"/>
                        </a:rPr>
                        <m:t>取得极小值，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249216" y="4660958"/>
                <a:ext cx="12068434"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D909C9E9-0FF8-7E11-CB94-4BE7E9A77CF2}"/>
                  </a:ext>
                </a:extLst>
              </p:cNvPr>
              <p:cNvSpPr/>
              <p:nvPr/>
            </p:nvSpPr>
            <p:spPr>
              <a:xfrm>
                <a:off x="-1595382" y="529157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根据问题的实际意义可知这极小值即为最小值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D909C9E9-0FF8-7E11-CB94-4BE7E9A77CF2}"/>
                  </a:ext>
                </a:extLst>
              </p:cNvPr>
              <p:cNvSpPr>
                <a:spLocks noRot="1" noChangeAspect="1" noMove="1" noResize="1" noEditPoints="1" noAdjustHandles="1" noChangeArrowheads="1" noChangeShapeType="1" noTextEdit="1"/>
              </p:cNvSpPr>
              <p:nvPr/>
            </p:nvSpPr>
            <p:spPr>
              <a:xfrm>
                <a:off x="-1595382" y="5291579"/>
                <a:ext cx="12068434" cy="323165"/>
              </a:xfrm>
              <a:prstGeom prst="rect">
                <a:avLst/>
              </a:prstGeom>
              <a:blipFill>
                <a:blip r:embed="rId3"/>
                <a:stretch>
                  <a:fillRect t="-29630" b="-22222"/>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DC2CE928-DADD-2282-80BC-763F261E4705}"/>
              </a:ext>
            </a:extLst>
          </p:cNvPr>
          <p:cNvPicPr>
            <a:picLocks noChangeAspect="1"/>
          </p:cNvPicPr>
          <p:nvPr/>
        </p:nvPicPr>
        <p:blipFill>
          <a:blip r:embed="rId4"/>
          <a:stretch>
            <a:fillRect/>
          </a:stretch>
        </p:blipFill>
        <p:spPr>
          <a:xfrm>
            <a:off x="1108225" y="908266"/>
            <a:ext cx="9975550" cy="3010912"/>
          </a:xfrm>
          <a:prstGeom prst="rect">
            <a:avLst/>
          </a:prstGeom>
        </p:spPr>
      </p:pic>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884582" y="5949734"/>
                <a:ext cx="12068434" cy="344005"/>
              </a:xfrm>
              <a:prstGeom prst="rect">
                <a:avLst/>
              </a:prstGeom>
            </p:spPr>
            <p:txBody>
              <a:bodyPr wrap="square">
                <a:spAutoFit/>
              </a:bodyPr>
              <a:lstStyle/>
              <a:p>
                <a:pPr indent="266700">
                  <a:lnSpc>
                    <a:spcPts val="1810"/>
                  </a:lnSpc>
                </a:pPr>
                <a14:m>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因此所求直线方程为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m:rPr>
                            <m:sty m:val="p"/>
                          </m:rPr>
                          <a:rPr lang="en-US" altLang="zh-CN" sz="2400" i="1">
                            <a:solidFill>
                              <a:srgbClr val="000000"/>
                            </a:solidFill>
                            <a:latin typeface="Cambria Math" panose="02040503050406030204" pitchFamily="18" charset="0"/>
                            <a:cs typeface="Times New Roman" panose="02020603050405020304" pitchFamily="18" charset="0"/>
                          </a:rPr>
                          <m:t>a</m:t>
                        </m:r>
                      </m:e>
                    </m:acc>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a:rPr lang="en-US" altLang="zh-CN" sz="2400" i="1">
                            <a:solidFill>
                              <a:srgbClr val="000000"/>
                            </a:solidFill>
                            <a:latin typeface="Cambria Math" panose="02040503050406030204" pitchFamily="18" charset="0"/>
                            <a:cs typeface="Times New Roman" panose="02020603050405020304" pitchFamily="18" charset="0"/>
                          </a:rPr>
                          <m:t>𝑏</m:t>
                        </m:r>
                      </m:e>
                    </m:acc>
                  </m:oMath>
                </a14:m>
                <a:r>
                  <a:rPr lang="en-US" altLang="zh-CN" sz="2400" dirty="0">
                    <a:solidFill>
                      <a:srgbClr val="000000"/>
                    </a:solidFill>
                    <a:latin typeface="NEU-BZ-S92"/>
                    <a:ea typeface="方正书宋_GBK"/>
                    <a:cs typeface="Times New Roman" panose="02020603050405020304" pitchFamily="18" charset="0"/>
                  </a:rPr>
                  <a:t> .</a:t>
                </a:r>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884582" y="5949734"/>
                <a:ext cx="12068434" cy="344005"/>
              </a:xfrm>
              <a:prstGeom prst="rect">
                <a:avLst/>
              </a:prstGeom>
              <a:blipFill>
                <a:blip r:embed="rId5"/>
                <a:stretch>
                  <a:fillRect t="-42857" b="-392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2639242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595580" y="86559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通常称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m:rPr>
                              <m:sty m:val="p"/>
                            </m:rPr>
                            <a:rPr lang="en-US" altLang="zh-CN" sz="2400" i="1">
                              <a:solidFill>
                                <a:srgbClr val="000000"/>
                              </a:solidFill>
                              <a:latin typeface="Cambria Math" panose="02040503050406030204" pitchFamily="18" charset="0"/>
                              <a:cs typeface="Times New Roman" panose="02020603050405020304" pitchFamily="18" charset="0"/>
                            </a:rPr>
                            <m:t>a</m:t>
                          </m:r>
                        </m:e>
                      </m:acc>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acc>
                        <m:accPr>
                          <m:chr m:val="̅"/>
                          <m:ctrlPr>
                            <a:rPr lang="zh-CN" altLang="en-US" sz="2400" i="1">
                              <a:solidFill>
                                <a:srgbClr val="000000"/>
                              </a:solidFill>
                              <a:latin typeface="Cambria Math" panose="02040503050406030204" pitchFamily="18" charset="0"/>
                              <a:cs typeface="Times New Roman" panose="02020603050405020304" pitchFamily="18" charset="0"/>
                            </a:rPr>
                          </m:ctrlPr>
                        </m:accPr>
                        <m:e>
                          <m:r>
                            <a:rPr lang="en-US" altLang="zh-CN" sz="2400" i="1">
                              <a:solidFill>
                                <a:srgbClr val="000000"/>
                              </a:solidFill>
                              <a:latin typeface="Cambria Math" panose="02040503050406030204" pitchFamily="18" charset="0"/>
                              <a:cs typeface="Times New Roman" panose="02020603050405020304" pitchFamily="18" charset="0"/>
                            </a:rPr>
                            <m:t>𝑏</m:t>
                          </m:r>
                        </m:e>
                      </m:acc>
                      <m:r>
                        <a:rPr lang="zh-CN" altLang="en-US" sz="2400" i="1">
                          <a:solidFill>
                            <a:srgbClr val="000000"/>
                          </a:solidFill>
                          <a:latin typeface="Cambria Math" panose="02040503050406030204" pitchFamily="18" charset="0"/>
                          <a:ea typeface="方正书宋_GBK"/>
                          <a:cs typeface="Times New Roman" panose="02020603050405020304" pitchFamily="18" charset="0"/>
                        </a:rPr>
                        <m:t>为经验公式，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595580" y="865593"/>
                <a:ext cx="12068434" cy="323165"/>
              </a:xfrm>
              <a:prstGeom prst="rect">
                <a:avLst/>
              </a:prstGeom>
              <a:blipFill>
                <a:blip r:embed="rId2"/>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D909C9E9-0FF8-7E11-CB94-4BE7E9A77CF2}"/>
                  </a:ext>
                </a:extLst>
              </p:cNvPr>
              <p:cNvSpPr/>
              <p:nvPr/>
            </p:nvSpPr>
            <p:spPr>
              <a:xfrm>
                <a:off x="2006800" y="86559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它近似地反应了实验数据之间的关系</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D909C9E9-0FF8-7E11-CB94-4BE7E9A77CF2}"/>
                  </a:ext>
                </a:extLst>
              </p:cNvPr>
              <p:cNvSpPr>
                <a:spLocks noRot="1" noChangeAspect="1" noMove="1" noResize="1" noEditPoints="1" noAdjustHandles="1" noChangeArrowheads="1" noChangeShapeType="1" noTextEdit="1"/>
              </p:cNvSpPr>
              <p:nvPr/>
            </p:nvSpPr>
            <p:spPr>
              <a:xfrm>
                <a:off x="2006800" y="865592"/>
                <a:ext cx="12068434"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3604291" y="15390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有了经验公式，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3604291" y="1539033"/>
                <a:ext cx="12068434" cy="323165"/>
              </a:xfrm>
              <a:prstGeom prst="rect">
                <a:avLst/>
              </a:prstGeom>
              <a:blipFill>
                <a:blip r:embed="rId4"/>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DEF04A23-5A16-8E38-9806-32C0CBF28403}"/>
                  </a:ext>
                </a:extLst>
              </p:cNvPr>
              <p:cNvSpPr/>
              <p:nvPr/>
            </p:nvSpPr>
            <p:spPr>
              <a:xfrm>
                <a:off x="-281871" y="153903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我们就可以将理论应用于实践，</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DEF04A23-5A16-8E38-9806-32C0CBF28403}"/>
                  </a:ext>
                </a:extLst>
              </p:cNvPr>
              <p:cNvSpPr>
                <a:spLocks noRot="1" noChangeAspect="1" noMove="1" noResize="1" noEditPoints="1" noAdjustHandles="1" noChangeArrowheads="1" noChangeShapeType="1" noTextEdit="1"/>
              </p:cNvSpPr>
              <p:nvPr/>
            </p:nvSpPr>
            <p:spPr>
              <a:xfrm>
                <a:off x="-281871" y="1539032"/>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125CB30E-C67B-1F15-3C37-F3A45F3EA154}"/>
                  </a:ext>
                </a:extLst>
              </p:cNvPr>
              <p:cNvSpPr/>
              <p:nvPr/>
            </p:nvSpPr>
            <p:spPr>
              <a:xfrm>
                <a:off x="-2357382" y="22708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对实验数据进行分析、预测和控制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125CB30E-C67B-1F15-3C37-F3A45F3EA154}"/>
                  </a:ext>
                </a:extLst>
              </p:cNvPr>
              <p:cNvSpPr>
                <a:spLocks noRot="1" noChangeAspect="1" noMove="1" noResize="1" noEditPoints="1" noAdjustHandles="1" noChangeArrowheads="1" noChangeShapeType="1" noTextEdit="1"/>
              </p:cNvSpPr>
              <p:nvPr/>
            </p:nvSpPr>
            <p:spPr>
              <a:xfrm>
                <a:off x="-2357382" y="2270811"/>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4324727" y="32674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思考</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4324727" y="3267417"/>
                <a:ext cx="12068434" cy="323165"/>
              </a:xfrm>
              <a:prstGeom prst="rect">
                <a:avLst/>
              </a:prstGeom>
              <a:blipFill>
                <a:blip r:embed="rId7"/>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281871" y="340354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为什么例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中用偏差的平方和</m:t>
                      </m:r>
                      <m:nary>
                        <m:naryPr>
                          <m:chr m:val="∑"/>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e>
                      </m:nary>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281871" y="3403545"/>
                <a:ext cx="12068434" cy="323165"/>
              </a:xfrm>
              <a:prstGeom prst="rect">
                <a:avLst/>
              </a:prstGeom>
              <a:blipFill>
                <a:blip r:embed="rId8"/>
                <a:stretch>
                  <a:fillRect t="-511111" b="-5851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5B68D3EB-373B-71D6-2FAE-145864895F29}"/>
                  </a:ext>
                </a:extLst>
              </p:cNvPr>
              <p:cNvSpPr/>
              <p:nvPr/>
            </p:nvSpPr>
            <p:spPr>
              <a:xfrm>
                <a:off x="-475835" y="4603386"/>
                <a:ext cx="12068434" cy="1015663"/>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而不是用偏差的绝对值的和</m:t>
                      </m:r>
                      <m:nary>
                        <m:naryPr>
                          <m:chr m:val="∑"/>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naryPr>
                        <m:sub>
                          <m:r>
                            <m:rPr>
                              <m:sty m:val="p"/>
                              <m:brk m:alnAt="23"/>
                            </m:rPr>
                            <a:rPr lang="en-US" altLang="zh-CN" sz="2400" i="1">
                              <a:solidFill>
                                <a:srgbClr val="000000"/>
                              </a:solidFill>
                              <a:latin typeface="Cambria Math" panose="02040503050406030204" pitchFamily="18" charset="0"/>
                              <a:ea typeface="方正书宋_GBK"/>
                              <a:cs typeface="Times New Roman" panose="02020603050405020304" pitchFamily="18" charset="0"/>
                            </a:rPr>
                            <m:t>i</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sub>
                        <m:sup>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sup>
                        <m:e>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𝑎𝑥𝑖</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m:rPr>
                              <m:sty m:val="p"/>
                            </m:rP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i</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e>
                      </m:nary>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来描述直线与实验数据的偏差程度？</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5B68D3EB-373B-71D6-2FAE-145864895F29}"/>
                  </a:ext>
                </a:extLst>
              </p:cNvPr>
              <p:cNvSpPr>
                <a:spLocks noRot="1" noChangeAspect="1" noMove="1" noResize="1" noEditPoints="1" noAdjustHandles="1" noChangeArrowheads="1" noChangeShapeType="1" noTextEdit="1"/>
              </p:cNvSpPr>
              <p:nvPr/>
            </p:nvSpPr>
            <p:spPr>
              <a:xfrm>
                <a:off x="-475835" y="4603386"/>
                <a:ext cx="12068434" cy="1015663"/>
              </a:xfrm>
              <a:prstGeom prst="rect">
                <a:avLst/>
              </a:prstGeom>
              <a:blipFill>
                <a:blip r:embed="rId9"/>
                <a:stretch>
                  <a:fillRect t="-171605" b="-1283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5930718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3" grpId="0"/>
      <p:bldP spid="4" grpId="0"/>
      <p:bldP spid="5" grpId="0"/>
      <p:bldP spid="6" grpId="0"/>
      <p:bldP spid="7" grpId="0"/>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526307" y="81017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二、</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条件极值与拉格朗日乘数法</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526307" y="810175"/>
                <a:ext cx="12068434"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3244072" y="147815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上面讨论的极值问题，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3244072" y="1478159"/>
                <a:ext cx="12068434"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DEF04A23-5A16-8E38-9806-32C0CBF28403}"/>
                  </a:ext>
                </a:extLst>
              </p:cNvPr>
              <p:cNvSpPr/>
              <p:nvPr/>
            </p:nvSpPr>
            <p:spPr>
              <a:xfrm>
                <a:off x="410857" y="148361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只是要求自变量在定义域内，</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DEF04A23-5A16-8E38-9806-32C0CBF28403}"/>
                  </a:ext>
                </a:extLst>
              </p:cNvPr>
              <p:cNvSpPr>
                <a:spLocks noRot="1" noChangeAspect="1" noMove="1" noResize="1" noEditPoints="1" noAdjustHandles="1" noChangeArrowheads="1" noChangeShapeType="1" noTextEdit="1"/>
              </p:cNvSpPr>
              <p:nvPr/>
            </p:nvSpPr>
            <p:spPr>
              <a:xfrm>
                <a:off x="410857" y="1483614"/>
                <a:ext cx="12068434" cy="323165"/>
              </a:xfrm>
              <a:prstGeom prst="rect">
                <a:avLst/>
              </a:prstGeom>
              <a:blipFill>
                <a:blip r:embed="rId4"/>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125CB30E-C67B-1F15-3C37-F3A45F3EA154}"/>
                  </a:ext>
                </a:extLst>
              </p:cNvPr>
              <p:cNvSpPr/>
              <p:nvPr/>
            </p:nvSpPr>
            <p:spPr>
              <a:xfrm>
                <a:off x="3724764" y="148361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并没有其他要求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125CB30E-C67B-1F15-3C37-F3A45F3EA154}"/>
                  </a:ext>
                </a:extLst>
              </p:cNvPr>
              <p:cNvSpPr>
                <a:spLocks noRot="1" noChangeAspect="1" noMove="1" noResize="1" noEditPoints="1" noAdjustHandles="1" noChangeArrowheads="1" noChangeShapeType="1" noTextEdit="1"/>
              </p:cNvSpPr>
              <p:nvPr/>
            </p:nvSpPr>
            <p:spPr>
              <a:xfrm>
                <a:off x="3724764" y="1483614"/>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3036254" y="213679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这类极值称为无条件极值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3036254" y="2136797"/>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3509980" y="27899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但在实际问题中，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3509980" y="2789980"/>
                <a:ext cx="12068434" cy="323165"/>
              </a:xfrm>
              <a:prstGeom prst="rect">
                <a:avLst/>
              </a:prstGeom>
              <a:blipFill>
                <a:blip r:embed="rId7"/>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5B68D3EB-373B-71D6-2FAE-145864895F29}"/>
                  </a:ext>
                </a:extLst>
              </p:cNvPr>
              <p:cNvSpPr/>
              <p:nvPr/>
            </p:nvSpPr>
            <p:spPr>
              <a:xfrm>
                <a:off x="715656" y="279837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经常会遇到自变量除了必须在定义域内，</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5B68D3EB-373B-71D6-2FAE-145864895F29}"/>
                  </a:ext>
                </a:extLst>
              </p:cNvPr>
              <p:cNvSpPr>
                <a:spLocks noRot="1" noChangeAspect="1" noMove="1" noResize="1" noEditPoints="1" noAdjustHandles="1" noChangeArrowheads="1" noChangeShapeType="1" noTextEdit="1"/>
              </p:cNvSpPr>
              <p:nvPr/>
            </p:nvSpPr>
            <p:spPr>
              <a:xfrm>
                <a:off x="715656" y="2798373"/>
                <a:ext cx="12068434" cy="323165"/>
              </a:xfrm>
              <a:prstGeom prst="rect">
                <a:avLst/>
              </a:prstGeom>
              <a:blipFill>
                <a:blip r:embed="rId8"/>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2882871" y="337358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还要受到其他条件的约束，</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2882871" y="3373582"/>
                <a:ext cx="12068434" cy="323165"/>
              </a:xfrm>
              <a:prstGeom prst="rect">
                <a:avLst/>
              </a:prstGeom>
              <a:blipFill>
                <a:blip r:embed="rId9"/>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2162856" y="33626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这种带有约束条件的函数极值称为条件极值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2162856" y="3362633"/>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2752836" y="41246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例如本节的例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可以看成是求</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2752836" y="4124688"/>
                <a:ext cx="12068434" cy="323165"/>
              </a:xfrm>
              <a:prstGeom prst="rect">
                <a:avLst/>
              </a:prstGeom>
              <a:blipFill>
                <a:blip r:embed="rId11"/>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268124F1-4446-1416-99BD-6B4DD45D2106}"/>
                  </a:ext>
                </a:extLst>
              </p:cNvPr>
              <p:cNvSpPr/>
              <p:nvPr/>
            </p:nvSpPr>
            <p:spPr>
              <a:xfrm>
                <a:off x="250930" y="473279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在定义域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268124F1-4446-1416-99BD-6B4DD45D2106}"/>
                  </a:ext>
                </a:extLst>
              </p:cNvPr>
              <p:cNvSpPr>
                <a:spLocks noRot="1" noChangeAspect="1" noMove="1" noResize="1" noEditPoints="1" noAdjustHandles="1" noChangeArrowheads="1" noChangeShapeType="1" noTextEdit="1"/>
              </p:cNvSpPr>
              <p:nvPr/>
            </p:nvSpPr>
            <p:spPr>
              <a:xfrm>
                <a:off x="250930" y="4732795"/>
                <a:ext cx="12068434" cy="323165"/>
              </a:xfrm>
              <a:prstGeom prst="rect">
                <a:avLst/>
              </a:prstGeom>
              <a:blipFill>
                <a:blip r:embed="rId12"/>
                <a:stretch>
                  <a:fillRect t="-30769" b="-4230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887C59F5-AF07-1507-DFAB-90C7DA0DDD04}"/>
                  </a:ext>
                </a:extLst>
              </p:cNvPr>
              <p:cNvSpPr/>
              <p:nvPr/>
            </p:nvSpPr>
            <p:spPr>
              <a:xfrm>
                <a:off x="-2156107" y="535602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满足约束条件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的条件极值问题</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887C59F5-AF07-1507-DFAB-90C7DA0DDD04}"/>
                  </a:ext>
                </a:extLst>
              </p:cNvPr>
              <p:cNvSpPr>
                <a:spLocks noRot="1" noChangeAspect="1" noMove="1" noResize="1" noEditPoints="1" noAdjustHandles="1" noChangeArrowheads="1" noChangeShapeType="1" noTextEdit="1"/>
              </p:cNvSpPr>
              <p:nvPr/>
            </p:nvSpPr>
            <p:spPr>
              <a:xfrm>
                <a:off x="-2156107" y="5356021"/>
                <a:ext cx="12068434" cy="323165"/>
              </a:xfrm>
              <a:prstGeom prst="rect">
                <a:avLst/>
              </a:prstGeom>
              <a:blipFill>
                <a:blip r:embed="rId13"/>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8225871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4" grpId="0"/>
      <p:bldP spid="5" grpId="0"/>
      <p:bldP spid="6" grpId="0"/>
      <p:bldP spid="7" grpId="0"/>
      <p:bldP spid="8" grpId="0"/>
      <p:bldP spid="11" grpId="0"/>
      <p:bldP spid="13" grpId="0"/>
      <p:bldP spid="14" grpId="0"/>
      <p:bldP spid="15" grpId="0"/>
      <p:bldP spid="20"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531252" y="119586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解决这类问题的基本方法是将条件极值转化为无条件极值来处理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531252" y="1195860"/>
                <a:ext cx="12068434"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3926779" y="189301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方法有两种，</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3926779" y="1893019"/>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DEF04A23-5A16-8E38-9806-32C0CBF28403}"/>
                  </a:ext>
                </a:extLst>
              </p:cNvPr>
              <p:cNvSpPr/>
              <p:nvPr/>
            </p:nvSpPr>
            <p:spPr>
              <a:xfrm>
                <a:off x="-919179" y="188347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第一种就是本节例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的做法，</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DEF04A23-5A16-8E38-9806-32C0CBF28403}"/>
                  </a:ext>
                </a:extLst>
              </p:cNvPr>
              <p:cNvSpPr>
                <a:spLocks noRot="1" noChangeAspect="1" noMove="1" noResize="1" noEditPoints="1" noAdjustHandles="1" noChangeArrowheads="1" noChangeShapeType="1" noTextEdit="1"/>
              </p:cNvSpPr>
              <p:nvPr/>
            </p:nvSpPr>
            <p:spPr>
              <a:xfrm>
                <a:off x="-919179" y="1883476"/>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125CB30E-C67B-1F15-3C37-F3A45F3EA154}"/>
                  </a:ext>
                </a:extLst>
              </p:cNvPr>
              <p:cNvSpPr/>
              <p:nvPr/>
            </p:nvSpPr>
            <p:spPr>
              <a:xfrm>
                <a:off x="3461528" y="195264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从约束条件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中解出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125CB30E-C67B-1F15-3C37-F3A45F3EA154}"/>
                  </a:ext>
                </a:extLst>
              </p:cNvPr>
              <p:cNvSpPr>
                <a:spLocks noRot="1" noChangeAspect="1" noMove="1" noResize="1" noEditPoints="1" noAdjustHandles="1" noChangeArrowheads="1" noChangeShapeType="1" noTextEdit="1"/>
              </p:cNvSpPr>
              <p:nvPr/>
            </p:nvSpPr>
            <p:spPr>
              <a:xfrm>
                <a:off x="3461528" y="1952640"/>
                <a:ext cx="12068434" cy="323165"/>
              </a:xfrm>
              <a:prstGeom prst="rect">
                <a:avLst/>
              </a:prstGeom>
              <a:blipFill>
                <a:blip r:embed="rId5"/>
                <a:stretch>
                  <a:fillRect t="-103704" b="-5185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3493416" y="263610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代入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3493416" y="2636108"/>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1408384" y="273718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再求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𝑠</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1408384" y="2737189"/>
                <a:ext cx="12068434" cy="323165"/>
              </a:xfrm>
              <a:prstGeom prst="rect">
                <a:avLst/>
              </a:prstGeom>
              <a:blipFill>
                <a:blip r:embed="rId7"/>
                <a:stretch>
                  <a:fillRect t="-107692" b="-576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1635961" y="342480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在定义域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内的无条件极值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1635961" y="3424805"/>
                <a:ext cx="12068434" cy="323165"/>
              </a:xfrm>
              <a:prstGeom prst="rect">
                <a:avLst/>
              </a:prstGeom>
              <a:blipFill>
                <a:blip r:embed="rId8"/>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1259216" y="407575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这种方法的实质是将约束条件所确定的隐函数显化，</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1259216" y="4075754"/>
                <a:ext cx="12068434" cy="323165"/>
              </a:xfrm>
              <a:prstGeom prst="rect">
                <a:avLst/>
              </a:prstGeom>
              <a:blipFill>
                <a:blip r:embed="rId9"/>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3952764" y="406348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但这并非总是可行的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3952764" y="4063481"/>
                <a:ext cx="12068434" cy="323165"/>
              </a:xfrm>
              <a:prstGeom prst="rect">
                <a:avLst/>
              </a:prstGeom>
              <a:blipFill>
                <a:blip r:embed="rId10"/>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7846937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4" grpId="0"/>
      <p:bldP spid="5" grpId="0"/>
      <p:bldP spid="6" grpId="0"/>
      <p:bldP spid="7" grpId="0"/>
      <p:bldP spid="11" grpId="0"/>
      <p:bldP spid="13" grpId="0"/>
      <p:bldP spid="1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1805870" y="96701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第二种方法是拉格朗日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𝐿𝑎𝑔𝑟𝑎𝑛𝑔𝑒</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乘数法，</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1805870" y="967012"/>
                <a:ext cx="12068434" cy="323165"/>
              </a:xfrm>
              <a:prstGeom prst="rect">
                <a:avLst/>
              </a:prstGeom>
              <a:blipFill>
                <a:blip r:embed="rId2"/>
                <a:stretch>
                  <a:fillRect t="-34615"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1805870" y="161796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即通过设置一个新函数化条件极值为无条件极值，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1805870" y="1617961"/>
                <a:ext cx="12068434"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3712111" y="16056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回避了约束条件显化这一难题，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3712111" y="1605688"/>
                <a:ext cx="12068434"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2720271" y="224436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很好地体现了</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化难为易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的数学思想</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2720271" y="2244364"/>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123566" y="293852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的某邻域内有一阶连续偏导数，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123566" y="2938526"/>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2416377" y="361070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不全为零，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2416377" y="3610704"/>
                <a:ext cx="12068434" cy="323165"/>
              </a:xfrm>
              <a:prstGeom prst="rect">
                <a:avLst/>
              </a:prstGeom>
              <a:blipFill>
                <a:blip r:embed="rId7"/>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425272" y="428288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则求目标函数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在约束条件</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下的极值问题，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425272" y="4282882"/>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3016072" y="497985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可以转化为求拉格朗日函数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3016072" y="4979850"/>
                <a:ext cx="12068434" cy="323165"/>
              </a:xfrm>
              <a:prstGeom prst="rect">
                <a:avLst/>
              </a:prstGeom>
              <a:blipFill>
                <a:blip r:embed="rId9"/>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FCE83FEC-89E4-F25B-AC39-E2D44C37CB6C}"/>
                  </a:ext>
                </a:extLst>
              </p:cNvPr>
              <p:cNvSpPr/>
              <p:nvPr/>
            </p:nvSpPr>
            <p:spPr>
              <a:xfrm>
                <a:off x="2054691" y="497704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𝐿</m:t>
                      </m:r>
                      <m:d>
                        <m:d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e>
                      </m:d>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𝜆𝜑</m:t>
                      </m:r>
                      <m:d>
                        <m:dPr>
                          <m:ctrlPr>
                            <a:rPr lang="el-GR"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①</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FCE83FEC-89E4-F25B-AC39-E2D44C37CB6C}"/>
                  </a:ext>
                </a:extLst>
              </p:cNvPr>
              <p:cNvSpPr>
                <a:spLocks noRot="1" noChangeAspect="1" noMove="1" noResize="1" noEditPoints="1" noAdjustHandles="1" noChangeArrowheads="1" noChangeShapeType="1" noTextEdit="1"/>
              </p:cNvSpPr>
              <p:nvPr/>
            </p:nvSpPr>
            <p:spPr>
              <a:xfrm>
                <a:off x="2054691" y="4977044"/>
                <a:ext cx="12068434" cy="323165"/>
              </a:xfrm>
              <a:prstGeom prst="rect">
                <a:avLst/>
              </a:prstGeom>
              <a:blipFill>
                <a:blip r:embed="rId10"/>
                <a:stretch>
                  <a:fillRect t="-25926"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15F208E9-73F7-FE3D-8C0D-CEEF0B10A37B}"/>
                  </a:ext>
                </a:extLst>
              </p:cNvPr>
              <p:cNvSpPr/>
              <p:nvPr/>
            </p:nvSpPr>
            <p:spPr>
              <a:xfrm>
                <a:off x="-3399780" y="57322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的无条件极值问题，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15F208E9-73F7-FE3D-8C0D-CEEF0B10A37B}"/>
                  </a:ext>
                </a:extLst>
              </p:cNvPr>
              <p:cNvSpPr>
                <a:spLocks noRot="1" noChangeAspect="1" noMove="1" noResize="1" noEditPoints="1" noAdjustHandles="1" noChangeArrowheads="1" noChangeShapeType="1" noTextEdit="1"/>
              </p:cNvSpPr>
              <p:nvPr/>
            </p:nvSpPr>
            <p:spPr>
              <a:xfrm>
                <a:off x="-3399780" y="5732211"/>
                <a:ext cx="12068434" cy="323165"/>
              </a:xfrm>
              <a:prstGeom prst="rect">
                <a:avLst/>
              </a:prstGeom>
              <a:blipFill>
                <a:blip r:embed="rId11"/>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500CFE99-2D9C-F040-D986-F1682C70E48E}"/>
                  </a:ext>
                </a:extLst>
              </p:cNvPr>
              <p:cNvSpPr/>
              <p:nvPr/>
            </p:nvSpPr>
            <p:spPr>
              <a:xfrm>
                <a:off x="-619236" y="572845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是待定常数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500CFE99-2D9C-F040-D986-F1682C70E48E}"/>
                  </a:ext>
                </a:extLst>
              </p:cNvPr>
              <p:cNvSpPr>
                <a:spLocks noRot="1" noChangeAspect="1" noMove="1" noResize="1" noEditPoints="1" noAdjustHandles="1" noChangeArrowheads="1" noChangeShapeType="1" noTextEdit="1"/>
              </p:cNvSpPr>
              <p:nvPr/>
            </p:nvSpPr>
            <p:spPr>
              <a:xfrm>
                <a:off x="-619236" y="5728450"/>
                <a:ext cx="12068434" cy="323165"/>
              </a:xfrm>
              <a:prstGeom prst="rect">
                <a:avLst/>
              </a:prstGeom>
              <a:blipFill>
                <a:blip r:embed="rId1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70D71C0A-7CC1-CEB5-2646-1BEE105958DF}"/>
                  </a:ext>
                </a:extLst>
              </p:cNvPr>
              <p:cNvSpPr/>
              <p:nvPr/>
            </p:nvSpPr>
            <p:spPr>
              <a:xfrm>
                <a:off x="3018145" y="572468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这种方法称为拉格朗日乘数法</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70D71C0A-7CC1-CEB5-2646-1BEE105958DF}"/>
                  </a:ext>
                </a:extLst>
              </p:cNvPr>
              <p:cNvSpPr>
                <a:spLocks noRot="1" noChangeAspect="1" noMove="1" noResize="1" noEditPoints="1" noAdjustHandles="1" noChangeArrowheads="1" noChangeShapeType="1" noTextEdit="1"/>
              </p:cNvSpPr>
              <p:nvPr/>
            </p:nvSpPr>
            <p:spPr>
              <a:xfrm>
                <a:off x="3018145" y="5724689"/>
                <a:ext cx="12068434" cy="323165"/>
              </a:xfrm>
              <a:prstGeom prst="rect">
                <a:avLst/>
              </a:prstGeom>
              <a:blipFill>
                <a:blip r:embed="rId13"/>
                <a:stretch>
                  <a:fillRect t="-29630"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3739392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20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6" grpId="0"/>
      <p:bldP spid="7" grpId="0"/>
      <p:bldP spid="11" grpId="0"/>
      <p:bldP spid="13" grpId="0"/>
      <p:bldP spid="14" grpId="0"/>
      <p:bldP spid="2" grpId="0"/>
      <p:bldP spid="8" grpId="0"/>
      <p:bldP spid="9" grpId="0"/>
      <p:bldP spid="12" grpId="0"/>
      <p:bldP spid="1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844961" y="81014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对这种方法不作严格的证明，</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844961" y="810146"/>
                <a:ext cx="12068434"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812640" y="81295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只作一个大致的解释</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812640" y="812952"/>
                <a:ext cx="12068434"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123566" y="148232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假设点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是目标函数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在约束条件</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下的极值点，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123566" y="1482324"/>
                <a:ext cx="12068434" cy="323165"/>
              </a:xfrm>
              <a:prstGeom prst="rect">
                <a:avLst/>
              </a:prstGeom>
              <a:blipFill>
                <a:blip r:embed="rId4"/>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2027544" y="219803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与</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不同时为零，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2027544" y="2198030"/>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1275743" y="28514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一定是相应的拉格朗日函数①的驻点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1275743" y="2851470"/>
                <a:ext cx="12068434" cy="323165"/>
              </a:xfrm>
              <a:prstGeom prst="rect">
                <a:avLst/>
              </a:prstGeom>
              <a:blipFill>
                <a:blip r:embed="rId6"/>
                <a:stretch>
                  <a:fillRect t="-33333"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3016072" y="352178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不妨设</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3016072" y="3521783"/>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722183" y="352178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则方程</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可确定函数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722183" y="3521782"/>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3750363" y="417522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3750363" y="4175223"/>
                <a:ext cx="12068434" cy="323165"/>
              </a:xfrm>
              <a:prstGeom prst="rect">
                <a:avLst/>
              </a:prstGeom>
              <a:blipFill>
                <a:blip r:embed="rId9"/>
                <a:stretch>
                  <a:fillRect t="-22222"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FCE83FEC-89E4-F25B-AC39-E2D44C37CB6C}"/>
                  </a:ext>
                </a:extLst>
              </p:cNvPr>
              <p:cNvSpPr/>
              <p:nvPr/>
            </p:nvSpPr>
            <p:spPr>
              <a:xfrm>
                <a:off x="-411418" y="417522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将</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代入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FCE83FEC-89E4-F25B-AC39-E2D44C37CB6C}"/>
                  </a:ext>
                </a:extLst>
              </p:cNvPr>
              <p:cNvSpPr>
                <a:spLocks noRot="1" noChangeAspect="1" noMove="1" noResize="1" noEditPoints="1" noAdjustHandles="1" noChangeArrowheads="1" noChangeShapeType="1" noTextEdit="1"/>
              </p:cNvSpPr>
              <p:nvPr/>
            </p:nvSpPr>
            <p:spPr>
              <a:xfrm>
                <a:off x="-411418" y="4175222"/>
                <a:ext cx="12068434" cy="323165"/>
              </a:xfrm>
              <a:prstGeom prst="rect">
                <a:avLst/>
              </a:prstGeom>
              <a:blipFill>
                <a:blip r:embed="rId10"/>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15F208E9-73F7-FE3D-8C0D-CEEF0B10A37B}"/>
                  </a:ext>
                </a:extLst>
              </p:cNvPr>
              <p:cNvSpPr/>
              <p:nvPr/>
            </p:nvSpPr>
            <p:spPr>
              <a:xfrm>
                <a:off x="3430511" y="41796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15F208E9-73F7-FE3D-8C0D-CEEF0B10A37B}"/>
                  </a:ext>
                </a:extLst>
              </p:cNvPr>
              <p:cNvSpPr>
                <a:spLocks noRot="1" noChangeAspect="1" noMove="1" noResize="1" noEditPoints="1" noAdjustHandles="1" noChangeArrowheads="1" noChangeShapeType="1" noTextEdit="1"/>
              </p:cNvSpPr>
              <p:nvPr/>
            </p:nvSpPr>
            <p:spPr>
              <a:xfrm>
                <a:off x="3430511" y="4179688"/>
                <a:ext cx="12068434" cy="323165"/>
              </a:xfrm>
              <a:prstGeom prst="rect">
                <a:avLst/>
              </a:prstGeom>
              <a:blipFill>
                <a:blip r:embed="rId11"/>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500CFE99-2D9C-F040-D986-F1682C70E48E}"/>
                  </a:ext>
                </a:extLst>
              </p:cNvPr>
              <p:cNvSpPr/>
              <p:nvPr/>
            </p:nvSpPr>
            <p:spPr>
              <a:xfrm>
                <a:off x="-3750363" y="48455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由假设条件，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500CFE99-2D9C-F040-D986-F1682C70E48E}"/>
                  </a:ext>
                </a:extLst>
              </p:cNvPr>
              <p:cNvSpPr>
                <a:spLocks noRot="1" noChangeAspect="1" noMove="1" noResize="1" noEditPoints="1" noAdjustHandles="1" noChangeArrowheads="1" noChangeShapeType="1" noTextEdit="1"/>
              </p:cNvSpPr>
              <p:nvPr/>
            </p:nvSpPr>
            <p:spPr>
              <a:xfrm>
                <a:off x="-3750363" y="4845535"/>
                <a:ext cx="12068434" cy="323165"/>
              </a:xfrm>
              <a:prstGeom prst="rect">
                <a:avLst/>
              </a:prstGeom>
              <a:blipFill>
                <a:blip r:embed="rId12"/>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70D71C0A-7CC1-CEB5-2646-1BEE105958DF}"/>
                  </a:ext>
                </a:extLst>
              </p:cNvPr>
              <p:cNvSpPr/>
              <p:nvPr/>
            </p:nvSpPr>
            <p:spPr>
              <a:xfrm>
                <a:off x="524327" y="483759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于是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是一元函数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70D71C0A-7CC1-CEB5-2646-1BEE105958DF}"/>
                  </a:ext>
                </a:extLst>
              </p:cNvPr>
              <p:cNvSpPr>
                <a:spLocks noRot="1" noChangeAspect="1" noMove="1" noResize="1" noEditPoints="1" noAdjustHandles="1" noChangeArrowheads="1" noChangeShapeType="1" noTextEdit="1"/>
              </p:cNvSpPr>
              <p:nvPr/>
            </p:nvSpPr>
            <p:spPr>
              <a:xfrm>
                <a:off x="524327" y="4837594"/>
                <a:ext cx="12068434" cy="323165"/>
              </a:xfrm>
              <a:prstGeom prst="rect">
                <a:avLst/>
              </a:prstGeom>
              <a:blipFill>
                <a:blip r:embed="rId13"/>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58EDFCE0-F976-ADBB-DF80-153BAEF49A1D}"/>
                  </a:ext>
                </a:extLst>
              </p:cNvPr>
              <p:cNvSpPr/>
              <p:nvPr/>
            </p:nvSpPr>
            <p:spPr>
              <a:xfrm>
                <a:off x="-1436654" y="556030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根据极值的必要条件、复合函数和隐函数求导法，</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58EDFCE0-F976-ADBB-DF80-153BAEF49A1D}"/>
                  </a:ext>
                </a:extLst>
              </p:cNvPr>
              <p:cNvSpPr>
                <a:spLocks noRot="1" noChangeAspect="1" noMove="1" noResize="1" noEditPoints="1" noAdjustHandles="1" noChangeArrowheads="1" noChangeShapeType="1" noTextEdit="1"/>
              </p:cNvSpPr>
              <p:nvPr/>
            </p:nvSpPr>
            <p:spPr>
              <a:xfrm>
                <a:off x="-1436654" y="5560300"/>
                <a:ext cx="12068434" cy="323165"/>
              </a:xfrm>
              <a:prstGeom prst="rect">
                <a:avLst/>
              </a:prstGeom>
              <a:blipFill>
                <a:blip r:embed="rId14"/>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6C8E829D-8BCD-47AE-F158-FF72ADD3CF5A}"/>
                  </a:ext>
                </a:extLst>
              </p:cNvPr>
              <p:cNvSpPr/>
              <p:nvPr/>
            </p:nvSpPr>
            <p:spPr>
              <a:xfrm>
                <a:off x="2378690" y="555235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6C8E829D-8BCD-47AE-F158-FF72ADD3CF5A}"/>
                  </a:ext>
                </a:extLst>
              </p:cNvPr>
              <p:cNvSpPr>
                <a:spLocks noRot="1" noChangeAspect="1" noMove="1" noResize="1" noEditPoints="1" noAdjustHandles="1" noChangeArrowheads="1" noChangeShapeType="1" noTextEdit="1"/>
              </p:cNvSpPr>
              <p:nvPr/>
            </p:nvSpPr>
            <p:spPr>
              <a:xfrm>
                <a:off x="2378690" y="5552359"/>
                <a:ext cx="12068434" cy="323165"/>
              </a:xfrm>
              <a:prstGeom prst="rect">
                <a:avLst/>
              </a:prstGeom>
              <a:blipFill>
                <a:blip r:embed="rId15"/>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0579138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20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20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6" grpId="0"/>
      <p:bldP spid="7" grpId="0"/>
      <p:bldP spid="11" grpId="0"/>
      <p:bldP spid="13" grpId="0"/>
      <p:bldP spid="14" grpId="0"/>
      <p:bldP spid="2" grpId="0"/>
      <p:bldP spid="8" grpId="0"/>
      <p:bldP spid="9" grpId="0"/>
      <p:bldP spid="12" grpId="0"/>
      <p:bldP spid="15" grpId="0"/>
      <p:bldP spid="4" grpId="0"/>
      <p:bldP spid="1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137421" y="185226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是目标函数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在约束条件</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下极值点的必要条件是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137421" y="1852269"/>
                <a:ext cx="12068434"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58EDFCE0-F976-ADBB-DF80-153BAEF49A1D}"/>
                  </a:ext>
                </a:extLst>
              </p:cNvPr>
              <p:cNvSpPr/>
              <p:nvPr/>
            </p:nvSpPr>
            <p:spPr>
              <a:xfrm>
                <a:off x="3488637" y="321982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②</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58EDFCE0-F976-ADBB-DF80-153BAEF49A1D}"/>
                  </a:ext>
                </a:extLst>
              </p:cNvPr>
              <p:cNvSpPr>
                <a:spLocks noRot="1" noChangeAspect="1" noMove="1" noResize="1" noEditPoints="1" noAdjustHandles="1" noChangeArrowheads="1" noChangeShapeType="1" noTextEdit="1"/>
              </p:cNvSpPr>
              <p:nvPr/>
            </p:nvSpPr>
            <p:spPr>
              <a:xfrm>
                <a:off x="3488637" y="3219822"/>
                <a:ext cx="12068434" cy="323165"/>
              </a:xfrm>
              <a:prstGeom prst="rect">
                <a:avLst/>
              </a:prstGeom>
              <a:blipFill>
                <a:blip r:embed="rId3"/>
                <a:stretch>
                  <a:fillRect t="-23077"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6C8E829D-8BCD-47AE-F158-FF72ADD3CF5A}"/>
                  </a:ext>
                </a:extLst>
              </p:cNvPr>
              <p:cNvSpPr/>
              <p:nvPr/>
            </p:nvSpPr>
            <p:spPr>
              <a:xfrm>
                <a:off x="-1306619" y="442579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令</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（称为拉格朗日乘数），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6C8E829D-8BCD-47AE-F158-FF72ADD3CF5A}"/>
                  </a:ext>
                </a:extLst>
              </p:cNvPr>
              <p:cNvSpPr>
                <a:spLocks noRot="1" noChangeAspect="1" noMove="1" noResize="1" noEditPoints="1" noAdjustHandles="1" noChangeArrowheads="1" noChangeShapeType="1" noTextEdit="1"/>
              </p:cNvSpPr>
              <p:nvPr/>
            </p:nvSpPr>
            <p:spPr>
              <a:xfrm>
                <a:off x="-1306619" y="4425792"/>
                <a:ext cx="12068434" cy="323165"/>
              </a:xfrm>
              <a:prstGeom prst="rect">
                <a:avLst/>
              </a:prstGeom>
              <a:blipFill>
                <a:blip r:embed="rId4"/>
                <a:stretch>
                  <a:fillRect t="-34615" b="-38462"/>
                </a:stretch>
              </a:blipFill>
            </p:spPr>
            <p:txBody>
              <a:bodyPr/>
              <a:lstStyle/>
              <a:p>
                <a:r>
                  <a:rPr lang="zh-CN" altLang="en-US">
                    <a:noFill/>
                  </a:rPr>
                  <a:t> </a:t>
                </a:r>
              </a:p>
            </p:txBody>
          </p:sp>
        </mc:Fallback>
      </mc:AlternateContent>
      <p:pic>
        <p:nvPicPr>
          <p:cNvPr id="5" name="图片 4">
            <a:extLst>
              <a:ext uri="{FF2B5EF4-FFF2-40B4-BE49-F238E27FC236}">
                <a16:creationId xmlns:a16="http://schemas.microsoft.com/office/drawing/2014/main" id="{E9870432-B9CB-9B87-F0E7-046529C42D7B}"/>
              </a:ext>
            </a:extLst>
          </p:cNvPr>
          <p:cNvPicPr>
            <a:picLocks noChangeAspect="1"/>
          </p:cNvPicPr>
          <p:nvPr/>
        </p:nvPicPr>
        <p:blipFill>
          <a:blip r:embed="rId5"/>
          <a:stretch>
            <a:fillRect/>
          </a:stretch>
        </p:blipFill>
        <p:spPr>
          <a:xfrm>
            <a:off x="1750454" y="561528"/>
            <a:ext cx="7772400" cy="908916"/>
          </a:xfrm>
          <a:prstGeom prst="rect">
            <a:avLst/>
          </a:prstGeom>
        </p:spPr>
      </p:pic>
      <p:pic>
        <p:nvPicPr>
          <p:cNvPr id="17" name="图片 16">
            <a:extLst>
              <a:ext uri="{FF2B5EF4-FFF2-40B4-BE49-F238E27FC236}">
                <a16:creationId xmlns:a16="http://schemas.microsoft.com/office/drawing/2014/main" id="{791171DA-D83F-F6D9-9402-28691BC400C9}"/>
              </a:ext>
            </a:extLst>
          </p:cNvPr>
          <p:cNvPicPr>
            <a:picLocks noChangeAspect="1"/>
          </p:cNvPicPr>
          <p:nvPr/>
        </p:nvPicPr>
        <p:blipFill>
          <a:blip r:embed="rId6"/>
          <a:stretch>
            <a:fillRect/>
          </a:stretch>
        </p:blipFill>
        <p:spPr>
          <a:xfrm>
            <a:off x="3095698" y="2403307"/>
            <a:ext cx="4926083" cy="1633030"/>
          </a:xfrm>
          <a:prstGeom prst="rect">
            <a:avLst/>
          </a:prstGeom>
        </p:spPr>
      </p:pic>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CB98C390-EC6E-EF59-E77A-6C70540EED6C}"/>
                  </a:ext>
                </a:extLst>
              </p:cNvPr>
              <p:cNvSpPr/>
              <p:nvPr/>
            </p:nvSpPr>
            <p:spPr>
              <a:xfrm>
                <a:off x="3916545" y="442579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于是条件②就变成</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CB98C390-EC6E-EF59-E77A-6C70540EED6C}"/>
                  </a:ext>
                </a:extLst>
              </p:cNvPr>
              <p:cNvSpPr>
                <a:spLocks noRot="1" noChangeAspect="1" noMove="1" noResize="1" noEditPoints="1" noAdjustHandles="1" noChangeArrowheads="1" noChangeShapeType="1" noTextEdit="1"/>
              </p:cNvSpPr>
              <p:nvPr/>
            </p:nvSpPr>
            <p:spPr>
              <a:xfrm>
                <a:off x="3916545" y="4425792"/>
                <a:ext cx="12068434" cy="323165"/>
              </a:xfrm>
              <a:prstGeom prst="rect">
                <a:avLst/>
              </a:prstGeom>
              <a:blipFill>
                <a:blip r:embed="rId7"/>
                <a:stretch>
                  <a:fillRect t="-34615" b="-38462"/>
                </a:stretch>
              </a:blipFill>
            </p:spPr>
            <p:txBody>
              <a:bodyPr/>
              <a:lstStyle/>
              <a:p>
                <a:r>
                  <a:rPr lang="zh-CN" altLang="en-US">
                    <a:noFill/>
                  </a:rPr>
                  <a:t> </a:t>
                </a:r>
              </a:p>
            </p:txBody>
          </p:sp>
        </mc:Fallback>
      </mc:AlternateContent>
      <p:pic>
        <p:nvPicPr>
          <p:cNvPr id="19" name="图片 18">
            <a:extLst>
              <a:ext uri="{FF2B5EF4-FFF2-40B4-BE49-F238E27FC236}">
                <a16:creationId xmlns:a16="http://schemas.microsoft.com/office/drawing/2014/main" id="{2245D291-F25D-E773-8925-62D24E7FDF27}"/>
              </a:ext>
            </a:extLst>
          </p:cNvPr>
          <p:cNvPicPr>
            <a:picLocks noChangeAspect="1"/>
          </p:cNvPicPr>
          <p:nvPr/>
        </p:nvPicPr>
        <p:blipFill>
          <a:blip r:embed="rId8"/>
          <a:stretch>
            <a:fillRect/>
          </a:stretch>
        </p:blipFill>
        <p:spPr>
          <a:xfrm>
            <a:off x="3488637" y="5005945"/>
            <a:ext cx="3975100" cy="1574800"/>
          </a:xfrm>
          <a:prstGeom prst="rect">
            <a:avLst/>
          </a:prstGeom>
        </p:spPr>
      </p:pic>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9F1E4560-6474-8FC8-5E28-B9B61A94CA95}"/>
                  </a:ext>
                </a:extLst>
              </p:cNvPr>
              <p:cNvSpPr/>
              <p:nvPr/>
            </p:nvSpPr>
            <p:spPr>
              <a:xfrm>
                <a:off x="3488637" y="579334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9F1E4560-6474-8FC8-5E28-B9B61A94CA95}"/>
                  </a:ext>
                </a:extLst>
              </p:cNvPr>
              <p:cNvSpPr>
                <a:spLocks noRot="1" noChangeAspect="1" noMove="1" noResize="1" noEditPoints="1" noAdjustHandles="1" noChangeArrowheads="1" noChangeShapeType="1" noTextEdit="1"/>
              </p:cNvSpPr>
              <p:nvPr/>
            </p:nvSpPr>
            <p:spPr>
              <a:xfrm>
                <a:off x="3488637" y="5793345"/>
                <a:ext cx="12068434" cy="323165"/>
              </a:xfrm>
              <a:prstGeom prst="rect">
                <a:avLst/>
              </a:prstGeom>
              <a:blipFill>
                <a:blip r:embed="rId9"/>
                <a:stretch>
                  <a:fillRect t="-26923" b="-3461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5973609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20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2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576184" y="73292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注</a:t>
            </a:r>
            <a:r>
              <a:rPr lang="en-US" altLang="zh-CN" sz="2400" dirty="0">
                <a:solidFill>
                  <a:srgbClr val="000000"/>
                </a:solidFill>
                <a:latin typeface="NEU-BZ-S92"/>
                <a:ea typeface="方正书宋_GBK"/>
                <a:cs typeface="Times New Roman" panose="02020603050405020304" pitchFamily="18" charset="0"/>
              </a:rPr>
              <a:t>1 </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1594101" y="73005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偏导数的记号是一个整体，</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49B835E8-2482-5041-A25D-2F243DC429AA}"/>
                  </a:ext>
                </a:extLst>
              </p:cNvPr>
              <p:cNvSpPr/>
              <p:nvPr/>
            </p:nvSpPr>
            <p:spPr>
              <a:xfrm>
                <a:off x="1594099" y="1396318"/>
                <a:ext cx="10453037" cy="401200"/>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不能像一元函数导数</m:t>
                    </m:r>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𝑑𝑦</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𝑑𝑥</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那样看成分子与分母的商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49B835E8-2482-5041-A25D-2F243DC429AA}"/>
                  </a:ext>
                </a:extLst>
              </p:cNvPr>
              <p:cNvSpPr>
                <a:spLocks noRot="1" noChangeAspect="1" noMove="1" noResize="1" noEditPoints="1" noAdjustHandles="1" noChangeArrowheads="1" noChangeShapeType="1" noTextEdit="1"/>
              </p:cNvSpPr>
              <p:nvPr/>
            </p:nvSpPr>
            <p:spPr>
              <a:xfrm>
                <a:off x="1594099" y="1396318"/>
                <a:ext cx="10453037" cy="401200"/>
              </a:xfrm>
              <a:prstGeom prst="rect">
                <a:avLst/>
              </a:prstGeom>
              <a:blipFill>
                <a:blip r:embed="rId2"/>
                <a:stretch>
                  <a:fillRect t="-42424" b="-15152"/>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2E3AB977-D400-7754-75D6-B461D9F3C4D6}"/>
              </a:ext>
            </a:extLst>
          </p:cNvPr>
          <p:cNvSpPr/>
          <p:nvPr/>
        </p:nvSpPr>
        <p:spPr>
          <a:xfrm>
            <a:off x="647331" y="2170453"/>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注</a:t>
            </a:r>
            <a:r>
              <a:rPr lang="en-US" altLang="zh-CN" sz="2400" dirty="0">
                <a:solidFill>
                  <a:srgbClr val="000000"/>
                </a:solidFill>
                <a:latin typeface="NEU-BZ-S92"/>
                <a:ea typeface="方正书宋_GBK"/>
                <a:cs typeface="Times New Roman" panose="02020603050405020304" pitchFamily="18" charset="0"/>
              </a:rPr>
              <a:t>2</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1594100" y="213009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一元函数在某点导数存在能得到在该点连续的结论</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594099" y="282941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二元函数在某点偏导数存在不能得到在该点连续的结论，</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C521073A-6060-DCA7-8932-F81C1618183B}"/>
                  </a:ext>
                </a:extLst>
              </p:cNvPr>
              <p:cNvSpPr/>
              <p:nvPr/>
            </p:nvSpPr>
            <p:spPr>
              <a:xfrm>
                <a:off x="647331" y="3346036"/>
                <a:ext cx="10381890" cy="933076"/>
              </a:xfrm>
              <a:prstGeom prst="rect">
                <a:avLst/>
              </a:prstGeom>
            </p:spPr>
            <p:txBody>
              <a:bodyPr wrap="square">
                <a:spAutoFit/>
              </a:bodyPr>
              <a:lstStyle/>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如二元函数</a:t>
                </a:r>
                <a14:m>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e>
                    </m:d>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d>
                      <m:dPr>
                        <m:begChr m:val="{"/>
                        <m:endChr m:val=""/>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dPr>
                      <m:e>
                        <m:eqArr>
                          <m:eqArr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eqArrPr>
                          <m:e>
                            <m:r>
                              <m:rPr>
                                <m:nor/>
                              </m:rPr>
                              <a:rPr lang="en-US" altLang="zh-CN" sz="2400" dirty="0">
                                <a:solidFill>
                                  <a:srgbClr val="000000"/>
                                </a:solidFill>
                                <a:latin typeface="NEU-BZ-S92"/>
                                <a:ea typeface="方正书宋_GBK"/>
                                <a:cs typeface="Times New Roman" panose="02020603050405020304" pitchFamily="18" charset="0"/>
                              </a:rPr>
                              <m:t>xy</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≠0</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e>
                          <m:e>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&amp;0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qArr>
                      </m:e>
                    </m:d>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C521073A-6060-DCA7-8932-F81C1618183B}"/>
                  </a:ext>
                </a:extLst>
              </p:cNvPr>
              <p:cNvSpPr>
                <a:spLocks noRot="1" noChangeAspect="1" noMove="1" noResize="1" noEditPoints="1" noAdjustHandles="1" noChangeArrowheads="1" noChangeShapeType="1" noTextEdit="1"/>
              </p:cNvSpPr>
              <p:nvPr/>
            </p:nvSpPr>
            <p:spPr>
              <a:xfrm>
                <a:off x="647331" y="3346036"/>
                <a:ext cx="10381890" cy="933076"/>
              </a:xfrm>
              <a:prstGeom prst="rect">
                <a:avLst/>
              </a:prstGeom>
              <a:blipFill>
                <a:blip r:embed="rId3"/>
                <a:stretch>
                  <a:fillRect t="-193243" b="-285135"/>
                </a:stretch>
              </a:blipFill>
            </p:spPr>
            <p:txBody>
              <a:bodyPr/>
              <a:lstStyle/>
              <a:p>
                <a:r>
                  <a:rPr lang="zh-CN" altLang="en-US">
                    <a:noFill/>
                  </a:rPr>
                  <a:t> </a:t>
                </a:r>
              </a:p>
            </p:txBody>
          </p:sp>
        </mc:Fallback>
      </mc:AlternateContent>
      <p:sp>
        <p:nvSpPr>
          <p:cNvPr id="12" name="矩形 11">
            <a:extLst>
              <a:ext uri="{FF2B5EF4-FFF2-40B4-BE49-F238E27FC236}">
                <a16:creationId xmlns:a16="http://schemas.microsoft.com/office/drawing/2014/main" id="{878BCB77-BFCF-E68B-FFC4-8A38D6E31BFA}"/>
              </a:ext>
            </a:extLst>
          </p:cNvPr>
          <p:cNvSpPr/>
          <p:nvPr/>
        </p:nvSpPr>
        <p:spPr>
          <a:xfrm>
            <a:off x="6310961" y="369071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处不连续（参考</a:t>
            </a:r>
            <a:r>
              <a:rPr lang="en-US" altLang="zh-CN" sz="2400" dirty="0">
                <a:solidFill>
                  <a:srgbClr val="000000"/>
                </a:solidFill>
                <a:latin typeface="NEU-BZ-S92"/>
                <a:ea typeface="方正书宋_GBK"/>
                <a:cs typeface="Times New Roman" panose="02020603050405020304" pitchFamily="18" charset="0"/>
              </a:rPr>
              <a:t>6.2</a:t>
            </a:r>
            <a:r>
              <a:rPr lang="zh-CN" altLang="en-US" sz="2400" dirty="0">
                <a:solidFill>
                  <a:srgbClr val="000000"/>
                </a:solidFill>
                <a:latin typeface="NEU-BZ-S92"/>
                <a:ea typeface="方正书宋_GBK"/>
                <a:cs typeface="Times New Roman" panose="02020603050405020304" pitchFamily="18" charset="0"/>
              </a:rPr>
              <a:t>节例</a:t>
            </a:r>
            <a:r>
              <a:rPr lang="en-US" altLang="zh-CN" sz="2400" dirty="0">
                <a:solidFill>
                  <a:srgbClr val="000000"/>
                </a:solidFill>
                <a:latin typeface="NEU-BZ-S92"/>
                <a:ea typeface="方正书宋_GBK"/>
                <a:cs typeface="Times New Roman" panose="02020603050405020304" pitchFamily="18" charset="0"/>
              </a:rPr>
              <a:t>7</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522899" y="3279546"/>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647331" y="4698157"/>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但两个偏导数却都存在（本节例</a:t>
            </a:r>
            <a:r>
              <a:rPr lang="en-US" altLang="zh-CN" sz="2400" dirty="0">
                <a:solidFill>
                  <a:srgbClr val="000000"/>
                </a:solidFill>
                <a:latin typeface="NEU-BZ-S92"/>
                <a:ea typeface="方正书宋_GBK"/>
                <a:cs typeface="Times New Roman" panose="02020603050405020304" pitchFamily="18" charset="0"/>
              </a:rPr>
              <a:t>4</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5838276" y="469815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这说明偏导数与导数有着本质的区别</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647331" y="5489411"/>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思考 </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AD5EFDE2-E6EA-8F0C-4C20-8CA359047F08}"/>
              </a:ext>
            </a:extLst>
          </p:cNvPr>
          <p:cNvSpPr/>
          <p:nvPr/>
        </p:nvSpPr>
        <p:spPr>
          <a:xfrm>
            <a:off x="1594099" y="550965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多元函数在某一点连续能得到函数在该点的偏导数一定存在的结论吗？</a:t>
            </a:r>
            <a:endParaRPr lang="zh-CN" altLang="zh-CN" sz="2400" dirty="0">
              <a:solidFill>
                <a:srgbClr val="000000"/>
              </a:solidFill>
              <a:latin typeface="NEU-BZ-S92"/>
              <a:ea typeface="方正书宋_GBK"/>
              <a:cs typeface="Times New Roman" panose="02020603050405020304" pitchFamily="18" charset="0"/>
            </a:endParaRPr>
          </a:p>
        </p:txBody>
      </p:sp>
      <p:sp>
        <p:nvSpPr>
          <p:cNvPr id="20" name="矩形 19">
            <a:extLst>
              <a:ext uri="{FF2B5EF4-FFF2-40B4-BE49-F238E27FC236}">
                <a16:creationId xmlns:a16="http://schemas.microsoft.com/office/drawing/2014/main" id="{929B0AA0-C5DF-D3BD-DAE4-CC7F63D97E98}"/>
              </a:ext>
            </a:extLst>
          </p:cNvPr>
          <p:cNvSpPr/>
          <p:nvPr/>
        </p:nvSpPr>
        <p:spPr>
          <a:xfrm>
            <a:off x="1594099" y="612507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请读者说明理由或举出反例</a:t>
            </a:r>
            <a:r>
              <a:rPr lang="en-US" altLang="zh-CN" sz="2400" dirty="0">
                <a:solidFill>
                  <a:srgbClr val="000000"/>
                </a:solidFill>
                <a:latin typeface="NEU-BZ-S9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9120031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20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20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20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4" grpId="0"/>
      <p:bldP spid="5" grpId="0"/>
      <p:bldP spid="6" grpId="0"/>
      <p:bldP spid="9" grpId="0"/>
      <p:bldP spid="10" grpId="0"/>
      <p:bldP spid="12" grpId="0"/>
      <p:bldP spid="15" grpId="0"/>
      <p:bldP spid="16" grpId="0"/>
      <p:bldP spid="18" grpId="0"/>
      <p:bldP spid="19" grpId="0"/>
      <p:bldP spid="2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3548911" y="89392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由方程组③得，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3548911" y="893927"/>
                <a:ext cx="12068434"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AAC22D91-FCBF-5D62-7D72-2C5EE479B22C}"/>
                  </a:ext>
                </a:extLst>
              </p:cNvPr>
              <p:cNvSpPr/>
              <p:nvPr/>
            </p:nvSpPr>
            <p:spPr>
              <a:xfrm>
                <a:off x="361254" y="8808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是拉格朗日函数①的驻点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AAC22D91-FCBF-5D62-7D72-2C5EE479B22C}"/>
                  </a:ext>
                </a:extLst>
              </p:cNvPr>
              <p:cNvSpPr>
                <a:spLocks noRot="1" noChangeAspect="1" noMove="1" noResize="1" noEditPoints="1" noAdjustHandles="1" noChangeArrowheads="1" noChangeShapeType="1" noTextEdit="1"/>
              </p:cNvSpPr>
              <p:nvPr/>
            </p:nvSpPr>
            <p:spPr>
              <a:xfrm>
                <a:off x="361254" y="880880"/>
                <a:ext cx="12068434" cy="323165"/>
              </a:xfrm>
              <a:prstGeom prst="rect">
                <a:avLst/>
              </a:prstGeom>
              <a:blipFill>
                <a:blip r:embed="rId3"/>
                <a:stretch>
                  <a:fillRect t="-33333"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4160582" y="87786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综上所述，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4160582" y="877860"/>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123566" y="164038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用拉格朗日乘数法求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在约束条件</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下极值的步骤为：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123566" y="1640381"/>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3016072" y="231069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构造拉格朗日函数①；</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3016072" y="2310693"/>
                <a:ext cx="12068434" cy="323165"/>
              </a:xfrm>
              <a:prstGeom prst="rect">
                <a:avLst/>
              </a:prstGeom>
              <a:blipFill>
                <a:blip r:embed="rId6"/>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3548911" y="291165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2. 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求解方程组③，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3548911" y="2911655"/>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605380" y="29220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得到解</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el-GR"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605380" y="2922017"/>
                <a:ext cx="12068434" cy="323165"/>
              </a:xfrm>
              <a:prstGeom prst="rect">
                <a:avLst/>
              </a:prstGeom>
              <a:blipFill>
                <a:blip r:embed="rId8"/>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1021017" y="356587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那么点（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）就是所求条件极值的可能极值点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1021017" y="3565876"/>
                <a:ext cx="12068434" cy="323165"/>
              </a:xfrm>
              <a:prstGeom prst="rect">
                <a:avLst/>
              </a:prstGeom>
              <a:blipFill>
                <a:blip r:embed="rId9"/>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FCE83FEC-89E4-F25B-AC39-E2D44C37CB6C}"/>
                  </a:ext>
                </a:extLst>
              </p:cNvPr>
              <p:cNvSpPr/>
              <p:nvPr/>
            </p:nvSpPr>
            <p:spPr>
              <a:xfrm>
                <a:off x="-3750363" y="430329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特别指出，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FCE83FEC-89E4-F25B-AC39-E2D44C37CB6C}"/>
                  </a:ext>
                </a:extLst>
              </p:cNvPr>
              <p:cNvSpPr>
                <a:spLocks noRot="1" noChangeAspect="1" noMove="1" noResize="1" noEditPoints="1" noAdjustHandles="1" noChangeArrowheads="1" noChangeShapeType="1" noTextEdit="1"/>
              </p:cNvSpPr>
              <p:nvPr/>
            </p:nvSpPr>
            <p:spPr>
              <a:xfrm>
                <a:off x="-3750363" y="4303291"/>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15F208E9-73F7-FE3D-8C0D-CEEF0B10A37B}"/>
                  </a:ext>
                </a:extLst>
              </p:cNvPr>
              <p:cNvSpPr/>
              <p:nvPr/>
            </p:nvSpPr>
            <p:spPr>
              <a:xfrm>
                <a:off x="123566" y="485386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这里不能用无约束极值问题的判别方法来判断条件极值的可能极值点是否为极值点，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15F208E9-73F7-FE3D-8C0D-CEEF0B10A37B}"/>
                  </a:ext>
                </a:extLst>
              </p:cNvPr>
              <p:cNvSpPr>
                <a:spLocks noRot="1" noChangeAspect="1" noMove="1" noResize="1" noEditPoints="1" noAdjustHandles="1" noChangeArrowheads="1" noChangeShapeType="1" noTextEdit="1"/>
              </p:cNvSpPr>
              <p:nvPr/>
            </p:nvSpPr>
            <p:spPr>
              <a:xfrm>
                <a:off x="123566" y="4853862"/>
                <a:ext cx="12068434" cy="323165"/>
              </a:xfrm>
              <a:prstGeom prst="rect">
                <a:avLst/>
              </a:prstGeom>
              <a:blipFill>
                <a:blip r:embed="rId11"/>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58EDFCE0-F976-ADBB-DF80-153BAEF49A1D}"/>
                  </a:ext>
                </a:extLst>
              </p:cNvPr>
              <p:cNvSpPr/>
              <p:nvPr/>
            </p:nvSpPr>
            <p:spPr>
              <a:xfrm>
                <a:off x="-203599" y="559127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只能根据问题的实际意义和性质来判定该可能极值点是否为极值点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58EDFCE0-F976-ADBB-DF80-153BAEF49A1D}"/>
                  </a:ext>
                </a:extLst>
              </p:cNvPr>
              <p:cNvSpPr>
                <a:spLocks noRot="1" noChangeAspect="1" noMove="1" noResize="1" noEditPoints="1" noAdjustHandles="1" noChangeArrowheads="1" noChangeShapeType="1" noTextEdit="1"/>
              </p:cNvSpPr>
              <p:nvPr/>
            </p:nvSpPr>
            <p:spPr>
              <a:xfrm>
                <a:off x="-203599" y="5591277"/>
                <a:ext cx="12068434" cy="323165"/>
              </a:xfrm>
              <a:prstGeom prst="rect">
                <a:avLst/>
              </a:prstGeom>
              <a:blipFill>
                <a:blip r:embed="rId12"/>
                <a:stretch>
                  <a:fillRect t="-30769"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3461731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6" grpId="0"/>
      <p:bldP spid="7" grpId="0"/>
      <p:bldP spid="11" grpId="0"/>
      <p:bldP spid="13" grpId="0"/>
      <p:bldP spid="14" grpId="0"/>
      <p:bldP spid="2" grpId="0"/>
      <p:bldP spid="8" grpId="0"/>
      <p:bldP spid="9" grpId="0"/>
      <p:bldP spid="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1859781" y="170764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拉格朗日乘数法可以推广到自变量多于两个，</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1859781" y="1707642"/>
                <a:ext cx="12068434" cy="323165"/>
              </a:xfrm>
              <a:prstGeom prst="rect">
                <a:avLst/>
              </a:prstGeom>
              <a:blipFill>
                <a:blip r:embed="rId2"/>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3031999" y="170764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约束条件多于一个的情形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3031999" y="1707642"/>
                <a:ext cx="12068434"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3977380" y="23922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但必须注意，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3977380" y="2392210"/>
                <a:ext cx="12068434"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164182" y="241007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约束条件的个数要严格小于自变量的个数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164182" y="2410071"/>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4463312" y="316660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思考</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4463312" y="3166600"/>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533635" y="314748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请读者写出求解三个自变量、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533635" y="3147486"/>
                <a:ext cx="12068434" cy="323165"/>
              </a:xfrm>
              <a:prstGeom prst="rect">
                <a:avLst/>
              </a:prstGeom>
              <a:blipFill>
                <a:blip r:embed="rId7"/>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286727" y="383864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两个约束条件的条件极值问题的拉格朗日乘数法</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286727" y="3838642"/>
                <a:ext cx="12068434" cy="323165"/>
              </a:xfrm>
              <a:prstGeom prst="rect">
                <a:avLst/>
              </a:prstGeom>
              <a:blipFill>
                <a:blip r:embed="rId8"/>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5113795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11" grpId="0"/>
      <p:bldP spid="13" grpId="0"/>
      <p:bldP spid="14" grpId="0"/>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4337598" y="87374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例</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7</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4337598" y="873749"/>
                <a:ext cx="12068434"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47096C58-F12D-232A-8739-C1216D973527}"/>
                  </a:ext>
                </a:extLst>
              </p:cNvPr>
              <p:cNvSpPr/>
              <p:nvPr/>
            </p:nvSpPr>
            <p:spPr>
              <a:xfrm>
                <a:off x="-298435" y="87374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求表面积为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的无盖长方体水箱的最大容积</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47096C58-F12D-232A-8739-C1216D973527}"/>
                  </a:ext>
                </a:extLst>
              </p:cNvPr>
              <p:cNvSpPr>
                <a:spLocks noRot="1" noChangeAspect="1" noMove="1" noResize="1" noEditPoints="1" noAdjustHandles="1" noChangeArrowheads="1" noChangeShapeType="1" noTextEdit="1"/>
              </p:cNvSpPr>
              <p:nvPr/>
            </p:nvSpPr>
            <p:spPr>
              <a:xfrm>
                <a:off x="-298435" y="873749"/>
                <a:ext cx="12068434"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4337598" y="18001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4337598" y="1800170"/>
                <a:ext cx="12068434" cy="323165"/>
              </a:xfrm>
              <a:prstGeom prst="rect">
                <a:avLst/>
              </a:prstGeom>
              <a:blipFill>
                <a:blip r:embed="rId4"/>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2713418" y="18001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根据题意，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2713418" y="1800170"/>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1383307" y="180016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设长方体水箱的长、宽、高分别为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1383307" y="1800169"/>
                <a:ext cx="12068434" cy="323165"/>
              </a:xfrm>
              <a:prstGeom prst="rect">
                <a:avLst/>
              </a:prstGeom>
              <a:blipFill>
                <a:blip r:embed="rId6"/>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852290" y="251043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则目标函数为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852290" y="2510439"/>
                <a:ext cx="12068434" cy="323165"/>
              </a:xfrm>
              <a:prstGeom prst="rect">
                <a:avLst/>
              </a:prstGeom>
              <a:blipFill>
                <a:blip r:embed="rId7"/>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1023164" y="322070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1023164" y="3220708"/>
                <a:ext cx="12068434" cy="323165"/>
              </a:xfrm>
              <a:prstGeom prst="rect">
                <a:avLst/>
              </a:prstGeom>
              <a:blipFill>
                <a:blip r:embed="rId8"/>
                <a:stretch>
                  <a:fillRect t="-30769"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B973AAAE-9E13-5BED-E2C4-63D33F90713A}"/>
                  </a:ext>
                </a:extLst>
              </p:cNvPr>
              <p:cNvSpPr/>
              <p:nvPr/>
            </p:nvSpPr>
            <p:spPr>
              <a:xfrm>
                <a:off x="-3158836" y="393097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于是拉格朗日函数为</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B973AAAE-9E13-5BED-E2C4-63D33F90713A}"/>
                  </a:ext>
                </a:extLst>
              </p:cNvPr>
              <p:cNvSpPr>
                <a:spLocks noRot="1" noChangeAspect="1" noMove="1" noResize="1" noEditPoints="1" noAdjustHandles="1" noChangeArrowheads="1" noChangeShapeType="1" noTextEdit="1"/>
              </p:cNvSpPr>
              <p:nvPr/>
            </p:nvSpPr>
            <p:spPr>
              <a:xfrm>
                <a:off x="-3158836" y="3930977"/>
                <a:ext cx="12068434" cy="323165"/>
              </a:xfrm>
              <a:prstGeom prst="rect">
                <a:avLst/>
              </a:prstGeom>
              <a:blipFill>
                <a:blip r:embed="rId9"/>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18B50E13-EB2E-57B9-B79A-F4EF8E64B036}"/>
                  </a:ext>
                </a:extLst>
              </p:cNvPr>
              <p:cNvSpPr/>
              <p:nvPr/>
            </p:nvSpPr>
            <p:spPr>
              <a:xfrm>
                <a:off x="2021639" y="3653978"/>
                <a:ext cx="12068434" cy="553998"/>
              </a:xfrm>
              <a:prstGeom prst="rect">
                <a:avLst/>
              </a:prstGeom>
            </p:spPr>
            <p:txBody>
              <a:bodyPr wrap="square">
                <a:spAutoFit/>
              </a:bodyPr>
              <a:lstStyle/>
              <a:p>
                <a:pPr indent="266700">
                  <a:lnSpc>
                    <a:spcPts val="1810"/>
                  </a:lnSpc>
                </a:pPr>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18B50E13-EB2E-57B9-B79A-F4EF8E64B036}"/>
                  </a:ext>
                </a:extLst>
              </p:cNvPr>
              <p:cNvSpPr>
                <a:spLocks noRot="1" noChangeAspect="1" noMove="1" noResize="1" noEditPoints="1" noAdjustHandles="1" noChangeArrowheads="1" noChangeShapeType="1" noTextEdit="1"/>
              </p:cNvSpPr>
              <p:nvPr/>
            </p:nvSpPr>
            <p:spPr>
              <a:xfrm>
                <a:off x="2021639" y="3653978"/>
                <a:ext cx="12068434" cy="553998"/>
              </a:xfrm>
              <a:prstGeom prst="rect">
                <a:avLst/>
              </a:prstGeom>
              <a:blipFill>
                <a:blip r:embed="rId10"/>
                <a:stretch>
                  <a:fillRect b="-2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40D4D863-DA61-D090-DF26-773314FD1417}"/>
                  </a:ext>
                </a:extLst>
              </p:cNvPr>
              <p:cNvSpPr/>
              <p:nvPr/>
            </p:nvSpPr>
            <p:spPr>
              <a:xfrm>
                <a:off x="-3865417" y="475135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解方程组</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40D4D863-DA61-D090-DF26-773314FD1417}"/>
                  </a:ext>
                </a:extLst>
              </p:cNvPr>
              <p:cNvSpPr>
                <a:spLocks noRot="1" noChangeAspect="1" noMove="1" noResize="1" noEditPoints="1" noAdjustHandles="1" noChangeArrowheads="1" noChangeShapeType="1" noTextEdit="1"/>
              </p:cNvSpPr>
              <p:nvPr/>
            </p:nvSpPr>
            <p:spPr>
              <a:xfrm>
                <a:off x="-3865417" y="4751352"/>
                <a:ext cx="12068434" cy="323165"/>
              </a:xfrm>
              <a:prstGeom prst="rect">
                <a:avLst/>
              </a:prstGeom>
              <a:blipFill>
                <a:blip r:embed="rId11"/>
                <a:stretch>
                  <a:fillRect t="-29630" b="-25926"/>
                </a:stretch>
              </a:blipFill>
            </p:spPr>
            <p:txBody>
              <a:bodyPr/>
              <a:lstStyle/>
              <a:p>
                <a:r>
                  <a:rPr lang="zh-CN" altLang="en-US">
                    <a:noFill/>
                  </a:rPr>
                  <a:t> </a:t>
                </a:r>
              </a:p>
            </p:txBody>
          </p:sp>
        </mc:Fallback>
      </mc:AlternateContent>
      <p:pic>
        <p:nvPicPr>
          <p:cNvPr id="8" name="图片 7">
            <a:extLst>
              <a:ext uri="{FF2B5EF4-FFF2-40B4-BE49-F238E27FC236}">
                <a16:creationId xmlns:a16="http://schemas.microsoft.com/office/drawing/2014/main" id="{492C911E-6A04-B024-F882-A44CB47FB71A}"/>
              </a:ext>
            </a:extLst>
          </p:cNvPr>
          <p:cNvPicPr>
            <a:picLocks noChangeAspect="1"/>
          </p:cNvPicPr>
          <p:nvPr/>
        </p:nvPicPr>
        <p:blipFill>
          <a:blip r:embed="rId12"/>
          <a:stretch>
            <a:fillRect/>
          </a:stretch>
        </p:blipFill>
        <p:spPr>
          <a:xfrm>
            <a:off x="3579668" y="4472197"/>
            <a:ext cx="3619500" cy="2095500"/>
          </a:xfrm>
          <a:prstGeom prst="rect">
            <a:avLst/>
          </a:prstGeom>
        </p:spPr>
      </p:pic>
    </p:spTree>
    <p:extLst>
      <p:ext uri="{BB962C8B-B14F-4D97-AF65-F5344CB8AC3E}">
        <p14:creationId xmlns:p14="http://schemas.microsoft.com/office/powerpoint/2010/main" val="403540059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20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20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11" grpId="0"/>
      <p:bldP spid="13" grpId="0"/>
      <p:bldP spid="14" grpId="0"/>
      <p:bldP spid="2" grpId="0"/>
      <p:bldP spid="3" grpId="0"/>
      <p:bldP spid="4"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228509" y="7667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由前三个方程可得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228509" y="766735"/>
                <a:ext cx="12068434"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1AAF087-6FB8-D0AA-C006-020301CA7186}"/>
                  </a:ext>
                </a:extLst>
              </p:cNvPr>
              <p:cNvSpPr/>
              <p:nvPr/>
            </p:nvSpPr>
            <p:spPr>
              <a:xfrm>
                <a:off x="1619856" y="80229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代入第</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个方程可得：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1AAF087-6FB8-D0AA-C006-020301CA7186}"/>
                  </a:ext>
                </a:extLst>
              </p:cNvPr>
              <p:cNvSpPr>
                <a:spLocks noRot="1" noChangeAspect="1" noMove="1" noResize="1" noEditPoints="1" noAdjustHandles="1" noChangeArrowheads="1" noChangeShapeType="1" noTextEdit="1"/>
              </p:cNvSpPr>
              <p:nvPr/>
            </p:nvSpPr>
            <p:spPr>
              <a:xfrm>
                <a:off x="1619856" y="802293"/>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205745" y="147170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可以不求出</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205745" y="1471701"/>
                <a:ext cx="12068434" cy="323165"/>
              </a:xfrm>
              <a:prstGeom prst="rect">
                <a:avLst/>
              </a:prstGeom>
              <a:blipFill>
                <a:blip r:embed="rId4"/>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1650839" y="210025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）是问题的唯一可能极值点，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1650839" y="2100252"/>
                <a:ext cx="12068434" cy="323165"/>
              </a:xfrm>
              <a:prstGeom prst="rect">
                <a:avLst/>
              </a:prstGeom>
              <a:blipFill>
                <a:blip r:embed="rId5"/>
                <a:stretch>
                  <a:fillRect t="-33333"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023164" y="278742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根据问题的实际情况知所求最大容积一定存在，</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023164" y="2787429"/>
                <a:ext cx="12068434" cy="323165"/>
              </a:xfrm>
              <a:prstGeom prst="rect">
                <a:avLst/>
              </a:prstGeom>
              <a:blipFill>
                <a:blip r:embed="rId6"/>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1300255" y="34159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所以使所求容积最大的点为（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1300255" y="3415980"/>
                <a:ext cx="12068434" cy="323165"/>
              </a:xfrm>
              <a:prstGeom prst="rect">
                <a:avLst/>
              </a:prstGeom>
              <a:blipFill>
                <a:blip r:embed="rId7"/>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B973AAAE-9E13-5BED-E2C4-63D33F90713A}"/>
                  </a:ext>
                </a:extLst>
              </p:cNvPr>
              <p:cNvSpPr/>
              <p:nvPr/>
            </p:nvSpPr>
            <p:spPr>
              <a:xfrm>
                <a:off x="2576945" y="345202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最大容积为</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B973AAAE-9E13-5BED-E2C4-63D33F90713A}"/>
                  </a:ext>
                </a:extLst>
              </p:cNvPr>
              <p:cNvSpPr>
                <a:spLocks noRot="1" noChangeAspect="1" noMove="1" noResize="1" noEditPoints="1" noAdjustHandles="1" noChangeArrowheads="1" noChangeShapeType="1" noTextEdit="1"/>
              </p:cNvSpPr>
              <p:nvPr/>
            </p:nvSpPr>
            <p:spPr>
              <a:xfrm>
                <a:off x="2576945" y="3452027"/>
                <a:ext cx="12068434" cy="323165"/>
              </a:xfrm>
              <a:prstGeom prst="rect">
                <a:avLst/>
              </a:prstGeom>
              <a:blipFill>
                <a:blip r:embed="rId8"/>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40D4D863-DA61-D090-DF26-773314FD1417}"/>
                  </a:ext>
                </a:extLst>
              </p:cNvPr>
              <p:cNvSpPr/>
              <p:nvPr/>
            </p:nvSpPr>
            <p:spPr>
              <a:xfrm>
                <a:off x="-644799" y="404036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en-US" altLang="zh-CN" sz="2400" i="1">
                          <a:solidFill>
                            <a:srgbClr val="000000"/>
                          </a:solidFill>
                          <a:latin typeface="Cambria Math" panose="02040503050406030204" pitchFamily="18" charset="0"/>
                          <a:ea typeface="方正书宋_GBK"/>
                          <a:cs typeface="Times New Roman" panose="02020603050405020304" pitchFamily="18" charset="0"/>
                        </a:rPr>
                        <m:t>=2×2×1=4(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40D4D863-DA61-D090-DF26-773314FD1417}"/>
                  </a:ext>
                </a:extLst>
              </p:cNvPr>
              <p:cNvSpPr>
                <a:spLocks noRot="1" noChangeAspect="1" noMove="1" noResize="1" noEditPoints="1" noAdjustHandles="1" noChangeArrowheads="1" noChangeShapeType="1" noTextEdit="1"/>
              </p:cNvSpPr>
              <p:nvPr/>
            </p:nvSpPr>
            <p:spPr>
              <a:xfrm>
                <a:off x="-644799" y="4040367"/>
                <a:ext cx="12068434" cy="323165"/>
              </a:xfrm>
              <a:prstGeom prst="rect">
                <a:avLst/>
              </a:prstGeom>
              <a:blipFill>
                <a:blip r:embed="rId9"/>
                <a:stretch>
                  <a:fillRect t="-23077"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843518CA-F080-CD94-B6AF-92808B882F44}"/>
                  </a:ext>
                </a:extLst>
              </p:cNvPr>
              <p:cNvSpPr/>
              <p:nvPr/>
            </p:nvSpPr>
            <p:spPr>
              <a:xfrm>
                <a:off x="-4718036" y="469110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请注意，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843518CA-F080-CD94-B6AF-92808B882F44}"/>
                  </a:ext>
                </a:extLst>
              </p:cNvPr>
              <p:cNvSpPr>
                <a:spLocks noRot="1" noChangeAspect="1" noMove="1" noResize="1" noEditPoints="1" noAdjustHandles="1" noChangeArrowheads="1" noChangeShapeType="1" noTextEdit="1"/>
              </p:cNvSpPr>
              <p:nvPr/>
            </p:nvSpPr>
            <p:spPr>
              <a:xfrm>
                <a:off x="-4718036" y="4691100"/>
                <a:ext cx="12068434" cy="323165"/>
              </a:xfrm>
              <a:prstGeom prst="rect">
                <a:avLst/>
              </a:prstGeom>
              <a:blipFill>
                <a:blip r:embed="rId10"/>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4AC70FD-867E-4573-7252-A3F05D539144}"/>
                  </a:ext>
                </a:extLst>
              </p:cNvPr>
              <p:cNvSpPr/>
              <p:nvPr/>
            </p:nvSpPr>
            <p:spPr>
              <a:xfrm>
                <a:off x="-2057963" y="470080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和例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7</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的问题是对偶的，</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4AC70FD-867E-4573-7252-A3F05D539144}"/>
                  </a:ext>
                </a:extLst>
              </p:cNvPr>
              <p:cNvSpPr>
                <a:spLocks noRot="1" noChangeAspect="1" noMove="1" noResize="1" noEditPoints="1" noAdjustHandles="1" noChangeArrowheads="1" noChangeShapeType="1" noTextEdit="1"/>
              </p:cNvSpPr>
              <p:nvPr/>
            </p:nvSpPr>
            <p:spPr>
              <a:xfrm>
                <a:off x="-2057963" y="4700802"/>
                <a:ext cx="12068434" cy="323165"/>
              </a:xfrm>
              <a:prstGeom prst="rect">
                <a:avLst/>
              </a:prstGeom>
              <a:blipFill>
                <a:blip r:embed="rId11"/>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389620B8-B965-1991-9726-503D7945A50C}"/>
                  </a:ext>
                </a:extLst>
              </p:cNvPr>
              <p:cNvSpPr/>
              <p:nvPr/>
            </p:nvSpPr>
            <p:spPr>
              <a:xfrm>
                <a:off x="1316181" y="469109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约束条件是体积，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389620B8-B965-1991-9726-503D7945A50C}"/>
                  </a:ext>
                </a:extLst>
              </p:cNvPr>
              <p:cNvSpPr>
                <a:spLocks noRot="1" noChangeAspect="1" noMove="1" noResize="1" noEditPoints="1" noAdjustHandles="1" noChangeArrowheads="1" noChangeShapeType="1" noTextEdit="1"/>
              </p:cNvSpPr>
              <p:nvPr/>
            </p:nvSpPr>
            <p:spPr>
              <a:xfrm>
                <a:off x="1316181" y="4691099"/>
                <a:ext cx="12068434" cy="323165"/>
              </a:xfrm>
              <a:prstGeom prst="rect">
                <a:avLst/>
              </a:prstGeom>
              <a:blipFill>
                <a:blip r:embed="rId12"/>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F79A6F42-69D0-516B-DB17-7D9A7012F8DF}"/>
                  </a:ext>
                </a:extLst>
              </p:cNvPr>
              <p:cNvSpPr/>
              <p:nvPr/>
            </p:nvSpPr>
            <p:spPr>
              <a:xfrm>
                <a:off x="4383378" y="470080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目标函数是表面积；</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F79A6F42-69D0-516B-DB17-7D9A7012F8DF}"/>
                  </a:ext>
                </a:extLst>
              </p:cNvPr>
              <p:cNvSpPr>
                <a:spLocks noRot="1" noChangeAspect="1" noMove="1" noResize="1" noEditPoints="1" noAdjustHandles="1" noChangeArrowheads="1" noChangeShapeType="1" noTextEdit="1"/>
              </p:cNvSpPr>
              <p:nvPr/>
            </p:nvSpPr>
            <p:spPr>
              <a:xfrm>
                <a:off x="4383378" y="4700801"/>
                <a:ext cx="12068434" cy="323165"/>
              </a:xfrm>
              <a:prstGeom prst="rect">
                <a:avLst/>
              </a:prstGeom>
              <a:blipFill>
                <a:blip r:embed="rId1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id="{DF345BE3-9D11-4FE3-DEA3-CA860E6DE55C}"/>
                  </a:ext>
                </a:extLst>
              </p:cNvPr>
              <p:cNvSpPr/>
              <p:nvPr/>
            </p:nvSpPr>
            <p:spPr>
              <a:xfrm>
                <a:off x="-3558545" y="534183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而例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7</m:t>
                      </m:r>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约束条件是表面积，</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7" name="矩形 16">
                <a:extLst>
                  <a:ext uri="{FF2B5EF4-FFF2-40B4-BE49-F238E27FC236}">
                    <a16:creationId xmlns:a16="http://schemas.microsoft.com/office/drawing/2014/main" id="{DF345BE3-9D11-4FE3-DEA3-CA860E6DE55C}"/>
                  </a:ext>
                </a:extLst>
              </p:cNvPr>
              <p:cNvSpPr>
                <a:spLocks noRot="1" noChangeAspect="1" noMove="1" noResize="1" noEditPoints="1" noAdjustHandles="1" noChangeArrowheads="1" noChangeShapeType="1" noTextEdit="1"/>
              </p:cNvSpPr>
              <p:nvPr/>
            </p:nvSpPr>
            <p:spPr>
              <a:xfrm>
                <a:off x="-3558545" y="5341831"/>
                <a:ext cx="12068434" cy="323165"/>
              </a:xfrm>
              <a:prstGeom prst="rect">
                <a:avLst/>
              </a:prstGeom>
              <a:blipFill>
                <a:blip r:embed="rId14"/>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B4C417DD-1DBB-40C4-63E9-20AB170E4786}"/>
                  </a:ext>
                </a:extLst>
              </p:cNvPr>
              <p:cNvSpPr/>
              <p:nvPr/>
            </p:nvSpPr>
            <p:spPr>
              <a:xfrm>
                <a:off x="-406074" y="534183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目标函数是体积，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B4C417DD-1DBB-40C4-63E9-20AB170E4786}"/>
                  </a:ext>
                </a:extLst>
              </p:cNvPr>
              <p:cNvSpPr>
                <a:spLocks noRot="1" noChangeAspect="1" noMove="1" noResize="1" noEditPoints="1" noAdjustHandles="1" noChangeArrowheads="1" noChangeShapeType="1" noTextEdit="1"/>
              </p:cNvSpPr>
              <p:nvPr/>
            </p:nvSpPr>
            <p:spPr>
              <a:xfrm>
                <a:off x="-406074" y="5341831"/>
                <a:ext cx="12068434" cy="323165"/>
              </a:xfrm>
              <a:prstGeom prst="rect">
                <a:avLst/>
              </a:prstGeom>
              <a:blipFill>
                <a:blip r:embed="rId15"/>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 name="矩形 18">
                <a:extLst>
                  <a:ext uri="{FF2B5EF4-FFF2-40B4-BE49-F238E27FC236}">
                    <a16:creationId xmlns:a16="http://schemas.microsoft.com/office/drawing/2014/main" id="{A39B71BC-BC1D-09C1-3AA4-00E4A8B27882}"/>
                  </a:ext>
                </a:extLst>
              </p:cNvPr>
              <p:cNvSpPr/>
              <p:nvPr/>
            </p:nvSpPr>
            <p:spPr>
              <a:xfrm>
                <a:off x="-2451204" y="597719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即目标函数与约束条件在形式上有对偶性，</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9" name="矩形 18">
                <a:extLst>
                  <a:ext uri="{FF2B5EF4-FFF2-40B4-BE49-F238E27FC236}">
                    <a16:creationId xmlns:a16="http://schemas.microsoft.com/office/drawing/2014/main" id="{A39B71BC-BC1D-09C1-3AA4-00E4A8B27882}"/>
                  </a:ext>
                </a:extLst>
              </p:cNvPr>
              <p:cNvSpPr>
                <a:spLocks noRot="1" noChangeAspect="1" noMove="1" noResize="1" noEditPoints="1" noAdjustHandles="1" noChangeArrowheads="1" noChangeShapeType="1" noTextEdit="1"/>
              </p:cNvSpPr>
              <p:nvPr/>
            </p:nvSpPr>
            <p:spPr>
              <a:xfrm>
                <a:off x="-2451204" y="5977194"/>
                <a:ext cx="12068434" cy="323165"/>
              </a:xfrm>
              <a:prstGeom prst="rect">
                <a:avLst/>
              </a:prstGeom>
              <a:blipFill>
                <a:blip r:embed="rId16"/>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3DE65699-1579-763A-8741-24B9F45654CE}"/>
                  </a:ext>
                </a:extLst>
              </p:cNvPr>
              <p:cNvSpPr/>
              <p:nvPr/>
            </p:nvSpPr>
            <p:spPr>
              <a:xfrm>
                <a:off x="3090614" y="596621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而且最大值与最小值也是恰好互换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3DE65699-1579-763A-8741-24B9F45654CE}"/>
                  </a:ext>
                </a:extLst>
              </p:cNvPr>
              <p:cNvSpPr>
                <a:spLocks noRot="1" noChangeAspect="1" noMove="1" noResize="1" noEditPoints="1" noAdjustHandles="1" noChangeArrowheads="1" noChangeShapeType="1" noTextEdit="1"/>
              </p:cNvSpPr>
              <p:nvPr/>
            </p:nvSpPr>
            <p:spPr>
              <a:xfrm>
                <a:off x="3090614" y="5966219"/>
                <a:ext cx="12068434" cy="323165"/>
              </a:xfrm>
              <a:prstGeom prst="rect">
                <a:avLst/>
              </a:prstGeom>
              <a:blipFill>
                <a:blip r:embed="rId17"/>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595915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2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2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2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20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11" grpId="0"/>
      <p:bldP spid="13" grpId="0"/>
      <p:bldP spid="14" grpId="0"/>
      <p:bldP spid="2" grpId="0"/>
      <p:bldP spid="3" grpId="0"/>
      <p:bldP spid="5" grpId="0"/>
      <p:bldP spid="9" grpId="0"/>
      <p:bldP spid="12" grpId="0"/>
      <p:bldP spid="15" grpId="0"/>
      <p:bldP spid="16" grpId="0"/>
      <p:bldP spid="17" grpId="0"/>
      <p:bldP spid="18" grpId="0"/>
      <p:bldP spid="19" grpId="0"/>
      <p:bldP spid="2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2228509" y="100226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下面简单介绍经济函数的最优化问题</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2228509" y="1002262"/>
                <a:ext cx="12068434" cy="323165"/>
              </a:xfrm>
              <a:prstGeom prst="rect">
                <a:avLst/>
              </a:prstGeom>
              <a:blipFill>
                <a:blip r:embed="rId2"/>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2057963" y="163762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为某产品的生产函数，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2057963" y="1637625"/>
                <a:ext cx="12068434" cy="323165"/>
              </a:xfrm>
              <a:prstGeom prst="rect">
                <a:avLst/>
              </a:prstGeom>
              <a:blipFill>
                <a:blip r:embed="rId3"/>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2470358" y="165564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为该产品的产量，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2470358" y="1655648"/>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406074" y="227738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分别为生产该产品的两个要素（如人力、原材料）的投入量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406074" y="2277382"/>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3489273" y="303416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产品价格为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3489273" y="3034168"/>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B973AAAE-9E13-5BED-E2C4-63D33F90713A}"/>
                  </a:ext>
                </a:extLst>
              </p:cNvPr>
              <p:cNvSpPr/>
              <p:nvPr/>
            </p:nvSpPr>
            <p:spPr>
              <a:xfrm>
                <a:off x="-138546" y="303548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两个要素的价格分别为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B973AAAE-9E13-5BED-E2C4-63D33F90713A}"/>
                  </a:ext>
                </a:extLst>
              </p:cNvPr>
              <p:cNvSpPr>
                <a:spLocks noRot="1" noChangeAspect="1" noMove="1" noResize="1" noEditPoints="1" noAdjustHandles="1" noChangeArrowheads="1" noChangeShapeType="1" noTextEdit="1"/>
              </p:cNvSpPr>
              <p:nvPr/>
            </p:nvSpPr>
            <p:spPr>
              <a:xfrm>
                <a:off x="-138546" y="3035484"/>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40D4D863-DA61-D090-DF26-773314FD1417}"/>
                  </a:ext>
                </a:extLst>
              </p:cNvPr>
              <p:cNvSpPr/>
              <p:nvPr/>
            </p:nvSpPr>
            <p:spPr>
              <a:xfrm>
                <a:off x="-1960981" y="369810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则收入函数为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𝑅</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40D4D863-DA61-D090-DF26-773314FD1417}"/>
                  </a:ext>
                </a:extLst>
              </p:cNvPr>
              <p:cNvSpPr>
                <a:spLocks noRot="1" noChangeAspect="1" noMove="1" noResize="1" noEditPoints="1" noAdjustHandles="1" noChangeArrowheads="1" noChangeShapeType="1" noTextEdit="1"/>
              </p:cNvSpPr>
              <p:nvPr/>
            </p:nvSpPr>
            <p:spPr>
              <a:xfrm>
                <a:off x="-1960981" y="3698105"/>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843518CA-F080-CD94-B6AF-92808B882F44}"/>
                  </a:ext>
                </a:extLst>
              </p:cNvPr>
              <p:cNvSpPr/>
              <p:nvPr/>
            </p:nvSpPr>
            <p:spPr>
              <a:xfrm>
                <a:off x="3192909" y="372346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成本函数为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843518CA-F080-CD94-B6AF-92808B882F44}"/>
                  </a:ext>
                </a:extLst>
              </p:cNvPr>
              <p:cNvSpPr>
                <a:spLocks noRot="1" noChangeAspect="1" noMove="1" noResize="1" noEditPoints="1" noAdjustHandles="1" noChangeArrowheads="1" noChangeShapeType="1" noTextEdit="1"/>
              </p:cNvSpPr>
              <p:nvPr/>
            </p:nvSpPr>
            <p:spPr>
              <a:xfrm>
                <a:off x="3192909" y="3723464"/>
                <a:ext cx="12068434" cy="323165"/>
              </a:xfrm>
              <a:prstGeom prst="rect">
                <a:avLst/>
              </a:prstGeom>
              <a:blipFill>
                <a:blip r:embed="rId9"/>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4AC70FD-867E-4573-7252-A3F05D539144}"/>
                  </a:ext>
                </a:extLst>
              </p:cNvPr>
              <p:cNvSpPr/>
              <p:nvPr/>
            </p:nvSpPr>
            <p:spPr>
              <a:xfrm>
                <a:off x="-1406799" y="43391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4AC70FD-867E-4573-7252-A3F05D539144}"/>
                  </a:ext>
                </a:extLst>
              </p:cNvPr>
              <p:cNvSpPr>
                <a:spLocks noRot="1" noChangeAspect="1" noMove="1" noResize="1" noEditPoints="1" noAdjustHandles="1" noChangeArrowheads="1" noChangeShapeType="1" noTextEdit="1"/>
              </p:cNvSpPr>
              <p:nvPr/>
            </p:nvSpPr>
            <p:spPr>
              <a:xfrm>
                <a:off x="-1406799" y="4339135"/>
                <a:ext cx="12068434" cy="323165"/>
              </a:xfrm>
              <a:prstGeom prst="rect">
                <a:avLst/>
              </a:prstGeom>
              <a:blipFill>
                <a:blip r:embed="rId10"/>
                <a:stretch>
                  <a:fillRect t="-29630"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4095027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2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2" grpId="0"/>
      <p:bldP spid="3" grpId="0"/>
      <p:bldP spid="5" grpId="0"/>
      <p:bldP spid="9" grpId="0"/>
      <p:bldP spid="1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6E8F7838-D620-ED4F-3486-870A5B3844EF}"/>
                  </a:ext>
                </a:extLst>
              </p:cNvPr>
              <p:cNvSpPr/>
              <p:nvPr/>
            </p:nvSpPr>
            <p:spPr>
              <a:xfrm>
                <a:off x="-4486801" y="120319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例</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8</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6E8F7838-D620-ED4F-3486-870A5B3844EF}"/>
                  </a:ext>
                </a:extLst>
              </p:cNvPr>
              <p:cNvSpPr>
                <a:spLocks noRot="1" noChangeAspect="1" noMove="1" noResize="1" noEditPoints="1" noAdjustHandles="1" noChangeArrowheads="1" noChangeShapeType="1" noTextEdit="1"/>
              </p:cNvSpPr>
              <p:nvPr/>
            </p:nvSpPr>
            <p:spPr>
              <a:xfrm>
                <a:off x="-4486801" y="1203195"/>
                <a:ext cx="12068434"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D4D47F0-550F-1412-A2D3-C8A90E5C2C75}"/>
                  </a:ext>
                </a:extLst>
              </p:cNvPr>
              <p:cNvSpPr/>
              <p:nvPr/>
            </p:nvSpPr>
            <p:spPr>
              <a:xfrm>
                <a:off x="-2307345" y="12049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设某企业生产</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zh-CN" altLang="en-US" sz="2400" i="1">
                          <a:solidFill>
                            <a:srgbClr val="000000"/>
                          </a:solidFill>
                          <a:latin typeface="Cambria Math" panose="02040503050406030204" pitchFamily="18" charset="0"/>
                          <a:ea typeface="方正书宋_GBK"/>
                          <a:cs typeface="Times New Roman" panose="02020603050405020304" pitchFamily="18" charset="0"/>
                        </a:rPr>
                        <m:t>产品，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D4D47F0-550F-1412-A2D3-C8A90E5C2C75}"/>
                  </a:ext>
                </a:extLst>
              </p:cNvPr>
              <p:cNvSpPr>
                <a:spLocks noRot="1" noChangeAspect="1" noMove="1" noResize="1" noEditPoints="1" noAdjustHandles="1" noChangeArrowheads="1" noChangeShapeType="1" noTextEdit="1"/>
              </p:cNvSpPr>
              <p:nvPr/>
            </p:nvSpPr>
            <p:spPr>
              <a:xfrm>
                <a:off x="-2307345" y="1204933"/>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E96E0B36-71D5-71E2-8659-E51C99C839C2}"/>
                  </a:ext>
                </a:extLst>
              </p:cNvPr>
              <p:cNvSpPr/>
              <p:nvPr/>
            </p:nvSpPr>
            <p:spPr>
              <a:xfrm>
                <a:off x="1547416" y="122769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两个要素的投入量分别为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E96E0B36-71D5-71E2-8659-E51C99C839C2}"/>
                  </a:ext>
                </a:extLst>
              </p:cNvPr>
              <p:cNvSpPr>
                <a:spLocks noRot="1" noChangeAspect="1" noMove="1" noResize="1" noEditPoints="1" noAdjustHandles="1" noChangeArrowheads="1" noChangeShapeType="1" noTextEdit="1"/>
              </p:cNvSpPr>
              <p:nvPr/>
            </p:nvSpPr>
            <p:spPr>
              <a:xfrm>
                <a:off x="1547416" y="1227696"/>
                <a:ext cx="12068434" cy="323165"/>
              </a:xfrm>
              <a:prstGeom prst="rect">
                <a:avLst/>
              </a:prstGeom>
              <a:blipFill>
                <a:blip r:embed="rId4"/>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459020" y="190404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两个要素的单价分别为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459020" y="1904048"/>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C2CBB7A-370D-E1D6-EEF6-D63E0352E1B3}"/>
                  </a:ext>
                </a:extLst>
              </p:cNvPr>
              <p:cNvSpPr/>
              <p:nvPr/>
            </p:nvSpPr>
            <p:spPr>
              <a:xfrm>
                <a:off x="2426618" y="190404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产出函数为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C2CBB7A-370D-E1D6-EEF6-D63E0352E1B3}"/>
                  </a:ext>
                </a:extLst>
              </p:cNvPr>
              <p:cNvSpPr>
                <a:spLocks noRot="1" noChangeAspect="1" noMove="1" noResize="1" noEditPoints="1" noAdjustHandles="1" noChangeArrowheads="1" noChangeShapeType="1" noTextEdit="1"/>
              </p:cNvSpPr>
              <p:nvPr/>
            </p:nvSpPr>
            <p:spPr>
              <a:xfrm>
                <a:off x="2426618" y="1904047"/>
                <a:ext cx="12068434" cy="323165"/>
              </a:xfrm>
              <a:prstGeom prst="rect">
                <a:avLst/>
              </a:prstGeom>
              <a:blipFill>
                <a:blip r:embed="rId6"/>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B973AAAE-9E13-5BED-E2C4-63D33F90713A}"/>
                  </a:ext>
                </a:extLst>
              </p:cNvPr>
              <p:cNvSpPr/>
              <p:nvPr/>
            </p:nvSpPr>
            <p:spPr>
              <a:xfrm>
                <a:off x="-2307345" y="259233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当产出固定在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B973AAAE-9E13-5BED-E2C4-63D33F90713A}"/>
                  </a:ext>
                </a:extLst>
              </p:cNvPr>
              <p:cNvSpPr>
                <a:spLocks noRot="1" noChangeAspect="1" noMove="1" noResize="1" noEditPoints="1" noAdjustHandles="1" noChangeArrowheads="1" noChangeShapeType="1" noTextEdit="1"/>
              </p:cNvSpPr>
              <p:nvPr/>
            </p:nvSpPr>
            <p:spPr>
              <a:xfrm>
                <a:off x="-2307345" y="2592334"/>
                <a:ext cx="12068434"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40D4D863-DA61-D090-DF26-773314FD1417}"/>
                  </a:ext>
                </a:extLst>
              </p:cNvPr>
              <p:cNvSpPr/>
              <p:nvPr/>
            </p:nvSpPr>
            <p:spPr>
              <a:xfrm>
                <a:off x="1547416" y="256947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如何安排投入量使得总成本最低？</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40D4D863-DA61-D090-DF26-773314FD1417}"/>
                  </a:ext>
                </a:extLst>
              </p:cNvPr>
              <p:cNvSpPr>
                <a:spLocks noRot="1" noChangeAspect="1" noMove="1" noResize="1" noEditPoints="1" noAdjustHandles="1" noChangeArrowheads="1" noChangeShapeType="1" noTextEdit="1"/>
              </p:cNvSpPr>
              <p:nvPr/>
            </p:nvSpPr>
            <p:spPr>
              <a:xfrm>
                <a:off x="1547416" y="2569479"/>
                <a:ext cx="12068434" cy="323165"/>
              </a:xfrm>
              <a:prstGeom prst="rect">
                <a:avLst/>
              </a:prstGeom>
              <a:blipFill>
                <a:blip r:embed="rId8"/>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843518CA-F080-CD94-B6AF-92808B882F44}"/>
                  </a:ext>
                </a:extLst>
              </p:cNvPr>
              <p:cNvSpPr/>
              <p:nvPr/>
            </p:nvSpPr>
            <p:spPr>
              <a:xfrm>
                <a:off x="-4486801" y="32603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843518CA-F080-CD94-B6AF-92808B882F44}"/>
                  </a:ext>
                </a:extLst>
              </p:cNvPr>
              <p:cNvSpPr>
                <a:spLocks noRot="1" noChangeAspect="1" noMove="1" noResize="1" noEditPoints="1" noAdjustHandles="1" noChangeArrowheads="1" noChangeShapeType="1" noTextEdit="1"/>
              </p:cNvSpPr>
              <p:nvPr/>
            </p:nvSpPr>
            <p:spPr>
              <a:xfrm>
                <a:off x="-4486801" y="3260333"/>
                <a:ext cx="12068434" cy="323165"/>
              </a:xfrm>
              <a:prstGeom prst="rect">
                <a:avLst/>
              </a:prstGeom>
              <a:blipFill>
                <a:blip r:embed="rId9"/>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4AC70FD-867E-4573-7252-A3F05D539144}"/>
                  </a:ext>
                </a:extLst>
              </p:cNvPr>
              <p:cNvSpPr/>
              <p:nvPr/>
            </p:nvSpPr>
            <p:spPr>
              <a:xfrm>
                <a:off x="-1891708" y="329144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这是一个条件极值问题，</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4AC70FD-867E-4573-7252-A3F05D539144}"/>
                  </a:ext>
                </a:extLst>
              </p:cNvPr>
              <p:cNvSpPr>
                <a:spLocks noRot="1" noChangeAspect="1" noMove="1" noResize="1" noEditPoints="1" noAdjustHandles="1" noChangeArrowheads="1" noChangeShapeType="1" noTextEdit="1"/>
              </p:cNvSpPr>
              <p:nvPr/>
            </p:nvSpPr>
            <p:spPr>
              <a:xfrm>
                <a:off x="-1891708" y="3291448"/>
                <a:ext cx="12068434" cy="323165"/>
              </a:xfrm>
              <a:prstGeom prst="rect">
                <a:avLst/>
              </a:prstGeom>
              <a:blipFill>
                <a:blip r:embed="rId10"/>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02CA57C9-2F4E-AA55-D2B1-B155AD000538}"/>
                  </a:ext>
                </a:extLst>
              </p:cNvPr>
              <p:cNvSpPr/>
              <p:nvPr/>
            </p:nvSpPr>
            <p:spPr>
              <a:xfrm>
                <a:off x="1682764" y="328062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条件下，</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02CA57C9-2F4E-AA55-D2B1-B155AD000538}"/>
                  </a:ext>
                </a:extLst>
              </p:cNvPr>
              <p:cNvSpPr>
                <a:spLocks noRot="1" noChangeAspect="1" noMove="1" noResize="1" noEditPoints="1" noAdjustHandles="1" noChangeArrowheads="1" noChangeShapeType="1" noTextEdit="1"/>
              </p:cNvSpPr>
              <p:nvPr/>
            </p:nvSpPr>
            <p:spPr>
              <a:xfrm>
                <a:off x="1682764" y="3280620"/>
                <a:ext cx="12068434" cy="323165"/>
              </a:xfrm>
              <a:prstGeom prst="rect">
                <a:avLst/>
              </a:prstGeom>
              <a:blipFill>
                <a:blip r:embed="rId11"/>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1001820" y="396890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求成本函数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1001820" y="3968906"/>
                <a:ext cx="12068434" cy="323165"/>
              </a:xfrm>
              <a:prstGeom prst="rect">
                <a:avLst/>
              </a:prstGeom>
              <a:blipFill>
                <a:blip r:embed="rId12"/>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28C360A4-8032-E223-C29B-8C6224D88103}"/>
                  </a:ext>
                </a:extLst>
              </p:cNvPr>
              <p:cNvSpPr/>
              <p:nvPr/>
            </p:nvSpPr>
            <p:spPr>
              <a:xfrm>
                <a:off x="-2570581" y="466507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设拉格朗日函数为</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28C360A4-8032-E223-C29B-8C6224D88103}"/>
                  </a:ext>
                </a:extLst>
              </p:cNvPr>
              <p:cNvSpPr>
                <a:spLocks noRot="1" noChangeAspect="1" noMove="1" noResize="1" noEditPoints="1" noAdjustHandles="1" noChangeArrowheads="1" noChangeShapeType="1" noTextEdit="1"/>
              </p:cNvSpPr>
              <p:nvPr/>
            </p:nvSpPr>
            <p:spPr>
              <a:xfrm>
                <a:off x="-2570581" y="4665071"/>
                <a:ext cx="12068434" cy="323165"/>
              </a:xfrm>
              <a:prstGeom prst="rect">
                <a:avLst/>
              </a:prstGeom>
              <a:blipFill>
                <a:blip r:embed="rId1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66795CD2-7047-7F1D-E5B1-67A2AC051466}"/>
                  </a:ext>
                </a:extLst>
              </p:cNvPr>
              <p:cNvSpPr/>
              <p:nvPr/>
            </p:nvSpPr>
            <p:spPr>
              <a:xfrm>
                <a:off x="1779745" y="463395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el-GR"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𝜆</m:t>
                      </m:r>
                      <m:r>
                        <a:rPr lang="el-GR"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66795CD2-7047-7F1D-E5B1-67A2AC051466}"/>
                  </a:ext>
                </a:extLst>
              </p:cNvPr>
              <p:cNvSpPr>
                <a:spLocks noRot="1" noChangeAspect="1" noMove="1" noResize="1" noEditPoints="1" noAdjustHandles="1" noChangeArrowheads="1" noChangeShapeType="1" noTextEdit="1"/>
              </p:cNvSpPr>
              <p:nvPr/>
            </p:nvSpPr>
            <p:spPr>
              <a:xfrm>
                <a:off x="1779745" y="4633956"/>
                <a:ext cx="12068434" cy="323165"/>
              </a:xfrm>
              <a:prstGeom prst="rect">
                <a:avLst/>
              </a:prstGeom>
              <a:blipFill>
                <a:blip r:embed="rId14"/>
                <a:stretch>
                  <a:fillRect t="-25926"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0620667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2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2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20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2" grpId="0"/>
      <p:bldP spid="3" grpId="0"/>
      <p:bldP spid="5" grpId="0"/>
      <p:bldP spid="9" grpId="0"/>
      <p:bldP spid="12" grpId="0"/>
      <p:bldP spid="7" grpId="0"/>
      <p:bldP spid="8" grpId="0"/>
      <p:bldP spid="15" grpId="0"/>
      <p:bldP spid="1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E8F7838-D620-ED4F-3486-870A5B3844EF}"/>
              </a:ext>
            </a:extLst>
          </p:cNvPr>
          <p:cNvSpPr/>
          <p:nvPr/>
        </p:nvSpPr>
        <p:spPr>
          <a:xfrm>
            <a:off x="1047387" y="775756"/>
            <a:ext cx="12068434"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解方程组</a:t>
            </a: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2740715" y="355861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得到唯一的驻点</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2740715" y="3558616"/>
                <a:ext cx="12068434" cy="323165"/>
              </a:xfrm>
              <a:prstGeom prst="rect">
                <a:avLst/>
              </a:prstGeom>
              <a:blipFill>
                <a:blip r:embed="rId2"/>
                <a:stretch>
                  <a:fillRect t="-96154" b="-538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28C360A4-8032-E223-C29B-8C6224D88103}"/>
                  </a:ext>
                </a:extLst>
              </p:cNvPr>
              <p:cNvSpPr/>
              <p:nvPr/>
            </p:nvSpPr>
            <p:spPr>
              <a:xfrm>
                <a:off x="1047387" y="355861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根据问题的实际意义，</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28C360A4-8032-E223-C29B-8C6224D88103}"/>
                  </a:ext>
                </a:extLst>
              </p:cNvPr>
              <p:cNvSpPr>
                <a:spLocks noRot="1" noChangeAspect="1" noMove="1" noResize="1" noEditPoints="1" noAdjustHandles="1" noChangeArrowheads="1" noChangeShapeType="1" noTextEdit="1"/>
              </p:cNvSpPr>
              <p:nvPr/>
            </p:nvSpPr>
            <p:spPr>
              <a:xfrm>
                <a:off x="1047387" y="3558616"/>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66795CD2-7047-7F1D-E5B1-67A2AC051466}"/>
                  </a:ext>
                </a:extLst>
              </p:cNvPr>
              <p:cNvSpPr/>
              <p:nvPr/>
            </p:nvSpPr>
            <p:spPr>
              <a:xfrm>
                <a:off x="-2450325" y="434374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在产出一定时总成本存在最小值，</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66795CD2-7047-7F1D-E5B1-67A2AC051466}"/>
                  </a:ext>
                </a:extLst>
              </p:cNvPr>
              <p:cNvSpPr>
                <a:spLocks noRot="1" noChangeAspect="1" noMove="1" noResize="1" noEditPoints="1" noAdjustHandles="1" noChangeArrowheads="1" noChangeShapeType="1" noTextEdit="1"/>
              </p:cNvSpPr>
              <p:nvPr/>
            </p:nvSpPr>
            <p:spPr>
              <a:xfrm>
                <a:off x="-2450325" y="4343740"/>
                <a:ext cx="12068434" cy="323165"/>
              </a:xfrm>
              <a:prstGeom prst="rect">
                <a:avLst/>
              </a:prstGeom>
              <a:blipFill>
                <a:blip r:embed="rId4"/>
                <a:stretch>
                  <a:fillRect t="-34615" b="-26923"/>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ACB8707E-5285-E9CA-E900-7BA5B44528D4}"/>
              </a:ext>
            </a:extLst>
          </p:cNvPr>
          <p:cNvPicPr>
            <a:picLocks noChangeAspect="1"/>
          </p:cNvPicPr>
          <p:nvPr/>
        </p:nvPicPr>
        <p:blipFill>
          <a:blip r:embed="rId5"/>
          <a:stretch>
            <a:fillRect/>
          </a:stretch>
        </p:blipFill>
        <p:spPr>
          <a:xfrm>
            <a:off x="3755936" y="671357"/>
            <a:ext cx="3325668" cy="2182927"/>
          </a:xfrm>
          <a:prstGeom prst="rect">
            <a:avLst/>
          </a:prstGeom>
        </p:spPr>
      </p:pic>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779B7D57-6B06-F5D6-1836-F89F0D22F0B4}"/>
                  </a:ext>
                </a:extLst>
              </p:cNvPr>
              <p:cNvSpPr/>
              <p:nvPr/>
            </p:nvSpPr>
            <p:spPr>
              <a:xfrm>
                <a:off x="2343351" y="434373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而这个唯一的驻点就是最小值点，</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779B7D57-6B06-F5D6-1836-F89F0D22F0B4}"/>
                  </a:ext>
                </a:extLst>
              </p:cNvPr>
              <p:cNvSpPr>
                <a:spLocks noRot="1" noChangeAspect="1" noMove="1" noResize="1" noEditPoints="1" noAdjustHandles="1" noChangeArrowheads="1" noChangeShapeType="1" noTextEdit="1"/>
              </p:cNvSpPr>
              <p:nvPr/>
            </p:nvSpPr>
            <p:spPr>
              <a:xfrm>
                <a:off x="2343351" y="4343739"/>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id="{31C1D22A-CF8F-6142-4CCB-5933C3E4BEFC}"/>
                  </a:ext>
                </a:extLst>
              </p:cNvPr>
              <p:cNvSpPr/>
              <p:nvPr/>
            </p:nvSpPr>
            <p:spPr>
              <a:xfrm>
                <a:off x="-615447" y="512886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故当两个要素投入量分别为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时总成本最小，</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7" name="矩形 16">
                <a:extLst>
                  <a:ext uri="{FF2B5EF4-FFF2-40B4-BE49-F238E27FC236}">
                    <a16:creationId xmlns:a16="http://schemas.microsoft.com/office/drawing/2014/main" id="{31C1D22A-CF8F-6142-4CCB-5933C3E4BEFC}"/>
                  </a:ext>
                </a:extLst>
              </p:cNvPr>
              <p:cNvSpPr>
                <a:spLocks noRot="1" noChangeAspect="1" noMove="1" noResize="1" noEditPoints="1" noAdjustHandles="1" noChangeArrowheads="1" noChangeShapeType="1" noTextEdit="1"/>
              </p:cNvSpPr>
              <p:nvPr/>
            </p:nvSpPr>
            <p:spPr>
              <a:xfrm>
                <a:off x="-615447" y="5128862"/>
                <a:ext cx="12068434" cy="323165"/>
              </a:xfrm>
              <a:prstGeom prst="rect">
                <a:avLst/>
              </a:prstGeom>
              <a:blipFill>
                <a:blip r:embed="rId7"/>
                <a:stretch>
                  <a:fillRect t="-92593" b="-481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2F01149F-65BE-548D-A1CB-E4E07FE2E8B6}"/>
                  </a:ext>
                </a:extLst>
              </p:cNvPr>
              <p:cNvSpPr/>
              <p:nvPr/>
            </p:nvSpPr>
            <p:spPr>
              <a:xfrm>
                <a:off x="-1341159" y="585199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最小总成本为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8</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2F01149F-65BE-548D-A1CB-E4E07FE2E8B6}"/>
                  </a:ext>
                </a:extLst>
              </p:cNvPr>
              <p:cNvSpPr>
                <a:spLocks noRot="1" noChangeAspect="1" noMove="1" noResize="1" noEditPoints="1" noAdjustHandles="1" noChangeArrowheads="1" noChangeShapeType="1" noTextEdit="1"/>
              </p:cNvSpPr>
              <p:nvPr/>
            </p:nvSpPr>
            <p:spPr>
              <a:xfrm>
                <a:off x="-1341159" y="5851990"/>
                <a:ext cx="12068434" cy="323165"/>
              </a:xfrm>
              <a:prstGeom prst="rect">
                <a:avLst/>
              </a:prstGeom>
              <a:blipFill>
                <a:blip r:embed="rId8"/>
                <a:stretch>
                  <a:fillRect t="-92593" b="-481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0536241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2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2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5" grpId="0"/>
      <p:bldP spid="16" grpId="0"/>
      <p:bldP spid="6" grpId="0"/>
      <p:bldP spid="17" grpId="0"/>
      <p:bldP spid="1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E8F7838-D620-ED4F-3486-870A5B3844EF}"/>
              </a:ext>
            </a:extLst>
          </p:cNvPr>
          <p:cNvSpPr/>
          <p:nvPr/>
        </p:nvSpPr>
        <p:spPr>
          <a:xfrm>
            <a:off x="902618" y="822474"/>
            <a:ext cx="12068434"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6.6</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2542872" y="153104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求下列函数的极值：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2542872" y="1531047"/>
                <a:ext cx="12068434" cy="323165"/>
              </a:xfrm>
              <a:prstGeom prst="rect">
                <a:avLst/>
              </a:prstGeom>
              <a:blipFill>
                <a:blip r:embed="rId2"/>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683166" y="398003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2. 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求下列函数在有界闭区域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上的最大值和最小值：</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683166" y="3980031"/>
                <a:ext cx="12068434" cy="323165"/>
              </a:xfrm>
              <a:prstGeom prst="rect">
                <a:avLst/>
              </a:prstGeom>
              <a:blipFill>
                <a:blip r:embed="rId3"/>
                <a:stretch>
                  <a:fillRect t="-34615" b="-26923"/>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BAD59861-D8D2-9BB3-A340-DF052162C2D4}"/>
              </a:ext>
            </a:extLst>
          </p:cNvPr>
          <p:cNvPicPr>
            <a:picLocks noChangeAspect="1"/>
          </p:cNvPicPr>
          <p:nvPr/>
        </p:nvPicPr>
        <p:blipFill>
          <a:blip r:embed="rId4"/>
          <a:stretch>
            <a:fillRect/>
          </a:stretch>
        </p:blipFill>
        <p:spPr>
          <a:xfrm>
            <a:off x="2036468" y="2116229"/>
            <a:ext cx="7724621" cy="1312771"/>
          </a:xfrm>
          <a:prstGeom prst="rect">
            <a:avLst/>
          </a:prstGeom>
        </p:spPr>
      </p:pic>
      <p:pic>
        <p:nvPicPr>
          <p:cNvPr id="6" name="图片 5">
            <a:extLst>
              <a:ext uri="{FF2B5EF4-FFF2-40B4-BE49-F238E27FC236}">
                <a16:creationId xmlns:a16="http://schemas.microsoft.com/office/drawing/2014/main" id="{625E008B-DC42-2041-B455-49F53E496104}"/>
              </a:ext>
            </a:extLst>
          </p:cNvPr>
          <p:cNvPicPr>
            <a:picLocks noChangeAspect="1"/>
          </p:cNvPicPr>
          <p:nvPr/>
        </p:nvPicPr>
        <p:blipFill>
          <a:blip r:embed="rId5"/>
          <a:stretch>
            <a:fillRect/>
          </a:stretch>
        </p:blipFill>
        <p:spPr>
          <a:xfrm>
            <a:off x="1785480" y="4665071"/>
            <a:ext cx="9048775" cy="1158956"/>
          </a:xfrm>
          <a:prstGeom prst="rect">
            <a:avLst/>
          </a:prstGeom>
        </p:spPr>
      </p:pic>
    </p:spTree>
    <p:extLst>
      <p:ext uri="{BB962C8B-B14F-4D97-AF65-F5344CB8AC3E}">
        <p14:creationId xmlns:p14="http://schemas.microsoft.com/office/powerpoint/2010/main" val="390565669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2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1905563" y="6582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3. 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求下列函数在约束条件下的最值：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1905563" y="658211"/>
                <a:ext cx="12068434"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1195784" y="147235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𝑒</m:t>
                      </m:r>
                      <m:r>
                        <a:rPr lang="zh-CN" altLang="en-US" sz="2400" i="1" baseline="3000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1195784" y="1472358"/>
                <a:ext cx="12068434" cy="323165"/>
              </a:xfrm>
              <a:prstGeom prst="rect">
                <a:avLst/>
              </a:prstGeom>
              <a:blipFill>
                <a:blip r:embed="rId3"/>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1F5DEBC9-D6A5-0353-DDB4-C5D239144519}"/>
                  </a:ext>
                </a:extLst>
              </p:cNvPr>
              <p:cNvSpPr/>
              <p:nvPr/>
            </p:nvSpPr>
            <p:spPr>
              <a:xfrm>
                <a:off x="13855" y="212492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，约束条件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1F5DEBC9-D6A5-0353-DDB4-C5D239144519}"/>
                  </a:ext>
                </a:extLst>
              </p:cNvPr>
              <p:cNvSpPr>
                <a:spLocks noRot="1" noChangeAspect="1" noMove="1" noResize="1" noEditPoints="1" noAdjustHandles="1" noChangeArrowheads="1" noChangeShapeType="1" noTextEdit="1"/>
              </p:cNvSpPr>
              <p:nvPr/>
            </p:nvSpPr>
            <p:spPr>
              <a:xfrm>
                <a:off x="13855" y="2124922"/>
                <a:ext cx="12068434"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E7B3E802-BC07-4A0B-9F06-B0ED32572984}"/>
                  </a:ext>
                </a:extLst>
              </p:cNvPr>
              <p:cNvSpPr/>
              <p:nvPr/>
            </p:nvSpPr>
            <p:spPr>
              <a:xfrm>
                <a:off x="-964579" y="29626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4. 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在所有斜边长为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zh-CN" altLang="en-US" sz="2400" i="1">
                          <a:solidFill>
                            <a:srgbClr val="000000"/>
                          </a:solidFill>
                          <a:latin typeface="Cambria Math" panose="02040503050406030204" pitchFamily="18" charset="0"/>
                          <a:ea typeface="方正书宋_GBK"/>
                          <a:cs typeface="Times New Roman" panose="02020603050405020304" pitchFamily="18" charset="0"/>
                        </a:rPr>
                        <m:t>（常数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）的直角三角形中，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E7B3E802-BC07-4A0B-9F06-B0ED32572984}"/>
                  </a:ext>
                </a:extLst>
              </p:cNvPr>
              <p:cNvSpPr>
                <a:spLocks noRot="1" noChangeAspect="1" noMove="1" noResize="1" noEditPoints="1" noAdjustHandles="1" noChangeArrowheads="1" noChangeShapeType="1" noTextEdit="1"/>
              </p:cNvSpPr>
              <p:nvPr/>
            </p:nvSpPr>
            <p:spPr>
              <a:xfrm>
                <a:off x="-964579" y="2962617"/>
                <a:ext cx="12068434" cy="323165"/>
              </a:xfrm>
              <a:prstGeom prst="rect">
                <a:avLst/>
              </a:prstGeom>
              <a:blipFill>
                <a:blip r:embed="rId5"/>
                <a:stretch>
                  <a:fillRect t="-34615"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71CDD608-994B-493D-8125-00526E9091AC}"/>
                  </a:ext>
                </a:extLst>
              </p:cNvPr>
              <p:cNvSpPr/>
              <p:nvPr/>
            </p:nvSpPr>
            <p:spPr>
              <a:xfrm>
                <a:off x="-1335455" y="364845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求面积最大的直角三角形的两直角边的长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71CDD608-994B-493D-8125-00526E9091AC}"/>
                  </a:ext>
                </a:extLst>
              </p:cNvPr>
              <p:cNvSpPr>
                <a:spLocks noRot="1" noChangeAspect="1" noMove="1" noResize="1" noEditPoints="1" noAdjustHandles="1" noChangeArrowheads="1" noChangeShapeType="1" noTextEdit="1"/>
              </p:cNvSpPr>
              <p:nvPr/>
            </p:nvSpPr>
            <p:spPr>
              <a:xfrm>
                <a:off x="-1335455" y="3648457"/>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9A168794-D4B8-B348-D2E9-D9E094E83790}"/>
                  </a:ext>
                </a:extLst>
              </p:cNvPr>
              <p:cNvSpPr/>
              <p:nvPr/>
            </p:nvSpPr>
            <p:spPr>
              <a:xfrm>
                <a:off x="-1594397" y="446260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5. 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将正数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分解成三个正数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之和，</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9A168794-D4B8-B348-D2E9-D9E094E83790}"/>
                  </a:ext>
                </a:extLst>
              </p:cNvPr>
              <p:cNvSpPr>
                <a:spLocks noRot="1" noChangeAspect="1" noMove="1" noResize="1" noEditPoints="1" noAdjustHandles="1" noChangeArrowheads="1" noChangeShapeType="1" noTextEdit="1"/>
              </p:cNvSpPr>
              <p:nvPr/>
            </p:nvSpPr>
            <p:spPr>
              <a:xfrm>
                <a:off x="-1594397" y="4462604"/>
                <a:ext cx="12068434" cy="323165"/>
              </a:xfrm>
              <a:prstGeom prst="rect">
                <a:avLst/>
              </a:prstGeom>
              <a:blipFill>
                <a:blip r:embed="rId7"/>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60BC540-8937-4C52-4984-5C4D40454ED1}"/>
                  </a:ext>
                </a:extLst>
              </p:cNvPr>
              <p:cNvSpPr/>
              <p:nvPr/>
            </p:nvSpPr>
            <p:spPr>
              <a:xfrm>
                <a:off x="3042581" y="447233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取最大值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60BC540-8937-4C52-4984-5C4D40454ED1}"/>
                  </a:ext>
                </a:extLst>
              </p:cNvPr>
              <p:cNvSpPr>
                <a:spLocks noRot="1" noChangeAspect="1" noMove="1" noResize="1" noEditPoints="1" noAdjustHandles="1" noChangeArrowheads="1" noChangeShapeType="1" noTextEdit="1"/>
              </p:cNvSpPr>
              <p:nvPr/>
            </p:nvSpPr>
            <p:spPr>
              <a:xfrm>
                <a:off x="3042581" y="4472332"/>
                <a:ext cx="12068434" cy="323165"/>
              </a:xfrm>
              <a:prstGeom prst="rect">
                <a:avLst/>
              </a:prstGeom>
              <a:blipFill>
                <a:blip r:embed="rId8"/>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3C92A13E-A994-928D-72B1-4FE6E26A1846}"/>
                  </a:ext>
                </a:extLst>
              </p:cNvPr>
              <p:cNvSpPr/>
              <p:nvPr/>
            </p:nvSpPr>
            <p:spPr>
              <a:xfrm>
                <a:off x="-1335455" y="515937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6. 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在所有表面积为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（常数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）的长方体中，</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3C92A13E-A994-928D-72B1-4FE6E26A1846}"/>
                  </a:ext>
                </a:extLst>
              </p:cNvPr>
              <p:cNvSpPr>
                <a:spLocks noRot="1" noChangeAspect="1" noMove="1" noResize="1" noEditPoints="1" noAdjustHandles="1" noChangeArrowheads="1" noChangeShapeType="1" noTextEdit="1"/>
              </p:cNvSpPr>
              <p:nvPr/>
            </p:nvSpPr>
            <p:spPr>
              <a:xfrm>
                <a:off x="-1335455" y="5159378"/>
                <a:ext cx="12068434" cy="323165"/>
              </a:xfrm>
              <a:prstGeom prst="rect">
                <a:avLst/>
              </a:prstGeom>
              <a:blipFill>
                <a:blip r:embed="rId9"/>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A4A210B5-62E9-B0A7-28A5-CC0414021E75}"/>
                  </a:ext>
                </a:extLst>
              </p:cNvPr>
              <p:cNvSpPr/>
              <p:nvPr/>
            </p:nvSpPr>
            <p:spPr>
              <a:xfrm>
                <a:off x="-1737237" y="57912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求体积最大的长方体的长、宽及高</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A4A210B5-62E9-B0A7-28A5-CC0414021E75}"/>
                  </a:ext>
                </a:extLst>
              </p:cNvPr>
              <p:cNvSpPr>
                <a:spLocks noRot="1" noChangeAspect="1" noMove="1" noResize="1" noEditPoints="1" noAdjustHandles="1" noChangeArrowheads="1" noChangeShapeType="1" noTextEdit="1"/>
              </p:cNvSpPr>
              <p:nvPr/>
            </p:nvSpPr>
            <p:spPr>
              <a:xfrm>
                <a:off x="-1737237" y="5791280"/>
                <a:ext cx="12068434" cy="323165"/>
              </a:xfrm>
              <a:prstGeom prst="rect">
                <a:avLst/>
              </a:prstGeom>
              <a:blipFill>
                <a:blip r:embed="rId10"/>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9977593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2" grpId="0"/>
      <p:bldP spid="3" grpId="0"/>
      <p:bldP spid="5" grpId="0"/>
      <p:bldP spid="7" grpId="0"/>
      <p:bldP spid="12" grpId="0"/>
      <p:bldP spid="13" grpId="0"/>
      <p:bldP spid="1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2529018" y="71940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7. 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某工厂生产甲、乙两种产品，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2529018" y="719404"/>
                <a:ext cx="12068434"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1860803" y="69700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甲产品的售价为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1860803" y="697005"/>
                <a:ext cx="12068434" cy="323165"/>
              </a:xfrm>
              <a:prstGeom prst="rect">
                <a:avLst/>
              </a:prstGeom>
              <a:blipFill>
                <a:blip r:embed="rId3"/>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1F5DEBC9-D6A5-0353-DDB4-C5D239144519}"/>
                  </a:ext>
                </a:extLst>
              </p:cNvPr>
              <p:cNvSpPr/>
              <p:nvPr/>
            </p:nvSpPr>
            <p:spPr>
              <a:xfrm>
                <a:off x="-2923308" y="136577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乙产品的售价为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900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1F5DEBC9-D6A5-0353-DDB4-C5D239144519}"/>
                  </a:ext>
                </a:extLst>
              </p:cNvPr>
              <p:cNvSpPr>
                <a:spLocks noRot="1" noChangeAspect="1" noMove="1" noResize="1" noEditPoints="1" noAdjustHandles="1" noChangeArrowheads="1" noChangeShapeType="1" noTextEdit="1"/>
              </p:cNvSpPr>
              <p:nvPr/>
            </p:nvSpPr>
            <p:spPr>
              <a:xfrm>
                <a:off x="-2923308" y="1365778"/>
                <a:ext cx="12068434" cy="323165"/>
              </a:xfrm>
              <a:prstGeom prst="rect">
                <a:avLst/>
              </a:prstGeom>
              <a:blipFill>
                <a:blip r:embed="rId4"/>
                <a:stretch>
                  <a:fillRect t="-30769"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E7B3E802-BC07-4A0B-9F06-B0ED32572984}"/>
                  </a:ext>
                </a:extLst>
              </p:cNvPr>
              <p:cNvSpPr/>
              <p:nvPr/>
            </p:nvSpPr>
            <p:spPr>
              <a:xfrm>
                <a:off x="1860803" y="13716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生产</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件甲产品和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件乙产品的总成本</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E7B3E802-BC07-4A0B-9F06-B0ED32572984}"/>
                  </a:ext>
                </a:extLst>
              </p:cNvPr>
              <p:cNvSpPr>
                <a:spLocks noRot="1" noChangeAspect="1" noMove="1" noResize="1" noEditPoints="1" noAdjustHandles="1" noChangeArrowheads="1" noChangeShapeType="1" noTextEdit="1"/>
              </p:cNvSpPr>
              <p:nvPr/>
            </p:nvSpPr>
            <p:spPr>
              <a:xfrm>
                <a:off x="1860803" y="1371680"/>
                <a:ext cx="12068434"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71CDD608-994B-493D-8125-00526E9091AC}"/>
                  </a:ext>
                </a:extLst>
              </p:cNvPr>
              <p:cNvSpPr/>
              <p:nvPr/>
            </p:nvSpPr>
            <p:spPr>
              <a:xfrm>
                <a:off x="-448764" y="19976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=40000+200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+300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71CDD608-994B-493D-8125-00526E9091AC}"/>
                  </a:ext>
                </a:extLst>
              </p:cNvPr>
              <p:cNvSpPr>
                <a:spLocks noRot="1" noChangeAspect="1" noMove="1" noResize="1" noEditPoints="1" noAdjustHandles="1" noChangeArrowheads="1" noChangeShapeType="1" noTextEdit="1"/>
              </p:cNvSpPr>
              <p:nvPr/>
            </p:nvSpPr>
            <p:spPr>
              <a:xfrm>
                <a:off x="-448764" y="1997680"/>
                <a:ext cx="12068434" cy="323165"/>
              </a:xfrm>
              <a:prstGeom prst="rect">
                <a:avLst/>
              </a:prstGeom>
              <a:blipFill>
                <a:blip r:embed="rId6"/>
                <a:stretch>
                  <a:fillRect t="-15385"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9A168794-D4B8-B348-D2E9-D9E094E83790}"/>
                  </a:ext>
                </a:extLst>
              </p:cNvPr>
              <p:cNvSpPr/>
              <p:nvPr/>
            </p:nvSpPr>
            <p:spPr>
              <a:xfrm>
                <a:off x="-1737237" y="263089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问甲、乙两种产品各生产多少时，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9A168794-D4B8-B348-D2E9-D9E094E83790}"/>
                  </a:ext>
                </a:extLst>
              </p:cNvPr>
              <p:cNvSpPr>
                <a:spLocks noRot="1" noChangeAspect="1" noMove="1" noResize="1" noEditPoints="1" noAdjustHandles="1" noChangeArrowheads="1" noChangeShapeType="1" noTextEdit="1"/>
              </p:cNvSpPr>
              <p:nvPr/>
            </p:nvSpPr>
            <p:spPr>
              <a:xfrm>
                <a:off x="-1737237" y="2630894"/>
                <a:ext cx="12068434"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60BC540-8937-4C52-4984-5C4D40454ED1}"/>
                  </a:ext>
                </a:extLst>
              </p:cNvPr>
              <p:cNvSpPr/>
              <p:nvPr/>
            </p:nvSpPr>
            <p:spPr>
              <a:xfrm>
                <a:off x="1860803" y="26236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取最大值？</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60BC540-8937-4C52-4984-5C4D40454ED1}"/>
                  </a:ext>
                </a:extLst>
              </p:cNvPr>
              <p:cNvSpPr>
                <a:spLocks noRot="1" noChangeAspect="1" noMove="1" noResize="1" noEditPoints="1" noAdjustHandles="1" noChangeArrowheads="1" noChangeShapeType="1" noTextEdit="1"/>
              </p:cNvSpPr>
              <p:nvPr/>
            </p:nvSpPr>
            <p:spPr>
              <a:xfrm>
                <a:off x="1860803" y="2623680"/>
                <a:ext cx="12068434" cy="323165"/>
              </a:xfrm>
              <a:prstGeom prst="rect">
                <a:avLst/>
              </a:prstGeom>
              <a:blipFill>
                <a:blip r:embed="rId8"/>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3C92A13E-A994-928D-72B1-4FE6E26A1846}"/>
                  </a:ext>
                </a:extLst>
              </p:cNvPr>
              <p:cNvSpPr/>
              <p:nvPr/>
            </p:nvSpPr>
            <p:spPr>
              <a:xfrm>
                <a:off x="-2529018" y="32674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8. 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某公司生产甲、乙两种产品，</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3C92A13E-A994-928D-72B1-4FE6E26A1846}"/>
                  </a:ext>
                </a:extLst>
              </p:cNvPr>
              <p:cNvSpPr>
                <a:spLocks noRot="1" noChangeAspect="1" noMove="1" noResize="1" noEditPoints="1" noAdjustHandles="1" noChangeArrowheads="1" noChangeShapeType="1" noTextEdit="1"/>
              </p:cNvSpPr>
              <p:nvPr/>
            </p:nvSpPr>
            <p:spPr>
              <a:xfrm>
                <a:off x="-2529018" y="3267417"/>
                <a:ext cx="12068434" cy="323165"/>
              </a:xfrm>
              <a:prstGeom prst="rect">
                <a:avLst/>
              </a:prstGeom>
              <a:blipFill>
                <a:blip r:embed="rId9"/>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A4A210B5-62E9-B0A7-28A5-CC0414021E75}"/>
                  </a:ext>
                </a:extLst>
              </p:cNvPr>
              <p:cNvSpPr/>
              <p:nvPr/>
            </p:nvSpPr>
            <p:spPr>
              <a:xfrm>
                <a:off x="2308290" y="32496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投入的固定成本为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100000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（千元），</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A4A210B5-62E9-B0A7-28A5-CC0414021E75}"/>
                  </a:ext>
                </a:extLst>
              </p:cNvPr>
              <p:cNvSpPr>
                <a:spLocks noRot="1" noChangeAspect="1" noMove="1" noResize="1" noEditPoints="1" noAdjustHandles="1" noChangeArrowheads="1" noChangeShapeType="1" noTextEdit="1"/>
              </p:cNvSpPr>
              <p:nvPr/>
            </p:nvSpPr>
            <p:spPr>
              <a:xfrm>
                <a:off x="2308290" y="3249680"/>
                <a:ext cx="12068434" cy="323165"/>
              </a:xfrm>
              <a:prstGeom prst="rect">
                <a:avLst/>
              </a:prstGeom>
              <a:blipFill>
                <a:blip r:embed="rId10"/>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AD7D194B-8707-0B50-F594-102C45C5E231}"/>
                  </a:ext>
                </a:extLst>
              </p:cNvPr>
              <p:cNvSpPr/>
              <p:nvPr/>
            </p:nvSpPr>
            <p:spPr>
              <a:xfrm>
                <a:off x="-3446995" y="3903941"/>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产量分别为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AD7D194B-8707-0B50-F594-102C45C5E231}"/>
                  </a:ext>
                </a:extLst>
              </p:cNvPr>
              <p:cNvSpPr>
                <a:spLocks noRot="1" noChangeAspect="1" noMove="1" noResize="1" noEditPoints="1" noAdjustHandles="1" noChangeArrowheads="1" noChangeShapeType="1" noTextEdit="1"/>
              </p:cNvSpPr>
              <p:nvPr/>
            </p:nvSpPr>
            <p:spPr>
              <a:xfrm>
                <a:off x="-3446995" y="3903941"/>
                <a:ext cx="12220834" cy="323165"/>
              </a:xfrm>
              <a:prstGeom prst="rect">
                <a:avLst/>
              </a:prstGeom>
              <a:blipFill>
                <a:blip r:embed="rId11"/>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C485E5D1-F3A8-F6C9-A716-62F01679AE56}"/>
                  </a:ext>
                </a:extLst>
              </p:cNvPr>
              <p:cNvSpPr/>
              <p:nvPr/>
            </p:nvSpPr>
            <p:spPr>
              <a:xfrm>
                <a:off x="1860803" y="3903940"/>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边际成本分别为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（千元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（千元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C485E5D1-F3A8-F6C9-A716-62F01679AE56}"/>
                  </a:ext>
                </a:extLst>
              </p:cNvPr>
              <p:cNvSpPr>
                <a:spLocks noRot="1" noChangeAspect="1" noMove="1" noResize="1" noEditPoints="1" noAdjustHandles="1" noChangeArrowheads="1" noChangeShapeType="1" noTextEdit="1"/>
              </p:cNvSpPr>
              <p:nvPr/>
            </p:nvSpPr>
            <p:spPr>
              <a:xfrm>
                <a:off x="1860803" y="3903940"/>
                <a:ext cx="12220834" cy="323165"/>
              </a:xfrm>
              <a:prstGeom prst="rect">
                <a:avLst/>
              </a:prstGeom>
              <a:blipFill>
                <a:blip r:embed="rId12"/>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C4F130FA-F986-959C-6284-BB5E25E7B78A}"/>
                  </a:ext>
                </a:extLst>
              </p:cNvPr>
              <p:cNvSpPr/>
              <p:nvPr/>
            </p:nvSpPr>
            <p:spPr>
              <a:xfrm>
                <a:off x="-994741" y="4526260"/>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求生产甲、乙两种产品的总成本函数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C4F130FA-F986-959C-6284-BB5E25E7B78A}"/>
                  </a:ext>
                </a:extLst>
              </p:cNvPr>
              <p:cNvSpPr>
                <a:spLocks noRot="1" noChangeAspect="1" noMove="1" noResize="1" noEditPoints="1" noAdjustHandles="1" noChangeArrowheads="1" noChangeShapeType="1" noTextEdit="1"/>
              </p:cNvSpPr>
              <p:nvPr/>
            </p:nvSpPr>
            <p:spPr>
              <a:xfrm>
                <a:off x="-994741" y="4526260"/>
                <a:ext cx="12220834" cy="323165"/>
              </a:xfrm>
              <a:prstGeom prst="rect">
                <a:avLst/>
              </a:prstGeom>
              <a:blipFill>
                <a:blip r:embed="rId13"/>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92CB793B-FF02-8169-20B9-72FB69B8B3DE}"/>
                  </a:ext>
                </a:extLst>
              </p:cNvPr>
              <p:cNvSpPr/>
              <p:nvPr/>
            </p:nvSpPr>
            <p:spPr>
              <a:xfrm>
                <a:off x="-3009634" y="5148579"/>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当总产量为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50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92CB793B-FF02-8169-20B9-72FB69B8B3DE}"/>
                  </a:ext>
                </a:extLst>
              </p:cNvPr>
              <p:cNvSpPr>
                <a:spLocks noRot="1" noChangeAspect="1" noMove="1" noResize="1" noEditPoints="1" noAdjustHandles="1" noChangeArrowheads="1" noChangeShapeType="1" noTextEdit="1"/>
              </p:cNvSpPr>
              <p:nvPr/>
            </p:nvSpPr>
            <p:spPr>
              <a:xfrm>
                <a:off x="-3009634" y="5148579"/>
                <a:ext cx="12220834" cy="323165"/>
              </a:xfrm>
              <a:prstGeom prst="rect">
                <a:avLst/>
              </a:prstGeom>
              <a:blipFill>
                <a:blip r:embed="rId14"/>
                <a:stretch>
                  <a:fillRect t="-33333"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0AF607C6-C580-7C86-FFFB-9C4931BB2581}"/>
                  </a:ext>
                </a:extLst>
              </p:cNvPr>
              <p:cNvSpPr/>
              <p:nvPr/>
            </p:nvSpPr>
            <p:spPr>
              <a:xfrm>
                <a:off x="2308290" y="5127680"/>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甲、乙两种产品的产量各为多少时可使总成本最低？</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0AF607C6-C580-7C86-FFFB-9C4931BB2581}"/>
                  </a:ext>
                </a:extLst>
              </p:cNvPr>
              <p:cNvSpPr>
                <a:spLocks noRot="1" noChangeAspect="1" noMove="1" noResize="1" noEditPoints="1" noAdjustHandles="1" noChangeArrowheads="1" noChangeShapeType="1" noTextEdit="1"/>
              </p:cNvSpPr>
              <p:nvPr/>
            </p:nvSpPr>
            <p:spPr>
              <a:xfrm>
                <a:off x="2308290" y="5127680"/>
                <a:ext cx="12220834" cy="323165"/>
              </a:xfrm>
              <a:prstGeom prst="rect">
                <a:avLst/>
              </a:prstGeom>
              <a:blipFill>
                <a:blip r:embed="rId1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C0130393-EF5F-81F8-292C-837AE6C1685F}"/>
                  </a:ext>
                </a:extLst>
              </p:cNvPr>
              <p:cNvSpPr/>
              <p:nvPr/>
            </p:nvSpPr>
            <p:spPr>
              <a:xfrm>
                <a:off x="-601164" y="5802355"/>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求出最小总成本</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C0130393-EF5F-81F8-292C-837AE6C1685F}"/>
                  </a:ext>
                </a:extLst>
              </p:cNvPr>
              <p:cNvSpPr>
                <a:spLocks noRot="1" noChangeAspect="1" noMove="1" noResize="1" noEditPoints="1" noAdjustHandles="1" noChangeArrowheads="1" noChangeShapeType="1" noTextEdit="1"/>
              </p:cNvSpPr>
              <p:nvPr/>
            </p:nvSpPr>
            <p:spPr>
              <a:xfrm>
                <a:off x="-601164" y="5802355"/>
                <a:ext cx="12220834" cy="323165"/>
              </a:xfrm>
              <a:prstGeom prst="rect">
                <a:avLst/>
              </a:prstGeom>
              <a:blipFill>
                <a:blip r:embed="rId16"/>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3247143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20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20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20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20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2" grpId="0"/>
      <p:bldP spid="3" grpId="0"/>
      <p:bldP spid="5" grpId="0"/>
      <p:bldP spid="7" grpId="0"/>
      <p:bldP spid="12" grpId="0"/>
      <p:bldP spid="13" grpId="0"/>
      <p:bldP spid="15" grpId="0"/>
      <p:bldP spid="4" grpId="0"/>
      <p:bldP spid="6" grpId="0"/>
      <p:bldP spid="9" grpId="0"/>
      <p:bldP spid="10" grpId="0"/>
      <p:bldP spid="11"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576184" y="1008971"/>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2. </a:t>
            </a:r>
            <a:r>
              <a:rPr lang="zh-CN" altLang="en-US" sz="2400" dirty="0">
                <a:solidFill>
                  <a:srgbClr val="000000"/>
                </a:solidFill>
                <a:latin typeface="NEU-BZ-S92"/>
                <a:ea typeface="方正书宋_GBK"/>
                <a:cs typeface="Times New Roman" panose="02020603050405020304" pitchFamily="18" charset="0"/>
              </a:rPr>
              <a:t>偏导数的几何意义</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869481" y="175767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如图</a:t>
            </a:r>
            <a:r>
              <a:rPr lang="en-US" altLang="zh-CN" sz="2400" dirty="0">
                <a:solidFill>
                  <a:srgbClr val="000000"/>
                </a:solidFill>
                <a:latin typeface="NEU-BZ-S92"/>
                <a:ea typeface="方正书宋_GBK"/>
                <a:cs typeface="Times New Roman" panose="02020603050405020304" pitchFamily="18" charset="0"/>
              </a:rPr>
              <a:t>6-15</a:t>
            </a:r>
            <a:r>
              <a:rPr lang="zh-CN" altLang="en-US" sz="2400" dirty="0">
                <a:solidFill>
                  <a:srgbClr val="000000"/>
                </a:solidFill>
                <a:latin typeface="NEU-BZ-S92"/>
                <a:ea typeface="方正书宋_GBK"/>
                <a:cs typeface="Times New Roman" panose="02020603050405020304" pitchFamily="18" charset="0"/>
              </a:rPr>
              <a:t>所示，</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3129602" y="175767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为曲面</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上的点，</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840551" y="242014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过点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作平行于坐标平面</a:t>
            </a:r>
            <a:r>
              <a:rPr lang="en-US" altLang="zh-CN" sz="2400" dirty="0" err="1">
                <a:solidFill>
                  <a:srgbClr val="000000"/>
                </a:solidFill>
                <a:latin typeface="NEU-BZ-S92"/>
                <a:ea typeface="方正书宋_GBK"/>
                <a:cs typeface="Times New Roman" panose="02020603050405020304" pitchFamily="18" charset="0"/>
              </a:rPr>
              <a:t>Ozx</a:t>
            </a:r>
            <a:r>
              <a:rPr lang="zh-CN" altLang="en-US" sz="2400" dirty="0">
                <a:solidFill>
                  <a:srgbClr val="000000"/>
                </a:solidFill>
                <a:latin typeface="NEU-BZ-S92"/>
                <a:ea typeface="方正书宋_GBK"/>
                <a:cs typeface="Times New Roman" panose="02020603050405020304" pitchFamily="18" charset="0"/>
              </a:rPr>
              <a:t>的平面</a:t>
            </a:r>
            <a:r>
              <a:rPr lang="en-US" altLang="zh-CN" sz="2400" dirty="0">
                <a:solidFill>
                  <a:srgbClr val="000000"/>
                </a:solidFill>
                <a:latin typeface="NEU-BZ-S92"/>
                <a:ea typeface="方正书宋_GBK"/>
                <a:cs typeface="Times New Roman" panose="02020603050405020304" pitchFamily="18" charset="0"/>
              </a:rPr>
              <a:t>y=y</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与曲面相交得一曲线</a:t>
            </a:r>
            <a:r>
              <a:rPr lang="en-US" altLang="zh-CN" sz="2400" dirty="0">
                <a:solidFill>
                  <a:srgbClr val="000000"/>
                </a:solidFill>
                <a:latin typeface="NEU-BZ-S92"/>
                <a:ea typeface="方正书宋_GBK"/>
                <a:cs typeface="Times New Roman" panose="02020603050405020304" pitchFamily="18" charset="0"/>
              </a:rPr>
              <a:t>C1</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C521073A-6060-DCA7-8932-F81C1618183B}"/>
              </a:ext>
            </a:extLst>
          </p:cNvPr>
          <p:cNvSpPr/>
          <p:nvPr/>
        </p:nvSpPr>
        <p:spPr>
          <a:xfrm>
            <a:off x="840551" y="2770478"/>
            <a:ext cx="10381890" cy="575799"/>
          </a:xfrm>
          <a:prstGeom prst="rect">
            <a:avLst/>
          </a:prstGeom>
        </p:spPr>
        <p:txBody>
          <a:bodyPr wrap="square">
            <a:spAutoFit/>
          </a:bodyPr>
          <a:lstStyle/>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曲线</a:t>
            </a:r>
            <a:r>
              <a:rPr lang="en-US" altLang="zh-CN" sz="2400" dirty="0">
                <a:solidFill>
                  <a:srgbClr val="000000"/>
                </a:solidFill>
                <a:latin typeface="NEU-BZ-S92"/>
                <a:ea typeface="方正书宋_GBK"/>
                <a:cs typeface="Times New Roman" panose="02020603050405020304" pitchFamily="18" charset="0"/>
              </a:rPr>
              <a:t>C1</a:t>
            </a:r>
            <a:r>
              <a:rPr lang="zh-CN" altLang="en-US" sz="2400" dirty="0">
                <a:solidFill>
                  <a:srgbClr val="000000"/>
                </a:solidFill>
                <a:latin typeface="NEU-BZ-S92"/>
                <a:ea typeface="方正书宋_GBK"/>
                <a:cs typeface="Times New Roman" panose="02020603050405020304" pitchFamily="18" charset="0"/>
              </a:rPr>
              <a:t>的方程为</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y=y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522899" y="3555591"/>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840551" y="3616731"/>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偏导数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就是曲线</a:t>
            </a:r>
            <a:r>
              <a:rPr lang="en-US" altLang="zh-CN" sz="2400" dirty="0">
                <a:solidFill>
                  <a:srgbClr val="000000"/>
                </a:solidFill>
                <a:latin typeface="NEU-BZ-S92"/>
                <a:ea typeface="方正书宋_GBK"/>
                <a:cs typeface="Times New Roman" panose="02020603050405020304" pitchFamily="18" charset="0"/>
              </a:rPr>
              <a:t>C1</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处的切线</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T</a:t>
            </a:r>
            <a:r>
              <a:rPr lang="en-US" altLang="zh-CN" sz="2400" baseline="-250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轴的斜率</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9397955" y="361673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同样，</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840551" y="4300012"/>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偏导数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是曲面</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与平面</a:t>
            </a:r>
            <a:r>
              <a:rPr lang="en-US" altLang="zh-CN" sz="2400" dirty="0">
                <a:solidFill>
                  <a:srgbClr val="000000"/>
                </a:solidFill>
                <a:latin typeface="NEU-BZ-S92"/>
                <a:ea typeface="方正书宋_GBK"/>
                <a:cs typeface="Times New Roman" panose="02020603050405020304" pitchFamily="18" charset="0"/>
              </a:rPr>
              <a:t>x=x0</a:t>
            </a:r>
            <a:r>
              <a:rPr lang="zh-CN" altLang="en-US" sz="2400" dirty="0">
                <a:solidFill>
                  <a:srgbClr val="000000"/>
                </a:solidFill>
                <a:latin typeface="NEU-BZ-S92"/>
                <a:ea typeface="方正书宋_GBK"/>
                <a:cs typeface="Times New Roman" panose="02020603050405020304" pitchFamily="18" charset="0"/>
              </a:rPr>
              <a:t>相交得到的曲线</a:t>
            </a:r>
            <a:r>
              <a:rPr lang="en-US" altLang="zh-CN" sz="2400" dirty="0">
                <a:solidFill>
                  <a:srgbClr val="000000"/>
                </a:solidFill>
                <a:latin typeface="NEU-BZ-S92"/>
                <a:ea typeface="方正书宋_GBK"/>
                <a:cs typeface="Times New Roman" panose="02020603050405020304" pitchFamily="18" charset="0"/>
              </a:rPr>
              <a:t>C</a:t>
            </a:r>
            <a:r>
              <a:rPr lang="en-US" altLang="zh-CN" sz="2400" baseline="-25000" dirty="0">
                <a:solidFill>
                  <a:srgbClr val="000000"/>
                </a:solidFill>
                <a:latin typeface="NEU-BZ-S92"/>
                <a:ea typeface="方正书宋_GBK"/>
                <a:cs typeface="Times New Roman" panose="02020603050405020304" pitchFamily="18" charset="0"/>
              </a:rPr>
              <a:t>2</a:t>
            </a:r>
            <a:r>
              <a:rPr lang="zh-CN" altLang="en-US" sz="2400" baseline="-250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z=f</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AD5EFDE2-E6EA-8F0C-4C20-8CA359047F08}"/>
              </a:ext>
            </a:extLst>
          </p:cNvPr>
          <p:cNvSpPr/>
          <p:nvPr/>
        </p:nvSpPr>
        <p:spPr>
          <a:xfrm>
            <a:off x="869481" y="4995195"/>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x=x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处的切线</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T</a:t>
            </a:r>
            <a:r>
              <a:rPr lang="en-US" altLang="zh-CN" sz="2400" baseline="-250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轴的斜率</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1710969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6" grpId="0"/>
      <p:bldP spid="9" grpId="0"/>
      <p:bldP spid="10" grpId="0"/>
      <p:bldP spid="15" grpId="0"/>
      <p:bldP spid="16" grpId="0"/>
      <p:bldP spid="18" grpId="0"/>
      <p:bldP spid="1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2455985" y="141213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9. 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某工厂生产甲、乙两种产品，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2455985" y="1412131"/>
                <a:ext cx="12068434"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2086236" y="140472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产量（单位：千件）分别为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2086236" y="1404729"/>
                <a:ext cx="12068434" cy="323165"/>
              </a:xfrm>
              <a:prstGeom prst="rect">
                <a:avLst/>
              </a:prstGeom>
              <a:blipFill>
                <a:blip r:embed="rId3"/>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1F5DEBC9-D6A5-0353-DDB4-C5D239144519}"/>
                  </a:ext>
                </a:extLst>
              </p:cNvPr>
              <p:cNvSpPr/>
              <p:nvPr/>
            </p:nvSpPr>
            <p:spPr>
              <a:xfrm>
                <a:off x="-2728784" y="207180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（单位：万元），</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1F5DEBC9-D6A5-0353-DDB4-C5D239144519}"/>
                  </a:ext>
                </a:extLst>
              </p:cNvPr>
              <p:cNvSpPr>
                <a:spLocks noRot="1" noChangeAspect="1" noMove="1" noResize="1" noEditPoints="1" noAdjustHandles="1" noChangeArrowheads="1" noChangeShapeType="1" noTextEdit="1"/>
              </p:cNvSpPr>
              <p:nvPr/>
            </p:nvSpPr>
            <p:spPr>
              <a:xfrm>
                <a:off x="-2728784" y="2071809"/>
                <a:ext cx="12068434" cy="323165"/>
              </a:xfrm>
              <a:prstGeom prst="rect">
                <a:avLst/>
              </a:prstGeom>
              <a:blipFill>
                <a:blip r:embed="rId4"/>
                <a:stretch>
                  <a:fillRect t="-34615"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E7B3E802-BC07-4A0B-9F06-B0ED32572984}"/>
                  </a:ext>
                </a:extLst>
              </p:cNvPr>
              <p:cNvSpPr/>
              <p:nvPr/>
            </p:nvSpPr>
            <p:spPr>
              <a:xfrm>
                <a:off x="1753727" y="207853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E7B3E802-BC07-4A0B-9F06-B0ED32572984}"/>
                  </a:ext>
                </a:extLst>
              </p:cNvPr>
              <p:cNvSpPr>
                <a:spLocks noRot="1" noChangeAspect="1" noMove="1" noResize="1" noEditPoints="1" noAdjustHandles="1" noChangeArrowheads="1" noChangeShapeType="1" noTextEdit="1"/>
              </p:cNvSpPr>
              <p:nvPr/>
            </p:nvSpPr>
            <p:spPr>
              <a:xfrm>
                <a:off x="1753727" y="2078537"/>
                <a:ext cx="12068434" cy="323165"/>
              </a:xfrm>
              <a:prstGeom prst="rect">
                <a:avLst/>
              </a:prstGeom>
              <a:blipFill>
                <a:blip r:embed="rId5"/>
                <a:stretch>
                  <a:fillRect t="-25926"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71CDD608-994B-493D-8125-00526E9091AC}"/>
                  </a:ext>
                </a:extLst>
              </p:cNvPr>
              <p:cNvSpPr/>
              <p:nvPr/>
            </p:nvSpPr>
            <p:spPr>
              <a:xfrm>
                <a:off x="-2728784" y="271881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已知生产这两种产品时，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71CDD608-994B-493D-8125-00526E9091AC}"/>
                  </a:ext>
                </a:extLst>
              </p:cNvPr>
              <p:cNvSpPr>
                <a:spLocks noRot="1" noChangeAspect="1" noMove="1" noResize="1" noEditPoints="1" noAdjustHandles="1" noChangeArrowheads="1" noChangeShapeType="1" noTextEdit="1"/>
              </p:cNvSpPr>
              <p:nvPr/>
            </p:nvSpPr>
            <p:spPr>
              <a:xfrm>
                <a:off x="-2728784" y="2718813"/>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9A168794-D4B8-B348-D2E9-D9E094E83790}"/>
                  </a:ext>
                </a:extLst>
              </p:cNvPr>
              <p:cNvSpPr/>
              <p:nvPr/>
            </p:nvSpPr>
            <p:spPr>
              <a:xfrm>
                <a:off x="1453068" y="272768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每千件产品均需消耗原料</m:t>
                      </m:r>
                      <m:r>
                        <a:rPr lang="en-US" altLang="zh-CN" sz="2400" i="1">
                          <a:solidFill>
                            <a:srgbClr val="000000"/>
                          </a:solidFill>
                          <a:latin typeface="Cambria Math" panose="02040503050406030204" pitchFamily="18" charset="0"/>
                          <a:ea typeface="方正书宋_GBK"/>
                          <a:cs typeface="Times New Roman" panose="02020603050405020304" pitchFamily="18" charset="0"/>
                        </a:rPr>
                        <m:t>2000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千克</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9A168794-D4B8-B348-D2E9-D9E094E83790}"/>
                  </a:ext>
                </a:extLst>
              </p:cNvPr>
              <p:cNvSpPr>
                <a:spLocks noRot="1" noChangeAspect="1" noMove="1" noResize="1" noEditPoints="1" noAdjustHandles="1" noChangeArrowheads="1" noChangeShapeType="1" noTextEdit="1"/>
              </p:cNvSpPr>
              <p:nvPr/>
            </p:nvSpPr>
            <p:spPr>
              <a:xfrm>
                <a:off x="1453068" y="2727681"/>
                <a:ext cx="12068434" cy="323165"/>
              </a:xfrm>
              <a:prstGeom prst="rect">
                <a:avLst/>
              </a:prstGeom>
              <a:blipFill>
                <a:blip r:embed="rId7"/>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060BC540-8937-4C52-4984-5C4D40454ED1}"/>
                  </a:ext>
                </a:extLst>
              </p:cNvPr>
              <p:cNvSpPr/>
              <p:nvPr/>
            </p:nvSpPr>
            <p:spPr>
              <a:xfrm>
                <a:off x="-2733641" y="334105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现有该原料</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12000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千克，</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060BC540-8937-4C52-4984-5C4D40454ED1}"/>
                  </a:ext>
                </a:extLst>
              </p:cNvPr>
              <p:cNvSpPr>
                <a:spLocks noRot="1" noChangeAspect="1" noMove="1" noResize="1" noEditPoints="1" noAdjustHandles="1" noChangeArrowheads="1" noChangeShapeType="1" noTextEdit="1"/>
              </p:cNvSpPr>
              <p:nvPr/>
            </p:nvSpPr>
            <p:spPr>
              <a:xfrm>
                <a:off x="-2733641" y="3341054"/>
                <a:ext cx="12068434" cy="323165"/>
              </a:xfrm>
              <a:prstGeom prst="rect">
                <a:avLst/>
              </a:prstGeom>
              <a:blipFill>
                <a:blip r:embed="rId8"/>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3C92A13E-A994-928D-72B1-4FE6E26A1846}"/>
                  </a:ext>
                </a:extLst>
              </p:cNvPr>
              <p:cNvSpPr/>
              <p:nvPr/>
            </p:nvSpPr>
            <p:spPr>
              <a:xfrm>
                <a:off x="1104633" y="336300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问两种产品各生产多少时，</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3C92A13E-A994-928D-72B1-4FE6E26A1846}"/>
                  </a:ext>
                </a:extLst>
              </p:cNvPr>
              <p:cNvSpPr>
                <a:spLocks noRot="1" noChangeAspect="1" noMove="1" noResize="1" noEditPoints="1" noAdjustHandles="1" noChangeArrowheads="1" noChangeShapeType="1" noTextEdit="1"/>
              </p:cNvSpPr>
              <p:nvPr/>
            </p:nvSpPr>
            <p:spPr>
              <a:xfrm>
                <a:off x="1104633" y="3363001"/>
                <a:ext cx="12068434" cy="323165"/>
              </a:xfrm>
              <a:prstGeom prst="rect">
                <a:avLst/>
              </a:prstGeom>
              <a:blipFill>
                <a:blip r:embed="rId9"/>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A4A210B5-62E9-B0A7-28A5-CC0414021E75}"/>
                  </a:ext>
                </a:extLst>
              </p:cNvPr>
              <p:cNvSpPr/>
              <p:nvPr/>
            </p:nvSpPr>
            <p:spPr>
              <a:xfrm>
                <a:off x="-2455985" y="403767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总利润最大？</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A4A210B5-62E9-B0A7-28A5-CC0414021E75}"/>
                  </a:ext>
                </a:extLst>
              </p:cNvPr>
              <p:cNvSpPr>
                <a:spLocks noRot="1" noChangeAspect="1" noMove="1" noResize="1" noEditPoints="1" noAdjustHandles="1" noChangeArrowheads="1" noChangeShapeType="1" noTextEdit="1"/>
              </p:cNvSpPr>
              <p:nvPr/>
            </p:nvSpPr>
            <p:spPr>
              <a:xfrm>
                <a:off x="-2455985" y="4037676"/>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AD7D194B-8707-0B50-F594-102C45C5E231}"/>
                  </a:ext>
                </a:extLst>
              </p:cNvPr>
              <p:cNvSpPr/>
              <p:nvPr/>
            </p:nvSpPr>
            <p:spPr>
              <a:xfrm>
                <a:off x="0" y="4015135"/>
                <a:ext cx="122208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最大总利润多少？</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AD7D194B-8707-0B50-F594-102C45C5E231}"/>
                  </a:ext>
                </a:extLst>
              </p:cNvPr>
              <p:cNvSpPr>
                <a:spLocks noRot="1" noChangeAspect="1" noMove="1" noResize="1" noEditPoints="1" noAdjustHandles="1" noChangeArrowheads="1" noChangeShapeType="1" noTextEdit="1"/>
              </p:cNvSpPr>
              <p:nvPr/>
            </p:nvSpPr>
            <p:spPr>
              <a:xfrm>
                <a:off x="0" y="4015135"/>
                <a:ext cx="12220834" cy="323165"/>
              </a:xfrm>
              <a:prstGeom prst="rect">
                <a:avLst/>
              </a:prstGeom>
              <a:blipFill>
                <a:blip r:embed="rId11"/>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6087202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2" grpId="0"/>
      <p:bldP spid="3" grpId="0"/>
      <p:bldP spid="5" grpId="0"/>
      <p:bldP spid="7" grpId="0"/>
      <p:bldP spid="12" grpId="0"/>
      <p:bldP spid="13" grpId="0"/>
      <p:bldP spid="15" grpId="0"/>
      <p:bldP spid="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61781" y="73137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总</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练</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习</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61781" y="731376"/>
                <a:ext cx="12068434" cy="323165"/>
              </a:xfrm>
              <a:prstGeom prst="rect">
                <a:avLst/>
              </a:prstGeom>
              <a:blipFill>
                <a:blip r:embed="rId2"/>
                <a:stretch>
                  <a:fillRect t="-33333" b="-33333"/>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878DF27F-0A15-C145-EE51-9C11CD38CEB0}"/>
              </a:ext>
            </a:extLst>
          </p:cNvPr>
          <p:cNvPicPr>
            <a:picLocks noChangeAspect="1"/>
          </p:cNvPicPr>
          <p:nvPr/>
        </p:nvPicPr>
        <p:blipFill>
          <a:blip r:embed="rId3"/>
          <a:stretch>
            <a:fillRect/>
          </a:stretch>
        </p:blipFill>
        <p:spPr>
          <a:xfrm>
            <a:off x="1505251" y="1456102"/>
            <a:ext cx="9181497" cy="1453352"/>
          </a:xfrm>
          <a:prstGeom prst="rect">
            <a:avLst/>
          </a:prstGeom>
        </p:spPr>
      </p:pic>
      <p:pic>
        <p:nvPicPr>
          <p:cNvPr id="9" name="图片 8">
            <a:extLst>
              <a:ext uri="{FF2B5EF4-FFF2-40B4-BE49-F238E27FC236}">
                <a16:creationId xmlns:a16="http://schemas.microsoft.com/office/drawing/2014/main" id="{32E61B07-E407-466B-E19D-050D21E4CADE}"/>
              </a:ext>
            </a:extLst>
          </p:cNvPr>
          <p:cNvPicPr>
            <a:picLocks noChangeAspect="1"/>
          </p:cNvPicPr>
          <p:nvPr/>
        </p:nvPicPr>
        <p:blipFill>
          <a:blip r:embed="rId4"/>
          <a:stretch>
            <a:fillRect/>
          </a:stretch>
        </p:blipFill>
        <p:spPr>
          <a:xfrm>
            <a:off x="1505251" y="3200290"/>
            <a:ext cx="9181497" cy="1039201"/>
          </a:xfrm>
          <a:prstGeom prst="rect">
            <a:avLst/>
          </a:prstGeom>
        </p:spPr>
      </p:pic>
      <p:pic>
        <p:nvPicPr>
          <p:cNvPr id="10" name="图片 9">
            <a:extLst>
              <a:ext uri="{FF2B5EF4-FFF2-40B4-BE49-F238E27FC236}">
                <a16:creationId xmlns:a16="http://schemas.microsoft.com/office/drawing/2014/main" id="{EBA521B3-60BC-E669-8BAC-EE2BF9BD948C}"/>
              </a:ext>
            </a:extLst>
          </p:cNvPr>
          <p:cNvPicPr>
            <a:picLocks noChangeAspect="1"/>
          </p:cNvPicPr>
          <p:nvPr/>
        </p:nvPicPr>
        <p:blipFill>
          <a:blip r:embed="rId5"/>
          <a:stretch>
            <a:fillRect/>
          </a:stretch>
        </p:blipFill>
        <p:spPr>
          <a:xfrm>
            <a:off x="1505250" y="4627197"/>
            <a:ext cx="9181497" cy="1136294"/>
          </a:xfrm>
          <a:prstGeom prst="rect">
            <a:avLst/>
          </a:prstGeom>
        </p:spPr>
      </p:pic>
    </p:spTree>
    <p:extLst>
      <p:ext uri="{BB962C8B-B14F-4D97-AF65-F5344CB8AC3E}">
        <p14:creationId xmlns:p14="http://schemas.microsoft.com/office/powerpoint/2010/main" val="308915695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DC98999-3067-A4DC-BF7D-C5767FA31378}"/>
                  </a:ext>
                </a:extLst>
              </p:cNvPr>
              <p:cNvSpPr/>
              <p:nvPr/>
            </p:nvSpPr>
            <p:spPr>
              <a:xfrm>
                <a:off x="-3799876" y="111374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5. 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可微，</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DC98999-3067-A4DC-BF7D-C5767FA31378}"/>
                  </a:ext>
                </a:extLst>
              </p:cNvPr>
              <p:cNvSpPr>
                <a:spLocks noRot="1" noChangeAspect="1" noMove="1" noResize="1" noEditPoints="1" noAdjustHandles="1" noChangeArrowheads="1" noChangeShapeType="1" noTextEdit="1"/>
              </p:cNvSpPr>
              <p:nvPr/>
            </p:nvSpPr>
            <p:spPr>
              <a:xfrm>
                <a:off x="-3799876" y="1113748"/>
                <a:ext cx="12068434"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25A74C58-F6B3-8758-F419-08593D2A6036}"/>
                  </a:ext>
                </a:extLst>
              </p:cNvPr>
              <p:cNvSpPr/>
              <p:nvPr/>
            </p:nvSpPr>
            <p:spPr>
              <a:xfrm>
                <a:off x="-172055" y="175080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所确定的隐函数，</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25A74C58-F6B3-8758-F419-08593D2A6036}"/>
                  </a:ext>
                </a:extLst>
              </p:cNvPr>
              <p:cNvSpPr>
                <a:spLocks noRot="1" noChangeAspect="1" noMove="1" noResize="1" noEditPoints="1" noAdjustHandles="1" noChangeArrowheads="1" noChangeShapeType="1" noTextEdit="1"/>
              </p:cNvSpPr>
              <p:nvPr/>
            </p:nvSpPr>
            <p:spPr>
              <a:xfrm>
                <a:off x="-172055" y="1750803"/>
                <a:ext cx="12068434"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E7B3E802-BC07-4A0B-9F06-B0ED32572984}"/>
                  </a:ext>
                </a:extLst>
              </p:cNvPr>
              <p:cNvSpPr/>
              <p:nvPr/>
            </p:nvSpPr>
            <p:spPr>
              <a:xfrm>
                <a:off x="400656" y="346629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6. 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求曲面</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𝑠𝑖𝑛𝑦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𝑠𝑖𝑛𝑥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处的切平面方程和法线方程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E7B3E802-BC07-4A0B-9F06-B0ED32572984}"/>
                  </a:ext>
                </a:extLst>
              </p:cNvPr>
              <p:cNvSpPr>
                <a:spLocks noRot="1" noChangeAspect="1" noMove="1" noResize="1" noEditPoints="1" noAdjustHandles="1" noChangeArrowheads="1" noChangeShapeType="1" noTextEdit="1"/>
              </p:cNvSpPr>
              <p:nvPr/>
            </p:nvSpPr>
            <p:spPr>
              <a:xfrm>
                <a:off x="400656" y="3466294"/>
                <a:ext cx="12068434"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71CDD608-994B-493D-8125-00526E9091AC}"/>
                  </a:ext>
                </a:extLst>
              </p:cNvPr>
              <p:cNvSpPr/>
              <p:nvPr/>
            </p:nvSpPr>
            <p:spPr>
              <a:xfrm>
                <a:off x="-3249453" y="420082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7. 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71CDD608-994B-493D-8125-00526E9091AC}"/>
                  </a:ext>
                </a:extLst>
              </p:cNvPr>
              <p:cNvSpPr>
                <a:spLocks noRot="1" noChangeAspect="1" noMove="1" noResize="1" noEditPoints="1" noAdjustHandles="1" noChangeArrowheads="1" noChangeShapeType="1" noTextEdit="1"/>
              </p:cNvSpPr>
              <p:nvPr/>
            </p:nvSpPr>
            <p:spPr>
              <a:xfrm>
                <a:off x="-3249453" y="4200825"/>
                <a:ext cx="12068434" cy="323165"/>
              </a:xfrm>
              <a:prstGeom prst="rect">
                <a:avLst/>
              </a:prstGeom>
              <a:blipFill>
                <a:blip r:embed="rId5"/>
                <a:stretch>
                  <a:fillRect t="-25926" b="-33333"/>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33B2FD6A-7665-F2D7-1A2E-6E1BB5390D3F}"/>
              </a:ext>
            </a:extLst>
          </p:cNvPr>
          <p:cNvPicPr>
            <a:picLocks noChangeAspect="1"/>
          </p:cNvPicPr>
          <p:nvPr/>
        </p:nvPicPr>
        <p:blipFill>
          <a:blip r:embed="rId6"/>
          <a:stretch>
            <a:fillRect/>
          </a:stretch>
        </p:blipFill>
        <p:spPr>
          <a:xfrm>
            <a:off x="1878418" y="2330916"/>
            <a:ext cx="1117600" cy="825500"/>
          </a:xfrm>
          <a:prstGeom prst="rect">
            <a:avLst/>
          </a:prstGeom>
        </p:spPr>
      </p:pic>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8A56CEBF-F12A-702F-2385-A9A7872B4B29}"/>
                  </a:ext>
                </a:extLst>
              </p:cNvPr>
              <p:cNvSpPr/>
              <p:nvPr/>
            </p:nvSpPr>
            <p:spPr>
              <a:xfrm>
                <a:off x="-464688" y="486188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所确定的隐函数，</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8A56CEBF-F12A-702F-2385-A9A7872B4B29}"/>
                  </a:ext>
                </a:extLst>
              </p:cNvPr>
              <p:cNvSpPr>
                <a:spLocks noRot="1" noChangeAspect="1" noMove="1" noResize="1" noEditPoints="1" noAdjustHandles="1" noChangeArrowheads="1" noChangeShapeType="1" noTextEdit="1"/>
              </p:cNvSpPr>
              <p:nvPr/>
            </p:nvSpPr>
            <p:spPr>
              <a:xfrm>
                <a:off x="-464688" y="4861885"/>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B14997A0-1657-649F-A0B9-193D043917F7}"/>
                  </a:ext>
                </a:extLst>
              </p:cNvPr>
              <p:cNvSpPr/>
              <p:nvPr/>
            </p:nvSpPr>
            <p:spPr>
              <a:xfrm>
                <a:off x="-2653706" y="552294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B14997A0-1657-649F-A0B9-193D043917F7}"/>
                  </a:ext>
                </a:extLst>
              </p:cNvPr>
              <p:cNvSpPr>
                <a:spLocks noRot="1" noChangeAspect="1" noMove="1" noResize="1" noEditPoints="1" noAdjustHandles="1" noChangeArrowheads="1" noChangeShapeType="1" noTextEdit="1"/>
              </p:cNvSpPr>
              <p:nvPr/>
            </p:nvSpPr>
            <p:spPr>
              <a:xfrm>
                <a:off x="-2653706" y="5522945"/>
                <a:ext cx="12068434" cy="323165"/>
              </a:xfrm>
              <a:prstGeom prst="rect">
                <a:avLst/>
              </a:prstGeom>
              <a:blipFill>
                <a:blip r:embed="rId8"/>
                <a:stretch>
                  <a:fillRect t="-29630"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9055304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2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3" grpId="0"/>
      <p:bldP spid="5" grpId="0"/>
      <p:bldP spid="11" grpId="0"/>
      <p:bldP spid="16"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E76D043-9DDC-863B-DE7D-9B41845F22A7}"/>
              </a:ext>
            </a:extLst>
          </p:cNvPr>
          <p:cNvPicPr>
            <a:picLocks noChangeAspect="1"/>
          </p:cNvPicPr>
          <p:nvPr/>
        </p:nvPicPr>
        <p:blipFill>
          <a:blip r:embed="rId2"/>
          <a:stretch>
            <a:fillRect/>
          </a:stretch>
        </p:blipFill>
        <p:spPr>
          <a:xfrm>
            <a:off x="1309030" y="592464"/>
            <a:ext cx="9906450" cy="1721245"/>
          </a:xfrm>
          <a:prstGeom prst="rect">
            <a:avLst/>
          </a:prstGeom>
        </p:spPr>
      </p:pic>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C32B3411-9974-89A6-A0A7-56ECEB34DD6B}"/>
                  </a:ext>
                </a:extLst>
              </p:cNvPr>
              <p:cNvSpPr/>
              <p:nvPr/>
            </p:nvSpPr>
            <p:spPr>
              <a:xfrm>
                <a:off x="-3180179" y="28772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9. 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的绝对值都很小，</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C32B3411-9974-89A6-A0A7-56ECEB34DD6B}"/>
                  </a:ext>
                </a:extLst>
              </p:cNvPr>
              <p:cNvSpPr>
                <a:spLocks noRot="1" noChangeAspect="1" noMove="1" noResize="1" noEditPoints="1" noAdjustHandles="1" noChangeArrowheads="1" noChangeShapeType="1" noTextEdit="1"/>
              </p:cNvSpPr>
              <p:nvPr/>
            </p:nvSpPr>
            <p:spPr>
              <a:xfrm>
                <a:off x="-3180179" y="2877235"/>
                <a:ext cx="12068434"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9FEE41B3-E83D-2FBD-605E-DBE18BE0903D}"/>
                  </a:ext>
                </a:extLst>
              </p:cNvPr>
              <p:cNvSpPr/>
              <p:nvPr/>
            </p:nvSpPr>
            <p:spPr>
              <a:xfrm>
                <a:off x="2139966" y="287723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证明近似公式：</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𝑛</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9FEE41B3-E83D-2FBD-605E-DBE18BE0903D}"/>
                  </a:ext>
                </a:extLst>
              </p:cNvPr>
              <p:cNvSpPr>
                <a:spLocks noRot="1" noChangeAspect="1" noMove="1" noResize="1" noEditPoints="1" noAdjustHandles="1" noChangeArrowheads="1" noChangeShapeType="1" noTextEdit="1"/>
              </p:cNvSpPr>
              <p:nvPr/>
            </p:nvSpPr>
            <p:spPr>
              <a:xfrm>
                <a:off x="2139966" y="2877234"/>
                <a:ext cx="12068434" cy="323165"/>
              </a:xfrm>
              <a:prstGeom prst="rect">
                <a:avLst/>
              </a:prstGeom>
              <a:blipFill>
                <a:blip r:embed="rId4"/>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E34F31DD-06FF-88DB-26E5-8EE6433312D9}"/>
                  </a:ext>
                </a:extLst>
              </p:cNvPr>
              <p:cNvSpPr/>
              <p:nvPr/>
            </p:nvSpPr>
            <p:spPr>
              <a:xfrm>
                <a:off x="-2044106" y="356545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10. 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sSup>
                        <m:sSupPr>
                          <m:ctrlP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ctrlPr>
                        </m:sSupPr>
                        <m:e>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𝑒</m:t>
                          </m:r>
                        </m:e>
                        <m:sup>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sup>
                      </m:sSup>
                      <m:r>
                        <a:rPr lang="zh-CN" altLang="en-US" sz="2400" i="1">
                          <a:solidFill>
                            <a:srgbClr val="000000"/>
                          </a:solidFill>
                          <a:latin typeface="Cambria Math" panose="02040503050406030204" pitchFamily="18" charset="0"/>
                          <a:ea typeface="方正书宋_GBK"/>
                          <a:cs typeface="Times New Roman" panose="02020603050405020304" pitchFamily="18" charset="0"/>
                        </a:rPr>
                        <m:t>的极值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E34F31DD-06FF-88DB-26E5-8EE6433312D9}"/>
                  </a:ext>
                </a:extLst>
              </p:cNvPr>
              <p:cNvSpPr>
                <a:spLocks noRot="1" noChangeAspect="1" noMove="1" noResize="1" noEditPoints="1" noAdjustHandles="1" noChangeArrowheads="1" noChangeShapeType="1" noTextEdit="1"/>
              </p:cNvSpPr>
              <p:nvPr/>
            </p:nvSpPr>
            <p:spPr>
              <a:xfrm>
                <a:off x="-2044106" y="3565450"/>
                <a:ext cx="12068434" cy="323165"/>
              </a:xfrm>
              <a:prstGeom prst="rect">
                <a:avLst/>
              </a:prstGeom>
              <a:blipFill>
                <a:blip r:embed="rId5"/>
                <a:stretch>
                  <a:fillRect t="-92593" b="-4444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CDE2580-72B0-0D99-0310-0BE1948462D5}"/>
                  </a:ext>
                </a:extLst>
              </p:cNvPr>
              <p:cNvSpPr/>
              <p:nvPr/>
            </p:nvSpPr>
            <p:spPr>
              <a:xfrm>
                <a:off x="-1545343" y="425366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11. 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9</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CDE2580-72B0-0D99-0310-0BE1948462D5}"/>
                  </a:ext>
                </a:extLst>
              </p:cNvPr>
              <p:cNvSpPr>
                <a:spLocks noRot="1" noChangeAspect="1" noMove="1" noResize="1" noEditPoints="1" noAdjustHandles="1" noChangeArrowheads="1" noChangeShapeType="1" noTextEdit="1"/>
              </p:cNvSpPr>
              <p:nvPr/>
            </p:nvSpPr>
            <p:spPr>
              <a:xfrm>
                <a:off x="-1545343" y="4253665"/>
                <a:ext cx="12068434" cy="323165"/>
              </a:xfrm>
              <a:prstGeom prst="rect">
                <a:avLst/>
              </a:prstGeom>
              <a:blipFill>
                <a:blip r:embed="rId6"/>
                <a:stretch>
                  <a:fillRect t="-34615" b="-38462"/>
                </a:stretch>
              </a:blipFill>
            </p:spPr>
            <p:txBody>
              <a:bodyPr/>
              <a:lstStyle/>
              <a:p>
                <a:r>
                  <a:rPr lang="zh-CN" altLang="en-US">
                    <a:noFill/>
                  </a:rPr>
                  <a:t> </a:t>
                </a:r>
              </a:p>
            </p:txBody>
          </p:sp>
        </mc:Fallback>
      </mc:AlternateContent>
      <p:pic>
        <p:nvPicPr>
          <p:cNvPr id="12" name="图片 11">
            <a:extLst>
              <a:ext uri="{FF2B5EF4-FFF2-40B4-BE49-F238E27FC236}">
                <a16:creationId xmlns:a16="http://schemas.microsoft.com/office/drawing/2014/main" id="{5D7D5924-DE21-9D85-62AD-3E42018361EB}"/>
              </a:ext>
            </a:extLst>
          </p:cNvPr>
          <p:cNvPicPr>
            <a:picLocks noChangeAspect="1"/>
          </p:cNvPicPr>
          <p:nvPr/>
        </p:nvPicPr>
        <p:blipFill>
          <a:blip r:embed="rId7"/>
          <a:stretch>
            <a:fillRect/>
          </a:stretch>
        </p:blipFill>
        <p:spPr>
          <a:xfrm>
            <a:off x="1438586" y="4941880"/>
            <a:ext cx="9647337" cy="1214849"/>
          </a:xfrm>
          <a:prstGeom prst="rect">
            <a:avLst/>
          </a:prstGeom>
        </p:spPr>
      </p:pic>
    </p:spTree>
    <p:extLst>
      <p:ext uri="{BB962C8B-B14F-4D97-AF65-F5344CB8AC3E}">
        <p14:creationId xmlns:p14="http://schemas.microsoft.com/office/powerpoint/2010/main" val="371655905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C32B3411-9974-89A6-A0A7-56ECEB34DD6B}"/>
                  </a:ext>
                </a:extLst>
              </p:cNvPr>
              <p:cNvSpPr/>
              <p:nvPr/>
            </p:nvSpPr>
            <p:spPr>
              <a:xfrm>
                <a:off x="-2584434" y="8125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13. 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将一根长为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米的绳子截成三段，</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C32B3411-9974-89A6-A0A7-56ECEB34DD6B}"/>
                  </a:ext>
                </a:extLst>
              </p:cNvPr>
              <p:cNvSpPr>
                <a:spLocks noRot="1" noChangeAspect="1" noMove="1" noResize="1" noEditPoints="1" noAdjustHandles="1" noChangeArrowheads="1" noChangeShapeType="1" noTextEdit="1"/>
              </p:cNvSpPr>
              <p:nvPr/>
            </p:nvSpPr>
            <p:spPr>
              <a:xfrm>
                <a:off x="-2584434" y="812588"/>
                <a:ext cx="12068434"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9FEE41B3-E83D-2FBD-605E-DBE18BE0903D}"/>
                  </a:ext>
                </a:extLst>
              </p:cNvPr>
              <p:cNvSpPr/>
              <p:nvPr/>
            </p:nvSpPr>
            <p:spPr>
              <a:xfrm>
                <a:off x="2444766" y="81258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并分别围成圆、正三角形和正方形，</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4" name="矩形 3">
                <a:extLst>
                  <a:ext uri="{FF2B5EF4-FFF2-40B4-BE49-F238E27FC236}">
                    <a16:creationId xmlns:a16="http://schemas.microsoft.com/office/drawing/2014/main" id="{9FEE41B3-E83D-2FBD-605E-DBE18BE0903D}"/>
                  </a:ext>
                </a:extLst>
              </p:cNvPr>
              <p:cNvSpPr>
                <a:spLocks noRot="1" noChangeAspect="1" noMove="1" noResize="1" noEditPoints="1" noAdjustHandles="1" noChangeArrowheads="1" noChangeShapeType="1" noTextEdit="1"/>
              </p:cNvSpPr>
              <p:nvPr/>
            </p:nvSpPr>
            <p:spPr>
              <a:xfrm>
                <a:off x="2444766" y="812587"/>
                <a:ext cx="12068434"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E34F31DD-06FF-88DB-26E5-8EE6433312D9}"/>
                  </a:ext>
                </a:extLst>
              </p:cNvPr>
              <p:cNvSpPr/>
              <p:nvPr/>
            </p:nvSpPr>
            <p:spPr>
              <a:xfrm>
                <a:off x="-2432033" y="150080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求这三个图形面积之和的最小值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E34F31DD-06FF-88DB-26E5-8EE6433312D9}"/>
                  </a:ext>
                </a:extLst>
              </p:cNvPr>
              <p:cNvSpPr>
                <a:spLocks noRot="1" noChangeAspect="1" noMove="1" noResize="1" noEditPoints="1" noAdjustHandles="1" noChangeArrowheads="1" noChangeShapeType="1" noTextEdit="1"/>
              </p:cNvSpPr>
              <p:nvPr/>
            </p:nvSpPr>
            <p:spPr>
              <a:xfrm>
                <a:off x="-2432033" y="1500802"/>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CDE2580-72B0-0D99-0310-0BE1948462D5}"/>
                  </a:ext>
                </a:extLst>
              </p:cNvPr>
              <p:cNvSpPr/>
              <p:nvPr/>
            </p:nvSpPr>
            <p:spPr>
              <a:xfrm>
                <a:off x="0" y="220996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14. 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求曲线</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上的点到原点的最长距离与最短距离</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CDE2580-72B0-0D99-0310-0BE1948462D5}"/>
                  </a:ext>
                </a:extLst>
              </p:cNvPr>
              <p:cNvSpPr>
                <a:spLocks noRot="1" noChangeAspect="1" noMove="1" noResize="1" noEditPoints="1" noAdjustHandles="1" noChangeArrowheads="1" noChangeShapeType="1" noTextEdit="1"/>
              </p:cNvSpPr>
              <p:nvPr/>
            </p:nvSpPr>
            <p:spPr>
              <a:xfrm>
                <a:off x="0" y="2209961"/>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6FBD9086-1542-EAE6-851A-C941D149E041}"/>
                  </a:ext>
                </a:extLst>
              </p:cNvPr>
              <p:cNvSpPr/>
              <p:nvPr/>
            </p:nvSpPr>
            <p:spPr>
              <a:xfrm>
                <a:off x="-3304869" y="299097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15. 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设矩形的周长为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6FBD9086-1542-EAE6-851A-C941D149E041}"/>
                  </a:ext>
                </a:extLst>
              </p:cNvPr>
              <p:cNvSpPr>
                <a:spLocks noRot="1" noChangeAspect="1" noMove="1" noResize="1" noEditPoints="1" noAdjustHandles="1" noChangeArrowheads="1" noChangeShapeType="1" noTextEdit="1"/>
              </p:cNvSpPr>
              <p:nvPr/>
            </p:nvSpPr>
            <p:spPr>
              <a:xfrm>
                <a:off x="-3304869" y="2990971"/>
                <a:ext cx="12068434" cy="323165"/>
              </a:xfrm>
              <a:prstGeom prst="rect">
                <a:avLst/>
              </a:prstGeom>
              <a:blipFill>
                <a:blip r:embed="rId6"/>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ECD9A971-6593-2291-F020-0B68D25EABA2}"/>
                  </a:ext>
                </a:extLst>
              </p:cNvPr>
              <p:cNvSpPr/>
              <p:nvPr/>
            </p:nvSpPr>
            <p:spPr>
              <a:xfrm>
                <a:off x="-423124" y="29909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对角线长为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𝑞</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ECD9A971-6593-2291-F020-0B68D25EABA2}"/>
                  </a:ext>
                </a:extLst>
              </p:cNvPr>
              <p:cNvSpPr>
                <a:spLocks noRot="1" noChangeAspect="1" noMove="1" noResize="1" noEditPoints="1" noAdjustHandles="1" noChangeArrowheads="1" noChangeShapeType="1" noTextEdit="1"/>
              </p:cNvSpPr>
              <p:nvPr/>
            </p:nvSpPr>
            <p:spPr>
              <a:xfrm>
                <a:off x="-423124" y="2990970"/>
                <a:ext cx="12068434" cy="323165"/>
              </a:xfrm>
              <a:prstGeom prst="rect">
                <a:avLst/>
              </a:prstGeom>
              <a:blipFill>
                <a:blip r:embed="rId7"/>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6D64B0A6-A240-85FF-DDDF-625654D64134}"/>
                  </a:ext>
                </a:extLst>
              </p:cNvPr>
              <p:cNvSpPr/>
              <p:nvPr/>
            </p:nvSpPr>
            <p:spPr>
              <a:xfrm>
                <a:off x="1793605" y="301594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矩形面积为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6D64B0A6-A240-85FF-DDDF-625654D64134}"/>
                  </a:ext>
                </a:extLst>
              </p:cNvPr>
              <p:cNvSpPr>
                <a:spLocks noRot="1" noChangeAspect="1" noMove="1" noResize="1" noEditPoints="1" noAdjustHandles="1" noChangeArrowheads="1" noChangeShapeType="1" noTextEdit="1"/>
              </p:cNvSpPr>
              <p:nvPr/>
            </p:nvSpPr>
            <p:spPr>
              <a:xfrm>
                <a:off x="1793605" y="3015941"/>
                <a:ext cx="12068434" cy="323165"/>
              </a:xfrm>
              <a:prstGeom prst="rect">
                <a:avLst/>
              </a:prstGeom>
              <a:blipFill>
                <a:blip r:embed="rId8"/>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C384EE24-61C7-513B-B241-9656A5DC1BEB}"/>
                  </a:ext>
                </a:extLst>
              </p:cNvPr>
              <p:cNvSpPr/>
              <p:nvPr/>
            </p:nvSpPr>
            <p:spPr>
              <a:xfrm>
                <a:off x="3602184" y="301594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C384EE24-61C7-513B-B241-9656A5DC1BEB}"/>
                  </a:ext>
                </a:extLst>
              </p:cNvPr>
              <p:cNvSpPr>
                <a:spLocks noRot="1" noChangeAspect="1" noMove="1" noResize="1" noEditPoints="1" noAdjustHandles="1" noChangeArrowheads="1" noChangeShapeType="1" noTextEdit="1"/>
              </p:cNvSpPr>
              <p:nvPr/>
            </p:nvSpPr>
            <p:spPr>
              <a:xfrm>
                <a:off x="3602184" y="3015941"/>
                <a:ext cx="12068434" cy="323165"/>
              </a:xfrm>
              <a:prstGeom prst="rect">
                <a:avLst/>
              </a:prstGeom>
              <a:blipFill>
                <a:blip r:embed="rId9"/>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8F3BB02E-2EB1-55B9-DECD-73A6E87E8636}"/>
                  </a:ext>
                </a:extLst>
              </p:cNvPr>
              <p:cNvSpPr/>
              <p:nvPr/>
            </p:nvSpPr>
            <p:spPr>
              <a:xfrm>
                <a:off x="-2362761" y="373734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𝑞</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的表达式；</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8F3BB02E-2EB1-55B9-DECD-73A6E87E8636}"/>
                  </a:ext>
                </a:extLst>
              </p:cNvPr>
              <p:cNvSpPr>
                <a:spLocks noRot="1" noChangeAspect="1" noMove="1" noResize="1" noEditPoints="1" noAdjustHandles="1" noChangeArrowheads="1" noChangeShapeType="1" noTextEdit="1"/>
              </p:cNvSpPr>
              <p:nvPr/>
            </p:nvSpPr>
            <p:spPr>
              <a:xfrm>
                <a:off x="-2362761" y="3737344"/>
                <a:ext cx="12068434" cy="323165"/>
              </a:xfrm>
              <a:prstGeom prst="rect">
                <a:avLst/>
              </a:prstGeom>
              <a:blipFill>
                <a:blip r:embed="rId10"/>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id="{4102504C-2E53-98C0-133B-5E6EDFDD286E}"/>
                  </a:ext>
                </a:extLst>
              </p:cNvPr>
              <p:cNvSpPr/>
              <p:nvPr/>
            </p:nvSpPr>
            <p:spPr>
              <a:xfrm>
                <a:off x="-2736834" y="438174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在固定周长的情况下，</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7" name="矩形 16">
                <a:extLst>
                  <a:ext uri="{FF2B5EF4-FFF2-40B4-BE49-F238E27FC236}">
                    <a16:creationId xmlns:a16="http://schemas.microsoft.com/office/drawing/2014/main" id="{4102504C-2E53-98C0-133B-5E6EDFDD286E}"/>
                  </a:ext>
                </a:extLst>
              </p:cNvPr>
              <p:cNvSpPr>
                <a:spLocks noRot="1" noChangeAspect="1" noMove="1" noResize="1" noEditPoints="1" noAdjustHandles="1" noChangeArrowheads="1" noChangeShapeType="1" noTextEdit="1"/>
              </p:cNvSpPr>
              <p:nvPr/>
            </p:nvSpPr>
            <p:spPr>
              <a:xfrm>
                <a:off x="-2736834" y="4381741"/>
                <a:ext cx="12068434" cy="323165"/>
              </a:xfrm>
              <a:prstGeom prst="rect">
                <a:avLst/>
              </a:prstGeom>
              <a:blipFill>
                <a:blip r:embed="rId11"/>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A98F87D9-DB1D-9816-237E-1B44174BF206}"/>
                  </a:ext>
                </a:extLst>
              </p:cNvPr>
              <p:cNvSpPr/>
              <p:nvPr/>
            </p:nvSpPr>
            <p:spPr>
              <a:xfrm>
                <a:off x="1793605" y="438174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面积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取最大值时对角线</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𝑞</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的取值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A98F87D9-DB1D-9816-237E-1B44174BF206}"/>
                  </a:ext>
                </a:extLst>
              </p:cNvPr>
              <p:cNvSpPr>
                <a:spLocks noRot="1" noChangeAspect="1" noMove="1" noResize="1" noEditPoints="1" noAdjustHandles="1" noChangeArrowheads="1" noChangeShapeType="1" noTextEdit="1"/>
              </p:cNvSpPr>
              <p:nvPr/>
            </p:nvSpPr>
            <p:spPr>
              <a:xfrm>
                <a:off x="1793605" y="4381741"/>
                <a:ext cx="12068434" cy="323165"/>
              </a:xfrm>
              <a:prstGeom prst="rect">
                <a:avLst/>
              </a:prstGeom>
              <a:blipFill>
                <a:blip r:embed="rId1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 name="矩形 18">
                <a:extLst>
                  <a:ext uri="{FF2B5EF4-FFF2-40B4-BE49-F238E27FC236}">
                    <a16:creationId xmlns:a16="http://schemas.microsoft.com/office/drawing/2014/main" id="{1BB9C84E-4BEB-2C80-CCF4-1EC83CF23A20}"/>
                  </a:ext>
                </a:extLst>
              </p:cNvPr>
              <p:cNvSpPr/>
              <p:nvPr/>
            </p:nvSpPr>
            <p:spPr>
              <a:xfrm>
                <a:off x="-3304869" y="502613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16. 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设椭圆</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9" name="矩形 18">
                <a:extLst>
                  <a:ext uri="{FF2B5EF4-FFF2-40B4-BE49-F238E27FC236}">
                    <a16:creationId xmlns:a16="http://schemas.microsoft.com/office/drawing/2014/main" id="{1BB9C84E-4BEB-2C80-CCF4-1EC83CF23A20}"/>
                  </a:ext>
                </a:extLst>
              </p:cNvPr>
              <p:cNvSpPr>
                <a:spLocks noRot="1" noChangeAspect="1" noMove="1" noResize="1" noEditPoints="1" noAdjustHandles="1" noChangeArrowheads="1" noChangeShapeType="1" noTextEdit="1"/>
              </p:cNvSpPr>
              <p:nvPr/>
            </p:nvSpPr>
            <p:spPr>
              <a:xfrm>
                <a:off x="-3304869" y="5026138"/>
                <a:ext cx="12068434" cy="323165"/>
              </a:xfrm>
              <a:prstGeom prst="rect">
                <a:avLst/>
              </a:prstGeom>
              <a:blipFill>
                <a:blip r:embed="rId1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FC53B2D9-57CD-8A2F-84B3-D8F485E27538}"/>
                  </a:ext>
                </a:extLst>
              </p:cNvPr>
              <p:cNvSpPr/>
              <p:nvPr/>
            </p:nvSpPr>
            <p:spPr>
              <a:xfrm>
                <a:off x="1813828" y="500116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到原点的距离为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FC53B2D9-57CD-8A2F-84B3-D8F485E27538}"/>
                  </a:ext>
                </a:extLst>
              </p:cNvPr>
              <p:cNvSpPr>
                <a:spLocks noRot="1" noChangeAspect="1" noMove="1" noResize="1" noEditPoints="1" noAdjustHandles="1" noChangeArrowheads="1" noChangeShapeType="1" noTextEdit="1"/>
              </p:cNvSpPr>
              <p:nvPr/>
            </p:nvSpPr>
            <p:spPr>
              <a:xfrm>
                <a:off x="1813828" y="5001167"/>
                <a:ext cx="12068434" cy="323165"/>
              </a:xfrm>
              <a:prstGeom prst="rect">
                <a:avLst/>
              </a:prstGeom>
              <a:blipFill>
                <a:blip r:embed="rId14"/>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1" name="矩形 20">
                <a:extLst>
                  <a:ext uri="{FF2B5EF4-FFF2-40B4-BE49-F238E27FC236}">
                    <a16:creationId xmlns:a16="http://schemas.microsoft.com/office/drawing/2014/main" id="{F8DD41D1-9CB8-78F9-0FDD-6CC28AC8EED5}"/>
                  </a:ext>
                </a:extLst>
              </p:cNvPr>
              <p:cNvSpPr/>
              <p:nvPr/>
            </p:nvSpPr>
            <p:spPr>
              <a:xfrm>
                <a:off x="-2362761" y="568567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的最值以及使得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取最值的点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1" name="矩形 20">
                <a:extLst>
                  <a:ext uri="{FF2B5EF4-FFF2-40B4-BE49-F238E27FC236}">
                    <a16:creationId xmlns:a16="http://schemas.microsoft.com/office/drawing/2014/main" id="{F8DD41D1-9CB8-78F9-0FDD-6CC28AC8EED5}"/>
                  </a:ext>
                </a:extLst>
              </p:cNvPr>
              <p:cNvSpPr>
                <a:spLocks noRot="1" noChangeAspect="1" noMove="1" noResize="1" noEditPoints="1" noAdjustHandles="1" noChangeArrowheads="1" noChangeShapeType="1" noTextEdit="1"/>
              </p:cNvSpPr>
              <p:nvPr/>
            </p:nvSpPr>
            <p:spPr>
              <a:xfrm>
                <a:off x="-2362761" y="5685674"/>
                <a:ext cx="12068434" cy="323165"/>
              </a:xfrm>
              <a:prstGeom prst="rect">
                <a:avLst/>
              </a:prstGeom>
              <a:blipFill>
                <a:blip r:embed="rId15"/>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7437859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2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2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20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20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20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9" grpId="0"/>
      <p:bldP spid="10" grpId="0"/>
      <p:bldP spid="11" grpId="0"/>
      <p:bldP spid="13" grpId="0"/>
      <p:bldP spid="16" grpId="0"/>
      <p:bldP spid="17" grpId="0"/>
      <p:bldP spid="18" grpId="0"/>
      <p:bldP spid="19" grpId="0"/>
      <p:bldP spid="20" grpId="0"/>
      <p:bldP spid="2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C32B3411-9974-89A6-A0A7-56ECEB34DD6B}"/>
                  </a:ext>
                </a:extLst>
              </p:cNvPr>
              <p:cNvSpPr/>
              <p:nvPr/>
            </p:nvSpPr>
            <p:spPr>
              <a:xfrm>
                <a:off x="262111" y="79067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17. 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+18=0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所确定的隐函数，</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C32B3411-9974-89A6-A0A7-56ECEB34DD6B}"/>
                  </a:ext>
                </a:extLst>
              </p:cNvPr>
              <p:cNvSpPr>
                <a:spLocks noRot="1" noChangeAspect="1" noMove="1" noResize="1" noEditPoints="1" noAdjustHandles="1" noChangeArrowheads="1" noChangeShapeType="1" noTextEdit="1"/>
              </p:cNvSpPr>
              <p:nvPr/>
            </p:nvSpPr>
            <p:spPr>
              <a:xfrm>
                <a:off x="262111" y="790677"/>
                <a:ext cx="12068434"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E34F31DD-06FF-88DB-26E5-8EE6433312D9}"/>
                  </a:ext>
                </a:extLst>
              </p:cNvPr>
              <p:cNvSpPr/>
              <p:nvPr/>
            </p:nvSpPr>
            <p:spPr>
              <a:xfrm>
                <a:off x="-3623524" y="146012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求函数的极值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E34F31DD-06FF-88DB-26E5-8EE6433312D9}"/>
                  </a:ext>
                </a:extLst>
              </p:cNvPr>
              <p:cNvSpPr>
                <a:spLocks noRot="1" noChangeAspect="1" noMove="1" noResize="1" noEditPoints="1" noAdjustHandles="1" noChangeArrowheads="1" noChangeShapeType="1" noTextEdit="1"/>
              </p:cNvSpPr>
              <p:nvPr/>
            </p:nvSpPr>
            <p:spPr>
              <a:xfrm>
                <a:off x="-3623524" y="1460125"/>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CDE2580-72B0-0D99-0310-0BE1948462D5}"/>
                  </a:ext>
                </a:extLst>
              </p:cNvPr>
              <p:cNvSpPr/>
              <p:nvPr/>
            </p:nvSpPr>
            <p:spPr>
              <a:xfrm>
                <a:off x="-2092036" y="230247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18. 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的最大值和最小值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CDE2580-72B0-0D99-0310-0BE1948462D5}"/>
                  </a:ext>
                </a:extLst>
              </p:cNvPr>
              <p:cNvSpPr>
                <a:spLocks noRot="1" noChangeAspect="1" noMove="1" noResize="1" noEditPoints="1" noAdjustHandles="1" noChangeArrowheads="1" noChangeShapeType="1" noTextEdit="1"/>
              </p:cNvSpPr>
              <p:nvPr/>
            </p:nvSpPr>
            <p:spPr>
              <a:xfrm>
                <a:off x="-2092036" y="2302473"/>
                <a:ext cx="12068434" cy="323165"/>
              </a:xfrm>
              <a:prstGeom prst="rect">
                <a:avLst/>
              </a:prstGeom>
              <a:blipFill>
                <a:blip r:embed="rId4"/>
                <a:stretch>
                  <a:fillRect t="-100000" b="-576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6FBD9086-1542-EAE6-851A-C941D149E041}"/>
                  </a:ext>
                </a:extLst>
              </p:cNvPr>
              <p:cNvSpPr/>
              <p:nvPr/>
            </p:nvSpPr>
            <p:spPr>
              <a:xfrm>
                <a:off x="-1573054" y="303603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19. 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已知某公司的产量函数为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=100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f>
                        <m:fPr>
                          <m:ctrlPr>
                            <a:rPr lang="en-US" altLang="zh-CN" sz="2400" b="0" i="1" baseline="3000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num>
                        <m:den>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4</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f>
                        <m:fPr>
                          <m:ctrlPr>
                            <a:rPr lang="en-US" altLang="zh-CN" sz="2400" b="0" i="1" baseline="3000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4</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6FBD9086-1542-EAE6-851A-C941D149E041}"/>
                  </a:ext>
                </a:extLst>
              </p:cNvPr>
              <p:cNvSpPr>
                <a:spLocks noRot="1" noChangeAspect="1" noMove="1" noResize="1" noEditPoints="1" noAdjustHandles="1" noChangeArrowheads="1" noChangeShapeType="1" noTextEdit="1"/>
              </p:cNvSpPr>
              <p:nvPr/>
            </p:nvSpPr>
            <p:spPr>
              <a:xfrm>
                <a:off x="-1573054" y="3036030"/>
                <a:ext cx="12068434" cy="323165"/>
              </a:xfrm>
              <a:prstGeom prst="rect">
                <a:avLst/>
              </a:prstGeom>
              <a:blipFill>
                <a:blip r:embed="rId5"/>
                <a:stretch>
                  <a:fillRect t="-126923" b="-230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8F3BB02E-2EB1-55B9-DECD-73A6E87E8636}"/>
                  </a:ext>
                </a:extLst>
              </p:cNvPr>
              <p:cNvSpPr/>
              <p:nvPr/>
            </p:nvSpPr>
            <p:spPr>
              <a:xfrm>
                <a:off x="3942181" y="299967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为劳动力（单位：人），</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8F3BB02E-2EB1-55B9-DECD-73A6E87E8636}"/>
                  </a:ext>
                </a:extLst>
              </p:cNvPr>
              <p:cNvSpPr>
                <a:spLocks noRot="1" noChangeAspect="1" noMove="1" noResize="1" noEditPoints="1" noAdjustHandles="1" noChangeArrowheads="1" noChangeShapeType="1" noTextEdit="1"/>
              </p:cNvSpPr>
              <p:nvPr/>
            </p:nvSpPr>
            <p:spPr>
              <a:xfrm>
                <a:off x="3942181" y="2999672"/>
                <a:ext cx="12068434" cy="323165"/>
              </a:xfrm>
              <a:prstGeom prst="rect">
                <a:avLst/>
              </a:prstGeom>
              <a:blipFill>
                <a:blip r:embed="rId6"/>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id="{4102504C-2E53-98C0-133B-5E6EDFDD286E}"/>
                  </a:ext>
                </a:extLst>
              </p:cNvPr>
              <p:cNvSpPr/>
              <p:nvPr/>
            </p:nvSpPr>
            <p:spPr>
              <a:xfrm>
                <a:off x="-2695270" y="369070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为外部投资（单位：万元）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7" name="矩形 16">
                <a:extLst>
                  <a:ext uri="{FF2B5EF4-FFF2-40B4-BE49-F238E27FC236}">
                    <a16:creationId xmlns:a16="http://schemas.microsoft.com/office/drawing/2014/main" id="{4102504C-2E53-98C0-133B-5E6EDFDD286E}"/>
                  </a:ext>
                </a:extLst>
              </p:cNvPr>
              <p:cNvSpPr>
                <a:spLocks noRot="1" noChangeAspect="1" noMove="1" noResize="1" noEditPoints="1" noAdjustHandles="1" noChangeArrowheads="1" noChangeShapeType="1" noTextEdit="1"/>
              </p:cNvSpPr>
              <p:nvPr/>
            </p:nvSpPr>
            <p:spPr>
              <a:xfrm>
                <a:off x="-2695270" y="3690706"/>
                <a:ext cx="12068434" cy="323165"/>
              </a:xfrm>
              <a:prstGeom prst="rect">
                <a:avLst/>
              </a:prstGeom>
              <a:blipFill>
                <a:blip r:embed="rId7"/>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A98F87D9-DB1D-9816-237E-1B44174BF206}"/>
                  </a:ext>
                </a:extLst>
              </p:cNvPr>
              <p:cNvSpPr/>
              <p:nvPr/>
            </p:nvSpPr>
            <p:spPr>
              <a:xfrm>
                <a:off x="2410693" y="367571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现有预算</m:t>
                      </m:r>
                      <m:r>
                        <a:rPr lang="en-US" altLang="zh-CN" sz="2400" i="1">
                          <a:solidFill>
                            <a:srgbClr val="000000"/>
                          </a:solidFill>
                          <a:latin typeface="Cambria Math" panose="02040503050406030204" pitchFamily="18" charset="0"/>
                          <a:ea typeface="方正书宋_GBK"/>
                          <a:cs typeface="Times New Roman" panose="02020603050405020304" pitchFamily="18" charset="0"/>
                        </a:rPr>
                        <m:t>50000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元用于投资和雇佣劳动力，</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A98F87D9-DB1D-9816-237E-1B44174BF206}"/>
                  </a:ext>
                </a:extLst>
              </p:cNvPr>
              <p:cNvSpPr>
                <a:spLocks noRot="1" noChangeAspect="1" noMove="1" noResize="1" noEditPoints="1" noAdjustHandles="1" noChangeArrowheads="1" noChangeShapeType="1" noTextEdit="1"/>
              </p:cNvSpPr>
              <p:nvPr/>
            </p:nvSpPr>
            <p:spPr>
              <a:xfrm>
                <a:off x="2410693" y="3675716"/>
                <a:ext cx="12068434" cy="323165"/>
              </a:xfrm>
              <a:prstGeom prst="rect">
                <a:avLst/>
              </a:prstGeom>
              <a:blipFill>
                <a:blip r:embed="rId8"/>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 name="矩形 18">
                <a:extLst>
                  <a:ext uri="{FF2B5EF4-FFF2-40B4-BE49-F238E27FC236}">
                    <a16:creationId xmlns:a16="http://schemas.microsoft.com/office/drawing/2014/main" id="{1BB9C84E-4BEB-2C80-CCF4-1EC83CF23A20}"/>
                  </a:ext>
                </a:extLst>
              </p:cNvPr>
              <p:cNvSpPr/>
              <p:nvPr/>
            </p:nvSpPr>
            <p:spPr>
              <a:xfrm>
                <a:off x="-2210360" y="442426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现在劳动力成本为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150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每人），</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19" name="矩形 18">
                <a:extLst>
                  <a:ext uri="{FF2B5EF4-FFF2-40B4-BE49-F238E27FC236}">
                    <a16:creationId xmlns:a16="http://schemas.microsoft.com/office/drawing/2014/main" id="{1BB9C84E-4BEB-2C80-CCF4-1EC83CF23A20}"/>
                  </a:ext>
                </a:extLst>
              </p:cNvPr>
              <p:cNvSpPr>
                <a:spLocks noRot="1" noChangeAspect="1" noMove="1" noResize="1" noEditPoints="1" noAdjustHandles="1" noChangeArrowheads="1" noChangeShapeType="1" noTextEdit="1"/>
              </p:cNvSpPr>
              <p:nvPr/>
            </p:nvSpPr>
            <p:spPr>
              <a:xfrm>
                <a:off x="-2210360" y="4424263"/>
                <a:ext cx="12068434" cy="323165"/>
              </a:xfrm>
              <a:prstGeom prst="rect">
                <a:avLst/>
              </a:prstGeom>
              <a:blipFill>
                <a:blip r:embed="rId9"/>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FC53B2D9-57CD-8A2F-84B3-D8F485E27538}"/>
                  </a:ext>
                </a:extLst>
              </p:cNvPr>
              <p:cNvSpPr/>
              <p:nvPr/>
            </p:nvSpPr>
            <p:spPr>
              <a:xfrm>
                <a:off x="3116155" y="440925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外部投资的成本为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250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每单位投资）</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FC53B2D9-57CD-8A2F-84B3-D8F485E27538}"/>
                  </a:ext>
                </a:extLst>
              </p:cNvPr>
              <p:cNvSpPr>
                <a:spLocks noRot="1" noChangeAspect="1" noMove="1" noResize="1" noEditPoints="1" noAdjustHandles="1" noChangeArrowheads="1" noChangeShapeType="1" noTextEdit="1"/>
              </p:cNvSpPr>
              <p:nvPr/>
            </p:nvSpPr>
            <p:spPr>
              <a:xfrm>
                <a:off x="3116155" y="4409257"/>
                <a:ext cx="12068434" cy="323165"/>
              </a:xfrm>
              <a:prstGeom prst="rect">
                <a:avLst/>
              </a:prstGeom>
              <a:blipFill>
                <a:blip r:embed="rId10"/>
                <a:stretch>
                  <a:fillRect t="-34615"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1" name="矩形 20">
                <a:extLst>
                  <a:ext uri="{FF2B5EF4-FFF2-40B4-BE49-F238E27FC236}">
                    <a16:creationId xmlns:a16="http://schemas.microsoft.com/office/drawing/2014/main" id="{F8DD41D1-9CB8-78F9-0FDD-6CC28AC8EED5}"/>
                  </a:ext>
                </a:extLst>
              </p:cNvPr>
              <p:cNvSpPr/>
              <p:nvPr/>
            </p:nvSpPr>
            <p:spPr>
              <a:xfrm>
                <a:off x="-1960979" y="509069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问如何分配预算用于雇佣劳动力和投资，</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1" name="矩形 20">
                <a:extLst>
                  <a:ext uri="{FF2B5EF4-FFF2-40B4-BE49-F238E27FC236}">
                    <a16:creationId xmlns:a16="http://schemas.microsoft.com/office/drawing/2014/main" id="{F8DD41D1-9CB8-78F9-0FDD-6CC28AC8EED5}"/>
                  </a:ext>
                </a:extLst>
              </p:cNvPr>
              <p:cNvSpPr>
                <a:spLocks noRot="1" noChangeAspect="1" noMove="1" noResize="1" noEditPoints="1" noAdjustHandles="1" noChangeArrowheads="1" noChangeShapeType="1" noTextEdit="1"/>
              </p:cNvSpPr>
              <p:nvPr/>
            </p:nvSpPr>
            <p:spPr>
              <a:xfrm>
                <a:off x="-1960979" y="5090690"/>
                <a:ext cx="12068434" cy="323165"/>
              </a:xfrm>
              <a:prstGeom prst="rect">
                <a:avLst/>
              </a:prstGeom>
              <a:blipFill>
                <a:blip r:embed="rId11"/>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2" name="矩形 21">
                <a:extLst>
                  <a:ext uri="{FF2B5EF4-FFF2-40B4-BE49-F238E27FC236}">
                    <a16:creationId xmlns:a16="http://schemas.microsoft.com/office/drawing/2014/main" id="{5740B83D-07DE-591D-7C64-A13B53B34DC2}"/>
                  </a:ext>
                </a:extLst>
              </p:cNvPr>
              <p:cNvSpPr/>
              <p:nvPr/>
            </p:nvSpPr>
            <p:spPr>
              <a:xfrm>
                <a:off x="2084545" y="508530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使得产量最高？</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22" name="矩形 21">
                <a:extLst>
                  <a:ext uri="{FF2B5EF4-FFF2-40B4-BE49-F238E27FC236}">
                    <a16:creationId xmlns:a16="http://schemas.microsoft.com/office/drawing/2014/main" id="{5740B83D-07DE-591D-7C64-A13B53B34DC2}"/>
                  </a:ext>
                </a:extLst>
              </p:cNvPr>
              <p:cNvSpPr>
                <a:spLocks noRot="1" noChangeAspect="1" noMove="1" noResize="1" noEditPoints="1" noAdjustHandles="1" noChangeArrowheads="1" noChangeShapeType="1" noTextEdit="1"/>
              </p:cNvSpPr>
              <p:nvPr/>
            </p:nvSpPr>
            <p:spPr>
              <a:xfrm>
                <a:off x="2084545" y="5085301"/>
                <a:ext cx="12068434" cy="323165"/>
              </a:xfrm>
              <a:prstGeom prst="rect">
                <a:avLst/>
              </a:prstGeom>
              <a:blipFill>
                <a:blip r:embed="rId12"/>
                <a:stretch>
                  <a:fillRect t="-30769"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884522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2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2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20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20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P spid="16"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00471" y="66391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3. </a:t>
            </a:r>
            <a:r>
              <a:rPr lang="zh-CN" altLang="en-US" sz="2400" dirty="0">
                <a:solidFill>
                  <a:srgbClr val="000000"/>
                </a:solidFill>
                <a:latin typeface="NEU-BZ-S92"/>
                <a:ea typeface="方正书宋_GBK"/>
                <a:cs typeface="Times New Roman" panose="02020603050405020304" pitchFamily="18" charset="0"/>
              </a:rPr>
              <a:t>偏导数的经济意义</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1093768" y="141261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在第</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章中已经知道，</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4182025" y="138253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产品需求量是其价格的函数</a:t>
            </a:r>
            <a:r>
              <a:rPr lang="en-US" altLang="zh-CN" sz="2400" dirty="0">
                <a:solidFill>
                  <a:srgbClr val="000000"/>
                </a:solidFill>
                <a:latin typeface="NEU-BZ-S92"/>
                <a:ea typeface="方正书宋_GBK"/>
                <a:cs typeface="Times New Roman" panose="02020603050405020304" pitchFamily="18" charset="0"/>
              </a:rPr>
              <a:t>Q=Q(p)</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064838" y="207509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当考虑消费者收入时，</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C521073A-6060-DCA7-8932-F81C1618183B}"/>
              </a:ext>
            </a:extLst>
          </p:cNvPr>
          <p:cNvSpPr/>
          <p:nvPr/>
        </p:nvSpPr>
        <p:spPr>
          <a:xfrm>
            <a:off x="4253172" y="2075091"/>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需求量不仅与价格</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有关，</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747186" y="3210535"/>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1064838" y="2737564"/>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也与消费者的收入</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有关，</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4894967" y="273756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这样需求量</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就是</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的二元函数：</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4182025" y="3430121"/>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Q=Q(p</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u).</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AD5EFDE2-E6EA-8F0C-4C20-8CA359047F08}"/>
              </a:ext>
            </a:extLst>
          </p:cNvPr>
          <p:cNvSpPr/>
          <p:nvPr/>
        </p:nvSpPr>
        <p:spPr>
          <a:xfrm>
            <a:off x="1093768" y="412267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与一元函数类似，</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30EF136B-E155-5345-B27B-1376B9AA2E4D}"/>
              </a:ext>
            </a:extLst>
          </p:cNvPr>
          <p:cNvSpPr/>
          <p:nvPr/>
        </p:nvSpPr>
        <p:spPr>
          <a:xfrm>
            <a:off x="3740972" y="4126598"/>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当收入</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固定时，</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AC1AB805-6B56-54B3-A29A-5434AB589156}"/>
                  </a:ext>
                </a:extLst>
              </p:cNvPr>
              <p:cNvSpPr/>
              <p:nvPr/>
            </p:nvSpPr>
            <p:spPr>
              <a:xfrm>
                <a:off x="6062563" y="4170233"/>
                <a:ext cx="10381890" cy="411331"/>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𝑄</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𝑝</m:t>
                        </m:r>
                      </m:den>
                    </m:f>
                  </m:oMath>
                </a14:m>
                <a:r>
                  <a:rPr lang="zh-CN" altLang="en-US" sz="2400" dirty="0">
                    <a:solidFill>
                      <a:srgbClr val="000000"/>
                    </a:solidFill>
                    <a:latin typeface="NEU-BZ-S92"/>
                    <a:ea typeface="方正书宋_GBK"/>
                    <a:cs typeface="Times New Roman" panose="02020603050405020304" pitchFamily="18" charset="0"/>
                  </a:rPr>
                  <a:t>表示需求量</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对价格</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的变化率，</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AC1AB805-6B56-54B3-A29A-5434AB589156}"/>
                  </a:ext>
                </a:extLst>
              </p:cNvPr>
              <p:cNvSpPr>
                <a:spLocks noRot="1" noChangeAspect="1" noMove="1" noResize="1" noEditPoints="1" noAdjustHandles="1" noChangeArrowheads="1" noChangeShapeType="1" noTextEdit="1"/>
              </p:cNvSpPr>
              <p:nvPr/>
            </p:nvSpPr>
            <p:spPr>
              <a:xfrm>
                <a:off x="6062563" y="4170233"/>
                <a:ext cx="10381890" cy="411331"/>
              </a:xfrm>
              <a:prstGeom prst="rect">
                <a:avLst/>
              </a:prstGeom>
              <a:blipFill>
                <a:blip r:embed="rId2"/>
                <a:stretch>
                  <a:fillRect t="-54545" b="-6061"/>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9BBBA7E5-47B5-A42E-FBAB-4083F7C7E0E6}"/>
              </a:ext>
            </a:extLst>
          </p:cNvPr>
          <p:cNvSpPr/>
          <p:nvPr/>
        </p:nvSpPr>
        <p:spPr>
          <a:xfrm>
            <a:off x="1126855" y="476805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或者</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的边际需求；</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D35ED8-0EB0-BB27-82DE-D7BCD5564B58}"/>
              </a:ext>
            </a:extLst>
          </p:cNvPr>
          <p:cNvSpPr/>
          <p:nvPr/>
        </p:nvSpPr>
        <p:spPr>
          <a:xfrm>
            <a:off x="4633299" y="480422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当价格</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固定时，</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3EE2AA12-EB2C-E1F6-B0E2-EAF196A1A2B9}"/>
                  </a:ext>
                </a:extLst>
              </p:cNvPr>
              <p:cNvSpPr/>
              <p:nvPr/>
            </p:nvSpPr>
            <p:spPr>
              <a:xfrm>
                <a:off x="1126855" y="5481042"/>
                <a:ext cx="10453037" cy="401200"/>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u</m:t>
                        </m:r>
                      </m:den>
                    </m:f>
                  </m:oMath>
                </a14:m>
                <a:r>
                  <a:rPr lang="zh-CN" altLang="en-US" sz="2400" dirty="0">
                    <a:solidFill>
                      <a:srgbClr val="000000"/>
                    </a:solidFill>
                    <a:latin typeface="NEU-BZ-S92"/>
                    <a:ea typeface="方正书宋_GBK"/>
                    <a:cs typeface="Times New Roman" panose="02020603050405020304" pitchFamily="18" charset="0"/>
                  </a:rPr>
                  <a:t>表示需求量</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对消费者收入</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的变化率，</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3EE2AA12-EB2C-E1F6-B0E2-EAF196A1A2B9}"/>
                  </a:ext>
                </a:extLst>
              </p:cNvPr>
              <p:cNvSpPr>
                <a:spLocks noRot="1" noChangeAspect="1" noMove="1" noResize="1" noEditPoints="1" noAdjustHandles="1" noChangeArrowheads="1" noChangeShapeType="1" noTextEdit="1"/>
              </p:cNvSpPr>
              <p:nvPr/>
            </p:nvSpPr>
            <p:spPr>
              <a:xfrm>
                <a:off x="1126855" y="5481042"/>
                <a:ext cx="10453037" cy="401200"/>
              </a:xfrm>
              <a:prstGeom prst="rect">
                <a:avLst/>
              </a:prstGeom>
              <a:blipFill>
                <a:blip r:embed="rId3"/>
                <a:stretch>
                  <a:fillRect t="-45455" b="-15152"/>
                </a:stretch>
              </a:blipFill>
            </p:spPr>
            <p:txBody>
              <a:bodyPr/>
              <a:lstStyle/>
              <a:p>
                <a:r>
                  <a:rPr lang="zh-CN" altLang="en-US">
                    <a:noFill/>
                  </a:rPr>
                  <a:t> </a:t>
                </a:r>
              </a:p>
            </p:txBody>
          </p:sp>
        </mc:Fallback>
      </mc:AlternateContent>
      <p:sp>
        <p:nvSpPr>
          <p:cNvPr id="11" name="矩形 10">
            <a:extLst>
              <a:ext uri="{FF2B5EF4-FFF2-40B4-BE49-F238E27FC236}">
                <a16:creationId xmlns:a16="http://schemas.microsoft.com/office/drawing/2014/main" id="{2D5D8BBB-E9A8-199E-B093-DDEC7F410721}"/>
              </a:ext>
            </a:extLst>
          </p:cNvPr>
          <p:cNvSpPr/>
          <p:nvPr/>
        </p:nvSpPr>
        <p:spPr>
          <a:xfrm>
            <a:off x="6921671" y="544389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或者</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的边际需求</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0642139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2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left)">
                                      <p:cBhvr>
                                        <p:cTn id="57" dur="20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20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2000"/>
                                        <p:tgtEl>
                                          <p:spTgt spid="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left)">
                                      <p:cBhvr>
                                        <p:cTn id="72" dur="2000"/>
                                        <p:tgtEl>
                                          <p:spTgt spid="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6" grpId="0"/>
      <p:bldP spid="9" grpId="0"/>
      <p:bldP spid="10" grpId="0"/>
      <p:bldP spid="15" grpId="0"/>
      <p:bldP spid="16" grpId="0"/>
      <p:bldP spid="18" grpId="0"/>
      <p:bldP spid="19" grpId="0"/>
      <p:bldP spid="2" grpId="0"/>
      <p:bldP spid="3" grpId="0"/>
      <p:bldP spid="5" grpId="0"/>
      <p:bldP spid="7" grpId="0"/>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938243" y="76960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类似一元经济函数弹性的定义，</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6505736" y="77737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称 </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656165" y="3245041"/>
            <a:ext cx="184731" cy="369332"/>
          </a:xfrm>
          <a:prstGeom prst="rect">
            <a:avLst/>
          </a:prstGeom>
          <a:noFill/>
        </p:spPr>
        <p:txBody>
          <a:bodyPr wrap="none" rtlCol="0">
            <a:spAutoFit/>
          </a:bodyPr>
          <a:lstStyle/>
          <a:p>
            <a:endParaRPr kumimoji="1" lang="zh-CN" altLang="en-US" dirty="0"/>
          </a:p>
        </p:txBody>
      </p:sp>
      <p:sp>
        <p:nvSpPr>
          <p:cNvPr id="19" name="矩形 18">
            <a:extLst>
              <a:ext uri="{FF2B5EF4-FFF2-40B4-BE49-F238E27FC236}">
                <a16:creationId xmlns:a16="http://schemas.microsoft.com/office/drawing/2014/main" id="{AD5EFDE2-E6EA-8F0C-4C20-8CA359047F08}"/>
              </a:ext>
            </a:extLst>
          </p:cNvPr>
          <p:cNvSpPr/>
          <p:nvPr/>
        </p:nvSpPr>
        <p:spPr>
          <a:xfrm>
            <a:off x="2035833" y="319017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为需求量</a:t>
            </a:r>
            <a:r>
              <a:rPr lang="en-US" altLang="zh-CN" sz="2400" dirty="0">
                <a:solidFill>
                  <a:srgbClr val="000000"/>
                </a:solidFill>
                <a:latin typeface="NEU-BZ-S92"/>
                <a:ea typeface="方正书宋_GBK"/>
                <a:cs typeface="Times New Roman" panose="02020603050405020304" pitchFamily="18" charset="0"/>
              </a:rPr>
              <a:t>Q</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处对价格</a:t>
            </a:r>
            <a:r>
              <a:rPr lang="en-US" altLang="zh-CN" sz="2400" dirty="0">
                <a:solidFill>
                  <a:srgbClr val="000000"/>
                </a:solidFill>
                <a:latin typeface="NEU-BZ-S92"/>
                <a:ea typeface="方正书宋_GBK"/>
                <a:cs typeface="Times New Roman" panose="02020603050405020304" pitchFamily="18" charset="0"/>
              </a:rPr>
              <a:t>p</a:t>
            </a:r>
            <a:r>
              <a:rPr lang="zh-CN" altLang="en-US" sz="2400" dirty="0">
                <a:solidFill>
                  <a:srgbClr val="000000"/>
                </a:solidFill>
                <a:latin typeface="NEU-BZ-S92"/>
                <a:ea typeface="方正书宋_GBK"/>
                <a:cs typeface="Times New Roman" panose="02020603050405020304" pitchFamily="18" charset="0"/>
              </a:rPr>
              <a:t>的弹性，</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30EF136B-E155-5345-B27B-1376B9AA2E4D}"/>
              </a:ext>
            </a:extLst>
          </p:cNvPr>
          <p:cNvSpPr/>
          <p:nvPr/>
        </p:nvSpPr>
        <p:spPr>
          <a:xfrm>
            <a:off x="2035833" y="3920925"/>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前面加负号是因为需求量关于价格是递减函数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9BBBA7E5-47B5-A42E-FBAB-4083F7C7E0E6}"/>
              </a:ext>
            </a:extLst>
          </p:cNvPr>
          <p:cNvSpPr/>
          <p:nvPr/>
        </p:nvSpPr>
        <p:spPr>
          <a:xfrm>
            <a:off x="2035833" y="466625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同理，</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D35ED8-0EB0-BB27-82DE-D7BCD5564B58}"/>
              </a:ext>
            </a:extLst>
          </p:cNvPr>
          <p:cNvSpPr/>
          <p:nvPr/>
        </p:nvSpPr>
        <p:spPr>
          <a:xfrm>
            <a:off x="3264904" y="466625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称</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3EE2AA12-EB2C-E1F6-B0E2-EAF196A1A2B9}"/>
                  </a:ext>
                </a:extLst>
              </p:cNvPr>
              <p:cNvSpPr/>
              <p:nvPr/>
            </p:nvSpPr>
            <p:spPr>
              <a:xfrm>
                <a:off x="0" y="5995820"/>
                <a:ext cx="10453037"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为需求量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𝑄</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处对收入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的弹性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3EE2AA12-EB2C-E1F6-B0E2-EAF196A1A2B9}"/>
                  </a:ext>
                </a:extLst>
              </p:cNvPr>
              <p:cNvSpPr>
                <a:spLocks noRot="1" noChangeAspect="1" noMove="1" noResize="1" noEditPoints="1" noAdjustHandles="1" noChangeArrowheads="1" noChangeShapeType="1" noTextEdit="1"/>
              </p:cNvSpPr>
              <p:nvPr/>
            </p:nvSpPr>
            <p:spPr>
              <a:xfrm>
                <a:off x="0" y="5995820"/>
                <a:ext cx="10453037" cy="323165"/>
              </a:xfrm>
              <a:prstGeom prst="rect">
                <a:avLst/>
              </a:prstGeom>
              <a:blipFill>
                <a:blip r:embed="rId2"/>
                <a:stretch>
                  <a:fillRect t="-34615" b="-38462"/>
                </a:stretch>
              </a:blipFill>
            </p:spPr>
            <p:txBody>
              <a:bodyPr/>
              <a:lstStyle/>
              <a:p>
                <a:r>
                  <a:rPr lang="zh-CN" altLang="en-US">
                    <a:noFill/>
                  </a:rPr>
                  <a:t> </a:t>
                </a:r>
              </a:p>
            </p:txBody>
          </p:sp>
        </mc:Fallback>
      </mc:AlternateContent>
      <p:pic>
        <p:nvPicPr>
          <p:cNvPr id="12" name="图片 11">
            <a:extLst>
              <a:ext uri="{FF2B5EF4-FFF2-40B4-BE49-F238E27FC236}">
                <a16:creationId xmlns:a16="http://schemas.microsoft.com/office/drawing/2014/main" id="{333BB1E6-ED6F-E06A-DEC4-D7BE70356DAA}"/>
              </a:ext>
            </a:extLst>
          </p:cNvPr>
          <p:cNvPicPr>
            <a:picLocks noChangeAspect="1"/>
          </p:cNvPicPr>
          <p:nvPr/>
        </p:nvPicPr>
        <p:blipFill>
          <a:blip r:embed="rId3"/>
          <a:stretch>
            <a:fillRect/>
          </a:stretch>
        </p:blipFill>
        <p:spPr>
          <a:xfrm>
            <a:off x="5787686" y="1455695"/>
            <a:ext cx="2367711" cy="1067411"/>
          </a:xfrm>
          <a:prstGeom prst="rect">
            <a:avLst/>
          </a:prstGeom>
        </p:spPr>
      </p:pic>
      <p:pic>
        <p:nvPicPr>
          <p:cNvPr id="13" name="图片 12">
            <a:extLst>
              <a:ext uri="{FF2B5EF4-FFF2-40B4-BE49-F238E27FC236}">
                <a16:creationId xmlns:a16="http://schemas.microsoft.com/office/drawing/2014/main" id="{69A001AC-E400-8F70-D985-BE0DEEA244F3}"/>
              </a:ext>
            </a:extLst>
          </p:cNvPr>
          <p:cNvPicPr>
            <a:picLocks noChangeAspect="1"/>
          </p:cNvPicPr>
          <p:nvPr/>
        </p:nvPicPr>
        <p:blipFill>
          <a:blip r:embed="rId4"/>
          <a:stretch>
            <a:fillRect/>
          </a:stretch>
        </p:blipFill>
        <p:spPr>
          <a:xfrm>
            <a:off x="4748365" y="4535559"/>
            <a:ext cx="2078641" cy="1067410"/>
          </a:xfrm>
          <a:prstGeom prst="rect">
            <a:avLst/>
          </a:prstGeom>
        </p:spPr>
      </p:pic>
    </p:spTree>
    <p:extLst>
      <p:ext uri="{BB962C8B-B14F-4D97-AF65-F5344CB8AC3E}">
        <p14:creationId xmlns:p14="http://schemas.microsoft.com/office/powerpoint/2010/main" val="317972873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2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2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19" grpId="0"/>
      <p:bldP spid="2" grpId="0"/>
      <p:bldP spid="5"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993691" y="57707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二、 高阶偏导数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993690" y="122268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在区域</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上有偏导数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993690" y="186805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 </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在</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上的偏导函数也存在，</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747186" y="3003501"/>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993690" y="2477368"/>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 </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的偏导数为函数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的二阶偏导数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993690" y="312111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二阶偏导数共有四个，</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AD5EFDE2-E6EA-8F0C-4C20-8CA359047F08}"/>
              </a:ext>
            </a:extLst>
          </p:cNvPr>
          <p:cNvSpPr/>
          <p:nvPr/>
        </p:nvSpPr>
        <p:spPr>
          <a:xfrm>
            <a:off x="4251036" y="310333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按照求导次序不同，</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30EF136B-E155-5345-B27B-1376B9AA2E4D}"/>
              </a:ext>
            </a:extLst>
          </p:cNvPr>
          <p:cNvSpPr/>
          <p:nvPr/>
        </p:nvSpPr>
        <p:spPr>
          <a:xfrm>
            <a:off x="7329560" y="3092486"/>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分别记作</a:t>
            </a:r>
            <a:endParaRPr lang="zh-CN" altLang="zh-CN" sz="2400" dirty="0">
              <a:solidFill>
                <a:srgbClr val="000000"/>
              </a:solidFill>
              <a:latin typeface="NEU-BZ-S92"/>
              <a:ea typeface="方正书宋_GBK"/>
              <a:cs typeface="Times New Roman" panose="02020603050405020304" pitchFamily="18" charset="0"/>
            </a:endParaRPr>
          </a:p>
        </p:txBody>
      </p:sp>
      <p:pic>
        <p:nvPicPr>
          <p:cNvPr id="12" name="图片 11">
            <a:extLst>
              <a:ext uri="{FF2B5EF4-FFF2-40B4-BE49-F238E27FC236}">
                <a16:creationId xmlns:a16="http://schemas.microsoft.com/office/drawing/2014/main" id="{DE2D669B-9650-207B-5606-58AE57A3B76A}"/>
              </a:ext>
            </a:extLst>
          </p:cNvPr>
          <p:cNvPicPr>
            <a:picLocks noChangeAspect="1"/>
          </p:cNvPicPr>
          <p:nvPr/>
        </p:nvPicPr>
        <p:blipFill>
          <a:blip r:embed="rId2"/>
          <a:stretch>
            <a:fillRect/>
          </a:stretch>
        </p:blipFill>
        <p:spPr>
          <a:xfrm>
            <a:off x="2372823" y="3727078"/>
            <a:ext cx="7446353" cy="1261404"/>
          </a:xfrm>
          <a:prstGeom prst="rect">
            <a:avLst/>
          </a:prstGeom>
        </p:spPr>
      </p:pic>
      <p:pic>
        <p:nvPicPr>
          <p:cNvPr id="13" name="图片 12">
            <a:extLst>
              <a:ext uri="{FF2B5EF4-FFF2-40B4-BE49-F238E27FC236}">
                <a16:creationId xmlns:a16="http://schemas.microsoft.com/office/drawing/2014/main" id="{1CE78A33-E8BF-994E-283E-1427B81ECCE3}"/>
              </a:ext>
            </a:extLst>
          </p:cNvPr>
          <p:cNvPicPr>
            <a:picLocks noChangeAspect="1"/>
          </p:cNvPicPr>
          <p:nvPr/>
        </p:nvPicPr>
        <p:blipFill>
          <a:blip r:embed="rId3"/>
          <a:stretch>
            <a:fillRect/>
          </a:stretch>
        </p:blipFill>
        <p:spPr>
          <a:xfrm>
            <a:off x="2276763" y="5156649"/>
            <a:ext cx="7638473" cy="1408210"/>
          </a:xfrm>
          <a:prstGeom prst="rect">
            <a:avLst/>
          </a:prstGeom>
        </p:spPr>
      </p:pic>
    </p:spTree>
    <p:extLst>
      <p:ext uri="{BB962C8B-B14F-4D97-AF65-F5344CB8AC3E}">
        <p14:creationId xmlns:p14="http://schemas.microsoft.com/office/powerpoint/2010/main" val="291470984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5" grpId="0"/>
      <p:bldP spid="18" grpId="0"/>
      <p:bldP spid="19"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矩形 16">
                <a:extLst>
                  <a:ext uri="{FF2B5EF4-FFF2-40B4-BE49-F238E27FC236}">
                    <a16:creationId xmlns:a16="http://schemas.microsoft.com/office/drawing/2014/main" id="{1DF88A6E-1C4D-6FBF-C25A-76B3BABD8C5A}"/>
                  </a:ext>
                </a:extLst>
              </p:cNvPr>
              <p:cNvSpPr/>
              <p:nvPr/>
            </p:nvSpPr>
            <p:spPr>
              <a:xfrm>
                <a:off x="1109602" y="1175055"/>
                <a:ext cx="10453037" cy="577530"/>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其中</a:t>
                </a:r>
                <a14:m>
                  <m:oMath xmlns:m="http://schemas.openxmlformats.org/officeDocument/2006/math">
                    <m:f>
                      <m:fPr>
                        <m:ctrlPr>
                          <a:rPr kumimoji="1" lang="en-US" altLang="zh-CN" sz="2400" i="1" smtClean="0">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b="0" i="1" baseline="30000" smtClean="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a:rPr kumimoji="1" lang="en-US" altLang="zh-CN" sz="2400" i="1">
                            <a:latin typeface="Cambria Math" panose="02040503050406030204" pitchFamily="18" charset="0"/>
                          </a:rPr>
                          <m:t>𝑥</m:t>
                        </m:r>
                        <m:r>
                          <a:rPr kumimoji="1" lang="en-US" altLang="zh-CN" sz="2400" b="0" i="1" baseline="30000" smtClean="0">
                            <a:latin typeface="Cambria Math" panose="02040503050406030204" pitchFamily="18" charset="0"/>
                          </a:rPr>
                          <m:t>2</m:t>
                        </m:r>
                      </m:den>
                    </m:f>
                  </m:oMath>
                </a14:m>
                <a:r>
                  <a:rPr kumimoji="1" lang="en-US" altLang="zh-CN" sz="2400" dirty="0"/>
                  <a:t> </a:t>
                </a:r>
                <a:r>
                  <a:rPr lang="zh-CN" altLang="en-US" sz="2400" dirty="0">
                    <a:solidFill>
                      <a:srgbClr val="000000"/>
                    </a:solidFill>
                    <a:latin typeface="NEU-BZ-S92"/>
                    <a:ea typeface="方正书宋_GBK"/>
                    <a:cs typeface="Times New Roman" panose="02020603050405020304" pitchFamily="18" charset="0"/>
                  </a:rPr>
                  <a:t>称为</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的二阶偏导数，</a:t>
                </a:r>
                <a:r>
                  <a:rPr kumimoji="1" lang="en-US" altLang="zh-CN" sz="2400" dirty="0"/>
                  <a:t> </a:t>
                </a:r>
                <a14:m>
                  <m:oMath xmlns:m="http://schemas.openxmlformats.org/officeDocument/2006/math">
                    <m:f>
                      <m:fPr>
                        <m:ctrlPr>
                          <a:rPr kumimoji="1" lang="en-US" altLang="zh-CN" sz="2400" i="1">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i="1" baseline="3000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m:rPr>
                            <m:sty m:val="p"/>
                          </m:rPr>
                          <a:rPr kumimoji="1" lang="en-US" altLang="zh-CN" sz="2400" i="1">
                            <a:latin typeface="Cambria Math" panose="02040503050406030204" pitchFamily="18" charset="0"/>
                          </a:rPr>
                          <m:t>y</m:t>
                        </m:r>
                        <m:r>
                          <a:rPr kumimoji="1" lang="en-US" altLang="zh-CN" sz="2400" i="1" baseline="30000">
                            <a:latin typeface="Cambria Math" panose="02040503050406030204" pitchFamily="18" charset="0"/>
                          </a:rPr>
                          <m:t>2</m:t>
                        </m:r>
                      </m:den>
                    </m:f>
                  </m:oMath>
                </a14:m>
                <a:r>
                  <a:rPr kumimoji="1" lang="zh-CN" altLang="en-US" sz="2400" dirty="0"/>
                  <a:t> </a:t>
                </a:r>
                <a:r>
                  <a:rPr lang="zh-CN" altLang="en-US" sz="2400" dirty="0">
                    <a:solidFill>
                      <a:srgbClr val="000000"/>
                    </a:solidFill>
                    <a:latin typeface="NEU-BZ-S92"/>
                    <a:ea typeface="方正书宋_GBK"/>
                    <a:cs typeface="Times New Roman" panose="02020603050405020304" pitchFamily="18" charset="0"/>
                  </a:rPr>
                  <a:t>称为</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的二阶偏导数，</a:t>
                </a:r>
                <a:r>
                  <a:rPr kumimoji="1" lang="en-US" altLang="zh-CN" sz="2400" dirty="0"/>
                  <a:t> </a:t>
                </a:r>
                <a:endParaRPr lang="zh-CN" altLang="en-US" sz="2400" dirty="0">
                  <a:solidFill>
                    <a:srgbClr val="000000"/>
                  </a:solidFill>
                  <a:latin typeface="NEU-BZ-S92"/>
                  <a:ea typeface="方正书宋_GBK"/>
                  <a:cs typeface="Times New Roman" panose="02020603050405020304" pitchFamily="18" charset="0"/>
                </a:endParaRPr>
              </a:p>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7" name="矩形 16">
                <a:extLst>
                  <a:ext uri="{FF2B5EF4-FFF2-40B4-BE49-F238E27FC236}">
                    <a16:creationId xmlns:a16="http://schemas.microsoft.com/office/drawing/2014/main" id="{1DF88A6E-1C4D-6FBF-C25A-76B3BABD8C5A}"/>
                  </a:ext>
                </a:extLst>
              </p:cNvPr>
              <p:cNvSpPr>
                <a:spLocks noRot="1" noChangeAspect="1" noMove="1" noResize="1" noEditPoints="1" noAdjustHandles="1" noChangeArrowheads="1" noChangeShapeType="1" noTextEdit="1"/>
              </p:cNvSpPr>
              <p:nvPr/>
            </p:nvSpPr>
            <p:spPr>
              <a:xfrm>
                <a:off x="1109602" y="1175055"/>
                <a:ext cx="10453037" cy="577530"/>
              </a:xfrm>
              <a:prstGeom prst="rect">
                <a:avLst/>
              </a:prstGeom>
              <a:blipFill>
                <a:blip r:embed="rId2"/>
                <a:stretch>
                  <a:fillRect t="-391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49B835E8-2482-5041-A25D-2F243DC429AA}"/>
                  </a:ext>
                </a:extLst>
              </p:cNvPr>
              <p:cNvSpPr/>
              <p:nvPr/>
            </p:nvSpPr>
            <p:spPr>
              <a:xfrm>
                <a:off x="321879" y="1860467"/>
                <a:ext cx="10453037" cy="808363"/>
              </a:xfrm>
              <a:prstGeom prst="rect">
                <a:avLst/>
              </a:prstGeom>
            </p:spPr>
            <p:txBody>
              <a:bodyPr wrap="square">
                <a:spAutoFit/>
              </a:bodyPr>
              <a:lstStyle/>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14:m>
                  <m:oMath xmlns:m="http://schemas.openxmlformats.org/officeDocument/2006/math">
                    <m:f>
                      <m:fPr>
                        <m:ctrlPr>
                          <a:rPr kumimoji="1" lang="en-US" altLang="zh-CN" sz="2400" i="1" smtClean="0">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i="1" baseline="3000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m:rPr>
                            <m:sty m:val="p"/>
                          </m:rPr>
                          <a:rPr kumimoji="1" lang="en-US" altLang="zh-CN" sz="2400" i="1">
                            <a:latin typeface="Cambria Math" panose="02040503050406030204" pitchFamily="18" charset="0"/>
                          </a:rPr>
                          <m:t>x</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oMath>
                </a14:m>
                <a:r>
                  <a:rPr lang="en-US" altLang="zh-CN" sz="2400" dirty="0">
                    <a:solidFill>
                      <a:srgbClr val="000000"/>
                    </a:solidFill>
                    <a:latin typeface="NEU-BZ-S92"/>
                    <a:ea typeface="方正书宋_GBK"/>
                    <a:cs typeface="Times New Roman" panose="02020603050405020304" pitchFamily="18" charset="0"/>
                  </a:rPr>
                  <a:t> </a:t>
                </a:r>
                <a:r>
                  <a:rPr lang="zh-CN" altLang="en-US" sz="2400" dirty="0">
                    <a:solidFill>
                      <a:srgbClr val="000000"/>
                    </a:solidFill>
                    <a:latin typeface="NEU-BZ-S92"/>
                    <a:ea typeface="方正书宋_GBK"/>
                    <a:cs typeface="Times New Roman" panose="02020603050405020304" pitchFamily="18" charset="0"/>
                  </a:rPr>
                  <a:t>称为</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先对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后对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的二阶混合偏导数</a:t>
                </a:r>
                <a:r>
                  <a:rPr lang="en-US" altLang="zh-CN" sz="2400" dirty="0">
                    <a:solidFill>
                      <a:srgbClr val="000000"/>
                    </a:solidFill>
                    <a:latin typeface="NEU-BZ-S92"/>
                    <a:ea typeface="方正书宋_GBK"/>
                    <a:cs typeface="Times New Roman" panose="02020603050405020304" pitchFamily="18" charset="0"/>
                  </a:rPr>
                  <a:t>.</a:t>
                </a:r>
              </a:p>
              <a:p>
                <a:pPr indent="266700">
                  <a:lnSpc>
                    <a:spcPts val="1810"/>
                  </a:lnSpc>
                </a:pPr>
                <a:r>
                  <a:rPr lang="en-US" altLang="zh-CN" sz="2400" dirty="0">
                    <a:solidFill>
                      <a:srgbClr val="000000"/>
                    </a:solidFill>
                    <a:latin typeface="NEU-BZ-S9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49B835E8-2482-5041-A25D-2F243DC429AA}"/>
                  </a:ext>
                </a:extLst>
              </p:cNvPr>
              <p:cNvSpPr>
                <a:spLocks noRot="1" noChangeAspect="1" noMove="1" noResize="1" noEditPoints="1" noAdjustHandles="1" noChangeArrowheads="1" noChangeShapeType="1" noTextEdit="1"/>
              </p:cNvSpPr>
              <p:nvPr/>
            </p:nvSpPr>
            <p:spPr>
              <a:xfrm>
                <a:off x="321879" y="1860467"/>
                <a:ext cx="10453037" cy="808363"/>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A5409592-DA70-4A14-C867-C508B711D96A}"/>
                  </a:ext>
                </a:extLst>
              </p:cNvPr>
              <p:cNvSpPr/>
              <p:nvPr/>
            </p:nvSpPr>
            <p:spPr>
              <a:xfrm>
                <a:off x="5974163" y="2049815"/>
                <a:ext cx="10453037" cy="412677"/>
              </a:xfrm>
              <a:prstGeom prst="rect">
                <a:avLst/>
              </a:prstGeom>
            </p:spPr>
            <p:txBody>
              <a:bodyPr wrap="square">
                <a:spAutoFit/>
              </a:bodyPr>
              <a:lstStyle/>
              <a:p>
                <a:pPr indent="266700">
                  <a:lnSpc>
                    <a:spcPts val="1810"/>
                  </a:lnSpc>
                </a:pPr>
                <a14:m>
                  <m:oMath xmlns:m="http://schemas.openxmlformats.org/officeDocument/2006/math">
                    <m:f>
                      <m:fPr>
                        <m:ctrlPr>
                          <a:rPr kumimoji="1" lang="en-US" altLang="zh-CN" sz="2400" i="1" smtClean="0">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i="1" baseline="3000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m:rPr>
                            <m:sty m:val="p"/>
                          </m:rPr>
                          <a:rPr kumimoji="1" lang="en-US" altLang="zh-CN" sz="2400" i="1">
                            <a:latin typeface="Cambria Math" panose="02040503050406030204" pitchFamily="18" charset="0"/>
                          </a:rPr>
                          <m:t>y</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称为</m:t>
                    </m:r>
                  </m:oMath>
                </a14:m>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先对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后对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的二阶混合偏导数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A5409592-DA70-4A14-C867-C508B711D96A}"/>
                  </a:ext>
                </a:extLst>
              </p:cNvPr>
              <p:cNvSpPr>
                <a:spLocks noRot="1" noChangeAspect="1" noMove="1" noResize="1" noEditPoints="1" noAdjustHandles="1" noChangeArrowheads="1" noChangeShapeType="1" noTextEdit="1"/>
              </p:cNvSpPr>
              <p:nvPr/>
            </p:nvSpPr>
            <p:spPr>
              <a:xfrm>
                <a:off x="5974163" y="2049815"/>
                <a:ext cx="10453037" cy="412677"/>
              </a:xfrm>
              <a:prstGeom prst="rect">
                <a:avLst/>
              </a:prstGeom>
              <a:blipFill>
                <a:blip r:embed="rId4"/>
                <a:stretch>
                  <a:fillRect t="-54545" b="-9091"/>
                </a:stretch>
              </a:blipFill>
            </p:spPr>
            <p:txBody>
              <a:bodyPr/>
              <a:lstStyle/>
              <a:p>
                <a:r>
                  <a:rPr lang="zh-CN" altLang="en-US">
                    <a:noFill/>
                  </a:rPr>
                  <a:t> </a:t>
                </a:r>
              </a:p>
            </p:txBody>
          </p:sp>
        </mc:Fallback>
      </mc:AlternateContent>
      <p:sp>
        <p:nvSpPr>
          <p:cNvPr id="9" name="矩形 8">
            <a:extLst>
              <a:ext uri="{FF2B5EF4-FFF2-40B4-BE49-F238E27FC236}">
                <a16:creationId xmlns:a16="http://schemas.microsoft.com/office/drawing/2014/main" id="{B477F40E-0012-475A-0CC0-005FDFBAED89}"/>
              </a:ext>
            </a:extLst>
          </p:cNvPr>
          <p:cNvSpPr/>
          <p:nvPr/>
        </p:nvSpPr>
        <p:spPr>
          <a:xfrm>
            <a:off x="1047585" y="285155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（请注意记号的先后次序）</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729933" y="3538339"/>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1047585" y="3652164"/>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同样可以定义二元函数的三阶偏导数，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6367051" y="3583462"/>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 n(n&gt;3)</a:t>
            </a:r>
            <a:r>
              <a:rPr lang="zh-CN" altLang="en-US" sz="2400" dirty="0">
                <a:solidFill>
                  <a:srgbClr val="000000"/>
                </a:solidFill>
                <a:latin typeface="NEU-BZ-S92"/>
                <a:ea typeface="方正书宋_GBK"/>
                <a:cs typeface="Times New Roman" panose="02020603050405020304" pitchFamily="18" charset="0"/>
              </a:rPr>
              <a:t>阶偏导数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1060351" y="433961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二阶及二阶以上的偏导数统称为高阶偏导数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AD5EFDE2-E6EA-8F0C-4C20-8CA359047F08}"/>
              </a:ext>
            </a:extLst>
          </p:cNvPr>
          <p:cNvSpPr/>
          <p:nvPr/>
        </p:nvSpPr>
        <p:spPr>
          <a:xfrm>
            <a:off x="1047585" y="505600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对于二元以上的多元函数也可以类似地定义高阶偏导数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9623214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6" grpId="0"/>
      <p:bldP spid="9" grpId="0"/>
      <p:bldP spid="15" grpId="0"/>
      <p:bldP spid="16"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09602" y="1175055"/>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5</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49B835E8-2482-5041-A25D-2F243DC429AA}"/>
                  </a:ext>
                </a:extLst>
              </p:cNvPr>
              <p:cNvSpPr/>
              <p:nvPr/>
            </p:nvSpPr>
            <p:spPr>
              <a:xfrm>
                <a:off x="1926392" y="1246734"/>
                <a:ext cx="10453037" cy="412677"/>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a:solidFill>
                      <a:srgbClr val="000000"/>
                    </a:solidFill>
                    <a:latin typeface="NEU-BZ-S92"/>
                    <a:ea typeface="方正书宋_GBK"/>
                    <a:cs typeface="Times New Roman" panose="02020603050405020304" pitchFamily="18" charset="0"/>
                  </a:rPr>
                  <a:t>z=x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2xy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+xy+2</a:t>
                </a:r>
                <a:r>
                  <a:rPr lang="zh-CN" altLang="en-US" sz="2400" dirty="0">
                    <a:solidFill>
                      <a:srgbClr val="000000"/>
                    </a:solidFill>
                    <a:latin typeface="NEU-BZ-S92"/>
                    <a:ea typeface="方正书宋_GBK"/>
                    <a:cs typeface="Times New Roman" panose="02020603050405020304" pitchFamily="18" charset="0"/>
                  </a:rPr>
                  <a:t>的四个二阶偏导数及三阶偏导数</a:t>
                </a:r>
                <a14:m>
                  <m:oMath xmlns:m="http://schemas.openxmlformats.org/officeDocument/2006/math">
                    <m:f>
                      <m:fPr>
                        <m:ctrlPr>
                          <a:rPr kumimoji="1" lang="en-US" altLang="zh-CN" sz="2400" i="1">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b="0" i="1" baseline="30000" smtClean="0">
                            <a:latin typeface="Cambria Math" panose="02040503050406030204" pitchFamily="18" charset="0"/>
                          </a:rPr>
                          <m:t>3</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m:rPr>
                            <m:sty m:val="p"/>
                          </m:rPr>
                          <a:rPr kumimoji="1" lang="en-US" altLang="zh-CN" sz="2400" i="1">
                            <a:latin typeface="Cambria Math" panose="02040503050406030204" pitchFamily="18" charset="0"/>
                          </a:rPr>
                          <m:t>y</m:t>
                        </m:r>
                        <m:r>
                          <a:rPr kumimoji="1" lang="en-US" altLang="zh-CN" sz="2400" b="0" i="1" baseline="30000" smtClean="0">
                            <a:latin typeface="Cambria Math" panose="020405030504060302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49B835E8-2482-5041-A25D-2F243DC429AA}"/>
                  </a:ext>
                </a:extLst>
              </p:cNvPr>
              <p:cNvSpPr>
                <a:spLocks noRot="1" noChangeAspect="1" noMove="1" noResize="1" noEditPoints="1" noAdjustHandles="1" noChangeArrowheads="1" noChangeShapeType="1" noTextEdit="1"/>
              </p:cNvSpPr>
              <p:nvPr/>
            </p:nvSpPr>
            <p:spPr>
              <a:xfrm>
                <a:off x="1926392" y="1246734"/>
                <a:ext cx="10453037" cy="412677"/>
              </a:xfrm>
              <a:prstGeom prst="rect">
                <a:avLst/>
              </a:prstGeom>
              <a:blipFill>
                <a:blip r:embed="rId2"/>
                <a:stretch>
                  <a:fillRect t="-54545" b="-151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A5409592-DA70-4A14-C867-C508B711D96A}"/>
                  </a:ext>
                </a:extLst>
              </p:cNvPr>
              <p:cNvSpPr/>
              <p:nvPr/>
            </p:nvSpPr>
            <p:spPr>
              <a:xfrm>
                <a:off x="-3300127" y="2072755"/>
                <a:ext cx="10453037"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A5409592-DA70-4A14-C867-C508B711D96A}"/>
                  </a:ext>
                </a:extLst>
              </p:cNvPr>
              <p:cNvSpPr>
                <a:spLocks noRot="1" noChangeAspect="1" noMove="1" noResize="1" noEditPoints="1" noAdjustHandles="1" noChangeArrowheads="1" noChangeShapeType="1" noTextEdit="1"/>
              </p:cNvSpPr>
              <p:nvPr/>
            </p:nvSpPr>
            <p:spPr>
              <a:xfrm>
                <a:off x="-3300127" y="2072755"/>
                <a:ext cx="10453037" cy="323165"/>
              </a:xfrm>
              <a:prstGeom prst="rect">
                <a:avLst/>
              </a:prstGeom>
              <a:blipFill>
                <a:blip r:embed="rId3"/>
                <a:stretch>
                  <a:fillRect t="-30769" b="-26923"/>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8729933" y="3538339"/>
            <a:ext cx="184731" cy="369332"/>
          </a:xfrm>
          <a:prstGeom prst="rect">
            <a:avLst/>
          </a:prstGeom>
          <a:noFill/>
        </p:spPr>
        <p:txBody>
          <a:bodyPr wrap="none" rtlCol="0">
            <a:spAutoFit/>
          </a:bodyPr>
          <a:lstStyle/>
          <a:p>
            <a:endParaRPr kumimoji="1" lang="zh-CN" altLang="en-US" dirty="0"/>
          </a:p>
        </p:txBody>
      </p:sp>
      <p:pic>
        <p:nvPicPr>
          <p:cNvPr id="2" name="图片 1">
            <a:extLst>
              <a:ext uri="{FF2B5EF4-FFF2-40B4-BE49-F238E27FC236}">
                <a16:creationId xmlns:a16="http://schemas.microsoft.com/office/drawing/2014/main" id="{FC624297-CFD2-CA82-086A-A239C0E71ABE}"/>
              </a:ext>
            </a:extLst>
          </p:cNvPr>
          <p:cNvPicPr>
            <a:picLocks noChangeAspect="1"/>
          </p:cNvPicPr>
          <p:nvPr/>
        </p:nvPicPr>
        <p:blipFill>
          <a:blip r:embed="rId4"/>
          <a:stretch>
            <a:fillRect/>
          </a:stretch>
        </p:blipFill>
        <p:spPr>
          <a:xfrm>
            <a:off x="2954473" y="2193234"/>
            <a:ext cx="6283054" cy="2690209"/>
          </a:xfrm>
          <a:prstGeom prst="rect">
            <a:avLst/>
          </a:prstGeom>
        </p:spPr>
      </p:pic>
    </p:spTree>
    <p:extLst>
      <p:ext uri="{BB962C8B-B14F-4D97-AF65-F5344CB8AC3E}">
        <p14:creationId xmlns:p14="http://schemas.microsoft.com/office/powerpoint/2010/main" val="246148785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26855" y="1175055"/>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6</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2305955" y="117678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的四个二阶偏导数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A5409592-DA70-4A14-C867-C508B711D96A}"/>
                  </a:ext>
                </a:extLst>
              </p:cNvPr>
              <p:cNvSpPr/>
              <p:nvPr/>
            </p:nvSpPr>
            <p:spPr>
              <a:xfrm>
                <a:off x="-3300127" y="2072755"/>
                <a:ext cx="10453037"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A5409592-DA70-4A14-C867-C508B711D96A}"/>
                  </a:ext>
                </a:extLst>
              </p:cNvPr>
              <p:cNvSpPr>
                <a:spLocks noRot="1" noChangeAspect="1" noMove="1" noResize="1" noEditPoints="1" noAdjustHandles="1" noChangeArrowheads="1" noChangeShapeType="1" noTextEdit="1"/>
              </p:cNvSpPr>
              <p:nvPr/>
            </p:nvSpPr>
            <p:spPr>
              <a:xfrm>
                <a:off x="-3300127" y="2072755"/>
                <a:ext cx="10453037" cy="323165"/>
              </a:xfrm>
              <a:prstGeom prst="rect">
                <a:avLst/>
              </a:prstGeom>
              <a:blipFill>
                <a:blip r:embed="rId2"/>
                <a:stretch>
                  <a:fillRect t="-30769" b="-26923"/>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8729933" y="3538339"/>
            <a:ext cx="184731" cy="369332"/>
          </a:xfrm>
          <a:prstGeom prst="rect">
            <a:avLst/>
          </a:prstGeom>
          <a:noFill/>
        </p:spPr>
        <p:txBody>
          <a:bodyPr wrap="none" rtlCol="0">
            <a:spAutoFit/>
          </a:bodyPr>
          <a:lstStyle/>
          <a:p>
            <a:endParaRPr kumimoji="1" lang="zh-CN" altLang="en-US" dirty="0"/>
          </a:p>
        </p:txBody>
      </p:sp>
      <p:pic>
        <p:nvPicPr>
          <p:cNvPr id="3" name="图片 2">
            <a:extLst>
              <a:ext uri="{FF2B5EF4-FFF2-40B4-BE49-F238E27FC236}">
                <a16:creationId xmlns:a16="http://schemas.microsoft.com/office/drawing/2014/main" id="{049F125B-04BD-EF58-DF93-85A716B7B9F0}"/>
              </a:ext>
            </a:extLst>
          </p:cNvPr>
          <p:cNvPicPr>
            <a:picLocks noChangeAspect="1"/>
          </p:cNvPicPr>
          <p:nvPr/>
        </p:nvPicPr>
        <p:blipFill>
          <a:blip r:embed="rId3"/>
          <a:stretch>
            <a:fillRect/>
          </a:stretch>
        </p:blipFill>
        <p:spPr>
          <a:xfrm>
            <a:off x="2475061" y="2102947"/>
            <a:ext cx="6646654" cy="3146725"/>
          </a:xfrm>
          <a:prstGeom prst="rect">
            <a:avLst/>
          </a:prstGeom>
        </p:spPr>
      </p:pic>
    </p:spTree>
    <p:extLst>
      <p:ext uri="{BB962C8B-B14F-4D97-AF65-F5344CB8AC3E}">
        <p14:creationId xmlns:p14="http://schemas.microsoft.com/office/powerpoint/2010/main" val="397797688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51665" y="146898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751665" y="2160645"/>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若函数</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的两个二阶混合偏导数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都在点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处连续，</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751665" y="283748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yx</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005978" y="4090430"/>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751665" y="3636125"/>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说明在混合偏导数连续的条件下，</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6372045" y="363612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混合偏导数与求导次序无关</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751665" y="4330788"/>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n(n&gt;2)</a:t>
            </a:r>
            <a:r>
              <a:rPr lang="zh-CN" altLang="en-US" sz="2400" dirty="0">
                <a:solidFill>
                  <a:srgbClr val="000000"/>
                </a:solidFill>
                <a:latin typeface="NEU-BZ-S92"/>
                <a:ea typeface="方正书宋_GBK"/>
                <a:cs typeface="Times New Roman" panose="02020603050405020304" pitchFamily="18" charset="0"/>
              </a:rPr>
              <a:t>元函数的高阶混合偏导数也有类似定理</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2008771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5" grpId="0"/>
      <p:bldP spid="16"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7EFD672-C68F-EC46-9BB3-C7E5F8086DCA}"/>
              </a:ext>
            </a:extLst>
          </p:cNvPr>
          <p:cNvSpPr/>
          <p:nvPr/>
        </p:nvSpPr>
        <p:spPr>
          <a:xfrm>
            <a:off x="853984" y="501509"/>
            <a:ext cx="9722543" cy="345159"/>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6.3  </a:t>
            </a:r>
            <a:r>
              <a:rPr lang="zh-CN" altLang="en-US" sz="2400" dirty="0">
                <a:solidFill>
                  <a:srgbClr val="000000"/>
                </a:solidFill>
                <a:latin typeface="NEU-BZ-S92"/>
                <a:ea typeface="方正书宋_GBK"/>
                <a:cs typeface="Times New Roman" panose="02020603050405020304" pitchFamily="18" charset="0"/>
              </a:rPr>
              <a:t>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CFBEEAD8-58F2-707D-F582-0DD58EF36419}"/>
              </a:ext>
            </a:extLst>
          </p:cNvPr>
          <p:cNvSpPr/>
          <p:nvPr/>
        </p:nvSpPr>
        <p:spPr>
          <a:xfrm>
            <a:off x="869481" y="1126526"/>
            <a:ext cx="10801808"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一、 偏导数</a:t>
            </a:r>
            <a:endParaRPr lang="en-US" altLang="zh-CN" sz="2400" dirty="0">
              <a:solidFill>
                <a:srgbClr val="000000"/>
              </a:solidFill>
              <a:latin typeface="NEU-BZ-S92"/>
              <a:ea typeface="方正书宋_GBK"/>
              <a:cs typeface="Times New Roman" panose="02020603050405020304" pitchFamily="18" charset="0"/>
            </a:endParaRPr>
          </a:p>
        </p:txBody>
      </p:sp>
      <p:sp>
        <p:nvSpPr>
          <p:cNvPr id="14" name="矩形 13">
            <a:extLst>
              <a:ext uri="{FF2B5EF4-FFF2-40B4-BE49-F238E27FC236}">
                <a16:creationId xmlns:a16="http://schemas.microsoft.com/office/drawing/2014/main" id="{DCF5D5EE-118E-9730-CD59-0131144D1BB7}"/>
              </a:ext>
            </a:extLst>
          </p:cNvPr>
          <p:cNvSpPr/>
          <p:nvPr/>
        </p:nvSpPr>
        <p:spPr>
          <a:xfrm>
            <a:off x="869481" y="1701882"/>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1. </a:t>
            </a:r>
            <a:r>
              <a:rPr lang="zh-CN" altLang="en-US" sz="2400" dirty="0">
                <a:solidFill>
                  <a:srgbClr val="000000"/>
                </a:solidFill>
                <a:latin typeface="NEU-BZ-S92"/>
                <a:ea typeface="方正书宋_GBK"/>
                <a:cs typeface="Times New Roman" panose="02020603050405020304" pitchFamily="18" charset="0"/>
              </a:rPr>
              <a:t>偏导数的定义</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8B5692A9-1493-6B85-824F-C005F6D2B5BB}"/>
                  </a:ext>
                </a:extLst>
              </p:cNvPr>
              <p:cNvSpPr/>
              <p:nvPr/>
            </p:nvSpPr>
            <p:spPr>
              <a:xfrm>
                <a:off x="853983" y="2372595"/>
                <a:ext cx="10453037" cy="364523"/>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一元函数的导数</a:t>
                </a:r>
                <a:r>
                  <a:rPr lang="en-US" altLang="zh-CN" sz="2400" dirty="0">
                    <a:solidFill>
                      <a:srgbClr val="000000"/>
                    </a:solidFill>
                    <a:latin typeface="NEU-BZ-S92"/>
                    <a:ea typeface="方正书宋_GBK"/>
                    <a:cs typeface="Times New Roman" panose="02020603050405020304" pitchFamily="18" charset="0"/>
                  </a:rPr>
                  <a:t>f′(x)=</a:t>
                </a:r>
                <a14:m>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limLow>
                          <m:limLow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limLowPr>
                          <m:e>
                            <m:r>
                              <m:rPr>
                                <m:sty m:val="p"/>
                              </m:rPr>
                              <a:rPr lang="en-US" altLang="zh-CN" sz="2400" i="0" smtClean="0">
                                <a:solidFill>
                                  <a:srgbClr val="000000"/>
                                </a:solidFill>
                                <a:latin typeface="Cambria Math" panose="02040503050406030204" pitchFamily="18" charset="0"/>
                                <a:ea typeface="方正书宋_GBK"/>
                                <a:cs typeface="Times New Roman" panose="02020603050405020304" pitchFamily="18" charset="0"/>
                              </a:rPr>
                              <m:t>lim</m:t>
                            </m:r>
                          </m:e>
                          <m:lim>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dirty="0">
                                <a:solidFill>
                                  <a:srgbClr val="000000"/>
                                </a:solidFill>
                                <a:latin typeface="NEU-BZ-S92"/>
                                <a:ea typeface="方正书宋_GBK"/>
                                <a:cs typeface="Times New Roman" panose="02020603050405020304" pitchFamily="18" charset="0"/>
                              </a:rPr>
                              <m:t>→0</m:t>
                            </m:r>
                          </m:lim>
                        </m:limLow>
                      </m:fName>
                      <m:e>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0" i="0" dirty="0" smtClean="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e>
                    </m:func>
                  </m:oMath>
                </a14:m>
                <a:r>
                  <a:rPr lang="zh-CN" altLang="en-US" sz="2400" dirty="0">
                    <a:solidFill>
                      <a:srgbClr val="000000"/>
                    </a:solidFill>
                    <a:latin typeface="NEU-BZ-S92"/>
                    <a:ea typeface="方正书宋_GBK"/>
                    <a:cs typeface="Times New Roman" panose="02020603050405020304" pitchFamily="18" charset="0"/>
                  </a:rPr>
                  <a:t>是函数在某一点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的变化率，</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8B5692A9-1493-6B85-824F-C005F6D2B5BB}"/>
                  </a:ext>
                </a:extLst>
              </p:cNvPr>
              <p:cNvSpPr>
                <a:spLocks noRot="1" noChangeAspect="1" noMove="1" noResize="1" noEditPoints="1" noAdjustHandles="1" noChangeArrowheads="1" noChangeShapeType="1" noTextEdit="1"/>
              </p:cNvSpPr>
              <p:nvPr/>
            </p:nvSpPr>
            <p:spPr>
              <a:xfrm>
                <a:off x="853983" y="2372595"/>
                <a:ext cx="10453037" cy="364523"/>
              </a:xfrm>
              <a:prstGeom prst="rect">
                <a:avLst/>
              </a:prstGeom>
              <a:blipFill>
                <a:blip r:embed="rId2"/>
                <a:stretch>
                  <a:fillRect t="-46667" b="-30000"/>
                </a:stretch>
              </a:blipFill>
            </p:spPr>
            <p:txBody>
              <a:bodyPr/>
              <a:lstStyle/>
              <a:p>
                <a:r>
                  <a:rPr lang="zh-CN" altLang="en-US">
                    <a:noFill/>
                  </a:rPr>
                  <a:t> </a:t>
                </a:r>
              </a:p>
            </p:txBody>
          </p:sp>
        </mc:Fallback>
      </mc:AlternateContent>
      <p:sp>
        <p:nvSpPr>
          <p:cNvPr id="2" name="矩形 1">
            <a:extLst>
              <a:ext uri="{FF2B5EF4-FFF2-40B4-BE49-F238E27FC236}">
                <a16:creationId xmlns:a16="http://schemas.microsoft.com/office/drawing/2014/main" id="{F4574820-503B-E379-D9CA-FFB508B8C9BD}"/>
              </a:ext>
            </a:extLst>
          </p:cNvPr>
          <p:cNvSpPr/>
          <p:nvPr/>
        </p:nvSpPr>
        <p:spPr>
          <a:xfrm>
            <a:off x="822515" y="296750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二元函数也需要讨论变化率</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39A81029-133C-8F2B-F698-73322E17E527}"/>
              </a:ext>
            </a:extLst>
          </p:cNvPr>
          <p:cNvSpPr/>
          <p:nvPr/>
        </p:nvSpPr>
        <p:spPr>
          <a:xfrm>
            <a:off x="787607" y="3547972"/>
            <a:ext cx="11354733"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由于二元函数中两个自变量的变化情形要比一个自变量的变化情形复杂得多，</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184B0463-D198-7D71-4C59-F92141DC15A2}"/>
              </a:ext>
            </a:extLst>
          </p:cNvPr>
          <p:cNvSpPr/>
          <p:nvPr/>
        </p:nvSpPr>
        <p:spPr>
          <a:xfrm>
            <a:off x="787607" y="416768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因此我们首先考虑二元函数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关于其中一个自变量的变化率</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BAC4A883-3A6C-55B7-84EA-1446B0A34062}"/>
              </a:ext>
            </a:extLst>
          </p:cNvPr>
          <p:cNvSpPr/>
          <p:nvPr/>
        </p:nvSpPr>
        <p:spPr>
          <a:xfrm>
            <a:off x="822514" y="474304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EBEFD0B5-CA58-7644-0F1A-E74347752EF1}"/>
              </a:ext>
            </a:extLst>
          </p:cNvPr>
          <p:cNvSpPr/>
          <p:nvPr/>
        </p:nvSpPr>
        <p:spPr>
          <a:xfrm>
            <a:off x="1689303" y="475638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在两个自变量中固定一个自变量：</a:t>
            </a:r>
            <a:endParaRPr lang="zh-CN" altLang="zh-CN" sz="2400" dirty="0">
              <a:solidFill>
                <a:srgbClr val="000000"/>
              </a:solidFill>
              <a:latin typeface="NEU-BZ-S92"/>
              <a:ea typeface="方正书宋_GBK"/>
              <a:cs typeface="Times New Roman" panose="02020603050405020304" pitchFamily="18" charset="0"/>
            </a:endParaRPr>
          </a:p>
        </p:txBody>
      </p:sp>
      <p:sp>
        <p:nvSpPr>
          <p:cNvPr id="17" name="矩形 16">
            <a:extLst>
              <a:ext uri="{FF2B5EF4-FFF2-40B4-BE49-F238E27FC236}">
                <a16:creationId xmlns:a16="http://schemas.microsoft.com/office/drawing/2014/main" id="{1DF88A6E-1C4D-6FBF-C25A-76B3BABD8C5A}"/>
              </a:ext>
            </a:extLst>
          </p:cNvPr>
          <p:cNvSpPr/>
          <p:nvPr/>
        </p:nvSpPr>
        <p:spPr>
          <a:xfrm>
            <a:off x="1689302" y="5318400"/>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y=y0</a:t>
            </a:r>
            <a:r>
              <a:rPr lang="zh-CN" altLang="en-US" sz="2400" dirty="0">
                <a:solidFill>
                  <a:srgbClr val="000000"/>
                </a:solidFill>
                <a:latin typeface="NEU-BZ-S92"/>
                <a:ea typeface="方正书宋_GBK"/>
                <a:cs typeface="Times New Roman" panose="02020603050405020304" pitchFamily="18" charset="0"/>
              </a:rPr>
              <a:t>，这时</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是</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的一元函数，记为</a:t>
            </a:r>
            <a:r>
              <a:rPr lang="en-US" altLang="zh-CN" sz="2400" dirty="0">
                <a:solidFill>
                  <a:srgbClr val="000000"/>
                </a:solidFill>
                <a:latin typeface="NEU-BZ-S92"/>
                <a:ea typeface="方正书宋_GBK"/>
                <a:cs typeface="Times New Roman" panose="02020603050405020304" pitchFamily="18" charset="0"/>
              </a:rPr>
              <a:t>g(x)</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2EE72F4-5594-D9E9-84C0-EC6E4A5DE811}"/>
              </a:ext>
            </a:extLst>
          </p:cNvPr>
          <p:cNvSpPr/>
          <p:nvPr/>
        </p:nvSpPr>
        <p:spPr>
          <a:xfrm>
            <a:off x="1689302" y="5870564"/>
            <a:ext cx="12485298" cy="1039195"/>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a:t>
            </a:r>
            <a:r>
              <a:rPr lang="en-US" altLang="zh-CN" sz="2400" dirty="0">
                <a:solidFill>
                  <a:srgbClr val="000000"/>
                </a:solidFill>
                <a:latin typeface="NEU-BZ-S92"/>
                <a:ea typeface="方正书宋_GBK"/>
                <a:cs typeface="Times New Roman" panose="02020603050405020304" pitchFamily="18" charset="0"/>
              </a:rPr>
              <a:t>g(x)</a:t>
            </a:r>
            <a:r>
              <a:rPr lang="zh-CN" altLang="en-US" sz="2400" dirty="0">
                <a:solidFill>
                  <a:srgbClr val="000000"/>
                </a:solidFill>
                <a:latin typeface="NEU-BZ-S92"/>
                <a:ea typeface="方正书宋_GBK"/>
                <a:cs typeface="Times New Roman" panose="02020603050405020304" pitchFamily="18" charset="0"/>
              </a:rPr>
              <a:t>在</a:t>
            </a:r>
            <a:r>
              <a:rPr lang="en-US" altLang="zh-CN" sz="2400" dirty="0">
                <a:solidFill>
                  <a:srgbClr val="000000"/>
                </a:solidFill>
                <a:latin typeface="NEU-BZ-S92"/>
                <a:ea typeface="方正书宋_GBK"/>
                <a:cs typeface="Times New Roman" panose="02020603050405020304" pitchFamily="18" charset="0"/>
              </a:rPr>
              <a:t>x0</a:t>
            </a:r>
            <a:r>
              <a:rPr lang="zh-CN" altLang="en-US" sz="2400" dirty="0">
                <a:solidFill>
                  <a:srgbClr val="000000"/>
                </a:solidFill>
                <a:latin typeface="NEU-BZ-S92"/>
                <a:ea typeface="方正书宋_GBK"/>
                <a:cs typeface="Times New Roman" panose="02020603050405020304" pitchFamily="18" charset="0"/>
              </a:rPr>
              <a:t>处的导数</a:t>
            </a:r>
            <a:r>
              <a:rPr lang="en-US" altLang="zh-CN" sz="2400" dirty="0">
                <a:solidFill>
                  <a:srgbClr val="000000"/>
                </a:solidFill>
                <a:latin typeface="NEU-BZ-S92"/>
                <a:ea typeface="方正书宋_GBK"/>
                <a:cs typeface="Times New Roman" panose="02020603050405020304" pitchFamily="18" charset="0"/>
              </a:rPr>
              <a:t>g′(x0)</a:t>
            </a:r>
            <a:r>
              <a:rPr lang="zh-CN" altLang="en-US" sz="2400" dirty="0">
                <a:solidFill>
                  <a:srgbClr val="000000"/>
                </a:solidFill>
                <a:latin typeface="NEU-BZ-S92"/>
                <a:ea typeface="方正书宋_GBK"/>
                <a:cs typeface="Times New Roman" panose="02020603050405020304" pitchFamily="18" charset="0"/>
              </a:rPr>
              <a:t>存在， </a:t>
            </a: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r>
              <a:rPr lang="en-US" altLang="zh-CN" sz="2400" dirty="0">
                <a:solidFill>
                  <a:srgbClr val="000000"/>
                </a:solidFill>
                <a:latin typeface="NEU-BZ-S92"/>
                <a:ea typeface="方正书宋_GBK"/>
                <a:cs typeface="Times New Roman" panose="02020603050405020304" pitchFamily="18" charset="0"/>
              </a:rPr>
              <a:t>g′(x0)</a:t>
            </a:r>
            <a:r>
              <a:rPr lang="zh-CN" altLang="en-US" sz="2400" dirty="0">
                <a:solidFill>
                  <a:srgbClr val="000000"/>
                </a:solidFill>
                <a:latin typeface="NEU-BZ-S92"/>
                <a:ea typeface="方正书宋_GBK"/>
                <a:cs typeface="Times New Roman" panose="02020603050405020304" pitchFamily="18" charset="0"/>
              </a:rPr>
              <a:t>就是二元函数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处关于自变量</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的变化率</a:t>
            </a:r>
            <a:r>
              <a:rPr lang="en-US" altLang="zh-CN" sz="2400" dirty="0">
                <a:solidFill>
                  <a:srgbClr val="000000"/>
                </a:solidFill>
                <a:latin typeface="NEU-BZ-S92"/>
                <a:ea typeface="方正书宋_GBK"/>
                <a:cs typeface="Times New Roman" panose="02020603050405020304" pitchFamily="18" charset="0"/>
              </a:rPr>
              <a:t>.</a:t>
            </a:r>
          </a:p>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9456819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2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2" grpId="0"/>
      <p:bldP spid="5" grpId="0"/>
      <p:bldP spid="6" grpId="0"/>
      <p:bldP spid="7" grpId="0"/>
      <p:bldP spid="8"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321009" y="1495229"/>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7</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2131892" y="1496961"/>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z)=sin(3x+yz)</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5728386" y="152706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求三阶混合偏导数</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xyz</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1474399" y="2422234"/>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2308307" y="2422234"/>
            <a:ext cx="10453037" cy="344966"/>
          </a:xfrm>
          <a:prstGeom prst="rect">
            <a:avLst/>
          </a:prstGeom>
        </p:spPr>
        <p:txBody>
          <a:bodyPr wrap="square">
            <a:spAutoFit/>
          </a:bodyPr>
          <a:lstStyle/>
          <a:p>
            <a:pPr indent="266700">
              <a:lnSpc>
                <a:spcPts val="1810"/>
              </a:lnSpc>
            </a:pP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=3cos(3x+yz)</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4737070" y="2422234"/>
            <a:ext cx="11070585" cy="344966"/>
          </a:xfrm>
          <a:prstGeom prst="rect">
            <a:avLst/>
          </a:prstGeom>
        </p:spPr>
        <p:txBody>
          <a:bodyPr wrap="square">
            <a:spAutoFit/>
          </a:bodyPr>
          <a:lstStyle/>
          <a:p>
            <a:pPr indent="266700">
              <a:lnSpc>
                <a:spcPts val="1810"/>
              </a:lnSpc>
            </a:pP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3zsin(3x+yz)</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7B44226C-2635-6BD6-888D-671355248900}"/>
              </a:ext>
            </a:extLst>
          </p:cNvPr>
          <p:cNvSpPr/>
          <p:nvPr/>
        </p:nvSpPr>
        <p:spPr>
          <a:xfrm>
            <a:off x="7783381" y="244811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因此</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3637EF7-1FDA-6155-F9FE-151C29D97049}"/>
              </a:ext>
            </a:extLst>
          </p:cNvPr>
          <p:cNvSpPr/>
          <p:nvPr/>
        </p:nvSpPr>
        <p:spPr>
          <a:xfrm>
            <a:off x="2308307" y="3256517"/>
            <a:ext cx="11070585" cy="344966"/>
          </a:xfrm>
          <a:prstGeom prst="rect">
            <a:avLst/>
          </a:prstGeom>
        </p:spPr>
        <p:txBody>
          <a:bodyPr wrap="square">
            <a:spAutoFit/>
          </a:bodyPr>
          <a:lstStyle/>
          <a:p>
            <a:pPr indent="266700">
              <a:lnSpc>
                <a:spcPts val="1810"/>
              </a:lnSpc>
            </a:pP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xyz</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3sin(3x+yz)</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3yzcos(3x+yz).</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0428692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5" grpId="0"/>
      <p:bldP spid="16" grpId="0"/>
      <p:bldP spid="18" grpId="0"/>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385999" y="102337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8</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49B835E8-2482-5041-A25D-2F243DC429AA}"/>
                  </a:ext>
                </a:extLst>
              </p:cNvPr>
              <p:cNvSpPr/>
              <p:nvPr/>
            </p:nvSpPr>
            <p:spPr>
              <a:xfrm>
                <a:off x="2114639" y="1065640"/>
                <a:ext cx="11240760" cy="412677"/>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验证函数</a:t>
                </a:r>
                <a:r>
                  <a:rPr lang="en-US" altLang="zh-CN" sz="2400" dirty="0">
                    <a:solidFill>
                      <a:srgbClr val="000000"/>
                    </a:solidFill>
                    <a:latin typeface="NEU-BZ-S92"/>
                    <a:ea typeface="方正书宋_GBK"/>
                    <a:cs typeface="Times New Roman" panose="02020603050405020304" pitchFamily="18" charset="0"/>
                  </a:rPr>
                  <a:t>z=</a:t>
                </a:r>
                <a14:m>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r>
                          <m:rPr>
                            <m:sty m:val="p"/>
                          </m:rPr>
                          <a:rPr lang="en-US" altLang="zh-CN" sz="2400" i="0" smtClean="0">
                            <a:solidFill>
                              <a:srgbClr val="000000"/>
                            </a:solidFill>
                            <a:latin typeface="Cambria Math" panose="02040503050406030204" pitchFamily="18" charset="0"/>
                            <a:ea typeface="方正书宋_GBK"/>
                            <a:cs typeface="Times New Roman" panose="02020603050405020304" pitchFamily="18" charset="0"/>
                          </a:rPr>
                          <m:t>ln</m:t>
                        </m:r>
                      </m:fName>
                      <m:e>
                        <m:rad>
                          <m:radPr>
                            <m:degHide m:val="on"/>
                            <m:ctrlPr>
                              <a:rPr lang="en-US"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e>
                        </m:rad>
                      </m:e>
                    </m:func>
                  </m:oMath>
                </a14:m>
                <a:r>
                  <a:rPr lang="zh-CN" altLang="en-US" sz="2400" dirty="0">
                    <a:solidFill>
                      <a:srgbClr val="000000"/>
                    </a:solidFill>
                    <a:latin typeface="NEU-BZ-S92"/>
                    <a:ea typeface="方正书宋_GBK"/>
                    <a:cs typeface="Times New Roman" panose="02020603050405020304" pitchFamily="18" charset="0"/>
                  </a:rPr>
                  <a:t> 满足方程</a:t>
                </a:r>
                <a14:m>
                  <m:oMath xmlns:m="http://schemas.openxmlformats.org/officeDocument/2006/math">
                    <m:f>
                      <m:fPr>
                        <m:ctrlPr>
                          <a:rPr kumimoji="1" lang="en-US" altLang="zh-CN" sz="2400" i="1">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i="1" baseline="3000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a:rPr kumimoji="1" lang="en-US" altLang="zh-CN" sz="2400" i="1">
                            <a:latin typeface="Cambria Math" panose="02040503050406030204" pitchFamily="18" charset="0"/>
                          </a:rPr>
                          <m:t>𝑥</m:t>
                        </m:r>
                        <m:r>
                          <a:rPr kumimoji="1" lang="en-US" altLang="zh-CN" sz="2400" i="1" baseline="30000">
                            <a:latin typeface="Cambria Math" panose="02040503050406030204" pitchFamily="18" charset="0"/>
                          </a:rPr>
                          <m:t>2</m:t>
                        </m:r>
                        <m:r>
                          <a:rPr kumimoji="1" lang="zh-CN" altLang="en-US" sz="2400" b="0" i="1" baseline="30000" smtClean="0">
                            <a:latin typeface="Cambria Math" panose="02040503050406030204" pitchFamily="18" charset="0"/>
                          </a:rPr>
                          <m:t> </m:t>
                        </m:r>
                      </m:den>
                    </m:f>
                    <m:r>
                      <a:rPr kumimoji="1" lang="zh-CN" altLang="en-US" sz="2400" b="0" i="1" baseline="30000" smtClean="0">
                        <a:latin typeface="Cambria Math" panose="02040503050406030204" pitchFamily="18" charset="0"/>
                      </a:rPr>
                      <m:t> </m:t>
                    </m:r>
                  </m:oMath>
                </a14:m>
                <a:r>
                  <a:rPr kumimoji="1" lang="zh-CN" altLang="en-US" sz="2400" dirty="0"/>
                  <a:t> </a:t>
                </a:r>
                <a:r>
                  <a:rPr kumimoji="1" lang="en-US" altLang="zh-CN" sz="2400" dirty="0"/>
                  <a:t>+ </a:t>
                </a:r>
                <a14:m>
                  <m:oMath xmlns:m="http://schemas.openxmlformats.org/officeDocument/2006/math">
                    <m:f>
                      <m:fPr>
                        <m:ctrlPr>
                          <a:rPr kumimoji="1" lang="en-US" altLang="zh-CN" sz="2400" i="1">
                            <a:latin typeface="Cambria Math" panose="02040503050406030204" pitchFamily="18" charset="0"/>
                          </a:rPr>
                        </m:ctrlPr>
                      </m:fPr>
                      <m:num>
                        <m:r>
                          <a:rPr kumimoji="1" lang="en-US" altLang="zh-CN" sz="2400" i="1">
                            <a:latin typeface="Cambria Math" panose="02040503050406030204" pitchFamily="18" charset="0"/>
                          </a:rPr>
                          <m:t>𝜕</m:t>
                        </m:r>
                        <m:r>
                          <a:rPr kumimoji="1" lang="en-US" altLang="zh-CN" sz="2400" i="1" baseline="30000">
                            <a:latin typeface="Cambria Math" panose="02040503050406030204" pitchFamily="18" charset="0"/>
                          </a:rPr>
                          <m:t>2</m:t>
                        </m:r>
                        <m:r>
                          <m:rPr>
                            <m:nor/>
                          </m:rPr>
                          <a:rPr lang="en-US" altLang="zh-CN" sz="2400" dirty="0">
                            <a:solidFill>
                              <a:srgbClr val="000000"/>
                            </a:solidFill>
                            <a:latin typeface="NEU-BZ-S92"/>
                            <a:ea typeface="方正书宋_GBK"/>
                            <a:cs typeface="Times New Roman" panose="02020603050405020304" pitchFamily="18" charset="0"/>
                          </a:rPr>
                          <m:t>z</m:t>
                        </m:r>
                      </m:num>
                      <m:den>
                        <m:r>
                          <a:rPr kumimoji="1" lang="en-US" altLang="zh-CN" sz="2400" i="1">
                            <a:latin typeface="Cambria Math" panose="02040503050406030204" pitchFamily="18" charset="0"/>
                          </a:rPr>
                          <m:t>𝜕</m:t>
                        </m:r>
                        <m:r>
                          <m:rPr>
                            <m:sty m:val="p"/>
                          </m:rPr>
                          <a:rPr kumimoji="1" lang="en-US" altLang="zh-CN" sz="2400" i="1">
                            <a:latin typeface="Cambria Math" panose="02040503050406030204" pitchFamily="18" charset="0"/>
                          </a:rPr>
                          <m:t>y</m:t>
                        </m:r>
                        <m:r>
                          <a:rPr kumimoji="1" lang="en-US" altLang="zh-CN" sz="2400" i="1" baseline="30000">
                            <a:latin typeface="Cambria Math" panose="02040503050406030204" pitchFamily="18" charset="0"/>
                          </a:rPr>
                          <m:t>2</m:t>
                        </m:r>
                      </m:den>
                    </m:f>
                  </m:oMath>
                </a14:m>
                <a:r>
                  <a:rPr kumimoji="1" lang="zh-CN" altLang="en-US" sz="2400" dirty="0"/>
                  <a:t> </a:t>
                </a:r>
                <a:r>
                  <a:rPr kumimoji="1" lang="en-US" altLang="zh-CN" sz="2400" dirty="0"/>
                  <a:t>=0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49B835E8-2482-5041-A25D-2F243DC429AA}"/>
                  </a:ext>
                </a:extLst>
              </p:cNvPr>
              <p:cNvSpPr>
                <a:spLocks noRot="1" noChangeAspect="1" noMove="1" noResize="1" noEditPoints="1" noAdjustHandles="1" noChangeArrowheads="1" noChangeShapeType="1" noTextEdit="1"/>
              </p:cNvSpPr>
              <p:nvPr/>
            </p:nvSpPr>
            <p:spPr>
              <a:xfrm>
                <a:off x="2114639" y="1065640"/>
                <a:ext cx="11240760" cy="412677"/>
              </a:xfrm>
              <a:prstGeom prst="rect">
                <a:avLst/>
              </a:prstGeom>
              <a:blipFill>
                <a:blip r:embed="rId2"/>
                <a:stretch>
                  <a:fillRect t="-57576" b="-15152"/>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9558069" y="3685357"/>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1457146" y="1990913"/>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p:pic>
        <p:nvPicPr>
          <p:cNvPr id="5" name="图片 4">
            <a:extLst>
              <a:ext uri="{FF2B5EF4-FFF2-40B4-BE49-F238E27FC236}">
                <a16:creationId xmlns:a16="http://schemas.microsoft.com/office/drawing/2014/main" id="{95B549FA-02C4-3596-BEED-2ECDA0A5AA2C}"/>
              </a:ext>
            </a:extLst>
          </p:cNvPr>
          <p:cNvPicPr>
            <a:picLocks noChangeAspect="1"/>
          </p:cNvPicPr>
          <p:nvPr/>
        </p:nvPicPr>
        <p:blipFill>
          <a:blip r:embed="rId3"/>
          <a:stretch>
            <a:fillRect/>
          </a:stretch>
        </p:blipFill>
        <p:spPr>
          <a:xfrm>
            <a:off x="2414694" y="1771469"/>
            <a:ext cx="7981512" cy="2452420"/>
          </a:xfrm>
          <a:prstGeom prst="rect">
            <a:avLst/>
          </a:prstGeom>
        </p:spPr>
      </p:pic>
      <p:sp>
        <p:nvSpPr>
          <p:cNvPr id="6" name="矩形 5">
            <a:extLst>
              <a:ext uri="{FF2B5EF4-FFF2-40B4-BE49-F238E27FC236}">
                <a16:creationId xmlns:a16="http://schemas.microsoft.com/office/drawing/2014/main" id="{4A2898C9-8406-9D32-08D9-00D6902C3B5D}"/>
              </a:ext>
            </a:extLst>
          </p:cNvPr>
          <p:cNvSpPr/>
          <p:nvPr/>
        </p:nvSpPr>
        <p:spPr>
          <a:xfrm>
            <a:off x="1457146" y="4655668"/>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因此</a:t>
            </a:r>
            <a:endParaRPr lang="zh-CN" altLang="zh-CN" sz="2400" dirty="0">
              <a:solidFill>
                <a:srgbClr val="000000"/>
              </a:solidFill>
              <a:latin typeface="NEU-BZ-S92"/>
              <a:ea typeface="方正书宋_GBK"/>
              <a:cs typeface="Times New Roman" panose="02020603050405020304" pitchFamily="18" charset="0"/>
            </a:endParaRPr>
          </a:p>
        </p:txBody>
      </p:sp>
      <p:pic>
        <p:nvPicPr>
          <p:cNvPr id="7" name="图片 6">
            <a:extLst>
              <a:ext uri="{FF2B5EF4-FFF2-40B4-BE49-F238E27FC236}">
                <a16:creationId xmlns:a16="http://schemas.microsoft.com/office/drawing/2014/main" id="{4B9686B5-E7BA-5A8D-D94E-A709F8CB3DBF}"/>
              </a:ext>
            </a:extLst>
          </p:cNvPr>
          <p:cNvPicPr>
            <a:picLocks noChangeAspect="1"/>
          </p:cNvPicPr>
          <p:nvPr/>
        </p:nvPicPr>
        <p:blipFill>
          <a:blip r:embed="rId4"/>
          <a:stretch>
            <a:fillRect/>
          </a:stretch>
        </p:blipFill>
        <p:spPr>
          <a:xfrm>
            <a:off x="2838472" y="4443333"/>
            <a:ext cx="5937468" cy="1793610"/>
          </a:xfrm>
          <a:prstGeom prst="rect">
            <a:avLst/>
          </a:prstGeom>
        </p:spPr>
      </p:pic>
    </p:spTree>
    <p:extLst>
      <p:ext uri="{BB962C8B-B14F-4D97-AF65-F5344CB8AC3E}">
        <p14:creationId xmlns:p14="http://schemas.microsoft.com/office/powerpoint/2010/main" val="357947646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1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403252" y="801099"/>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6.3</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1403252" y="1562073"/>
            <a:ext cx="1124076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1. </a:t>
            </a:r>
            <a:r>
              <a:rPr lang="zh-CN" altLang="en-US" sz="2400" dirty="0">
                <a:solidFill>
                  <a:srgbClr val="000000"/>
                </a:solidFill>
                <a:latin typeface="NEU-BZ-S92"/>
                <a:ea typeface="方正书宋_GBK"/>
                <a:cs typeface="Times New Roman" panose="02020603050405020304" pitchFamily="18" charset="0"/>
              </a:rPr>
              <a:t>求下列函数的一阶偏导数：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pic>
        <p:nvPicPr>
          <p:cNvPr id="5" name="图片 4">
            <a:extLst>
              <a:ext uri="{FF2B5EF4-FFF2-40B4-BE49-F238E27FC236}">
                <a16:creationId xmlns:a16="http://schemas.microsoft.com/office/drawing/2014/main" id="{90708904-1CE5-4857-FC56-81632037CEA1}"/>
              </a:ext>
            </a:extLst>
          </p:cNvPr>
          <p:cNvPicPr>
            <a:picLocks noChangeAspect="1"/>
          </p:cNvPicPr>
          <p:nvPr/>
        </p:nvPicPr>
        <p:blipFill>
          <a:blip r:embed="rId2"/>
          <a:stretch>
            <a:fillRect/>
          </a:stretch>
        </p:blipFill>
        <p:spPr>
          <a:xfrm>
            <a:off x="1756307" y="2520950"/>
            <a:ext cx="8003746" cy="2430012"/>
          </a:xfrm>
          <a:prstGeom prst="rect">
            <a:avLst/>
          </a:prstGeom>
        </p:spPr>
      </p:pic>
    </p:spTree>
    <p:extLst>
      <p:ext uri="{BB962C8B-B14F-4D97-AF65-F5344CB8AC3E}">
        <p14:creationId xmlns:p14="http://schemas.microsoft.com/office/powerpoint/2010/main" val="316550199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9B835E8-2482-5041-A25D-2F243DC429AA}"/>
              </a:ext>
            </a:extLst>
          </p:cNvPr>
          <p:cNvSpPr/>
          <p:nvPr/>
        </p:nvSpPr>
        <p:spPr>
          <a:xfrm>
            <a:off x="951240" y="1562073"/>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2. </a:t>
            </a:r>
            <a:r>
              <a:rPr lang="zh-CN" altLang="en-US" sz="2400" dirty="0">
                <a:solidFill>
                  <a:srgbClr val="000000"/>
                </a:solidFill>
                <a:latin typeface="NEU-BZ-S92"/>
                <a:ea typeface="方正书宋_GBK"/>
                <a:cs typeface="Times New Roman" panose="02020603050405020304" pitchFamily="18" charset="0"/>
              </a:rPr>
              <a:t>根据定义计算下列函数在指定点处的一阶偏导数：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pic>
        <p:nvPicPr>
          <p:cNvPr id="2" name="图片 1">
            <a:extLst>
              <a:ext uri="{FF2B5EF4-FFF2-40B4-BE49-F238E27FC236}">
                <a16:creationId xmlns:a16="http://schemas.microsoft.com/office/drawing/2014/main" id="{95C86689-83E8-7615-FB61-9B2E07DA0188}"/>
              </a:ext>
            </a:extLst>
          </p:cNvPr>
          <p:cNvPicPr>
            <a:picLocks noChangeAspect="1"/>
          </p:cNvPicPr>
          <p:nvPr/>
        </p:nvPicPr>
        <p:blipFill>
          <a:blip r:embed="rId2"/>
          <a:stretch>
            <a:fillRect/>
          </a:stretch>
        </p:blipFill>
        <p:spPr>
          <a:xfrm>
            <a:off x="1246157" y="2598134"/>
            <a:ext cx="9219122" cy="961866"/>
          </a:xfrm>
          <a:prstGeom prst="rect">
            <a:avLst/>
          </a:prstGeom>
        </p:spPr>
      </p:pic>
    </p:spTree>
    <p:extLst>
      <p:ext uri="{BB962C8B-B14F-4D97-AF65-F5344CB8AC3E}">
        <p14:creationId xmlns:p14="http://schemas.microsoft.com/office/powerpoint/2010/main" val="326124570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pic>
        <p:nvPicPr>
          <p:cNvPr id="3" name="图片 2">
            <a:extLst>
              <a:ext uri="{FF2B5EF4-FFF2-40B4-BE49-F238E27FC236}">
                <a16:creationId xmlns:a16="http://schemas.microsoft.com/office/drawing/2014/main" id="{7ECD1171-6D6E-8213-F306-C06E1D369B69}"/>
              </a:ext>
            </a:extLst>
          </p:cNvPr>
          <p:cNvPicPr>
            <a:picLocks noChangeAspect="1"/>
          </p:cNvPicPr>
          <p:nvPr/>
        </p:nvPicPr>
        <p:blipFill rotWithShape="1">
          <a:blip r:embed="rId2"/>
          <a:srcRect l="4620" r="50000" b="28601"/>
          <a:stretch/>
        </p:blipFill>
        <p:spPr>
          <a:xfrm>
            <a:off x="1604513" y="1140204"/>
            <a:ext cx="5430539" cy="1637501"/>
          </a:xfrm>
          <a:prstGeom prst="rect">
            <a:avLst/>
          </a:prstGeom>
        </p:spPr>
      </p:pic>
      <p:sp>
        <p:nvSpPr>
          <p:cNvPr id="5" name="矩形 4">
            <a:extLst>
              <a:ext uri="{FF2B5EF4-FFF2-40B4-BE49-F238E27FC236}">
                <a16:creationId xmlns:a16="http://schemas.microsoft.com/office/drawing/2014/main" id="{9BAB6EA4-9597-1C4F-F85C-3911D618228E}"/>
              </a:ext>
            </a:extLst>
          </p:cNvPr>
          <p:cNvSpPr/>
          <p:nvPr/>
        </p:nvSpPr>
        <p:spPr>
          <a:xfrm>
            <a:off x="1279043" y="3429000"/>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证明： </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处连续、偏导数都存在且等于</a:t>
            </a:r>
            <a:r>
              <a:rPr lang="en-US" altLang="zh-CN" sz="2400" dirty="0">
                <a:solidFill>
                  <a:srgbClr val="000000"/>
                </a:solidFill>
                <a:latin typeface="NEU-BZ-S92"/>
                <a:ea typeface="方正书宋_GBK"/>
                <a:cs typeface="Times New Roman" panose="02020603050405020304" pitchFamily="18" charset="0"/>
              </a:rPr>
              <a:t>0.</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7941402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pic>
        <p:nvPicPr>
          <p:cNvPr id="2" name="图片 1">
            <a:extLst>
              <a:ext uri="{FF2B5EF4-FFF2-40B4-BE49-F238E27FC236}">
                <a16:creationId xmlns:a16="http://schemas.microsoft.com/office/drawing/2014/main" id="{E03D96A5-6A39-7E75-1E4D-CEF07D303A11}"/>
              </a:ext>
            </a:extLst>
          </p:cNvPr>
          <p:cNvPicPr>
            <a:picLocks noChangeAspect="1"/>
          </p:cNvPicPr>
          <p:nvPr/>
        </p:nvPicPr>
        <p:blipFill>
          <a:blip r:embed="rId2"/>
          <a:stretch>
            <a:fillRect/>
          </a:stretch>
        </p:blipFill>
        <p:spPr>
          <a:xfrm>
            <a:off x="1744878" y="981535"/>
            <a:ext cx="8702243" cy="1759787"/>
          </a:xfrm>
          <a:prstGeom prst="rect">
            <a:avLst/>
          </a:prstGeom>
        </p:spPr>
      </p:pic>
      <p:sp>
        <p:nvSpPr>
          <p:cNvPr id="4" name="矩形 3">
            <a:extLst>
              <a:ext uri="{FF2B5EF4-FFF2-40B4-BE49-F238E27FC236}">
                <a16:creationId xmlns:a16="http://schemas.microsoft.com/office/drawing/2014/main" id="{5371773C-C1B6-5796-B115-838F90C80B33}"/>
              </a:ext>
            </a:extLst>
          </p:cNvPr>
          <p:cNvSpPr/>
          <p:nvPr/>
        </p:nvSpPr>
        <p:spPr>
          <a:xfrm>
            <a:off x="1348054" y="3429000"/>
            <a:ext cx="1124076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5. </a:t>
            </a:r>
            <a:r>
              <a:rPr lang="zh-CN" altLang="en-US" sz="2400" dirty="0">
                <a:solidFill>
                  <a:srgbClr val="000000"/>
                </a:solidFill>
                <a:latin typeface="NEU-BZ-S92"/>
                <a:ea typeface="方正书宋_GBK"/>
                <a:cs typeface="Times New Roman" panose="02020603050405020304" pitchFamily="18" charset="0"/>
              </a:rPr>
              <a:t>求下列函数的四个二阶偏导数：</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DA359374-3956-CF55-373A-6F4C5DFC83CA}"/>
                  </a:ext>
                </a:extLst>
              </p:cNvPr>
              <p:cNvSpPr/>
              <p:nvPr/>
            </p:nvSpPr>
            <p:spPr>
              <a:xfrm>
                <a:off x="1348054" y="4180848"/>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y)=arc</a:t>
                </a:r>
                <a14:m>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r>
                          <m:rPr>
                            <m:sty m:val="p"/>
                          </m:rPr>
                          <a:rPr lang="en-US" altLang="zh-CN" sz="2400" i="0" smtClean="0">
                            <a:solidFill>
                              <a:srgbClr val="000000"/>
                            </a:solidFill>
                            <a:latin typeface="Cambria Math" panose="02040503050406030204" pitchFamily="18" charset="0"/>
                            <a:ea typeface="方正书宋_GBK"/>
                            <a:cs typeface="Times New Roman" panose="02020603050405020304" pitchFamily="18" charset="0"/>
                          </a:rPr>
                          <m:t>tan</m:t>
                        </m:r>
                      </m:fName>
                      <m:e>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e>
                    </m:func>
                  </m:oMath>
                </a14:m>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lny</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DA359374-3956-CF55-373A-6F4C5DFC83CA}"/>
                  </a:ext>
                </a:extLst>
              </p:cNvPr>
              <p:cNvSpPr>
                <a:spLocks noRot="1" noChangeAspect="1" noMove="1" noResize="1" noEditPoints="1" noAdjustHandles="1" noChangeArrowheads="1" noChangeShapeType="1" noTextEdit="1"/>
              </p:cNvSpPr>
              <p:nvPr/>
            </p:nvSpPr>
            <p:spPr>
              <a:xfrm>
                <a:off x="1348054" y="4180848"/>
                <a:ext cx="11240760" cy="344966"/>
              </a:xfrm>
              <a:prstGeom prst="rect">
                <a:avLst/>
              </a:prstGeom>
              <a:blipFill>
                <a:blip r:embed="rId3"/>
                <a:stretch>
                  <a:fillRect t="-46429" b="-392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6367433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sp>
        <p:nvSpPr>
          <p:cNvPr id="4" name="矩形 3">
            <a:extLst>
              <a:ext uri="{FF2B5EF4-FFF2-40B4-BE49-F238E27FC236}">
                <a16:creationId xmlns:a16="http://schemas.microsoft.com/office/drawing/2014/main" id="{5371773C-C1B6-5796-B115-838F90C80B33}"/>
              </a:ext>
            </a:extLst>
          </p:cNvPr>
          <p:cNvSpPr/>
          <p:nvPr/>
        </p:nvSpPr>
        <p:spPr>
          <a:xfrm>
            <a:off x="1348054" y="1444924"/>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6. </a:t>
            </a:r>
            <a:r>
              <a:rPr lang="zh-CN" altLang="en-US" sz="2400" dirty="0">
                <a:solidFill>
                  <a:srgbClr val="000000"/>
                </a:solidFill>
                <a:latin typeface="NEU-BZ-S92"/>
                <a:ea typeface="方正书宋_GBK"/>
                <a:cs typeface="Times New Roman" panose="02020603050405020304" pitchFamily="18" charset="0"/>
              </a:rPr>
              <a:t>求下列函数的指定的三阶偏导数：</a:t>
            </a:r>
            <a:endParaRPr lang="zh-CN" altLang="zh-CN" sz="2400" dirty="0">
              <a:solidFill>
                <a:srgbClr val="000000"/>
              </a:solidFill>
              <a:latin typeface="NEU-BZ-S92"/>
              <a:ea typeface="方正书宋_GBK"/>
              <a:cs typeface="Times New Roman" panose="02020603050405020304" pitchFamily="18" charset="0"/>
            </a:endParaRPr>
          </a:p>
        </p:txBody>
      </p:sp>
      <p:pic>
        <p:nvPicPr>
          <p:cNvPr id="3" name="图片 2">
            <a:extLst>
              <a:ext uri="{FF2B5EF4-FFF2-40B4-BE49-F238E27FC236}">
                <a16:creationId xmlns:a16="http://schemas.microsoft.com/office/drawing/2014/main" id="{8810D5BA-68DD-4506-3545-DD9B5FBF5CEF}"/>
              </a:ext>
            </a:extLst>
          </p:cNvPr>
          <p:cNvPicPr>
            <a:picLocks noChangeAspect="1"/>
          </p:cNvPicPr>
          <p:nvPr/>
        </p:nvPicPr>
        <p:blipFill>
          <a:blip r:embed="rId2"/>
          <a:stretch>
            <a:fillRect/>
          </a:stretch>
        </p:blipFill>
        <p:spPr>
          <a:xfrm>
            <a:off x="1758618" y="2402387"/>
            <a:ext cx="6929620" cy="2331261"/>
          </a:xfrm>
          <a:prstGeom prst="rect">
            <a:avLst/>
          </a:prstGeom>
        </p:spPr>
      </p:pic>
    </p:spTree>
    <p:extLst>
      <p:ext uri="{BB962C8B-B14F-4D97-AF65-F5344CB8AC3E}">
        <p14:creationId xmlns:p14="http://schemas.microsoft.com/office/powerpoint/2010/main" val="374287311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AB77B134-4E96-3138-806C-ED0A5B218C0B}"/>
              </a:ext>
            </a:extLst>
          </p:cNvPr>
          <p:cNvSpPr txBox="1"/>
          <p:nvPr/>
        </p:nvSpPr>
        <p:spPr>
          <a:xfrm>
            <a:off x="9575322" y="4116678"/>
            <a:ext cx="184731" cy="369332"/>
          </a:xfrm>
          <a:prstGeom prst="rect">
            <a:avLst/>
          </a:prstGeom>
          <a:noFill/>
        </p:spPr>
        <p:txBody>
          <a:bodyPr wrap="none" rtlCol="0">
            <a:spAutoFit/>
          </a:bodyPr>
          <a:lstStyle/>
          <a:p>
            <a:endParaRPr kumimoji="1" lang="zh-CN" altLang="en-US" dirty="0"/>
          </a:p>
        </p:txBody>
      </p:sp>
      <p:pic>
        <p:nvPicPr>
          <p:cNvPr id="2" name="图片 1">
            <a:extLst>
              <a:ext uri="{FF2B5EF4-FFF2-40B4-BE49-F238E27FC236}">
                <a16:creationId xmlns:a16="http://schemas.microsoft.com/office/drawing/2014/main" id="{2950E262-AA8C-E29D-80E0-0509D5C05A54}"/>
              </a:ext>
            </a:extLst>
          </p:cNvPr>
          <p:cNvPicPr>
            <a:picLocks noChangeAspect="1"/>
          </p:cNvPicPr>
          <p:nvPr/>
        </p:nvPicPr>
        <p:blipFill>
          <a:blip r:embed="rId2"/>
          <a:stretch>
            <a:fillRect/>
          </a:stretch>
        </p:blipFill>
        <p:spPr>
          <a:xfrm>
            <a:off x="998034" y="1655373"/>
            <a:ext cx="10195932" cy="3547254"/>
          </a:xfrm>
          <a:prstGeom prst="rect">
            <a:avLst/>
          </a:prstGeom>
        </p:spPr>
      </p:pic>
    </p:spTree>
    <p:extLst>
      <p:ext uri="{BB962C8B-B14F-4D97-AF65-F5344CB8AC3E}">
        <p14:creationId xmlns:p14="http://schemas.microsoft.com/office/powerpoint/2010/main" val="80467910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03357" y="1241146"/>
            <a:ext cx="10453037" cy="346698"/>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6.4</a:t>
            </a:r>
            <a:r>
              <a:rPr lang="zh-CN" altLang="en-US" sz="2400" dirty="0">
                <a:solidFill>
                  <a:srgbClr val="000000"/>
                </a:solidFill>
                <a:latin typeface="NEU-BZ-S92"/>
                <a:ea typeface="方正书宋_GBK"/>
                <a:cs typeface="Times New Roman" panose="02020603050405020304" pitchFamily="18" charset="0"/>
              </a:rPr>
              <a:t>  全微分</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1103357" y="1828202"/>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一、 全微分的定义</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103357" y="254434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对于一元函数</a:t>
            </a:r>
            <a:r>
              <a:rPr lang="en-US" altLang="zh-CN" sz="2400" dirty="0">
                <a:solidFill>
                  <a:srgbClr val="000000"/>
                </a:solidFill>
                <a:latin typeface="NEU-BZ-S92"/>
                <a:ea typeface="方正书宋_GBK"/>
                <a:cs typeface="Times New Roman" panose="02020603050405020304" pitchFamily="18" charset="0"/>
              </a:rPr>
              <a:t>y=f(x)</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357670" y="4301445"/>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4259090" y="2544340"/>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如果在点</a:t>
            </a:r>
            <a:r>
              <a:rPr lang="en-US" altLang="zh-CN" sz="2400" dirty="0">
                <a:solidFill>
                  <a:srgbClr val="000000"/>
                </a:solidFill>
                <a:latin typeface="NEU-BZ-S92"/>
                <a:ea typeface="方正书宋_GBK"/>
                <a:cs typeface="Times New Roman" panose="02020603050405020304" pitchFamily="18" charset="0"/>
              </a:rPr>
              <a:t>x0</a:t>
            </a:r>
            <a:r>
              <a:rPr lang="zh-CN" altLang="en-US" sz="2400" dirty="0">
                <a:solidFill>
                  <a:srgbClr val="000000"/>
                </a:solidFill>
                <a:latin typeface="NEU-BZ-S92"/>
                <a:ea typeface="方正书宋_GBK"/>
                <a:cs typeface="Times New Roman" panose="02020603050405020304" pitchFamily="18" charset="0"/>
              </a:rPr>
              <a:t>处函数值的增量可表示成</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4138799" y="3249263"/>
            <a:ext cx="10453037" cy="344966"/>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x+o</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1188444" y="395418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a:t>
            </a:r>
            <a:r>
              <a:rPr lang="en-US" altLang="zh-CN" sz="2400" dirty="0">
                <a:solidFill>
                  <a:srgbClr val="000000"/>
                </a:solidFill>
                <a:latin typeface="NEU-BZ-S92"/>
                <a:ea typeface="方正书宋_GBK"/>
                <a:cs typeface="Times New Roman" panose="02020603050405020304" pitchFamily="18" charset="0"/>
              </a:rPr>
              <a:t>y=f(x)</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x0</a:t>
            </a:r>
            <a:r>
              <a:rPr lang="zh-CN" altLang="en-US" sz="2400" dirty="0">
                <a:solidFill>
                  <a:srgbClr val="000000"/>
                </a:solidFill>
                <a:latin typeface="NEU-BZ-S92"/>
                <a:ea typeface="方正书宋_GBK"/>
                <a:cs typeface="Times New Roman" panose="02020603050405020304" pitchFamily="18" charset="0"/>
              </a:rPr>
              <a:t>处可微，</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4980860" y="395418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并称</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为</a:t>
            </a:r>
            <a:r>
              <a:rPr lang="en-US" altLang="zh-CN" sz="2400" dirty="0">
                <a:solidFill>
                  <a:srgbClr val="000000"/>
                </a:solidFill>
                <a:latin typeface="NEU-BZ-S92"/>
                <a:ea typeface="方正书宋_GBK"/>
                <a:cs typeface="Times New Roman" panose="02020603050405020304" pitchFamily="18" charset="0"/>
              </a:rPr>
              <a:t>y=f(x)</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处的微分，</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C03B006-1FF3-2A65-8CE2-934639B79D55}"/>
              </a:ext>
            </a:extLst>
          </p:cNvPr>
          <p:cNvSpPr/>
          <p:nvPr/>
        </p:nvSpPr>
        <p:spPr>
          <a:xfrm>
            <a:off x="1188443" y="467077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记作</a:t>
            </a:r>
            <a:r>
              <a:rPr lang="en-US" altLang="zh-CN" sz="2400" dirty="0" err="1">
                <a:solidFill>
                  <a:srgbClr val="000000"/>
                </a:solidFill>
                <a:latin typeface="NEU-BZ-S92"/>
                <a:ea typeface="方正书宋_GBK"/>
                <a:cs typeface="Times New Roman" panose="02020603050405020304" pitchFamily="18" charset="0"/>
              </a:rPr>
              <a:t>df</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x=x0</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575D5AB8-2CCE-E888-9401-6C5ED742FF58}"/>
              </a:ext>
            </a:extLst>
          </p:cNvPr>
          <p:cNvSpPr/>
          <p:nvPr/>
        </p:nvSpPr>
        <p:spPr>
          <a:xfrm>
            <a:off x="3570395" y="469514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对于二元函数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F3787C39-65AE-49C5-0F7A-7C535B8F9534}"/>
              </a:ext>
            </a:extLst>
          </p:cNvPr>
          <p:cNvSpPr/>
          <p:nvPr/>
        </p:nvSpPr>
        <p:spPr>
          <a:xfrm>
            <a:off x="7292472" y="465910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也有类似的概念</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9773327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20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5" grpId="0"/>
      <p:bldP spid="16" grpId="0"/>
      <p:bldP spid="18" grpId="0"/>
      <p:bldP spid="2" grpId="0"/>
      <p:bldP spid="3"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36330" y="696023"/>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定义</a:t>
            </a:r>
            <a:r>
              <a:rPr lang="en-US" altLang="zh-CN" sz="2400" dirty="0">
                <a:solidFill>
                  <a:srgbClr val="000000"/>
                </a:solidFill>
                <a:latin typeface="NEU-BZ-S92"/>
                <a:ea typeface="方正书宋_GBK"/>
                <a:cs typeface="Times New Roman" panose="02020603050405020304" pitchFamily="18" charset="0"/>
              </a:rPr>
              <a:t>1 </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1036330" y="1283079"/>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处的某个邻域</a:t>
            </a:r>
            <a:r>
              <a:rPr lang="en-US" altLang="zh-CN" sz="2400" dirty="0">
                <a:solidFill>
                  <a:srgbClr val="000000"/>
                </a:solidFill>
                <a:latin typeface="NEU-BZ-S92"/>
                <a:ea typeface="方正书宋_GBK"/>
                <a:cs typeface="Times New Roman" panose="02020603050405020304" pitchFamily="18" charset="0"/>
              </a:rPr>
              <a:t>U(P</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内有定义</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036330" y="199921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处的全增量</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可表示成</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290643" y="3756322"/>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4064124" y="2711394"/>
            <a:ext cx="10453037" cy="344966"/>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x+B</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y+o</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ρ)</a:t>
            </a:r>
            <a:r>
              <a:rPr lang="zh-CN" altLang="el-GR"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1121417" y="340906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其中</a:t>
            </a:r>
            <a:r>
              <a:rPr lang="en-US" altLang="zh-CN" sz="2400" dirty="0">
                <a:solidFill>
                  <a:srgbClr val="000000"/>
                </a:solidFill>
                <a:latin typeface="NEU-BZ-S92"/>
                <a:ea typeface="方正书宋_GBK"/>
                <a:cs typeface="Times New Roman" panose="02020603050405020304" pitchFamily="18" charset="0"/>
              </a:rPr>
              <a:t>A</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B</a:t>
            </a:r>
            <a:r>
              <a:rPr lang="zh-CN" altLang="en-US" sz="2400" dirty="0">
                <a:solidFill>
                  <a:srgbClr val="000000"/>
                </a:solidFill>
                <a:latin typeface="NEU-BZ-S92"/>
                <a:ea typeface="方正书宋_GBK"/>
                <a:cs typeface="Times New Roman" panose="02020603050405020304" pitchFamily="18" charset="0"/>
              </a:rPr>
              <a:t>是不依赖于</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与</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的常数（一般与</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有关），</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C03B006-1FF3-2A65-8CE2-934639B79D55}"/>
                  </a:ext>
                </a:extLst>
              </p:cNvPr>
              <p:cNvSpPr/>
              <p:nvPr/>
            </p:nvSpPr>
            <p:spPr>
              <a:xfrm>
                <a:off x="1121416" y="4125654"/>
                <a:ext cx="11070585" cy="344966"/>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ρ=</a:t>
                </a:r>
                <a14:m>
                  <m:oMath xmlns:m="http://schemas.openxmlformats.org/officeDocument/2006/math">
                    <m:rad>
                      <m:radPr>
                        <m:degHide m:val="on"/>
                        <m:ctrlPr>
                          <a:rPr lang="el-GR"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zh-CN" altLang="el-GR"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C03B006-1FF3-2A65-8CE2-934639B79D55}"/>
                  </a:ext>
                </a:extLst>
              </p:cNvPr>
              <p:cNvSpPr>
                <a:spLocks noRot="1" noChangeAspect="1" noMove="1" noResize="1" noEditPoints="1" noAdjustHandles="1" noChangeArrowheads="1" noChangeShapeType="1" noTextEdit="1"/>
              </p:cNvSpPr>
              <p:nvPr/>
            </p:nvSpPr>
            <p:spPr>
              <a:xfrm>
                <a:off x="1121416" y="4125654"/>
                <a:ext cx="11070585" cy="344966"/>
              </a:xfrm>
              <a:prstGeom prst="rect">
                <a:avLst/>
              </a:prstGeom>
              <a:blipFill>
                <a:blip r:embed="rId2"/>
                <a:stretch>
                  <a:fillRect t="-42857" b="-42857"/>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575D5AB8-2CCE-E888-9401-6C5ED742FF58}"/>
              </a:ext>
            </a:extLst>
          </p:cNvPr>
          <p:cNvSpPr/>
          <p:nvPr/>
        </p:nvSpPr>
        <p:spPr>
          <a:xfrm>
            <a:off x="4064124" y="412844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处可微，</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F3787C39-65AE-49C5-0F7A-7C535B8F9534}"/>
              </a:ext>
            </a:extLst>
          </p:cNvPr>
          <p:cNvSpPr/>
          <p:nvPr/>
        </p:nvSpPr>
        <p:spPr>
          <a:xfrm>
            <a:off x="1121415" y="489924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并称</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x+B</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为函数在点</a:t>
            </a:r>
            <a:r>
              <a:rPr lang="en-US" altLang="zh-CN" sz="2400" dirty="0">
                <a:solidFill>
                  <a:srgbClr val="000000"/>
                </a:solidFill>
                <a:latin typeface="NEU-BZ-S92"/>
                <a:ea typeface="方正书宋_GBK"/>
                <a:cs typeface="Times New Roman" panose="02020603050405020304" pitchFamily="18" charset="0"/>
              </a:rPr>
              <a:t>(x0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处的全微分，</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E45D0E9D-A19D-FB0D-578B-7CCCD241775D}"/>
              </a:ext>
            </a:extLst>
          </p:cNvPr>
          <p:cNvSpPr/>
          <p:nvPr/>
        </p:nvSpPr>
        <p:spPr>
          <a:xfrm>
            <a:off x="7533938" y="489924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记作</a:t>
            </a:r>
            <a:endParaRPr lang="zh-CN" altLang="zh-CN" sz="2400" dirty="0">
              <a:solidFill>
                <a:srgbClr val="000000"/>
              </a:solidFill>
              <a:latin typeface="NEU-BZ-S92"/>
              <a:ea typeface="方正书宋_GBK"/>
              <a:cs typeface="Times New Roman" panose="02020603050405020304" pitchFamily="18" charset="0"/>
            </a:endParaRPr>
          </a:p>
        </p:txBody>
      </p:sp>
      <p:pic>
        <p:nvPicPr>
          <p:cNvPr id="10" name="图片 9">
            <a:extLst>
              <a:ext uri="{FF2B5EF4-FFF2-40B4-BE49-F238E27FC236}">
                <a16:creationId xmlns:a16="http://schemas.microsoft.com/office/drawing/2014/main" id="{D3D02E37-ACB7-6F41-6278-A9D7DFB2B258}"/>
              </a:ext>
            </a:extLst>
          </p:cNvPr>
          <p:cNvPicPr>
            <a:picLocks noChangeAspect="1"/>
          </p:cNvPicPr>
          <p:nvPr/>
        </p:nvPicPr>
        <p:blipFill>
          <a:blip r:embed="rId3"/>
          <a:stretch>
            <a:fillRect/>
          </a:stretch>
        </p:blipFill>
        <p:spPr>
          <a:xfrm>
            <a:off x="4540157" y="5416829"/>
            <a:ext cx="2993781" cy="997927"/>
          </a:xfrm>
          <a:prstGeom prst="rect">
            <a:avLst/>
          </a:prstGeom>
        </p:spPr>
      </p:pic>
    </p:spTree>
    <p:extLst>
      <p:ext uri="{BB962C8B-B14F-4D97-AF65-F5344CB8AC3E}">
        <p14:creationId xmlns:p14="http://schemas.microsoft.com/office/powerpoint/2010/main" val="407435190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2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2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2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6" grpId="0"/>
      <p:bldP spid="18" grpId="0"/>
      <p:bldP spid="3"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7EFD672-C68F-EC46-9BB3-C7E5F8086DCA}"/>
              </a:ext>
            </a:extLst>
          </p:cNvPr>
          <p:cNvSpPr/>
          <p:nvPr/>
        </p:nvSpPr>
        <p:spPr>
          <a:xfrm>
            <a:off x="771840" y="1121011"/>
            <a:ext cx="9722543" cy="345159"/>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定义</a:t>
            </a:r>
            <a:r>
              <a:rPr lang="en-US" altLang="zh-CN" sz="2400" dirty="0">
                <a:solidFill>
                  <a:srgbClr val="000000"/>
                </a:solidFill>
                <a:latin typeface="NEU-BZ-S92"/>
                <a:ea typeface="方正书宋_GBK"/>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CFBEEAD8-58F2-707D-F582-0DD58EF36419}"/>
              </a:ext>
            </a:extLst>
          </p:cNvPr>
          <p:cNvSpPr/>
          <p:nvPr/>
        </p:nvSpPr>
        <p:spPr>
          <a:xfrm>
            <a:off x="2042673" y="1138287"/>
            <a:ext cx="10801808"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的某个邻域内有定义，如果</a:t>
            </a:r>
            <a:endParaRPr lang="en-US" altLang="zh-CN" sz="2400" dirty="0">
              <a:solidFill>
                <a:srgbClr val="000000"/>
              </a:solidFill>
              <a:latin typeface="NEU-BZ-S92"/>
              <a:ea typeface="方正书宋_GBK"/>
              <a:cs typeface="Times New Roman" panose="02020603050405020304" pitchFamily="18" charset="0"/>
            </a:endParaRPr>
          </a:p>
        </p:txBody>
      </p:sp>
      <p:sp>
        <p:nvSpPr>
          <p:cNvPr id="15" name="矩形 14">
            <a:extLst>
              <a:ext uri="{FF2B5EF4-FFF2-40B4-BE49-F238E27FC236}">
                <a16:creationId xmlns:a16="http://schemas.microsoft.com/office/drawing/2014/main" id="{8B5692A9-1493-6B85-824F-C005F6D2B5BB}"/>
              </a:ext>
            </a:extLst>
          </p:cNvPr>
          <p:cNvSpPr/>
          <p:nvPr/>
        </p:nvSpPr>
        <p:spPr>
          <a:xfrm>
            <a:off x="7617962" y="2161803"/>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存在，</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F4574820-503B-E379-D9CA-FFB508B8C9BD}"/>
              </a:ext>
            </a:extLst>
          </p:cNvPr>
          <p:cNvSpPr/>
          <p:nvPr/>
        </p:nvSpPr>
        <p:spPr>
          <a:xfrm>
            <a:off x="2042673" y="321347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则称该极限为</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处对自变量</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39A81029-133C-8F2B-F698-73322E17E527}"/>
              </a:ext>
            </a:extLst>
          </p:cNvPr>
          <p:cNvSpPr/>
          <p:nvPr/>
        </p:nvSpPr>
        <p:spPr>
          <a:xfrm>
            <a:off x="711947" y="4181170"/>
            <a:ext cx="11354733"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由于二元函数中两个自变量的变化情形要比一个自变量的变化情形复杂得多，</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184B0463-D198-7D71-4C59-F92141DC15A2}"/>
              </a:ext>
            </a:extLst>
          </p:cNvPr>
          <p:cNvSpPr/>
          <p:nvPr/>
        </p:nvSpPr>
        <p:spPr>
          <a:xfrm>
            <a:off x="1236180" y="533450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记作</a:t>
            </a:r>
            <a:endParaRPr lang="zh-CN" altLang="zh-CN" sz="2400" dirty="0">
              <a:solidFill>
                <a:srgbClr val="000000"/>
              </a:solidFill>
              <a:latin typeface="NEU-BZ-S92"/>
              <a:ea typeface="方正书宋_GBK"/>
              <a:cs typeface="Times New Roman" panose="02020603050405020304" pitchFamily="18" charset="0"/>
            </a:endParaRPr>
          </a:p>
        </p:txBody>
      </p:sp>
      <p:pic>
        <p:nvPicPr>
          <p:cNvPr id="3" name="图片 2">
            <a:extLst>
              <a:ext uri="{FF2B5EF4-FFF2-40B4-BE49-F238E27FC236}">
                <a16:creationId xmlns:a16="http://schemas.microsoft.com/office/drawing/2014/main" id="{D96A54C8-EDBC-5D0B-E663-D9393EA30465}"/>
              </a:ext>
            </a:extLst>
          </p:cNvPr>
          <p:cNvPicPr>
            <a:picLocks noChangeAspect="1"/>
          </p:cNvPicPr>
          <p:nvPr/>
        </p:nvPicPr>
        <p:blipFill>
          <a:blip r:embed="rId2"/>
          <a:stretch>
            <a:fillRect/>
          </a:stretch>
        </p:blipFill>
        <p:spPr>
          <a:xfrm>
            <a:off x="2959352" y="1658230"/>
            <a:ext cx="4484225" cy="1205842"/>
          </a:xfrm>
          <a:prstGeom prst="rect">
            <a:avLst/>
          </a:prstGeom>
        </p:spPr>
      </p:pic>
      <p:pic>
        <p:nvPicPr>
          <p:cNvPr id="4" name="图片 3">
            <a:extLst>
              <a:ext uri="{FF2B5EF4-FFF2-40B4-BE49-F238E27FC236}">
                <a16:creationId xmlns:a16="http://schemas.microsoft.com/office/drawing/2014/main" id="{01EB1740-F2BC-8AA5-CD3E-C97E32E44AA7}"/>
              </a:ext>
            </a:extLst>
          </p:cNvPr>
          <p:cNvPicPr>
            <a:picLocks noChangeAspect="1"/>
          </p:cNvPicPr>
          <p:nvPr/>
        </p:nvPicPr>
        <p:blipFill>
          <a:blip r:embed="rId3"/>
          <a:stretch>
            <a:fillRect/>
          </a:stretch>
        </p:blipFill>
        <p:spPr>
          <a:xfrm>
            <a:off x="2959352" y="4795591"/>
            <a:ext cx="5871766" cy="1282755"/>
          </a:xfrm>
          <a:prstGeom prst="rect">
            <a:avLst/>
          </a:prstGeom>
        </p:spPr>
      </p:pic>
    </p:spTree>
    <p:extLst>
      <p:ext uri="{BB962C8B-B14F-4D97-AF65-F5344CB8AC3E}">
        <p14:creationId xmlns:p14="http://schemas.microsoft.com/office/powerpoint/2010/main" val="235753042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2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2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5" grpId="0"/>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475622" y="660854"/>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在任意点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处的全微分，</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6494562" y="668420"/>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记作</a:t>
            </a:r>
            <a:r>
              <a:rPr lang="en-US" altLang="zh-CN" sz="2400" dirty="0" err="1">
                <a:solidFill>
                  <a:srgbClr val="000000"/>
                </a:solidFill>
                <a:latin typeface="NEU-BZ-S92"/>
                <a:ea typeface="方正书宋_GBK"/>
                <a:cs typeface="Times New Roman" panose="02020603050405020304" pitchFamily="18" charset="0"/>
              </a:rPr>
              <a:t>d</a:t>
            </a:r>
            <a:r>
              <a:rPr lang="en-US" altLang="zh-CN" sz="2400" baseline="-25000" dirty="0" err="1">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或</a:t>
            </a:r>
            <a:r>
              <a:rPr lang="en-US" altLang="zh-CN" sz="2400" dirty="0" err="1">
                <a:solidFill>
                  <a:srgbClr val="000000"/>
                </a:solidFill>
                <a:latin typeface="NEU-BZ-S92"/>
                <a:ea typeface="方正书宋_GBK"/>
                <a:cs typeface="Times New Roman" panose="02020603050405020304" pitchFamily="18" charset="0"/>
              </a:rPr>
              <a:t>d</a:t>
            </a:r>
            <a:r>
              <a:rPr lang="en-US" altLang="zh-CN" sz="2400" baseline="-25000" dirty="0" err="1">
                <a:solidFill>
                  <a:srgbClr val="000000"/>
                </a:solidFill>
                <a:latin typeface="NEU-BZ-S92"/>
                <a:ea typeface="方正书宋_GBK"/>
                <a:cs typeface="Times New Roman" panose="02020603050405020304" pitchFamily="18" charset="0"/>
              </a:rPr>
              <a:t>f</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475622" y="144619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对比一元函数的微分，</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729935" y="3721153"/>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3723721" y="1434526"/>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二元函数的全微分是函数全增量的线性主要部分，</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512368" y="222980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是其自变量增量的线性函数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4B24397-EA64-7457-1E5B-D8CC278BAAF5}"/>
              </a:ext>
            </a:extLst>
          </p:cNvPr>
          <p:cNvSpPr/>
          <p:nvPr/>
        </p:nvSpPr>
        <p:spPr>
          <a:xfrm>
            <a:off x="4587586" y="223152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因线性函数是最简单的函数，</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560707" y="300164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所以微分、全微分是将一般函数局部线性化的方法，</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C03B006-1FF3-2A65-8CE2-934639B79D55}"/>
              </a:ext>
            </a:extLst>
          </p:cNvPr>
          <p:cNvSpPr/>
          <p:nvPr/>
        </p:nvSpPr>
        <p:spPr>
          <a:xfrm>
            <a:off x="540756" y="375186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是一种非常重要的数学思想</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575D5AB8-2CCE-E888-9401-6C5ED742FF58}"/>
              </a:ext>
            </a:extLst>
          </p:cNvPr>
          <p:cNvSpPr/>
          <p:nvPr/>
        </p:nvSpPr>
        <p:spPr>
          <a:xfrm>
            <a:off x="4587585" y="3770302"/>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及</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很小时，</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F3787C39-65AE-49C5-0F7A-7C535B8F9534}"/>
              </a:ext>
            </a:extLst>
          </p:cNvPr>
          <p:cNvSpPr/>
          <p:nvPr/>
        </p:nvSpPr>
        <p:spPr>
          <a:xfrm>
            <a:off x="560707" y="449573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可以用容易计算的</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及</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的线性函数</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x+B</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来近似替代</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0F0C2D76-CE54-BE8E-D3D2-23F782315495}"/>
              </a:ext>
            </a:extLst>
          </p:cNvPr>
          <p:cNvSpPr/>
          <p:nvPr/>
        </p:nvSpPr>
        <p:spPr>
          <a:xfrm>
            <a:off x="564569" y="519341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在区域</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上每一点处都可微，</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4AE4FFA8-33D5-8945-ED77-D8D3BA8457F1}"/>
              </a:ext>
            </a:extLst>
          </p:cNvPr>
          <p:cNvSpPr/>
          <p:nvPr/>
        </p:nvSpPr>
        <p:spPr>
          <a:xfrm>
            <a:off x="6914981" y="519341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为</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上的可微函数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9E748D61-4858-0F93-7F70-B29559954920}"/>
              </a:ext>
            </a:extLst>
          </p:cNvPr>
          <p:cNvSpPr/>
          <p:nvPr/>
        </p:nvSpPr>
        <p:spPr>
          <a:xfrm>
            <a:off x="560707" y="591885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下面讨论多元函数可微与连续、可微与偏导数存在的关系</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5689571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20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20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20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20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5" grpId="0"/>
      <p:bldP spid="16" grpId="0"/>
      <p:bldP spid="18" grpId="0"/>
      <p:bldP spid="2" grpId="0"/>
      <p:bldP spid="3" grpId="0"/>
      <p:bldP spid="5" grpId="0"/>
      <p:bldP spid="6" grpId="0"/>
      <p:bldP spid="7" grpId="0"/>
      <p:bldP spid="8"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510820" y="765674"/>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（可微的必要条件） </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332063" y="151495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若函数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处可微，</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521242" y="3773907"/>
            <a:ext cx="184731" cy="369332"/>
          </a:xfrm>
          <a:prstGeom prst="rect">
            <a:avLst/>
          </a:prstGeom>
          <a:noFill/>
        </p:spPr>
        <p:txBody>
          <a:bodyPr wrap="none" rtlCol="0">
            <a:spAutoFit/>
          </a:bodyPr>
          <a:lstStyle/>
          <a:p>
            <a:endParaRPr kumimoji="1" lang="zh-CN" altLang="en-US" dirty="0"/>
          </a:p>
        </p:txBody>
      </p:sp>
      <p:sp>
        <p:nvSpPr>
          <p:cNvPr id="15" name="矩形 14">
            <a:extLst>
              <a:ext uri="{FF2B5EF4-FFF2-40B4-BE49-F238E27FC236}">
                <a16:creationId xmlns:a16="http://schemas.microsoft.com/office/drawing/2014/main" id="{19958469-27F5-7F44-12FE-E657DB6B9739}"/>
              </a:ext>
            </a:extLst>
          </p:cNvPr>
          <p:cNvSpPr/>
          <p:nvPr/>
        </p:nvSpPr>
        <p:spPr>
          <a:xfrm>
            <a:off x="6530193" y="1535009"/>
            <a:ext cx="1038189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36B02F35-E4FF-22D0-A692-18DB7C2B6B13}"/>
              </a:ext>
            </a:extLst>
          </p:cNvPr>
          <p:cNvSpPr/>
          <p:nvPr/>
        </p:nvSpPr>
        <p:spPr>
          <a:xfrm>
            <a:off x="1303675" y="228255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处连续；</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1352014" y="305440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 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处偏导数存在，</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C03B006-1FF3-2A65-8CE2-934639B79D55}"/>
              </a:ext>
            </a:extLst>
          </p:cNvPr>
          <p:cNvSpPr/>
          <p:nvPr/>
        </p:nvSpPr>
        <p:spPr>
          <a:xfrm>
            <a:off x="7205324" y="306622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且有</a:t>
            </a:r>
            <a:endParaRPr lang="zh-CN" altLang="zh-CN" sz="2400" dirty="0">
              <a:solidFill>
                <a:srgbClr val="000000"/>
              </a:solidFill>
              <a:latin typeface="NEU-BZ-S92"/>
              <a:ea typeface="方正书宋_GBK"/>
              <a:cs typeface="Times New Roman" panose="02020603050405020304" pitchFamily="18" charset="0"/>
            </a:endParaRPr>
          </a:p>
        </p:txBody>
      </p:sp>
      <p:pic>
        <p:nvPicPr>
          <p:cNvPr id="11" name="图片 10">
            <a:extLst>
              <a:ext uri="{FF2B5EF4-FFF2-40B4-BE49-F238E27FC236}">
                <a16:creationId xmlns:a16="http://schemas.microsoft.com/office/drawing/2014/main" id="{FB0557FE-09AA-5C36-3C21-6E97A9C6DB19}"/>
              </a:ext>
            </a:extLst>
          </p:cNvPr>
          <p:cNvPicPr>
            <a:picLocks noChangeAspect="1"/>
          </p:cNvPicPr>
          <p:nvPr/>
        </p:nvPicPr>
        <p:blipFill>
          <a:blip r:embed="rId2"/>
          <a:stretch>
            <a:fillRect/>
          </a:stretch>
        </p:blipFill>
        <p:spPr>
          <a:xfrm>
            <a:off x="4185851" y="3773907"/>
            <a:ext cx="4688683" cy="1067885"/>
          </a:xfrm>
          <a:prstGeom prst="rect">
            <a:avLst/>
          </a:prstGeom>
        </p:spPr>
      </p:pic>
      <p:sp>
        <p:nvSpPr>
          <p:cNvPr id="12" name="矩形 11">
            <a:extLst>
              <a:ext uri="{FF2B5EF4-FFF2-40B4-BE49-F238E27FC236}">
                <a16:creationId xmlns:a16="http://schemas.microsoft.com/office/drawing/2014/main" id="{5251C92F-06D6-190F-9132-C2A2E2A2AC25}"/>
              </a:ext>
            </a:extLst>
          </p:cNvPr>
          <p:cNvSpPr/>
          <p:nvPr/>
        </p:nvSpPr>
        <p:spPr>
          <a:xfrm>
            <a:off x="1510820" y="524423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a:t>
            </a:r>
            <a:endParaRPr lang="zh-CN" altLang="zh-CN" sz="2400" dirty="0">
              <a:solidFill>
                <a:srgbClr val="000000"/>
              </a:solidFill>
              <a:latin typeface="NEU-BZ-S92"/>
              <a:ea typeface="方正书宋_GBK"/>
              <a:cs typeface="Times New Roman" panose="02020603050405020304" pitchFamily="18" charset="0"/>
            </a:endParaRPr>
          </a:p>
        </p:txBody>
      </p:sp>
      <p:sp>
        <p:nvSpPr>
          <p:cNvPr id="13" name="矩形 12">
            <a:extLst>
              <a:ext uri="{FF2B5EF4-FFF2-40B4-BE49-F238E27FC236}">
                <a16:creationId xmlns:a16="http://schemas.microsoft.com/office/drawing/2014/main" id="{F47716EF-431D-4642-B36B-0F6D62582978}"/>
              </a:ext>
            </a:extLst>
          </p:cNvPr>
          <p:cNvSpPr/>
          <p:nvPr/>
        </p:nvSpPr>
        <p:spPr>
          <a:xfrm>
            <a:off x="2261097" y="524423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处可微的定义，</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2B72EA04-2F51-A395-6875-400BAF26957C}"/>
              </a:ext>
            </a:extLst>
          </p:cNvPr>
          <p:cNvSpPr/>
          <p:nvPr/>
        </p:nvSpPr>
        <p:spPr>
          <a:xfrm>
            <a:off x="7796389" y="524423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得</a:t>
            </a:r>
            <a:endParaRPr lang="zh-CN" altLang="zh-CN" sz="2400" dirty="0">
              <a:solidFill>
                <a:srgbClr val="000000"/>
              </a:solidFill>
              <a:latin typeface="NEU-BZ-S92"/>
              <a:ea typeface="方正书宋_GBK"/>
              <a:cs typeface="Times New Roman" panose="02020603050405020304" pitchFamily="18" charset="0"/>
            </a:endParaRPr>
          </a:p>
        </p:txBody>
      </p:sp>
      <p:sp>
        <p:nvSpPr>
          <p:cNvPr id="20" name="矩形 19">
            <a:extLst>
              <a:ext uri="{FF2B5EF4-FFF2-40B4-BE49-F238E27FC236}">
                <a16:creationId xmlns:a16="http://schemas.microsoft.com/office/drawing/2014/main" id="{0BA62F3A-FF26-A5BD-05E5-564480D46F8F}"/>
              </a:ext>
            </a:extLst>
          </p:cNvPr>
          <p:cNvSpPr/>
          <p:nvPr/>
        </p:nvSpPr>
        <p:spPr>
          <a:xfrm>
            <a:off x="2261097" y="5852868"/>
            <a:ext cx="11070585" cy="344966"/>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x+B</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y+o</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ρ).①</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968012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20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20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20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5" grpId="0"/>
      <p:bldP spid="16" grpId="0"/>
      <p:bldP spid="2" grpId="0"/>
      <p:bldP spid="3" grpId="0"/>
      <p:bldP spid="12" grpId="0"/>
      <p:bldP spid="13"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矩形 16">
                <a:extLst>
                  <a:ext uri="{FF2B5EF4-FFF2-40B4-BE49-F238E27FC236}">
                    <a16:creationId xmlns:a16="http://schemas.microsoft.com/office/drawing/2014/main" id="{1DF88A6E-1C4D-6FBF-C25A-76B3BABD8C5A}"/>
                  </a:ext>
                </a:extLst>
              </p:cNvPr>
              <p:cNvSpPr/>
              <p:nvPr/>
            </p:nvSpPr>
            <p:spPr>
              <a:xfrm>
                <a:off x="540756" y="892116"/>
                <a:ext cx="10453037" cy="414729"/>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）因为</a:t>
                </a:r>
                <a14:m>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limLow>
                          <m:limLow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limLowPr>
                          <m:e>
                            <m:r>
                              <m:rPr>
                                <m:sty m:val="p"/>
                              </m:rPr>
                              <a:rPr lang="en-US" altLang="zh-CN" sz="2400" i="0" smtClean="0">
                                <a:solidFill>
                                  <a:srgbClr val="000000"/>
                                </a:solidFill>
                                <a:latin typeface="Cambria Math" panose="02040503050406030204" pitchFamily="18" charset="0"/>
                                <a:ea typeface="方正书宋_GBK"/>
                                <a:cs typeface="Times New Roman" panose="02020603050405020304" pitchFamily="18" charset="0"/>
                              </a:rPr>
                              <m:t>lim</m:t>
                            </m:r>
                          </m:e>
                          <m:lim>
                            <m:eqArr>
                              <m:eqArrPr>
                                <m:ctrlPr>
                                  <a:rPr lang="el-GR" altLang="zh-CN" sz="2400" i="1">
                                    <a:solidFill>
                                      <a:srgbClr val="000000"/>
                                    </a:solidFill>
                                    <a:latin typeface="Cambria Math" panose="02040503050406030204" pitchFamily="18" charset="0"/>
                                    <a:ea typeface="方正书宋_GBK"/>
                                    <a:cs typeface="Times New Roman" panose="02020603050405020304" pitchFamily="18" charset="0"/>
                                  </a:rPr>
                                </m:ctrlPr>
                              </m:eqArrPr>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qArr>
                          </m:lim>
                        </m:limLow>
                      </m:fName>
                      <m:e>
                        <m:d>
                          <m:dPr>
                            <m:begChr m:val="［"/>
                            <m:endChr m:val="］"/>
                            <m:ctrlPr>
                              <a:rPr lang="zh-CN" altLang="en-US"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𝑜</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l-GR" altLang="zh-CN" sz="2400" i="1">
                                    <a:solidFill>
                                      <a:srgbClr val="000000"/>
                                    </a:solidFill>
                                    <a:latin typeface="Cambria Math" panose="02040503050406030204" pitchFamily="18" charset="0"/>
                                    <a:ea typeface="方正书宋_GBK"/>
                                    <a:cs typeface="Times New Roman" panose="02020603050405020304" pitchFamily="18" charset="0"/>
                                  </a:rPr>
                                  <m:t>𝜌</m:t>
                                </m:r>
                              </m:e>
                            </m:d>
                          </m:e>
                        </m:d>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=0</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e>
                    </m:func>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7" name="矩形 16">
                <a:extLst>
                  <a:ext uri="{FF2B5EF4-FFF2-40B4-BE49-F238E27FC236}">
                    <a16:creationId xmlns:a16="http://schemas.microsoft.com/office/drawing/2014/main" id="{1DF88A6E-1C4D-6FBF-C25A-76B3BABD8C5A}"/>
                  </a:ext>
                </a:extLst>
              </p:cNvPr>
              <p:cNvSpPr>
                <a:spLocks noRot="1" noChangeAspect="1" noMove="1" noResize="1" noEditPoints="1" noAdjustHandles="1" noChangeArrowheads="1" noChangeShapeType="1" noTextEdit="1"/>
              </p:cNvSpPr>
              <p:nvPr/>
            </p:nvSpPr>
            <p:spPr>
              <a:xfrm>
                <a:off x="540756" y="892116"/>
                <a:ext cx="10453037" cy="414729"/>
              </a:xfrm>
              <a:prstGeom prst="rect">
                <a:avLst/>
              </a:prstGeom>
              <a:blipFill>
                <a:blip r:embed="rId2"/>
                <a:stretch>
                  <a:fillRect t="-75758" b="-60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B477F40E-0012-475A-0CC0-005FDFBAED89}"/>
                  </a:ext>
                </a:extLst>
              </p:cNvPr>
              <p:cNvSpPr/>
              <p:nvPr/>
            </p:nvSpPr>
            <p:spPr>
              <a:xfrm>
                <a:off x="1251180" y="1864948"/>
                <a:ext cx="10940820" cy="444994"/>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由①式得</a:t>
                </a:r>
                <a14:m>
                  <m:oMath xmlns:m="http://schemas.openxmlformats.org/officeDocument/2006/math">
                    <m:func>
                      <m:func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uncPr>
                      <m:fName>
                        <m:limLow>
                          <m:limLow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limLowPr>
                          <m:e>
                            <m:r>
                              <m:rPr>
                                <m:sty m:val="p"/>
                              </m:rPr>
                              <a:rPr lang="en-US" altLang="zh-CN" sz="2400">
                                <a:solidFill>
                                  <a:srgbClr val="000000"/>
                                </a:solidFill>
                                <a:latin typeface="Cambria Math" panose="02040503050406030204" pitchFamily="18" charset="0"/>
                                <a:ea typeface="方正书宋_GBK"/>
                                <a:cs typeface="Times New Roman" panose="02020603050405020304" pitchFamily="18" charset="0"/>
                              </a:rPr>
                              <m:t>lim</m:t>
                            </m:r>
                          </m:e>
                          <m:lim>
                            <m:eqArr>
                              <m:eqArrPr>
                                <m:ctrlPr>
                                  <a:rPr lang="el-GR" altLang="zh-CN" sz="2400" i="1">
                                    <a:solidFill>
                                      <a:srgbClr val="000000"/>
                                    </a:solidFill>
                                    <a:latin typeface="Cambria Math" panose="02040503050406030204" pitchFamily="18" charset="0"/>
                                    <a:ea typeface="方正书宋_GBK"/>
                                    <a:cs typeface="Times New Roman" panose="02020603050405020304" pitchFamily="18" charset="0"/>
                                  </a:rPr>
                                </m:ctrlPr>
                              </m:eqArrPr>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qArr>
                          </m:lim>
                        </m:limLow>
                      </m:fName>
                      <m:e>
                        <m:d>
                          <m:dPr>
                            <m:begChr m:val="［"/>
                            <m:endChr m:val="］"/>
                            <m:ctrlPr>
                              <a:rPr lang="zh-CN" altLang="en-US" sz="2400" i="1">
                                <a:solidFill>
                                  <a:srgbClr val="000000"/>
                                </a:solidFill>
                                <a:latin typeface="Cambria Math" panose="02040503050406030204" pitchFamily="18" charset="0"/>
                                <a:ea typeface="方正书宋_GBK"/>
                                <a:cs typeface="Times New Roman" panose="02020603050405020304" pitchFamily="18" charset="0"/>
                              </a:rPr>
                            </m:ctrlPr>
                          </m:dPr>
                          <m:e>
                            <m:r>
                              <m:rPr>
                                <m:nor/>
                              </m:rPr>
                              <a:rPr lang="en-US" altLang="zh-CN" sz="2400" dirty="0">
                                <a:solidFill>
                                  <a:srgbClr val="000000"/>
                                </a:solidFill>
                                <a:latin typeface="NEU-BZ-S92"/>
                                <a:ea typeface="方正书宋_GBK"/>
                                <a:cs typeface="Times New Roman" panose="02020603050405020304" pitchFamily="18" charset="0"/>
                              </a:rPr>
                              <m:t>f</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f</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zh-CN" sz="2400" dirty="0">
                                <a:solidFill>
                                  <a:srgbClr val="000000"/>
                                </a:solidFill>
                                <a:latin typeface="NEU-BZ-S92"/>
                                <a:ea typeface="方正书宋_GBK"/>
                                <a:cs typeface="Times New Roman" panose="02020603050405020304" pitchFamily="18" charset="0"/>
                              </a:rPr>
                              <m:t> </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e>
                    </m:func>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B477F40E-0012-475A-0CC0-005FDFBAED89}"/>
                  </a:ext>
                </a:extLst>
              </p:cNvPr>
              <p:cNvSpPr>
                <a:spLocks noRot="1" noChangeAspect="1" noMove="1" noResize="1" noEditPoints="1" noAdjustHandles="1" noChangeArrowheads="1" noChangeShapeType="1" noTextEdit="1"/>
              </p:cNvSpPr>
              <p:nvPr/>
            </p:nvSpPr>
            <p:spPr>
              <a:xfrm>
                <a:off x="1251180" y="1864948"/>
                <a:ext cx="10940820" cy="444994"/>
              </a:xfrm>
              <a:prstGeom prst="rect">
                <a:avLst/>
              </a:prstGeom>
              <a:blipFill>
                <a:blip r:embed="rId3"/>
                <a:stretch>
                  <a:fillRect t="-91667" b="-8333"/>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8729935" y="3721153"/>
            <a:ext cx="184731" cy="369332"/>
          </a:xfrm>
          <a:prstGeom prst="rect">
            <a:avLst/>
          </a:prstGeom>
          <a:noFill/>
        </p:spPr>
        <p:txBody>
          <a:bodyPr wrap="none" rtlCol="0">
            <a:spAutoFit/>
          </a:bodyPr>
          <a:lstStyle/>
          <a:p>
            <a:endParaRPr kumimoji="1" lang="zh-CN" altLang="en-US" dirty="0"/>
          </a:p>
        </p:txBody>
      </p:sp>
      <p:sp>
        <p:nvSpPr>
          <p:cNvPr id="2" name="矩形 1">
            <a:extLst>
              <a:ext uri="{FF2B5EF4-FFF2-40B4-BE49-F238E27FC236}">
                <a16:creationId xmlns:a16="http://schemas.microsoft.com/office/drawing/2014/main" id="{62E0CC12-E26C-C1FC-BA38-FDFF9388703F}"/>
              </a:ext>
            </a:extLst>
          </p:cNvPr>
          <p:cNvSpPr/>
          <p:nvPr/>
        </p:nvSpPr>
        <p:spPr>
          <a:xfrm>
            <a:off x="7546472" y="1605640"/>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C03B006-1FF3-2A65-8CE2-934639B79D55}"/>
                  </a:ext>
                </a:extLst>
              </p:cNvPr>
              <p:cNvSpPr/>
              <p:nvPr/>
            </p:nvSpPr>
            <p:spPr>
              <a:xfrm>
                <a:off x="-1569398" y="2884446"/>
                <a:ext cx="11070585"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limLow>
                            <m:limLow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limLowPr>
                            <m:e>
                              <m:r>
                                <m:rPr>
                                  <m:sty m:val="p"/>
                                </m:rPr>
                                <a:rPr lang="en-US" altLang="zh-CN" sz="2400">
                                  <a:solidFill>
                                    <a:srgbClr val="000000"/>
                                  </a:solidFill>
                                  <a:latin typeface="Cambria Math" panose="02040503050406030204" pitchFamily="18" charset="0"/>
                                  <a:ea typeface="方正书宋_GBK"/>
                                  <a:cs typeface="Times New Roman" panose="02020603050405020304" pitchFamily="18" charset="0"/>
                                </a:rPr>
                                <m:t>lim</m:t>
                              </m:r>
                            </m:e>
                            <m:lim>
                              <m:eqArr>
                                <m:eqArrPr>
                                  <m:ctrlPr>
                                    <a:rPr lang="el-GR" altLang="zh-CN" sz="2400" i="1">
                                      <a:solidFill>
                                        <a:srgbClr val="000000"/>
                                      </a:solidFill>
                                      <a:latin typeface="Cambria Math" panose="02040503050406030204" pitchFamily="18" charset="0"/>
                                      <a:ea typeface="方正书宋_GBK"/>
                                      <a:cs typeface="Times New Roman" panose="02020603050405020304" pitchFamily="18" charset="0"/>
                                    </a:rPr>
                                  </m:ctrlPr>
                                </m:eqArrPr>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qArr>
                            </m:lim>
                          </m:limLow>
                          <m:r>
                            <m:rPr>
                              <m:nor/>
                            </m:rPr>
                            <a:rPr lang="en-US" altLang="zh-CN" sz="2400" dirty="0">
                              <a:solidFill>
                                <a:srgbClr val="000000"/>
                              </a:solidFill>
                              <a:latin typeface="NEU-BZ-S92"/>
                              <a:ea typeface="方正书宋_GBK"/>
                              <a:cs typeface="Times New Roman" panose="02020603050405020304" pitchFamily="18" charset="0"/>
                            </a:rPr>
                            <m:t>f</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zh-CN" sz="2400" dirty="0">
                              <a:solidFill>
                                <a:srgbClr val="000000"/>
                              </a:solidFill>
                              <a:latin typeface="NEU-BZ-S92"/>
                              <a:ea typeface="方正书宋_GBK"/>
                              <a:cs typeface="Times New Roman" panose="02020603050405020304" pitchFamily="18" charset="0"/>
                            </a:rPr>
                            <m:t> </m:t>
                          </m:r>
                        </m:fName>
                        <m:e>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f</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zh-CN" sz="2400" dirty="0">
                              <a:solidFill>
                                <a:srgbClr val="000000"/>
                              </a:solidFill>
                              <a:latin typeface="NEU-BZ-S92"/>
                              <a:ea typeface="方正书宋_GBK"/>
                              <a:cs typeface="Times New Roman" panose="02020603050405020304" pitchFamily="18" charset="0"/>
                            </a:rPr>
                            <m:t> </m:t>
                          </m:r>
                        </m:e>
                      </m:func>
                    </m:oMath>
                  </m:oMathPara>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C03B006-1FF3-2A65-8CE2-934639B79D55}"/>
                  </a:ext>
                </a:extLst>
              </p:cNvPr>
              <p:cNvSpPr>
                <a:spLocks noRot="1" noChangeAspect="1" noMove="1" noResize="1" noEditPoints="1" noAdjustHandles="1" noChangeArrowheads="1" noChangeShapeType="1" noTextEdit="1"/>
              </p:cNvSpPr>
              <p:nvPr/>
            </p:nvSpPr>
            <p:spPr>
              <a:xfrm>
                <a:off x="-1569398" y="2884446"/>
                <a:ext cx="11070585" cy="323165"/>
              </a:xfrm>
              <a:prstGeom prst="rect">
                <a:avLst/>
              </a:prstGeom>
              <a:blipFill>
                <a:blip r:embed="rId4"/>
                <a:stretch>
                  <a:fillRect t="-123077" b="-50000"/>
                </a:stretch>
              </a:blipFill>
            </p:spPr>
            <p:txBody>
              <a:bodyPr/>
              <a:lstStyle/>
              <a:p>
                <a:r>
                  <a:rPr lang="zh-CN" altLang="en-US">
                    <a:noFill/>
                  </a:rPr>
                  <a:t> </a:t>
                </a:r>
              </a:p>
            </p:txBody>
          </p:sp>
        </mc:Fallback>
      </mc:AlternateContent>
      <p:sp>
        <p:nvSpPr>
          <p:cNvPr id="19" name="矩形 18">
            <a:extLst>
              <a:ext uri="{FF2B5EF4-FFF2-40B4-BE49-F238E27FC236}">
                <a16:creationId xmlns:a16="http://schemas.microsoft.com/office/drawing/2014/main" id="{2B72EA04-2F51-A395-6875-400BAF26957C}"/>
              </a:ext>
            </a:extLst>
          </p:cNvPr>
          <p:cNvSpPr/>
          <p:nvPr/>
        </p:nvSpPr>
        <p:spPr>
          <a:xfrm>
            <a:off x="5979313" y="265879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即</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处连续</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20" name="矩形 19">
            <a:extLst>
              <a:ext uri="{FF2B5EF4-FFF2-40B4-BE49-F238E27FC236}">
                <a16:creationId xmlns:a16="http://schemas.microsoft.com/office/drawing/2014/main" id="{0BA62F3A-FF26-A5BD-05E5-564480D46F8F}"/>
              </a:ext>
            </a:extLst>
          </p:cNvPr>
          <p:cNvSpPr/>
          <p:nvPr/>
        </p:nvSpPr>
        <p:spPr>
          <a:xfrm>
            <a:off x="719512" y="378211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 在①式中取</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83BC8567-88F2-4B86-7872-9DC7DF002DF0}"/>
              </a:ext>
            </a:extLst>
          </p:cNvPr>
          <p:cNvSpPr/>
          <p:nvPr/>
        </p:nvSpPr>
        <p:spPr>
          <a:xfrm>
            <a:off x="4212989" y="378211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有</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B1C5BC79-9999-74E5-7406-7B923BF4CDA5}"/>
              </a:ext>
            </a:extLst>
          </p:cNvPr>
          <p:cNvSpPr/>
          <p:nvPr/>
        </p:nvSpPr>
        <p:spPr>
          <a:xfrm>
            <a:off x="5148292" y="3763818"/>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x+o</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C0907A70-E2EF-C44A-417D-0D50FB28C0C7}"/>
              </a:ext>
            </a:extLst>
          </p:cNvPr>
          <p:cNvSpPr/>
          <p:nvPr/>
        </p:nvSpPr>
        <p:spPr>
          <a:xfrm>
            <a:off x="1251180" y="460402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endParaRPr lang="zh-CN" altLang="zh-CN" sz="2400" dirty="0">
              <a:solidFill>
                <a:srgbClr val="000000"/>
              </a:solidFill>
              <a:latin typeface="NEU-BZ-S92"/>
              <a:ea typeface="方正书宋_GBK"/>
              <a:cs typeface="Times New Roman" panose="02020603050405020304" pitchFamily="18" charset="0"/>
            </a:endParaRPr>
          </a:p>
        </p:txBody>
      </p:sp>
      <p:pic>
        <p:nvPicPr>
          <p:cNvPr id="7" name="图片 6">
            <a:extLst>
              <a:ext uri="{FF2B5EF4-FFF2-40B4-BE49-F238E27FC236}">
                <a16:creationId xmlns:a16="http://schemas.microsoft.com/office/drawing/2014/main" id="{18FC7AD5-E0C4-653F-74B8-C6F22E52DA26}"/>
              </a:ext>
            </a:extLst>
          </p:cNvPr>
          <p:cNvPicPr>
            <a:picLocks noChangeAspect="1"/>
          </p:cNvPicPr>
          <p:nvPr/>
        </p:nvPicPr>
        <p:blipFill>
          <a:blip r:embed="rId5"/>
          <a:stretch>
            <a:fillRect/>
          </a:stretch>
        </p:blipFill>
        <p:spPr>
          <a:xfrm>
            <a:off x="2592387" y="4443046"/>
            <a:ext cx="6908800" cy="1981200"/>
          </a:xfrm>
          <a:prstGeom prst="rect">
            <a:avLst/>
          </a:prstGeom>
        </p:spPr>
      </p:pic>
    </p:spTree>
    <p:extLst>
      <p:ext uri="{BB962C8B-B14F-4D97-AF65-F5344CB8AC3E}">
        <p14:creationId xmlns:p14="http://schemas.microsoft.com/office/powerpoint/2010/main" val="415571334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20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2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20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 grpId="0"/>
      <p:bldP spid="3" grpId="0"/>
      <p:bldP spid="19" grpId="0"/>
      <p:bldP spid="20" grpId="0"/>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475622" y="660854"/>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与一元函数微分一样，</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3723721" y="651942"/>
            <a:ext cx="1124076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通常记</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x=dx</a:t>
            </a:r>
            <a:r>
              <a:rPr lang="zh-CN" altLang="en-US" sz="2400" dirty="0">
                <a:solidFill>
                  <a:srgbClr val="000000"/>
                </a:solidFill>
                <a:latin typeface="NEU-BZ-S92"/>
                <a:ea typeface="方正书宋_GBK"/>
                <a:cs typeface="Times New Roman" panose="02020603050405020304" pitchFamily="18" charset="0"/>
              </a:rPr>
              <a:t>， </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y=dy.</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475622" y="1446194"/>
            <a:ext cx="10940820" cy="127002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于是可微函数在任意点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处的全微分可以写成</a:t>
            </a: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729935" y="3721153"/>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512368" y="2229802"/>
            <a:ext cx="10453037" cy="344966"/>
          </a:xfrm>
          <a:prstGeom prst="rect">
            <a:avLst/>
          </a:prstGeom>
        </p:spPr>
        <p:txBody>
          <a:bodyPr wrap="square">
            <a:spAutoFit/>
          </a:bodyPr>
          <a:lstStyle/>
          <a:p>
            <a:pPr indent="266700">
              <a:lnSpc>
                <a:spcPts val="1810"/>
              </a:lnSpc>
            </a:pPr>
            <a:r>
              <a:rPr lang="en-US" altLang="zh-CN" sz="2400" dirty="0" err="1">
                <a:solidFill>
                  <a:srgbClr val="000000"/>
                </a:solidFill>
                <a:latin typeface="NEU-BZ-S92"/>
                <a:ea typeface="方正书宋_GBK"/>
                <a:cs typeface="Times New Roman" panose="02020603050405020304" pitchFamily="18" charset="0"/>
              </a:rPr>
              <a:t>df</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dx+f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dy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24B24397-EA64-7457-1E5B-D8CC278BAAF5}"/>
                  </a:ext>
                </a:extLst>
              </p:cNvPr>
              <p:cNvSpPr/>
              <p:nvPr/>
            </p:nvSpPr>
            <p:spPr>
              <a:xfrm>
                <a:off x="4921694" y="2230867"/>
                <a:ext cx="11070585" cy="411523"/>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或 </a:t>
                </a:r>
                <a:r>
                  <a:rPr lang="en-US" altLang="zh-CN" sz="2400" dirty="0" err="1">
                    <a:solidFill>
                      <a:srgbClr val="000000"/>
                    </a:solidFill>
                    <a:latin typeface="NEU-BZ-S92"/>
                    <a:ea typeface="方正书宋_GBK"/>
                    <a:cs typeface="Times New Roman" panose="02020603050405020304" pitchFamily="18" charset="0"/>
                  </a:rPr>
                  <a:t>dz</a:t>
                </a:r>
                <a:r>
                  <a:rPr lang="en-US" altLang="zh-CN" sz="2400" dirty="0">
                    <a:solidFill>
                      <a:srgbClr val="000000"/>
                    </a:solidFill>
                    <a:latin typeface="NEU-BZ-S92"/>
                    <a:ea typeface="方正书宋_GBK"/>
                    <a:cs typeface="Times New Roman" panose="02020603050405020304" pitchFamily="18" charset="0"/>
                  </a:rPr>
                  <a:t>=</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den>
                    </m:f>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dx</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d</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oMath>
                </a14:m>
                <a:r>
                  <a:rPr lang="en-US" altLang="zh-CN" sz="2400" dirty="0">
                    <a:solidFill>
                      <a:srgbClr val="000000"/>
                    </a:solidFill>
                    <a:latin typeface="NEU-BZ-S9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24B24397-EA64-7457-1E5B-D8CC278BAAF5}"/>
                  </a:ext>
                </a:extLst>
              </p:cNvPr>
              <p:cNvSpPr>
                <a:spLocks noRot="1" noChangeAspect="1" noMove="1" noResize="1" noEditPoints="1" noAdjustHandles="1" noChangeArrowheads="1" noChangeShapeType="1" noTextEdit="1"/>
              </p:cNvSpPr>
              <p:nvPr/>
            </p:nvSpPr>
            <p:spPr>
              <a:xfrm>
                <a:off x="4921694" y="2230867"/>
                <a:ext cx="11070585" cy="411523"/>
              </a:xfrm>
              <a:prstGeom prst="rect">
                <a:avLst/>
              </a:prstGeom>
              <a:blipFill>
                <a:blip r:embed="rId2"/>
                <a:stretch>
                  <a:fillRect t="-54545" b="-6061"/>
                </a:stretch>
              </a:blipFill>
            </p:spPr>
            <p:txBody>
              <a:bodyPr/>
              <a:lstStyle/>
              <a:p>
                <a:r>
                  <a:rPr lang="zh-CN" altLang="en-US">
                    <a:noFill/>
                  </a:rPr>
                  <a:t> </a:t>
                </a:r>
              </a:p>
            </p:txBody>
          </p:sp>
        </mc:Fallback>
      </mc:AlternateContent>
      <p:sp>
        <p:nvSpPr>
          <p:cNvPr id="2" name="矩形 1">
            <a:extLst>
              <a:ext uri="{FF2B5EF4-FFF2-40B4-BE49-F238E27FC236}">
                <a16:creationId xmlns:a16="http://schemas.microsoft.com/office/drawing/2014/main" id="{62E0CC12-E26C-C1FC-BA38-FDFF9388703F}"/>
              </a:ext>
            </a:extLst>
          </p:cNvPr>
          <p:cNvSpPr/>
          <p:nvPr/>
        </p:nvSpPr>
        <p:spPr>
          <a:xfrm>
            <a:off x="560707" y="300164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与一元函数一样，</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C03B006-1FF3-2A65-8CE2-934639B79D55}"/>
              </a:ext>
            </a:extLst>
          </p:cNvPr>
          <p:cNvSpPr/>
          <p:nvPr/>
        </p:nvSpPr>
        <p:spPr>
          <a:xfrm>
            <a:off x="3194642" y="299510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二元函数在某点连续是它在该点可微的必要条件，</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575D5AB8-2CCE-E888-9401-6C5ED742FF58}"/>
              </a:ext>
            </a:extLst>
          </p:cNvPr>
          <p:cNvSpPr/>
          <p:nvPr/>
        </p:nvSpPr>
        <p:spPr>
          <a:xfrm>
            <a:off x="572429" y="3632042"/>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不是充分条件</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F3787C39-65AE-49C5-0F7A-7C535B8F9534}"/>
              </a:ext>
            </a:extLst>
          </p:cNvPr>
          <p:cNvSpPr/>
          <p:nvPr/>
        </p:nvSpPr>
        <p:spPr>
          <a:xfrm>
            <a:off x="2846707" y="361756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但值得注意的是，</a:t>
            </a:r>
            <a:endParaRPr lang="zh-CN" altLang="zh-CN"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0F0C2D76-CE54-BE8E-D3D2-23F782315495}"/>
              </a:ext>
            </a:extLst>
          </p:cNvPr>
          <p:cNvSpPr/>
          <p:nvPr/>
        </p:nvSpPr>
        <p:spPr>
          <a:xfrm>
            <a:off x="572429" y="4277065"/>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一元函数在某点可导是它在该点可微的充要条件，</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4AE4FFA8-33D5-8945-ED77-D8D3BA8457F1}"/>
              </a:ext>
            </a:extLst>
          </p:cNvPr>
          <p:cNvSpPr/>
          <p:nvPr/>
        </p:nvSpPr>
        <p:spPr>
          <a:xfrm>
            <a:off x="512368" y="497452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而二元函数在某点偏导数存在都不能保证在该点的连续性，</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9E748D61-4858-0F93-7F70-B29559954920}"/>
              </a:ext>
            </a:extLst>
          </p:cNvPr>
          <p:cNvSpPr/>
          <p:nvPr/>
        </p:nvSpPr>
        <p:spPr>
          <a:xfrm>
            <a:off x="512368" y="562367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更不能保证在该点的可微性了</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6E93F18C-2E12-AE94-9A99-A5753CF46391}"/>
              </a:ext>
            </a:extLst>
          </p:cNvPr>
          <p:cNvSpPr/>
          <p:nvPr/>
        </p:nvSpPr>
        <p:spPr>
          <a:xfrm>
            <a:off x="4921694" y="562367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请看下面的例子</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8893251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20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2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20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20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9" grpId="0"/>
      <p:bldP spid="16" grpId="0"/>
      <p:bldP spid="18" grpId="0"/>
      <p:bldP spid="2" grpId="0"/>
      <p:bldP spid="3" grpId="0"/>
      <p:bldP spid="5" grpId="0"/>
      <p:bldP spid="6" grpId="0"/>
      <p:bldP spid="7" grpId="0"/>
      <p:bldP spid="8" grpId="0"/>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80068" y="1311974"/>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667787" y="132433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对于函数</a:t>
            </a:r>
          </a:p>
        </p:txBody>
      </p:sp>
      <p:sp>
        <p:nvSpPr>
          <p:cNvPr id="14" name="文本框 13">
            <a:extLst>
              <a:ext uri="{FF2B5EF4-FFF2-40B4-BE49-F238E27FC236}">
                <a16:creationId xmlns:a16="http://schemas.microsoft.com/office/drawing/2014/main" id="{AB77B134-4E96-3138-806C-ED0A5B218C0B}"/>
              </a:ext>
            </a:extLst>
          </p:cNvPr>
          <p:cNvSpPr txBox="1"/>
          <p:nvPr/>
        </p:nvSpPr>
        <p:spPr>
          <a:xfrm>
            <a:off x="9134381" y="4178353"/>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1667787" y="268806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6.3</a:t>
            </a:r>
            <a:r>
              <a:rPr lang="zh-CN" altLang="en-US" sz="2400" dirty="0">
                <a:solidFill>
                  <a:srgbClr val="000000"/>
                </a:solidFill>
                <a:latin typeface="NEU-BZ-S92"/>
                <a:ea typeface="方正书宋_GBK"/>
                <a:cs typeface="Times New Roman" panose="02020603050405020304" pitchFamily="18" charset="0"/>
              </a:rPr>
              <a:t>中的第</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题已证明</a:t>
            </a: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处连续、</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1667787" y="3352671"/>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偏导数</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与</a:t>
            </a:r>
            <a:r>
              <a:rPr lang="en-US" altLang="zh-CN" sz="2400" dirty="0" err="1">
                <a:solidFill>
                  <a:srgbClr val="000000"/>
                </a:solidFill>
                <a:latin typeface="NEU-BZ-S92"/>
                <a:ea typeface="方正书宋_GBK"/>
                <a:cs typeface="Times New Roman" panose="02020603050405020304" pitchFamily="18" charset="0"/>
              </a:rPr>
              <a:t>fy</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都存在且等于</a:t>
            </a:r>
            <a:r>
              <a:rPr lang="en-US" altLang="zh-CN" sz="2400" dirty="0">
                <a:solidFill>
                  <a:srgbClr val="000000"/>
                </a:solidFill>
                <a:latin typeface="NEU-BZ-S92"/>
                <a:ea typeface="方正书宋_GBK"/>
                <a:cs typeface="Times New Roman" panose="02020603050405020304" pitchFamily="18" charset="0"/>
              </a:rPr>
              <a:t>0.</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575D5AB8-2CCE-E888-9401-6C5ED742FF58}"/>
              </a:ext>
            </a:extLst>
          </p:cNvPr>
          <p:cNvSpPr/>
          <p:nvPr/>
        </p:nvSpPr>
        <p:spPr>
          <a:xfrm>
            <a:off x="7641444" y="3352101"/>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于是，</a:t>
            </a:r>
            <a:endParaRPr lang="zh-CN" altLang="zh-CN" sz="2400" dirty="0">
              <a:solidFill>
                <a:srgbClr val="000000"/>
              </a:solidFill>
              <a:latin typeface="NEU-BZ-S92"/>
              <a:ea typeface="方正书宋_GBK"/>
              <a:cs typeface="Times New Roman" panose="02020603050405020304" pitchFamily="18" charset="0"/>
            </a:endParaRPr>
          </a:p>
        </p:txBody>
      </p:sp>
      <p:pic>
        <p:nvPicPr>
          <p:cNvPr id="12" name="图片 11">
            <a:extLst>
              <a:ext uri="{FF2B5EF4-FFF2-40B4-BE49-F238E27FC236}">
                <a16:creationId xmlns:a16="http://schemas.microsoft.com/office/drawing/2014/main" id="{DBF7A63F-4101-EB03-2BBE-5750DE5D05FA}"/>
              </a:ext>
            </a:extLst>
          </p:cNvPr>
          <p:cNvPicPr>
            <a:picLocks noChangeAspect="1"/>
          </p:cNvPicPr>
          <p:nvPr/>
        </p:nvPicPr>
        <p:blipFill>
          <a:blip r:embed="rId2"/>
          <a:stretch>
            <a:fillRect/>
          </a:stretch>
        </p:blipFill>
        <p:spPr>
          <a:xfrm>
            <a:off x="3604947" y="878219"/>
            <a:ext cx="3806629" cy="1330027"/>
          </a:xfrm>
          <a:prstGeom prst="rect">
            <a:avLst/>
          </a:prstGeom>
        </p:spPr>
      </p:pic>
      <p:pic>
        <p:nvPicPr>
          <p:cNvPr id="13" name="图片 12">
            <a:extLst>
              <a:ext uri="{FF2B5EF4-FFF2-40B4-BE49-F238E27FC236}">
                <a16:creationId xmlns:a16="http://schemas.microsoft.com/office/drawing/2014/main" id="{910DDEA9-2FE8-8E73-F9B2-03B123F2FF3D}"/>
              </a:ext>
            </a:extLst>
          </p:cNvPr>
          <p:cNvPicPr>
            <a:picLocks noChangeAspect="1"/>
          </p:cNvPicPr>
          <p:nvPr/>
        </p:nvPicPr>
        <p:blipFill>
          <a:blip r:embed="rId3"/>
          <a:stretch>
            <a:fillRect/>
          </a:stretch>
        </p:blipFill>
        <p:spPr>
          <a:xfrm>
            <a:off x="2603639" y="4114081"/>
            <a:ext cx="6530742" cy="1265790"/>
          </a:xfrm>
          <a:prstGeom prst="rect">
            <a:avLst/>
          </a:prstGeom>
        </p:spPr>
      </p:pic>
    </p:spTree>
    <p:extLst>
      <p:ext uri="{BB962C8B-B14F-4D97-AF65-F5344CB8AC3E}">
        <p14:creationId xmlns:p14="http://schemas.microsoft.com/office/powerpoint/2010/main" val="100998302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20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2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6" grpId="0"/>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27315" y="126032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a:t>
            </a:r>
            <a:r>
              <a:rPr lang="en-US" altLang="zh-CN" sz="2400" dirty="0">
                <a:solidFill>
                  <a:srgbClr val="000000"/>
                </a:solidFill>
                <a:latin typeface="NEU-BZ-S92"/>
                <a:ea typeface="方正书宋_GBK"/>
                <a:cs typeface="Times New Roman" panose="02020603050405020304" pitchFamily="18" charset="0"/>
              </a:rPr>
              <a:t>f(x, 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处可微，</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B477F40E-0012-475A-0CC0-005FDFBAED89}"/>
                  </a:ext>
                </a:extLst>
              </p:cNvPr>
              <p:cNvSpPr/>
              <p:nvPr/>
            </p:nvSpPr>
            <p:spPr>
              <a:xfrm>
                <a:off x="827315" y="200298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则上式是</a:t>
                </a:r>
                <a:r>
                  <a:rPr lang="el-GR" altLang="zh-CN" sz="2400" dirty="0">
                    <a:solidFill>
                      <a:srgbClr val="000000"/>
                    </a:solidFill>
                    <a:latin typeface="NEU-BZ-S92"/>
                    <a:ea typeface="方正书宋_GBK"/>
                    <a:cs typeface="Times New Roman" panose="02020603050405020304" pitchFamily="18" charset="0"/>
                  </a:rPr>
                  <a:t>ρ</a:t>
                </a:r>
                <a:r>
                  <a:rPr lang="zh-CN" altLang="el-GR"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a:t>
                </a:r>
                <a14:m>
                  <m:oMath xmlns:m="http://schemas.openxmlformats.org/officeDocument/2006/math">
                    <m:rad>
                      <m:radPr>
                        <m:degHide m:val="on"/>
                        <m:ctrlPr>
                          <a:rPr lang="el-GR"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zh-CN" altLang="el-GR"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zh-CN" altLang="en-US" sz="2400" dirty="0">
                    <a:solidFill>
                      <a:srgbClr val="000000"/>
                    </a:solidFill>
                    <a:latin typeface="NEU-BZ-S92"/>
                    <a:ea typeface="方正书宋_GBK"/>
                    <a:cs typeface="Times New Roman" panose="02020603050405020304" pitchFamily="18" charset="0"/>
                  </a:rPr>
                  <a:t>）的高阶无穷小量</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B477F40E-0012-475A-0CC0-005FDFBAED89}"/>
                  </a:ext>
                </a:extLst>
              </p:cNvPr>
              <p:cNvSpPr>
                <a:spLocks noRot="1" noChangeAspect="1" noMove="1" noResize="1" noEditPoints="1" noAdjustHandles="1" noChangeArrowheads="1" noChangeShapeType="1" noTextEdit="1"/>
              </p:cNvSpPr>
              <p:nvPr/>
            </p:nvSpPr>
            <p:spPr>
              <a:xfrm>
                <a:off x="827315" y="2002985"/>
                <a:ext cx="10940820" cy="344966"/>
              </a:xfrm>
              <a:prstGeom prst="rect">
                <a:avLst/>
              </a:prstGeom>
              <a:blipFill>
                <a:blip r:embed="rId2"/>
                <a:stretch>
                  <a:fillRect t="-46429" b="-39286"/>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8888197" y="4579163"/>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875231" y="2743910"/>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故只须说明上式不是</a:t>
            </a:r>
            <a:r>
              <a:rPr lang="el-GR" altLang="zh-CN" sz="2400" dirty="0">
                <a:solidFill>
                  <a:srgbClr val="000000"/>
                </a:solidFill>
                <a:latin typeface="NEU-BZ-S92"/>
                <a:ea typeface="方正书宋_GBK"/>
                <a:cs typeface="Times New Roman" panose="02020603050405020304" pitchFamily="18" charset="0"/>
              </a:rPr>
              <a:t>ρ</a:t>
            </a:r>
            <a:r>
              <a:rPr lang="zh-CN" altLang="en-US" sz="2400" dirty="0">
                <a:solidFill>
                  <a:srgbClr val="000000"/>
                </a:solidFill>
                <a:latin typeface="NEU-BZ-S92"/>
                <a:ea typeface="方正书宋_GBK"/>
                <a:cs typeface="Times New Roman" panose="02020603050405020304" pitchFamily="18" charset="0"/>
              </a:rPr>
              <a:t>的高阶无穷小量就说明</a:t>
            </a: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）处不可微</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875231" y="3429000"/>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因为</a:t>
            </a:r>
            <a:endParaRPr lang="zh-CN" altLang="zh-CN" sz="2400" dirty="0">
              <a:solidFill>
                <a:srgbClr val="000000"/>
              </a:solidFill>
              <a:latin typeface="NEU-BZ-S92"/>
              <a:ea typeface="方正书宋_GBK"/>
              <a:cs typeface="Times New Roman" panose="02020603050405020304" pitchFamily="18" charset="0"/>
            </a:endParaRPr>
          </a:p>
        </p:txBody>
      </p:sp>
      <p:pic>
        <p:nvPicPr>
          <p:cNvPr id="3" name="图片 2">
            <a:extLst>
              <a:ext uri="{FF2B5EF4-FFF2-40B4-BE49-F238E27FC236}">
                <a16:creationId xmlns:a16="http://schemas.microsoft.com/office/drawing/2014/main" id="{7BD263BC-F950-0F28-8968-AF358B03B35E}"/>
              </a:ext>
            </a:extLst>
          </p:cNvPr>
          <p:cNvPicPr>
            <a:picLocks noChangeAspect="1"/>
          </p:cNvPicPr>
          <p:nvPr/>
        </p:nvPicPr>
        <p:blipFill>
          <a:blip r:embed="rId3"/>
          <a:stretch>
            <a:fillRect/>
          </a:stretch>
        </p:blipFill>
        <p:spPr>
          <a:xfrm>
            <a:off x="3763527" y="3429000"/>
            <a:ext cx="4664946" cy="1751735"/>
          </a:xfrm>
          <a:prstGeom prst="rect">
            <a:avLst/>
          </a:prstGeom>
        </p:spPr>
      </p:pic>
    </p:spTree>
    <p:extLst>
      <p:ext uri="{BB962C8B-B14F-4D97-AF65-F5344CB8AC3E}">
        <p14:creationId xmlns:p14="http://schemas.microsoft.com/office/powerpoint/2010/main" val="178274992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27315" y="126032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a:t>
            </a:r>
            <a:r>
              <a:rPr lang="en-US" altLang="zh-CN" sz="2400" dirty="0">
                <a:solidFill>
                  <a:srgbClr val="000000"/>
                </a:solidFill>
                <a:latin typeface="NEU-BZ-S92"/>
                <a:ea typeface="方正书宋_GBK"/>
                <a:cs typeface="Times New Roman" panose="02020603050405020304" pitchFamily="18" charset="0"/>
              </a:rPr>
              <a:t>6.2</a:t>
            </a:r>
            <a:r>
              <a:rPr lang="zh-CN" altLang="en-US" sz="2400" dirty="0">
                <a:solidFill>
                  <a:srgbClr val="000000"/>
                </a:solidFill>
                <a:latin typeface="NEU-BZ-S92"/>
                <a:ea typeface="方正书宋_GBK"/>
                <a:cs typeface="Times New Roman" panose="02020603050405020304" pitchFamily="18" charset="0"/>
              </a:rPr>
              <a:t>节例</a:t>
            </a:r>
            <a:r>
              <a:rPr lang="en-US" altLang="zh-CN" sz="2400" dirty="0">
                <a:solidFill>
                  <a:srgbClr val="000000"/>
                </a:solidFill>
                <a:latin typeface="NEU-BZ-S92"/>
                <a:ea typeface="方正书宋_GBK"/>
                <a:cs typeface="Times New Roman" panose="02020603050405020304" pitchFamily="18" charset="0"/>
              </a:rPr>
              <a:t>7</a:t>
            </a:r>
            <a:r>
              <a:rPr lang="zh-CN" altLang="en-US" sz="2400" dirty="0">
                <a:solidFill>
                  <a:srgbClr val="000000"/>
                </a:solidFill>
                <a:latin typeface="NEU-BZ-S92"/>
                <a:ea typeface="方正书宋_GBK"/>
                <a:cs typeface="Times New Roman" panose="02020603050405020304" pitchFamily="18" charset="0"/>
              </a:rPr>
              <a:t>知，</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B477F40E-0012-475A-0CC0-005FDFBAED89}"/>
                  </a:ext>
                </a:extLst>
              </p:cNvPr>
              <p:cNvSpPr/>
              <p:nvPr/>
            </p:nvSpPr>
            <p:spPr>
              <a:xfrm>
                <a:off x="339532" y="145392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unc>
                        <m:func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uncPr>
                        <m:fName>
                          <m:limLow>
                            <m:limLow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limLowPr>
                            <m:e>
                              <m:r>
                                <m:rPr>
                                  <m:sty m:val="p"/>
                                </m:rPr>
                                <a:rPr lang="en-US" altLang="zh-CN" sz="2400">
                                  <a:solidFill>
                                    <a:srgbClr val="000000"/>
                                  </a:solidFill>
                                  <a:latin typeface="Cambria Math" panose="02040503050406030204" pitchFamily="18" charset="0"/>
                                  <a:ea typeface="方正书宋_GBK"/>
                                  <a:cs typeface="Times New Roman" panose="02020603050405020304" pitchFamily="18" charset="0"/>
                                </a:rPr>
                                <m:t>lim</m:t>
                              </m:r>
                            </m:e>
                            <m:lim>
                              <m:eqArr>
                                <m:eqArrPr>
                                  <m:ctrlPr>
                                    <a:rPr lang="el-GR" altLang="zh-CN" sz="2400" i="1">
                                      <a:solidFill>
                                        <a:srgbClr val="000000"/>
                                      </a:solidFill>
                                      <a:latin typeface="Cambria Math" panose="02040503050406030204" pitchFamily="18" charset="0"/>
                                      <a:ea typeface="方正书宋_GBK"/>
                                      <a:cs typeface="Times New Roman" panose="02020603050405020304" pitchFamily="18" charset="0"/>
                                    </a:rPr>
                                  </m:ctrlPr>
                                </m:eqArrPr>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
                                  <m:r>
                                    <a:rPr lang="el-GR" altLang="zh-CN" sz="2400" i="1">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e>
                              </m:eqArr>
                            </m:lim>
                          </m:limLow>
                        </m:fName>
                        <m:e>
                          <m:d>
                            <m:dPr>
                              <m:begChr m:val="［"/>
                              <m:endChr m:val="］"/>
                              <m:ctrlP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ctrlPr>
                            </m:dPr>
                            <m:e>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dirty="0">
                                  <a:solidFill>
                                    <a:srgbClr val="000000"/>
                                  </a:solidFill>
                                  <a:latin typeface="NEU-BZ-S92"/>
                                  <a:ea typeface="方正书宋_GBK"/>
                                  <a:cs typeface="Times New Roman" panose="02020603050405020304" pitchFamily="18" charset="0"/>
                                </a:rPr>
                                <m:t>)2+(</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dirty="0">
                                  <a:solidFill>
                                    <a:srgbClr val="000000"/>
                                  </a:solidFill>
                                  <a:latin typeface="NEU-BZ-S92"/>
                                  <a:ea typeface="方正书宋_GBK"/>
                                  <a:cs typeface="Times New Roman" panose="02020603050405020304" pitchFamily="18" charset="0"/>
                                </a:rPr>
                                <m:t>)2</m:t>
                              </m:r>
                              <m:r>
                                <m:rPr>
                                  <m:nor/>
                                </m:rPr>
                                <a:rPr lang="zh-CN" altLang="zh-CN" sz="2400" baseline="30000" dirty="0">
                                  <a:solidFill>
                                    <a:srgbClr val="000000"/>
                                  </a:solidFill>
                                  <a:latin typeface="NEU-BZ-S92"/>
                                  <a:ea typeface="方正书宋_GBK"/>
                                  <a:cs typeface="Times New Roman" panose="02020603050405020304" pitchFamily="18" charset="0"/>
                                </a:rPr>
                                <m:t> </m:t>
                              </m:r>
                            </m:e>
                          </m:d>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不存在，</m:t>
                          </m:r>
                        </m:e>
                      </m:func>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B477F40E-0012-475A-0CC0-005FDFBAED89}"/>
                  </a:ext>
                </a:extLst>
              </p:cNvPr>
              <p:cNvSpPr>
                <a:spLocks noRot="1" noChangeAspect="1" noMove="1" noResize="1" noEditPoints="1" noAdjustHandles="1" noChangeArrowheads="1" noChangeShapeType="1" noTextEdit="1"/>
              </p:cNvSpPr>
              <p:nvPr/>
            </p:nvSpPr>
            <p:spPr>
              <a:xfrm>
                <a:off x="339532" y="1453922"/>
                <a:ext cx="10940820" cy="323165"/>
              </a:xfrm>
              <a:prstGeom prst="rect">
                <a:avLst/>
              </a:prstGeom>
              <a:blipFill>
                <a:blip r:embed="rId2"/>
                <a:stretch>
                  <a:fillRect t="-107407" b="-44444"/>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AB77B134-4E96-3138-806C-ED0A5B218C0B}"/>
              </a:ext>
            </a:extLst>
          </p:cNvPr>
          <p:cNvSpPr txBox="1"/>
          <p:nvPr/>
        </p:nvSpPr>
        <p:spPr>
          <a:xfrm>
            <a:off x="8888197" y="4579163"/>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875230" y="2225165"/>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］不是</a:t>
            </a:r>
            <a:r>
              <a:rPr lang="el-GR" altLang="zh-CN" sz="2400" dirty="0">
                <a:solidFill>
                  <a:srgbClr val="000000"/>
                </a:solidFill>
                <a:latin typeface="NEU-BZ-S92"/>
                <a:ea typeface="方正书宋_GBK"/>
                <a:cs typeface="Times New Roman" panose="02020603050405020304" pitchFamily="18" charset="0"/>
              </a:rPr>
              <a:t>ρ</a:t>
            </a:r>
            <a:r>
              <a:rPr lang="zh-CN" altLang="en-US" sz="2400" dirty="0">
                <a:solidFill>
                  <a:srgbClr val="000000"/>
                </a:solidFill>
                <a:latin typeface="NEU-BZ-S92"/>
                <a:ea typeface="方正书宋_GBK"/>
                <a:cs typeface="Times New Roman" panose="02020603050405020304" pitchFamily="18" charset="0"/>
              </a:rPr>
              <a:t>的髙阶无穷小量，</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875230" y="301820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因此</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处不可微</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FD680D2A-C313-DCC0-C083-27633707C0BA}"/>
              </a:ext>
            </a:extLst>
          </p:cNvPr>
          <p:cNvSpPr/>
          <p:nvPr/>
        </p:nvSpPr>
        <p:spPr>
          <a:xfrm>
            <a:off x="827315" y="381125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表明二元函数在某点连续、偏导数存在不是在该点可微的充分条件</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0634611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6" grpId="0"/>
      <p:bldP spid="2"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566458" y="970257"/>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（可微的充分条件） </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8579425" y="4464863"/>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566458" y="1738921"/>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的某个邻域</a:t>
            </a:r>
            <a:r>
              <a:rPr lang="en-US" altLang="zh-CN" sz="2400" dirty="0">
                <a:solidFill>
                  <a:srgbClr val="000000"/>
                </a:solidFill>
                <a:latin typeface="NEU-BZ-S92"/>
                <a:ea typeface="方正书宋_GBK"/>
                <a:cs typeface="Times New Roman" panose="02020603050405020304" pitchFamily="18" charset="0"/>
              </a:rPr>
              <a:t>U(P</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内偏导数存在，</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566458" y="239759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且偏导数</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err="1">
                <a:solidFill>
                  <a:srgbClr val="000000"/>
                </a:solidFill>
                <a:latin typeface="NEU-BZ-S92"/>
                <a:ea typeface="方正书宋_GBK"/>
                <a:cs typeface="Times New Roman" panose="02020603050405020304" pitchFamily="18" charset="0"/>
              </a:rPr>
              <a:t>fy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处连续，</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FD680D2A-C313-DCC0-C083-27633707C0BA}"/>
              </a:ext>
            </a:extLst>
          </p:cNvPr>
          <p:cNvSpPr/>
          <p:nvPr/>
        </p:nvSpPr>
        <p:spPr>
          <a:xfrm>
            <a:off x="6511129" y="239759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处可微</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2F7CF8E-35EE-89EB-712D-79D047DADC6E}"/>
              </a:ext>
            </a:extLst>
          </p:cNvPr>
          <p:cNvSpPr/>
          <p:nvPr/>
        </p:nvSpPr>
        <p:spPr>
          <a:xfrm>
            <a:off x="560709" y="3119270"/>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证明从略</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7CE4FD59-48FF-EB33-C8FD-644FDEA18896}"/>
              </a:ext>
            </a:extLst>
          </p:cNvPr>
          <p:cNvSpPr txBox="1"/>
          <p:nvPr/>
        </p:nvSpPr>
        <p:spPr>
          <a:xfrm>
            <a:off x="8825610" y="7180849"/>
            <a:ext cx="184731" cy="369332"/>
          </a:xfrm>
          <a:prstGeom prst="rect">
            <a:avLst/>
          </a:prstGeom>
          <a:noFill/>
        </p:spPr>
        <p:txBody>
          <a:bodyPr wrap="none" rtlCol="0">
            <a:spAutoFit/>
          </a:bodyPr>
          <a:lstStyle/>
          <a:p>
            <a:endParaRPr kumimoji="1" lang="zh-CN" altLang="en-US" dirty="0"/>
          </a:p>
        </p:txBody>
      </p:sp>
      <p:sp>
        <p:nvSpPr>
          <p:cNvPr id="6" name="矩形 5">
            <a:extLst>
              <a:ext uri="{FF2B5EF4-FFF2-40B4-BE49-F238E27FC236}">
                <a16:creationId xmlns:a16="http://schemas.microsoft.com/office/drawing/2014/main" id="{C9A98ABF-9522-85FD-13A7-2B860B8A6EEA}"/>
              </a:ext>
            </a:extLst>
          </p:cNvPr>
          <p:cNvSpPr/>
          <p:nvPr/>
        </p:nvSpPr>
        <p:spPr>
          <a:xfrm>
            <a:off x="560708" y="376798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二元函数在某点偏导数连续并不是在该点可微的必要条件，</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53A5A7EE-0405-C177-D5C9-2F55B98C9FE4}"/>
              </a:ext>
            </a:extLst>
          </p:cNvPr>
          <p:cNvSpPr/>
          <p:nvPr/>
        </p:nvSpPr>
        <p:spPr>
          <a:xfrm>
            <a:off x="560709" y="4440782"/>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6.4</a:t>
            </a:r>
            <a:r>
              <a:rPr lang="zh-CN" altLang="en-US" sz="2400" dirty="0">
                <a:solidFill>
                  <a:srgbClr val="000000"/>
                </a:solidFill>
                <a:latin typeface="NEU-BZ-S92"/>
                <a:ea typeface="方正书宋_GBK"/>
                <a:cs typeface="Times New Roman" panose="02020603050405020304" pitchFamily="18" charset="0"/>
              </a:rPr>
              <a:t>中的第</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题表明了这一点</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3AFDD9B5-8B35-3CD1-2CE1-811EF833055E}"/>
              </a:ext>
            </a:extLst>
          </p:cNvPr>
          <p:cNvSpPr/>
          <p:nvPr/>
        </p:nvSpPr>
        <p:spPr>
          <a:xfrm>
            <a:off x="560707" y="5137178"/>
            <a:ext cx="11070585" cy="806631"/>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以上关于二元函数全微分的定义、可微的必要条件及可微的充分条件可以类似</a:t>
            </a: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endParaRPr lang="en-US" altLang="zh-CN" sz="2400" dirty="0">
              <a:solidFill>
                <a:srgbClr val="000000"/>
              </a:solidFill>
              <a:latin typeface="NEU-BZ-S92"/>
              <a:ea typeface="方正书宋_GBK"/>
              <a:cs typeface="Times New Roman" panose="02020603050405020304" pitchFamily="18" charset="0"/>
            </a:endParaRPr>
          </a:p>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地推广到三元及三元以上的函数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1742135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 grpId="0"/>
      <p:bldP spid="4" grpId="0"/>
      <p:bldP spid="3"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80068" y="1638546"/>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2</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667787" y="165090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求函数</a:t>
            </a:r>
            <a:r>
              <a:rPr lang="en-US" altLang="zh-CN" sz="2400" dirty="0">
                <a:solidFill>
                  <a:srgbClr val="000000"/>
                </a:solidFill>
                <a:latin typeface="NEU-BZ-S92"/>
                <a:ea typeface="方正书宋_GBK"/>
                <a:cs typeface="Times New Roman" panose="02020603050405020304" pitchFamily="18" charset="0"/>
              </a:rPr>
              <a:t>z=x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y+xy</a:t>
            </a:r>
            <a:r>
              <a:rPr lang="en-US" altLang="zh-CN" sz="2400" baseline="30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处的全微分</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134381" y="4504925"/>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1014644" y="246596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62E0CC12-E26C-C1FC-BA38-FDFF9388703F}"/>
                  </a:ext>
                </a:extLst>
              </p:cNvPr>
              <p:cNvSpPr/>
              <p:nvPr/>
            </p:nvSpPr>
            <p:spPr>
              <a:xfrm>
                <a:off x="1782087" y="2482353"/>
                <a:ext cx="11070585" cy="411523"/>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因为</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62E0CC12-E26C-C1FC-BA38-FDFF9388703F}"/>
                  </a:ext>
                </a:extLst>
              </p:cNvPr>
              <p:cNvSpPr>
                <a:spLocks noRot="1" noChangeAspect="1" noMove="1" noResize="1" noEditPoints="1" noAdjustHandles="1" noChangeArrowheads="1" noChangeShapeType="1" noTextEdit="1"/>
              </p:cNvSpPr>
              <p:nvPr/>
            </p:nvSpPr>
            <p:spPr>
              <a:xfrm>
                <a:off x="1782087" y="2482353"/>
                <a:ext cx="11070585" cy="411523"/>
              </a:xfrm>
              <a:prstGeom prst="rect">
                <a:avLst/>
              </a:prstGeom>
              <a:blipFill>
                <a:blip r:embed="rId2"/>
                <a:stretch>
                  <a:fillRect t="-52941" b="-2941"/>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575D5AB8-2CCE-E888-9401-6C5ED742FF58}"/>
              </a:ext>
            </a:extLst>
          </p:cNvPr>
          <p:cNvSpPr/>
          <p:nvPr/>
        </p:nvSpPr>
        <p:spPr>
          <a:xfrm>
            <a:off x="1782086" y="3755572"/>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endParaRPr lang="zh-CN" altLang="zh-CN" sz="2400" dirty="0">
              <a:solidFill>
                <a:srgbClr val="000000"/>
              </a:solidFill>
              <a:latin typeface="NEU-BZ-S92"/>
              <a:ea typeface="方正书宋_GBK"/>
              <a:cs typeface="Times New Roman" panose="02020603050405020304" pitchFamily="18" charset="0"/>
            </a:endParaRPr>
          </a:p>
        </p:txBody>
      </p:sp>
      <p:pic>
        <p:nvPicPr>
          <p:cNvPr id="3" name="图片 2">
            <a:extLst>
              <a:ext uri="{FF2B5EF4-FFF2-40B4-BE49-F238E27FC236}">
                <a16:creationId xmlns:a16="http://schemas.microsoft.com/office/drawing/2014/main" id="{5860AD1E-2E74-1CB3-7AC9-D3E5AE151691}"/>
              </a:ext>
            </a:extLst>
          </p:cNvPr>
          <p:cNvPicPr>
            <a:picLocks noChangeAspect="1"/>
          </p:cNvPicPr>
          <p:nvPr/>
        </p:nvPicPr>
        <p:blipFill>
          <a:blip r:embed="rId3"/>
          <a:stretch>
            <a:fillRect/>
          </a:stretch>
        </p:blipFill>
        <p:spPr>
          <a:xfrm>
            <a:off x="7249348" y="2129339"/>
            <a:ext cx="3273886" cy="919631"/>
          </a:xfrm>
          <a:prstGeom prst="rect">
            <a:avLst/>
          </a:prstGeom>
        </p:spPr>
      </p:pic>
      <p:pic>
        <p:nvPicPr>
          <p:cNvPr id="4" name="图片 3">
            <a:extLst>
              <a:ext uri="{FF2B5EF4-FFF2-40B4-BE49-F238E27FC236}">
                <a16:creationId xmlns:a16="http://schemas.microsoft.com/office/drawing/2014/main" id="{CB31D262-DD8C-05D0-9CAE-C20DAA8EA057}"/>
              </a:ext>
            </a:extLst>
          </p:cNvPr>
          <p:cNvPicPr>
            <a:picLocks noChangeAspect="1"/>
          </p:cNvPicPr>
          <p:nvPr/>
        </p:nvPicPr>
        <p:blipFill>
          <a:blip r:embed="rId4"/>
          <a:stretch>
            <a:fillRect/>
          </a:stretch>
        </p:blipFill>
        <p:spPr>
          <a:xfrm>
            <a:off x="3413329" y="3244413"/>
            <a:ext cx="3382078" cy="1233714"/>
          </a:xfrm>
          <a:prstGeom prst="rect">
            <a:avLst/>
          </a:prstGeom>
        </p:spPr>
      </p:pic>
    </p:spTree>
    <p:extLst>
      <p:ext uri="{BB962C8B-B14F-4D97-AF65-F5344CB8AC3E}">
        <p14:creationId xmlns:p14="http://schemas.microsoft.com/office/powerpoint/2010/main" val="421247698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6" grpId="0"/>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945383" y="1377289"/>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3</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733102" y="1389646"/>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求函数</a:t>
            </a:r>
            <a:r>
              <a:rPr lang="en-US" altLang="zh-CN" sz="2400" dirty="0">
                <a:solidFill>
                  <a:srgbClr val="000000"/>
                </a:solidFill>
                <a:latin typeface="NEU-BZ-S92"/>
                <a:ea typeface="方正书宋_GBK"/>
                <a:cs typeface="Times New Roman" panose="02020603050405020304" pitchFamily="18" charset="0"/>
              </a:rPr>
              <a:t>u=</a:t>
            </a:r>
            <a:r>
              <a:rPr lang="en-US" altLang="zh-CN" sz="2400" dirty="0" err="1">
                <a:solidFill>
                  <a:srgbClr val="000000"/>
                </a:solidFill>
                <a:latin typeface="NEU-BZ-S92"/>
                <a:ea typeface="方正书宋_GBK"/>
                <a:cs typeface="Times New Roman" panose="02020603050405020304" pitchFamily="18" charset="0"/>
              </a:rPr>
              <a:t>e</a:t>
            </a:r>
            <a:r>
              <a:rPr lang="en-US" altLang="zh-CN" sz="2400" baseline="30000" dirty="0" err="1">
                <a:solidFill>
                  <a:srgbClr val="000000"/>
                </a:solidFill>
                <a:latin typeface="NEU-BZ-S92"/>
                <a:ea typeface="方正书宋_GBK"/>
                <a:cs typeface="Times New Roman" panose="02020603050405020304" pitchFamily="18" charset="0"/>
              </a:rPr>
              <a:t>x+z</a:t>
            </a:r>
            <a:r>
              <a:rPr lang="en-US" altLang="zh-CN" sz="2400" dirty="0" err="1">
                <a:solidFill>
                  <a:srgbClr val="000000"/>
                </a:solidFill>
                <a:latin typeface="NEU-BZ-S92"/>
                <a:ea typeface="方正书宋_GBK"/>
                <a:cs typeface="Times New Roman" panose="02020603050405020304" pitchFamily="18" charset="0"/>
              </a:rPr>
              <a:t>sin</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的全微分</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pic>
        <p:nvPicPr>
          <p:cNvPr id="6" name="图片 5">
            <a:extLst>
              <a:ext uri="{FF2B5EF4-FFF2-40B4-BE49-F238E27FC236}">
                <a16:creationId xmlns:a16="http://schemas.microsoft.com/office/drawing/2014/main" id="{B9448BAF-4AE1-29FA-D489-4EE93F535673}"/>
              </a:ext>
            </a:extLst>
          </p:cNvPr>
          <p:cNvPicPr>
            <a:picLocks noChangeAspect="1"/>
          </p:cNvPicPr>
          <p:nvPr/>
        </p:nvPicPr>
        <p:blipFill>
          <a:blip r:embed="rId2"/>
          <a:stretch>
            <a:fillRect/>
          </a:stretch>
        </p:blipFill>
        <p:spPr>
          <a:xfrm>
            <a:off x="1234893" y="2123477"/>
            <a:ext cx="9056359" cy="3509880"/>
          </a:xfrm>
          <a:prstGeom prst="rect">
            <a:avLst/>
          </a:prstGeom>
        </p:spPr>
      </p:pic>
    </p:spTree>
    <p:extLst>
      <p:ext uri="{BB962C8B-B14F-4D97-AF65-F5344CB8AC3E}">
        <p14:creationId xmlns:p14="http://schemas.microsoft.com/office/powerpoint/2010/main" val="8749549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28953" y="123096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类似地，</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22EE72F4-5594-D9E9-84C0-EC6E4A5DE811}"/>
              </a:ext>
            </a:extLst>
          </p:cNvPr>
          <p:cNvSpPr/>
          <p:nvPr/>
        </p:nvSpPr>
        <p:spPr>
          <a:xfrm>
            <a:off x="2206888" y="1210752"/>
            <a:ext cx="12485298"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可定义</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处对自变量</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p>
        </p:txBody>
      </p:sp>
      <p:sp>
        <p:nvSpPr>
          <p:cNvPr id="11" name="矩形 10">
            <a:extLst>
              <a:ext uri="{FF2B5EF4-FFF2-40B4-BE49-F238E27FC236}">
                <a16:creationId xmlns:a16="http://schemas.microsoft.com/office/drawing/2014/main" id="{825D303C-3078-6E23-8EA5-3E57576AAFF7}"/>
              </a:ext>
            </a:extLst>
          </p:cNvPr>
          <p:cNvSpPr/>
          <p:nvPr/>
        </p:nvSpPr>
        <p:spPr>
          <a:xfrm>
            <a:off x="9206990" y="119053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a:t>
            </a:r>
            <a:endParaRPr lang="zh-CN" altLang="zh-CN" sz="2400" dirty="0">
              <a:solidFill>
                <a:srgbClr val="000000"/>
              </a:solidFill>
              <a:latin typeface="NEU-BZ-S92"/>
              <a:ea typeface="方正书宋_GBK"/>
              <a:cs typeface="Times New Roman" panose="02020603050405020304" pitchFamily="18" charset="0"/>
            </a:endParaRPr>
          </a:p>
        </p:txBody>
      </p:sp>
      <p:pic>
        <p:nvPicPr>
          <p:cNvPr id="7" name="图片 6">
            <a:extLst>
              <a:ext uri="{FF2B5EF4-FFF2-40B4-BE49-F238E27FC236}">
                <a16:creationId xmlns:a16="http://schemas.microsoft.com/office/drawing/2014/main" id="{7B663526-8850-3E67-9367-4413489C13ED}"/>
              </a:ext>
            </a:extLst>
          </p:cNvPr>
          <p:cNvPicPr>
            <a:picLocks noChangeAspect="1"/>
          </p:cNvPicPr>
          <p:nvPr/>
        </p:nvPicPr>
        <p:blipFill>
          <a:blip r:embed="rId2"/>
          <a:stretch>
            <a:fillRect/>
          </a:stretch>
        </p:blipFill>
        <p:spPr>
          <a:xfrm>
            <a:off x="2504946" y="1956310"/>
            <a:ext cx="4210718" cy="1163488"/>
          </a:xfrm>
          <a:prstGeom prst="rect">
            <a:avLst/>
          </a:prstGeom>
        </p:spPr>
      </p:pic>
      <p:sp>
        <p:nvSpPr>
          <p:cNvPr id="8" name="矩形 7">
            <a:extLst>
              <a:ext uri="{FF2B5EF4-FFF2-40B4-BE49-F238E27FC236}">
                <a16:creationId xmlns:a16="http://schemas.microsoft.com/office/drawing/2014/main" id="{C2B99A37-E5A2-7BB9-A10E-EE381195B10C}"/>
              </a:ext>
            </a:extLst>
          </p:cNvPr>
          <p:cNvSpPr/>
          <p:nvPr/>
        </p:nvSpPr>
        <p:spPr>
          <a:xfrm>
            <a:off x="7189768" y="236557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存在，</a:t>
            </a:r>
            <a:endParaRPr lang="zh-CN" altLang="zh-CN" sz="2400" dirty="0">
              <a:solidFill>
                <a:srgbClr val="000000"/>
              </a:solidFill>
              <a:latin typeface="NEU-BZ-S92"/>
              <a:ea typeface="方正书宋_GBK"/>
              <a:cs typeface="Times New Roman" panose="02020603050405020304" pitchFamily="18" charset="0"/>
            </a:endParaRPr>
          </a:p>
        </p:txBody>
      </p:sp>
      <p:sp>
        <p:nvSpPr>
          <p:cNvPr id="12" name="矩形 11">
            <a:extLst>
              <a:ext uri="{FF2B5EF4-FFF2-40B4-BE49-F238E27FC236}">
                <a16:creationId xmlns:a16="http://schemas.microsoft.com/office/drawing/2014/main" id="{1EA819F2-8964-3800-2074-2CD9496D66C2}"/>
              </a:ext>
            </a:extLst>
          </p:cNvPr>
          <p:cNvSpPr/>
          <p:nvPr/>
        </p:nvSpPr>
        <p:spPr>
          <a:xfrm>
            <a:off x="1948210" y="3499143"/>
            <a:ext cx="12485298"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则称该极限为</a:t>
            </a:r>
            <a:r>
              <a:rPr lang="en-US" altLang="zh-CN" sz="2400" dirty="0">
                <a:solidFill>
                  <a:srgbClr val="000000"/>
                </a:solidFill>
                <a:latin typeface="NEU-BZ-S92"/>
                <a:ea typeface="方正书宋_GBK"/>
                <a:cs typeface="Times New Roman" panose="02020603050405020304" pitchFamily="18" charset="0"/>
              </a:rPr>
              <a:t>z=f(x, 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 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处对自变量</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p>
        </p:txBody>
      </p:sp>
      <p:sp>
        <p:nvSpPr>
          <p:cNvPr id="13" name="矩形 12">
            <a:extLst>
              <a:ext uri="{FF2B5EF4-FFF2-40B4-BE49-F238E27FC236}">
                <a16:creationId xmlns:a16="http://schemas.microsoft.com/office/drawing/2014/main" id="{604D991E-E1EC-7AF1-2B23-2C4EF609A7EF}"/>
              </a:ext>
            </a:extLst>
          </p:cNvPr>
          <p:cNvSpPr/>
          <p:nvPr/>
        </p:nvSpPr>
        <p:spPr>
          <a:xfrm>
            <a:off x="1093768" y="431195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记作</a:t>
            </a:r>
            <a:endParaRPr lang="zh-CN" altLang="zh-CN" sz="2400" dirty="0">
              <a:solidFill>
                <a:srgbClr val="000000"/>
              </a:solidFill>
              <a:latin typeface="NEU-BZ-S92"/>
              <a:ea typeface="方正书宋_GBK"/>
              <a:cs typeface="Times New Roman" panose="02020603050405020304" pitchFamily="18" charset="0"/>
            </a:endParaRPr>
          </a:p>
        </p:txBody>
      </p:sp>
      <p:pic>
        <p:nvPicPr>
          <p:cNvPr id="16" name="图片 15">
            <a:extLst>
              <a:ext uri="{FF2B5EF4-FFF2-40B4-BE49-F238E27FC236}">
                <a16:creationId xmlns:a16="http://schemas.microsoft.com/office/drawing/2014/main" id="{3AC10B69-78D8-3290-C6E9-A7A6E6A1E89E}"/>
              </a:ext>
            </a:extLst>
          </p:cNvPr>
          <p:cNvPicPr>
            <a:picLocks noChangeAspect="1"/>
          </p:cNvPicPr>
          <p:nvPr/>
        </p:nvPicPr>
        <p:blipFill>
          <a:blip r:embed="rId3"/>
          <a:stretch>
            <a:fillRect/>
          </a:stretch>
        </p:blipFill>
        <p:spPr>
          <a:xfrm>
            <a:off x="2504946" y="4118839"/>
            <a:ext cx="5577898" cy="1163488"/>
          </a:xfrm>
          <a:prstGeom prst="rect">
            <a:avLst/>
          </a:prstGeom>
        </p:spPr>
      </p:pic>
    </p:spTree>
    <p:extLst>
      <p:ext uri="{BB962C8B-B14F-4D97-AF65-F5344CB8AC3E}">
        <p14:creationId xmlns:p14="http://schemas.microsoft.com/office/powerpoint/2010/main" val="338746382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20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1" grpId="0"/>
      <p:bldP spid="8" grpId="0"/>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23658" y="114987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 全微分在近似计算中的应用</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036625" y="4644477"/>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1023658" y="1918535"/>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由全微分定义知，</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3593697" y="192925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若函数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处可微，</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FD680D2A-C313-DCC0-C083-27633707C0BA}"/>
              </a:ext>
            </a:extLst>
          </p:cNvPr>
          <p:cNvSpPr/>
          <p:nvPr/>
        </p:nvSpPr>
        <p:spPr>
          <a:xfrm>
            <a:off x="1017907" y="256112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并且当</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较小时，</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2F7CF8E-35EE-89EB-712D-79D047DADC6E}"/>
              </a:ext>
            </a:extLst>
          </p:cNvPr>
          <p:cNvSpPr/>
          <p:nvPr/>
        </p:nvSpPr>
        <p:spPr>
          <a:xfrm>
            <a:off x="4887780" y="2564223"/>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有近似公式</a:t>
            </a:r>
            <a:endParaRPr lang="zh-CN" altLang="zh-CN" sz="2400" dirty="0">
              <a:solidFill>
                <a:srgbClr val="000000"/>
              </a:solidFill>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7CE4FD59-48FF-EB33-C8FD-644FDEA18896}"/>
              </a:ext>
            </a:extLst>
          </p:cNvPr>
          <p:cNvSpPr txBox="1"/>
          <p:nvPr/>
        </p:nvSpPr>
        <p:spPr>
          <a:xfrm>
            <a:off x="9282810" y="7360463"/>
            <a:ext cx="184731" cy="369332"/>
          </a:xfrm>
          <a:prstGeom prst="rect">
            <a:avLst/>
          </a:prstGeom>
          <a:noFill/>
        </p:spPr>
        <p:txBody>
          <a:bodyPr wrap="none" rtlCol="0">
            <a:spAutoFit/>
          </a:bodyPr>
          <a:lstStyle/>
          <a:p>
            <a:endParaRPr kumimoji="1" lang="zh-CN" altLang="en-US" dirty="0"/>
          </a:p>
        </p:txBody>
      </p:sp>
      <p:sp>
        <p:nvSpPr>
          <p:cNvPr id="6" name="矩形 5">
            <a:extLst>
              <a:ext uri="{FF2B5EF4-FFF2-40B4-BE49-F238E27FC236}">
                <a16:creationId xmlns:a16="http://schemas.microsoft.com/office/drawing/2014/main" id="{C9A98ABF-9522-85FD-13A7-2B860B8A6EEA}"/>
              </a:ext>
            </a:extLst>
          </p:cNvPr>
          <p:cNvSpPr/>
          <p:nvPr/>
        </p:nvSpPr>
        <p:spPr>
          <a:xfrm>
            <a:off x="1017907" y="3263648"/>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x+fy</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53A5A7EE-0405-C177-D5C9-2F55B98C9FE4}"/>
              </a:ext>
            </a:extLst>
          </p:cNvPr>
          <p:cNvSpPr/>
          <p:nvPr/>
        </p:nvSpPr>
        <p:spPr>
          <a:xfrm>
            <a:off x="8561706" y="326847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或者</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3AFDD9B5-8B35-3CD1-2CE1-811EF833055E}"/>
              </a:ext>
            </a:extLst>
          </p:cNvPr>
          <p:cNvSpPr/>
          <p:nvPr/>
        </p:nvSpPr>
        <p:spPr>
          <a:xfrm>
            <a:off x="1017907" y="3970649"/>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f(x</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y)≈f(x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err="1">
                <a:solidFill>
                  <a:srgbClr val="000000"/>
                </a:solidFill>
                <a:latin typeface="NEU-BZ-S92"/>
                <a:ea typeface="方正书宋_GBK"/>
                <a:cs typeface="Times New Roman" panose="02020603050405020304" pitchFamily="18" charset="0"/>
              </a:rPr>
              <a:t>x+fy</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3AB812CC-6D3D-F263-5F69-CF85070B9CA9}"/>
              </a:ext>
            </a:extLst>
          </p:cNvPr>
          <p:cNvSpPr/>
          <p:nvPr/>
        </p:nvSpPr>
        <p:spPr>
          <a:xfrm>
            <a:off x="1017907" y="4672821"/>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与一元函数情形类似，</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9ADF8CD1-FB35-88AC-5BA7-CFDDE2B19149}"/>
              </a:ext>
            </a:extLst>
          </p:cNvPr>
          <p:cNvSpPr/>
          <p:nvPr/>
        </p:nvSpPr>
        <p:spPr>
          <a:xfrm>
            <a:off x="4270232" y="4656660"/>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可以用上述两个式子作近似计算和误差估计</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7868690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 grpId="0"/>
      <p:bldP spid="4" grpId="0"/>
      <p:bldP spid="3" grpId="0"/>
      <p:bldP spid="6" grpId="0"/>
      <p:bldP spid="7" grpId="0"/>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23658" y="114987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4</a:t>
            </a:r>
            <a:endParaRPr lang="zh-CN" altLang="zh-CN" sz="2400" dirty="0">
              <a:solidFill>
                <a:srgbClr val="000000"/>
              </a:solidFill>
              <a:latin typeface="NEU-BZ-S92"/>
              <a:ea typeface="方正书宋_GBK"/>
              <a:cs typeface="Times New Roman" panose="02020603050405020304" pitchFamily="18" charset="0"/>
            </a:endParaRPr>
          </a:p>
        </p:txBody>
      </p:sp>
      <p:sp>
        <p:nvSpPr>
          <p:cNvPr id="14" name="文本框 13">
            <a:extLst>
              <a:ext uri="{FF2B5EF4-FFF2-40B4-BE49-F238E27FC236}">
                <a16:creationId xmlns:a16="http://schemas.microsoft.com/office/drawing/2014/main" id="{AB77B134-4E96-3138-806C-ED0A5B218C0B}"/>
              </a:ext>
            </a:extLst>
          </p:cNvPr>
          <p:cNvSpPr txBox="1"/>
          <p:nvPr/>
        </p:nvSpPr>
        <p:spPr>
          <a:xfrm>
            <a:off x="9036625" y="4644477"/>
            <a:ext cx="184731" cy="369332"/>
          </a:xfrm>
          <a:prstGeom prst="rect">
            <a:avLst/>
          </a:prstGeom>
          <a:noFill/>
        </p:spPr>
        <p:txBody>
          <a:bodyPr wrap="none" rtlCol="0">
            <a:spAutoFit/>
          </a:bodyPr>
          <a:lstStyle/>
          <a:p>
            <a:endParaRPr kumimoji="1" lang="zh-CN" altLang="en-US" dirty="0"/>
          </a:p>
        </p:txBody>
      </p:sp>
      <p:sp>
        <p:nvSpPr>
          <p:cNvPr id="16" name="矩形 15">
            <a:extLst>
              <a:ext uri="{FF2B5EF4-FFF2-40B4-BE49-F238E27FC236}">
                <a16:creationId xmlns:a16="http://schemas.microsoft.com/office/drawing/2014/main" id="{36B02F35-E4FF-22D0-A692-18DB7C2B6B13}"/>
              </a:ext>
            </a:extLst>
          </p:cNvPr>
          <p:cNvSpPr/>
          <p:nvPr/>
        </p:nvSpPr>
        <p:spPr>
          <a:xfrm>
            <a:off x="1905401" y="115073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有一圆柱体，</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2E0CC12-E26C-C1FC-BA38-FDFF9388703F}"/>
              </a:ext>
            </a:extLst>
          </p:cNvPr>
          <p:cNvSpPr/>
          <p:nvPr/>
        </p:nvSpPr>
        <p:spPr>
          <a:xfrm>
            <a:off x="3839882" y="1160843"/>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当其半径由</a:t>
            </a:r>
            <a:r>
              <a:rPr lang="en-US" altLang="zh-CN" sz="2400" dirty="0">
                <a:solidFill>
                  <a:srgbClr val="000000"/>
                </a:solidFill>
                <a:latin typeface="NEU-BZ-S92"/>
                <a:ea typeface="方正书宋_GBK"/>
                <a:cs typeface="Times New Roman" panose="02020603050405020304" pitchFamily="18" charset="0"/>
              </a:rPr>
              <a:t>20cm</a:t>
            </a:r>
            <a:r>
              <a:rPr lang="zh-CN" altLang="en-US" sz="2400" dirty="0">
                <a:solidFill>
                  <a:srgbClr val="000000"/>
                </a:solidFill>
                <a:latin typeface="NEU-BZ-S92"/>
                <a:ea typeface="方正书宋_GBK"/>
                <a:cs typeface="Times New Roman" panose="02020603050405020304" pitchFamily="18" charset="0"/>
              </a:rPr>
              <a:t>增大到</a:t>
            </a:r>
            <a:r>
              <a:rPr lang="en-US" altLang="zh-CN" sz="2400" dirty="0">
                <a:solidFill>
                  <a:srgbClr val="000000"/>
                </a:solidFill>
                <a:latin typeface="NEU-BZ-S92"/>
                <a:ea typeface="方正书宋_GBK"/>
                <a:cs typeface="Times New Roman" panose="02020603050405020304" pitchFamily="18" charset="0"/>
              </a:rPr>
              <a:t>20.05cm</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FD680D2A-C313-DCC0-C083-27633707C0BA}"/>
              </a:ext>
            </a:extLst>
          </p:cNvPr>
          <p:cNvSpPr/>
          <p:nvPr/>
        </p:nvSpPr>
        <p:spPr>
          <a:xfrm>
            <a:off x="1905400" y="1824565"/>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高由</a:t>
            </a:r>
            <a:r>
              <a:rPr lang="en-US" altLang="zh-CN" sz="2400" dirty="0">
                <a:solidFill>
                  <a:srgbClr val="000000"/>
                </a:solidFill>
                <a:latin typeface="NEU-BZ-S92"/>
                <a:ea typeface="方正书宋_GBK"/>
                <a:cs typeface="Times New Roman" panose="02020603050405020304" pitchFamily="18" charset="0"/>
              </a:rPr>
              <a:t>100cm</a:t>
            </a:r>
            <a:r>
              <a:rPr lang="zh-CN" altLang="en-US" sz="2400" dirty="0">
                <a:solidFill>
                  <a:srgbClr val="000000"/>
                </a:solidFill>
                <a:latin typeface="NEU-BZ-S92"/>
                <a:ea typeface="方正书宋_GBK"/>
                <a:cs typeface="Times New Roman" panose="02020603050405020304" pitchFamily="18" charset="0"/>
              </a:rPr>
              <a:t>减小到</a:t>
            </a:r>
            <a:r>
              <a:rPr lang="en-US" altLang="zh-CN" sz="2400" dirty="0">
                <a:solidFill>
                  <a:srgbClr val="000000"/>
                </a:solidFill>
                <a:latin typeface="NEU-BZ-S92"/>
                <a:ea typeface="方正书宋_GBK"/>
                <a:cs typeface="Times New Roman" panose="02020603050405020304" pitchFamily="18" charset="0"/>
              </a:rPr>
              <a:t>99cm</a:t>
            </a:r>
            <a:r>
              <a:rPr lang="zh-CN" altLang="en-US" sz="2400" dirty="0">
                <a:solidFill>
                  <a:srgbClr val="000000"/>
                </a:solidFill>
                <a:latin typeface="NEU-BZ-S92"/>
                <a:ea typeface="方正书宋_GBK"/>
                <a:cs typeface="Times New Roman" panose="02020603050405020304" pitchFamily="18" charset="0"/>
              </a:rPr>
              <a:t>时，</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2F7CF8E-35EE-89EB-712D-79D047DADC6E}"/>
              </a:ext>
            </a:extLst>
          </p:cNvPr>
          <p:cNvSpPr/>
          <p:nvPr/>
        </p:nvSpPr>
        <p:spPr>
          <a:xfrm>
            <a:off x="5704209" y="184675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求该圆柱体体积变化的近似值</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7CE4FD59-48FF-EB33-C8FD-644FDEA18896}"/>
              </a:ext>
            </a:extLst>
          </p:cNvPr>
          <p:cNvSpPr txBox="1"/>
          <p:nvPr/>
        </p:nvSpPr>
        <p:spPr>
          <a:xfrm>
            <a:off x="9282810" y="7360463"/>
            <a:ext cx="184731" cy="369332"/>
          </a:xfrm>
          <a:prstGeom prst="rect">
            <a:avLst/>
          </a:prstGeom>
          <a:noFill/>
        </p:spPr>
        <p:txBody>
          <a:bodyPr wrap="none" rtlCol="0">
            <a:spAutoFit/>
          </a:bodyPr>
          <a:lstStyle/>
          <a:p>
            <a:endParaRPr kumimoji="1" lang="zh-CN" altLang="en-US" dirty="0"/>
          </a:p>
        </p:txBody>
      </p:sp>
      <p:sp>
        <p:nvSpPr>
          <p:cNvPr id="6" name="矩形 5">
            <a:extLst>
              <a:ext uri="{FF2B5EF4-FFF2-40B4-BE49-F238E27FC236}">
                <a16:creationId xmlns:a16="http://schemas.microsoft.com/office/drawing/2014/main" id="{C9A98ABF-9522-85FD-13A7-2B860B8A6EEA}"/>
              </a:ext>
            </a:extLst>
          </p:cNvPr>
          <p:cNvSpPr/>
          <p:nvPr/>
        </p:nvSpPr>
        <p:spPr>
          <a:xfrm>
            <a:off x="1121415" y="2543097"/>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baseline="300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53A5A7EE-0405-C177-D5C9-2F55B98C9FE4}"/>
              </a:ext>
            </a:extLst>
          </p:cNvPr>
          <p:cNvSpPr/>
          <p:nvPr/>
        </p:nvSpPr>
        <p:spPr>
          <a:xfrm>
            <a:off x="1924396" y="257828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圆柱体体积为</a:t>
            </a:r>
            <a:r>
              <a:rPr lang="en-US" altLang="zh-CN" sz="2400" dirty="0">
                <a:solidFill>
                  <a:srgbClr val="000000"/>
                </a:solidFill>
                <a:latin typeface="NEU-BZ-S92"/>
                <a:ea typeface="方正书宋_GBK"/>
                <a:cs typeface="Times New Roman" panose="02020603050405020304" pitchFamily="18" charset="0"/>
              </a:rPr>
              <a:t>V=</a:t>
            </a:r>
            <a:r>
              <a:rPr lang="el-GR" altLang="zh-CN" sz="2400" dirty="0">
                <a:solidFill>
                  <a:srgbClr val="000000"/>
                </a:solidFill>
                <a:latin typeface="NEU-BZ-S92"/>
                <a:ea typeface="方正书宋_GBK"/>
                <a:cs typeface="Times New Roman" panose="02020603050405020304" pitchFamily="18" charset="0"/>
              </a:rPr>
              <a:t>π</a:t>
            </a:r>
            <a:r>
              <a:rPr lang="en-US" altLang="zh-CN" sz="2400" dirty="0">
                <a:solidFill>
                  <a:srgbClr val="000000"/>
                </a:solidFill>
                <a:latin typeface="NEU-BZ-S92"/>
                <a:ea typeface="方正书宋_GBK"/>
                <a:cs typeface="Times New Roman" panose="02020603050405020304" pitchFamily="18" charset="0"/>
              </a:rPr>
              <a:t>r2h</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3AFDD9B5-8B35-3CD1-2CE1-811EF833055E}"/>
              </a:ext>
            </a:extLst>
          </p:cNvPr>
          <p:cNvSpPr/>
          <p:nvPr/>
        </p:nvSpPr>
        <p:spPr>
          <a:xfrm>
            <a:off x="5086661" y="2567246"/>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现在</a:t>
            </a:r>
            <a:r>
              <a:rPr lang="en-US" altLang="zh-CN" sz="2400" dirty="0">
                <a:solidFill>
                  <a:srgbClr val="000000"/>
                </a:solidFill>
                <a:latin typeface="NEU-BZ-S92"/>
                <a:ea typeface="方正书宋_GBK"/>
                <a:cs typeface="Times New Roman" panose="02020603050405020304" pitchFamily="18" charset="0"/>
              </a:rPr>
              <a:t>r</a:t>
            </a:r>
            <a:r>
              <a:rPr lang="zh-CN" altLang="en-US" sz="2400" dirty="0">
                <a:solidFill>
                  <a:srgbClr val="000000"/>
                </a:solidFill>
                <a:latin typeface="NEU-BZ-S92"/>
                <a:ea typeface="方正书宋_GBK"/>
                <a:cs typeface="Times New Roman" panose="02020603050405020304" pitchFamily="18" charset="0"/>
              </a:rPr>
              <a:t>由</a:t>
            </a:r>
            <a:r>
              <a:rPr lang="en-US" altLang="zh-CN" sz="2400" dirty="0">
                <a:solidFill>
                  <a:srgbClr val="000000"/>
                </a:solidFill>
                <a:latin typeface="NEU-BZ-S92"/>
                <a:ea typeface="方正书宋_GBK"/>
                <a:cs typeface="Times New Roman" panose="02020603050405020304" pitchFamily="18" charset="0"/>
              </a:rPr>
              <a:t>20cm</a:t>
            </a:r>
            <a:r>
              <a:rPr lang="zh-CN" altLang="en-US" sz="2400" dirty="0">
                <a:solidFill>
                  <a:srgbClr val="000000"/>
                </a:solidFill>
                <a:latin typeface="NEU-BZ-S92"/>
                <a:ea typeface="方正书宋_GBK"/>
                <a:cs typeface="Times New Roman" panose="02020603050405020304" pitchFamily="18" charset="0"/>
              </a:rPr>
              <a:t>变化到</a:t>
            </a:r>
            <a:r>
              <a:rPr lang="en-US" altLang="zh-CN" sz="2400" dirty="0">
                <a:solidFill>
                  <a:srgbClr val="000000"/>
                </a:solidFill>
                <a:latin typeface="NEU-BZ-S92"/>
                <a:ea typeface="方正书宋_GBK"/>
                <a:cs typeface="Times New Roman" panose="02020603050405020304" pitchFamily="18" charset="0"/>
              </a:rPr>
              <a:t>20.05cm</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3AB812CC-6D3D-F263-5F69-CF85070B9CA9}"/>
              </a:ext>
            </a:extLst>
          </p:cNvPr>
          <p:cNvSpPr/>
          <p:nvPr/>
        </p:nvSpPr>
        <p:spPr>
          <a:xfrm>
            <a:off x="1905399" y="3234496"/>
            <a:ext cx="11070585"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 h</a:t>
            </a:r>
            <a:r>
              <a:rPr lang="zh-CN" altLang="en-US" sz="2400" dirty="0">
                <a:solidFill>
                  <a:srgbClr val="000000"/>
                </a:solidFill>
                <a:latin typeface="NEU-BZ-S92"/>
                <a:ea typeface="方正书宋_GBK"/>
                <a:cs typeface="Times New Roman" panose="02020603050405020304" pitchFamily="18" charset="0"/>
              </a:rPr>
              <a:t>由</a:t>
            </a:r>
            <a:r>
              <a:rPr lang="en-US" altLang="zh-CN" sz="2400" dirty="0">
                <a:solidFill>
                  <a:srgbClr val="000000"/>
                </a:solidFill>
                <a:latin typeface="NEU-BZ-S92"/>
                <a:ea typeface="方正书宋_GBK"/>
                <a:cs typeface="Times New Roman" panose="02020603050405020304" pitchFamily="18" charset="0"/>
              </a:rPr>
              <a:t>100cm</a:t>
            </a:r>
            <a:r>
              <a:rPr lang="zh-CN" altLang="en-US" sz="2400" dirty="0">
                <a:solidFill>
                  <a:srgbClr val="000000"/>
                </a:solidFill>
                <a:latin typeface="NEU-BZ-S92"/>
                <a:ea typeface="方正书宋_GBK"/>
                <a:cs typeface="Times New Roman" panose="02020603050405020304" pitchFamily="18" charset="0"/>
              </a:rPr>
              <a:t>变化到</a:t>
            </a:r>
            <a:r>
              <a:rPr lang="en-US" altLang="zh-CN" sz="2400" dirty="0">
                <a:solidFill>
                  <a:srgbClr val="000000"/>
                </a:solidFill>
                <a:latin typeface="NEU-BZ-S92"/>
                <a:ea typeface="方正书宋_GBK"/>
                <a:cs typeface="Times New Roman" panose="02020603050405020304" pitchFamily="18" charset="0"/>
              </a:rPr>
              <a:t>99cm</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9ADF8CD1-FB35-88AC-5BA7-CFDDE2B19149}"/>
              </a:ext>
            </a:extLst>
          </p:cNvPr>
          <p:cNvSpPr/>
          <p:nvPr/>
        </p:nvSpPr>
        <p:spPr>
          <a:xfrm>
            <a:off x="5395434" y="3199304"/>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即</a:t>
            </a:r>
            <a:r>
              <a:rPr lang="en-US" altLang="zh-CN" sz="2400" dirty="0">
                <a:solidFill>
                  <a:srgbClr val="000000"/>
                </a:solidFill>
                <a:latin typeface="NEU-BZ-S92"/>
                <a:ea typeface="方正书宋_GBK"/>
                <a:cs typeface="Times New Roman" panose="02020603050405020304" pitchFamily="18" charset="0"/>
              </a:rPr>
              <a:t>r=20</a:t>
            </a:r>
            <a:r>
              <a:rPr lang="zh-CN" altLang="en-US" sz="2400" dirty="0">
                <a:solidFill>
                  <a:srgbClr val="000000"/>
                </a:solidFill>
                <a:latin typeface="NEU-BZ-S92"/>
                <a:ea typeface="方正书宋_GBK"/>
                <a:cs typeface="Times New Roman" panose="02020603050405020304" pitchFamily="18" charset="0"/>
              </a:rPr>
              <a:t>， </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r=0.05</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h=100</a:t>
            </a:r>
            <a:r>
              <a:rPr lang="zh-CN" altLang="en-US" sz="2400" dirty="0">
                <a:solidFill>
                  <a:srgbClr val="000000"/>
                </a:solidFill>
                <a:latin typeface="NEU-BZ-S92"/>
                <a:ea typeface="方正书宋_GBK"/>
                <a:cs typeface="Times New Roman" panose="02020603050405020304" pitchFamily="18" charset="0"/>
              </a:rPr>
              <a:t>， </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h=</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B938CFF2-0C67-D24F-A4B3-17F16E02154D}"/>
              </a:ext>
            </a:extLst>
          </p:cNvPr>
          <p:cNvSpPr/>
          <p:nvPr/>
        </p:nvSpPr>
        <p:spPr>
          <a:xfrm>
            <a:off x="1774771" y="397026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于是由</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3E0BBBA4-6DF5-032D-AA25-C9AA544637A1}"/>
                  </a:ext>
                </a:extLst>
              </p:cNvPr>
              <p:cNvSpPr/>
              <p:nvPr/>
            </p:nvSpPr>
            <p:spPr>
              <a:xfrm>
                <a:off x="3256391" y="3970269"/>
                <a:ext cx="11070585" cy="401200"/>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dV=</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r</m:t>
                        </m:r>
                      </m:den>
                    </m:f>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r</m:t>
                    </m:r>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h</m:t>
                        </m:r>
                      </m:den>
                    </m:f>
                    <m:r>
                      <m:rPr>
                        <m:nor/>
                      </m:rPr>
                      <a:rPr lang="el-GR" altLang="zh-CN" sz="2400" dirty="0">
                        <a:solidFill>
                          <a:srgbClr val="000000"/>
                        </a:solidFill>
                        <a:latin typeface="NEU-BZ-S92"/>
                        <a:ea typeface="方正书宋_GBK"/>
                        <a:cs typeface="Times New Roman" panose="02020603050405020304" pitchFamily="18" charset="0"/>
                      </a:rPr>
                      <m:t>Δ</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h</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oMath>
                </a14:m>
                <a:r>
                  <a:rPr lang="el-GR" altLang="zh-CN" sz="2400" dirty="0">
                    <a:solidFill>
                      <a:srgbClr val="000000"/>
                    </a:solidFill>
                    <a:latin typeface="NEU-BZ-S92"/>
                    <a:ea typeface="方正书宋_GBK"/>
                    <a:cs typeface="Times New Roman" panose="02020603050405020304" pitchFamily="18" charset="0"/>
                  </a:rPr>
                  <a:t> 2π</a:t>
                </a:r>
                <a:r>
                  <a:rPr lang="en-US" altLang="zh-CN" sz="2400" dirty="0">
                    <a:solidFill>
                      <a:srgbClr val="000000"/>
                    </a:solidFill>
                    <a:latin typeface="NEU-BZ-S92"/>
                    <a:ea typeface="方正书宋_GBK"/>
                    <a:cs typeface="Times New Roman" panose="02020603050405020304" pitchFamily="18" charset="0"/>
                  </a:rPr>
                  <a:t>rh</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r+</a:t>
                </a:r>
                <a:r>
                  <a:rPr lang="el-GR" altLang="zh-CN" sz="2400" dirty="0">
                    <a:solidFill>
                      <a:srgbClr val="000000"/>
                    </a:solidFill>
                    <a:latin typeface="NEU-BZ-S92"/>
                    <a:ea typeface="方正书宋_GBK"/>
                    <a:cs typeface="Times New Roman" panose="02020603050405020304" pitchFamily="18" charset="0"/>
                  </a:rPr>
                  <a:t>π</a:t>
                </a:r>
                <a:r>
                  <a:rPr lang="en-US" altLang="zh-CN" sz="2400" dirty="0">
                    <a:solidFill>
                      <a:srgbClr val="000000"/>
                    </a:solidFill>
                    <a:latin typeface="NEU-BZ-S92"/>
                    <a:ea typeface="方正书宋_GBK"/>
                    <a:cs typeface="Times New Roman" panose="02020603050405020304" pitchFamily="18" charset="0"/>
                  </a:rPr>
                  <a:t>r</a:t>
                </a:r>
                <a:r>
                  <a:rPr lang="en-US" altLang="zh-CN" sz="2400" baseline="30000" dirty="0">
                    <a:solidFill>
                      <a:srgbClr val="000000"/>
                    </a:solidFill>
                    <a:latin typeface="NEU-BZ-S92"/>
                    <a:ea typeface="方正书宋_GBK"/>
                    <a:cs typeface="Times New Roman" panose="02020603050405020304" pitchFamily="18" charset="0"/>
                  </a:rPr>
                  <a:t>2</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h</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3E0BBBA4-6DF5-032D-AA25-C9AA544637A1}"/>
                  </a:ext>
                </a:extLst>
              </p:cNvPr>
              <p:cNvSpPr>
                <a:spLocks noRot="1" noChangeAspect="1" noMove="1" noResize="1" noEditPoints="1" noAdjustHandles="1" noChangeArrowheads="1" noChangeShapeType="1" noTextEdit="1"/>
              </p:cNvSpPr>
              <p:nvPr/>
            </p:nvSpPr>
            <p:spPr>
              <a:xfrm>
                <a:off x="3256391" y="3970269"/>
                <a:ext cx="11070585" cy="401200"/>
              </a:xfrm>
              <a:prstGeom prst="rect">
                <a:avLst/>
              </a:prstGeom>
              <a:blipFill>
                <a:blip r:embed="rId2"/>
                <a:stretch>
                  <a:fillRect t="-42424" b="-12121"/>
                </a:stretch>
              </a:blipFill>
            </p:spPr>
            <p:txBody>
              <a:bodyPr/>
              <a:lstStyle/>
              <a:p>
                <a:r>
                  <a:rPr lang="zh-CN" altLang="en-US">
                    <a:noFill/>
                  </a:rPr>
                  <a:t> </a:t>
                </a:r>
              </a:p>
            </p:txBody>
          </p:sp>
        </mc:Fallback>
      </mc:AlternateContent>
      <p:sp>
        <p:nvSpPr>
          <p:cNvPr id="13" name="矩形 12">
            <a:extLst>
              <a:ext uri="{FF2B5EF4-FFF2-40B4-BE49-F238E27FC236}">
                <a16:creationId xmlns:a16="http://schemas.microsoft.com/office/drawing/2014/main" id="{30510AA0-F3B0-CA0F-0780-F8DE87083FDA}"/>
              </a:ext>
            </a:extLst>
          </p:cNvPr>
          <p:cNvSpPr/>
          <p:nvPr/>
        </p:nvSpPr>
        <p:spPr>
          <a:xfrm>
            <a:off x="1774771" y="4813559"/>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得到</a:t>
            </a:r>
            <a:endParaRPr lang="zh-CN" altLang="zh-CN" sz="2400" dirty="0">
              <a:solidFill>
                <a:srgbClr val="000000"/>
              </a:solidFill>
              <a:latin typeface="NEU-BZ-S92"/>
              <a:ea typeface="方正书宋_GBK"/>
              <a:cs typeface="Times New Roman" panose="02020603050405020304" pitchFamily="18" charset="0"/>
            </a:endParaRPr>
          </a:p>
        </p:txBody>
      </p:sp>
      <p:sp>
        <p:nvSpPr>
          <p:cNvPr id="15" name="矩形 14">
            <a:extLst>
              <a:ext uri="{FF2B5EF4-FFF2-40B4-BE49-F238E27FC236}">
                <a16:creationId xmlns:a16="http://schemas.microsoft.com/office/drawing/2014/main" id="{0A2C1229-59EB-5641-B788-C4BF641E34A1}"/>
              </a:ext>
            </a:extLst>
          </p:cNvPr>
          <p:cNvSpPr/>
          <p:nvPr/>
        </p:nvSpPr>
        <p:spPr>
          <a:xfrm>
            <a:off x="3256391" y="4813559"/>
            <a:ext cx="11070585" cy="344966"/>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 Δ</a:t>
            </a:r>
            <a:r>
              <a:rPr lang="en-US" altLang="zh-CN" sz="2400" dirty="0">
                <a:solidFill>
                  <a:srgbClr val="000000"/>
                </a:solidFill>
                <a:latin typeface="NEU-BZ-S92"/>
                <a:ea typeface="方正书宋_GBK"/>
                <a:cs typeface="Times New Roman" panose="02020603050405020304" pitchFamily="18" charset="0"/>
              </a:rPr>
              <a:t>V≈2</a:t>
            </a:r>
            <a:r>
              <a:rPr lang="el-GR" altLang="zh-CN" sz="2400" dirty="0">
                <a:solidFill>
                  <a:srgbClr val="000000"/>
                </a:solidFill>
                <a:latin typeface="NEU-BZ-S92"/>
                <a:ea typeface="方正书宋_GBK"/>
                <a:cs typeface="Times New Roman" panose="02020603050405020304" pitchFamily="18" charset="0"/>
              </a:rPr>
              <a:t>π×20×100×0.05</a:t>
            </a:r>
            <a:r>
              <a:rPr lang="zh-CN" altLang="el-GR"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π×20</a:t>
            </a:r>
            <a:r>
              <a:rPr lang="el-GR" altLang="zh-CN" sz="2400" baseline="30000" dirty="0">
                <a:solidFill>
                  <a:srgbClr val="000000"/>
                </a:solidFill>
                <a:latin typeface="NEU-BZ-S92"/>
                <a:ea typeface="方正书宋_GBK"/>
                <a:cs typeface="Times New Roman" panose="02020603050405020304" pitchFamily="18" charset="0"/>
              </a:rPr>
              <a:t>2</a:t>
            </a:r>
            <a:r>
              <a:rPr lang="el-GR" altLang="zh-CN" sz="2400" dirty="0">
                <a:solidFill>
                  <a:srgbClr val="000000"/>
                </a:solidFill>
                <a:latin typeface="NEU-BZ-S92"/>
                <a:ea typeface="方正书宋_GBK"/>
                <a:cs typeface="Times New Roman" panose="02020603050405020304" pitchFamily="18" charset="0"/>
              </a:rPr>
              <a:t>=</a:t>
            </a:r>
            <a:r>
              <a:rPr lang="zh-CN" altLang="el-GR"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200π(</a:t>
            </a:r>
            <a:r>
              <a:rPr lang="en-US" altLang="zh-CN" sz="2400" dirty="0">
                <a:solidFill>
                  <a:srgbClr val="000000"/>
                </a:solidFill>
                <a:latin typeface="NEU-BZ-S92"/>
                <a:ea typeface="方正书宋_GBK"/>
                <a:cs typeface="Times New Roman" panose="02020603050405020304" pitchFamily="18" charset="0"/>
              </a:rPr>
              <a:t>cm3)</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8" name="矩形 17">
            <a:extLst>
              <a:ext uri="{FF2B5EF4-FFF2-40B4-BE49-F238E27FC236}">
                <a16:creationId xmlns:a16="http://schemas.microsoft.com/office/drawing/2014/main" id="{4FE15452-C973-544A-42E9-5BEBD7C25A89}"/>
              </a:ext>
            </a:extLst>
          </p:cNvPr>
          <p:cNvSpPr/>
          <p:nvPr/>
        </p:nvSpPr>
        <p:spPr>
          <a:xfrm>
            <a:off x="2445405" y="5630538"/>
            <a:ext cx="11070585"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即圆柱体的体积因受压而减少了大约</a:t>
            </a:r>
            <a:r>
              <a:rPr lang="en-US" altLang="zh-CN" sz="2400" dirty="0">
                <a:solidFill>
                  <a:srgbClr val="000000"/>
                </a:solidFill>
                <a:latin typeface="NEU-BZ-S92"/>
                <a:ea typeface="方正书宋_GBK"/>
                <a:cs typeface="Times New Roman" panose="02020603050405020304" pitchFamily="18" charset="0"/>
              </a:rPr>
              <a:t>200</a:t>
            </a:r>
            <a:r>
              <a:rPr lang="el-GR" altLang="zh-CN" sz="2400" dirty="0">
                <a:solidFill>
                  <a:srgbClr val="000000"/>
                </a:solidFill>
                <a:latin typeface="NEU-BZ-S92"/>
                <a:ea typeface="方正书宋_GBK"/>
                <a:cs typeface="Times New Roman" panose="02020603050405020304" pitchFamily="18" charset="0"/>
              </a:rPr>
              <a:t>π</a:t>
            </a:r>
            <a:r>
              <a:rPr lang="en-US" altLang="zh-CN" sz="2400" dirty="0">
                <a:solidFill>
                  <a:srgbClr val="000000"/>
                </a:solidFill>
                <a:latin typeface="NEU-BZ-S92"/>
                <a:ea typeface="方正书宋_GBK"/>
                <a:cs typeface="Times New Roman" panose="02020603050405020304" pitchFamily="18" charset="0"/>
              </a:rPr>
              <a:t>cm3.</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3786375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20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2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20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20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 grpId="0"/>
      <p:bldP spid="4" grpId="0"/>
      <p:bldP spid="3" grpId="0"/>
      <p:bldP spid="6" grpId="0"/>
      <p:bldP spid="7" grpId="0"/>
      <p:bldP spid="8" grpId="0"/>
      <p:bldP spid="9" grpId="0"/>
      <p:bldP spid="10" grpId="0"/>
      <p:bldP spid="11" grpId="0"/>
      <p:bldP spid="12" grpId="0"/>
      <p:bldP spid="13" grpId="0"/>
      <p:bldP spid="15"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16438" y="105071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6.4</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016438" y="1803563"/>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1. </a:t>
            </a:r>
            <a:r>
              <a:rPr lang="zh-CN" altLang="en-US" sz="2400" dirty="0">
                <a:solidFill>
                  <a:srgbClr val="000000"/>
                </a:solidFill>
                <a:latin typeface="NEU-BZ-S92"/>
                <a:ea typeface="方正书宋_GBK"/>
                <a:cs typeface="Times New Roman" panose="02020603050405020304" pitchFamily="18" charset="0"/>
              </a:rPr>
              <a:t>求下列函数在指定点的全微分：</a:t>
            </a:r>
          </a:p>
        </p:txBody>
      </p:sp>
      <p:sp>
        <p:nvSpPr>
          <p:cNvPr id="2" name="矩形 1">
            <a:extLst>
              <a:ext uri="{FF2B5EF4-FFF2-40B4-BE49-F238E27FC236}">
                <a16:creationId xmlns:a16="http://schemas.microsoft.com/office/drawing/2014/main" id="{6BA5BFA8-F2E1-E52B-B049-3A7AF3E46B12}"/>
              </a:ext>
            </a:extLst>
          </p:cNvPr>
          <p:cNvSpPr/>
          <p:nvPr/>
        </p:nvSpPr>
        <p:spPr>
          <a:xfrm>
            <a:off x="1016438" y="2554676"/>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z=ln(1+x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，点</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p>
        </p:txBody>
      </p:sp>
      <p:sp>
        <p:nvSpPr>
          <p:cNvPr id="3" name="矩形 2">
            <a:extLst>
              <a:ext uri="{FF2B5EF4-FFF2-40B4-BE49-F238E27FC236}">
                <a16:creationId xmlns:a16="http://schemas.microsoft.com/office/drawing/2014/main" id="{32B5D2E5-CFD4-A4F5-D1C0-7FBACFE7D8EE}"/>
              </a:ext>
            </a:extLst>
          </p:cNvPr>
          <p:cNvSpPr/>
          <p:nvPr/>
        </p:nvSpPr>
        <p:spPr>
          <a:xfrm>
            <a:off x="5740838" y="2554676"/>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xsin</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e</a:t>
            </a:r>
            <a:r>
              <a:rPr lang="en-US" altLang="zh-CN" sz="2400" baseline="30000" dirty="0" err="1">
                <a:solidFill>
                  <a:srgbClr val="000000"/>
                </a:solidFill>
                <a:latin typeface="NEU-BZ-S92"/>
                <a:ea typeface="方正书宋_GBK"/>
                <a:cs typeface="Times New Roman" panose="02020603050405020304" pitchFamily="18" charset="0"/>
              </a:rPr>
              <a:t>x+y</a:t>
            </a:r>
            <a:r>
              <a:rPr lang="zh-CN" altLang="en-US" sz="2400" dirty="0">
                <a:solidFill>
                  <a:srgbClr val="000000"/>
                </a:solidFill>
                <a:latin typeface="NEU-BZ-S92"/>
                <a:ea typeface="方正书宋_GBK"/>
                <a:cs typeface="Times New Roman" panose="02020603050405020304" pitchFamily="18" charset="0"/>
              </a:rPr>
              <a:t>，点（</a:t>
            </a:r>
            <a:r>
              <a:rPr lang="el-GR" altLang="zh-CN" sz="2400" dirty="0">
                <a:solidFill>
                  <a:srgbClr val="000000"/>
                </a:solidFill>
                <a:latin typeface="NEU-BZ-S92"/>
                <a:ea typeface="方正书宋_GBK"/>
                <a:cs typeface="Times New Roman" panose="02020603050405020304" pitchFamily="18" charset="0"/>
              </a:rPr>
              <a:t>π</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4</a:t>
            </a:r>
            <a:r>
              <a:rPr lang="zh-CN" altLang="el-GR" sz="2400" dirty="0">
                <a:solidFill>
                  <a:srgbClr val="000000"/>
                </a:solidFill>
                <a:latin typeface="NEU-BZ-S92"/>
                <a:ea typeface="方正书宋_GBK"/>
                <a:cs typeface="Times New Roman" panose="02020603050405020304" pitchFamily="18" charset="0"/>
              </a:rPr>
              <a:t>， </a:t>
            </a:r>
            <a:r>
              <a:rPr lang="el-GR" altLang="zh-CN" sz="2400" dirty="0">
                <a:solidFill>
                  <a:srgbClr val="000000"/>
                </a:solidFill>
                <a:latin typeface="NEU-BZ-S92"/>
                <a:ea typeface="方正书宋_GBK"/>
                <a:cs typeface="Times New Roman" panose="02020603050405020304" pitchFamily="18" charset="0"/>
              </a:rPr>
              <a:t>π</a:t>
            </a:r>
            <a:r>
              <a:rPr lang="en-US" altLang="zh-CN"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4</a:t>
            </a:r>
            <a:r>
              <a:rPr lang="zh-CN" altLang="en-US"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1016438" y="3305789"/>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2. </a:t>
            </a:r>
            <a:r>
              <a:rPr lang="zh-CN" altLang="en-US" sz="2400" dirty="0">
                <a:solidFill>
                  <a:srgbClr val="000000"/>
                </a:solidFill>
                <a:latin typeface="NEU-BZ-S92"/>
                <a:ea typeface="方正书宋_GBK"/>
                <a:cs typeface="Times New Roman" panose="02020603050405020304" pitchFamily="18" charset="0"/>
              </a:rPr>
              <a:t>求下列函数的全微分：</a:t>
            </a:r>
          </a:p>
        </p:txBody>
      </p:sp>
      <p:sp>
        <p:nvSpPr>
          <p:cNvPr id="5" name="矩形 4">
            <a:extLst>
              <a:ext uri="{FF2B5EF4-FFF2-40B4-BE49-F238E27FC236}">
                <a16:creationId xmlns:a16="http://schemas.microsoft.com/office/drawing/2014/main" id="{00CD3B94-E0E8-0715-1880-3066D75CC93D}"/>
              </a:ext>
            </a:extLst>
          </p:cNvPr>
          <p:cNvSpPr/>
          <p:nvPr/>
        </p:nvSpPr>
        <p:spPr>
          <a:xfrm>
            <a:off x="1016438" y="405690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z=cos(</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)+sin(</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a:t>
            </a:r>
          </a:p>
        </p:txBody>
      </p:sp>
      <p:sp>
        <p:nvSpPr>
          <p:cNvPr id="7" name="矩形 6">
            <a:extLst>
              <a:ext uri="{FF2B5EF4-FFF2-40B4-BE49-F238E27FC236}">
                <a16:creationId xmlns:a16="http://schemas.microsoft.com/office/drawing/2014/main" id="{ED889E65-8C91-E274-81ED-64882A2A81A9}"/>
              </a:ext>
            </a:extLst>
          </p:cNvPr>
          <p:cNvSpPr/>
          <p:nvPr/>
        </p:nvSpPr>
        <p:spPr>
          <a:xfrm>
            <a:off x="4777452" y="405690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z=arctan</a:t>
            </a:r>
            <a:r>
              <a:rPr lang="zh-CN" altLang="en-US" sz="2400" dirty="0">
                <a:solidFill>
                  <a:srgbClr val="000000"/>
                </a:solidFill>
                <a:latin typeface="NEU-BZ-S92"/>
                <a:ea typeface="方正书宋_GBK"/>
                <a:cs typeface="Times New Roman" panose="02020603050405020304" pitchFamily="18" charset="0"/>
              </a:rPr>
              <a:t> </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FA5B8B1A-C737-BAA3-B905-E64C9FBA7597}"/>
                  </a:ext>
                </a:extLst>
              </p:cNvPr>
              <p:cNvSpPr/>
              <p:nvPr/>
            </p:nvSpPr>
            <p:spPr>
              <a:xfrm>
                <a:off x="1016438" y="463553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u=ln</a:t>
                </a:r>
                <a14:m>
                  <m:oMath xmlns:m="http://schemas.openxmlformats.org/officeDocument/2006/math">
                    <m:rad>
                      <m:radPr>
                        <m:degHide m:val="on"/>
                        <m:ctrlPr>
                          <a:rPr lang="en-US"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z</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zh-CN" altLang="en-US" sz="2400" dirty="0">
                    <a:solidFill>
                      <a:srgbClr val="000000"/>
                    </a:solidFill>
                    <a:latin typeface="NEU-BZ-S92"/>
                    <a:ea typeface="方正书宋_GBK"/>
                    <a:cs typeface="Times New Roman" panose="02020603050405020304" pitchFamily="18" charset="0"/>
                  </a:rPr>
                  <a:t>；</a:t>
                </a:r>
              </a:p>
            </p:txBody>
          </p:sp>
        </mc:Choice>
        <mc:Fallback xmlns="">
          <p:sp>
            <p:nvSpPr>
              <p:cNvPr id="8" name="矩形 7">
                <a:extLst>
                  <a:ext uri="{FF2B5EF4-FFF2-40B4-BE49-F238E27FC236}">
                    <a16:creationId xmlns:a16="http://schemas.microsoft.com/office/drawing/2014/main" id="{FA5B8B1A-C737-BAA3-B905-E64C9FBA7597}"/>
                  </a:ext>
                </a:extLst>
              </p:cNvPr>
              <p:cNvSpPr>
                <a:spLocks noRot="1" noChangeAspect="1" noMove="1" noResize="1" noEditPoints="1" noAdjustHandles="1" noChangeArrowheads="1" noChangeShapeType="1" noTextEdit="1"/>
              </p:cNvSpPr>
              <p:nvPr/>
            </p:nvSpPr>
            <p:spPr>
              <a:xfrm>
                <a:off x="1016438" y="4635532"/>
                <a:ext cx="10940820" cy="344966"/>
              </a:xfrm>
              <a:prstGeom prst="rect">
                <a:avLst/>
              </a:prstGeom>
              <a:blipFill>
                <a:blip r:embed="rId2"/>
                <a:stretch>
                  <a:fillRect t="-41379" b="-37931"/>
                </a:stretch>
              </a:blipFill>
            </p:spPr>
            <p:txBody>
              <a:bodyPr/>
              <a:lstStyle/>
              <a:p>
                <a:r>
                  <a:rPr lang="zh-CN" altLang="en-US">
                    <a:noFill/>
                  </a:rPr>
                  <a:t> </a:t>
                </a:r>
              </a:p>
            </p:txBody>
          </p:sp>
        </mc:Fallback>
      </mc:AlternateContent>
      <p:sp>
        <p:nvSpPr>
          <p:cNvPr id="10" name="矩形 9">
            <a:extLst>
              <a:ext uri="{FF2B5EF4-FFF2-40B4-BE49-F238E27FC236}">
                <a16:creationId xmlns:a16="http://schemas.microsoft.com/office/drawing/2014/main" id="{196CC6AC-A19B-0630-2BE3-DD88DC77B3B0}"/>
              </a:ext>
            </a:extLst>
          </p:cNvPr>
          <p:cNvSpPr/>
          <p:nvPr/>
        </p:nvSpPr>
        <p:spPr>
          <a:xfrm>
            <a:off x="4897195" y="463553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4</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u=</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yz</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4337051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 grpId="0"/>
      <p:bldP spid="3" grpId="0"/>
      <p:bldP spid="4" grpId="0"/>
      <p:bldP spid="5" grpId="0"/>
      <p:bldP spid="7" grpId="0"/>
      <p:bldP spid="8"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F40122C-47C6-7CD3-9535-1F9B5811324D}"/>
              </a:ext>
            </a:extLst>
          </p:cNvPr>
          <p:cNvPicPr>
            <a:picLocks noChangeAspect="1"/>
          </p:cNvPicPr>
          <p:nvPr/>
        </p:nvPicPr>
        <p:blipFill>
          <a:blip r:embed="rId2"/>
          <a:stretch>
            <a:fillRect/>
          </a:stretch>
        </p:blipFill>
        <p:spPr>
          <a:xfrm>
            <a:off x="1460587" y="832757"/>
            <a:ext cx="9270826" cy="1518115"/>
          </a:xfrm>
          <a:prstGeom prst="rect">
            <a:avLst/>
          </a:prstGeom>
        </p:spPr>
      </p:pic>
      <p:pic>
        <p:nvPicPr>
          <p:cNvPr id="11" name="图片 10">
            <a:extLst>
              <a:ext uri="{FF2B5EF4-FFF2-40B4-BE49-F238E27FC236}">
                <a16:creationId xmlns:a16="http://schemas.microsoft.com/office/drawing/2014/main" id="{7788E1D9-8717-5409-09AE-FE2A81D4BF7A}"/>
              </a:ext>
            </a:extLst>
          </p:cNvPr>
          <p:cNvPicPr>
            <a:picLocks noChangeAspect="1"/>
          </p:cNvPicPr>
          <p:nvPr/>
        </p:nvPicPr>
        <p:blipFill>
          <a:blip r:embed="rId3"/>
          <a:stretch>
            <a:fillRect/>
          </a:stretch>
        </p:blipFill>
        <p:spPr>
          <a:xfrm>
            <a:off x="1490256" y="2533649"/>
            <a:ext cx="9241158" cy="1518115"/>
          </a:xfrm>
          <a:prstGeom prst="rect">
            <a:avLst/>
          </a:prstGeom>
        </p:spPr>
      </p:pic>
      <p:pic>
        <p:nvPicPr>
          <p:cNvPr id="12" name="图片 11">
            <a:extLst>
              <a:ext uri="{FF2B5EF4-FFF2-40B4-BE49-F238E27FC236}">
                <a16:creationId xmlns:a16="http://schemas.microsoft.com/office/drawing/2014/main" id="{336587DB-7566-7BAB-F287-6D556F2D5FB0}"/>
              </a:ext>
            </a:extLst>
          </p:cNvPr>
          <p:cNvPicPr>
            <a:picLocks noChangeAspect="1"/>
          </p:cNvPicPr>
          <p:nvPr/>
        </p:nvPicPr>
        <p:blipFill>
          <a:blip r:embed="rId4"/>
          <a:stretch>
            <a:fillRect/>
          </a:stretch>
        </p:blipFill>
        <p:spPr>
          <a:xfrm>
            <a:off x="872305" y="4234541"/>
            <a:ext cx="10447390" cy="1716706"/>
          </a:xfrm>
          <a:prstGeom prst="rect">
            <a:avLst/>
          </a:prstGeom>
        </p:spPr>
      </p:pic>
    </p:spTree>
    <p:extLst>
      <p:ext uri="{BB962C8B-B14F-4D97-AF65-F5344CB8AC3E}">
        <p14:creationId xmlns:p14="http://schemas.microsoft.com/office/powerpoint/2010/main" val="160977418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251180" y="1925042"/>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6. </a:t>
            </a:r>
            <a:r>
              <a:rPr lang="zh-CN" altLang="en-US" sz="2400" dirty="0">
                <a:solidFill>
                  <a:srgbClr val="000000"/>
                </a:solidFill>
                <a:latin typeface="NEU-BZ-S92"/>
                <a:ea typeface="方正书宋_GBK"/>
                <a:cs typeface="Times New Roman" panose="02020603050405020304" pitchFamily="18" charset="0"/>
              </a:rPr>
              <a:t>利用全微分计算下列近似值：</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B477F40E-0012-475A-0CC0-005FDFBAED89}"/>
                  </a:ext>
                </a:extLst>
              </p:cNvPr>
              <p:cNvSpPr/>
              <p:nvPr/>
            </p:nvSpPr>
            <p:spPr>
              <a:xfrm>
                <a:off x="1251180" y="2677887"/>
                <a:ext cx="10940820" cy="355803"/>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a:t>
                </a:r>
                <a14:m>
                  <m:oMath xmlns:m="http://schemas.openxmlformats.org/officeDocument/2006/math">
                    <m:rad>
                      <m:radPr>
                        <m:degHide m:val="on"/>
                        <m:ctrlPr>
                          <a:rPr lang="zh-CN" altLang="en-US" sz="2400" i="1" smtClean="0">
                            <a:solidFill>
                              <a:srgbClr val="000000"/>
                            </a:solidFill>
                            <a:latin typeface="Cambria Math" panose="02040503050406030204" pitchFamily="18" charset="0"/>
                            <a:cs typeface="Times New Roman" panose="02020603050405020304" pitchFamily="18" charset="0"/>
                          </a:rPr>
                        </m:ctrlPr>
                      </m:radPr>
                      <m:deg/>
                      <m:e>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(1.03)</m:t>
                        </m:r>
                        <m:r>
                          <m:rPr>
                            <m:nor/>
                          </m:rPr>
                          <a:rPr lang="en-US" altLang="zh-CN" sz="2400" baseline="30000" dirty="0">
                            <a:solidFill>
                              <a:srgbClr val="000000"/>
                            </a:solidFill>
                            <a:latin typeface="NEU-BZ-S92"/>
                            <a:ea typeface="方正书宋_GBK"/>
                            <a:cs typeface="Times New Roman" panose="02020603050405020304" pitchFamily="18" charset="0"/>
                          </a:rPr>
                          <m:t>3</m:t>
                        </m:r>
                        <m:r>
                          <m:rPr>
                            <m:nor/>
                          </m:rPr>
                          <a:rPr lang="en-US" altLang="zh-CN" sz="2400" dirty="0">
                            <a:solidFill>
                              <a:srgbClr val="000000"/>
                            </a:solidFill>
                            <a:latin typeface="NEU-BZ-S92"/>
                            <a:ea typeface="方正书宋_GBK"/>
                            <a:cs typeface="Times New Roman" panose="02020603050405020304" pitchFamily="18" charset="0"/>
                          </a:rPr>
                          <m:t>+(1.98)</m:t>
                        </m:r>
                        <m:r>
                          <m:rPr>
                            <m:nor/>
                          </m:rPr>
                          <a:rPr lang="en-US" altLang="zh-CN" sz="2400" baseline="30000" dirty="0">
                            <a:solidFill>
                              <a:srgbClr val="000000"/>
                            </a:solidFill>
                            <a:latin typeface="NEU-BZ-S92"/>
                            <a:ea typeface="方正书宋_GBK"/>
                            <a:cs typeface="Times New Roman" panose="02020603050405020304" pitchFamily="18" charset="0"/>
                          </a:rPr>
                          <m:t>3</m:t>
                        </m:r>
                      </m:e>
                    </m:rad>
                  </m:oMath>
                </a14:m>
                <a:r>
                  <a:rPr lang="zh-CN" altLang="en-US" sz="2400" dirty="0">
                    <a:solidFill>
                      <a:srgbClr val="000000"/>
                    </a:solidFill>
                    <a:latin typeface="NEU-BZ-S92"/>
                    <a:ea typeface="方正书宋_GBK"/>
                    <a:cs typeface="Times New Roman" panose="02020603050405020304" pitchFamily="18" charset="0"/>
                  </a:rPr>
                  <a:t>；</a:t>
                </a:r>
              </a:p>
            </p:txBody>
          </p:sp>
        </mc:Choice>
        <mc:Fallback xmlns="">
          <p:sp>
            <p:nvSpPr>
              <p:cNvPr id="9" name="矩形 8">
                <a:extLst>
                  <a:ext uri="{FF2B5EF4-FFF2-40B4-BE49-F238E27FC236}">
                    <a16:creationId xmlns:a16="http://schemas.microsoft.com/office/drawing/2014/main" id="{B477F40E-0012-475A-0CC0-005FDFBAED89}"/>
                  </a:ext>
                </a:extLst>
              </p:cNvPr>
              <p:cNvSpPr>
                <a:spLocks noRot="1" noChangeAspect="1" noMove="1" noResize="1" noEditPoints="1" noAdjustHandles="1" noChangeArrowheads="1" noChangeShapeType="1" noTextEdit="1"/>
              </p:cNvSpPr>
              <p:nvPr/>
            </p:nvSpPr>
            <p:spPr>
              <a:xfrm>
                <a:off x="1251180" y="2677887"/>
                <a:ext cx="10940820" cy="355803"/>
              </a:xfrm>
              <a:prstGeom prst="rect">
                <a:avLst/>
              </a:prstGeom>
              <a:blipFill>
                <a:blip r:embed="rId2"/>
                <a:stretch>
                  <a:fillRect t="-43333" b="-33333"/>
                </a:stretch>
              </a:blipFill>
            </p:spPr>
            <p:txBody>
              <a:bodyPr/>
              <a:lstStyle/>
              <a:p>
                <a:r>
                  <a:rPr lang="zh-CN" altLang="en-US">
                    <a:noFill/>
                  </a:rPr>
                  <a:t> </a:t>
                </a:r>
              </a:p>
            </p:txBody>
          </p:sp>
        </mc:Fallback>
      </mc:AlternateContent>
      <p:sp>
        <p:nvSpPr>
          <p:cNvPr id="2" name="矩形 1">
            <a:extLst>
              <a:ext uri="{FF2B5EF4-FFF2-40B4-BE49-F238E27FC236}">
                <a16:creationId xmlns:a16="http://schemas.microsoft.com/office/drawing/2014/main" id="{6BA5BFA8-F2E1-E52B-B049-3A7AF3E46B12}"/>
              </a:ext>
            </a:extLst>
          </p:cNvPr>
          <p:cNvSpPr/>
          <p:nvPr/>
        </p:nvSpPr>
        <p:spPr>
          <a:xfrm>
            <a:off x="1251180" y="342900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1.02</a:t>
            </a:r>
            <a:r>
              <a:rPr lang="en-US" altLang="zh-CN" sz="2400" baseline="30000" dirty="0">
                <a:solidFill>
                  <a:srgbClr val="000000"/>
                </a:solidFill>
                <a:latin typeface="NEU-BZ-S92"/>
                <a:ea typeface="方正书宋_GBK"/>
                <a:cs typeface="Times New Roman" panose="02020603050405020304" pitchFamily="18" charset="0"/>
              </a:rPr>
              <a:t>3.03</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7096392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2" y="1167046"/>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6.5  </a:t>
            </a:r>
            <a:r>
              <a:rPr lang="zh-CN" altLang="en-US" sz="2400" dirty="0">
                <a:solidFill>
                  <a:srgbClr val="000000"/>
                </a:solidFill>
                <a:latin typeface="NEU-BZ-S92"/>
                <a:ea typeface="方正书宋_GBK"/>
                <a:cs typeface="Times New Roman" panose="02020603050405020304" pitchFamily="18" charset="0"/>
              </a:rPr>
              <a:t>多元复合函数与隐函数的求导法则</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869482" y="191989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一、 多元复合函数的求导法则</a:t>
            </a:r>
          </a:p>
        </p:txBody>
      </p:sp>
      <p:sp>
        <p:nvSpPr>
          <p:cNvPr id="2" name="矩形 1">
            <a:extLst>
              <a:ext uri="{FF2B5EF4-FFF2-40B4-BE49-F238E27FC236}">
                <a16:creationId xmlns:a16="http://schemas.microsoft.com/office/drawing/2014/main" id="{6BA5BFA8-F2E1-E52B-B049-3A7AF3E46B12}"/>
              </a:ext>
            </a:extLst>
          </p:cNvPr>
          <p:cNvSpPr/>
          <p:nvPr/>
        </p:nvSpPr>
        <p:spPr>
          <a:xfrm>
            <a:off x="869482" y="267100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现在将一元函数微分学中复合函数的求导法则推广到多元复合函数的情形</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320453" y="341030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 </a:t>
            </a:r>
            <a:endParaRPr lang="zh-CN" altLang="en-US"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00CD3B94-E0E8-0715-1880-3066D75CC93D}"/>
              </a:ext>
            </a:extLst>
          </p:cNvPr>
          <p:cNvSpPr/>
          <p:nvPr/>
        </p:nvSpPr>
        <p:spPr>
          <a:xfrm>
            <a:off x="1328159" y="342211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a:t>
            </a:r>
            <a:r>
              <a:rPr lang="en-US" altLang="zh-CN" sz="2400" dirty="0">
                <a:solidFill>
                  <a:srgbClr val="000000"/>
                </a:solidFill>
                <a:latin typeface="NEU-BZ-S92"/>
                <a:ea typeface="方正书宋_GBK"/>
                <a:cs typeface="Times New Roman" panose="02020603050405020304" pitchFamily="18" charset="0"/>
              </a:rPr>
              <a:t>x=</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a:solidFill>
                  <a:srgbClr val="000000"/>
                </a:solidFill>
                <a:latin typeface="NEU-BZ-S92"/>
                <a:ea typeface="方正书宋_GBK"/>
                <a:cs typeface="Times New Roman" panose="02020603050405020304" pitchFamily="18" charset="0"/>
              </a:rPr>
              <a:t>y=</a:t>
            </a:r>
            <a:r>
              <a:rPr lang="el-GR" altLang="zh-CN" sz="2400" dirty="0">
                <a:solidFill>
                  <a:srgbClr val="000000"/>
                </a:solidFill>
                <a:latin typeface="NEU-BZ-S92"/>
                <a:ea typeface="方正书宋_GBK"/>
                <a:cs typeface="Times New Roman" panose="02020603050405020304" pitchFamily="18" charset="0"/>
              </a:rPr>
              <a:t>ψ(</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处可导，</a:t>
            </a:r>
          </a:p>
        </p:txBody>
      </p:sp>
      <p:sp>
        <p:nvSpPr>
          <p:cNvPr id="7" name="矩形 6">
            <a:extLst>
              <a:ext uri="{FF2B5EF4-FFF2-40B4-BE49-F238E27FC236}">
                <a16:creationId xmlns:a16="http://schemas.microsoft.com/office/drawing/2014/main" id="{ED889E65-8C91-E274-81ED-64882A2A81A9}"/>
              </a:ext>
            </a:extLst>
          </p:cNvPr>
          <p:cNvSpPr/>
          <p:nvPr/>
        </p:nvSpPr>
        <p:spPr>
          <a:xfrm>
            <a:off x="6470104" y="341030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在对应点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处可微，</a:t>
            </a:r>
          </a:p>
        </p:txBody>
      </p:sp>
      <p:sp>
        <p:nvSpPr>
          <p:cNvPr id="8" name="矩形 7">
            <a:extLst>
              <a:ext uri="{FF2B5EF4-FFF2-40B4-BE49-F238E27FC236}">
                <a16:creationId xmlns:a16="http://schemas.microsoft.com/office/drawing/2014/main" id="{FA5B8B1A-C737-BAA3-B905-E64C9FBA7597}"/>
              </a:ext>
            </a:extLst>
          </p:cNvPr>
          <p:cNvSpPr/>
          <p:nvPr/>
        </p:nvSpPr>
        <p:spPr>
          <a:xfrm>
            <a:off x="1328159" y="404016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则复合函数</a:t>
            </a:r>
            <a:r>
              <a:rPr lang="en-US" altLang="zh-CN" sz="2400" dirty="0">
                <a:solidFill>
                  <a:srgbClr val="000000"/>
                </a:solidFill>
                <a:latin typeface="NEU-BZ-S92"/>
                <a:ea typeface="方正书宋_GBK"/>
                <a:cs typeface="Times New Roman" panose="02020603050405020304" pitchFamily="18" charset="0"/>
              </a:rPr>
              <a:t>z=f</a:t>
            </a:r>
            <a:r>
              <a:rPr lang="zh-CN" altLang="en-US"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 </a:t>
            </a:r>
            <a:r>
              <a:rPr lang="el-GR" altLang="zh-CN" sz="2400" dirty="0">
                <a:solidFill>
                  <a:srgbClr val="000000"/>
                </a:solidFill>
                <a:latin typeface="NEU-BZ-S92"/>
                <a:ea typeface="方正书宋_GBK"/>
                <a:cs typeface="Times New Roman" panose="02020603050405020304" pitchFamily="18" charset="0"/>
              </a:rPr>
              <a:t>ψ(</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处可导，</a:t>
            </a:r>
          </a:p>
        </p:txBody>
      </p:sp>
      <p:sp>
        <p:nvSpPr>
          <p:cNvPr id="10" name="矩形 9">
            <a:extLst>
              <a:ext uri="{FF2B5EF4-FFF2-40B4-BE49-F238E27FC236}">
                <a16:creationId xmlns:a16="http://schemas.microsoft.com/office/drawing/2014/main" id="{196CC6AC-A19B-0630-2BE3-DD88DC77B3B0}"/>
              </a:ext>
            </a:extLst>
          </p:cNvPr>
          <p:cNvSpPr/>
          <p:nvPr/>
        </p:nvSpPr>
        <p:spPr>
          <a:xfrm>
            <a:off x="7194860" y="404016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且</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625590" y="499871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t</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𝑑𝑦</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625590" y="4998719"/>
                <a:ext cx="10940820" cy="323165"/>
              </a:xfrm>
              <a:prstGeom prst="rect">
                <a:avLst/>
              </a:prstGeom>
              <a:blipFill>
                <a:blip r:embed="rId2"/>
                <a:stretch>
                  <a:fillRect t="-111111" b="-518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3648708" y="489655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①</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3648708" y="4896550"/>
                <a:ext cx="10940820" cy="323165"/>
              </a:xfrm>
              <a:prstGeom prst="rect">
                <a:avLst/>
              </a:prstGeom>
              <a:blipFill>
                <a:blip r:embed="rId3"/>
                <a:stretch>
                  <a:fillRect t="-23077" b="-384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9983932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20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 grpId="0"/>
      <p:bldP spid="4" grpId="0"/>
      <p:bldP spid="5" grpId="0"/>
      <p:bldP spid="7" grpId="0"/>
      <p:bldP spid="8" grpId="0"/>
      <p:bldP spid="10" grpId="0"/>
      <p:bldP spid="6"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76176" y="1404120"/>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a:t>
            </a:r>
            <a:endParaRPr lang="zh-CN" altLang="zh-CN" sz="2400" dirty="0">
              <a:solidFill>
                <a:srgbClr val="000000"/>
              </a:solidFill>
              <a:latin typeface="NEU-BZ-S92"/>
              <a:ea typeface="方正书宋_GBK"/>
              <a:cs typeface="Times New Roman" panose="02020603050405020304" pitchFamily="18" charset="0"/>
            </a:endParaRPr>
          </a:p>
        </p:txBody>
      </p:sp>
      <p:sp>
        <p:nvSpPr>
          <p:cNvPr id="9" name="矩形 8">
            <a:extLst>
              <a:ext uri="{FF2B5EF4-FFF2-40B4-BE49-F238E27FC236}">
                <a16:creationId xmlns:a16="http://schemas.microsoft.com/office/drawing/2014/main" id="{B477F40E-0012-475A-0CC0-005FDFBAED89}"/>
              </a:ext>
            </a:extLst>
          </p:cNvPr>
          <p:cNvSpPr/>
          <p:nvPr/>
        </p:nvSpPr>
        <p:spPr>
          <a:xfrm>
            <a:off x="1631144" y="139230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是</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的一个增量，</a:t>
            </a:r>
          </a:p>
        </p:txBody>
      </p:sp>
      <p:sp>
        <p:nvSpPr>
          <p:cNvPr id="2" name="矩形 1">
            <a:extLst>
              <a:ext uri="{FF2B5EF4-FFF2-40B4-BE49-F238E27FC236}">
                <a16:creationId xmlns:a16="http://schemas.microsoft.com/office/drawing/2014/main" id="{6BA5BFA8-F2E1-E52B-B049-3A7AF3E46B12}"/>
              </a:ext>
            </a:extLst>
          </p:cNvPr>
          <p:cNvSpPr/>
          <p:nvPr/>
        </p:nvSpPr>
        <p:spPr>
          <a:xfrm>
            <a:off x="4583065" y="1395028"/>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相应地</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有增量</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和</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p>
        </p:txBody>
      </p:sp>
      <p:sp>
        <p:nvSpPr>
          <p:cNvPr id="4" name="矩形 3">
            <a:extLst>
              <a:ext uri="{FF2B5EF4-FFF2-40B4-BE49-F238E27FC236}">
                <a16:creationId xmlns:a16="http://schemas.microsoft.com/office/drawing/2014/main" id="{5879E1C4-81A9-41D4-5B24-F2012F929645}"/>
              </a:ext>
            </a:extLst>
          </p:cNvPr>
          <p:cNvSpPr/>
          <p:nvPr/>
        </p:nvSpPr>
        <p:spPr>
          <a:xfrm>
            <a:off x="8438342" y="140793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进而</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有增量</a:t>
            </a: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a:t>
            </a:r>
            <a:endParaRPr lang="zh-CN" altLang="en-US"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00CD3B94-E0E8-0715-1880-3066D75CC93D}"/>
              </a:ext>
            </a:extLst>
          </p:cNvPr>
          <p:cNvSpPr/>
          <p:nvPr/>
        </p:nvSpPr>
        <p:spPr>
          <a:xfrm>
            <a:off x="1631144" y="203920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由于</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处可微，</a:t>
            </a:r>
          </a:p>
        </p:txBody>
      </p:sp>
      <p:sp>
        <p:nvSpPr>
          <p:cNvPr id="7" name="矩形 6">
            <a:extLst>
              <a:ext uri="{FF2B5EF4-FFF2-40B4-BE49-F238E27FC236}">
                <a16:creationId xmlns:a16="http://schemas.microsoft.com/office/drawing/2014/main" id="{ED889E65-8C91-E274-81ED-64882A2A81A9}"/>
              </a:ext>
            </a:extLst>
          </p:cNvPr>
          <p:cNvSpPr/>
          <p:nvPr/>
        </p:nvSpPr>
        <p:spPr>
          <a:xfrm>
            <a:off x="6358136" y="202357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p>
        </p:txBody>
      </p:sp>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FA5B8B1A-C737-BAA3-B905-E64C9FBA7597}"/>
                  </a:ext>
                </a:extLst>
              </p:cNvPr>
              <p:cNvSpPr/>
              <p:nvPr/>
            </p:nvSpPr>
            <p:spPr>
              <a:xfrm>
                <a:off x="2037286" y="2938159"/>
                <a:ext cx="10940820" cy="411523"/>
              </a:xfrm>
              <a:prstGeom prst="rect">
                <a:avLst/>
              </a:prstGeom>
            </p:spPr>
            <p:txBody>
              <a:bodyPr wrap="square">
                <a:spAutoFit/>
              </a:bodyPr>
              <a:lstStyle/>
              <a:p>
                <a:pPr indent="266700">
                  <a:lnSpc>
                    <a:spcPts val="1810"/>
                  </a:lnSpc>
                </a:pPr>
                <a:r>
                  <a:rPr lang="el-GR" altLang="zh-CN" sz="2400" dirty="0">
                    <a:solidFill>
                      <a:srgbClr val="000000"/>
                    </a:solidFill>
                    <a:latin typeface="NEU-BZ-S92"/>
                    <a:ea typeface="方正书宋_GBK"/>
                    <a:cs typeface="Times New Roman" panose="02020603050405020304" pitchFamily="18" charset="0"/>
                  </a:rPr>
                  <a:t>Δ</a:t>
                </a:r>
                <a:r>
                  <a:rPr lang="en-US" altLang="zh-CN" sz="2400" dirty="0">
                    <a:solidFill>
                      <a:srgbClr val="000000"/>
                    </a:solidFill>
                    <a:latin typeface="NEU-BZ-S92"/>
                    <a:ea typeface="方正书宋_GBK"/>
                    <a:cs typeface="Times New Roman" panose="02020603050405020304" pitchFamily="18" charset="0"/>
                  </a:rPr>
                  <a:t>z=</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den>
                    </m:f>
                  </m:oMath>
                </a14:m>
                <a:r>
                  <a:rPr lang="el-GR" altLang="zh-CN" sz="2400" dirty="0">
                    <a:solidFill>
                      <a:srgbClr val="000000"/>
                    </a:solidFill>
                    <a:latin typeface="NEU-BZ-S92"/>
                    <a:ea typeface="方正书宋_GBK"/>
                    <a:cs typeface="Times New Roman" panose="02020603050405020304" pitchFamily="18" charset="0"/>
                  </a:rPr>
                  <a:t> Δ</a:t>
                </a:r>
                <a:r>
                  <a:rPr lang="en-US" altLang="zh-CN" sz="2400" dirty="0">
                    <a:solidFill>
                      <a:srgbClr val="000000"/>
                    </a:solidFill>
                    <a:latin typeface="NEU-BZ-S92"/>
                    <a:ea typeface="方正书宋_GBK"/>
                    <a:cs typeface="Times New Roman" panose="02020603050405020304" pitchFamily="18" charset="0"/>
                  </a:rPr>
                  <a:t>x+</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oMath>
                </a14:m>
                <a:r>
                  <a:rPr lang="el-GR" altLang="zh-CN" sz="2400" dirty="0">
                    <a:solidFill>
                      <a:srgbClr val="000000"/>
                    </a:solidFill>
                    <a:latin typeface="NEU-BZ-S92"/>
                    <a:ea typeface="方正书宋_GBK"/>
                    <a:cs typeface="Times New Roman" panose="02020603050405020304" pitchFamily="18" charset="0"/>
                  </a:rPr>
                  <a:t> Δ</a:t>
                </a:r>
                <a:r>
                  <a:rPr lang="en-US" altLang="zh-CN" sz="2400" dirty="0">
                    <a:solidFill>
                      <a:srgbClr val="000000"/>
                    </a:solidFill>
                    <a:latin typeface="NEU-BZ-S92"/>
                    <a:ea typeface="方正书宋_GBK"/>
                    <a:cs typeface="Times New Roman" panose="02020603050405020304" pitchFamily="18" charset="0"/>
                  </a:rPr>
                  <a:t>y+ o(</a:t>
                </a:r>
                <a:r>
                  <a:rPr lang="el-GR" altLang="zh-CN" sz="2400" dirty="0">
                    <a:solidFill>
                      <a:srgbClr val="000000"/>
                    </a:solidFill>
                    <a:latin typeface="NEU-BZ-S92"/>
                    <a:ea typeface="方正书宋_GBK"/>
                    <a:cs typeface="Times New Roman" panose="02020603050405020304" pitchFamily="18" charset="0"/>
                  </a:rPr>
                  <a:t>ρ)</a:t>
                </a:r>
                <a:r>
                  <a:rPr lang="zh-CN" altLang="el-GR"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FA5B8B1A-C737-BAA3-B905-E64C9FBA7597}"/>
                  </a:ext>
                </a:extLst>
              </p:cNvPr>
              <p:cNvSpPr>
                <a:spLocks noRot="1" noChangeAspect="1" noMove="1" noResize="1" noEditPoints="1" noAdjustHandles="1" noChangeArrowheads="1" noChangeShapeType="1" noTextEdit="1"/>
              </p:cNvSpPr>
              <p:nvPr/>
            </p:nvSpPr>
            <p:spPr>
              <a:xfrm>
                <a:off x="2037286" y="2938159"/>
                <a:ext cx="10940820" cy="411523"/>
              </a:xfrm>
              <a:prstGeom prst="rect">
                <a:avLst/>
              </a:prstGeom>
              <a:blipFill>
                <a:blip r:embed="rId2"/>
                <a:stretch>
                  <a:fillRect t="-54545" b="-60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196CC6AC-A19B-0630-2BE3-DD88DC77B3B0}"/>
                  </a:ext>
                </a:extLst>
              </p:cNvPr>
              <p:cNvSpPr/>
              <p:nvPr/>
            </p:nvSpPr>
            <p:spPr>
              <a:xfrm>
                <a:off x="5235432" y="2887076"/>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其中</a:t>
                </a:r>
                <a:r>
                  <a:rPr lang="el-GR" altLang="zh-CN" sz="2400" dirty="0">
                    <a:solidFill>
                      <a:srgbClr val="000000"/>
                    </a:solidFill>
                    <a:latin typeface="NEU-BZ-S92"/>
                    <a:ea typeface="方正书宋_GBK"/>
                    <a:cs typeface="Times New Roman" panose="02020603050405020304" pitchFamily="18" charset="0"/>
                  </a:rPr>
                  <a:t>ρ=</a:t>
                </a:r>
                <a14:m>
                  <m:oMath xmlns:m="http://schemas.openxmlformats.org/officeDocument/2006/math">
                    <m:rad>
                      <m:radPr>
                        <m:degHide m:val="on"/>
                        <m:ctrlPr>
                          <a:rPr lang="el-GR"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zh-CN" altLang="el-GR"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x</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m:t>
                        </m:r>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dirty="0">
                            <a:solidFill>
                              <a:srgbClr val="000000"/>
                            </a:solidFill>
                            <a:latin typeface="NEU-BZ-S92"/>
                            <a:ea typeface="方正书宋_GBK"/>
                            <a:cs typeface="Times New Roman" panose="02020603050405020304" pitchFamily="18" charset="0"/>
                          </a:rPr>
                          <m:t>y</m:t>
                        </m:r>
                        <m:r>
                          <m:rPr>
                            <m:nor/>
                          </m:rPr>
                          <a:rPr lang="zh-CN" altLang="en-US" sz="2400" dirty="0">
                            <a:solidFill>
                              <a:srgbClr val="000000"/>
                            </a:solidFill>
                            <a:latin typeface="NEU-BZ-S92"/>
                            <a:ea typeface="方正书宋_GBK"/>
                            <a:cs typeface="Times New Roman" panose="02020603050405020304" pitchFamily="18" charset="0"/>
                          </a:rPr>
                          <m:t>）</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196CC6AC-A19B-0630-2BE3-DD88DC77B3B0}"/>
                  </a:ext>
                </a:extLst>
              </p:cNvPr>
              <p:cNvSpPr>
                <a:spLocks noRot="1" noChangeAspect="1" noMove="1" noResize="1" noEditPoints="1" noAdjustHandles="1" noChangeArrowheads="1" noChangeShapeType="1" noTextEdit="1"/>
              </p:cNvSpPr>
              <p:nvPr/>
            </p:nvSpPr>
            <p:spPr>
              <a:xfrm>
                <a:off x="5235432" y="2887076"/>
                <a:ext cx="10940820" cy="344966"/>
              </a:xfrm>
              <a:prstGeom prst="rect">
                <a:avLst/>
              </a:prstGeom>
              <a:blipFill>
                <a:blip r:embed="rId3"/>
                <a:stretch>
                  <a:fillRect t="-46429" b="-392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1642188" y="363926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将上式两端同时除以</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1642188" y="3639265"/>
                <a:ext cx="10940820"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157874" y="365930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得到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157874" y="3659302"/>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3468D52-5E34-180F-9CF2-9A1E91A5852B}"/>
                  </a:ext>
                </a:extLst>
              </p:cNvPr>
              <p:cNvSpPr/>
              <p:nvPr/>
            </p:nvSpPr>
            <p:spPr>
              <a:xfrm>
                <a:off x="3424774" y="4487140"/>
                <a:ext cx="10940820" cy="420115"/>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m:rPr>
                            <m:nor/>
                          </m:rPr>
                          <a:rPr lang="el-GR" altLang="zh-CN" sz="2400" dirty="0">
                            <a:solidFill>
                              <a:srgbClr val="000000"/>
                            </a:solidFill>
                            <a:latin typeface="NEU-BZ-S92"/>
                            <a:ea typeface="方正书宋_GBK"/>
                            <a:cs typeface="Times New Roman" panose="02020603050405020304" pitchFamily="18" charset="0"/>
                          </a:rPr>
                          <m:t>Δ</m:t>
                        </m:r>
                        <m:r>
                          <m:rPr>
                            <m:nor/>
                          </m:rPr>
                          <a:rPr lang="en-US" altLang="zh-CN" sz="2400" b="0" i="1" dirty="0" smtClean="0">
                            <a:solidFill>
                              <a:srgbClr val="000000"/>
                            </a:solidFill>
                            <a:latin typeface="NEU-BZ-S92"/>
                            <a:ea typeface="方正书宋_GBK"/>
                            <a:cs typeface="Times New Roman" panose="02020603050405020304" pitchFamily="18" charset="0"/>
                          </a:rPr>
                          <m:t>z</m:t>
                        </m:r>
                      </m:num>
                      <m:den>
                        <m:r>
                          <m:rPr>
                            <m:nor/>
                          </m:rPr>
                          <a:rPr lang="el-GR" altLang="zh-CN" sz="2400" dirty="0">
                            <a:solidFill>
                              <a:srgbClr val="000000"/>
                            </a:solidFill>
                            <a:latin typeface="NEU-BZ-S92"/>
                            <a:ea typeface="方正书宋_GBK"/>
                            <a:cs typeface="Times New Roman" panose="02020603050405020304" pitchFamily="18" charset="0"/>
                          </a:rPr>
                          <m:t>Δ</m:t>
                        </m:r>
                        <m:r>
                          <m:rPr>
                            <m:sty m:val="p"/>
                          </m:r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t</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m:rPr>
                            <m:nor/>
                          </m:rPr>
                          <a:rPr lang="el-GR" altLang="zh-CN" sz="2400" dirty="0">
                            <a:solidFill>
                              <a:srgbClr val="000000"/>
                            </a:solidFill>
                            <a:latin typeface="NEU-BZ-S92"/>
                            <a:ea typeface="方正书宋_GBK"/>
                            <a:cs typeface="Times New Roman" panose="02020603050405020304" pitchFamily="18" charset="0"/>
                          </a:rPr>
                          <m:t>Δ</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𝑥</m:t>
                        </m:r>
                      </m:num>
                      <m:den>
                        <m:r>
                          <m:rPr>
                            <m:nor/>
                          </m:rPr>
                          <a:rPr lang="el-GR" altLang="zh-CN" sz="2400" dirty="0">
                            <a:solidFill>
                              <a:srgbClr val="000000"/>
                            </a:solidFill>
                            <a:latin typeface="NEU-BZ-S92"/>
                            <a:ea typeface="方正书宋_GBK"/>
                            <a:cs typeface="Times New Roman" panose="02020603050405020304" pitchFamily="18" charset="0"/>
                          </a:rPr>
                          <m:t>Δ</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m:rPr>
                            <m:nor/>
                          </m:rPr>
                          <a:rPr lang="el-GR" altLang="zh-CN" sz="2400" dirty="0">
                            <a:solidFill>
                              <a:srgbClr val="000000"/>
                            </a:solidFill>
                            <a:latin typeface="NEU-BZ-S92"/>
                            <a:ea typeface="方正书宋_GBK"/>
                            <a:cs typeface="Times New Roman" panose="02020603050405020304" pitchFamily="18" charset="0"/>
                          </a:rPr>
                          <m:t>Δ</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𝑦</m:t>
                        </m:r>
                      </m:num>
                      <m:den>
                        <m:r>
                          <m:rPr>
                            <m:nor/>
                          </m:rPr>
                          <a:rPr lang="el-GR" altLang="zh-CN" sz="2400" dirty="0">
                            <a:solidFill>
                              <a:srgbClr val="000000"/>
                            </a:solidFill>
                            <a:latin typeface="NEU-BZ-S92"/>
                            <a:ea typeface="方正书宋_GBK"/>
                            <a:cs typeface="Times New Roman" panose="02020603050405020304" pitchFamily="18" charset="0"/>
                          </a:rPr>
                          <m:t>Δ</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dirty="0">
                            <a:solidFill>
                              <a:srgbClr val="000000"/>
                            </a:solidFill>
                            <a:latin typeface="Cambria Math" panose="02040503050406030204" pitchFamily="18" charset="0"/>
                            <a:ea typeface="方正书宋_GBK"/>
                            <a:cs typeface="Times New Roman" panose="02020603050405020304" pitchFamily="18" charset="0"/>
                          </a:rPr>
                        </m:ctrlPr>
                      </m:fPr>
                      <m:num>
                        <m:r>
                          <m:rPr>
                            <m:nor/>
                          </m:rPr>
                          <a:rPr lang="en-US" altLang="zh-CN" sz="2400" b="0" i="0" dirty="0" smtClean="0">
                            <a:solidFill>
                              <a:srgbClr val="000000"/>
                            </a:solidFill>
                            <a:latin typeface="Cambria Math" panose="02040503050406030204" pitchFamily="18" charset="0"/>
                            <a:ea typeface="方正书宋_GBK"/>
                            <a:cs typeface="Times New Roman" panose="02020603050405020304" pitchFamily="18" charset="0"/>
                          </a:rPr>
                          <m:t>o</m:t>
                        </m:r>
                        <m:r>
                          <m:rPr>
                            <m:nor/>
                          </m:rPr>
                          <a:rPr lang="en-US" altLang="zh-CN" sz="2400" b="0" i="0" dirty="0" smtClean="0">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b="0" i="0" dirty="0" smtClean="0">
                            <a:solidFill>
                              <a:srgbClr val="000000"/>
                            </a:solidFill>
                            <a:latin typeface="Cambria Math" panose="02040503050406030204" pitchFamily="18" charset="0"/>
                            <a:ea typeface="方正书宋_GBK"/>
                            <a:cs typeface="Times New Roman" panose="02020603050405020304" pitchFamily="18" charset="0"/>
                          </a:rPr>
                          <m:t>p</m:t>
                        </m:r>
                        <m:r>
                          <m:rPr>
                            <m:nor/>
                          </m:rPr>
                          <a:rPr lang="en-US" altLang="zh-CN" sz="2400" b="0" i="0" dirty="0" smtClean="0">
                            <a:solidFill>
                              <a:srgbClr val="000000"/>
                            </a:solidFill>
                            <a:latin typeface="Cambria Math" panose="02040503050406030204" pitchFamily="18" charset="0"/>
                            <a:ea typeface="方正书宋_GBK"/>
                            <a:cs typeface="Times New Roman" panose="02020603050405020304" pitchFamily="18" charset="0"/>
                          </a:rPr>
                          <m:t>)</m:t>
                        </m:r>
                      </m:num>
                      <m:den>
                        <m:r>
                          <m:rPr>
                            <m:nor/>
                          </m:rPr>
                          <a:rPr lang="el-GR" altLang="zh-CN" sz="2400" dirty="0">
                            <a:solidFill>
                              <a:srgbClr val="000000"/>
                            </a:solidFill>
                            <a:latin typeface="NEU-BZ-S92"/>
                            <a:ea typeface="方正书宋_GBK"/>
                            <a:cs typeface="Times New Roman" panose="02020603050405020304" pitchFamily="18" charset="0"/>
                          </a:rPr>
                          <m:t>Δ</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den>
                    </m:f>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3468D52-5E34-180F-9CF2-9A1E91A5852B}"/>
                  </a:ext>
                </a:extLst>
              </p:cNvPr>
              <p:cNvSpPr>
                <a:spLocks noRot="1" noChangeAspect="1" noMove="1" noResize="1" noEditPoints="1" noAdjustHandles="1" noChangeArrowheads="1" noChangeShapeType="1" noTextEdit="1"/>
              </p:cNvSpPr>
              <p:nvPr/>
            </p:nvSpPr>
            <p:spPr>
              <a:xfrm>
                <a:off x="3424774" y="4487140"/>
                <a:ext cx="10940820" cy="420115"/>
              </a:xfrm>
              <a:prstGeom prst="rect">
                <a:avLst/>
              </a:prstGeom>
              <a:blipFill>
                <a:blip r:embed="rId6"/>
                <a:stretch>
                  <a:fillRect t="-64706" b="-88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6538208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20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left)">
                                      <p:cBhvr>
                                        <p:cTn id="5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2" grpId="0"/>
      <p:bldP spid="4" grpId="0"/>
      <p:bldP spid="5" grpId="0"/>
      <p:bldP spid="7" grpId="0"/>
      <p:bldP spid="8" grpId="0"/>
      <p:bldP spid="10" grpId="0"/>
      <p:bldP spid="6" grpId="0"/>
      <p:bldP spid="11"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54F57BE6-A8DB-46AD-276B-D66DB8130680}"/>
                  </a:ext>
                </a:extLst>
              </p:cNvPr>
              <p:cNvSpPr/>
              <p:nvPr/>
            </p:nvSpPr>
            <p:spPr>
              <a:xfrm>
                <a:off x="-2238572" y="8807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由于</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处可导，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54F57BE6-A8DB-46AD-276B-D66DB8130680}"/>
                  </a:ext>
                </a:extLst>
              </p:cNvPr>
              <p:cNvSpPr>
                <a:spLocks noRot="1" noChangeAspect="1" noMove="1" noResize="1" noEditPoints="1" noAdjustHandles="1" noChangeArrowheads="1" noChangeShapeType="1" noTextEdit="1"/>
              </p:cNvSpPr>
              <p:nvPr/>
            </p:nvSpPr>
            <p:spPr>
              <a:xfrm>
                <a:off x="-2238572" y="880755"/>
                <a:ext cx="10940820"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EF1F92DC-DAF1-2CA5-7319-7AE66149CD0B}"/>
                  </a:ext>
                </a:extLst>
              </p:cNvPr>
              <p:cNvSpPr/>
              <p:nvPr/>
            </p:nvSpPr>
            <p:spPr>
              <a:xfrm>
                <a:off x="1054798" y="88075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EF1F92DC-DAF1-2CA5-7319-7AE66149CD0B}"/>
                  </a:ext>
                </a:extLst>
              </p:cNvPr>
              <p:cNvSpPr>
                <a:spLocks noRot="1" noChangeAspect="1" noMove="1" noResize="1" noEditPoints="1" noAdjustHandles="1" noChangeArrowheads="1" noChangeShapeType="1" noTextEdit="1"/>
              </p:cNvSpPr>
              <p:nvPr/>
            </p:nvSpPr>
            <p:spPr>
              <a:xfrm>
                <a:off x="1054798" y="880756"/>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9AF4940C-495A-64AF-6749-A8996D24CA50}"/>
                  </a:ext>
                </a:extLst>
              </p:cNvPr>
              <p:cNvSpPr/>
              <p:nvPr/>
            </p:nvSpPr>
            <p:spPr>
              <a:xfrm>
                <a:off x="3492007" y="88905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有</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及</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9AF4940C-495A-64AF-6749-A8996D24CA50}"/>
                  </a:ext>
                </a:extLst>
              </p:cNvPr>
              <p:cNvSpPr>
                <a:spLocks noRot="1" noChangeAspect="1" noMove="1" noResize="1" noEditPoints="1" noAdjustHandles="1" noChangeArrowheads="1" noChangeShapeType="1" noTextEdit="1"/>
              </p:cNvSpPr>
              <p:nvPr/>
            </p:nvSpPr>
            <p:spPr>
              <a:xfrm>
                <a:off x="3492007" y="889054"/>
                <a:ext cx="10940820"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C759736F-8580-6227-A2C1-EF3C82154EC8}"/>
                  </a:ext>
                </a:extLst>
              </p:cNvPr>
              <p:cNvSpPr/>
              <p:nvPr/>
            </p:nvSpPr>
            <p:spPr>
              <a:xfrm>
                <a:off x="5306680" y="88905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且</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C759736F-8580-6227-A2C1-EF3C82154EC8}"/>
                  </a:ext>
                </a:extLst>
              </p:cNvPr>
              <p:cNvSpPr>
                <a:spLocks noRot="1" noChangeAspect="1" noMove="1" noResize="1" noEditPoints="1" noAdjustHandles="1" noChangeArrowheads="1" noChangeShapeType="1" noTextEdit="1"/>
              </p:cNvSpPr>
              <p:nvPr/>
            </p:nvSpPr>
            <p:spPr>
              <a:xfrm>
                <a:off x="5306680" y="889054"/>
                <a:ext cx="10940820" cy="323165"/>
              </a:xfrm>
              <a:prstGeom prst="rect">
                <a:avLst/>
              </a:prstGeom>
              <a:blipFill>
                <a:blip r:embed="rId5"/>
                <a:stretch>
                  <a:fillRect t="-30769" b="-19231"/>
                </a:stretch>
              </a:blipFill>
            </p:spPr>
            <p:txBody>
              <a:bodyPr/>
              <a:lstStyle/>
              <a:p>
                <a:r>
                  <a:rPr lang="zh-CN" altLang="en-US">
                    <a:noFill/>
                  </a:rPr>
                  <a:t> </a:t>
                </a:r>
              </a:p>
            </p:txBody>
          </p:sp>
        </mc:Fallback>
      </mc:AlternateContent>
      <p:pic>
        <p:nvPicPr>
          <p:cNvPr id="16" name="图片 15">
            <a:extLst>
              <a:ext uri="{FF2B5EF4-FFF2-40B4-BE49-F238E27FC236}">
                <a16:creationId xmlns:a16="http://schemas.microsoft.com/office/drawing/2014/main" id="{DCE783C5-772F-C578-38EC-F071ACF22313}"/>
              </a:ext>
            </a:extLst>
          </p:cNvPr>
          <p:cNvPicPr>
            <a:picLocks noChangeAspect="1"/>
          </p:cNvPicPr>
          <p:nvPr/>
        </p:nvPicPr>
        <p:blipFill>
          <a:blip r:embed="rId6"/>
          <a:stretch>
            <a:fillRect/>
          </a:stretch>
        </p:blipFill>
        <p:spPr>
          <a:xfrm>
            <a:off x="1339596" y="1890545"/>
            <a:ext cx="9512808" cy="3993665"/>
          </a:xfrm>
          <a:prstGeom prst="rect">
            <a:avLst/>
          </a:prstGeom>
        </p:spPr>
      </p:pic>
    </p:spTree>
    <p:extLst>
      <p:ext uri="{BB962C8B-B14F-4D97-AF65-F5344CB8AC3E}">
        <p14:creationId xmlns:p14="http://schemas.microsoft.com/office/powerpoint/2010/main" val="226404964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49401" y="1646716"/>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这里</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是</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的一元函数，</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4527081" y="163490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为了和偏导数加以区别，</a:t>
            </a:r>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5879E1C4-81A9-41D4-5B24-F2012F929645}"/>
                  </a:ext>
                </a:extLst>
              </p:cNvPr>
              <p:cNvSpPr/>
              <p:nvPr/>
            </p:nvSpPr>
            <p:spPr>
              <a:xfrm>
                <a:off x="8289053" y="1631090"/>
                <a:ext cx="10940820" cy="398442"/>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称</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a14:m>
                <a:r>
                  <a:rPr lang="zh-CN" altLang="en-US" sz="2400" dirty="0">
                    <a:solidFill>
                      <a:srgbClr val="000000"/>
                    </a:solidFill>
                    <a:latin typeface="NEU-BZ-S92"/>
                    <a:ea typeface="方正书宋_GBK"/>
                    <a:cs typeface="Times New Roman" panose="02020603050405020304" pitchFamily="18" charset="0"/>
                  </a:rPr>
                  <a:t>为全导数</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5879E1C4-81A9-41D4-5B24-F2012F929645}"/>
                  </a:ext>
                </a:extLst>
              </p:cNvPr>
              <p:cNvSpPr>
                <a:spLocks noRot="1" noChangeAspect="1" noMove="1" noResize="1" noEditPoints="1" noAdjustHandles="1" noChangeArrowheads="1" noChangeShapeType="1" noTextEdit="1"/>
              </p:cNvSpPr>
              <p:nvPr/>
            </p:nvSpPr>
            <p:spPr>
              <a:xfrm>
                <a:off x="8289053" y="1631090"/>
                <a:ext cx="10940820" cy="398442"/>
              </a:xfrm>
              <a:prstGeom prst="rect">
                <a:avLst/>
              </a:prstGeom>
              <a:blipFill>
                <a:blip r:embed="rId2"/>
                <a:stretch>
                  <a:fillRect t="-46875" b="-15625"/>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00CD3B94-E0E8-0715-1880-3066D75CC93D}"/>
              </a:ext>
            </a:extLst>
          </p:cNvPr>
          <p:cNvSpPr/>
          <p:nvPr/>
        </p:nvSpPr>
        <p:spPr>
          <a:xfrm>
            <a:off x="1149401" y="230085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公式①也称为复合函数求导的链法则</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ED889E65-8C91-E274-81ED-64882A2A81A9}"/>
              </a:ext>
            </a:extLst>
          </p:cNvPr>
          <p:cNvSpPr/>
          <p:nvPr/>
        </p:nvSpPr>
        <p:spPr>
          <a:xfrm>
            <a:off x="1149401" y="297801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当</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是</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与</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的二元函数，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2407298" y="298877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即</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2407298" y="2988776"/>
                <a:ext cx="10940820" cy="323165"/>
              </a:xfrm>
              <a:prstGeom prst="rect">
                <a:avLst/>
              </a:prstGeom>
              <a:blipFill>
                <a:blip r:embed="rId3"/>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156118" y="371713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它们与函数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经过复合得到的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156118" y="3717137"/>
                <a:ext cx="10940820" cy="323165"/>
              </a:xfrm>
              <a:prstGeom prst="rect">
                <a:avLst/>
              </a:prstGeom>
              <a:blipFill>
                <a:blip r:embed="rId4"/>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3468D52-5E34-180F-9CF2-9A1E91A5852B}"/>
                  </a:ext>
                </a:extLst>
              </p:cNvPr>
              <p:cNvSpPr/>
              <p:nvPr/>
            </p:nvSpPr>
            <p:spPr>
              <a:xfrm>
                <a:off x="-148411" y="436954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］也是变量</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的二元函数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3468D52-5E34-180F-9CF2-9A1E91A5852B}"/>
                  </a:ext>
                </a:extLst>
              </p:cNvPr>
              <p:cNvSpPr>
                <a:spLocks noRot="1" noChangeAspect="1" noMove="1" noResize="1" noEditPoints="1" noAdjustHandles="1" noChangeArrowheads="1" noChangeShapeType="1" noTextEdit="1"/>
              </p:cNvSpPr>
              <p:nvPr/>
            </p:nvSpPr>
            <p:spPr>
              <a:xfrm>
                <a:off x="-148411" y="4369543"/>
                <a:ext cx="10940820" cy="323165"/>
              </a:xfrm>
              <a:prstGeom prst="rect">
                <a:avLst/>
              </a:prstGeom>
              <a:blipFill>
                <a:blip r:embed="rId5"/>
                <a:stretch>
                  <a:fillRect t="-34615" b="-384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8814010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4" grpId="0"/>
      <p:bldP spid="5" grpId="0"/>
      <p:bldP spid="7" grpId="0"/>
      <p:bldP spid="6" grpId="0"/>
      <p:bldP spid="11"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231641" y="1398730"/>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2 </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6BA5BFA8-F2E1-E52B-B049-3A7AF3E46B12}"/>
                  </a:ext>
                </a:extLst>
              </p:cNvPr>
              <p:cNvSpPr/>
              <p:nvPr/>
            </p:nvSpPr>
            <p:spPr>
              <a:xfrm>
                <a:off x="1231641" y="2141112"/>
                <a:ext cx="10940820" cy="577530"/>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x=</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l-GR" altLang="zh-CN" sz="2400" dirty="0">
                    <a:solidFill>
                      <a:srgbClr val="000000"/>
                    </a:solidFill>
                    <a:latin typeface="NEU-BZ-S92"/>
                    <a:ea typeface="方正书宋_GBK"/>
                    <a:cs typeface="Times New Roman" panose="02020603050405020304" pitchFamily="18" charset="0"/>
                  </a:rPr>
                  <a:t>ψ(</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处的偏导数</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r>
                      <a:rPr lang="zh-CN" altLang="en-US" sz="240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a:rPr lang="zh-CN" altLang="en-US" sz="240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a14:m>
                <a:r>
                  <a:rPr lang="zh-CN" altLang="en-US" sz="2400" dirty="0">
                    <a:solidFill>
                      <a:srgbClr val="000000"/>
                    </a:solidFill>
                    <a:latin typeface="NEU-BZ-S92"/>
                    <a:ea typeface="方正书宋_GBK"/>
                    <a:cs typeface="Times New Roman" panose="02020603050405020304" pitchFamily="18" charset="0"/>
                  </a:rPr>
                  <a:t> 都存在，</a:t>
                </a: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6BA5BFA8-F2E1-E52B-B049-3A7AF3E46B12}"/>
                  </a:ext>
                </a:extLst>
              </p:cNvPr>
              <p:cNvSpPr>
                <a:spLocks noRot="1" noChangeAspect="1" noMove="1" noResize="1" noEditPoints="1" noAdjustHandles="1" noChangeArrowheads="1" noChangeShapeType="1" noTextEdit="1"/>
              </p:cNvSpPr>
              <p:nvPr/>
            </p:nvSpPr>
            <p:spPr>
              <a:xfrm>
                <a:off x="1231641" y="2141112"/>
                <a:ext cx="10940820" cy="577530"/>
              </a:xfrm>
              <a:prstGeom prst="rect">
                <a:avLst/>
              </a:prstGeom>
              <a:blipFill>
                <a:blip r:embed="rId2"/>
                <a:stretch>
                  <a:fillRect t="-31915"/>
                </a:stretch>
              </a:blipFill>
            </p:spPr>
            <p:txBody>
              <a:bodyPr/>
              <a:lstStyle/>
              <a:p>
                <a:r>
                  <a:rPr lang="zh-CN" altLang="en-US">
                    <a:noFill/>
                  </a:rPr>
                  <a:t> </a:t>
                </a:r>
              </a:p>
            </p:txBody>
          </p:sp>
        </mc:Fallback>
      </mc:AlternateContent>
      <p:sp>
        <p:nvSpPr>
          <p:cNvPr id="7" name="矩形 6">
            <a:extLst>
              <a:ext uri="{FF2B5EF4-FFF2-40B4-BE49-F238E27FC236}">
                <a16:creationId xmlns:a16="http://schemas.microsoft.com/office/drawing/2014/main" id="{ED889E65-8C91-E274-81ED-64882A2A81A9}"/>
              </a:ext>
            </a:extLst>
          </p:cNvPr>
          <p:cNvSpPr/>
          <p:nvPr/>
        </p:nvSpPr>
        <p:spPr>
          <a:xfrm>
            <a:off x="1231641" y="280465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在对应点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处可微，</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784649" y="351001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则复合函数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处偏导数存在，</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784649" y="3510011"/>
                <a:ext cx="10940820" cy="323165"/>
              </a:xfrm>
              <a:prstGeom prst="rect">
                <a:avLst/>
              </a:prstGeom>
              <a:blipFill>
                <a:blip r:embed="rId3"/>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3451449" y="434737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3451449" y="4347370"/>
                <a:ext cx="10940820"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3468D52-5E34-180F-9CF2-9A1E91A5852B}"/>
                  </a:ext>
                </a:extLst>
              </p:cNvPr>
              <p:cNvSpPr/>
              <p:nvPr/>
            </p:nvSpPr>
            <p:spPr>
              <a:xfrm>
                <a:off x="2429508" y="4418783"/>
                <a:ext cx="10940820" cy="411523"/>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𝑠</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3468D52-5E34-180F-9CF2-9A1E91A5852B}"/>
                  </a:ext>
                </a:extLst>
              </p:cNvPr>
              <p:cNvSpPr>
                <a:spLocks noRot="1" noChangeAspect="1" noMove="1" noResize="1" noEditPoints="1" noAdjustHandles="1" noChangeArrowheads="1" noChangeShapeType="1" noTextEdit="1"/>
              </p:cNvSpPr>
              <p:nvPr/>
            </p:nvSpPr>
            <p:spPr>
              <a:xfrm>
                <a:off x="2429508" y="4418783"/>
                <a:ext cx="10940820" cy="411523"/>
              </a:xfrm>
              <a:prstGeom prst="rect">
                <a:avLst/>
              </a:prstGeom>
              <a:blipFill>
                <a:blip r:embed="rId5"/>
                <a:stretch>
                  <a:fillRect t="-51515" b="-60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FD785D31-16D0-BD32-841A-0DFE2305EA69}"/>
                  </a:ext>
                </a:extLst>
              </p:cNvPr>
              <p:cNvSpPr/>
              <p:nvPr/>
            </p:nvSpPr>
            <p:spPr>
              <a:xfrm>
                <a:off x="5161644" y="4418783"/>
                <a:ext cx="10940820" cy="411523"/>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𝑡</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𝑡</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FD785D31-16D0-BD32-841A-0DFE2305EA69}"/>
                  </a:ext>
                </a:extLst>
              </p:cNvPr>
              <p:cNvSpPr>
                <a:spLocks noRot="1" noChangeAspect="1" noMove="1" noResize="1" noEditPoints="1" noAdjustHandles="1" noChangeArrowheads="1" noChangeShapeType="1" noTextEdit="1"/>
              </p:cNvSpPr>
              <p:nvPr/>
            </p:nvSpPr>
            <p:spPr>
              <a:xfrm>
                <a:off x="5161644" y="4418783"/>
                <a:ext cx="10940820" cy="411523"/>
              </a:xfrm>
              <a:prstGeom prst="rect">
                <a:avLst/>
              </a:prstGeom>
              <a:blipFill>
                <a:blip r:embed="rId6"/>
                <a:stretch>
                  <a:fillRect t="-51515" b="-60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8718235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11" grpId="0"/>
      <p:bldP spid="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47760" y="596103"/>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如果函数</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在区域</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上每一点处对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或对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的偏导数都存在，</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1047760" y="190097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就得到新的二元函数</a:t>
            </a:r>
            <a:endParaRPr lang="zh-CN" altLang="zh-CN" sz="2400" dirty="0">
              <a:solidFill>
                <a:srgbClr val="000000"/>
              </a:solidFill>
              <a:latin typeface="NEU-BZ-S92"/>
              <a:ea typeface="方正书宋_GBK"/>
              <a:cs typeface="Times New Roman" panose="02020603050405020304" pitchFamily="18" charset="0"/>
            </a:endParaRPr>
          </a:p>
        </p:txBody>
      </p:sp>
      <p:pic>
        <p:nvPicPr>
          <p:cNvPr id="2" name="图片 1">
            <a:extLst>
              <a:ext uri="{FF2B5EF4-FFF2-40B4-BE49-F238E27FC236}">
                <a16:creationId xmlns:a16="http://schemas.microsoft.com/office/drawing/2014/main" id="{490080D6-07FE-B733-2004-808F68D4435A}"/>
              </a:ext>
            </a:extLst>
          </p:cNvPr>
          <p:cNvPicPr>
            <a:picLocks noChangeAspect="1"/>
          </p:cNvPicPr>
          <p:nvPr/>
        </p:nvPicPr>
        <p:blipFill>
          <a:blip r:embed="rId2"/>
          <a:stretch>
            <a:fillRect/>
          </a:stretch>
        </p:blipFill>
        <p:spPr>
          <a:xfrm>
            <a:off x="4617680" y="1215799"/>
            <a:ext cx="4721203" cy="1715316"/>
          </a:xfrm>
          <a:prstGeom prst="rect">
            <a:avLst/>
          </a:prstGeom>
        </p:spPr>
      </p:pic>
      <p:sp>
        <p:nvSpPr>
          <p:cNvPr id="3" name="矩形 2">
            <a:extLst>
              <a:ext uri="{FF2B5EF4-FFF2-40B4-BE49-F238E27FC236}">
                <a16:creationId xmlns:a16="http://schemas.microsoft.com/office/drawing/2014/main" id="{E15EB8DF-A842-D36C-82F6-BD5D32C66CFA}"/>
              </a:ext>
            </a:extLst>
          </p:cNvPr>
          <p:cNvSpPr/>
          <p:nvPr/>
        </p:nvSpPr>
        <p:spPr>
          <a:xfrm>
            <a:off x="1047760" y="344380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把</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err="1">
                <a:solidFill>
                  <a:srgbClr val="000000"/>
                </a:solidFill>
                <a:latin typeface="NEU-BZ-S92"/>
                <a:ea typeface="方正书宋_GBK"/>
                <a:cs typeface="Times New Roman" panose="02020603050405020304" pitchFamily="18" charset="0"/>
              </a:rPr>
              <a:t>fy</a:t>
            </a:r>
            <a:r>
              <a:rPr lang="en-US" altLang="zh-CN" sz="2400" dirty="0">
                <a:solidFill>
                  <a:srgbClr val="000000"/>
                </a:solidFill>
                <a:latin typeface="NEU-BZ-S92"/>
                <a:ea typeface="方正书宋_GBK"/>
                <a:cs typeface="Times New Roman" panose="02020603050405020304" pitchFamily="18" charset="0"/>
              </a:rPr>
              <a:t>(x, y)</a:t>
            </a:r>
            <a:r>
              <a:rPr lang="zh-CN" altLang="en-US" sz="2400" dirty="0">
                <a:solidFill>
                  <a:srgbClr val="000000"/>
                </a:solidFill>
                <a:latin typeface="NEU-BZ-S92"/>
                <a:ea typeface="方正书宋_GBK"/>
                <a:cs typeface="Times New Roman" panose="02020603050405020304" pitchFamily="18" charset="0"/>
              </a:rPr>
              <a:t>分别称为</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对自变量</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和</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的偏导函数，</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9518900" y="344380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简称偏导数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E3AB977-D400-7754-75D6-B461D9F3C4D6}"/>
              </a:ext>
            </a:extLst>
          </p:cNvPr>
          <p:cNvSpPr/>
          <p:nvPr/>
        </p:nvSpPr>
        <p:spPr>
          <a:xfrm>
            <a:off x="0" y="426624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类似地，</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1194019" y="4247039"/>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可以用记号</a:t>
            </a:r>
            <a:endParaRPr lang="zh-CN" altLang="zh-CN" sz="2400" dirty="0">
              <a:solidFill>
                <a:srgbClr val="000000"/>
              </a:solidFill>
              <a:latin typeface="NEU-BZ-S92"/>
              <a:ea typeface="方正书宋_GBK"/>
              <a:cs typeface="Times New Roman" panose="02020603050405020304" pitchFamily="18" charset="0"/>
            </a:endParaRPr>
          </a:p>
        </p:txBody>
      </p:sp>
      <p:pic>
        <p:nvPicPr>
          <p:cNvPr id="14" name="图片 13">
            <a:extLst>
              <a:ext uri="{FF2B5EF4-FFF2-40B4-BE49-F238E27FC236}">
                <a16:creationId xmlns:a16="http://schemas.microsoft.com/office/drawing/2014/main" id="{DE18C994-FD46-7BB8-2A97-80EBBF3BE092}"/>
              </a:ext>
            </a:extLst>
          </p:cNvPr>
          <p:cNvPicPr>
            <a:picLocks noChangeAspect="1"/>
          </p:cNvPicPr>
          <p:nvPr/>
        </p:nvPicPr>
        <p:blipFill>
          <a:blip r:embed="rId3"/>
          <a:stretch>
            <a:fillRect/>
          </a:stretch>
        </p:blipFill>
        <p:spPr>
          <a:xfrm>
            <a:off x="3391263" y="3905262"/>
            <a:ext cx="3587018" cy="1117268"/>
          </a:xfrm>
          <a:prstGeom prst="rect">
            <a:avLst/>
          </a:prstGeom>
        </p:spPr>
      </p:pic>
      <p:sp>
        <p:nvSpPr>
          <p:cNvPr id="15" name="矩形 14">
            <a:extLst>
              <a:ext uri="{FF2B5EF4-FFF2-40B4-BE49-F238E27FC236}">
                <a16:creationId xmlns:a16="http://schemas.microsoft.com/office/drawing/2014/main" id="{22E225DB-CBA9-3847-B408-6E7495648BCE}"/>
              </a:ext>
            </a:extLst>
          </p:cNvPr>
          <p:cNvSpPr/>
          <p:nvPr/>
        </p:nvSpPr>
        <p:spPr>
          <a:xfrm>
            <a:off x="7064741" y="422783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表示</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对自变量</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的偏导数，</a:t>
            </a:r>
            <a:endParaRPr lang="zh-CN" altLang="zh-CN" sz="2400" dirty="0">
              <a:solidFill>
                <a:srgbClr val="000000"/>
              </a:solidFill>
              <a:latin typeface="NEU-BZ-S92"/>
              <a:ea typeface="方正书宋_GBK"/>
              <a:cs typeface="Times New Roman" panose="02020603050405020304" pitchFamily="18" charset="0"/>
            </a:endParaRPr>
          </a:p>
        </p:txBody>
      </p:sp>
      <p:sp>
        <p:nvSpPr>
          <p:cNvPr id="19" name="矩形 18">
            <a:extLst>
              <a:ext uri="{FF2B5EF4-FFF2-40B4-BE49-F238E27FC236}">
                <a16:creationId xmlns:a16="http://schemas.microsoft.com/office/drawing/2014/main" id="{BD0644E4-26FA-3D95-F9CE-24D7095B20F0}"/>
              </a:ext>
            </a:extLst>
          </p:cNvPr>
          <p:cNvSpPr/>
          <p:nvPr/>
        </p:nvSpPr>
        <p:spPr>
          <a:xfrm>
            <a:off x="0" y="558757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用记号</a:t>
            </a:r>
            <a:endParaRPr lang="zh-CN" altLang="zh-CN" sz="2400" dirty="0">
              <a:solidFill>
                <a:srgbClr val="000000"/>
              </a:solidFill>
              <a:latin typeface="NEU-BZ-S92"/>
              <a:ea typeface="方正书宋_GBK"/>
              <a:cs typeface="Times New Roman" panose="02020603050405020304" pitchFamily="18" charset="0"/>
            </a:endParaRPr>
          </a:p>
        </p:txBody>
      </p:sp>
      <p:pic>
        <p:nvPicPr>
          <p:cNvPr id="20" name="图片 19">
            <a:extLst>
              <a:ext uri="{FF2B5EF4-FFF2-40B4-BE49-F238E27FC236}">
                <a16:creationId xmlns:a16="http://schemas.microsoft.com/office/drawing/2014/main" id="{16838E8F-B3B7-DAFB-B634-0A48A44A0EA5}"/>
              </a:ext>
            </a:extLst>
          </p:cNvPr>
          <p:cNvPicPr>
            <a:picLocks noChangeAspect="1"/>
          </p:cNvPicPr>
          <p:nvPr/>
        </p:nvPicPr>
        <p:blipFill>
          <a:blip r:embed="rId4"/>
          <a:stretch>
            <a:fillRect/>
          </a:stretch>
        </p:blipFill>
        <p:spPr>
          <a:xfrm>
            <a:off x="1606084" y="5326236"/>
            <a:ext cx="3454139" cy="965673"/>
          </a:xfrm>
          <a:prstGeom prst="rect">
            <a:avLst/>
          </a:prstGeom>
        </p:spPr>
      </p:pic>
      <p:sp>
        <p:nvSpPr>
          <p:cNvPr id="21" name="矩形 20">
            <a:extLst>
              <a:ext uri="{FF2B5EF4-FFF2-40B4-BE49-F238E27FC236}">
                <a16:creationId xmlns:a16="http://schemas.microsoft.com/office/drawing/2014/main" id="{802FE7A0-914E-59DB-1E75-77431F2F1B8A}"/>
              </a:ext>
            </a:extLst>
          </p:cNvPr>
          <p:cNvSpPr/>
          <p:nvPr/>
        </p:nvSpPr>
        <p:spPr>
          <a:xfrm>
            <a:off x="5226518" y="5594773"/>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表示</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对自变量</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876319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2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2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2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 grpId="0"/>
      <p:bldP spid="4" grpId="0"/>
      <p:bldP spid="5" grpId="0"/>
      <p:bldP spid="6" grpId="0"/>
      <p:bldP spid="15" grpId="0"/>
      <p:bldP spid="19" grpId="0"/>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B5AAA9E8-BE14-F799-D5B4-62614246B373}"/>
                  </a:ext>
                </a:extLst>
              </p:cNvPr>
              <p:cNvSpPr/>
              <p:nvPr/>
            </p:nvSpPr>
            <p:spPr>
              <a:xfrm>
                <a:off x="-3162640" y="96190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为了便于记忆，</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B5AAA9E8-BE14-F799-D5B4-62614246B373}"/>
                  </a:ext>
                </a:extLst>
              </p:cNvPr>
              <p:cNvSpPr>
                <a:spLocks noRot="1" noChangeAspect="1" noMove="1" noResize="1" noEditPoints="1" noAdjustHandles="1" noChangeArrowheads="1" noChangeShapeType="1" noTextEdit="1"/>
              </p:cNvSpPr>
              <p:nvPr/>
            </p:nvSpPr>
            <p:spPr>
              <a:xfrm>
                <a:off x="-3162640" y="961908"/>
                <a:ext cx="10940820"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A2F16B5A-0B3B-35D9-5573-A29CFFF077BE}"/>
                  </a:ext>
                </a:extLst>
              </p:cNvPr>
              <p:cNvSpPr/>
              <p:nvPr/>
            </p:nvSpPr>
            <p:spPr>
              <a:xfrm>
                <a:off x="0" y="94917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可以按照各变量间的复合关系，</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A2F16B5A-0B3B-35D9-5573-A29CFFF077BE}"/>
                  </a:ext>
                </a:extLst>
              </p:cNvPr>
              <p:cNvSpPr>
                <a:spLocks noRot="1" noChangeAspect="1" noMove="1" noResize="1" noEditPoints="1" noAdjustHandles="1" noChangeArrowheads="1" noChangeShapeType="1" noTextEdit="1"/>
              </p:cNvSpPr>
              <p:nvPr/>
            </p:nvSpPr>
            <p:spPr>
              <a:xfrm>
                <a:off x="0" y="949172"/>
                <a:ext cx="10940820"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261B4D11-6021-79A8-8D4C-195EFB451986}"/>
                  </a:ext>
                </a:extLst>
              </p:cNvPr>
              <p:cNvSpPr/>
              <p:nvPr/>
            </p:nvSpPr>
            <p:spPr>
              <a:xfrm>
                <a:off x="4227206" y="95554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画成如图</m:t>
                      </m:r>
                      <m:r>
                        <a:rPr lang="en-US" altLang="zh-CN" sz="2400" i="1">
                          <a:solidFill>
                            <a:srgbClr val="000000"/>
                          </a:solidFill>
                          <a:latin typeface="Cambria Math" panose="02040503050406030204" pitchFamily="18" charset="0"/>
                          <a:ea typeface="方正书宋_GBK"/>
                          <a:cs typeface="Times New Roman" panose="02020603050405020304" pitchFamily="18" charset="0"/>
                        </a:rPr>
                        <m:t>6−16</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所示的树形图，</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261B4D11-6021-79A8-8D4C-195EFB451986}"/>
                  </a:ext>
                </a:extLst>
              </p:cNvPr>
              <p:cNvSpPr>
                <a:spLocks noRot="1" noChangeAspect="1" noMove="1" noResize="1" noEditPoints="1" noAdjustHandles="1" noChangeArrowheads="1" noChangeShapeType="1" noTextEdit="1"/>
              </p:cNvSpPr>
              <p:nvPr/>
            </p:nvSpPr>
            <p:spPr>
              <a:xfrm>
                <a:off x="4227206" y="955540"/>
                <a:ext cx="10940820"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01CCAB87-6A20-5E85-A2F0-1327641A9D83}"/>
                  </a:ext>
                </a:extLst>
              </p:cNvPr>
              <p:cNvSpPr/>
              <p:nvPr/>
            </p:nvSpPr>
            <p:spPr>
              <a:xfrm>
                <a:off x="-2845398" y="153262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考察从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的路径，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01CCAB87-6A20-5E85-A2F0-1327641A9D83}"/>
                  </a:ext>
                </a:extLst>
              </p:cNvPr>
              <p:cNvSpPr>
                <a:spLocks noRot="1" noChangeAspect="1" noMove="1" noResize="1" noEditPoints="1" noAdjustHandles="1" noChangeArrowheads="1" noChangeShapeType="1" noTextEdit="1"/>
              </p:cNvSpPr>
              <p:nvPr/>
            </p:nvSpPr>
            <p:spPr>
              <a:xfrm>
                <a:off x="-2845398" y="1532627"/>
                <a:ext cx="10940820" cy="323165"/>
              </a:xfrm>
              <a:prstGeom prst="rect">
                <a:avLst/>
              </a:prstGeom>
              <a:blipFill>
                <a:blip r:embed="rId5"/>
                <a:stretch>
                  <a:fillRect t="-30769"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0CB0EEE2-590A-ABD6-EFB0-3C4B5BBB5ABE}"/>
                  </a:ext>
                </a:extLst>
              </p:cNvPr>
              <p:cNvSpPr/>
              <p:nvPr/>
            </p:nvSpPr>
            <p:spPr>
              <a:xfrm>
                <a:off x="1148102" y="151678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同枝相乘，异枝相加</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的原则，</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0CB0EEE2-590A-ABD6-EFB0-3C4B5BBB5ABE}"/>
                  </a:ext>
                </a:extLst>
              </p:cNvPr>
              <p:cNvSpPr>
                <a:spLocks noRot="1" noChangeAspect="1" noMove="1" noResize="1" noEditPoints="1" noAdjustHandles="1" noChangeArrowheads="1" noChangeShapeType="1" noTextEdit="1"/>
              </p:cNvSpPr>
              <p:nvPr/>
            </p:nvSpPr>
            <p:spPr>
              <a:xfrm>
                <a:off x="1148102" y="1516789"/>
                <a:ext cx="10940820"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E161A2E9-D0A4-1357-3C50-67DB7D9C2913}"/>
                  </a:ext>
                </a:extLst>
              </p:cNvPr>
              <p:cNvSpPr/>
              <p:nvPr/>
            </p:nvSpPr>
            <p:spPr>
              <a:xfrm>
                <a:off x="4621762" y="150635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就可以写出：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E161A2E9-D0A4-1357-3C50-67DB7D9C2913}"/>
                  </a:ext>
                </a:extLst>
              </p:cNvPr>
              <p:cNvSpPr>
                <a:spLocks noRot="1" noChangeAspect="1" noMove="1" noResize="1" noEditPoints="1" noAdjustHandles="1" noChangeArrowheads="1" noChangeShapeType="1" noTextEdit="1"/>
              </p:cNvSpPr>
              <p:nvPr/>
            </p:nvSpPr>
            <p:spPr>
              <a:xfrm>
                <a:off x="4621762" y="1506357"/>
                <a:ext cx="10940820" cy="323165"/>
              </a:xfrm>
              <a:prstGeom prst="rect">
                <a:avLst/>
              </a:prstGeom>
              <a:blipFill>
                <a:blip r:embed="rId7"/>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3E6A17E4-5709-26AB-85F5-22341A759C20}"/>
                  </a:ext>
                </a:extLst>
              </p:cNvPr>
              <p:cNvSpPr/>
              <p:nvPr/>
            </p:nvSpPr>
            <p:spPr>
              <a:xfrm>
                <a:off x="-466531" y="342900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3E6A17E4-5709-26AB-85F5-22341A759C20}"/>
                  </a:ext>
                </a:extLst>
              </p:cNvPr>
              <p:cNvSpPr>
                <a:spLocks noRot="1" noChangeAspect="1" noMove="1" noResize="1" noEditPoints="1" noAdjustHandles="1" noChangeArrowheads="1" noChangeShapeType="1" noTextEdit="1"/>
              </p:cNvSpPr>
              <p:nvPr/>
            </p:nvSpPr>
            <p:spPr>
              <a:xfrm>
                <a:off x="-466531" y="3429000"/>
                <a:ext cx="10940820" cy="323165"/>
              </a:xfrm>
              <a:prstGeom prst="rect">
                <a:avLst/>
              </a:prstGeom>
              <a:blipFill>
                <a:blip r:embed="rId8"/>
                <a:stretch>
                  <a:fillRect t="-119231" b="-65385"/>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161B72D0-9834-1092-EA2F-0633191798FA}"/>
              </a:ext>
            </a:extLst>
          </p:cNvPr>
          <p:cNvPicPr>
            <a:picLocks noChangeAspect="1"/>
          </p:cNvPicPr>
          <p:nvPr/>
        </p:nvPicPr>
        <p:blipFill>
          <a:blip r:embed="rId9"/>
          <a:stretch>
            <a:fillRect/>
          </a:stretch>
        </p:blipFill>
        <p:spPr>
          <a:xfrm>
            <a:off x="7610397" y="2254250"/>
            <a:ext cx="2733105" cy="2747959"/>
          </a:xfrm>
          <a:prstGeom prst="rect">
            <a:avLst/>
          </a:prstGeom>
        </p:spPr>
      </p:pic>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3054FCB6-8AE6-C79D-8EEE-5C2B3B00B870}"/>
                  </a:ext>
                </a:extLst>
              </p:cNvPr>
              <p:cNvSpPr/>
              <p:nvPr/>
            </p:nvSpPr>
            <p:spPr>
              <a:xfrm>
                <a:off x="-2627245" y="55306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类似地，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3054FCB6-8AE6-C79D-8EEE-5C2B3B00B870}"/>
                  </a:ext>
                </a:extLst>
              </p:cNvPr>
              <p:cNvSpPr>
                <a:spLocks noRot="1" noChangeAspect="1" noMove="1" noResize="1" noEditPoints="1" noAdjustHandles="1" noChangeArrowheads="1" noChangeShapeType="1" noTextEdit="1"/>
              </p:cNvSpPr>
              <p:nvPr/>
            </p:nvSpPr>
            <p:spPr>
              <a:xfrm>
                <a:off x="-2627245" y="5530629"/>
                <a:ext cx="10940820" cy="323165"/>
              </a:xfrm>
              <a:prstGeom prst="rect">
                <a:avLst/>
              </a:prstGeom>
              <a:blipFill>
                <a:blip r:embed="rId10"/>
                <a:stretch>
                  <a:fillRect t="-30769"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14B71DA2-BF98-A165-2CE7-85B948338AC5}"/>
                  </a:ext>
                </a:extLst>
              </p:cNvPr>
              <p:cNvSpPr/>
              <p:nvPr/>
            </p:nvSpPr>
            <p:spPr>
              <a:xfrm>
                <a:off x="-120859" y="555727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考察从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的路径可写出</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14B71DA2-BF98-A165-2CE7-85B948338AC5}"/>
                  </a:ext>
                </a:extLst>
              </p:cNvPr>
              <p:cNvSpPr>
                <a:spLocks noRot="1" noChangeAspect="1" noMove="1" noResize="1" noEditPoints="1" noAdjustHandles="1" noChangeArrowheads="1" noChangeShapeType="1" noTextEdit="1"/>
              </p:cNvSpPr>
              <p:nvPr/>
            </p:nvSpPr>
            <p:spPr>
              <a:xfrm>
                <a:off x="-120859" y="5557277"/>
                <a:ext cx="10940820" cy="323165"/>
              </a:xfrm>
              <a:prstGeom prst="rect">
                <a:avLst/>
              </a:prstGeom>
              <a:blipFill>
                <a:blip r:embed="rId11"/>
                <a:stretch>
                  <a:fillRect t="-92593" b="-518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4317285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20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8" grpId="0"/>
      <p:bldP spid="5"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383837" y="65075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6BA5BFA8-F2E1-E52B-B049-3A7AF3E46B12}"/>
                  </a:ext>
                </a:extLst>
              </p:cNvPr>
              <p:cNvSpPr/>
              <p:nvPr/>
            </p:nvSpPr>
            <p:spPr>
              <a:xfrm>
                <a:off x="2409326" y="672552"/>
                <a:ext cx="10940820" cy="398442"/>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z=x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y+3xy</a:t>
                </a:r>
                <a:r>
                  <a:rPr lang="en-US" altLang="zh-CN" sz="2400" baseline="30000" dirty="0">
                    <a:solidFill>
                      <a:srgbClr val="000000"/>
                    </a:solidFill>
                    <a:latin typeface="NEU-BZ-S92"/>
                    <a:ea typeface="方正书宋_GBK"/>
                    <a:cs typeface="Times New Roman" panose="02020603050405020304" pitchFamily="18" charset="0"/>
                  </a:rPr>
                  <a:t>4</a:t>
                </a:r>
                <a:r>
                  <a:rPr lang="zh-CN" altLang="en-US" sz="2400" dirty="0">
                    <a:solidFill>
                      <a:srgbClr val="000000"/>
                    </a:solidFill>
                    <a:latin typeface="NEU-BZ-S92"/>
                    <a:ea typeface="方正书宋_GBK"/>
                    <a:cs typeface="Times New Roman" panose="02020603050405020304" pitchFamily="18" charset="0"/>
                  </a:rPr>
                  <a:t>，其中</a:t>
                </a:r>
                <a:r>
                  <a:rPr lang="en-US" altLang="zh-CN" sz="2400" dirty="0">
                    <a:solidFill>
                      <a:srgbClr val="000000"/>
                    </a:solidFill>
                    <a:latin typeface="NEU-BZ-S92"/>
                    <a:ea typeface="方正书宋_GBK"/>
                    <a:cs typeface="Times New Roman" panose="02020603050405020304" pitchFamily="18" charset="0"/>
                  </a:rPr>
                  <a:t>x=e</a:t>
                </a:r>
                <a:r>
                  <a:rPr lang="en-US" altLang="zh-CN" sz="2400" baseline="300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dirty="0" err="1">
                    <a:solidFill>
                      <a:srgbClr val="000000"/>
                    </a:solidFill>
                    <a:latin typeface="NEU-BZ-S92"/>
                    <a:ea typeface="方正书宋_GBK"/>
                    <a:cs typeface="Times New Roman" panose="02020603050405020304" pitchFamily="18" charset="0"/>
                  </a:rPr>
                  <a:t>sint</a:t>
                </a:r>
                <a:r>
                  <a:rPr lang="zh-CN" altLang="en-US" sz="2400" dirty="0">
                    <a:solidFill>
                      <a:srgbClr val="000000"/>
                    </a:solidFill>
                    <a:latin typeface="NEU-BZ-S92"/>
                    <a:ea typeface="方正书宋_GBK"/>
                    <a:cs typeface="Times New Roman" panose="02020603050405020304" pitchFamily="18" charset="0"/>
                  </a:rPr>
                  <a:t>，求</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6BA5BFA8-F2E1-E52B-B049-3A7AF3E46B12}"/>
                  </a:ext>
                </a:extLst>
              </p:cNvPr>
              <p:cNvSpPr>
                <a:spLocks noRot="1" noChangeAspect="1" noMove="1" noResize="1" noEditPoints="1" noAdjustHandles="1" noChangeArrowheads="1" noChangeShapeType="1" noTextEdit="1"/>
              </p:cNvSpPr>
              <p:nvPr/>
            </p:nvSpPr>
            <p:spPr>
              <a:xfrm>
                <a:off x="2409326" y="672552"/>
                <a:ext cx="10940820" cy="398442"/>
              </a:xfrm>
              <a:prstGeom prst="rect">
                <a:avLst/>
              </a:prstGeom>
              <a:blipFill>
                <a:blip r:embed="rId2"/>
                <a:stretch>
                  <a:fillRect t="-45455" b="-15152"/>
                </a:stretch>
              </a:blipFill>
            </p:spPr>
            <p:txBody>
              <a:bodyPr/>
              <a:lstStyle/>
              <a:p>
                <a:r>
                  <a:rPr lang="zh-CN" altLang="en-US">
                    <a:noFill/>
                  </a:rPr>
                  <a:t> </a:t>
                </a:r>
              </a:p>
            </p:txBody>
          </p:sp>
        </mc:Fallback>
      </mc:AlternateContent>
      <p:sp>
        <p:nvSpPr>
          <p:cNvPr id="7" name="矩形 6">
            <a:extLst>
              <a:ext uri="{FF2B5EF4-FFF2-40B4-BE49-F238E27FC236}">
                <a16:creationId xmlns:a16="http://schemas.microsoft.com/office/drawing/2014/main" id="{ED889E65-8C91-E274-81ED-64882A2A81A9}"/>
              </a:ext>
            </a:extLst>
          </p:cNvPr>
          <p:cNvSpPr/>
          <p:nvPr/>
        </p:nvSpPr>
        <p:spPr>
          <a:xfrm>
            <a:off x="1383837" y="1389656"/>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解法一</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1434008" y="138965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由公式①得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1434008" y="1389656"/>
                <a:ext cx="10940820" cy="323165"/>
              </a:xfrm>
              <a:prstGeom prst="rect">
                <a:avLst/>
              </a:prstGeom>
              <a:blipFill>
                <a:blip r:embed="rId3"/>
                <a:stretch>
                  <a:fillRect t="-34615" b="-38462"/>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9FA7EE46-FBC1-3170-7ED2-73D06AB09EE5}"/>
              </a:ext>
            </a:extLst>
          </p:cNvPr>
          <p:cNvPicPr>
            <a:picLocks noChangeAspect="1"/>
          </p:cNvPicPr>
          <p:nvPr/>
        </p:nvPicPr>
        <p:blipFill>
          <a:blip r:embed="rId4"/>
          <a:stretch>
            <a:fillRect/>
          </a:stretch>
        </p:blipFill>
        <p:spPr>
          <a:xfrm>
            <a:off x="3018239" y="1876627"/>
            <a:ext cx="5397973" cy="2246642"/>
          </a:xfrm>
          <a:prstGeom prst="rect">
            <a:avLst/>
          </a:prstGeom>
        </p:spPr>
      </p:pic>
      <p:sp>
        <p:nvSpPr>
          <p:cNvPr id="5" name="矩形 4">
            <a:extLst>
              <a:ext uri="{FF2B5EF4-FFF2-40B4-BE49-F238E27FC236}">
                <a16:creationId xmlns:a16="http://schemas.microsoft.com/office/drawing/2014/main" id="{3476D2C9-05B3-02CE-E7B5-D0CA5425E810}"/>
              </a:ext>
            </a:extLst>
          </p:cNvPr>
          <p:cNvSpPr/>
          <p:nvPr/>
        </p:nvSpPr>
        <p:spPr>
          <a:xfrm>
            <a:off x="1383837" y="450571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解法二</a:t>
            </a:r>
          </a:p>
        </p:txBody>
      </p:sp>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D92783D-ECB1-36DB-77E3-6A5F1A69C245}"/>
                  </a:ext>
                </a:extLst>
              </p:cNvPr>
              <p:cNvSpPr/>
              <p:nvPr/>
            </p:nvSpPr>
            <p:spPr>
              <a:xfrm>
                <a:off x="-1434008" y="450571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直接用</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D92783D-ECB1-36DB-77E3-6A5F1A69C245}"/>
                  </a:ext>
                </a:extLst>
              </p:cNvPr>
              <p:cNvSpPr>
                <a:spLocks noRot="1" noChangeAspect="1" noMove="1" noResize="1" noEditPoints="1" noAdjustHandles="1" noChangeArrowheads="1" noChangeShapeType="1" noTextEdit="1"/>
              </p:cNvSpPr>
              <p:nvPr/>
            </p:nvSpPr>
            <p:spPr>
              <a:xfrm>
                <a:off x="-1434008" y="4505712"/>
                <a:ext cx="10940820"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B8339269-5551-41A8-4652-F58F576FE89D}"/>
                  </a:ext>
                </a:extLst>
              </p:cNvPr>
              <p:cNvSpPr/>
              <p:nvPr/>
            </p:nvSpPr>
            <p:spPr>
              <a:xfrm>
                <a:off x="1623323" y="448487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代入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B8339269-5551-41A8-4652-F58F576FE89D}"/>
                  </a:ext>
                </a:extLst>
              </p:cNvPr>
              <p:cNvSpPr>
                <a:spLocks noRot="1" noChangeAspect="1" noMove="1" noResize="1" noEditPoints="1" noAdjustHandles="1" noChangeArrowheads="1" noChangeShapeType="1" noTextEdit="1"/>
              </p:cNvSpPr>
              <p:nvPr/>
            </p:nvSpPr>
            <p:spPr>
              <a:xfrm>
                <a:off x="1623323" y="4484873"/>
                <a:ext cx="10940820" cy="323165"/>
              </a:xfrm>
              <a:prstGeom prst="rect">
                <a:avLst/>
              </a:prstGeom>
              <a:blipFill>
                <a:blip r:embed="rId6"/>
                <a:stretch>
                  <a:fillRect t="-34615"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4275888" y="450571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于是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4275888" y="4505712"/>
                <a:ext cx="10940820" cy="323165"/>
              </a:xfrm>
              <a:prstGeom prst="rect">
                <a:avLst/>
              </a:prstGeom>
              <a:blipFill>
                <a:blip r:embed="rId7"/>
                <a:stretch>
                  <a:fillRect t="-25926"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65BC8223-CD6E-51CC-CF1E-F632DAA7F504}"/>
                  </a:ext>
                </a:extLst>
              </p:cNvPr>
              <p:cNvSpPr/>
              <p:nvPr/>
            </p:nvSpPr>
            <p:spPr>
              <a:xfrm>
                <a:off x="-796856" y="516934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𝑒</m:t>
                      </m:r>
                      <m:r>
                        <a:rPr lang="en-US" altLang="zh-CN" sz="2400" i="1" baseline="30000" dirty="0" smtClean="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baseline="30000" dirty="0" smtClean="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b="0" i="1" baseline="30000" dirty="0"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𝑒𝑡</m:t>
                      </m:r>
                      <m:r>
                        <a:rPr lang="zh-CN" altLang="en-US" sz="2400" b="0" i="1" dirty="0"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65BC8223-CD6E-51CC-CF1E-F632DAA7F504}"/>
                  </a:ext>
                </a:extLst>
              </p:cNvPr>
              <p:cNvSpPr>
                <a:spLocks noRot="1" noChangeAspect="1" noMove="1" noResize="1" noEditPoints="1" noAdjustHandles="1" noChangeArrowheads="1" noChangeShapeType="1" noTextEdit="1"/>
              </p:cNvSpPr>
              <p:nvPr/>
            </p:nvSpPr>
            <p:spPr>
              <a:xfrm>
                <a:off x="-796856" y="5169340"/>
                <a:ext cx="10940820" cy="323165"/>
              </a:xfrm>
              <a:prstGeom prst="rect">
                <a:avLst/>
              </a:prstGeom>
              <a:blipFill>
                <a:blip r:embed="rId8"/>
                <a:stretch>
                  <a:fillRect t="-50000"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C88AA60A-2479-31E9-D9D7-31217D486069}"/>
                  </a:ext>
                </a:extLst>
              </p:cNvPr>
              <p:cNvSpPr/>
              <p:nvPr/>
            </p:nvSpPr>
            <p:spPr>
              <a:xfrm>
                <a:off x="1740868" y="51747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因此</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C88AA60A-2479-31E9-D9D7-31217D486069}"/>
                  </a:ext>
                </a:extLst>
              </p:cNvPr>
              <p:cNvSpPr>
                <a:spLocks noRot="1" noChangeAspect="1" noMove="1" noResize="1" noEditPoints="1" noAdjustHandles="1" noChangeArrowheads="1" noChangeShapeType="1" noTextEdit="1"/>
              </p:cNvSpPr>
              <p:nvPr/>
            </p:nvSpPr>
            <p:spPr>
              <a:xfrm>
                <a:off x="1740868" y="5174783"/>
                <a:ext cx="10940820" cy="323165"/>
              </a:xfrm>
              <a:prstGeom prst="rect">
                <a:avLst/>
              </a:prstGeom>
              <a:blipFill>
                <a:blip r:embed="rId9"/>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EE1D5152-8D20-FE20-3A01-79B3D0226D26}"/>
                  </a:ext>
                </a:extLst>
              </p:cNvPr>
              <p:cNvSpPr/>
              <p:nvPr/>
            </p:nvSpPr>
            <p:spPr>
              <a:xfrm>
                <a:off x="2409326" y="5843854"/>
                <a:ext cx="10940820" cy="398442"/>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baseline="30000"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𝑠𝑖𝑛𝑡</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m:t>
                    </m:r>
                    <m:r>
                      <a:rPr lang="en-US" altLang="zh-CN" sz="2400" b="0" i="1" baseline="30000" dirty="0" smtClean="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𝑡</m:t>
                    </m:r>
                  </m:oMath>
                </a14:m>
                <a:r>
                  <a:rPr lang="en-US" altLang="zh-CN" sz="2400" dirty="0">
                    <a:solidFill>
                      <a:srgbClr val="000000"/>
                    </a:solidFill>
                    <a:latin typeface="NEU-BZ-S92"/>
                    <a:ea typeface="方正书宋_GBK"/>
                    <a:cs typeface="Times New Roman" panose="02020603050405020304" pitchFamily="18" charset="0"/>
                  </a:rPr>
                  <a:t> cost+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oMath>
                </a14:m>
                <a:r>
                  <a:rPr lang="en-US" altLang="zh-CN" sz="2400" dirty="0">
                    <a:solidFill>
                      <a:srgbClr val="000000"/>
                    </a:solidFill>
                    <a:latin typeface="NEU-BZ-S92"/>
                    <a:ea typeface="方正书宋_GBK"/>
                    <a:cs typeface="Times New Roman" panose="02020603050405020304" pitchFamily="18" charset="0"/>
                  </a:rPr>
                  <a:t>+12</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𝑒</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m:t>
                    </m:r>
                    <m:r>
                      <a:rPr lang="en-US" altLang="zh-CN" sz="2400" b="0" i="1" baseline="30000" dirty="0" smtClean="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m:rPr>
                        <m:nor/>
                      </m:rPr>
                      <a:rPr lang="en-US" altLang="zh-CN" sz="2400" dirty="0">
                        <a:solidFill>
                          <a:srgbClr val="000000"/>
                        </a:solidFill>
                        <a:latin typeface="NEU-BZ-S92"/>
                        <a:ea typeface="方正书宋_GBK"/>
                        <a:cs typeface="Times New Roman" panose="02020603050405020304" pitchFamily="18" charset="0"/>
                      </a:rPr>
                      <m:t>cost</m:t>
                    </m:r>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EE1D5152-8D20-FE20-3A01-79B3D0226D26}"/>
                  </a:ext>
                </a:extLst>
              </p:cNvPr>
              <p:cNvSpPr>
                <a:spLocks noRot="1" noChangeAspect="1" noMove="1" noResize="1" noEditPoints="1" noAdjustHandles="1" noChangeArrowheads="1" noChangeShapeType="1" noTextEdit="1"/>
              </p:cNvSpPr>
              <p:nvPr/>
            </p:nvSpPr>
            <p:spPr>
              <a:xfrm>
                <a:off x="2409326" y="5843854"/>
                <a:ext cx="10940820" cy="398442"/>
              </a:xfrm>
              <a:prstGeom prst="rect">
                <a:avLst/>
              </a:prstGeom>
              <a:blipFill>
                <a:blip r:embed="rId10"/>
                <a:stretch>
                  <a:fillRect t="-50000" b="-1562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3575825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2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20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5" grpId="0"/>
      <p:bldP spid="9" grpId="0"/>
      <p:bldP spid="10" grpId="0"/>
      <p:bldP spid="12" grpId="0"/>
      <p:bldP spid="13" grpId="0"/>
      <p:bldP spid="14"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383837" y="650751"/>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2</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2409326" y="67255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a:solidFill>
                  <a:srgbClr val="000000"/>
                </a:solidFill>
                <a:latin typeface="NEU-BZ-S92"/>
                <a:ea typeface="方正书宋_GBK"/>
                <a:cs typeface="Times New Roman" panose="02020603050405020304" pitchFamily="18" charset="0"/>
              </a:rPr>
              <a:t>z=(x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a:t>
            </a:r>
            <a:r>
              <a:rPr lang="en-US" altLang="zh-CN" sz="2400" baseline="30000" dirty="0" err="1">
                <a:solidFill>
                  <a:srgbClr val="000000"/>
                </a:solidFill>
                <a:latin typeface="NEU-BZ-S92"/>
                <a:ea typeface="方正书宋_GBK"/>
                <a:cs typeface="Times New Roman" panose="02020603050405020304" pitchFamily="18" charset="0"/>
              </a:rPr>
              <a:t>xy</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ED889E65-8C91-E274-81ED-64882A2A81A9}"/>
              </a:ext>
            </a:extLst>
          </p:cNvPr>
          <p:cNvSpPr/>
          <p:nvPr/>
        </p:nvSpPr>
        <p:spPr>
          <a:xfrm>
            <a:off x="625590" y="136055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这是多元幂指函数，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381698" y="136005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有了多元函数链法则的加持，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381698" y="1360052"/>
                <a:ext cx="10940820" cy="323165"/>
              </a:xfrm>
              <a:prstGeom prst="rect">
                <a:avLst/>
              </a:prstGeom>
              <a:blipFill>
                <a:blip r:embed="rId2"/>
                <a:stretch>
                  <a:fillRect t="-34615" b="-26923"/>
                </a:stretch>
              </a:blipFill>
            </p:spPr>
            <p:txBody>
              <a:bodyPr/>
              <a:lstStyle/>
              <a:p>
                <a:r>
                  <a:rPr lang="zh-CN" altLang="en-US">
                    <a:noFill/>
                  </a:rPr>
                  <a:t> </a:t>
                </a:r>
              </a:p>
            </p:txBody>
          </p:sp>
        </mc:Fallback>
      </mc:AlternateContent>
      <p:sp>
        <p:nvSpPr>
          <p:cNvPr id="5" name="矩形 4">
            <a:extLst>
              <a:ext uri="{FF2B5EF4-FFF2-40B4-BE49-F238E27FC236}">
                <a16:creationId xmlns:a16="http://schemas.microsoft.com/office/drawing/2014/main" id="{3476D2C9-05B3-02CE-E7B5-D0CA5425E810}"/>
              </a:ext>
            </a:extLst>
          </p:cNvPr>
          <p:cNvSpPr/>
          <p:nvPr/>
        </p:nvSpPr>
        <p:spPr>
          <a:xfrm>
            <a:off x="7548905" y="136055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就不需要用对数求导法了</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D92783D-ECB1-36DB-77E3-6A5F1A69C245}"/>
                  </a:ext>
                </a:extLst>
              </p:cNvPr>
              <p:cNvSpPr/>
              <p:nvPr/>
            </p:nvSpPr>
            <p:spPr>
              <a:xfrm>
                <a:off x="-50610" y="2043164"/>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将</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看成由</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𝑢𝑣</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复合而成的复合函数，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D92783D-ECB1-36DB-77E3-6A5F1A69C245}"/>
                  </a:ext>
                </a:extLst>
              </p:cNvPr>
              <p:cNvSpPr>
                <a:spLocks noRot="1" noChangeAspect="1" noMove="1" noResize="1" noEditPoints="1" noAdjustHandles="1" noChangeArrowheads="1" noChangeShapeType="1" noTextEdit="1"/>
              </p:cNvSpPr>
              <p:nvPr/>
            </p:nvSpPr>
            <p:spPr>
              <a:xfrm>
                <a:off x="-50610" y="2043164"/>
                <a:ext cx="12497444"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4086573" y="270668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于是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4086573" y="2706687"/>
                <a:ext cx="10940820" cy="323165"/>
              </a:xfrm>
              <a:prstGeom prst="rect">
                <a:avLst/>
              </a:prstGeom>
              <a:blipFill>
                <a:blip r:embed="rId4"/>
                <a:stretch>
                  <a:fillRect t="-30769" b="-23077"/>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0F5622C8-7C88-B62E-CF8D-35720FAA3C66}"/>
              </a:ext>
            </a:extLst>
          </p:cNvPr>
          <p:cNvPicPr>
            <a:picLocks noChangeAspect="1"/>
          </p:cNvPicPr>
          <p:nvPr/>
        </p:nvPicPr>
        <p:blipFill>
          <a:blip r:embed="rId5"/>
          <a:stretch>
            <a:fillRect/>
          </a:stretch>
        </p:blipFill>
        <p:spPr>
          <a:xfrm>
            <a:off x="2409326" y="2623820"/>
            <a:ext cx="6457157" cy="2372567"/>
          </a:xfrm>
          <a:prstGeom prst="rect">
            <a:avLst/>
          </a:prstGeom>
        </p:spPr>
      </p:pic>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1174926" y="5374428"/>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有时会遇到中间变量既有一元函数又有多元函数的情况，</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1174926" y="5374428"/>
                <a:ext cx="1249744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B62F443-7154-C773-2AF3-ECE01A2A4787}"/>
                  </a:ext>
                </a:extLst>
              </p:cNvPr>
              <p:cNvSpPr/>
              <p:nvPr/>
            </p:nvSpPr>
            <p:spPr>
              <a:xfrm>
                <a:off x="-825502" y="610035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此时只要将一元函数部分的偏导数改为全导数即可</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B62F443-7154-C773-2AF3-ECE01A2A4787}"/>
                  </a:ext>
                </a:extLst>
              </p:cNvPr>
              <p:cNvSpPr>
                <a:spLocks noRot="1" noChangeAspect="1" noMove="1" noResize="1" noEditPoints="1" noAdjustHandles="1" noChangeArrowheads="1" noChangeShapeType="1" noTextEdit="1"/>
              </p:cNvSpPr>
              <p:nvPr/>
            </p:nvSpPr>
            <p:spPr>
              <a:xfrm>
                <a:off x="-825502" y="6100356"/>
                <a:ext cx="10940820" cy="323165"/>
              </a:xfrm>
              <a:prstGeom prst="rect">
                <a:avLst/>
              </a:prstGeom>
              <a:blipFill>
                <a:blip r:embed="rId7"/>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6604447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5" grpId="0"/>
      <p:bldP spid="9" grpId="0"/>
      <p:bldP spid="12" grpId="0"/>
      <p:bldP spid="8"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714955"/>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3</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774844" y="71398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x=</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处偏导数存在，</a:t>
            </a:r>
          </a:p>
        </p:txBody>
      </p:sp>
      <p:sp>
        <p:nvSpPr>
          <p:cNvPr id="7" name="矩形 6">
            <a:extLst>
              <a:ext uri="{FF2B5EF4-FFF2-40B4-BE49-F238E27FC236}">
                <a16:creationId xmlns:a16="http://schemas.microsoft.com/office/drawing/2014/main" id="{ED889E65-8C91-E274-81ED-64882A2A81A9}"/>
              </a:ext>
            </a:extLst>
          </p:cNvPr>
          <p:cNvSpPr/>
          <p:nvPr/>
        </p:nvSpPr>
        <p:spPr>
          <a:xfrm>
            <a:off x="7210333" y="670244"/>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y=</a:t>
            </a:r>
            <a:r>
              <a:rPr lang="el-GR" altLang="zh-CN" sz="2400" dirty="0">
                <a:solidFill>
                  <a:srgbClr val="000000"/>
                </a:solidFill>
                <a:latin typeface="NEU-BZ-S92"/>
                <a:ea typeface="方正书宋_GBK"/>
                <a:cs typeface="Times New Roman" panose="02020603050405020304" pitchFamily="18" charset="0"/>
              </a:rPr>
              <a:t>ψ(</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处可导，</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396614" y="137964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）在对应点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处可微，</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396614" y="1379641"/>
                <a:ext cx="10940820"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D92783D-ECB1-36DB-77E3-6A5F1A69C245}"/>
                  </a:ext>
                </a:extLst>
              </p:cNvPr>
              <p:cNvSpPr/>
              <p:nvPr/>
            </p:nvSpPr>
            <p:spPr>
              <a:xfrm>
                <a:off x="-50610" y="2043164"/>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求复合函数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处的偏导数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D92783D-ECB1-36DB-77E3-6A5F1A69C245}"/>
                  </a:ext>
                </a:extLst>
              </p:cNvPr>
              <p:cNvSpPr>
                <a:spLocks noRot="1" noChangeAspect="1" noMove="1" noResize="1" noEditPoints="1" noAdjustHandles="1" noChangeArrowheads="1" noChangeShapeType="1" noTextEdit="1"/>
              </p:cNvSpPr>
              <p:nvPr/>
            </p:nvSpPr>
            <p:spPr>
              <a:xfrm>
                <a:off x="-50610" y="2043164"/>
                <a:ext cx="12497444"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4011928" y="267428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4011928" y="2674289"/>
                <a:ext cx="10940820" cy="323165"/>
              </a:xfrm>
              <a:prstGeom prst="rect">
                <a:avLst/>
              </a:prstGeom>
              <a:blipFill>
                <a:blip r:embed="rId4"/>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2891758" y="2684317"/>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如图</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6−17</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所示，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2891758" y="2684317"/>
                <a:ext cx="12497444" cy="323165"/>
              </a:xfrm>
              <a:prstGeom prst="rect">
                <a:avLst/>
              </a:prstGeom>
              <a:blipFill>
                <a:blip r:embed="rId5"/>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B62F443-7154-C773-2AF3-ECE01A2A4787}"/>
                  </a:ext>
                </a:extLst>
              </p:cNvPr>
              <p:cNvSpPr/>
              <p:nvPr/>
            </p:nvSpPr>
            <p:spPr>
              <a:xfrm>
                <a:off x="869481" y="270668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从</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的路径只有一条，</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B62F443-7154-C773-2AF3-ECE01A2A4787}"/>
                  </a:ext>
                </a:extLst>
              </p:cNvPr>
              <p:cNvSpPr>
                <a:spLocks noRot="1" noChangeAspect="1" noMove="1" noResize="1" noEditPoints="1" noAdjustHandles="1" noChangeArrowheads="1" noChangeShapeType="1" noTextEdit="1"/>
              </p:cNvSpPr>
              <p:nvPr/>
            </p:nvSpPr>
            <p:spPr>
              <a:xfrm>
                <a:off x="869481" y="2706686"/>
                <a:ext cx="10940820"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46785746-D64A-46E9-FAEE-05B4512ACCEF}"/>
                  </a:ext>
                </a:extLst>
              </p:cNvPr>
              <p:cNvSpPr/>
              <p:nvPr/>
            </p:nvSpPr>
            <p:spPr>
              <a:xfrm>
                <a:off x="3356964" y="27290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所以</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4" name="矩形 3">
                <a:extLst>
                  <a:ext uri="{FF2B5EF4-FFF2-40B4-BE49-F238E27FC236}">
                    <a16:creationId xmlns:a16="http://schemas.microsoft.com/office/drawing/2014/main" id="{46785746-D64A-46E9-FAEE-05B4512ACCEF}"/>
                  </a:ext>
                </a:extLst>
              </p:cNvPr>
              <p:cNvSpPr>
                <a:spLocks noRot="1" noChangeAspect="1" noMove="1" noResize="1" noEditPoints="1" noAdjustHandles="1" noChangeArrowheads="1" noChangeShapeType="1" noTextEdit="1"/>
              </p:cNvSpPr>
              <p:nvPr/>
            </p:nvSpPr>
            <p:spPr>
              <a:xfrm>
                <a:off x="3356964" y="2729055"/>
                <a:ext cx="10940820"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6E27AB1F-7CD2-26C5-F48A-526EF9A81DF9}"/>
                  </a:ext>
                </a:extLst>
              </p:cNvPr>
              <p:cNvSpPr/>
              <p:nvPr/>
            </p:nvSpPr>
            <p:spPr>
              <a:xfrm>
                <a:off x="149289" y="364419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m:rPr>
                          <m:nor/>
                        </m:rPr>
                        <a:rPr lang="zh-CN" altLang="en-US" sz="2400" b="0" i="0"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6E27AB1F-7CD2-26C5-F48A-526EF9A81DF9}"/>
                  </a:ext>
                </a:extLst>
              </p:cNvPr>
              <p:cNvSpPr>
                <a:spLocks noRot="1" noChangeAspect="1" noMove="1" noResize="1" noEditPoints="1" noAdjustHandles="1" noChangeArrowheads="1" noChangeShapeType="1" noTextEdit="1"/>
              </p:cNvSpPr>
              <p:nvPr/>
            </p:nvSpPr>
            <p:spPr>
              <a:xfrm>
                <a:off x="149289" y="3644198"/>
                <a:ext cx="10940820" cy="323165"/>
              </a:xfrm>
              <a:prstGeom prst="rect">
                <a:avLst/>
              </a:prstGeom>
              <a:blipFill>
                <a:blip r:embed="rId8"/>
                <a:stretch>
                  <a:fillRect t="-96154" b="-53846"/>
                </a:stretch>
              </a:blipFill>
            </p:spPr>
            <p:txBody>
              <a:bodyPr/>
              <a:lstStyle/>
              <a:p>
                <a:r>
                  <a:rPr lang="zh-CN" altLang="en-US">
                    <a:noFill/>
                  </a:rPr>
                  <a:t> </a:t>
                </a:r>
              </a:p>
            </p:txBody>
          </p:sp>
        </mc:Fallback>
      </mc:AlternateContent>
      <p:pic>
        <p:nvPicPr>
          <p:cNvPr id="13" name="图片 12">
            <a:extLst>
              <a:ext uri="{FF2B5EF4-FFF2-40B4-BE49-F238E27FC236}">
                <a16:creationId xmlns:a16="http://schemas.microsoft.com/office/drawing/2014/main" id="{4A0AD549-7141-3038-009F-F4E5ED901AE4}"/>
              </a:ext>
            </a:extLst>
          </p:cNvPr>
          <p:cNvPicPr>
            <a:picLocks noChangeAspect="1"/>
          </p:cNvPicPr>
          <p:nvPr/>
        </p:nvPicPr>
        <p:blipFill>
          <a:blip r:embed="rId9"/>
          <a:stretch>
            <a:fillRect/>
          </a:stretch>
        </p:blipFill>
        <p:spPr>
          <a:xfrm>
            <a:off x="9400915" y="2674289"/>
            <a:ext cx="2409386" cy="2409386"/>
          </a:xfrm>
          <a:prstGeom prst="rect">
            <a:avLst/>
          </a:prstGeom>
        </p:spPr>
      </p:pic>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FC027AE4-2766-8B5E-9F08-3747D11CC4CD}"/>
                  </a:ext>
                </a:extLst>
              </p:cNvPr>
              <p:cNvSpPr/>
              <p:nvPr/>
            </p:nvSpPr>
            <p:spPr>
              <a:xfrm>
                <a:off x="-1703264" y="455934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从</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的路径有两条，</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FC027AE4-2766-8B5E-9F08-3747D11CC4CD}"/>
                  </a:ext>
                </a:extLst>
              </p:cNvPr>
              <p:cNvSpPr>
                <a:spLocks noRot="1" noChangeAspect="1" noMove="1" noResize="1" noEditPoints="1" noAdjustHandles="1" noChangeArrowheads="1" noChangeShapeType="1" noTextEdit="1"/>
              </p:cNvSpPr>
              <p:nvPr/>
            </p:nvSpPr>
            <p:spPr>
              <a:xfrm>
                <a:off x="-1703264" y="4559341"/>
                <a:ext cx="10940820" cy="323165"/>
              </a:xfrm>
              <a:prstGeom prst="rect">
                <a:avLst/>
              </a:prstGeom>
              <a:blipFill>
                <a:blip r:embed="rId10"/>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ACA6D4C0-E4C6-6772-0DB8-5D35037FD1DB}"/>
                  </a:ext>
                </a:extLst>
              </p:cNvPr>
              <p:cNvSpPr/>
              <p:nvPr/>
            </p:nvSpPr>
            <p:spPr>
              <a:xfrm>
                <a:off x="4941854" y="4604079"/>
                <a:ext cx="10940820" cy="411523"/>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𝑡</m:t>
                        </m:r>
                      </m:den>
                    </m:f>
                    <m:r>
                      <m:rPr>
                        <m:nor/>
                      </m:rPr>
                      <a:rPr lang="en-US" altLang="zh-CN" sz="2400" b="0" i="0"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𝑑𝑦</m:t>
                        </m:r>
                      </m:num>
                      <m:den>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𝑡</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ACA6D4C0-E4C6-6772-0DB8-5D35037FD1DB}"/>
                  </a:ext>
                </a:extLst>
              </p:cNvPr>
              <p:cNvSpPr>
                <a:spLocks noRot="1" noChangeAspect="1" noMove="1" noResize="1" noEditPoints="1" noAdjustHandles="1" noChangeArrowheads="1" noChangeShapeType="1" noTextEdit="1"/>
              </p:cNvSpPr>
              <p:nvPr/>
            </p:nvSpPr>
            <p:spPr>
              <a:xfrm>
                <a:off x="4941854" y="4604079"/>
                <a:ext cx="10940820" cy="411523"/>
              </a:xfrm>
              <a:prstGeom prst="rect">
                <a:avLst/>
              </a:prstGeom>
              <a:blipFill>
                <a:blip r:embed="rId11"/>
                <a:stretch>
                  <a:fillRect t="-50000" b="-29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6D285615-39A6-AAE1-0F83-B55B36E5D83D}"/>
                  </a:ext>
                </a:extLst>
              </p:cNvPr>
              <p:cNvSpPr/>
              <p:nvPr/>
            </p:nvSpPr>
            <p:spPr>
              <a:xfrm>
                <a:off x="381698" y="550587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有时会出现复合函数的某些中间变量本身又是复合函数的自变量这种复杂的情况，</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6D285615-39A6-AAE1-0F83-B55B36E5D83D}"/>
                  </a:ext>
                </a:extLst>
              </p:cNvPr>
              <p:cNvSpPr>
                <a:spLocks noRot="1" noChangeAspect="1" noMove="1" noResize="1" noEditPoints="1" noAdjustHandles="1" noChangeArrowheads="1" noChangeShapeType="1" noTextEdit="1"/>
              </p:cNvSpPr>
              <p:nvPr/>
            </p:nvSpPr>
            <p:spPr>
              <a:xfrm>
                <a:off x="381698" y="5505870"/>
                <a:ext cx="10940820" cy="323165"/>
              </a:xfrm>
              <a:prstGeom prst="rect">
                <a:avLst/>
              </a:prstGeom>
              <a:blipFill>
                <a:blip r:embed="rId12"/>
                <a:stretch>
                  <a:fillRect t="-30769" r="-4988"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737689AC-956D-5EBA-42AD-F0184900217F}"/>
                  </a:ext>
                </a:extLst>
              </p:cNvPr>
              <p:cNvSpPr/>
              <p:nvPr/>
            </p:nvSpPr>
            <p:spPr>
              <a:xfrm>
                <a:off x="-2891758" y="608964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这时要仔细画出树形图，</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737689AC-956D-5EBA-42AD-F0184900217F}"/>
                  </a:ext>
                </a:extLst>
              </p:cNvPr>
              <p:cNvSpPr>
                <a:spLocks noRot="1" noChangeAspect="1" noMove="1" noResize="1" noEditPoints="1" noAdjustHandles="1" noChangeArrowheads="1" noChangeShapeType="1" noTextEdit="1"/>
              </p:cNvSpPr>
              <p:nvPr/>
            </p:nvSpPr>
            <p:spPr>
              <a:xfrm>
                <a:off x="-2891758" y="6089647"/>
                <a:ext cx="10940820" cy="323165"/>
              </a:xfrm>
              <a:prstGeom prst="rect">
                <a:avLst/>
              </a:prstGeom>
              <a:blipFill>
                <a:blip r:embed="rId1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39FBA16D-462E-389D-155B-547D5D0853C2}"/>
                  </a:ext>
                </a:extLst>
              </p:cNvPr>
              <p:cNvSpPr/>
              <p:nvPr/>
            </p:nvSpPr>
            <p:spPr>
              <a:xfrm>
                <a:off x="-50610" y="608964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分析路径，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39FBA16D-462E-389D-155B-547D5D0853C2}"/>
                  </a:ext>
                </a:extLst>
              </p:cNvPr>
              <p:cNvSpPr>
                <a:spLocks noRot="1" noChangeAspect="1" noMove="1" noResize="1" noEditPoints="1" noAdjustHandles="1" noChangeArrowheads="1" noChangeShapeType="1" noTextEdit="1"/>
              </p:cNvSpPr>
              <p:nvPr/>
            </p:nvSpPr>
            <p:spPr>
              <a:xfrm>
                <a:off x="-50610" y="6089647"/>
                <a:ext cx="10940820" cy="323165"/>
              </a:xfrm>
              <a:prstGeom prst="rect">
                <a:avLst/>
              </a:prstGeom>
              <a:blipFill>
                <a:blip r:embed="rId1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矩形 19">
                <a:extLst>
                  <a:ext uri="{FF2B5EF4-FFF2-40B4-BE49-F238E27FC236}">
                    <a16:creationId xmlns:a16="http://schemas.microsoft.com/office/drawing/2014/main" id="{1F15701A-69B5-3754-0B80-FD3810F2070A}"/>
                  </a:ext>
                </a:extLst>
              </p:cNvPr>
              <p:cNvSpPr/>
              <p:nvPr/>
            </p:nvSpPr>
            <p:spPr>
              <a:xfrm>
                <a:off x="2578652" y="608299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并注意防止记号的混淆</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0" name="矩形 19">
                <a:extLst>
                  <a:ext uri="{FF2B5EF4-FFF2-40B4-BE49-F238E27FC236}">
                    <a16:creationId xmlns:a16="http://schemas.microsoft.com/office/drawing/2014/main" id="{1F15701A-69B5-3754-0B80-FD3810F2070A}"/>
                  </a:ext>
                </a:extLst>
              </p:cNvPr>
              <p:cNvSpPr>
                <a:spLocks noRot="1" noChangeAspect="1" noMove="1" noResize="1" noEditPoints="1" noAdjustHandles="1" noChangeArrowheads="1" noChangeShapeType="1" noTextEdit="1"/>
              </p:cNvSpPr>
              <p:nvPr/>
            </p:nvSpPr>
            <p:spPr>
              <a:xfrm>
                <a:off x="2578652" y="6082998"/>
                <a:ext cx="10940820" cy="323165"/>
              </a:xfrm>
              <a:prstGeom prst="rect">
                <a:avLst/>
              </a:prstGeom>
              <a:blipFill>
                <a:blip r:embed="rId15"/>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9033134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2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20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20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20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2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20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20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left)">
                                      <p:cBhvr>
                                        <p:cTn id="81" dur="20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left)">
                                      <p:cBhvr>
                                        <p:cTn id="8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9" grpId="0"/>
      <p:bldP spid="12" grpId="0"/>
      <p:bldP spid="8" grpId="0"/>
      <p:bldP spid="11" grpId="0"/>
      <p:bldP spid="4" grpId="0"/>
      <p:bldP spid="10" grpId="0"/>
      <p:bldP spid="14" grpId="0"/>
      <p:bldP spid="15" grpId="0"/>
      <p:bldP spid="16" grpId="0"/>
      <p:bldP spid="18" grpId="0"/>
      <p:bldP spid="19" grpId="0"/>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714955"/>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4</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774844" y="71398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x=</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处偏导数存在，</a:t>
            </a:r>
          </a:p>
        </p:txBody>
      </p:sp>
      <p:sp>
        <p:nvSpPr>
          <p:cNvPr id="7" name="矩形 6">
            <a:extLst>
              <a:ext uri="{FF2B5EF4-FFF2-40B4-BE49-F238E27FC236}">
                <a16:creationId xmlns:a16="http://schemas.microsoft.com/office/drawing/2014/main" id="{ED889E65-8C91-E274-81ED-64882A2A81A9}"/>
              </a:ext>
            </a:extLst>
          </p:cNvPr>
          <p:cNvSpPr/>
          <p:nvPr/>
        </p:nvSpPr>
        <p:spPr>
          <a:xfrm>
            <a:off x="6976424" y="689739"/>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在相应的点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处可微，</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381698" y="137964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求复合函数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处的偏导数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381698" y="1379641"/>
                <a:ext cx="10940820"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3964396" y="211470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3964396" y="2114708"/>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2844226" y="2124736"/>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如图</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6−18</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所示，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2844226" y="2124736"/>
                <a:ext cx="1249744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B62F443-7154-C773-2AF3-ECE01A2A4787}"/>
                  </a:ext>
                </a:extLst>
              </p:cNvPr>
              <p:cNvSpPr/>
              <p:nvPr/>
            </p:nvSpPr>
            <p:spPr>
              <a:xfrm>
                <a:off x="483049" y="212473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考察由</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𝑡</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的路径，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B62F443-7154-C773-2AF3-ECE01A2A4787}"/>
                  </a:ext>
                </a:extLst>
              </p:cNvPr>
              <p:cNvSpPr>
                <a:spLocks noRot="1" noChangeAspect="1" noMove="1" noResize="1" noEditPoints="1" noAdjustHandles="1" noChangeArrowheads="1" noChangeShapeType="1" noTextEdit="1"/>
              </p:cNvSpPr>
              <p:nvPr/>
            </p:nvSpPr>
            <p:spPr>
              <a:xfrm>
                <a:off x="483049" y="2124736"/>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6E27AB1F-7CD2-26C5-F48A-526EF9A81DF9}"/>
                  </a:ext>
                </a:extLst>
              </p:cNvPr>
              <p:cNvSpPr/>
              <p:nvPr/>
            </p:nvSpPr>
            <p:spPr>
              <a:xfrm>
                <a:off x="3302383" y="219030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得</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𝑡</m:t>
                          </m:r>
                        </m:den>
                      </m:f>
                      <m:r>
                        <m:rPr>
                          <m:nor/>
                        </m:rPr>
                        <a:rPr lang="en-US" altLang="zh-CN" sz="240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6E27AB1F-7CD2-26C5-F48A-526EF9A81DF9}"/>
                  </a:ext>
                </a:extLst>
              </p:cNvPr>
              <p:cNvSpPr>
                <a:spLocks noRot="1" noChangeAspect="1" noMove="1" noResize="1" noEditPoints="1" noAdjustHandles="1" noChangeArrowheads="1" noChangeShapeType="1" noTextEdit="1"/>
              </p:cNvSpPr>
              <p:nvPr/>
            </p:nvSpPr>
            <p:spPr>
              <a:xfrm>
                <a:off x="3302383" y="2190307"/>
                <a:ext cx="10940820" cy="323165"/>
              </a:xfrm>
              <a:prstGeom prst="rect">
                <a:avLst/>
              </a:prstGeom>
              <a:blipFill>
                <a:blip r:embed="rId6"/>
                <a:stretch>
                  <a:fillRect t="-100000" b="-538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FC027AE4-2766-8B5E-9F08-3747D11CC4CD}"/>
                  </a:ext>
                </a:extLst>
              </p:cNvPr>
              <p:cNvSpPr/>
              <p:nvPr/>
            </p:nvSpPr>
            <p:spPr>
              <a:xfrm>
                <a:off x="1841892" y="2952165"/>
                <a:ext cx="10940820" cy="401200"/>
              </a:xfrm>
              <a:prstGeom prst="rect">
                <a:avLst/>
              </a:prstGeom>
            </p:spPr>
            <p:txBody>
              <a:bodyPr wrap="square">
                <a:spAutoFit/>
              </a:bodyPr>
              <a:lstStyle/>
              <a:p>
                <a:pPr indent="266700">
                  <a:lnSpc>
                    <a:spcPts val="1810"/>
                  </a:lnSpc>
                </a:pPr>
                <a14:m>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其中</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a14:m>
                <a:r>
                  <a:rPr lang="zh-CN" altLang="en-US" sz="2400" dirty="0">
                    <a:solidFill>
                      <a:srgbClr val="000000"/>
                    </a:solidFill>
                    <a:latin typeface="NEU-BZ-S92"/>
                    <a:ea typeface="方正书宋_GBK"/>
                    <a:cs typeface="Times New Roman" panose="02020603050405020304" pitchFamily="18" charset="0"/>
                  </a:rPr>
                  <a:t>是在</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中将</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看成常量而对</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求导所得，</a:t>
                </a:r>
              </a:p>
            </p:txBody>
          </p:sp>
        </mc:Choice>
        <mc:Fallback xmlns="">
          <p:sp>
            <p:nvSpPr>
              <p:cNvPr id="14" name="矩形 13">
                <a:extLst>
                  <a:ext uri="{FF2B5EF4-FFF2-40B4-BE49-F238E27FC236}">
                    <a16:creationId xmlns:a16="http://schemas.microsoft.com/office/drawing/2014/main" id="{FC027AE4-2766-8B5E-9F08-3747D11CC4CD}"/>
                  </a:ext>
                </a:extLst>
              </p:cNvPr>
              <p:cNvSpPr>
                <a:spLocks noRot="1" noChangeAspect="1" noMove="1" noResize="1" noEditPoints="1" noAdjustHandles="1" noChangeArrowheads="1" noChangeShapeType="1" noTextEdit="1"/>
              </p:cNvSpPr>
              <p:nvPr/>
            </p:nvSpPr>
            <p:spPr>
              <a:xfrm>
                <a:off x="1841892" y="2952165"/>
                <a:ext cx="10940820" cy="401200"/>
              </a:xfrm>
              <a:prstGeom prst="rect">
                <a:avLst/>
              </a:prstGeom>
              <a:blipFill>
                <a:blip r:embed="rId7"/>
                <a:stretch>
                  <a:fillRect t="-46875" b="-156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ACA6D4C0-E4C6-6772-0DB8-5D35037FD1DB}"/>
                  </a:ext>
                </a:extLst>
              </p:cNvPr>
              <p:cNvSpPr/>
              <p:nvPr/>
            </p:nvSpPr>
            <p:spPr>
              <a:xfrm>
                <a:off x="1774844" y="3831464"/>
                <a:ext cx="10940820" cy="401200"/>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t</m:t>
                        </m:r>
                      </m:den>
                    </m:f>
                  </m:oMath>
                </a14:m>
                <a:r>
                  <a:rPr lang="zh-CN" altLang="en-US" sz="2400" dirty="0">
                    <a:solidFill>
                      <a:srgbClr val="000000"/>
                    </a:solidFill>
                    <a:latin typeface="NEU-BZ-S92"/>
                    <a:ea typeface="方正书宋_GBK"/>
                    <a:cs typeface="Times New Roman" panose="02020603050405020304" pitchFamily="18" charset="0"/>
                  </a:rPr>
                  <a:t>是在复合函数</a:t>
                </a:r>
                <a:r>
                  <a:rPr lang="en-US" altLang="zh-CN" sz="2400" dirty="0">
                    <a:solidFill>
                      <a:srgbClr val="000000"/>
                    </a:solidFill>
                    <a:latin typeface="NEU-BZ-S92"/>
                    <a:ea typeface="方正书宋_GBK"/>
                    <a:cs typeface="Times New Roman" panose="02020603050405020304" pitchFamily="18" charset="0"/>
                  </a:rPr>
                  <a:t>z=f</a:t>
                </a:r>
                <a:r>
                  <a:rPr lang="zh-CN" altLang="en-US" sz="2400" dirty="0">
                    <a:solidFill>
                      <a:srgbClr val="000000"/>
                    </a:solidFill>
                    <a:latin typeface="NEU-BZ-S92"/>
                    <a:ea typeface="方正书宋_GBK"/>
                    <a:cs typeface="Times New Roman" panose="02020603050405020304" pitchFamily="18" charset="0"/>
                  </a:rPr>
                  <a:t>［</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］中将</a:t>
                </a:r>
                <a:r>
                  <a:rPr lang="en-US" altLang="zh-CN" sz="2400" dirty="0">
                    <a:solidFill>
                      <a:srgbClr val="000000"/>
                    </a:solidFill>
                    <a:latin typeface="NEU-BZ-S92"/>
                    <a:ea typeface="方正书宋_GBK"/>
                    <a:cs typeface="Times New Roman" panose="02020603050405020304" pitchFamily="18" charset="0"/>
                  </a:rPr>
                  <a:t>s</a:t>
                </a:r>
                <a:r>
                  <a:rPr lang="zh-CN" altLang="en-US" sz="2400" dirty="0">
                    <a:solidFill>
                      <a:srgbClr val="000000"/>
                    </a:solidFill>
                    <a:latin typeface="NEU-BZ-S92"/>
                    <a:ea typeface="方正书宋_GBK"/>
                    <a:cs typeface="Times New Roman" panose="02020603050405020304" pitchFamily="18" charset="0"/>
                  </a:rPr>
                  <a:t>看成常量而对</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求导所得</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ACA6D4C0-E4C6-6772-0DB8-5D35037FD1DB}"/>
                  </a:ext>
                </a:extLst>
              </p:cNvPr>
              <p:cNvSpPr>
                <a:spLocks noRot="1" noChangeAspect="1" noMove="1" noResize="1" noEditPoints="1" noAdjustHandles="1" noChangeArrowheads="1" noChangeShapeType="1" noTextEdit="1"/>
              </p:cNvSpPr>
              <p:nvPr/>
            </p:nvSpPr>
            <p:spPr>
              <a:xfrm>
                <a:off x="1774844" y="3831464"/>
                <a:ext cx="10940820" cy="401200"/>
              </a:xfrm>
              <a:prstGeom prst="rect">
                <a:avLst/>
              </a:prstGeom>
              <a:blipFill>
                <a:blip r:embed="rId8"/>
                <a:stretch>
                  <a:fillRect t="-42424" b="-1212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6D285615-39A6-AAE1-0F83-B55B36E5D83D}"/>
                  </a:ext>
                </a:extLst>
              </p:cNvPr>
              <p:cNvSpPr/>
              <p:nvPr/>
            </p:nvSpPr>
            <p:spPr>
              <a:xfrm>
                <a:off x="-1838988" y="462847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考察由</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的路径，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6D285615-39A6-AAE1-0F83-B55B36E5D83D}"/>
                  </a:ext>
                </a:extLst>
              </p:cNvPr>
              <p:cNvSpPr>
                <a:spLocks noRot="1" noChangeAspect="1" noMove="1" noResize="1" noEditPoints="1" noAdjustHandles="1" noChangeArrowheads="1" noChangeShapeType="1" noTextEdit="1"/>
              </p:cNvSpPr>
              <p:nvPr/>
            </p:nvSpPr>
            <p:spPr>
              <a:xfrm>
                <a:off x="-1838988" y="4628473"/>
                <a:ext cx="10940820" cy="323165"/>
              </a:xfrm>
              <a:prstGeom prst="rect">
                <a:avLst/>
              </a:prstGeom>
              <a:blipFill>
                <a:blip r:embed="rId9"/>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737689AC-956D-5EBA-42AD-F0184900217F}"/>
                  </a:ext>
                </a:extLst>
              </p:cNvPr>
              <p:cNvSpPr/>
              <p:nvPr/>
            </p:nvSpPr>
            <p:spPr>
              <a:xfrm>
                <a:off x="0" y="46730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737689AC-956D-5EBA-42AD-F0184900217F}"/>
                  </a:ext>
                </a:extLst>
              </p:cNvPr>
              <p:cNvSpPr>
                <a:spLocks noRot="1" noChangeAspect="1" noMove="1" noResize="1" noEditPoints="1" noAdjustHandles="1" noChangeArrowheads="1" noChangeShapeType="1" noTextEdit="1"/>
              </p:cNvSpPr>
              <p:nvPr/>
            </p:nvSpPr>
            <p:spPr>
              <a:xfrm>
                <a:off x="0" y="4673083"/>
                <a:ext cx="10940820" cy="323165"/>
              </a:xfrm>
              <a:prstGeom prst="rect">
                <a:avLst/>
              </a:prstGeom>
              <a:blipFill>
                <a:blip r:embed="rId10"/>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39FBA16D-462E-389D-155B-547D5D0853C2}"/>
                  </a:ext>
                </a:extLst>
              </p:cNvPr>
              <p:cNvSpPr/>
              <p:nvPr/>
            </p:nvSpPr>
            <p:spPr>
              <a:xfrm>
                <a:off x="1429904" y="474229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s</m:t>
                          </m:r>
                        </m:den>
                      </m:f>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𝑠</m:t>
                          </m:r>
                        </m:den>
                      </m:f>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39FBA16D-462E-389D-155B-547D5D0853C2}"/>
                  </a:ext>
                </a:extLst>
              </p:cNvPr>
              <p:cNvSpPr>
                <a:spLocks noRot="1" noChangeAspect="1" noMove="1" noResize="1" noEditPoints="1" noAdjustHandles="1" noChangeArrowheads="1" noChangeShapeType="1" noTextEdit="1"/>
              </p:cNvSpPr>
              <p:nvPr/>
            </p:nvSpPr>
            <p:spPr>
              <a:xfrm>
                <a:off x="1429904" y="4742291"/>
                <a:ext cx="10940820" cy="323165"/>
              </a:xfrm>
              <a:prstGeom prst="rect">
                <a:avLst/>
              </a:prstGeom>
              <a:blipFill>
                <a:blip r:embed="rId11"/>
                <a:stretch>
                  <a:fillRect t="-96154" b="-53846"/>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A45A4EFA-1DD3-5137-8658-ED0143D5FE51}"/>
              </a:ext>
            </a:extLst>
          </p:cNvPr>
          <p:cNvPicPr>
            <a:picLocks noChangeAspect="1"/>
          </p:cNvPicPr>
          <p:nvPr/>
        </p:nvPicPr>
        <p:blipFill>
          <a:blip r:embed="rId12"/>
          <a:stretch>
            <a:fillRect/>
          </a:stretch>
        </p:blipFill>
        <p:spPr>
          <a:xfrm>
            <a:off x="8371114" y="4312701"/>
            <a:ext cx="1981200" cy="2286000"/>
          </a:xfrm>
          <a:prstGeom prst="rect">
            <a:avLst/>
          </a:prstGeom>
        </p:spPr>
      </p:pic>
    </p:spTree>
    <p:extLst>
      <p:ext uri="{BB962C8B-B14F-4D97-AF65-F5344CB8AC3E}">
        <p14:creationId xmlns:p14="http://schemas.microsoft.com/office/powerpoint/2010/main" val="340482705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2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20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20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12" grpId="0"/>
      <p:bldP spid="8" grpId="0"/>
      <p:bldP spid="11" grpId="0"/>
      <p:bldP spid="10" grpId="0"/>
      <p:bldP spid="14" grpId="0"/>
      <p:bldP spid="15" grpId="0"/>
      <p:bldP spid="16" grpId="0"/>
      <p:bldP spid="18" grpId="0"/>
      <p:bldP spid="1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13498" y="920229"/>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5</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718861" y="91925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u=</a:t>
            </a:r>
            <a:r>
              <a:rPr lang="en-US" altLang="zh-CN" sz="2400" dirty="0" err="1">
                <a:solidFill>
                  <a:srgbClr val="000000"/>
                </a:solidFill>
                <a:latin typeface="NEU-BZ-S92"/>
                <a:ea typeface="方正书宋_GBK"/>
                <a:cs typeface="Times New Roman" panose="02020603050405020304" pitchFamily="18" charset="0"/>
              </a:rPr>
              <a:t>xy+z</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p>
        </p:txBody>
      </p:sp>
      <p:sp>
        <p:nvSpPr>
          <p:cNvPr id="7" name="矩形 6">
            <a:extLst>
              <a:ext uri="{FF2B5EF4-FFF2-40B4-BE49-F238E27FC236}">
                <a16:creationId xmlns:a16="http://schemas.microsoft.com/office/drawing/2014/main" id="{ED889E65-8C91-E274-81ED-64882A2A81A9}"/>
              </a:ext>
            </a:extLst>
          </p:cNvPr>
          <p:cNvSpPr/>
          <p:nvPr/>
        </p:nvSpPr>
        <p:spPr>
          <a:xfrm>
            <a:off x="5035657" y="93433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其中</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有二阶偏导数，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2224010" y="179357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求</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2224010" y="1793579"/>
                <a:ext cx="10940820" cy="323165"/>
              </a:xfrm>
              <a:prstGeom prst="rect">
                <a:avLst/>
              </a:prstGeom>
              <a:blipFill>
                <a:blip r:embed="rId2"/>
                <a:stretch>
                  <a:fillRect t="-111538" b="-538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4039041" y="264339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4039041" y="2643396"/>
                <a:ext cx="10940820" cy="323165"/>
              </a:xfrm>
              <a:prstGeom prst="rect">
                <a:avLst/>
              </a:prstGeom>
              <a:blipFill>
                <a:blip r:embed="rId3"/>
                <a:stretch>
                  <a:fillRect t="-34615" b="-26923"/>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D018785B-6403-8F9F-8A4E-A6AA638AC4D6}"/>
              </a:ext>
            </a:extLst>
          </p:cNvPr>
          <p:cNvPicPr>
            <a:picLocks noChangeAspect="1"/>
          </p:cNvPicPr>
          <p:nvPr/>
        </p:nvPicPr>
        <p:blipFill>
          <a:blip r:embed="rId4"/>
          <a:stretch>
            <a:fillRect/>
          </a:stretch>
        </p:blipFill>
        <p:spPr>
          <a:xfrm>
            <a:off x="1987453" y="2631024"/>
            <a:ext cx="6729357" cy="3013421"/>
          </a:xfrm>
          <a:prstGeom prst="rect">
            <a:avLst/>
          </a:prstGeom>
        </p:spPr>
      </p:pic>
    </p:spTree>
    <p:extLst>
      <p:ext uri="{BB962C8B-B14F-4D97-AF65-F5344CB8AC3E}">
        <p14:creationId xmlns:p14="http://schemas.microsoft.com/office/powerpoint/2010/main" val="79939160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714955"/>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6</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774844" y="71398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z=f</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sin(</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x</a:t>
            </a:r>
            <a:r>
              <a:rPr lang="en-US" altLang="zh-CN" sz="2400" baseline="30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p>
        </p:txBody>
      </p:sp>
      <p:sp>
        <p:nvSpPr>
          <p:cNvPr id="7" name="矩形 6">
            <a:extLst>
              <a:ext uri="{FF2B5EF4-FFF2-40B4-BE49-F238E27FC236}">
                <a16:creationId xmlns:a16="http://schemas.microsoft.com/office/drawing/2014/main" id="{ED889E65-8C91-E274-81ED-64882A2A81A9}"/>
              </a:ext>
            </a:extLst>
          </p:cNvPr>
          <p:cNvSpPr/>
          <p:nvPr/>
        </p:nvSpPr>
        <p:spPr>
          <a:xfrm>
            <a:off x="5852108" y="711275"/>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有二阶连续偏导数，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1774844" y="1440875"/>
                <a:ext cx="10940820" cy="411523"/>
              </a:xfrm>
              <a:prstGeom prst="rect">
                <a:avLst/>
              </a:prstGeom>
            </p:spPr>
            <p:txBody>
              <a:bodyPr wrap="square">
                <a:spAutoFit/>
              </a:bodyPr>
              <a:lstStyle/>
              <a:p>
                <a:pPr indent="266700">
                  <a:lnSpc>
                    <a:spcPts val="1810"/>
                  </a:lnSpc>
                </a:pPr>
                <a14:m>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求</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oMath>
                </a14:m>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den>
                    </m:f>
                    <m:r>
                      <a:rPr lang="zh-CN" altLang="en-US" sz="2400" b="0" i="0"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b="0" i="0"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1774844" y="1440875"/>
                <a:ext cx="10940820" cy="411523"/>
              </a:xfrm>
              <a:prstGeom prst="rect">
                <a:avLst/>
              </a:prstGeom>
              <a:blipFill>
                <a:blip r:embed="rId2"/>
                <a:stretch>
                  <a:fillRect t="-54545" b="-1212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3964396" y="211470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3964396" y="2114708"/>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1556624" y="212662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将</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］看成由</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1556624" y="2126622"/>
                <a:ext cx="12497444"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FC027AE4-2766-8B5E-9F08-3747D11CC4CD}"/>
                  </a:ext>
                </a:extLst>
              </p:cNvPr>
              <p:cNvSpPr/>
              <p:nvPr/>
            </p:nvSpPr>
            <p:spPr>
              <a:xfrm>
                <a:off x="1058120" y="280302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𝑠𝑖𝑛</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复合而成的复合函数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FC027AE4-2766-8B5E-9F08-3747D11CC4CD}"/>
                  </a:ext>
                </a:extLst>
              </p:cNvPr>
              <p:cNvSpPr>
                <a:spLocks noRot="1" noChangeAspect="1" noMove="1" noResize="1" noEditPoints="1" noAdjustHandles="1" noChangeArrowheads="1" noChangeShapeType="1" noTextEdit="1"/>
              </p:cNvSpPr>
              <p:nvPr/>
            </p:nvSpPr>
            <p:spPr>
              <a:xfrm>
                <a:off x="1058120" y="2803020"/>
                <a:ext cx="10940820" cy="323165"/>
              </a:xfrm>
              <a:prstGeom prst="rect">
                <a:avLst/>
              </a:prstGeom>
              <a:blipFill>
                <a:blip r:embed="rId5"/>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ACA6D4C0-E4C6-6772-0DB8-5D35037FD1DB}"/>
                  </a:ext>
                </a:extLst>
              </p:cNvPr>
              <p:cNvSpPr/>
              <p:nvPr/>
            </p:nvSpPr>
            <p:spPr>
              <a:xfrm>
                <a:off x="-2381539" y="355416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根据链法则，</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ACA6D4C0-E4C6-6772-0DB8-5D35037FD1DB}"/>
                  </a:ext>
                </a:extLst>
              </p:cNvPr>
              <p:cNvSpPr>
                <a:spLocks noRot="1" noChangeAspect="1" noMove="1" noResize="1" noEditPoints="1" noAdjustHandles="1" noChangeArrowheads="1" noChangeShapeType="1" noTextEdit="1"/>
              </p:cNvSpPr>
              <p:nvPr/>
            </p:nvSpPr>
            <p:spPr>
              <a:xfrm>
                <a:off x="-2381539" y="3554163"/>
                <a:ext cx="10940820" cy="323165"/>
              </a:xfrm>
              <a:prstGeom prst="rect">
                <a:avLst/>
              </a:prstGeom>
              <a:blipFill>
                <a:blip r:embed="rId6"/>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6D285615-39A6-AAE1-0F83-B55B36E5D83D}"/>
                  </a:ext>
                </a:extLst>
              </p:cNvPr>
              <p:cNvSpPr/>
              <p:nvPr/>
            </p:nvSpPr>
            <p:spPr>
              <a:xfrm>
                <a:off x="-999232" y="354224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6D285615-39A6-AAE1-0F83-B55B36E5D83D}"/>
                  </a:ext>
                </a:extLst>
              </p:cNvPr>
              <p:cNvSpPr>
                <a:spLocks noRot="1" noChangeAspect="1" noMove="1" noResize="1" noEditPoints="1" noAdjustHandles="1" noChangeArrowheads="1" noChangeShapeType="1" noTextEdit="1"/>
              </p:cNvSpPr>
              <p:nvPr/>
            </p:nvSpPr>
            <p:spPr>
              <a:xfrm>
                <a:off x="-999232" y="3542249"/>
                <a:ext cx="10940820" cy="323165"/>
              </a:xfrm>
              <a:prstGeom prst="rect">
                <a:avLst/>
              </a:prstGeom>
              <a:blipFill>
                <a:blip r:embed="rId7"/>
                <a:stretch>
                  <a:fillRect t="-29630" b="-25926"/>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64B40191-0BE2-6565-FC28-466F59FEB9B0}"/>
              </a:ext>
            </a:extLst>
          </p:cNvPr>
          <p:cNvPicPr>
            <a:picLocks noChangeAspect="1"/>
          </p:cNvPicPr>
          <p:nvPr/>
        </p:nvPicPr>
        <p:blipFill>
          <a:blip r:embed="rId8"/>
          <a:stretch>
            <a:fillRect/>
          </a:stretch>
        </p:blipFill>
        <p:spPr>
          <a:xfrm>
            <a:off x="2711655" y="4058560"/>
            <a:ext cx="5847626" cy="2084485"/>
          </a:xfrm>
          <a:prstGeom prst="rect">
            <a:avLst/>
          </a:prstGeom>
        </p:spPr>
      </p:pic>
    </p:spTree>
    <p:extLst>
      <p:ext uri="{BB962C8B-B14F-4D97-AF65-F5344CB8AC3E}">
        <p14:creationId xmlns:p14="http://schemas.microsoft.com/office/powerpoint/2010/main" val="242898184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2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7" grpId="0"/>
      <p:bldP spid="6" grpId="0"/>
      <p:bldP spid="12" grpId="0"/>
      <p:bldP spid="8" grpId="0"/>
      <p:bldP spid="14" grpId="0"/>
      <p:bldP spid="15" grpId="0"/>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6BA5BFA8-F2E1-E52B-B049-3A7AF3E46B12}"/>
                  </a:ext>
                </a:extLst>
              </p:cNvPr>
              <p:cNvSpPr/>
              <p:nvPr/>
            </p:nvSpPr>
            <p:spPr>
              <a:xfrm>
                <a:off x="442299" y="712167"/>
                <a:ext cx="12435746" cy="401200"/>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这里将</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u</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den>
                    </m:f>
                  </m:oMath>
                </a14:m>
                <a:r>
                  <a:rPr lang="zh-CN" altLang="en-US" sz="2400" dirty="0">
                    <a:solidFill>
                      <a:srgbClr val="000000"/>
                    </a:solidFill>
                    <a:latin typeface="NEU-BZ-S92"/>
                    <a:ea typeface="方正书宋_GBK"/>
                    <a:cs typeface="Times New Roman" panose="02020603050405020304" pitchFamily="18" charset="0"/>
                  </a:rPr>
                  <a:t>分别记作</a:t>
                </a:r>
                <a:r>
                  <a:rPr lang="en-US" altLang="zh-CN" sz="2400" dirty="0">
                    <a:solidFill>
                      <a:srgbClr val="000000"/>
                    </a:solidFill>
                    <a:latin typeface="NEU-BZ-S92"/>
                    <a:ea typeface="方正书宋_GBK"/>
                    <a:cs typeface="Times New Roman" panose="02020603050405020304" pitchFamily="18" charset="0"/>
                  </a:rPr>
                  <a:t>f′</a:t>
                </a:r>
                <a:r>
                  <a:rPr lang="en-US" altLang="zh-CN" sz="2400" baseline="-250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f′</a:t>
                </a:r>
                <a:r>
                  <a:rPr lang="en-US" altLang="zh-CN" sz="2400" baseline="-25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p>
            </p:txBody>
          </p:sp>
        </mc:Choice>
        <mc:Fallback xmlns="">
          <p:sp>
            <p:nvSpPr>
              <p:cNvPr id="2" name="矩形 1">
                <a:extLst>
                  <a:ext uri="{FF2B5EF4-FFF2-40B4-BE49-F238E27FC236}">
                    <a16:creationId xmlns:a16="http://schemas.microsoft.com/office/drawing/2014/main" id="{6BA5BFA8-F2E1-E52B-B049-3A7AF3E46B12}"/>
                  </a:ext>
                </a:extLst>
              </p:cNvPr>
              <p:cNvSpPr>
                <a:spLocks noRot="1" noChangeAspect="1" noMove="1" noResize="1" noEditPoints="1" noAdjustHandles="1" noChangeArrowheads="1" noChangeShapeType="1" noTextEdit="1"/>
              </p:cNvSpPr>
              <p:nvPr/>
            </p:nvSpPr>
            <p:spPr>
              <a:xfrm>
                <a:off x="442299" y="712167"/>
                <a:ext cx="12435746" cy="401200"/>
              </a:xfrm>
              <a:prstGeom prst="rect">
                <a:avLst/>
              </a:prstGeom>
              <a:blipFill>
                <a:blip r:embed="rId2"/>
                <a:stretch>
                  <a:fillRect t="-46875" b="-15625"/>
                </a:stretch>
              </a:blipFill>
            </p:spPr>
            <p:txBody>
              <a:bodyPr/>
              <a:lstStyle/>
              <a:p>
                <a:r>
                  <a:rPr lang="zh-CN" altLang="en-US">
                    <a:noFill/>
                  </a:rPr>
                  <a:t> </a:t>
                </a:r>
              </a:p>
            </p:txBody>
          </p:sp>
        </mc:Fallback>
      </mc:AlternateContent>
      <p:sp>
        <p:nvSpPr>
          <p:cNvPr id="6" name="矩形 5">
            <a:extLst>
              <a:ext uri="{FF2B5EF4-FFF2-40B4-BE49-F238E27FC236}">
                <a16:creationId xmlns:a16="http://schemas.microsoft.com/office/drawing/2014/main" id="{B2385327-03B2-D0DF-352A-E09D29786A00}"/>
              </a:ext>
            </a:extLst>
          </p:cNvPr>
          <p:cNvSpPr/>
          <p:nvPr/>
        </p:nvSpPr>
        <p:spPr>
          <a:xfrm>
            <a:off x="4692098" y="68653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用于表示</a:t>
            </a: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对其第一个变量、第二个变量的偏导数，</a:t>
            </a:r>
          </a:p>
        </p:txBody>
      </p:sp>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3998310" y="157812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同理</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3998310" y="1578124"/>
                <a:ext cx="10940820" cy="323165"/>
              </a:xfrm>
              <a:prstGeom prst="rect">
                <a:avLst/>
              </a:prstGeom>
              <a:blipFill>
                <a:blip r:embed="rId3"/>
                <a:stretch>
                  <a:fillRect t="-26923" b="-2307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1777544" y="160195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可把这种记号推广到高阶偏导数上</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1777544" y="1601952"/>
                <a:ext cx="1249744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FC027AE4-2766-8B5E-9F08-3747D11CC4CD}"/>
                  </a:ext>
                </a:extLst>
              </p:cNvPr>
              <p:cNvSpPr/>
              <p:nvPr/>
            </p:nvSpPr>
            <p:spPr>
              <a:xfrm>
                <a:off x="2420389" y="159003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于是</m:t>
                      </m:r>
                      <m:r>
                        <a:rPr lang="zh-CN" altLang="en-US" sz="2400" b="0" i="1" dirty="0"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FC027AE4-2766-8B5E-9F08-3747D11CC4CD}"/>
                  </a:ext>
                </a:extLst>
              </p:cNvPr>
              <p:cNvSpPr>
                <a:spLocks noRot="1" noChangeAspect="1" noMove="1" noResize="1" noEditPoints="1" noAdjustHandles="1" noChangeArrowheads="1" noChangeShapeType="1" noTextEdit="1"/>
              </p:cNvSpPr>
              <p:nvPr/>
            </p:nvSpPr>
            <p:spPr>
              <a:xfrm>
                <a:off x="2420389" y="1590038"/>
                <a:ext cx="10940820" cy="323165"/>
              </a:xfrm>
              <a:prstGeom prst="rect">
                <a:avLst/>
              </a:prstGeom>
              <a:blipFill>
                <a:blip r:embed="rId5"/>
                <a:stretch>
                  <a:fillRect t="-26923" b="-23077"/>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0485FB16-6DF2-03BD-ACDA-9B16F03DFAEB}"/>
              </a:ext>
            </a:extLst>
          </p:cNvPr>
          <p:cNvPicPr>
            <a:picLocks noChangeAspect="1"/>
          </p:cNvPicPr>
          <p:nvPr/>
        </p:nvPicPr>
        <p:blipFill>
          <a:blip r:embed="rId6"/>
          <a:stretch>
            <a:fillRect/>
          </a:stretch>
        </p:blipFill>
        <p:spPr>
          <a:xfrm>
            <a:off x="3522508" y="2118618"/>
            <a:ext cx="5146983" cy="1741116"/>
          </a:xfrm>
          <a:prstGeom prst="rect">
            <a:avLst/>
          </a:prstGeom>
        </p:spPr>
      </p:pic>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B50674E2-F824-5C8A-11EC-FFB511AA2F16}"/>
                  </a:ext>
                </a:extLst>
              </p:cNvPr>
              <p:cNvSpPr/>
              <p:nvPr/>
            </p:nvSpPr>
            <p:spPr>
              <a:xfrm>
                <a:off x="-1777544" y="441621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注意到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有相同的复合结构，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B50674E2-F824-5C8A-11EC-FFB511AA2F16}"/>
                  </a:ext>
                </a:extLst>
              </p:cNvPr>
              <p:cNvSpPr>
                <a:spLocks noRot="1" noChangeAspect="1" noMove="1" noResize="1" noEditPoints="1" noAdjustHandles="1" noChangeArrowheads="1" noChangeShapeType="1" noTextEdit="1"/>
              </p:cNvSpPr>
              <p:nvPr/>
            </p:nvSpPr>
            <p:spPr>
              <a:xfrm>
                <a:off x="-1777544" y="4416218"/>
                <a:ext cx="10940820" cy="323165"/>
              </a:xfrm>
              <a:prstGeom prst="rect">
                <a:avLst/>
              </a:prstGeom>
              <a:blipFill>
                <a:blip r:embed="rId7"/>
                <a:stretch>
                  <a:fillRect t="-30769" b="-423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1B0F0375-1E4E-E1DB-D1B5-3034FA5135F9}"/>
                  </a:ext>
                </a:extLst>
              </p:cNvPr>
              <p:cNvSpPr/>
              <p:nvPr/>
            </p:nvSpPr>
            <p:spPr>
              <a:xfrm>
                <a:off x="5943278" y="4416218"/>
                <a:ext cx="12497444" cy="420884"/>
              </a:xfrm>
              <a:prstGeom prst="rect">
                <a:avLst/>
              </a:prstGeom>
            </p:spPr>
            <p:txBody>
              <a:bodyPr wrap="square">
                <a:spAutoFit/>
              </a:bodyPr>
              <a:lstStyle/>
              <a:p>
                <a:pPr indent="266700">
                  <a:lnSpc>
                    <a:spcPts val="1810"/>
                  </a:lnSpc>
                </a:pPr>
                <a14:m>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于是</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oMath>
                </a14:m>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sSup>
                          <m:sSup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sSup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e>
                          <m:sup>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sup>
                        </m:sSup>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2</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r>
                      <a:rPr lang="zh-CN" altLang="en-US" sz="2400" b="0" i="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oMath>
                </a14:m>
                <a:r>
                  <a:rPr lang="zh-CN" altLang="en-US" sz="2400" dirty="0">
                    <a:solidFill>
                      <a:srgbClr val="000000"/>
                    </a:solidFill>
                    <a:latin typeface="NEU-BZ-S92"/>
                    <a:ea typeface="方正书宋_GBK"/>
                    <a:cs typeface="Times New Roman" panose="02020603050405020304" pitchFamily="18" charset="0"/>
                  </a:rPr>
                  <a:t>有相同的结构，</a:t>
                </a:r>
              </a:p>
            </p:txBody>
          </p:sp>
        </mc:Choice>
        <mc:Fallback xmlns="">
          <p:sp>
            <p:nvSpPr>
              <p:cNvPr id="9" name="矩形 8">
                <a:extLst>
                  <a:ext uri="{FF2B5EF4-FFF2-40B4-BE49-F238E27FC236}">
                    <a16:creationId xmlns:a16="http://schemas.microsoft.com/office/drawing/2014/main" id="{1B0F0375-1E4E-E1DB-D1B5-3034FA5135F9}"/>
                  </a:ext>
                </a:extLst>
              </p:cNvPr>
              <p:cNvSpPr>
                <a:spLocks noRot="1" noChangeAspect="1" noMove="1" noResize="1" noEditPoints="1" noAdjustHandles="1" noChangeArrowheads="1" noChangeShapeType="1" noTextEdit="1"/>
              </p:cNvSpPr>
              <p:nvPr/>
            </p:nvSpPr>
            <p:spPr>
              <a:xfrm>
                <a:off x="5943278" y="4416218"/>
                <a:ext cx="12497444" cy="420884"/>
              </a:xfrm>
              <a:prstGeom prst="rect">
                <a:avLst/>
              </a:prstGeom>
              <a:blipFill>
                <a:blip r:embed="rId8"/>
                <a:stretch>
                  <a:fillRect t="-50000" b="-147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7C4EBA2C-266C-EA04-BCC0-2C343C11F264}"/>
                  </a:ext>
                </a:extLst>
              </p:cNvPr>
              <p:cNvSpPr/>
              <p:nvPr/>
            </p:nvSpPr>
            <p:spPr>
              <a:xfrm>
                <a:off x="-3998310" y="503060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故有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7C4EBA2C-266C-EA04-BCC0-2C343C11F264}"/>
                  </a:ext>
                </a:extLst>
              </p:cNvPr>
              <p:cNvSpPr>
                <a:spLocks noRot="1" noChangeAspect="1" noMove="1" noResize="1" noEditPoints="1" noAdjustHandles="1" noChangeArrowheads="1" noChangeShapeType="1" noTextEdit="1"/>
              </p:cNvSpPr>
              <p:nvPr/>
            </p:nvSpPr>
            <p:spPr>
              <a:xfrm>
                <a:off x="-3998310" y="5030603"/>
                <a:ext cx="10940820" cy="323165"/>
              </a:xfrm>
              <a:prstGeom prst="rect">
                <a:avLst/>
              </a:prstGeom>
              <a:blipFill>
                <a:blip r:embed="rId9"/>
                <a:stretch>
                  <a:fillRect t="-34615" b="-26923"/>
                </a:stretch>
              </a:blipFill>
            </p:spPr>
            <p:txBody>
              <a:bodyPr/>
              <a:lstStyle/>
              <a:p>
                <a:r>
                  <a:rPr lang="zh-CN" altLang="en-US">
                    <a:noFill/>
                  </a:rPr>
                  <a:t> </a:t>
                </a:r>
              </a:p>
            </p:txBody>
          </p:sp>
        </mc:Fallback>
      </mc:AlternateContent>
      <p:pic>
        <p:nvPicPr>
          <p:cNvPr id="11" name="图片 10">
            <a:extLst>
              <a:ext uri="{FF2B5EF4-FFF2-40B4-BE49-F238E27FC236}">
                <a16:creationId xmlns:a16="http://schemas.microsoft.com/office/drawing/2014/main" id="{46DA671E-3C14-FC47-A2E4-F66D2CBFCD30}"/>
              </a:ext>
            </a:extLst>
          </p:cNvPr>
          <p:cNvPicPr>
            <a:picLocks noChangeAspect="1"/>
          </p:cNvPicPr>
          <p:nvPr/>
        </p:nvPicPr>
        <p:blipFill>
          <a:blip r:embed="rId10"/>
          <a:stretch>
            <a:fillRect/>
          </a:stretch>
        </p:blipFill>
        <p:spPr>
          <a:xfrm>
            <a:off x="2062945" y="4932884"/>
            <a:ext cx="9194454" cy="1415653"/>
          </a:xfrm>
          <a:prstGeom prst="rect">
            <a:avLst/>
          </a:prstGeom>
        </p:spPr>
      </p:pic>
    </p:spTree>
    <p:extLst>
      <p:ext uri="{BB962C8B-B14F-4D97-AF65-F5344CB8AC3E}">
        <p14:creationId xmlns:p14="http://schemas.microsoft.com/office/powerpoint/2010/main" val="155670442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2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2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2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P spid="8" grpId="0"/>
      <p:bldP spid="14" grpId="0"/>
      <p:bldP spid="5" grpId="0"/>
      <p:bldP spid="9"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92251" y="587330"/>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二、 一阶全微分形式不变性</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092251" y="123451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z=f(u</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v)</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v)</a:t>
            </a:r>
            <a:r>
              <a:rPr lang="zh-CN" altLang="en-US" sz="2400" dirty="0">
                <a:solidFill>
                  <a:srgbClr val="000000"/>
                </a:solidFill>
                <a:latin typeface="NEU-BZ-S92"/>
                <a:ea typeface="方正书宋_GBK"/>
                <a:cs typeface="Times New Roman" panose="02020603050405020304" pitchFamily="18" charset="0"/>
              </a:rPr>
              <a:t>处可微，</a:t>
            </a:r>
          </a:p>
        </p:txBody>
      </p:sp>
      <p:sp>
        <p:nvSpPr>
          <p:cNvPr id="4" name="矩形 3">
            <a:extLst>
              <a:ext uri="{FF2B5EF4-FFF2-40B4-BE49-F238E27FC236}">
                <a16:creationId xmlns:a16="http://schemas.microsoft.com/office/drawing/2014/main" id="{5879E1C4-81A9-41D4-5B24-F2012F929645}"/>
              </a:ext>
            </a:extLst>
          </p:cNvPr>
          <p:cNvSpPr/>
          <p:nvPr/>
        </p:nvSpPr>
        <p:spPr>
          <a:xfrm>
            <a:off x="6074878" y="122347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则其全微分为</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8236001" y="1200212"/>
                <a:ext cx="10940820" cy="412677"/>
              </a:xfrm>
              <a:prstGeom prst="rect">
                <a:avLst/>
              </a:prstGeom>
            </p:spPr>
            <p:txBody>
              <a:bodyPr wrap="square">
                <a:spAutoFit/>
              </a:bodyPr>
              <a:lstStyle/>
              <a:p>
                <a:pPr indent="266700">
                  <a:lnSpc>
                    <a:spcPts val="1810"/>
                  </a:lnSpc>
                </a:pPr>
                <a14:m>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z</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den>
                    </m:f>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den>
                    </m:f>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8236001" y="1200212"/>
                <a:ext cx="10940820" cy="412677"/>
              </a:xfrm>
              <a:prstGeom prst="rect">
                <a:avLst/>
              </a:prstGeom>
              <a:blipFill>
                <a:blip r:embed="rId2"/>
                <a:stretch>
                  <a:fillRect t="-41176" b="-5882"/>
                </a:stretch>
              </a:blipFill>
            </p:spPr>
            <p:txBody>
              <a:bodyPr/>
              <a:lstStyle/>
              <a:p>
                <a:r>
                  <a:rPr lang="zh-CN" altLang="en-US">
                    <a:noFill/>
                  </a:rPr>
                  <a:t> </a:t>
                </a:r>
              </a:p>
            </p:txBody>
          </p:sp>
        </mc:Fallback>
      </mc:AlternateContent>
      <p:sp>
        <p:nvSpPr>
          <p:cNvPr id="7" name="矩形 6">
            <a:extLst>
              <a:ext uri="{FF2B5EF4-FFF2-40B4-BE49-F238E27FC236}">
                <a16:creationId xmlns:a16="http://schemas.microsoft.com/office/drawing/2014/main" id="{ED889E65-8C91-E274-81ED-64882A2A81A9}"/>
              </a:ext>
            </a:extLst>
          </p:cNvPr>
          <p:cNvSpPr/>
          <p:nvPr/>
        </p:nvSpPr>
        <p:spPr>
          <a:xfrm>
            <a:off x="661618" y="191337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v</a:t>
            </a:r>
            <a:r>
              <a:rPr lang="zh-CN" altLang="en-US" sz="2400" dirty="0">
                <a:solidFill>
                  <a:srgbClr val="000000"/>
                </a:solidFill>
                <a:latin typeface="NEU-BZ-S92"/>
                <a:ea typeface="方正书宋_GBK"/>
                <a:cs typeface="Times New Roman" panose="02020603050405020304" pitchFamily="18" charset="0"/>
              </a:rPr>
              <a:t>又是</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与</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的函数，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2922039" y="190234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处可微，</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2922039" y="1902340"/>
                <a:ext cx="10940820"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48411" y="257320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则复合函数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𝜓</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处可微，</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48411" y="2573204"/>
                <a:ext cx="10940820" cy="323165"/>
              </a:xfrm>
              <a:prstGeom prst="rect">
                <a:avLst/>
              </a:prstGeom>
              <a:blipFill>
                <a:blip r:embed="rId4"/>
                <a:stretch>
                  <a:fillRect t="-33333"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3468D52-5E34-180F-9CF2-9A1E91A5852B}"/>
                  </a:ext>
                </a:extLst>
              </p:cNvPr>
              <p:cNvSpPr/>
              <p:nvPr/>
            </p:nvSpPr>
            <p:spPr>
              <a:xfrm>
                <a:off x="-3007983" y="342474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由链法则得其全微分</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3468D52-5E34-180F-9CF2-9A1E91A5852B}"/>
                  </a:ext>
                </a:extLst>
              </p:cNvPr>
              <p:cNvSpPr>
                <a:spLocks noRot="1" noChangeAspect="1" noMove="1" noResize="1" noEditPoints="1" noAdjustHandles="1" noChangeArrowheads="1" noChangeShapeType="1" noTextEdit="1"/>
              </p:cNvSpPr>
              <p:nvPr/>
            </p:nvSpPr>
            <p:spPr>
              <a:xfrm>
                <a:off x="-3007983" y="3424742"/>
                <a:ext cx="10940820" cy="323165"/>
              </a:xfrm>
              <a:prstGeom prst="rect">
                <a:avLst/>
              </a:prstGeom>
              <a:blipFill>
                <a:blip r:embed="rId5"/>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1795C751-C574-F3A9-0F8B-67365B97996B}"/>
                  </a:ext>
                </a:extLst>
              </p:cNvPr>
              <p:cNvSpPr/>
              <p:nvPr/>
            </p:nvSpPr>
            <p:spPr>
              <a:xfrm>
                <a:off x="604468" y="346522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m:rPr>
                          <m:nor/>
                        </m:rPr>
                        <a:rPr lang="en-US" altLang="zh-CN" sz="2400" dirty="0">
                          <a:solidFill>
                            <a:srgbClr val="000000"/>
                          </a:solidFill>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r>
                        <m:rPr>
                          <m:nor/>
                        </m:rPr>
                        <a:rPr lang="en-US" altLang="zh-CN" sz="2400" dirty="0">
                          <a:solidFill>
                            <a:srgbClr val="000000"/>
                          </a:solidFill>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𝑑𝑦</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1795C751-C574-F3A9-0F8B-67365B97996B}"/>
                  </a:ext>
                </a:extLst>
              </p:cNvPr>
              <p:cNvSpPr>
                <a:spLocks noRot="1" noChangeAspect="1" noMove="1" noResize="1" noEditPoints="1" noAdjustHandles="1" noChangeArrowheads="1" noChangeShapeType="1" noTextEdit="1"/>
              </p:cNvSpPr>
              <p:nvPr/>
            </p:nvSpPr>
            <p:spPr>
              <a:xfrm>
                <a:off x="604468" y="3465225"/>
                <a:ext cx="10940820" cy="323165"/>
              </a:xfrm>
              <a:prstGeom prst="rect">
                <a:avLst/>
              </a:prstGeom>
              <a:blipFill>
                <a:blip r:embed="rId6"/>
                <a:stretch>
                  <a:fillRect t="-107407" b="-6296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2620009" y="4299946"/>
                <a:ext cx="10940820" cy="412677"/>
              </a:xfrm>
              <a:prstGeom prst="rect">
                <a:avLst/>
              </a:prstGeom>
            </p:spPr>
            <p:txBody>
              <a:bodyPr wrap="square">
                <a:spAutoFit/>
              </a:bodyPr>
              <a:lstStyle/>
              <a:p>
                <a:pPr indent="266700">
                  <a:lnSpc>
                    <a:spcPts val="1810"/>
                  </a:lnSpc>
                </a:pPr>
                <a14:m>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u</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v</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𝑑𝑥</m:t>
                    </m:r>
                  </m:oMath>
                </a14:m>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ea typeface="方正书宋_GBK"/>
                    <a:cs typeface="Times New Roman" panose="02020603050405020304" pitchFamily="18" charset="0"/>
                  </a:rPr>
                  <a:t> </a:t>
                </a:r>
                <a14:m>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u</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den>
                    </m:f>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2620009" y="4299946"/>
                <a:ext cx="10940820" cy="412677"/>
              </a:xfrm>
              <a:prstGeom prst="rect">
                <a:avLst/>
              </a:prstGeom>
              <a:blipFill>
                <a:blip r:embed="rId7"/>
                <a:stretch>
                  <a:fillRect t="-50000" b="-58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2620009" y="5202442"/>
                <a:ext cx="10940820" cy="412677"/>
              </a:xfrm>
              <a:prstGeom prst="rect">
                <a:avLst/>
              </a:prstGeom>
            </p:spPr>
            <p:txBody>
              <a:bodyPr wrap="square">
                <a:spAutoFit/>
              </a:bodyPr>
              <a:lstStyle/>
              <a:p>
                <a:pPr indent="266700">
                  <a:lnSpc>
                    <a:spcPts val="1810"/>
                  </a:lnSpc>
                </a:pPr>
                <a14:m>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u</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dx</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y</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v</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2620009" y="5202442"/>
                <a:ext cx="10940820" cy="412677"/>
              </a:xfrm>
              <a:prstGeom prst="rect">
                <a:avLst/>
              </a:prstGeom>
              <a:blipFill>
                <a:blip r:embed="rId8"/>
                <a:stretch>
                  <a:fillRect t="-50000" b="-1176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1104900" y="610908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den>
                      </m:f>
                      <m:r>
                        <m:rPr>
                          <m:nor/>
                        </m:rPr>
                        <a:rPr lang="en-US" altLang="zh-CN" sz="2400" dirty="0">
                          <a:solidFill>
                            <a:srgbClr val="000000"/>
                          </a:solidFill>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ea typeface="方正书宋_GBK"/>
                          <a:cs typeface="Times New Roman" panose="02020603050405020304" pitchFamily="18" charset="0"/>
                        </a:rPr>
                        <m:t> </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𝑣</m:t>
                          </m:r>
                        </m:den>
                      </m:f>
                      <m:r>
                        <m:rPr>
                          <m:nor/>
                        </m:rPr>
                        <a:rPr lang="en-US" altLang="zh-CN" sz="2400" dirty="0">
                          <a:solidFill>
                            <a:srgbClr val="000000"/>
                          </a:solidFill>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v</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1104900" y="6109087"/>
                <a:ext cx="10940820" cy="323165"/>
              </a:xfrm>
              <a:prstGeom prst="rect">
                <a:avLst/>
              </a:prstGeom>
              <a:blipFill>
                <a:blip r:embed="rId9"/>
                <a:stretch>
                  <a:fillRect t="-88889" b="-518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565243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20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4" grpId="0"/>
      <p:bldP spid="5" grpId="0"/>
      <p:bldP spid="7" grpId="0"/>
      <p:bldP spid="6" grpId="0"/>
      <p:bldP spid="11" grpId="0"/>
      <p:bldP spid="3" grpId="0"/>
      <p:bldP spid="8" grpId="0"/>
      <p:bldP spid="9" grpId="0"/>
      <p:bldP spid="10"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68451" y="519594"/>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由此可见，</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2998239" y="50177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与一元函数的微分形式不变性一样，</a:t>
            </a:r>
          </a:p>
        </p:txBody>
      </p:sp>
      <p:sp>
        <p:nvSpPr>
          <p:cNvPr id="4" name="矩形 3">
            <a:extLst>
              <a:ext uri="{FF2B5EF4-FFF2-40B4-BE49-F238E27FC236}">
                <a16:creationId xmlns:a16="http://schemas.microsoft.com/office/drawing/2014/main" id="{5879E1C4-81A9-41D4-5B24-F2012F929645}"/>
              </a:ext>
            </a:extLst>
          </p:cNvPr>
          <p:cNvSpPr/>
          <p:nvPr/>
        </p:nvSpPr>
        <p:spPr>
          <a:xfrm>
            <a:off x="1168451" y="1193008"/>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无论</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v</a:t>
            </a:r>
            <a:r>
              <a:rPr lang="zh-CN" altLang="en-US" sz="2400" dirty="0">
                <a:solidFill>
                  <a:srgbClr val="000000"/>
                </a:solidFill>
                <a:latin typeface="NEU-BZ-S92"/>
                <a:ea typeface="方正书宋_GBK"/>
                <a:cs typeface="Times New Roman" panose="02020603050405020304" pitchFamily="18" charset="0"/>
              </a:rPr>
              <a:t>是自变量还是中间变量，</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3568751" y="113103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的全微分的形式是一样的，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568751" y="1131034"/>
                <a:ext cx="10940820" cy="323165"/>
              </a:xfrm>
              <a:prstGeom prst="rect">
                <a:avLst/>
              </a:prstGeom>
              <a:blipFill>
                <a:blip r:embed="rId2"/>
                <a:stretch>
                  <a:fillRect t="-34615" b="-38462"/>
                </a:stretch>
              </a:blipFill>
            </p:spPr>
            <p:txBody>
              <a:bodyPr/>
              <a:lstStyle/>
              <a:p>
                <a:r>
                  <a:rPr lang="zh-CN" altLang="en-US">
                    <a:noFill/>
                  </a:rPr>
                  <a:t> </a:t>
                </a:r>
              </a:p>
            </p:txBody>
          </p:sp>
        </mc:Fallback>
      </mc:AlternateContent>
      <p:sp>
        <p:nvSpPr>
          <p:cNvPr id="7" name="矩形 6">
            <a:extLst>
              <a:ext uri="{FF2B5EF4-FFF2-40B4-BE49-F238E27FC236}">
                <a16:creationId xmlns:a16="http://schemas.microsoft.com/office/drawing/2014/main" id="{ED889E65-8C91-E274-81ED-64882A2A81A9}"/>
              </a:ext>
            </a:extLst>
          </p:cNvPr>
          <p:cNvSpPr/>
          <p:nvPr/>
        </p:nvSpPr>
        <p:spPr>
          <a:xfrm>
            <a:off x="737818" y="184563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a:t>
            </a:r>
            <a:r>
              <a:rPr lang="en-US" altLang="zh-CN" sz="2400" dirty="0">
                <a:solidFill>
                  <a:srgbClr val="000000"/>
                </a:solidFill>
                <a:latin typeface="NEU-BZ-S92"/>
                <a:ea typeface="方正书宋_GBK"/>
                <a:cs typeface="Times New Roman" panose="02020603050405020304" pitchFamily="18" charset="0"/>
              </a:rPr>
              <a:t>u</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v</a:t>
            </a:r>
            <a:r>
              <a:rPr lang="zh-CN" altLang="en-US" sz="2400" dirty="0">
                <a:solidFill>
                  <a:srgbClr val="000000"/>
                </a:solidFill>
                <a:latin typeface="NEU-BZ-S92"/>
                <a:ea typeface="方正书宋_GBK"/>
                <a:cs typeface="Times New Roman" panose="02020603050405020304" pitchFamily="18" charset="0"/>
              </a:rPr>
              <a:t>又是</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与</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的函数，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2083839" y="18323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这个性质称为一阶全微分形式不变性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2083839" y="1832329"/>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3196411" y="248373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利用这个性质，</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3196411" y="2483730"/>
                <a:ext cx="10940820" cy="323165"/>
              </a:xfrm>
              <a:prstGeom prst="rect">
                <a:avLst/>
              </a:prstGeom>
              <a:blipFill>
                <a:blip r:embed="rId4"/>
                <a:stretch>
                  <a:fillRect t="-30769"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3468D52-5E34-180F-9CF2-9A1E91A5852B}"/>
                  </a:ext>
                </a:extLst>
              </p:cNvPr>
              <p:cNvSpPr/>
              <p:nvPr/>
            </p:nvSpPr>
            <p:spPr>
              <a:xfrm>
                <a:off x="-1028700" y="249950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容易证明，</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3468D52-5E34-180F-9CF2-9A1E91A5852B}"/>
                  </a:ext>
                </a:extLst>
              </p:cNvPr>
              <p:cNvSpPr>
                <a:spLocks noRot="1" noChangeAspect="1" noMove="1" noResize="1" noEditPoints="1" noAdjustHandles="1" noChangeArrowheads="1" noChangeShapeType="1" noTextEdit="1"/>
              </p:cNvSpPr>
              <p:nvPr/>
            </p:nvSpPr>
            <p:spPr>
              <a:xfrm>
                <a:off x="-1028700" y="2499500"/>
                <a:ext cx="10940820" cy="323165"/>
              </a:xfrm>
              <a:prstGeom prst="rect">
                <a:avLst/>
              </a:prstGeom>
              <a:blipFill>
                <a:blip r:embed="rId5"/>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1795C751-C574-F3A9-0F8B-67365B97996B}"/>
                  </a:ext>
                </a:extLst>
              </p:cNvPr>
              <p:cNvSpPr/>
              <p:nvPr/>
            </p:nvSpPr>
            <p:spPr>
              <a:xfrm>
                <a:off x="2273999" y="24837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无论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是自变量还是中间变量，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1795C751-C574-F3A9-0F8B-67365B97996B}"/>
                  </a:ext>
                </a:extLst>
              </p:cNvPr>
              <p:cNvSpPr>
                <a:spLocks noRot="1" noChangeAspect="1" noMove="1" noResize="1" noEditPoints="1" noAdjustHandles="1" noChangeArrowheads="1" noChangeShapeType="1" noTextEdit="1"/>
              </p:cNvSpPr>
              <p:nvPr/>
            </p:nvSpPr>
            <p:spPr>
              <a:xfrm>
                <a:off x="2273999" y="2483729"/>
                <a:ext cx="10940820"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2823962" y="310583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都有如下微分法则：</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2823962" y="3105835"/>
                <a:ext cx="10940820" cy="323165"/>
              </a:xfrm>
              <a:prstGeom prst="rect">
                <a:avLst/>
              </a:prstGeom>
              <a:blipFill>
                <a:blip r:embed="rId7"/>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625590" y="325164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𝑑𝑣</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625590" y="3251647"/>
                <a:ext cx="10940820" cy="323165"/>
              </a:xfrm>
              <a:prstGeom prst="rect">
                <a:avLst/>
              </a:prstGeom>
              <a:blipFill>
                <a:blip r:embed="rId8"/>
                <a:stretch>
                  <a:fillRect t="-25926"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625590" y="387375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𝑢𝑣</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𝑣𝑑𝑢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𝑢𝑑𝑣</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625590" y="3873753"/>
                <a:ext cx="10940820" cy="323165"/>
              </a:xfrm>
              <a:prstGeom prst="rect">
                <a:avLst/>
              </a:prstGeom>
              <a:blipFill>
                <a:blip r:embed="rId9"/>
                <a:stretch>
                  <a:fillRect t="-25926"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625590" y="446161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𝑣𝑑𝑢</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𝑢𝑑𝑣</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625590" y="4461619"/>
                <a:ext cx="10940820" cy="323165"/>
              </a:xfrm>
              <a:prstGeom prst="rect">
                <a:avLst/>
              </a:prstGeom>
              <a:blipFill>
                <a:blip r:embed="rId10"/>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1704341" y="517435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用链法则求复合函数的偏导数时，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1704341" y="5174353"/>
                <a:ext cx="10940820" cy="323165"/>
              </a:xfrm>
              <a:prstGeom prst="rect">
                <a:avLst/>
              </a:prstGeom>
              <a:blipFill>
                <a:blip r:embed="rId11"/>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06B13005-44D0-ACDE-9AE6-C7072CC0D3F6}"/>
                  </a:ext>
                </a:extLst>
              </p:cNvPr>
              <p:cNvSpPr/>
              <p:nvPr/>
            </p:nvSpPr>
            <p:spPr>
              <a:xfrm>
                <a:off x="2678717" y="515214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首先要分清自变量和中间变量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06B13005-44D0-ACDE-9AE6-C7072CC0D3F6}"/>
                  </a:ext>
                </a:extLst>
              </p:cNvPr>
              <p:cNvSpPr>
                <a:spLocks noRot="1" noChangeAspect="1" noMove="1" noResize="1" noEditPoints="1" noAdjustHandles="1" noChangeArrowheads="1" noChangeShapeType="1" noTextEdit="1"/>
              </p:cNvSpPr>
              <p:nvPr/>
            </p:nvSpPr>
            <p:spPr>
              <a:xfrm>
                <a:off x="2678717" y="5152143"/>
                <a:ext cx="10940820" cy="323165"/>
              </a:xfrm>
              <a:prstGeom prst="rect">
                <a:avLst/>
              </a:prstGeom>
              <a:blipFill>
                <a:blip r:embed="rId12"/>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2102226" y="576221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有了一阶全微分形式不变性，</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2102226" y="5762219"/>
                <a:ext cx="10940820" cy="323165"/>
              </a:xfrm>
              <a:prstGeom prst="rect">
                <a:avLst/>
              </a:prstGeom>
              <a:blipFill>
                <a:blip r:embed="rId13"/>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70F02C25-FBC5-BFEF-AC3A-7F54FA13167B}"/>
                  </a:ext>
                </a:extLst>
              </p:cNvPr>
              <p:cNvSpPr/>
              <p:nvPr/>
            </p:nvSpPr>
            <p:spPr>
              <a:xfrm>
                <a:off x="1779039" y="57452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可以不再考虑这种区别，</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70F02C25-FBC5-BFEF-AC3A-7F54FA13167B}"/>
                  </a:ext>
                </a:extLst>
              </p:cNvPr>
              <p:cNvSpPr>
                <a:spLocks noRot="1" noChangeAspect="1" noMove="1" noResize="1" noEditPoints="1" noAdjustHandles="1" noChangeArrowheads="1" noChangeShapeType="1" noTextEdit="1"/>
              </p:cNvSpPr>
              <p:nvPr/>
            </p:nvSpPr>
            <p:spPr>
              <a:xfrm>
                <a:off x="1779039" y="5745283"/>
                <a:ext cx="10940820" cy="323165"/>
              </a:xfrm>
              <a:prstGeom prst="rect">
                <a:avLst/>
              </a:prstGeom>
              <a:blipFill>
                <a:blip r:embed="rId14"/>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077F4C8B-C36C-B641-30F9-E679C4C9BDFE}"/>
                  </a:ext>
                </a:extLst>
              </p:cNvPr>
              <p:cNvSpPr/>
              <p:nvPr/>
            </p:nvSpPr>
            <p:spPr>
              <a:xfrm>
                <a:off x="4790151" y="574000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使计算变得方便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077F4C8B-C36C-B641-30F9-E679C4C9BDFE}"/>
                  </a:ext>
                </a:extLst>
              </p:cNvPr>
              <p:cNvSpPr>
                <a:spLocks noRot="1" noChangeAspect="1" noMove="1" noResize="1" noEditPoints="1" noAdjustHandles="1" noChangeArrowheads="1" noChangeShapeType="1" noTextEdit="1"/>
              </p:cNvSpPr>
              <p:nvPr/>
            </p:nvSpPr>
            <p:spPr>
              <a:xfrm>
                <a:off x="4790151" y="5740009"/>
                <a:ext cx="10940820" cy="323165"/>
              </a:xfrm>
              <a:prstGeom prst="rect">
                <a:avLst/>
              </a:prstGeom>
              <a:blipFill>
                <a:blip r:embed="rId15"/>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0989060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20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2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20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20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20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left)">
                                      <p:cBhvr>
                                        <p:cTn id="82" dur="20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left)">
                                      <p:cBhvr>
                                        <p:cTn id="87" dur="20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4" grpId="0"/>
      <p:bldP spid="5" grpId="0"/>
      <p:bldP spid="7" grpId="0"/>
      <p:bldP spid="6" grpId="0"/>
      <p:bldP spid="11" grpId="0"/>
      <p:bldP spid="3" grpId="0"/>
      <p:bldP spid="8" grpId="0"/>
      <p:bldP spid="9" grpId="0"/>
      <p:bldP spid="10" grpId="0"/>
      <p:bldP spid="12" grpId="0"/>
      <p:bldP spid="13" grpId="0"/>
      <p:bldP spid="14" grpId="0"/>
      <p:bldP spid="15" grpId="0"/>
      <p:bldP spid="16"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171633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显然偏导函数在点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的值就是</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869481" y="245386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a:t>
            </a:r>
            <a:r>
              <a:rPr lang="en-US" altLang="zh-CN" sz="2400" dirty="0" err="1">
                <a:solidFill>
                  <a:srgbClr val="000000"/>
                </a:solidFill>
                <a:latin typeface="NEU-BZ-S92"/>
                <a:ea typeface="方正书宋_GBK"/>
                <a:cs typeface="Times New Roman" panose="02020603050405020304" pitchFamily="18" charset="0"/>
              </a:rPr>
              <a:t>fx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时，</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15EB8DF-A842-D36C-82F6-BD5D32C66CFA}"/>
              </a:ext>
            </a:extLst>
          </p:cNvPr>
          <p:cNvSpPr/>
          <p:nvPr/>
        </p:nvSpPr>
        <p:spPr>
          <a:xfrm>
            <a:off x="5412726" y="244112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只需把</a:t>
            </a:r>
            <a:r>
              <a:rPr lang="en-US" altLang="zh-CN" sz="2400" dirty="0">
                <a:solidFill>
                  <a:srgbClr val="000000"/>
                </a:solidFill>
                <a:latin typeface="NEU-BZ-S92"/>
                <a:ea typeface="方正书宋_GBK"/>
                <a:cs typeface="Times New Roman" panose="02020603050405020304" pitchFamily="18" charset="0"/>
              </a:rPr>
              <a:t>f(x, y)</a:t>
            </a:r>
            <a:r>
              <a:rPr lang="zh-CN" altLang="en-US" sz="2400" dirty="0">
                <a:solidFill>
                  <a:srgbClr val="000000"/>
                </a:solidFill>
                <a:latin typeface="NEU-BZ-S92"/>
                <a:ea typeface="方正书宋_GBK"/>
                <a:cs typeface="Times New Roman" panose="02020603050405020304" pitchFamily="18" charset="0"/>
              </a:rPr>
              <a:t>中的</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看成常数再对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求导即可；</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869481" y="3187300"/>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同样，</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E3AB977-D400-7754-75D6-B461D9F3C4D6}"/>
              </a:ext>
            </a:extLst>
          </p:cNvPr>
          <p:cNvSpPr/>
          <p:nvPr/>
        </p:nvSpPr>
        <p:spPr>
          <a:xfrm>
            <a:off x="2087592" y="320650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err="1">
                <a:solidFill>
                  <a:srgbClr val="000000"/>
                </a:solidFill>
                <a:latin typeface="NEU-BZ-S92"/>
                <a:ea typeface="方正书宋_GBK"/>
                <a:cs typeface="Times New Roman" panose="02020603050405020304" pitchFamily="18" charset="0"/>
              </a:rPr>
              <a:t>fy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时只需把</a:t>
            </a:r>
            <a:r>
              <a:rPr lang="en-US" altLang="zh-CN" sz="2400" dirty="0">
                <a:solidFill>
                  <a:srgbClr val="000000"/>
                </a:solidFill>
                <a:latin typeface="NEU-BZ-S92"/>
                <a:ea typeface="方正书宋_GBK"/>
                <a:cs typeface="Times New Roman" panose="02020603050405020304" pitchFamily="18" charset="0"/>
              </a:rPr>
              <a:t>f(x, y)</a:t>
            </a:r>
            <a:r>
              <a:rPr lang="zh-CN" altLang="en-US" sz="2400" dirty="0">
                <a:solidFill>
                  <a:srgbClr val="000000"/>
                </a:solidFill>
                <a:latin typeface="NEU-BZ-S92"/>
                <a:ea typeface="方正书宋_GBK"/>
                <a:cs typeface="Times New Roman" panose="02020603050405020304" pitchFamily="18" charset="0"/>
              </a:rPr>
              <a:t>中的</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看成常数再对</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求导即可</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869481" y="400229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对于三元及三元以上函数也可以类似定义其对各个自变量的偏导数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196278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 grpId="0"/>
      <p:bldP spid="4" grpId="0"/>
      <p:bldP spid="5"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65106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7</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6BA5BFA8-F2E1-E52B-B049-3A7AF3E46B12}"/>
                  </a:ext>
                </a:extLst>
              </p:cNvPr>
              <p:cNvSpPr/>
              <p:nvPr/>
            </p:nvSpPr>
            <p:spPr>
              <a:xfrm>
                <a:off x="1774844" y="713981"/>
                <a:ext cx="10940820" cy="411523"/>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求</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a:t>
                </a:r>
                <a:r>
                  <a:rPr lang="en-US" altLang="zh-CN" sz="2400" baseline="30000" dirty="0" err="1">
                    <a:solidFill>
                      <a:srgbClr val="000000"/>
                    </a:solidFill>
                    <a:latin typeface="NEU-BZ-S92"/>
                    <a:ea typeface="方正书宋_GBK"/>
                    <a:cs typeface="Times New Roman" panose="02020603050405020304" pitchFamily="18" charset="0"/>
                  </a:rPr>
                  <a:t>xy</a:t>
                </a:r>
                <a:r>
                  <a:rPr lang="zh-CN" altLang="en-US" sz="2400" dirty="0">
                    <a:solidFill>
                      <a:srgbClr val="000000"/>
                    </a:solidFill>
                    <a:latin typeface="NEU-BZ-S92"/>
                    <a:ea typeface="方正书宋_GBK"/>
                    <a:cs typeface="Times New Roman" panose="02020603050405020304" pitchFamily="18" charset="0"/>
                  </a:rPr>
                  <a:t>的偏导数</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6BA5BFA8-F2E1-E52B-B049-3A7AF3E46B12}"/>
                  </a:ext>
                </a:extLst>
              </p:cNvPr>
              <p:cNvSpPr>
                <a:spLocks noRot="1" noChangeAspect="1" noMove="1" noResize="1" noEditPoints="1" noAdjustHandles="1" noChangeArrowheads="1" noChangeShapeType="1" noTextEdit="1"/>
              </p:cNvSpPr>
              <p:nvPr/>
            </p:nvSpPr>
            <p:spPr>
              <a:xfrm>
                <a:off x="1774844" y="713981"/>
                <a:ext cx="10940820" cy="411523"/>
              </a:xfrm>
              <a:prstGeom prst="rect">
                <a:avLst/>
              </a:prstGeom>
              <a:blipFill>
                <a:blip r:embed="rId2"/>
                <a:stretch>
                  <a:fillRect t="-54545" b="-60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3964396" y="13604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3964396" y="1360483"/>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1534380" y="137227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利用一阶全微分形式不变性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1534380" y="1372270"/>
                <a:ext cx="10940820"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1632044" y="134678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𝑣</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1632044" y="1346782"/>
                <a:ext cx="12497444" cy="323165"/>
              </a:xfrm>
              <a:prstGeom prst="rect">
                <a:avLst/>
              </a:prstGeom>
              <a:blipFill>
                <a:blip r:embed="rId5"/>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FC027AE4-2766-8B5E-9F08-3747D11CC4CD}"/>
                  </a:ext>
                </a:extLst>
              </p:cNvPr>
              <p:cNvSpPr/>
              <p:nvPr/>
            </p:nvSpPr>
            <p:spPr>
              <a:xfrm>
                <a:off x="5089546" y="135411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𝑢𝑣</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FC027AE4-2766-8B5E-9F08-3747D11CC4CD}"/>
                  </a:ext>
                </a:extLst>
              </p:cNvPr>
              <p:cNvSpPr>
                <a:spLocks noRot="1" noChangeAspect="1" noMove="1" noResize="1" noEditPoints="1" noAdjustHandles="1" noChangeArrowheads="1" noChangeShapeType="1" noTextEdit="1"/>
              </p:cNvSpPr>
              <p:nvPr/>
            </p:nvSpPr>
            <p:spPr>
              <a:xfrm>
                <a:off x="5089546" y="1354116"/>
                <a:ext cx="10940820" cy="323165"/>
              </a:xfrm>
              <a:prstGeom prst="rect">
                <a:avLst/>
              </a:prstGeom>
              <a:blipFill>
                <a:blip r:embed="rId6"/>
                <a:stretch>
                  <a:fillRect t="-30769" b="-30769"/>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7E291B39-4D54-1984-B344-5F3B449262AC}"/>
              </a:ext>
            </a:extLst>
          </p:cNvPr>
          <p:cNvPicPr>
            <a:picLocks noChangeAspect="1"/>
          </p:cNvPicPr>
          <p:nvPr/>
        </p:nvPicPr>
        <p:blipFill>
          <a:blip r:embed="rId7"/>
          <a:stretch>
            <a:fillRect/>
          </a:stretch>
        </p:blipFill>
        <p:spPr>
          <a:xfrm>
            <a:off x="2235199" y="1814726"/>
            <a:ext cx="7721600" cy="1841500"/>
          </a:xfrm>
          <a:prstGeom prst="rect">
            <a:avLst/>
          </a:prstGeom>
        </p:spPr>
      </p:pic>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B90AA85C-D4EE-54FC-D26D-47F946167325}"/>
                  </a:ext>
                </a:extLst>
              </p:cNvPr>
              <p:cNvSpPr/>
              <p:nvPr/>
            </p:nvSpPr>
            <p:spPr>
              <a:xfrm>
                <a:off x="-1820130" y="42140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再根据</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𝑑𝑧</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𝑑𝑥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𝑑𝑦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B90AA85C-D4EE-54FC-D26D-47F946167325}"/>
                  </a:ext>
                </a:extLst>
              </p:cNvPr>
              <p:cNvSpPr>
                <a:spLocks noRot="1" noChangeAspect="1" noMove="1" noResize="1" noEditPoints="1" noAdjustHandles="1" noChangeArrowheads="1" noChangeShapeType="1" noTextEdit="1"/>
              </p:cNvSpPr>
              <p:nvPr/>
            </p:nvSpPr>
            <p:spPr>
              <a:xfrm>
                <a:off x="-1820130" y="4214055"/>
                <a:ext cx="10940820" cy="323165"/>
              </a:xfrm>
              <a:prstGeom prst="rect">
                <a:avLst/>
              </a:prstGeom>
              <a:blipFill>
                <a:blip r:embed="rId8"/>
                <a:stretch>
                  <a:fillRect t="-107407" b="-6296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10AAE1CC-29E6-9FD0-B8CC-E83A7BAC7377}"/>
                  </a:ext>
                </a:extLst>
              </p:cNvPr>
              <p:cNvSpPr/>
              <p:nvPr/>
            </p:nvSpPr>
            <p:spPr>
              <a:xfrm>
                <a:off x="869481" y="413945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由此可得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10AAE1CC-29E6-9FD0-B8CC-E83A7BAC7377}"/>
                  </a:ext>
                </a:extLst>
              </p:cNvPr>
              <p:cNvSpPr>
                <a:spLocks noRot="1" noChangeAspect="1" noMove="1" noResize="1" noEditPoints="1" noAdjustHandles="1" noChangeArrowheads="1" noChangeShapeType="1" noTextEdit="1"/>
              </p:cNvSpPr>
              <p:nvPr/>
            </p:nvSpPr>
            <p:spPr>
              <a:xfrm>
                <a:off x="869481" y="4139457"/>
                <a:ext cx="10940820" cy="323165"/>
              </a:xfrm>
              <a:prstGeom prst="rect">
                <a:avLst/>
              </a:prstGeom>
              <a:blipFill>
                <a:blip r:embed="rId9"/>
                <a:stretch>
                  <a:fillRect t="-29630" b="-25926"/>
                </a:stretch>
              </a:blipFill>
            </p:spPr>
            <p:txBody>
              <a:bodyPr/>
              <a:lstStyle/>
              <a:p>
                <a:r>
                  <a:rPr lang="zh-CN" altLang="en-US">
                    <a:noFill/>
                  </a:rPr>
                  <a:t> </a:t>
                </a:r>
              </a:p>
            </p:txBody>
          </p:sp>
        </mc:Fallback>
      </mc:AlternateContent>
      <p:pic>
        <p:nvPicPr>
          <p:cNvPr id="10" name="图片 9">
            <a:extLst>
              <a:ext uri="{FF2B5EF4-FFF2-40B4-BE49-F238E27FC236}">
                <a16:creationId xmlns:a16="http://schemas.microsoft.com/office/drawing/2014/main" id="{1B9906AF-E0C3-EE76-E2F0-85F1EE5CC4AD}"/>
              </a:ext>
            </a:extLst>
          </p:cNvPr>
          <p:cNvPicPr>
            <a:picLocks noChangeAspect="1"/>
          </p:cNvPicPr>
          <p:nvPr/>
        </p:nvPicPr>
        <p:blipFill>
          <a:blip r:embed="rId10"/>
          <a:stretch>
            <a:fillRect/>
          </a:stretch>
        </p:blipFill>
        <p:spPr>
          <a:xfrm>
            <a:off x="1632044" y="4870264"/>
            <a:ext cx="3898900" cy="1409700"/>
          </a:xfrm>
          <a:prstGeom prst="rect">
            <a:avLst/>
          </a:prstGeom>
        </p:spPr>
      </p:pic>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238FBC99-0EBE-4D6B-00A9-883CED81F541}"/>
                  </a:ext>
                </a:extLst>
              </p:cNvPr>
              <p:cNvSpPr/>
              <p:nvPr/>
            </p:nvSpPr>
            <p:spPr>
              <a:xfrm>
                <a:off x="3188668" y="57770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可将例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7</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的方法与例</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的方法作一比较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238FBC99-0EBE-4D6B-00A9-883CED81F541}"/>
                  </a:ext>
                </a:extLst>
              </p:cNvPr>
              <p:cNvSpPr>
                <a:spLocks noRot="1" noChangeAspect="1" noMove="1" noResize="1" noEditPoints="1" noAdjustHandles="1" noChangeArrowheads="1" noChangeShapeType="1" noTextEdit="1"/>
              </p:cNvSpPr>
              <p:nvPr/>
            </p:nvSpPr>
            <p:spPr>
              <a:xfrm>
                <a:off x="3188668" y="5777083"/>
                <a:ext cx="10940820" cy="323165"/>
              </a:xfrm>
              <a:prstGeom prst="rect">
                <a:avLst/>
              </a:prstGeom>
              <a:blipFill>
                <a:blip r:embed="rId11"/>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3118400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20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6" grpId="0"/>
      <p:bldP spid="12" grpId="0"/>
      <p:bldP spid="8" grpId="0"/>
      <p:bldP spid="14" grpId="0"/>
      <p:bldP spid="5" grpId="0"/>
      <p:bldP spid="9"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65106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8</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1632044" y="62037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u=f(x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l-GR" altLang="zh-CN" sz="2400" dirty="0">
                <a:solidFill>
                  <a:srgbClr val="000000"/>
                </a:solidFill>
                <a:latin typeface="NEU-BZ-S92"/>
                <a:ea typeface="方正书宋_GBK"/>
                <a:cs typeface="Times New Roman" panose="02020603050405020304" pitchFamily="18" charset="0"/>
              </a:rPr>
              <a:t>φ(</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t=</a:t>
            </a:r>
            <a:r>
              <a:rPr lang="el-GR" altLang="zh-CN" sz="2400" dirty="0">
                <a:solidFill>
                  <a:srgbClr val="000000"/>
                </a:solidFill>
                <a:latin typeface="NEU-BZ-S92"/>
                <a:ea typeface="方正书宋_GBK"/>
                <a:cs typeface="Times New Roman" panose="02020603050405020304" pitchFamily="18" charset="0"/>
              </a:rPr>
              <a:t>ψ(</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都有一阶连续偏导数，</a:t>
            </a:r>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B2385327-03B2-D0DF-352A-E09D29786A00}"/>
                  </a:ext>
                </a:extLst>
              </p:cNvPr>
              <p:cNvSpPr/>
              <p:nvPr/>
            </p:nvSpPr>
            <p:spPr>
              <a:xfrm>
                <a:off x="5530944" y="63433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B2385327-03B2-D0DF-352A-E09D29786A00}"/>
                  </a:ext>
                </a:extLst>
              </p:cNvPr>
              <p:cNvSpPr>
                <a:spLocks noRot="1" noChangeAspect="1" noMove="1" noResize="1" noEditPoints="1" noAdjustHandles="1" noChangeArrowheads="1" noChangeShapeType="1" noTextEdit="1"/>
              </p:cNvSpPr>
              <p:nvPr/>
            </p:nvSpPr>
            <p:spPr>
              <a:xfrm>
                <a:off x="5530944" y="634331"/>
                <a:ext cx="10940820"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2809572" y="142208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2809572" y="1422089"/>
                <a:ext cx="10940820"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3435996" y="1453053"/>
                <a:ext cx="12497444" cy="411523"/>
              </a:xfrm>
              <a:prstGeom prst="rect">
                <a:avLst/>
              </a:prstGeom>
            </p:spPr>
            <p:txBody>
              <a:bodyPr wrap="square">
                <a:spAutoFit/>
              </a:bodyPr>
              <a:lstStyle/>
              <a:p>
                <a:pPr indent="266700">
                  <a:lnSpc>
                    <a:spcPts val="1810"/>
                  </a:lnSpc>
                </a:pPr>
                <a14:m>
                  <m:oMath xmlns:m="http://schemas.openxmlformats.org/officeDocument/2006/math">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𝑑𝑢</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f</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𝑑𝑥</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𝑑𝑦</m:t>
                    </m:r>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𝑓</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𝑑𝑧</m:t>
                    </m:r>
                  </m:oMath>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3435996" y="1453053"/>
                <a:ext cx="12497444" cy="411523"/>
              </a:xfrm>
              <a:prstGeom prst="rect">
                <a:avLst/>
              </a:prstGeom>
              <a:blipFill>
                <a:blip r:embed="rId4"/>
                <a:stretch>
                  <a:fillRect t="-54545" b="-6061"/>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F81BCB6C-9DBF-E7C1-70FC-2A979F56D4AB}"/>
              </a:ext>
            </a:extLst>
          </p:cNvPr>
          <p:cNvPicPr>
            <a:picLocks noChangeAspect="1"/>
          </p:cNvPicPr>
          <p:nvPr/>
        </p:nvPicPr>
        <p:blipFill>
          <a:blip r:embed="rId5"/>
          <a:stretch>
            <a:fillRect/>
          </a:stretch>
        </p:blipFill>
        <p:spPr>
          <a:xfrm>
            <a:off x="4112864" y="2096184"/>
            <a:ext cx="5989986" cy="2574075"/>
          </a:xfrm>
          <a:prstGeom prst="rect">
            <a:avLst/>
          </a:prstGeom>
        </p:spPr>
      </p:pic>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63F5AE46-123A-7FBD-9781-D7497EDC076D}"/>
                  </a:ext>
                </a:extLst>
              </p:cNvPr>
              <p:cNvSpPr/>
              <p:nvPr/>
            </p:nvSpPr>
            <p:spPr>
              <a:xfrm>
                <a:off x="-4616678" y="496776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b="1" i="1" dirty="0">
                          <a:solidFill>
                            <a:srgbClr val="000000"/>
                          </a:solidFill>
                          <a:latin typeface="Cambria Math" panose="02040503050406030204" pitchFamily="18" charset="0"/>
                          <a:ea typeface="方正书宋_GBK"/>
                          <a:cs typeface="Times New Roman" panose="02020603050405020304" pitchFamily="18" charset="0"/>
                        </a:rPr>
                        <m:t>思考</m:t>
                      </m:r>
                    </m:oMath>
                  </m:oMathPara>
                </a14:m>
                <a:endParaRPr lang="zh-CN" altLang="en-US" sz="2400" b="1" dirty="0">
                  <a:solidFill>
                    <a:srgbClr val="000000"/>
                  </a:solidFill>
                  <a:latin typeface="NEU-BZ-S92"/>
                  <a:ea typeface="方正书宋_GBK"/>
                  <a:cs typeface="Times New Roman" panose="02020603050405020304" pitchFamily="18" charset="0"/>
                </a:endParaRPr>
              </a:p>
            </p:txBody>
          </p:sp>
        </mc:Choice>
        <mc:Fallback xmlns="">
          <p:sp>
            <p:nvSpPr>
              <p:cNvPr id="7" name="矩形 6">
                <a:extLst>
                  <a:ext uri="{FF2B5EF4-FFF2-40B4-BE49-F238E27FC236}">
                    <a16:creationId xmlns:a16="http://schemas.microsoft.com/office/drawing/2014/main" id="{63F5AE46-123A-7FBD-9781-D7497EDC076D}"/>
                  </a:ext>
                </a:extLst>
              </p:cNvPr>
              <p:cNvSpPr>
                <a:spLocks noRot="1" noChangeAspect="1" noMove="1" noResize="1" noEditPoints="1" noAdjustHandles="1" noChangeArrowheads="1" noChangeShapeType="1" noTextEdit="1"/>
              </p:cNvSpPr>
              <p:nvPr/>
            </p:nvSpPr>
            <p:spPr>
              <a:xfrm>
                <a:off x="-4616678" y="4967762"/>
                <a:ext cx="1249744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29D4B05F-1173-DDAA-08DA-248D9332A503}"/>
                  </a:ext>
                </a:extLst>
              </p:cNvPr>
              <p:cNvSpPr/>
              <p:nvPr/>
            </p:nvSpPr>
            <p:spPr>
              <a:xfrm>
                <a:off x="75420" y="568031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能利用一阶全微分形式不变性求例</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8</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中三个函数的复合函数的偏导数</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𝑢</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den>
                      </m:f>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吗</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29D4B05F-1173-DDAA-08DA-248D9332A503}"/>
                  </a:ext>
                </a:extLst>
              </p:cNvPr>
              <p:cNvSpPr>
                <a:spLocks noRot="1" noChangeAspect="1" noMove="1" noResize="1" noEditPoints="1" noAdjustHandles="1" noChangeArrowheads="1" noChangeShapeType="1" noTextEdit="1"/>
              </p:cNvSpPr>
              <p:nvPr/>
            </p:nvSpPr>
            <p:spPr>
              <a:xfrm>
                <a:off x="75420" y="5680312"/>
                <a:ext cx="12497444" cy="323165"/>
              </a:xfrm>
              <a:prstGeom prst="rect">
                <a:avLst/>
              </a:prstGeom>
              <a:blipFill>
                <a:blip r:embed="rId7"/>
                <a:stretch>
                  <a:fillRect t="-96154" b="-538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2424016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6" grpId="0"/>
      <p:bldP spid="12" grpId="0"/>
      <p:bldP spid="8" grpId="0"/>
      <p:bldP spid="7"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113373" y="650020"/>
            <a:ext cx="10453037" cy="346698"/>
          </a:xfrm>
          <a:prstGeom prst="rect">
            <a:avLst/>
          </a:prstGeom>
        </p:spPr>
        <p:txBody>
          <a:bodyPr wrap="square">
            <a:spAutoFit/>
          </a:bodyPr>
          <a:lstStyle/>
          <a:p>
            <a:pPr indent="266700">
              <a:lnSpc>
                <a:spcPts val="1810"/>
              </a:lnSpc>
            </a:pPr>
            <a:r>
              <a:rPr lang="zh-CN" altLang="en-US" sz="2400" b="1" dirty="0">
                <a:solidFill>
                  <a:srgbClr val="000000"/>
                </a:solidFill>
                <a:latin typeface="NEU-BZ-S92"/>
                <a:ea typeface="方正书宋_GBK"/>
                <a:cs typeface="Times New Roman" panose="02020603050405020304" pitchFamily="18" charset="0"/>
              </a:rPr>
              <a:t>三、 隐函数的求导法则</a:t>
            </a:r>
            <a:endParaRPr lang="zh-CN" altLang="zh-CN" sz="2400" b="1"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1113373" y="125321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在第</a:t>
            </a:r>
            <a:r>
              <a:rPr lang="en-US" altLang="zh-CN" sz="2400" dirty="0">
                <a:solidFill>
                  <a:srgbClr val="000000"/>
                </a:solidFill>
                <a:latin typeface="NEU-BZ-S92"/>
                <a:ea typeface="方正书宋_GBK"/>
                <a:cs typeface="Times New Roman" panose="02020603050405020304" pitchFamily="18" charset="0"/>
              </a:rPr>
              <a:t>3</a:t>
            </a:r>
            <a:r>
              <a:rPr lang="zh-CN" altLang="en-US" sz="2400" dirty="0">
                <a:solidFill>
                  <a:srgbClr val="000000"/>
                </a:solidFill>
                <a:latin typeface="NEU-BZ-S92"/>
                <a:ea typeface="方正书宋_GBK"/>
                <a:cs typeface="Times New Roman" panose="02020603050405020304" pitchFamily="18" charset="0"/>
              </a:rPr>
              <a:t>章中引入了隐函数的概念，</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625590" y="18334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并给出了直接由方程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求它所确定的隐函数的导数的方法</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625590" y="1833429"/>
                <a:ext cx="10940820"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442139" y="244162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实际上由方程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并不一定能处处确定隐函数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442139" y="2441627"/>
                <a:ext cx="10940820" cy="323165"/>
              </a:xfrm>
              <a:prstGeom prst="rect">
                <a:avLst/>
              </a:prstGeom>
              <a:blipFill>
                <a:blip r:embed="rId3"/>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2366762" y="308742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例如方程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2366762" y="3087428"/>
                <a:ext cx="10940820" cy="323165"/>
              </a:xfrm>
              <a:prstGeom prst="rect">
                <a:avLst/>
              </a:prstGeom>
              <a:blipFill>
                <a:blip r:embed="rId4"/>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625590" y="311905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附近，</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625590" y="3119050"/>
                <a:ext cx="10940820" cy="323165"/>
              </a:xfrm>
              <a:prstGeom prst="rect">
                <a:avLst/>
              </a:prstGeom>
              <a:blipFill>
                <a:blip r:embed="rId5"/>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3766069" y="311080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可以确定函数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3766069" y="3110803"/>
                <a:ext cx="10940820" cy="323165"/>
              </a:xfrm>
              <a:prstGeom prst="rect">
                <a:avLst/>
              </a:prstGeom>
              <a:blipFill>
                <a:blip r:embed="rId6"/>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917460" y="371900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附近可以确定函数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917460" y="3719001"/>
                <a:ext cx="10940820" cy="323165"/>
              </a:xfrm>
              <a:prstGeom prst="rect">
                <a:avLst/>
              </a:prstGeom>
              <a:blipFill>
                <a:blip r:embed="rId7"/>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257809" y="433254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附近就无法由</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确定一个函数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257809" y="4332546"/>
                <a:ext cx="10940820"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708213" y="5030445"/>
                <a:ext cx="13608426" cy="784830"/>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从这个例子看到一个方程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能否唯一地确定一个隐函数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）是和点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邻近的性质有关</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708213" y="5030445"/>
                <a:ext cx="13608426" cy="784830"/>
              </a:xfrm>
              <a:prstGeom prst="rect">
                <a:avLst/>
              </a:prstGeom>
              <a:blipFill>
                <a:blip r:embed="rId9"/>
                <a:stretch>
                  <a:fillRect t="-14516" b="-161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5446042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9" grpId="0"/>
      <p:bldP spid="10" grpId="0"/>
      <p:bldP spid="12" grpId="0"/>
      <p:bldP spid="13" grpId="0"/>
      <p:bldP spid="14" grpId="0"/>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20840" y="822080"/>
            <a:ext cx="10453037" cy="346698"/>
          </a:xfrm>
          <a:prstGeom prst="rect">
            <a:avLst/>
          </a:prstGeom>
        </p:spPr>
        <p:txBody>
          <a:bodyPr wrap="square">
            <a:spAutoFit/>
          </a:bodyPr>
          <a:lstStyle/>
          <a:p>
            <a:pPr indent="266700">
              <a:lnSpc>
                <a:spcPts val="1810"/>
              </a:lnSpc>
            </a:pPr>
            <a:r>
              <a:rPr lang="zh-CN" altLang="en-US" sz="2400" b="1" dirty="0">
                <a:solidFill>
                  <a:srgbClr val="000000"/>
                </a:solidFill>
                <a:latin typeface="NEU-BZ-S92"/>
                <a:ea typeface="方正书宋_GBK"/>
                <a:cs typeface="Times New Roman" panose="02020603050405020304" pitchFamily="18" charset="0"/>
              </a:rPr>
              <a:t>定理</a:t>
            </a:r>
            <a:r>
              <a:rPr lang="en-US" altLang="zh-CN" sz="2400" b="1" dirty="0">
                <a:solidFill>
                  <a:srgbClr val="000000"/>
                </a:solidFill>
                <a:latin typeface="NEU-BZ-S92"/>
                <a:ea typeface="方正书宋_GBK"/>
                <a:cs typeface="Times New Roman" panose="02020603050405020304" pitchFamily="18" charset="0"/>
              </a:rPr>
              <a:t>3</a:t>
            </a:r>
            <a:endParaRPr lang="zh-CN" altLang="zh-CN" sz="2400" b="1"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720840" y="146144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P0(x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的某邻域内有连续偏导数，</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4747907" y="145320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4747907" y="1453200"/>
                <a:ext cx="10940820" cy="323165"/>
              </a:xfrm>
              <a:prstGeom prst="rect">
                <a:avLst/>
              </a:prstGeom>
              <a:blipFill>
                <a:blip r:embed="rId2"/>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2986861" y="205994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2986861" y="2059948"/>
                <a:ext cx="10940820" cy="323165"/>
              </a:xfrm>
              <a:prstGeom prst="rect">
                <a:avLst/>
              </a:prstGeom>
              <a:blipFill>
                <a:blip r:embed="rId3"/>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1057908" y="2094384"/>
                <a:ext cx="12315191"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的某邻域内能</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1057908" y="2094384"/>
                <a:ext cx="12315191"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088910" y="266463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唯一确定一个有一阶连续导数的函数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088910" y="2664631"/>
                <a:ext cx="10940820" cy="323165"/>
              </a:xfrm>
              <a:prstGeom prst="rect">
                <a:avLst/>
              </a:prstGeom>
              <a:blipFill>
                <a:blip r:embed="rId5"/>
                <a:stretch>
                  <a:fillRect t="-29630" b="-296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3537469" y="269190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满足</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3537469" y="2691908"/>
                <a:ext cx="10940820" cy="323165"/>
              </a:xfrm>
              <a:prstGeom prst="rect">
                <a:avLst/>
              </a:prstGeom>
              <a:blipFill>
                <a:blip r:embed="rId6"/>
                <a:stretch>
                  <a:fillRect t="-34615"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2689110" y="32621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2689110" y="3262155"/>
                <a:ext cx="10940820" cy="323165"/>
              </a:xfrm>
              <a:prstGeom prst="rect">
                <a:avLst/>
              </a:prstGeom>
              <a:blipFill>
                <a:blip r:embed="rId7"/>
                <a:stretch>
                  <a:fillRect t="-25926"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581659" y="330051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并有</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𝑑𝑦</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𝐹𝑥</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581659" y="3300511"/>
                <a:ext cx="10940820" cy="323165"/>
              </a:xfrm>
              <a:prstGeom prst="rect">
                <a:avLst/>
              </a:prstGeom>
              <a:blipFill>
                <a:blip r:embed="rId8"/>
                <a:stretch>
                  <a:fillRect t="-29630" b="-296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1447497" y="3296591"/>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1447497" y="3296591"/>
                <a:ext cx="13608426" cy="323165"/>
              </a:xfrm>
              <a:prstGeom prst="rect">
                <a:avLst/>
              </a:prstGeom>
              <a:blipFill>
                <a:blip r:embed="rId9"/>
                <a:stretch>
                  <a:fillRect t="-25926" b="-296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468CED4A-B583-432D-8642-EEC1EC992297}"/>
                  </a:ext>
                </a:extLst>
              </p:cNvPr>
              <p:cNvSpPr/>
              <p:nvPr/>
            </p:nvSpPr>
            <p:spPr>
              <a:xfrm>
                <a:off x="-3187181" y="398781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定理证明从略，</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468CED4A-B583-432D-8642-EEC1EC992297}"/>
                  </a:ext>
                </a:extLst>
              </p:cNvPr>
              <p:cNvSpPr>
                <a:spLocks noRot="1" noChangeAspect="1" noMove="1" noResize="1" noEditPoints="1" noAdjustHandles="1" noChangeArrowheads="1" noChangeShapeType="1" noTextEdit="1"/>
              </p:cNvSpPr>
              <p:nvPr/>
            </p:nvSpPr>
            <p:spPr>
              <a:xfrm>
                <a:off x="-3187181" y="3987813"/>
                <a:ext cx="10940820"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33FB89AB-7754-8784-8B3A-A8F2E83BC14D}"/>
                  </a:ext>
                </a:extLst>
              </p:cNvPr>
              <p:cNvSpPr/>
              <p:nvPr/>
            </p:nvSpPr>
            <p:spPr>
              <a:xfrm>
                <a:off x="-345960" y="398977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仅对公式③作一个推导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33FB89AB-7754-8784-8B3A-A8F2E83BC14D}"/>
                  </a:ext>
                </a:extLst>
              </p:cNvPr>
              <p:cNvSpPr>
                <a:spLocks noRot="1" noChangeAspect="1" noMove="1" noResize="1" noEditPoints="1" noAdjustHandles="1" noChangeArrowheads="1" noChangeShapeType="1" noTextEdit="1"/>
              </p:cNvSpPr>
              <p:nvPr/>
            </p:nvSpPr>
            <p:spPr>
              <a:xfrm>
                <a:off x="-345960" y="3989773"/>
                <a:ext cx="10940820" cy="323165"/>
              </a:xfrm>
              <a:prstGeom prst="rect">
                <a:avLst/>
              </a:prstGeom>
              <a:blipFill>
                <a:blip r:embed="rId11"/>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855D3229-0102-6210-C01C-4190A591F6B2}"/>
                  </a:ext>
                </a:extLst>
              </p:cNvPr>
              <p:cNvSpPr/>
              <p:nvPr/>
            </p:nvSpPr>
            <p:spPr>
              <a:xfrm>
                <a:off x="-1704341" y="464651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两边对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求导，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855D3229-0102-6210-C01C-4190A591F6B2}"/>
                  </a:ext>
                </a:extLst>
              </p:cNvPr>
              <p:cNvSpPr>
                <a:spLocks noRot="1" noChangeAspect="1" noMove="1" noResize="1" noEditPoints="1" noAdjustHandles="1" noChangeArrowheads="1" noChangeShapeType="1" noTextEdit="1"/>
              </p:cNvSpPr>
              <p:nvPr/>
            </p:nvSpPr>
            <p:spPr>
              <a:xfrm>
                <a:off x="-1704341" y="4646516"/>
                <a:ext cx="10940820" cy="323165"/>
              </a:xfrm>
              <a:prstGeom prst="rect">
                <a:avLst/>
              </a:prstGeom>
              <a:blipFill>
                <a:blip r:embed="rId12"/>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527196E6-C8C7-1480-92F6-7E2EBA5009E3}"/>
                  </a:ext>
                </a:extLst>
              </p:cNvPr>
              <p:cNvSpPr/>
              <p:nvPr/>
            </p:nvSpPr>
            <p:spPr>
              <a:xfrm>
                <a:off x="1447497" y="4638969"/>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根据复合函数求导法则，</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7" name="矩形 6">
                <a:extLst>
                  <a:ext uri="{FF2B5EF4-FFF2-40B4-BE49-F238E27FC236}">
                    <a16:creationId xmlns:a16="http://schemas.microsoft.com/office/drawing/2014/main" id="{527196E6-C8C7-1480-92F6-7E2EBA5009E3}"/>
                  </a:ext>
                </a:extLst>
              </p:cNvPr>
              <p:cNvSpPr>
                <a:spLocks noRot="1" noChangeAspect="1" noMove="1" noResize="1" noEditPoints="1" noAdjustHandles="1" noChangeArrowheads="1" noChangeShapeType="1" noTextEdit="1"/>
              </p:cNvSpPr>
              <p:nvPr/>
            </p:nvSpPr>
            <p:spPr>
              <a:xfrm>
                <a:off x="1447497" y="4638969"/>
                <a:ext cx="13608426" cy="323165"/>
              </a:xfrm>
              <a:prstGeom prst="rect">
                <a:avLst/>
              </a:prstGeom>
              <a:blipFill>
                <a:blip r:embed="rId13"/>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B61CE1F3-0FFC-6CC5-6832-DFAA60C1CB65}"/>
                  </a:ext>
                </a:extLst>
              </p:cNvPr>
              <p:cNvSpPr/>
              <p:nvPr/>
            </p:nvSpPr>
            <p:spPr>
              <a:xfrm>
                <a:off x="4747907" y="465406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B61CE1F3-0FFC-6CC5-6832-DFAA60C1CB65}"/>
                  </a:ext>
                </a:extLst>
              </p:cNvPr>
              <p:cNvSpPr>
                <a:spLocks noRot="1" noChangeAspect="1" noMove="1" noResize="1" noEditPoints="1" noAdjustHandles="1" noChangeArrowheads="1" noChangeShapeType="1" noTextEdit="1"/>
              </p:cNvSpPr>
              <p:nvPr/>
            </p:nvSpPr>
            <p:spPr>
              <a:xfrm>
                <a:off x="4747907" y="4654063"/>
                <a:ext cx="10940820" cy="323165"/>
              </a:xfrm>
              <a:prstGeom prst="rect">
                <a:avLst/>
              </a:prstGeom>
              <a:blipFill>
                <a:blip r:embed="rId14"/>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06C5C37C-B271-F815-6D32-47DF1284131E}"/>
                  </a:ext>
                </a:extLst>
              </p:cNvPr>
              <p:cNvSpPr/>
              <p:nvPr/>
            </p:nvSpPr>
            <p:spPr>
              <a:xfrm>
                <a:off x="-345960" y="5542329"/>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𝐹</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num>
                        <m:den>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y</m:t>
                          </m:r>
                        </m:den>
                      </m:f>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𝑑𝑦</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𝑑𝑥</m:t>
                          </m:r>
                        </m:den>
                      </m:f>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06C5C37C-B271-F815-6D32-47DF1284131E}"/>
                  </a:ext>
                </a:extLst>
              </p:cNvPr>
              <p:cNvSpPr>
                <a:spLocks noRot="1" noChangeAspect="1" noMove="1" noResize="1" noEditPoints="1" noAdjustHandles="1" noChangeArrowheads="1" noChangeShapeType="1" noTextEdit="1"/>
              </p:cNvSpPr>
              <p:nvPr/>
            </p:nvSpPr>
            <p:spPr>
              <a:xfrm>
                <a:off x="-345960" y="5542329"/>
                <a:ext cx="13608426" cy="323165"/>
              </a:xfrm>
              <a:prstGeom prst="rect">
                <a:avLst/>
              </a:prstGeom>
              <a:blipFill>
                <a:blip r:embed="rId15"/>
                <a:stretch>
                  <a:fillRect t="-115385" b="-576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1219966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20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20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20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20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2000"/>
                                        <p:tgtEl>
                                          <p:spTgt spid="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left)">
                                      <p:cBhvr>
                                        <p:cTn id="77" dur="2000"/>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9" grpId="0"/>
      <p:bldP spid="10" grpId="0"/>
      <p:bldP spid="12" grpId="0"/>
      <p:bldP spid="13" grpId="0"/>
      <p:bldP spid="14" grpId="0"/>
      <p:bldP spid="16" grpId="0"/>
      <p:bldP spid="2" grpId="0"/>
      <p:bldP spid="3" grpId="0"/>
      <p:bldP spid="6" grpId="0"/>
      <p:bldP spid="7" grpId="0"/>
      <p:bldP spid="8"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625590" y="593188"/>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因为</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连续，</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2530590" y="58564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且</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2337029" y="57941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所以存在点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的一个邻域，</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337029" y="579411"/>
                <a:ext cx="10940820"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2529661" y="128222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在该邻域内</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2529661" y="1282220"/>
                <a:ext cx="10940820" cy="323165"/>
              </a:xfrm>
              <a:prstGeom prst="rect">
                <a:avLst/>
              </a:prstGeom>
              <a:blipFill>
                <a:blip r:embed="rId3"/>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887962" y="1274462"/>
                <a:ext cx="12315191"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887962" y="1274462"/>
                <a:ext cx="12315191"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5608217" y="1335789"/>
                <a:ext cx="10940820" cy="412677"/>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𝑑𝑦</m:t>
                        </m:r>
                      </m:num>
                      <m:den>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𝑑𝑥</m:t>
                        </m:r>
                      </m:den>
                    </m:f>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i="1" dirty="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num>
                      <m:den>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ea typeface="方正书宋_GBK"/>
                    <a:cs typeface="Times New Roman" panose="02020603050405020304" pitchFamily="18" charset="0"/>
                  </a:rPr>
                  <a:t> </a:t>
                </a:r>
                <a14:m>
                  <m:oMath xmlns:m="http://schemas.openxmlformats.org/officeDocument/2006/math">
                    <m:f>
                      <m:fPr>
                        <m:ctrlPr>
                          <a:rPr lang="en-US" altLang="zh-CN" sz="2400" i="1" dirty="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num>
                      <m:den>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y</m:t>
                        </m:r>
                      </m:den>
                    </m:f>
                  </m:oMath>
                </a14:m>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5608217" y="1335789"/>
                <a:ext cx="10940820" cy="412677"/>
              </a:xfrm>
              <a:prstGeom prst="rect">
                <a:avLst/>
              </a:prstGeom>
              <a:blipFill>
                <a:blip r:embed="rId5"/>
                <a:stretch>
                  <a:fillRect t="-54545" b="-151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3514788" y="215364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在定理</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3514788" y="2153648"/>
                <a:ext cx="10940820" cy="323165"/>
              </a:xfrm>
              <a:prstGeom prst="rect">
                <a:avLst/>
              </a:prstGeom>
              <a:blipFill>
                <a:blip r:embed="rId6"/>
                <a:stretch>
                  <a:fillRect t="-30769"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1955622" y="215815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保证了隐函数在点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的某邻域内存在，</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1955622" y="2158156"/>
                <a:ext cx="10940820" cy="323165"/>
              </a:xfrm>
              <a:prstGeom prst="rect">
                <a:avLst/>
              </a:prstGeom>
              <a:blipFill>
                <a:blip r:embed="rId7"/>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468CED4A-B583-432D-8642-EEC1EC992297}"/>
                  </a:ext>
                </a:extLst>
              </p:cNvPr>
              <p:cNvSpPr/>
              <p:nvPr/>
            </p:nvSpPr>
            <p:spPr>
              <a:xfrm>
                <a:off x="-2835109" y="278299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是一个非常重要的条件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468CED4A-B583-432D-8642-EEC1EC992297}"/>
                  </a:ext>
                </a:extLst>
              </p:cNvPr>
              <p:cNvSpPr>
                <a:spLocks noRot="1" noChangeAspect="1" noMove="1" noResize="1" noEditPoints="1" noAdjustHandles="1" noChangeArrowheads="1" noChangeShapeType="1" noTextEdit="1"/>
              </p:cNvSpPr>
              <p:nvPr/>
            </p:nvSpPr>
            <p:spPr>
              <a:xfrm>
                <a:off x="-2835109" y="2782999"/>
                <a:ext cx="10940820" cy="323165"/>
              </a:xfrm>
              <a:prstGeom prst="rect">
                <a:avLst/>
              </a:prstGeom>
              <a:blipFill>
                <a:blip r:embed="rId8"/>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33FB89AB-7754-8784-8B3A-A8F2E83BC14D}"/>
                  </a:ext>
                </a:extLst>
              </p:cNvPr>
              <p:cNvSpPr/>
              <p:nvPr/>
            </p:nvSpPr>
            <p:spPr>
              <a:xfrm>
                <a:off x="1260641" y="279357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的二阶偏导数也连续，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33FB89AB-7754-8784-8B3A-A8F2E83BC14D}"/>
                  </a:ext>
                </a:extLst>
              </p:cNvPr>
              <p:cNvSpPr>
                <a:spLocks noRot="1" noChangeAspect="1" noMove="1" noResize="1" noEditPoints="1" noAdjustHandles="1" noChangeArrowheads="1" noChangeShapeType="1" noTextEdit="1"/>
              </p:cNvSpPr>
              <p:nvPr/>
            </p:nvSpPr>
            <p:spPr>
              <a:xfrm>
                <a:off x="1260641" y="2793578"/>
                <a:ext cx="10940820" cy="323165"/>
              </a:xfrm>
              <a:prstGeom prst="rect">
                <a:avLst/>
              </a:prstGeom>
              <a:blipFill>
                <a:blip r:embed="rId9"/>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855D3229-0102-6210-C01C-4190A591F6B2}"/>
                  </a:ext>
                </a:extLst>
              </p:cNvPr>
              <p:cNvSpPr/>
              <p:nvPr/>
            </p:nvSpPr>
            <p:spPr>
              <a:xfrm>
                <a:off x="625590" y="342900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则可求隐函数的二阶导数（在求导过程中要注意</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仍是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的函数）：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855D3229-0102-6210-C01C-4190A591F6B2}"/>
                  </a:ext>
                </a:extLst>
              </p:cNvPr>
              <p:cNvSpPr>
                <a:spLocks noRot="1" noChangeAspect="1" noMove="1" noResize="1" noEditPoints="1" noAdjustHandles="1" noChangeArrowheads="1" noChangeShapeType="1" noTextEdit="1"/>
              </p:cNvSpPr>
              <p:nvPr/>
            </p:nvSpPr>
            <p:spPr>
              <a:xfrm>
                <a:off x="625590" y="3429000"/>
                <a:ext cx="10940820" cy="323165"/>
              </a:xfrm>
              <a:prstGeom prst="rect">
                <a:avLst/>
              </a:prstGeom>
              <a:blipFill>
                <a:blip r:embed="rId10"/>
                <a:stretch>
                  <a:fillRect t="-34615" b="-38462"/>
                </a:stretch>
              </a:blipFill>
            </p:spPr>
            <p:txBody>
              <a:bodyPr/>
              <a:lstStyle/>
              <a:p>
                <a:r>
                  <a:rPr lang="zh-CN" altLang="en-US">
                    <a:noFill/>
                  </a:rPr>
                  <a:t> </a:t>
                </a:r>
              </a:p>
            </p:txBody>
          </p:sp>
        </mc:Fallback>
      </mc:AlternateContent>
      <p:pic>
        <p:nvPicPr>
          <p:cNvPr id="18" name="图片 17">
            <a:extLst>
              <a:ext uri="{FF2B5EF4-FFF2-40B4-BE49-F238E27FC236}">
                <a16:creationId xmlns:a16="http://schemas.microsoft.com/office/drawing/2014/main" id="{F2933E65-CAA3-D0E8-12BB-786C79BEB455}"/>
              </a:ext>
            </a:extLst>
          </p:cNvPr>
          <p:cNvPicPr>
            <a:picLocks noChangeAspect="1"/>
          </p:cNvPicPr>
          <p:nvPr/>
        </p:nvPicPr>
        <p:blipFill>
          <a:blip r:embed="rId11"/>
          <a:stretch>
            <a:fillRect/>
          </a:stretch>
        </p:blipFill>
        <p:spPr>
          <a:xfrm>
            <a:off x="1260641" y="4064422"/>
            <a:ext cx="4140089" cy="2373651"/>
          </a:xfrm>
          <a:prstGeom prst="rect">
            <a:avLst/>
          </a:prstGeom>
        </p:spPr>
      </p:pic>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830B1F28-E643-B6C4-4DB4-D1FC45E91D35}"/>
                  </a:ext>
                </a:extLst>
              </p:cNvPr>
              <p:cNvSpPr/>
              <p:nvPr/>
            </p:nvSpPr>
            <p:spPr>
              <a:xfrm>
                <a:off x="2791689" y="437668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也可以不记这个二阶导数公式，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830B1F28-E643-B6C4-4DB4-D1FC45E91D35}"/>
                  </a:ext>
                </a:extLst>
              </p:cNvPr>
              <p:cNvSpPr>
                <a:spLocks noRot="1" noChangeAspect="1" noMove="1" noResize="1" noEditPoints="1" noAdjustHandles="1" noChangeArrowheads="1" noChangeShapeType="1" noTextEdit="1"/>
              </p:cNvSpPr>
              <p:nvPr/>
            </p:nvSpPr>
            <p:spPr>
              <a:xfrm>
                <a:off x="2791689" y="4376680"/>
                <a:ext cx="10940820" cy="323165"/>
              </a:xfrm>
              <a:prstGeom prst="rect">
                <a:avLst/>
              </a:prstGeom>
              <a:blipFill>
                <a:blip r:embed="rId12"/>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矩形 19">
                <a:extLst>
                  <a:ext uri="{FF2B5EF4-FFF2-40B4-BE49-F238E27FC236}">
                    <a16:creationId xmlns:a16="http://schemas.microsoft.com/office/drawing/2014/main" id="{74EE0771-AD57-0190-4AB4-75B6C3CD3048}"/>
                  </a:ext>
                </a:extLst>
              </p:cNvPr>
              <p:cNvSpPr/>
              <p:nvPr/>
            </p:nvSpPr>
            <p:spPr>
              <a:xfrm>
                <a:off x="2419630" y="496129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只要掌握它的推导过程，</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0" name="矩形 19">
                <a:extLst>
                  <a:ext uri="{FF2B5EF4-FFF2-40B4-BE49-F238E27FC236}">
                    <a16:creationId xmlns:a16="http://schemas.microsoft.com/office/drawing/2014/main" id="{74EE0771-AD57-0190-4AB4-75B6C3CD3048}"/>
                  </a:ext>
                </a:extLst>
              </p:cNvPr>
              <p:cNvSpPr>
                <a:spLocks noRot="1" noChangeAspect="1" noMove="1" noResize="1" noEditPoints="1" noAdjustHandles="1" noChangeArrowheads="1" noChangeShapeType="1" noTextEdit="1"/>
              </p:cNvSpPr>
              <p:nvPr/>
            </p:nvSpPr>
            <p:spPr>
              <a:xfrm>
                <a:off x="2419630" y="4961291"/>
                <a:ext cx="10940820" cy="323165"/>
              </a:xfrm>
              <a:prstGeom prst="rect">
                <a:avLst/>
              </a:prstGeom>
              <a:blipFill>
                <a:blip r:embed="rId13"/>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矩形 20">
                <a:extLst>
                  <a:ext uri="{FF2B5EF4-FFF2-40B4-BE49-F238E27FC236}">
                    <a16:creationId xmlns:a16="http://schemas.microsoft.com/office/drawing/2014/main" id="{1B574839-B295-A430-F9BA-26AC9B2157AD}"/>
                  </a:ext>
                </a:extLst>
              </p:cNvPr>
              <p:cNvSpPr/>
              <p:nvPr/>
            </p:nvSpPr>
            <p:spPr>
              <a:xfrm>
                <a:off x="3581680" y="554590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在具体问题中按照这个推导方法做就可以了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1" name="矩形 20">
                <a:extLst>
                  <a:ext uri="{FF2B5EF4-FFF2-40B4-BE49-F238E27FC236}">
                    <a16:creationId xmlns:a16="http://schemas.microsoft.com/office/drawing/2014/main" id="{1B574839-B295-A430-F9BA-26AC9B2157AD}"/>
                  </a:ext>
                </a:extLst>
              </p:cNvPr>
              <p:cNvSpPr>
                <a:spLocks noRot="1" noChangeAspect="1" noMove="1" noResize="1" noEditPoints="1" noAdjustHandles="1" noChangeArrowheads="1" noChangeShapeType="1" noTextEdit="1"/>
              </p:cNvSpPr>
              <p:nvPr/>
            </p:nvSpPr>
            <p:spPr>
              <a:xfrm>
                <a:off x="3581680" y="5545902"/>
                <a:ext cx="10940820" cy="323165"/>
              </a:xfrm>
              <a:prstGeom prst="rect">
                <a:avLst/>
              </a:prstGeom>
              <a:blipFill>
                <a:blip r:embed="rId14"/>
                <a:stretch>
                  <a:fillRect t="-29630"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536813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2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2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20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2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20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20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20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9" grpId="0"/>
      <p:bldP spid="10" grpId="0"/>
      <p:bldP spid="13" grpId="0"/>
      <p:bldP spid="14" grpId="0"/>
      <p:bldP spid="2" grpId="0"/>
      <p:bldP spid="3" grpId="0"/>
      <p:bldP spid="6" grpId="0"/>
      <p:bldP spid="19" grpId="0"/>
      <p:bldP spid="20" grpId="0"/>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31281" y="528587"/>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9</a:t>
            </a:r>
            <a:endParaRPr lang="zh-CN" altLang="zh-CN" sz="2400" dirty="0">
              <a:solidFill>
                <a:srgbClr val="000000"/>
              </a:solidFill>
              <a:latin typeface="NEU-BZ-S92"/>
              <a:ea typeface="方正书宋_GBK"/>
              <a:cs typeface="Times New Roman" panose="02020603050405020304" pitchFamily="18" charset="0"/>
            </a:endParaRPr>
          </a:p>
        </p:txBody>
      </p:sp>
      <p:sp>
        <p:nvSpPr>
          <p:cNvPr id="2" name="矩形 1">
            <a:extLst>
              <a:ext uri="{FF2B5EF4-FFF2-40B4-BE49-F238E27FC236}">
                <a16:creationId xmlns:a16="http://schemas.microsoft.com/office/drawing/2014/main" id="{6BA5BFA8-F2E1-E52B-B049-3A7AF3E46B12}"/>
              </a:ext>
            </a:extLst>
          </p:cNvPr>
          <p:cNvSpPr/>
          <p:nvPr/>
        </p:nvSpPr>
        <p:spPr>
          <a:xfrm>
            <a:off x="637785" y="521416"/>
            <a:ext cx="11639414"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验证方程</a:t>
            </a:r>
            <a:r>
              <a:rPr lang="en-US" altLang="zh-CN" sz="2400" dirty="0">
                <a:solidFill>
                  <a:srgbClr val="000000"/>
                </a:solidFill>
                <a:latin typeface="NEU-BZ-S92"/>
                <a:ea typeface="方正书宋_GBK"/>
                <a:cs typeface="Times New Roman" panose="02020603050405020304" pitchFamily="18" charset="0"/>
              </a:rPr>
              <a:t>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的某邻域内能唯一确定有连续一阶导数的隐函数</a:t>
            </a:r>
            <a:r>
              <a:rPr lang="en-US" altLang="zh-CN" sz="2400" dirty="0">
                <a:solidFill>
                  <a:srgbClr val="000000"/>
                </a:solidFill>
                <a:latin typeface="NEU-BZ-S92"/>
                <a:ea typeface="方正书宋_GBK"/>
                <a:cs typeface="Times New Roman" panose="02020603050405020304" pitchFamily="18" charset="0"/>
              </a:rPr>
              <a:t>y=f(x)</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5AB3FE8-51C9-18F8-A744-A0C2E1FBFCA4}"/>
                  </a:ext>
                </a:extLst>
              </p:cNvPr>
              <p:cNvSpPr/>
              <p:nvPr/>
            </p:nvSpPr>
            <p:spPr>
              <a:xfrm>
                <a:off x="-3504210" y="11254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并求</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5AB3FE8-51C9-18F8-A744-A0C2E1FBFCA4}"/>
                  </a:ext>
                </a:extLst>
              </p:cNvPr>
              <p:cNvSpPr>
                <a:spLocks noRot="1" noChangeAspect="1" noMove="1" noResize="1" noEditPoints="1" noAdjustHandles="1" noChangeArrowheads="1" noChangeShapeType="1" noTextEdit="1"/>
              </p:cNvSpPr>
              <p:nvPr/>
            </p:nvSpPr>
            <p:spPr>
              <a:xfrm>
                <a:off x="-3504210" y="1125455"/>
                <a:ext cx="10940820" cy="323165"/>
              </a:xfrm>
              <a:prstGeom prst="rect">
                <a:avLst/>
              </a:prstGeom>
              <a:blipFill>
                <a:blip r:embed="rId2"/>
                <a:stretch>
                  <a:fillRect t="-29630" b="-296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4AD2B39B-50AC-0D19-7231-8D179B86FB59}"/>
                  </a:ext>
                </a:extLst>
              </p:cNvPr>
              <p:cNvSpPr/>
              <p:nvPr/>
            </p:nvSpPr>
            <p:spPr>
              <a:xfrm>
                <a:off x="-2305830" y="1103344"/>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和</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4AD2B39B-50AC-0D19-7231-8D179B86FB59}"/>
                  </a:ext>
                </a:extLst>
              </p:cNvPr>
              <p:cNvSpPr>
                <a:spLocks noRot="1" noChangeAspect="1" noMove="1" noResize="1" noEditPoints="1" noAdjustHandles="1" noChangeArrowheads="1" noChangeShapeType="1" noTextEdit="1"/>
              </p:cNvSpPr>
              <p:nvPr/>
            </p:nvSpPr>
            <p:spPr>
              <a:xfrm>
                <a:off x="-2305830" y="1103344"/>
                <a:ext cx="12497444" cy="323165"/>
              </a:xfrm>
              <a:prstGeom prst="rect">
                <a:avLst/>
              </a:prstGeom>
              <a:blipFill>
                <a:blip r:embed="rId3"/>
                <a:stretch>
                  <a:fillRect t="-25926"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63F5AE46-123A-7FBD-9781-D7497EDC076D}"/>
                  </a:ext>
                </a:extLst>
              </p:cNvPr>
              <p:cNvSpPr/>
              <p:nvPr/>
            </p:nvSpPr>
            <p:spPr>
              <a:xfrm>
                <a:off x="-5245328" y="177502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b="1" i="1" dirty="0"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b="1" dirty="0">
                  <a:solidFill>
                    <a:srgbClr val="000000"/>
                  </a:solidFill>
                  <a:latin typeface="NEU-BZ-S92"/>
                  <a:ea typeface="方正书宋_GBK"/>
                  <a:cs typeface="Times New Roman" panose="02020603050405020304" pitchFamily="18" charset="0"/>
                </a:endParaRPr>
              </a:p>
            </p:txBody>
          </p:sp>
        </mc:Choice>
        <mc:Fallback xmlns="">
          <p:sp>
            <p:nvSpPr>
              <p:cNvPr id="7" name="矩形 6">
                <a:extLst>
                  <a:ext uri="{FF2B5EF4-FFF2-40B4-BE49-F238E27FC236}">
                    <a16:creationId xmlns:a16="http://schemas.microsoft.com/office/drawing/2014/main" id="{63F5AE46-123A-7FBD-9781-D7497EDC076D}"/>
                  </a:ext>
                </a:extLst>
              </p:cNvPr>
              <p:cNvSpPr>
                <a:spLocks noRot="1" noChangeAspect="1" noMove="1" noResize="1" noEditPoints="1" noAdjustHandles="1" noChangeArrowheads="1" noChangeShapeType="1" noTextEdit="1"/>
              </p:cNvSpPr>
              <p:nvPr/>
            </p:nvSpPr>
            <p:spPr>
              <a:xfrm>
                <a:off x="-5245328" y="1775022"/>
                <a:ext cx="12497444" cy="323165"/>
              </a:xfrm>
              <a:prstGeom prst="rect">
                <a:avLst/>
              </a:prstGeom>
              <a:blipFill>
                <a:blip r:embed="rId4"/>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29D4B05F-1173-DDAA-08DA-248D9332A503}"/>
                  </a:ext>
                </a:extLst>
              </p:cNvPr>
              <p:cNvSpPr/>
              <p:nvPr/>
            </p:nvSpPr>
            <p:spPr>
              <a:xfrm>
                <a:off x="-2948264" y="1767906"/>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29D4B05F-1173-DDAA-08DA-248D9332A503}"/>
                  </a:ext>
                </a:extLst>
              </p:cNvPr>
              <p:cNvSpPr>
                <a:spLocks noRot="1" noChangeAspect="1" noMove="1" noResize="1" noEditPoints="1" noAdjustHandles="1" noChangeArrowheads="1" noChangeShapeType="1" noTextEdit="1"/>
              </p:cNvSpPr>
              <p:nvPr/>
            </p:nvSpPr>
            <p:spPr>
              <a:xfrm>
                <a:off x="-2948264" y="1767906"/>
                <a:ext cx="12497444" cy="323165"/>
              </a:xfrm>
              <a:prstGeom prst="rect">
                <a:avLst/>
              </a:prstGeom>
              <a:blipFill>
                <a:blip r:embed="rId5"/>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6049E61D-AD6A-2662-46E2-C2719DA5B0C5}"/>
                  </a:ext>
                </a:extLst>
              </p:cNvPr>
              <p:cNvSpPr/>
              <p:nvPr/>
            </p:nvSpPr>
            <p:spPr>
              <a:xfrm>
                <a:off x="602218" y="177509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6049E61D-AD6A-2662-46E2-C2719DA5B0C5}"/>
                  </a:ext>
                </a:extLst>
              </p:cNvPr>
              <p:cNvSpPr>
                <a:spLocks noRot="1" noChangeAspect="1" noMove="1" noResize="1" noEditPoints="1" noAdjustHandles="1" noChangeArrowheads="1" noChangeShapeType="1" noTextEdit="1"/>
              </p:cNvSpPr>
              <p:nvPr/>
            </p:nvSpPr>
            <p:spPr>
              <a:xfrm>
                <a:off x="602218" y="1775094"/>
                <a:ext cx="10940820" cy="323165"/>
              </a:xfrm>
              <a:prstGeom prst="rect">
                <a:avLst/>
              </a:prstGeom>
              <a:blipFill>
                <a:blip r:embed="rId6"/>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BD3C6478-A3AB-EA9E-BDA1-FA0244E064EA}"/>
                  </a:ext>
                </a:extLst>
              </p:cNvPr>
              <p:cNvSpPr/>
              <p:nvPr/>
            </p:nvSpPr>
            <p:spPr>
              <a:xfrm>
                <a:off x="1550669" y="1757289"/>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BD3C6478-A3AB-EA9E-BDA1-FA0244E064EA}"/>
                  </a:ext>
                </a:extLst>
              </p:cNvPr>
              <p:cNvSpPr>
                <a:spLocks noRot="1" noChangeAspect="1" noMove="1" noResize="1" noEditPoints="1" noAdjustHandles="1" noChangeArrowheads="1" noChangeShapeType="1" noTextEdit="1"/>
              </p:cNvSpPr>
              <p:nvPr/>
            </p:nvSpPr>
            <p:spPr>
              <a:xfrm>
                <a:off x="1550669" y="1757289"/>
                <a:ext cx="12497444" cy="323165"/>
              </a:xfrm>
              <a:prstGeom prst="rect">
                <a:avLst/>
              </a:prstGeom>
              <a:blipFill>
                <a:blip r:embed="rId7"/>
                <a:stretch>
                  <a:fillRect t="-15385"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F46716D7-FF1B-27B9-6844-B7FFA6539921}"/>
                  </a:ext>
                </a:extLst>
              </p:cNvPr>
              <p:cNvSpPr/>
              <p:nvPr/>
            </p:nvSpPr>
            <p:spPr>
              <a:xfrm>
                <a:off x="4055744" y="1794940"/>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所以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有连续偏导数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F46716D7-FF1B-27B9-6844-B7FFA6539921}"/>
                  </a:ext>
                </a:extLst>
              </p:cNvPr>
              <p:cNvSpPr>
                <a:spLocks noRot="1" noChangeAspect="1" noMove="1" noResize="1" noEditPoints="1" noAdjustHandles="1" noChangeArrowheads="1" noChangeShapeType="1" noTextEdit="1"/>
              </p:cNvSpPr>
              <p:nvPr/>
            </p:nvSpPr>
            <p:spPr>
              <a:xfrm>
                <a:off x="4055744" y="1794940"/>
                <a:ext cx="1249744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4FEC0D2C-BF87-ACA6-C18B-3D54D3B7A8AF}"/>
                  </a:ext>
                </a:extLst>
              </p:cNvPr>
              <p:cNvSpPr/>
              <p:nvPr/>
            </p:nvSpPr>
            <p:spPr>
              <a:xfrm>
                <a:off x="-4150539" y="2425702"/>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又</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4FEC0D2C-BF87-ACA6-C18B-3D54D3B7A8AF}"/>
                  </a:ext>
                </a:extLst>
              </p:cNvPr>
              <p:cNvSpPr>
                <a:spLocks noRot="1" noChangeAspect="1" noMove="1" noResize="1" noEditPoints="1" noAdjustHandles="1" noChangeArrowheads="1" noChangeShapeType="1" noTextEdit="1"/>
              </p:cNvSpPr>
              <p:nvPr/>
            </p:nvSpPr>
            <p:spPr>
              <a:xfrm>
                <a:off x="-4150539" y="2425702"/>
                <a:ext cx="12497444" cy="323165"/>
              </a:xfrm>
              <a:prstGeom prst="rect">
                <a:avLst/>
              </a:prstGeom>
              <a:blipFill>
                <a:blip r:embed="rId9"/>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03E6685D-9D7D-B90E-13E3-611BE6956B9B}"/>
                  </a:ext>
                </a:extLst>
              </p:cNvPr>
              <p:cNvSpPr/>
              <p:nvPr/>
            </p:nvSpPr>
            <p:spPr>
              <a:xfrm>
                <a:off x="-1534950" y="2403339"/>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1)=2≠0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03E6685D-9D7D-B90E-13E3-611BE6956B9B}"/>
                  </a:ext>
                </a:extLst>
              </p:cNvPr>
              <p:cNvSpPr>
                <a:spLocks noRot="1" noChangeAspect="1" noMove="1" noResize="1" noEditPoints="1" noAdjustHandles="1" noChangeArrowheads="1" noChangeShapeType="1" noTextEdit="1"/>
              </p:cNvSpPr>
              <p:nvPr/>
            </p:nvSpPr>
            <p:spPr>
              <a:xfrm>
                <a:off x="-1534950" y="2403339"/>
                <a:ext cx="12497444" cy="323165"/>
              </a:xfrm>
              <a:prstGeom prst="rect">
                <a:avLst/>
              </a:prstGeom>
              <a:blipFill>
                <a:blip r:embed="rId10"/>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4F90CF59-408B-5187-983E-35A4457B3AC5}"/>
                  </a:ext>
                </a:extLst>
              </p:cNvPr>
              <p:cNvSpPr/>
              <p:nvPr/>
            </p:nvSpPr>
            <p:spPr>
              <a:xfrm>
                <a:off x="758669" y="2442398"/>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由定理</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4F90CF59-408B-5187-983E-35A4457B3AC5}"/>
                  </a:ext>
                </a:extLst>
              </p:cNvPr>
              <p:cNvSpPr>
                <a:spLocks noRot="1" noChangeAspect="1" noMove="1" noResize="1" noEditPoints="1" noAdjustHandles="1" noChangeArrowheads="1" noChangeShapeType="1" noTextEdit="1"/>
              </p:cNvSpPr>
              <p:nvPr/>
            </p:nvSpPr>
            <p:spPr>
              <a:xfrm>
                <a:off x="758669" y="2442398"/>
                <a:ext cx="12497444" cy="323165"/>
              </a:xfrm>
              <a:prstGeom prst="rect">
                <a:avLst/>
              </a:prstGeom>
              <a:blipFill>
                <a:blip r:embed="rId11"/>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a:extLst>
                  <a:ext uri="{FF2B5EF4-FFF2-40B4-BE49-F238E27FC236}">
                    <a16:creationId xmlns:a16="http://schemas.microsoft.com/office/drawing/2014/main" id="{1E786413-C853-B6C5-6E0F-D2EAE26F71B5}"/>
                  </a:ext>
                </a:extLst>
              </p:cNvPr>
              <p:cNvSpPr/>
              <p:nvPr/>
            </p:nvSpPr>
            <p:spPr>
              <a:xfrm>
                <a:off x="-2192978" y="3089856"/>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方程</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dirty="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可以在点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的某邻域内</m:t>
                      </m:r>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确定</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5" name="矩形 14">
                <a:extLst>
                  <a:ext uri="{FF2B5EF4-FFF2-40B4-BE49-F238E27FC236}">
                    <a16:creationId xmlns:a16="http://schemas.microsoft.com/office/drawing/2014/main" id="{1E786413-C853-B6C5-6E0F-D2EAE26F71B5}"/>
                  </a:ext>
                </a:extLst>
              </p:cNvPr>
              <p:cNvSpPr>
                <a:spLocks noRot="1" noChangeAspect="1" noMove="1" noResize="1" noEditPoints="1" noAdjustHandles="1" noChangeArrowheads="1" noChangeShapeType="1" noTextEdit="1"/>
              </p:cNvSpPr>
              <p:nvPr/>
            </p:nvSpPr>
            <p:spPr>
              <a:xfrm>
                <a:off x="-2192978" y="3089856"/>
                <a:ext cx="12497444" cy="323165"/>
              </a:xfrm>
              <a:prstGeom prst="rect">
                <a:avLst/>
              </a:prstGeom>
              <a:blipFill>
                <a:blip r:embed="rId1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A8754E5F-B44C-B830-B2F3-07B2B5E69AC8}"/>
                  </a:ext>
                </a:extLst>
              </p:cNvPr>
              <p:cNvSpPr/>
              <p:nvPr/>
            </p:nvSpPr>
            <p:spPr>
              <a:xfrm>
                <a:off x="-2701018" y="3772158"/>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一个有连续一阶导数的隐函数</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A8754E5F-B44C-B830-B2F3-07B2B5E69AC8}"/>
                  </a:ext>
                </a:extLst>
              </p:cNvPr>
              <p:cNvSpPr>
                <a:spLocks noRot="1" noChangeAspect="1" noMove="1" noResize="1" noEditPoints="1" noAdjustHandles="1" noChangeArrowheads="1" noChangeShapeType="1" noTextEdit="1"/>
              </p:cNvSpPr>
              <p:nvPr/>
            </p:nvSpPr>
            <p:spPr>
              <a:xfrm>
                <a:off x="-2701018" y="3772158"/>
                <a:ext cx="12497444" cy="323165"/>
              </a:xfrm>
              <a:prstGeom prst="rect">
                <a:avLst/>
              </a:prstGeom>
              <a:blipFill>
                <a:blip r:embed="rId13"/>
                <a:stretch>
                  <a:fillRect t="-34615"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856738D7-8A89-FD30-C43C-47264EBEC26D}"/>
                  </a:ext>
                </a:extLst>
              </p:cNvPr>
              <p:cNvSpPr/>
              <p:nvPr/>
            </p:nvSpPr>
            <p:spPr>
              <a:xfrm>
                <a:off x="1550669" y="3798677"/>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满足</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(0)=1</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856738D7-8A89-FD30-C43C-47264EBEC26D}"/>
                  </a:ext>
                </a:extLst>
              </p:cNvPr>
              <p:cNvSpPr>
                <a:spLocks noRot="1" noChangeAspect="1" noMove="1" noResize="1" noEditPoints="1" noAdjustHandles="1" noChangeArrowheads="1" noChangeShapeType="1" noTextEdit="1"/>
              </p:cNvSpPr>
              <p:nvPr/>
            </p:nvSpPr>
            <p:spPr>
              <a:xfrm>
                <a:off x="1550669" y="3798677"/>
                <a:ext cx="12497444" cy="323165"/>
              </a:xfrm>
              <a:prstGeom prst="rect">
                <a:avLst/>
              </a:prstGeom>
              <a:blipFill>
                <a:blip r:embed="rId14"/>
                <a:stretch>
                  <a:fillRect t="-34615" b="-3461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252588D7-0455-F0F0-44CC-C5208CB3462D}"/>
                  </a:ext>
                </a:extLst>
              </p:cNvPr>
              <p:cNvSpPr/>
              <p:nvPr/>
            </p:nvSpPr>
            <p:spPr>
              <a:xfrm>
                <a:off x="3052404" y="3800148"/>
                <a:ext cx="1249744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且</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252588D7-0455-F0F0-44CC-C5208CB3462D}"/>
                  </a:ext>
                </a:extLst>
              </p:cNvPr>
              <p:cNvSpPr>
                <a:spLocks noRot="1" noChangeAspect="1" noMove="1" noResize="1" noEditPoints="1" noAdjustHandles="1" noChangeArrowheads="1" noChangeShapeType="1" noTextEdit="1"/>
              </p:cNvSpPr>
              <p:nvPr/>
            </p:nvSpPr>
            <p:spPr>
              <a:xfrm>
                <a:off x="3052404" y="3800148"/>
                <a:ext cx="12497444" cy="323165"/>
              </a:xfrm>
              <a:prstGeom prst="rect">
                <a:avLst/>
              </a:prstGeom>
              <a:blipFill>
                <a:blip r:embed="rId15"/>
                <a:stretch>
                  <a:fillRect t="-26923" b="-19231"/>
                </a:stretch>
              </a:blipFill>
            </p:spPr>
            <p:txBody>
              <a:bodyPr/>
              <a:lstStyle/>
              <a:p>
                <a:r>
                  <a:rPr lang="zh-CN" altLang="en-US">
                    <a:noFill/>
                  </a:rPr>
                  <a:t> </a:t>
                </a:r>
              </a:p>
            </p:txBody>
          </p:sp>
        </mc:Fallback>
      </mc:AlternateContent>
      <p:pic>
        <p:nvPicPr>
          <p:cNvPr id="21" name="图片 20">
            <a:extLst>
              <a:ext uri="{FF2B5EF4-FFF2-40B4-BE49-F238E27FC236}">
                <a16:creationId xmlns:a16="http://schemas.microsoft.com/office/drawing/2014/main" id="{FA0F57F9-99E6-B622-CCC0-427EB3A422F9}"/>
              </a:ext>
            </a:extLst>
          </p:cNvPr>
          <p:cNvPicPr>
            <a:picLocks noChangeAspect="1"/>
          </p:cNvPicPr>
          <p:nvPr/>
        </p:nvPicPr>
        <p:blipFill>
          <a:blip r:embed="rId16"/>
          <a:stretch>
            <a:fillRect/>
          </a:stretch>
        </p:blipFill>
        <p:spPr>
          <a:xfrm>
            <a:off x="3845095" y="4354148"/>
            <a:ext cx="4501810" cy="2237152"/>
          </a:xfrm>
          <a:prstGeom prst="rect">
            <a:avLst/>
          </a:prstGeom>
        </p:spPr>
      </p:pic>
    </p:spTree>
    <p:extLst>
      <p:ext uri="{BB962C8B-B14F-4D97-AF65-F5344CB8AC3E}">
        <p14:creationId xmlns:p14="http://schemas.microsoft.com/office/powerpoint/2010/main" val="215526858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20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2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20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20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20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12" grpId="0"/>
      <p:bldP spid="8" grpId="0"/>
      <p:bldP spid="7" grpId="0"/>
      <p:bldP spid="13" grpId="0"/>
      <p:bldP spid="3" grpId="0"/>
      <p:bldP spid="5" grpId="0"/>
      <p:bldP spid="9" grpId="0"/>
      <p:bldP spid="10" grpId="0"/>
      <p:bldP spid="11" grpId="0"/>
      <p:bldP spid="14" grpId="0"/>
      <p:bldP spid="15" grpId="0"/>
      <p:bldP spid="16" grpId="0"/>
      <p:bldP spid="18" grpId="0"/>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58940" y="1069730"/>
            <a:ext cx="10453037" cy="346698"/>
          </a:xfrm>
          <a:prstGeom prst="rect">
            <a:avLst/>
          </a:prstGeom>
        </p:spPr>
        <p:txBody>
          <a:bodyPr wrap="square">
            <a:spAutoFit/>
          </a:bodyPr>
          <a:lstStyle/>
          <a:p>
            <a:pPr indent="266700">
              <a:lnSpc>
                <a:spcPts val="1810"/>
              </a:lnSpc>
            </a:pPr>
            <a:r>
              <a:rPr lang="zh-CN" altLang="en-US" sz="2400" b="1" dirty="0">
                <a:solidFill>
                  <a:srgbClr val="000000"/>
                </a:solidFill>
                <a:latin typeface="NEU-BZ-S92"/>
                <a:ea typeface="方正书宋_GBK"/>
                <a:cs typeface="Times New Roman" panose="02020603050405020304" pitchFamily="18" charset="0"/>
              </a:rPr>
              <a:t>定理</a:t>
            </a:r>
            <a:r>
              <a:rPr lang="en-US" altLang="zh-CN" sz="2400" b="1" dirty="0">
                <a:solidFill>
                  <a:srgbClr val="000000"/>
                </a:solidFill>
                <a:latin typeface="NEU-BZ-S92"/>
                <a:ea typeface="方正书宋_GBK"/>
                <a:cs typeface="Times New Roman" panose="02020603050405020304" pitchFamily="18" charset="0"/>
              </a:rPr>
              <a:t>4</a:t>
            </a:r>
            <a:endParaRPr lang="zh-CN" altLang="zh-CN" sz="2400" b="1"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1959090" y="107900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设函数</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P</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的某邻域内有连续偏导数，</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1475741" y="165973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z</m:t>
                      </m:r>
                      <m:r>
                        <m:rPr>
                          <m:nor/>
                        </m:rPr>
                        <a:rPr lang="en-US" altLang="zh-CN" sz="2400" baseline="-25000" dirty="0">
                          <a:solidFill>
                            <a:srgbClr val="000000"/>
                          </a:solidFill>
                          <a:latin typeface="NEU-BZ-S92"/>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1475741" y="1659739"/>
                <a:ext cx="10940820" cy="323165"/>
              </a:xfrm>
              <a:prstGeom prst="rect">
                <a:avLst/>
              </a:prstGeom>
              <a:blipFill>
                <a:blip r:embed="rId2"/>
                <a:stretch>
                  <a:fillRect t="-42308" b="-461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783193" y="165973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25000" dirty="0">
                          <a:solidFill>
                            <a:srgbClr val="000000"/>
                          </a:solidFill>
                          <a:latin typeface="NEU-BZ-S92"/>
                          <a:ea typeface="方正书宋_GBK"/>
                          <a:cs typeface="Times New Roman" panose="02020603050405020304" pitchFamily="18" charset="0"/>
                        </a:rPr>
                        <m:t>0</m:t>
                      </m:r>
                      <m:r>
                        <m:rPr>
                          <m:nor/>
                        </m:rPr>
                        <a:rPr lang="zh-CN" altLang="en-US" sz="2400" dirty="0">
                          <a:solidFill>
                            <a:srgbClr val="000000"/>
                          </a:solidFill>
                          <a:latin typeface="NEU-BZ-S92"/>
                          <a:ea typeface="方正书宋_GBK"/>
                          <a:cs typeface="Times New Roman" panose="02020603050405020304" pitchFamily="18" charset="0"/>
                        </a:rPr>
                        <m:t>，</m:t>
                      </m:r>
                      <m:r>
                        <m:rPr>
                          <m:nor/>
                        </m:rPr>
                        <a:rPr lang="zh-CN" altLang="en-US" sz="2400" dirty="0">
                          <a:solidFill>
                            <a:srgbClr val="000000"/>
                          </a:solidFill>
                          <a:latin typeface="NEU-BZ-S92"/>
                          <a:ea typeface="方正书宋_GBK"/>
                          <a:cs typeface="Times New Roman" panose="02020603050405020304" pitchFamily="18" charset="0"/>
                        </a:rPr>
                        <m:t> </m:t>
                      </m:r>
                      <m:r>
                        <m:rPr>
                          <m:nor/>
                        </m:rPr>
                        <a:rPr lang="en-US" altLang="zh-CN" sz="2400" dirty="0">
                          <a:solidFill>
                            <a:srgbClr val="000000"/>
                          </a:solidFill>
                          <a:latin typeface="NEU-BZ-S92"/>
                          <a:ea typeface="方正书宋_GBK"/>
                          <a:cs typeface="Times New Roman" panose="02020603050405020304" pitchFamily="18" charset="0"/>
                        </a:rPr>
                        <m:t>z</m:t>
                      </m:r>
                      <m:r>
                        <m:rPr>
                          <m:nor/>
                        </m:rPr>
                        <a:rPr lang="en-US" altLang="zh-CN" sz="2400" baseline="-25000" dirty="0">
                          <a:solidFill>
                            <a:srgbClr val="000000"/>
                          </a:solidFill>
                          <a:latin typeface="NEU-BZ-S92"/>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783193" y="1659739"/>
                <a:ext cx="10940820" cy="323165"/>
              </a:xfrm>
              <a:prstGeom prst="rect">
                <a:avLst/>
              </a:prstGeom>
              <a:blipFill>
                <a:blip r:embed="rId3"/>
                <a:stretch>
                  <a:fillRect t="-42308" b="-461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895350" y="2285834"/>
                <a:ext cx="1337309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的某邻域内能唯一</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895350" y="2285834"/>
                <a:ext cx="13373099"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78957" y="292845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确定一个有连续偏导数的二元函数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78957" y="2928459"/>
                <a:ext cx="10940820" cy="323165"/>
              </a:xfrm>
              <a:prstGeom prst="rect">
                <a:avLst/>
              </a:prstGeom>
              <a:blipFill>
                <a:blip r:embed="rId5"/>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4737317" y="297159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满足</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4737317" y="2971593"/>
                <a:ext cx="10940820" cy="323165"/>
              </a:xfrm>
              <a:prstGeom prst="rect">
                <a:avLst/>
              </a:prstGeom>
              <a:blipFill>
                <a:blip r:embed="rId6"/>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1342391" y="351073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1342391" y="3510739"/>
                <a:ext cx="10940820" cy="323165"/>
              </a:xfrm>
              <a:prstGeom prst="rect">
                <a:avLst/>
              </a:prstGeom>
              <a:blipFill>
                <a:blip r:embed="rId7"/>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18761" y="3525833"/>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18761" y="3525833"/>
                <a:ext cx="13608426" cy="323165"/>
              </a:xfrm>
              <a:prstGeom prst="rect">
                <a:avLst/>
              </a:prstGeom>
              <a:blipFill>
                <a:blip r:embed="rId8"/>
                <a:stretch>
                  <a:fillRect t="-30769" b="-30769"/>
                </a:stretch>
              </a:blipFill>
            </p:spPr>
            <p:txBody>
              <a:bodyPr/>
              <a:lstStyle/>
              <a:p>
                <a:r>
                  <a:rPr lang="zh-CN" altLang="en-US">
                    <a:noFill/>
                  </a:rPr>
                  <a:t> </a:t>
                </a:r>
              </a:p>
            </p:txBody>
          </p:sp>
        </mc:Fallback>
      </mc:AlternateContent>
      <p:pic>
        <p:nvPicPr>
          <p:cNvPr id="18" name="图片 17">
            <a:extLst>
              <a:ext uri="{FF2B5EF4-FFF2-40B4-BE49-F238E27FC236}">
                <a16:creationId xmlns:a16="http://schemas.microsoft.com/office/drawing/2014/main" id="{5F33A0F5-99DD-B514-1196-7A5F53CD037C}"/>
              </a:ext>
            </a:extLst>
          </p:cNvPr>
          <p:cNvPicPr>
            <a:picLocks noChangeAspect="1"/>
          </p:cNvPicPr>
          <p:nvPr/>
        </p:nvPicPr>
        <p:blipFill>
          <a:blip r:embed="rId9"/>
          <a:stretch>
            <a:fillRect/>
          </a:stretch>
        </p:blipFill>
        <p:spPr>
          <a:xfrm>
            <a:off x="4128019" y="4283447"/>
            <a:ext cx="3479920" cy="1174750"/>
          </a:xfrm>
          <a:prstGeom prst="rect">
            <a:avLst/>
          </a:prstGeom>
        </p:spPr>
      </p:pic>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FCC3AAA2-95B6-207B-EAD7-D7E23FC18026}"/>
                  </a:ext>
                </a:extLst>
              </p:cNvPr>
              <p:cNvSpPr/>
              <p:nvPr/>
            </p:nvSpPr>
            <p:spPr>
              <a:xfrm>
                <a:off x="3477259" y="47384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FCC3AAA2-95B6-207B-EAD7-D7E23FC18026}"/>
                  </a:ext>
                </a:extLst>
              </p:cNvPr>
              <p:cNvSpPr>
                <a:spLocks noRot="1" noChangeAspect="1" noMove="1" noResize="1" noEditPoints="1" noAdjustHandles="1" noChangeArrowheads="1" noChangeShapeType="1" noTextEdit="1"/>
              </p:cNvSpPr>
              <p:nvPr/>
            </p:nvSpPr>
            <p:spPr>
              <a:xfrm>
                <a:off x="3477259" y="4738429"/>
                <a:ext cx="10940820" cy="323165"/>
              </a:xfrm>
              <a:prstGeom prst="rect">
                <a:avLst/>
              </a:prstGeom>
              <a:blipFill>
                <a:blip r:embed="rId10"/>
                <a:stretch>
                  <a:fillRect t="-22222"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145406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2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2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2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9" grpId="0"/>
      <p:bldP spid="10" grpId="0"/>
      <p:bldP spid="13" grpId="0"/>
      <p:bldP spid="14" grpId="0"/>
      <p:bldP spid="16"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251180" y="112072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定理证明从略，</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0" y="113162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只推导求导公式④</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0" y="1131623"/>
                <a:ext cx="10940820"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63943" y="171586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两边分别求对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63943" y="1715863"/>
                <a:ext cx="10940820" cy="323165"/>
              </a:xfrm>
              <a:prstGeom prst="rect">
                <a:avLst/>
              </a:prstGeom>
              <a:blipFill>
                <a:blip r:embed="rId3"/>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1251180" y="2452079"/>
                <a:ext cx="13373099" cy="411523"/>
              </a:xfrm>
              <a:prstGeom prst="rect">
                <a:avLst/>
              </a:prstGeom>
            </p:spPr>
            <p:txBody>
              <a:bodyPr wrap="square">
                <a:spAutoFit/>
              </a:bodyPr>
              <a:lstStyle/>
              <a:p>
                <a:pPr indent="266700">
                  <a:lnSpc>
                    <a:spcPts val="1810"/>
                  </a:lnSpc>
                </a:pPr>
                <a14:m>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得到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b="0" i="1" baseline="-25000" smtClean="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1251180" y="2452079"/>
                <a:ext cx="13373099" cy="411523"/>
              </a:xfrm>
              <a:prstGeom prst="rect">
                <a:avLst/>
              </a:prstGeom>
              <a:blipFill>
                <a:blip r:embed="rId4"/>
                <a:stretch>
                  <a:fillRect t="-47059" b="-58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2467319" y="241340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因为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连续，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2467319" y="2413407"/>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1993151" y="303742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1993151" y="3037423"/>
                <a:ext cx="10940820"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a:extLst>
                  <a:ext uri="{FF2B5EF4-FFF2-40B4-BE49-F238E27FC236}">
                    <a16:creationId xmlns:a16="http://schemas.microsoft.com/office/drawing/2014/main" id="{6387CA1E-BE8E-65A4-6E99-52680D4029E3}"/>
                  </a:ext>
                </a:extLst>
              </p:cNvPr>
              <p:cNvSpPr/>
              <p:nvPr/>
            </p:nvSpPr>
            <p:spPr>
              <a:xfrm>
                <a:off x="1705609" y="307414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𝑃</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4" name="矩形 13">
                <a:extLst>
                  <a:ext uri="{FF2B5EF4-FFF2-40B4-BE49-F238E27FC236}">
                    <a16:creationId xmlns:a16="http://schemas.microsoft.com/office/drawing/2014/main" id="{6387CA1E-BE8E-65A4-6E99-52680D4029E3}"/>
                  </a:ext>
                </a:extLst>
              </p:cNvPr>
              <p:cNvSpPr>
                <a:spLocks noRot="1" noChangeAspect="1" noMove="1" noResize="1" noEditPoints="1" noAdjustHandles="1" noChangeArrowheads="1" noChangeShapeType="1" noTextEdit="1"/>
              </p:cNvSpPr>
              <p:nvPr/>
            </p:nvSpPr>
            <p:spPr>
              <a:xfrm>
                <a:off x="1705609" y="3074142"/>
                <a:ext cx="10940820" cy="323165"/>
              </a:xfrm>
              <a:prstGeom prst="rect">
                <a:avLst/>
              </a:prstGeom>
              <a:blipFill>
                <a:blip r:embed="rId7"/>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3752561" y="3678794"/>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3752561" y="3678794"/>
                <a:ext cx="13608426" cy="323165"/>
              </a:xfrm>
              <a:prstGeom prst="rect">
                <a:avLst/>
              </a:prstGeom>
              <a:blipFill>
                <a:blip r:embed="rId8"/>
                <a:stretch>
                  <a:fillRect t="-30769" b="-3461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FCC3AAA2-95B6-207B-EAD7-D7E23FC18026}"/>
                  </a:ext>
                </a:extLst>
              </p:cNvPr>
              <p:cNvSpPr/>
              <p:nvPr/>
            </p:nvSpPr>
            <p:spPr>
              <a:xfrm>
                <a:off x="-656591" y="370041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因此</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FCC3AAA2-95B6-207B-EAD7-D7E23FC18026}"/>
                  </a:ext>
                </a:extLst>
              </p:cNvPr>
              <p:cNvSpPr>
                <a:spLocks noRot="1" noChangeAspect="1" noMove="1" noResize="1" noEditPoints="1" noAdjustHandles="1" noChangeArrowheads="1" noChangeShapeType="1" noTextEdit="1"/>
              </p:cNvSpPr>
              <p:nvPr/>
            </p:nvSpPr>
            <p:spPr>
              <a:xfrm>
                <a:off x="-656591" y="3700414"/>
                <a:ext cx="10940820" cy="323165"/>
              </a:xfrm>
              <a:prstGeom prst="rect">
                <a:avLst/>
              </a:prstGeom>
              <a:blipFill>
                <a:blip r:embed="rId9"/>
                <a:stretch>
                  <a:fillRect t="-30769" b="-26923"/>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2E45FAE4-6EE8-54CE-3124-6BAEFDC51B7A}"/>
              </a:ext>
            </a:extLst>
          </p:cNvPr>
          <p:cNvPicPr>
            <a:picLocks noChangeAspect="1"/>
          </p:cNvPicPr>
          <p:nvPr/>
        </p:nvPicPr>
        <p:blipFill>
          <a:blip r:embed="rId10"/>
          <a:stretch>
            <a:fillRect/>
          </a:stretch>
        </p:blipFill>
        <p:spPr>
          <a:xfrm>
            <a:off x="3427978" y="4459186"/>
            <a:ext cx="4084864" cy="1504950"/>
          </a:xfrm>
          <a:prstGeom prst="rect">
            <a:avLst/>
          </a:prstGeom>
        </p:spPr>
      </p:pic>
    </p:spTree>
    <p:extLst>
      <p:ext uri="{BB962C8B-B14F-4D97-AF65-F5344CB8AC3E}">
        <p14:creationId xmlns:p14="http://schemas.microsoft.com/office/powerpoint/2010/main" val="212156489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9" grpId="0"/>
      <p:bldP spid="10" grpId="0"/>
      <p:bldP spid="13" grpId="0"/>
      <p:bldP spid="14" grpId="0"/>
      <p:bldP spid="16" grpId="0"/>
      <p:bldP spid="1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796751" y="107944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10</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1251180" y="107739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确定的隐函数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1251180" y="1077392"/>
                <a:ext cx="10940820" cy="323165"/>
              </a:xfrm>
              <a:prstGeom prst="rect">
                <a:avLst/>
              </a:prstGeom>
              <a:blipFill>
                <a:blip r:embed="rId2"/>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993151" y="193113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b="0" i="1" dirty="0"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y</m:t>
                          </m:r>
                        </m:den>
                      </m:f>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和</m:t>
                      </m:r>
                      <m:f>
                        <m:fPr>
                          <m:ctrlPr>
                            <a:rPr lang="en-US" altLang="zh-CN" sz="2400" i="1" dirty="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x</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y</m:t>
                          </m:r>
                        </m:den>
                      </m:f>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993151" y="1931139"/>
                <a:ext cx="10940820" cy="323165"/>
              </a:xfrm>
              <a:prstGeom prst="rect">
                <a:avLst/>
              </a:prstGeom>
              <a:blipFill>
                <a:blip r:embed="rId3"/>
                <a:stretch>
                  <a:fillRect t="-115385" b="-6538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4980941" y="2630840"/>
                <a:ext cx="1337309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4980941" y="2630840"/>
                <a:ext cx="13373099"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371131" y="260575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371131" y="2605759"/>
                <a:ext cx="10940820" cy="323165"/>
              </a:xfrm>
              <a:prstGeom prst="rect">
                <a:avLst/>
              </a:prstGeom>
              <a:blipFill>
                <a:blip r:embed="rId5"/>
                <a:stretch>
                  <a:fillRect t="-25926"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656591" y="322882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656591" y="3228822"/>
                <a:ext cx="10940820" cy="323165"/>
              </a:xfrm>
              <a:prstGeom prst="rect">
                <a:avLst/>
              </a:prstGeom>
              <a:blipFill>
                <a:blip r:embed="rId6"/>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1390939" y="3228029"/>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1390939" y="3228029"/>
                <a:ext cx="13608426" cy="323165"/>
              </a:xfrm>
              <a:prstGeom prst="rect">
                <a:avLst/>
              </a:prstGeom>
              <a:blipFill>
                <a:blip r:embed="rId7"/>
                <a:stretch>
                  <a:fillRect t="-34615" b="-26923"/>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157E9581-FE5E-BCE8-063B-3F0A28C9993F}"/>
              </a:ext>
            </a:extLst>
          </p:cNvPr>
          <p:cNvPicPr>
            <a:picLocks noChangeAspect="1"/>
          </p:cNvPicPr>
          <p:nvPr/>
        </p:nvPicPr>
        <p:blipFill>
          <a:blip r:embed="rId8"/>
          <a:stretch>
            <a:fillRect/>
          </a:stretch>
        </p:blipFill>
        <p:spPr>
          <a:xfrm>
            <a:off x="2247756" y="4057925"/>
            <a:ext cx="7696488" cy="2197047"/>
          </a:xfrm>
          <a:prstGeom prst="rect">
            <a:avLst/>
          </a:prstGeom>
        </p:spPr>
      </p:pic>
    </p:spTree>
    <p:extLst>
      <p:ext uri="{BB962C8B-B14F-4D97-AF65-F5344CB8AC3E}">
        <p14:creationId xmlns:p14="http://schemas.microsoft.com/office/powerpoint/2010/main" val="104008207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9" grpId="0"/>
      <p:bldP spid="10" grpId="0"/>
      <p:bldP spid="13" grpId="0"/>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796751" y="107944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11</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165330" y="107667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设隐函数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zh-CN" altLang="en-US" sz="2400" i="1">
                          <a:solidFill>
                            <a:srgbClr val="000000"/>
                          </a:solidFill>
                          <a:latin typeface="Cambria Math" panose="02040503050406030204" pitchFamily="18" charset="0"/>
                          <a:ea typeface="方正书宋_GBK"/>
                          <a:cs typeface="Times New Roman" panose="02020603050405020304" pitchFamily="18" charset="0"/>
                        </a:rPr>
                        <m:t>由方程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𝑙𝑛𝑧</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所确定，</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165330" y="1076673"/>
                <a:ext cx="10940820" cy="323165"/>
              </a:xfrm>
              <a:prstGeom prst="rect">
                <a:avLst/>
              </a:prstGeom>
              <a:blipFill>
                <a:blip r:embed="rId2"/>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4473834" y="116805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smtClean="0">
                          <a:solidFill>
                            <a:srgbClr val="000000"/>
                          </a:solidFill>
                          <a:latin typeface="Cambria Math" panose="02040503050406030204" pitchFamily="18" charset="0"/>
                          <a:ea typeface="方正书宋_GBK"/>
                          <a:cs typeface="Times New Roman" panose="02020603050405020304" pitchFamily="18" charset="0"/>
                        </a:rPr>
                        <m:t>求</m:t>
                      </m:r>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z</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和</m:t>
                      </m:r>
                      <m:f>
                        <m:fPr>
                          <m:ctrlP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dirty="0">
                              <a:solidFill>
                                <a:srgbClr val="000000"/>
                              </a:solidFill>
                              <a:latin typeface="Cambria Math" panose="02040503050406030204" pitchFamily="18" charset="0"/>
                              <a:ea typeface="方正书宋_GBK"/>
                              <a:cs typeface="Times New Roman" panose="02020603050405020304" pitchFamily="18" charset="0"/>
                            </a:rPr>
                            <m:t>y</m:t>
                          </m:r>
                        </m:den>
                      </m:f>
                      <m:r>
                        <a:rPr lang="en-US" altLang="zh-CN" sz="2400" b="0" i="0" dirty="0"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4473834" y="1168059"/>
                <a:ext cx="10940820" cy="323165"/>
              </a:xfrm>
              <a:prstGeom prst="rect">
                <a:avLst/>
              </a:prstGeom>
              <a:blipFill>
                <a:blip r:embed="rId3"/>
                <a:stretch>
                  <a:fillRect t="-115385" b="-538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5177947" y="1982696"/>
                <a:ext cx="1337309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5177947" y="1982696"/>
                <a:ext cx="13373099"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285531" y="198190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利用一阶全微分形式不变性，</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285531" y="1981903"/>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3096259" y="199545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在方程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𝑙𝑛𝑧</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两边求全微分，</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3096259" y="1995451"/>
                <a:ext cx="10940820" cy="323165"/>
              </a:xfrm>
              <a:prstGeom prst="rect">
                <a:avLst/>
              </a:prstGeom>
              <a:blipFill>
                <a:blip r:embed="rId6"/>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a:extLst>
                  <a:ext uri="{FF2B5EF4-FFF2-40B4-BE49-F238E27FC236}">
                    <a16:creationId xmlns:a16="http://schemas.microsoft.com/office/drawing/2014/main" id="{8B91D7CE-2964-D2DF-28DB-9B22CA0AEB11}"/>
                  </a:ext>
                </a:extLst>
              </p:cNvPr>
              <p:cNvSpPr/>
              <p:nvPr/>
            </p:nvSpPr>
            <p:spPr>
              <a:xfrm>
                <a:off x="-4419311" y="2843923"/>
                <a:ext cx="1360842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6" name="矩形 15">
                <a:extLst>
                  <a:ext uri="{FF2B5EF4-FFF2-40B4-BE49-F238E27FC236}">
                    <a16:creationId xmlns:a16="http://schemas.microsoft.com/office/drawing/2014/main" id="{8B91D7CE-2964-D2DF-28DB-9B22CA0AEB11}"/>
                  </a:ext>
                </a:extLst>
              </p:cNvPr>
              <p:cNvSpPr>
                <a:spLocks noRot="1" noChangeAspect="1" noMove="1" noResize="1" noEditPoints="1" noAdjustHandles="1" noChangeArrowheads="1" noChangeShapeType="1" noTextEdit="1"/>
              </p:cNvSpPr>
              <p:nvPr/>
            </p:nvSpPr>
            <p:spPr>
              <a:xfrm>
                <a:off x="-4419311" y="2843923"/>
                <a:ext cx="13608426" cy="323165"/>
              </a:xfrm>
              <a:prstGeom prst="rect">
                <a:avLst/>
              </a:prstGeom>
              <a:blipFill>
                <a:blip r:embed="rId7"/>
                <a:stretch>
                  <a:fillRect t="-34615" b="-26923"/>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2D32DFF5-2E47-4356-D590-7AE5EADCBBBC}"/>
              </a:ext>
            </a:extLst>
          </p:cNvPr>
          <p:cNvPicPr>
            <a:picLocks noChangeAspect="1"/>
          </p:cNvPicPr>
          <p:nvPr/>
        </p:nvPicPr>
        <p:blipFill>
          <a:blip r:embed="rId8"/>
          <a:stretch>
            <a:fillRect/>
          </a:stretch>
        </p:blipFill>
        <p:spPr>
          <a:xfrm>
            <a:off x="2979043" y="3005505"/>
            <a:ext cx="6445010" cy="3041650"/>
          </a:xfrm>
          <a:prstGeom prst="rect">
            <a:avLst/>
          </a:prstGeom>
        </p:spPr>
      </p:pic>
    </p:spTree>
    <p:extLst>
      <p:ext uri="{BB962C8B-B14F-4D97-AF65-F5344CB8AC3E}">
        <p14:creationId xmlns:p14="http://schemas.microsoft.com/office/powerpoint/2010/main" val="100347996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9" grpId="0"/>
      <p:bldP spid="10" grpId="0"/>
      <p:bldP spid="13"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171633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1</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1887398" y="171346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求</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y)=x</a:t>
            </a:r>
            <a:r>
              <a:rPr lang="en-US" altLang="zh-CN" sz="2400" baseline="30000" dirty="0">
                <a:solidFill>
                  <a:srgbClr val="000000"/>
                </a:solidFill>
                <a:latin typeface="NEU-BZ-S92"/>
                <a:ea typeface="方正书宋_GBK"/>
                <a:cs typeface="Times New Roman" panose="02020603050405020304" pitchFamily="18" charset="0"/>
              </a:rPr>
              <a:t>3</a:t>
            </a:r>
            <a:r>
              <a:rPr lang="en-US" altLang="zh-CN" sz="2400" dirty="0">
                <a:solidFill>
                  <a:srgbClr val="000000"/>
                </a:solidFill>
                <a:latin typeface="NEU-BZ-S92"/>
                <a:ea typeface="方正书宋_GBK"/>
                <a:cs typeface="Times New Roman" panose="02020603050405020304" pitchFamily="18" charset="0"/>
              </a:rPr>
              <a:t>+2xy+y</a:t>
            </a:r>
            <a:r>
              <a:rPr lang="en-US" altLang="zh-CN" sz="2400" baseline="300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处的偏导数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15EB8DF-A842-D36C-82F6-BD5D32C66CFA}"/>
              </a:ext>
            </a:extLst>
          </p:cNvPr>
          <p:cNvSpPr/>
          <p:nvPr/>
        </p:nvSpPr>
        <p:spPr>
          <a:xfrm>
            <a:off x="1047760" y="250926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1676791" y="248939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因为</a:t>
            </a: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x</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y)=3x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+2y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E3AB977-D400-7754-75D6-B461D9F3C4D6}"/>
              </a:ext>
            </a:extLst>
          </p:cNvPr>
          <p:cNvSpPr/>
          <p:nvPr/>
        </p:nvSpPr>
        <p:spPr>
          <a:xfrm>
            <a:off x="4899804" y="2459984"/>
            <a:ext cx="10453037" cy="344966"/>
          </a:xfrm>
          <a:prstGeom prst="rect">
            <a:avLst/>
          </a:prstGeom>
        </p:spPr>
        <p:txBody>
          <a:bodyPr wrap="square">
            <a:spAutoFit/>
          </a:bodyPr>
          <a:lstStyle/>
          <a:p>
            <a:pPr indent="266700">
              <a:lnSpc>
                <a:spcPts val="1810"/>
              </a:lnSpc>
            </a:pPr>
            <a:r>
              <a:rPr lang="en-US" altLang="zh-CN" sz="2400" dirty="0" err="1">
                <a:solidFill>
                  <a:srgbClr val="000000"/>
                </a:solidFill>
                <a:latin typeface="NEU-BZ-S92"/>
                <a:ea typeface="方正书宋_GBK"/>
                <a:cs typeface="Times New Roman" panose="02020603050405020304" pitchFamily="18" charset="0"/>
              </a:rPr>
              <a:t>f</a:t>
            </a:r>
            <a:r>
              <a:rPr lang="en-US" altLang="zh-CN" sz="2400" baseline="-25000" dirty="0" err="1">
                <a:solidFill>
                  <a:srgbClr val="000000"/>
                </a:solidFill>
                <a:latin typeface="NEU-BZ-S92"/>
                <a:ea typeface="方正书宋_GBK"/>
                <a:cs typeface="Times New Roman" panose="02020603050405020304" pitchFamily="18" charset="0"/>
              </a:rPr>
              <a:t>y</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y)=2x+2y</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7339292" y="243057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a:t>
            </a:r>
            <a:endParaRPr lang="zh-CN" altLang="zh-CN" sz="2400" dirty="0">
              <a:solidFill>
                <a:srgbClr val="000000"/>
              </a:solidFill>
              <a:latin typeface="NEU-BZ-S92"/>
              <a:ea typeface="方正书宋_GBK"/>
              <a:cs typeface="Times New Roman" panose="02020603050405020304" pitchFamily="18" charset="0"/>
            </a:endParaRPr>
          </a:p>
        </p:txBody>
      </p:sp>
      <p:pic>
        <p:nvPicPr>
          <p:cNvPr id="2" name="图片 1">
            <a:extLst>
              <a:ext uri="{FF2B5EF4-FFF2-40B4-BE49-F238E27FC236}">
                <a16:creationId xmlns:a16="http://schemas.microsoft.com/office/drawing/2014/main" id="{59AAD9DB-FAC6-CC3B-6EBD-C478D53A94F8}"/>
              </a:ext>
            </a:extLst>
          </p:cNvPr>
          <p:cNvPicPr>
            <a:picLocks noChangeAspect="1"/>
          </p:cNvPicPr>
          <p:nvPr/>
        </p:nvPicPr>
        <p:blipFill>
          <a:blip r:embed="rId2"/>
          <a:stretch>
            <a:fillRect/>
          </a:stretch>
        </p:blipFill>
        <p:spPr>
          <a:xfrm>
            <a:off x="1676791" y="3223500"/>
            <a:ext cx="8365778" cy="1330505"/>
          </a:xfrm>
          <a:prstGeom prst="rect">
            <a:avLst/>
          </a:prstGeom>
        </p:spPr>
      </p:pic>
    </p:spTree>
    <p:extLst>
      <p:ext uri="{BB962C8B-B14F-4D97-AF65-F5344CB8AC3E}">
        <p14:creationId xmlns:p14="http://schemas.microsoft.com/office/powerpoint/2010/main" val="90503825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 grpId="0"/>
      <p:bldP spid="4" grpId="0"/>
      <p:bldP spid="5"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97040" y="623777"/>
            <a:ext cx="10453037" cy="346698"/>
          </a:xfrm>
          <a:prstGeom prst="rect">
            <a:avLst/>
          </a:prstGeom>
        </p:spPr>
        <p:txBody>
          <a:bodyPr wrap="square">
            <a:spAutoFit/>
          </a:bodyPr>
          <a:lstStyle/>
          <a:p>
            <a:pPr indent="266700">
              <a:lnSpc>
                <a:spcPts val="1810"/>
              </a:lnSpc>
            </a:pPr>
            <a:r>
              <a:rPr lang="zh-CN" altLang="en-US" sz="2400" b="1" dirty="0">
                <a:solidFill>
                  <a:srgbClr val="000000"/>
                </a:solidFill>
                <a:latin typeface="NEU-BZ-S92"/>
                <a:ea typeface="方正书宋_GBK"/>
                <a:cs typeface="Times New Roman" panose="02020603050405020304" pitchFamily="18" charset="0"/>
              </a:rPr>
              <a:t>*四、 曲面的切平面与法线</a:t>
            </a:r>
            <a:endParaRPr lang="zh-CN" altLang="zh-CN" sz="2400" b="1"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797040" y="126314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设曲面</a:t>
            </a:r>
            <a:r>
              <a:rPr lang="el-GR" altLang="zh-CN" sz="2400" dirty="0">
                <a:solidFill>
                  <a:srgbClr val="000000"/>
                </a:solidFill>
                <a:latin typeface="NEU-BZ-S92"/>
                <a:ea typeface="方正书宋_GBK"/>
                <a:cs typeface="Times New Roman" panose="02020603050405020304" pitchFamily="18" charset="0"/>
              </a:rPr>
              <a:t>Σ</a:t>
            </a:r>
            <a:r>
              <a:rPr lang="zh-CN" altLang="en-US" sz="2400" dirty="0">
                <a:solidFill>
                  <a:srgbClr val="000000"/>
                </a:solidFill>
                <a:latin typeface="NEU-BZ-S92"/>
                <a:ea typeface="方正书宋_GBK"/>
                <a:cs typeface="Times New Roman" panose="02020603050405020304" pitchFamily="18" charset="0"/>
              </a:rPr>
              <a:t>的方程为</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z)=0</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2080907" y="129282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080907" y="1292821"/>
                <a:ext cx="10940820"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269760" y="187957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如果曲面上所有经过点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的曲线的切线都在同一个平面上，</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269760" y="1879574"/>
                <a:ext cx="10940820"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532891" y="246632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则称该平面为曲面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处的切平面，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532891" y="2466327"/>
                <a:ext cx="10940820"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419100" y="310583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过点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且垂直于切平面的直线称为曲面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处的法线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419100" y="3105835"/>
                <a:ext cx="10940820" cy="323165"/>
              </a:xfrm>
              <a:prstGeom prst="rect">
                <a:avLst/>
              </a:prstGeom>
              <a:blipFill>
                <a:blip r:embed="rId5"/>
                <a:stretch>
                  <a:fillRect t="-2963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468CED4A-B583-432D-8642-EEC1EC992297}"/>
                  </a:ext>
                </a:extLst>
              </p:cNvPr>
              <p:cNvSpPr/>
              <p:nvPr/>
            </p:nvSpPr>
            <p:spPr>
              <a:xfrm>
                <a:off x="-3637153" y="376343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定理</m:t>
                      </m:r>
                      <m:r>
                        <a:rPr lang="en-US" altLang="zh-CN" sz="2400" i="1">
                          <a:solidFill>
                            <a:srgbClr val="000000"/>
                          </a:solidFill>
                          <a:latin typeface="Cambria Math" panose="02040503050406030204" pitchFamily="18" charset="0"/>
                          <a:ea typeface="方正书宋_GBK"/>
                          <a:cs typeface="Times New Roman" panose="02020603050405020304" pitchFamily="18" charset="0"/>
                        </a:rPr>
                        <m:t>5</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468CED4A-B583-432D-8642-EEC1EC992297}"/>
                  </a:ext>
                </a:extLst>
              </p:cNvPr>
              <p:cNvSpPr>
                <a:spLocks noRot="1" noChangeAspect="1" noMove="1" noResize="1" noEditPoints="1" noAdjustHandles="1" noChangeArrowheads="1" noChangeShapeType="1" noTextEdit="1"/>
              </p:cNvSpPr>
              <p:nvPr/>
            </p:nvSpPr>
            <p:spPr>
              <a:xfrm>
                <a:off x="-3637153" y="3763432"/>
                <a:ext cx="10940820" cy="323165"/>
              </a:xfrm>
              <a:prstGeom prst="rect">
                <a:avLst/>
              </a:prstGeom>
              <a:blipFill>
                <a:blip r:embed="rId6"/>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33FB89AB-7754-8784-8B3A-A8F2E83BC14D}"/>
                  </a:ext>
                </a:extLst>
              </p:cNvPr>
              <p:cNvSpPr/>
              <p:nvPr/>
            </p:nvSpPr>
            <p:spPr>
              <a:xfrm>
                <a:off x="0" y="4283730"/>
                <a:ext cx="1282371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处的偏导数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连续且不全为零，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33FB89AB-7754-8784-8B3A-A8F2E83BC14D}"/>
                  </a:ext>
                </a:extLst>
              </p:cNvPr>
              <p:cNvSpPr>
                <a:spLocks noRot="1" noChangeAspect="1" noMove="1" noResize="1" noEditPoints="1" noAdjustHandles="1" noChangeArrowheads="1" noChangeShapeType="1" noTextEdit="1"/>
              </p:cNvSpPr>
              <p:nvPr/>
            </p:nvSpPr>
            <p:spPr>
              <a:xfrm>
                <a:off x="0" y="4283730"/>
                <a:ext cx="12823710"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F84EE8FA-229F-ADF2-32AA-F0CE082C67DE}"/>
                  </a:ext>
                </a:extLst>
              </p:cNvPr>
              <p:cNvSpPr/>
              <p:nvPr/>
            </p:nvSpPr>
            <p:spPr>
              <a:xfrm>
                <a:off x="-631710" y="4854030"/>
                <a:ext cx="1282371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F84EE8FA-229F-ADF2-32AA-F0CE082C67DE}"/>
                  </a:ext>
                </a:extLst>
              </p:cNvPr>
              <p:cNvSpPr>
                <a:spLocks noRot="1" noChangeAspect="1" noMove="1" noResize="1" noEditPoints="1" noAdjustHandles="1" noChangeArrowheads="1" noChangeShapeType="1" noTextEdit="1"/>
              </p:cNvSpPr>
              <p:nvPr/>
            </p:nvSpPr>
            <p:spPr>
              <a:xfrm>
                <a:off x="-631710" y="4854030"/>
                <a:ext cx="12823710"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CA859119-9B28-7B2E-F1A0-7D66B4C89A17}"/>
                  </a:ext>
                </a:extLst>
              </p:cNvPr>
              <p:cNvSpPr/>
              <p:nvPr/>
            </p:nvSpPr>
            <p:spPr>
              <a:xfrm>
                <a:off x="-388297" y="5433273"/>
                <a:ext cx="1282371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上所有经过点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的曲线的切线都与</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zh-CN" altLang="en-US" sz="2400" i="1">
                          <a:solidFill>
                            <a:srgbClr val="000000"/>
                          </a:solidFill>
                          <a:latin typeface="Cambria Math" panose="02040503050406030204" pitchFamily="18" charset="0"/>
                          <a:ea typeface="方正书宋_GBK"/>
                          <a:cs typeface="Times New Roman" panose="02020603050405020304" pitchFamily="18" charset="0"/>
                        </a:rPr>
                        <m:t>垂直，</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9" name="矩形 18">
                <a:extLst>
                  <a:ext uri="{FF2B5EF4-FFF2-40B4-BE49-F238E27FC236}">
                    <a16:creationId xmlns:a16="http://schemas.microsoft.com/office/drawing/2014/main" id="{CA859119-9B28-7B2E-F1A0-7D66B4C89A17}"/>
                  </a:ext>
                </a:extLst>
              </p:cNvPr>
              <p:cNvSpPr>
                <a:spLocks noRot="1" noChangeAspect="1" noMove="1" noResize="1" noEditPoints="1" noAdjustHandles="1" noChangeArrowheads="1" noChangeShapeType="1" noTextEdit="1"/>
              </p:cNvSpPr>
              <p:nvPr/>
            </p:nvSpPr>
            <p:spPr>
              <a:xfrm>
                <a:off x="-388297" y="5433273"/>
                <a:ext cx="12823710" cy="323165"/>
              </a:xfrm>
              <a:prstGeom prst="rect">
                <a:avLst/>
              </a:prstGeom>
              <a:blipFill>
                <a:blip r:embed="rId9"/>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矩形 19">
                <a:extLst>
                  <a:ext uri="{FF2B5EF4-FFF2-40B4-BE49-F238E27FC236}">
                    <a16:creationId xmlns:a16="http://schemas.microsoft.com/office/drawing/2014/main" id="{C6120F69-B197-1520-E02C-37EF127D65DE}"/>
                  </a:ext>
                </a:extLst>
              </p:cNvPr>
              <p:cNvSpPr/>
              <p:nvPr/>
            </p:nvSpPr>
            <p:spPr>
              <a:xfrm>
                <a:off x="-144405" y="6167588"/>
                <a:ext cx="1282371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即这些切线同在过点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且以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为法向量的平面上</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0" name="矩形 19">
                <a:extLst>
                  <a:ext uri="{FF2B5EF4-FFF2-40B4-BE49-F238E27FC236}">
                    <a16:creationId xmlns:a16="http://schemas.microsoft.com/office/drawing/2014/main" id="{C6120F69-B197-1520-E02C-37EF127D65DE}"/>
                  </a:ext>
                </a:extLst>
              </p:cNvPr>
              <p:cNvSpPr>
                <a:spLocks noRot="1" noChangeAspect="1" noMove="1" noResize="1" noEditPoints="1" noAdjustHandles="1" noChangeArrowheads="1" noChangeShapeType="1" noTextEdit="1"/>
              </p:cNvSpPr>
              <p:nvPr/>
            </p:nvSpPr>
            <p:spPr>
              <a:xfrm>
                <a:off x="-144405" y="6167588"/>
                <a:ext cx="12823710" cy="323165"/>
              </a:xfrm>
              <a:prstGeom prst="rect">
                <a:avLst/>
              </a:prstGeom>
              <a:blipFill>
                <a:blip r:embed="rId10"/>
                <a:stretch>
                  <a:fillRect t="-29630"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1386510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20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20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10" grpId="0"/>
      <p:bldP spid="12" grpId="0"/>
      <p:bldP spid="2" grpId="0"/>
      <p:bldP spid="3" grpId="0"/>
      <p:bldP spid="18" grpId="0"/>
      <p:bldP spid="19" grpId="0"/>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97039" y="735756"/>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这个平面就是曲面</a:t>
            </a:r>
            <a:r>
              <a:rPr lang="el-GR" altLang="zh-CN" sz="2400" dirty="0">
                <a:solidFill>
                  <a:srgbClr val="000000"/>
                </a:solidFill>
                <a:latin typeface="NEU-BZ-S92"/>
                <a:ea typeface="方正书宋_GBK"/>
                <a:cs typeface="Times New Roman" panose="02020603050405020304" pitchFamily="18" charset="0"/>
              </a:rPr>
              <a:t>Σ</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处的切平面（见图</a:t>
            </a:r>
            <a:r>
              <a:rPr lang="en-US" altLang="zh-CN" sz="2400" dirty="0">
                <a:solidFill>
                  <a:srgbClr val="000000"/>
                </a:solidFill>
                <a:latin typeface="NEU-BZ-S92"/>
                <a:ea typeface="方正书宋_GBK"/>
                <a:cs typeface="Times New Roman" panose="02020603050405020304" pitchFamily="18" charset="0"/>
              </a:rPr>
              <a:t>6-19</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797039" y="137643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由此可得曲面</a:t>
            </a:r>
            <a:r>
              <a:rPr lang="el-GR" altLang="zh-CN" sz="2400" dirty="0">
                <a:solidFill>
                  <a:srgbClr val="000000"/>
                </a:solidFill>
                <a:latin typeface="NEU-BZ-S92"/>
                <a:ea typeface="方正书宋_GBK"/>
                <a:cs typeface="Times New Roman" panose="02020603050405020304" pitchFamily="18" charset="0"/>
              </a:rPr>
              <a:t>Σ</a:t>
            </a: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处的切平面方程（点法式方程）是</a:t>
            </a:r>
          </a:p>
        </p:txBody>
      </p:sp>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144405" y="2138856"/>
                <a:ext cx="10940820" cy="784830"/>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𝐹𝑥</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oMath>
                  </m:oMathPara>
                </a14:m>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endParaRPr lang="en-US" altLang="zh-CN" sz="2400"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144405" y="2138856"/>
                <a:ext cx="10940820" cy="784830"/>
              </a:xfrm>
              <a:prstGeom prst="rect">
                <a:avLst/>
              </a:prstGeom>
              <a:blipFill>
                <a:blip r:embed="rId2"/>
                <a:stretch>
                  <a:fillRect t="-11111" b="-142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468CED4A-B583-432D-8642-EEC1EC992297}"/>
                  </a:ext>
                </a:extLst>
              </p:cNvPr>
              <p:cNvSpPr/>
              <p:nvPr/>
            </p:nvSpPr>
            <p:spPr>
              <a:xfrm>
                <a:off x="-2170303" y="326741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处的法线方程是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468CED4A-B583-432D-8642-EEC1EC992297}"/>
                  </a:ext>
                </a:extLst>
              </p:cNvPr>
              <p:cNvSpPr>
                <a:spLocks noRot="1" noChangeAspect="1" noMove="1" noResize="1" noEditPoints="1" noAdjustHandles="1" noChangeArrowheads="1" noChangeShapeType="1" noTextEdit="1"/>
              </p:cNvSpPr>
              <p:nvPr/>
            </p:nvSpPr>
            <p:spPr>
              <a:xfrm>
                <a:off x="-2170303" y="3267417"/>
                <a:ext cx="10940820" cy="323165"/>
              </a:xfrm>
              <a:prstGeom prst="rect">
                <a:avLst/>
              </a:prstGeom>
              <a:blipFill>
                <a:blip r:embed="rId3"/>
                <a:stretch>
                  <a:fillRect t="-30769" b="-26923"/>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348F8FC8-6E23-3CAC-5E2D-D0AA6FA4089C}"/>
              </a:ext>
            </a:extLst>
          </p:cNvPr>
          <p:cNvPicPr>
            <a:picLocks noChangeAspect="1"/>
          </p:cNvPicPr>
          <p:nvPr/>
        </p:nvPicPr>
        <p:blipFill>
          <a:blip r:embed="rId4"/>
          <a:stretch>
            <a:fillRect/>
          </a:stretch>
        </p:blipFill>
        <p:spPr>
          <a:xfrm>
            <a:off x="8770517" y="2941374"/>
            <a:ext cx="2478372" cy="2509612"/>
          </a:xfrm>
          <a:prstGeom prst="rect">
            <a:avLst/>
          </a:prstGeom>
        </p:spPr>
      </p:pic>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0EE022F0-87F0-55E9-0255-ADF373954AB0}"/>
                  </a:ext>
                </a:extLst>
              </p:cNvPr>
              <p:cNvSpPr/>
              <p:nvPr/>
            </p:nvSpPr>
            <p:spPr>
              <a:xfrm>
                <a:off x="4763897" y="579907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m:rPr>
                          <m:nor/>
                        </m:rPr>
                        <a:rPr lang="zh-CN" altLang="en-US" sz="2400" dirty="0">
                          <a:solidFill>
                            <a:srgbClr val="000000"/>
                          </a:solidFill>
                          <a:latin typeface="NEU-BZ-S92"/>
                          <a:ea typeface="方正书宋_GBK"/>
                          <a:cs typeface="Times New Roman" panose="02020603050405020304" pitchFamily="18" charset="0"/>
                        </a:rPr>
                        <m:t>图</m:t>
                      </m:r>
                      <m:r>
                        <m:rPr>
                          <m:nor/>
                        </m:rPr>
                        <a:rPr lang="en-US" altLang="zh-CN" sz="2400" dirty="0">
                          <a:solidFill>
                            <a:srgbClr val="000000"/>
                          </a:solidFill>
                          <a:latin typeface="NEU-BZ-S92"/>
                          <a:ea typeface="方正书宋_GBK"/>
                          <a:cs typeface="Times New Roman" panose="02020603050405020304" pitchFamily="18" charset="0"/>
                        </a:rPr>
                        <m:t>6−19</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7" name="矩形 6">
                <a:extLst>
                  <a:ext uri="{FF2B5EF4-FFF2-40B4-BE49-F238E27FC236}">
                    <a16:creationId xmlns:a16="http://schemas.microsoft.com/office/drawing/2014/main" id="{0EE022F0-87F0-55E9-0255-ADF373954AB0}"/>
                  </a:ext>
                </a:extLst>
              </p:cNvPr>
              <p:cNvSpPr>
                <a:spLocks noRot="1" noChangeAspect="1" noMove="1" noResize="1" noEditPoints="1" noAdjustHandles="1" noChangeArrowheads="1" noChangeShapeType="1" noTextEdit="1"/>
              </p:cNvSpPr>
              <p:nvPr/>
            </p:nvSpPr>
            <p:spPr>
              <a:xfrm>
                <a:off x="4763897" y="5799079"/>
                <a:ext cx="10940820" cy="323165"/>
              </a:xfrm>
              <a:prstGeom prst="rect">
                <a:avLst/>
              </a:prstGeom>
              <a:blipFill>
                <a:blip r:embed="rId5"/>
                <a:stretch>
                  <a:fillRect t="-26923" b="-26923"/>
                </a:stretch>
              </a:blipFill>
            </p:spPr>
            <p:txBody>
              <a:bodyPr/>
              <a:lstStyle/>
              <a:p>
                <a:r>
                  <a:rPr lang="zh-CN" altLang="en-US">
                    <a:noFill/>
                  </a:rPr>
                  <a:t> </a:t>
                </a:r>
              </a:p>
            </p:txBody>
          </p:sp>
        </mc:Fallback>
      </mc:AlternateContent>
      <p:pic>
        <p:nvPicPr>
          <p:cNvPr id="8" name="图片 7">
            <a:extLst>
              <a:ext uri="{FF2B5EF4-FFF2-40B4-BE49-F238E27FC236}">
                <a16:creationId xmlns:a16="http://schemas.microsoft.com/office/drawing/2014/main" id="{1B8A715B-5BF2-779E-4F6A-392BCC0F3616}"/>
              </a:ext>
            </a:extLst>
          </p:cNvPr>
          <p:cNvPicPr>
            <a:picLocks noChangeAspect="1"/>
          </p:cNvPicPr>
          <p:nvPr/>
        </p:nvPicPr>
        <p:blipFill>
          <a:blip r:embed="rId6"/>
          <a:stretch>
            <a:fillRect/>
          </a:stretch>
        </p:blipFill>
        <p:spPr>
          <a:xfrm>
            <a:off x="797039" y="4009030"/>
            <a:ext cx="7228114" cy="1371600"/>
          </a:xfrm>
          <a:prstGeom prst="rect">
            <a:avLst/>
          </a:prstGeom>
        </p:spPr>
      </p:pic>
    </p:spTree>
    <p:extLst>
      <p:ext uri="{BB962C8B-B14F-4D97-AF65-F5344CB8AC3E}">
        <p14:creationId xmlns:p14="http://schemas.microsoft.com/office/powerpoint/2010/main" val="96156599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2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20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11" grpId="0"/>
      <p:bldP spid="2"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15801" y="49950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12</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414721" y="1102303"/>
                <a:ext cx="11611753" cy="344069"/>
              </a:xfrm>
              <a:prstGeom prst="rect">
                <a:avLst/>
              </a:prstGeom>
            </p:spPr>
            <p:txBody>
              <a:bodyPr wrap="square">
                <a:spAutoFit/>
              </a:bodyPr>
              <a:lstStyle/>
              <a:p>
                <a:pPr indent="266700">
                  <a:lnSpc>
                    <a:spcPts val="1810"/>
                  </a:lnSpc>
                </a:pPr>
                <a14:m>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求椭球面</m:t>
                    </m:r>
                  </m:oMath>
                </a14:m>
                <a:r>
                  <a:rPr lang="en-US" altLang="zh-CN" sz="2400" dirty="0">
                    <a:solidFill>
                      <a:srgbClr val="000000"/>
                    </a:solidFill>
                    <a:latin typeface="NEU-BZ-S92"/>
                    <a:ea typeface="方正书宋_GBK"/>
                    <a:cs typeface="Times New Roman" panose="02020603050405020304" pitchFamily="18" charset="0"/>
                  </a:rPr>
                  <a:t>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/a</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 / b</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+z</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 / c</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在其上一点</a:t>
                </a:r>
                <a:r>
                  <a:rPr lang="en-US" altLang="zh-CN" sz="2400" dirty="0">
                    <a:solidFill>
                      <a:srgbClr val="000000"/>
                    </a:solidFill>
                    <a:latin typeface="NEU-BZ-S92"/>
                    <a:ea typeface="方正书宋_GBK"/>
                    <a:cs typeface="Times New Roman" panose="02020603050405020304" pitchFamily="18" charset="0"/>
                  </a:rPr>
                  <a:t>M</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z</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a:t>
                </a:r>
                <a:r>
                  <a:rPr lang="zh-CN" altLang="en-US" sz="2400" dirty="0">
                    <a:solidFill>
                      <a:srgbClr val="000000"/>
                    </a:solidFill>
                    <a:latin typeface="NEU-BZ-S92"/>
                    <a:ea typeface="方正书宋_GBK"/>
                    <a:cs typeface="Times New Roman" panose="02020603050405020304" pitchFamily="18" charset="0"/>
                  </a:rPr>
                  <a:t>处的切平面方程和法线方程</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414721" y="1102303"/>
                <a:ext cx="11611753" cy="344069"/>
              </a:xfrm>
              <a:prstGeom prst="rect">
                <a:avLst/>
              </a:prstGeom>
              <a:blipFill>
                <a:blip r:embed="rId2"/>
                <a:stretch>
                  <a:fillRect t="-46429" r="-655" b="-4285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5539897" y="1745111"/>
                <a:ext cx="1337309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5539897" y="1745111"/>
                <a:ext cx="13373099"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304981" y="1725258"/>
                <a:ext cx="10940820" cy="345736"/>
              </a:xfrm>
              <a:prstGeom prst="rect">
                <a:avLst/>
              </a:prstGeom>
            </p:spPr>
            <p:txBody>
              <a:bodyPr wrap="square">
                <a:spAutoFit/>
              </a:bodyPr>
              <a:lstStyle/>
              <a:p>
                <a:pPr indent="266700">
                  <a:lnSpc>
                    <a:spcPts val="1810"/>
                  </a:lnSpc>
                </a:pPr>
                <a14:m>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latin typeface="NEU-BZ-S92"/>
                    <a:ea typeface="方正书宋_GBK"/>
                    <a:cs typeface="Times New Roman" panose="02020603050405020304" pitchFamily="18" charset="0"/>
                  </a:rPr>
                  <a:t> x</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/a</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+y</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 / b</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+z</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 / c</a:t>
                </a:r>
                <a:r>
                  <a:rPr lang="en-US" altLang="zh-CN" sz="2400" baseline="30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a:t>
                </a: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304981" y="1725258"/>
                <a:ext cx="10940820" cy="345736"/>
              </a:xfrm>
              <a:prstGeom prst="rect">
                <a:avLst/>
              </a:prstGeom>
              <a:blipFill>
                <a:blip r:embed="rId4"/>
                <a:stretch>
                  <a:fillRect t="-44828" b="-379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815801" y="2464567"/>
                <a:ext cx="10940820" cy="396519"/>
              </a:xfrm>
              <a:prstGeom prst="rect">
                <a:avLst/>
              </a:prstGeom>
            </p:spPr>
            <p:txBody>
              <a:bodyPr wrap="square">
                <a:spAutoFit/>
              </a:bodyPr>
              <a:lstStyle/>
              <a:p>
                <a:pPr indent="266700">
                  <a:lnSpc>
                    <a:spcPts val="1810"/>
                  </a:lnSpc>
                </a:pPr>
                <a14:m>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𝐹𝑥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baseline="-2500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𝑐</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oMath>
                </a14:m>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815801" y="2464567"/>
                <a:ext cx="10940820" cy="396519"/>
              </a:xfrm>
              <a:prstGeom prst="rect">
                <a:avLst/>
              </a:prstGeom>
              <a:blipFill>
                <a:blip r:embed="rId5"/>
                <a:stretch>
                  <a:fillRect t="-45455" b="-151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6179C5D5-1319-6A2C-0BB4-607FD7CDB10F}"/>
                  </a:ext>
                </a:extLst>
              </p:cNvPr>
              <p:cNvSpPr/>
              <p:nvPr/>
            </p:nvSpPr>
            <p:spPr>
              <a:xfrm>
                <a:off x="3552881" y="252379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处取法向量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𝑎</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𝑏</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𝑐</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zh-CN" altLang="en-US" sz="2400" b="0" i="1" baseline="30000" smtClean="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6179C5D5-1319-6A2C-0BB4-607FD7CDB10F}"/>
                  </a:ext>
                </a:extLst>
              </p:cNvPr>
              <p:cNvSpPr>
                <a:spLocks noRot="1" noChangeAspect="1" noMove="1" noResize="1" noEditPoints="1" noAdjustHandles="1" noChangeArrowheads="1" noChangeShapeType="1" noTextEdit="1"/>
              </p:cNvSpPr>
              <p:nvPr/>
            </p:nvSpPr>
            <p:spPr>
              <a:xfrm>
                <a:off x="3552881" y="2523795"/>
                <a:ext cx="10940820" cy="323165"/>
              </a:xfrm>
              <a:prstGeom prst="rect">
                <a:avLst/>
              </a:prstGeom>
              <a:blipFill>
                <a:blip r:embed="rId6"/>
                <a:stretch>
                  <a:fillRect t="-70370" b="-4814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70A01998-2253-71E5-D4CE-8CD087EF478F}"/>
                  </a:ext>
                </a:extLst>
              </p:cNvPr>
              <p:cNvSpPr/>
              <p:nvPr/>
            </p:nvSpPr>
            <p:spPr>
              <a:xfrm>
                <a:off x="-2656707" y="331388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则所求的切平面方程为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70A01998-2253-71E5-D4CE-8CD087EF478F}"/>
                  </a:ext>
                </a:extLst>
              </p:cNvPr>
              <p:cNvSpPr>
                <a:spLocks noRot="1" noChangeAspect="1" noMove="1" noResize="1" noEditPoints="1" noAdjustHandles="1" noChangeArrowheads="1" noChangeShapeType="1" noTextEdit="1"/>
              </p:cNvSpPr>
              <p:nvPr/>
            </p:nvSpPr>
            <p:spPr>
              <a:xfrm>
                <a:off x="-2656707" y="3313887"/>
                <a:ext cx="10940820" cy="323165"/>
              </a:xfrm>
              <a:prstGeom prst="rect">
                <a:avLst/>
              </a:prstGeom>
              <a:blipFill>
                <a:blip r:embed="rId7"/>
                <a:stretch>
                  <a:fillRect t="-34615" b="-26923"/>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7F5E8935-8637-47FC-544F-5070F93AEDD5}"/>
              </a:ext>
            </a:extLst>
          </p:cNvPr>
          <p:cNvPicPr>
            <a:picLocks noChangeAspect="1"/>
          </p:cNvPicPr>
          <p:nvPr/>
        </p:nvPicPr>
        <p:blipFill>
          <a:blip r:embed="rId8"/>
          <a:stretch>
            <a:fillRect/>
          </a:stretch>
        </p:blipFill>
        <p:spPr>
          <a:xfrm>
            <a:off x="4558084" y="3178450"/>
            <a:ext cx="6550236" cy="3438330"/>
          </a:xfrm>
          <a:prstGeom prst="rect">
            <a:avLst/>
          </a:prstGeom>
        </p:spPr>
      </p:pic>
    </p:spTree>
    <p:extLst>
      <p:ext uri="{BB962C8B-B14F-4D97-AF65-F5344CB8AC3E}">
        <p14:creationId xmlns:p14="http://schemas.microsoft.com/office/powerpoint/2010/main" val="353808562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3" grpId="0"/>
      <p:bldP spid="3"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797040" y="623777"/>
            <a:ext cx="10453037" cy="346698"/>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如果曲面</a:t>
            </a:r>
            <a:r>
              <a:rPr lang="el-GR" altLang="zh-CN" sz="2400" dirty="0">
                <a:solidFill>
                  <a:srgbClr val="000000"/>
                </a:solidFill>
                <a:latin typeface="NEU-BZ-S92"/>
                <a:ea typeface="方正书宋_GBK"/>
                <a:cs typeface="Times New Roman" panose="02020603050405020304" pitchFamily="18" charset="0"/>
              </a:rPr>
              <a:t>Σ</a:t>
            </a:r>
            <a:r>
              <a:rPr lang="zh-CN" altLang="en-US" sz="2400" dirty="0">
                <a:solidFill>
                  <a:srgbClr val="000000"/>
                </a:solidFill>
                <a:latin typeface="NEU-BZ-S92"/>
                <a:ea typeface="方正书宋_GBK"/>
                <a:cs typeface="Times New Roman" panose="02020603050405020304" pitchFamily="18" charset="0"/>
              </a:rPr>
              <a:t>的方程以</a:t>
            </a:r>
            <a:r>
              <a:rPr lang="en-US" altLang="zh-CN" sz="2400" dirty="0">
                <a:solidFill>
                  <a:srgbClr val="000000"/>
                </a:solidFill>
                <a:latin typeface="NEU-BZ-S92"/>
                <a:ea typeface="方正书宋_GBK"/>
                <a:cs typeface="Times New Roman" panose="02020603050405020304" pitchFamily="18" charset="0"/>
              </a:rPr>
              <a:t>z=f(x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给出，</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5879E1C4-81A9-41D4-5B24-F2012F929645}"/>
              </a:ext>
            </a:extLst>
          </p:cNvPr>
          <p:cNvSpPr/>
          <p:nvPr/>
        </p:nvSpPr>
        <p:spPr>
          <a:xfrm>
            <a:off x="5578590" y="633368"/>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并且</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的偏导数连续，</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2567293" y="123665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567293" y="1236655"/>
                <a:ext cx="10940820" cy="323165"/>
              </a:xfrm>
              <a:prstGeom prst="rect">
                <a:avLst/>
              </a:prstGeom>
              <a:blipFill>
                <a:blip r:embed="rId2"/>
                <a:stretch>
                  <a:fillRect t="-26923"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6A402007-0F96-8ED7-0156-1DAE7365D5E0}"/>
                  </a:ext>
                </a:extLst>
              </p:cNvPr>
              <p:cNvSpPr/>
              <p:nvPr/>
            </p:nvSpPr>
            <p:spPr>
              <a:xfrm>
                <a:off x="797040" y="127000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6A402007-0F96-8ED7-0156-1DAE7365D5E0}"/>
                  </a:ext>
                </a:extLst>
              </p:cNvPr>
              <p:cNvSpPr>
                <a:spLocks noRot="1" noChangeAspect="1" noMove="1" noResize="1" noEditPoints="1" noAdjustHandles="1" noChangeArrowheads="1" noChangeShapeType="1" noTextEdit="1"/>
              </p:cNvSpPr>
              <p:nvPr/>
            </p:nvSpPr>
            <p:spPr>
              <a:xfrm>
                <a:off x="797040" y="1270005"/>
                <a:ext cx="10940820" cy="323165"/>
              </a:xfrm>
              <a:prstGeom prst="rect">
                <a:avLst/>
              </a:prstGeom>
              <a:blipFill>
                <a:blip r:embed="rId3"/>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885191" y="185576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则可将方程写成</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885191" y="1855766"/>
                <a:ext cx="10940820" cy="323165"/>
              </a:xfrm>
              <a:prstGeom prst="rect">
                <a:avLst/>
              </a:prstGeom>
              <a:blipFill>
                <a:blip r:embed="rId4"/>
                <a:stretch>
                  <a:fillRect t="-29630"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68EA2EC7-71C4-8CAA-DE9E-1A98EAF19C2B}"/>
                  </a:ext>
                </a:extLst>
              </p:cNvPr>
              <p:cNvSpPr/>
              <p:nvPr/>
            </p:nvSpPr>
            <p:spPr>
              <a:xfrm>
                <a:off x="-456980" y="251624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由于</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𝐹𝑧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68EA2EC7-71C4-8CAA-DE9E-1A98EAF19C2B}"/>
                  </a:ext>
                </a:extLst>
              </p:cNvPr>
              <p:cNvSpPr>
                <a:spLocks noRot="1" noChangeAspect="1" noMove="1" noResize="1" noEditPoints="1" noAdjustHandles="1" noChangeArrowheads="1" noChangeShapeType="1" noTextEdit="1"/>
              </p:cNvSpPr>
              <p:nvPr/>
            </p:nvSpPr>
            <p:spPr>
              <a:xfrm>
                <a:off x="-456980" y="2516248"/>
                <a:ext cx="10940820"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468CED4A-B583-432D-8642-EEC1EC992297}"/>
                  </a:ext>
                </a:extLst>
              </p:cNvPr>
              <p:cNvSpPr/>
              <p:nvPr/>
            </p:nvSpPr>
            <p:spPr>
              <a:xfrm>
                <a:off x="-1960753" y="321386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处的切平面方程为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468CED4A-B583-432D-8642-EEC1EC992297}"/>
                  </a:ext>
                </a:extLst>
              </p:cNvPr>
              <p:cNvSpPr>
                <a:spLocks noRot="1" noChangeAspect="1" noMove="1" noResize="1" noEditPoints="1" noAdjustHandles="1" noChangeArrowheads="1" noChangeShapeType="1" noTextEdit="1"/>
              </p:cNvSpPr>
              <p:nvPr/>
            </p:nvSpPr>
            <p:spPr>
              <a:xfrm>
                <a:off x="-1960753" y="3213866"/>
                <a:ext cx="10940820" cy="323165"/>
              </a:xfrm>
              <a:prstGeom prst="rect">
                <a:avLst/>
              </a:prstGeom>
              <a:blipFill>
                <a:blip r:embed="rId6"/>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矩形 17">
                <a:extLst>
                  <a:ext uri="{FF2B5EF4-FFF2-40B4-BE49-F238E27FC236}">
                    <a16:creationId xmlns:a16="http://schemas.microsoft.com/office/drawing/2014/main" id="{F84EE8FA-229F-ADF2-32AA-F0CE082C67DE}"/>
                  </a:ext>
                </a:extLst>
              </p:cNvPr>
              <p:cNvSpPr/>
              <p:nvPr/>
            </p:nvSpPr>
            <p:spPr>
              <a:xfrm>
                <a:off x="-1085850" y="3911484"/>
                <a:ext cx="1282371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8" name="矩形 17">
                <a:extLst>
                  <a:ext uri="{FF2B5EF4-FFF2-40B4-BE49-F238E27FC236}">
                    <a16:creationId xmlns:a16="http://schemas.microsoft.com/office/drawing/2014/main" id="{F84EE8FA-229F-ADF2-32AA-F0CE082C67DE}"/>
                  </a:ext>
                </a:extLst>
              </p:cNvPr>
              <p:cNvSpPr>
                <a:spLocks noRot="1" noChangeAspect="1" noMove="1" noResize="1" noEditPoints="1" noAdjustHandles="1" noChangeArrowheads="1" noChangeShapeType="1" noTextEdit="1"/>
              </p:cNvSpPr>
              <p:nvPr/>
            </p:nvSpPr>
            <p:spPr>
              <a:xfrm>
                <a:off x="-1085850" y="3911484"/>
                <a:ext cx="12823710" cy="323165"/>
              </a:xfrm>
              <a:prstGeom prst="rect">
                <a:avLst/>
              </a:prstGeom>
              <a:blipFill>
                <a:blip r:embed="rId7"/>
                <a:stretch>
                  <a:fillRect t="-30769"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矩形 18">
                <a:extLst>
                  <a:ext uri="{FF2B5EF4-FFF2-40B4-BE49-F238E27FC236}">
                    <a16:creationId xmlns:a16="http://schemas.microsoft.com/office/drawing/2014/main" id="{CA859119-9B28-7B2E-F1A0-7D66B4C89A17}"/>
                  </a:ext>
                </a:extLst>
              </p:cNvPr>
              <p:cNvSpPr/>
              <p:nvPr/>
            </p:nvSpPr>
            <p:spPr>
              <a:xfrm>
                <a:off x="823607" y="4600382"/>
                <a:ext cx="12823710" cy="343940"/>
              </a:xfrm>
              <a:prstGeom prst="rect">
                <a:avLst/>
              </a:prstGeom>
            </p:spPr>
            <p:txBody>
              <a:bodyPr wrap="square">
                <a:spAutoFit/>
              </a:bodyPr>
              <a:lstStyle/>
              <a:p>
                <a:pPr indent="266700">
                  <a:lnSpc>
                    <a:spcPts val="1810"/>
                  </a:lnSpc>
                </a:pPr>
                <a14:m>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曲面</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𝛴</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m:t>
                    </m:r>
                  </m:oMath>
                </a14:m>
                <a:r>
                  <a:rPr lang="zh-CN" altLang="en-US" sz="2400" dirty="0">
                    <a:solidFill>
                      <a:srgbClr val="000000"/>
                    </a:solidFill>
                    <a:latin typeface="NEU-BZ-S92"/>
                    <a:ea typeface="方正书宋_GBK"/>
                    <a:cs typeface="Times New Roman" panose="02020603050405020304" pitchFamily="18" charset="0"/>
                  </a:rPr>
                  <a:t>法线方程为</a:t>
                </a:r>
              </a:p>
            </p:txBody>
          </p:sp>
        </mc:Choice>
        <mc:Fallback xmlns="">
          <p:sp>
            <p:nvSpPr>
              <p:cNvPr id="19" name="矩形 18">
                <a:extLst>
                  <a:ext uri="{FF2B5EF4-FFF2-40B4-BE49-F238E27FC236}">
                    <a16:creationId xmlns:a16="http://schemas.microsoft.com/office/drawing/2014/main" id="{CA859119-9B28-7B2E-F1A0-7D66B4C89A17}"/>
                  </a:ext>
                </a:extLst>
              </p:cNvPr>
              <p:cNvSpPr>
                <a:spLocks noRot="1" noChangeAspect="1" noMove="1" noResize="1" noEditPoints="1" noAdjustHandles="1" noChangeArrowheads="1" noChangeShapeType="1" noTextEdit="1"/>
              </p:cNvSpPr>
              <p:nvPr/>
            </p:nvSpPr>
            <p:spPr>
              <a:xfrm>
                <a:off x="823607" y="4600382"/>
                <a:ext cx="12823710" cy="343940"/>
              </a:xfrm>
              <a:prstGeom prst="rect">
                <a:avLst/>
              </a:prstGeom>
              <a:blipFill>
                <a:blip r:embed="rId8"/>
                <a:stretch>
                  <a:fillRect t="-46429" b="-39286"/>
                </a:stretch>
              </a:blipFill>
            </p:spPr>
            <p:txBody>
              <a:bodyPr/>
              <a:lstStyle/>
              <a:p>
                <a:r>
                  <a:rPr lang="zh-CN" altLang="en-US">
                    <a:noFill/>
                  </a:rPr>
                  <a:t> </a:t>
                </a:r>
              </a:p>
            </p:txBody>
          </p:sp>
        </mc:Fallback>
      </mc:AlternateContent>
      <p:pic>
        <p:nvPicPr>
          <p:cNvPr id="6" name="图片 5">
            <a:extLst>
              <a:ext uri="{FF2B5EF4-FFF2-40B4-BE49-F238E27FC236}">
                <a16:creationId xmlns:a16="http://schemas.microsoft.com/office/drawing/2014/main" id="{DCAFFF4D-1FC4-0458-2596-794D676115F0}"/>
              </a:ext>
            </a:extLst>
          </p:cNvPr>
          <p:cNvPicPr>
            <a:picLocks noChangeAspect="1"/>
          </p:cNvPicPr>
          <p:nvPr/>
        </p:nvPicPr>
        <p:blipFill>
          <a:blip r:embed="rId9"/>
          <a:stretch>
            <a:fillRect/>
          </a:stretch>
        </p:blipFill>
        <p:spPr>
          <a:xfrm>
            <a:off x="5303347" y="4524979"/>
            <a:ext cx="5180493" cy="1563482"/>
          </a:xfrm>
          <a:prstGeom prst="rect">
            <a:avLst/>
          </a:prstGeom>
        </p:spPr>
      </p:pic>
    </p:spTree>
    <p:extLst>
      <p:ext uri="{BB962C8B-B14F-4D97-AF65-F5344CB8AC3E}">
        <p14:creationId xmlns:p14="http://schemas.microsoft.com/office/powerpoint/2010/main" val="377112175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10" grpId="0"/>
      <p:bldP spid="12" grpId="0"/>
      <p:bldP spid="2" grpId="0"/>
      <p:bldP spid="18" grpId="0"/>
      <p:bldP spid="1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61057" y="74715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13</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290124" y="1273305"/>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求旋转抛物面</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处的切平面方程和法线方程</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90124" y="1273305"/>
                <a:ext cx="11611753"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0ECCE240-C6A9-602A-C3D0-FF1E18F1BF10}"/>
                  </a:ext>
                </a:extLst>
              </p:cNvPr>
              <p:cNvSpPr/>
              <p:nvPr/>
            </p:nvSpPr>
            <p:spPr>
              <a:xfrm>
                <a:off x="-5394641" y="1992761"/>
                <a:ext cx="13373099"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9" name="矩形 8">
                <a:extLst>
                  <a:ext uri="{FF2B5EF4-FFF2-40B4-BE49-F238E27FC236}">
                    <a16:creationId xmlns:a16="http://schemas.microsoft.com/office/drawing/2014/main" id="{0ECCE240-C6A9-602A-C3D0-FF1E18F1BF10}"/>
                  </a:ext>
                </a:extLst>
              </p:cNvPr>
              <p:cNvSpPr>
                <a:spLocks noRot="1" noChangeAspect="1" noMove="1" noResize="1" noEditPoints="1" noAdjustHandles="1" noChangeArrowheads="1" noChangeShapeType="1" noTextEdit="1"/>
              </p:cNvSpPr>
              <p:nvPr/>
            </p:nvSpPr>
            <p:spPr>
              <a:xfrm>
                <a:off x="-5394641" y="1992761"/>
                <a:ext cx="13373099"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a:extLst>
                  <a:ext uri="{FF2B5EF4-FFF2-40B4-BE49-F238E27FC236}">
                    <a16:creationId xmlns:a16="http://schemas.microsoft.com/office/drawing/2014/main" id="{D1743BCA-9319-343C-A6F5-797810BFF37C}"/>
                  </a:ext>
                </a:extLst>
              </p:cNvPr>
              <p:cNvSpPr/>
              <p:nvPr/>
            </p:nvSpPr>
            <p:spPr>
              <a:xfrm>
                <a:off x="-1616813" y="200904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616813" y="2009045"/>
                <a:ext cx="10940820"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a:extLst>
                  <a:ext uri="{FF2B5EF4-FFF2-40B4-BE49-F238E27FC236}">
                    <a16:creationId xmlns:a16="http://schemas.microsoft.com/office/drawing/2014/main" id="{C95111C3-5AFD-F74D-5F81-95AF0E8AC995}"/>
                  </a:ext>
                </a:extLst>
              </p:cNvPr>
              <p:cNvSpPr/>
              <p:nvPr/>
            </p:nvSpPr>
            <p:spPr>
              <a:xfrm>
                <a:off x="2161015" y="200838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于是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3" name="矩形 12">
                <a:extLst>
                  <a:ext uri="{FF2B5EF4-FFF2-40B4-BE49-F238E27FC236}">
                    <a16:creationId xmlns:a16="http://schemas.microsoft.com/office/drawing/2014/main" id="{C95111C3-5AFD-F74D-5F81-95AF0E8AC995}"/>
                  </a:ext>
                </a:extLst>
              </p:cNvPr>
              <p:cNvSpPr>
                <a:spLocks noRot="1" noChangeAspect="1" noMove="1" noResize="1" noEditPoints="1" noAdjustHandles="1" noChangeArrowheads="1" noChangeShapeType="1" noTextEdit="1"/>
              </p:cNvSpPr>
              <p:nvPr/>
            </p:nvSpPr>
            <p:spPr>
              <a:xfrm>
                <a:off x="2161015" y="2008383"/>
                <a:ext cx="10940820" cy="323165"/>
              </a:xfrm>
              <a:prstGeom prst="rect">
                <a:avLst/>
              </a:prstGeom>
              <a:blipFill>
                <a:blip r:embed="rId5"/>
                <a:stretch>
                  <a:fillRect t="-25926" b="-370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6179C5D5-1319-6A2C-0BB4-607FD7CDB10F}"/>
                  </a:ext>
                </a:extLst>
              </p:cNvPr>
              <p:cNvSpPr/>
              <p:nvPr/>
            </p:nvSpPr>
            <p:spPr>
              <a:xfrm>
                <a:off x="312756" y="268049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旋转抛物面在点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𝑀</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处法向量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𝑛</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6179C5D5-1319-6A2C-0BB4-607FD7CDB10F}"/>
                  </a:ext>
                </a:extLst>
              </p:cNvPr>
              <p:cNvSpPr>
                <a:spLocks noRot="1" noChangeAspect="1" noMove="1" noResize="1" noEditPoints="1" noAdjustHandles="1" noChangeArrowheads="1" noChangeShapeType="1" noTextEdit="1"/>
              </p:cNvSpPr>
              <p:nvPr/>
            </p:nvSpPr>
            <p:spPr>
              <a:xfrm>
                <a:off x="312756" y="2680498"/>
                <a:ext cx="10940820" cy="323165"/>
              </a:xfrm>
              <a:prstGeom prst="rect">
                <a:avLst/>
              </a:prstGeom>
              <a:blipFill>
                <a:blip r:embed="rId6"/>
                <a:stretch>
                  <a:fillRect t="-34615" b="-384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70A01998-2253-71E5-D4CE-8CD087EF478F}"/>
                  </a:ext>
                </a:extLst>
              </p:cNvPr>
              <p:cNvSpPr/>
              <p:nvPr/>
            </p:nvSpPr>
            <p:spPr>
              <a:xfrm>
                <a:off x="-2206651" y="335348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所求的切平面方程为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6" name="矩形 5">
                <a:extLst>
                  <a:ext uri="{FF2B5EF4-FFF2-40B4-BE49-F238E27FC236}">
                    <a16:creationId xmlns:a16="http://schemas.microsoft.com/office/drawing/2014/main" id="{70A01998-2253-71E5-D4CE-8CD087EF478F}"/>
                  </a:ext>
                </a:extLst>
              </p:cNvPr>
              <p:cNvSpPr>
                <a:spLocks noRot="1" noChangeAspect="1" noMove="1" noResize="1" noEditPoints="1" noAdjustHandles="1" noChangeArrowheads="1" noChangeShapeType="1" noTextEdit="1"/>
              </p:cNvSpPr>
              <p:nvPr/>
            </p:nvSpPr>
            <p:spPr>
              <a:xfrm>
                <a:off x="-2206651" y="3353485"/>
                <a:ext cx="10940820"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EF46D651-99C8-DDD5-BE0B-E3DD4355F964}"/>
                  </a:ext>
                </a:extLst>
              </p:cNvPr>
              <p:cNvSpPr/>
              <p:nvPr/>
            </p:nvSpPr>
            <p:spPr>
              <a:xfrm>
                <a:off x="145256" y="404122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即</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2" name="矩形 1">
                <a:extLst>
                  <a:ext uri="{FF2B5EF4-FFF2-40B4-BE49-F238E27FC236}">
                    <a16:creationId xmlns:a16="http://schemas.microsoft.com/office/drawing/2014/main" id="{EF46D651-99C8-DDD5-BE0B-E3DD4355F964}"/>
                  </a:ext>
                </a:extLst>
              </p:cNvPr>
              <p:cNvSpPr>
                <a:spLocks noRot="1" noChangeAspect="1" noMove="1" noResize="1" noEditPoints="1" noAdjustHandles="1" noChangeArrowheads="1" noChangeShapeType="1" noTextEdit="1"/>
              </p:cNvSpPr>
              <p:nvPr/>
            </p:nvSpPr>
            <p:spPr>
              <a:xfrm>
                <a:off x="145256" y="4041222"/>
                <a:ext cx="10940820" cy="323165"/>
              </a:xfrm>
              <a:prstGeom prst="rect">
                <a:avLst/>
              </a:prstGeom>
              <a:blipFill>
                <a:blip r:embed="rId8"/>
                <a:stretch>
                  <a:fillRect t="-23077" b="-3076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1DD0CC08-A198-1140-6A3F-30C393BE7F14}"/>
                  </a:ext>
                </a:extLst>
              </p:cNvPr>
              <p:cNvSpPr/>
              <p:nvPr/>
            </p:nvSpPr>
            <p:spPr>
              <a:xfrm>
                <a:off x="-2407444" y="472895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所求的法线方程为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2407444" y="4728959"/>
                <a:ext cx="10940820" cy="323165"/>
              </a:xfrm>
              <a:prstGeom prst="rect">
                <a:avLst/>
              </a:prstGeom>
              <a:blipFill>
                <a:blip r:embed="rId9"/>
                <a:stretch>
                  <a:fillRect t="-34615" b="-269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E50606D7-13EE-7A59-5FB9-9735ED0AEF2D}"/>
                  </a:ext>
                </a:extLst>
              </p:cNvPr>
              <p:cNvSpPr/>
              <p:nvPr/>
            </p:nvSpPr>
            <p:spPr>
              <a:xfrm>
                <a:off x="625590" y="541669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625590" y="5416696"/>
                <a:ext cx="10940820" cy="323165"/>
              </a:xfrm>
              <a:prstGeom prst="rect">
                <a:avLst/>
              </a:prstGeom>
              <a:blipFill>
                <a:blip r:embed="rId10"/>
                <a:stretch>
                  <a:fillRect t="-88889" b="-481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8354182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20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3" grpId="0"/>
      <p:bldP spid="3" grpId="0"/>
      <p:bldP spid="6" grpId="0"/>
      <p:bldP spid="2" grpId="0"/>
      <p:bldP spid="8" grpId="0"/>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61057" y="74715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习题</a:t>
            </a:r>
            <a:r>
              <a:rPr lang="en-US" altLang="zh-CN" sz="2400" dirty="0">
                <a:solidFill>
                  <a:srgbClr val="000000"/>
                </a:solidFill>
                <a:latin typeface="NEU-BZ-S92"/>
                <a:ea typeface="方正书宋_GBK"/>
                <a:cs typeface="Times New Roman" panose="02020603050405020304" pitchFamily="18" charset="0"/>
              </a:rPr>
              <a:t>6.5</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3503437" y="1328021"/>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1. </m:t>
                      </m:r>
                      <m:r>
                        <a:rPr lang="zh-CN" altLang="en-US" sz="2400" i="1">
                          <a:solidFill>
                            <a:srgbClr val="000000"/>
                          </a:solidFill>
                          <a:latin typeface="Cambria Math" panose="02040503050406030204" pitchFamily="18" charset="0"/>
                          <a:ea typeface="方正书宋_GBK"/>
                          <a:cs typeface="Times New Roman" panose="02020603050405020304" pitchFamily="18" charset="0"/>
                        </a:rPr>
                        <m:t>解答下列各题：</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503437" y="1328021"/>
                <a:ext cx="11611753" cy="323165"/>
              </a:xfrm>
              <a:prstGeom prst="rect">
                <a:avLst/>
              </a:prstGeom>
              <a:blipFill>
                <a:blip r:embed="rId2"/>
                <a:stretch>
                  <a:fillRect t="-29630" b="-22222"/>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0163B0F6-2F27-2728-231A-2B6958619DE1}"/>
              </a:ext>
            </a:extLst>
          </p:cNvPr>
          <p:cNvPicPr>
            <a:picLocks noChangeAspect="1"/>
          </p:cNvPicPr>
          <p:nvPr/>
        </p:nvPicPr>
        <p:blipFill>
          <a:blip r:embed="rId3"/>
          <a:stretch>
            <a:fillRect/>
          </a:stretch>
        </p:blipFill>
        <p:spPr>
          <a:xfrm>
            <a:off x="1860945" y="2038349"/>
            <a:ext cx="7740255" cy="3752851"/>
          </a:xfrm>
          <a:prstGeom prst="rect">
            <a:avLst/>
          </a:prstGeom>
        </p:spPr>
      </p:pic>
    </p:spTree>
    <p:extLst>
      <p:ext uri="{BB962C8B-B14F-4D97-AF65-F5344CB8AC3E}">
        <p14:creationId xmlns:p14="http://schemas.microsoft.com/office/powerpoint/2010/main" val="230327581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61056" y="1134439"/>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2. </a:t>
            </a: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为可微函数，</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290123" y="1145340"/>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求下列函数的一阶偏导数：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90123" y="1145340"/>
                <a:ext cx="11611753" cy="323165"/>
              </a:xfrm>
              <a:prstGeom prst="rect">
                <a:avLst/>
              </a:prstGeom>
              <a:blipFill>
                <a:blip r:embed="rId2"/>
                <a:stretch>
                  <a:fillRect t="-34615" b="-26923"/>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9F535E0D-9550-2B4A-EFAE-024DECF708D5}"/>
              </a:ext>
            </a:extLst>
          </p:cNvPr>
          <p:cNvPicPr>
            <a:picLocks noChangeAspect="1"/>
          </p:cNvPicPr>
          <p:nvPr/>
        </p:nvPicPr>
        <p:blipFill>
          <a:blip r:embed="rId3"/>
          <a:stretch>
            <a:fillRect/>
          </a:stretch>
        </p:blipFill>
        <p:spPr>
          <a:xfrm>
            <a:off x="1971039" y="2324100"/>
            <a:ext cx="8249920" cy="1333500"/>
          </a:xfrm>
          <a:prstGeom prst="rect">
            <a:avLst/>
          </a:prstGeom>
        </p:spPr>
      </p:pic>
    </p:spTree>
    <p:extLst>
      <p:ext uri="{BB962C8B-B14F-4D97-AF65-F5344CB8AC3E}">
        <p14:creationId xmlns:p14="http://schemas.microsoft.com/office/powerpoint/2010/main" val="4831807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5ADABE1-98DC-6289-CA53-AB37773B1E4A}"/>
              </a:ext>
            </a:extLst>
          </p:cNvPr>
          <p:cNvPicPr>
            <a:picLocks noChangeAspect="1"/>
          </p:cNvPicPr>
          <p:nvPr/>
        </p:nvPicPr>
        <p:blipFill>
          <a:blip r:embed="rId2"/>
          <a:stretch>
            <a:fillRect/>
          </a:stretch>
        </p:blipFill>
        <p:spPr>
          <a:xfrm>
            <a:off x="362527" y="2438400"/>
            <a:ext cx="11466945" cy="1981200"/>
          </a:xfrm>
          <a:prstGeom prst="rect">
            <a:avLst/>
          </a:prstGeom>
        </p:spPr>
      </p:pic>
    </p:spTree>
    <p:extLst>
      <p:ext uri="{BB962C8B-B14F-4D97-AF65-F5344CB8AC3E}">
        <p14:creationId xmlns:p14="http://schemas.microsoft.com/office/powerpoint/2010/main" val="362761289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61056" y="1648789"/>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5. </a:t>
            </a: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f</a:t>
            </a:r>
            <a:r>
              <a:rPr lang="zh-CN" altLang="en-US" sz="2400" dirty="0">
                <a:solidFill>
                  <a:srgbClr val="000000"/>
                </a:solidFill>
                <a:latin typeface="NEU-BZ-S92"/>
                <a:ea typeface="方正书宋_GBK"/>
                <a:cs typeface="Times New Roman" panose="02020603050405020304" pitchFamily="18" charset="0"/>
              </a:rPr>
              <a:t>有二阶连续偏导数，</a:t>
            </a: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00CD3B94-E0E8-0715-1880-3066D75CC93D}"/>
                  </a:ext>
                </a:extLst>
              </p:cNvPr>
              <p:cNvSpPr/>
              <p:nvPr/>
            </p:nvSpPr>
            <p:spPr>
              <a:xfrm>
                <a:off x="1280723" y="1648789"/>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求下列函数的二阶偏导数：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1280723" y="1648789"/>
                <a:ext cx="11611753" cy="323165"/>
              </a:xfrm>
              <a:prstGeom prst="rect">
                <a:avLst/>
              </a:prstGeom>
              <a:blipFill>
                <a:blip r:embed="rId2"/>
                <a:stretch>
                  <a:fillRect t="-29630" b="-25926"/>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EB6DC186-01FE-CC0E-B4F3-21CEAF01EBC0}"/>
              </a:ext>
            </a:extLst>
          </p:cNvPr>
          <p:cNvPicPr>
            <a:picLocks noChangeAspect="1"/>
          </p:cNvPicPr>
          <p:nvPr/>
        </p:nvPicPr>
        <p:blipFill>
          <a:blip r:embed="rId3"/>
          <a:stretch>
            <a:fillRect/>
          </a:stretch>
        </p:blipFill>
        <p:spPr>
          <a:xfrm>
            <a:off x="715962" y="2890319"/>
            <a:ext cx="10760075" cy="777837"/>
          </a:xfrm>
          <a:prstGeom prst="rect">
            <a:avLst/>
          </a:prstGeom>
        </p:spPr>
      </p:pic>
    </p:spTree>
    <p:extLst>
      <p:ext uri="{BB962C8B-B14F-4D97-AF65-F5344CB8AC3E}">
        <p14:creationId xmlns:p14="http://schemas.microsoft.com/office/powerpoint/2010/main" val="349965040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0AFE187-6204-D097-8D1E-DAF7A99858EA}"/>
              </a:ext>
            </a:extLst>
          </p:cNvPr>
          <p:cNvPicPr>
            <a:picLocks noChangeAspect="1"/>
          </p:cNvPicPr>
          <p:nvPr/>
        </p:nvPicPr>
        <p:blipFill>
          <a:blip r:embed="rId2"/>
          <a:stretch>
            <a:fillRect/>
          </a:stretch>
        </p:blipFill>
        <p:spPr>
          <a:xfrm>
            <a:off x="800287" y="2409825"/>
            <a:ext cx="10591426" cy="2038350"/>
          </a:xfrm>
          <a:prstGeom prst="rect">
            <a:avLst/>
          </a:prstGeom>
        </p:spPr>
      </p:pic>
    </p:spTree>
    <p:extLst>
      <p:ext uri="{BB962C8B-B14F-4D97-AF65-F5344CB8AC3E}">
        <p14:creationId xmlns:p14="http://schemas.microsoft.com/office/powerpoint/2010/main" val="159227305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869481" y="171633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2</a:t>
            </a:r>
            <a:endParaRPr lang="zh-CN" altLang="zh-CN" sz="2400" dirty="0">
              <a:solidFill>
                <a:srgbClr val="000000"/>
              </a:solidFill>
              <a:latin typeface="NEU-BZ-S92"/>
              <a:ea typeface="方正书宋_GBK"/>
              <a:cs typeface="Times New Roman" panose="02020603050405020304" pitchFamily="18" charset="0"/>
            </a:endParaRPr>
          </a:p>
        </p:txBody>
      </p:sp>
      <p:sp>
        <p:nvSpPr>
          <p:cNvPr id="11" name="矩形 10">
            <a:extLst>
              <a:ext uri="{FF2B5EF4-FFF2-40B4-BE49-F238E27FC236}">
                <a16:creationId xmlns:a16="http://schemas.microsoft.com/office/drawing/2014/main" id="{825D303C-3078-6E23-8EA5-3E57576AAFF7}"/>
              </a:ext>
            </a:extLst>
          </p:cNvPr>
          <p:cNvSpPr/>
          <p:nvPr/>
        </p:nvSpPr>
        <p:spPr>
          <a:xfrm>
            <a:off x="1887398" y="171346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设</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xy</a:t>
            </a:r>
            <a:r>
              <a:rPr lang="en-US" altLang="zh-CN" sz="2400" dirty="0">
                <a:solidFill>
                  <a:srgbClr val="000000"/>
                </a:solidFill>
                <a:latin typeface="NEU-BZ-S92"/>
                <a:ea typeface="方正书宋_GBK"/>
                <a:cs typeface="Times New Roman" panose="02020603050405020304" pitchFamily="18" charset="0"/>
              </a:rPr>
              <a:t>(x&gt;0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x≠1)</a:t>
            </a:r>
            <a:r>
              <a:rPr lang="zh-CN" altLang="en-US"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15EB8DF-A842-D36C-82F6-BD5D32C66CFA}"/>
              </a:ext>
            </a:extLst>
          </p:cNvPr>
          <p:cNvSpPr/>
          <p:nvPr/>
        </p:nvSpPr>
        <p:spPr>
          <a:xfrm>
            <a:off x="4899803" y="172985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证明：</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49B835E8-2482-5041-A25D-2F243DC429AA}"/>
              </a:ext>
            </a:extLst>
          </p:cNvPr>
          <p:cNvSpPr/>
          <p:nvPr/>
        </p:nvSpPr>
        <p:spPr>
          <a:xfrm>
            <a:off x="963131" y="279875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证</a:t>
            </a:r>
            <a:endParaRPr lang="zh-CN" altLang="zh-CN" sz="24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E3AB977-D400-7754-75D6-B461D9F3C4D6}"/>
              </a:ext>
            </a:extLst>
          </p:cNvPr>
          <p:cNvSpPr/>
          <p:nvPr/>
        </p:nvSpPr>
        <p:spPr>
          <a:xfrm>
            <a:off x="1738963" y="2805198"/>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将</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中的</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看成常数，</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id="{A5409592-DA70-4A14-C867-C508B711D96A}"/>
              </a:ext>
            </a:extLst>
          </p:cNvPr>
          <p:cNvSpPr/>
          <p:nvPr/>
        </p:nvSpPr>
        <p:spPr>
          <a:xfrm>
            <a:off x="4929649" y="2795888"/>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是幂函数，</a:t>
            </a:r>
            <a:endParaRPr lang="zh-CN" altLang="zh-CN" sz="2400" dirty="0">
              <a:solidFill>
                <a:srgbClr val="000000"/>
              </a:solidFill>
              <a:latin typeface="NEU-BZ-S92"/>
              <a:ea typeface="方正书宋_GBK"/>
              <a:cs typeface="Times New Roman" panose="02020603050405020304" pitchFamily="18" charset="0"/>
            </a:endParaRPr>
          </a:p>
        </p:txBody>
      </p:sp>
      <p:pic>
        <p:nvPicPr>
          <p:cNvPr id="7" name="图片 6">
            <a:extLst>
              <a:ext uri="{FF2B5EF4-FFF2-40B4-BE49-F238E27FC236}">
                <a16:creationId xmlns:a16="http://schemas.microsoft.com/office/drawing/2014/main" id="{472FEEB3-4947-122B-52B9-0D24AB9760B9}"/>
              </a:ext>
            </a:extLst>
          </p:cNvPr>
          <p:cNvPicPr>
            <a:picLocks noChangeAspect="1"/>
          </p:cNvPicPr>
          <p:nvPr/>
        </p:nvPicPr>
        <p:blipFill>
          <a:blip r:embed="rId2"/>
          <a:stretch>
            <a:fillRect/>
          </a:stretch>
        </p:blipFill>
        <p:spPr>
          <a:xfrm>
            <a:off x="6535598" y="1453740"/>
            <a:ext cx="2472406" cy="861596"/>
          </a:xfrm>
          <a:prstGeom prst="rect">
            <a:avLst/>
          </a:prstGeom>
        </p:spPr>
      </p:pic>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33633867-A6CE-D413-2835-5F7850EE6BA9}"/>
                  </a:ext>
                </a:extLst>
              </p:cNvPr>
              <p:cNvSpPr/>
              <p:nvPr/>
            </p:nvSpPr>
            <p:spPr>
              <a:xfrm>
                <a:off x="7305330" y="2812276"/>
                <a:ext cx="10453037" cy="412677"/>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 </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𝑥</m:t>
                        </m:r>
                      </m:den>
                    </m:f>
                    <m:r>
                      <a:rPr lang="en-US" altLang="zh-CN" sz="2400" b="0" i="0"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a:solidFill>
                      <a:srgbClr val="000000"/>
                    </a:solidFill>
                    <a:latin typeface="NEU-BZ-S92"/>
                    <a:ea typeface="方正书宋_GBK"/>
                    <a:cs typeface="Times New Roman" panose="02020603050405020304" pitchFamily="18" charset="0"/>
                  </a:rPr>
                  <a:t>yx</a:t>
                </a:r>
                <a:r>
                  <a:rPr lang="en-US" altLang="zh-CN" sz="2400" baseline="30000" dirty="0">
                    <a:solidFill>
                      <a:srgbClr val="000000"/>
                    </a:solidFill>
                    <a:latin typeface="NEU-BZ-S92"/>
                    <a:ea typeface="方正书宋_GBK"/>
                    <a:cs typeface="Times New Roman" panose="02020603050405020304" pitchFamily="18" charset="0"/>
                  </a:rPr>
                  <a:t>y-1</a:t>
                </a:r>
                <a:endParaRPr lang="zh-CN" altLang="zh-CN" sz="2400" baseline="30000" dirty="0">
                  <a:solidFill>
                    <a:srgbClr val="000000"/>
                  </a:solidFill>
                  <a:latin typeface="NEU-BZ-S92"/>
                  <a:ea typeface="方正书宋_GBK"/>
                  <a:cs typeface="Times New Roman" panose="02020603050405020304" pitchFamily="18" charset="0"/>
                </a:endParaRPr>
              </a:p>
            </p:txBody>
          </p:sp>
        </mc:Choice>
        <mc:Fallback xmlns="">
          <p:sp>
            <p:nvSpPr>
              <p:cNvPr id="8" name="矩形 7">
                <a:extLst>
                  <a:ext uri="{FF2B5EF4-FFF2-40B4-BE49-F238E27FC236}">
                    <a16:creationId xmlns:a16="http://schemas.microsoft.com/office/drawing/2014/main" id="{33633867-A6CE-D413-2835-5F7850EE6BA9}"/>
                  </a:ext>
                </a:extLst>
              </p:cNvPr>
              <p:cNvSpPr>
                <a:spLocks noRot="1" noChangeAspect="1" noMove="1" noResize="1" noEditPoints="1" noAdjustHandles="1" noChangeArrowheads="1" noChangeShapeType="1" noTextEdit="1"/>
              </p:cNvSpPr>
              <p:nvPr/>
            </p:nvSpPr>
            <p:spPr>
              <a:xfrm>
                <a:off x="7305330" y="2812276"/>
                <a:ext cx="10453037" cy="412677"/>
              </a:xfrm>
              <a:prstGeom prst="rect">
                <a:avLst/>
              </a:prstGeom>
              <a:blipFill>
                <a:blip r:embed="rId3"/>
                <a:stretch>
                  <a:fillRect t="-45455" b="-12121"/>
                </a:stretch>
              </a:blipFill>
            </p:spPr>
            <p:txBody>
              <a:bodyPr/>
              <a:lstStyle/>
              <a:p>
                <a:r>
                  <a:rPr lang="zh-CN" altLang="en-US">
                    <a:noFill/>
                  </a:rPr>
                  <a:t> </a:t>
                </a:r>
              </a:p>
            </p:txBody>
          </p:sp>
        </mc:Fallback>
      </mc:AlternateContent>
      <p:sp>
        <p:nvSpPr>
          <p:cNvPr id="9" name="矩形 8">
            <a:extLst>
              <a:ext uri="{FF2B5EF4-FFF2-40B4-BE49-F238E27FC236}">
                <a16:creationId xmlns:a16="http://schemas.microsoft.com/office/drawing/2014/main" id="{FF931C4A-EA31-BDF1-17E4-8269886E3124}"/>
              </a:ext>
            </a:extLst>
          </p:cNvPr>
          <p:cNvSpPr/>
          <p:nvPr/>
        </p:nvSpPr>
        <p:spPr>
          <a:xfrm>
            <a:off x="1887398" y="3698526"/>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将</a:t>
            </a: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中的</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看成常数，</a:t>
            </a:r>
            <a:endParaRPr lang="zh-CN" altLang="zh-CN" sz="2400" dirty="0">
              <a:solidFill>
                <a:srgbClr val="000000"/>
              </a:solidFill>
              <a:latin typeface="NEU-BZ-S92"/>
              <a:ea typeface="方正书宋_GBK"/>
              <a:cs typeface="Times New Roman" panose="02020603050405020304" pitchFamily="18" charset="0"/>
            </a:endParaRPr>
          </a:p>
        </p:txBody>
      </p:sp>
      <p:sp>
        <p:nvSpPr>
          <p:cNvPr id="10" name="矩形 9">
            <a:extLst>
              <a:ext uri="{FF2B5EF4-FFF2-40B4-BE49-F238E27FC236}">
                <a16:creationId xmlns:a16="http://schemas.microsoft.com/office/drawing/2014/main" id="{ADB742F7-6444-FC2D-46B6-C01087A48DC5}"/>
              </a:ext>
            </a:extLst>
          </p:cNvPr>
          <p:cNvSpPr/>
          <p:nvPr/>
        </p:nvSpPr>
        <p:spPr>
          <a:xfrm>
            <a:off x="5078083" y="3707379"/>
            <a:ext cx="10453037"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z=</a:t>
            </a:r>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是指数函数，</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矩形 11">
                <a:extLst>
                  <a:ext uri="{FF2B5EF4-FFF2-40B4-BE49-F238E27FC236}">
                    <a16:creationId xmlns:a16="http://schemas.microsoft.com/office/drawing/2014/main" id="{F19A5C59-CAF8-0E33-B593-F08615A70861}"/>
                  </a:ext>
                </a:extLst>
              </p:cNvPr>
              <p:cNvSpPr/>
              <p:nvPr/>
            </p:nvSpPr>
            <p:spPr>
              <a:xfrm>
                <a:off x="7546869" y="3771245"/>
                <a:ext cx="10453037" cy="412677"/>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所以 </a:t>
                </a:r>
                <a14:m>
                  <m:oMath xmlns:m="http://schemas.openxmlformats.org/officeDocument/2006/math">
                    <m:f>
                      <m:f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𝑧</m:t>
                        </m:r>
                      </m:num>
                      <m:den>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y</m:t>
                        </m:r>
                      </m:den>
                    </m:f>
                    <m:r>
                      <a:rPr lang="en-US" altLang="zh-CN" sz="2400" b="0" i="0" smtClean="0">
                        <a:solidFill>
                          <a:srgbClr val="000000"/>
                        </a:solidFill>
                        <a:latin typeface="Cambria Math" panose="02040503050406030204" pitchFamily="18" charset="0"/>
                        <a:ea typeface="方正书宋_GBK"/>
                        <a:cs typeface="Times New Roman" panose="02020603050405020304" pitchFamily="18" charset="0"/>
                      </a:rPr>
                      <m:t>=</m:t>
                    </m:r>
                  </m:oMath>
                </a14:m>
                <a:r>
                  <a:rPr lang="en-US" altLang="zh-CN" sz="2400" dirty="0" err="1">
                    <a:solidFill>
                      <a:srgbClr val="000000"/>
                    </a:solidFill>
                    <a:latin typeface="NEU-BZ-S92"/>
                    <a:ea typeface="方正书宋_GBK"/>
                    <a:cs typeface="Times New Roman" panose="02020603050405020304" pitchFamily="18" charset="0"/>
                  </a:rPr>
                  <a:t>x</a:t>
                </a:r>
                <a:r>
                  <a:rPr lang="en-US" altLang="zh-CN" sz="2400" baseline="30000" dirty="0" err="1">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 </a:t>
                </a:r>
                <a14:m>
                  <m:oMath xmlns:m="http://schemas.openxmlformats.org/officeDocument/2006/math">
                    <m:func>
                      <m:func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funcPr>
                      <m:fName>
                        <m:r>
                          <m:rPr>
                            <m:sty m:val="p"/>
                          </m:rPr>
                          <a:rPr lang="en-US" altLang="zh-CN" sz="2400" i="0" smtClean="0">
                            <a:solidFill>
                              <a:srgbClr val="000000"/>
                            </a:solidFill>
                            <a:latin typeface="Cambria Math" panose="02040503050406030204" pitchFamily="18" charset="0"/>
                            <a:ea typeface="方正书宋_GBK"/>
                            <a:cs typeface="Times New Roman" panose="02020603050405020304" pitchFamily="18" charset="0"/>
                          </a:rPr>
                          <m:t>ln</m:t>
                        </m:r>
                      </m:fName>
                      <m:e>
                        <m:r>
                          <m:rPr>
                            <m:sty m:val="p"/>
                          </m:rPr>
                          <a:rPr lang="en-US" altLang="zh-CN" sz="2400" i="1">
                            <a:solidFill>
                              <a:srgbClr val="000000"/>
                            </a:solidFill>
                            <a:latin typeface="Cambria Math" panose="02040503050406030204" pitchFamily="18" charset="0"/>
                            <a:ea typeface="方正书宋_GBK"/>
                            <a:cs typeface="Times New Roman" panose="02020603050405020304" pitchFamily="18" charset="0"/>
                          </a:rPr>
                          <m:t>x</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m:t>
                        </m:r>
                      </m:e>
                    </m:func>
                  </m:oMath>
                </a14:m>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2" name="矩形 11">
                <a:extLst>
                  <a:ext uri="{FF2B5EF4-FFF2-40B4-BE49-F238E27FC236}">
                    <a16:creationId xmlns:a16="http://schemas.microsoft.com/office/drawing/2014/main" id="{F19A5C59-CAF8-0E33-B593-F08615A70861}"/>
                  </a:ext>
                </a:extLst>
              </p:cNvPr>
              <p:cNvSpPr>
                <a:spLocks noRot="1" noChangeAspect="1" noMove="1" noResize="1" noEditPoints="1" noAdjustHandles="1" noChangeArrowheads="1" noChangeShapeType="1" noTextEdit="1"/>
              </p:cNvSpPr>
              <p:nvPr/>
            </p:nvSpPr>
            <p:spPr>
              <a:xfrm>
                <a:off x="7546869" y="3771245"/>
                <a:ext cx="10453037" cy="412677"/>
              </a:xfrm>
              <a:prstGeom prst="rect">
                <a:avLst/>
              </a:prstGeom>
              <a:blipFill>
                <a:blip r:embed="rId4"/>
                <a:stretch>
                  <a:fillRect t="-57576" b="-9091"/>
                </a:stretch>
              </a:blipFill>
            </p:spPr>
            <p:txBody>
              <a:bodyPr/>
              <a:lstStyle/>
              <a:p>
                <a:r>
                  <a:rPr lang="zh-CN" altLang="en-US">
                    <a:noFill/>
                  </a:rPr>
                  <a:t> </a:t>
                </a:r>
              </a:p>
            </p:txBody>
          </p:sp>
        </mc:Fallback>
      </mc:AlternateContent>
      <p:sp>
        <p:nvSpPr>
          <p:cNvPr id="13" name="矩形 12">
            <a:extLst>
              <a:ext uri="{FF2B5EF4-FFF2-40B4-BE49-F238E27FC236}">
                <a16:creationId xmlns:a16="http://schemas.microsoft.com/office/drawing/2014/main" id="{B3E61A34-ADEC-EF16-FBF2-6272EB90AF0C}"/>
              </a:ext>
            </a:extLst>
          </p:cNvPr>
          <p:cNvSpPr/>
          <p:nvPr/>
        </p:nvSpPr>
        <p:spPr>
          <a:xfrm>
            <a:off x="1887397" y="4780677"/>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因此</a:t>
            </a:r>
            <a:endParaRPr lang="zh-CN" altLang="zh-CN" sz="2400" dirty="0">
              <a:solidFill>
                <a:srgbClr val="000000"/>
              </a:solidFill>
              <a:latin typeface="NEU-BZ-S92"/>
              <a:ea typeface="方正书宋_GBK"/>
              <a:cs typeface="Times New Roman" panose="02020603050405020304" pitchFamily="18" charset="0"/>
            </a:endParaRPr>
          </a:p>
        </p:txBody>
      </p:sp>
      <p:pic>
        <p:nvPicPr>
          <p:cNvPr id="14" name="图片 13">
            <a:extLst>
              <a:ext uri="{FF2B5EF4-FFF2-40B4-BE49-F238E27FC236}">
                <a16:creationId xmlns:a16="http://schemas.microsoft.com/office/drawing/2014/main" id="{08BA7F71-6155-4CD7-FAD6-C8E629D38854}"/>
              </a:ext>
            </a:extLst>
          </p:cNvPr>
          <p:cNvPicPr>
            <a:picLocks noChangeAspect="1"/>
          </p:cNvPicPr>
          <p:nvPr/>
        </p:nvPicPr>
        <p:blipFill>
          <a:blip r:embed="rId5"/>
          <a:stretch>
            <a:fillRect/>
          </a:stretch>
        </p:blipFill>
        <p:spPr>
          <a:xfrm>
            <a:off x="3267914" y="4511929"/>
            <a:ext cx="6535368" cy="1036095"/>
          </a:xfrm>
          <a:prstGeom prst="rect">
            <a:avLst/>
          </a:prstGeom>
        </p:spPr>
      </p:pic>
    </p:spTree>
    <p:extLst>
      <p:ext uri="{BB962C8B-B14F-4D97-AF65-F5344CB8AC3E}">
        <p14:creationId xmlns:p14="http://schemas.microsoft.com/office/powerpoint/2010/main" val="197664501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2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2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20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20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 grpId="0"/>
      <p:bldP spid="4" grpId="0"/>
      <p:bldP spid="5" grpId="0"/>
      <p:bldP spid="6" grpId="0"/>
      <p:bldP spid="8" grpId="0"/>
      <p:bldP spid="9" grpId="0"/>
      <p:bldP spid="10" grpId="0"/>
      <p:bldP spid="12" grpId="0"/>
      <p:bldP spid="1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61056" y="1648789"/>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8. </a:t>
            </a:r>
            <a:r>
              <a:rPr lang="zh-CN" altLang="en-US" sz="2400" dirty="0">
                <a:solidFill>
                  <a:srgbClr val="000000"/>
                </a:solidFill>
                <a:latin typeface="NEU-BZ-S92"/>
                <a:ea typeface="方正书宋_GBK"/>
                <a:cs typeface="Times New Roman" panose="02020603050405020304" pitchFamily="18" charset="0"/>
              </a:rPr>
              <a:t>设下列方程能确定隐函数：</a:t>
            </a:r>
          </a:p>
        </p:txBody>
      </p:sp>
      <p:pic>
        <p:nvPicPr>
          <p:cNvPr id="2" name="图片 1">
            <a:extLst>
              <a:ext uri="{FF2B5EF4-FFF2-40B4-BE49-F238E27FC236}">
                <a16:creationId xmlns:a16="http://schemas.microsoft.com/office/drawing/2014/main" id="{12D3592B-8812-F15B-9453-5B283A56FD46}"/>
              </a:ext>
            </a:extLst>
          </p:cNvPr>
          <p:cNvPicPr>
            <a:picLocks noChangeAspect="1"/>
          </p:cNvPicPr>
          <p:nvPr/>
        </p:nvPicPr>
        <p:blipFill>
          <a:blip r:embed="rId2"/>
          <a:stretch>
            <a:fillRect/>
          </a:stretch>
        </p:blipFill>
        <p:spPr>
          <a:xfrm>
            <a:off x="1391291" y="2482850"/>
            <a:ext cx="9409418" cy="1892300"/>
          </a:xfrm>
          <a:prstGeom prst="rect">
            <a:avLst/>
          </a:prstGeom>
        </p:spPr>
      </p:pic>
    </p:spTree>
    <p:extLst>
      <p:ext uri="{BB962C8B-B14F-4D97-AF65-F5344CB8AC3E}">
        <p14:creationId xmlns:p14="http://schemas.microsoft.com/office/powerpoint/2010/main" val="346352083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85F8246-7E7D-672D-0847-EA8C0C1C16B6}"/>
              </a:ext>
            </a:extLst>
          </p:cNvPr>
          <p:cNvPicPr>
            <a:picLocks noChangeAspect="1"/>
          </p:cNvPicPr>
          <p:nvPr/>
        </p:nvPicPr>
        <p:blipFill>
          <a:blip r:embed="rId2"/>
          <a:stretch>
            <a:fillRect/>
          </a:stretch>
        </p:blipFill>
        <p:spPr>
          <a:xfrm>
            <a:off x="1068846" y="2558603"/>
            <a:ext cx="10054308" cy="1740793"/>
          </a:xfrm>
          <a:prstGeom prst="rect">
            <a:avLst/>
          </a:prstGeom>
        </p:spPr>
      </p:pic>
    </p:spTree>
    <p:extLst>
      <p:ext uri="{BB962C8B-B14F-4D97-AF65-F5344CB8AC3E}">
        <p14:creationId xmlns:p14="http://schemas.microsoft.com/office/powerpoint/2010/main" val="285177516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8D7D1C5-095F-8B18-DC57-2F8EB32C3432}"/>
              </a:ext>
            </a:extLst>
          </p:cNvPr>
          <p:cNvPicPr>
            <a:picLocks noChangeAspect="1"/>
          </p:cNvPicPr>
          <p:nvPr/>
        </p:nvPicPr>
        <p:blipFill>
          <a:blip r:embed="rId2"/>
          <a:stretch>
            <a:fillRect/>
          </a:stretch>
        </p:blipFill>
        <p:spPr>
          <a:xfrm>
            <a:off x="348240" y="1659083"/>
            <a:ext cx="11495520" cy="3539833"/>
          </a:xfrm>
          <a:prstGeom prst="rect">
            <a:avLst/>
          </a:prstGeom>
        </p:spPr>
      </p:pic>
    </p:spTree>
    <p:extLst>
      <p:ext uri="{BB962C8B-B14F-4D97-AF65-F5344CB8AC3E}">
        <p14:creationId xmlns:p14="http://schemas.microsoft.com/office/powerpoint/2010/main" val="174880436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62966" y="655413"/>
            <a:ext cx="10940820" cy="344966"/>
          </a:xfrm>
          <a:prstGeom prst="rect">
            <a:avLst/>
          </a:prstGeom>
        </p:spPr>
        <p:txBody>
          <a:bodyPr wrap="square">
            <a:spAutoFit/>
          </a:bodyPr>
          <a:lstStyle/>
          <a:p>
            <a:pPr indent="266700">
              <a:lnSpc>
                <a:spcPts val="1810"/>
              </a:lnSpc>
            </a:pPr>
            <a:r>
              <a:rPr lang="en-US" altLang="zh-CN" sz="2400" dirty="0">
                <a:solidFill>
                  <a:srgbClr val="000000"/>
                </a:solidFill>
                <a:latin typeface="NEU-BZ-S92"/>
                <a:ea typeface="方正书宋_GBK"/>
                <a:cs typeface="Times New Roman" panose="02020603050405020304" pitchFamily="18" charset="0"/>
              </a:rPr>
              <a:t>6.6  </a:t>
            </a:r>
            <a:r>
              <a:rPr lang="zh-CN" altLang="en-US" sz="2400" dirty="0">
                <a:solidFill>
                  <a:srgbClr val="000000"/>
                </a:solidFill>
                <a:latin typeface="NEU-BZ-S92"/>
                <a:ea typeface="方正书宋_GBK"/>
                <a:cs typeface="Times New Roman" panose="02020603050405020304" pitchFamily="18" charset="0"/>
              </a:rPr>
              <a:t>多元函数的极值及其应用</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290124" y="1273305"/>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多元函数的极值和最值也是科学技术、经济问题中经常需要解决的问题</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90124" y="1273305"/>
                <a:ext cx="11611753"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D1743BCA-9319-343C-A6F5-797810BFF37C}"/>
                  </a:ext>
                </a:extLst>
              </p:cNvPr>
              <p:cNvSpPr/>
              <p:nvPr/>
            </p:nvSpPr>
            <p:spPr>
              <a:xfrm>
                <a:off x="-1993331" y="184680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下面讨论二元函数的极值和最值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1993331" y="1846800"/>
                <a:ext cx="10940820"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6179C5D5-1319-6A2C-0BB4-607FD7CDB10F}"/>
                  </a:ext>
                </a:extLst>
              </p:cNvPr>
              <p:cNvSpPr/>
              <p:nvPr/>
            </p:nvSpPr>
            <p:spPr>
              <a:xfrm>
                <a:off x="-1533973" y="252923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一、</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二元函数的极值及最大值、最小值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6179C5D5-1319-6A2C-0BB4-607FD7CDB10F}"/>
                  </a:ext>
                </a:extLst>
              </p:cNvPr>
              <p:cNvSpPr>
                <a:spLocks noRot="1" noChangeAspect="1" noMove="1" noResize="1" noEditPoints="1" noAdjustHandles="1" noChangeArrowheads="1" noChangeShapeType="1" noTextEdit="1"/>
              </p:cNvSpPr>
              <p:nvPr/>
            </p:nvSpPr>
            <p:spPr>
              <a:xfrm>
                <a:off x="-1533973" y="2529238"/>
                <a:ext cx="10940820"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70A01998-2253-71E5-D4CE-8CD087EF478F}"/>
                  </a:ext>
                </a:extLst>
              </p:cNvPr>
              <p:cNvSpPr/>
              <p:nvPr/>
            </p:nvSpPr>
            <p:spPr>
              <a:xfrm>
                <a:off x="-3612693" y="306314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1. </m:t>
                      </m:r>
                      <m:r>
                        <a:rPr lang="zh-CN" altLang="en-US" sz="2400" i="1">
                          <a:solidFill>
                            <a:srgbClr val="000000"/>
                          </a:solidFill>
                          <a:latin typeface="Cambria Math" panose="02040503050406030204" pitchFamily="18" charset="0"/>
                          <a:ea typeface="方正书宋_GBK"/>
                          <a:cs typeface="Times New Roman" panose="02020603050405020304" pitchFamily="18" charset="0"/>
                        </a:rPr>
                        <m:t>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70A01998-2253-71E5-D4CE-8CD087EF478F}"/>
                  </a:ext>
                </a:extLst>
              </p:cNvPr>
              <p:cNvSpPr>
                <a:spLocks noRot="1" noChangeAspect="1" noMove="1" noResize="1" noEditPoints="1" noAdjustHandles="1" noChangeArrowheads="1" noChangeShapeType="1" noTextEdit="1"/>
              </p:cNvSpPr>
              <p:nvPr/>
            </p:nvSpPr>
            <p:spPr>
              <a:xfrm>
                <a:off x="-3612693" y="3063144"/>
                <a:ext cx="10940820"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EF46D651-99C8-DDD5-BE0B-E3DD4355F964}"/>
                  </a:ext>
                </a:extLst>
              </p:cNvPr>
              <p:cNvSpPr/>
              <p:nvPr/>
            </p:nvSpPr>
            <p:spPr>
              <a:xfrm>
                <a:off x="-3628735" y="3627081"/>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定义</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EF46D651-99C8-DDD5-BE0B-E3DD4355F964}"/>
                  </a:ext>
                </a:extLst>
              </p:cNvPr>
              <p:cNvSpPr>
                <a:spLocks noRot="1" noChangeAspect="1" noMove="1" noResize="1" noEditPoints="1" noAdjustHandles="1" noChangeArrowheads="1" noChangeShapeType="1" noTextEdit="1"/>
              </p:cNvSpPr>
              <p:nvPr/>
            </p:nvSpPr>
            <p:spPr>
              <a:xfrm>
                <a:off x="-3628735" y="3627081"/>
                <a:ext cx="10940820" cy="323165"/>
              </a:xfrm>
              <a:prstGeom prst="rect">
                <a:avLst/>
              </a:prstGeom>
              <a:blipFill>
                <a:blip r:embed="rId6"/>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867977" y="361676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设二元函数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的某邻域内有定义，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867977" y="3616766"/>
                <a:ext cx="10940820" cy="323165"/>
              </a:xfrm>
              <a:prstGeom prst="rect">
                <a:avLst/>
              </a:prstGeom>
              <a:blipFill>
                <a:blip r:embed="rId7"/>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2984" y="41927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如果对该邻域内的任意的点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有</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或</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2984" y="4192710"/>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182723" y="482455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为二元函数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的一个极大值（或极小值），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182723" y="4824550"/>
                <a:ext cx="10940820" cy="323165"/>
              </a:xfrm>
              <a:prstGeom prst="rect">
                <a:avLst/>
              </a:prstGeom>
              <a:blipFill>
                <a:blip r:embed="rId9"/>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740322" y="545639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并称点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的一个极大值点（或极小值点）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740322" y="5456390"/>
                <a:ext cx="12068434" cy="323165"/>
              </a:xfrm>
              <a:prstGeom prst="rect">
                <a:avLst/>
              </a:prstGeom>
              <a:blipFill>
                <a:blip r:embed="rId10"/>
                <a:stretch>
                  <a:fillRect t="-33333"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2151403" y="604100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极大值和极小值统称为极值，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2151403" y="6041004"/>
                <a:ext cx="10940820" cy="323165"/>
              </a:xfrm>
              <a:prstGeom prst="rect">
                <a:avLst/>
              </a:prstGeom>
              <a:blipFill>
                <a:blip r:embed="rId11"/>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1682066" y="602201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极大值点和极小值点统称为极值点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1682066" y="6022019"/>
                <a:ext cx="12068434" cy="323165"/>
              </a:xfrm>
              <a:prstGeom prst="rect">
                <a:avLst/>
              </a:prstGeom>
              <a:blipFill>
                <a:blip r:embed="rId12"/>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1973851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2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20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3" grpId="0"/>
      <p:bldP spid="6" grpId="0"/>
      <p:bldP spid="2" grpId="0"/>
      <p:bldP spid="8" grpId="0"/>
      <p:bldP spid="11" grpId="0"/>
      <p:bldP spid="7" grpId="0"/>
      <p:bldP spid="12" grpId="0"/>
      <p:bldP spid="14" grpId="0"/>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62966" y="65541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1</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511982" y="1256682"/>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ad>
                        <m:radPr>
                          <m:degHide m:val="on"/>
                          <m:ctrlPr>
                            <a:rPr lang="zh-CN" altLang="en-US" sz="2400" i="1">
                              <a:solidFill>
                                <a:srgbClr val="000000"/>
                              </a:solidFill>
                              <a:latin typeface="Cambria Math" panose="02040503050406030204" pitchFamily="18" charset="0"/>
                              <a:cs typeface="Times New Roman" panose="02020603050405020304" pitchFamily="18" charset="0"/>
                            </a:rPr>
                          </m:ctrlPr>
                        </m:radPr>
                        <m:deg/>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e>
                      </m:rad>
                      <m:r>
                        <a:rPr lang="zh-CN" altLang="en-US" sz="2400" b="0" i="1" baseline="30000" smtClean="0">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处取到极小值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511982" y="1256682"/>
                <a:ext cx="11611753" cy="323165"/>
              </a:xfrm>
              <a:prstGeom prst="rect">
                <a:avLst/>
              </a:prstGeom>
              <a:blipFill>
                <a:blip r:embed="rId2"/>
                <a:stretch>
                  <a:fillRect t="-48148"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D1743BCA-9319-343C-A6F5-797810BFF37C}"/>
                  </a:ext>
                </a:extLst>
              </p:cNvPr>
              <p:cNvSpPr/>
              <p:nvPr/>
            </p:nvSpPr>
            <p:spPr>
              <a:xfrm>
                <a:off x="-3788344" y="186407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几何上，</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3788344" y="1864079"/>
                <a:ext cx="10940820"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6179C5D5-1319-6A2C-0BB4-607FD7CDB10F}"/>
                  </a:ext>
                </a:extLst>
              </p:cNvPr>
              <p:cNvSpPr/>
              <p:nvPr/>
            </p:nvSpPr>
            <p:spPr>
              <a:xfrm>
                <a:off x="-352693" y="186923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这个函数的图形是开口向上的半圆锥面，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6179C5D5-1319-6A2C-0BB4-607FD7CDB10F}"/>
                  </a:ext>
                </a:extLst>
              </p:cNvPr>
              <p:cNvSpPr>
                <a:spLocks noRot="1" noChangeAspect="1" noMove="1" noResize="1" noEditPoints="1" noAdjustHandles="1" noChangeArrowheads="1" noChangeShapeType="1" noTextEdit="1"/>
              </p:cNvSpPr>
              <p:nvPr/>
            </p:nvSpPr>
            <p:spPr>
              <a:xfrm>
                <a:off x="-352693" y="1869236"/>
                <a:ext cx="10940820"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70A01998-2253-71E5-D4CE-8CD087EF478F}"/>
                  </a:ext>
                </a:extLst>
              </p:cNvPr>
              <p:cNvSpPr/>
              <p:nvPr/>
            </p:nvSpPr>
            <p:spPr>
              <a:xfrm>
                <a:off x="4409223" y="184509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是圆锥面的顶点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70A01998-2253-71E5-D4CE-8CD087EF478F}"/>
                  </a:ext>
                </a:extLst>
              </p:cNvPr>
              <p:cNvSpPr>
                <a:spLocks noRot="1" noChangeAspect="1" noMove="1" noResize="1" noEditPoints="1" noAdjustHandles="1" noChangeArrowheads="1" noChangeShapeType="1" noTextEdit="1"/>
              </p:cNvSpPr>
              <p:nvPr/>
            </p:nvSpPr>
            <p:spPr>
              <a:xfrm>
                <a:off x="4409223" y="1845094"/>
                <a:ext cx="10940820"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EF46D651-99C8-DDD5-BE0B-E3DD4355F964}"/>
                  </a:ext>
                </a:extLst>
              </p:cNvPr>
              <p:cNvSpPr/>
              <p:nvPr/>
            </p:nvSpPr>
            <p:spPr>
              <a:xfrm>
                <a:off x="-352693" y="249591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处取到极大值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EF46D651-99C8-DDD5-BE0B-E3DD4355F964}"/>
                  </a:ext>
                </a:extLst>
              </p:cNvPr>
              <p:cNvSpPr>
                <a:spLocks noRot="1" noChangeAspect="1" noMove="1" noResize="1" noEditPoints="1" noAdjustHandles="1" noChangeArrowheads="1" noChangeShapeType="1" noTextEdit="1"/>
              </p:cNvSpPr>
              <p:nvPr/>
            </p:nvSpPr>
            <p:spPr>
              <a:xfrm>
                <a:off x="-352693" y="2495919"/>
                <a:ext cx="10940820"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2452739" y="310583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其图形是开口向下的抛物面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2452739" y="3105835"/>
                <a:ext cx="10940820" cy="323165"/>
              </a:xfrm>
              <a:prstGeom prst="rect">
                <a:avLst/>
              </a:prstGeom>
              <a:blipFill>
                <a:blip r:embed="rId7"/>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511982" y="373331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处既取不到极大值又取不到极小值；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511982" y="3733316"/>
                <a:ext cx="12068434" cy="323165"/>
              </a:xfrm>
              <a:prstGeom prst="rect">
                <a:avLst/>
              </a:prstGeom>
              <a:blipFill>
                <a:blip r:embed="rId8"/>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2865277" y="434095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其图形是双曲抛物面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2865277" y="4340959"/>
                <a:ext cx="10940820" cy="323165"/>
              </a:xfrm>
              <a:prstGeom prst="rect">
                <a:avLst/>
              </a:prstGeom>
              <a:blipFill>
                <a:blip r:embed="rId9"/>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3580353" y="491151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在一元函数中，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3580353" y="4911518"/>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2099755" y="4904028"/>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处取到极值并且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存在，</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2099755" y="4904028"/>
                <a:ext cx="10940820" cy="323165"/>
              </a:xfrm>
              <a:prstGeom prst="rect">
                <a:avLst/>
              </a:prstGeom>
              <a:blipFill>
                <a:blip r:embed="rId11"/>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3429084" y="551167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则必有</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3429084" y="5511671"/>
                <a:ext cx="12068434" cy="323165"/>
              </a:xfrm>
              <a:prstGeom prst="rect">
                <a:avLst/>
              </a:prstGeom>
              <a:blipFill>
                <a:blip r:embed="rId12"/>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99159" y="553555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该结论可推广到多元函数的情形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99159" y="5535551"/>
                <a:ext cx="12068434" cy="323165"/>
              </a:xfrm>
              <a:prstGeom prst="rect">
                <a:avLst/>
              </a:prstGeom>
              <a:blipFill>
                <a:blip r:embed="rId13"/>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5146177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2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20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3" grpId="0"/>
      <p:bldP spid="6" grpId="0"/>
      <p:bldP spid="2" grpId="0"/>
      <p:bldP spid="8" grpId="0"/>
      <p:bldP spid="11" grpId="0"/>
      <p:bldP spid="7" grpId="0"/>
      <p:bldP spid="12" grpId="0"/>
      <p:bldP spid="14" grpId="0"/>
      <p:bldP spid="15" grpId="0"/>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62966" y="65541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（必要条件） </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1396653" y="1240344"/>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处存在偏导数，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1396653" y="1240344"/>
                <a:ext cx="11611753" cy="323165"/>
              </a:xfrm>
              <a:prstGeom prst="rect">
                <a:avLst/>
              </a:prstGeom>
              <a:blipFill>
                <a:blip r:embed="rId2"/>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D1743BCA-9319-343C-A6F5-797810BFF37C}"/>
                  </a:ext>
                </a:extLst>
              </p:cNvPr>
              <p:cNvSpPr/>
              <p:nvPr/>
            </p:nvSpPr>
            <p:spPr>
              <a:xfrm>
                <a:off x="4409223" y="122431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且函数在点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D1743BCA-9319-343C-A6F5-797810BFF37C}"/>
                  </a:ext>
                </a:extLst>
              </p:cNvPr>
              <p:cNvSpPr>
                <a:spLocks noRot="1" noChangeAspect="1" noMove="1" noResize="1" noEditPoints="1" noAdjustHandles="1" noChangeArrowheads="1" noChangeShapeType="1" noTextEdit="1"/>
              </p:cNvSpPr>
              <p:nvPr/>
            </p:nvSpPr>
            <p:spPr>
              <a:xfrm>
                <a:off x="4409223" y="1224317"/>
                <a:ext cx="10940820" cy="323165"/>
              </a:xfrm>
              <a:prstGeom prst="rect">
                <a:avLst/>
              </a:prstGeom>
              <a:blipFill>
                <a:blip r:embed="rId3"/>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6179C5D5-1319-6A2C-0BB4-607FD7CDB10F}"/>
                  </a:ext>
                </a:extLst>
              </p:cNvPr>
              <p:cNvSpPr/>
              <p:nvPr/>
            </p:nvSpPr>
            <p:spPr>
              <a:xfrm>
                <a:off x="-1924820" y="185391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6179C5D5-1319-6A2C-0BB4-607FD7CDB10F}"/>
                  </a:ext>
                </a:extLst>
              </p:cNvPr>
              <p:cNvSpPr>
                <a:spLocks noRot="1" noChangeAspect="1" noMove="1" noResize="1" noEditPoints="1" noAdjustHandles="1" noChangeArrowheads="1" noChangeShapeType="1" noTextEdit="1"/>
              </p:cNvSpPr>
              <p:nvPr/>
            </p:nvSpPr>
            <p:spPr>
              <a:xfrm>
                <a:off x="-1924820" y="1853915"/>
                <a:ext cx="10940820" cy="323165"/>
              </a:xfrm>
              <a:prstGeom prst="rect">
                <a:avLst/>
              </a:prstGeom>
              <a:blipFill>
                <a:blip r:embed="rId4"/>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EF46D651-99C8-DDD5-BE0B-E3DD4355F964}"/>
                  </a:ext>
                </a:extLst>
              </p:cNvPr>
              <p:cNvSpPr/>
              <p:nvPr/>
            </p:nvSpPr>
            <p:spPr>
              <a:xfrm>
                <a:off x="-4154672" y="249453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EF46D651-99C8-DDD5-BE0B-E3DD4355F964}"/>
                  </a:ext>
                </a:extLst>
              </p:cNvPr>
              <p:cNvSpPr>
                <a:spLocks noRot="1" noChangeAspect="1" noMove="1" noResize="1" noEditPoints="1" noAdjustHandles="1" noChangeArrowheads="1" noChangeShapeType="1" noTextEdit="1"/>
              </p:cNvSpPr>
              <p:nvPr/>
            </p:nvSpPr>
            <p:spPr>
              <a:xfrm>
                <a:off x="-4154672" y="2494536"/>
                <a:ext cx="10940820" cy="323165"/>
              </a:xfrm>
              <a:prstGeom prst="rect">
                <a:avLst/>
              </a:prstGeom>
              <a:blipFill>
                <a:blip r:embed="rId5"/>
                <a:stretch>
                  <a:fillRect t="-30769" b="-230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006749" y="2494536"/>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006749" y="2494536"/>
                <a:ext cx="10940820"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041326" y="252363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固定</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041326" y="2523637"/>
                <a:ext cx="12068434" cy="323165"/>
              </a:xfrm>
              <a:prstGeom prst="rect">
                <a:avLst/>
              </a:prstGeom>
              <a:blipFill>
                <a:blip r:embed="rId7"/>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122077" y="315323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则一元函数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处也取极值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122077" y="3153235"/>
                <a:ext cx="10940820" cy="323165"/>
              </a:xfrm>
              <a:prstGeom prst="rect">
                <a:avLst/>
              </a:prstGeom>
              <a:blipFill>
                <a:blip r:embed="rId8"/>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1249691" y="384152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r>
                        <a:rPr lang="zh-CN" altLang="en-US" sz="2400" i="1">
                          <a:solidFill>
                            <a:srgbClr val="000000"/>
                          </a:solidFill>
                          <a:latin typeface="Cambria Math" panose="02040503050406030204" pitchFamily="18" charset="0"/>
                          <a:ea typeface="方正书宋_GBK"/>
                          <a:cs typeface="Times New Roman" panose="02020603050405020304" pitchFamily="18" charset="0"/>
                        </a:rPr>
                        <m:t>处有一阶偏导数时</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1249691" y="3841520"/>
                <a:ext cx="12068434" cy="323165"/>
              </a:xfrm>
              <a:prstGeom prst="rect">
                <a:avLst/>
              </a:prstGeom>
              <a:blipFill>
                <a:blip r:embed="rId9"/>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4040850" y="3777829"/>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处可导，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4040850" y="3777829"/>
                <a:ext cx="10940820" cy="323165"/>
              </a:xfrm>
              <a:prstGeom prst="rect">
                <a:avLst/>
              </a:prstGeom>
              <a:blipFill>
                <a:blip r:embed="rId10"/>
                <a:stretch>
                  <a:fillRect t="-33333"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2188801" y="451960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由一元函数极值的必要条件，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2188801" y="4519609"/>
                <a:ext cx="12068434" cy="323165"/>
              </a:xfrm>
              <a:prstGeom prst="rect">
                <a:avLst/>
              </a:prstGeom>
              <a:blipFill>
                <a:blip r:embed="rId11"/>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1165432" y="451144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有</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1165432" y="4511444"/>
                <a:ext cx="12068434" cy="323165"/>
              </a:xfrm>
              <a:prstGeom prst="rect">
                <a:avLst/>
              </a:prstGeom>
              <a:blipFill>
                <a:blip r:embed="rId12"/>
                <a:stretch>
                  <a:fillRect t="-30769"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506E9228-4279-237F-55DB-C60514A5A77D}"/>
                  </a:ext>
                </a:extLst>
              </p:cNvPr>
              <p:cNvSpPr/>
              <p:nvPr/>
            </p:nvSpPr>
            <p:spPr>
              <a:xfrm>
                <a:off x="-753746" y="525064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故</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𝑔</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baseline="-2500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𝑑𝑓</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e>
                          </m:d>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𝑑𝑥</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smtClean="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506E9228-4279-237F-55DB-C60514A5A77D}"/>
                  </a:ext>
                </a:extLst>
              </p:cNvPr>
              <p:cNvSpPr>
                <a:spLocks noRot="1" noChangeAspect="1" noMove="1" noResize="1" noEditPoints="1" noAdjustHandles="1" noChangeArrowheads="1" noChangeShapeType="1" noTextEdit="1"/>
              </p:cNvSpPr>
              <p:nvPr/>
            </p:nvSpPr>
            <p:spPr>
              <a:xfrm>
                <a:off x="-753746" y="5250640"/>
                <a:ext cx="12068434" cy="323165"/>
              </a:xfrm>
              <a:prstGeom prst="rect">
                <a:avLst/>
              </a:prstGeom>
              <a:blipFill>
                <a:blip r:embed="rId13"/>
                <a:stretch>
                  <a:fillRect t="-92308" b="-730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1FB0CB1B-7A00-D6AE-C388-DD6C60A863C0}"/>
                  </a:ext>
                </a:extLst>
              </p:cNvPr>
              <p:cNvSpPr/>
              <p:nvPr/>
            </p:nvSpPr>
            <p:spPr>
              <a:xfrm>
                <a:off x="2041326" y="6030617"/>
                <a:ext cx="12068434" cy="343940"/>
              </a:xfrm>
              <a:prstGeom prst="rect">
                <a:avLst/>
              </a:prstGeom>
            </p:spPr>
            <p:txBody>
              <a:bodyPr wrap="square">
                <a:spAutoFit/>
              </a:bodyPr>
              <a:lstStyle/>
              <a:p>
                <a:pPr indent="266700">
                  <a:lnSpc>
                    <a:spcPts val="1810"/>
                  </a:lnSpc>
                </a:pPr>
                <a14:m>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同理有</m:t>
                    </m:r>
                  </m:oMath>
                </a14:m>
                <a:r>
                  <a:rPr lang="en-US" altLang="zh-CN" sz="2400" dirty="0">
                    <a:solidFill>
                      <a:srgbClr val="000000"/>
                    </a:solidFill>
                    <a:latin typeface="NEU-BZ-S92"/>
                    <a:ea typeface="方正书宋_GBK"/>
                    <a:cs typeface="Times New Roman" panose="02020603050405020304" pitchFamily="18" charset="0"/>
                  </a:rPr>
                  <a:t>fy(x</a:t>
                </a:r>
                <a:r>
                  <a:rPr lang="en-US" altLang="zh-CN" sz="2400" baseline="-250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a:t>
                </a:r>
                <a:r>
                  <a:rPr lang="en-US" altLang="zh-CN" sz="2400" baseline="-25000" dirty="0">
                    <a:solidFill>
                      <a:srgbClr val="000000"/>
                    </a:solidFill>
                    <a:latin typeface="NEU-BZ-S92"/>
                    <a:ea typeface="方正书宋_GBK"/>
                    <a:cs typeface="Times New Roman" panose="02020603050405020304" pitchFamily="18" charset="0"/>
                  </a:rPr>
                  <a:t>0</a:t>
                </a:r>
                <a:r>
                  <a:rPr lang="en-US" altLang="zh-CN" sz="2400" dirty="0">
                    <a:solidFill>
                      <a:srgbClr val="000000"/>
                    </a:solidFill>
                    <a:latin typeface="NEU-BZ-S92"/>
                    <a:ea typeface="方正书宋_GBK"/>
                    <a:cs typeface="Times New Roman" panose="02020603050405020304" pitchFamily="18" charset="0"/>
                  </a:rPr>
                  <a:t>)=0.</a:t>
                </a:r>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1FB0CB1B-7A00-D6AE-C388-DD6C60A863C0}"/>
                  </a:ext>
                </a:extLst>
              </p:cNvPr>
              <p:cNvSpPr>
                <a:spLocks noRot="1" noChangeAspect="1" noMove="1" noResize="1" noEditPoints="1" noAdjustHandles="1" noChangeArrowheads="1" noChangeShapeType="1" noTextEdit="1"/>
              </p:cNvSpPr>
              <p:nvPr/>
            </p:nvSpPr>
            <p:spPr>
              <a:xfrm>
                <a:off x="2041326" y="6030617"/>
                <a:ext cx="12068434" cy="343940"/>
              </a:xfrm>
              <a:prstGeom prst="rect">
                <a:avLst/>
              </a:prstGeom>
              <a:blipFill>
                <a:blip r:embed="rId14"/>
                <a:stretch>
                  <a:fillRect t="-44828" b="-379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1530487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20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3" grpId="0"/>
      <p:bldP spid="2" grpId="0"/>
      <p:bldP spid="8" grpId="0"/>
      <p:bldP spid="11" grpId="0"/>
      <p:bldP spid="7" grpId="0"/>
      <p:bldP spid="12" grpId="0"/>
      <p:bldP spid="14" grpId="0"/>
      <p:bldP spid="15" grpId="0"/>
      <p:bldP spid="9" grpId="0"/>
      <p:bldP spid="13" grpId="0"/>
      <p:bldP spid="1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30881" y="1024382"/>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可将此结论推广到三元及三元以上函数的情况，</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329150" y="1609889"/>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如三元函数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𝑢</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处存在偏导数，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29150" y="1609889"/>
                <a:ext cx="11611753" cy="323165"/>
              </a:xfrm>
              <a:prstGeom prst="rect">
                <a:avLst/>
              </a:prstGeom>
              <a:blipFill>
                <a:blip r:embed="rId2"/>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54162" y="2268411"/>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处取极值的必要条件是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的三个偏导数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54162" y="2268411"/>
                <a:ext cx="12188096" cy="323165"/>
              </a:xfrm>
              <a:prstGeom prst="rect">
                <a:avLst/>
              </a:prstGeom>
              <a:blipFill>
                <a:blip r:embed="rId3"/>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835474" y="28976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处都为零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835474" y="2897610"/>
                <a:ext cx="12068434"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603341" y="352282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使得函数的一阶偏导数同时为零的点称为函数的驻点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603341" y="3522822"/>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3495587" y="41159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与一元函数一样，</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3495587" y="4115933"/>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1361818" y="4115932"/>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偏导数存在的函数的极值点一定是驻点，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1361818" y="4115932"/>
                <a:ext cx="10940820"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3071118" y="469354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但驻点不一定是极值点，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3071118" y="4693545"/>
                <a:ext cx="12068434" cy="323165"/>
              </a:xfrm>
              <a:prstGeom prst="rect">
                <a:avLst/>
              </a:prstGeom>
              <a:blipFill>
                <a:blip r:embed="rId8"/>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009241" y="470333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例如对于函数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，易见</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是它的驻点，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009241" y="4703334"/>
                <a:ext cx="12068434" cy="323165"/>
              </a:xfrm>
              <a:prstGeom prst="rect">
                <a:avLst/>
              </a:prstGeom>
              <a:blipFill>
                <a:blip r:embed="rId9"/>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506E9228-4279-237F-55DB-C60514A5A77D}"/>
                  </a:ext>
                </a:extLst>
              </p:cNvPr>
              <p:cNvSpPr/>
              <p:nvPr/>
            </p:nvSpPr>
            <p:spPr>
              <a:xfrm>
                <a:off x="-3495587" y="528094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但不是它的极值点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506E9228-4279-237F-55DB-C60514A5A77D}"/>
                  </a:ext>
                </a:extLst>
              </p:cNvPr>
              <p:cNvSpPr>
                <a:spLocks noRot="1" noChangeAspect="1" noMove="1" noResize="1" noEditPoints="1" noAdjustHandles="1" noChangeArrowheads="1" noChangeShapeType="1" noTextEdit="1"/>
              </p:cNvSpPr>
              <p:nvPr/>
            </p:nvSpPr>
            <p:spPr>
              <a:xfrm>
                <a:off x="-3495587" y="5280947"/>
                <a:ext cx="12068434" cy="323165"/>
              </a:xfrm>
              <a:prstGeom prst="rect">
                <a:avLst/>
              </a:prstGeom>
              <a:blipFill>
                <a:blip r:embed="rId1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1FB0CB1B-7A00-D6AE-C388-DD6C60A863C0}"/>
                  </a:ext>
                </a:extLst>
              </p:cNvPr>
              <p:cNvSpPr/>
              <p:nvPr/>
            </p:nvSpPr>
            <p:spPr>
              <a:xfrm>
                <a:off x="453157" y="529073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如何判别驻点是否为极值点呢？</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1FB0CB1B-7A00-D6AE-C388-DD6C60A863C0}"/>
                  </a:ext>
                </a:extLst>
              </p:cNvPr>
              <p:cNvSpPr>
                <a:spLocks noRot="1" noChangeAspect="1" noMove="1" noResize="1" noEditPoints="1" noAdjustHandles="1" noChangeArrowheads="1" noChangeShapeType="1" noTextEdit="1"/>
              </p:cNvSpPr>
              <p:nvPr/>
            </p:nvSpPr>
            <p:spPr>
              <a:xfrm>
                <a:off x="453157" y="5290736"/>
                <a:ext cx="12068434" cy="323165"/>
              </a:xfrm>
              <a:prstGeom prst="rect">
                <a:avLst/>
              </a:prstGeom>
              <a:blipFill>
                <a:blip r:embed="rId11"/>
                <a:stretch>
                  <a:fillRect t="-29630"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4151392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2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4" grpId="0"/>
      <p:bldP spid="15" grpId="0"/>
      <p:bldP spid="9" grpId="0"/>
      <p:bldP spid="13" grpId="0"/>
      <p:bldP spid="1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46923" y="735624"/>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（充分条件）</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313108" y="1321131"/>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处的某邻域内有二阶连续偏导数，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13108" y="1321131"/>
                <a:ext cx="11611753"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2672773" y="1930292"/>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又</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2672773" y="1930292"/>
                <a:ext cx="12188096" cy="323165"/>
              </a:xfrm>
              <a:prstGeom prst="rect">
                <a:avLst/>
              </a:prstGeom>
              <a:blipFill>
                <a:blip r:embed="rId3"/>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1151106" y="255556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1151106" y="2555568"/>
                <a:ext cx="12068434" cy="323165"/>
              </a:xfrm>
              <a:prstGeom prst="rect">
                <a:avLst/>
              </a:prstGeom>
              <a:blipFill>
                <a:blip r:embed="rId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4182435" y="3218014"/>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4182435" y="3218014"/>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2612942" y="320189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2612942" y="3201898"/>
                <a:ext cx="12068434" cy="323165"/>
              </a:xfrm>
              <a:prstGeom prst="rect">
                <a:avLst/>
              </a:prstGeom>
              <a:blipFill>
                <a:blip r:embed="rId6"/>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2554672" y="3201897"/>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2554672" y="3201897"/>
                <a:ext cx="10940820"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1980255" y="37795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en-US" altLang="zh-CN" sz="2400" i="1">
                          <a:solidFill>
                            <a:srgbClr val="000000"/>
                          </a:solidFill>
                          <a:latin typeface="Cambria Math" panose="02040503050406030204" pitchFamily="18" charset="0"/>
                          <a:ea typeface="方正书宋_GBK"/>
                          <a:cs typeface="Times New Roman" panose="02020603050405020304" pitchFamily="18" charset="0"/>
                        </a:rPr>
                        <m:t>&lt;0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时取极大值，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1980255" y="3779510"/>
                <a:ext cx="12068434" cy="323165"/>
              </a:xfrm>
              <a:prstGeom prst="rect">
                <a:avLst/>
              </a:prstGeom>
              <a:blipFill>
                <a:blip r:embed="rId8"/>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846923" y="377803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时取极小值；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846923" y="3778036"/>
                <a:ext cx="12068434" cy="323165"/>
              </a:xfrm>
              <a:prstGeom prst="rect">
                <a:avLst/>
              </a:prstGeom>
              <a:blipFill>
                <a:blip r:embed="rId9"/>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506E9228-4279-237F-55DB-C60514A5A77D}"/>
                  </a:ext>
                </a:extLst>
              </p:cNvPr>
              <p:cNvSpPr/>
              <p:nvPr/>
            </p:nvSpPr>
            <p:spPr>
              <a:xfrm>
                <a:off x="-2553111" y="443549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&lt;0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506E9228-4279-237F-55DB-C60514A5A77D}"/>
                  </a:ext>
                </a:extLst>
              </p:cNvPr>
              <p:cNvSpPr>
                <a:spLocks noRot="1" noChangeAspect="1" noMove="1" noResize="1" noEditPoints="1" noAdjustHandles="1" noChangeArrowheads="1" noChangeShapeType="1" noTextEdit="1"/>
              </p:cNvSpPr>
              <p:nvPr/>
            </p:nvSpPr>
            <p:spPr>
              <a:xfrm>
                <a:off x="-2553111" y="4435498"/>
                <a:ext cx="12068434" cy="323165"/>
              </a:xfrm>
              <a:prstGeom prst="rect">
                <a:avLst/>
              </a:prstGeom>
              <a:blipFill>
                <a:blip r:embed="rId10"/>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1FB0CB1B-7A00-D6AE-C388-DD6C60A863C0}"/>
                  </a:ext>
                </a:extLst>
              </p:cNvPr>
              <p:cNvSpPr/>
              <p:nvPr/>
            </p:nvSpPr>
            <p:spPr>
              <a:xfrm>
                <a:off x="2185704" y="443549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1FB0CB1B-7A00-D6AE-C388-DD6C60A863C0}"/>
                  </a:ext>
                </a:extLst>
              </p:cNvPr>
              <p:cNvSpPr>
                <a:spLocks noRot="1" noChangeAspect="1" noMove="1" noResize="1" noEditPoints="1" noAdjustHandles="1" noChangeArrowheads="1" noChangeShapeType="1" noTextEdit="1"/>
              </p:cNvSpPr>
              <p:nvPr/>
            </p:nvSpPr>
            <p:spPr>
              <a:xfrm>
                <a:off x="2185704" y="4435498"/>
                <a:ext cx="12068434" cy="323165"/>
              </a:xfrm>
              <a:prstGeom prst="rect">
                <a:avLst/>
              </a:prstGeom>
              <a:blipFill>
                <a:blip r:embed="rId11"/>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D9E88751-1655-E9AA-A8B7-F410806397D6}"/>
                  </a:ext>
                </a:extLst>
              </p:cNvPr>
              <p:cNvSpPr/>
              <p:nvPr/>
            </p:nvSpPr>
            <p:spPr>
              <a:xfrm>
                <a:off x="-2553111" y="50979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zh-CN" altLang="en-US" sz="2400" i="1">
                          <a:solidFill>
                            <a:srgbClr val="000000"/>
                          </a:solidFill>
                          <a:latin typeface="Cambria Math" panose="02040503050406030204" pitchFamily="18" charset="0"/>
                          <a:ea typeface="方正书宋_GBK"/>
                          <a:cs typeface="Times New Roman" panose="02020603050405020304" pitchFamily="18" charset="0"/>
                        </a:rPr>
                        <m:t>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D9E88751-1655-E9AA-A8B7-F410806397D6}"/>
                  </a:ext>
                </a:extLst>
              </p:cNvPr>
              <p:cNvSpPr>
                <a:spLocks noRot="1" noChangeAspect="1" noMove="1" noResize="1" noEditPoints="1" noAdjustHandles="1" noChangeArrowheads="1" noChangeShapeType="1" noTextEdit="1"/>
              </p:cNvSpPr>
              <p:nvPr/>
            </p:nvSpPr>
            <p:spPr>
              <a:xfrm>
                <a:off x="-2553111" y="5097911"/>
                <a:ext cx="12068434" cy="323165"/>
              </a:xfrm>
              <a:prstGeom prst="rect">
                <a:avLst/>
              </a:prstGeom>
              <a:blipFill>
                <a:blip r:embed="rId12"/>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CA9C9F62-797F-A9B1-B523-46D1634FC2B5}"/>
                  </a:ext>
                </a:extLst>
              </p:cNvPr>
              <p:cNvSpPr/>
              <p:nvPr/>
            </p:nvSpPr>
            <p:spPr>
              <a:xfrm>
                <a:off x="2554672" y="509791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处可能取极值，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CA9C9F62-797F-A9B1-B523-46D1634FC2B5}"/>
                  </a:ext>
                </a:extLst>
              </p:cNvPr>
              <p:cNvSpPr>
                <a:spLocks noRot="1" noChangeAspect="1" noMove="1" noResize="1" noEditPoints="1" noAdjustHandles="1" noChangeArrowheads="1" noChangeShapeType="1" noTextEdit="1"/>
              </p:cNvSpPr>
              <p:nvPr/>
            </p:nvSpPr>
            <p:spPr>
              <a:xfrm>
                <a:off x="2554672" y="5097911"/>
                <a:ext cx="12068434" cy="323165"/>
              </a:xfrm>
              <a:prstGeom prst="rect">
                <a:avLst/>
              </a:prstGeom>
              <a:blipFill>
                <a:blip r:embed="rId13"/>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B8070456-2382-4CAB-F2DC-0D9D70ED1B42}"/>
                  </a:ext>
                </a:extLst>
              </p:cNvPr>
              <p:cNvSpPr/>
              <p:nvPr/>
            </p:nvSpPr>
            <p:spPr>
              <a:xfrm>
                <a:off x="-2283621" y="576032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也可能不取极值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B8070456-2382-4CAB-F2DC-0D9D70ED1B42}"/>
                  </a:ext>
                </a:extLst>
              </p:cNvPr>
              <p:cNvSpPr>
                <a:spLocks noRot="1" noChangeAspect="1" noMove="1" noResize="1" noEditPoints="1" noAdjustHandles="1" noChangeArrowheads="1" noChangeShapeType="1" noTextEdit="1"/>
              </p:cNvSpPr>
              <p:nvPr/>
            </p:nvSpPr>
            <p:spPr>
              <a:xfrm>
                <a:off x="-2283621" y="5760324"/>
                <a:ext cx="12068434" cy="323165"/>
              </a:xfrm>
              <a:prstGeom prst="rect">
                <a:avLst/>
              </a:prstGeom>
              <a:blipFill>
                <a:blip r:embed="rId14"/>
                <a:stretch>
                  <a:fillRect t="-33333"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6266388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2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2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2000"/>
                                        <p:tgtEl>
                                          <p:spTgt spid="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left)">
                                      <p:cBhvr>
                                        <p:cTn id="67" dur="2000"/>
                                        <p:tgtEl>
                                          <p:spTgt spid="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left)">
                                      <p:cBhvr>
                                        <p:cTn id="7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4" grpId="0"/>
      <p:bldP spid="15" grpId="0"/>
      <p:bldP spid="9" grpId="0"/>
      <p:bldP spid="13" grpId="0"/>
      <p:bldP spid="16" grpId="0"/>
      <p:bldP spid="2" grpId="0"/>
      <p:bldP spid="3"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427748" y="174627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定理</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和定理</a:t>
            </a:r>
            <a:r>
              <a:rPr lang="en-US" altLang="zh-CN" sz="2400" dirty="0">
                <a:solidFill>
                  <a:srgbClr val="000000"/>
                </a:solidFill>
                <a:latin typeface="NEU-BZ-S92"/>
                <a:ea typeface="方正书宋_GBK"/>
                <a:cs typeface="Times New Roman" panose="02020603050405020304" pitchFamily="18" charset="0"/>
              </a:rPr>
              <a:t>2</a:t>
            </a:r>
            <a:r>
              <a:rPr lang="zh-CN" altLang="en-US" sz="2400" dirty="0">
                <a:solidFill>
                  <a:srgbClr val="000000"/>
                </a:solidFill>
                <a:latin typeface="NEU-BZ-S92"/>
                <a:ea typeface="方正书宋_GBK"/>
                <a:cs typeface="Times New Roman" panose="02020603050405020304" pitchFamily="18" charset="0"/>
              </a:rPr>
              <a:t>启示我们求二元函数极值时，</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3223210" y="1768078"/>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可分两步进行：</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223210" y="1768078"/>
                <a:ext cx="11611753" cy="323165"/>
              </a:xfrm>
              <a:prstGeom prst="rect">
                <a:avLst/>
              </a:prstGeom>
              <a:blipFill>
                <a:blip r:embed="rId2"/>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3744285" y="2373514"/>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第一步</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3744285" y="2373514"/>
                <a:ext cx="12188096" cy="323165"/>
              </a:xfrm>
              <a:prstGeom prst="rect">
                <a:avLst/>
              </a:prstGeom>
              <a:blipFill>
                <a:blip r:embed="rId3"/>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580825" y="23790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利用函数的一阶偏导数同时等于零求出所有驻点；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580825" y="2379080"/>
                <a:ext cx="12068434" cy="323165"/>
              </a:xfrm>
              <a:prstGeom prst="rect">
                <a:avLst/>
              </a:prstGeom>
              <a:blipFill>
                <a:blip r:embed="rId4"/>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3120647" y="302841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第二步</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3120647" y="3028410"/>
                <a:ext cx="10940820" cy="323165"/>
              </a:xfrm>
              <a:prstGeom prst="rect">
                <a:avLst/>
              </a:prstGeom>
              <a:blipFill>
                <a:blip r:embed="rId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828959" y="304829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求出驻点处的二阶偏导数值，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828959" y="3048292"/>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16AA2EBA-DC25-8DBC-1837-1B43EA924EFC}"/>
                  </a:ext>
                </a:extLst>
              </p:cNvPr>
              <p:cNvSpPr/>
              <p:nvPr/>
            </p:nvSpPr>
            <p:spPr>
              <a:xfrm>
                <a:off x="3330336" y="3056333"/>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根据定理</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进行判断，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16AA2EBA-DC25-8DBC-1837-1B43EA924EFC}"/>
                  </a:ext>
                </a:extLst>
              </p:cNvPr>
              <p:cNvSpPr>
                <a:spLocks noRot="1" noChangeAspect="1" noMove="1" noResize="1" noEditPoints="1" noAdjustHandles="1" noChangeArrowheads="1" noChangeShapeType="1" noTextEdit="1"/>
              </p:cNvSpPr>
              <p:nvPr/>
            </p:nvSpPr>
            <p:spPr>
              <a:xfrm>
                <a:off x="3330336" y="3056333"/>
                <a:ext cx="10940820" cy="323165"/>
              </a:xfrm>
              <a:prstGeom prst="rect">
                <a:avLst/>
              </a:prstGeom>
              <a:blipFill>
                <a:blip r:embed="rId7"/>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1832567" y="368297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找出极值点，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1832567" y="3682973"/>
                <a:ext cx="12068434" cy="323165"/>
              </a:xfrm>
              <a:prstGeom prst="rect">
                <a:avLst/>
              </a:prstGeom>
              <a:blipFill>
                <a:blip r:embed="rId8"/>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0" y="369762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并求出极值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0" y="3697622"/>
                <a:ext cx="12068434" cy="323165"/>
              </a:xfrm>
              <a:prstGeom prst="rect">
                <a:avLst/>
              </a:prstGeom>
              <a:blipFill>
                <a:blip r:embed="rId9"/>
                <a:stretch>
                  <a:fillRect t="-34615" b="-2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6515478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4" grpId="0"/>
      <p:bldP spid="15"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251180" y="1240688"/>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2</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290123" y="1220806"/>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9</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的极值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90123" y="1220806"/>
                <a:ext cx="11611753"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4145338" y="1950494"/>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4145338" y="1950494"/>
                <a:ext cx="12188096" cy="323165"/>
              </a:xfrm>
              <a:prstGeom prst="rect">
                <a:avLst/>
              </a:prstGeom>
              <a:blipFill>
                <a:blip r:embed="rId3"/>
                <a:stretch>
                  <a:fillRect t="-33333"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451133" y="194575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先解方程组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451133" y="1945751"/>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249613" y="2488825"/>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9=0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249613" y="2488825"/>
                <a:ext cx="10940820" cy="323165"/>
              </a:xfrm>
              <a:prstGeom prst="rect">
                <a:avLst/>
              </a:prstGeom>
              <a:blipFill>
                <a:blip r:embed="rId5"/>
                <a:stretch>
                  <a:fillRect t="-25926"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314194" y="307857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314194" y="3078575"/>
                <a:ext cx="12068434" cy="323165"/>
              </a:xfrm>
              <a:prstGeom prst="rect">
                <a:avLst/>
              </a:prstGeom>
              <a:blipFill>
                <a:blip r:embed="rId6"/>
                <a:stretch>
                  <a:fillRect t="-26923"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314194" y="397596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求出全部驻点：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314194" y="3975965"/>
                <a:ext cx="12068434" cy="323165"/>
              </a:xfrm>
              <a:prstGeom prst="rect">
                <a:avLst/>
              </a:prstGeom>
              <a:blipFill>
                <a:blip r:embed="rId7"/>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3128211" y="471177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再求二阶偏导数</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3128211" y="4711772"/>
                <a:ext cx="12068434" cy="323165"/>
              </a:xfrm>
              <a:prstGeom prst="rect">
                <a:avLst/>
              </a:prstGeom>
              <a:blipFill>
                <a:blip r:embed="rId8"/>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166558" y="535069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166558" y="5350692"/>
                <a:ext cx="12068434" cy="323165"/>
              </a:xfrm>
              <a:prstGeom prst="rect">
                <a:avLst/>
              </a:prstGeom>
              <a:blipFill>
                <a:blip r:embed="rId9"/>
                <a:stretch>
                  <a:fillRect t="-26923" b="-384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6794765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5" grpId="0"/>
      <p:bldP spid="9"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DF88A6E-1C4D-6FBF-C25A-76B3BABD8C5A}"/>
              </a:ext>
            </a:extLst>
          </p:cNvPr>
          <p:cNvSpPr/>
          <p:nvPr/>
        </p:nvSpPr>
        <p:spPr>
          <a:xfrm>
            <a:off x="1024757" y="100897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3</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矩形 10">
                <a:extLst>
                  <a:ext uri="{FF2B5EF4-FFF2-40B4-BE49-F238E27FC236}">
                    <a16:creationId xmlns:a16="http://schemas.microsoft.com/office/drawing/2014/main" id="{825D303C-3078-6E23-8EA5-3E57576AAFF7}"/>
                  </a:ext>
                </a:extLst>
              </p:cNvPr>
              <p:cNvSpPr/>
              <p:nvPr/>
            </p:nvSpPr>
            <p:spPr>
              <a:xfrm>
                <a:off x="2042674" y="1006101"/>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求</a:t>
                </a:r>
                <a:r>
                  <a:rPr lang="en-US" altLang="zh-CN" sz="2400" dirty="0">
                    <a:solidFill>
                      <a:srgbClr val="000000"/>
                    </a:solidFill>
                    <a:latin typeface="NEU-BZ-S92"/>
                    <a:ea typeface="方正书宋_GBK"/>
                    <a:cs typeface="Times New Roman" panose="02020603050405020304" pitchFamily="18" charset="0"/>
                  </a:rPr>
                  <a:t>r=</a:t>
                </a:r>
                <a14:m>
                  <m:oMath xmlns:m="http://schemas.openxmlformats.org/officeDocument/2006/math">
                    <m:rad>
                      <m:radPr>
                        <m:degHide m:val="on"/>
                        <m:ctrlPr>
                          <a:rPr lang="en-US" altLang="zh-CN" sz="2400" i="1" smtClean="0">
                            <a:solidFill>
                              <a:srgbClr val="000000"/>
                            </a:solidFill>
                            <a:latin typeface="Cambria Math" panose="02040503050406030204" pitchFamily="18" charset="0"/>
                            <a:cs typeface="Times New Roman" panose="02020603050405020304" pitchFamily="18" charset="0"/>
                          </a:rPr>
                        </m:ctrlPr>
                      </m:radPr>
                      <m:deg/>
                      <m:e>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z</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zh-CN" altLang="en-US" sz="2400" dirty="0">
                    <a:solidFill>
                      <a:srgbClr val="000000"/>
                    </a:solidFill>
                    <a:latin typeface="NEU-BZ-S92"/>
                    <a:ea typeface="方正书宋_GBK"/>
                    <a:cs typeface="Times New Roman" panose="02020603050405020304" pitchFamily="18" charset="0"/>
                  </a:rPr>
                  <a:t>的三个偏导数</a:t>
                </a:r>
                <a:r>
                  <a:rPr lang="en-US" altLang="zh-CN" sz="2400" dirty="0">
                    <a:solidFill>
                      <a:srgbClr val="000000"/>
                    </a:solidFill>
                    <a:latin typeface="NEU-BZ-S92"/>
                    <a:ea typeface="方正书宋_GBK"/>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11" name="矩形 10">
                <a:extLst>
                  <a:ext uri="{FF2B5EF4-FFF2-40B4-BE49-F238E27FC236}">
                    <a16:creationId xmlns:a16="http://schemas.microsoft.com/office/drawing/2014/main" id="{825D303C-3078-6E23-8EA5-3E57576AAFF7}"/>
                  </a:ext>
                </a:extLst>
              </p:cNvPr>
              <p:cNvSpPr>
                <a:spLocks noRot="1" noChangeAspect="1" noMove="1" noResize="1" noEditPoints="1" noAdjustHandles="1" noChangeArrowheads="1" noChangeShapeType="1" noTextEdit="1"/>
              </p:cNvSpPr>
              <p:nvPr/>
            </p:nvSpPr>
            <p:spPr>
              <a:xfrm>
                <a:off x="2042674" y="1006101"/>
                <a:ext cx="10453037" cy="344966"/>
              </a:xfrm>
              <a:prstGeom prst="rect">
                <a:avLst/>
              </a:prstGeom>
              <a:blipFill>
                <a:blip r:embed="rId2"/>
                <a:stretch>
                  <a:fillRect t="-46429" b="-39286"/>
                </a:stretch>
              </a:blipFill>
            </p:spPr>
            <p:txBody>
              <a:bodyPr/>
              <a:lstStyle/>
              <a:p>
                <a:r>
                  <a:rPr lang="zh-CN" altLang="en-US">
                    <a:noFill/>
                  </a:rPr>
                  <a:t> </a:t>
                </a:r>
              </a:p>
            </p:txBody>
          </p:sp>
        </mc:Fallback>
      </mc:AlternateContent>
      <p:sp>
        <p:nvSpPr>
          <p:cNvPr id="4" name="矩形 3">
            <a:extLst>
              <a:ext uri="{FF2B5EF4-FFF2-40B4-BE49-F238E27FC236}">
                <a16:creationId xmlns:a16="http://schemas.microsoft.com/office/drawing/2014/main" id="{49B835E8-2482-5041-A25D-2F243DC429AA}"/>
              </a:ext>
            </a:extLst>
          </p:cNvPr>
          <p:cNvSpPr/>
          <p:nvPr/>
        </p:nvSpPr>
        <p:spPr>
          <a:xfrm>
            <a:off x="1118407" y="209139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endParaRPr lang="zh-CN" altLang="zh-CN"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2E3AB977-D400-7754-75D6-B461D9F3C4D6}"/>
                  </a:ext>
                </a:extLst>
              </p:cNvPr>
              <p:cNvSpPr/>
              <p:nvPr/>
            </p:nvSpPr>
            <p:spPr>
              <a:xfrm>
                <a:off x="1894239" y="2097832"/>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将</a:t>
                </a:r>
                <a:r>
                  <a:rPr lang="en-US" altLang="zh-CN" sz="2400" dirty="0">
                    <a:solidFill>
                      <a:srgbClr val="000000"/>
                    </a:solidFill>
                    <a:latin typeface="NEU-BZ-S92"/>
                    <a:ea typeface="方正书宋_GBK"/>
                    <a:cs typeface="Times New Roman" panose="02020603050405020304" pitchFamily="18" charset="0"/>
                  </a:rPr>
                  <a:t>r=</a:t>
                </a:r>
                <a14:m>
                  <m:oMath xmlns:m="http://schemas.openxmlformats.org/officeDocument/2006/math">
                    <m:rad>
                      <m:radPr>
                        <m:degHide m:val="on"/>
                        <m:ctrlPr>
                          <a:rPr lang="en-US" altLang="zh-CN" sz="2400" i="1">
                            <a:solidFill>
                              <a:srgbClr val="000000"/>
                            </a:solidFill>
                            <a:latin typeface="Cambria Math" panose="02040503050406030204" pitchFamily="18" charset="0"/>
                            <a:cs typeface="Times New Roman" panose="02020603050405020304" pitchFamily="18" charset="0"/>
                          </a:rPr>
                        </m:ctrlPr>
                      </m:radPr>
                      <m:deg/>
                      <m:e>
                        <m:r>
                          <m:rPr>
                            <m:nor/>
                          </m:rPr>
                          <a:rPr lang="en-US" altLang="zh-CN" sz="2400" dirty="0">
                            <a:solidFill>
                              <a:srgbClr val="000000"/>
                            </a:solidFill>
                            <a:latin typeface="NEU-BZ-S92"/>
                            <a:ea typeface="方正书宋_GBK"/>
                            <a:cs typeface="Times New Roman" panose="02020603050405020304" pitchFamily="18" charset="0"/>
                          </a:rPr>
                          <m:t>x</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y</m:t>
                        </m:r>
                        <m:r>
                          <m:rPr>
                            <m:nor/>
                          </m:rPr>
                          <a:rPr lang="en-US" altLang="zh-CN" sz="2400" baseline="30000" dirty="0">
                            <a:solidFill>
                              <a:srgbClr val="000000"/>
                            </a:solidFill>
                            <a:latin typeface="NEU-BZ-S92"/>
                            <a:ea typeface="方正书宋_GBK"/>
                            <a:cs typeface="Times New Roman" panose="02020603050405020304" pitchFamily="18" charset="0"/>
                          </a:rPr>
                          <m:t>2</m:t>
                        </m:r>
                        <m:r>
                          <m:rPr>
                            <m:nor/>
                          </m:rPr>
                          <a:rPr lang="en-US" altLang="zh-CN" sz="2400" dirty="0">
                            <a:solidFill>
                              <a:srgbClr val="000000"/>
                            </a:solidFill>
                            <a:latin typeface="NEU-BZ-S92"/>
                            <a:ea typeface="方正书宋_GBK"/>
                            <a:cs typeface="Times New Roman" panose="02020603050405020304" pitchFamily="18" charset="0"/>
                          </a:rPr>
                          <m:t>+</m:t>
                        </m:r>
                        <m:r>
                          <m:rPr>
                            <m:nor/>
                          </m:rPr>
                          <a:rPr lang="en-US" altLang="zh-CN" sz="2400" dirty="0">
                            <a:solidFill>
                              <a:srgbClr val="000000"/>
                            </a:solidFill>
                            <a:latin typeface="NEU-BZ-S92"/>
                            <a:ea typeface="方正书宋_GBK"/>
                            <a:cs typeface="Times New Roman" panose="02020603050405020304" pitchFamily="18" charset="0"/>
                          </a:rPr>
                          <m:t>z</m:t>
                        </m:r>
                        <m:r>
                          <m:rPr>
                            <m:nor/>
                          </m:rPr>
                          <a:rPr lang="en-US" altLang="zh-CN" sz="2400" baseline="30000" dirty="0">
                            <a:solidFill>
                              <a:srgbClr val="000000"/>
                            </a:solidFill>
                            <a:latin typeface="NEU-BZ-S92"/>
                            <a:ea typeface="方正书宋_GBK"/>
                            <a:cs typeface="Times New Roman" panose="02020603050405020304" pitchFamily="18" charset="0"/>
                          </a:rPr>
                          <m:t>2</m:t>
                        </m:r>
                      </m:e>
                    </m:rad>
                  </m:oMath>
                </a14:m>
                <a:r>
                  <a:rPr lang="zh-CN" altLang="en-US" sz="2400" dirty="0">
                    <a:solidFill>
                      <a:srgbClr val="000000"/>
                    </a:solidFill>
                    <a:latin typeface="NEU-BZ-S92"/>
                    <a:ea typeface="方正书宋_GBK"/>
                    <a:cs typeface="Times New Roman" panose="02020603050405020304" pitchFamily="18" charset="0"/>
                  </a:rPr>
                  <a:t> 中的</a:t>
                </a:r>
                <a:r>
                  <a:rPr lang="en-US" altLang="zh-CN" sz="2400" dirty="0">
                    <a:solidFill>
                      <a:srgbClr val="000000"/>
                    </a:solidFill>
                    <a:latin typeface="NEU-BZ-S92"/>
                    <a:ea typeface="方正书宋_GBK"/>
                    <a:cs typeface="Times New Roman" panose="02020603050405020304" pitchFamily="18" charset="0"/>
                  </a:rPr>
                  <a:t>y</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z</a:t>
                </a:r>
                <a:r>
                  <a:rPr lang="zh-CN" altLang="en-US" sz="2400" dirty="0">
                    <a:solidFill>
                      <a:srgbClr val="000000"/>
                    </a:solidFill>
                    <a:latin typeface="NEU-BZ-S92"/>
                    <a:ea typeface="方正书宋_GBK"/>
                    <a:cs typeface="Times New Roman" panose="02020603050405020304" pitchFamily="18" charset="0"/>
                  </a:rPr>
                  <a:t>看成常数， </a:t>
                </a:r>
                <a:endParaRPr lang="zh-CN" altLang="zh-CN" sz="2400" dirty="0">
                  <a:solidFill>
                    <a:srgbClr val="000000"/>
                  </a:solidFill>
                  <a:latin typeface="NEU-BZ-S92"/>
                  <a:ea typeface="方正书宋_GBK"/>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2E3AB977-D400-7754-75D6-B461D9F3C4D6}"/>
                  </a:ext>
                </a:extLst>
              </p:cNvPr>
              <p:cNvSpPr>
                <a:spLocks noRot="1" noChangeAspect="1" noMove="1" noResize="1" noEditPoints="1" noAdjustHandles="1" noChangeArrowheads="1" noChangeShapeType="1" noTextEdit="1"/>
              </p:cNvSpPr>
              <p:nvPr/>
            </p:nvSpPr>
            <p:spPr>
              <a:xfrm>
                <a:off x="1894239" y="2097832"/>
                <a:ext cx="10453037" cy="344966"/>
              </a:xfrm>
              <a:prstGeom prst="rect">
                <a:avLst/>
              </a:prstGeom>
              <a:blipFill>
                <a:blip r:embed="rId3"/>
                <a:stretch>
                  <a:fillRect t="-46429" b="-39286"/>
                </a:stretch>
              </a:blipFill>
            </p:spPr>
            <p:txBody>
              <a:bodyPr/>
              <a:lstStyle/>
              <a:p>
                <a:r>
                  <a:rPr lang="zh-CN" altLang="en-US">
                    <a:noFill/>
                  </a:rPr>
                  <a:t> </a:t>
                </a:r>
              </a:p>
            </p:txBody>
          </p:sp>
        </mc:Fallback>
      </mc:AlternateContent>
      <p:sp>
        <p:nvSpPr>
          <p:cNvPr id="6" name="矩形 5">
            <a:extLst>
              <a:ext uri="{FF2B5EF4-FFF2-40B4-BE49-F238E27FC236}">
                <a16:creationId xmlns:a16="http://schemas.microsoft.com/office/drawing/2014/main" id="{A5409592-DA70-4A14-C867-C508B711D96A}"/>
              </a:ext>
            </a:extLst>
          </p:cNvPr>
          <p:cNvSpPr/>
          <p:nvPr/>
        </p:nvSpPr>
        <p:spPr>
          <a:xfrm>
            <a:off x="6690874" y="2088315"/>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对</a:t>
            </a:r>
            <a:r>
              <a:rPr lang="en-US" altLang="zh-CN" sz="2400" dirty="0">
                <a:solidFill>
                  <a:srgbClr val="000000"/>
                </a:solidFill>
                <a:latin typeface="NEU-BZ-S92"/>
                <a:ea typeface="方正书宋_GBK"/>
                <a:cs typeface="Times New Roman" panose="02020603050405020304" pitchFamily="18" charset="0"/>
              </a:rPr>
              <a:t>x</a:t>
            </a:r>
            <a:r>
              <a:rPr lang="zh-CN" altLang="en-US" sz="2400" dirty="0">
                <a:solidFill>
                  <a:srgbClr val="000000"/>
                </a:solidFill>
                <a:latin typeface="NEU-BZ-S92"/>
                <a:ea typeface="方正书宋_GBK"/>
                <a:cs typeface="Times New Roman" panose="02020603050405020304" pitchFamily="18" charset="0"/>
              </a:rPr>
              <a:t>求导，</a:t>
            </a:r>
            <a:endParaRPr lang="zh-CN" altLang="zh-CN" sz="2400"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33633867-A6CE-D413-2835-5F7850EE6BA9}"/>
              </a:ext>
            </a:extLst>
          </p:cNvPr>
          <p:cNvSpPr/>
          <p:nvPr/>
        </p:nvSpPr>
        <p:spPr>
          <a:xfrm>
            <a:off x="8375006" y="2071659"/>
            <a:ext cx="10453037" cy="338682"/>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有</a:t>
            </a:r>
            <a:endParaRPr lang="zh-CN" altLang="zh-CN" sz="2400" baseline="30000" dirty="0">
              <a:solidFill>
                <a:srgbClr val="000000"/>
              </a:solidFill>
              <a:latin typeface="NEU-BZ-S92"/>
              <a:ea typeface="方正书宋_GBK"/>
              <a:cs typeface="Times New Roman" panose="02020603050405020304" pitchFamily="18" charset="0"/>
            </a:endParaRPr>
          </a:p>
        </p:txBody>
      </p:sp>
      <p:pic>
        <p:nvPicPr>
          <p:cNvPr id="2" name="图片 1">
            <a:extLst>
              <a:ext uri="{FF2B5EF4-FFF2-40B4-BE49-F238E27FC236}">
                <a16:creationId xmlns:a16="http://schemas.microsoft.com/office/drawing/2014/main" id="{37EB50CB-8884-578A-75A4-BF7F3E69B174}"/>
              </a:ext>
            </a:extLst>
          </p:cNvPr>
          <p:cNvPicPr>
            <a:picLocks noChangeAspect="1"/>
          </p:cNvPicPr>
          <p:nvPr/>
        </p:nvPicPr>
        <p:blipFill>
          <a:blip r:embed="rId4"/>
          <a:stretch>
            <a:fillRect/>
          </a:stretch>
        </p:blipFill>
        <p:spPr>
          <a:xfrm>
            <a:off x="3703027" y="2546472"/>
            <a:ext cx="3850683" cy="1303308"/>
          </a:xfrm>
          <a:prstGeom prst="rect">
            <a:avLst/>
          </a:prstGeom>
        </p:spPr>
      </p:pic>
      <p:sp>
        <p:nvSpPr>
          <p:cNvPr id="15" name="矩形 14">
            <a:extLst>
              <a:ext uri="{FF2B5EF4-FFF2-40B4-BE49-F238E27FC236}">
                <a16:creationId xmlns:a16="http://schemas.microsoft.com/office/drawing/2014/main" id="{BA7B714E-E91A-2183-4485-C49CF0C211C7}"/>
              </a:ext>
            </a:extLst>
          </p:cNvPr>
          <p:cNvSpPr/>
          <p:nvPr/>
        </p:nvSpPr>
        <p:spPr>
          <a:xfrm>
            <a:off x="1738963" y="4388054"/>
            <a:ext cx="10453037"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根据所给函数关于自变量的对称性，</a:t>
            </a:r>
            <a:endParaRPr lang="zh-CN" altLang="zh-CN" sz="2400" dirty="0">
              <a:solidFill>
                <a:srgbClr val="000000"/>
              </a:solidFill>
              <a:latin typeface="NEU-BZ-S92"/>
              <a:ea typeface="方正书宋_GBK"/>
              <a:cs typeface="Times New Roman" panose="02020603050405020304" pitchFamily="18" charset="0"/>
            </a:endParaRPr>
          </a:p>
        </p:txBody>
      </p:sp>
      <p:sp>
        <p:nvSpPr>
          <p:cNvPr id="16" name="矩形 15">
            <a:extLst>
              <a:ext uri="{FF2B5EF4-FFF2-40B4-BE49-F238E27FC236}">
                <a16:creationId xmlns:a16="http://schemas.microsoft.com/office/drawing/2014/main" id="{DA6A0A06-6D2C-BA6C-AE63-C3F4DAACA7DD}"/>
              </a:ext>
            </a:extLst>
          </p:cNvPr>
          <p:cNvSpPr/>
          <p:nvPr/>
        </p:nvSpPr>
        <p:spPr>
          <a:xfrm>
            <a:off x="6996957" y="4355597"/>
            <a:ext cx="10453037" cy="338682"/>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可得</a:t>
            </a:r>
            <a:endParaRPr lang="zh-CN" altLang="zh-CN" sz="2400" baseline="30000" dirty="0">
              <a:solidFill>
                <a:srgbClr val="000000"/>
              </a:solidFill>
              <a:latin typeface="NEU-BZ-S92"/>
              <a:ea typeface="方正书宋_GBK"/>
              <a:cs typeface="Times New Roman" panose="02020603050405020304" pitchFamily="18" charset="0"/>
            </a:endParaRPr>
          </a:p>
        </p:txBody>
      </p:sp>
      <p:pic>
        <p:nvPicPr>
          <p:cNvPr id="18" name="图片 17">
            <a:extLst>
              <a:ext uri="{FF2B5EF4-FFF2-40B4-BE49-F238E27FC236}">
                <a16:creationId xmlns:a16="http://schemas.microsoft.com/office/drawing/2014/main" id="{F9E4B099-1777-8400-4725-36FD200B3767}"/>
              </a:ext>
            </a:extLst>
          </p:cNvPr>
          <p:cNvPicPr>
            <a:picLocks noChangeAspect="1"/>
          </p:cNvPicPr>
          <p:nvPr/>
        </p:nvPicPr>
        <p:blipFill>
          <a:blip r:embed="rId5"/>
          <a:stretch>
            <a:fillRect/>
          </a:stretch>
        </p:blipFill>
        <p:spPr>
          <a:xfrm>
            <a:off x="4369489" y="5160577"/>
            <a:ext cx="2517758" cy="1142675"/>
          </a:xfrm>
          <a:prstGeom prst="rect">
            <a:avLst/>
          </a:prstGeom>
        </p:spPr>
      </p:pic>
    </p:spTree>
    <p:extLst>
      <p:ext uri="{BB962C8B-B14F-4D97-AF65-F5344CB8AC3E}">
        <p14:creationId xmlns:p14="http://schemas.microsoft.com/office/powerpoint/2010/main" val="329369551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20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2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4" grpId="0"/>
      <p:bldP spid="5" grpId="0"/>
      <p:bldP spid="6" grpId="0"/>
      <p:bldP spid="8" grpId="0"/>
      <p:bldP spid="15" grpId="0"/>
      <p:bldP spid="1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901765" y="502751"/>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在点</a:t>
            </a:r>
            <a:r>
              <a:rPr lang="en-US" altLang="zh-CN" sz="24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0)</a:t>
            </a:r>
            <a:r>
              <a:rPr lang="zh-CN" altLang="en-US" sz="2400" dirty="0">
                <a:solidFill>
                  <a:srgbClr val="000000"/>
                </a:solidFill>
                <a:latin typeface="NEU-BZ-S92"/>
                <a:ea typeface="方正书宋_GBK"/>
                <a:cs typeface="Times New Roman" panose="02020603050405020304" pitchFamily="18" charset="0"/>
              </a:rPr>
              <a:t>处，</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515973" y="482191"/>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515973" y="482191"/>
                <a:ext cx="11611753" cy="323165"/>
              </a:xfrm>
              <a:prstGeom prst="rect">
                <a:avLst/>
              </a:prstGeom>
              <a:blipFill>
                <a:blip r:embed="rId2"/>
                <a:stretch>
                  <a:fillRect t="-111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2098553" y="487573"/>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2098553" y="487573"/>
                <a:ext cx="12188096" cy="323165"/>
              </a:xfrm>
              <a:prstGeom prst="rect">
                <a:avLst/>
              </a:prstGeom>
              <a:blipFill>
                <a:blip r:embed="rId3"/>
                <a:stretch>
                  <a:fillRect t="-11538" b="-38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1356759" y="116113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所以函数在点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5</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1356759" y="1161138"/>
                <a:ext cx="12068434" cy="323165"/>
              </a:xfrm>
              <a:prstGeom prst="rect">
                <a:avLst/>
              </a:prstGeom>
              <a:blipFill>
                <a:blip r:embed="rId4"/>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3051549" y="183168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3051549" y="1831680"/>
                <a:ext cx="10940820"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349415" y="183765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0&lt;0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349415" y="1837650"/>
                <a:ext cx="12068434" cy="323165"/>
              </a:xfrm>
              <a:prstGeom prst="rect">
                <a:avLst/>
              </a:prstGeom>
              <a:blipFill>
                <a:blip r:embed="rId6"/>
                <a:stretch>
                  <a:fillRect t="-19231"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3638267" y="187462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不是极值点；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3638267" y="1874629"/>
                <a:ext cx="12068434" cy="323165"/>
              </a:xfrm>
              <a:prstGeom prst="rect">
                <a:avLst/>
              </a:prstGeom>
              <a:blipFill>
                <a:blip r:embed="rId7"/>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3843656" y="246655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3843656" y="2466555"/>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368655" y="247423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0&lt;0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368655" y="2474236"/>
                <a:ext cx="12068434" cy="323165"/>
              </a:xfrm>
              <a:prstGeom prst="rect">
                <a:avLst/>
              </a:prstGeom>
              <a:blipFill>
                <a:blip r:embed="rId9"/>
                <a:stretch>
                  <a:fillRect t="-18519"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13E539BD-FA55-0F27-A8A4-6B74FC7223B8}"/>
                  </a:ext>
                </a:extLst>
              </p:cNvPr>
              <p:cNvSpPr/>
              <p:nvPr/>
            </p:nvSpPr>
            <p:spPr>
              <a:xfrm>
                <a:off x="3633850" y="246655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不是极值点；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13E539BD-FA55-0F27-A8A4-6B74FC7223B8}"/>
                  </a:ext>
                </a:extLst>
              </p:cNvPr>
              <p:cNvSpPr>
                <a:spLocks noRot="1" noChangeAspect="1" noMove="1" noResize="1" noEditPoints="1" noAdjustHandles="1" noChangeArrowheads="1" noChangeShapeType="1" noTextEdit="1"/>
              </p:cNvSpPr>
              <p:nvPr/>
            </p:nvSpPr>
            <p:spPr>
              <a:xfrm>
                <a:off x="3633850" y="2466555"/>
                <a:ext cx="12068434" cy="323165"/>
              </a:xfrm>
              <a:prstGeom prst="rect">
                <a:avLst/>
              </a:prstGeom>
              <a:blipFill>
                <a:blip r:embed="rId10"/>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7A88F604-9E31-18F9-0746-419A5EFCD96A}"/>
                  </a:ext>
                </a:extLst>
              </p:cNvPr>
              <p:cNvSpPr/>
              <p:nvPr/>
            </p:nvSpPr>
            <p:spPr>
              <a:xfrm>
                <a:off x="-3870917" y="314477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7A88F604-9E31-18F9-0746-419A5EFCD96A}"/>
                  </a:ext>
                </a:extLst>
              </p:cNvPr>
              <p:cNvSpPr>
                <a:spLocks noRot="1" noChangeAspect="1" noMove="1" noResize="1" noEditPoints="1" noAdjustHandles="1" noChangeArrowheads="1" noChangeShapeType="1" noTextEdit="1"/>
              </p:cNvSpPr>
              <p:nvPr/>
            </p:nvSpPr>
            <p:spPr>
              <a:xfrm>
                <a:off x="-3870917" y="3144778"/>
                <a:ext cx="12068434" cy="323165"/>
              </a:xfrm>
              <a:prstGeom prst="rect">
                <a:avLst/>
              </a:prstGeom>
              <a:blipFill>
                <a:blip r:embed="rId11"/>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325336E5-2CCE-448E-EE4A-5C6C5E6BC986}"/>
                  </a:ext>
                </a:extLst>
              </p:cNvPr>
              <p:cNvSpPr/>
              <p:nvPr/>
            </p:nvSpPr>
            <p:spPr>
              <a:xfrm>
                <a:off x="-76960" y="315245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𝐴𝐶</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𝐵</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0&gt;0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325336E5-2CCE-448E-EE4A-5C6C5E6BC986}"/>
                  </a:ext>
                </a:extLst>
              </p:cNvPr>
              <p:cNvSpPr>
                <a:spLocks noRot="1" noChangeAspect="1" noMove="1" noResize="1" noEditPoints="1" noAdjustHandles="1" noChangeArrowheads="1" noChangeShapeType="1" noTextEdit="1"/>
              </p:cNvSpPr>
              <p:nvPr/>
            </p:nvSpPr>
            <p:spPr>
              <a:xfrm>
                <a:off x="-76960" y="3152459"/>
                <a:ext cx="12068434" cy="323165"/>
              </a:xfrm>
              <a:prstGeom prst="rect">
                <a:avLst/>
              </a:prstGeom>
              <a:blipFill>
                <a:blip r:embed="rId12"/>
                <a:stretch>
                  <a:fillRect t="-23077"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矩形 12">
                <a:extLst>
                  <a:ext uri="{FF2B5EF4-FFF2-40B4-BE49-F238E27FC236}">
                    <a16:creationId xmlns:a16="http://schemas.microsoft.com/office/drawing/2014/main" id="{1C9C1EBE-A2D0-D349-963A-DAF3A2E79D06}"/>
                  </a:ext>
                </a:extLst>
              </p:cNvPr>
              <p:cNvSpPr/>
              <p:nvPr/>
            </p:nvSpPr>
            <p:spPr>
              <a:xfrm>
                <a:off x="3444282" y="314477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𝐴</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12&lt;0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3" name="矩形 12">
                <a:extLst>
                  <a:ext uri="{FF2B5EF4-FFF2-40B4-BE49-F238E27FC236}">
                    <a16:creationId xmlns:a16="http://schemas.microsoft.com/office/drawing/2014/main" id="{1C9C1EBE-A2D0-D349-963A-DAF3A2E79D06}"/>
                  </a:ext>
                </a:extLst>
              </p:cNvPr>
              <p:cNvSpPr>
                <a:spLocks noRot="1" noChangeAspect="1" noMove="1" noResize="1" noEditPoints="1" noAdjustHandles="1" noChangeArrowheads="1" noChangeShapeType="1" noTextEdit="1"/>
              </p:cNvSpPr>
              <p:nvPr/>
            </p:nvSpPr>
            <p:spPr>
              <a:xfrm>
                <a:off x="3444282" y="3144778"/>
                <a:ext cx="12068434" cy="323165"/>
              </a:xfrm>
              <a:prstGeom prst="rect">
                <a:avLst/>
              </a:prstGeom>
              <a:blipFill>
                <a:blip r:embed="rId13"/>
                <a:stretch>
                  <a:fillRect t="-111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a16:creationId xmlns:a16="http://schemas.microsoft.com/office/drawing/2014/main" id="{35328495-C36A-E1BA-E286-8F839EBE7AF9}"/>
                  </a:ext>
                </a:extLst>
              </p:cNvPr>
              <p:cNvSpPr/>
              <p:nvPr/>
            </p:nvSpPr>
            <p:spPr>
              <a:xfrm>
                <a:off x="-1914893" y="381532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处取极大值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2)=31.</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4" name="矩形 13">
                <a:extLst>
                  <a:ext uri="{FF2B5EF4-FFF2-40B4-BE49-F238E27FC236}">
                    <a16:creationId xmlns:a16="http://schemas.microsoft.com/office/drawing/2014/main" id="{35328495-C36A-E1BA-E286-8F839EBE7AF9}"/>
                  </a:ext>
                </a:extLst>
              </p:cNvPr>
              <p:cNvSpPr>
                <a:spLocks noRot="1" noChangeAspect="1" noMove="1" noResize="1" noEditPoints="1" noAdjustHandles="1" noChangeArrowheads="1" noChangeShapeType="1" noTextEdit="1"/>
              </p:cNvSpPr>
              <p:nvPr/>
            </p:nvSpPr>
            <p:spPr>
              <a:xfrm>
                <a:off x="-1914893" y="3815320"/>
                <a:ext cx="12068434" cy="323165"/>
              </a:xfrm>
              <a:prstGeom prst="rect">
                <a:avLst/>
              </a:prstGeom>
              <a:blipFill>
                <a:blip r:embed="rId14"/>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a:extLst>
                  <a:ext uri="{FF2B5EF4-FFF2-40B4-BE49-F238E27FC236}">
                    <a16:creationId xmlns:a16="http://schemas.microsoft.com/office/drawing/2014/main" id="{64CE084D-2386-C71E-1C18-58BEAEC3F92C}"/>
                  </a:ext>
                </a:extLst>
              </p:cNvPr>
              <p:cNvSpPr/>
              <p:nvPr/>
            </p:nvSpPr>
            <p:spPr>
              <a:xfrm>
                <a:off x="-3173086" y="454754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函数在偏导数不存在的点，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6" name="矩形 15">
                <a:extLst>
                  <a:ext uri="{FF2B5EF4-FFF2-40B4-BE49-F238E27FC236}">
                    <a16:creationId xmlns:a16="http://schemas.microsoft.com/office/drawing/2014/main" id="{64CE084D-2386-C71E-1C18-58BEAEC3F92C}"/>
                  </a:ext>
                </a:extLst>
              </p:cNvPr>
              <p:cNvSpPr>
                <a:spLocks noRot="1" noChangeAspect="1" noMove="1" noResize="1" noEditPoints="1" noAdjustHandles="1" noChangeArrowheads="1" noChangeShapeType="1" noTextEdit="1"/>
              </p:cNvSpPr>
              <p:nvPr/>
            </p:nvSpPr>
            <p:spPr>
              <a:xfrm>
                <a:off x="-3173086" y="4547543"/>
                <a:ext cx="12068434" cy="323165"/>
              </a:xfrm>
              <a:prstGeom prst="rect">
                <a:avLst/>
              </a:prstGeom>
              <a:blipFill>
                <a:blip r:embed="rId15"/>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a:extLst>
                  <a:ext uri="{FF2B5EF4-FFF2-40B4-BE49-F238E27FC236}">
                    <a16:creationId xmlns:a16="http://schemas.microsoft.com/office/drawing/2014/main" id="{4201F5C9-34CD-6788-B74F-B8D0CE765D81}"/>
                  </a:ext>
                </a:extLst>
              </p:cNvPr>
              <p:cNvSpPr/>
              <p:nvPr/>
            </p:nvSpPr>
            <p:spPr>
              <a:xfrm>
                <a:off x="123566" y="45279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也有可能取极值，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7" name="矩形 16">
                <a:extLst>
                  <a:ext uri="{FF2B5EF4-FFF2-40B4-BE49-F238E27FC236}">
                    <a16:creationId xmlns:a16="http://schemas.microsoft.com/office/drawing/2014/main" id="{4201F5C9-34CD-6788-B74F-B8D0CE765D81}"/>
                  </a:ext>
                </a:extLst>
              </p:cNvPr>
              <p:cNvSpPr>
                <a:spLocks noRot="1" noChangeAspect="1" noMove="1" noResize="1" noEditPoints="1" noAdjustHandles="1" noChangeArrowheads="1" noChangeShapeType="1" noTextEdit="1"/>
              </p:cNvSpPr>
              <p:nvPr/>
            </p:nvSpPr>
            <p:spPr>
              <a:xfrm>
                <a:off x="123566" y="4527910"/>
                <a:ext cx="12068434" cy="323165"/>
              </a:xfrm>
              <a:prstGeom prst="rect">
                <a:avLst/>
              </a:prstGeom>
              <a:blipFill>
                <a:blip r:embed="rId16"/>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a:extLst>
                  <a:ext uri="{FF2B5EF4-FFF2-40B4-BE49-F238E27FC236}">
                    <a16:creationId xmlns:a16="http://schemas.microsoft.com/office/drawing/2014/main" id="{2D0C32EF-4C48-D4A2-7327-335FF236DA1A}"/>
                  </a:ext>
                </a:extLst>
              </p:cNvPr>
              <p:cNvSpPr/>
              <p:nvPr/>
            </p:nvSpPr>
            <p:spPr>
              <a:xfrm>
                <a:off x="-1356759" y="519077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例如函数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处取极小值，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8" name="矩形 17">
                <a:extLst>
                  <a:ext uri="{FF2B5EF4-FFF2-40B4-BE49-F238E27FC236}">
                    <a16:creationId xmlns:a16="http://schemas.microsoft.com/office/drawing/2014/main" id="{2D0C32EF-4C48-D4A2-7327-335FF236DA1A}"/>
                  </a:ext>
                </a:extLst>
              </p:cNvPr>
              <p:cNvSpPr>
                <a:spLocks noRot="1" noChangeAspect="1" noMove="1" noResize="1" noEditPoints="1" noAdjustHandles="1" noChangeArrowheads="1" noChangeShapeType="1" noTextEdit="1"/>
              </p:cNvSpPr>
              <p:nvPr/>
            </p:nvSpPr>
            <p:spPr>
              <a:xfrm>
                <a:off x="-1356759" y="5190771"/>
                <a:ext cx="12068434" cy="323165"/>
              </a:xfrm>
              <a:prstGeom prst="rect">
                <a:avLst/>
              </a:prstGeom>
              <a:blipFill>
                <a:blip r:embed="rId17"/>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 name="矩形 18">
                <a:extLst>
                  <a:ext uri="{FF2B5EF4-FFF2-40B4-BE49-F238E27FC236}">
                    <a16:creationId xmlns:a16="http://schemas.microsoft.com/office/drawing/2014/main" id="{D8210E05-70EA-C12A-82A7-74014683F18D}"/>
                  </a:ext>
                </a:extLst>
              </p:cNvPr>
              <p:cNvSpPr/>
              <p:nvPr/>
            </p:nvSpPr>
            <p:spPr>
              <a:xfrm>
                <a:off x="-2864717" y="583399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但在点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处偏导数不存在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9" name="矩形 18">
                <a:extLst>
                  <a:ext uri="{FF2B5EF4-FFF2-40B4-BE49-F238E27FC236}">
                    <a16:creationId xmlns:a16="http://schemas.microsoft.com/office/drawing/2014/main" id="{D8210E05-70EA-C12A-82A7-74014683F18D}"/>
                  </a:ext>
                </a:extLst>
              </p:cNvPr>
              <p:cNvSpPr>
                <a:spLocks noRot="1" noChangeAspect="1" noMove="1" noResize="1" noEditPoints="1" noAdjustHandles="1" noChangeArrowheads="1" noChangeShapeType="1" noTextEdit="1"/>
              </p:cNvSpPr>
              <p:nvPr/>
            </p:nvSpPr>
            <p:spPr>
              <a:xfrm>
                <a:off x="-2864717" y="5833999"/>
                <a:ext cx="12068434" cy="323165"/>
              </a:xfrm>
              <a:prstGeom prst="rect">
                <a:avLst/>
              </a:prstGeom>
              <a:blipFill>
                <a:blip r:embed="rId18"/>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矩形 19">
                <a:extLst>
                  <a:ext uri="{FF2B5EF4-FFF2-40B4-BE49-F238E27FC236}">
                    <a16:creationId xmlns:a16="http://schemas.microsoft.com/office/drawing/2014/main" id="{D0AE753F-8955-9852-A570-908B480C545C}"/>
                  </a:ext>
                </a:extLst>
              </p:cNvPr>
              <p:cNvSpPr/>
              <p:nvPr/>
            </p:nvSpPr>
            <p:spPr>
              <a:xfrm>
                <a:off x="901765" y="583399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故在求函数极值时，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0" name="矩形 19">
                <a:extLst>
                  <a:ext uri="{FF2B5EF4-FFF2-40B4-BE49-F238E27FC236}">
                    <a16:creationId xmlns:a16="http://schemas.microsoft.com/office/drawing/2014/main" id="{D0AE753F-8955-9852-A570-908B480C545C}"/>
                  </a:ext>
                </a:extLst>
              </p:cNvPr>
              <p:cNvSpPr>
                <a:spLocks noRot="1" noChangeAspect="1" noMove="1" noResize="1" noEditPoints="1" noAdjustHandles="1" noChangeArrowheads="1" noChangeShapeType="1" noTextEdit="1"/>
              </p:cNvSpPr>
              <p:nvPr/>
            </p:nvSpPr>
            <p:spPr>
              <a:xfrm>
                <a:off x="901765" y="5833999"/>
                <a:ext cx="12068434" cy="323165"/>
              </a:xfrm>
              <a:prstGeom prst="rect">
                <a:avLst/>
              </a:prstGeom>
              <a:blipFill>
                <a:blip r:embed="rId19"/>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1" name="矩形 20">
                <a:extLst>
                  <a:ext uri="{FF2B5EF4-FFF2-40B4-BE49-F238E27FC236}">
                    <a16:creationId xmlns:a16="http://schemas.microsoft.com/office/drawing/2014/main" id="{6B7327FA-C719-1B3A-9DEF-712DECB3BAAE}"/>
                  </a:ext>
                </a:extLst>
              </p:cNvPr>
              <p:cNvSpPr/>
              <p:nvPr/>
            </p:nvSpPr>
            <p:spPr>
              <a:xfrm>
                <a:off x="3674013" y="584168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除了考虑驻点外，</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1" name="矩形 20">
                <a:extLst>
                  <a:ext uri="{FF2B5EF4-FFF2-40B4-BE49-F238E27FC236}">
                    <a16:creationId xmlns:a16="http://schemas.microsoft.com/office/drawing/2014/main" id="{6B7327FA-C719-1B3A-9DEF-712DECB3BAAE}"/>
                  </a:ext>
                </a:extLst>
              </p:cNvPr>
              <p:cNvSpPr>
                <a:spLocks noRot="1" noChangeAspect="1" noMove="1" noResize="1" noEditPoints="1" noAdjustHandles="1" noChangeArrowheads="1" noChangeShapeType="1" noTextEdit="1"/>
              </p:cNvSpPr>
              <p:nvPr/>
            </p:nvSpPr>
            <p:spPr>
              <a:xfrm>
                <a:off x="3674013" y="5841680"/>
                <a:ext cx="12068434" cy="323165"/>
              </a:xfrm>
              <a:prstGeom prst="rect">
                <a:avLst/>
              </a:prstGeom>
              <a:blipFill>
                <a:blip r:embed="rId20"/>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2" name="矩形 21">
                <a:extLst>
                  <a:ext uri="{FF2B5EF4-FFF2-40B4-BE49-F238E27FC236}">
                    <a16:creationId xmlns:a16="http://schemas.microsoft.com/office/drawing/2014/main" id="{F728AEEB-DBBA-8637-EEA3-02B4FE88BACA}"/>
                  </a:ext>
                </a:extLst>
              </p:cNvPr>
              <p:cNvSpPr/>
              <p:nvPr/>
            </p:nvSpPr>
            <p:spPr>
              <a:xfrm>
                <a:off x="2861131" y="633527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还要考虑偏导数不存在的点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2" name="矩形 21">
                <a:extLst>
                  <a:ext uri="{FF2B5EF4-FFF2-40B4-BE49-F238E27FC236}">
                    <a16:creationId xmlns:a16="http://schemas.microsoft.com/office/drawing/2014/main" id="{F728AEEB-DBBA-8637-EEA3-02B4FE88BACA}"/>
                  </a:ext>
                </a:extLst>
              </p:cNvPr>
              <p:cNvSpPr>
                <a:spLocks noRot="1" noChangeAspect="1" noMove="1" noResize="1" noEditPoints="1" noAdjustHandles="1" noChangeArrowheads="1" noChangeShapeType="1" noTextEdit="1"/>
              </p:cNvSpPr>
              <p:nvPr/>
            </p:nvSpPr>
            <p:spPr>
              <a:xfrm>
                <a:off x="2861131" y="6335277"/>
                <a:ext cx="12068434" cy="323165"/>
              </a:xfrm>
              <a:prstGeom prst="rect">
                <a:avLst/>
              </a:prstGeom>
              <a:blipFill>
                <a:blip r:embed="rId21"/>
                <a:stretch>
                  <a:fillRect t="-29630" b="-259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1654424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20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2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20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20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20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20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20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20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left)">
                                      <p:cBhvr>
                                        <p:cTn id="87" dur="20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20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20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left)">
                                      <p:cBhvr>
                                        <p:cTn id="102" dur="20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wipe(left)">
                                      <p:cBhvr>
                                        <p:cTn id="10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5" grpId="0"/>
      <p:bldP spid="9" grpId="0"/>
      <p:bldP spid="2" grpId="0"/>
      <p:bldP spid="3" grpId="0"/>
      <p:bldP spid="6" grpId="0"/>
      <p:bldP spid="10" grpId="0"/>
      <p:bldP spid="13" grpId="0"/>
      <p:bldP spid="14" grpId="0"/>
      <p:bldP spid="16" grpId="0"/>
      <p:bldP spid="17" grpId="0"/>
      <p:bldP spid="18" grpId="0"/>
      <p:bldP spid="19" grpId="0"/>
      <p:bldP spid="20" grpId="0"/>
      <p:bldP spid="21" grpId="0"/>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026591" y="50897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2. </a:t>
            </a:r>
            <a:r>
              <a:rPr lang="zh-CN" altLang="en-US" sz="2400" dirty="0">
                <a:solidFill>
                  <a:srgbClr val="000000"/>
                </a:solidFill>
                <a:latin typeface="NEU-BZ-S92"/>
                <a:ea typeface="方正书宋_GBK"/>
                <a:cs typeface="Times New Roman" panose="02020603050405020304" pitchFamily="18" charset="0"/>
              </a:rPr>
              <a:t>最大值与最小值</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3329256" y="1093746"/>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与一元函数类似，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3329256" y="1093746"/>
                <a:ext cx="11611753" cy="323165"/>
              </a:xfrm>
              <a:prstGeom prst="rect">
                <a:avLst/>
              </a:prstGeom>
              <a:blipFill>
                <a:blip r:embed="rId2"/>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469399" y="1084336"/>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我们可以利用函数的极值来求二元函数的最大值和最小值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469399" y="1084336"/>
                <a:ext cx="12188096"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900311" y="167408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最大值和最小值统称为最值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900311" y="1674086"/>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5AAC2955-F29B-C45A-0EDA-6AAF11EE4E56}"/>
                  </a:ext>
                </a:extLst>
              </p:cNvPr>
              <p:cNvSpPr/>
              <p:nvPr/>
            </p:nvSpPr>
            <p:spPr>
              <a:xfrm>
                <a:off x="2863457" y="1667970"/>
                <a:ext cx="10940820"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如果二元函数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上连续，</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5AAC2955-F29B-C45A-0EDA-6AAF11EE4E56}"/>
                  </a:ext>
                </a:extLst>
              </p:cNvPr>
              <p:cNvSpPr>
                <a:spLocks noRot="1" noChangeAspect="1" noMove="1" noResize="1" noEditPoints="1" noAdjustHandles="1" noChangeArrowheads="1" noChangeShapeType="1" noTextEdit="1"/>
              </p:cNvSpPr>
              <p:nvPr/>
            </p:nvSpPr>
            <p:spPr>
              <a:xfrm>
                <a:off x="2863457" y="1667970"/>
                <a:ext cx="10940820"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2159036" y="229269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上一定有最大值和最小值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2159036" y="2292691"/>
                <a:ext cx="12068434" cy="323165"/>
              </a:xfrm>
              <a:prstGeom prst="rect">
                <a:avLst/>
              </a:prstGeom>
              <a:blipFill>
                <a:blip r:embed="rId6"/>
                <a:stretch>
                  <a:fillRect t="-30769" b="-346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1244635" y="302662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如果</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内部的点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处取最值，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1244635" y="3026623"/>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056648" y="369898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则点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一定是</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的极值点，</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056648" y="3698983"/>
                <a:ext cx="12068434" cy="323165"/>
              </a:xfrm>
              <a:prstGeom prst="rect">
                <a:avLst/>
              </a:prstGeom>
              <a:blipFill>
                <a:blip r:embed="rId8"/>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101023" y="437134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所以可以用下述方法求</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上的最大值与最小值：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101023" y="4371343"/>
                <a:ext cx="12068434" cy="323165"/>
              </a:xfrm>
              <a:prstGeom prst="rect">
                <a:avLst/>
              </a:prstGeom>
              <a:blipFill>
                <a:blip r:embed="rId9"/>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DE855D5-6450-7D89-A7FA-2D0E8E7846E9}"/>
                  </a:ext>
                </a:extLst>
              </p:cNvPr>
              <p:cNvSpPr/>
              <p:nvPr/>
            </p:nvSpPr>
            <p:spPr>
              <a:xfrm>
                <a:off x="-190902" y="4943692"/>
                <a:ext cx="1337580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d>
                        <m:dPr>
                          <m:begChr m:val="（"/>
                          <m:endChr m:val="）"/>
                          <m:ctrlPr>
                            <a:rPr lang="zh-CN" altLang="en-US" sz="2000" i="1" smtClean="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000" i="1">
                              <a:solidFill>
                                <a:srgbClr val="000000"/>
                              </a:solidFill>
                              <a:latin typeface="Cambria Math" panose="02040503050406030204" pitchFamily="18" charset="0"/>
                              <a:ea typeface="方正书宋_GBK"/>
                              <a:cs typeface="Times New Roman" panose="02020603050405020304" pitchFamily="18" charset="0"/>
                            </a:rPr>
                            <m:t>1</m:t>
                          </m:r>
                        </m:e>
                      </m:d>
                      <m:r>
                        <a:rPr lang="zh-CN" altLang="en-US" sz="2000" i="1">
                          <a:solidFill>
                            <a:srgbClr val="000000"/>
                          </a:solidFill>
                          <a:latin typeface="Cambria Math" panose="02040503050406030204" pitchFamily="18" charset="0"/>
                          <a:ea typeface="方正书宋_GBK"/>
                          <a:cs typeface="Times New Roman" panose="02020603050405020304" pitchFamily="18" charset="0"/>
                        </a:rPr>
                        <m:t>求出</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sz="20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0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000" i="1">
                              <a:solidFill>
                                <a:srgbClr val="000000"/>
                              </a:solidFill>
                              <a:latin typeface="Cambria Math" panose="02040503050406030204" pitchFamily="18" charset="0"/>
                              <a:ea typeface="方正书宋_GBK"/>
                              <a:cs typeface="Times New Roman" panose="02020603050405020304" pitchFamily="18" charset="0"/>
                            </a:rPr>
                            <m:t>，</m:t>
                          </m:r>
                          <m:r>
                            <a:rPr lang="zh-CN" altLang="en-US" sz="2000" i="1">
                              <a:solidFill>
                                <a:srgbClr val="000000"/>
                              </a:solidFill>
                              <a:latin typeface="Cambria Math" panose="02040503050406030204" pitchFamily="18" charset="0"/>
                              <a:ea typeface="方正书宋_GBK"/>
                              <a:cs typeface="Times New Roman" panose="02020603050405020304" pitchFamily="18" charset="0"/>
                            </a:rPr>
                            <m:t> </m:t>
                          </m:r>
                          <m:r>
                            <a:rPr lang="en-US" altLang="zh-CN" sz="2000" i="1" smtClean="0">
                              <a:solidFill>
                                <a:srgbClr val="000000"/>
                              </a:solidFill>
                              <a:latin typeface="Cambria Math" panose="02040503050406030204" pitchFamily="18" charset="0"/>
                              <a:ea typeface="方正书宋_GBK"/>
                              <a:cs typeface="Times New Roman" panose="02020603050405020304" pitchFamily="18" charset="0"/>
                            </a:rPr>
                            <m:t>𝑦</m:t>
                          </m:r>
                        </m:e>
                      </m:d>
                      <m:r>
                        <a:rPr lang="zh-CN" altLang="en-US" sz="2000"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000" i="1">
                          <a:solidFill>
                            <a:srgbClr val="000000"/>
                          </a:solidFill>
                          <a:latin typeface="Cambria Math" panose="02040503050406030204" pitchFamily="18" charset="0"/>
                          <a:ea typeface="方正书宋_GBK"/>
                          <a:cs typeface="Times New Roman" panose="02020603050405020304" pitchFamily="18" charset="0"/>
                        </a:rPr>
                        <m:t>内部所有的驻点及偏导数不存在的点，计算这些点上的函数值；</m:t>
                      </m:r>
                    </m:oMath>
                  </m:oMathPara>
                </a14:m>
                <a:endParaRPr lang="zh-CN" altLang="en-US" sz="20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DE855D5-6450-7D89-A7FA-2D0E8E7846E9}"/>
                  </a:ext>
                </a:extLst>
              </p:cNvPr>
              <p:cNvSpPr>
                <a:spLocks noRot="1" noChangeAspect="1" noMove="1" noResize="1" noEditPoints="1" noAdjustHandles="1" noChangeArrowheads="1" noChangeShapeType="1" noTextEdit="1"/>
              </p:cNvSpPr>
              <p:nvPr/>
            </p:nvSpPr>
            <p:spPr>
              <a:xfrm>
                <a:off x="-190902" y="4943692"/>
                <a:ext cx="13375806" cy="323165"/>
              </a:xfrm>
              <a:prstGeom prst="rect">
                <a:avLst/>
              </a:prstGeom>
              <a:blipFill>
                <a:blip r:embed="rId10"/>
                <a:stretch>
                  <a:fillRect t="-19231"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3A8995B3-8574-A3C1-2E24-5B7F217859FB}"/>
                  </a:ext>
                </a:extLst>
              </p:cNvPr>
              <p:cNvSpPr/>
              <p:nvPr/>
            </p:nvSpPr>
            <p:spPr>
              <a:xfrm>
                <a:off x="-2056648" y="5406831"/>
                <a:ext cx="1337580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000" i="1">
                          <a:solidFill>
                            <a:srgbClr val="000000"/>
                          </a:solidFill>
                          <a:latin typeface="Cambria Math" panose="02040503050406030204" pitchFamily="18" charset="0"/>
                          <a:ea typeface="方正书宋_GBK"/>
                          <a:cs typeface="Times New Roman" panose="02020603050405020304" pitchFamily="18" charset="0"/>
                        </a:rPr>
                        <m:t>（</m:t>
                      </m:r>
                      <m:r>
                        <a:rPr lang="en-US" altLang="zh-CN" sz="2000" i="1">
                          <a:solidFill>
                            <a:srgbClr val="000000"/>
                          </a:solidFill>
                          <a:latin typeface="Cambria Math" panose="02040503050406030204" pitchFamily="18" charset="0"/>
                          <a:ea typeface="方正书宋_GBK"/>
                          <a:cs typeface="Times New Roman" panose="02020603050405020304" pitchFamily="18" charset="0"/>
                        </a:rPr>
                        <m:t>2</m:t>
                      </m:r>
                      <m:r>
                        <a:rPr lang="zh-CN" altLang="en-US" sz="2000" i="1">
                          <a:solidFill>
                            <a:srgbClr val="000000"/>
                          </a:solidFill>
                          <a:latin typeface="Cambria Math" panose="02040503050406030204" pitchFamily="18" charset="0"/>
                          <a:ea typeface="方正书宋_GBK"/>
                          <a:cs typeface="Times New Roman" panose="02020603050405020304" pitchFamily="18" charset="0"/>
                        </a:rPr>
                        <m:t>）</m:t>
                      </m:r>
                      <m:r>
                        <a:rPr lang="zh-CN" altLang="en-US" sz="2000" i="1">
                          <a:solidFill>
                            <a:srgbClr val="000000"/>
                          </a:solidFill>
                          <a:latin typeface="Cambria Math" panose="02040503050406030204" pitchFamily="18" charset="0"/>
                          <a:ea typeface="方正书宋_GBK"/>
                          <a:cs typeface="Times New Roman" panose="02020603050405020304" pitchFamily="18" charset="0"/>
                        </a:rPr>
                        <m:t> </m:t>
                      </m:r>
                      <m:r>
                        <a:rPr lang="zh-CN" altLang="en-US" sz="2000" i="1">
                          <a:solidFill>
                            <a:srgbClr val="000000"/>
                          </a:solidFill>
                          <a:latin typeface="Cambria Math" panose="02040503050406030204" pitchFamily="18" charset="0"/>
                          <a:ea typeface="方正书宋_GBK"/>
                          <a:cs typeface="Times New Roman" panose="02020603050405020304" pitchFamily="18" charset="0"/>
                        </a:rPr>
                        <m:t>求出</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000" i="1">
                          <a:solidFill>
                            <a:srgbClr val="000000"/>
                          </a:solidFill>
                          <a:latin typeface="Cambria Math" panose="02040503050406030204" pitchFamily="18" charset="0"/>
                          <a:ea typeface="方正书宋_GBK"/>
                          <a:cs typeface="Times New Roman" panose="02020603050405020304" pitchFamily="18" charset="0"/>
                        </a:rPr>
                        <m:t>(</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000" i="1">
                          <a:solidFill>
                            <a:srgbClr val="000000"/>
                          </a:solidFill>
                          <a:latin typeface="Cambria Math" panose="02040503050406030204" pitchFamily="18" charset="0"/>
                          <a:ea typeface="方正书宋_GBK"/>
                          <a:cs typeface="Times New Roman" panose="02020603050405020304" pitchFamily="18" charset="0"/>
                        </a:rPr>
                        <m:t>，</m:t>
                      </m:r>
                      <m:r>
                        <a:rPr lang="zh-CN" altLang="en-US" sz="2000" i="1">
                          <a:solidFill>
                            <a:srgbClr val="000000"/>
                          </a:solidFill>
                          <a:latin typeface="Cambria Math" panose="02040503050406030204" pitchFamily="18" charset="0"/>
                          <a:ea typeface="方正书宋_GBK"/>
                          <a:cs typeface="Times New Roman" panose="02020603050405020304" pitchFamily="18" charset="0"/>
                        </a:rPr>
                        <m:t> </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000" i="1">
                          <a:solidFill>
                            <a:srgbClr val="000000"/>
                          </a:solidFill>
                          <a:latin typeface="Cambria Math" panose="02040503050406030204" pitchFamily="18" charset="0"/>
                          <a:ea typeface="方正书宋_GBK"/>
                          <a:cs typeface="Times New Roman" panose="02020603050405020304" pitchFamily="18" charset="0"/>
                        </a:rPr>
                        <m:t>)</m:t>
                      </m:r>
                      <m:r>
                        <a:rPr lang="zh-CN" altLang="en-US" sz="2000"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sz="20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000" i="1">
                          <a:solidFill>
                            <a:srgbClr val="000000"/>
                          </a:solidFill>
                          <a:latin typeface="Cambria Math" panose="02040503050406030204" pitchFamily="18" charset="0"/>
                          <a:ea typeface="方正书宋_GBK"/>
                          <a:cs typeface="Times New Roman" panose="02020603050405020304" pitchFamily="18" charset="0"/>
                        </a:rPr>
                        <m:t>的边界上的最大值和最小值；</m:t>
                      </m:r>
                    </m:oMath>
                  </m:oMathPara>
                </a14:m>
                <a:endParaRPr lang="zh-CN" altLang="en-US" sz="2000" i="1" dirty="0">
                  <a:solidFill>
                    <a:srgbClr val="000000"/>
                  </a:solidFill>
                  <a:latin typeface="Cambria Math" panose="02040503050406030204" pitchFamily="18" charset="0"/>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3A8995B3-8574-A3C1-2E24-5B7F217859FB}"/>
                  </a:ext>
                </a:extLst>
              </p:cNvPr>
              <p:cNvSpPr>
                <a:spLocks noRot="1" noChangeAspect="1" noMove="1" noResize="1" noEditPoints="1" noAdjustHandles="1" noChangeArrowheads="1" noChangeShapeType="1" noTextEdit="1"/>
              </p:cNvSpPr>
              <p:nvPr/>
            </p:nvSpPr>
            <p:spPr>
              <a:xfrm>
                <a:off x="-2056648" y="5406831"/>
                <a:ext cx="13375806" cy="323165"/>
              </a:xfrm>
              <a:prstGeom prst="rect">
                <a:avLst/>
              </a:prstGeom>
              <a:blipFill>
                <a:blip r:embed="rId11"/>
                <a:stretch>
                  <a:fillRect t="-18519"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0E919DCC-DB4D-16EA-8810-F7506C06A73E}"/>
                  </a:ext>
                </a:extLst>
              </p:cNvPr>
              <p:cNvSpPr/>
              <p:nvPr/>
            </p:nvSpPr>
            <p:spPr>
              <a:xfrm>
                <a:off x="-1183806" y="5911402"/>
                <a:ext cx="13375806" cy="784830"/>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d>
                        <m:dPr>
                          <m:begChr m:val="（"/>
                          <m:endChr m:val="）"/>
                          <m:ctrlPr>
                            <a:rPr lang="zh-CN" altLang="en-US" i="1" smtClean="0">
                              <a:solidFill>
                                <a:srgbClr val="000000"/>
                              </a:solidFill>
                              <a:latin typeface="Cambria Math" panose="02040503050406030204" pitchFamily="18" charset="0"/>
                              <a:ea typeface="方正书宋_GBK"/>
                              <a:cs typeface="Times New Roman" panose="02020603050405020304" pitchFamily="18" charset="0"/>
                            </a:rPr>
                          </m:ctrlPr>
                        </m:dPr>
                        <m:e>
                          <m:r>
                            <a:rPr lang="en-US" altLang="zh-CN" i="1">
                              <a:solidFill>
                                <a:srgbClr val="000000"/>
                              </a:solidFill>
                              <a:latin typeface="Cambria Math" panose="02040503050406030204" pitchFamily="18" charset="0"/>
                              <a:ea typeface="方正书宋_GBK"/>
                              <a:cs typeface="Times New Roman" panose="02020603050405020304" pitchFamily="18" charset="0"/>
                            </a:rPr>
                            <m:t>3</m:t>
                          </m:r>
                        </m:e>
                      </m:d>
                      <m:r>
                        <a:rPr lang="zh-CN" altLang="en-US" i="1">
                          <a:solidFill>
                            <a:srgbClr val="000000"/>
                          </a:solidFill>
                          <a:latin typeface="Cambria Math" panose="02040503050406030204" pitchFamily="18" charset="0"/>
                          <a:ea typeface="方正书宋_GBK"/>
                          <a:cs typeface="Times New Roman" panose="02020603050405020304" pitchFamily="18" charset="0"/>
                        </a:rPr>
                        <m:t>将上述这些函数值进行比较，其中最大的就是</m:t>
                      </m:r>
                      <m:r>
                        <a:rPr lang="en-US" altLang="zh-CN" i="1">
                          <a:solidFill>
                            <a:srgbClr val="000000"/>
                          </a:solidFill>
                          <a:latin typeface="Cambria Math" panose="02040503050406030204" pitchFamily="18" charset="0"/>
                          <a:ea typeface="方正书宋_GBK"/>
                          <a:cs typeface="Times New Roman" panose="02020603050405020304" pitchFamily="18" charset="0"/>
                        </a:rPr>
                        <m:t>𝑓</m:t>
                      </m:r>
                      <m:d>
                        <m:dPr>
                          <m:ctrlPr>
                            <a:rPr lang="en-US" altLang="zh-CN"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i="1">
                              <a:solidFill>
                                <a:srgbClr val="000000"/>
                              </a:solidFill>
                              <a:latin typeface="Cambria Math" panose="02040503050406030204" pitchFamily="18" charset="0"/>
                              <a:ea typeface="方正书宋_GBK"/>
                              <a:cs typeface="Times New Roman" panose="02020603050405020304" pitchFamily="18" charset="0"/>
                            </a:rPr>
                            <m:t>𝑥</m:t>
                          </m:r>
                          <m:r>
                            <a:rPr lang="zh-CN" altLang="en-US" i="1">
                              <a:solidFill>
                                <a:srgbClr val="000000"/>
                              </a:solidFill>
                              <a:latin typeface="Cambria Math" panose="02040503050406030204" pitchFamily="18" charset="0"/>
                              <a:ea typeface="方正书宋_GBK"/>
                              <a:cs typeface="Times New Roman" panose="02020603050405020304" pitchFamily="18" charset="0"/>
                            </a:rPr>
                            <m:t>，</m:t>
                          </m:r>
                          <m:r>
                            <a:rPr lang="zh-CN" altLang="en-US" i="1">
                              <a:solidFill>
                                <a:srgbClr val="000000"/>
                              </a:solidFill>
                              <a:latin typeface="Cambria Math" panose="02040503050406030204" pitchFamily="18" charset="0"/>
                              <a:ea typeface="方正书宋_GBK"/>
                              <a:cs typeface="Times New Roman" panose="02020603050405020304" pitchFamily="18" charset="0"/>
                            </a:rPr>
                            <m:t> </m:t>
                          </m:r>
                          <m:r>
                            <a:rPr lang="en-US" altLang="zh-CN" i="1">
                              <a:solidFill>
                                <a:srgbClr val="000000"/>
                              </a:solidFill>
                              <a:latin typeface="Cambria Math" panose="02040503050406030204" pitchFamily="18" charset="0"/>
                              <a:ea typeface="方正书宋_GBK"/>
                              <a:cs typeface="Times New Roman" panose="02020603050405020304" pitchFamily="18" charset="0"/>
                            </a:rPr>
                            <m:t>𝑦</m:t>
                          </m:r>
                        </m:e>
                      </m:d>
                      <m:r>
                        <a:rPr lang="zh-CN" altLang="en-US"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i="1">
                          <a:solidFill>
                            <a:srgbClr val="000000"/>
                          </a:solidFill>
                          <a:latin typeface="Cambria Math" panose="02040503050406030204" pitchFamily="18" charset="0"/>
                          <a:ea typeface="方正书宋_GBK"/>
                          <a:cs typeface="Times New Roman" panose="02020603050405020304" pitchFamily="18" charset="0"/>
                        </a:rPr>
                        <m:t>𝐷</m:t>
                      </m:r>
                      <m:r>
                        <a:rPr lang="zh-CN" altLang="en-US" i="1">
                          <a:solidFill>
                            <a:srgbClr val="000000"/>
                          </a:solidFill>
                          <a:latin typeface="Cambria Math" panose="02040503050406030204" pitchFamily="18" charset="0"/>
                          <a:ea typeface="方正书宋_GBK"/>
                          <a:cs typeface="Times New Roman" panose="02020603050405020304" pitchFamily="18" charset="0"/>
                        </a:rPr>
                        <m:t>上的最大值，</m:t>
                      </m:r>
                    </m:oMath>
                  </m:oMathPara>
                </a14:m>
                <a:endParaRPr lang="en-US" altLang="zh-CN"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endParaRPr lang="en-US" altLang="zh-CN" i="1" dirty="0">
                  <a:solidFill>
                    <a:srgbClr val="000000"/>
                  </a:solidFill>
                  <a:latin typeface="Cambria Math" panose="02040503050406030204" pitchFamily="18" charset="0"/>
                  <a:ea typeface="方正书宋_GBK"/>
                  <a:cs typeface="Times New Roman" panose="02020603050405020304" pitchFamily="18" charset="0"/>
                </a:endParaRPr>
              </a:p>
              <a:p>
                <a:pPr indent="266700">
                  <a:lnSpc>
                    <a:spcPts val="1810"/>
                  </a:lnSpc>
                </a:pPr>
                <a14:m>
                  <m:oMathPara xmlns:m="http://schemas.openxmlformats.org/officeDocument/2006/math">
                    <m:oMathParaPr>
                      <m:jc m:val="centerGroup"/>
                    </m:oMathParaPr>
                    <m:oMath xmlns:m="http://schemas.openxmlformats.org/officeDocument/2006/math">
                      <m:r>
                        <a:rPr lang="zh-CN" altLang="en-US" i="1">
                          <a:solidFill>
                            <a:srgbClr val="000000"/>
                          </a:solidFill>
                          <a:latin typeface="Cambria Math" panose="02040503050406030204" pitchFamily="18" charset="0"/>
                          <a:ea typeface="方正书宋_GBK"/>
                          <a:cs typeface="Times New Roman" panose="02020603050405020304" pitchFamily="18" charset="0"/>
                        </a:rPr>
                        <m:t>最小的就是</m:t>
                      </m:r>
                      <m:r>
                        <a:rPr lang="en-US" altLang="zh-CN" i="1">
                          <a:solidFill>
                            <a:srgbClr val="000000"/>
                          </a:solidFill>
                          <a:latin typeface="Cambria Math" panose="02040503050406030204" pitchFamily="18" charset="0"/>
                          <a:ea typeface="方正书宋_GBK"/>
                          <a:cs typeface="Times New Roman" panose="02020603050405020304" pitchFamily="18" charset="0"/>
                        </a:rPr>
                        <m:t>𝑓</m:t>
                      </m:r>
                      <m:r>
                        <a:rPr lang="en-US" altLang="zh-CN" i="1">
                          <a:solidFill>
                            <a:srgbClr val="000000"/>
                          </a:solidFill>
                          <a:latin typeface="Cambria Math" panose="02040503050406030204" pitchFamily="18" charset="0"/>
                          <a:ea typeface="方正书宋_GBK"/>
                          <a:cs typeface="Times New Roman" panose="02020603050405020304" pitchFamily="18" charset="0"/>
                        </a:rPr>
                        <m:t>(</m:t>
                      </m:r>
                      <m:r>
                        <a:rPr lang="en-US" altLang="zh-CN" i="1">
                          <a:solidFill>
                            <a:srgbClr val="000000"/>
                          </a:solidFill>
                          <a:latin typeface="Cambria Math" panose="02040503050406030204" pitchFamily="18" charset="0"/>
                          <a:ea typeface="方正书宋_GBK"/>
                          <a:cs typeface="Times New Roman" panose="02020603050405020304" pitchFamily="18" charset="0"/>
                        </a:rPr>
                        <m:t>𝑥</m:t>
                      </m:r>
                      <m:r>
                        <a:rPr lang="zh-CN" altLang="en-US" i="1">
                          <a:solidFill>
                            <a:srgbClr val="000000"/>
                          </a:solidFill>
                          <a:latin typeface="Cambria Math" panose="02040503050406030204" pitchFamily="18" charset="0"/>
                          <a:ea typeface="方正书宋_GBK"/>
                          <a:cs typeface="Times New Roman" panose="02020603050405020304" pitchFamily="18" charset="0"/>
                        </a:rPr>
                        <m:t>，</m:t>
                      </m:r>
                      <m:r>
                        <a:rPr lang="zh-CN" altLang="en-US" i="1">
                          <a:solidFill>
                            <a:srgbClr val="000000"/>
                          </a:solidFill>
                          <a:latin typeface="Cambria Math" panose="02040503050406030204" pitchFamily="18" charset="0"/>
                          <a:ea typeface="方正书宋_GBK"/>
                          <a:cs typeface="Times New Roman" panose="02020603050405020304" pitchFamily="18" charset="0"/>
                        </a:rPr>
                        <m:t> </m:t>
                      </m:r>
                      <m:r>
                        <a:rPr lang="en-US" altLang="zh-CN" i="1">
                          <a:solidFill>
                            <a:srgbClr val="000000"/>
                          </a:solidFill>
                          <a:latin typeface="Cambria Math" panose="02040503050406030204" pitchFamily="18" charset="0"/>
                          <a:ea typeface="方正书宋_GBK"/>
                          <a:cs typeface="Times New Roman" panose="02020603050405020304" pitchFamily="18" charset="0"/>
                        </a:rPr>
                        <m:t>𝑦</m:t>
                      </m:r>
                      <m:r>
                        <a:rPr lang="en-US" altLang="zh-CN" i="1">
                          <a:solidFill>
                            <a:srgbClr val="000000"/>
                          </a:solidFill>
                          <a:latin typeface="Cambria Math" panose="02040503050406030204" pitchFamily="18" charset="0"/>
                          <a:ea typeface="方正书宋_GBK"/>
                          <a:cs typeface="Times New Roman" panose="02020603050405020304" pitchFamily="18" charset="0"/>
                        </a:rPr>
                        <m:t>)</m:t>
                      </m:r>
                      <m:r>
                        <a:rPr lang="zh-CN" altLang="en-US" i="1">
                          <a:solidFill>
                            <a:srgbClr val="000000"/>
                          </a:solidFill>
                          <a:latin typeface="Cambria Math" panose="02040503050406030204" pitchFamily="18" charset="0"/>
                          <a:ea typeface="方正书宋_GBK"/>
                          <a:cs typeface="Times New Roman" panose="02020603050405020304" pitchFamily="18" charset="0"/>
                        </a:rPr>
                        <m:t>在有界闭区域</m:t>
                      </m:r>
                      <m:r>
                        <a:rPr lang="en-US" altLang="zh-CN" i="1">
                          <a:solidFill>
                            <a:srgbClr val="000000"/>
                          </a:solidFill>
                          <a:latin typeface="Cambria Math" panose="02040503050406030204" pitchFamily="18" charset="0"/>
                          <a:ea typeface="方正书宋_GBK"/>
                          <a:cs typeface="Times New Roman" panose="02020603050405020304" pitchFamily="18" charset="0"/>
                        </a:rPr>
                        <m:t>𝐷</m:t>
                      </m:r>
                      <m:r>
                        <a:rPr lang="zh-CN" altLang="en-US" i="1">
                          <a:solidFill>
                            <a:srgbClr val="000000"/>
                          </a:solidFill>
                          <a:latin typeface="Cambria Math" panose="02040503050406030204" pitchFamily="18" charset="0"/>
                          <a:ea typeface="方正书宋_GBK"/>
                          <a:cs typeface="Times New Roman" panose="02020603050405020304" pitchFamily="18" charset="0"/>
                        </a:rPr>
                        <m:t>上的最小值</m:t>
                      </m:r>
                      <m:r>
                        <a:rPr lang="en-US" altLang="zh-CN"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0E919DCC-DB4D-16EA-8810-F7506C06A73E}"/>
                  </a:ext>
                </a:extLst>
              </p:cNvPr>
              <p:cNvSpPr>
                <a:spLocks noRot="1" noChangeAspect="1" noMove="1" noResize="1" noEditPoints="1" noAdjustHandles="1" noChangeArrowheads="1" noChangeShapeType="1" noTextEdit="1"/>
              </p:cNvSpPr>
              <p:nvPr/>
            </p:nvSpPr>
            <p:spPr>
              <a:xfrm>
                <a:off x="-1183806" y="5911402"/>
                <a:ext cx="13375806" cy="784830"/>
              </a:xfrm>
              <a:prstGeom prst="rect">
                <a:avLst/>
              </a:prstGeom>
              <a:blipFill>
                <a:blip r:embed="rId12"/>
                <a:stretch>
                  <a:fillRect t="-3175" b="-793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7573575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20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2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20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7" grpId="0"/>
      <p:bldP spid="12" grpId="0"/>
      <p:bldP spid="15" grpId="0"/>
      <p:bldP spid="9" grpId="0"/>
      <p:bldP spid="2" grpId="0"/>
      <p:bldP spid="3" grpId="0"/>
      <p:bldP spid="6" grpId="0"/>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850128" y="150592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在实际问题中的区域</a:t>
            </a:r>
            <a:r>
              <a:rPr lang="en-US" altLang="zh-CN" sz="2400" dirty="0">
                <a:solidFill>
                  <a:srgbClr val="000000"/>
                </a:solidFill>
                <a:latin typeface="NEU-BZ-S92"/>
                <a:ea typeface="方正书宋_GBK"/>
                <a:cs typeface="Times New Roman" panose="02020603050405020304" pitchFamily="18" charset="0"/>
              </a:rPr>
              <a:t>D</a:t>
            </a:r>
            <a:r>
              <a:rPr lang="zh-CN" altLang="en-US" sz="2400" dirty="0">
                <a:solidFill>
                  <a:srgbClr val="000000"/>
                </a:solidFill>
                <a:latin typeface="NEU-BZ-S92"/>
                <a:ea typeface="方正书宋_GBK"/>
                <a:cs typeface="Times New Roman" panose="02020603050405020304" pitchFamily="18" charset="0"/>
              </a:rPr>
              <a:t>不一定是闭区域，</a:t>
            </a: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2670491" y="1474512"/>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也不一定是有界区域，</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2670491" y="1474512"/>
                <a:ext cx="11611753" cy="323165"/>
              </a:xfrm>
              <a:prstGeom prst="rect">
                <a:avLst/>
              </a:prstGeom>
              <a:blipFill>
                <a:blip r:embed="rId2"/>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589951" y="2063288"/>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无法利用连续函数在有界闭区域上的性质来判定函数一定有最值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589951" y="2063288"/>
                <a:ext cx="12188096" cy="323165"/>
              </a:xfrm>
              <a:prstGeom prst="rect">
                <a:avLst/>
              </a:prstGeom>
              <a:blipFill>
                <a:blip r:embed="rId3"/>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499259" y="263563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但是如果根据问题的实际意义，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499259" y="2635637"/>
                <a:ext cx="12068434" cy="323165"/>
              </a:xfrm>
              <a:prstGeom prst="rect">
                <a:avLst/>
              </a:prstGeom>
              <a:blipFill>
                <a:blip r:embed="rId4"/>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1183806" y="32552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知道在区域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上存在一个最值（最大值或最小值），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1183806" y="3255217"/>
                <a:ext cx="12068434" cy="323165"/>
              </a:xfrm>
              <a:prstGeom prst="rect">
                <a:avLst/>
              </a:prstGeom>
              <a:blipFill>
                <a:blip r:embed="rId5"/>
                <a:stretch>
                  <a:fillRect t="-34615"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2217069" y="395305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并且可以断定这个最值在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内部取得，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2217069" y="3953051"/>
                <a:ext cx="12068434" cy="323165"/>
              </a:xfrm>
              <a:prstGeom prst="rect">
                <a:avLst/>
              </a:prstGeom>
              <a:blipFill>
                <a:blip r:embed="rId6"/>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3092867" y="394077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那么当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内部只有唯一驻点时，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3092867" y="3940773"/>
                <a:ext cx="12068434" cy="323165"/>
              </a:xfrm>
              <a:prstGeom prst="rect">
                <a:avLst/>
              </a:prstGeom>
              <a:blipFill>
                <a:blip r:embed="rId7"/>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277486" y="457263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就可以肯定该驻点是函数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上取到最大值或最小值的点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277486" y="4572631"/>
                <a:ext cx="12068434" cy="323165"/>
              </a:xfrm>
              <a:prstGeom prst="rect">
                <a:avLst/>
              </a:prstGeom>
              <a:blipFill>
                <a:blip r:embed="rId8"/>
                <a:stretch>
                  <a:fillRect t="-34615" b="-3846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0869861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12" grpId="0"/>
      <p:bldP spid="15" grpId="0"/>
      <p:bldP spid="9"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106802" y="670400"/>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例</a:t>
            </a:r>
            <a:r>
              <a:rPr lang="en-US" altLang="zh-CN" sz="2400" dirty="0">
                <a:solidFill>
                  <a:srgbClr val="000000"/>
                </a:solidFill>
                <a:latin typeface="NEU-BZ-S92"/>
                <a:ea typeface="方正书宋_GBK"/>
                <a:cs typeface="Times New Roman" panose="02020603050405020304" pitchFamily="18" charset="0"/>
              </a:rPr>
              <a:t>3 </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00CD3B94-E0E8-0715-1880-3066D75CC93D}"/>
                  </a:ext>
                </a:extLst>
              </p:cNvPr>
              <p:cNvSpPr/>
              <p:nvPr/>
            </p:nvSpPr>
            <p:spPr>
              <a:xfrm>
                <a:off x="771335" y="670400"/>
                <a:ext cx="11611753"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是由</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轴、</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轴及直线</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围成的三角形区域，</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00CD3B94-E0E8-0715-1880-3066D75CC93D}"/>
                  </a:ext>
                </a:extLst>
              </p:cNvPr>
              <p:cNvSpPr>
                <a:spLocks noRot="1" noChangeAspect="1" noMove="1" noResize="1" noEditPoints="1" noAdjustHandles="1" noChangeArrowheads="1" noChangeShapeType="1" noTextEdit="1"/>
              </p:cNvSpPr>
              <p:nvPr/>
            </p:nvSpPr>
            <p:spPr>
              <a:xfrm>
                <a:off x="771335" y="670400"/>
                <a:ext cx="11611753"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316937" y="1390035"/>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上的最大值和最小值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316937" y="1390035"/>
                <a:ext cx="12188096" cy="323165"/>
              </a:xfrm>
              <a:prstGeom prst="rect">
                <a:avLst/>
              </a:prstGeom>
              <a:blipFill>
                <a:blip r:embed="rId3"/>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4279932" y="217498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4279932" y="2174987"/>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3044689" y="220064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解方程组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3044689" y="2200641"/>
                <a:ext cx="12068434" cy="323165"/>
              </a:xfrm>
              <a:prstGeom prst="rect">
                <a:avLst/>
              </a:prstGeom>
              <a:blipFill>
                <a:blip r:embed="rId5"/>
                <a:stretch>
                  <a:fillRect t="-30769"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771335" y="236222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771335" y="2362223"/>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771335" y="295090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771335" y="2950908"/>
                <a:ext cx="12068434" cy="323165"/>
              </a:xfrm>
              <a:prstGeom prst="rect">
                <a:avLst/>
              </a:prstGeom>
              <a:blipFill>
                <a:blip r:embed="rId7"/>
                <a:stretch>
                  <a:fillRect t="-26923"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257106" y="368342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内的唯一驻点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，又</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1)=4.</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257106" y="3683426"/>
                <a:ext cx="12068434" cy="323165"/>
              </a:xfrm>
              <a:prstGeom prst="rect">
                <a:avLst/>
              </a:prstGeom>
              <a:blipFill>
                <a:blip r:embed="rId8"/>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2B83A655-1CE6-36F7-008D-BCF1AFAFCFC2}"/>
                  </a:ext>
                </a:extLst>
              </p:cNvPr>
              <p:cNvSpPr/>
              <p:nvPr/>
            </p:nvSpPr>
            <p:spPr>
              <a:xfrm>
                <a:off x="-1159802" y="42721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的边界由三条线段</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和</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组成，</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2B83A655-1CE6-36F7-008D-BCF1AFAFCFC2}"/>
                  </a:ext>
                </a:extLst>
              </p:cNvPr>
              <p:cNvSpPr>
                <a:spLocks noRot="1" noChangeAspect="1" noMove="1" noResize="1" noEditPoints="1" noAdjustHandles="1" noChangeArrowheads="1" noChangeShapeType="1" noTextEdit="1"/>
              </p:cNvSpPr>
              <p:nvPr/>
            </p:nvSpPr>
            <p:spPr>
              <a:xfrm>
                <a:off x="-1159802" y="4272110"/>
                <a:ext cx="12068434" cy="323165"/>
              </a:xfrm>
              <a:prstGeom prst="rect">
                <a:avLst/>
              </a:prstGeom>
              <a:blipFill>
                <a:blip r:embed="rId9"/>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153A8CB3-785F-D49A-1F7A-3A5E98DCC4E0}"/>
                  </a:ext>
                </a:extLst>
              </p:cNvPr>
              <p:cNvSpPr/>
              <p:nvPr/>
            </p:nvSpPr>
            <p:spPr>
              <a:xfrm>
                <a:off x="2754471" y="427211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如图</m:t>
                      </m:r>
                      <m:r>
                        <a:rPr lang="en-US" altLang="zh-CN" sz="2400" i="1">
                          <a:solidFill>
                            <a:srgbClr val="000000"/>
                          </a:solidFill>
                          <a:latin typeface="Cambria Math" panose="02040503050406030204" pitchFamily="18" charset="0"/>
                          <a:ea typeface="方正书宋_GBK"/>
                          <a:cs typeface="Times New Roman" panose="02020603050405020304" pitchFamily="18" charset="0"/>
                        </a:rPr>
                        <m:t>6-20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所示</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153A8CB3-785F-D49A-1F7A-3A5E98DCC4E0}"/>
                  </a:ext>
                </a:extLst>
              </p:cNvPr>
              <p:cNvSpPr>
                <a:spLocks noRot="1" noChangeAspect="1" noMove="1" noResize="1" noEditPoints="1" noAdjustHandles="1" noChangeArrowheads="1" noChangeShapeType="1" noTextEdit="1"/>
              </p:cNvSpPr>
              <p:nvPr/>
            </p:nvSpPr>
            <p:spPr>
              <a:xfrm>
                <a:off x="2754471" y="4272110"/>
                <a:ext cx="12068434" cy="323165"/>
              </a:xfrm>
              <a:prstGeom prst="rect">
                <a:avLst/>
              </a:prstGeom>
              <a:blipFill>
                <a:blip r:embed="rId10"/>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885FBAD5-CF77-6B40-6392-AE77D458240D}"/>
                  </a:ext>
                </a:extLst>
              </p:cNvPr>
              <p:cNvSpPr/>
              <p:nvPr/>
            </p:nvSpPr>
            <p:spPr>
              <a:xfrm>
                <a:off x="2048619" y="618199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图</m:t>
                      </m:r>
                      <m:r>
                        <a:rPr lang="en-US" altLang="zh-CN" sz="2400" i="1">
                          <a:solidFill>
                            <a:srgbClr val="000000"/>
                          </a:solidFill>
                          <a:latin typeface="Cambria Math" panose="02040503050406030204" pitchFamily="18" charset="0"/>
                          <a:ea typeface="方正书宋_GBK"/>
                          <a:cs typeface="Times New Roman" panose="02020603050405020304" pitchFamily="18" charset="0"/>
                        </a:rPr>
                        <m:t>6-20</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885FBAD5-CF77-6B40-6392-AE77D458240D}"/>
                  </a:ext>
                </a:extLst>
              </p:cNvPr>
              <p:cNvSpPr>
                <a:spLocks noRot="1" noChangeAspect="1" noMove="1" noResize="1" noEditPoints="1" noAdjustHandles="1" noChangeArrowheads="1" noChangeShapeType="1" noTextEdit="1"/>
              </p:cNvSpPr>
              <p:nvPr/>
            </p:nvSpPr>
            <p:spPr>
              <a:xfrm>
                <a:off x="2048619" y="6181996"/>
                <a:ext cx="12068434" cy="323165"/>
              </a:xfrm>
              <a:prstGeom prst="rect">
                <a:avLst/>
              </a:prstGeom>
              <a:blipFill>
                <a:blip r:embed="rId11"/>
                <a:stretch>
                  <a:fillRect t="-25926" b="-22222"/>
                </a:stretch>
              </a:blipFill>
            </p:spPr>
            <p:txBody>
              <a:bodyPr/>
              <a:lstStyle/>
              <a:p>
                <a:r>
                  <a:rPr lang="zh-CN" altLang="en-US">
                    <a:noFill/>
                  </a:rPr>
                  <a:t> </a:t>
                </a:r>
              </a:p>
            </p:txBody>
          </p:sp>
        </mc:Fallback>
      </mc:AlternateContent>
      <p:pic>
        <p:nvPicPr>
          <p:cNvPr id="10" name="图片 9">
            <a:extLst>
              <a:ext uri="{FF2B5EF4-FFF2-40B4-BE49-F238E27FC236}">
                <a16:creationId xmlns:a16="http://schemas.microsoft.com/office/drawing/2014/main" id="{8A6DA639-37CB-EB51-C9B3-816E95E49494}"/>
              </a:ext>
            </a:extLst>
          </p:cNvPr>
          <p:cNvPicPr>
            <a:picLocks noChangeAspect="1"/>
          </p:cNvPicPr>
          <p:nvPr/>
        </p:nvPicPr>
        <p:blipFill>
          <a:blip r:embed="rId12"/>
          <a:stretch>
            <a:fillRect/>
          </a:stretch>
        </p:blipFill>
        <p:spPr>
          <a:xfrm>
            <a:off x="5271734" y="4752293"/>
            <a:ext cx="1648531" cy="1752868"/>
          </a:xfrm>
          <a:prstGeom prst="rect">
            <a:avLst/>
          </a:prstGeom>
        </p:spPr>
      </p:pic>
    </p:spTree>
    <p:extLst>
      <p:ext uri="{BB962C8B-B14F-4D97-AF65-F5344CB8AC3E}">
        <p14:creationId xmlns:p14="http://schemas.microsoft.com/office/powerpoint/2010/main" val="122792754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20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20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20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1" nodeType="clickEffect">
                                  <p:stCondLst>
                                    <p:cond delay="0"/>
                                  </p:stCondLst>
                                  <p:childTnLst>
                                    <p:set>
                                      <p:cBhvr>
                                        <p:cTn id="61" dur="1" fill="hold">
                                          <p:stCondLst>
                                            <p:cond delay="0"/>
                                          </p:stCondLst>
                                        </p:cTn>
                                        <p:tgtEl>
                                          <p:spTgt spid="7"/>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12" grpId="0"/>
      <p:bldP spid="15" grpId="0"/>
      <p:bldP spid="9" grpId="0"/>
      <p:bldP spid="2" grpId="0"/>
      <p:bldP spid="3" grpId="0"/>
      <p:bldP spid="6" grpId="0"/>
      <p:bldP spid="7" grpId="0"/>
      <p:bldP spid="7"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010549" y="111364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 在</a:t>
            </a:r>
            <a:r>
              <a:rPr lang="en-US" altLang="zh-CN" sz="2400" dirty="0">
                <a:solidFill>
                  <a:srgbClr val="000000"/>
                </a:solidFill>
                <a:latin typeface="NEU-BZ-S92"/>
                <a:ea typeface="方正书宋_GBK"/>
                <a:cs typeface="Times New Roman" panose="02020603050405020304" pitchFamily="18" charset="0"/>
              </a:rPr>
              <a:t>L</a:t>
            </a:r>
            <a:r>
              <a:rPr lang="en-US" altLang="zh-CN" sz="2400" baseline="-250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上，</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且</a:t>
            </a:r>
            <a:r>
              <a:rPr lang="en-US" altLang="zh-CN" sz="2400" dirty="0">
                <a:solidFill>
                  <a:srgbClr val="000000"/>
                </a:solidFill>
                <a:latin typeface="NEU-BZ-S92"/>
                <a:ea typeface="方正书宋_GBK"/>
                <a:cs typeface="Times New Roman" panose="02020603050405020304" pitchFamily="18" charset="0"/>
              </a:rPr>
              <a:t>0≤x≤6</a:t>
            </a:r>
            <a:r>
              <a:rPr lang="zh-CN" altLang="en-US" sz="2400" dirty="0">
                <a:solidFill>
                  <a:srgbClr val="000000"/>
                </a:solidFill>
                <a:latin typeface="NEU-BZ-S92"/>
                <a:ea typeface="方正书宋_GBK"/>
                <a:cs typeface="Times New Roman" panose="02020603050405020304" pitchFamily="18" charset="0"/>
              </a:rPr>
              <a:t>，得</a:t>
            </a:r>
            <a:r>
              <a:rPr lang="en-US" altLang="zh-CN" sz="2400" dirty="0">
                <a:solidFill>
                  <a:srgbClr val="000000"/>
                </a:solidFill>
                <a:latin typeface="NEU-BZ-S92"/>
                <a:ea typeface="方正书宋_GBK"/>
                <a:cs typeface="Times New Roman" panose="02020603050405020304" pitchFamily="18" charset="0"/>
              </a:rPr>
              <a:t>f(x</a:t>
            </a:r>
            <a:r>
              <a:rPr lang="zh-CN" altLang="en-US" sz="2400" dirty="0">
                <a:solidFill>
                  <a:srgbClr val="000000"/>
                </a:solidFill>
                <a:latin typeface="NEU-BZ-S92"/>
                <a:ea typeface="方正书宋_GBK"/>
                <a:cs typeface="Times New Roman" panose="02020603050405020304" pitchFamily="18" charset="0"/>
              </a:rPr>
              <a:t>， </a:t>
            </a:r>
            <a:r>
              <a:rPr lang="en-US" altLang="zh-CN" sz="2400" dirty="0">
                <a:solidFill>
                  <a:srgbClr val="000000"/>
                </a:solidFill>
                <a:latin typeface="NEU-BZ-S92"/>
                <a:ea typeface="方正书宋_GBK"/>
                <a:cs typeface="Times New Roman" panose="02020603050405020304" pitchFamily="18" charset="0"/>
              </a:rPr>
              <a:t>y)≡0</a:t>
            </a:r>
            <a:r>
              <a:rPr lang="zh-CN" altLang="en-US" sz="2400" dirty="0">
                <a:solidFill>
                  <a:srgbClr val="000000"/>
                </a:solidFill>
                <a:latin typeface="NEU-BZ-S92"/>
                <a:ea typeface="方正书宋_GBK"/>
                <a:cs typeface="Times New Roman" panose="02020603050405020304" pitchFamily="18" charset="0"/>
              </a:rPr>
              <a:t>；</a:t>
            </a: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431805" y="1767304"/>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m:rPr>
                          <m:sty m:val="p"/>
                        </m:rPr>
                        <a:rPr lang="en-US" altLang="zh-CN" sz="2400" i="0">
                          <a:solidFill>
                            <a:srgbClr val="000000"/>
                          </a:solidFill>
                          <a:latin typeface="Cambria Math" panose="02040503050406030204" pitchFamily="18" charset="0"/>
                          <a:ea typeface="方正书宋_GBK"/>
                          <a:cs typeface="Times New Roman" panose="02020603050405020304" pitchFamily="18" charset="0"/>
                        </a:rPr>
                        <m:t>L</m:t>
                      </m:r>
                      <m:r>
                        <a:rPr lang="en-US" altLang="zh-CN" sz="2400" i="0"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431805" y="1767304"/>
                <a:ext cx="12188096" cy="323165"/>
              </a:xfrm>
              <a:prstGeom prst="rect">
                <a:avLst/>
              </a:prstGeom>
              <a:blipFill>
                <a:blip r:embed="rId2"/>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2217069" y="239916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m:rPr>
                          <m:sty m:val="p"/>
                        </m:rPr>
                        <a:rPr lang="en-US" altLang="zh-CN" sz="2400" i="0">
                          <a:solidFill>
                            <a:srgbClr val="000000"/>
                          </a:solidFill>
                          <a:latin typeface="Cambria Math" panose="02040503050406030204" pitchFamily="18" charset="0"/>
                          <a:ea typeface="方正书宋_GBK"/>
                          <a:cs typeface="Times New Roman" panose="02020603050405020304" pitchFamily="18" charset="0"/>
                        </a:rPr>
                        <m:t>L</m:t>
                      </m:r>
                      <m:r>
                        <a:rPr lang="en-US" altLang="zh-CN" sz="2400" i="0" baseline="-2500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且</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2217069" y="2399162"/>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1312143" y="303102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)=6</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1312143" y="3031020"/>
                <a:ext cx="12068434" cy="323165"/>
              </a:xfrm>
              <a:prstGeom prst="rect">
                <a:avLst/>
              </a:prstGeom>
              <a:blipFill>
                <a:blip r:embed="rId4"/>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3817148" y="304251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令</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或</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3817148" y="3042514"/>
                <a:ext cx="12068434" cy="323165"/>
              </a:xfrm>
              <a:prstGeom prst="rect">
                <a:avLst/>
              </a:prstGeom>
              <a:blipFill>
                <a:blip r:embed="rId5"/>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1848101" y="368586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(0)=0</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zh-CN" altLang="el-GR"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(4)=</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el-GR" altLang="zh-CN" sz="2400" i="1">
                          <a:solidFill>
                            <a:srgbClr val="000000"/>
                          </a:solidFill>
                          <a:latin typeface="Cambria Math" panose="02040503050406030204" pitchFamily="18" charset="0"/>
                          <a:ea typeface="方正书宋_GBK"/>
                          <a:cs typeface="Times New Roman" panose="02020603050405020304" pitchFamily="18" charset="0"/>
                        </a:rPr>
                        <m:t>64</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r>
                        <a:rPr lang="zh-CN" altLang="el-GR" sz="2400" i="1">
                          <a:solidFill>
                            <a:srgbClr val="000000"/>
                          </a:solidFill>
                          <a:latin typeface="Cambria Math" panose="02040503050406030204" pitchFamily="18" charset="0"/>
                          <a:ea typeface="方正书宋_GBK"/>
                          <a:cs typeface="Times New Roman" panose="02020603050405020304" pitchFamily="18" charset="0"/>
                        </a:rPr>
                        <m:t> </m:t>
                      </m:r>
                      <m:r>
                        <a:rPr lang="el-GR" altLang="zh-CN" sz="2400" i="1">
                          <a:solidFill>
                            <a:srgbClr val="000000"/>
                          </a:solidFill>
                          <a:latin typeface="Cambria Math" panose="02040503050406030204" pitchFamily="18" charset="0"/>
                          <a:ea typeface="方正书宋_GBK"/>
                          <a:cs typeface="Times New Roman" panose="02020603050405020304" pitchFamily="18" charset="0"/>
                        </a:rPr>
                        <m:t>𝜑</m:t>
                      </m:r>
                      <m:r>
                        <a:rPr lang="el-GR" altLang="zh-CN" sz="2400" i="1">
                          <a:solidFill>
                            <a:srgbClr val="000000"/>
                          </a:solidFill>
                          <a:latin typeface="Cambria Math" panose="02040503050406030204" pitchFamily="18" charset="0"/>
                          <a:ea typeface="方正书宋_GBK"/>
                          <a:cs typeface="Times New Roman" panose="02020603050405020304" pitchFamily="18" charset="0"/>
                        </a:rPr>
                        <m:t>(6)=0</m:t>
                      </m:r>
                      <m:r>
                        <a:rPr lang="zh-CN" altLang="el-GR"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1848101" y="3685866"/>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1232806" y="435387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所以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𝑓</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上最大值为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，最小值为－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64.</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1232806" y="4353874"/>
                <a:ext cx="12068434" cy="323165"/>
              </a:xfrm>
              <a:prstGeom prst="rect">
                <a:avLst/>
              </a:prstGeom>
              <a:blipFill>
                <a:blip r:embed="rId7"/>
                <a:stretch>
                  <a:fillRect t="-29630"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4486606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2" grpId="0"/>
      <p:bldP spid="15" grpId="0"/>
      <p:bldP spid="9" grpId="0"/>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106802" y="111364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4</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483164" y="1112458"/>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设某工厂要用钢板做一体积为定值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的无盖长方体水箱，</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483164" y="1112458"/>
                <a:ext cx="12188096" cy="323165"/>
              </a:xfrm>
              <a:prstGeom prst="rect">
                <a:avLst/>
              </a:prstGeom>
              <a:blipFill>
                <a:blip r:embed="rId2"/>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484522" y="177879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怎样选取长、宽、高的尺寸才能使用料最省？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484522" y="1778798"/>
                <a:ext cx="12068434" cy="323165"/>
              </a:xfrm>
              <a:prstGeom prst="rect">
                <a:avLst/>
              </a:prstGeom>
              <a:blipFill>
                <a:blip r:embed="rId3"/>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4103470" y="268799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解</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4103470" y="2687995"/>
                <a:ext cx="12068434" cy="323165"/>
              </a:xfrm>
              <a:prstGeom prst="rect">
                <a:avLst/>
              </a:prstGeom>
              <a:blipFill>
                <a:blip r:embed="rId4"/>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690684" y="268181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设水箱的长、宽、高分别为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690684" y="2681816"/>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4023309" y="273252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由</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𝑥𝑦𝑧</m:t>
                      </m:r>
                      <m:r>
                        <a:rPr lang="zh-CN" altLang="en-US" sz="2400" i="1">
                          <a:solidFill>
                            <a:srgbClr val="000000"/>
                          </a:solidFill>
                          <a:latin typeface="Cambria Math" panose="02040503050406030204" pitchFamily="18" charset="0"/>
                          <a:ea typeface="方正书宋_GBK"/>
                          <a:cs typeface="Times New Roman" panose="02020603050405020304" pitchFamily="18" charset="0"/>
                        </a:rPr>
                        <m:t>得高</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𝑧</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den>
                      </m:f>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4023309" y="2732526"/>
                <a:ext cx="12068434" cy="323165"/>
              </a:xfrm>
              <a:prstGeom prst="rect">
                <a:avLst/>
              </a:prstGeom>
              <a:blipFill>
                <a:blip r:embed="rId6"/>
                <a:stretch>
                  <a:fillRect t="-107692" b="-538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2724721" y="336308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水箱的表面积</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2724721" y="3363089"/>
                <a:ext cx="12068434" cy="323165"/>
              </a:xfrm>
              <a:prstGeom prst="rect">
                <a:avLst/>
              </a:prstGeom>
              <a:blipFill>
                <a:blip r:embed="rId7"/>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255110" y="404078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𝑆</m:t>
                      </m:r>
                      <m:d>
                        <m:d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e>
                      </m:d>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den>
                      </m:f>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255110" y="4040783"/>
                <a:ext cx="12068434" cy="323165"/>
              </a:xfrm>
              <a:prstGeom prst="rect">
                <a:avLst/>
              </a:prstGeom>
              <a:blipFill>
                <a:blip r:embed="rId8"/>
                <a:stretch>
                  <a:fillRect t="-107692" b="-576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2332563" y="472745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2332563" y="4727452"/>
                <a:ext cx="12068434" cy="323165"/>
              </a:xfrm>
              <a:prstGeom prst="rect">
                <a:avLst/>
              </a:prstGeom>
              <a:blipFill>
                <a:blip r:embed="rId9"/>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877545" y="472075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用料最省的问题变为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877545" y="4720754"/>
                <a:ext cx="12068434" cy="323165"/>
              </a:xfrm>
              <a:prstGeom prst="rect">
                <a:avLst/>
              </a:prstGeom>
              <a:blipFill>
                <a:blip r:embed="rId10"/>
                <a:stretch>
                  <a:fillRect t="-30769" b="-307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7EC21C98-A90D-4145-A726-C843C4A908A2}"/>
                  </a:ext>
                </a:extLst>
              </p:cNvPr>
              <p:cNvSpPr/>
              <p:nvPr/>
            </p:nvSpPr>
            <p:spPr>
              <a:xfrm>
                <a:off x="483164" y="558277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求函数</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上的最小值问题</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7EC21C98-A90D-4145-A726-C843C4A908A2}"/>
                  </a:ext>
                </a:extLst>
              </p:cNvPr>
              <p:cNvSpPr>
                <a:spLocks noRot="1" noChangeAspect="1" noMove="1" noResize="1" noEditPoints="1" noAdjustHandles="1" noChangeArrowheads="1" noChangeShapeType="1" noTextEdit="1"/>
              </p:cNvSpPr>
              <p:nvPr/>
            </p:nvSpPr>
            <p:spPr>
              <a:xfrm>
                <a:off x="483164" y="5582772"/>
                <a:ext cx="12068434" cy="323165"/>
              </a:xfrm>
              <a:prstGeom prst="rect">
                <a:avLst/>
              </a:prstGeom>
              <a:blipFill>
                <a:blip r:embed="rId11"/>
                <a:stretch>
                  <a:fillRect t="-29630" b="-3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1484423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20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20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2" grpId="0"/>
      <p:bldP spid="15" grpId="0"/>
      <p:bldP spid="9" grpId="0"/>
      <p:bldP spid="2" grpId="0"/>
      <p:bldP spid="3" grpId="0"/>
      <p:bldP spid="5" grpId="0"/>
      <p:bldP spid="6" grpId="0"/>
      <p:bldP spid="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046971" y="901677"/>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解方程组</a:t>
            </a:r>
          </a:p>
        </p:txBody>
      </p:sp>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1344228" y="135113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1344228" y="1351138"/>
                <a:ext cx="12068434" cy="323165"/>
              </a:xfrm>
              <a:prstGeom prst="rect">
                <a:avLst/>
              </a:prstGeom>
              <a:blipFill>
                <a:blip r:embed="rId2"/>
                <a:stretch>
                  <a:fillRect t="-92308" b="-4230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1344228" y="205356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baseline="-25000" smtClean="0">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f>
                        <m:fPr>
                          <m:ctrlP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30000">
                              <a:solidFill>
                                <a:srgbClr val="000000"/>
                              </a:solidFill>
                              <a:latin typeface="Cambria Math" panose="02040503050406030204" pitchFamily="18" charset="0"/>
                              <a:ea typeface="方正书宋_GBK"/>
                              <a:cs typeface="Times New Roman" panose="02020603050405020304" pitchFamily="18" charset="0"/>
                            </a:rPr>
                            <m:t>2</m:t>
                          </m:r>
                        </m:den>
                      </m:f>
                      <m:r>
                        <a:rPr lang="en-US" altLang="zh-CN" sz="2400" i="1">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1344228" y="2053560"/>
                <a:ext cx="12068434" cy="323165"/>
              </a:xfrm>
              <a:prstGeom prst="rect">
                <a:avLst/>
              </a:prstGeom>
              <a:blipFill>
                <a:blip r:embed="rId3"/>
                <a:stretch>
                  <a:fillRect t="-103704" b="-5185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761092" y="2811600"/>
                <a:ext cx="12068434" cy="344197"/>
              </a:xfrm>
              <a:prstGeom prst="rect">
                <a:avLst/>
              </a:prstGeom>
            </p:spPr>
            <p:txBody>
              <a:bodyPr wrap="square">
                <a:spAutoFit/>
              </a:bodyPr>
              <a:lstStyle/>
              <a:p>
                <a:pPr indent="266700">
                  <a:lnSpc>
                    <a:spcPts val="1810"/>
                  </a:lnSpc>
                </a:pPr>
                <a14:m>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得</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内唯一驻点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ad>
                      <m:rad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radPr>
                      <m:deg>
                        <m: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t>3</m:t>
                        </m:r>
                      </m:deg>
                      <m:e>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b="0" i="1" smtClean="0">
                            <a:solidFill>
                              <a:srgbClr val="000000"/>
                            </a:solidFill>
                            <a:latin typeface="Cambria Math" panose="02040503050406030204" pitchFamily="18" charset="0"/>
                            <a:ea typeface="方正书宋_GBK"/>
                            <a:cs typeface="Times New Roman" panose="02020603050405020304" pitchFamily="18" charset="0"/>
                          </a:rPr>
                          <m:t> </m:t>
                        </m:r>
                      </m:e>
                    </m:rad>
                  </m:oMath>
                </a14:m>
                <a:r>
                  <a:rPr lang="en-US" altLang="zh-CN" sz="2400" dirty="0">
                    <a:solidFill>
                      <a:srgbClr val="000000"/>
                    </a:solidFill>
                    <a:latin typeface="NEU-BZ-S92"/>
                    <a:ea typeface="方正书宋_GBK"/>
                    <a:cs typeface="Times New Roman" panose="02020603050405020304" pitchFamily="18" charset="0"/>
                  </a:rPr>
                  <a:t>.</a:t>
                </a:r>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761092" y="2811600"/>
                <a:ext cx="12068434" cy="344197"/>
              </a:xfrm>
              <a:prstGeom prst="rect">
                <a:avLst/>
              </a:prstGeom>
              <a:blipFill>
                <a:blip r:embed="rId4"/>
                <a:stretch>
                  <a:fillRect t="-42857" b="-392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2998310" y="338897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根据问题的实际意义，</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2998310" y="3388970"/>
                <a:ext cx="12068434" cy="323165"/>
              </a:xfrm>
              <a:prstGeom prst="rect">
                <a:avLst/>
              </a:prstGeom>
              <a:blipFill>
                <a:blip r:embed="rId5"/>
                <a:stretch>
                  <a:fillRect t="-29630" b="-259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877545" y="338335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在</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内一定存在最小值，</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877545" y="3383357"/>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2419837" y="408577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故可断定</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𝑆</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0</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就是最小值</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2419837" y="4085779"/>
                <a:ext cx="12068434" cy="323165"/>
              </a:xfrm>
              <a:prstGeom prst="rect">
                <a:avLst/>
              </a:prstGeom>
              <a:blipFill>
                <a:blip r:embed="rId7"/>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7EC21C98-A90D-4145-A726-C843C4A908A2}"/>
                  </a:ext>
                </a:extLst>
              </p:cNvPr>
              <p:cNvSpPr/>
              <p:nvPr/>
            </p:nvSpPr>
            <p:spPr>
              <a:xfrm>
                <a:off x="-1344228" y="487046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ea typeface="方正书宋_GBK"/>
                          <a:cs typeface="Times New Roman" panose="02020603050405020304" pitchFamily="18" charset="0"/>
                        </a:rPr>
                        <m:t>所以当长、宽都是</m:t>
                      </m:r>
                      <m:rad>
                        <m:radPr>
                          <m:ctrlPr>
                            <a:rPr lang="en-US" altLang="zh-CN" sz="2400" i="1" smtClean="0">
                              <a:solidFill>
                                <a:srgbClr val="000000"/>
                              </a:solidFill>
                              <a:latin typeface="Cambria Math" panose="02040503050406030204" pitchFamily="18" charset="0"/>
                              <a:ea typeface="方正书宋_GBK"/>
                              <a:cs typeface="Times New Roman" panose="02020603050405020304" pitchFamily="18" charset="0"/>
                            </a:rPr>
                          </m:ctrlPr>
                        </m:radPr>
                        <m:deg>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deg>
                        <m:e>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e>
                      </m:rad>
                      <m:d>
                        <m: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dPr>
                        <m:e>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e>
                      </m:d>
                      <m:r>
                        <a:rPr lang="zh-CN" altLang="en-US" sz="2400" i="1">
                          <a:solidFill>
                            <a:srgbClr val="000000"/>
                          </a:solidFill>
                          <a:latin typeface="Cambria Math" panose="02040503050406030204" pitchFamily="18" charset="0"/>
                          <a:ea typeface="方正书宋_GBK"/>
                          <a:cs typeface="Times New Roman" panose="02020603050405020304" pitchFamily="18" charset="0"/>
                        </a:rPr>
                        <m:t>，高为</m:t>
                      </m:r>
                      <m:rad>
                        <m:rad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radPr>
                        <m:deg>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deg>
                        <m:e>
                          <m:f>
                            <m:fPr>
                              <m:ctrlPr>
                                <a:rPr lang="en-US" altLang="zh-CN" sz="2400" i="1">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a:solidFill>
                                    <a:srgbClr val="000000"/>
                                  </a:solidFill>
                                  <a:latin typeface="Cambria Math" panose="02040503050406030204" pitchFamily="18" charset="0"/>
                                  <a:ea typeface="方正书宋_GBK"/>
                                  <a:cs typeface="Times New Roman" panose="02020603050405020304" pitchFamily="18" charset="0"/>
                                </a:rPr>
                                <m:t>𝑉</m:t>
                              </m:r>
                            </m:num>
                            <m:den>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den>
                          </m:f>
                        </m:e>
                      </m:rad>
                      <m:r>
                        <a:rPr lang="en-US" altLang="zh-CN" sz="2400" b="0" i="1" smtClean="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𝑚</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7EC21C98-A90D-4145-A726-C843C4A908A2}"/>
                  </a:ext>
                </a:extLst>
              </p:cNvPr>
              <p:cNvSpPr>
                <a:spLocks noRot="1" noChangeAspect="1" noMove="1" noResize="1" noEditPoints="1" noAdjustHandles="1" noChangeArrowheads="1" noChangeShapeType="1" noTextEdit="1"/>
              </p:cNvSpPr>
              <p:nvPr/>
            </p:nvSpPr>
            <p:spPr>
              <a:xfrm>
                <a:off x="-1344228" y="4870464"/>
                <a:ext cx="12068434" cy="323165"/>
              </a:xfrm>
              <a:prstGeom prst="rect">
                <a:avLst/>
              </a:prstGeom>
              <a:blipFill>
                <a:blip r:embed="rId8"/>
                <a:stretch>
                  <a:fillRect t="-165385" b="-5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BDBFE544-455B-7C80-B54F-0EC042588D51}"/>
                  </a:ext>
                </a:extLst>
              </p:cNvPr>
              <p:cNvSpPr/>
              <p:nvPr/>
            </p:nvSpPr>
            <p:spPr>
              <a:xfrm>
                <a:off x="3035907" y="47825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水箱的用料最省</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BDBFE544-455B-7C80-B54F-0EC042588D51}"/>
                  </a:ext>
                </a:extLst>
              </p:cNvPr>
              <p:cNvSpPr>
                <a:spLocks noRot="1" noChangeAspect="1" noMove="1" noResize="1" noEditPoints="1" noAdjustHandles="1" noChangeArrowheads="1" noChangeShapeType="1" noTextEdit="1"/>
              </p:cNvSpPr>
              <p:nvPr/>
            </p:nvSpPr>
            <p:spPr>
              <a:xfrm>
                <a:off x="3035907" y="4782588"/>
                <a:ext cx="12068434" cy="323165"/>
              </a:xfrm>
              <a:prstGeom prst="rect">
                <a:avLst/>
              </a:prstGeom>
              <a:blipFill>
                <a:blip r:embed="rId9"/>
                <a:stretch>
                  <a:fillRect t="-29630" b="-2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4428924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5" grpId="0"/>
      <p:bldP spid="9" grpId="0"/>
      <p:bldP spid="3" grpId="0"/>
      <p:bldP spid="5" grpId="0"/>
      <p:bldP spid="6" grpId="0"/>
      <p:bldP spid="7" grpId="0"/>
      <p:bldP spid="1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106802" y="111364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例</a:t>
            </a:r>
            <a:r>
              <a:rPr lang="en-US" altLang="zh-CN" sz="2400" dirty="0">
                <a:solidFill>
                  <a:srgbClr val="000000"/>
                </a:solidFill>
                <a:latin typeface="NEU-BZ-S92"/>
                <a:ea typeface="方正书宋_GBK"/>
                <a:cs typeface="Times New Roman" panose="02020603050405020304" pitchFamily="18" charset="0"/>
              </a:rPr>
              <a:t>5</a:t>
            </a:r>
            <a:endParaRPr lang="zh-CN" altLang="en-US" sz="2400" dirty="0">
              <a:solidFill>
                <a:srgbClr val="000000"/>
              </a:solidFill>
              <a:latin typeface="NEU-BZ-S92"/>
              <a:ea typeface="方正书宋_GBK"/>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1567309" y="1127563"/>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某公司生产甲、乙两种产品，</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1567309" y="1127563"/>
                <a:ext cx="12188096"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1571213" y="112756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总成本函数为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1571213" y="1127563"/>
                <a:ext cx="12068434" cy="323165"/>
              </a:xfrm>
              <a:prstGeom prst="rect">
                <a:avLst/>
              </a:prstGeom>
              <a:blipFill>
                <a:blip r:embed="rId3"/>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a:extLst>
                  <a:ext uri="{FF2B5EF4-FFF2-40B4-BE49-F238E27FC236}">
                    <a16:creationId xmlns:a16="http://schemas.microsoft.com/office/drawing/2014/main" id="{31FC26C0-3541-D932-9375-44C233F25480}"/>
                  </a:ext>
                </a:extLst>
              </p:cNvPr>
              <p:cNvSpPr/>
              <p:nvPr/>
            </p:nvSpPr>
            <p:spPr>
              <a:xfrm>
                <a:off x="-2724721" y="180823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zh-CN" altLang="en-US" sz="2400" i="1">
                          <a:solidFill>
                            <a:srgbClr val="000000"/>
                          </a:solidFill>
                          <a:latin typeface="Cambria Math" panose="02040503050406030204" pitchFamily="18" charset="0"/>
                          <a:ea typeface="方正书宋_GBK"/>
                          <a:cs typeface="Times New Roman" panose="02020603050405020304" pitchFamily="18" charset="0"/>
                        </a:rPr>
                        <m:t>万元</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2" name="矩形 11">
                <a:extLst>
                  <a:ext uri="{FF2B5EF4-FFF2-40B4-BE49-F238E27FC236}">
                    <a16:creationId xmlns:a16="http://schemas.microsoft.com/office/drawing/2014/main" id="{31FC26C0-3541-D932-9375-44C233F25480}"/>
                  </a:ext>
                </a:extLst>
              </p:cNvPr>
              <p:cNvSpPr>
                <a:spLocks noRot="1" noChangeAspect="1" noMove="1" noResize="1" noEditPoints="1" noAdjustHandles="1" noChangeArrowheads="1" noChangeShapeType="1" noTextEdit="1"/>
              </p:cNvSpPr>
              <p:nvPr/>
            </p:nvSpPr>
            <p:spPr>
              <a:xfrm>
                <a:off x="-2724721" y="1808233"/>
                <a:ext cx="12068434" cy="323165"/>
              </a:xfrm>
              <a:prstGeom prst="rect">
                <a:avLst/>
              </a:prstGeom>
              <a:blipFill>
                <a:blip r:embed="rId4"/>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矩形 14">
                <a:extLst>
                  <a:ext uri="{FF2B5EF4-FFF2-40B4-BE49-F238E27FC236}">
                    <a16:creationId xmlns:a16="http://schemas.microsoft.com/office/drawing/2014/main" id="{CF82BA8A-B504-C3BF-8588-3ED57AA3FB53}"/>
                  </a:ext>
                </a:extLst>
              </p:cNvPr>
              <p:cNvSpPr/>
              <p:nvPr/>
            </p:nvSpPr>
            <p:spPr>
              <a:xfrm>
                <a:off x="2217477" y="1821300"/>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分别为甲、乙产品的需求量</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5" name="矩形 14">
                <a:extLst>
                  <a:ext uri="{FF2B5EF4-FFF2-40B4-BE49-F238E27FC236}">
                    <a16:creationId xmlns:a16="http://schemas.microsoft.com/office/drawing/2014/main" id="{CF82BA8A-B504-C3BF-8588-3ED57AA3FB53}"/>
                  </a:ext>
                </a:extLst>
              </p:cNvPr>
              <p:cNvSpPr>
                <a:spLocks noRot="1" noChangeAspect="1" noMove="1" noResize="1" noEditPoints="1" noAdjustHandles="1" noChangeArrowheads="1" noChangeShapeType="1" noTextEdit="1"/>
              </p:cNvSpPr>
              <p:nvPr/>
            </p:nvSpPr>
            <p:spPr>
              <a:xfrm>
                <a:off x="2217477" y="1821300"/>
                <a:ext cx="12068434" cy="323165"/>
              </a:xfrm>
              <a:prstGeom prst="rect">
                <a:avLst/>
              </a:prstGeom>
              <a:blipFill>
                <a:blip r:embed="rId5"/>
                <a:stretch>
                  <a:fillRect t="-34615"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2432909" y="249490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若</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分别为甲、乙产品的售价，</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2432909" y="2494902"/>
                <a:ext cx="12068434" cy="323165"/>
              </a:xfrm>
              <a:prstGeom prst="rect">
                <a:avLst/>
              </a:prstGeom>
              <a:blipFill>
                <a:blip r:embed="rId6"/>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矩形 1">
                <a:extLst>
                  <a:ext uri="{FF2B5EF4-FFF2-40B4-BE49-F238E27FC236}">
                    <a16:creationId xmlns:a16="http://schemas.microsoft.com/office/drawing/2014/main" id="{21064176-40F8-FB30-C7E1-2ED9DF517DE8}"/>
                  </a:ext>
                </a:extLst>
              </p:cNvPr>
              <p:cNvSpPr/>
              <p:nvPr/>
            </p:nvSpPr>
            <p:spPr>
              <a:xfrm>
                <a:off x="2217477" y="2479688"/>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甲、乙两种产品需求函数分别为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2" name="矩形 1">
                <a:extLst>
                  <a:ext uri="{FF2B5EF4-FFF2-40B4-BE49-F238E27FC236}">
                    <a16:creationId xmlns:a16="http://schemas.microsoft.com/office/drawing/2014/main" id="{21064176-40F8-FB30-C7E1-2ED9DF517DE8}"/>
                  </a:ext>
                </a:extLst>
              </p:cNvPr>
              <p:cNvSpPr>
                <a:spLocks noRot="1" noChangeAspect="1" noMove="1" noResize="1" noEditPoints="1" noAdjustHandles="1" noChangeArrowheads="1" noChangeShapeType="1" noTextEdit="1"/>
              </p:cNvSpPr>
              <p:nvPr/>
            </p:nvSpPr>
            <p:spPr>
              <a:xfrm>
                <a:off x="2217477" y="2479688"/>
                <a:ext cx="12068434" cy="323165"/>
              </a:xfrm>
              <a:prstGeom prst="rect">
                <a:avLst/>
              </a:prstGeom>
              <a:blipFill>
                <a:blip r:embed="rId7"/>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352092" y="326741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=31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=25</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5</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352092" y="3267417"/>
                <a:ext cx="12068434" cy="323165"/>
              </a:xfrm>
              <a:prstGeom prst="rect">
                <a:avLst/>
              </a:prstGeom>
              <a:blipFill>
                <a:blip r:embed="rId8"/>
                <a:stretch>
                  <a:fillRect t="-26923"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1085654" y="403630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求甲、乙两种产品价格各为多少时公司取得的利润最大，</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1085654" y="4036309"/>
                <a:ext cx="12068434" cy="323165"/>
              </a:xfrm>
              <a:prstGeom prst="rect">
                <a:avLst/>
              </a:prstGeom>
              <a:blipFill>
                <a:blip r:embed="rId9"/>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2018055" y="4762801"/>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利润最大时的需求量（单位：件）是多少？</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2018055" y="4762801"/>
                <a:ext cx="12068434" cy="323165"/>
              </a:xfrm>
              <a:prstGeom prst="rect">
                <a:avLst/>
              </a:prstGeom>
              <a:blipFill>
                <a:blip r:embed="rId10"/>
                <a:stretch>
                  <a:fillRect t="-29630" b="-2963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5060551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2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20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20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2" grpId="0"/>
      <p:bldP spid="15" grpId="0"/>
      <p:bldP spid="9" grpId="0"/>
      <p:bldP spid="2" grpId="0"/>
      <p:bldP spid="3" grpId="0"/>
      <p:bldP spid="5" grpId="0"/>
      <p:bldP spid="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106802" y="1113645"/>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解</a:t>
            </a: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2724721" y="1127563"/>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根据题意，</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2724721" y="1127563"/>
                <a:ext cx="12188096"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797915" y="114012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利润函数为</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797915" y="1140125"/>
                <a:ext cx="12068434" cy="323165"/>
              </a:xfrm>
              <a:prstGeom prst="rect">
                <a:avLst/>
              </a:prstGeom>
              <a:blipFill>
                <a:blip r:embed="rId3"/>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119200" y="1867309"/>
                <a:ext cx="12068434" cy="784830"/>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𝐿</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𝑥</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𝑦</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oMath>
                  </m:oMathPara>
                  <m:oMathPara xmlns:m="http://schemas.openxmlformats.org/officeDocument/2006/math">
                    <m:oMathParaPr>
                      <m:jc m:val="centerGroup"/>
                    </m:oMathParaPr>
                    <m:oMath xmlns:m="http://schemas.openxmlformats.org/officeDocument/2006/math">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4)(31</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3)(25</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5</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+3</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10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p>
              <a:p>
                <a:pPr indent="266700">
                  <a:lnSpc>
                    <a:spcPts val="1810"/>
                  </a:lnSpc>
                </a:pPr>
              </a:p>
              <a:p>
                <a:pPr indent="266700">
                  <a:lnSpc>
                    <a:spcPts val="1810"/>
                  </a:lnSpc>
                </a:pPr>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119200" y="1867309"/>
                <a:ext cx="12068434" cy="784830"/>
              </a:xfrm>
              <a:prstGeom prst="rect">
                <a:avLst/>
              </a:prstGeom>
              <a:blipFill>
                <a:blip r:embed="rId4"/>
                <a:stretch>
                  <a:fillRect t="-17460" b="-158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2724721" y="31058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其中</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2724721" y="3105835"/>
                <a:ext cx="12068434" cy="323165"/>
              </a:xfrm>
              <a:prstGeom prst="rect">
                <a:avLst/>
              </a:prstGeom>
              <a:blipFill>
                <a:blip r:embed="rId5"/>
                <a:stretch>
                  <a:fillRect t="-29630" b="-333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797915" y="3105835"/>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由</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797915" y="3105835"/>
                <a:ext cx="12068434" cy="323165"/>
              </a:xfrm>
              <a:prstGeom prst="rect">
                <a:avLst/>
              </a:prstGeom>
              <a:blipFill>
                <a:blip r:embed="rId6"/>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3309496" y="3895915"/>
                <a:ext cx="12068434" cy="411331"/>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𝐿</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den>
                    </m:f>
                  </m:oMath>
                </a14:m>
                <a:r>
                  <a:rPr lang="en-US" altLang="zh-CN" sz="2400" dirty="0">
                    <a:solidFill>
                      <a:srgbClr val="000000"/>
                    </a:solidFill>
                    <a:latin typeface="NEU-BZ-S92"/>
                    <a:ea typeface="方正书宋_GBK"/>
                    <a:cs typeface="Times New Roman" panose="02020603050405020304" pitchFamily="18" charset="0"/>
                  </a:rPr>
                  <a:t>= </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4p</a:t>
                </a:r>
                <a:r>
                  <a:rPr lang="en-US" altLang="zh-CN" sz="2400" baseline="-25000" dirty="0">
                    <a:solidFill>
                      <a:srgbClr val="000000"/>
                    </a:solidFill>
                    <a:latin typeface="NEU-BZ-S92"/>
                    <a:ea typeface="方正书宋_GBK"/>
                    <a:cs typeface="Times New Roman" panose="02020603050405020304" pitchFamily="18" charset="0"/>
                  </a:rPr>
                  <a:t>1</a:t>
                </a:r>
                <a:r>
                  <a:rPr lang="en-US" altLang="zh-CN" sz="2400" dirty="0">
                    <a:solidFill>
                      <a:srgbClr val="000000"/>
                    </a:solidFill>
                    <a:latin typeface="NEU-BZ-S92"/>
                    <a:ea typeface="方正书宋_GBK"/>
                    <a:cs typeface="Times New Roman" panose="02020603050405020304" pitchFamily="18" charset="0"/>
                  </a:rPr>
                  <a:t>+4p</a:t>
                </a:r>
                <a:r>
                  <a:rPr lang="en-US" altLang="zh-CN" sz="2400" baseline="-25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+30=0</a:t>
                </a:r>
                <a:r>
                  <a:rPr lang="zh-CN" altLang="en-US" sz="2400" dirty="0">
                    <a:solidFill>
                      <a:srgbClr val="000000"/>
                    </a:solidFill>
                    <a:latin typeface="NEU-BZ-S92"/>
                    <a:ea typeface="方正书宋_GBK"/>
                    <a:cs typeface="Times New Roman" panose="02020603050405020304" pitchFamily="18" charset="0"/>
                  </a:rPr>
                  <a:t>，</a:t>
                </a:r>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3309496" y="3895915"/>
                <a:ext cx="12068434" cy="411331"/>
              </a:xfrm>
              <a:prstGeom prst="rect">
                <a:avLst/>
              </a:prstGeom>
              <a:blipFill>
                <a:blip r:embed="rId7"/>
                <a:stretch>
                  <a:fillRect t="-52941" b="-29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a:extLst>
                  <a:ext uri="{FF2B5EF4-FFF2-40B4-BE49-F238E27FC236}">
                    <a16:creationId xmlns:a16="http://schemas.microsoft.com/office/drawing/2014/main" id="{B59E0122-5C93-9BD9-92CE-A888584E757E}"/>
                  </a:ext>
                </a:extLst>
              </p:cNvPr>
              <p:cNvSpPr/>
              <p:nvPr/>
            </p:nvSpPr>
            <p:spPr>
              <a:xfrm>
                <a:off x="3309496" y="4774161"/>
                <a:ext cx="12068434" cy="411331"/>
              </a:xfrm>
              <a:prstGeom prst="rect">
                <a:avLst/>
              </a:prstGeom>
            </p:spPr>
            <p:txBody>
              <a:bodyPr wrap="square">
                <a:spAutoFit/>
              </a:bodyPr>
              <a:lstStyle/>
              <a:p>
                <a:pPr indent="266700">
                  <a:lnSpc>
                    <a:spcPts val="1810"/>
                  </a:lnSpc>
                </a:pPr>
                <a14:m>
                  <m:oMath xmlns:m="http://schemas.openxmlformats.org/officeDocument/2006/math">
                    <m:f>
                      <m:fPr>
                        <m:ctrlP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ctrlPr>
                      </m:fPr>
                      <m:num>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b="0" i="1" dirty="0" smtClean="0">
                            <a:solidFill>
                              <a:srgbClr val="000000"/>
                            </a:solidFill>
                            <a:latin typeface="Cambria Math" panose="02040503050406030204" pitchFamily="18" charset="0"/>
                            <a:ea typeface="方正书宋_GBK"/>
                            <a:cs typeface="Times New Roman" panose="02020603050405020304" pitchFamily="18" charset="0"/>
                          </a:rPr>
                          <m:t>𝐿</m:t>
                        </m:r>
                      </m:num>
                      <m:den>
                        <m:r>
                          <a:rPr lang="en-US" altLang="zh-CN" sz="2400" i="1" dirty="0" smtClean="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den>
                    </m:f>
                  </m:oMath>
                </a14:m>
                <a:r>
                  <a:rPr lang="en-US" altLang="zh-CN" sz="2400" dirty="0">
                    <a:solidFill>
                      <a:srgbClr val="000000"/>
                    </a:solidFill>
                    <a:latin typeface="NEU-BZ-S92"/>
                    <a:ea typeface="方正书宋_GBK"/>
                    <a:cs typeface="Times New Roman" panose="02020603050405020304" pitchFamily="18" charset="0"/>
                  </a:rPr>
                  <a:t>= 4p</a:t>
                </a:r>
                <a:r>
                  <a:rPr lang="en-US" altLang="zh-CN" sz="2400" baseline="-25000" dirty="0">
                    <a:solidFill>
                      <a:srgbClr val="000000"/>
                    </a:solidFill>
                    <a:latin typeface="NEU-BZ-S92"/>
                    <a:ea typeface="方正书宋_GBK"/>
                    <a:cs typeface="Times New Roman" panose="02020603050405020304" pitchFamily="18" charset="0"/>
                  </a:rPr>
                  <a:t>1</a:t>
                </a:r>
                <a:r>
                  <a:rPr lang="zh-CN" altLang="en-US" sz="2400" dirty="0">
                    <a:solidFill>
                      <a:srgbClr val="000000"/>
                    </a:solidFill>
                    <a:latin typeface="NEU-BZ-S92"/>
                    <a:ea typeface="方正书宋_GBK"/>
                    <a:cs typeface="Times New Roman" panose="02020603050405020304" pitchFamily="18" charset="0"/>
                  </a:rPr>
                  <a:t>－</a:t>
                </a:r>
                <a:r>
                  <a:rPr lang="en-US" altLang="zh-CN" sz="2400" dirty="0">
                    <a:solidFill>
                      <a:srgbClr val="000000"/>
                    </a:solidFill>
                    <a:latin typeface="NEU-BZ-S92"/>
                    <a:ea typeface="方正书宋_GBK"/>
                    <a:cs typeface="Times New Roman" panose="02020603050405020304" pitchFamily="18" charset="0"/>
                  </a:rPr>
                  <a:t>10p</a:t>
                </a:r>
                <a:r>
                  <a:rPr lang="en-US" altLang="zh-CN" sz="2400" baseline="-25000" dirty="0">
                    <a:solidFill>
                      <a:srgbClr val="000000"/>
                    </a:solidFill>
                    <a:latin typeface="NEU-BZ-S92"/>
                    <a:ea typeface="方正书宋_GBK"/>
                    <a:cs typeface="Times New Roman" panose="02020603050405020304" pitchFamily="18" charset="0"/>
                  </a:rPr>
                  <a:t>2</a:t>
                </a:r>
                <a:r>
                  <a:rPr lang="en-US" altLang="zh-CN" sz="2400" dirty="0">
                    <a:solidFill>
                      <a:srgbClr val="000000"/>
                    </a:solidFill>
                    <a:latin typeface="NEU-BZ-S92"/>
                    <a:ea typeface="方正书宋_GBK"/>
                    <a:cs typeface="Times New Roman" panose="02020603050405020304" pitchFamily="18" charset="0"/>
                  </a:rPr>
                  <a:t>+36=0</a:t>
                </a:r>
                <a:r>
                  <a:rPr lang="zh-CN" altLang="en-US" sz="2400" dirty="0">
                    <a:solidFill>
                      <a:srgbClr val="000000"/>
                    </a:solidFill>
                    <a:latin typeface="NEU-BZ-S92"/>
                    <a:ea typeface="方正书宋_GBK"/>
                    <a:cs typeface="Times New Roman" panose="02020603050405020304" pitchFamily="18" charset="0"/>
                  </a:rPr>
                  <a:t>，</a:t>
                </a:r>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7" name="矩形 6">
                <a:extLst>
                  <a:ext uri="{FF2B5EF4-FFF2-40B4-BE49-F238E27FC236}">
                    <a16:creationId xmlns:a16="http://schemas.microsoft.com/office/drawing/2014/main" id="{B59E0122-5C93-9BD9-92CE-A888584E757E}"/>
                  </a:ext>
                </a:extLst>
              </p:cNvPr>
              <p:cNvSpPr>
                <a:spLocks noRot="1" noChangeAspect="1" noMove="1" noResize="1" noEditPoints="1" noAdjustHandles="1" noChangeArrowheads="1" noChangeShapeType="1" noTextEdit="1"/>
              </p:cNvSpPr>
              <p:nvPr/>
            </p:nvSpPr>
            <p:spPr>
              <a:xfrm>
                <a:off x="3309496" y="4774161"/>
                <a:ext cx="12068434" cy="411331"/>
              </a:xfrm>
              <a:prstGeom prst="rect">
                <a:avLst/>
              </a:prstGeom>
              <a:blipFill>
                <a:blip r:embed="rId8"/>
                <a:stretch>
                  <a:fillRect t="-50000" b="-29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a16:creationId xmlns:a16="http://schemas.microsoft.com/office/drawing/2014/main" id="{47772EC3-9187-1264-4E28-2332722AB9D0}"/>
                  </a:ext>
                </a:extLst>
              </p:cNvPr>
              <p:cNvSpPr/>
              <p:nvPr/>
            </p:nvSpPr>
            <p:spPr>
              <a:xfrm>
                <a:off x="-797915" y="5652407"/>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得唯一的驻点（</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18.5</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11</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10" name="矩形 9">
                <a:extLst>
                  <a:ext uri="{FF2B5EF4-FFF2-40B4-BE49-F238E27FC236}">
                    <a16:creationId xmlns:a16="http://schemas.microsoft.com/office/drawing/2014/main" id="{47772EC3-9187-1264-4E28-2332722AB9D0}"/>
                  </a:ext>
                </a:extLst>
              </p:cNvPr>
              <p:cNvSpPr>
                <a:spLocks noRot="1" noChangeAspect="1" noMove="1" noResize="1" noEditPoints="1" noAdjustHandles="1" noChangeArrowheads="1" noChangeShapeType="1" noTextEdit="1"/>
              </p:cNvSpPr>
              <p:nvPr/>
            </p:nvSpPr>
            <p:spPr>
              <a:xfrm>
                <a:off x="-797915" y="5652407"/>
                <a:ext cx="12068434" cy="323165"/>
              </a:xfrm>
              <a:prstGeom prst="rect">
                <a:avLst/>
              </a:prstGeom>
              <a:blipFill>
                <a:blip r:embed="rId9"/>
                <a:stretch>
                  <a:fillRect t="-29630" b="-3703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490998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9" grpId="0"/>
      <p:bldP spid="3" grpId="0"/>
      <p:bldP spid="5" grpId="0"/>
      <p:bldP spid="6" grpId="0"/>
      <p:bldP spid="7"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879E1C4-81A9-41D4-5B24-F2012F929645}"/>
              </a:ext>
            </a:extLst>
          </p:cNvPr>
          <p:cNvSpPr/>
          <p:nvPr/>
        </p:nvSpPr>
        <p:spPr>
          <a:xfrm>
            <a:off x="1008414" y="1295163"/>
            <a:ext cx="10940820" cy="344966"/>
          </a:xfrm>
          <a:prstGeom prst="rect">
            <a:avLst/>
          </a:prstGeom>
        </p:spPr>
        <p:txBody>
          <a:bodyPr wrap="square">
            <a:spAutoFit/>
          </a:bodyPr>
          <a:lstStyle/>
          <a:p>
            <a:pPr indent="266700">
              <a:lnSpc>
                <a:spcPts val="1810"/>
              </a:lnSpc>
            </a:pPr>
            <a:r>
              <a:rPr lang="zh-CN" altLang="en-US" sz="2400" dirty="0">
                <a:solidFill>
                  <a:srgbClr val="000000"/>
                </a:solidFill>
                <a:latin typeface="NEU-BZ-S92"/>
                <a:ea typeface="方正书宋_GBK"/>
                <a:cs typeface="Times New Roman" panose="02020603050405020304" pitchFamily="18" charset="0"/>
              </a:rPr>
              <a:t>根据最大利润问题的性质，</a:t>
            </a:r>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1DD0CC08-A198-1140-6A3F-30C393BE7F14}"/>
                  </a:ext>
                </a:extLst>
              </p:cNvPr>
              <p:cNvSpPr/>
              <p:nvPr/>
            </p:nvSpPr>
            <p:spPr>
              <a:xfrm>
                <a:off x="628079" y="1268620"/>
                <a:ext cx="12188096"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知最大利润是存在的，</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8" name="矩形 7">
                <a:extLst>
                  <a:ext uri="{FF2B5EF4-FFF2-40B4-BE49-F238E27FC236}">
                    <a16:creationId xmlns:a16="http://schemas.microsoft.com/office/drawing/2014/main" id="{1DD0CC08-A198-1140-6A3F-30C393BE7F14}"/>
                  </a:ext>
                </a:extLst>
              </p:cNvPr>
              <p:cNvSpPr>
                <a:spLocks noRot="1" noChangeAspect="1" noMove="1" noResize="1" noEditPoints="1" noAdjustHandles="1" noChangeArrowheads="1" noChangeShapeType="1" noTextEdit="1"/>
              </p:cNvSpPr>
              <p:nvPr/>
            </p:nvSpPr>
            <p:spPr>
              <a:xfrm>
                <a:off x="628079" y="1268620"/>
                <a:ext cx="12188096" cy="323165"/>
              </a:xfrm>
              <a:prstGeom prst="rect">
                <a:avLst/>
              </a:prstGeom>
              <a:blipFill>
                <a:blip r:embed="rId2"/>
                <a:stretch>
                  <a:fillRect t="-2963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a:extLst>
                  <a:ext uri="{FF2B5EF4-FFF2-40B4-BE49-F238E27FC236}">
                    <a16:creationId xmlns:a16="http://schemas.microsoft.com/office/drawing/2014/main" id="{E50606D7-13EE-7A59-5FB9-9735ED0AEF2D}"/>
                  </a:ext>
                </a:extLst>
              </p:cNvPr>
              <p:cNvSpPr/>
              <p:nvPr/>
            </p:nvSpPr>
            <p:spPr>
              <a:xfrm>
                <a:off x="-894897" y="1880402"/>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并且一定在区域</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𝐷</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&gt;0}</m:t>
                      </m:r>
                      <m:r>
                        <a:rPr lang="zh-CN" altLang="en-US" sz="2400" i="1">
                          <a:solidFill>
                            <a:srgbClr val="000000"/>
                          </a:solidFill>
                          <a:latin typeface="Cambria Math" panose="02040503050406030204" pitchFamily="18" charset="0"/>
                          <a:ea typeface="方正书宋_GBK"/>
                          <a:cs typeface="Times New Roman" panose="02020603050405020304" pitchFamily="18" charset="0"/>
                        </a:rPr>
                        <m:t>内取得，</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11" name="矩形 10">
                <a:extLst>
                  <a:ext uri="{FF2B5EF4-FFF2-40B4-BE49-F238E27FC236}">
                    <a16:creationId xmlns:a16="http://schemas.microsoft.com/office/drawing/2014/main" id="{E50606D7-13EE-7A59-5FB9-9735ED0AEF2D}"/>
                  </a:ext>
                </a:extLst>
              </p:cNvPr>
              <p:cNvSpPr>
                <a:spLocks noRot="1" noChangeAspect="1" noMove="1" noResize="1" noEditPoints="1" noAdjustHandles="1" noChangeArrowheads="1" noChangeShapeType="1" noTextEdit="1"/>
              </p:cNvSpPr>
              <p:nvPr/>
            </p:nvSpPr>
            <p:spPr>
              <a:xfrm>
                <a:off x="-894897" y="1880402"/>
                <a:ext cx="12068434" cy="323165"/>
              </a:xfrm>
              <a:prstGeom prst="rect">
                <a:avLst/>
              </a:prstGeom>
              <a:blipFill>
                <a:blip r:embed="rId3"/>
                <a:stretch>
                  <a:fillRect t="-29630" b="-370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a:extLst>
                  <a:ext uri="{FF2B5EF4-FFF2-40B4-BE49-F238E27FC236}">
                    <a16:creationId xmlns:a16="http://schemas.microsoft.com/office/drawing/2014/main" id="{BB042F1A-8F6B-F96D-86B8-6F2377A43B0C}"/>
                  </a:ext>
                </a:extLst>
              </p:cNvPr>
              <p:cNvSpPr/>
              <p:nvPr/>
            </p:nvSpPr>
            <p:spPr>
              <a:xfrm>
                <a:off x="-1920291" y="2492184"/>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因此这个唯一的驻点就是利润最大值点</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9" name="矩形 8">
                <a:extLst>
                  <a:ext uri="{FF2B5EF4-FFF2-40B4-BE49-F238E27FC236}">
                    <a16:creationId xmlns:a16="http://schemas.microsoft.com/office/drawing/2014/main" id="{BB042F1A-8F6B-F96D-86B8-6F2377A43B0C}"/>
                  </a:ext>
                </a:extLst>
              </p:cNvPr>
              <p:cNvSpPr>
                <a:spLocks noRot="1" noChangeAspect="1" noMove="1" noResize="1" noEditPoints="1" noAdjustHandles="1" noChangeArrowheads="1" noChangeShapeType="1" noTextEdit="1"/>
              </p:cNvSpPr>
              <p:nvPr/>
            </p:nvSpPr>
            <p:spPr>
              <a:xfrm>
                <a:off x="-1920291" y="2492184"/>
                <a:ext cx="12068434" cy="323165"/>
              </a:xfrm>
              <a:prstGeom prst="rect">
                <a:avLst/>
              </a:prstGeom>
              <a:blipFill>
                <a:blip r:embed="rId4"/>
                <a:stretch>
                  <a:fillRect t="-34615" b="-269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a:extLst>
                  <a:ext uri="{FF2B5EF4-FFF2-40B4-BE49-F238E27FC236}">
                    <a16:creationId xmlns:a16="http://schemas.microsoft.com/office/drawing/2014/main" id="{FE4B014B-DE9B-8D6F-7E9F-07DE727E8F7A}"/>
                  </a:ext>
                </a:extLst>
              </p:cNvPr>
              <p:cNvSpPr/>
              <p:nvPr/>
            </p:nvSpPr>
            <p:spPr>
              <a:xfrm>
                <a:off x="-1920291" y="3103966"/>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故当</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1</m:t>
                      </m:r>
                      <m:r>
                        <a:rPr lang="en-US" altLang="zh-CN" sz="2400" i="1">
                          <a:solidFill>
                            <a:srgbClr val="000000"/>
                          </a:solidFill>
                          <a:latin typeface="Cambria Math" panose="02040503050406030204" pitchFamily="18" charset="0"/>
                          <a:ea typeface="方正书宋_GBK"/>
                          <a:cs typeface="Times New Roman" panose="02020603050405020304" pitchFamily="18" charset="0"/>
                        </a:rPr>
                        <m:t>=18.5</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 </m:t>
                      </m:r>
                      <m:r>
                        <a:rPr lang="en-US" altLang="zh-CN" sz="2400" i="1">
                          <a:solidFill>
                            <a:srgbClr val="000000"/>
                          </a:solidFill>
                          <a:latin typeface="Cambria Math" panose="02040503050406030204" pitchFamily="18" charset="0"/>
                          <a:ea typeface="方正书宋_GBK"/>
                          <a:cs typeface="Times New Roman" panose="02020603050405020304" pitchFamily="18" charset="0"/>
                        </a:rPr>
                        <m:t>𝑝</m:t>
                      </m:r>
                      <m:r>
                        <a:rPr lang="en-US" altLang="zh-CN" sz="2400" i="1" baseline="-25000">
                          <a:solidFill>
                            <a:srgbClr val="000000"/>
                          </a:solidFill>
                          <a:latin typeface="Cambria Math" panose="02040503050406030204" pitchFamily="18" charset="0"/>
                          <a:ea typeface="方正书宋_GBK"/>
                          <a:cs typeface="Times New Roman" panose="02020603050405020304" pitchFamily="18" charset="0"/>
                        </a:rPr>
                        <m:t>2</m:t>
                      </m:r>
                      <m:r>
                        <a:rPr lang="en-US" altLang="zh-CN" sz="2400" i="1">
                          <a:solidFill>
                            <a:srgbClr val="000000"/>
                          </a:solidFill>
                          <a:latin typeface="Cambria Math" panose="02040503050406030204" pitchFamily="18" charset="0"/>
                          <a:ea typeface="方正书宋_GBK"/>
                          <a:cs typeface="Times New Roman" panose="02020603050405020304" pitchFamily="18" charset="0"/>
                        </a:rPr>
                        <m:t>=11</m:t>
                      </m:r>
                      <m:r>
                        <a:rPr lang="zh-CN" altLang="en-US" sz="2400" i="1">
                          <a:solidFill>
                            <a:srgbClr val="000000"/>
                          </a:solidFill>
                          <a:latin typeface="Cambria Math" panose="02040503050406030204" pitchFamily="18" charset="0"/>
                          <a:ea typeface="方正书宋_GBK"/>
                          <a:cs typeface="Times New Roman" panose="02020603050405020304" pitchFamily="18" charset="0"/>
                        </a:rPr>
                        <m:t>时利润最大，</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3" name="矩形 2">
                <a:extLst>
                  <a:ext uri="{FF2B5EF4-FFF2-40B4-BE49-F238E27FC236}">
                    <a16:creationId xmlns:a16="http://schemas.microsoft.com/office/drawing/2014/main" id="{FE4B014B-DE9B-8D6F-7E9F-07DE727E8F7A}"/>
                  </a:ext>
                </a:extLst>
              </p:cNvPr>
              <p:cNvSpPr>
                <a:spLocks noRot="1" noChangeAspect="1" noMove="1" noResize="1" noEditPoints="1" noAdjustHandles="1" noChangeArrowheads="1" noChangeShapeType="1" noTextEdit="1"/>
              </p:cNvSpPr>
              <p:nvPr/>
            </p:nvSpPr>
            <p:spPr>
              <a:xfrm>
                <a:off x="-1920291" y="3103966"/>
                <a:ext cx="12068434" cy="323165"/>
              </a:xfrm>
              <a:prstGeom prst="rect">
                <a:avLst/>
              </a:prstGeom>
              <a:blipFill>
                <a:blip r:embed="rId5"/>
                <a:stretch>
                  <a:fillRect t="-30769" b="-38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a:extLst>
                  <a:ext uri="{FF2B5EF4-FFF2-40B4-BE49-F238E27FC236}">
                    <a16:creationId xmlns:a16="http://schemas.microsoft.com/office/drawing/2014/main" id="{DA8C99EA-84CC-C96A-4D27-0F49B4E90A31}"/>
                  </a:ext>
                </a:extLst>
              </p:cNvPr>
              <p:cNvSpPr/>
              <p:nvPr/>
            </p:nvSpPr>
            <p:spPr>
              <a:xfrm>
                <a:off x="-1920291" y="3732463"/>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ea typeface="方正书宋_GBK"/>
                          <a:cs typeface="Times New Roman" panose="02020603050405020304" pitchFamily="18" charset="0"/>
                        </a:rPr>
                        <m:t>利润最大时甲产品的需求量为</m:t>
                      </m:r>
                      <m:r>
                        <a:rPr lang="en-US" altLang="zh-CN" sz="2400" i="1">
                          <a:solidFill>
                            <a:srgbClr val="000000"/>
                          </a:solidFill>
                          <a:latin typeface="Cambria Math" panose="02040503050406030204" pitchFamily="18" charset="0"/>
                          <a:ea typeface="方正书宋_GBK"/>
                          <a:cs typeface="Times New Roman" panose="02020603050405020304" pitchFamily="18" charset="0"/>
                        </a:rPr>
                        <m:t>5(</m:t>
                      </m:r>
                      <m:r>
                        <a:rPr lang="zh-CN" altLang="en-US" sz="2400" i="1">
                          <a:solidFill>
                            <a:srgbClr val="000000"/>
                          </a:solidFill>
                          <a:latin typeface="Cambria Math" panose="02040503050406030204" pitchFamily="18" charset="0"/>
                          <a:ea typeface="方正书宋_GBK"/>
                          <a:cs typeface="Times New Roman" panose="02020603050405020304" pitchFamily="18" charset="0"/>
                        </a:rPr>
                        <m:t>件</m:t>
                      </m:r>
                      <m:r>
                        <a:rPr lang="en-US" altLang="zh-CN" sz="2400" i="1">
                          <a:solidFill>
                            <a:srgbClr val="000000"/>
                          </a:solidFill>
                          <a:latin typeface="Cambria Math" panose="02040503050406030204" pitchFamily="18" charset="0"/>
                          <a:ea typeface="方正书宋_GBK"/>
                          <a:cs typeface="Times New Roman" panose="02020603050405020304" pitchFamily="18" charset="0"/>
                        </a:rPr>
                        <m:t>)</m:t>
                      </m:r>
                      <m:r>
                        <a:rPr lang="zh-CN" altLang="en-US" sz="2400" i="1">
                          <a:solidFill>
                            <a:srgbClr val="000000"/>
                          </a:solidFill>
                          <a:latin typeface="Cambria Math" panose="02040503050406030204" pitchFamily="18" charset="0"/>
                          <a:ea typeface="方正书宋_GBK"/>
                          <a:cs typeface="Times New Roman" panose="02020603050405020304" pitchFamily="18" charset="0"/>
                        </a:rPr>
                        <m:t>，</m:t>
                      </m:r>
                    </m:oMath>
                  </m:oMathPara>
                </a14:m>
                <a:endParaRPr lang="zh-CN" altLang="en-US" sz="2400" dirty="0">
                  <a:solidFill>
                    <a:srgbClr val="000000"/>
                  </a:solidFill>
                  <a:latin typeface="NEU-BZ-S92"/>
                  <a:ea typeface="方正书宋_GBK"/>
                  <a:cs typeface="Times New Roman" panose="02020603050405020304" pitchFamily="18" charset="0"/>
                </a:endParaRPr>
              </a:p>
            </p:txBody>
          </p:sp>
        </mc:Choice>
        <mc:Fallback>
          <p:sp>
            <p:nvSpPr>
              <p:cNvPr id="5" name="矩形 4">
                <a:extLst>
                  <a:ext uri="{FF2B5EF4-FFF2-40B4-BE49-F238E27FC236}">
                    <a16:creationId xmlns:a16="http://schemas.microsoft.com/office/drawing/2014/main" id="{DA8C99EA-84CC-C96A-4D27-0F49B4E90A31}"/>
                  </a:ext>
                </a:extLst>
              </p:cNvPr>
              <p:cNvSpPr>
                <a:spLocks noRot="1" noChangeAspect="1" noMove="1" noResize="1" noEditPoints="1" noAdjustHandles="1" noChangeArrowheads="1" noChangeShapeType="1" noTextEdit="1"/>
              </p:cNvSpPr>
              <p:nvPr/>
            </p:nvSpPr>
            <p:spPr>
              <a:xfrm>
                <a:off x="-1920291" y="3732463"/>
                <a:ext cx="12068434" cy="323165"/>
              </a:xfrm>
              <a:prstGeom prst="rect">
                <a:avLst/>
              </a:prstGeom>
              <a:blipFill>
                <a:blip r:embed="rId6"/>
                <a:stretch>
                  <a:fillRect t="-29630" b="-296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a:extLst>
                  <a:ext uri="{FF2B5EF4-FFF2-40B4-BE49-F238E27FC236}">
                    <a16:creationId xmlns:a16="http://schemas.microsoft.com/office/drawing/2014/main" id="{0EAE8502-C10F-9490-9898-972BF6BABB89}"/>
                  </a:ext>
                </a:extLst>
              </p:cNvPr>
              <p:cNvSpPr/>
              <p:nvPr/>
            </p:nvSpPr>
            <p:spPr>
              <a:xfrm>
                <a:off x="2976987" y="3741939"/>
                <a:ext cx="12068434" cy="323165"/>
              </a:xfrm>
              <a:prstGeom prst="rect">
                <a:avLst/>
              </a:prstGeom>
            </p:spPr>
            <p:txBody>
              <a:bodyPr wrap="square">
                <a:spAutoFit/>
              </a:bodyPr>
              <a:lstStyle/>
              <a:p>
                <a:pPr indent="266700">
                  <a:lnSpc>
                    <a:spcPts val="1810"/>
                  </a:lnSpc>
                </a:pPr>
                <a14:m>
                  <m:oMathPara xmlns:m="http://schemas.openxmlformats.org/officeDocument/2006/math">
                    <m:oMathParaPr>
                      <m:jc m:val="centerGroup"/>
                    </m:oMathParaPr>
                    <m:oMath xmlns:m="http://schemas.openxmlformats.org/officeDocument/2006/math">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乙产品的需求量为</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25.5≈26(</m:t>
                      </m:r>
                      <m:r>
                        <a:rPr lang="zh-CN" altLang="en-US" sz="2400" i="1" dirty="0">
                          <a:solidFill>
                            <a:srgbClr val="000000"/>
                          </a:solidFill>
                          <a:latin typeface="Cambria Math" panose="02040503050406030204" pitchFamily="18" charset="0"/>
                          <a:ea typeface="方正书宋_GBK"/>
                          <a:cs typeface="Times New Roman" panose="02020603050405020304" pitchFamily="18" charset="0"/>
                        </a:rPr>
                        <m:t>件</m:t>
                      </m:r>
                      <m:r>
                        <a:rPr lang="en-US" altLang="zh-CN" sz="2400" i="1" dirty="0">
                          <a:solidFill>
                            <a:srgbClr val="000000"/>
                          </a:solidFill>
                          <a:latin typeface="Cambria Math" panose="02040503050406030204" pitchFamily="18" charset="0"/>
                          <a:ea typeface="方正书宋_GBK"/>
                          <a:cs typeface="Times New Roman" panose="02020603050405020304" pitchFamily="18" charset="0"/>
                        </a:rPr>
                        <m:t>).</m:t>
                      </m:r>
                    </m:oMath>
                  </m:oMathPara>
                </a14:m>
                <a:endParaRPr lang="en-US" altLang="zh-CN" sz="2400" dirty="0">
                  <a:solidFill>
                    <a:srgbClr val="000000"/>
                  </a:solidFill>
                  <a:latin typeface="NEU-BZ-S92"/>
                  <a:ea typeface="方正书宋_GBK"/>
                  <a:cs typeface="Times New Roman" panose="02020603050405020304" pitchFamily="18" charset="0"/>
                </a:endParaRPr>
              </a:p>
            </p:txBody>
          </p:sp>
        </mc:Choice>
        <mc:Fallback>
          <p:sp>
            <p:nvSpPr>
              <p:cNvPr id="6" name="矩形 5">
                <a:extLst>
                  <a:ext uri="{FF2B5EF4-FFF2-40B4-BE49-F238E27FC236}">
                    <a16:creationId xmlns:a16="http://schemas.microsoft.com/office/drawing/2014/main" id="{0EAE8502-C10F-9490-9898-972BF6BABB89}"/>
                  </a:ext>
                </a:extLst>
              </p:cNvPr>
              <p:cNvSpPr>
                <a:spLocks noRot="1" noChangeAspect="1" noMove="1" noResize="1" noEditPoints="1" noAdjustHandles="1" noChangeArrowheads="1" noChangeShapeType="1" noTextEdit="1"/>
              </p:cNvSpPr>
              <p:nvPr/>
            </p:nvSpPr>
            <p:spPr>
              <a:xfrm>
                <a:off x="2976987" y="3741939"/>
                <a:ext cx="12068434" cy="323165"/>
              </a:xfrm>
              <a:prstGeom prst="rect">
                <a:avLst/>
              </a:prstGeom>
              <a:blipFill>
                <a:blip r:embed="rId7"/>
                <a:stretch>
                  <a:fillRect t="-29630" b="-2963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7974187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2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9" grpId="0"/>
      <p:bldP spid="3" grpId="0"/>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27843</TotalTime>
  <Words>12668</Words>
  <Application>Microsoft Macintosh PowerPoint</Application>
  <PresentationFormat>宽屏</PresentationFormat>
  <Paragraphs>1040</Paragraphs>
  <Slides>125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125</vt:i4>
      </vt:variant>
    </vt:vector>
  </HeadingPairs>
  <TitlesOfParts>
    <vt:vector size="133" baseType="lpstr">
      <vt:lpstr>等线</vt:lpstr>
      <vt:lpstr>等线 Light</vt:lpstr>
      <vt:lpstr>微软雅黑</vt:lpstr>
      <vt:lpstr>NEU-BZ-S92</vt:lpstr>
      <vt:lpstr>Arial</vt:lpstr>
      <vt:lpstr>Calibri</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nomral</dc:creator>
  <cp:lastModifiedBy>ce857</cp:lastModifiedBy>
  <cp:revision>327</cp:revision>
  <dcterms:created xsi:type="dcterms:W3CDTF">2021-08-31T02:07:03Z</dcterms:created>
  <dcterms:modified xsi:type="dcterms:W3CDTF">2023-06-06T09:26:50Z</dcterms:modified>
</cp:coreProperties>
</file>