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 r:id="rId2"/>
    <p:sldId id="369" r:id="rId3"/>
    <p:sldId id="652" r:id="rId4"/>
    <p:sldId id="484" r:id="rId5"/>
    <p:sldId id="387" r:id="rId6"/>
    <p:sldId id="379" r:id="rId7"/>
    <p:sldId id="641" r:id="rId8"/>
    <p:sldId id="407" r:id="rId9"/>
    <p:sldId id="534" r:id="rId10"/>
    <p:sldId id="535" r:id="rId11"/>
    <p:sldId id="644" r:id="rId12"/>
    <p:sldId id="541" r:id="rId13"/>
    <p:sldId id="548" r:id="rId14"/>
    <p:sldId id="550" r:id="rId15"/>
    <p:sldId id="575" r:id="rId16"/>
    <p:sldId id="576" r:id="rId17"/>
    <p:sldId id="577" r:id="rId18"/>
    <p:sldId id="588" r:id="rId19"/>
    <p:sldId id="589" r:id="rId20"/>
    <p:sldId id="590" r:id="rId21"/>
    <p:sldId id="599" r:id="rId22"/>
    <p:sldId id="600" r:id="rId23"/>
    <p:sldId id="601" r:id="rId24"/>
    <p:sldId id="647" r:id="rId25"/>
    <p:sldId id="605" r:id="rId26"/>
    <p:sldId id="648" r:id="rId27"/>
    <p:sldId id="653" r:id="rId28"/>
    <p:sldId id="654" r:id="rId29"/>
    <p:sldId id="655" r:id="rId30"/>
    <p:sldId id="656" r:id="rId31"/>
    <p:sldId id="657" r:id="rId32"/>
    <p:sldId id="658" r:id="rId33"/>
    <p:sldId id="659" r:id="rId34"/>
    <p:sldId id="660" r:id="rId35"/>
    <p:sldId id="661" r:id="rId36"/>
    <p:sldId id="662" r:id="rId37"/>
    <p:sldId id="663" r:id="rId38"/>
    <p:sldId id="664" r:id="rId39"/>
    <p:sldId id="665" r:id="rId40"/>
    <p:sldId id="666" r:id="rId41"/>
    <p:sldId id="667" r:id="rId42"/>
    <p:sldId id="668" r:id="rId43"/>
    <p:sldId id="669" r:id="rId44"/>
    <p:sldId id="670" r:id="rId45"/>
    <p:sldId id="671" r:id="rId46"/>
    <p:sldId id="672" r:id="rId47"/>
    <p:sldId id="673" r:id="rId48"/>
    <p:sldId id="674" r:id="rId49"/>
    <p:sldId id="675" r:id="rId50"/>
    <p:sldId id="676" r:id="rId51"/>
    <p:sldId id="677" r:id="rId52"/>
    <p:sldId id="678" r:id="rId53"/>
    <p:sldId id="679" r:id="rId54"/>
    <p:sldId id="680" r:id="rId55"/>
    <p:sldId id="681" r:id="rId56"/>
    <p:sldId id="682" r:id="rId57"/>
    <p:sldId id="683" r:id="rId58"/>
    <p:sldId id="684" r:id="rId59"/>
    <p:sldId id="685" r:id="rId60"/>
    <p:sldId id="686" r:id="rId61"/>
    <p:sldId id="687" r:id="rId62"/>
    <p:sldId id="688" r:id="rId63"/>
    <p:sldId id="689" r:id="rId64"/>
    <p:sldId id="690" r:id="rId65"/>
    <p:sldId id="691" r:id="rId66"/>
    <p:sldId id="692" r:id="rId67"/>
    <p:sldId id="693" r:id="rId68"/>
    <p:sldId id="694" r:id="rId69"/>
    <p:sldId id="695" r:id="rId70"/>
    <p:sldId id="696" r:id="rId7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67" autoAdjust="0"/>
    <p:restoredTop sz="94660"/>
  </p:normalViewPr>
  <p:slideViewPr>
    <p:cSldViewPr snapToGrid="0">
      <p:cViewPr>
        <p:scale>
          <a:sx n="83" d="100"/>
          <a:sy n="83" d="100"/>
        </p:scale>
        <p:origin x="25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3903247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1247863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585852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内容与标题">
    <p:bg>
      <p:bgPr>
        <a:solidFill>
          <a:schemeClr val="bg1">
            <a:lumMod val="95000"/>
          </a:schemeClr>
        </a:solidFill>
        <a:effectLst/>
      </p:bgPr>
    </p:bg>
    <p:spTree>
      <p:nvGrpSpPr>
        <p:cNvPr id="1" name=""/>
        <p:cNvGrpSpPr/>
        <p:nvPr/>
      </p:nvGrpSpPr>
      <p:grpSpPr>
        <a:xfrm>
          <a:off x="0" y="0"/>
          <a:ext cx="0" cy="0"/>
          <a:chOff x="0" y="0"/>
          <a:chExt cx="0" cy="0"/>
        </a:xfrm>
      </p:grpSpPr>
      <p:sp>
        <p:nvSpPr>
          <p:cNvPr id="59" name="矩形 58"/>
          <p:cNvSpPr/>
          <p:nvPr userDrawn="1"/>
        </p:nvSpPr>
        <p:spPr>
          <a:xfrm>
            <a:off x="0" y="0"/>
            <a:ext cx="12192000" cy="11315700"/>
          </a:xfrm>
          <a:prstGeom prst="rect">
            <a:avLst/>
          </a:prstGeom>
          <a:blipFill dpi="0" rotWithShape="1">
            <a:blip r:embed="rId2" cstate="print">
              <a:alphaModFix amt="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Tree>
    <p:extLst>
      <p:ext uri="{BB962C8B-B14F-4D97-AF65-F5344CB8AC3E}">
        <p14:creationId xmlns:p14="http://schemas.microsoft.com/office/powerpoint/2010/main" val="834253361"/>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内容与标题">
    <p:bg>
      <p:bgPr>
        <a:solidFill>
          <a:schemeClr val="bg1">
            <a:lumMod val="95000"/>
          </a:schemeClr>
        </a:solidFill>
        <a:effectLst/>
      </p:bgPr>
    </p:bg>
    <p:spTree>
      <p:nvGrpSpPr>
        <p:cNvPr id="1" name=""/>
        <p:cNvGrpSpPr/>
        <p:nvPr/>
      </p:nvGrpSpPr>
      <p:grpSpPr>
        <a:xfrm>
          <a:off x="0" y="0"/>
          <a:ext cx="0" cy="0"/>
          <a:chOff x="0" y="0"/>
          <a:chExt cx="0" cy="0"/>
        </a:xfrm>
      </p:grpSpPr>
      <p:sp>
        <p:nvSpPr>
          <p:cNvPr id="59" name="矩形 58"/>
          <p:cNvSpPr/>
          <p:nvPr userDrawn="1"/>
        </p:nvSpPr>
        <p:spPr>
          <a:xfrm>
            <a:off x="0" y="0"/>
            <a:ext cx="12192000" cy="11315700"/>
          </a:xfrm>
          <a:prstGeom prst="rect">
            <a:avLst/>
          </a:prstGeom>
          <a:blipFill dpi="0" rotWithShape="1">
            <a:blip r:embed="rId2" cstate="print">
              <a:alphaModFix amt="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Tree>
    <p:extLst>
      <p:ext uri="{BB962C8B-B14F-4D97-AF65-F5344CB8AC3E}">
        <p14:creationId xmlns:p14="http://schemas.microsoft.com/office/powerpoint/2010/main" val="179661649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内容与标题">
    <p:bg>
      <p:bgPr>
        <a:solidFill>
          <a:schemeClr val="bg1">
            <a:lumMod val="95000"/>
          </a:schemeClr>
        </a:solidFill>
        <a:effectLst/>
      </p:bgPr>
    </p:bg>
    <p:spTree>
      <p:nvGrpSpPr>
        <p:cNvPr id="1" name=""/>
        <p:cNvGrpSpPr/>
        <p:nvPr/>
      </p:nvGrpSpPr>
      <p:grpSpPr>
        <a:xfrm>
          <a:off x="0" y="0"/>
          <a:ext cx="0" cy="0"/>
          <a:chOff x="0" y="0"/>
          <a:chExt cx="0" cy="0"/>
        </a:xfrm>
      </p:grpSpPr>
      <p:sp>
        <p:nvSpPr>
          <p:cNvPr id="59" name="矩形 58"/>
          <p:cNvSpPr/>
          <p:nvPr userDrawn="1"/>
        </p:nvSpPr>
        <p:spPr>
          <a:xfrm>
            <a:off x="0" y="0"/>
            <a:ext cx="12192000" cy="11315700"/>
          </a:xfrm>
          <a:prstGeom prst="rect">
            <a:avLst/>
          </a:prstGeom>
          <a:blipFill dpi="0" rotWithShape="1">
            <a:blip r:embed="rId2" cstate="print">
              <a:alphaModFix amt="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Tree>
    <p:extLst>
      <p:ext uri="{BB962C8B-B14F-4D97-AF65-F5344CB8AC3E}">
        <p14:creationId xmlns:p14="http://schemas.microsoft.com/office/powerpoint/2010/main" val="38479130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6_内容与标题">
    <p:bg>
      <p:bgPr>
        <a:solidFill>
          <a:schemeClr val="bg1">
            <a:lumMod val="95000"/>
          </a:schemeClr>
        </a:solidFill>
        <a:effectLst/>
      </p:bgPr>
    </p:bg>
    <p:spTree>
      <p:nvGrpSpPr>
        <p:cNvPr id="1" name=""/>
        <p:cNvGrpSpPr/>
        <p:nvPr/>
      </p:nvGrpSpPr>
      <p:grpSpPr>
        <a:xfrm>
          <a:off x="0" y="0"/>
          <a:ext cx="0" cy="0"/>
          <a:chOff x="0" y="0"/>
          <a:chExt cx="0" cy="0"/>
        </a:xfrm>
      </p:grpSpPr>
      <p:sp>
        <p:nvSpPr>
          <p:cNvPr id="59" name="矩形 58"/>
          <p:cNvSpPr/>
          <p:nvPr userDrawn="1"/>
        </p:nvSpPr>
        <p:spPr>
          <a:xfrm>
            <a:off x="0" y="0"/>
            <a:ext cx="12192000" cy="11315700"/>
          </a:xfrm>
          <a:prstGeom prst="rect">
            <a:avLst/>
          </a:prstGeom>
          <a:blipFill dpi="0" rotWithShape="1">
            <a:blip r:embed="rId2" cstate="print">
              <a:alphaModFix amt="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Tree>
    <p:extLst>
      <p:ext uri="{BB962C8B-B14F-4D97-AF65-F5344CB8AC3E}">
        <p14:creationId xmlns:p14="http://schemas.microsoft.com/office/powerpoint/2010/main" val="89607926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8_内容与标题">
    <p:bg>
      <p:bgPr>
        <a:solidFill>
          <a:schemeClr val="bg1">
            <a:lumMod val="95000"/>
          </a:schemeClr>
        </a:solidFill>
        <a:effectLst/>
      </p:bgPr>
    </p:bg>
    <p:spTree>
      <p:nvGrpSpPr>
        <p:cNvPr id="1" name=""/>
        <p:cNvGrpSpPr/>
        <p:nvPr/>
      </p:nvGrpSpPr>
      <p:grpSpPr>
        <a:xfrm>
          <a:off x="0" y="0"/>
          <a:ext cx="0" cy="0"/>
          <a:chOff x="0" y="0"/>
          <a:chExt cx="0" cy="0"/>
        </a:xfrm>
      </p:grpSpPr>
      <p:sp>
        <p:nvSpPr>
          <p:cNvPr id="59" name="矩形 58"/>
          <p:cNvSpPr/>
          <p:nvPr userDrawn="1"/>
        </p:nvSpPr>
        <p:spPr>
          <a:xfrm>
            <a:off x="0" y="0"/>
            <a:ext cx="12192000" cy="11315700"/>
          </a:xfrm>
          <a:prstGeom prst="rect">
            <a:avLst/>
          </a:prstGeom>
          <a:blipFill dpi="0" rotWithShape="1">
            <a:blip r:embed="rId2" cstate="print">
              <a:alphaModFix amt="3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Tree>
    <p:extLst>
      <p:ext uri="{BB962C8B-B14F-4D97-AF65-F5344CB8AC3E}">
        <p14:creationId xmlns:p14="http://schemas.microsoft.com/office/powerpoint/2010/main" val="196114000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3419866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948708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2333853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412149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3817361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280815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408750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61EBB45-1BE2-40F5-A9E2-9DCFA9635C79}" type="datetimeFigureOut">
              <a:rPr lang="zh-CN" altLang="en-US" smtClean="0"/>
              <a:t>2023/5/26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1253220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1EBB45-1BE2-40F5-A9E2-9DCFA9635C79}" type="datetimeFigureOut">
              <a:rPr lang="zh-CN" altLang="en-US" smtClean="0"/>
              <a:t>2023/5/26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B90F5-30E4-4414-B3A0-857803EC5061}" type="slidenum">
              <a:rPr lang="zh-CN" altLang="en-US" smtClean="0"/>
              <a:t>‹#›</a:t>
            </a:fld>
            <a:endParaRPr lang="zh-CN" altLang="en-US"/>
          </a:p>
        </p:txBody>
      </p:sp>
    </p:spTree>
    <p:extLst>
      <p:ext uri="{BB962C8B-B14F-4D97-AF65-F5344CB8AC3E}">
        <p14:creationId xmlns:p14="http://schemas.microsoft.com/office/powerpoint/2010/main" val="3948710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4" r:id="rId12"/>
    <p:sldLayoutId id="2147483726" r:id="rId13"/>
    <p:sldLayoutId id="2147483730" r:id="rId14"/>
    <p:sldLayoutId id="2147483736" r:id="rId15"/>
    <p:sldLayoutId id="2147483738"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0.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6.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70.png"/><Relationship Id="rId1" Type="http://schemas.openxmlformats.org/officeDocument/2006/relationships/slideLayout" Target="../slideLayouts/slideLayout16.xml"/><Relationship Id="rId5" Type="http://schemas.openxmlformats.org/officeDocument/2006/relationships/image" Target="../media/image30.png"/><Relationship Id="rId4" Type="http://schemas.openxmlformats.org/officeDocument/2006/relationships/image" Target="../media/image2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image" Target="../media/image31.png"/><Relationship Id="rId1" Type="http://schemas.openxmlformats.org/officeDocument/2006/relationships/slideLayout" Target="../slideLayouts/slideLayout16.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6.xml"/><Relationship Id="rId4" Type="http://schemas.openxmlformats.org/officeDocument/2006/relationships/image" Target="../media/image51.png"/></Relationships>
</file>

<file path=ppt/slides/_rels/slide4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6.xml"/><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6.xml"/><Relationship Id="rId5" Type="http://schemas.openxmlformats.org/officeDocument/2006/relationships/image" Target="../media/image63.png"/><Relationship Id="rId4" Type="http://schemas.openxmlformats.org/officeDocument/2006/relationships/image" Target="../media/image62.png"/></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6.xml"/><Relationship Id="rId4" Type="http://schemas.openxmlformats.org/officeDocument/2006/relationships/image" Target="../media/image66.png"/></Relationships>
</file>

<file path=ppt/slides/_rels/slide5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6.xml"/><Relationship Id="rId5" Type="http://schemas.openxmlformats.org/officeDocument/2006/relationships/image" Target="../media/image70.png"/><Relationship Id="rId4" Type="http://schemas.openxmlformats.org/officeDocument/2006/relationships/image" Target="../media/image69.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6.xml"/><Relationship Id="rId5" Type="http://schemas.openxmlformats.org/officeDocument/2006/relationships/image" Target="../media/image74.png"/><Relationship Id="rId4" Type="http://schemas.openxmlformats.org/officeDocument/2006/relationships/image" Target="../media/image73.png"/></Relationships>
</file>

<file path=ppt/slides/_rels/slide61.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16.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6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6.xml"/><Relationship Id="rId4" Type="http://schemas.openxmlformats.org/officeDocument/2006/relationships/image" Target="../media/image88.png"/></Relationships>
</file>

<file path=ppt/slides/_rels/slide6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826135" y="1546225"/>
            <a:ext cx="10539730" cy="2851785"/>
            <a:chOff x="4304043" y="1286668"/>
            <a:chExt cx="3837944" cy="2757793"/>
          </a:xfrm>
          <a:effectLst>
            <a:outerShdw blurRad="381000" dist="254000" dir="8100000" algn="tr" rotWithShape="0">
              <a:prstClr val="black">
                <a:alpha val="40000"/>
              </a:prstClr>
            </a:outerShdw>
          </a:effectLst>
        </p:grpSpPr>
        <p:sp>
          <p:nvSpPr>
            <p:cNvPr id="18" name="圆角矩形 1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19" name="圆角矩形 18"/>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grpSp>
      <p:sp>
        <p:nvSpPr>
          <p:cNvPr id="33" name="Rectangle 2"/>
          <p:cNvSpPr txBox="1">
            <a:spLocks noChangeArrowheads="1"/>
          </p:cNvSpPr>
          <p:nvPr/>
        </p:nvSpPr>
        <p:spPr>
          <a:xfrm>
            <a:off x="2225237" y="2551359"/>
            <a:ext cx="7741526" cy="908685"/>
          </a:xfrm>
          <a:prstGeom prst="rect">
            <a:avLst/>
          </a:prstGeom>
          <a:noFill/>
          <a:extLst>
            <a:ext uri="{909E8E84-426E-40DD-AFC4-6F175D3DCCD1}">
              <a14:hiddenFill xmlns:a14="http://schemas.microsoft.com/office/drawing/2010/main">
                <a:solidFill>
                  <a:srgbClr val="0033CC"/>
                </a:solidFill>
              </a14:hiddenFill>
            </a:ext>
            <a:ext uri="{91240B29-F687-4F45-9708-019B960494DF}">
              <a14:hiddenLine xmlns:a14="http://schemas.microsoft.com/office/drawing/2010/main" w="9525">
                <a:solidFill>
                  <a:schemeClr val="accent2"/>
                </a:solidFill>
                <a:miter lim="800000"/>
                <a:headEnd/>
                <a:tailEnd/>
              </a14:hiddenLine>
            </a:ext>
          </a:extLst>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zh-CN" altLang="en-US" sz="4800" b="1" dirty="0">
                <a:solidFill>
                  <a:schemeClr val="accent1">
                    <a:lumMod val="75000"/>
                  </a:schemeClr>
                </a:solidFill>
                <a:latin typeface="微软雅黑" panose="020B0503020204020204" pitchFamily="34" charset="-122"/>
                <a:ea typeface="微软雅黑" panose="020B0503020204020204" pitchFamily="34" charset="-122"/>
              </a:rPr>
              <a:t>第</a:t>
            </a:r>
            <a:r>
              <a:rPr lang="en-US" altLang="zh-CN" sz="4800" b="1" dirty="0">
                <a:solidFill>
                  <a:schemeClr val="accent1">
                    <a:lumMod val="75000"/>
                  </a:schemeClr>
                </a:solidFill>
                <a:latin typeface="微软雅黑" panose="020B0503020204020204" pitchFamily="34" charset="-122"/>
                <a:ea typeface="微软雅黑" panose="020B0503020204020204" pitchFamily="34" charset="-122"/>
              </a:rPr>
              <a:t>6</a:t>
            </a:r>
            <a:r>
              <a:rPr lang="zh-CN" altLang="en-US" sz="4800" b="1" dirty="0">
                <a:solidFill>
                  <a:schemeClr val="accent1">
                    <a:lumMod val="75000"/>
                  </a:schemeClr>
                </a:solidFill>
                <a:latin typeface="微软雅黑" panose="020B0503020204020204" pitchFamily="34" charset="-122"/>
                <a:ea typeface="微软雅黑" panose="020B0503020204020204" pitchFamily="34" charset="-122"/>
              </a:rPr>
              <a:t>章　多元函数微分学</a:t>
            </a:r>
            <a:endParaRPr lang="zh-CN" altLang="zh-CN" sz="4800" b="1" dirty="0">
              <a:solidFill>
                <a:schemeClr val="accent1">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8194419"/>
      </p:ext>
    </p:extLst>
  </p:cSld>
  <p:clrMapOvr>
    <a:masterClrMapping/>
  </p:clrMapOvr>
  <p:transition spd="med">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97227" y="880691"/>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2 </a:t>
            </a:r>
            <a:endParaRPr lang="zh-CN" altLang="zh-CN" sz="2400" b="1"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452315D5-A129-E740-9ECC-16F3E264ABE4}"/>
              </a:ext>
            </a:extLst>
          </p:cNvPr>
          <p:cNvSpPr/>
          <p:nvPr/>
        </p:nvSpPr>
        <p:spPr>
          <a:xfrm>
            <a:off x="2408157" y="886873"/>
            <a:ext cx="1045784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设一直线过点</a:t>
            </a:r>
            <a:r>
              <a:rPr lang="en-US" altLang="zh-CN" sz="2400" dirty="0">
                <a:solidFill>
                  <a:srgbClr val="000000"/>
                </a:solidFill>
                <a:latin typeface="NEU-BZ-S92"/>
                <a:ea typeface="方正书宋_GBK"/>
                <a:cs typeface="Times New Roman" panose="02020603050405020304" pitchFamily="18" charset="0"/>
              </a:rPr>
              <a:t>A(6</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8F746076-3CA4-1747-80AC-B567D29F0098}"/>
              </a:ext>
            </a:extLst>
          </p:cNvPr>
          <p:cNvSpPr/>
          <p:nvPr/>
        </p:nvSpPr>
        <p:spPr>
          <a:xfrm>
            <a:off x="3198469" y="908156"/>
            <a:ext cx="9722543" cy="345736"/>
          </a:xfrm>
          <a:prstGeom prst="rect">
            <a:avLst/>
          </a:prstGeom>
        </p:spPr>
        <p:txBody>
          <a:bodyPr wrap="square">
            <a:spAutoFit/>
          </a:bodyPr>
          <a:lstStyle/>
          <a:p>
            <a:pPr algn="ctr">
              <a:lnSpc>
                <a:spcPts val="1810"/>
              </a:lnSpc>
            </a:pPr>
            <a:r>
              <a:rPr lang="zh-CN" altLang="en-US" sz="2400" dirty="0">
                <a:solidFill>
                  <a:srgbClr val="000000"/>
                </a:solidFill>
                <a:latin typeface="NEU-BZ-S92"/>
                <a:ea typeface="方正书宋_GBK"/>
                <a:cs typeface="Times New Roman" panose="02020603050405020304" pitchFamily="18" charset="0"/>
              </a:rPr>
              <a:t>且垂直于坐标平面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9" name="矩形 8">
            <a:extLst>
              <a:ext uri="{FF2B5EF4-FFF2-40B4-BE49-F238E27FC236}">
                <a16:creationId xmlns:a16="http://schemas.microsoft.com/office/drawing/2014/main" id="{C570C4C7-15A6-DA47-B1F9-46DF46B87630}"/>
              </a:ext>
            </a:extLst>
          </p:cNvPr>
          <p:cNvSpPr/>
          <p:nvPr/>
        </p:nvSpPr>
        <p:spPr>
          <a:xfrm>
            <a:off x="-2820767" y="1565931"/>
            <a:ext cx="10457848" cy="345544"/>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求直线上一点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9CDC5C0A-1B80-F74D-A4FD-0B775626D6BD}"/>
              </a:ext>
            </a:extLst>
          </p:cNvPr>
          <p:cNvSpPr/>
          <p:nvPr/>
        </p:nvSpPr>
        <p:spPr>
          <a:xfrm>
            <a:off x="3891229" y="1560561"/>
            <a:ext cx="1045784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使它与点</a:t>
            </a:r>
            <a:r>
              <a:rPr lang="en-US" altLang="zh-CN" sz="2400" dirty="0">
                <a:solidFill>
                  <a:srgbClr val="000000"/>
                </a:solidFill>
                <a:latin typeface="NEU-BZ-S92"/>
                <a:ea typeface="方正书宋_GBK"/>
                <a:cs typeface="Times New Roman" panose="02020603050405020304" pitchFamily="18" charset="0"/>
              </a:rPr>
              <a:t>B(0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的距离为</a:t>
            </a:r>
            <a:r>
              <a:rPr lang="en-US" altLang="zh-CN" sz="2400" dirty="0">
                <a:solidFill>
                  <a:srgbClr val="000000"/>
                </a:solidFill>
                <a:latin typeface="NEU-BZ-S92"/>
                <a:ea typeface="方正书宋_GBK"/>
                <a:cs typeface="Times New Roman" panose="02020603050405020304" pitchFamily="18" charset="0"/>
              </a:rPr>
              <a:t>10.</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ADBE8D31-4335-8340-8186-956B7A187999}"/>
              </a:ext>
            </a:extLst>
          </p:cNvPr>
          <p:cNvSpPr/>
          <p:nvPr/>
        </p:nvSpPr>
        <p:spPr>
          <a:xfrm>
            <a:off x="-3242338" y="2390077"/>
            <a:ext cx="9722543" cy="344966"/>
          </a:xfrm>
          <a:prstGeom prst="rect">
            <a:avLst/>
          </a:prstGeom>
        </p:spPr>
        <p:txBody>
          <a:bodyPr wrap="square">
            <a:spAutoFit/>
          </a:bodyPr>
          <a:lstStyle/>
          <a:p>
            <a:pPr algn="ctr">
              <a:lnSpc>
                <a:spcPts val="1810"/>
              </a:lnSpc>
            </a:pPr>
            <a:r>
              <a:rPr lang="zh-CN" altLang="en-US" sz="2400" b="1" dirty="0">
                <a:solidFill>
                  <a:srgbClr val="000000"/>
                </a:solidFill>
                <a:latin typeface="NEU-BZ-S92"/>
                <a:ea typeface="方正书宋_GBK"/>
                <a:cs typeface="Times New Roman" panose="02020603050405020304" pitchFamily="18" charset="0"/>
              </a:rPr>
              <a:t> 解</a:t>
            </a:r>
            <a:endParaRPr lang="zh-CN" altLang="zh-CN" sz="2400" b="1"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39496502-4560-EE48-ABBF-8E42C7B65B58}"/>
              </a:ext>
            </a:extLst>
          </p:cNvPr>
          <p:cNvSpPr/>
          <p:nvPr/>
        </p:nvSpPr>
        <p:spPr>
          <a:xfrm>
            <a:off x="1958705" y="2389788"/>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根据题意，</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02FD6882-79B0-5440-B20C-ADCAD5F45052}"/>
              </a:ext>
            </a:extLst>
          </p:cNvPr>
          <p:cNvSpPr/>
          <p:nvPr/>
        </p:nvSpPr>
        <p:spPr>
          <a:xfrm>
            <a:off x="867076" y="2390106"/>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书宋_GBK"/>
                <a:cs typeface="Times New Roman" panose="02020603050405020304" pitchFamily="18" charset="0"/>
              </a:rPr>
              <a:t>设点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的坐标为（</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40E8013F-85C3-B642-88AC-D41748CD7B1A}"/>
              </a:ext>
            </a:extLst>
          </p:cNvPr>
          <p:cNvSpPr/>
          <p:nvPr/>
        </p:nvSpPr>
        <p:spPr>
          <a:xfrm>
            <a:off x="152114" y="3081247"/>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则</a:t>
            </a:r>
            <a:r>
              <a:rPr lang="en-US" altLang="zh-CN" sz="2400" dirty="0">
                <a:solidFill>
                  <a:srgbClr val="000000"/>
                </a:solidFill>
                <a:latin typeface="NEU-BZ-S92"/>
                <a:ea typeface="方正书宋_GBK"/>
                <a:cs typeface="Times New Roman" panose="02020603050405020304" pitchFamily="18" charset="0"/>
              </a:rPr>
              <a:t>|PB|=√</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7" name="矩形 16">
                <a:extLst>
                  <a:ext uri="{FF2B5EF4-FFF2-40B4-BE49-F238E27FC236}">
                    <a16:creationId xmlns:a16="http://schemas.microsoft.com/office/drawing/2014/main" id="{930FD343-55F1-DF4A-A405-89D0F5F790A8}"/>
                  </a:ext>
                </a:extLst>
              </p:cNvPr>
              <p:cNvSpPr/>
              <p:nvPr/>
            </p:nvSpPr>
            <p:spPr>
              <a:xfrm>
                <a:off x="-1797803" y="3873999"/>
                <a:ext cx="9722543" cy="323165"/>
              </a:xfrm>
              <a:prstGeom prst="rect">
                <a:avLst/>
              </a:prstGeom>
            </p:spPr>
            <p:txBody>
              <a:bodyPr wrap="square">
                <a:spAutoFit/>
              </a:bodyPr>
              <a:lstStyle/>
              <a:p>
                <a:pPr indent="266700" algn="ctr">
                  <a:lnSpc>
                    <a:spcPts val="1810"/>
                  </a:lnSpc>
                </a:pPr>
                <a14:m>
                  <m:oMathPara xmlns:m="http://schemas.openxmlformats.org/officeDocument/2006/math">
                    <m:oMathParaPr>
                      <m:jc m:val="centerGroup"/>
                    </m:oMathParaPr>
                    <m:oMath xmlns:m="http://schemas.openxmlformats.org/officeDocument/2006/math">
                      <m:r>
                        <a:rPr lang="zh-CN" altLang="en-US" sz="2400" smtClean="0">
                          <a:solidFill>
                            <a:srgbClr val="000000"/>
                          </a:solidFill>
                          <a:latin typeface="Cambria Math" panose="02040503050406030204" pitchFamily="18" charset="0"/>
                          <a:ea typeface="方正书宋_GBK"/>
                          <a:cs typeface="Times New Roman" panose="02020603050405020304" pitchFamily="18" charset="0"/>
                        </a:rPr>
                        <m:t>解得</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x</m:t>
                      </m:r>
                      <m:r>
                        <a:rPr lang="en-US" altLang="zh-CN" sz="2400">
                          <a:solidFill>
                            <a:srgbClr val="000000"/>
                          </a:solidFill>
                          <a:latin typeface="Cambria Math" panose="02040503050406030204" pitchFamily="18" charset="0"/>
                          <a:ea typeface="方正书宋_GBK"/>
                          <a:cs typeface="Times New Roman" panose="02020603050405020304" pitchFamily="18" charset="0"/>
                        </a:rPr>
                        <m:t>=±4√6</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7" name="矩形 16">
                <a:extLst>
                  <a:ext uri="{FF2B5EF4-FFF2-40B4-BE49-F238E27FC236}">
                    <a16:creationId xmlns:a16="http://schemas.microsoft.com/office/drawing/2014/main" id="{930FD343-55F1-DF4A-A405-89D0F5F790A8}"/>
                  </a:ext>
                </a:extLst>
              </p:cNvPr>
              <p:cNvSpPr>
                <a:spLocks noRot="1" noChangeAspect="1" noMove="1" noResize="1" noEditPoints="1" noAdjustHandles="1" noChangeArrowheads="1" noChangeShapeType="1" noTextEdit="1"/>
              </p:cNvSpPr>
              <p:nvPr/>
            </p:nvSpPr>
            <p:spPr>
              <a:xfrm>
                <a:off x="-1797803" y="3873999"/>
                <a:ext cx="9722543" cy="323165"/>
              </a:xfrm>
              <a:prstGeom prst="rect">
                <a:avLst/>
              </a:prstGeom>
              <a:blipFill>
                <a:blip r:embed="rId2"/>
                <a:stretch>
                  <a:fillRect t="-37037" b="-25926"/>
                </a:stretch>
              </a:blipFill>
            </p:spPr>
            <p:txBody>
              <a:bodyPr/>
              <a:lstStyle/>
              <a:p>
                <a:r>
                  <a:rPr lang="zh-CN" altLang="en-US">
                    <a:noFill/>
                  </a:rPr>
                  <a:t> </a:t>
                </a:r>
              </a:p>
            </p:txBody>
          </p:sp>
        </mc:Fallback>
      </mc:AlternateContent>
      <p:sp>
        <p:nvSpPr>
          <p:cNvPr id="20" name="矩形 19">
            <a:extLst>
              <a:ext uri="{FF2B5EF4-FFF2-40B4-BE49-F238E27FC236}">
                <a16:creationId xmlns:a16="http://schemas.microsoft.com/office/drawing/2014/main" id="{6F1E6562-B59B-FA4C-8141-5BB909DC203B}"/>
              </a:ext>
            </a:extLst>
          </p:cNvPr>
          <p:cNvSpPr/>
          <p:nvPr/>
        </p:nvSpPr>
        <p:spPr>
          <a:xfrm>
            <a:off x="-198071" y="3873999"/>
            <a:ext cx="9722543"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因此，</a:t>
            </a:r>
            <a:endParaRPr lang="zh-CN" altLang="zh-CN" sz="32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76005CA3-A51A-0A34-1633-0C50365FC4B1}"/>
                  </a:ext>
                </a:extLst>
              </p:cNvPr>
              <p:cNvSpPr/>
              <p:nvPr/>
            </p:nvSpPr>
            <p:spPr>
              <a:xfrm>
                <a:off x="372783" y="4616356"/>
                <a:ext cx="9722543"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所求点</a:t>
                </a:r>
                <a:r>
                  <a:rPr lang="en-US" altLang="zh-CN" sz="2400" dirty="0">
                    <a:solidFill>
                      <a:srgbClr val="000000"/>
                    </a:solidFill>
                    <a:latin typeface="NEU-BZ-S92"/>
                    <a:ea typeface="方正黑体_GBK"/>
                    <a:cs typeface="Times New Roman" panose="02020603050405020304" pitchFamily="18" charset="0"/>
                  </a:rPr>
                  <a:t>P</a:t>
                </a:r>
                <a:r>
                  <a:rPr lang="zh-CN" altLang="en-US" sz="2400" dirty="0">
                    <a:solidFill>
                      <a:srgbClr val="000000"/>
                    </a:solidFill>
                    <a:latin typeface="NEU-BZ-S92"/>
                    <a:ea typeface="方正黑体_GBK"/>
                    <a:cs typeface="Times New Roman" panose="02020603050405020304" pitchFamily="18" charset="0"/>
                  </a:rPr>
                  <a:t>的坐标为（</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r>
                      <a:rPr lang="en-US" altLang="zh-CN" sz="2400">
                        <a:solidFill>
                          <a:srgbClr val="000000"/>
                        </a:solidFill>
                        <a:latin typeface="Cambria Math" panose="02040503050406030204" pitchFamily="18" charset="0"/>
                        <a:ea typeface="方正书宋_GBK"/>
                        <a:cs typeface="Times New Roman" panose="02020603050405020304" pitchFamily="18" charset="0"/>
                      </a:rPr>
                      <m:t>4√6</m:t>
                    </m:r>
                    <m:r>
                      <a:rPr lang="en-US" altLang="zh-CN" sz="2400" i="1">
                        <a:solidFill>
                          <a:srgbClr val="000000"/>
                        </a:solidFill>
                        <a:latin typeface="Cambria Math" panose="02040503050406030204" pitchFamily="18" charset="0"/>
                        <a:ea typeface="方正书宋_GBK"/>
                        <a:cs typeface="Times New Roman" panose="02020603050405020304" pitchFamily="18" charset="0"/>
                      </a:rPr>
                      <m:t> </m:t>
                    </m:r>
                  </m:oMath>
                </a14:m>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4</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2</a:t>
                </a:r>
                <a:r>
                  <a:rPr lang="zh-CN" altLang="en-US" sz="2400" dirty="0">
                    <a:solidFill>
                      <a:srgbClr val="000000"/>
                    </a:solidFill>
                    <a:latin typeface="NEU-BZ-S92"/>
                    <a:ea typeface="方正黑体_GBK"/>
                    <a:cs typeface="Times New Roman" panose="02020603050405020304" pitchFamily="18" charset="0"/>
                  </a:rPr>
                  <a:t>）或（</a:t>
                </a:r>
                <a:r>
                  <a:rPr lang="en-US" altLang="zh-CN"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r>
                      <a:rPr lang="en-US" altLang="zh-CN" sz="2400">
                        <a:solidFill>
                          <a:srgbClr val="000000"/>
                        </a:solidFill>
                        <a:latin typeface="Cambria Math" panose="02040503050406030204" pitchFamily="18" charset="0"/>
                        <a:ea typeface="方正书宋_GBK"/>
                        <a:cs typeface="Times New Roman" panose="02020603050405020304" pitchFamily="18" charset="0"/>
                      </a:rPr>
                      <m:t>4√6</m:t>
                    </m:r>
                    <m:r>
                      <a:rPr lang="en-US" altLang="zh-CN" sz="2400" i="1">
                        <a:solidFill>
                          <a:srgbClr val="000000"/>
                        </a:solidFill>
                        <a:latin typeface="Cambria Math" panose="02040503050406030204" pitchFamily="18" charset="0"/>
                        <a:ea typeface="方正书宋_GBK"/>
                        <a:cs typeface="Times New Roman" panose="02020603050405020304" pitchFamily="18" charset="0"/>
                      </a:rPr>
                      <m:t> </m:t>
                    </m:r>
                  </m:oMath>
                </a14:m>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4</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2</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mc:Choice>
        <mc:Fallback xmlns="">
          <p:sp>
            <p:nvSpPr>
              <p:cNvPr id="3" name="矩形 2">
                <a:extLst>
                  <a:ext uri="{FF2B5EF4-FFF2-40B4-BE49-F238E27FC236}">
                    <a16:creationId xmlns:a16="http://schemas.microsoft.com/office/drawing/2014/main" id="{76005CA3-A51A-0A34-1633-0C50365FC4B1}"/>
                  </a:ext>
                </a:extLst>
              </p:cNvPr>
              <p:cNvSpPr>
                <a:spLocks noRot="1" noChangeAspect="1" noMove="1" noResize="1" noEditPoints="1" noAdjustHandles="1" noChangeArrowheads="1" noChangeShapeType="1" noTextEdit="1"/>
              </p:cNvSpPr>
              <p:nvPr/>
            </p:nvSpPr>
            <p:spPr>
              <a:xfrm>
                <a:off x="372783" y="4616356"/>
                <a:ext cx="9722543" cy="335348"/>
              </a:xfrm>
              <a:prstGeom prst="rect">
                <a:avLst/>
              </a:prstGeom>
              <a:blipFill>
                <a:blip r:embed="rId3"/>
                <a:stretch>
                  <a:fillRect t="-51852" b="-407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3916986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2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20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20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20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p:bldP spid="9" grpId="0"/>
      <p:bldP spid="11" grpId="0"/>
      <p:bldP spid="13" grpId="0"/>
      <p:bldP spid="14" grpId="0"/>
      <p:bldP spid="15" grpId="0"/>
      <p:bldP spid="16" grpId="0"/>
      <p:bldP spid="17" grpId="0"/>
      <p:bldP spid="20"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a16="http://schemas.microsoft.com/office/drawing/2014/main" id="{6897ECE8-69C7-FF4A-98EE-122FAF449BA7}"/>
              </a:ext>
            </a:extLst>
          </p:cNvPr>
          <p:cNvSpPr/>
          <p:nvPr/>
        </p:nvSpPr>
        <p:spPr>
          <a:xfrm>
            <a:off x="2137304" y="890920"/>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解释下列代数式在空间直角坐标系中表示的几何意义：</a:t>
            </a:r>
            <a:endParaRPr lang="zh-CN" altLang="zh-CN" sz="2400" dirty="0">
              <a:solidFill>
                <a:srgbClr val="000000"/>
              </a:solidFill>
              <a:latin typeface="NEU-BZ-S92"/>
              <a:ea typeface="方正书宋_GBK"/>
              <a:cs typeface="Times New Roman" panose="02020603050405020304" pitchFamily="18" charset="0"/>
            </a:endParaRPr>
          </a:p>
        </p:txBody>
      </p:sp>
      <p:sp>
        <p:nvSpPr>
          <p:cNvPr id="34" name="矩形 33">
            <a:extLst>
              <a:ext uri="{FF2B5EF4-FFF2-40B4-BE49-F238E27FC236}">
                <a16:creationId xmlns:a16="http://schemas.microsoft.com/office/drawing/2014/main" id="{2DC4946D-9898-9A43-97B0-9565D5045D1D}"/>
              </a:ext>
            </a:extLst>
          </p:cNvPr>
          <p:cNvSpPr/>
          <p:nvPr/>
        </p:nvSpPr>
        <p:spPr>
          <a:xfrm>
            <a:off x="-3459272" y="1852442"/>
            <a:ext cx="10457848" cy="344966"/>
          </a:xfrm>
          <a:prstGeom prst="rect">
            <a:avLst/>
          </a:prstGeom>
        </p:spPr>
        <p:txBody>
          <a:bodyPr wrap="square">
            <a:spAutoFit/>
          </a:bodyPr>
          <a:lstStyle/>
          <a:p>
            <a:pPr indent="266700" algn="ctr">
              <a:lnSpc>
                <a:spcPts val="1810"/>
              </a:lnSpc>
            </a:pP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1</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z≥0</a:t>
            </a:r>
            <a:r>
              <a:rPr lang="zh-CN" altLang="en-US" sz="2400" dirty="0">
                <a:solidFill>
                  <a:srgbClr val="000000"/>
                </a:solidFill>
                <a:latin typeface="方正书宋_GBK"/>
                <a:ea typeface="方正书宋_GBK"/>
                <a:cs typeface="Times New Roman" panose="02020603050405020304" pitchFamily="18" charset="0"/>
              </a:rPr>
              <a:t>； </a:t>
            </a:r>
            <a:endParaRPr lang="zh-CN" altLang="zh-CN" sz="2400" dirty="0">
              <a:solidFill>
                <a:srgbClr val="000000"/>
              </a:solidFill>
              <a:latin typeface="NEU-BZ-S92"/>
              <a:ea typeface="方正书宋_GBK"/>
              <a:cs typeface="Times New Roman" panose="02020603050405020304" pitchFamily="18" charset="0"/>
            </a:endParaRPr>
          </a:p>
        </p:txBody>
      </p:sp>
      <p:sp>
        <p:nvSpPr>
          <p:cNvPr id="37" name="矩形 36">
            <a:extLst>
              <a:ext uri="{FF2B5EF4-FFF2-40B4-BE49-F238E27FC236}">
                <a16:creationId xmlns:a16="http://schemas.microsoft.com/office/drawing/2014/main" id="{C8C920A9-549C-C741-9F21-F87F52F2B5FF}"/>
              </a:ext>
            </a:extLst>
          </p:cNvPr>
          <p:cNvSpPr/>
          <p:nvPr/>
        </p:nvSpPr>
        <p:spPr>
          <a:xfrm>
            <a:off x="-902426" y="1875663"/>
            <a:ext cx="9722543" cy="335348"/>
          </a:xfrm>
          <a:prstGeom prst="rect">
            <a:avLst/>
          </a:prstGeom>
        </p:spPr>
        <p:txBody>
          <a:bodyPr wrap="square">
            <a:spAutoFit/>
          </a:bodyPr>
          <a:lstStyle/>
          <a:p>
            <a:pPr indent="228600" algn="ctr">
              <a:lnSpc>
                <a:spcPts val="1660"/>
              </a:lnSpc>
            </a:pPr>
            <a:r>
              <a:rPr lang="en-US" altLang="zh-CN" sz="2400" dirty="0">
                <a:solidFill>
                  <a:srgbClr val="000000"/>
                </a:solidFill>
                <a:latin typeface="方正书宋_GBK"/>
                <a:ea typeface="方正书宋_GBK"/>
                <a:cs typeface="Times New Roman" panose="02020603050405020304" pitchFamily="18" charset="0"/>
              </a:rPr>
              <a:t>(2</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x=</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3</a:t>
            </a:r>
            <a:r>
              <a:rPr lang="zh-CN" altLang="en-US" sz="2400" dirty="0">
                <a:solidFill>
                  <a:srgbClr val="000000"/>
                </a:solidFill>
                <a:latin typeface="方正书宋_GBK"/>
                <a:ea typeface="方正书宋_GBK"/>
                <a:cs typeface="Times New Roman" panose="02020603050405020304" pitchFamily="18" charset="0"/>
              </a:rPr>
              <a:t>； </a:t>
            </a:r>
            <a:endParaRPr lang="zh-CN" altLang="zh-CN" sz="2400" dirty="0">
              <a:solidFill>
                <a:srgbClr val="000000"/>
              </a:solidFill>
              <a:latin typeface="方正书宋_GBK"/>
              <a:ea typeface="方正书宋_GBK"/>
              <a:cs typeface="Times New Roman" panose="02020603050405020304" pitchFamily="18" charset="0"/>
            </a:endParaRPr>
          </a:p>
        </p:txBody>
      </p:sp>
      <p:sp>
        <p:nvSpPr>
          <p:cNvPr id="39" name="矩形 38">
            <a:extLst>
              <a:ext uri="{FF2B5EF4-FFF2-40B4-BE49-F238E27FC236}">
                <a16:creationId xmlns:a16="http://schemas.microsoft.com/office/drawing/2014/main" id="{3215941A-C11F-824B-94A1-45A334201F6E}"/>
              </a:ext>
            </a:extLst>
          </p:cNvPr>
          <p:cNvSpPr/>
          <p:nvPr/>
        </p:nvSpPr>
        <p:spPr>
          <a:xfrm>
            <a:off x="2137303" y="1880272"/>
            <a:ext cx="9722543" cy="329064"/>
          </a:xfrm>
          <a:prstGeom prst="rect">
            <a:avLst/>
          </a:prstGeom>
        </p:spPr>
        <p:txBody>
          <a:bodyPr wrap="square">
            <a:spAutoFit/>
          </a:bodyPr>
          <a:lstStyle/>
          <a:p>
            <a:pPr indent="228600" algn="ctr">
              <a:lnSpc>
                <a:spcPts val="1660"/>
              </a:lnSpc>
            </a:pPr>
            <a:r>
              <a:rPr lang="en-US" altLang="zh-CN" sz="2400" dirty="0">
                <a:solidFill>
                  <a:srgbClr val="000000"/>
                </a:solidFill>
                <a:latin typeface="方正书宋_GBK"/>
                <a:ea typeface="方正书宋_GBK"/>
                <a:cs typeface="Times New Roman" panose="02020603050405020304" pitchFamily="18" charset="0"/>
              </a:rPr>
              <a:t>(3</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z=0</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x&lt;0</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y&gt;0</a:t>
            </a:r>
            <a:r>
              <a:rPr lang="zh-CN" altLang="en-US" sz="2400" dirty="0">
                <a:solidFill>
                  <a:srgbClr val="000000"/>
                </a:solidFill>
                <a:latin typeface="方正书宋_GBK"/>
                <a:ea typeface="方正书宋_GBK"/>
                <a:cs typeface="Times New Roman" panose="02020603050405020304" pitchFamily="18" charset="0"/>
              </a:rPr>
              <a:t>； </a:t>
            </a:r>
            <a:endParaRPr lang="zh-CN" altLang="zh-CN" sz="2400" dirty="0">
              <a:solidFill>
                <a:srgbClr val="000000"/>
              </a:solidFill>
              <a:latin typeface="方正书宋_GBK"/>
              <a:ea typeface="方正书宋_GBK"/>
              <a:cs typeface="Times New Roman" panose="02020603050405020304" pitchFamily="18" charset="0"/>
            </a:endParaRPr>
          </a:p>
        </p:txBody>
      </p:sp>
      <p:sp>
        <p:nvSpPr>
          <p:cNvPr id="40" name="矩形 39">
            <a:extLst>
              <a:ext uri="{FF2B5EF4-FFF2-40B4-BE49-F238E27FC236}">
                <a16:creationId xmlns:a16="http://schemas.microsoft.com/office/drawing/2014/main" id="{ED4E477E-DF71-E14F-B5DE-BC7F2B20729E}"/>
              </a:ext>
            </a:extLst>
          </p:cNvPr>
          <p:cNvSpPr/>
          <p:nvPr/>
        </p:nvSpPr>
        <p:spPr>
          <a:xfrm>
            <a:off x="4839689" y="1868498"/>
            <a:ext cx="10457848" cy="344966"/>
          </a:xfrm>
          <a:prstGeom prst="rect">
            <a:avLst/>
          </a:prstGeom>
        </p:spPr>
        <p:txBody>
          <a:bodyPr wrap="square">
            <a:spAutoFit/>
          </a:bodyPr>
          <a:lstStyle/>
          <a:p>
            <a:pPr algn="ctr">
              <a:lnSpc>
                <a:spcPts val="1810"/>
              </a:lnSpc>
            </a:pP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(4</a:t>
            </a: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1≤y≤1.</a:t>
            </a:r>
            <a:endParaRPr lang="zh-CN"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43" name="矩形 42">
            <a:extLst>
              <a:ext uri="{FF2B5EF4-FFF2-40B4-BE49-F238E27FC236}">
                <a16:creationId xmlns:a16="http://schemas.microsoft.com/office/drawing/2014/main" id="{64CE7F60-FB6B-724E-AD62-60475B10D34C}"/>
              </a:ext>
            </a:extLst>
          </p:cNvPr>
          <p:cNvSpPr/>
          <p:nvPr/>
        </p:nvSpPr>
        <p:spPr>
          <a:xfrm>
            <a:off x="-3294345" y="2664845"/>
            <a:ext cx="9722543"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BZ-S92"/>
                <a:ea typeface="方正书宋_GBK"/>
                <a:cs typeface="Times New Roman" panose="02020603050405020304" pitchFamily="18" charset="0"/>
              </a:rPr>
              <a:t>解 </a:t>
            </a:r>
            <a:endParaRPr lang="zh-CN" altLang="zh-CN" sz="2400" b="1" dirty="0">
              <a:solidFill>
                <a:srgbClr val="000000"/>
              </a:solidFill>
              <a:latin typeface="NEU-BZ-S92"/>
              <a:ea typeface="方正书宋_GBK"/>
              <a:cs typeface="Times New Roman" panose="02020603050405020304" pitchFamily="18" charset="0"/>
            </a:endParaRPr>
          </a:p>
        </p:txBody>
      </p:sp>
      <p:sp>
        <p:nvSpPr>
          <p:cNvPr id="44" name="矩形 43">
            <a:extLst>
              <a:ext uri="{FF2B5EF4-FFF2-40B4-BE49-F238E27FC236}">
                <a16:creationId xmlns:a16="http://schemas.microsoft.com/office/drawing/2014/main" id="{35F033E6-32B8-184B-BC73-E3984F66DB3B}"/>
              </a:ext>
            </a:extLst>
          </p:cNvPr>
          <p:cNvSpPr/>
          <p:nvPr/>
        </p:nvSpPr>
        <p:spPr>
          <a:xfrm>
            <a:off x="1966100" y="266484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z≥0</a:t>
            </a:r>
            <a:r>
              <a:rPr lang="zh-CN" altLang="en-US" sz="2400" dirty="0">
                <a:solidFill>
                  <a:srgbClr val="000000"/>
                </a:solidFill>
                <a:latin typeface="NEU-BZ-S92"/>
                <a:ea typeface="方正书宋_GBK"/>
                <a:cs typeface="Times New Roman" panose="02020603050405020304" pitchFamily="18" charset="0"/>
              </a:rPr>
              <a:t>表示平面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上方（包含平面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）的半空间</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5" name="矩形 44">
            <a:extLst>
              <a:ext uri="{FF2B5EF4-FFF2-40B4-BE49-F238E27FC236}">
                <a16:creationId xmlns:a16="http://schemas.microsoft.com/office/drawing/2014/main" id="{175B70EA-4888-F74C-901B-79EBEB1C38F5}"/>
              </a:ext>
            </a:extLst>
          </p:cNvPr>
          <p:cNvSpPr/>
          <p:nvPr/>
        </p:nvSpPr>
        <p:spPr>
          <a:xfrm>
            <a:off x="546176" y="3389322"/>
            <a:ext cx="117640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表示过点（－</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）且垂直于</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轴（即平行于平面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）的平面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3" name="矩形 32">
            <a:extLst>
              <a:ext uri="{FF2B5EF4-FFF2-40B4-BE49-F238E27FC236}">
                <a16:creationId xmlns:a16="http://schemas.microsoft.com/office/drawing/2014/main" id="{82E18A4E-4B95-B649-8CE9-8C4E05CF24CC}"/>
              </a:ext>
            </a:extLst>
          </p:cNvPr>
          <p:cNvSpPr/>
          <p:nvPr/>
        </p:nvSpPr>
        <p:spPr>
          <a:xfrm>
            <a:off x="-389235" y="4185669"/>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3</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z=0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x&lt;0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y&gt;0</a:t>
            </a:r>
            <a:r>
              <a:rPr lang="zh-CN" altLang="en-US" sz="2400" dirty="0">
                <a:solidFill>
                  <a:srgbClr val="000000"/>
                </a:solidFill>
                <a:latin typeface="NEU-BZ-S92"/>
                <a:ea typeface="方正黑体_GBK"/>
                <a:cs typeface="Times New Roman" panose="02020603050405020304" pitchFamily="18" charset="0"/>
              </a:rPr>
              <a:t>表示平面</a:t>
            </a:r>
            <a:r>
              <a:rPr lang="en-US" altLang="zh-CN" sz="2400" dirty="0">
                <a:solidFill>
                  <a:srgbClr val="000000"/>
                </a:solidFill>
                <a:latin typeface="NEU-BZ-S92"/>
                <a:ea typeface="方正黑体_GBK"/>
                <a:cs typeface="Times New Roman" panose="02020603050405020304" pitchFamily="18" charset="0"/>
              </a:rPr>
              <a:t>Oxy</a:t>
            </a:r>
            <a:r>
              <a:rPr lang="zh-CN" altLang="en-US" sz="2400" dirty="0">
                <a:solidFill>
                  <a:srgbClr val="000000"/>
                </a:solidFill>
                <a:latin typeface="NEU-BZ-S92"/>
                <a:ea typeface="方正黑体_GBK"/>
                <a:cs typeface="Times New Roman" panose="02020603050405020304" pitchFamily="18" charset="0"/>
              </a:rPr>
              <a:t>的第二象限</a:t>
            </a:r>
            <a:r>
              <a:rPr lang="en-US" altLang="zh-CN"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608FDCBC-422B-D0A1-2C4B-40A5CA743CB5}"/>
              </a:ext>
            </a:extLst>
          </p:cNvPr>
          <p:cNvSpPr/>
          <p:nvPr/>
        </p:nvSpPr>
        <p:spPr>
          <a:xfrm>
            <a:off x="-2497227" y="880691"/>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3 </a:t>
            </a:r>
            <a:endParaRPr lang="zh-CN" altLang="zh-CN" sz="2400" b="1"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E52FEA5C-B344-754D-1ABA-1DF9B03BC86F}"/>
              </a:ext>
            </a:extLst>
          </p:cNvPr>
          <p:cNvSpPr/>
          <p:nvPr/>
        </p:nvSpPr>
        <p:spPr>
          <a:xfrm>
            <a:off x="546176" y="4972398"/>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4</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1≤y≤1</a:t>
            </a:r>
            <a:r>
              <a:rPr lang="zh-CN" altLang="en-US" sz="2400" dirty="0">
                <a:solidFill>
                  <a:srgbClr val="000000"/>
                </a:solidFill>
                <a:latin typeface="NEU-BZ-S92"/>
                <a:ea typeface="方正黑体_GBK"/>
                <a:cs typeface="Times New Roman" panose="02020603050405020304" pitchFamily="18" charset="0"/>
              </a:rPr>
              <a:t>表示两个垂直于</a:t>
            </a:r>
            <a:r>
              <a:rPr lang="en-US" altLang="zh-CN" sz="2400" dirty="0">
                <a:solidFill>
                  <a:srgbClr val="000000"/>
                </a:solidFill>
                <a:latin typeface="NEU-BZ-S92"/>
                <a:ea typeface="方正黑体_GBK"/>
                <a:cs typeface="Times New Roman" panose="02020603050405020304" pitchFamily="18" charset="0"/>
              </a:rPr>
              <a:t>y</a:t>
            </a:r>
            <a:r>
              <a:rPr lang="zh-CN" altLang="en-US" sz="2400" dirty="0">
                <a:solidFill>
                  <a:srgbClr val="000000"/>
                </a:solidFill>
                <a:latin typeface="NEU-BZ-S92"/>
                <a:ea typeface="方正黑体_GBK"/>
                <a:cs typeface="Times New Roman" panose="02020603050405020304" pitchFamily="18" charset="0"/>
              </a:rPr>
              <a:t>轴的平行平面（</a:t>
            </a:r>
            <a:r>
              <a:rPr lang="en-US" altLang="zh-CN" sz="2400" dirty="0">
                <a:solidFill>
                  <a:srgbClr val="000000"/>
                </a:solidFill>
                <a:latin typeface="NEU-BZ-S92"/>
                <a:ea typeface="方正黑体_GBK"/>
                <a:cs typeface="Times New Roman" panose="02020603050405020304" pitchFamily="18" charset="0"/>
              </a:rPr>
              <a:t>y=</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和</a:t>
            </a:r>
            <a:r>
              <a:rPr lang="en-US" altLang="zh-CN" sz="2400" dirty="0">
                <a:solidFill>
                  <a:srgbClr val="000000"/>
                </a:solidFill>
                <a:latin typeface="NEU-BZ-S92"/>
                <a:ea typeface="方正黑体_GBK"/>
                <a:cs typeface="Times New Roman" panose="02020603050405020304" pitchFamily="18" charset="0"/>
              </a:rPr>
              <a:t>y=1</a:t>
            </a:r>
            <a:r>
              <a:rPr lang="zh-CN" altLang="en-US" sz="2400" dirty="0">
                <a:solidFill>
                  <a:srgbClr val="000000"/>
                </a:solidFill>
                <a:latin typeface="NEU-BZ-S92"/>
                <a:ea typeface="方正黑体_GBK"/>
                <a:cs typeface="Times New Roman" panose="02020603050405020304" pitchFamily="18" charset="0"/>
              </a:rPr>
              <a:t>）所夹的空间，</a:t>
            </a:r>
            <a:endParaRPr lang="zh-CN" altLang="zh-CN" sz="32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FF264FA5-0B9F-F5CD-0B2D-2A0829BC148A}"/>
              </a:ext>
            </a:extLst>
          </p:cNvPr>
          <p:cNvSpPr/>
          <p:nvPr/>
        </p:nvSpPr>
        <p:spPr>
          <a:xfrm>
            <a:off x="-1391112" y="5696875"/>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其中一个平面过点（</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86F4AA98-186D-5DB8-839E-EB6A652D68ED}"/>
              </a:ext>
            </a:extLst>
          </p:cNvPr>
          <p:cNvSpPr/>
          <p:nvPr/>
        </p:nvSpPr>
        <p:spPr>
          <a:xfrm>
            <a:off x="3204625" y="5696875"/>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另一个平面过点（</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13807514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left)">
                                      <p:cBhvr>
                                        <p:cTn id="12" dur="20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0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20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2000"/>
                                        <p:tgtEl>
                                          <p:spTgt spid="4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2000"/>
                                        <p:tgtEl>
                                          <p:spTgt spid="4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20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2000"/>
                                        <p:tgtEl>
                                          <p:spTgt spid="4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20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20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2000"/>
                                        <p:tgtEl>
                                          <p:spTgt spid="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4" grpId="0"/>
      <p:bldP spid="37" grpId="0"/>
      <p:bldP spid="39" grpId="0"/>
      <p:bldP spid="40" grpId="0"/>
      <p:bldP spid="43" grpId="0"/>
      <p:bldP spid="44" grpId="0"/>
      <p:bldP spid="45" grpId="0"/>
      <p:bldP spid="3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79146" y="566731"/>
            <a:ext cx="7204528"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HZ-S92"/>
                <a:ea typeface="方正书宋_GBK"/>
                <a:cs typeface="Times New Roman" panose="02020603050405020304" pitchFamily="18" charset="0"/>
              </a:rPr>
              <a:t>二、 曲面与空间曲线</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2B19648-6B74-B045-AF0E-1AB502C4EC80}"/>
              </a:ext>
            </a:extLst>
          </p:cNvPr>
          <p:cNvSpPr/>
          <p:nvPr/>
        </p:nvSpPr>
        <p:spPr>
          <a:xfrm>
            <a:off x="-4437792" y="1250335"/>
            <a:ext cx="12991170" cy="344966"/>
          </a:xfrm>
          <a:prstGeom prst="rect">
            <a:avLst/>
          </a:prstGeom>
        </p:spPr>
        <p:txBody>
          <a:bodyPr wrap="square">
            <a:spAutoFit/>
          </a:bodyPr>
          <a:lstStyle/>
          <a:p>
            <a:pPr indent="168275" algn="ctr">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68744197-0AD0-DE4D-8870-02356942EABB}"/>
              </a:ext>
            </a:extLst>
          </p:cNvPr>
          <p:cNvSpPr/>
          <p:nvPr/>
        </p:nvSpPr>
        <p:spPr>
          <a:xfrm>
            <a:off x="3554823" y="1233837"/>
            <a:ext cx="12991170" cy="34496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如果曲面</a:t>
            </a:r>
            <a:r>
              <a:rPr lang="en-US" altLang="zh-CN" sz="2400" dirty="0">
                <a:solidFill>
                  <a:srgbClr val="000000"/>
                </a:solidFill>
                <a:latin typeface="NEU-BZ-S92"/>
                <a:ea typeface="方正书宋_GBK"/>
                <a:cs typeface="Times New Roman" panose="02020603050405020304" pitchFamily="18" charset="0"/>
              </a:rPr>
              <a:t>S</a:t>
            </a:r>
            <a:r>
              <a:rPr lang="zh-CN" altLang="en-US" sz="2400" dirty="0">
                <a:solidFill>
                  <a:srgbClr val="000000"/>
                </a:solidFill>
                <a:latin typeface="NEU-BZ-S92"/>
                <a:ea typeface="方正书宋_GBK"/>
                <a:cs typeface="Times New Roman" panose="02020603050405020304" pitchFamily="18" charset="0"/>
              </a:rPr>
              <a:t>上任意一点的坐标都满足三元方程</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3" name="矩形 32">
            <a:extLst>
              <a:ext uri="{FF2B5EF4-FFF2-40B4-BE49-F238E27FC236}">
                <a16:creationId xmlns:a16="http://schemas.microsoft.com/office/drawing/2014/main" id="{A0DA2B49-A6BC-FB40-9928-DD14671C81F3}"/>
              </a:ext>
            </a:extLst>
          </p:cNvPr>
          <p:cNvSpPr/>
          <p:nvPr/>
        </p:nvSpPr>
        <p:spPr>
          <a:xfrm>
            <a:off x="-4683618" y="1977251"/>
            <a:ext cx="12991170"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同时，</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EFB53A5A-E3F8-6D44-88A7-458B3B550683}"/>
              </a:ext>
            </a:extLst>
          </p:cNvPr>
          <p:cNvSpPr/>
          <p:nvPr/>
        </p:nvSpPr>
        <p:spPr>
          <a:xfrm>
            <a:off x="-477708" y="1980913"/>
            <a:ext cx="12991170"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坐标满足方程</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的所有点都在曲面</a:t>
            </a:r>
            <a:r>
              <a:rPr lang="en-US" altLang="zh-CN" sz="2400" dirty="0">
                <a:solidFill>
                  <a:srgbClr val="000000"/>
                </a:solidFill>
                <a:latin typeface="NEU-BZ-S92"/>
                <a:ea typeface="方正书宋_GBK"/>
                <a:cs typeface="Times New Roman" panose="02020603050405020304" pitchFamily="18" charset="0"/>
              </a:rPr>
              <a:t>S</a:t>
            </a:r>
            <a:r>
              <a:rPr lang="zh-CN" altLang="en-US" sz="2400" dirty="0">
                <a:solidFill>
                  <a:srgbClr val="000000"/>
                </a:solidFill>
                <a:latin typeface="NEU-BZ-S92"/>
                <a:ea typeface="方正书宋_GBK"/>
                <a:cs typeface="Times New Roman" panose="02020603050405020304" pitchFamily="18" charset="0"/>
              </a:rPr>
              <a:t>上，</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1422E6D7-A4AD-9241-97A2-6C6E3A3B5388}"/>
              </a:ext>
            </a:extLst>
          </p:cNvPr>
          <p:cNvSpPr/>
          <p:nvPr/>
        </p:nvSpPr>
        <p:spPr>
          <a:xfrm>
            <a:off x="1453128" y="2565335"/>
            <a:ext cx="1299117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则称方程</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为曲面</a:t>
            </a:r>
            <a:r>
              <a:rPr lang="en-US" altLang="zh-CN" sz="2400" dirty="0">
                <a:solidFill>
                  <a:srgbClr val="000000"/>
                </a:solidFill>
                <a:latin typeface="NEU-BZ-S92"/>
                <a:ea typeface="方正书宋_GBK"/>
                <a:cs typeface="Times New Roman" panose="02020603050405020304" pitchFamily="18" charset="0"/>
              </a:rPr>
              <a:t>S</a:t>
            </a:r>
            <a:r>
              <a:rPr lang="zh-CN" altLang="en-US" sz="2400" dirty="0">
                <a:solidFill>
                  <a:srgbClr val="000000"/>
                </a:solidFill>
                <a:latin typeface="NEU-BZ-S92"/>
                <a:ea typeface="方正书宋_GBK"/>
                <a:cs typeface="Times New Roman" panose="02020603050405020304" pitchFamily="18" charset="0"/>
              </a:rPr>
              <a:t>的方程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AB7E5E82-8C6B-264C-A391-D8B7FDDEBD0C}"/>
              </a:ext>
            </a:extLst>
          </p:cNvPr>
          <p:cNvSpPr/>
          <p:nvPr/>
        </p:nvSpPr>
        <p:spPr>
          <a:xfrm>
            <a:off x="-5241135" y="3265393"/>
            <a:ext cx="12991170"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思考</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5962B1B4-4939-EB42-BF12-7C2797B49940}"/>
              </a:ext>
            </a:extLst>
          </p:cNvPr>
          <p:cNvSpPr/>
          <p:nvPr/>
        </p:nvSpPr>
        <p:spPr>
          <a:xfrm>
            <a:off x="-2940762" y="3251647"/>
            <a:ext cx="12991170"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 在空间直角坐标系中，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E6A4D8D4-E5B4-BD42-A642-BF7CDFDF5C5C}"/>
              </a:ext>
            </a:extLst>
          </p:cNvPr>
          <p:cNvSpPr/>
          <p:nvPr/>
        </p:nvSpPr>
        <p:spPr>
          <a:xfrm>
            <a:off x="5041108" y="3257359"/>
            <a:ext cx="1299117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表示怎样的曲面？</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F7719BAA-B626-5848-9F7B-9EFBBCFD31E0}"/>
              </a:ext>
            </a:extLst>
          </p:cNvPr>
          <p:cNvSpPr/>
          <p:nvPr/>
        </p:nvSpPr>
        <p:spPr>
          <a:xfrm>
            <a:off x="-2940762" y="3952811"/>
            <a:ext cx="12991170" cy="335926"/>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32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342A1B7B-C335-3641-89E1-85DB295DCAA8}"/>
              </a:ext>
            </a:extLst>
          </p:cNvPr>
          <p:cNvSpPr/>
          <p:nvPr/>
        </p:nvSpPr>
        <p:spPr>
          <a:xfrm>
            <a:off x="5166647" y="3943057"/>
            <a:ext cx="12991170"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如何表示平面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上的单位圆？</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EE866AC0-4D3C-2042-B03D-EB3E63D869C2}"/>
              </a:ext>
            </a:extLst>
          </p:cNvPr>
          <p:cNvSpPr/>
          <p:nvPr/>
        </p:nvSpPr>
        <p:spPr>
          <a:xfrm>
            <a:off x="806794" y="4713499"/>
            <a:ext cx="1299117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在空间解析几何中，</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0A20DDE5-5BF6-E74E-92E5-5CB76BEFC15D}"/>
              </a:ext>
            </a:extLst>
          </p:cNvPr>
          <p:cNvSpPr/>
          <p:nvPr/>
        </p:nvSpPr>
        <p:spPr>
          <a:xfrm>
            <a:off x="3813845" y="4713443"/>
            <a:ext cx="1299117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关于曲面的研究包含两类基本问题：</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9" name="矩形 28">
                <a:extLst>
                  <a:ext uri="{FF2B5EF4-FFF2-40B4-BE49-F238E27FC236}">
                    <a16:creationId xmlns:a16="http://schemas.microsoft.com/office/drawing/2014/main" id="{086A3A7C-E620-7D43-85A4-F66483CA34E0}"/>
                  </a:ext>
                </a:extLst>
              </p:cNvPr>
              <p:cNvSpPr/>
              <p:nvPr/>
            </p:nvSpPr>
            <p:spPr>
              <a:xfrm>
                <a:off x="-2411603" y="5335649"/>
                <a:ext cx="12991170"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en-US" altLang="zh-CN" sz="2400">
                          <a:solidFill>
                            <a:srgbClr val="000000"/>
                          </a:solidFill>
                          <a:latin typeface="Cambria Math" panose="02040503050406030204" pitchFamily="18" charset="0"/>
                          <a:ea typeface="方正书宋_GBK"/>
                          <a:cs typeface="Times New Roman" panose="02020603050405020304" pitchFamily="18" charset="0"/>
                        </a:rPr>
                        <m:t>1</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a:rPr lang="zh-CN" altLang="en-US" sz="2400">
                          <a:solidFill>
                            <a:srgbClr val="000000"/>
                          </a:solidFill>
                          <a:latin typeface="Cambria Math" panose="02040503050406030204" pitchFamily="18" charset="0"/>
                          <a:ea typeface="方正书宋_GBK"/>
                          <a:cs typeface="Times New Roman" panose="02020603050405020304" pitchFamily="18" charset="0"/>
                        </a:rPr>
                        <m:t>已知某方程</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F</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x</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y</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z</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en-US" altLang="zh-CN" sz="2400">
                          <a:solidFill>
                            <a:srgbClr val="000000"/>
                          </a:solidFill>
                          <a:latin typeface="Cambria Math" panose="02040503050406030204" pitchFamily="18" charset="0"/>
                          <a:ea typeface="方正书宋_GBK"/>
                          <a:cs typeface="Times New Roman" panose="02020603050405020304" pitchFamily="18" charset="0"/>
                        </a:rPr>
                        <m:t>=0</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9" name="矩形 28">
                <a:extLst>
                  <a:ext uri="{FF2B5EF4-FFF2-40B4-BE49-F238E27FC236}">
                    <a16:creationId xmlns:a16="http://schemas.microsoft.com/office/drawing/2014/main" id="{086A3A7C-E620-7D43-85A4-F66483CA34E0}"/>
                  </a:ext>
                </a:extLst>
              </p:cNvPr>
              <p:cNvSpPr>
                <a:spLocks noRot="1" noChangeAspect="1" noMove="1" noResize="1" noEditPoints="1" noAdjustHandles="1" noChangeArrowheads="1" noChangeShapeType="1" noTextEdit="1"/>
              </p:cNvSpPr>
              <p:nvPr/>
            </p:nvSpPr>
            <p:spPr>
              <a:xfrm>
                <a:off x="-2411603" y="5335649"/>
                <a:ext cx="12991170" cy="323165"/>
              </a:xfrm>
              <a:prstGeom prst="rect">
                <a:avLst/>
              </a:prstGeom>
              <a:blipFill>
                <a:blip r:embed="rId2"/>
                <a:stretch>
                  <a:fillRect t="-34615" b="-38462"/>
                </a:stretch>
              </a:blipFill>
            </p:spPr>
            <p:txBody>
              <a:bodyPr/>
              <a:lstStyle/>
              <a:p>
                <a:r>
                  <a:rPr lang="zh-CN" altLang="en-US">
                    <a:noFill/>
                  </a:rPr>
                  <a:t> </a:t>
                </a:r>
              </a:p>
            </p:txBody>
          </p:sp>
        </mc:Fallback>
      </mc:AlternateContent>
      <p:sp>
        <p:nvSpPr>
          <p:cNvPr id="30" name="矩形 29">
            <a:extLst>
              <a:ext uri="{FF2B5EF4-FFF2-40B4-BE49-F238E27FC236}">
                <a16:creationId xmlns:a16="http://schemas.microsoft.com/office/drawing/2014/main" id="{CCC4978D-21BE-154D-A7A8-27D2C4A8F5A6}"/>
              </a:ext>
            </a:extLst>
          </p:cNvPr>
          <p:cNvSpPr/>
          <p:nvPr/>
        </p:nvSpPr>
        <p:spPr>
          <a:xfrm>
            <a:off x="2623118" y="5335649"/>
            <a:ext cx="12991170" cy="344966"/>
          </a:xfrm>
          <a:prstGeom prst="rect">
            <a:avLst/>
          </a:prstGeom>
        </p:spPr>
        <p:txBody>
          <a:bodyPr wrap="square">
            <a:spAutoFit/>
          </a:bodyPr>
          <a:lstStyle/>
          <a:p>
            <a:pPr algn="ctr">
              <a:lnSpc>
                <a:spcPts val="1810"/>
              </a:lnSpc>
            </a:pPr>
            <a:r>
              <a:rPr lang="zh-CN" altLang="en-US" sz="2400" dirty="0">
                <a:solidFill>
                  <a:srgbClr val="000000"/>
                </a:solidFill>
                <a:latin typeface="NEU-BZ-S92"/>
                <a:ea typeface="方正书宋_GBK"/>
                <a:cs typeface="Times New Roman" panose="02020603050405020304" pitchFamily="18" charset="0"/>
              </a:rPr>
              <a:t>研究该方程所表示的曲面的形状；</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9FBD1C28-F96E-F04A-9883-E17DD95D6BF4}"/>
              </a:ext>
            </a:extLst>
          </p:cNvPr>
          <p:cNvSpPr/>
          <p:nvPr/>
        </p:nvSpPr>
        <p:spPr>
          <a:xfrm>
            <a:off x="-3157739" y="6049746"/>
            <a:ext cx="12991170"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2</a:t>
            </a:r>
            <a:r>
              <a:rPr lang="zh-CN" altLang="en-US" sz="2400" dirty="0">
                <a:solidFill>
                  <a:srgbClr val="000000"/>
                </a:solidFill>
                <a:latin typeface="NEU-BZ-S92"/>
                <a:ea typeface="方正黑体_GBK"/>
                <a:cs typeface="Times New Roman" panose="02020603050405020304" pitchFamily="18" charset="0"/>
              </a:rPr>
              <a:t>） 已知某曲面的几何特征，</a:t>
            </a:r>
            <a:endParaRPr lang="zh-CN" altLang="zh-CN" sz="32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E0EFD43C-84D6-5862-B11F-61E9920C9BE5}"/>
              </a:ext>
            </a:extLst>
          </p:cNvPr>
          <p:cNvSpPr/>
          <p:nvPr/>
        </p:nvSpPr>
        <p:spPr>
          <a:xfrm>
            <a:off x="235846" y="6049746"/>
            <a:ext cx="12991170"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求该曲面的方程</a:t>
            </a:r>
            <a:r>
              <a:rPr lang="en-US" altLang="zh-CN"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12101250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20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2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20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20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20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20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20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20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2000"/>
                                        <p:tgtEl>
                                          <p:spTgt spid="2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2000"/>
                                        <p:tgtEl>
                                          <p:spTgt spid="30"/>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left)">
                                      <p:cBhvr>
                                        <p:cTn id="82" dur="2000"/>
                                        <p:tgtEl>
                                          <p:spTgt spid="2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2"/>
                                        </p:tgtEl>
                                        <p:attrNameLst>
                                          <p:attrName>style.visibility</p:attrName>
                                        </p:attrNameLst>
                                      </p:cBhvr>
                                      <p:to>
                                        <p:strVal val="visible"/>
                                      </p:to>
                                    </p:set>
                                    <p:animEffect transition="in" filter="wipe(left)">
                                      <p:cBhvr>
                                        <p:cTn id="8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22" grpId="0"/>
      <p:bldP spid="33" grpId="0"/>
      <p:bldP spid="16" grpId="0"/>
      <p:bldP spid="17" grpId="0"/>
      <p:bldP spid="14" grpId="0"/>
      <p:bldP spid="15" grpId="0"/>
      <p:bldP spid="18" grpId="0"/>
      <p:bldP spid="21" grpId="0"/>
      <p:bldP spid="24" grpId="0"/>
      <p:bldP spid="27" grpId="0"/>
      <p:bldP spid="28" grpId="0"/>
      <p:bldP spid="29" grpId="0"/>
      <p:bldP spid="30" grpId="0"/>
      <p:bldP spid="25"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3BAFDC7E-4E8F-CB42-9C94-A68C1803A0A5}"/>
              </a:ext>
            </a:extLst>
          </p:cNvPr>
          <p:cNvSpPr/>
          <p:nvPr/>
        </p:nvSpPr>
        <p:spPr>
          <a:xfrm>
            <a:off x="1941730" y="878445"/>
            <a:ext cx="9722543" cy="345736"/>
          </a:xfrm>
          <a:prstGeom prst="rect">
            <a:avLst/>
          </a:prstGeom>
        </p:spPr>
        <p:txBody>
          <a:bodyPr wrap="square">
            <a:spAutoFit/>
          </a:bodyPr>
          <a:lstStyle/>
          <a:p>
            <a:pPr indent="254000">
              <a:lnSpc>
                <a:spcPts val="1820"/>
              </a:lnSpc>
            </a:pPr>
            <a:r>
              <a:rPr lang="zh-CN" altLang="en-US" sz="2400" dirty="0">
                <a:solidFill>
                  <a:srgbClr val="000000"/>
                </a:solidFill>
                <a:latin typeface="NEU-BZ-S92"/>
                <a:ea typeface="方正书宋_GBK"/>
                <a:cs typeface="Times New Roman" panose="02020603050405020304" pitchFamily="18" charset="0"/>
              </a:rPr>
              <a:t>分别在平面直角坐标系和空间直角坐标系中，</a:t>
            </a:r>
            <a:endParaRPr lang="zh-CN" altLang="zh-CN" sz="2400" dirty="0">
              <a:solidFill>
                <a:srgbClr val="FF00FF"/>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14" name="矩形 13">
            <a:extLst>
              <a:ext uri="{FF2B5EF4-FFF2-40B4-BE49-F238E27FC236}">
                <a16:creationId xmlns:a16="http://schemas.microsoft.com/office/drawing/2014/main" id="{91D2A0F0-A6A9-E547-BF16-70AEB515D30B}"/>
              </a:ext>
            </a:extLst>
          </p:cNvPr>
          <p:cNvSpPr/>
          <p:nvPr/>
        </p:nvSpPr>
        <p:spPr>
          <a:xfrm>
            <a:off x="2169009" y="1539867"/>
            <a:ext cx="1045784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求到定点的距离等于定长</a:t>
            </a:r>
            <a:r>
              <a:rPr lang="en-US" altLang="zh-CN" sz="2400" dirty="0">
                <a:solidFill>
                  <a:srgbClr val="000000"/>
                </a:solidFill>
                <a:latin typeface="NEU-BZ-S92"/>
                <a:ea typeface="方正书宋_GBK"/>
                <a:cs typeface="Times New Roman" panose="02020603050405020304" pitchFamily="18" charset="0"/>
              </a:rPr>
              <a:t>R</a:t>
            </a:r>
            <a:r>
              <a:rPr lang="zh-CN" altLang="en-US" sz="2400" dirty="0">
                <a:solidFill>
                  <a:srgbClr val="000000"/>
                </a:solidFill>
                <a:latin typeface="NEU-BZ-S92"/>
                <a:ea typeface="方正书宋_GBK"/>
                <a:cs typeface="Times New Roman" panose="02020603050405020304" pitchFamily="18" charset="0"/>
              </a:rPr>
              <a:t>的点的轨迹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53CF1F1E-2D77-FD46-A957-6B1401B26265}"/>
              </a:ext>
            </a:extLst>
          </p:cNvPr>
          <p:cNvSpPr/>
          <p:nvPr/>
        </p:nvSpPr>
        <p:spPr>
          <a:xfrm>
            <a:off x="-3364872" y="2294003"/>
            <a:ext cx="9722543"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BZ-S92"/>
                <a:ea typeface="方正书宋_GBK"/>
                <a:cs typeface="Times New Roman" panose="02020603050405020304" pitchFamily="18" charset="0"/>
              </a:rPr>
              <a:t>解</a:t>
            </a:r>
            <a:endParaRPr lang="zh-CN" altLang="zh-CN" sz="2400" b="1"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6367103D-4CF1-3E42-8117-66B51139F20B}"/>
              </a:ext>
            </a:extLst>
          </p:cNvPr>
          <p:cNvSpPr/>
          <p:nvPr/>
        </p:nvSpPr>
        <p:spPr>
          <a:xfrm>
            <a:off x="2169009" y="2293233"/>
            <a:ext cx="1045784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在平面直角坐标系中，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BD9787FA-F388-3A49-89C6-D06B83E17CCE}"/>
              </a:ext>
            </a:extLst>
          </p:cNvPr>
          <p:cNvSpPr/>
          <p:nvPr/>
        </p:nvSpPr>
        <p:spPr>
          <a:xfrm>
            <a:off x="5142808" y="2301567"/>
            <a:ext cx="1045784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设定点为</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4E121883-5A97-B84C-814F-77C09C2C0142}"/>
              </a:ext>
            </a:extLst>
          </p:cNvPr>
          <p:cNvSpPr/>
          <p:nvPr/>
        </p:nvSpPr>
        <p:spPr>
          <a:xfrm>
            <a:off x="-1687884" y="2993453"/>
            <a:ext cx="10457848" cy="344966"/>
          </a:xfrm>
          <a:prstGeom prst="rect">
            <a:avLst/>
          </a:prstGeom>
        </p:spPr>
        <p:txBody>
          <a:bodyPr wrap="square">
            <a:spAutoFit/>
          </a:bodyPr>
          <a:lstStyle/>
          <a:p>
            <a:pPr indent="266700" algn="ctr">
              <a:lnSpc>
                <a:spcPts val="1810"/>
              </a:lnSpc>
            </a:pP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）是轨迹上的任意一点，</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6" name="矩形 35">
                <a:extLst>
                  <a:ext uri="{FF2B5EF4-FFF2-40B4-BE49-F238E27FC236}">
                    <a16:creationId xmlns:a16="http://schemas.microsoft.com/office/drawing/2014/main" id="{6F16AE1E-F13E-2944-B2C1-419FEE1D2E8C}"/>
                  </a:ext>
                </a:extLst>
              </p:cNvPr>
              <p:cNvSpPr/>
              <p:nvPr/>
            </p:nvSpPr>
            <p:spPr>
              <a:xfrm>
                <a:off x="3245025" y="3003071"/>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则</a:t>
                </a:r>
                <a:r>
                  <a:rPr lang="en-US" altLang="zh-CN" sz="2400" dirty="0">
                    <a:solidFill>
                      <a:srgbClr val="000000"/>
                    </a:solidFill>
                    <a:latin typeface="NEU-BZ-S92"/>
                    <a:ea typeface="方正黑体_GBK"/>
                    <a:cs typeface="Times New Roman" panose="02020603050405020304" pitchFamily="18" charset="0"/>
                  </a:rPr>
                  <a:t>|P</a:t>
                </a:r>
                <a:r>
                  <a:rPr lang="en-US" altLang="zh-CN" sz="2400" baseline="-25000" dirty="0">
                    <a:solidFill>
                      <a:srgbClr val="000000"/>
                    </a:solidFill>
                    <a:latin typeface="NEU-BZ-S92"/>
                    <a:ea typeface="方正黑体_GBK"/>
                    <a:cs typeface="Times New Roman" panose="02020603050405020304" pitchFamily="18" charset="0"/>
                  </a:rPr>
                  <a:t>0</a:t>
                </a:r>
                <a:r>
                  <a:rPr lang="en-US" altLang="zh-CN" sz="2400" dirty="0">
                    <a:solidFill>
                      <a:srgbClr val="000000"/>
                    </a:solidFill>
                    <a:latin typeface="NEU-BZ-S92"/>
                    <a:ea typeface="方正黑体_GBK"/>
                    <a:cs typeface="Times New Roman" panose="02020603050405020304" pitchFamily="18" charset="0"/>
                  </a:rPr>
                  <a:t>P|=</a:t>
                </a:r>
                <a14:m>
                  <m:oMath xmlns:m="http://schemas.openxmlformats.org/officeDocument/2006/math">
                    <m:rad>
                      <m:radPr>
                        <m:degHide m:val="on"/>
                        <m:ctrlPr>
                          <a:rPr lang="en-US" altLang="zh-CN" sz="2400" i="1" smtClean="0">
                            <a:solidFill>
                              <a:srgbClr val="000000"/>
                            </a:solidFill>
                            <a:latin typeface="Cambria Math" panose="02040503050406030204" pitchFamily="18" charset="0"/>
                            <a:cs typeface="Times New Roman" panose="02020603050405020304" pitchFamily="18" charset="0"/>
                          </a:rPr>
                        </m:ctrlPr>
                      </m:radPr>
                      <m:deg/>
                      <m:e>
                        <m:r>
                          <m:rPr>
                            <m:nor/>
                          </m:rPr>
                          <a:rPr lang="zh-CN" altLang="en-US" sz="2400" dirty="0">
                            <a:solidFill>
                              <a:srgbClr val="000000"/>
                            </a:solidFill>
                            <a:latin typeface="NEU-BZ-S92"/>
                            <a:ea typeface="方正黑体_GBK"/>
                            <a:cs typeface="Times New Roman" panose="02020603050405020304" pitchFamily="18" charset="0"/>
                          </a:rPr>
                          <m:t>（</m:t>
                        </m:r>
                        <m:r>
                          <m:rPr>
                            <m:nor/>
                          </m:rPr>
                          <a:rPr lang="en-US" altLang="zh-CN" sz="2400" dirty="0">
                            <a:solidFill>
                              <a:srgbClr val="000000"/>
                            </a:solidFill>
                            <a:latin typeface="NEU-BZ-S92"/>
                            <a:ea typeface="方正黑体_GBK"/>
                            <a:cs typeface="Times New Roman" panose="02020603050405020304" pitchFamily="18" charset="0"/>
                          </a:rPr>
                          <m:t>x</m:t>
                        </m:r>
                        <m:r>
                          <m:rPr>
                            <m:nor/>
                          </m:rPr>
                          <a:rPr lang="zh-CN" altLang="en-US" sz="2400" dirty="0">
                            <a:solidFill>
                              <a:srgbClr val="000000"/>
                            </a:solidFill>
                            <a:latin typeface="NEU-BZ-S92"/>
                            <a:ea typeface="方正黑体_GBK"/>
                            <a:cs typeface="Times New Roman" panose="02020603050405020304" pitchFamily="18" charset="0"/>
                          </a:rPr>
                          <m:t>－</m:t>
                        </m:r>
                        <m:r>
                          <m:rPr>
                            <m:nor/>
                          </m:rPr>
                          <a:rPr lang="en-US" altLang="zh-CN" sz="2400" dirty="0">
                            <a:solidFill>
                              <a:srgbClr val="000000"/>
                            </a:solidFill>
                            <a:latin typeface="NEU-BZ-S92"/>
                            <a:ea typeface="方正黑体_GBK"/>
                            <a:cs typeface="Times New Roman" panose="02020603050405020304" pitchFamily="18" charset="0"/>
                          </a:rPr>
                          <m:t>x</m:t>
                        </m:r>
                        <m:r>
                          <m:rPr>
                            <m:nor/>
                          </m:rPr>
                          <a:rPr lang="en-US" altLang="zh-CN" sz="2400" baseline="-25000" dirty="0">
                            <a:solidFill>
                              <a:srgbClr val="000000"/>
                            </a:solidFill>
                            <a:latin typeface="NEU-BZ-S92"/>
                            <a:ea typeface="方正黑体_GBK"/>
                            <a:cs typeface="Times New Roman" panose="02020603050405020304" pitchFamily="18" charset="0"/>
                          </a:rPr>
                          <m:t>0</m:t>
                        </m:r>
                        <m:r>
                          <m:rPr>
                            <m:nor/>
                          </m:rPr>
                          <a:rPr lang="zh-CN" altLang="en-US" sz="2400" dirty="0">
                            <a:solidFill>
                              <a:srgbClr val="000000"/>
                            </a:solidFill>
                            <a:latin typeface="NEU-BZ-S92"/>
                            <a:ea typeface="方正黑体_GBK"/>
                            <a:cs typeface="Times New Roman" panose="02020603050405020304" pitchFamily="18" charset="0"/>
                          </a:rPr>
                          <m:t>）</m:t>
                        </m:r>
                        <m:r>
                          <m:rPr>
                            <m:nor/>
                          </m:rPr>
                          <a:rPr lang="en-US" altLang="zh-CN" sz="2400" baseline="30000" dirty="0">
                            <a:solidFill>
                              <a:srgbClr val="000000"/>
                            </a:solidFill>
                            <a:latin typeface="NEU-BZ-S92"/>
                            <a:ea typeface="方正黑体_GBK"/>
                            <a:cs typeface="Times New Roman" panose="02020603050405020304" pitchFamily="18" charset="0"/>
                          </a:rPr>
                          <m:t>2</m:t>
                        </m:r>
                        <m:r>
                          <m:rPr>
                            <m:nor/>
                          </m:rPr>
                          <a:rPr lang="en-US" altLang="zh-CN" sz="2400" dirty="0">
                            <a:solidFill>
                              <a:srgbClr val="000000"/>
                            </a:solidFill>
                            <a:latin typeface="NEU-BZ-S92"/>
                            <a:ea typeface="方正黑体_GBK"/>
                            <a:cs typeface="Times New Roman" panose="02020603050405020304" pitchFamily="18" charset="0"/>
                          </a:rPr>
                          <m:t>+</m:t>
                        </m:r>
                        <m:r>
                          <m:rPr>
                            <m:nor/>
                          </m:rPr>
                          <a:rPr lang="zh-CN" altLang="en-US" sz="2400" dirty="0">
                            <a:solidFill>
                              <a:srgbClr val="000000"/>
                            </a:solidFill>
                            <a:latin typeface="NEU-BZ-S92"/>
                            <a:ea typeface="方正黑体_GBK"/>
                            <a:cs typeface="Times New Roman" panose="02020603050405020304" pitchFamily="18" charset="0"/>
                          </a:rPr>
                          <m:t>（</m:t>
                        </m:r>
                        <m:r>
                          <m:rPr>
                            <m:nor/>
                          </m:rPr>
                          <a:rPr lang="en-US" altLang="zh-CN" sz="2400" dirty="0">
                            <a:solidFill>
                              <a:srgbClr val="000000"/>
                            </a:solidFill>
                            <a:latin typeface="NEU-BZ-S92"/>
                            <a:ea typeface="方正黑体_GBK"/>
                            <a:cs typeface="Times New Roman" panose="02020603050405020304" pitchFamily="18" charset="0"/>
                          </a:rPr>
                          <m:t>y</m:t>
                        </m:r>
                        <m:r>
                          <m:rPr>
                            <m:nor/>
                          </m:rPr>
                          <a:rPr lang="zh-CN" altLang="en-US" sz="2400" dirty="0">
                            <a:solidFill>
                              <a:srgbClr val="000000"/>
                            </a:solidFill>
                            <a:latin typeface="NEU-BZ-S92"/>
                            <a:ea typeface="方正黑体_GBK"/>
                            <a:cs typeface="Times New Roman" panose="02020603050405020304" pitchFamily="18" charset="0"/>
                          </a:rPr>
                          <m:t>－</m:t>
                        </m:r>
                        <m:r>
                          <m:rPr>
                            <m:nor/>
                          </m:rPr>
                          <a:rPr lang="en-US" altLang="zh-CN" sz="2400" dirty="0">
                            <a:solidFill>
                              <a:srgbClr val="000000"/>
                            </a:solidFill>
                            <a:latin typeface="NEU-BZ-S92"/>
                            <a:ea typeface="方正黑体_GBK"/>
                            <a:cs typeface="Times New Roman" panose="02020603050405020304" pitchFamily="18" charset="0"/>
                          </a:rPr>
                          <m:t>y</m:t>
                        </m:r>
                        <m:r>
                          <m:rPr>
                            <m:nor/>
                          </m:rPr>
                          <a:rPr lang="en-US" altLang="zh-CN" sz="2400" baseline="-25000" dirty="0">
                            <a:solidFill>
                              <a:srgbClr val="000000"/>
                            </a:solidFill>
                            <a:latin typeface="NEU-BZ-S92"/>
                            <a:ea typeface="方正黑体_GBK"/>
                            <a:cs typeface="Times New Roman" panose="02020603050405020304" pitchFamily="18" charset="0"/>
                          </a:rPr>
                          <m:t>0</m:t>
                        </m:r>
                        <m:r>
                          <m:rPr>
                            <m:nor/>
                          </m:rPr>
                          <a:rPr lang="zh-CN" altLang="en-US" sz="2400" dirty="0">
                            <a:solidFill>
                              <a:srgbClr val="000000"/>
                            </a:solidFill>
                            <a:latin typeface="NEU-BZ-S92"/>
                            <a:ea typeface="方正黑体_GBK"/>
                            <a:cs typeface="Times New Roman" panose="02020603050405020304" pitchFamily="18" charset="0"/>
                          </a:rPr>
                          <m:t>）</m:t>
                        </m:r>
                        <m:r>
                          <m:rPr>
                            <m:nor/>
                          </m:rPr>
                          <a:rPr lang="en-US" altLang="zh-CN" sz="2400" baseline="30000" dirty="0">
                            <a:solidFill>
                              <a:srgbClr val="000000"/>
                            </a:solidFill>
                            <a:latin typeface="NEU-BZ-S92"/>
                            <a:ea typeface="方正黑体_GBK"/>
                            <a:cs typeface="Times New Roman" panose="02020603050405020304" pitchFamily="18" charset="0"/>
                          </a:rPr>
                          <m:t>2</m:t>
                        </m:r>
                      </m:e>
                    </m:rad>
                  </m:oMath>
                </a14:m>
                <a:r>
                  <a:rPr lang="en-US" altLang="zh-CN" sz="2400" dirty="0">
                    <a:solidFill>
                      <a:srgbClr val="000000"/>
                    </a:solidFill>
                    <a:latin typeface="NEU-BZ-S92"/>
                    <a:ea typeface="方正黑体_GBK"/>
                    <a:cs typeface="Times New Roman" panose="02020603050405020304" pitchFamily="18" charset="0"/>
                  </a:rPr>
                  <a:t>=R</a:t>
                </a:r>
                <a:r>
                  <a:rPr lang="zh-CN" altLang="en-US"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mc:Choice>
        <mc:Fallback xmlns="">
          <p:sp>
            <p:nvSpPr>
              <p:cNvPr id="36" name="矩形 35">
                <a:extLst>
                  <a:ext uri="{FF2B5EF4-FFF2-40B4-BE49-F238E27FC236}">
                    <a16:creationId xmlns:a16="http://schemas.microsoft.com/office/drawing/2014/main" id="{6F16AE1E-F13E-2944-B2C1-419FEE1D2E8C}"/>
                  </a:ext>
                </a:extLst>
              </p:cNvPr>
              <p:cNvSpPr>
                <a:spLocks noRot="1" noChangeAspect="1" noMove="1" noResize="1" noEditPoints="1" noAdjustHandles="1" noChangeArrowheads="1" noChangeShapeType="1" noTextEdit="1"/>
              </p:cNvSpPr>
              <p:nvPr/>
            </p:nvSpPr>
            <p:spPr>
              <a:xfrm>
                <a:off x="3245025" y="3003071"/>
                <a:ext cx="10457848" cy="335348"/>
              </a:xfrm>
              <a:prstGeom prst="rect">
                <a:avLst/>
              </a:prstGeom>
              <a:blipFill>
                <a:blip r:embed="rId2"/>
                <a:stretch>
                  <a:fillRect t="-50000" b="-35714"/>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AAE3D6AC-2D2F-8947-85CB-19173537B11D}"/>
              </a:ext>
            </a:extLst>
          </p:cNvPr>
          <p:cNvSpPr/>
          <p:nvPr/>
        </p:nvSpPr>
        <p:spPr>
          <a:xfrm>
            <a:off x="-530909" y="852415"/>
            <a:ext cx="4071949" cy="364202"/>
          </a:xfrm>
          <a:prstGeom prst="rect">
            <a:avLst/>
          </a:prstGeom>
        </p:spPr>
        <p:txBody>
          <a:bodyPr wrap="square">
            <a:spAutoFit/>
          </a:bodyPr>
          <a:lstStyle/>
          <a:p>
            <a:pPr indent="304800" algn="ctr">
              <a:lnSpc>
                <a:spcPts val="1960"/>
              </a:lnSpc>
            </a:pPr>
            <a:r>
              <a:rPr lang="zh-CN" altLang="en-US" sz="2400" b="1" dirty="0">
                <a:latin typeface="NEU-BZ-S92"/>
                <a:ea typeface="方正黑体_GBK"/>
                <a:cs typeface="Times New Roman" panose="02020603050405020304" pitchFamily="18" charset="0"/>
              </a:rPr>
              <a:t>例</a:t>
            </a:r>
            <a:r>
              <a:rPr lang="en-US" altLang="zh-CN" sz="2400" b="1" dirty="0">
                <a:latin typeface="NEU-BZ-S92"/>
                <a:ea typeface="方正黑体_GBK"/>
                <a:cs typeface="Times New Roman" panose="02020603050405020304" pitchFamily="18" charset="0"/>
              </a:rPr>
              <a:t>4</a:t>
            </a:r>
            <a:endParaRPr lang="zh-CN" altLang="zh-CN" b="1" dirty="0">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0BDE1573-3535-F0E5-B36E-303A61E03FAA}"/>
              </a:ext>
            </a:extLst>
          </p:cNvPr>
          <p:cNvSpPr/>
          <p:nvPr/>
        </p:nvSpPr>
        <p:spPr>
          <a:xfrm>
            <a:off x="1363097" y="3685339"/>
            <a:ext cx="1045784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EC38D68-D262-38ED-86D3-0DD5AD8E37DC}"/>
              </a:ext>
            </a:extLst>
          </p:cNvPr>
          <p:cNvSpPr/>
          <p:nvPr/>
        </p:nvSpPr>
        <p:spPr>
          <a:xfrm>
            <a:off x="2016592" y="3668444"/>
            <a:ext cx="14081822"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在平面直角坐标系中到定点的距离等于定长</a:t>
            </a:r>
            <a:r>
              <a:rPr lang="en-US" altLang="zh-CN" sz="2400" dirty="0">
                <a:solidFill>
                  <a:srgbClr val="000000"/>
                </a:solidFill>
                <a:latin typeface="NEU-BZ-S92"/>
                <a:ea typeface="方正书宋_GBK"/>
                <a:cs typeface="Times New Roman" panose="02020603050405020304" pitchFamily="18" charset="0"/>
              </a:rPr>
              <a:t>R</a:t>
            </a:r>
            <a:r>
              <a:rPr lang="zh-CN" altLang="en-US" sz="2400" dirty="0">
                <a:solidFill>
                  <a:srgbClr val="000000"/>
                </a:solidFill>
                <a:latin typeface="NEU-BZ-S92"/>
                <a:ea typeface="方正书宋_GBK"/>
                <a:cs typeface="Times New Roman" panose="02020603050405020304" pitchFamily="18" charset="0"/>
              </a:rPr>
              <a:t>的点的轨迹方程是</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CA5021-63ED-FE32-DE6F-675C29887C8D}"/>
              </a:ext>
            </a:extLst>
          </p:cNvPr>
          <p:cNvSpPr/>
          <p:nvPr/>
        </p:nvSpPr>
        <p:spPr>
          <a:xfrm>
            <a:off x="438483" y="4377995"/>
            <a:ext cx="10457848"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=R</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5E773B4F-945E-D9C8-42FF-2EDA19E823A0}"/>
              </a:ext>
            </a:extLst>
          </p:cNvPr>
          <p:cNvSpPr/>
          <p:nvPr/>
        </p:nvSpPr>
        <p:spPr>
          <a:xfrm>
            <a:off x="654225" y="5052986"/>
            <a:ext cx="10457848"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它是坐标平面内以</a:t>
            </a:r>
            <a:r>
              <a:rPr lang="en-US" altLang="zh-CN" sz="2400" dirty="0">
                <a:solidFill>
                  <a:srgbClr val="000000"/>
                </a:solidFill>
                <a:latin typeface="NEU-BZ-S92"/>
                <a:ea typeface="方正黑体_GBK"/>
                <a:cs typeface="Times New Roman" panose="02020603050405020304" pitchFamily="18" charset="0"/>
              </a:rPr>
              <a:t>P</a:t>
            </a:r>
            <a:r>
              <a:rPr lang="en-US" altLang="zh-CN" sz="2400" baseline="-250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x</a:t>
            </a:r>
            <a:r>
              <a:rPr lang="en-US" altLang="zh-CN" sz="2400" baseline="-250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y</a:t>
            </a:r>
            <a:r>
              <a:rPr lang="en-US" altLang="zh-CN" sz="2400" baseline="-250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）为圆心、以</a:t>
            </a:r>
            <a:r>
              <a:rPr lang="en-US" altLang="zh-CN" sz="2400" dirty="0">
                <a:solidFill>
                  <a:srgbClr val="000000"/>
                </a:solidFill>
                <a:latin typeface="NEU-BZ-S92"/>
                <a:ea typeface="方正黑体_GBK"/>
                <a:cs typeface="Times New Roman" panose="02020603050405020304" pitchFamily="18" charset="0"/>
              </a:rPr>
              <a:t>R</a:t>
            </a:r>
            <a:r>
              <a:rPr lang="zh-CN" altLang="en-US" sz="2400" dirty="0">
                <a:solidFill>
                  <a:srgbClr val="000000"/>
                </a:solidFill>
                <a:latin typeface="NEU-BZ-S92"/>
                <a:ea typeface="方正黑体_GBK"/>
                <a:cs typeface="Times New Roman" panose="02020603050405020304" pitchFamily="18" charset="0"/>
              </a:rPr>
              <a:t>为半径的圆</a:t>
            </a:r>
            <a:r>
              <a:rPr lang="en-US" altLang="zh-CN"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582979871"/>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20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2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20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20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20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left)">
                                      <p:cBhvr>
                                        <p:cTn id="52" dur="20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3" grpId="0"/>
      <p:bldP spid="24" grpId="0"/>
      <p:bldP spid="20" grpId="0"/>
      <p:bldP spid="21" grpId="0"/>
      <p:bldP spid="36" grpId="0"/>
      <p:bldP spid="2"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75795" y="1373114"/>
            <a:ext cx="7257314"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类似地，</a:t>
            </a:r>
            <a:endParaRPr lang="zh-CN" altLang="zh-CN" sz="2400" dirty="0">
              <a:solidFill>
                <a:srgbClr val="000000"/>
              </a:solidFill>
              <a:latin typeface="NEU-BZ-S92"/>
              <a:ea typeface="方正书宋_GBK"/>
              <a:cs typeface="Times New Roman" panose="02020603050405020304" pitchFamily="18" charset="0"/>
            </a:endParaRPr>
          </a:p>
        </p:txBody>
      </p:sp>
      <p:sp>
        <p:nvSpPr>
          <p:cNvPr id="9" name="矩形 8">
            <a:extLst>
              <a:ext uri="{FF2B5EF4-FFF2-40B4-BE49-F238E27FC236}">
                <a16:creationId xmlns:a16="http://schemas.microsoft.com/office/drawing/2014/main" id="{B6DD526E-1202-0140-B44A-8A3041600885}"/>
              </a:ext>
            </a:extLst>
          </p:cNvPr>
          <p:cNvSpPr/>
          <p:nvPr/>
        </p:nvSpPr>
        <p:spPr>
          <a:xfrm>
            <a:off x="-1033416" y="1356977"/>
            <a:ext cx="10457848" cy="345736"/>
          </a:xfrm>
          <a:prstGeom prst="rect">
            <a:avLst/>
          </a:prstGeom>
        </p:spPr>
        <p:txBody>
          <a:bodyPr wrap="square">
            <a:spAutoFit/>
          </a:bodyPr>
          <a:lstStyle/>
          <a:p>
            <a:pPr indent="266700" algn="ctr">
              <a:lnSpc>
                <a:spcPts val="1810"/>
              </a:lnSpc>
            </a:pP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在空间直角坐标系中，</a:t>
            </a:r>
            <a:endParaRPr lang="zh-CN"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11" name="矩形 10">
            <a:extLst>
              <a:ext uri="{FF2B5EF4-FFF2-40B4-BE49-F238E27FC236}">
                <a16:creationId xmlns:a16="http://schemas.microsoft.com/office/drawing/2014/main" id="{223509CD-7719-AE4C-AAC9-CBA0387E81F0}"/>
              </a:ext>
            </a:extLst>
          </p:cNvPr>
          <p:cNvSpPr/>
          <p:nvPr/>
        </p:nvSpPr>
        <p:spPr>
          <a:xfrm>
            <a:off x="2708951" y="1303689"/>
            <a:ext cx="10457848" cy="364972"/>
          </a:xfrm>
          <a:prstGeom prst="rect">
            <a:avLst/>
          </a:prstGeom>
        </p:spPr>
        <p:txBody>
          <a:bodyPr wrap="square">
            <a:spAutoFit/>
          </a:bodyPr>
          <a:lstStyle/>
          <a:p>
            <a:pPr algn="ctr">
              <a:lnSpc>
                <a:spcPts val="1960"/>
              </a:lnSpc>
            </a:pPr>
            <a:r>
              <a:rPr lang="zh-CN" altLang="en-US" sz="2400" dirty="0">
                <a:solidFill>
                  <a:srgbClr val="000000"/>
                </a:solidFill>
                <a:latin typeface="NEU-BZ-S92"/>
                <a:ea typeface="方正书宋_GBK"/>
                <a:cs typeface="Times New Roman" panose="02020603050405020304" pitchFamily="18" charset="0"/>
              </a:rPr>
              <a:t>设定点为</a:t>
            </a:r>
            <a:r>
              <a:rPr lang="en-US" altLang="zh-CN" sz="2400" dirty="0">
                <a:solidFill>
                  <a:srgbClr val="000000"/>
                </a:solidFill>
                <a:latin typeface="NEU-BZ-S92"/>
                <a:ea typeface="方正书宋_GBK"/>
                <a:cs typeface="Times New Roman" panose="02020603050405020304" pitchFamily="18" charset="0"/>
              </a:rPr>
              <a:t>P0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z0</a:t>
            </a:r>
            <a:r>
              <a:rPr lang="zh-CN" altLang="en-US" sz="2400" dirty="0">
                <a:solidFill>
                  <a:srgbClr val="000000"/>
                </a:solidFill>
                <a:latin typeface="NEU-BZ-S92"/>
                <a:ea typeface="方正书宋_GBK"/>
                <a:cs typeface="Times New Roman" panose="02020603050405020304" pitchFamily="18" charset="0"/>
              </a:rPr>
              <a:t>），</a:t>
            </a:r>
            <a:endParaRPr lang="zh-CN" altLang="zh-CN"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60CE9E62-2D7E-7541-8C2A-C69AD41E9213}"/>
              </a:ext>
            </a:extLst>
          </p:cNvPr>
          <p:cNvSpPr/>
          <p:nvPr/>
        </p:nvSpPr>
        <p:spPr>
          <a:xfrm>
            <a:off x="1175795" y="2038981"/>
            <a:ext cx="10457848" cy="345544"/>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）是轨迹上的任意一点，</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 name="矩形 15">
                <a:extLst>
                  <a:ext uri="{FF2B5EF4-FFF2-40B4-BE49-F238E27FC236}">
                    <a16:creationId xmlns:a16="http://schemas.microsoft.com/office/drawing/2014/main" id="{D2A4A287-2777-5A4E-B3C5-1DBCABC2E6A8}"/>
                  </a:ext>
                </a:extLst>
              </p:cNvPr>
              <p:cNvSpPr/>
              <p:nvPr/>
            </p:nvSpPr>
            <p:spPr>
              <a:xfrm>
                <a:off x="-1819781" y="2730967"/>
                <a:ext cx="13453424" cy="359394"/>
              </a:xfrm>
              <a:prstGeom prst="rect">
                <a:avLst/>
              </a:prstGeom>
            </p:spPr>
            <p:txBody>
              <a:bodyPr wrap="square">
                <a:spAutoFit/>
              </a:bodyPr>
              <a:lstStyle/>
              <a:p>
                <a:pPr indent="266700" algn="ctr">
                  <a:lnSpc>
                    <a:spcPts val="1810"/>
                  </a:lnSpc>
                </a:pP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则</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|P</a:t>
                </a:r>
                <a:r>
                  <a:rPr lang="en-US" altLang="zh-CN" sz="2400" baseline="-25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0</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P|=</a:t>
                </a:r>
                <a14:m>
                  <m:oMath xmlns:m="http://schemas.openxmlformats.org/officeDocument/2006/math">
                    <m:rad>
                      <m:radPr>
                        <m:degHide m:val="on"/>
                        <m:ctrlPr>
                          <a:rPr lang="en-US" altLang="zh-CN" sz="2400" i="1" smtClean="0">
                            <a:solidFill>
                              <a:srgbClr val="000000"/>
                            </a:solidFill>
                            <a:latin typeface="Cambria Math" panose="02040503050406030204" pitchFamily="18" charset="0"/>
                            <a:ea typeface="Microsoft YaHei" panose="020B0503020204020204" pitchFamily="34" charset="-122"/>
                            <a:cs typeface="Times New Roman" panose="02020603050405020304" pitchFamily="18" charset="0"/>
                          </a:rPr>
                        </m:ctrlPr>
                      </m:radPr>
                      <m:deg/>
                      <m:e>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x</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x</m:t>
                        </m:r>
                        <m:r>
                          <m:rPr>
                            <m:nor/>
                          </m:rPr>
                          <a:rPr lang="en-US" altLang="zh-CN" sz="2400" baseline="-25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0</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baseline="30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2</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y</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y</m:t>
                        </m:r>
                        <m:r>
                          <m:rPr>
                            <m:nor/>
                          </m:rPr>
                          <a:rPr lang="en-US" altLang="zh-CN" sz="2400" baseline="-25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0</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baseline="30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2</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z</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z</m:t>
                        </m:r>
                        <m:r>
                          <m:rPr>
                            <m:nor/>
                          </m:rPr>
                          <a:rPr lang="en-US" altLang="zh-CN" sz="2400" baseline="-25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0</m:t>
                        </m:r>
                        <m:r>
                          <m:rPr>
                            <m:nor/>
                          </m:rP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nor/>
                          </m:rPr>
                          <a:rPr lang="en-US" altLang="zh-CN" sz="2400" baseline="300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2</m:t>
                        </m:r>
                      </m:e>
                    </m:rad>
                  </m:oMath>
                </a14:m>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=R</a:t>
                </a: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a:t>
                </a:r>
                <a:endParaRPr lang="zh-CN"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mc:Choice>
        <mc:Fallback xmlns="">
          <p:sp>
            <p:nvSpPr>
              <p:cNvPr id="16" name="矩形 15">
                <a:extLst>
                  <a:ext uri="{FF2B5EF4-FFF2-40B4-BE49-F238E27FC236}">
                    <a16:creationId xmlns:a16="http://schemas.microsoft.com/office/drawing/2014/main" id="{D2A4A287-2777-5A4E-B3C5-1DBCABC2E6A8}"/>
                  </a:ext>
                </a:extLst>
              </p:cNvPr>
              <p:cNvSpPr>
                <a:spLocks noRot="1" noChangeAspect="1" noMove="1" noResize="1" noEditPoints="1" noAdjustHandles="1" noChangeArrowheads="1" noChangeShapeType="1" noTextEdit="1"/>
              </p:cNvSpPr>
              <p:nvPr/>
            </p:nvSpPr>
            <p:spPr>
              <a:xfrm>
                <a:off x="-1819781" y="2730967"/>
                <a:ext cx="13453424" cy="359394"/>
              </a:xfrm>
              <a:prstGeom prst="rect">
                <a:avLst/>
              </a:prstGeom>
              <a:blipFill>
                <a:blip r:embed="rId2"/>
                <a:stretch>
                  <a:fillRect t="-44828" b="-34483"/>
                </a:stretch>
              </a:blipFill>
            </p:spPr>
            <p:txBody>
              <a:bodyPr/>
              <a:lstStyle/>
              <a:p>
                <a:r>
                  <a:rPr lang="zh-CN" altLang="en-US">
                    <a:noFill/>
                  </a:rPr>
                  <a:t> </a:t>
                </a:r>
              </a:p>
            </p:txBody>
          </p:sp>
        </mc:Fallback>
      </mc:AlternateContent>
      <p:sp>
        <p:nvSpPr>
          <p:cNvPr id="20" name="矩形 19">
            <a:extLst>
              <a:ext uri="{FF2B5EF4-FFF2-40B4-BE49-F238E27FC236}">
                <a16:creationId xmlns:a16="http://schemas.microsoft.com/office/drawing/2014/main" id="{04B4DB08-04D0-384E-B1B6-6BCC872DF1CF}"/>
              </a:ext>
            </a:extLst>
          </p:cNvPr>
          <p:cNvSpPr/>
          <p:nvPr/>
        </p:nvSpPr>
        <p:spPr>
          <a:xfrm>
            <a:off x="8913235" y="2705426"/>
            <a:ext cx="10457848" cy="345736"/>
          </a:xfrm>
          <a:prstGeom prst="rect">
            <a:avLst/>
          </a:prstGeom>
        </p:spPr>
        <p:txBody>
          <a:bodyPr wrap="square">
            <a:spAutoFit/>
          </a:bodyPr>
          <a:lstStyle/>
          <a:p>
            <a:pPr>
              <a:lnSpc>
                <a:spcPts val="1810"/>
              </a:lnSpc>
            </a:pP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因此，</a:t>
            </a:r>
            <a:endParaRPr lang="zh-CN"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24" name="矩形 23">
            <a:extLst>
              <a:ext uri="{FF2B5EF4-FFF2-40B4-BE49-F238E27FC236}">
                <a16:creationId xmlns:a16="http://schemas.microsoft.com/office/drawing/2014/main" id="{5FC06E07-C508-4A42-A486-2C89DD0A29FC}"/>
              </a:ext>
            </a:extLst>
          </p:cNvPr>
          <p:cNvSpPr/>
          <p:nvPr/>
        </p:nvSpPr>
        <p:spPr>
          <a:xfrm>
            <a:off x="1080205" y="3399131"/>
            <a:ext cx="1291409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在空间直角坐标系中到定点</a:t>
            </a:r>
            <a:r>
              <a:rPr lang="en-US" altLang="zh-CN" sz="2400" dirty="0">
                <a:solidFill>
                  <a:srgbClr val="000000"/>
                </a:solidFill>
                <a:latin typeface="NEU-BZ-S92"/>
                <a:ea typeface="方正书宋_GBK"/>
                <a:cs typeface="Times New Roman" panose="02020603050405020304" pitchFamily="18" charset="0"/>
              </a:rPr>
              <a:t>P0</a:t>
            </a:r>
            <a:r>
              <a:rPr lang="zh-CN" altLang="en-US" sz="2400" dirty="0">
                <a:solidFill>
                  <a:srgbClr val="000000"/>
                </a:solidFill>
                <a:latin typeface="NEU-BZ-S92"/>
                <a:ea typeface="方正书宋_GBK"/>
                <a:cs typeface="Times New Roman" panose="02020603050405020304" pitchFamily="18" charset="0"/>
              </a:rPr>
              <a:t>的距离等于定长</a:t>
            </a:r>
            <a:r>
              <a:rPr lang="en-US" altLang="zh-CN" sz="2400" dirty="0">
                <a:solidFill>
                  <a:srgbClr val="000000"/>
                </a:solidFill>
                <a:latin typeface="NEU-BZ-S92"/>
                <a:ea typeface="方正书宋_GBK"/>
                <a:cs typeface="Times New Roman" panose="02020603050405020304" pitchFamily="18" charset="0"/>
              </a:rPr>
              <a:t>R</a:t>
            </a:r>
            <a:r>
              <a:rPr lang="zh-CN" altLang="en-US" sz="2400" dirty="0">
                <a:solidFill>
                  <a:srgbClr val="000000"/>
                </a:solidFill>
                <a:latin typeface="NEU-BZ-S92"/>
                <a:ea typeface="方正书宋_GBK"/>
                <a:cs typeface="Times New Roman" panose="02020603050405020304" pitchFamily="18" charset="0"/>
              </a:rPr>
              <a:t>的点的轨迹方程是</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73FBB306-0BE4-7840-A2B5-14ED20B2A453}"/>
              </a:ext>
            </a:extLst>
          </p:cNvPr>
          <p:cNvSpPr/>
          <p:nvPr/>
        </p:nvSpPr>
        <p:spPr>
          <a:xfrm>
            <a:off x="1056116" y="4049603"/>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=R</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D1642BD6-42B0-A14C-B861-56DA8B543516}"/>
              </a:ext>
            </a:extLst>
          </p:cNvPr>
          <p:cNvSpPr/>
          <p:nvPr/>
        </p:nvSpPr>
        <p:spPr>
          <a:xfrm>
            <a:off x="1080205" y="4767286"/>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它是以</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）为球心、以</a:t>
            </a:r>
            <a:r>
              <a:rPr lang="en-US" altLang="zh-CN" sz="2400" dirty="0">
                <a:solidFill>
                  <a:srgbClr val="000000"/>
                </a:solidFill>
                <a:latin typeface="NEU-BZ-S92"/>
                <a:ea typeface="方正书宋_GBK"/>
                <a:cs typeface="Times New Roman" panose="02020603050405020304" pitchFamily="18" charset="0"/>
              </a:rPr>
              <a:t>R</a:t>
            </a:r>
            <a:r>
              <a:rPr lang="zh-CN" altLang="en-US" sz="2400" dirty="0">
                <a:solidFill>
                  <a:srgbClr val="000000"/>
                </a:solidFill>
                <a:latin typeface="NEU-BZ-S92"/>
                <a:ea typeface="方正书宋_GBK"/>
                <a:cs typeface="Times New Roman" panose="02020603050405020304" pitchFamily="18" charset="0"/>
              </a:rPr>
              <a:t>为半径的球面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36080641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20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2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20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20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5" grpId="0"/>
      <p:bldP spid="16" grpId="0"/>
      <p:bldP spid="20" grpId="0"/>
      <p:bldP spid="24" grpId="0"/>
      <p:bldP spid="26"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064150" y="829503"/>
            <a:ext cx="5853881"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由于空间曲线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可以看作两个曲面的交线，</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DF60A667-0636-B547-9BAE-6C41C91815E8}"/>
              </a:ext>
            </a:extLst>
          </p:cNvPr>
          <p:cNvSpPr/>
          <p:nvPr/>
        </p:nvSpPr>
        <p:spPr>
          <a:xfrm>
            <a:off x="-1132546" y="1589421"/>
            <a:ext cx="12991170" cy="344197"/>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记这两个曲面方程分别为</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G</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D5DED8E3-6D65-D843-8BE8-13CA1FDDAFBF}"/>
              </a:ext>
            </a:extLst>
          </p:cNvPr>
          <p:cNvSpPr/>
          <p:nvPr/>
        </p:nvSpPr>
        <p:spPr>
          <a:xfrm>
            <a:off x="-4761454" y="2348570"/>
            <a:ext cx="12991170" cy="344838"/>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于是，</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4035C212-5375-A04C-B309-1E604EF261FC}"/>
              </a:ext>
            </a:extLst>
          </p:cNvPr>
          <p:cNvSpPr/>
          <p:nvPr/>
        </p:nvSpPr>
        <p:spPr>
          <a:xfrm>
            <a:off x="-567014" y="2358060"/>
            <a:ext cx="12991170"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曲线</a:t>
            </a:r>
            <a:r>
              <a:rPr lang="en-US" altLang="zh-CN" sz="2400" dirty="0">
                <a:solidFill>
                  <a:srgbClr val="000000"/>
                </a:solidFill>
                <a:latin typeface="NEU-BZ-S92"/>
                <a:ea typeface="方正黑体_GBK"/>
                <a:cs typeface="Times New Roman" panose="02020603050405020304" pitchFamily="18" charset="0"/>
              </a:rPr>
              <a:t>C</a:t>
            </a:r>
            <a:r>
              <a:rPr lang="zh-CN" altLang="en-US" sz="2400" dirty="0">
                <a:solidFill>
                  <a:srgbClr val="000000"/>
                </a:solidFill>
                <a:latin typeface="NEU-BZ-S92"/>
                <a:ea typeface="方正黑体_GBK"/>
                <a:cs typeface="Times New Roman" panose="02020603050405020304" pitchFamily="18" charset="0"/>
              </a:rPr>
              <a:t>上任意一点的坐标都同时满足这两个曲面方程；</a:t>
            </a:r>
            <a:endParaRPr lang="zh-CN" altLang="zh-CN" sz="32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2D542492-F5E9-5527-69D3-B03E12E43FC1}"/>
              </a:ext>
            </a:extLst>
          </p:cNvPr>
          <p:cNvSpPr/>
          <p:nvPr/>
        </p:nvSpPr>
        <p:spPr>
          <a:xfrm>
            <a:off x="1064150" y="3117850"/>
            <a:ext cx="5853881"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反之，</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93429E69-6767-E06A-D2FD-18E4CA19D89E}"/>
              </a:ext>
            </a:extLst>
          </p:cNvPr>
          <p:cNvSpPr/>
          <p:nvPr/>
        </p:nvSpPr>
        <p:spPr>
          <a:xfrm>
            <a:off x="-567014" y="3128109"/>
            <a:ext cx="12991170" cy="344197"/>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坐标同时满足这两个曲面方程的所有点都在曲线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上，</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1A8B96C7-3BFB-FABF-B784-19956581B35E}"/>
              </a:ext>
            </a:extLst>
          </p:cNvPr>
          <p:cNvSpPr/>
          <p:nvPr/>
        </p:nvSpPr>
        <p:spPr>
          <a:xfrm>
            <a:off x="-4761454" y="3819755"/>
            <a:ext cx="12991170" cy="344838"/>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419F278F-07A8-DBB8-9751-FA04E08A2AB1}"/>
              </a:ext>
            </a:extLst>
          </p:cNvPr>
          <p:cNvSpPr/>
          <p:nvPr/>
        </p:nvSpPr>
        <p:spPr>
          <a:xfrm>
            <a:off x="-2212934" y="3829245"/>
            <a:ext cx="12991170"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称方程组</a:t>
            </a:r>
            <a:r>
              <a:rPr lang="en-US" altLang="zh-CN" sz="2400" dirty="0">
                <a:solidFill>
                  <a:srgbClr val="000000"/>
                </a:solidFill>
                <a:latin typeface="NEU-BZ-S92"/>
                <a:ea typeface="方正黑体_GBK"/>
                <a:cs typeface="Times New Roman" panose="02020603050405020304" pitchFamily="18" charset="0"/>
              </a:rPr>
              <a:t>F</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x</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y</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z</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ABE0323F-EAAA-5943-505E-7B7C0EB74E6A}"/>
              </a:ext>
            </a:extLst>
          </p:cNvPr>
          <p:cNvSpPr/>
          <p:nvPr/>
        </p:nvSpPr>
        <p:spPr>
          <a:xfrm>
            <a:off x="2221906" y="3829245"/>
            <a:ext cx="12991170" cy="344197"/>
          </a:xfrm>
          <a:prstGeom prst="rect">
            <a:avLst/>
          </a:prstGeom>
        </p:spPr>
        <p:txBody>
          <a:bodyPr wrap="square">
            <a:spAutoFit/>
          </a:bodyPr>
          <a:lstStyle/>
          <a:p>
            <a:pPr indent="266700" algn="ctr">
              <a:lnSpc>
                <a:spcPts val="1810"/>
              </a:lnSpc>
            </a:pPr>
            <a:r>
              <a:rPr lang="en-US" altLang="zh-CN" sz="2400" dirty="0">
                <a:solidFill>
                  <a:srgbClr val="000000"/>
                </a:solidFill>
                <a:latin typeface="NEU-BZ-S92"/>
                <a:ea typeface="方正书宋_GBK"/>
                <a:cs typeface="Times New Roman" panose="02020603050405020304" pitchFamily="18" charset="0"/>
              </a:rPr>
              <a:t>G</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为空间曲线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的方程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350ABF4A-7311-81AF-518F-36F20217D6EA}"/>
              </a:ext>
            </a:extLst>
          </p:cNvPr>
          <p:cNvSpPr/>
          <p:nvPr/>
        </p:nvSpPr>
        <p:spPr>
          <a:xfrm>
            <a:off x="-4761454" y="4530381"/>
            <a:ext cx="12991170" cy="344838"/>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例如，</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7F17EA02-A861-1D93-6CBA-7CFA518A19ED}"/>
              </a:ext>
            </a:extLst>
          </p:cNvPr>
          <p:cNvSpPr/>
          <p:nvPr/>
        </p:nvSpPr>
        <p:spPr>
          <a:xfrm>
            <a:off x="-2761574" y="4535126"/>
            <a:ext cx="12991170"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方程组</a:t>
            </a:r>
            <a:r>
              <a:rPr lang="en-US" altLang="zh-CN" sz="2400" dirty="0">
                <a:solidFill>
                  <a:srgbClr val="000000"/>
                </a:solidFill>
                <a:latin typeface="NEU-BZ-S92"/>
                <a:ea typeface="方正黑体_GBK"/>
                <a:cs typeface="Times New Roman" panose="02020603050405020304" pitchFamily="18" charset="0"/>
              </a:rPr>
              <a:t> x</a:t>
            </a:r>
            <a:r>
              <a:rPr lang="en-US" altLang="zh-CN" sz="2400" baseline="30000" dirty="0">
                <a:solidFill>
                  <a:srgbClr val="000000"/>
                </a:solidFill>
                <a:latin typeface="NEU-BZ-S92"/>
                <a:ea typeface="方正黑体_GBK"/>
                <a:cs typeface="Times New Roman" panose="02020603050405020304" pitchFamily="18" charset="0"/>
              </a:rPr>
              <a:t>2</a:t>
            </a:r>
            <a:r>
              <a:rPr lang="en-US" altLang="zh-CN" sz="2400" dirty="0">
                <a:solidFill>
                  <a:srgbClr val="000000"/>
                </a:solidFill>
                <a:latin typeface="NEU-BZ-S92"/>
                <a:ea typeface="方正黑体_GBK"/>
                <a:cs typeface="Times New Roman" panose="02020603050405020304" pitchFamily="18" charset="0"/>
              </a:rPr>
              <a:t>+y</a:t>
            </a:r>
            <a:r>
              <a:rPr lang="en-US" altLang="zh-CN" sz="2400" baseline="30000" dirty="0">
                <a:solidFill>
                  <a:srgbClr val="000000"/>
                </a:solidFill>
                <a:latin typeface="NEU-BZ-S92"/>
                <a:ea typeface="方正黑体_GBK"/>
                <a:cs typeface="Times New Roman" panose="02020603050405020304" pitchFamily="18" charset="0"/>
              </a:rPr>
              <a:t>2</a:t>
            </a:r>
            <a:r>
              <a:rPr lang="en-US" altLang="zh-CN" sz="2400" dirty="0">
                <a:solidFill>
                  <a:srgbClr val="000000"/>
                </a:solidFill>
                <a:latin typeface="NEU-BZ-S92"/>
                <a:ea typeface="方正黑体_GBK"/>
                <a:cs typeface="Times New Roman" panose="02020603050405020304" pitchFamily="18" charset="0"/>
              </a:rPr>
              <a:t>+z</a:t>
            </a:r>
            <a:r>
              <a:rPr lang="en-US" altLang="zh-CN" sz="2400" baseline="30000" dirty="0">
                <a:solidFill>
                  <a:srgbClr val="000000"/>
                </a:solidFill>
                <a:latin typeface="NEU-BZ-S92"/>
                <a:ea typeface="方正黑体_GBK"/>
                <a:cs typeface="Times New Roman" panose="02020603050405020304" pitchFamily="18" charset="0"/>
              </a:rPr>
              <a:t>2</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549C0510-F8BF-4EFA-0D4A-E108C9DADF71}"/>
              </a:ext>
            </a:extLst>
          </p:cNvPr>
          <p:cNvSpPr/>
          <p:nvPr/>
        </p:nvSpPr>
        <p:spPr>
          <a:xfrm>
            <a:off x="1337986" y="4530928"/>
            <a:ext cx="12991170" cy="335348"/>
          </a:xfrm>
          <a:prstGeom prst="rect">
            <a:avLst/>
          </a:prstGeom>
        </p:spPr>
        <p:txBody>
          <a:bodyPr wrap="square">
            <a:spAutoFit/>
          </a:bodyPr>
          <a:lstStyle/>
          <a:p>
            <a:pPr indent="228600" algn="ctr">
              <a:lnSpc>
                <a:spcPts val="1660"/>
              </a:lnSpc>
            </a:pPr>
            <a:r>
              <a:rPr lang="en-US" altLang="zh-CN" sz="2400" dirty="0">
                <a:solidFill>
                  <a:srgbClr val="000000"/>
                </a:solidFill>
                <a:latin typeface="NEU-BZ-S92"/>
                <a:ea typeface="方正黑体_GBK"/>
                <a:cs typeface="Times New Roman" panose="02020603050405020304" pitchFamily="18" charset="0"/>
              </a:rPr>
              <a:t>z=0 </a:t>
            </a:r>
            <a:r>
              <a:rPr lang="zh-CN" altLang="en-US" sz="2400" dirty="0">
                <a:solidFill>
                  <a:srgbClr val="000000"/>
                </a:solidFill>
                <a:latin typeface="NEU-BZ-S92"/>
                <a:ea typeface="方正黑体_GBK"/>
                <a:cs typeface="Times New Roman" panose="02020603050405020304" pitchFamily="18" charset="0"/>
              </a:rPr>
              <a:t>就表示单位球面与平面</a:t>
            </a:r>
            <a:r>
              <a:rPr lang="en-US" altLang="zh-CN" sz="2400" dirty="0">
                <a:solidFill>
                  <a:srgbClr val="000000"/>
                </a:solidFill>
                <a:latin typeface="NEU-BZ-S92"/>
                <a:ea typeface="方正黑体_GBK"/>
                <a:cs typeface="Times New Roman" panose="02020603050405020304" pitchFamily="18" charset="0"/>
              </a:rPr>
              <a:t>Oxy</a:t>
            </a:r>
            <a:r>
              <a:rPr lang="zh-CN" altLang="en-US" sz="2400" dirty="0">
                <a:solidFill>
                  <a:srgbClr val="000000"/>
                </a:solidFill>
                <a:latin typeface="NEU-BZ-S92"/>
                <a:ea typeface="方正黑体_GBK"/>
                <a:cs typeface="Times New Roman" panose="02020603050405020304" pitchFamily="18" charset="0"/>
              </a:rPr>
              <a:t>的交线，</a:t>
            </a:r>
            <a:endParaRPr lang="zh-CN" altLang="zh-CN" sz="32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F619A261-992C-6431-26E4-8E5578A54CE3}"/>
              </a:ext>
            </a:extLst>
          </p:cNvPr>
          <p:cNvSpPr/>
          <p:nvPr/>
        </p:nvSpPr>
        <p:spPr>
          <a:xfrm>
            <a:off x="-3706454" y="5236262"/>
            <a:ext cx="12991170" cy="344197"/>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即平面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上的单位圆</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17183035-3BC6-AD60-497D-7547B7234A84}"/>
              </a:ext>
            </a:extLst>
          </p:cNvPr>
          <p:cNvSpPr/>
          <p:nvPr/>
        </p:nvSpPr>
        <p:spPr>
          <a:xfrm>
            <a:off x="1064150" y="6044486"/>
            <a:ext cx="6105290" cy="344966"/>
          </a:xfrm>
          <a:prstGeom prst="rect">
            <a:avLst/>
          </a:prstGeom>
        </p:spPr>
        <p:txBody>
          <a:bodyPr wrap="square">
            <a:spAutoFit/>
          </a:bodyPr>
          <a:lstStyle/>
          <a:p>
            <a:pPr indent="266700">
              <a:lnSpc>
                <a:spcPts val="1810"/>
              </a:lnSpc>
            </a:pPr>
            <a:r>
              <a:rPr lang="zh-CN" altLang="en-US" sz="2400" dirty="0">
                <a:latin typeface="NEU-BZ-S92"/>
                <a:ea typeface="方正书宋_GBK"/>
                <a:cs typeface="Times New Roman" panose="02020603050405020304" pitchFamily="18" charset="0"/>
              </a:rPr>
              <a:t>思考</a:t>
            </a:r>
            <a:endParaRPr lang="zh-CN" altLang="zh-CN" sz="2400" dirty="0">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39CD8CCF-5538-238D-6BE9-A34601199C3A}"/>
              </a:ext>
            </a:extLst>
          </p:cNvPr>
          <p:cNvSpPr/>
          <p:nvPr/>
        </p:nvSpPr>
        <p:spPr>
          <a:xfrm>
            <a:off x="2282955" y="602849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上的单位圆还可以用其他的方程组来表示吗？</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93695399"/>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20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20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2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20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20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20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20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20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20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left)">
                                      <p:cBhvr>
                                        <p:cTn id="72" dur="20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left)">
                                      <p:cBhvr>
                                        <p:cTn id="7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0" grpId="0"/>
      <p:bldP spid="13" grpId="0"/>
      <p:bldP spid="2" grpId="0"/>
      <p:bldP spid="3" grpId="0"/>
      <p:bldP spid="4" grpId="0"/>
      <p:bldP spid="5" grpId="0"/>
      <p:bldP spid="6" grpId="0"/>
      <p:bldP spid="7" grpId="0"/>
      <p:bldP spid="8" grpId="0"/>
      <p:bldP spid="10" grpId="0"/>
      <p:bldP spid="11" grpId="0"/>
      <p:bldP spid="16"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908741" y="103178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三、 平面与空间直线</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B8C5FCB1-BBEE-4146-B08C-8316280B0B13}"/>
              </a:ext>
            </a:extLst>
          </p:cNvPr>
          <p:cNvSpPr/>
          <p:nvPr/>
        </p:nvSpPr>
        <p:spPr>
          <a:xfrm>
            <a:off x="908740" y="169823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平面的方程</a:t>
            </a:r>
            <a:endParaRPr lang="zh-CN" altLang="zh-CN" sz="2400" dirty="0">
              <a:solidFill>
                <a:srgbClr val="FF00FF"/>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49854929-6C47-A342-BE60-88B1B8B320D9}"/>
              </a:ext>
            </a:extLst>
          </p:cNvPr>
          <p:cNvSpPr/>
          <p:nvPr/>
        </p:nvSpPr>
        <p:spPr>
          <a:xfrm>
            <a:off x="1432595" y="2371594"/>
            <a:ext cx="10457848" cy="34496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平面是特殊的曲面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A3C06D74-6A40-6A47-89F3-2F87ED0D2F58}"/>
              </a:ext>
            </a:extLst>
          </p:cNvPr>
          <p:cNvSpPr/>
          <p:nvPr/>
        </p:nvSpPr>
        <p:spPr>
          <a:xfrm>
            <a:off x="1173214" y="304832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因此空间直角坐标系中的平面方程也是关于</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的三元方程，</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E6CA963A-469B-2842-ADE3-F9472B851274}"/>
              </a:ext>
            </a:extLst>
          </p:cNvPr>
          <p:cNvSpPr/>
          <p:nvPr/>
        </p:nvSpPr>
        <p:spPr>
          <a:xfrm>
            <a:off x="1173213" y="372800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且平面方程的一般形式为</a:t>
            </a:r>
            <a:r>
              <a:rPr lang="en-US" altLang="zh-CN" sz="2400" dirty="0" err="1">
                <a:solidFill>
                  <a:srgbClr val="000000"/>
                </a:solidFill>
                <a:latin typeface="NEU-BZ-S92"/>
                <a:ea typeface="方正书宋_GBK"/>
                <a:cs typeface="Times New Roman" panose="02020603050405020304" pitchFamily="18" charset="0"/>
              </a:rPr>
              <a:t>A</a:t>
            </a:r>
            <a:r>
              <a:rPr lang="en-US" altLang="zh-CN" sz="2400" baseline="-25000" dirty="0" err="1">
                <a:solidFill>
                  <a:srgbClr val="000000"/>
                </a:solidFill>
                <a:latin typeface="NEU-BZ-S92"/>
                <a:ea typeface="方正书宋_GBK"/>
                <a:cs typeface="Times New Roman" panose="02020603050405020304" pitchFamily="18" charset="0"/>
              </a:rPr>
              <a:t>x</a:t>
            </a:r>
            <a:r>
              <a:rPr lang="en-US" altLang="zh-CN" sz="2400" dirty="0" err="1">
                <a:solidFill>
                  <a:srgbClr val="000000"/>
                </a:solidFill>
                <a:latin typeface="NEU-BZ-S92"/>
                <a:ea typeface="方正书宋_GBK"/>
                <a:cs typeface="Times New Roman" panose="02020603050405020304" pitchFamily="18" charset="0"/>
              </a:rPr>
              <a:t>+B</a:t>
            </a:r>
            <a:r>
              <a:rPr lang="en-US" altLang="zh-CN" sz="2400" baseline="-25000" dirty="0" err="1">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+C</a:t>
            </a:r>
            <a:r>
              <a:rPr lang="en-US" altLang="zh-CN" sz="2400" baseline="-25000" dirty="0" err="1">
                <a:solidFill>
                  <a:srgbClr val="000000"/>
                </a:solidFill>
                <a:latin typeface="NEU-BZ-S92"/>
                <a:ea typeface="方正书宋_GBK"/>
                <a:cs typeface="Times New Roman" panose="02020603050405020304" pitchFamily="18" charset="0"/>
              </a:rPr>
              <a:t>z</a:t>
            </a:r>
            <a:r>
              <a:rPr lang="en-US" altLang="zh-CN" sz="2400" dirty="0" err="1">
                <a:solidFill>
                  <a:srgbClr val="000000"/>
                </a:solidFill>
                <a:latin typeface="NEU-BZ-S92"/>
                <a:ea typeface="方正书宋_GBK"/>
                <a:cs typeface="Times New Roman" panose="02020603050405020304" pitchFamily="18" charset="0"/>
              </a:rPr>
              <a:t>+D</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9B0F4820-93D6-FD46-B968-451193ACBC36}"/>
              </a:ext>
            </a:extLst>
          </p:cNvPr>
          <p:cNvSpPr/>
          <p:nvPr/>
        </p:nvSpPr>
        <p:spPr>
          <a:xfrm>
            <a:off x="7029171" y="372800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其中</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是常数，</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2977D66A-64AD-E24D-BD95-BA291A6FD595}"/>
              </a:ext>
            </a:extLst>
          </p:cNvPr>
          <p:cNvSpPr/>
          <p:nvPr/>
        </p:nvSpPr>
        <p:spPr>
          <a:xfrm>
            <a:off x="1432595" y="4404742"/>
            <a:ext cx="9722543" cy="345544"/>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且</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不全为零</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0EFDFA5D-C385-294B-8056-AB55F3111A42}"/>
              </a:ext>
            </a:extLst>
          </p:cNvPr>
          <p:cNvSpPr/>
          <p:nvPr/>
        </p:nvSpPr>
        <p:spPr>
          <a:xfrm>
            <a:off x="4650128" y="4397650"/>
            <a:ext cx="9722543" cy="344838"/>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该方程称为平面的一般式方程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65786260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20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2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2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20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P spid="29" grpId="0"/>
      <p:bldP spid="17" grpId="0"/>
      <p:bldP spid="21"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a:extLst>
              <a:ext uri="{FF2B5EF4-FFF2-40B4-BE49-F238E27FC236}">
                <a16:creationId xmlns:a16="http://schemas.microsoft.com/office/drawing/2014/main" id="{A0DA2B49-A6BC-FB40-9928-DD14671C81F3}"/>
              </a:ext>
            </a:extLst>
          </p:cNvPr>
          <p:cNvSpPr/>
          <p:nvPr/>
        </p:nvSpPr>
        <p:spPr>
          <a:xfrm>
            <a:off x="2245974" y="880691"/>
            <a:ext cx="1299117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画出方程</a:t>
            </a:r>
            <a:r>
              <a:rPr lang="en-US" altLang="zh-CN" sz="2400" dirty="0">
                <a:solidFill>
                  <a:srgbClr val="000000"/>
                </a:solidFill>
                <a:latin typeface="NEU-BZ-S92"/>
                <a:ea typeface="方正书宋_GBK"/>
                <a:cs typeface="Times New Roman" panose="02020603050405020304" pitchFamily="18" charset="0"/>
              </a:rPr>
              <a:t>x+2y+3z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6=0</a:t>
            </a:r>
            <a:r>
              <a:rPr lang="zh-CN" altLang="en-US" sz="2400" dirty="0">
                <a:solidFill>
                  <a:srgbClr val="000000"/>
                </a:solidFill>
                <a:latin typeface="NEU-BZ-S92"/>
                <a:ea typeface="方正书宋_GBK"/>
                <a:cs typeface="Times New Roman" panose="02020603050405020304" pitchFamily="18" charset="0"/>
              </a:rPr>
              <a:t>所表示的平面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4A5F0766-9D38-CF4F-98FD-D74F76859C95}"/>
              </a:ext>
            </a:extLst>
          </p:cNvPr>
          <p:cNvSpPr/>
          <p:nvPr/>
        </p:nvSpPr>
        <p:spPr>
          <a:xfrm>
            <a:off x="1438370" y="1669868"/>
            <a:ext cx="12991170" cy="344966"/>
          </a:xfrm>
          <a:prstGeom prst="rect">
            <a:avLst/>
          </a:prstGeom>
        </p:spPr>
        <p:txBody>
          <a:bodyPr wrap="square">
            <a:spAutoFit/>
          </a:bodyPr>
          <a:lstStyle/>
          <a:p>
            <a:pPr>
              <a:lnSpc>
                <a:spcPts val="1810"/>
              </a:lnSpc>
            </a:pPr>
            <a:r>
              <a:rPr lang="zh-CN" altLang="en-US" sz="2400" b="1" dirty="0">
                <a:solidFill>
                  <a:srgbClr val="000000"/>
                </a:solidFill>
                <a:latin typeface="NEU-BZ-S92"/>
                <a:ea typeface="方正书宋_GBK"/>
                <a:cs typeface="Times New Roman" panose="02020603050405020304" pitchFamily="18" charset="0"/>
              </a:rPr>
              <a:t>解</a:t>
            </a:r>
            <a:endParaRPr lang="zh-CN" altLang="zh-CN" sz="2400" b="1"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A154B6A1-D284-7A43-B1EA-91A6EFCEE689}"/>
              </a:ext>
            </a:extLst>
          </p:cNvPr>
          <p:cNvSpPr/>
          <p:nvPr/>
        </p:nvSpPr>
        <p:spPr>
          <a:xfrm>
            <a:off x="1954435" y="1671465"/>
            <a:ext cx="1299117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该平面与三条坐标轴的交点分别为</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(6</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05B34400-CBD4-F245-90AE-76FF81CE11B1}"/>
              </a:ext>
            </a:extLst>
          </p:cNvPr>
          <p:cNvSpPr/>
          <p:nvPr/>
        </p:nvSpPr>
        <p:spPr>
          <a:xfrm>
            <a:off x="3401865" y="1665021"/>
            <a:ext cx="12991170" cy="345736"/>
          </a:xfrm>
          <a:prstGeom prst="rect">
            <a:avLst/>
          </a:prstGeom>
        </p:spPr>
        <p:txBody>
          <a:bodyPr wrap="square">
            <a:spAutoFit/>
          </a:bodyPr>
          <a:lstStyle/>
          <a:p>
            <a:pPr indent="266700" algn="ctr">
              <a:lnSpc>
                <a:spcPts val="1810"/>
              </a:lnSpc>
            </a:pP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CF788D74-9386-2243-BE7C-783987BB26F8}"/>
              </a:ext>
            </a:extLst>
          </p:cNvPr>
          <p:cNvSpPr/>
          <p:nvPr/>
        </p:nvSpPr>
        <p:spPr>
          <a:xfrm>
            <a:off x="1838600" y="2331072"/>
            <a:ext cx="12991170"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P</a:t>
            </a:r>
            <a:r>
              <a:rPr lang="en-US" altLang="zh-CN" sz="2400" baseline="-25000" dirty="0">
                <a:solidFill>
                  <a:srgbClr val="000000"/>
                </a:solidFill>
                <a:latin typeface="NEU-BZ-S92"/>
                <a:ea typeface="方正书宋_GBK"/>
                <a:cs typeface="Times New Roman" panose="02020603050405020304" pitchFamily="18" charset="0"/>
              </a:rPr>
              <a:t>3</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27A9FA9-A10B-C746-BCF8-8173F0BED3D9}"/>
              </a:ext>
            </a:extLst>
          </p:cNvPr>
          <p:cNvSpPr/>
          <p:nvPr/>
        </p:nvSpPr>
        <p:spPr>
          <a:xfrm>
            <a:off x="-1684344" y="2374697"/>
            <a:ext cx="12991170"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可知，</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DC6172AA-586B-2948-AF57-99CF668FD32E}"/>
              </a:ext>
            </a:extLst>
          </p:cNvPr>
          <p:cNvSpPr/>
          <p:nvPr/>
        </p:nvSpPr>
        <p:spPr>
          <a:xfrm>
            <a:off x="5508979" y="2364370"/>
            <a:ext cx="12991170" cy="345544"/>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这三点确定的平面即为平面</a:t>
            </a:r>
            <a:r>
              <a:rPr lang="en-US" altLang="zh-CN" sz="2400" dirty="0">
                <a:solidFill>
                  <a:srgbClr val="000000"/>
                </a:solidFill>
                <a:latin typeface="NEU-BZ-S92"/>
                <a:ea typeface="方正书宋_GBK"/>
                <a:cs typeface="Times New Roman" panose="02020603050405020304" pitchFamily="18" charset="0"/>
              </a:rPr>
              <a:t>x+2y+3z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6=0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6CF17C8C-E62B-F741-BC47-0118A8CC0512}"/>
              </a:ext>
            </a:extLst>
          </p:cNvPr>
          <p:cNvSpPr/>
          <p:nvPr/>
        </p:nvSpPr>
        <p:spPr>
          <a:xfrm>
            <a:off x="-2183990" y="3086686"/>
            <a:ext cx="12991170"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6-4</a:t>
            </a:r>
            <a:r>
              <a:rPr lang="zh-CN" altLang="en-US" sz="2400" dirty="0">
                <a:solidFill>
                  <a:srgbClr val="000000"/>
                </a:solidFill>
                <a:latin typeface="NEU-BZ-S92"/>
                <a:ea typeface="方正书宋_GBK"/>
                <a:cs typeface="Times New Roman" panose="02020603050405020304" pitchFamily="18" charset="0"/>
              </a:rPr>
              <a:t>是该平面在第一卦限的部分</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733EA46C-A5BA-0744-94C6-EC716ADEEB9C}"/>
              </a:ext>
            </a:extLst>
          </p:cNvPr>
          <p:cNvSpPr/>
          <p:nvPr/>
        </p:nvSpPr>
        <p:spPr>
          <a:xfrm>
            <a:off x="1954435" y="6029983"/>
            <a:ext cx="12991170" cy="335348"/>
          </a:xfrm>
          <a:prstGeom prst="rect">
            <a:avLst/>
          </a:prstGeom>
        </p:spPr>
        <p:txBody>
          <a:bodyPr wrap="square">
            <a:spAutoFit/>
          </a:bodyPr>
          <a:lstStyle/>
          <a:p>
            <a:pPr algn="ctr">
              <a:lnSpc>
                <a:spcPts val="1660"/>
              </a:lnSpc>
            </a:pPr>
            <a:r>
              <a:rPr lang="zh-CN" altLang="zh-CN" sz="2400" dirty="0">
                <a:solidFill>
                  <a:srgbClr val="000000"/>
                </a:solidFill>
                <a:latin typeface="NEU-BZ-S92"/>
                <a:ea typeface="方正黑体_GBK"/>
                <a:cs typeface="Times New Roman" panose="02020603050405020304" pitchFamily="18" charset="0"/>
              </a:rPr>
              <a:t>图</a:t>
            </a:r>
            <a:r>
              <a:rPr lang="en-US" altLang="zh-CN" sz="2400" dirty="0">
                <a:solidFill>
                  <a:srgbClr val="000000"/>
                </a:solidFill>
                <a:latin typeface="NEU-FZ-S92"/>
                <a:ea typeface="方正黑体_GBK"/>
                <a:cs typeface="Times New Roman" panose="02020603050405020304" pitchFamily="18" charset="0"/>
              </a:rPr>
              <a:t>6-4</a:t>
            </a:r>
            <a:endParaRPr lang="zh-CN" altLang="zh-CN" sz="32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43B33B18-A6BF-DEB3-1861-D0DC6CD64A67}"/>
              </a:ext>
            </a:extLst>
          </p:cNvPr>
          <p:cNvSpPr/>
          <p:nvPr/>
        </p:nvSpPr>
        <p:spPr>
          <a:xfrm>
            <a:off x="-2497227" y="880691"/>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5 </a:t>
            </a:r>
            <a:endParaRPr lang="zh-CN" altLang="zh-CN" sz="2400" b="1" dirty="0">
              <a:solidFill>
                <a:srgbClr val="000000"/>
              </a:solidFill>
              <a:latin typeface="NEU-BZ-S92"/>
              <a:ea typeface="方正书宋_GBK"/>
              <a:cs typeface="Times New Roman" panose="02020603050405020304" pitchFamily="18" charset="0"/>
            </a:endParaRPr>
          </a:p>
        </p:txBody>
      </p:sp>
      <p:pic>
        <p:nvPicPr>
          <p:cNvPr id="3" name="图片 2">
            <a:extLst>
              <a:ext uri="{FF2B5EF4-FFF2-40B4-BE49-F238E27FC236}">
                <a16:creationId xmlns:a16="http://schemas.microsoft.com/office/drawing/2014/main" id="{272D36F5-13A8-47C3-8620-872259D46410}"/>
              </a:ext>
            </a:extLst>
          </p:cNvPr>
          <p:cNvPicPr>
            <a:picLocks noChangeAspect="1"/>
          </p:cNvPicPr>
          <p:nvPr/>
        </p:nvPicPr>
        <p:blipFill>
          <a:blip r:embed="rId2"/>
          <a:stretch>
            <a:fillRect/>
          </a:stretch>
        </p:blipFill>
        <p:spPr>
          <a:xfrm>
            <a:off x="7452081" y="3706365"/>
            <a:ext cx="1995878" cy="2049675"/>
          </a:xfrm>
          <a:prstGeom prst="rect">
            <a:avLst/>
          </a:prstGeom>
        </p:spPr>
      </p:pic>
    </p:spTree>
    <p:extLst>
      <p:ext uri="{BB962C8B-B14F-4D97-AF65-F5344CB8AC3E}">
        <p14:creationId xmlns:p14="http://schemas.microsoft.com/office/powerpoint/2010/main" val="325626555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20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20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2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20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2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2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20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7" grpId="0"/>
      <p:bldP spid="21" grpId="0"/>
      <p:bldP spid="16" grpId="0"/>
      <p:bldP spid="19" grpId="0"/>
      <p:bldP spid="11" grpId="0"/>
      <p:bldP spid="12" grpId="0"/>
      <p:bldP spid="13"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0907" y="1187595"/>
            <a:ext cx="8791265" cy="345736"/>
          </a:xfrm>
          <a:prstGeom prst="rect">
            <a:avLst/>
          </a:prstGeom>
        </p:spPr>
        <p:txBody>
          <a:bodyPr wrap="square">
            <a:spAutoFit/>
          </a:bodyPr>
          <a:lstStyle/>
          <a:p>
            <a:pPr indent="266700">
              <a:lnSpc>
                <a:spcPts val="1810"/>
              </a:lnSpc>
            </a:pPr>
            <a:r>
              <a:rPr lang="zh-CN" altLang="en-US" sz="2400" dirty="0">
                <a:solidFill>
                  <a:srgbClr val="000000"/>
                </a:solidFill>
                <a:latin typeface="NEU-FZ-S92"/>
                <a:ea typeface="方正书宋_GBK"/>
                <a:cs typeface="Times New Roman" panose="02020603050405020304" pitchFamily="18" charset="0"/>
              </a:rPr>
              <a:t>在例</a:t>
            </a:r>
            <a:r>
              <a:rPr lang="en-US" altLang="zh-CN" sz="2400" dirty="0">
                <a:solidFill>
                  <a:srgbClr val="000000"/>
                </a:solidFill>
                <a:latin typeface="NEU-FZ-S92"/>
                <a:ea typeface="方正书宋_GBK"/>
                <a:cs typeface="Times New Roman" panose="02020603050405020304" pitchFamily="18" charset="0"/>
              </a:rPr>
              <a:t>5</a:t>
            </a:r>
            <a:r>
              <a:rPr lang="zh-CN" altLang="en-US" sz="2400" dirty="0">
                <a:solidFill>
                  <a:srgbClr val="000000"/>
                </a:solidFill>
                <a:latin typeface="NEU-FZ-S92"/>
                <a:ea typeface="方正书宋_GBK"/>
                <a:cs typeface="Times New Roman" panose="02020603050405020304" pitchFamily="18" charset="0"/>
              </a:rPr>
              <a:t>所给定的方程中，</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5BFB4EB3-323E-644D-A30D-A494639D71E0}"/>
              </a:ext>
            </a:extLst>
          </p:cNvPr>
          <p:cNvSpPr/>
          <p:nvPr/>
        </p:nvSpPr>
        <p:spPr>
          <a:xfrm>
            <a:off x="4603003" y="119436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分别令其中两个变量为零，</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E2439F9B-9A30-194A-A3C1-CC0D8793A089}"/>
              </a:ext>
            </a:extLst>
          </p:cNvPr>
          <p:cNvSpPr/>
          <p:nvPr/>
        </p:nvSpPr>
        <p:spPr>
          <a:xfrm>
            <a:off x="1110906" y="191440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可以求出该平面与坐标轴的三个交点的坐标</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BE122549-8675-564A-B4F2-B08BAF31A4DE}"/>
              </a:ext>
            </a:extLst>
          </p:cNvPr>
          <p:cNvSpPr/>
          <p:nvPr/>
        </p:nvSpPr>
        <p:spPr>
          <a:xfrm>
            <a:off x="7330728" y="1914401"/>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若令其中一个变量为零，</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13B0C6C4-0F13-3D40-980B-022BA89FCD2A}"/>
              </a:ext>
            </a:extLst>
          </p:cNvPr>
          <p:cNvSpPr/>
          <p:nvPr/>
        </p:nvSpPr>
        <p:spPr>
          <a:xfrm>
            <a:off x="-606714" y="2641207"/>
            <a:ext cx="9722543" cy="364202"/>
          </a:xfrm>
          <a:prstGeom prst="rect">
            <a:avLst/>
          </a:prstGeom>
        </p:spPr>
        <p:txBody>
          <a:bodyPr wrap="square">
            <a:spAutoFit/>
          </a:bodyPr>
          <a:lstStyle/>
          <a:p>
            <a:pPr indent="304800" algn="ctr">
              <a:lnSpc>
                <a:spcPts val="1960"/>
              </a:lnSpc>
            </a:pPr>
            <a:r>
              <a:rPr lang="zh-CN" altLang="en-US" sz="2400" dirty="0">
                <a:latin typeface="NEU-BZ-S92"/>
                <a:ea typeface="方正黑体_GBK"/>
                <a:cs typeface="Times New Roman" panose="02020603050405020304" pitchFamily="18" charset="0"/>
              </a:rPr>
              <a:t>则可以确定该平面与坐标平面的交线方程：</a:t>
            </a:r>
            <a:endParaRPr lang="zh-CN" altLang="zh-CN" dirty="0">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71C1CD9-83A4-F146-80B2-F1694064BADE}"/>
              </a:ext>
            </a:extLst>
          </p:cNvPr>
          <p:cNvSpPr/>
          <p:nvPr/>
        </p:nvSpPr>
        <p:spPr>
          <a:xfrm>
            <a:off x="-1552361" y="3386479"/>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与平面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的交线方程为</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FC416F29-97C2-BC44-BFCC-CEE632AD4173}"/>
              </a:ext>
            </a:extLst>
          </p:cNvPr>
          <p:cNvSpPr/>
          <p:nvPr/>
        </p:nvSpPr>
        <p:spPr>
          <a:xfrm>
            <a:off x="-1433043" y="4112515"/>
            <a:ext cx="9722543" cy="345736"/>
          </a:xfrm>
          <a:prstGeom prst="rect">
            <a:avLst/>
          </a:prstGeom>
        </p:spPr>
        <p:txBody>
          <a:bodyPr wrap="square">
            <a:spAutoFit/>
          </a:bodyPr>
          <a:lstStyle/>
          <a:p>
            <a:pPr algn="ctr">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与平面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的交线方程为</a:t>
            </a:r>
            <a:endParaRPr lang="zh-CN" altLang="zh-CN" sz="2400" dirty="0">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213D8192-A910-3D4A-B3B8-F56C50F50F77}"/>
              </a:ext>
            </a:extLst>
          </p:cNvPr>
          <p:cNvSpPr/>
          <p:nvPr/>
        </p:nvSpPr>
        <p:spPr>
          <a:xfrm>
            <a:off x="1110905" y="490555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与平面</a:t>
            </a:r>
            <a:r>
              <a:rPr lang="en-US" altLang="zh-CN" sz="2400" dirty="0" err="1">
                <a:solidFill>
                  <a:srgbClr val="000000"/>
                </a:solidFill>
                <a:latin typeface="NEU-BZ-S92"/>
                <a:ea typeface="方正书宋_GBK"/>
                <a:cs typeface="Times New Roman" panose="02020603050405020304" pitchFamily="18" charset="0"/>
              </a:rPr>
              <a:t>Ozx</a:t>
            </a:r>
            <a:r>
              <a:rPr lang="zh-CN" altLang="en-US" sz="2400" dirty="0">
                <a:solidFill>
                  <a:srgbClr val="000000"/>
                </a:solidFill>
                <a:latin typeface="NEU-BZ-S92"/>
                <a:ea typeface="方正书宋_GBK"/>
                <a:cs typeface="Times New Roman" panose="02020603050405020304" pitchFamily="18" charset="0"/>
              </a:rPr>
              <a:t>的交线方程为</a:t>
            </a:r>
            <a:endParaRPr lang="zh-CN" altLang="zh-CN" sz="2400" dirty="0">
              <a:solidFill>
                <a:srgbClr val="000000"/>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F57CA95A-77CF-EB40-945F-D46A15BF3C71}"/>
              </a:ext>
            </a:extLst>
          </p:cNvPr>
          <p:cNvSpPr/>
          <p:nvPr/>
        </p:nvSpPr>
        <p:spPr>
          <a:xfrm>
            <a:off x="-3249065" y="5683682"/>
            <a:ext cx="9722543" cy="345736"/>
          </a:xfrm>
          <a:prstGeom prst="rect">
            <a:avLst/>
          </a:prstGeom>
        </p:spPr>
        <p:txBody>
          <a:bodyPr wrap="square">
            <a:spAutoFit/>
          </a:bodyPr>
          <a:lstStyle/>
          <a:p>
            <a:pPr algn="ctr">
              <a:lnSpc>
                <a:spcPts val="1810"/>
              </a:lnSpc>
            </a:pPr>
            <a:r>
              <a:rPr lang="zh-CN" altLang="en-US" sz="2400" dirty="0">
                <a:solidFill>
                  <a:srgbClr val="000000"/>
                </a:solidFill>
                <a:latin typeface="NEU-BZ-S92"/>
                <a:ea typeface="方正书宋_GBK"/>
                <a:cs typeface="Times New Roman" panose="02020603050405020304" pitchFamily="18" charset="0"/>
              </a:rPr>
              <a:t>注</a:t>
            </a:r>
            <a:endParaRPr lang="zh-CN" altLang="zh-CN" sz="2400" dirty="0">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D7CD626F-9E1B-114B-96F8-317EDB64F3CB}"/>
              </a:ext>
            </a:extLst>
          </p:cNvPr>
          <p:cNvSpPr/>
          <p:nvPr/>
        </p:nvSpPr>
        <p:spPr>
          <a:xfrm>
            <a:off x="-1277562" y="5672513"/>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2400" dirty="0">
              <a:solidFill>
                <a:srgbClr val="000000"/>
              </a:solidFill>
              <a:latin typeface="NEU-BZ-S92"/>
              <a:ea typeface="方正书宋_GBK"/>
              <a:cs typeface="Times New Roman" panose="02020603050405020304" pitchFamily="18" charset="0"/>
            </a:endParaRPr>
          </a:p>
        </p:txBody>
      </p:sp>
      <p:pic>
        <p:nvPicPr>
          <p:cNvPr id="3" name="图片 2">
            <a:extLst>
              <a:ext uri="{FF2B5EF4-FFF2-40B4-BE49-F238E27FC236}">
                <a16:creationId xmlns:a16="http://schemas.microsoft.com/office/drawing/2014/main" id="{B51F7D03-70E5-74BD-0E26-D6197574479E}"/>
              </a:ext>
            </a:extLst>
          </p:cNvPr>
          <p:cNvPicPr>
            <a:picLocks noChangeAspect="1"/>
          </p:cNvPicPr>
          <p:nvPr/>
        </p:nvPicPr>
        <p:blipFill>
          <a:blip r:embed="rId2"/>
          <a:stretch>
            <a:fillRect/>
          </a:stretch>
        </p:blipFill>
        <p:spPr>
          <a:xfrm>
            <a:off x="5616228" y="3133428"/>
            <a:ext cx="1714500" cy="711200"/>
          </a:xfrm>
          <a:prstGeom prst="rect">
            <a:avLst/>
          </a:prstGeom>
        </p:spPr>
      </p:pic>
      <p:pic>
        <p:nvPicPr>
          <p:cNvPr id="4" name="图片 3">
            <a:extLst>
              <a:ext uri="{FF2B5EF4-FFF2-40B4-BE49-F238E27FC236}">
                <a16:creationId xmlns:a16="http://schemas.microsoft.com/office/drawing/2014/main" id="{09C3CF90-5C5A-877B-7E87-0B8984B33041}"/>
              </a:ext>
            </a:extLst>
          </p:cNvPr>
          <p:cNvPicPr>
            <a:picLocks noChangeAspect="1"/>
          </p:cNvPicPr>
          <p:nvPr/>
        </p:nvPicPr>
        <p:blipFill>
          <a:blip r:embed="rId3"/>
          <a:stretch>
            <a:fillRect/>
          </a:stretch>
        </p:blipFill>
        <p:spPr>
          <a:xfrm>
            <a:off x="5616228" y="3894011"/>
            <a:ext cx="1714500" cy="685800"/>
          </a:xfrm>
          <a:prstGeom prst="rect">
            <a:avLst/>
          </a:prstGeom>
        </p:spPr>
      </p:pic>
      <p:pic>
        <p:nvPicPr>
          <p:cNvPr id="5" name="图片 4">
            <a:extLst>
              <a:ext uri="{FF2B5EF4-FFF2-40B4-BE49-F238E27FC236}">
                <a16:creationId xmlns:a16="http://schemas.microsoft.com/office/drawing/2014/main" id="{7F5E638C-7632-8D2C-93F9-8FD1FD5D563E}"/>
              </a:ext>
            </a:extLst>
          </p:cNvPr>
          <p:cNvPicPr>
            <a:picLocks noChangeAspect="1"/>
          </p:cNvPicPr>
          <p:nvPr/>
        </p:nvPicPr>
        <p:blipFill>
          <a:blip r:embed="rId4"/>
          <a:stretch>
            <a:fillRect/>
          </a:stretch>
        </p:blipFill>
        <p:spPr>
          <a:xfrm>
            <a:off x="5600988" y="4672858"/>
            <a:ext cx="1600200" cy="736600"/>
          </a:xfrm>
          <a:prstGeom prst="rect">
            <a:avLst/>
          </a:prstGeom>
        </p:spPr>
      </p:pic>
      <p:sp>
        <p:nvSpPr>
          <p:cNvPr id="7" name="矩形 6">
            <a:extLst>
              <a:ext uri="{FF2B5EF4-FFF2-40B4-BE49-F238E27FC236}">
                <a16:creationId xmlns:a16="http://schemas.microsoft.com/office/drawing/2014/main" id="{A0511CD7-263A-5FA4-246A-D26A419DB803}"/>
              </a:ext>
            </a:extLst>
          </p:cNvPr>
          <p:cNvSpPr/>
          <p:nvPr/>
        </p:nvSpPr>
        <p:spPr>
          <a:xfrm>
            <a:off x="1359246" y="6266599"/>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方程</a:t>
            </a:r>
            <a:r>
              <a:rPr lang="en-US" altLang="zh-CN" sz="2400" dirty="0">
                <a:solidFill>
                  <a:srgbClr val="000000"/>
                </a:solidFill>
                <a:latin typeface="NEU-BZ-S92"/>
                <a:ea typeface="方正书宋_GBK"/>
                <a:cs typeface="Times New Roman" panose="02020603050405020304" pitchFamily="18" charset="0"/>
              </a:rPr>
              <a:t>x+2y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6=0</a:t>
            </a:r>
            <a:r>
              <a:rPr lang="zh-CN" altLang="en-US" sz="2400" dirty="0">
                <a:solidFill>
                  <a:srgbClr val="000000"/>
                </a:solidFill>
                <a:latin typeface="NEU-BZ-S92"/>
                <a:ea typeface="方正书宋_GBK"/>
                <a:cs typeface="Times New Roman" panose="02020603050405020304" pitchFamily="18" charset="0"/>
              </a:rPr>
              <a:t>表示一个平行于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轴（即垂直于平面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）的平面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20474594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2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20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20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20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left)">
                                      <p:cBhvr>
                                        <p:cTn id="54" dur="20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2000"/>
                                        <p:tgtEl>
                                          <p:spTgt spid="3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3" grpId="0"/>
      <p:bldP spid="26" grpId="0"/>
      <p:bldP spid="25" grpId="0"/>
      <p:bldP spid="27" grpId="0"/>
      <p:bldP spid="29" grpId="0"/>
      <p:bldP spid="30"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88925" y="1103577"/>
            <a:ext cx="6105290" cy="345479"/>
          </a:xfrm>
          <a:prstGeom prst="rect">
            <a:avLst/>
          </a:prstGeom>
        </p:spPr>
        <p:txBody>
          <a:bodyPr wrap="square">
            <a:spAutoFit/>
          </a:bodyPr>
          <a:lstStyle/>
          <a:p>
            <a:pPr indent="254000">
              <a:lnSpc>
                <a:spcPts val="1820"/>
              </a:lnSpc>
              <a:spcAft>
                <a:spcPts val="0"/>
              </a:spcAft>
            </a:pPr>
            <a:r>
              <a:rPr lang="zh-CN" altLang="en-US" sz="2400" dirty="0">
                <a:latin typeface="Microsoft YaHei" panose="020B0503020204020204" pitchFamily="34" charset="-122"/>
                <a:ea typeface="Microsoft YaHei" panose="020B0503020204020204" pitchFamily="34" charset="-122"/>
                <a:cs typeface="Times New Roman" panose="02020603050405020304" pitchFamily="18" charset="0"/>
              </a:rPr>
              <a:t>思考 </a:t>
            </a:r>
            <a:endParaRPr lang="zh-CN" altLang="zh-CN" sz="2400" dirty="0">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22" name="矩形 21">
            <a:extLst>
              <a:ext uri="{FF2B5EF4-FFF2-40B4-BE49-F238E27FC236}">
                <a16:creationId xmlns:a16="http://schemas.microsoft.com/office/drawing/2014/main" id="{E7DCFC4C-929E-E641-A87F-905A4B19786A}"/>
              </a:ext>
            </a:extLst>
          </p:cNvPr>
          <p:cNvSpPr/>
          <p:nvPr/>
        </p:nvSpPr>
        <p:spPr>
          <a:xfrm>
            <a:off x="2661444" y="111317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在下列情形中，</a:t>
            </a:r>
            <a:endParaRPr lang="zh-CN" altLang="zh-CN" sz="2400" dirty="0">
              <a:solidFill>
                <a:srgbClr val="000000"/>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A3C06D74-6A40-6A47-89F3-2F87ED0D2F58}"/>
              </a:ext>
            </a:extLst>
          </p:cNvPr>
          <p:cNvSpPr/>
          <p:nvPr/>
        </p:nvSpPr>
        <p:spPr>
          <a:xfrm>
            <a:off x="5027830" y="109755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a:t>
            </a:r>
            <a:r>
              <a:rPr lang="en-US" altLang="zh-CN" sz="2400" dirty="0" err="1">
                <a:solidFill>
                  <a:srgbClr val="000000"/>
                </a:solidFill>
                <a:latin typeface="NEU-BZ-S92"/>
                <a:ea typeface="方正书宋_GBK"/>
                <a:cs typeface="Times New Roman" panose="02020603050405020304" pitchFamily="18" charset="0"/>
              </a:rPr>
              <a:t>Ax+By+Cz+D</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具有怎样的特点：</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2532944" y="1785485"/>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D=0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D690064C-564A-4F4B-96B8-16BC392B9423}"/>
              </a:ext>
            </a:extLst>
          </p:cNvPr>
          <p:cNvSpPr/>
          <p:nvPr/>
        </p:nvSpPr>
        <p:spPr>
          <a:xfrm>
            <a:off x="4529384" y="178284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中恰有一个为零；</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9AD4198-AD0D-2B42-B5C7-87E388B3D92F}"/>
              </a:ext>
            </a:extLst>
          </p:cNvPr>
          <p:cNvSpPr/>
          <p:nvPr/>
        </p:nvSpPr>
        <p:spPr>
          <a:xfrm>
            <a:off x="2532944" y="252095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中恰有两个为零</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1880D0FE-DA57-8546-9045-5E41CE93052F}"/>
              </a:ext>
            </a:extLst>
          </p:cNvPr>
          <p:cNvSpPr/>
          <p:nvPr/>
        </p:nvSpPr>
        <p:spPr>
          <a:xfrm>
            <a:off x="-2929989" y="3319106"/>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特别地，</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9E1B2528-5CD4-D543-822B-DF30F6EDC1A8}"/>
              </a:ext>
            </a:extLst>
          </p:cNvPr>
          <p:cNvSpPr/>
          <p:nvPr/>
        </p:nvSpPr>
        <p:spPr>
          <a:xfrm>
            <a:off x="2532943" y="330403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D≠0</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2900596" y="3292456"/>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平面方程</a:t>
            </a:r>
            <a:r>
              <a:rPr lang="en-US" altLang="zh-CN" sz="2400" dirty="0" err="1">
                <a:solidFill>
                  <a:srgbClr val="000000"/>
                </a:solidFill>
                <a:latin typeface="NEU-BZ-S92"/>
                <a:ea typeface="方正书宋_GBK"/>
                <a:cs typeface="Times New Roman" panose="02020603050405020304" pitchFamily="18" charset="0"/>
              </a:rPr>
              <a:t>Ax+By+Cz+D</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可以化为</a:t>
            </a:r>
            <a:r>
              <a:rPr lang="en-US" altLang="zh-CN" sz="2400" dirty="0">
                <a:solidFill>
                  <a:srgbClr val="000000"/>
                </a:solidFill>
                <a:latin typeface="NEU-BZ-S92"/>
                <a:ea typeface="方正书宋_GBK"/>
                <a:cs typeface="Times New Roman" panose="02020603050405020304" pitchFamily="18" charset="0"/>
              </a:rPr>
              <a:t>x/</a:t>
            </a:r>
            <a:r>
              <a:rPr lang="en-US" altLang="zh-CN" sz="2400" dirty="0" err="1">
                <a:solidFill>
                  <a:srgbClr val="000000"/>
                </a:solidFill>
                <a:latin typeface="NEU-BZ-S92"/>
                <a:ea typeface="方正书宋_GBK"/>
                <a:cs typeface="Times New Roman" panose="02020603050405020304" pitchFamily="18" charset="0"/>
              </a:rPr>
              <a:t>a+y</a:t>
            </a:r>
            <a:r>
              <a:rPr lang="en-US" altLang="zh-CN" sz="2400" dirty="0">
                <a:solidFill>
                  <a:srgbClr val="000000"/>
                </a:solidFill>
                <a:latin typeface="NEU-BZ-S92"/>
                <a:ea typeface="方正书宋_GBK"/>
                <a:cs typeface="Times New Roman" panose="02020603050405020304" pitchFamily="18" charset="0"/>
              </a:rPr>
              <a:t>/</a:t>
            </a:r>
            <a:r>
              <a:rPr lang="en-US" altLang="zh-CN" sz="2400" dirty="0" err="1">
                <a:solidFill>
                  <a:srgbClr val="000000"/>
                </a:solidFill>
                <a:latin typeface="NEU-BZ-S92"/>
                <a:ea typeface="方正书宋_GBK"/>
                <a:cs typeface="Times New Roman" panose="02020603050405020304" pitchFamily="18" charset="0"/>
              </a:rPr>
              <a:t>b+z</a:t>
            </a:r>
            <a:r>
              <a:rPr lang="en-US" altLang="zh-CN" sz="2400" dirty="0">
                <a:solidFill>
                  <a:srgbClr val="000000"/>
                </a:solidFill>
                <a:latin typeface="NEU-BZ-S92"/>
                <a:ea typeface="方正书宋_GBK"/>
                <a:cs typeface="Times New Roman" panose="02020603050405020304" pitchFamily="18" charset="0"/>
              </a:rPr>
              <a:t>/c=1</a:t>
            </a:r>
            <a:r>
              <a:rPr lang="zh-CN" altLang="en-US" sz="2400" dirty="0">
                <a:solidFill>
                  <a:srgbClr val="000000"/>
                </a:solidFill>
                <a:latin typeface="NEU-BZ-S92"/>
                <a:ea typeface="方正书宋_GBK"/>
                <a:cs typeface="Times New Roman" panose="02020603050405020304" pitchFamily="18" charset="0"/>
              </a:rPr>
              <a:t>的形式，</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4366E61-3E71-8F40-A6EC-6CA7F6C0AE36}"/>
              </a:ext>
            </a:extLst>
          </p:cNvPr>
          <p:cNvSpPr/>
          <p:nvPr/>
        </p:nvSpPr>
        <p:spPr>
          <a:xfrm>
            <a:off x="1026076" y="405565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称其为平面的截距式方程，</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B2F437EA-853A-C24D-8373-52293386C929}"/>
              </a:ext>
            </a:extLst>
          </p:cNvPr>
          <p:cNvSpPr/>
          <p:nvPr/>
        </p:nvSpPr>
        <p:spPr>
          <a:xfrm>
            <a:off x="3268249" y="4037998"/>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其中</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称为平面在三条坐标轴上的截距</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F011BEC3-E821-AADB-1221-BADBC06D8ACF}"/>
              </a:ext>
            </a:extLst>
          </p:cNvPr>
          <p:cNvSpPr/>
          <p:nvPr/>
        </p:nvSpPr>
        <p:spPr>
          <a:xfrm>
            <a:off x="-1427564" y="4771194"/>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若将例</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中的方程化为截距式方程，</a:t>
            </a:r>
            <a:endParaRPr lang="zh-CN" altLang="zh-CN" sz="2400" dirty="0">
              <a:solidFill>
                <a:srgbClr val="FF00FF"/>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72C6C81B-450D-DCCC-718E-CF91696825D2}"/>
              </a:ext>
            </a:extLst>
          </p:cNvPr>
          <p:cNvSpPr/>
          <p:nvPr/>
        </p:nvSpPr>
        <p:spPr>
          <a:xfrm>
            <a:off x="5887347" y="479034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可得</a:t>
            </a:r>
            <a:r>
              <a:rPr lang="en-US" altLang="zh-CN" sz="2400" dirty="0">
                <a:solidFill>
                  <a:srgbClr val="000000"/>
                </a:solidFill>
                <a:latin typeface="NEU-BZ-S92"/>
                <a:ea typeface="方正书宋_GBK"/>
                <a:cs typeface="Times New Roman" panose="02020603050405020304" pitchFamily="18" charset="0"/>
              </a:rPr>
              <a:t>x/6+y/3+z/2=1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FD62F451-337A-3638-0CF7-D71AD0A82C67}"/>
              </a:ext>
            </a:extLst>
          </p:cNvPr>
          <p:cNvSpPr/>
          <p:nvPr/>
        </p:nvSpPr>
        <p:spPr>
          <a:xfrm>
            <a:off x="-191231" y="5485964"/>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其中</a:t>
            </a:r>
            <a:r>
              <a:rPr lang="en-US" altLang="zh-CN" sz="2400" dirty="0">
                <a:solidFill>
                  <a:srgbClr val="000000"/>
                </a:solidFill>
                <a:latin typeface="NEU-BZ-S92"/>
                <a:ea typeface="方正书宋_GBK"/>
                <a:cs typeface="Times New Roman" panose="02020603050405020304" pitchFamily="18" charset="0"/>
              </a:rPr>
              <a:t>6</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分别是该平面在</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轴上的截距</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7222651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2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20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20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20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20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2000"/>
                                        <p:tgtEl>
                                          <p:spTgt spid="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left)">
                                      <p:cBhvr>
                                        <p:cTn id="62" dur="2000"/>
                                        <p:tgtEl>
                                          <p:spTgt spid="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p:bldP spid="11" grpId="0"/>
      <p:bldP spid="12" grpId="0"/>
      <p:bldP spid="15" grpId="0"/>
      <p:bldP spid="18" grpId="0"/>
      <p:bldP spid="19" grpId="0"/>
      <p:bldP spid="28" grpId="0"/>
      <p:bldP spid="20" grpId="0"/>
      <p:bldP spid="21" grpId="0"/>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72413" y="605023"/>
            <a:ext cx="7566223" cy="461665"/>
          </a:xfrm>
          <a:prstGeom prst="rect">
            <a:avLst/>
          </a:prstGeom>
        </p:spPr>
        <p:txBody>
          <a:bodyPr wrap="square">
            <a:spAutoFit/>
          </a:bodyPr>
          <a:lstStyle/>
          <a:p>
            <a:r>
              <a:rPr lang="zh-CN" altLang="en-US" sz="2400" dirty="0">
                <a:solidFill>
                  <a:srgbClr val="000000"/>
                </a:solidFill>
                <a:latin typeface="NEU-BZ-S92"/>
                <a:ea typeface="方正华隶_GBK"/>
                <a:cs typeface="Times New Roman" panose="02020603050405020304" pitchFamily="18" charset="0"/>
              </a:rPr>
              <a:t>前五章讨论的函数都只有一个自变量，</a:t>
            </a:r>
            <a:endParaRPr lang="zh-CN" altLang="zh-CN" sz="2400" dirty="0">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20" name="矩形 19"/>
          <p:cNvSpPr/>
          <p:nvPr/>
        </p:nvSpPr>
        <p:spPr>
          <a:xfrm>
            <a:off x="6338848" y="728421"/>
            <a:ext cx="11282689"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华隶_GBK"/>
                <a:cs typeface="Times New Roman" panose="02020603050405020304" pitchFamily="18" charset="0"/>
              </a:rPr>
              <a:t>这种函数称为一元函数</a:t>
            </a:r>
            <a:r>
              <a:rPr lang="en-US" altLang="zh-CN" sz="2400" dirty="0">
                <a:solidFill>
                  <a:srgbClr val="000000"/>
                </a:solidFill>
                <a:latin typeface="NEU-BZ-S92"/>
                <a:ea typeface="方正华隶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BE4A22D7-A0AB-EF47-9001-AFD984ED73C4}"/>
              </a:ext>
            </a:extLst>
          </p:cNvPr>
          <p:cNvSpPr/>
          <p:nvPr/>
        </p:nvSpPr>
        <p:spPr>
          <a:xfrm>
            <a:off x="-6378948" y="1359122"/>
            <a:ext cx="9222058" cy="344966"/>
          </a:xfrm>
          <a:prstGeom prst="rect">
            <a:avLst/>
          </a:prstGeom>
        </p:spPr>
        <p:txBody>
          <a:bodyPr wrap="square">
            <a:spAutoFit/>
          </a:bodyPr>
          <a:lstStyle/>
          <a:p>
            <a:pPr indent="266700" algn="r">
              <a:lnSpc>
                <a:spcPts val="1810"/>
              </a:lnSpc>
            </a:pPr>
            <a:r>
              <a:rPr lang="zh-CN" altLang="en-US" sz="2400" dirty="0">
                <a:solidFill>
                  <a:srgbClr val="000000"/>
                </a:solidFill>
                <a:latin typeface="NEU-BZ-S92"/>
                <a:ea typeface="方正华隶_GBK"/>
                <a:cs typeface="Times New Roman" panose="02020603050405020304" pitchFamily="18" charset="0"/>
              </a:rPr>
              <a:t>但在科学技术、</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847FB094-91C7-A541-9483-A82BBF8D695E}"/>
              </a:ext>
            </a:extLst>
          </p:cNvPr>
          <p:cNvSpPr/>
          <p:nvPr/>
        </p:nvSpPr>
        <p:spPr>
          <a:xfrm>
            <a:off x="-4139906" y="1353451"/>
            <a:ext cx="10316890" cy="345736"/>
          </a:xfrm>
          <a:prstGeom prst="rect">
            <a:avLst/>
          </a:prstGeom>
        </p:spPr>
        <p:txBody>
          <a:bodyPr wrap="square">
            <a:spAutoFit/>
          </a:bodyPr>
          <a:lstStyle/>
          <a:p>
            <a:pPr indent="266700" algn="r">
              <a:lnSpc>
                <a:spcPts val="1810"/>
              </a:lnSpc>
            </a:pPr>
            <a:r>
              <a:rPr lang="zh-CN" altLang="en-US" sz="2400" dirty="0">
                <a:solidFill>
                  <a:srgbClr val="000000"/>
                </a:solidFill>
                <a:latin typeface="NEU-BZ-S92"/>
                <a:ea typeface="方正仿宋_GBK"/>
                <a:cs typeface="Times New Roman" panose="02020603050405020304" pitchFamily="18" charset="0"/>
              </a:rPr>
              <a:t>经济现象等实际问题中，</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BC761515-1873-4A4E-B745-3A6E15411561}"/>
              </a:ext>
            </a:extLst>
          </p:cNvPr>
          <p:cNvSpPr/>
          <p:nvPr/>
        </p:nvSpPr>
        <p:spPr>
          <a:xfrm>
            <a:off x="5843837" y="1344935"/>
            <a:ext cx="11222141"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更多的是一个变量依赖于多个变量的情况，</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F232C87F-73C9-DE42-9E6E-5F3A28E05EEA}"/>
              </a:ext>
            </a:extLst>
          </p:cNvPr>
          <p:cNvSpPr/>
          <p:nvPr/>
        </p:nvSpPr>
        <p:spPr>
          <a:xfrm>
            <a:off x="278353" y="1993829"/>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这就产生了多元函数的概念，</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136C2681-27F3-0B49-832E-E1BAA8D0FF75}"/>
              </a:ext>
            </a:extLst>
          </p:cNvPr>
          <p:cNvSpPr/>
          <p:nvPr/>
        </p:nvSpPr>
        <p:spPr>
          <a:xfrm>
            <a:off x="4405818" y="1974082"/>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以及多元函数的微分和积分问题</a:t>
            </a:r>
            <a:r>
              <a:rPr lang="en-US" altLang="zh-CN" sz="2400" dirty="0">
                <a:solidFill>
                  <a:srgbClr val="000000"/>
                </a:solidFill>
                <a:latin typeface="NEU-BZ-S92"/>
                <a:ea typeface="方正仿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22930F8D-D6A2-EB4C-8B47-F7AD7B1B72A4}"/>
              </a:ext>
            </a:extLst>
          </p:cNvPr>
          <p:cNvSpPr/>
          <p:nvPr/>
        </p:nvSpPr>
        <p:spPr>
          <a:xfrm>
            <a:off x="937555" y="2768701"/>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多元函数是一元函数的发展，</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A9198339-B6E5-0248-B9ED-8C475CDEE1A4}"/>
              </a:ext>
            </a:extLst>
          </p:cNvPr>
          <p:cNvSpPr/>
          <p:nvPr/>
        </p:nvSpPr>
        <p:spPr>
          <a:xfrm>
            <a:off x="338313" y="3372937"/>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虽然一元函数微积分的部分性质和方法可以移植到多元函数中去，</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9D9E106A-BC6F-A240-B7FC-87A55E3B7F79}"/>
              </a:ext>
            </a:extLst>
          </p:cNvPr>
          <p:cNvSpPr/>
          <p:nvPr/>
        </p:nvSpPr>
        <p:spPr>
          <a:xfrm>
            <a:off x="338313" y="4031631"/>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但与一元函数相比，</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082F2441-C530-4949-9BBC-2242985FD2DD}"/>
              </a:ext>
            </a:extLst>
          </p:cNvPr>
          <p:cNvSpPr/>
          <p:nvPr/>
        </p:nvSpPr>
        <p:spPr>
          <a:xfrm>
            <a:off x="3120193" y="4021831"/>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由于变量的增加又有许多本质上的区别</a:t>
            </a:r>
            <a:r>
              <a:rPr lang="en-US" altLang="zh-CN" sz="2400" dirty="0">
                <a:solidFill>
                  <a:srgbClr val="000000"/>
                </a:solidFill>
                <a:latin typeface="NEU-BZ-S92"/>
                <a:ea typeface="方正仿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7C936064-BD0A-1A40-B951-A8FA4E5C6449}"/>
              </a:ext>
            </a:extLst>
          </p:cNvPr>
          <p:cNvSpPr/>
          <p:nvPr/>
        </p:nvSpPr>
        <p:spPr>
          <a:xfrm>
            <a:off x="685392" y="4712578"/>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 本章讨论以二元函数为主，</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B6AC6805-5D82-A740-9F3A-7EEBBAACDEBA}"/>
              </a:ext>
            </a:extLst>
          </p:cNvPr>
          <p:cNvSpPr/>
          <p:nvPr/>
        </p:nvSpPr>
        <p:spPr>
          <a:xfrm>
            <a:off x="4602401" y="4712347"/>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不仅因为二元函数有很好的几何直观，</a:t>
            </a:r>
            <a:endParaRPr lang="zh-CN" altLang="zh-CN" sz="2400" dirty="0">
              <a:solidFill>
                <a:srgbClr val="000000"/>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BB755C7C-9723-474F-990E-B3B61B0FC998}"/>
              </a:ext>
            </a:extLst>
          </p:cNvPr>
          <p:cNvSpPr/>
          <p:nvPr/>
        </p:nvSpPr>
        <p:spPr>
          <a:xfrm>
            <a:off x="127857" y="5393757"/>
            <a:ext cx="1176851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而且因为二元函数的相关概念和方法很容易直接推广到三元函数或更多元的函数上去</a:t>
            </a:r>
            <a:r>
              <a:rPr lang="en-US" altLang="zh-CN" sz="2400" dirty="0">
                <a:solidFill>
                  <a:srgbClr val="000000"/>
                </a:solidFill>
                <a:latin typeface="NEU-BZ-S92"/>
                <a:ea typeface="方正仿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EB4810EE-6D70-0743-A6C8-EE45E5F25284}"/>
              </a:ext>
            </a:extLst>
          </p:cNvPr>
          <p:cNvSpPr/>
          <p:nvPr/>
        </p:nvSpPr>
        <p:spPr>
          <a:xfrm>
            <a:off x="40967" y="6042651"/>
            <a:ext cx="1193922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希望读者在学习中应重点掌握一元函数与二元函数在许多知识点上的相同点和不同点</a:t>
            </a:r>
            <a:r>
              <a:rPr lang="en-US" altLang="zh-CN" sz="2400" dirty="0">
                <a:solidFill>
                  <a:srgbClr val="000000"/>
                </a:solidFill>
                <a:latin typeface="NEU-BZ-S92"/>
                <a:ea typeface="方正仿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5076568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20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20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20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20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2000"/>
                                        <p:tgtEl>
                                          <p:spTgt spid="2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20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20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2000"/>
                                        <p:tgtEl>
                                          <p:spTgt spid="2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18" grpId="0"/>
      <p:bldP spid="19" grpId="0"/>
      <p:bldP spid="13" grpId="0"/>
      <p:bldP spid="15" grpId="0"/>
      <p:bldP spid="16" grpId="0"/>
      <p:bldP spid="22" grpId="0"/>
      <p:bldP spid="24" grpId="0"/>
      <p:bldP spid="25" grpId="0"/>
      <p:bldP spid="27" grpId="0"/>
      <p:bldP spid="23" grpId="0"/>
      <p:bldP spid="28"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id="{AB7767CC-76C3-854E-A3A3-660EE7B272AD}"/>
              </a:ext>
            </a:extLst>
          </p:cNvPr>
          <p:cNvSpPr/>
          <p:nvPr/>
        </p:nvSpPr>
        <p:spPr>
          <a:xfrm>
            <a:off x="1450511" y="1127302"/>
            <a:ext cx="1045784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称与平面垂直的非零向量为该平面的法向量</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FA1E3EB4-0D84-FE47-A836-78FC867626A0}"/>
              </a:ext>
            </a:extLst>
          </p:cNvPr>
          <p:cNvSpPr/>
          <p:nvPr/>
        </p:nvSpPr>
        <p:spPr>
          <a:xfrm>
            <a:off x="1034085" y="1766937"/>
            <a:ext cx="11290699"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如果已知平面上一点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）和这平面的法向量</a:t>
            </a:r>
            <a:r>
              <a:rPr lang="en-US" altLang="zh-CN" sz="2400" dirty="0">
                <a:solidFill>
                  <a:srgbClr val="000000"/>
                </a:solidFill>
                <a:latin typeface="NEU-BZ-S92"/>
                <a:ea typeface="方正书宋_GBK"/>
                <a:cs typeface="Times New Roman" panose="02020603050405020304" pitchFamily="18" charset="0"/>
              </a:rPr>
              <a:t>n={A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D7E6AE82-6A58-CA42-BA55-50E88D7083C0}"/>
              </a:ext>
            </a:extLst>
          </p:cNvPr>
          <p:cNvSpPr/>
          <p:nvPr/>
        </p:nvSpPr>
        <p:spPr>
          <a:xfrm>
            <a:off x="1034085" y="2414356"/>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就可以唯一确定该平面且可以写出该平面的方程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15B4BF7B-774D-324B-A6D2-E1950FD6F8CC}"/>
              </a:ext>
            </a:extLst>
          </p:cNvPr>
          <p:cNvSpPr/>
          <p:nvPr/>
        </p:nvSpPr>
        <p:spPr>
          <a:xfrm>
            <a:off x="1450511" y="312828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）是该平面上任意一点，</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DFFD52D1-1C4F-A84C-A032-D6FE75082566}"/>
              </a:ext>
            </a:extLst>
          </p:cNvPr>
          <p:cNvSpPr/>
          <p:nvPr/>
        </p:nvSpPr>
        <p:spPr>
          <a:xfrm>
            <a:off x="1034085" y="3787129"/>
            <a:ext cx="1045784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则向量</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P=</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 </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与平面的法向量</a:t>
            </a:r>
            <a:r>
              <a:rPr lang="en-US" altLang="zh-CN" sz="2400" dirty="0">
                <a:solidFill>
                  <a:srgbClr val="000000"/>
                </a:solidFill>
                <a:latin typeface="NEU-BZ-S92"/>
                <a:ea typeface="方正书宋_GBK"/>
                <a:cs typeface="Times New Roman" panose="02020603050405020304" pitchFamily="18" charset="0"/>
              </a:rPr>
              <a:t>n=</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 </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垂直，</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395126B2-825F-4146-9ECE-5AB83D35C5A0}"/>
              </a:ext>
            </a:extLst>
          </p:cNvPr>
          <p:cNvSpPr/>
          <p:nvPr/>
        </p:nvSpPr>
        <p:spPr>
          <a:xfrm>
            <a:off x="1034085" y="4412127"/>
            <a:ext cx="9722543" cy="350032"/>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P=0.</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09911AA9-1B18-B24F-9795-0824244BF196}"/>
              </a:ext>
            </a:extLst>
          </p:cNvPr>
          <p:cNvSpPr/>
          <p:nvPr/>
        </p:nvSpPr>
        <p:spPr>
          <a:xfrm>
            <a:off x="2864285" y="440297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由此可得方程</a:t>
            </a:r>
            <a:r>
              <a:rPr lang="en-US" altLang="zh-CN" sz="2400" dirty="0">
                <a:solidFill>
                  <a:srgbClr val="000000"/>
                </a:solidFill>
                <a:latin typeface="NEU-BZ-S92"/>
                <a:ea typeface="方正书宋_GBK"/>
                <a:cs typeface="Times New Roman" panose="02020603050405020304" pitchFamily="18" charset="0"/>
              </a:rPr>
              <a:t>A(x-x</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)+B(y-y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)+C(z-z</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)=0.</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FBF420F2-13FC-874D-8603-4DFE47161709}"/>
              </a:ext>
            </a:extLst>
          </p:cNvPr>
          <p:cNvSpPr/>
          <p:nvPr/>
        </p:nvSpPr>
        <p:spPr>
          <a:xfrm>
            <a:off x="1119668" y="514002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657CCD99-B723-B54D-9C0E-BC64006D2356}"/>
              </a:ext>
            </a:extLst>
          </p:cNvPr>
          <p:cNvSpPr/>
          <p:nvPr/>
        </p:nvSpPr>
        <p:spPr>
          <a:xfrm>
            <a:off x="2176208" y="5161964"/>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平面上任意一点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）的坐标满足该方程；</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24736905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2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20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20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20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20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7" grpId="0"/>
      <p:bldP spid="20" grpId="0"/>
      <p:bldP spid="24" grpId="0"/>
      <p:bldP spid="25" grpId="0"/>
      <p:bldP spid="27" grpId="0"/>
      <p:bldP spid="28"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341407" y="142286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反过来，</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3AEEF0-FCEA-DE40-97A8-94AFBB0EC15F}"/>
              </a:ext>
            </a:extLst>
          </p:cNvPr>
          <p:cNvSpPr/>
          <p:nvPr/>
        </p:nvSpPr>
        <p:spPr>
          <a:xfrm>
            <a:off x="2917907" y="142504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）不在平面上，</a:t>
            </a:r>
            <a:endParaRPr lang="zh-CN" altLang="zh-CN" sz="2400" dirty="0">
              <a:solidFill>
                <a:srgbClr val="FF00FF"/>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5BFB4EB3-323E-644D-A30D-A494639D71E0}"/>
              </a:ext>
            </a:extLst>
          </p:cNvPr>
          <p:cNvSpPr/>
          <p:nvPr/>
        </p:nvSpPr>
        <p:spPr>
          <a:xfrm>
            <a:off x="1341408" y="203646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那么向量→</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与法向量</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不垂直，</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595A8FE3-A185-3741-AF8E-554FF39D49C7}"/>
              </a:ext>
            </a:extLst>
          </p:cNvPr>
          <p:cNvSpPr/>
          <p:nvPr/>
        </p:nvSpPr>
        <p:spPr>
          <a:xfrm>
            <a:off x="5751071" y="2027764"/>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即</a:t>
            </a:r>
            <a:r>
              <a:rPr lang="en-US" altLang="zh-CN" sz="2400" dirty="0">
                <a:solidFill>
                  <a:srgbClr val="000000"/>
                </a:solidFill>
                <a:latin typeface="方正书宋_GBK"/>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P </a:t>
            </a:r>
            <a:r>
              <a:rPr lang="en-US" altLang="zh-CN" sz="2400" dirty="0">
                <a:solidFill>
                  <a:srgbClr val="000000"/>
                </a:solidFill>
                <a:latin typeface="方正书宋_GBK"/>
                <a:ea typeface="方正书宋_GBK"/>
                <a:cs typeface="Times New Roman" panose="02020603050405020304" pitchFamily="18" charset="0"/>
              </a:rPr>
              <a:t>≠0</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71C1CD9-83A4-F146-80B2-F1694064BADE}"/>
              </a:ext>
            </a:extLst>
          </p:cNvPr>
          <p:cNvSpPr/>
          <p:nvPr/>
        </p:nvSpPr>
        <p:spPr>
          <a:xfrm>
            <a:off x="1341406" y="2702373"/>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从而点</a:t>
            </a:r>
            <a:r>
              <a:rPr lang="en-US" altLang="zh-CN" sz="2400" dirty="0">
                <a:solidFill>
                  <a:srgbClr val="000000"/>
                </a:solidFill>
                <a:latin typeface="方正书宋_GBK"/>
                <a:ea typeface="方正书宋_GBK"/>
                <a:cs typeface="Times New Roman" panose="02020603050405020304" pitchFamily="18" charset="0"/>
              </a:rPr>
              <a:t>P</a:t>
            </a:r>
            <a:r>
              <a:rPr lang="zh-CN" altLang="en-US" sz="2400" dirty="0">
                <a:solidFill>
                  <a:srgbClr val="000000"/>
                </a:solidFill>
                <a:latin typeface="方正书宋_GBK"/>
                <a:ea typeface="方正书宋_GBK"/>
                <a:cs typeface="Times New Roman" panose="02020603050405020304" pitchFamily="18" charset="0"/>
              </a:rPr>
              <a:t>的坐标不满足该方程</a:t>
            </a:r>
            <a:r>
              <a:rPr lang="en-US" altLang="zh-CN"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B2583EF1-6871-434F-87E0-CE2DF2B4DFC0}"/>
              </a:ext>
            </a:extLst>
          </p:cNvPr>
          <p:cNvSpPr/>
          <p:nvPr/>
        </p:nvSpPr>
        <p:spPr>
          <a:xfrm>
            <a:off x="1341405" y="3409274"/>
            <a:ext cx="9722543" cy="345736"/>
          </a:xfrm>
          <a:prstGeom prst="rect">
            <a:avLst/>
          </a:prstGeom>
        </p:spPr>
        <p:txBody>
          <a:bodyPr wrap="square">
            <a:spAutoFit/>
          </a:bodyPr>
          <a:lstStyle/>
          <a:p>
            <a:pPr indent="266700">
              <a:lnSpc>
                <a:spcPts val="1810"/>
              </a:lnSpc>
            </a:pPr>
            <a:r>
              <a:rPr lang="zh-CN" altLang="en-US" sz="2400" dirty="0">
                <a:latin typeface="NEU-HZ-S92"/>
                <a:ea typeface="方正书宋_GBK"/>
                <a:cs typeface="Times New Roman" panose="02020603050405020304" pitchFamily="18" charset="0"/>
              </a:rPr>
              <a:t>于是，</a:t>
            </a:r>
            <a:endParaRPr lang="zh-CN" altLang="zh-CN" sz="2400" dirty="0">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14ACCC06-9D51-DA43-A99F-00BC2EFC9B23}"/>
              </a:ext>
            </a:extLst>
          </p:cNvPr>
          <p:cNvSpPr/>
          <p:nvPr/>
        </p:nvSpPr>
        <p:spPr>
          <a:xfrm>
            <a:off x="2469457" y="340927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已知平面上一点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）和平面的法向量</a:t>
            </a:r>
            <a:r>
              <a:rPr lang="en-US" altLang="zh-CN" sz="2400" dirty="0">
                <a:solidFill>
                  <a:srgbClr val="000000"/>
                </a:solidFill>
                <a:latin typeface="NEU-BZ-S92"/>
                <a:ea typeface="方正书宋_GBK"/>
                <a:cs typeface="Times New Roman" panose="02020603050405020304" pitchFamily="18" charset="0"/>
              </a:rPr>
              <a:t>n=</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 </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 </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C7DFF3A0-6643-6B44-BD01-2FD8B4F22154}"/>
              </a:ext>
            </a:extLst>
          </p:cNvPr>
          <p:cNvSpPr/>
          <p:nvPr/>
        </p:nvSpPr>
        <p:spPr>
          <a:xfrm>
            <a:off x="1341405" y="408173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该平面的方程为</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CF6E5EAF-393C-5946-8F47-F33D982F4AE6}"/>
              </a:ext>
            </a:extLst>
          </p:cNvPr>
          <p:cNvSpPr/>
          <p:nvPr/>
        </p:nvSpPr>
        <p:spPr>
          <a:xfrm>
            <a:off x="1341404" y="478207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称其为平面的点法式方程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82437146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20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20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20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0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20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5" grpId="0"/>
      <p:bldP spid="19" grpId="0"/>
      <p:bldP spid="26" grpId="0"/>
      <p:bldP spid="27" grpId="0"/>
      <p:bldP spid="30" grpId="0"/>
      <p:bldP spid="17"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id="{A3C06D74-6A40-6A47-89F3-2F87ED0D2F58}"/>
              </a:ext>
            </a:extLst>
          </p:cNvPr>
          <p:cNvSpPr/>
          <p:nvPr/>
        </p:nvSpPr>
        <p:spPr>
          <a:xfrm>
            <a:off x="-1274853" y="648937"/>
            <a:ext cx="9722543" cy="345736"/>
          </a:xfrm>
          <a:prstGeom prst="rect">
            <a:avLst/>
          </a:prstGeom>
        </p:spPr>
        <p:txBody>
          <a:bodyPr wrap="square">
            <a:spAutoFit/>
          </a:bodyPr>
          <a:lstStyle/>
          <a:p>
            <a:pPr indent="176530" algn="ctr">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2400" dirty="0">
              <a:solidFill>
                <a:srgbClr val="FF00FF"/>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4D4E8319-0BFE-9249-8579-CE9B89C559FF}"/>
              </a:ext>
            </a:extLst>
          </p:cNvPr>
          <p:cNvSpPr/>
          <p:nvPr/>
        </p:nvSpPr>
        <p:spPr>
          <a:xfrm>
            <a:off x="1786513" y="1246523"/>
            <a:ext cx="111707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求到两定点</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z1</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z2</a:t>
            </a:r>
            <a:r>
              <a:rPr lang="zh-CN" altLang="en-US" sz="2400" dirty="0">
                <a:solidFill>
                  <a:srgbClr val="000000"/>
                </a:solidFill>
                <a:latin typeface="NEU-BZ-S92"/>
                <a:ea typeface="方正书宋_GBK"/>
                <a:cs typeface="Times New Roman" panose="02020603050405020304" pitchFamily="18" charset="0"/>
              </a:rPr>
              <a:t>）距离相等的点的轨迹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1880D0FE-DA57-8546-9045-5E41CE93052F}"/>
              </a:ext>
            </a:extLst>
          </p:cNvPr>
          <p:cNvSpPr/>
          <p:nvPr/>
        </p:nvSpPr>
        <p:spPr>
          <a:xfrm>
            <a:off x="711719" y="1947232"/>
            <a:ext cx="9722543" cy="344966"/>
          </a:xfrm>
          <a:prstGeom prst="rect">
            <a:avLst/>
          </a:prstGeom>
        </p:spPr>
        <p:txBody>
          <a:bodyPr wrap="square">
            <a:spAutoFit/>
          </a:bodyPr>
          <a:lstStyle/>
          <a:p>
            <a:pPr indent="266700">
              <a:lnSpc>
                <a:spcPts val="1810"/>
              </a:lnSpc>
            </a:pPr>
            <a:r>
              <a:rPr lang="zh-CN" altLang="en-US" sz="2400" b="1" dirty="0">
                <a:solidFill>
                  <a:srgbClr val="000000"/>
                </a:solidFill>
                <a:latin typeface="方正书宋_GBK"/>
                <a:ea typeface="方正书宋_GBK"/>
                <a:cs typeface="Times New Roman" panose="02020603050405020304" pitchFamily="18" charset="0"/>
              </a:rPr>
              <a:t>解</a:t>
            </a:r>
            <a:endParaRPr lang="zh-CN" altLang="zh-CN" sz="2400" b="1"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BD2EBDF0-2819-594C-A9BA-E58D815D0421}"/>
                  </a:ext>
                </a:extLst>
              </p:cNvPr>
              <p:cNvSpPr/>
              <p:nvPr/>
            </p:nvSpPr>
            <p:spPr>
              <a:xfrm>
                <a:off x="-320040" y="1972603"/>
                <a:ext cx="9722543"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r>
                        <a:rPr lang="zh-CN" altLang="en-US" sz="2400">
                          <a:solidFill>
                            <a:srgbClr val="000000"/>
                          </a:solidFill>
                          <a:latin typeface="Cambria Math" panose="02040503050406030204" pitchFamily="18" charset="0"/>
                          <a:ea typeface="方正书宋_GBK"/>
                          <a:cs typeface="Times New Roman" panose="02020603050405020304" pitchFamily="18" charset="0"/>
                        </a:rPr>
                        <m:t>设</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P</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x</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y</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z</m:t>
                      </m:r>
                      <m:r>
                        <a:rPr lang="zh-CN" altLang="en-US" sz="2400">
                          <a:solidFill>
                            <a:srgbClr val="000000"/>
                          </a:solidFill>
                          <a:latin typeface="Cambria Math" panose="02040503050406030204" pitchFamily="18" charset="0"/>
                          <a:ea typeface="方正书宋_GBK"/>
                          <a:cs typeface="Times New Roman" panose="02020603050405020304" pitchFamily="18" charset="0"/>
                        </a:rPr>
                        <m:t>）是轨迹上的任意一点，</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1" name="矩形 20">
                <a:extLst>
                  <a:ext uri="{FF2B5EF4-FFF2-40B4-BE49-F238E27FC236}">
                    <a16:creationId xmlns:a16="http://schemas.microsoft.com/office/drawing/2014/main" id="{BD2EBDF0-2819-594C-A9BA-E58D815D0421}"/>
                  </a:ext>
                </a:extLst>
              </p:cNvPr>
              <p:cNvSpPr>
                <a:spLocks noRot="1" noChangeAspect="1" noMove="1" noResize="1" noEditPoints="1" noAdjustHandles="1" noChangeArrowheads="1" noChangeShapeType="1" noTextEdit="1"/>
              </p:cNvSpPr>
              <p:nvPr/>
            </p:nvSpPr>
            <p:spPr>
              <a:xfrm>
                <a:off x="-320040" y="1972603"/>
                <a:ext cx="9722543" cy="323165"/>
              </a:xfrm>
              <a:prstGeom prst="rect">
                <a:avLst/>
              </a:prstGeom>
              <a:blipFill>
                <a:blip r:embed="rId2"/>
                <a:stretch>
                  <a:fillRect t="-34615" b="-38462"/>
                </a:stretch>
              </a:blipFill>
            </p:spPr>
            <p:txBody>
              <a:bodyPr/>
              <a:lstStyle/>
              <a:p>
                <a:r>
                  <a:rPr lang="zh-CN" altLang="en-US">
                    <a:noFill/>
                  </a:rPr>
                  <a:t> </a:t>
                </a:r>
              </a:p>
            </p:txBody>
          </p:sp>
        </mc:Fallback>
      </mc:AlternateContent>
      <p:sp>
        <p:nvSpPr>
          <p:cNvPr id="14" name="矩形 13">
            <a:extLst>
              <a:ext uri="{FF2B5EF4-FFF2-40B4-BE49-F238E27FC236}">
                <a16:creationId xmlns:a16="http://schemas.microsoft.com/office/drawing/2014/main" id="{8BFD98BE-83C7-384F-83D1-C0FEA131BF9D}"/>
              </a:ext>
            </a:extLst>
          </p:cNvPr>
          <p:cNvSpPr/>
          <p:nvPr/>
        </p:nvSpPr>
        <p:spPr>
          <a:xfrm>
            <a:off x="7010688" y="196152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a:t>
            </a:r>
            <a:r>
              <a:rPr lang="en-US" altLang="zh-CN" sz="2400" dirty="0">
                <a:solidFill>
                  <a:srgbClr val="000000"/>
                </a:solidFill>
                <a:latin typeface="NEU-BZ-S92"/>
                <a:ea typeface="方正书宋_GBK"/>
                <a:cs typeface="Times New Roman" panose="02020603050405020304" pitchFamily="18" charset="0"/>
              </a:rPr>
              <a:t>|PA|=|PB|</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99D9878D-09FE-4746-A6A0-9E0C38B417DE}"/>
              </a:ext>
            </a:extLst>
          </p:cNvPr>
          <p:cNvSpPr/>
          <p:nvPr/>
        </p:nvSpPr>
        <p:spPr>
          <a:xfrm>
            <a:off x="711719" y="2602624"/>
            <a:ext cx="1331219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D945477D-0F6F-FB44-B77A-7F40F5AA1EC7}"/>
              </a:ext>
            </a:extLst>
          </p:cNvPr>
          <p:cNvSpPr/>
          <p:nvPr/>
        </p:nvSpPr>
        <p:spPr>
          <a:xfrm>
            <a:off x="-3396689" y="3285104"/>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并且，</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747880DD-4B71-514D-9876-070FF4D12E2C}"/>
              </a:ext>
            </a:extLst>
          </p:cNvPr>
          <p:cNvSpPr/>
          <p:nvPr/>
        </p:nvSpPr>
        <p:spPr>
          <a:xfrm>
            <a:off x="-442926" y="3250265"/>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不在轨迹上的点的坐标不满足该方程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B542A352-FDA9-C44C-AEAA-308FC6C8F157}"/>
              </a:ext>
            </a:extLst>
          </p:cNvPr>
          <p:cNvSpPr/>
          <p:nvPr/>
        </p:nvSpPr>
        <p:spPr>
          <a:xfrm>
            <a:off x="6899160" y="324295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BDA96EB7-2A68-2E4C-B4EB-75B56925DC2F}"/>
              </a:ext>
            </a:extLst>
          </p:cNvPr>
          <p:cNvSpPr/>
          <p:nvPr/>
        </p:nvSpPr>
        <p:spPr>
          <a:xfrm>
            <a:off x="4718576" y="3250265"/>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所求点的轨迹方程是</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D83AFED6-C537-8A46-BAC1-36A2BAD732FB}"/>
              </a:ext>
            </a:extLst>
          </p:cNvPr>
          <p:cNvSpPr/>
          <p:nvPr/>
        </p:nvSpPr>
        <p:spPr>
          <a:xfrm>
            <a:off x="-36951" y="3790809"/>
            <a:ext cx="12030204" cy="344966"/>
          </a:xfrm>
          <a:prstGeom prst="rect">
            <a:avLst/>
          </a:prstGeom>
        </p:spPr>
        <p:txBody>
          <a:bodyPr wrap="square">
            <a:spAutoFit/>
          </a:bodyPr>
          <a:lstStyle/>
          <a:p>
            <a:pPr indent="266700" algn="ctr">
              <a:lnSpc>
                <a:spcPts val="1810"/>
              </a:lnSpc>
            </a:pP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z=x</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D12AE2ED-43E2-F848-A938-A932DC50C2D0}"/>
              </a:ext>
            </a:extLst>
          </p:cNvPr>
          <p:cNvSpPr/>
          <p:nvPr/>
        </p:nvSpPr>
        <p:spPr>
          <a:xfrm>
            <a:off x="278582" y="461054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如果将上述方程变形得，</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97E60DCF-1FA3-AD4C-8211-59CF346A218F}"/>
              </a:ext>
            </a:extLst>
          </p:cNvPr>
          <p:cNvSpPr/>
          <p:nvPr/>
        </p:nvSpPr>
        <p:spPr>
          <a:xfrm>
            <a:off x="-2817267" y="636851"/>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6 </a:t>
            </a:r>
            <a:endParaRPr lang="zh-CN" altLang="zh-CN" sz="2400" b="1"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3DA447D4-50B2-BB8F-8A48-EBBDD1FAEE23}"/>
              </a:ext>
            </a:extLst>
          </p:cNvPr>
          <p:cNvSpPr/>
          <p:nvPr/>
        </p:nvSpPr>
        <p:spPr>
          <a:xfrm>
            <a:off x="-3251157" y="5548900"/>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可以看出，</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E4D9CB9E-903C-5BBA-26B3-E446641D1ACC}"/>
              </a:ext>
            </a:extLst>
          </p:cNvPr>
          <p:cNvSpPr/>
          <p:nvPr/>
        </p:nvSpPr>
        <p:spPr>
          <a:xfrm>
            <a:off x="456284" y="5553269"/>
            <a:ext cx="12030204"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所求的轨迹是过线段</a:t>
            </a:r>
            <a:r>
              <a:rPr lang="en-US" altLang="zh-CN" sz="2400" dirty="0">
                <a:solidFill>
                  <a:srgbClr val="000000"/>
                </a:solidFill>
                <a:latin typeface="NEU-BZ-S92"/>
                <a:ea typeface="方正书宋_GBK"/>
                <a:cs typeface="Times New Roman" panose="02020603050405020304" pitchFamily="18" charset="0"/>
              </a:rPr>
              <a:t>AB</a:t>
            </a:r>
            <a:r>
              <a:rPr lang="zh-CN" altLang="en-US" sz="2400" dirty="0">
                <a:solidFill>
                  <a:srgbClr val="000000"/>
                </a:solidFill>
                <a:latin typeface="NEU-BZ-S92"/>
                <a:ea typeface="方正书宋_GBK"/>
                <a:cs typeface="Times New Roman" panose="02020603050405020304" pitchFamily="18" charset="0"/>
              </a:rPr>
              <a:t>的中点</a:t>
            </a:r>
            <a:r>
              <a:rPr lang="en-US" altLang="zh-CN" sz="2400" dirty="0">
                <a:solidFill>
                  <a:srgbClr val="000000"/>
                </a:solidFill>
                <a:latin typeface="NEU-BZ-S92"/>
                <a:ea typeface="方正书宋_GBK"/>
                <a:cs typeface="Times New Roman" panose="02020603050405020304" pitchFamily="18" charset="0"/>
              </a:rPr>
              <a:t>( x</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86F700FB-F956-E63C-1EE5-4FB3F9D61383}"/>
              </a:ext>
            </a:extLst>
          </p:cNvPr>
          <p:cNvSpPr/>
          <p:nvPr/>
        </p:nvSpPr>
        <p:spPr>
          <a:xfrm>
            <a:off x="711717" y="615975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且垂直于向量</a:t>
            </a:r>
            <a:r>
              <a:rPr lang="en-US" altLang="zh-CN" sz="2400" dirty="0">
                <a:solidFill>
                  <a:srgbClr val="000000"/>
                </a:solidFill>
                <a:latin typeface="NEU-BZ-S92"/>
                <a:ea typeface="方正书宋_GBK"/>
                <a:cs typeface="Times New Roman" panose="02020603050405020304" pitchFamily="18" charset="0"/>
              </a:rPr>
              <a:t>AB=</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 </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的平面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9654B313-62AB-7821-7860-6E5DE1F1DEC3}"/>
              </a:ext>
            </a:extLst>
          </p:cNvPr>
          <p:cNvPicPr>
            <a:picLocks noChangeAspect="1"/>
          </p:cNvPicPr>
          <p:nvPr/>
        </p:nvPicPr>
        <p:blipFill>
          <a:blip r:embed="rId3"/>
          <a:stretch>
            <a:fillRect/>
          </a:stretch>
        </p:blipFill>
        <p:spPr>
          <a:xfrm>
            <a:off x="4159443" y="4399185"/>
            <a:ext cx="7104270" cy="768453"/>
          </a:xfrm>
          <a:prstGeom prst="rect">
            <a:avLst/>
          </a:prstGeom>
        </p:spPr>
      </p:pic>
    </p:spTree>
    <p:extLst>
      <p:ext uri="{BB962C8B-B14F-4D97-AF65-F5344CB8AC3E}">
        <p14:creationId xmlns:p14="http://schemas.microsoft.com/office/powerpoint/2010/main" val="296924960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2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20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20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20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20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20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20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left)">
                                      <p:cBhvr>
                                        <p:cTn id="71" dur="20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wipe(left)">
                                      <p:cBhvr>
                                        <p:cTn id="76" dur="2000"/>
                                        <p:tgtEl>
                                          <p:spTgt spid="5"/>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6" grpId="0"/>
      <p:bldP spid="18" grpId="0"/>
      <p:bldP spid="21" grpId="0"/>
      <p:bldP spid="14" grpId="0"/>
      <p:bldP spid="20" grpId="0"/>
      <p:bldP spid="23" grpId="0"/>
      <p:bldP spid="25" grpId="0"/>
      <p:bldP spid="26" grpId="0"/>
      <p:bldP spid="27" grpId="0"/>
      <p:bldP spid="28" grpId="0"/>
      <p:bldP spid="30"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id="{E7DCFC4C-929E-E641-A87F-905A4B19786A}"/>
              </a:ext>
            </a:extLst>
          </p:cNvPr>
          <p:cNvSpPr/>
          <p:nvPr/>
        </p:nvSpPr>
        <p:spPr>
          <a:xfrm>
            <a:off x="1049484" y="1000318"/>
            <a:ext cx="9722543"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 </a:t>
            </a:r>
            <a:r>
              <a:rPr lang="zh-CN" altLang="en-US" sz="2400" dirty="0">
                <a:solidFill>
                  <a:srgbClr val="000000"/>
                </a:solidFill>
                <a:latin typeface="NEU-BZ-S92"/>
                <a:ea typeface="方正书宋_GBK"/>
                <a:cs typeface="Times New Roman" panose="02020603050405020304" pitchFamily="18" charset="0"/>
              </a:rPr>
              <a:t>空间直线的方程</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DF6215F6-DBD4-A24B-9AF1-B3C112C8EFD7}"/>
              </a:ext>
            </a:extLst>
          </p:cNvPr>
          <p:cNvSpPr/>
          <p:nvPr/>
        </p:nvSpPr>
        <p:spPr>
          <a:xfrm>
            <a:off x="1049484" y="1613258"/>
            <a:ext cx="9722543" cy="34496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A3C06D74-6A40-6A47-89F3-2F87ED0D2F58}"/>
              </a:ext>
            </a:extLst>
          </p:cNvPr>
          <p:cNvSpPr/>
          <p:nvPr/>
        </p:nvSpPr>
        <p:spPr>
          <a:xfrm>
            <a:off x="3992142" y="160316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直线可看作是两个平面的交线，</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1880D0FE-DA57-8546-9045-5E41CE93052F}"/>
              </a:ext>
            </a:extLst>
          </p:cNvPr>
          <p:cNvSpPr/>
          <p:nvPr/>
        </p:nvSpPr>
        <p:spPr>
          <a:xfrm>
            <a:off x="8707475" y="1608371"/>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反之，</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BD2EBDF0-2819-594C-A9BA-E58D815D0421}"/>
              </a:ext>
            </a:extLst>
          </p:cNvPr>
          <p:cNvSpPr/>
          <p:nvPr/>
        </p:nvSpPr>
        <p:spPr>
          <a:xfrm>
            <a:off x="130628" y="217871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两个不平行的平面相交于一条直线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39A319B0-BB13-854E-8241-6D6CC57FD9EE}"/>
              </a:ext>
            </a:extLst>
          </p:cNvPr>
          <p:cNvSpPr/>
          <p:nvPr/>
        </p:nvSpPr>
        <p:spPr>
          <a:xfrm>
            <a:off x="5017798" y="2167855"/>
            <a:ext cx="9722543" cy="34547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A</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A</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不对应成比例时，</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8355528F-D741-5C40-A895-273CB30C33F4}"/>
              </a:ext>
            </a:extLst>
          </p:cNvPr>
          <p:cNvSpPr/>
          <p:nvPr/>
        </p:nvSpPr>
        <p:spPr>
          <a:xfrm>
            <a:off x="156526" y="2827082"/>
            <a:ext cx="9722543" cy="34547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方程组</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39B306AF-3CBA-1443-AA85-4DD668FD517E}"/>
              </a:ext>
            </a:extLst>
          </p:cNvPr>
          <p:cNvSpPr/>
          <p:nvPr/>
        </p:nvSpPr>
        <p:spPr>
          <a:xfrm>
            <a:off x="1560204" y="2863325"/>
            <a:ext cx="9722543" cy="808363"/>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A</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x+B</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y+C</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z+D</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p>
          <a:p>
            <a:pPr indent="266700">
              <a:lnSpc>
                <a:spcPts val="1810"/>
              </a:lnSpc>
            </a:pPr>
            <a:endParaRPr lang="zh-CN" altLang="en-US" sz="2400" dirty="0">
              <a:solidFill>
                <a:srgbClr val="000000"/>
              </a:solidFill>
              <a:latin typeface="NEU-BZ-S92"/>
              <a:ea typeface="方正书宋_GBK"/>
              <a:cs typeface="Times New Roman" panose="02020603050405020304" pitchFamily="18" charset="0"/>
            </a:endParaRPr>
          </a:p>
          <a:p>
            <a:pPr indent="266700">
              <a:lnSpc>
                <a:spcPts val="1810"/>
              </a:lnSpc>
            </a:pPr>
            <a:r>
              <a:rPr lang="en-US" altLang="zh-CN" sz="2400" dirty="0">
                <a:solidFill>
                  <a:srgbClr val="000000"/>
                </a:solidFill>
                <a:latin typeface="NEU-BZ-S92"/>
                <a:ea typeface="方正书宋_GBK"/>
                <a:cs typeface="Times New Roman" panose="02020603050405020304" pitchFamily="18" charset="0"/>
              </a:rPr>
              <a:t>A</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x+B</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y+C</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z+D</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=0</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81588F8A-0FFE-6C47-8B9D-8016A5CE6B80}"/>
              </a:ext>
            </a:extLst>
          </p:cNvPr>
          <p:cNvSpPr/>
          <p:nvPr/>
        </p:nvSpPr>
        <p:spPr>
          <a:xfrm>
            <a:off x="4493386" y="295385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表示的是两个不平行平面的交线的方程，</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75330FE8-60C0-6B4B-BDDE-018CBDBA8E01}"/>
              </a:ext>
            </a:extLst>
          </p:cNvPr>
          <p:cNvSpPr/>
          <p:nvPr/>
        </p:nvSpPr>
        <p:spPr>
          <a:xfrm>
            <a:off x="156526" y="403358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称其为空间直线的一般式方程</a:t>
            </a:r>
            <a: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a:t>
            </a:r>
            <a:endParaRPr lang="zh-CN"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23" name="矩形 22">
            <a:extLst>
              <a:ext uri="{FF2B5EF4-FFF2-40B4-BE49-F238E27FC236}">
                <a16:creationId xmlns:a16="http://schemas.microsoft.com/office/drawing/2014/main" id="{4D93C692-CCD5-5942-A181-B7C721695216}"/>
              </a:ext>
            </a:extLst>
          </p:cNvPr>
          <p:cNvSpPr/>
          <p:nvPr/>
        </p:nvSpPr>
        <p:spPr>
          <a:xfrm>
            <a:off x="4452468" y="4030152"/>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称与直线平行的非零向量为该直线的方向向量</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0" name="矩形 29">
                <a:extLst>
                  <a:ext uri="{FF2B5EF4-FFF2-40B4-BE49-F238E27FC236}">
                    <a16:creationId xmlns:a16="http://schemas.microsoft.com/office/drawing/2014/main" id="{EA3F8C19-C42B-3944-8504-48465EC2B8EB}"/>
                  </a:ext>
                </a:extLst>
              </p:cNvPr>
              <p:cNvSpPr/>
              <p:nvPr/>
            </p:nvSpPr>
            <p:spPr>
              <a:xfrm>
                <a:off x="-557845" y="4675905"/>
                <a:ext cx="12614806"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r>
                        <a:rPr lang="zh-CN" altLang="en-US" sz="2400">
                          <a:solidFill>
                            <a:srgbClr val="000000"/>
                          </a:solidFill>
                          <a:latin typeface="Cambria Math" panose="02040503050406030204" pitchFamily="18" charset="0"/>
                          <a:ea typeface="方正书宋_GBK"/>
                          <a:cs typeface="Times New Roman" panose="02020603050405020304" pitchFamily="18" charset="0"/>
                        </a:rPr>
                        <m:t>如果已知直线上一点</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P</m:t>
                      </m:r>
                      <m:r>
                        <a:rPr lang="en-US" altLang="zh-CN" sz="2400" baseline="-25000">
                          <a:solidFill>
                            <a:srgbClr val="000000"/>
                          </a:solidFill>
                          <a:latin typeface="Cambria Math" panose="02040503050406030204" pitchFamily="18" charset="0"/>
                          <a:ea typeface="方正书宋_GBK"/>
                          <a:cs typeface="Times New Roman" panose="02020603050405020304" pitchFamily="18" charset="0"/>
                        </a:rPr>
                        <m:t>0</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x</m:t>
                      </m:r>
                      <m:r>
                        <a:rPr lang="en-US" altLang="zh-CN" sz="2400" baseline="-25000">
                          <a:solidFill>
                            <a:srgbClr val="000000"/>
                          </a:solidFill>
                          <a:latin typeface="Cambria Math" panose="02040503050406030204" pitchFamily="18" charset="0"/>
                          <a:ea typeface="方正书宋_GBK"/>
                          <a:cs typeface="Times New Roman" panose="02020603050405020304" pitchFamily="18" charset="0"/>
                        </a:rPr>
                        <m:t>0</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y</m:t>
                      </m:r>
                      <m:r>
                        <a:rPr lang="en-US" altLang="zh-CN" sz="2400" baseline="-25000">
                          <a:solidFill>
                            <a:srgbClr val="000000"/>
                          </a:solidFill>
                          <a:latin typeface="Cambria Math" panose="02040503050406030204" pitchFamily="18" charset="0"/>
                          <a:ea typeface="方正书宋_GBK"/>
                          <a:cs typeface="Times New Roman" panose="02020603050405020304" pitchFamily="18" charset="0"/>
                        </a:rPr>
                        <m:t>0</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z</m:t>
                      </m:r>
                      <m:r>
                        <a:rPr lang="en-US" altLang="zh-CN" sz="2400" baseline="-25000">
                          <a:solidFill>
                            <a:srgbClr val="000000"/>
                          </a:solidFill>
                          <a:latin typeface="Cambria Math" panose="02040503050406030204" pitchFamily="18" charset="0"/>
                          <a:ea typeface="方正书宋_GBK"/>
                          <a:cs typeface="Times New Roman" panose="02020603050405020304" pitchFamily="18" charset="0"/>
                        </a:rPr>
                        <m:t>0</m:t>
                      </m:r>
                      <m:r>
                        <a:rPr lang="zh-CN" altLang="en-US" sz="2400">
                          <a:solidFill>
                            <a:srgbClr val="000000"/>
                          </a:solidFill>
                          <a:latin typeface="Cambria Math" panose="02040503050406030204" pitchFamily="18" charset="0"/>
                          <a:ea typeface="方正书宋_GBK"/>
                          <a:cs typeface="Times New Roman" panose="02020603050405020304" pitchFamily="18" charset="0"/>
                        </a:rPr>
                        <m:t>）和直线的方向向量</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s</m:t>
                      </m:r>
                      <m:r>
                        <a:rPr lang="en-US" altLang="zh-CN" sz="2400">
                          <a:solidFill>
                            <a:srgbClr val="000000"/>
                          </a:solidFill>
                          <a:latin typeface="Cambria Math" panose="02040503050406030204" pitchFamily="18" charset="0"/>
                          <a:ea typeface="方正书宋_GBK"/>
                          <a:cs typeface="Times New Roman" panose="02020603050405020304" pitchFamily="18" charset="0"/>
                        </a:rPr>
                        <m:t>=</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m</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 </m:t>
                      </m:r>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n</m:t>
                      </m:r>
                      <m:r>
                        <m:rPr>
                          <m:nor/>
                        </m:rPr>
                        <a:rPr lang="en-US"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m:t>|</m:t>
                      </m:r>
                      <m:r>
                        <a:rPr lang="zh-CN" altLang="en-US" sz="2400">
                          <a:solidFill>
                            <a:srgbClr val="000000"/>
                          </a:solidFill>
                          <a:latin typeface="Cambria Math" panose="02040503050406030204" pitchFamily="18" charset="0"/>
                          <a:ea typeface="方正书宋_GBK"/>
                          <a:cs typeface="Times New Roman" panose="02020603050405020304" pitchFamily="18" charset="0"/>
                        </a:rPr>
                        <m:t>，</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30" name="矩形 29">
                <a:extLst>
                  <a:ext uri="{FF2B5EF4-FFF2-40B4-BE49-F238E27FC236}">
                    <a16:creationId xmlns:a16="http://schemas.microsoft.com/office/drawing/2014/main" id="{EA3F8C19-C42B-3944-8504-48465EC2B8EB}"/>
                  </a:ext>
                </a:extLst>
              </p:cNvPr>
              <p:cNvSpPr>
                <a:spLocks noRot="1" noChangeAspect="1" noMove="1" noResize="1" noEditPoints="1" noAdjustHandles="1" noChangeArrowheads="1" noChangeShapeType="1" noTextEdit="1"/>
              </p:cNvSpPr>
              <p:nvPr/>
            </p:nvSpPr>
            <p:spPr>
              <a:xfrm>
                <a:off x="-557845" y="4675905"/>
                <a:ext cx="12614806" cy="323165"/>
              </a:xfrm>
              <a:prstGeom prst="rect">
                <a:avLst/>
              </a:prstGeom>
              <a:blipFill>
                <a:blip r:embed="rId2"/>
                <a:stretch>
                  <a:fillRect t="-34615" b="-46154"/>
                </a:stretch>
              </a:blipFill>
            </p:spPr>
            <p:txBody>
              <a:bodyPr/>
              <a:lstStyle/>
              <a:p>
                <a:r>
                  <a:rPr lang="zh-CN" altLang="en-US">
                    <a:noFill/>
                  </a:rPr>
                  <a:t> </a:t>
                </a:r>
              </a:p>
            </p:txBody>
          </p:sp>
        </mc:Fallback>
      </mc:AlternateContent>
      <p:sp>
        <p:nvSpPr>
          <p:cNvPr id="31" name="矩形 30">
            <a:extLst>
              <a:ext uri="{FF2B5EF4-FFF2-40B4-BE49-F238E27FC236}">
                <a16:creationId xmlns:a16="http://schemas.microsoft.com/office/drawing/2014/main" id="{B1C1BF76-396A-7045-B3A8-D0BEE5EA9280}"/>
              </a:ext>
            </a:extLst>
          </p:cNvPr>
          <p:cNvSpPr/>
          <p:nvPr/>
        </p:nvSpPr>
        <p:spPr>
          <a:xfrm>
            <a:off x="1365356" y="545027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就可以唯一确定该直线且可以写出该直线的方程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93369759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20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2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20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20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20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20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20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20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2000"/>
                                        <p:tgtEl>
                                          <p:spTgt spid="2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20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9" grpId="0"/>
      <p:bldP spid="18" grpId="0"/>
      <p:bldP spid="21" grpId="0"/>
      <p:bldP spid="25" grpId="0"/>
      <p:bldP spid="26" grpId="0"/>
      <p:bldP spid="27" grpId="0"/>
      <p:bldP spid="28" grpId="0"/>
      <p:bldP spid="20" grpId="0"/>
      <p:bldP spid="23" grpId="0"/>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74014" y="1082980"/>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设</a:t>
            </a:r>
            <a:r>
              <a:rPr lang="en-US" altLang="zh-CN" sz="2400" dirty="0">
                <a:solidFill>
                  <a:srgbClr val="000000"/>
                </a:solidFill>
                <a:latin typeface="方正书宋_GBK"/>
                <a:ea typeface="方正书宋_GBK"/>
                <a:cs typeface="Times New Roman" panose="02020603050405020304" pitchFamily="18" charset="0"/>
              </a:rPr>
              <a:t>P</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x</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y</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z</a:t>
            </a:r>
            <a:r>
              <a:rPr lang="zh-CN" altLang="en-US" sz="2400" dirty="0">
                <a:solidFill>
                  <a:srgbClr val="000000"/>
                </a:solidFill>
                <a:latin typeface="方正书宋_GBK"/>
                <a:ea typeface="方正书宋_GBK"/>
                <a:cs typeface="Times New Roman" panose="02020603050405020304" pitchFamily="18" charset="0"/>
              </a:rPr>
              <a:t>）是该直线上任意一点，</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695824" y="1709414"/>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则向量</a:t>
            </a:r>
            <a:r>
              <a:rPr lang="en-US" altLang="zh-CN" sz="2400" dirty="0">
                <a:solidFill>
                  <a:srgbClr val="000000"/>
                </a:solidFill>
                <a:latin typeface="NEU-BZ-S92"/>
                <a:ea typeface="方正书宋_GBK"/>
                <a:cs typeface="Times New Roman" panose="02020603050405020304" pitchFamily="18" charset="0"/>
              </a:rPr>
              <a:t>P0P={x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与直线的方向向量</a:t>
            </a:r>
            <a:r>
              <a:rPr lang="en-US" altLang="zh-CN" sz="2400" dirty="0">
                <a:solidFill>
                  <a:srgbClr val="000000"/>
                </a:solidFill>
                <a:latin typeface="NEU-BZ-S92"/>
                <a:ea typeface="方正书宋_GBK"/>
                <a:cs typeface="Times New Roman" panose="02020603050405020304" pitchFamily="18" charset="0"/>
              </a:rPr>
              <a:t>s={l</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m</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平行，</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9AD4198-AD0D-2B42-B5C7-87E388B3D92F}"/>
              </a:ext>
            </a:extLst>
          </p:cNvPr>
          <p:cNvSpPr/>
          <p:nvPr/>
        </p:nvSpPr>
        <p:spPr>
          <a:xfrm>
            <a:off x="695824" y="2297577"/>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即两向量的坐标对应成比例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2708645" y="2345358"/>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由此可得方程</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l=y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m=z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FF00FF"/>
              </a:solidFill>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C1E027A7-F120-0140-9F91-9A0807A9BBD9}"/>
              </a:ext>
            </a:extLst>
          </p:cNvPr>
          <p:cNvSpPr/>
          <p:nvPr/>
        </p:nvSpPr>
        <p:spPr>
          <a:xfrm>
            <a:off x="695824" y="3083542"/>
            <a:ext cx="9722543" cy="34419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4366E61-3E71-8F40-A6EC-6CA7F6C0AE36}"/>
              </a:ext>
            </a:extLst>
          </p:cNvPr>
          <p:cNvSpPr/>
          <p:nvPr/>
        </p:nvSpPr>
        <p:spPr>
          <a:xfrm>
            <a:off x="1836424" y="311005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直线上任意一点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）的坐标满足该方程；</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695824" y="3868160"/>
            <a:ext cx="9722543" cy="34419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反过来，</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E5981C8A-808E-B346-9830-A7F2802BB277}"/>
              </a:ext>
            </a:extLst>
          </p:cNvPr>
          <p:cNvSpPr/>
          <p:nvPr/>
        </p:nvSpPr>
        <p:spPr>
          <a:xfrm>
            <a:off x="2260097" y="3868160"/>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）不在直线上，</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7121368" y="3873982"/>
            <a:ext cx="9722543" cy="34419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那么向量</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与方向向量</a:t>
            </a:r>
            <a:r>
              <a:rPr lang="en-US" altLang="zh-CN" sz="2400" dirty="0">
                <a:solidFill>
                  <a:srgbClr val="000000"/>
                </a:solidFill>
                <a:latin typeface="NEU-BZ-S92"/>
                <a:ea typeface="方正书宋_GBK"/>
                <a:cs typeface="Times New Roman" panose="02020603050405020304" pitchFamily="18" charset="0"/>
              </a:rPr>
              <a:t>s</a:t>
            </a:r>
            <a:r>
              <a:rPr lang="zh-CN" altLang="en-US" sz="2400" dirty="0">
                <a:solidFill>
                  <a:srgbClr val="000000"/>
                </a:solidFill>
                <a:latin typeface="NEU-BZ-S92"/>
                <a:ea typeface="方正书宋_GBK"/>
                <a:cs typeface="Times New Roman" panose="02020603050405020304" pitchFamily="18" charset="0"/>
              </a:rPr>
              <a:t>不平行，</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695823" y="465277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即两向量的坐标对应不成比例，</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5298081" y="4625496"/>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从而点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的坐标不满足该方程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1174014" y="529219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于是，</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3DE1ADE5-2381-232F-0FDF-FB6912B4DC6D}"/>
              </a:ext>
            </a:extLst>
          </p:cNvPr>
          <p:cNvSpPr/>
          <p:nvPr/>
        </p:nvSpPr>
        <p:spPr>
          <a:xfrm>
            <a:off x="2260096" y="529219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已知直线上一点</a:t>
            </a:r>
            <a:r>
              <a:rPr lang="en-US" altLang="zh-CN" sz="2400" dirty="0">
                <a:solidFill>
                  <a:srgbClr val="000000"/>
                </a:solidFill>
                <a:latin typeface="NEU-BZ-S92"/>
                <a:ea typeface="方正书宋_GBK"/>
                <a:cs typeface="Times New Roman" panose="02020603050405020304" pitchFamily="18" charset="0"/>
              </a:rPr>
              <a:t>P0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）和直线的方向向量</a:t>
            </a:r>
            <a:r>
              <a:rPr lang="en-US" altLang="zh-CN" sz="2400" dirty="0">
                <a:solidFill>
                  <a:srgbClr val="000000"/>
                </a:solidFill>
                <a:latin typeface="NEU-BZ-S92"/>
                <a:ea typeface="方正书宋_GBK"/>
                <a:cs typeface="Times New Roman" panose="02020603050405020304" pitchFamily="18" charset="0"/>
              </a:rPr>
              <a:t>s={l</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m</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39605D33-A67A-0A38-1267-344CC330EAFD}"/>
              </a:ext>
            </a:extLst>
          </p:cNvPr>
          <p:cNvSpPr/>
          <p:nvPr/>
        </p:nvSpPr>
        <p:spPr>
          <a:xfrm>
            <a:off x="695823" y="594095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该直线的方程为</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l=y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m=z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FF60302F-4FE3-319A-7DEB-8591D528EE28}"/>
              </a:ext>
            </a:extLst>
          </p:cNvPr>
          <p:cNvSpPr/>
          <p:nvPr/>
        </p:nvSpPr>
        <p:spPr>
          <a:xfrm>
            <a:off x="6292400" y="5975990"/>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称其为空间直线的点向式方程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59717592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2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20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20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20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20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20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left)">
                                      <p:cBhvr>
                                        <p:cTn id="52" dur="20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20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20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2000"/>
                                        <p:tgtEl>
                                          <p:spTgt spid="10"/>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wipe(left)">
                                      <p:cBhvr>
                                        <p:cTn id="7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28" grpId="0"/>
      <p:bldP spid="30" grpId="0"/>
      <p:bldP spid="20" grpId="0"/>
      <p:bldP spid="23" grpId="0"/>
      <p:bldP spid="24" grpId="0"/>
      <p:bldP spid="3" grpId="0"/>
      <p:bldP spid="4" grpId="0"/>
      <p:bldP spid="5" grpId="0"/>
      <p:bldP spid="6" grpId="0"/>
      <p:bldP spid="7" grpId="0"/>
      <p:bldP spid="10"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id="{E7DCFC4C-929E-E641-A87F-905A4B19786A}"/>
              </a:ext>
            </a:extLst>
          </p:cNvPr>
          <p:cNvSpPr/>
          <p:nvPr/>
        </p:nvSpPr>
        <p:spPr>
          <a:xfrm>
            <a:off x="1667717" y="2341583"/>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特别地，</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DF6215F6-DBD4-A24B-9AF1-B3C112C8EFD7}"/>
              </a:ext>
            </a:extLst>
          </p:cNvPr>
          <p:cNvSpPr/>
          <p:nvPr/>
        </p:nvSpPr>
        <p:spPr>
          <a:xfrm>
            <a:off x="3080933" y="231710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l=0</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FF00FF"/>
              </a:solidFill>
              <a:latin typeface="NEU-BZ-S92"/>
              <a:ea typeface="方正书宋_GBK"/>
              <a:cs typeface="Times New Roman" panose="02020603050405020304" pitchFamily="18" charset="0"/>
            </a:endParaRPr>
          </a:p>
        </p:txBody>
      </p:sp>
      <p:sp>
        <p:nvSpPr>
          <p:cNvPr id="29" name="矩形 28">
            <a:extLst>
              <a:ext uri="{FF2B5EF4-FFF2-40B4-BE49-F238E27FC236}">
                <a16:creationId xmlns:a16="http://schemas.microsoft.com/office/drawing/2014/main" id="{A3C06D74-6A40-6A47-89F3-2F87ED0D2F58}"/>
              </a:ext>
            </a:extLst>
          </p:cNvPr>
          <p:cNvSpPr/>
          <p:nvPr/>
        </p:nvSpPr>
        <p:spPr>
          <a:xfrm>
            <a:off x="4674437" y="233196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直线方程为</a:t>
            </a:r>
            <a:r>
              <a:rPr lang="en-US" altLang="zh-CN" sz="2400" dirty="0">
                <a:solidFill>
                  <a:srgbClr val="000000"/>
                </a:solidFill>
                <a:latin typeface="NEU-BZ-S92"/>
                <a:ea typeface="方正书宋_GBK"/>
                <a:cs typeface="Times New Roman" panose="02020603050405020304" pitchFamily="18" charset="0"/>
              </a:rPr>
              <a:t>x=x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1880D0FE-DA57-8546-9045-5E41CE93052F}"/>
              </a:ext>
            </a:extLst>
          </p:cNvPr>
          <p:cNvSpPr/>
          <p:nvPr/>
        </p:nvSpPr>
        <p:spPr>
          <a:xfrm>
            <a:off x="7325741" y="2317108"/>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m=z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n</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F3D4940F-E797-A44E-91B7-2BE0AED8D38E}"/>
              </a:ext>
            </a:extLst>
          </p:cNvPr>
          <p:cNvSpPr/>
          <p:nvPr/>
        </p:nvSpPr>
        <p:spPr>
          <a:xfrm>
            <a:off x="976125" y="2985993"/>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该直线是平面</a:t>
            </a:r>
            <a:r>
              <a:rPr lang="en-US" altLang="zh-CN" sz="2400" dirty="0">
                <a:solidFill>
                  <a:srgbClr val="000000"/>
                </a:solidFill>
                <a:latin typeface="NEU-BZ-S92"/>
                <a:ea typeface="方正书宋_GBK"/>
                <a:cs typeface="Times New Roman" panose="02020603050405020304" pitchFamily="18" charset="0"/>
              </a:rPr>
              <a:t>x=x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上的一条直线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BD2EBDF0-2819-594C-A9BA-E58D815D0421}"/>
              </a:ext>
            </a:extLst>
          </p:cNvPr>
          <p:cNvSpPr/>
          <p:nvPr/>
        </p:nvSpPr>
        <p:spPr>
          <a:xfrm>
            <a:off x="2040685" y="2986709"/>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l=m=0</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8F7951D8-A767-6247-AAD7-598DE4C4BA51}"/>
              </a:ext>
            </a:extLst>
          </p:cNvPr>
          <p:cNvSpPr/>
          <p:nvPr/>
        </p:nvSpPr>
        <p:spPr>
          <a:xfrm>
            <a:off x="7678968" y="299703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直线方程为</a:t>
            </a:r>
            <a:r>
              <a:rPr lang="en-US" altLang="zh-CN" sz="2400" dirty="0">
                <a:solidFill>
                  <a:srgbClr val="000000"/>
                </a:solidFill>
                <a:latin typeface="方正书宋_GBK"/>
                <a:ea typeface="方正书宋_GBK"/>
                <a:cs typeface="Times New Roman" panose="02020603050405020304" pitchFamily="18" charset="0"/>
              </a:rPr>
              <a:t>x=x</a:t>
            </a:r>
            <a:r>
              <a:rPr lang="en-US" altLang="zh-CN" sz="2400" baseline="-25000" dirty="0">
                <a:solidFill>
                  <a:srgbClr val="000000"/>
                </a:solidFill>
                <a:latin typeface="方正书宋_GBK"/>
                <a:ea typeface="方正书宋_GBK"/>
                <a:cs typeface="Times New Roman" panose="02020603050405020304" pitchFamily="18" charset="0"/>
              </a:rPr>
              <a:t>0</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F56729C3-CC70-3546-B885-8CBD8DFC242D}"/>
              </a:ext>
            </a:extLst>
          </p:cNvPr>
          <p:cNvSpPr/>
          <p:nvPr/>
        </p:nvSpPr>
        <p:spPr>
          <a:xfrm>
            <a:off x="976125" y="3695582"/>
            <a:ext cx="9722543" cy="344966"/>
          </a:xfrm>
          <a:prstGeom prst="rect">
            <a:avLst/>
          </a:prstGeom>
        </p:spPr>
        <p:txBody>
          <a:bodyPr wrap="square">
            <a:spAutoFit/>
          </a:bodyPr>
          <a:lstStyle/>
          <a:p>
            <a:pPr indent="266700">
              <a:lnSpc>
                <a:spcPts val="1810"/>
              </a:lnSpc>
            </a:pPr>
            <a:r>
              <a:rPr lang="en-US" altLang="zh-CN" sz="2400" dirty="0">
                <a:solidFill>
                  <a:srgbClr val="000000"/>
                </a:solidFill>
                <a:latin typeface="方正书宋_GBK"/>
                <a:ea typeface="方正书宋_GBK"/>
                <a:cs typeface="Times New Roman" panose="02020603050405020304" pitchFamily="18" charset="0"/>
              </a:rPr>
              <a:t>y=y</a:t>
            </a:r>
            <a:r>
              <a:rPr lang="en-US" altLang="zh-CN" sz="2400" baseline="-25000" dirty="0">
                <a:solidFill>
                  <a:srgbClr val="000000"/>
                </a:solidFill>
                <a:latin typeface="方正书宋_GBK"/>
                <a:ea typeface="方正书宋_GBK"/>
                <a:cs typeface="Times New Roman" panose="02020603050405020304" pitchFamily="18" charset="0"/>
              </a:rPr>
              <a:t>0</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D7F32679-A037-C740-BBD1-555C3CDCC6DE}"/>
              </a:ext>
            </a:extLst>
          </p:cNvPr>
          <p:cNvSpPr/>
          <p:nvPr/>
        </p:nvSpPr>
        <p:spPr>
          <a:xfrm>
            <a:off x="2260079" y="3735621"/>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该直线是过点（</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）且平行于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轴的一条直线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44196494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20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2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2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2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2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9" grpId="0"/>
      <p:bldP spid="18" grpId="0"/>
      <p:bldP spid="17" grpId="0"/>
      <p:bldP spid="21" grpId="0"/>
      <p:bldP spid="20" grpId="0"/>
      <p:bldP spid="23"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670747" y="2268309"/>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求过两点</a:t>
            </a:r>
            <a:r>
              <a:rPr lang="en-US" altLang="zh-CN" sz="2400" dirty="0">
                <a:solidFill>
                  <a:srgbClr val="000000"/>
                </a:solidFill>
                <a:latin typeface="NEU-BZ-S92"/>
                <a:ea typeface="方正书宋_GBK"/>
                <a:cs typeface="Times New Roman" panose="02020603050405020304" pitchFamily="18" charset="0"/>
              </a:rPr>
              <a:t>P1</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）与</a:t>
            </a:r>
            <a:r>
              <a:rPr lang="en-US" altLang="zh-CN" sz="2400" dirty="0">
                <a:solidFill>
                  <a:srgbClr val="000000"/>
                </a:solidFill>
                <a:latin typeface="NEU-BZ-S92"/>
                <a:ea typeface="方正书宋_GBK"/>
                <a:cs typeface="Times New Roman" panose="02020603050405020304" pitchFamily="18" charset="0"/>
              </a:rPr>
              <a:t>P2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）的直线方程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593688" y="3207048"/>
            <a:ext cx="10457848" cy="345159"/>
          </a:xfrm>
          <a:prstGeom prst="rect">
            <a:avLst/>
          </a:prstGeom>
        </p:spPr>
        <p:txBody>
          <a:bodyPr wrap="square">
            <a:spAutoFit/>
          </a:bodyPr>
          <a:lstStyle/>
          <a:p>
            <a:pPr indent="266700">
              <a:lnSpc>
                <a:spcPts val="1810"/>
              </a:lnSpc>
            </a:pPr>
            <a:r>
              <a:rPr lang="zh-CN" altLang="en-US" sz="2400" b="1" dirty="0">
                <a:solidFill>
                  <a:srgbClr val="000000"/>
                </a:solidFill>
                <a:latin typeface="NEU-BZ-S92"/>
                <a:ea typeface="方正书宋_GBK"/>
                <a:cs typeface="Times New Roman" panose="02020603050405020304" pitchFamily="18" charset="0"/>
              </a:rPr>
              <a:t>解</a:t>
            </a:r>
            <a:endParaRPr lang="zh-CN" altLang="zh-CN" sz="2400" b="1"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D690064C-564A-4F4B-96B8-16BC392B9423}"/>
              </a:ext>
            </a:extLst>
          </p:cNvPr>
          <p:cNvSpPr/>
          <p:nvPr/>
        </p:nvSpPr>
        <p:spPr>
          <a:xfrm>
            <a:off x="1328993" y="3203421"/>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方正书宋_GBK"/>
                <a:ea typeface="方正书宋_GBK"/>
                <a:cs typeface="Times New Roman" panose="02020603050405020304" pitchFamily="18" charset="0"/>
              </a:rPr>
              <a:t> 可取方向向量</a:t>
            </a:r>
            <a:r>
              <a:rPr lang="en-US" altLang="zh-CN" sz="2400" dirty="0">
                <a:solidFill>
                  <a:srgbClr val="000000"/>
                </a:solidFill>
                <a:latin typeface="方正书宋_GBK"/>
                <a:ea typeface="方正书宋_GBK"/>
                <a:cs typeface="Times New Roman" panose="02020603050405020304" pitchFamily="18" charset="0"/>
              </a:rPr>
              <a:t>P1P2={3</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1</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-2</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2</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5</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1</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}={2</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-4</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6}</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587828" y="3957190"/>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因此直线方程为</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12=y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4=z+16</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FF00FF"/>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6896516" y="394794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a:t>
            </a:r>
            <a:r>
              <a:rPr lang="en-US" altLang="zh-CN" sz="2400" dirty="0">
                <a:solidFill>
                  <a:srgbClr val="000000"/>
                </a:solidFill>
                <a:latin typeface="NEU-BZ-S92"/>
                <a:ea typeface="方正书宋_GBK"/>
                <a:cs typeface="Times New Roman" panose="02020603050405020304" pitchFamily="18" charset="0"/>
              </a:rPr>
              <a:t>x-11=y-2-2=z+13.</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9AB9D747-1F6A-A2E3-6565-3E8952F0A684}"/>
              </a:ext>
            </a:extLst>
          </p:cNvPr>
          <p:cNvSpPr/>
          <p:nvPr/>
        </p:nvSpPr>
        <p:spPr>
          <a:xfrm>
            <a:off x="-3062195" y="2269708"/>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7 </a:t>
            </a:r>
            <a:endParaRPr lang="zh-CN" altLang="zh-CN" sz="2400" b="1"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89976086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20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28"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53628" y="1020052"/>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 四、 二次曲面</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695824" y="1709414"/>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若曲面方程</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是三元二次方程，</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9AD4198-AD0D-2B42-B5C7-87E388B3D92F}"/>
              </a:ext>
            </a:extLst>
          </p:cNvPr>
          <p:cNvSpPr/>
          <p:nvPr/>
        </p:nvSpPr>
        <p:spPr>
          <a:xfrm>
            <a:off x="7121367" y="1709714"/>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则称该曲面为二次曲面，</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1553112" y="2393979"/>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以下介绍具有不同特征的二次曲面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4366E61-3E71-8F40-A6EC-6CA7F6C0AE36}"/>
              </a:ext>
            </a:extLst>
          </p:cNvPr>
          <p:cNvSpPr/>
          <p:nvPr/>
        </p:nvSpPr>
        <p:spPr>
          <a:xfrm>
            <a:off x="1063476" y="3204294"/>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二次柱面</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695823" y="3882649"/>
            <a:ext cx="9722543" cy="34419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在平面直角坐标系中，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4217096" y="3889759"/>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以及</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=2py</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695823" y="458790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分别表示椭圆、双曲线和抛物线，</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695823" y="5369780"/>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那么，</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2054959" y="538585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在空间直角坐标系中它们各自表示怎样的曲面呢？</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53822836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2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20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2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20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28" grpId="0"/>
      <p:bldP spid="20" grpId="0"/>
      <p:bldP spid="23" grpId="0"/>
      <p:bldP spid="3" grpId="0"/>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988" y="758794"/>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 以</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方正书宋_GBK"/>
                <a:ea typeface="方正书宋_GBK"/>
                <a:cs typeface="Times New Roman" panose="02020603050405020304" pitchFamily="18" charset="0"/>
              </a:rPr>
              <a:t>为例，</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3925384" y="747179"/>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方程仅限定了变量</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与变量</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的相互关系，</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9AD4198-AD0D-2B42-B5C7-87E388B3D92F}"/>
              </a:ext>
            </a:extLst>
          </p:cNvPr>
          <p:cNvSpPr/>
          <p:nvPr/>
        </p:nvSpPr>
        <p:spPr>
          <a:xfrm>
            <a:off x="39183" y="1425720"/>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但不含变量</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1801537" y="1416393"/>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也就是说，</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4366E61-3E71-8F40-A6EC-6CA7F6C0AE36}"/>
              </a:ext>
            </a:extLst>
          </p:cNvPr>
          <p:cNvSpPr/>
          <p:nvPr/>
        </p:nvSpPr>
        <p:spPr>
          <a:xfrm>
            <a:off x="3887503" y="1417163"/>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如果给定坐标平面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上的椭圆</a:t>
            </a:r>
            <a:r>
              <a:rPr lang="en-US" altLang="zh-CN" sz="2400" dirty="0">
                <a:solidFill>
                  <a:srgbClr val="000000"/>
                </a:solidFill>
                <a:latin typeface="NEU-BZ-S92"/>
                <a:ea typeface="方正书宋_GBK"/>
                <a:cs typeface="Times New Roman" panose="02020603050405020304" pitchFamily="18" charset="0"/>
              </a:rPr>
              <a:t>x2a2+y2b2=1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10081255" y="1408028"/>
            <a:ext cx="9722543" cy="344197"/>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z=0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58320" y="2267545"/>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那么，</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1097857" y="225115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过该椭圆上一点（</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）且平行于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轴的直线都在该曲面上</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9862056" y="2259351"/>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255723" y="2920582"/>
            <a:ext cx="11680554"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这个曲面可以看作是由平行于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轴的直线沿着坐标平面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上的椭圆</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37E9CEB2-465E-167A-5C4C-A00353231028}"/>
              </a:ext>
            </a:extLst>
          </p:cNvPr>
          <p:cNvSpPr/>
          <p:nvPr/>
        </p:nvSpPr>
        <p:spPr>
          <a:xfrm>
            <a:off x="337759" y="3734237"/>
            <a:ext cx="6105290" cy="344966"/>
          </a:xfrm>
          <a:prstGeom prst="rect">
            <a:avLst/>
          </a:prstGeom>
        </p:spPr>
        <p:txBody>
          <a:bodyPr wrap="square">
            <a:spAutoFit/>
          </a:bodyPr>
          <a:lstStyle/>
          <a:p>
            <a:pPr>
              <a:lnSpc>
                <a:spcPts val="1810"/>
              </a:lnSpc>
            </a:pPr>
            <a:r>
              <a:rPr lang="en-US" altLang="zh-CN" sz="2400" dirty="0">
                <a:solidFill>
                  <a:srgbClr val="000000"/>
                </a:solidFill>
                <a:latin typeface="方正书宋_GBK"/>
                <a:ea typeface="方正书宋_GBK"/>
                <a:cs typeface="Times New Roman" panose="02020603050405020304" pitchFamily="18" charset="0"/>
              </a:rPr>
              <a:t>z=0</a:t>
            </a:r>
            <a:r>
              <a:rPr lang="zh-CN" altLang="en-US" sz="2400" dirty="0">
                <a:solidFill>
                  <a:srgbClr val="000000"/>
                </a:solidFill>
                <a:latin typeface="方正书宋_GBK"/>
                <a:ea typeface="方正书宋_GBK"/>
                <a:cs typeface="Times New Roman" panose="02020603050405020304" pitchFamily="18" charset="0"/>
              </a:rPr>
              <a:t>平行移动所形成的，</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951F6E3A-5898-3743-9B66-6A022F8697EF}"/>
              </a:ext>
            </a:extLst>
          </p:cNvPr>
          <p:cNvSpPr/>
          <p:nvPr/>
        </p:nvSpPr>
        <p:spPr>
          <a:xfrm>
            <a:off x="3767844" y="3722973"/>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称该曲面为椭圆柱面（图</a:t>
            </a:r>
            <a:r>
              <a:rPr lang="en-US" altLang="zh-CN" sz="2400" dirty="0">
                <a:solidFill>
                  <a:srgbClr val="000000"/>
                </a:solidFill>
                <a:latin typeface="NEU-BZ-S92"/>
                <a:ea typeface="方正书宋_GBK"/>
                <a:cs typeface="Times New Roman" panose="02020603050405020304" pitchFamily="18" charset="0"/>
              </a:rPr>
              <a:t>6-5</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450EBBA1-D050-F6C7-23F3-8934CD4358BF}"/>
              </a:ext>
            </a:extLst>
          </p:cNvPr>
          <p:cNvSpPr/>
          <p:nvPr/>
        </p:nvSpPr>
        <p:spPr>
          <a:xfrm>
            <a:off x="9033268" y="3705580"/>
            <a:ext cx="11062542"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类似地，</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B56AF9D5-CF49-8D2C-7A42-D2162D446C2E}"/>
              </a:ext>
            </a:extLst>
          </p:cNvPr>
          <p:cNvSpPr/>
          <p:nvPr/>
        </p:nvSpPr>
        <p:spPr>
          <a:xfrm>
            <a:off x="231721" y="4547892"/>
            <a:ext cx="13141113" cy="34496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方正书宋_GBK"/>
                <a:ea typeface="方正书宋_GBK"/>
                <a:cs typeface="Times New Roman" panose="02020603050405020304" pitchFamily="18" charset="0"/>
              </a:rPr>
              <a:t>和</a:t>
            </a:r>
            <a:r>
              <a:rPr lang="en-US" altLang="zh-CN" sz="2400" dirty="0">
                <a:solidFill>
                  <a:srgbClr val="000000"/>
                </a:solidFill>
                <a:latin typeface="方正书宋_GBK"/>
                <a:ea typeface="方正书宋_GBK"/>
                <a:cs typeface="Times New Roman" panose="02020603050405020304" pitchFamily="18" charset="0"/>
              </a:rPr>
              <a:t>x</a:t>
            </a:r>
            <a:r>
              <a:rPr lang="en-US" altLang="zh-CN" sz="2400" baseline="30000" dirty="0">
                <a:solidFill>
                  <a:srgbClr val="000000"/>
                </a:solidFill>
                <a:latin typeface="方正书宋_GBK"/>
                <a:ea typeface="方正书宋_GBK"/>
                <a:cs typeface="Times New Roman" panose="02020603050405020304" pitchFamily="18" charset="0"/>
              </a:rPr>
              <a:t>2</a:t>
            </a:r>
            <a:r>
              <a:rPr lang="en-US" altLang="zh-CN" sz="2400" dirty="0">
                <a:solidFill>
                  <a:srgbClr val="000000"/>
                </a:solidFill>
                <a:latin typeface="方正书宋_GBK"/>
                <a:ea typeface="方正书宋_GBK"/>
                <a:cs typeface="Times New Roman" panose="02020603050405020304" pitchFamily="18" charset="0"/>
              </a:rPr>
              <a:t>=2py</a:t>
            </a:r>
            <a:r>
              <a:rPr lang="zh-CN" altLang="en-US" sz="2400" dirty="0">
                <a:solidFill>
                  <a:srgbClr val="000000"/>
                </a:solidFill>
                <a:latin typeface="方正书宋_GBK"/>
                <a:ea typeface="方正书宋_GBK"/>
                <a:cs typeface="Times New Roman" panose="02020603050405020304" pitchFamily="18" charset="0"/>
              </a:rPr>
              <a:t>分别称为双曲柱面（图</a:t>
            </a:r>
            <a:r>
              <a:rPr lang="en-US" altLang="zh-CN" sz="2400" dirty="0">
                <a:solidFill>
                  <a:srgbClr val="000000"/>
                </a:solidFill>
                <a:latin typeface="方正书宋_GBK"/>
                <a:ea typeface="方正书宋_GBK"/>
                <a:cs typeface="Times New Roman" panose="02020603050405020304" pitchFamily="18" charset="0"/>
              </a:rPr>
              <a:t>6-5</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b</a:t>
            </a:r>
            <a:r>
              <a:rPr lang="zh-CN" altLang="en-US" sz="2400" dirty="0">
                <a:solidFill>
                  <a:srgbClr val="000000"/>
                </a:solidFill>
                <a:latin typeface="方正书宋_GBK"/>
                <a:ea typeface="方正书宋_GBK"/>
                <a:cs typeface="Times New Roman" panose="02020603050405020304" pitchFamily="18" charset="0"/>
              </a:rPr>
              <a:t>））和抛物柱面（图</a:t>
            </a:r>
            <a:r>
              <a:rPr lang="en-US" altLang="zh-CN" sz="2400" dirty="0">
                <a:solidFill>
                  <a:srgbClr val="000000"/>
                </a:solidFill>
                <a:latin typeface="方正书宋_GBK"/>
                <a:ea typeface="方正书宋_GBK"/>
                <a:cs typeface="Times New Roman" panose="02020603050405020304" pitchFamily="18" charset="0"/>
              </a:rPr>
              <a:t>6-5</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c</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5FE24BE7-ED9B-DAE2-99ED-1A0E80E0AF34}"/>
              </a:ext>
            </a:extLst>
          </p:cNvPr>
          <p:cNvSpPr/>
          <p:nvPr/>
        </p:nvSpPr>
        <p:spPr>
          <a:xfrm>
            <a:off x="337759" y="5293580"/>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它们都是二次柱面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65376565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2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20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2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20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20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20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20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28" grpId="0"/>
      <p:bldP spid="20" grpId="0"/>
      <p:bldP spid="23" grpId="0"/>
      <p:bldP spid="3" grpId="0"/>
      <p:bldP spid="4" grpId="0"/>
      <p:bldP spid="5" grpId="0"/>
      <p:bldP spid="6" grpId="0"/>
      <p:bldP spid="8" grpId="0"/>
      <p:bldP spid="21"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74610" y="6004446"/>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图</a:t>
            </a:r>
            <a:r>
              <a:rPr lang="en-US" altLang="zh-CN" sz="2400" dirty="0">
                <a:solidFill>
                  <a:srgbClr val="000000"/>
                </a:solidFill>
                <a:latin typeface="方正书宋_GBK"/>
                <a:ea typeface="方正书宋_GBK"/>
                <a:cs typeface="Times New Roman" panose="02020603050405020304" pitchFamily="18" charset="0"/>
              </a:rPr>
              <a:t>6-5</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9AD4198-AD0D-2B42-B5C7-87E388B3D92F}"/>
              </a:ext>
            </a:extLst>
          </p:cNvPr>
          <p:cNvSpPr/>
          <p:nvPr/>
        </p:nvSpPr>
        <p:spPr>
          <a:xfrm>
            <a:off x="1439025" y="4782195"/>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5115167" y="4832297"/>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C69874C0-224C-146A-5951-F3F72E0BAC00}"/>
              </a:ext>
            </a:extLst>
          </p:cNvPr>
          <p:cNvSpPr/>
          <p:nvPr/>
        </p:nvSpPr>
        <p:spPr>
          <a:xfrm>
            <a:off x="8636440" y="4782195"/>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pic>
        <p:nvPicPr>
          <p:cNvPr id="8" name="图片 7">
            <a:extLst>
              <a:ext uri="{FF2B5EF4-FFF2-40B4-BE49-F238E27FC236}">
                <a16:creationId xmlns:a16="http://schemas.microsoft.com/office/drawing/2014/main" id="{176328C4-F053-F34E-D0C0-64BD27DF4BE9}"/>
              </a:ext>
            </a:extLst>
          </p:cNvPr>
          <p:cNvPicPr>
            <a:picLocks noChangeAspect="1"/>
          </p:cNvPicPr>
          <p:nvPr/>
        </p:nvPicPr>
        <p:blipFill>
          <a:blip r:embed="rId2"/>
          <a:stretch>
            <a:fillRect/>
          </a:stretch>
        </p:blipFill>
        <p:spPr>
          <a:xfrm>
            <a:off x="1093724" y="1463003"/>
            <a:ext cx="2063628" cy="2829901"/>
          </a:xfrm>
          <a:prstGeom prst="rect">
            <a:avLst/>
          </a:prstGeom>
        </p:spPr>
      </p:pic>
      <p:pic>
        <p:nvPicPr>
          <p:cNvPr id="9" name="图片 8">
            <a:extLst>
              <a:ext uri="{FF2B5EF4-FFF2-40B4-BE49-F238E27FC236}">
                <a16:creationId xmlns:a16="http://schemas.microsoft.com/office/drawing/2014/main" id="{30339FEE-7A63-48A3-A932-E7BE553E936D}"/>
              </a:ext>
            </a:extLst>
          </p:cNvPr>
          <p:cNvPicPr>
            <a:picLocks noChangeAspect="1"/>
          </p:cNvPicPr>
          <p:nvPr/>
        </p:nvPicPr>
        <p:blipFill>
          <a:blip r:embed="rId3"/>
          <a:stretch>
            <a:fillRect/>
          </a:stretch>
        </p:blipFill>
        <p:spPr>
          <a:xfrm>
            <a:off x="4501939" y="2071843"/>
            <a:ext cx="2921000" cy="1943100"/>
          </a:xfrm>
          <a:prstGeom prst="rect">
            <a:avLst/>
          </a:prstGeom>
        </p:spPr>
      </p:pic>
      <p:pic>
        <p:nvPicPr>
          <p:cNvPr id="10" name="图片 9">
            <a:extLst>
              <a:ext uri="{FF2B5EF4-FFF2-40B4-BE49-F238E27FC236}">
                <a16:creationId xmlns:a16="http://schemas.microsoft.com/office/drawing/2014/main" id="{38CB7A66-CC38-A4FB-A392-EB7F056C5C79}"/>
              </a:ext>
            </a:extLst>
          </p:cNvPr>
          <p:cNvPicPr>
            <a:picLocks noChangeAspect="1"/>
          </p:cNvPicPr>
          <p:nvPr/>
        </p:nvPicPr>
        <p:blipFill>
          <a:blip r:embed="rId4"/>
          <a:stretch>
            <a:fillRect/>
          </a:stretch>
        </p:blipFill>
        <p:spPr>
          <a:xfrm>
            <a:off x="8767526" y="1580880"/>
            <a:ext cx="1897186" cy="2632529"/>
          </a:xfrm>
          <a:prstGeom prst="rect">
            <a:avLst/>
          </a:prstGeom>
        </p:spPr>
      </p:pic>
    </p:spTree>
    <p:extLst>
      <p:ext uri="{BB962C8B-B14F-4D97-AF65-F5344CB8AC3E}">
        <p14:creationId xmlns:p14="http://schemas.microsoft.com/office/powerpoint/2010/main" val="113953401"/>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2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2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647893" y="1330035"/>
            <a:ext cx="7566223" cy="461665"/>
          </a:xfrm>
          <a:prstGeom prst="rect">
            <a:avLst/>
          </a:prstGeom>
        </p:spPr>
        <p:txBody>
          <a:bodyPr wrap="square">
            <a:spAutoFit/>
          </a:bodyPr>
          <a:lstStyle/>
          <a:p>
            <a:r>
              <a:rPr lang="zh-CN" altLang="en-US" sz="2400" dirty="0">
                <a:solidFill>
                  <a:srgbClr val="000000"/>
                </a:solidFill>
                <a:latin typeface="NEU-BZ-S92"/>
                <a:ea typeface="方正仿宋_GBK"/>
                <a:cs typeface="Times New Roman" panose="02020603050405020304" pitchFamily="18" charset="0"/>
              </a:rPr>
              <a:t> </a:t>
            </a:r>
            <a:r>
              <a:rPr lang="en-US" altLang="zh-CN" sz="2400" dirty="0">
                <a:solidFill>
                  <a:srgbClr val="000000"/>
                </a:solidFill>
                <a:latin typeface="NEU-BZ-S92"/>
                <a:ea typeface="方正仿宋_GBK"/>
                <a:cs typeface="Times New Roman" panose="02020603050405020304" pitchFamily="18" charset="0"/>
              </a:rPr>
              <a:t>6.1  </a:t>
            </a:r>
            <a:r>
              <a:rPr lang="zh-CN" altLang="en-US" sz="2400" dirty="0">
                <a:solidFill>
                  <a:srgbClr val="000000"/>
                </a:solidFill>
                <a:latin typeface="NEU-BZ-S92"/>
                <a:ea typeface="方正仿宋_GBK"/>
                <a:cs typeface="Times New Roman" panose="02020603050405020304" pitchFamily="18" charset="0"/>
              </a:rPr>
              <a:t>空间解析几何</a:t>
            </a:r>
            <a:endParaRPr lang="zh-CN" altLang="zh-CN" sz="2400" dirty="0">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18" name="矩形 17">
            <a:extLst>
              <a:ext uri="{FF2B5EF4-FFF2-40B4-BE49-F238E27FC236}">
                <a16:creationId xmlns:a16="http://schemas.microsoft.com/office/drawing/2014/main" id="{BE4A22D7-A0AB-EF47-9001-AFD984ED73C4}"/>
              </a:ext>
            </a:extLst>
          </p:cNvPr>
          <p:cNvSpPr/>
          <p:nvPr/>
        </p:nvSpPr>
        <p:spPr>
          <a:xfrm>
            <a:off x="-4028883" y="2082106"/>
            <a:ext cx="9222058" cy="345736"/>
          </a:xfrm>
          <a:prstGeom prst="rect">
            <a:avLst/>
          </a:prstGeom>
        </p:spPr>
        <p:txBody>
          <a:bodyPr wrap="square">
            <a:spAutoFit/>
          </a:bodyPr>
          <a:lstStyle/>
          <a:p>
            <a:pPr indent="266700" algn="r">
              <a:lnSpc>
                <a:spcPts val="1810"/>
              </a:lnSpc>
            </a:pPr>
            <a:r>
              <a:rPr lang="zh-CN" altLang="en-US" sz="2400" dirty="0">
                <a:solidFill>
                  <a:srgbClr val="000000"/>
                </a:solidFill>
                <a:latin typeface="NEU-BZ-S92"/>
                <a:ea typeface="方正仿宋_GBK"/>
                <a:cs typeface="Times New Roman" panose="02020603050405020304" pitchFamily="18" charset="0"/>
              </a:rPr>
              <a:t> 借助平面直角坐标系，</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847FB094-91C7-A541-9483-A82BBF8D695E}"/>
              </a:ext>
            </a:extLst>
          </p:cNvPr>
          <p:cNvSpPr/>
          <p:nvPr/>
        </p:nvSpPr>
        <p:spPr>
          <a:xfrm>
            <a:off x="-1568425" y="2078191"/>
            <a:ext cx="12706909" cy="344966"/>
          </a:xfrm>
          <a:prstGeom prst="rect">
            <a:avLst/>
          </a:prstGeom>
        </p:spPr>
        <p:txBody>
          <a:bodyPr wrap="square">
            <a:spAutoFit/>
          </a:bodyPr>
          <a:lstStyle/>
          <a:p>
            <a:pPr indent="266700" algn="r">
              <a:lnSpc>
                <a:spcPts val="1810"/>
              </a:lnSpc>
            </a:pPr>
            <a:r>
              <a:rPr lang="zh-CN" altLang="en-US" sz="2400" dirty="0">
                <a:solidFill>
                  <a:srgbClr val="000000"/>
                </a:solidFill>
                <a:latin typeface="NEU-BZ-S92"/>
                <a:ea typeface="方正仿宋_GBK"/>
                <a:cs typeface="Times New Roman" panose="02020603050405020304" pitchFamily="18" charset="0"/>
              </a:rPr>
              <a:t>可以将二维平面中的点、直线、圆、椭圆、</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BC761515-1873-4A4E-B745-3A6E15411561}"/>
              </a:ext>
            </a:extLst>
          </p:cNvPr>
          <p:cNvSpPr/>
          <p:nvPr/>
        </p:nvSpPr>
        <p:spPr>
          <a:xfrm>
            <a:off x="1088653" y="2720895"/>
            <a:ext cx="11222141"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抛物线、双曲线等几何对象用代数方式表示出来，</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F232C87F-73C9-DE42-9E6E-5F3A28E05EEA}"/>
              </a:ext>
            </a:extLst>
          </p:cNvPr>
          <p:cNvSpPr/>
          <p:nvPr/>
        </p:nvSpPr>
        <p:spPr>
          <a:xfrm>
            <a:off x="1088653" y="3417706"/>
            <a:ext cx="1031689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进而通过代数运算讨论这些几何对象的性质及其位置关系等</a:t>
            </a:r>
            <a:r>
              <a:rPr lang="en-US" altLang="zh-CN" sz="2400" dirty="0">
                <a:solidFill>
                  <a:srgbClr val="000000"/>
                </a:solidFill>
                <a:latin typeface="NEU-BZ-S92"/>
                <a:ea typeface="方正仿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22930F8D-D6A2-EB4C-8B47-F7AD7B1B72A4}"/>
              </a:ext>
            </a:extLst>
          </p:cNvPr>
          <p:cNvSpPr/>
          <p:nvPr/>
        </p:nvSpPr>
        <p:spPr>
          <a:xfrm>
            <a:off x="1647893" y="4074287"/>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类似地，</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A9198339-B6E5-0248-B9ED-8C475CDEE1A4}"/>
              </a:ext>
            </a:extLst>
          </p:cNvPr>
          <p:cNvSpPr/>
          <p:nvPr/>
        </p:nvSpPr>
        <p:spPr>
          <a:xfrm>
            <a:off x="3040886" y="4066066"/>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借助空间直角坐标系，</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9D9E106A-BC6F-A240-B7FC-87A55E3B7F79}"/>
              </a:ext>
            </a:extLst>
          </p:cNvPr>
          <p:cNvSpPr/>
          <p:nvPr/>
        </p:nvSpPr>
        <p:spPr>
          <a:xfrm>
            <a:off x="1088653" y="4723417"/>
            <a:ext cx="10316890"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仿宋_GBK"/>
                <a:cs typeface="Times New Roman" panose="02020603050405020304" pitchFamily="18" charset="0"/>
              </a:rPr>
              <a:t>也可以用代数方法来研究空间中的点、线、面等几何对象</a:t>
            </a:r>
            <a:r>
              <a:rPr lang="en-US" altLang="zh-CN" sz="2400" dirty="0">
                <a:solidFill>
                  <a:srgbClr val="000000"/>
                </a:solidFill>
                <a:latin typeface="NEU-BZ-S92"/>
                <a:ea typeface="方正仿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07323209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20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20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20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P spid="13" grpId="0"/>
      <p:bldP spid="15" grpId="0"/>
      <p:bldP spid="22" grpId="0"/>
      <p:bldP spid="24"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6173" y="1279875"/>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一般地，</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2227213" y="1287269"/>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空间直线</a:t>
            </a:r>
            <a:r>
              <a:rPr lang="en-US" altLang="zh-CN" sz="2400" dirty="0">
                <a:solidFill>
                  <a:srgbClr val="000000"/>
                </a:solidFill>
                <a:latin typeface="NEU-BZ-S92"/>
                <a:ea typeface="方正书宋_GBK"/>
                <a:cs typeface="Times New Roman" panose="02020603050405020304" pitchFamily="18" charset="0"/>
              </a:rPr>
              <a:t>L</a:t>
            </a:r>
            <a:r>
              <a:rPr lang="zh-CN" altLang="en-US" sz="2400" dirty="0">
                <a:solidFill>
                  <a:srgbClr val="000000"/>
                </a:solidFill>
                <a:latin typeface="NEU-BZ-S92"/>
                <a:ea typeface="方正书宋_GBK"/>
                <a:cs typeface="Times New Roman" panose="02020603050405020304" pitchFamily="18" charset="0"/>
              </a:rPr>
              <a:t>沿着某给定的曲线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平行移动所形成的曲面称为柱面，</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9AD4198-AD0D-2B42-B5C7-87E388B3D92F}"/>
              </a:ext>
            </a:extLst>
          </p:cNvPr>
          <p:cNvSpPr/>
          <p:nvPr/>
        </p:nvSpPr>
        <p:spPr>
          <a:xfrm>
            <a:off x="689083" y="1964566"/>
            <a:ext cx="972254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称为柱面的准线，</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4578009" y="1989667"/>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动直线</a:t>
            </a:r>
            <a:r>
              <a:rPr lang="en-US" altLang="zh-CN" sz="2400" dirty="0">
                <a:solidFill>
                  <a:srgbClr val="000000"/>
                </a:solidFill>
                <a:latin typeface="NEU-BZ-S92"/>
                <a:ea typeface="方正书宋_GBK"/>
                <a:cs typeface="Times New Roman" panose="02020603050405020304" pitchFamily="18" charset="0"/>
              </a:rPr>
              <a:t>L</a:t>
            </a:r>
            <a:r>
              <a:rPr lang="zh-CN" altLang="en-US" sz="2400" dirty="0">
                <a:solidFill>
                  <a:srgbClr val="000000"/>
                </a:solidFill>
                <a:latin typeface="NEU-BZ-S92"/>
                <a:ea typeface="方正书宋_GBK"/>
                <a:cs typeface="Times New Roman" panose="02020603050405020304" pitchFamily="18" charset="0"/>
              </a:rPr>
              <a:t>称为柱面的母线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689083" y="2741460"/>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在椭圆柱面</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中，</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4825668" y="278348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母线</a:t>
            </a:r>
            <a:r>
              <a:rPr lang="en-US" altLang="zh-CN" sz="2400" dirty="0">
                <a:solidFill>
                  <a:srgbClr val="000000"/>
                </a:solidFill>
                <a:latin typeface="NEU-BZ-S92"/>
                <a:ea typeface="方正书宋_GBK"/>
                <a:cs typeface="Times New Roman" panose="02020603050405020304" pitchFamily="18" charset="0"/>
              </a:rPr>
              <a:t>L</a:t>
            </a:r>
            <a:r>
              <a:rPr lang="zh-CN" altLang="en-US" sz="2400" dirty="0">
                <a:solidFill>
                  <a:srgbClr val="000000"/>
                </a:solidFill>
                <a:latin typeface="NEU-BZ-S92"/>
                <a:ea typeface="方正书宋_GBK"/>
                <a:cs typeface="Times New Roman" panose="02020603050405020304" pitchFamily="18" charset="0"/>
              </a:rPr>
              <a:t>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7200626" y="2767135"/>
            <a:ext cx="11062542"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准线是椭圆</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z=0.</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37E9CEB2-465E-167A-5C4C-A00353231028}"/>
              </a:ext>
            </a:extLst>
          </p:cNvPr>
          <p:cNvSpPr/>
          <p:nvPr/>
        </p:nvSpPr>
        <p:spPr>
          <a:xfrm>
            <a:off x="966173" y="3506324"/>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可见，</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951F6E3A-5898-3743-9B66-6A022F8697EF}"/>
              </a:ext>
            </a:extLst>
          </p:cNvPr>
          <p:cNvSpPr/>
          <p:nvPr/>
        </p:nvSpPr>
        <p:spPr>
          <a:xfrm>
            <a:off x="1971702" y="3512898"/>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不含变量</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的方程</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表示母线平行于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轴的柱面；</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B56AF9D5-CF49-8D2C-7A42-D2162D446C2E}"/>
              </a:ext>
            </a:extLst>
          </p:cNvPr>
          <p:cNvSpPr/>
          <p:nvPr/>
        </p:nvSpPr>
        <p:spPr>
          <a:xfrm>
            <a:off x="966173" y="4270613"/>
            <a:ext cx="15511877"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不含变量</a:t>
            </a:r>
            <a:r>
              <a:rPr lang="en-US" altLang="zh-CN" sz="2400" dirty="0">
                <a:solidFill>
                  <a:srgbClr val="000000"/>
                </a:solidFill>
                <a:latin typeface="方正书宋_GBK"/>
                <a:ea typeface="方正书宋_GBK"/>
                <a:cs typeface="Times New Roman" panose="02020603050405020304" pitchFamily="18" charset="0"/>
              </a:rPr>
              <a:t>x</a:t>
            </a:r>
            <a:r>
              <a:rPr lang="zh-CN" altLang="en-US" sz="2400" dirty="0">
                <a:solidFill>
                  <a:srgbClr val="000000"/>
                </a:solidFill>
                <a:latin typeface="方正书宋_GBK"/>
                <a:ea typeface="方正书宋_GBK"/>
                <a:cs typeface="Times New Roman" panose="02020603050405020304" pitchFamily="18" charset="0"/>
              </a:rPr>
              <a:t>的方程</a:t>
            </a:r>
            <a:r>
              <a:rPr lang="en-US" altLang="zh-CN" sz="2400" dirty="0">
                <a:solidFill>
                  <a:srgbClr val="000000"/>
                </a:solidFill>
                <a:latin typeface="方正书宋_GBK"/>
                <a:ea typeface="方正书宋_GBK"/>
                <a:cs typeface="Times New Roman" panose="02020603050405020304" pitchFamily="18" charset="0"/>
              </a:rPr>
              <a:t>F</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y</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z</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=0</a:t>
            </a:r>
            <a:r>
              <a:rPr lang="zh-CN" altLang="en-US" sz="2400" dirty="0">
                <a:solidFill>
                  <a:srgbClr val="000000"/>
                </a:solidFill>
                <a:latin typeface="方正书宋_GBK"/>
                <a:ea typeface="方正书宋_GBK"/>
                <a:cs typeface="Times New Roman" panose="02020603050405020304" pitchFamily="18" charset="0"/>
              </a:rPr>
              <a:t>表示母线平行于</a:t>
            </a:r>
            <a:r>
              <a:rPr lang="en-US" altLang="zh-CN" sz="2400" dirty="0">
                <a:solidFill>
                  <a:srgbClr val="000000"/>
                </a:solidFill>
                <a:latin typeface="方正书宋_GBK"/>
                <a:ea typeface="方正书宋_GBK"/>
                <a:cs typeface="Times New Roman" panose="02020603050405020304" pitchFamily="18" charset="0"/>
              </a:rPr>
              <a:t>x</a:t>
            </a:r>
            <a:r>
              <a:rPr lang="zh-CN" altLang="en-US" sz="2400" dirty="0">
                <a:solidFill>
                  <a:srgbClr val="000000"/>
                </a:solidFill>
                <a:latin typeface="方正书宋_GBK"/>
                <a:ea typeface="方正书宋_GBK"/>
                <a:cs typeface="Times New Roman" panose="02020603050405020304" pitchFamily="18" charset="0"/>
              </a:rPr>
              <a:t>轴的柱面；</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5FE24BE7-ED9B-DAE2-99ED-1A0E80E0AF34}"/>
              </a:ext>
            </a:extLst>
          </p:cNvPr>
          <p:cNvSpPr/>
          <p:nvPr/>
        </p:nvSpPr>
        <p:spPr>
          <a:xfrm>
            <a:off x="689083" y="5034902"/>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不含变量</a:t>
            </a:r>
            <a:r>
              <a:rPr lang="en-US" altLang="zh-CN" sz="2400" dirty="0">
                <a:solidFill>
                  <a:srgbClr val="000000"/>
                </a:solidFill>
                <a:latin typeface="方正书宋_GBK"/>
                <a:ea typeface="方正书宋_GBK"/>
                <a:cs typeface="Times New Roman" panose="02020603050405020304" pitchFamily="18" charset="0"/>
              </a:rPr>
              <a:t>y</a:t>
            </a:r>
            <a:r>
              <a:rPr lang="zh-CN" altLang="en-US" sz="2400" dirty="0">
                <a:solidFill>
                  <a:srgbClr val="000000"/>
                </a:solidFill>
                <a:latin typeface="方正书宋_GBK"/>
                <a:ea typeface="方正书宋_GBK"/>
                <a:cs typeface="Times New Roman" panose="02020603050405020304" pitchFamily="18" charset="0"/>
              </a:rPr>
              <a:t>的方程</a:t>
            </a:r>
            <a:r>
              <a:rPr lang="en-US" altLang="zh-CN" sz="2400" dirty="0">
                <a:solidFill>
                  <a:srgbClr val="000000"/>
                </a:solidFill>
                <a:latin typeface="方正书宋_GBK"/>
                <a:ea typeface="方正书宋_GBK"/>
                <a:cs typeface="Times New Roman" panose="02020603050405020304" pitchFamily="18" charset="0"/>
              </a:rPr>
              <a:t>F</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x</a:t>
            </a: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z</a:t>
            </a:r>
            <a:r>
              <a:rPr lang="zh-CN" altLang="en-US" sz="2400" dirty="0">
                <a:solidFill>
                  <a:srgbClr val="000000"/>
                </a:solidFill>
                <a:latin typeface="方正书宋_GBK"/>
                <a:ea typeface="方正书宋_GBK"/>
                <a:cs typeface="Times New Roman" panose="02020603050405020304" pitchFamily="18" charset="0"/>
              </a:rPr>
              <a:t>）</a:t>
            </a:r>
            <a:r>
              <a:rPr lang="en-US" altLang="zh-CN" sz="2400" dirty="0">
                <a:solidFill>
                  <a:srgbClr val="000000"/>
                </a:solidFill>
                <a:latin typeface="方正书宋_GBK"/>
                <a:ea typeface="方正书宋_GBK"/>
                <a:cs typeface="Times New Roman" panose="02020603050405020304" pitchFamily="18" charset="0"/>
              </a:rPr>
              <a:t>=0</a:t>
            </a:r>
            <a:r>
              <a:rPr lang="zh-CN" altLang="en-US" sz="2400" dirty="0">
                <a:solidFill>
                  <a:srgbClr val="000000"/>
                </a:solidFill>
                <a:latin typeface="方正书宋_GBK"/>
                <a:ea typeface="方正书宋_GBK"/>
                <a:cs typeface="Times New Roman" panose="02020603050405020304" pitchFamily="18" charset="0"/>
              </a:rPr>
              <a:t>表示母线平行于</a:t>
            </a:r>
            <a:r>
              <a:rPr lang="en-US" altLang="zh-CN" sz="2400" dirty="0">
                <a:solidFill>
                  <a:srgbClr val="000000"/>
                </a:solidFill>
                <a:latin typeface="方正书宋_GBK"/>
                <a:ea typeface="方正书宋_GBK"/>
                <a:cs typeface="Times New Roman" panose="02020603050405020304" pitchFamily="18" charset="0"/>
              </a:rPr>
              <a:t>y</a:t>
            </a:r>
            <a:r>
              <a:rPr lang="zh-CN" altLang="en-US" sz="2400" dirty="0">
                <a:solidFill>
                  <a:srgbClr val="000000"/>
                </a:solidFill>
                <a:latin typeface="方正书宋_GBK"/>
                <a:ea typeface="方正书宋_GBK"/>
                <a:cs typeface="Times New Roman" panose="02020603050405020304" pitchFamily="18" charset="0"/>
              </a:rPr>
              <a:t>轴的柱面</a:t>
            </a:r>
            <a:r>
              <a:rPr lang="en-US" altLang="zh-CN"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21953022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3" grpId="0"/>
      <p:bldP spid="4" grpId="0"/>
      <p:bldP spid="5" grpId="0"/>
      <p:bldP spid="6" grpId="0"/>
      <p:bldP spid="8"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670747" y="2268309"/>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已知柱面的母线平行于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5822612" y="2259833"/>
            <a:ext cx="10457848"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准线方程为</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/16+y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/25+z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/4=1</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D690064C-564A-4F4B-96B8-16BC392B9423}"/>
              </a:ext>
            </a:extLst>
          </p:cNvPr>
          <p:cNvSpPr/>
          <p:nvPr/>
        </p:nvSpPr>
        <p:spPr>
          <a:xfrm>
            <a:off x="-1757107" y="3108223"/>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方正书宋_GBK"/>
                <a:ea typeface="方正书宋_GBK"/>
                <a:cs typeface="Times New Roman" panose="02020603050405020304" pitchFamily="18" charset="0"/>
              </a:rPr>
              <a:t>求该柱面的方程</a:t>
            </a:r>
            <a:r>
              <a:rPr lang="en-US" altLang="zh-CN"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3807306" y="4121197"/>
            <a:ext cx="9722543" cy="344966"/>
          </a:xfrm>
          <a:prstGeom prst="rect">
            <a:avLst/>
          </a:prstGeom>
        </p:spPr>
        <p:txBody>
          <a:bodyPr wrap="square">
            <a:spAutoFit/>
          </a:bodyPr>
          <a:lstStyle/>
          <a:p>
            <a:pPr indent="266700" algn="ctr">
              <a:lnSpc>
                <a:spcPts val="1810"/>
              </a:lnSpc>
            </a:pPr>
            <a:r>
              <a:rPr lang="zh-CN" altLang="en-US" sz="2400" b="1" dirty="0">
                <a:latin typeface="NEU-BZ-S92"/>
                <a:ea typeface="方正书宋_GBK"/>
                <a:cs typeface="Times New Roman" panose="02020603050405020304" pitchFamily="18" charset="0"/>
              </a:rPr>
              <a:t>解</a:t>
            </a:r>
            <a:endParaRPr lang="zh-CN" altLang="zh-CN" sz="2400" b="1" dirty="0">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1670747" y="412710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因为柱面的母线平行于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9AB9D747-1F6A-A2E3-6565-3E8952F0A684}"/>
              </a:ext>
            </a:extLst>
          </p:cNvPr>
          <p:cNvSpPr/>
          <p:nvPr/>
        </p:nvSpPr>
        <p:spPr>
          <a:xfrm>
            <a:off x="-3062195" y="2269708"/>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8 </a:t>
            </a:r>
            <a:endParaRPr lang="zh-CN" altLang="zh-CN" sz="2400" b="1"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C4EA40B8-C19B-81A2-8971-4EFCB242E12A}"/>
              </a:ext>
            </a:extLst>
          </p:cNvPr>
          <p:cNvSpPr/>
          <p:nvPr/>
        </p:nvSpPr>
        <p:spPr>
          <a:xfrm>
            <a:off x="5822612" y="412710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故柱面方程中不含</a:t>
            </a:r>
            <a:r>
              <a:rPr lang="en-US" altLang="zh-CN" sz="2400" dirty="0">
                <a:solidFill>
                  <a:srgbClr val="000000"/>
                </a:solidFill>
                <a:latin typeface="NEU-BZ-S92"/>
                <a:ea typeface="方正书宋_GBK"/>
                <a:cs typeface="Times New Roman" panose="02020603050405020304" pitchFamily="18" charset="0"/>
              </a:rPr>
              <a:t>z.</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8E19CB1F-FED8-95EA-1B26-3B671D1C333F}"/>
              </a:ext>
            </a:extLst>
          </p:cNvPr>
          <p:cNvSpPr/>
          <p:nvPr/>
        </p:nvSpPr>
        <p:spPr>
          <a:xfrm>
            <a:off x="1670746" y="497530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将</a:t>
            </a:r>
            <a:r>
              <a:rPr lang="en-US" altLang="zh-CN" sz="2400" dirty="0">
                <a:solidFill>
                  <a:srgbClr val="000000"/>
                </a:solidFill>
                <a:latin typeface="NEU-BZ-S92"/>
                <a:ea typeface="方正书宋_GBK"/>
                <a:cs typeface="Times New Roman" panose="02020603050405020304" pitchFamily="18" charset="0"/>
              </a:rPr>
              <a:t>z=1</a:t>
            </a:r>
            <a:r>
              <a:rPr lang="zh-CN" altLang="en-US" sz="2400" dirty="0">
                <a:solidFill>
                  <a:srgbClr val="000000"/>
                </a:solidFill>
                <a:latin typeface="NEU-BZ-S92"/>
                <a:ea typeface="方正书宋_GBK"/>
                <a:cs typeface="Times New Roman" panose="02020603050405020304" pitchFamily="18" charset="0"/>
              </a:rPr>
              <a:t>代入</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/16+y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/25+z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/4=1</a:t>
            </a:r>
            <a:r>
              <a:rPr lang="zh-CN" altLang="en-US" sz="2400" dirty="0">
                <a:solidFill>
                  <a:srgbClr val="000000"/>
                </a:solidFill>
                <a:latin typeface="NEU-BZ-S92"/>
                <a:ea typeface="方正书宋_GBK"/>
                <a:cs typeface="Times New Roman" panose="02020603050405020304" pitchFamily="18" charset="0"/>
              </a:rPr>
              <a:t>中，</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6096000" y="499474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得该柱面的方程为</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/12+y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/75/4=1.</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19085697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20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20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2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28" grpId="0"/>
      <p:bldP spid="23" grpId="0"/>
      <p:bldP spid="2" grpId="0"/>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8071" y="1069037"/>
            <a:ext cx="6105290" cy="344966"/>
          </a:xfrm>
          <a:prstGeom prst="rect">
            <a:avLst/>
          </a:prstGeom>
        </p:spPr>
        <p:txBody>
          <a:bodyPr wrap="square">
            <a:spAutoFit/>
          </a:bodyPr>
          <a:lstStyle/>
          <a:p>
            <a:pPr>
              <a:lnSpc>
                <a:spcPts val="1810"/>
              </a:lnSpc>
            </a:pPr>
            <a:r>
              <a:rPr lang="en-US" altLang="zh-CN" sz="2400" dirty="0">
                <a:solidFill>
                  <a:srgbClr val="000000"/>
                </a:solidFill>
                <a:latin typeface="方正书宋_GBK"/>
                <a:ea typeface="方正书宋_GBK"/>
                <a:cs typeface="Times New Roman" panose="02020603050405020304" pitchFamily="18" charset="0"/>
              </a:rPr>
              <a:t>2. </a:t>
            </a:r>
            <a:r>
              <a:rPr lang="zh-CN" altLang="en-US" sz="2400" dirty="0">
                <a:solidFill>
                  <a:srgbClr val="000000"/>
                </a:solidFill>
                <a:latin typeface="方正书宋_GBK"/>
                <a:ea typeface="方正书宋_GBK"/>
                <a:cs typeface="Times New Roman" panose="02020603050405020304" pitchFamily="18" charset="0"/>
              </a:rPr>
              <a:t>二次锥面</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320266" y="1758399"/>
            <a:ext cx="1135911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b</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c</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c&gt;0</a:t>
            </a:r>
            <a:r>
              <a:rPr lang="zh-CN" altLang="en-US" sz="2400" dirty="0">
                <a:solidFill>
                  <a:srgbClr val="000000"/>
                </a:solidFill>
                <a:latin typeface="NEU-BZ-S92"/>
                <a:ea typeface="方正书宋_GBK"/>
                <a:cs typeface="Times New Roman" panose="02020603050405020304" pitchFamily="18" charset="0"/>
              </a:rPr>
              <a:t>）所表示的曲面称为二次锥面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1536783" y="2507753"/>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由于方程中含有变量的各项都是平方项，</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4366E61-3E71-8F40-A6EC-6CA7F6C0AE36}"/>
              </a:ext>
            </a:extLst>
          </p:cNvPr>
          <p:cNvSpPr/>
          <p:nvPr/>
        </p:nvSpPr>
        <p:spPr>
          <a:xfrm>
            <a:off x="6125334" y="251798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可知，</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7155547" y="2494266"/>
            <a:ext cx="9722543" cy="34419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如果点</a:t>
            </a:r>
            <a:r>
              <a:rPr lang="en-US" altLang="zh-CN" sz="2400" dirty="0">
                <a:solidFill>
                  <a:srgbClr val="000000"/>
                </a:solidFill>
                <a:latin typeface="NEU-BZ-S92"/>
                <a:ea typeface="方正书宋_GBK"/>
                <a:cs typeface="Times New Roman" panose="02020603050405020304" pitchFamily="18" charset="0"/>
              </a:rPr>
              <a:t>P(x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在曲面上，</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358303" y="3305502"/>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满足该方程，</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320266" y="4043179"/>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那么点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关于坐标平面、关于坐标轴、关于坐标原点的对称点的坐标都满足该方程，</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320266" y="484015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即这些对称点都在曲面上</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3959806" y="484015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56BC50DE-AD2A-93F8-ADD4-EBBD708E9418}"/>
              </a:ext>
            </a:extLst>
          </p:cNvPr>
          <p:cNvSpPr/>
          <p:nvPr/>
        </p:nvSpPr>
        <p:spPr>
          <a:xfrm>
            <a:off x="5026446" y="4816468"/>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二次锥面关于坐标平面、坐标轴、坐标原点对称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77176686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2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2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20" grpId="0"/>
      <p:bldP spid="23" grpId="0"/>
      <p:bldP spid="3" grpId="0"/>
      <p:bldP spid="4" grpId="0"/>
      <p:bldP spid="5"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915675" y="1397332"/>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画出方程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/4=0</a:t>
            </a:r>
            <a:r>
              <a:rPr lang="zh-CN" altLang="en-US" sz="2400" dirty="0">
                <a:solidFill>
                  <a:srgbClr val="000000"/>
                </a:solidFill>
                <a:latin typeface="NEU-BZ-S92"/>
                <a:ea typeface="方正书宋_GBK"/>
                <a:cs typeface="Times New Roman" panose="02020603050405020304" pitchFamily="18" charset="0"/>
              </a:rPr>
              <a:t>所表示的二次锥面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3626543" y="2398612"/>
            <a:ext cx="9722543" cy="344966"/>
          </a:xfrm>
          <a:prstGeom prst="rect">
            <a:avLst/>
          </a:prstGeom>
        </p:spPr>
        <p:txBody>
          <a:bodyPr wrap="square">
            <a:spAutoFit/>
          </a:bodyPr>
          <a:lstStyle/>
          <a:p>
            <a:pPr indent="266700" algn="ctr">
              <a:lnSpc>
                <a:spcPts val="1810"/>
              </a:lnSpc>
            </a:pPr>
            <a:r>
              <a:rPr lang="zh-CN" altLang="en-US" sz="2400" b="1" dirty="0">
                <a:latin typeface="NEU-BZ-S92"/>
                <a:ea typeface="方正书宋_GBK"/>
                <a:cs typeface="Times New Roman" panose="02020603050405020304" pitchFamily="18" charset="0"/>
              </a:rPr>
              <a:t>解</a:t>
            </a:r>
            <a:endParaRPr lang="zh-CN" altLang="zh-CN" sz="2400" b="1" dirty="0">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1915674" y="241728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首先，</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9AB9D747-1F6A-A2E3-6565-3E8952F0A684}"/>
              </a:ext>
            </a:extLst>
          </p:cNvPr>
          <p:cNvSpPr/>
          <p:nvPr/>
        </p:nvSpPr>
        <p:spPr>
          <a:xfrm>
            <a:off x="-2817267" y="1398731"/>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9 </a:t>
            </a:r>
            <a:endParaRPr lang="zh-CN" altLang="zh-CN" sz="2400" b="1"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C4EA40B8-C19B-81A2-8971-4EFCB242E12A}"/>
              </a:ext>
            </a:extLst>
          </p:cNvPr>
          <p:cNvSpPr/>
          <p:nvPr/>
        </p:nvSpPr>
        <p:spPr>
          <a:xfrm>
            <a:off x="3095740" y="243595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考虑该锥面与三个坐标平面相交所得的交线： </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8E19CB1F-FED8-95EA-1B26-3B671D1C333F}"/>
              </a:ext>
            </a:extLst>
          </p:cNvPr>
          <p:cNvSpPr/>
          <p:nvPr/>
        </p:nvSpPr>
        <p:spPr>
          <a:xfrm>
            <a:off x="1736060" y="324175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与平面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的交线</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 x=0</a:t>
            </a:r>
            <a:r>
              <a:rPr lang="zh-CN" altLang="en-US" sz="2400" dirty="0">
                <a:solidFill>
                  <a:srgbClr val="000000"/>
                </a:solidFill>
                <a:latin typeface="NEU-BZ-S92"/>
                <a:ea typeface="方正书宋_GBK"/>
                <a:cs typeface="Times New Roman" panose="02020603050405020304" pitchFamily="18" charset="0"/>
              </a:rPr>
              <a:t>  </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7330728" y="324175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a:t>
            </a:r>
            <a:r>
              <a:rPr lang="en-US" altLang="zh-CN" sz="2400" dirty="0">
                <a:solidFill>
                  <a:srgbClr val="000000"/>
                </a:solidFill>
                <a:latin typeface="NEU-BZ-S92"/>
                <a:ea typeface="方正书宋_GBK"/>
                <a:cs typeface="Times New Roman" panose="02020603050405020304" pitchFamily="18" charset="0"/>
              </a:rPr>
              <a:t>z=±2y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 x=0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F51332B5-D88C-A744-00E8-4FA0B173F8EF}"/>
              </a:ext>
            </a:extLst>
          </p:cNvPr>
          <p:cNvSpPr/>
          <p:nvPr/>
        </p:nvSpPr>
        <p:spPr>
          <a:xfrm>
            <a:off x="2469457" y="3893353"/>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故交线是平面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内两条过原点的相交直线；</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2956A292-4B1D-645C-83B8-B457EEDAC6CF}"/>
              </a:ext>
            </a:extLst>
          </p:cNvPr>
          <p:cNvSpPr/>
          <p:nvPr/>
        </p:nvSpPr>
        <p:spPr>
          <a:xfrm>
            <a:off x="1736060" y="463479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与平面</a:t>
            </a:r>
            <a:r>
              <a:rPr lang="en-US" altLang="zh-CN" sz="2400" dirty="0" err="1">
                <a:solidFill>
                  <a:srgbClr val="000000"/>
                </a:solidFill>
                <a:latin typeface="NEU-BZ-S92"/>
                <a:ea typeface="方正书宋_GBK"/>
                <a:cs typeface="Times New Roman" panose="02020603050405020304" pitchFamily="18" charset="0"/>
              </a:rPr>
              <a:t>Ozx</a:t>
            </a:r>
            <a:r>
              <a:rPr lang="zh-CN" altLang="en-US" sz="2400" dirty="0">
                <a:solidFill>
                  <a:srgbClr val="000000"/>
                </a:solidFill>
                <a:latin typeface="NEU-BZ-S92"/>
                <a:ea typeface="方正书宋_GBK"/>
                <a:cs typeface="Times New Roman" panose="02020603050405020304" pitchFamily="18" charset="0"/>
              </a:rPr>
              <a:t>的交线</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y=0</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8D08EF46-CBEE-060C-9C90-C473608FEC89}"/>
              </a:ext>
            </a:extLst>
          </p:cNvPr>
          <p:cNvSpPr/>
          <p:nvPr/>
        </p:nvSpPr>
        <p:spPr>
          <a:xfrm>
            <a:off x="7510342" y="463479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a:t>
            </a:r>
            <a:r>
              <a:rPr lang="en-US" altLang="zh-CN" sz="2400" dirty="0">
                <a:solidFill>
                  <a:srgbClr val="000000"/>
                </a:solidFill>
                <a:latin typeface="NEU-BZ-S92"/>
                <a:ea typeface="方正书宋_GBK"/>
                <a:cs typeface="Times New Roman" panose="02020603050405020304" pitchFamily="18" charset="0"/>
              </a:rPr>
              <a:t>z=±2x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4C597946-0345-EA13-1BC0-3F2A88A612DB}"/>
              </a:ext>
            </a:extLst>
          </p:cNvPr>
          <p:cNvSpPr/>
          <p:nvPr/>
        </p:nvSpPr>
        <p:spPr>
          <a:xfrm>
            <a:off x="2649071" y="528640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故交线是平面</a:t>
            </a:r>
            <a:r>
              <a:rPr lang="en-US" altLang="zh-CN" sz="2400" dirty="0" err="1">
                <a:solidFill>
                  <a:srgbClr val="000000"/>
                </a:solidFill>
                <a:latin typeface="NEU-BZ-S92"/>
                <a:ea typeface="方正书宋_GBK"/>
                <a:cs typeface="Times New Roman" panose="02020603050405020304" pitchFamily="18" charset="0"/>
              </a:rPr>
              <a:t>Ozx</a:t>
            </a:r>
            <a:r>
              <a:rPr lang="zh-CN" altLang="en-US" sz="2400" dirty="0">
                <a:solidFill>
                  <a:srgbClr val="000000"/>
                </a:solidFill>
                <a:latin typeface="NEU-BZ-S92"/>
                <a:ea typeface="方正书宋_GBK"/>
                <a:cs typeface="Times New Roman" panose="02020603050405020304" pitchFamily="18" charset="0"/>
              </a:rPr>
              <a:t>内两条过原点的相交直线；</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64386270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20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2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P spid="23" grpId="0"/>
      <p:bldP spid="2" grpId="0"/>
      <p:bldP spid="4" grpId="0"/>
      <p:bldP spid="5" grpId="0"/>
      <p:bldP spid="6" grpId="0"/>
      <p:bldP spid="8" grpId="0"/>
      <p:bldP spid="10" grpId="0"/>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8E19CB1F-FED8-95EA-1B26-3B671D1C333F}"/>
              </a:ext>
            </a:extLst>
          </p:cNvPr>
          <p:cNvSpPr/>
          <p:nvPr/>
        </p:nvSpPr>
        <p:spPr>
          <a:xfrm>
            <a:off x="707360" y="91082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与平面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的交线</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z=0</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6035538" y="90525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故交线变为坐标原点（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F51332B5-D88C-A744-00E8-4FA0B173F8EF}"/>
              </a:ext>
            </a:extLst>
          </p:cNvPr>
          <p:cNvSpPr/>
          <p:nvPr/>
        </p:nvSpPr>
        <p:spPr>
          <a:xfrm>
            <a:off x="342901" y="158912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这样一来，</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2956A292-4B1D-645C-83B8-B457EEDAC6CF}"/>
              </a:ext>
            </a:extLst>
          </p:cNvPr>
          <p:cNvSpPr/>
          <p:nvPr/>
        </p:nvSpPr>
        <p:spPr>
          <a:xfrm>
            <a:off x="1995927" y="1589120"/>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还需要进一步考虑该锥面与平面</a:t>
            </a:r>
            <a:r>
              <a:rPr lang="en-US" altLang="zh-CN" sz="2400" dirty="0">
                <a:solidFill>
                  <a:srgbClr val="000000"/>
                </a:solidFill>
                <a:latin typeface="NEU-BZ-S92"/>
                <a:ea typeface="方正书宋_GBK"/>
                <a:cs typeface="Times New Roman" panose="02020603050405020304" pitchFamily="18" charset="0"/>
              </a:rPr>
              <a:t>z=h</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h≠0</a:t>
            </a:r>
            <a:r>
              <a:rPr lang="zh-CN" altLang="en-US" sz="2400" dirty="0">
                <a:solidFill>
                  <a:srgbClr val="000000"/>
                </a:solidFill>
                <a:latin typeface="NEU-BZ-S92"/>
                <a:ea typeface="方正书宋_GBK"/>
                <a:cs typeface="Times New Roman" panose="02020603050405020304" pitchFamily="18" charset="0"/>
              </a:rPr>
              <a:t>）的交线方程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=h</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z=h</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8D08EF46-CBEE-060C-9C90-C473608FEC89}"/>
              </a:ext>
            </a:extLst>
          </p:cNvPr>
          <p:cNvSpPr/>
          <p:nvPr/>
        </p:nvSpPr>
        <p:spPr>
          <a:xfrm>
            <a:off x="342900" y="241850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它表示平面</a:t>
            </a:r>
            <a:r>
              <a:rPr lang="en-US" altLang="zh-CN" sz="2400" dirty="0">
                <a:solidFill>
                  <a:srgbClr val="000000"/>
                </a:solidFill>
                <a:latin typeface="NEU-BZ-S92"/>
                <a:ea typeface="方正书宋_GBK"/>
                <a:cs typeface="Times New Roman" panose="02020603050405020304" pitchFamily="18" charset="0"/>
              </a:rPr>
              <a:t>z=h</a:t>
            </a:r>
            <a:r>
              <a:rPr lang="zh-CN" altLang="en-US" sz="2400" dirty="0">
                <a:solidFill>
                  <a:srgbClr val="000000"/>
                </a:solidFill>
                <a:latin typeface="NEU-BZ-S92"/>
                <a:ea typeface="方正书宋_GBK"/>
                <a:cs typeface="Times New Roman" panose="02020603050405020304" pitchFamily="18" charset="0"/>
              </a:rPr>
              <a:t>上以（</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）为圆心、以</a:t>
            </a:r>
            <a:r>
              <a:rPr lang="en-US" altLang="zh-CN" sz="2400" dirty="0">
                <a:solidFill>
                  <a:srgbClr val="000000"/>
                </a:solidFill>
                <a:latin typeface="NEU-BZ-S92"/>
                <a:ea typeface="方正书宋_GBK"/>
                <a:cs typeface="Times New Roman" panose="02020603050405020304" pitchFamily="18" charset="0"/>
              </a:rPr>
              <a:t>|h|2</a:t>
            </a:r>
            <a:r>
              <a:rPr lang="zh-CN" altLang="en-US" sz="2400" dirty="0">
                <a:solidFill>
                  <a:srgbClr val="000000"/>
                </a:solidFill>
                <a:latin typeface="NEU-BZ-S92"/>
                <a:ea typeface="方正书宋_GBK"/>
                <a:cs typeface="Times New Roman" panose="02020603050405020304" pitchFamily="18" charset="0"/>
              </a:rPr>
              <a:t>为半径的圆周，</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4C597946-0345-EA13-1BC0-3F2A88A612DB}"/>
              </a:ext>
            </a:extLst>
          </p:cNvPr>
          <p:cNvSpPr/>
          <p:nvPr/>
        </p:nvSpPr>
        <p:spPr>
          <a:xfrm>
            <a:off x="342900" y="324712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随着</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逐渐增大趋于</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552B7332-862C-8A56-EF7E-588F5A61A9B6}"/>
              </a:ext>
            </a:extLst>
          </p:cNvPr>
          <p:cNvSpPr/>
          <p:nvPr/>
        </p:nvSpPr>
        <p:spPr>
          <a:xfrm>
            <a:off x="4484702" y="320006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圆周的半径也逐渐增大并趋于</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D6086C1E-2E67-1CC9-0F76-6C4ECD8BA391}"/>
              </a:ext>
            </a:extLst>
          </p:cNvPr>
          <p:cNvSpPr/>
          <p:nvPr/>
        </p:nvSpPr>
        <p:spPr>
          <a:xfrm>
            <a:off x="342900" y="407651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二次锥面的图形如图</a:t>
            </a:r>
            <a:r>
              <a:rPr lang="en-US" altLang="zh-CN" sz="2400" dirty="0">
                <a:solidFill>
                  <a:srgbClr val="000000"/>
                </a:solidFill>
                <a:latin typeface="NEU-BZ-S92"/>
                <a:ea typeface="方正书宋_GBK"/>
                <a:cs typeface="Times New Roman" panose="02020603050405020304" pitchFamily="18" charset="0"/>
              </a:rPr>
              <a:t>6-6</a:t>
            </a:r>
            <a:r>
              <a:rPr lang="zh-CN" altLang="en-US" sz="2400" dirty="0">
                <a:solidFill>
                  <a:srgbClr val="000000"/>
                </a:solidFill>
                <a:latin typeface="NEU-BZ-S92"/>
                <a:ea typeface="方正书宋_GBK"/>
                <a:cs typeface="Times New Roman" panose="02020603050405020304" pitchFamily="18" charset="0"/>
              </a:rPr>
              <a:t>所示</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3AA018F7-22AD-172B-D5EF-200FDB16FAF5}"/>
              </a:ext>
            </a:extLst>
          </p:cNvPr>
          <p:cNvSpPr/>
          <p:nvPr/>
        </p:nvSpPr>
        <p:spPr>
          <a:xfrm>
            <a:off x="8153400" y="612639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6-6</a:t>
            </a:r>
            <a:endParaRPr lang="zh-CN" altLang="zh-CN" sz="2400" dirty="0">
              <a:solidFill>
                <a:srgbClr val="000000"/>
              </a:solidFill>
              <a:latin typeface="NEU-BZ-S92"/>
              <a:ea typeface="方正书宋_GBK"/>
              <a:cs typeface="Times New Roman" panose="02020603050405020304" pitchFamily="18" charset="0"/>
            </a:endParaRPr>
          </a:p>
        </p:txBody>
      </p:sp>
      <p:pic>
        <p:nvPicPr>
          <p:cNvPr id="17" name="图片 16">
            <a:extLst>
              <a:ext uri="{FF2B5EF4-FFF2-40B4-BE49-F238E27FC236}">
                <a16:creationId xmlns:a16="http://schemas.microsoft.com/office/drawing/2014/main" id="{EB28EF8A-608B-3A2B-C4FD-4BEA404E6F72}"/>
              </a:ext>
            </a:extLst>
          </p:cNvPr>
          <p:cNvPicPr>
            <a:picLocks noChangeAspect="1"/>
          </p:cNvPicPr>
          <p:nvPr/>
        </p:nvPicPr>
        <p:blipFill>
          <a:blip r:embed="rId2"/>
          <a:stretch>
            <a:fillRect/>
          </a:stretch>
        </p:blipFill>
        <p:spPr>
          <a:xfrm>
            <a:off x="5820409" y="4037158"/>
            <a:ext cx="2073577" cy="2329349"/>
          </a:xfrm>
          <a:prstGeom prst="rect">
            <a:avLst/>
          </a:prstGeom>
        </p:spPr>
      </p:pic>
    </p:spTree>
    <p:extLst>
      <p:ext uri="{BB962C8B-B14F-4D97-AF65-F5344CB8AC3E}">
        <p14:creationId xmlns:p14="http://schemas.microsoft.com/office/powerpoint/2010/main" val="114769685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20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2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2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20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0" grpId="0"/>
      <p:bldP spid="13" grpId="0"/>
      <p:bldP spid="7" grpId="0"/>
      <p:bldP spid="11" grpId="0"/>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4400" y="693480"/>
            <a:ext cx="883540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 例</a:t>
            </a:r>
            <a:r>
              <a:rPr lang="en-US" altLang="zh-CN" sz="2400" dirty="0">
                <a:solidFill>
                  <a:srgbClr val="000000"/>
                </a:solidFill>
                <a:latin typeface="方正书宋_GBK"/>
                <a:ea typeface="方正书宋_GBK"/>
                <a:cs typeface="Times New Roman" panose="02020603050405020304" pitchFamily="18" charset="0"/>
              </a:rPr>
              <a:t>9</a:t>
            </a:r>
            <a:r>
              <a:rPr lang="zh-CN" altLang="en-US" sz="2400" dirty="0">
                <a:solidFill>
                  <a:srgbClr val="000000"/>
                </a:solidFill>
                <a:latin typeface="方正书宋_GBK"/>
                <a:ea typeface="方正书宋_GBK"/>
                <a:cs typeface="Times New Roman" panose="02020603050405020304" pitchFamily="18" charset="0"/>
              </a:rPr>
              <a:t>中的锥面（图</a:t>
            </a:r>
            <a:r>
              <a:rPr lang="en-US" altLang="zh-CN" sz="2400" dirty="0">
                <a:solidFill>
                  <a:srgbClr val="000000"/>
                </a:solidFill>
                <a:latin typeface="方正书宋_GBK"/>
                <a:ea typeface="方正书宋_GBK"/>
                <a:cs typeface="Times New Roman" panose="02020603050405020304" pitchFamily="18" charset="0"/>
              </a:rPr>
              <a:t>6-6</a:t>
            </a:r>
            <a:r>
              <a:rPr lang="zh-CN" altLang="en-US" sz="2400" dirty="0">
                <a:solidFill>
                  <a:srgbClr val="000000"/>
                </a:solidFill>
                <a:latin typeface="方正书宋_GBK"/>
                <a:ea typeface="方正书宋_GBK"/>
                <a:cs typeface="Times New Roman" panose="02020603050405020304" pitchFamily="18" charset="0"/>
              </a:rPr>
              <a:t>）可以看作平面</a:t>
            </a:r>
            <a:r>
              <a:rPr lang="en-US" altLang="zh-CN" sz="2400" dirty="0" err="1">
                <a:solidFill>
                  <a:srgbClr val="000000"/>
                </a:solidFill>
                <a:latin typeface="方正书宋_GBK"/>
                <a:ea typeface="方正书宋_GBK"/>
                <a:cs typeface="Times New Roman" panose="02020603050405020304" pitchFamily="18" charset="0"/>
              </a:rPr>
              <a:t>Oyz</a:t>
            </a:r>
            <a:r>
              <a:rPr lang="zh-CN" altLang="en-US" sz="2400" dirty="0">
                <a:solidFill>
                  <a:srgbClr val="000000"/>
                </a:solidFill>
                <a:latin typeface="方正书宋_GBK"/>
                <a:ea typeface="方正书宋_GBK"/>
                <a:cs typeface="Times New Roman" panose="02020603050405020304" pitchFamily="18" charset="0"/>
              </a:rPr>
              <a:t>内的直线</a:t>
            </a:r>
            <a:r>
              <a:rPr lang="en-US" altLang="zh-CN" sz="2400" dirty="0">
                <a:solidFill>
                  <a:srgbClr val="000000"/>
                </a:solidFill>
                <a:latin typeface="方正书宋_GBK"/>
                <a:ea typeface="方正书宋_GBK"/>
                <a:cs typeface="Times New Roman" panose="02020603050405020304" pitchFamily="18" charset="0"/>
              </a:rPr>
              <a:t>z=2y</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883405" y="1385591"/>
            <a:ext cx="10457848"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x=0</a:t>
            </a:r>
            <a:r>
              <a:rPr lang="zh-CN" altLang="en-US" sz="2400" dirty="0">
                <a:solidFill>
                  <a:srgbClr val="000000"/>
                </a:solidFill>
                <a:latin typeface="NEU-BZ-S92"/>
                <a:ea typeface="方正书宋_GBK"/>
                <a:cs typeface="Times New Roman" panose="02020603050405020304" pitchFamily="18" charset="0"/>
              </a:rPr>
              <a:t>绕</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轴旋转一周所形成的曲面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1714630" y="1416036"/>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一般地，</a:t>
            </a:r>
            <a:endParaRPr lang="zh-CN" altLang="zh-CN" sz="2400" dirty="0">
              <a:solidFill>
                <a:srgbClr val="FF00FF"/>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883405" y="2179682"/>
            <a:ext cx="1150586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绕着同一平面内的定直线</a:t>
            </a:r>
            <a:r>
              <a:rPr lang="en-US" altLang="zh-CN" sz="2400" dirty="0">
                <a:solidFill>
                  <a:srgbClr val="000000"/>
                </a:solidFill>
                <a:latin typeface="NEU-BZ-S92"/>
                <a:ea typeface="方正书宋_GBK"/>
                <a:cs typeface="Times New Roman" panose="02020603050405020304" pitchFamily="18" charset="0"/>
              </a:rPr>
              <a:t>L</a:t>
            </a:r>
            <a:r>
              <a:rPr lang="zh-CN" altLang="en-US" sz="2400" dirty="0">
                <a:solidFill>
                  <a:srgbClr val="000000"/>
                </a:solidFill>
                <a:latin typeface="NEU-BZ-S92"/>
                <a:ea typeface="方正书宋_GBK"/>
                <a:cs typeface="Times New Roman" panose="02020603050405020304" pitchFamily="18" charset="0"/>
              </a:rPr>
              <a:t>旋转一周所形成的曲面称为旋转曲面，</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883405" y="2924167"/>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平面曲线</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称为该旋转曲面的母线，</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5855652" y="2933550"/>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定直线</a:t>
            </a:r>
            <a:r>
              <a:rPr lang="en-US" altLang="zh-CN" sz="2400" dirty="0">
                <a:solidFill>
                  <a:srgbClr val="000000"/>
                </a:solidFill>
                <a:latin typeface="NEU-BZ-S92"/>
                <a:ea typeface="方正书宋_GBK"/>
                <a:cs typeface="Times New Roman" panose="02020603050405020304" pitchFamily="18" charset="0"/>
              </a:rPr>
              <a:t>L</a:t>
            </a:r>
            <a:r>
              <a:rPr lang="zh-CN" altLang="en-US" sz="2400" dirty="0">
                <a:solidFill>
                  <a:srgbClr val="000000"/>
                </a:solidFill>
                <a:latin typeface="NEU-BZ-S92"/>
                <a:ea typeface="方正书宋_GBK"/>
                <a:cs typeface="Times New Roman" panose="02020603050405020304" pitchFamily="18" charset="0"/>
              </a:rPr>
              <a:t>称为该旋转曲面的旋转轴</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883405" y="3668652"/>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例如，</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2223403" y="3677847"/>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二次锥面</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/4=0</a:t>
            </a:r>
            <a:r>
              <a:rPr lang="zh-CN" altLang="en-US" sz="2400" dirty="0">
                <a:solidFill>
                  <a:srgbClr val="000000"/>
                </a:solidFill>
                <a:latin typeface="NEU-BZ-S92"/>
                <a:ea typeface="方正书宋_GBK"/>
                <a:cs typeface="Times New Roman" panose="02020603050405020304" pitchFamily="18" charset="0"/>
              </a:rPr>
              <a:t>是旋转曲面，</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56BC50DE-AD2A-93F8-ADD4-EBBD708E9418}"/>
              </a:ext>
            </a:extLst>
          </p:cNvPr>
          <p:cNvSpPr/>
          <p:nvPr/>
        </p:nvSpPr>
        <p:spPr>
          <a:xfrm>
            <a:off x="7328775" y="3677847"/>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直线</a:t>
            </a:r>
            <a:r>
              <a:rPr lang="en-US" altLang="zh-CN" sz="2400" dirty="0">
                <a:solidFill>
                  <a:srgbClr val="000000"/>
                </a:solidFill>
                <a:latin typeface="NEU-BZ-S92"/>
                <a:ea typeface="方正书宋_GBK"/>
                <a:cs typeface="Times New Roman" panose="02020603050405020304" pitchFamily="18" charset="0"/>
              </a:rPr>
              <a:t>z=2y</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184A9442-F276-2C4F-2D4D-B98BE0C07D7E}"/>
              </a:ext>
            </a:extLst>
          </p:cNvPr>
          <p:cNvSpPr/>
          <p:nvPr/>
        </p:nvSpPr>
        <p:spPr>
          <a:xfrm>
            <a:off x="994400" y="4314932"/>
            <a:ext cx="1244057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x=0</a:t>
            </a:r>
            <a:r>
              <a:rPr lang="zh-CN" altLang="en-US" sz="2400" dirty="0">
                <a:solidFill>
                  <a:srgbClr val="000000"/>
                </a:solidFill>
                <a:latin typeface="NEU-BZ-S92"/>
                <a:ea typeface="方正书宋_GBK"/>
                <a:cs typeface="Times New Roman" panose="02020603050405020304" pitchFamily="18" charset="0"/>
              </a:rPr>
              <a:t>是该旋转曲面的一条母线，</a:t>
            </a:r>
            <a:endParaRPr lang="zh-CN" altLang="zh-CN" sz="2400" dirty="0">
              <a:solidFill>
                <a:srgbClr val="000000"/>
              </a:solidFill>
              <a:latin typeface="NEU-BZ-S92"/>
              <a:ea typeface="方正书宋_GBK"/>
              <a:cs typeface="Times New Roman" panose="02020603050405020304" pitchFamily="18" charset="0"/>
            </a:endParaRPr>
          </a:p>
        </p:txBody>
      </p:sp>
      <p:sp>
        <p:nvSpPr>
          <p:cNvPr id="9" name="矩形 8">
            <a:extLst>
              <a:ext uri="{FF2B5EF4-FFF2-40B4-BE49-F238E27FC236}">
                <a16:creationId xmlns:a16="http://schemas.microsoft.com/office/drawing/2014/main" id="{89D11238-007D-6518-1D59-7981C35A1E15}"/>
              </a:ext>
            </a:extLst>
          </p:cNvPr>
          <p:cNvSpPr/>
          <p:nvPr/>
        </p:nvSpPr>
        <p:spPr>
          <a:xfrm>
            <a:off x="5248577" y="4282142"/>
            <a:ext cx="9722543"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轴是该旋转曲面的旋转轴</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D09E512D-DC72-4833-14CB-895C16A4670B}"/>
              </a:ext>
            </a:extLst>
          </p:cNvPr>
          <p:cNvSpPr/>
          <p:nvPr/>
        </p:nvSpPr>
        <p:spPr>
          <a:xfrm>
            <a:off x="883404" y="5004864"/>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上的曲线</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054444D0-5DB7-CAAD-C27A-DF685A582113}"/>
              </a:ext>
            </a:extLst>
          </p:cNvPr>
          <p:cNvSpPr/>
          <p:nvPr/>
        </p:nvSpPr>
        <p:spPr>
          <a:xfrm>
            <a:off x="1454904" y="5627898"/>
            <a:ext cx="12402540"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x=0</a:t>
            </a:r>
            <a:r>
              <a:rPr lang="zh-CN" altLang="en-US" sz="2400" dirty="0">
                <a:solidFill>
                  <a:srgbClr val="000000"/>
                </a:solidFill>
                <a:latin typeface="NEU-BZ-S92"/>
                <a:ea typeface="方正书宋_GBK"/>
                <a:cs typeface="Times New Roman" panose="02020603050405020304" pitchFamily="18" charset="0"/>
              </a:rPr>
              <a:t>绕</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轴旋转一周所得旋转曲面的方程为</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7A854D61-A8A3-ADA9-F582-0108542ACED6}"/>
              </a:ext>
            </a:extLst>
          </p:cNvPr>
          <p:cNvSpPr/>
          <p:nvPr/>
        </p:nvSpPr>
        <p:spPr>
          <a:xfrm>
            <a:off x="1454904" y="6273140"/>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绕</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轴旋转一周所得旋转曲面的方程为</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=0.</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44631602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20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left)">
                                      <p:cBhvr>
                                        <p:cTn id="57" dur="20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20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23" grpId="0"/>
      <p:bldP spid="3" grpId="0"/>
      <p:bldP spid="4" grpId="0"/>
      <p:bldP spid="5" grpId="0"/>
      <p:bldP spid="6" grpId="0"/>
      <p:bldP spid="7" grpId="0"/>
      <p:bldP spid="8" grpId="0"/>
      <p:bldP spid="9" grpId="0"/>
      <p:bldP spid="10" grpId="0"/>
      <p:bldP spid="12"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8071" y="1069037"/>
            <a:ext cx="6105290" cy="344966"/>
          </a:xfrm>
          <a:prstGeom prst="rect">
            <a:avLst/>
          </a:prstGeom>
        </p:spPr>
        <p:txBody>
          <a:bodyPr wrap="square">
            <a:spAutoFit/>
          </a:bodyPr>
          <a:lstStyle/>
          <a:p>
            <a:pPr>
              <a:lnSpc>
                <a:spcPts val="1810"/>
              </a:lnSpc>
            </a:pPr>
            <a:r>
              <a:rPr lang="en-US" altLang="zh-CN" sz="2400" dirty="0">
                <a:solidFill>
                  <a:srgbClr val="000000"/>
                </a:solidFill>
                <a:latin typeface="方正书宋_GBK"/>
                <a:ea typeface="方正书宋_GBK"/>
                <a:cs typeface="Times New Roman" panose="02020603050405020304" pitchFamily="18" charset="0"/>
              </a:rPr>
              <a:t>3. </a:t>
            </a:r>
            <a:r>
              <a:rPr lang="zh-CN" altLang="en-US" sz="2400" dirty="0">
                <a:solidFill>
                  <a:srgbClr val="000000"/>
                </a:solidFill>
                <a:latin typeface="方正书宋_GBK"/>
                <a:ea typeface="方正书宋_GBK"/>
                <a:cs typeface="Times New Roman" panose="02020603050405020304" pitchFamily="18" charset="0"/>
              </a:rPr>
              <a:t>椭球面</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320267" y="1758399"/>
            <a:ext cx="1125669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/b</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/c</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c&gt;0</a:t>
            </a:r>
            <a:r>
              <a:rPr lang="zh-CN" altLang="en-US" sz="2400" dirty="0">
                <a:solidFill>
                  <a:srgbClr val="000000"/>
                </a:solidFill>
                <a:latin typeface="NEU-BZ-S92"/>
                <a:ea typeface="方正书宋_GBK"/>
                <a:cs typeface="Times New Roman" panose="02020603050405020304" pitchFamily="18" charset="0"/>
              </a:rPr>
              <a:t>）所表示的曲面称为椭球面（图</a:t>
            </a:r>
            <a:r>
              <a:rPr lang="en-US" altLang="zh-CN" sz="2400" dirty="0">
                <a:solidFill>
                  <a:srgbClr val="000000"/>
                </a:solidFill>
                <a:latin typeface="NEU-BZ-S92"/>
                <a:ea typeface="方正书宋_GBK"/>
                <a:cs typeface="Times New Roman" panose="02020603050405020304" pitchFamily="18" charset="0"/>
              </a:rPr>
              <a:t>6-7</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3287997" y="2425553"/>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由方程可知，</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C4366E61-3E71-8F40-A6EC-6CA7F6C0AE36}"/>
              </a:ext>
            </a:extLst>
          </p:cNvPr>
          <p:cNvSpPr/>
          <p:nvPr/>
        </p:nvSpPr>
        <p:spPr>
          <a:xfrm>
            <a:off x="2598362" y="2425553"/>
            <a:ext cx="9722543"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|x|≤a</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3959805" y="2426322"/>
            <a:ext cx="9722543" cy="344197"/>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|y|≤b</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5181537" y="2437398"/>
            <a:ext cx="12402540"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|z|≤c</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320266" y="3137906"/>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且椭球面关于坐标平面、坐标轴、坐标原点对称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3959804" y="5788963"/>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6-7</a:t>
            </a:r>
            <a:endParaRPr lang="zh-CN" altLang="zh-CN" sz="2400" dirty="0">
              <a:solidFill>
                <a:srgbClr val="000000"/>
              </a:solidFill>
              <a:latin typeface="NEU-BZ-S92"/>
              <a:ea typeface="方正书宋_GBK"/>
              <a:cs typeface="Times New Roman" panose="02020603050405020304" pitchFamily="18" charset="0"/>
            </a:endParaRPr>
          </a:p>
        </p:txBody>
      </p:sp>
      <p:pic>
        <p:nvPicPr>
          <p:cNvPr id="8" name="图片 7">
            <a:extLst>
              <a:ext uri="{FF2B5EF4-FFF2-40B4-BE49-F238E27FC236}">
                <a16:creationId xmlns:a16="http://schemas.microsoft.com/office/drawing/2014/main" id="{6E037D23-029D-0C4C-7523-79B95D52C988}"/>
              </a:ext>
            </a:extLst>
          </p:cNvPr>
          <p:cNvPicPr>
            <a:picLocks noChangeAspect="1"/>
          </p:cNvPicPr>
          <p:nvPr/>
        </p:nvPicPr>
        <p:blipFill>
          <a:blip r:embed="rId2"/>
          <a:stretch>
            <a:fillRect/>
          </a:stretch>
        </p:blipFill>
        <p:spPr>
          <a:xfrm>
            <a:off x="6618958" y="3686510"/>
            <a:ext cx="3117850" cy="2691612"/>
          </a:xfrm>
          <a:prstGeom prst="rect">
            <a:avLst/>
          </a:prstGeom>
        </p:spPr>
      </p:pic>
    </p:spTree>
    <p:extLst>
      <p:ext uri="{BB962C8B-B14F-4D97-AF65-F5344CB8AC3E}">
        <p14:creationId xmlns:p14="http://schemas.microsoft.com/office/powerpoint/2010/main" val="327428402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2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20" grpId="0"/>
      <p:bldP spid="23" grpId="0"/>
      <p:bldP spid="3" grpId="0"/>
      <p:bldP spid="4"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3928" y="892184"/>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为了了解椭球面的形状，</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4337095" y="876176"/>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可以先画出它与三个坐标平面的交线，</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2583325" y="1626421"/>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三条交线方程分别为</a:t>
            </a:r>
            <a:endParaRPr lang="zh-CN" altLang="zh-CN" sz="2400" dirty="0">
              <a:solidFill>
                <a:srgbClr val="FF00FF"/>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731169" y="3501785"/>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它们都是坐标平面上的椭圆</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587458" y="409623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再考虑椭球面与平行于坐标平面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的平面</a:t>
            </a:r>
            <a:r>
              <a:rPr lang="en-US" altLang="zh-CN" sz="2400" dirty="0">
                <a:solidFill>
                  <a:srgbClr val="000000"/>
                </a:solidFill>
                <a:latin typeface="NEU-BZ-S92"/>
                <a:ea typeface="方正书宋_GBK"/>
                <a:cs typeface="Times New Roman" panose="02020603050405020304" pitchFamily="18" charset="0"/>
              </a:rPr>
              <a:t>z=h</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|h|&lt;c</a:t>
            </a:r>
            <a:r>
              <a:rPr lang="zh-CN" altLang="en-US" sz="2400" dirty="0">
                <a:solidFill>
                  <a:srgbClr val="000000"/>
                </a:solidFill>
                <a:latin typeface="NEU-BZ-S92"/>
                <a:ea typeface="方正书宋_GBK"/>
                <a:cs typeface="Times New Roman" panose="02020603050405020304" pitchFamily="18" charset="0"/>
              </a:rPr>
              <a:t>）的交线，</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750188" y="5203896"/>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可知交线方程为</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56BC50DE-AD2A-93F8-ADD4-EBBD708E9418}"/>
                  </a:ext>
                </a:extLst>
              </p:cNvPr>
              <p:cNvSpPr/>
              <p:nvPr/>
            </p:nvSpPr>
            <p:spPr>
              <a:xfrm>
                <a:off x="750188" y="6086238"/>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交线是平面</a:t>
                </a:r>
                <a:r>
                  <a:rPr lang="en-US" altLang="zh-CN" sz="2400" dirty="0">
                    <a:solidFill>
                      <a:srgbClr val="000000"/>
                    </a:solidFill>
                    <a:latin typeface="NEU-BZ-S92"/>
                    <a:ea typeface="方正书宋_GBK"/>
                    <a:cs typeface="Times New Roman" panose="02020603050405020304" pitchFamily="18" charset="0"/>
                  </a:rPr>
                  <a:t>z=h</a:t>
                </a:r>
                <a:r>
                  <a:rPr lang="zh-CN" altLang="en-US" sz="2400" dirty="0">
                    <a:solidFill>
                      <a:srgbClr val="000000"/>
                    </a:solidFill>
                    <a:latin typeface="NEU-BZ-S92"/>
                    <a:ea typeface="方正书宋_GBK"/>
                    <a:cs typeface="Times New Roman" panose="02020603050405020304" pitchFamily="18" charset="0"/>
                  </a:rPr>
                  <a:t>上并且以</a:t>
                </a:r>
                <a:r>
                  <a:rPr lang="en-US" altLang="zh-CN" sz="2400" dirty="0">
                    <a:solidFill>
                      <a:srgbClr val="000000"/>
                    </a:solidFill>
                    <a:latin typeface="NEU-BZ-S92"/>
                    <a:ea typeface="方正书宋_GBK"/>
                    <a:cs typeface="Times New Roman" panose="02020603050405020304" pitchFamily="18" charset="0"/>
                  </a:rPr>
                  <a:t>a/c</a:t>
                </a:r>
                <a14:m>
                  <m:oMath xmlns:m="http://schemas.openxmlformats.org/officeDocument/2006/math">
                    <m:rad>
                      <m:radPr>
                        <m:degHide m:val="on"/>
                        <m:ctrlPr>
                          <a:rPr lang="en-US" altLang="zh-CN" sz="2400" i="1" smtClean="0">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c</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h</m:t>
                        </m:r>
                        <m:r>
                          <m:rPr>
                            <m:nor/>
                          </m:rPr>
                          <a:rPr lang="en-US" altLang="zh-CN" sz="2400" baseline="30000" dirty="0">
                            <a:solidFill>
                              <a:srgbClr val="000000"/>
                            </a:solidFill>
                            <a:latin typeface="NEU-BZ-S92"/>
                            <a:ea typeface="方正书宋_GBK"/>
                            <a:cs typeface="Times New Roman" panose="02020603050405020304" pitchFamily="18" charset="0"/>
                          </a:rPr>
                          <m:t>2</m:t>
                        </m:r>
                      </m:e>
                    </m:rad>
                  </m:oMath>
                </a14:m>
                <a:r>
                  <a:rPr lang="zh-CN" altLang="en-US" sz="2400" dirty="0">
                    <a:solidFill>
                      <a:srgbClr val="000000"/>
                    </a:solidFill>
                    <a:latin typeface="NEU-BZ-S92"/>
                    <a:ea typeface="方正书宋_GBK"/>
                    <a:cs typeface="Times New Roman" panose="02020603050405020304" pitchFamily="18" charset="0"/>
                  </a:rPr>
                  <a:t>与</a:t>
                </a:r>
                <a:r>
                  <a:rPr lang="en-US" altLang="zh-CN" sz="2400" dirty="0">
                    <a:solidFill>
                      <a:srgbClr val="000000"/>
                    </a:solidFill>
                    <a:latin typeface="NEU-BZ-S92"/>
                    <a:ea typeface="方正书宋_GBK"/>
                    <a:cs typeface="Times New Roman" panose="02020603050405020304" pitchFamily="18" charset="0"/>
                  </a:rPr>
                  <a:t>b/c</a:t>
                </a:r>
                <a14:m>
                  <m:oMath xmlns:m="http://schemas.openxmlformats.org/officeDocument/2006/math">
                    <m:rad>
                      <m:radPr>
                        <m:degHide m:val="on"/>
                        <m:ctrlPr>
                          <a:rPr lang="en-US" altLang="zh-CN" sz="2400" i="1" smtClean="0">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c</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h</m:t>
                        </m:r>
                        <m:r>
                          <m:rPr>
                            <m:nor/>
                          </m:rPr>
                          <a:rPr lang="en-US" altLang="zh-CN" sz="2400" baseline="30000" dirty="0">
                            <a:solidFill>
                              <a:srgbClr val="000000"/>
                            </a:solidFill>
                            <a:latin typeface="NEU-BZ-S92"/>
                            <a:ea typeface="方正书宋_GBK"/>
                            <a:cs typeface="Times New Roman" panose="02020603050405020304" pitchFamily="18" charset="0"/>
                          </a:rPr>
                          <m:t>2</m:t>
                        </m:r>
                      </m:e>
                    </m:rad>
                  </m:oMath>
                </a14:m>
                <a:r>
                  <a:rPr lang="zh-CN" altLang="en-US" sz="2400" dirty="0">
                    <a:solidFill>
                      <a:srgbClr val="000000"/>
                    </a:solidFill>
                    <a:latin typeface="NEU-BZ-S92"/>
                    <a:ea typeface="方正书宋_GBK"/>
                    <a:cs typeface="Times New Roman" panose="02020603050405020304" pitchFamily="18" charset="0"/>
                  </a:rPr>
                  <a:t>为半轴的椭圆</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7" name="矩形 6">
                <a:extLst>
                  <a:ext uri="{FF2B5EF4-FFF2-40B4-BE49-F238E27FC236}">
                    <a16:creationId xmlns:a16="http://schemas.microsoft.com/office/drawing/2014/main" id="{56BC50DE-AD2A-93F8-ADD4-EBBD708E9418}"/>
                  </a:ext>
                </a:extLst>
              </p:cNvPr>
              <p:cNvSpPr>
                <a:spLocks noRot="1" noChangeAspect="1" noMove="1" noResize="1" noEditPoints="1" noAdjustHandles="1" noChangeArrowheads="1" noChangeShapeType="1" noTextEdit="1"/>
              </p:cNvSpPr>
              <p:nvPr/>
            </p:nvSpPr>
            <p:spPr>
              <a:xfrm>
                <a:off x="750188" y="6086238"/>
                <a:ext cx="12402540" cy="344966"/>
              </a:xfrm>
              <a:prstGeom prst="rect">
                <a:avLst/>
              </a:prstGeom>
              <a:blipFill>
                <a:blip r:embed="rId2"/>
                <a:stretch>
                  <a:fillRect t="-46429" b="-39286"/>
                </a:stretch>
              </a:blipFill>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EF02D5C9-5A5F-9DE2-05D5-E0A86E2AB6DC}"/>
              </a:ext>
            </a:extLst>
          </p:cNvPr>
          <p:cNvPicPr>
            <a:picLocks noChangeAspect="1"/>
          </p:cNvPicPr>
          <p:nvPr/>
        </p:nvPicPr>
        <p:blipFill>
          <a:blip r:embed="rId3"/>
          <a:stretch>
            <a:fillRect/>
          </a:stretch>
        </p:blipFill>
        <p:spPr>
          <a:xfrm>
            <a:off x="4086573" y="1475825"/>
            <a:ext cx="5959935" cy="1603993"/>
          </a:xfrm>
          <a:prstGeom prst="rect">
            <a:avLst/>
          </a:prstGeom>
        </p:spPr>
      </p:pic>
      <p:pic>
        <p:nvPicPr>
          <p:cNvPr id="3" name="图片 2">
            <a:extLst>
              <a:ext uri="{FF2B5EF4-FFF2-40B4-BE49-F238E27FC236}">
                <a16:creationId xmlns:a16="http://schemas.microsoft.com/office/drawing/2014/main" id="{D7E0BCB6-8A0B-A8D5-AC66-413DA9252BA5}"/>
              </a:ext>
            </a:extLst>
          </p:cNvPr>
          <p:cNvPicPr>
            <a:picLocks noChangeAspect="1"/>
          </p:cNvPicPr>
          <p:nvPr/>
        </p:nvPicPr>
        <p:blipFill>
          <a:blip r:embed="rId4"/>
          <a:stretch>
            <a:fillRect/>
          </a:stretch>
        </p:blipFill>
        <p:spPr>
          <a:xfrm>
            <a:off x="3712500" y="4627633"/>
            <a:ext cx="2627857" cy="1207892"/>
          </a:xfrm>
          <a:prstGeom prst="rect">
            <a:avLst/>
          </a:prstGeom>
        </p:spPr>
      </p:pic>
    </p:spTree>
    <p:extLst>
      <p:ext uri="{BB962C8B-B14F-4D97-AF65-F5344CB8AC3E}">
        <p14:creationId xmlns:p14="http://schemas.microsoft.com/office/powerpoint/2010/main" val="302532761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2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20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3928" y="1071798"/>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随着</a:t>
            </a:r>
            <a:r>
              <a:rPr lang="en-US" altLang="zh-CN" sz="2400" dirty="0">
                <a:solidFill>
                  <a:srgbClr val="000000"/>
                </a:solidFill>
                <a:latin typeface="方正书宋_GBK"/>
                <a:ea typeface="方正书宋_GBK"/>
                <a:cs typeface="Times New Roman" panose="02020603050405020304" pitchFamily="18" charset="0"/>
              </a:rPr>
              <a:t>|h|</a:t>
            </a:r>
            <a:r>
              <a:rPr lang="zh-CN" altLang="en-US" sz="2400" dirty="0">
                <a:solidFill>
                  <a:srgbClr val="000000"/>
                </a:solidFill>
                <a:latin typeface="方正书宋_GBK"/>
                <a:ea typeface="方正书宋_GBK"/>
                <a:cs typeface="Times New Roman" panose="02020603050405020304" pitchFamily="18" charset="0"/>
              </a:rPr>
              <a:t>由</a:t>
            </a:r>
            <a:r>
              <a:rPr lang="en-US" altLang="zh-CN" sz="2400" dirty="0">
                <a:solidFill>
                  <a:srgbClr val="000000"/>
                </a:solidFill>
                <a:latin typeface="方正书宋_GBK"/>
                <a:ea typeface="方正书宋_GBK"/>
                <a:cs typeface="Times New Roman" panose="02020603050405020304" pitchFamily="18" charset="0"/>
              </a:rPr>
              <a:t>0</a:t>
            </a:r>
            <a:r>
              <a:rPr lang="zh-CN" altLang="en-US" sz="2400" dirty="0">
                <a:solidFill>
                  <a:srgbClr val="000000"/>
                </a:solidFill>
                <a:latin typeface="方正书宋_GBK"/>
                <a:ea typeface="方正书宋_GBK"/>
                <a:cs typeface="Times New Roman" panose="02020603050405020304" pitchFamily="18" charset="0"/>
              </a:rPr>
              <a:t>逐渐增大趋近于</a:t>
            </a:r>
            <a:r>
              <a:rPr lang="en-US" altLang="zh-CN" sz="2400" dirty="0">
                <a:solidFill>
                  <a:srgbClr val="000000"/>
                </a:solidFill>
                <a:latin typeface="方正书宋_GBK"/>
                <a:ea typeface="方正书宋_GBK"/>
                <a:cs typeface="Times New Roman" panose="02020603050405020304" pitchFamily="18" charset="0"/>
              </a:rPr>
              <a:t>c</a:t>
            </a:r>
            <a:r>
              <a:rPr lang="zh-CN" altLang="en-US"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5075139" y="1071798"/>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椭圆的两个半轴分别由</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逐渐减小趋近于</a:t>
            </a:r>
            <a:r>
              <a:rPr lang="en-US" altLang="zh-CN" sz="2400" dirty="0">
                <a:solidFill>
                  <a:srgbClr val="000000"/>
                </a:solidFill>
                <a:latin typeface="NEU-BZ-S92"/>
                <a:ea typeface="方正书宋_GBK"/>
                <a:cs typeface="Times New Roman" panose="02020603050405020304" pitchFamily="18" charset="0"/>
              </a:rPr>
              <a:t>0.</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3285454" y="1831100"/>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特别地，</a:t>
            </a:r>
            <a:endParaRPr lang="zh-CN" altLang="zh-CN" sz="2400" dirty="0">
              <a:solidFill>
                <a:srgbClr val="FF00FF"/>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2198051" y="1859602"/>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|h|=c</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4086573" y="186655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a:t>
            </a:r>
            <a:r>
              <a:rPr lang="en-US" altLang="zh-CN" sz="2400" dirty="0">
                <a:solidFill>
                  <a:srgbClr val="000000"/>
                </a:solidFill>
                <a:latin typeface="NEU-BZ-S92"/>
                <a:ea typeface="方正书宋_GBK"/>
                <a:cs typeface="Times New Roman" panose="02020603050405020304" pitchFamily="18" charset="0"/>
              </a:rPr>
              <a:t>z=h</a:t>
            </a:r>
            <a:r>
              <a:rPr lang="zh-CN" altLang="en-US" sz="2400" dirty="0">
                <a:solidFill>
                  <a:srgbClr val="000000"/>
                </a:solidFill>
                <a:latin typeface="NEU-BZ-S92"/>
                <a:ea typeface="方正书宋_GBK"/>
                <a:cs typeface="Times New Roman" panose="02020603050405020304" pitchFamily="18" charset="0"/>
              </a:rPr>
              <a:t>与椭球面交于点（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750188" y="2590402"/>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类似地，</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56BC50DE-AD2A-93F8-ADD4-EBBD708E9418}"/>
              </a:ext>
            </a:extLst>
          </p:cNvPr>
          <p:cNvSpPr/>
          <p:nvPr/>
        </p:nvSpPr>
        <p:spPr>
          <a:xfrm>
            <a:off x="2236088" y="2618134"/>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还可以讨论椭球面与平行于坐标平面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的平面的交线，</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650BBAE-0EC2-2200-64A4-A0BDC8A3FC4C}"/>
              </a:ext>
            </a:extLst>
          </p:cNvPr>
          <p:cNvSpPr/>
          <p:nvPr/>
        </p:nvSpPr>
        <p:spPr>
          <a:xfrm>
            <a:off x="1033927" y="3494057"/>
            <a:ext cx="7212001"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以及椭球面与平行于坐标平面</a:t>
            </a:r>
            <a:r>
              <a:rPr lang="en-US" altLang="zh-CN" sz="2400" dirty="0" err="1">
                <a:solidFill>
                  <a:srgbClr val="000000"/>
                </a:solidFill>
                <a:latin typeface="方正书宋_GBK"/>
                <a:ea typeface="方正书宋_GBK"/>
                <a:cs typeface="Times New Roman" panose="02020603050405020304" pitchFamily="18" charset="0"/>
              </a:rPr>
              <a:t>Ozx</a:t>
            </a:r>
            <a:r>
              <a:rPr lang="zh-CN" altLang="en-US" sz="2400" dirty="0">
                <a:solidFill>
                  <a:srgbClr val="000000"/>
                </a:solidFill>
                <a:latin typeface="方正书宋_GBK"/>
                <a:ea typeface="方正书宋_GBK"/>
                <a:cs typeface="Times New Roman" panose="02020603050405020304" pitchFamily="18" charset="0"/>
              </a:rPr>
              <a:t>的平面的交线</a:t>
            </a:r>
            <a:r>
              <a:rPr lang="en-US" altLang="zh-CN"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0834507D-6ADC-1346-BBA5-632D2AD98734}"/>
              </a:ext>
            </a:extLst>
          </p:cNvPr>
          <p:cNvSpPr/>
          <p:nvPr/>
        </p:nvSpPr>
        <p:spPr>
          <a:xfrm>
            <a:off x="-3285454" y="4253359"/>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特别地，</a:t>
            </a:r>
            <a:endParaRPr lang="zh-CN" altLang="zh-CN" sz="2400" dirty="0">
              <a:solidFill>
                <a:srgbClr val="FF00FF"/>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551F4AFD-622C-3326-434F-842D757B8AD3}"/>
              </a:ext>
            </a:extLst>
          </p:cNvPr>
          <p:cNvSpPr/>
          <p:nvPr/>
        </p:nvSpPr>
        <p:spPr>
          <a:xfrm>
            <a:off x="2198051" y="4281861"/>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a=b=c</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2650048B-2E99-CA87-AE9E-C490C023EDF5}"/>
              </a:ext>
            </a:extLst>
          </p:cNvPr>
          <p:cNvSpPr/>
          <p:nvPr/>
        </p:nvSpPr>
        <p:spPr>
          <a:xfrm>
            <a:off x="4086573" y="4288814"/>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椭球面是以原点为球心、</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为半径的球面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AD2C77C8-FA4B-E829-58B8-AE1F9AE44FC4}"/>
              </a:ext>
            </a:extLst>
          </p:cNvPr>
          <p:cNvSpPr/>
          <p:nvPr/>
        </p:nvSpPr>
        <p:spPr>
          <a:xfrm>
            <a:off x="750188" y="5012661"/>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D88819B7-99B2-EDBF-8360-28C5FA9A5942}"/>
              </a:ext>
            </a:extLst>
          </p:cNvPr>
          <p:cNvSpPr/>
          <p:nvPr/>
        </p:nvSpPr>
        <p:spPr>
          <a:xfrm>
            <a:off x="2236088" y="5040393"/>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球面是椭球面的特殊情形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56730782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2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20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20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4" grpId="0"/>
      <p:bldP spid="5" grpId="0"/>
      <p:bldP spid="6" grpId="0"/>
      <p:bldP spid="7" grpId="0"/>
      <p:bldP spid="10" grpId="0"/>
      <p:bldP spid="12" grpId="0"/>
      <p:bldP spid="13" grpId="0"/>
      <p:bldP spid="14" grpId="0"/>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5800" y="733643"/>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4. </a:t>
            </a:r>
            <a:r>
              <a:rPr lang="zh-CN" altLang="en-US" sz="2400" dirty="0">
                <a:solidFill>
                  <a:srgbClr val="000000"/>
                </a:solidFill>
                <a:latin typeface="方正书宋_GBK"/>
                <a:ea typeface="方正书宋_GBK"/>
                <a:cs typeface="Times New Roman" panose="02020603050405020304" pitchFamily="18" charset="0"/>
              </a:rPr>
              <a:t>单叶双曲面和双叶双曲面</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1937A5FC-0ED0-EC4E-9248-62BC6BCBBE4A}"/>
              </a:ext>
            </a:extLst>
          </p:cNvPr>
          <p:cNvSpPr/>
          <p:nvPr/>
        </p:nvSpPr>
        <p:spPr>
          <a:xfrm>
            <a:off x="336509" y="1348306"/>
            <a:ext cx="13069162" cy="331694"/>
          </a:xfrm>
          <a:prstGeom prst="rect">
            <a:avLst/>
          </a:prstGeom>
        </p:spPr>
        <p:txBody>
          <a:bodyPr wrap="square">
            <a:spAutoFit/>
          </a:bodyPr>
          <a:lstStyle/>
          <a:p>
            <a:pPr indent="266700">
              <a:lnSpc>
                <a:spcPts val="1810"/>
              </a:lnSpc>
            </a:pPr>
            <a:r>
              <a:rPr lang="zh-CN" altLang="en-US" sz="2000" dirty="0">
                <a:solidFill>
                  <a:srgbClr val="000000"/>
                </a:solidFill>
                <a:latin typeface="NEU-BZ-S92"/>
                <a:ea typeface="方正书宋_GBK"/>
                <a:cs typeface="Times New Roman" panose="02020603050405020304" pitchFamily="18" charset="0"/>
              </a:rPr>
              <a:t>方程</a:t>
            </a:r>
            <a:r>
              <a:rPr lang="en-US" altLang="zh-CN" sz="2000" dirty="0">
                <a:solidFill>
                  <a:srgbClr val="000000"/>
                </a:solidFill>
                <a:latin typeface="NEU-BZ-S92"/>
                <a:ea typeface="方正书宋_GBK"/>
                <a:cs typeface="Times New Roman" panose="02020603050405020304" pitchFamily="18" charset="0"/>
              </a:rPr>
              <a:t>x</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a</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+y</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b</a:t>
            </a:r>
            <a:r>
              <a:rPr lang="en-US" altLang="zh-CN" sz="2000" baseline="30000" dirty="0">
                <a:solidFill>
                  <a:srgbClr val="000000"/>
                </a:solidFill>
                <a:latin typeface="NEU-BZ-S92"/>
                <a:ea typeface="方正书宋_GBK"/>
                <a:cs typeface="Times New Roman" panose="02020603050405020304" pitchFamily="18" charset="0"/>
              </a:rPr>
              <a:t>2</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z</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c</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=1</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a&gt;0</a:t>
            </a:r>
            <a:r>
              <a:rPr lang="zh-CN" altLang="en-US" sz="2000" dirty="0">
                <a:solidFill>
                  <a:srgbClr val="000000"/>
                </a:solidFill>
                <a:latin typeface="NEU-BZ-S92"/>
                <a:ea typeface="方正书宋_GBK"/>
                <a:cs typeface="Times New Roman" panose="02020603050405020304" pitchFamily="18" charset="0"/>
              </a:rPr>
              <a:t>， </a:t>
            </a:r>
            <a:r>
              <a:rPr lang="en-US" altLang="zh-CN" sz="2000" dirty="0">
                <a:solidFill>
                  <a:srgbClr val="000000"/>
                </a:solidFill>
                <a:latin typeface="NEU-BZ-S92"/>
                <a:ea typeface="方正书宋_GBK"/>
                <a:cs typeface="Times New Roman" panose="02020603050405020304" pitchFamily="18" charset="0"/>
              </a:rPr>
              <a:t>b&gt;0</a:t>
            </a:r>
            <a:r>
              <a:rPr lang="zh-CN" altLang="en-US" sz="2000" dirty="0">
                <a:solidFill>
                  <a:srgbClr val="000000"/>
                </a:solidFill>
                <a:latin typeface="NEU-BZ-S92"/>
                <a:ea typeface="方正书宋_GBK"/>
                <a:cs typeface="Times New Roman" panose="02020603050405020304" pitchFamily="18" charset="0"/>
              </a:rPr>
              <a:t>， </a:t>
            </a:r>
            <a:r>
              <a:rPr lang="en-US" altLang="zh-CN" sz="2000" dirty="0">
                <a:solidFill>
                  <a:srgbClr val="000000"/>
                </a:solidFill>
                <a:latin typeface="NEU-BZ-S92"/>
                <a:ea typeface="方正书宋_GBK"/>
                <a:cs typeface="Times New Roman" panose="02020603050405020304" pitchFamily="18" charset="0"/>
              </a:rPr>
              <a:t>c&gt;0</a:t>
            </a:r>
            <a:r>
              <a:rPr lang="zh-CN" altLang="en-US" sz="2000" dirty="0">
                <a:solidFill>
                  <a:srgbClr val="000000"/>
                </a:solidFill>
                <a:latin typeface="NEU-BZ-S92"/>
                <a:ea typeface="方正书宋_GBK"/>
                <a:cs typeface="Times New Roman" panose="02020603050405020304" pitchFamily="18" charset="0"/>
              </a:rPr>
              <a:t>）所表示的曲面称为单叶双曲面（图</a:t>
            </a:r>
            <a:r>
              <a:rPr lang="en-US" altLang="zh-CN" sz="2000" dirty="0">
                <a:solidFill>
                  <a:srgbClr val="000000"/>
                </a:solidFill>
                <a:latin typeface="NEU-BZ-S92"/>
                <a:ea typeface="方正书宋_GBK"/>
                <a:cs typeface="Times New Roman" panose="02020603050405020304" pitchFamily="18" charset="0"/>
              </a:rPr>
              <a:t>6-8</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a</a:t>
            </a:r>
            <a:r>
              <a:rPr lang="zh-CN" altLang="en-US" sz="2000" dirty="0">
                <a:solidFill>
                  <a:srgbClr val="000000"/>
                </a:solidFill>
                <a:latin typeface="NEU-BZ-S92"/>
                <a:ea typeface="方正书宋_GBK"/>
                <a:cs typeface="Times New Roman" panose="02020603050405020304" pitchFamily="18" charset="0"/>
              </a:rPr>
              <a:t>）），</a:t>
            </a:r>
            <a:endParaRPr lang="zh-CN" altLang="zh-CN" sz="20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3871409" y="1903794"/>
            <a:ext cx="9722543" cy="331694"/>
          </a:xfrm>
          <a:prstGeom prst="rect">
            <a:avLst/>
          </a:prstGeom>
        </p:spPr>
        <p:txBody>
          <a:bodyPr wrap="square">
            <a:spAutoFit/>
          </a:bodyPr>
          <a:lstStyle/>
          <a:p>
            <a:pPr indent="266700" algn="ctr">
              <a:lnSpc>
                <a:spcPts val="1810"/>
              </a:lnSpc>
            </a:pPr>
            <a:r>
              <a:rPr lang="zh-CN" altLang="en-US" sz="2000" dirty="0">
                <a:solidFill>
                  <a:srgbClr val="000000"/>
                </a:solidFill>
                <a:latin typeface="NEU-BZ-S92"/>
                <a:ea typeface="方正书宋_GBK"/>
                <a:cs typeface="Times New Roman" panose="02020603050405020304" pitchFamily="18" charset="0"/>
              </a:rPr>
              <a:t>类似地，</a:t>
            </a:r>
            <a:endParaRPr lang="zh-CN" altLang="zh-CN" sz="2000" dirty="0">
              <a:solidFill>
                <a:srgbClr val="FF00FF"/>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1732563" y="1894828"/>
            <a:ext cx="11523962" cy="331694"/>
          </a:xfrm>
          <a:prstGeom prst="rect">
            <a:avLst/>
          </a:prstGeom>
        </p:spPr>
        <p:txBody>
          <a:bodyPr wrap="square">
            <a:spAutoFit/>
          </a:bodyPr>
          <a:lstStyle/>
          <a:p>
            <a:pPr indent="266700">
              <a:lnSpc>
                <a:spcPts val="1810"/>
              </a:lnSpc>
            </a:pPr>
            <a:r>
              <a:rPr lang="zh-CN" altLang="en-US" sz="2000" dirty="0">
                <a:solidFill>
                  <a:srgbClr val="000000"/>
                </a:solidFill>
                <a:latin typeface="NEU-BZ-S92"/>
                <a:ea typeface="方正书宋_GBK"/>
                <a:cs typeface="Times New Roman" panose="02020603050405020304" pitchFamily="18" charset="0"/>
              </a:rPr>
              <a:t>方程</a:t>
            </a:r>
            <a:r>
              <a:rPr lang="en-US" altLang="zh-CN" sz="2000" dirty="0">
                <a:solidFill>
                  <a:srgbClr val="000000"/>
                </a:solidFill>
                <a:latin typeface="NEU-BZ-S92"/>
                <a:ea typeface="方正书宋_GBK"/>
                <a:cs typeface="Times New Roman" panose="02020603050405020304" pitchFamily="18" charset="0"/>
              </a:rPr>
              <a:t>x</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a</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-y</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b</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+z</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c</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=1</a:t>
            </a:r>
            <a:r>
              <a:rPr lang="zh-CN" altLang="en-US" sz="2000" dirty="0">
                <a:solidFill>
                  <a:srgbClr val="000000"/>
                </a:solidFill>
                <a:latin typeface="NEU-BZ-S92"/>
                <a:ea typeface="方正书宋_GBK"/>
                <a:cs typeface="Times New Roman" panose="02020603050405020304" pitchFamily="18" charset="0"/>
              </a:rPr>
              <a:t>和－</a:t>
            </a:r>
            <a:r>
              <a:rPr lang="en-US" altLang="zh-CN" sz="2000" dirty="0">
                <a:solidFill>
                  <a:srgbClr val="000000"/>
                </a:solidFill>
                <a:latin typeface="NEU-BZ-S92"/>
                <a:ea typeface="方正书宋_GBK"/>
                <a:cs typeface="Times New Roman" panose="02020603050405020304" pitchFamily="18" charset="0"/>
              </a:rPr>
              <a:t> x</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a</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+y</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b</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+z</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c</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=1</a:t>
            </a:r>
            <a:r>
              <a:rPr lang="zh-CN" altLang="en-US" sz="2000" dirty="0">
                <a:solidFill>
                  <a:srgbClr val="000000"/>
                </a:solidFill>
                <a:latin typeface="NEU-BZ-S92"/>
                <a:ea typeface="方正书宋_GBK"/>
                <a:cs typeface="Times New Roman" panose="02020603050405020304" pitchFamily="18" charset="0"/>
              </a:rPr>
              <a:t>所表示的曲面也是单叶双曲面</a:t>
            </a:r>
            <a:r>
              <a:rPr lang="en-US" altLang="zh-CN" sz="2000" dirty="0">
                <a:solidFill>
                  <a:srgbClr val="000000"/>
                </a:solidFill>
                <a:latin typeface="NEU-BZ-S92"/>
                <a:ea typeface="方正书宋_GBK"/>
                <a:cs typeface="Times New Roman" panose="02020603050405020304" pitchFamily="18" charset="0"/>
              </a:rPr>
              <a:t>.</a:t>
            </a:r>
            <a:endParaRPr lang="zh-CN" altLang="zh-CN" sz="20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F10CAD4-AEAF-9497-CE79-C7C427D0A7D2}"/>
              </a:ext>
            </a:extLst>
          </p:cNvPr>
          <p:cNvSpPr/>
          <p:nvPr/>
        </p:nvSpPr>
        <p:spPr>
          <a:xfrm>
            <a:off x="332396" y="2487101"/>
            <a:ext cx="12924129" cy="331694"/>
          </a:xfrm>
          <a:prstGeom prst="rect">
            <a:avLst/>
          </a:prstGeom>
        </p:spPr>
        <p:txBody>
          <a:bodyPr wrap="square">
            <a:spAutoFit/>
          </a:bodyPr>
          <a:lstStyle/>
          <a:p>
            <a:pPr indent="266700">
              <a:lnSpc>
                <a:spcPts val="1810"/>
              </a:lnSpc>
            </a:pPr>
            <a:r>
              <a:rPr lang="zh-CN" altLang="en-US" sz="2000" dirty="0">
                <a:solidFill>
                  <a:srgbClr val="000000"/>
                </a:solidFill>
                <a:latin typeface="NEU-BZ-S92"/>
                <a:ea typeface="方正书宋_GBK"/>
                <a:cs typeface="Times New Roman" panose="02020603050405020304" pitchFamily="18" charset="0"/>
              </a:rPr>
              <a:t>方程－</a:t>
            </a:r>
            <a:r>
              <a:rPr lang="en-US" altLang="zh-CN" sz="2000" dirty="0">
                <a:solidFill>
                  <a:srgbClr val="000000"/>
                </a:solidFill>
                <a:latin typeface="NEU-BZ-S92"/>
                <a:ea typeface="方正书宋_GBK"/>
                <a:cs typeface="Times New Roman" panose="02020603050405020304" pitchFamily="18" charset="0"/>
              </a:rPr>
              <a:t> x</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a</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-y</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b</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+z</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c</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=1 </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a&gt;0</a:t>
            </a:r>
            <a:r>
              <a:rPr lang="zh-CN" altLang="en-US" sz="2000" dirty="0">
                <a:solidFill>
                  <a:srgbClr val="000000"/>
                </a:solidFill>
                <a:latin typeface="NEU-BZ-S92"/>
                <a:ea typeface="方正书宋_GBK"/>
                <a:cs typeface="Times New Roman" panose="02020603050405020304" pitchFamily="18" charset="0"/>
              </a:rPr>
              <a:t>， </a:t>
            </a:r>
            <a:r>
              <a:rPr lang="en-US" altLang="zh-CN" sz="2000" dirty="0">
                <a:solidFill>
                  <a:srgbClr val="000000"/>
                </a:solidFill>
                <a:latin typeface="NEU-BZ-S92"/>
                <a:ea typeface="方正书宋_GBK"/>
                <a:cs typeface="Times New Roman" panose="02020603050405020304" pitchFamily="18" charset="0"/>
              </a:rPr>
              <a:t>b&gt;0</a:t>
            </a:r>
            <a:r>
              <a:rPr lang="zh-CN" altLang="en-US" sz="2000" dirty="0">
                <a:solidFill>
                  <a:srgbClr val="000000"/>
                </a:solidFill>
                <a:latin typeface="NEU-BZ-S92"/>
                <a:ea typeface="方正书宋_GBK"/>
                <a:cs typeface="Times New Roman" panose="02020603050405020304" pitchFamily="18" charset="0"/>
              </a:rPr>
              <a:t>， </a:t>
            </a:r>
            <a:r>
              <a:rPr lang="en-US" altLang="zh-CN" sz="2000" dirty="0">
                <a:solidFill>
                  <a:srgbClr val="000000"/>
                </a:solidFill>
                <a:latin typeface="NEU-BZ-S92"/>
                <a:ea typeface="方正书宋_GBK"/>
                <a:cs typeface="Times New Roman" panose="02020603050405020304" pitchFamily="18" charset="0"/>
              </a:rPr>
              <a:t>c&gt;0</a:t>
            </a:r>
            <a:r>
              <a:rPr lang="zh-CN" altLang="en-US" sz="2000" dirty="0">
                <a:solidFill>
                  <a:srgbClr val="000000"/>
                </a:solidFill>
                <a:latin typeface="NEU-BZ-S92"/>
                <a:ea typeface="方正书宋_GBK"/>
                <a:cs typeface="Times New Roman" panose="02020603050405020304" pitchFamily="18" charset="0"/>
              </a:rPr>
              <a:t>）所表示的曲面称为双叶双曲面（图</a:t>
            </a:r>
            <a:r>
              <a:rPr lang="en-US" altLang="zh-CN" sz="2000" dirty="0">
                <a:solidFill>
                  <a:srgbClr val="000000"/>
                </a:solidFill>
                <a:latin typeface="NEU-BZ-S92"/>
                <a:ea typeface="方正书宋_GBK"/>
                <a:cs typeface="Times New Roman" panose="02020603050405020304" pitchFamily="18" charset="0"/>
              </a:rPr>
              <a:t>6-8</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b</a:t>
            </a:r>
            <a:r>
              <a:rPr lang="zh-CN" altLang="en-US" sz="2000" dirty="0">
                <a:solidFill>
                  <a:srgbClr val="000000"/>
                </a:solidFill>
                <a:latin typeface="NEU-BZ-S92"/>
                <a:ea typeface="方正书宋_GBK"/>
                <a:cs typeface="Times New Roman" panose="02020603050405020304" pitchFamily="18" charset="0"/>
              </a:rPr>
              <a:t>）），</a:t>
            </a:r>
            <a:endParaRPr lang="zh-CN" altLang="zh-CN" sz="20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64CB88CC-8038-04CA-8591-790004D198E2}"/>
              </a:ext>
            </a:extLst>
          </p:cNvPr>
          <p:cNvSpPr/>
          <p:nvPr/>
        </p:nvSpPr>
        <p:spPr>
          <a:xfrm>
            <a:off x="280778" y="3097306"/>
            <a:ext cx="12440577" cy="331694"/>
          </a:xfrm>
          <a:prstGeom prst="rect">
            <a:avLst/>
          </a:prstGeom>
        </p:spPr>
        <p:txBody>
          <a:bodyPr wrap="square">
            <a:spAutoFit/>
          </a:bodyPr>
          <a:lstStyle/>
          <a:p>
            <a:pPr indent="266700">
              <a:lnSpc>
                <a:spcPts val="1810"/>
              </a:lnSpc>
            </a:pPr>
            <a:r>
              <a:rPr lang="zh-CN" altLang="en-US" sz="2000" dirty="0">
                <a:solidFill>
                  <a:srgbClr val="000000"/>
                </a:solidFill>
                <a:latin typeface="NEU-BZ-S92"/>
                <a:ea typeface="方正书宋_GBK"/>
                <a:cs typeface="Times New Roman" panose="02020603050405020304" pitchFamily="18" charset="0"/>
              </a:rPr>
              <a:t>类似地，</a:t>
            </a:r>
            <a:endParaRPr lang="zh-CN" altLang="zh-CN" sz="20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1376157" y="3097306"/>
            <a:ext cx="10989866" cy="331694"/>
          </a:xfrm>
          <a:prstGeom prst="rect">
            <a:avLst/>
          </a:prstGeom>
        </p:spPr>
        <p:txBody>
          <a:bodyPr wrap="square">
            <a:spAutoFit/>
          </a:bodyPr>
          <a:lstStyle/>
          <a:p>
            <a:pPr indent="266700">
              <a:lnSpc>
                <a:spcPts val="1810"/>
              </a:lnSpc>
            </a:pPr>
            <a:r>
              <a:rPr lang="zh-CN" altLang="en-US" sz="2000" dirty="0">
                <a:solidFill>
                  <a:srgbClr val="000000"/>
                </a:solidFill>
                <a:latin typeface="NEU-BZ-S92"/>
                <a:ea typeface="方正书宋_GBK"/>
                <a:cs typeface="Times New Roman" panose="02020603050405020304" pitchFamily="18" charset="0"/>
              </a:rPr>
              <a:t>方程</a:t>
            </a:r>
            <a:r>
              <a:rPr lang="en-US" altLang="zh-CN" sz="2000" dirty="0">
                <a:solidFill>
                  <a:srgbClr val="000000"/>
                </a:solidFill>
                <a:latin typeface="NEU-BZ-S92"/>
                <a:ea typeface="方正书宋_GBK"/>
                <a:cs typeface="Times New Roman" panose="02020603050405020304" pitchFamily="18" charset="0"/>
              </a:rPr>
              <a:t>x</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a</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-y</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b</a:t>
            </a:r>
            <a:r>
              <a:rPr lang="en-US" altLang="zh-CN" sz="2000" baseline="30000" dirty="0">
                <a:solidFill>
                  <a:srgbClr val="000000"/>
                </a:solidFill>
                <a:latin typeface="NEU-BZ-S92"/>
                <a:ea typeface="方正书宋_GBK"/>
                <a:cs typeface="Times New Roman" panose="02020603050405020304" pitchFamily="18" charset="0"/>
              </a:rPr>
              <a:t>2</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z</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c</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=1</a:t>
            </a:r>
            <a:r>
              <a:rPr lang="zh-CN" altLang="en-US" sz="2000" dirty="0">
                <a:solidFill>
                  <a:srgbClr val="000000"/>
                </a:solidFill>
                <a:latin typeface="NEU-BZ-S92"/>
                <a:ea typeface="方正书宋_GBK"/>
                <a:cs typeface="Times New Roman" panose="02020603050405020304" pitchFamily="18" charset="0"/>
              </a:rPr>
              <a:t>和－</a:t>
            </a:r>
            <a:r>
              <a:rPr lang="en-US" altLang="zh-CN" sz="2000" dirty="0">
                <a:solidFill>
                  <a:srgbClr val="000000"/>
                </a:solidFill>
                <a:latin typeface="NEU-BZ-S92"/>
                <a:ea typeface="方正书宋_GBK"/>
                <a:cs typeface="Times New Roman" panose="02020603050405020304" pitchFamily="18" charset="0"/>
              </a:rPr>
              <a:t> x</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a</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+y</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b</a:t>
            </a:r>
            <a:r>
              <a:rPr lang="en-US" altLang="zh-CN" sz="2000" baseline="30000" dirty="0">
                <a:solidFill>
                  <a:srgbClr val="000000"/>
                </a:solidFill>
                <a:latin typeface="NEU-BZ-S92"/>
                <a:ea typeface="方正书宋_GBK"/>
                <a:cs typeface="Times New Roman" panose="02020603050405020304" pitchFamily="18" charset="0"/>
              </a:rPr>
              <a:t>2</a:t>
            </a:r>
            <a:r>
              <a:rPr lang="zh-CN" altLang="en-US" sz="2000" dirty="0">
                <a:solidFill>
                  <a:srgbClr val="000000"/>
                </a:solidFill>
                <a:latin typeface="NEU-BZ-S92"/>
                <a:ea typeface="方正书宋_GBK"/>
                <a:cs typeface="Times New Roman" panose="02020603050405020304" pitchFamily="18" charset="0"/>
              </a:rPr>
              <a:t>－</a:t>
            </a:r>
            <a:r>
              <a:rPr lang="en-US" altLang="zh-CN" sz="2000" dirty="0">
                <a:solidFill>
                  <a:srgbClr val="000000"/>
                </a:solidFill>
                <a:latin typeface="NEU-BZ-S92"/>
                <a:ea typeface="方正书宋_GBK"/>
                <a:cs typeface="Times New Roman" panose="02020603050405020304" pitchFamily="18" charset="0"/>
              </a:rPr>
              <a:t>z</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 / c</a:t>
            </a:r>
            <a:r>
              <a:rPr lang="en-US" altLang="zh-CN" sz="2000" baseline="30000" dirty="0">
                <a:solidFill>
                  <a:srgbClr val="000000"/>
                </a:solidFill>
                <a:latin typeface="NEU-BZ-S92"/>
                <a:ea typeface="方正书宋_GBK"/>
                <a:cs typeface="Times New Roman" panose="02020603050405020304" pitchFamily="18" charset="0"/>
              </a:rPr>
              <a:t>2</a:t>
            </a:r>
            <a:r>
              <a:rPr lang="en-US" altLang="zh-CN" sz="2000" dirty="0">
                <a:solidFill>
                  <a:srgbClr val="000000"/>
                </a:solidFill>
                <a:latin typeface="NEU-BZ-S92"/>
                <a:ea typeface="方正书宋_GBK"/>
                <a:cs typeface="Times New Roman" panose="02020603050405020304" pitchFamily="18" charset="0"/>
              </a:rPr>
              <a:t>=1</a:t>
            </a:r>
            <a:r>
              <a:rPr lang="zh-CN" altLang="en-US" sz="2000" dirty="0">
                <a:solidFill>
                  <a:srgbClr val="000000"/>
                </a:solidFill>
                <a:latin typeface="NEU-BZ-S92"/>
                <a:ea typeface="方正书宋_GBK"/>
                <a:cs typeface="Times New Roman" panose="02020603050405020304" pitchFamily="18" charset="0"/>
              </a:rPr>
              <a:t>所表示的曲面也是双叶双曲面</a:t>
            </a:r>
            <a:r>
              <a:rPr lang="en-US" altLang="zh-CN" sz="2000" dirty="0">
                <a:solidFill>
                  <a:srgbClr val="000000"/>
                </a:solidFill>
                <a:latin typeface="NEU-BZ-S92"/>
                <a:ea typeface="方正书宋_GBK"/>
                <a:cs typeface="Times New Roman" panose="02020603050405020304" pitchFamily="18" charset="0"/>
              </a:rPr>
              <a:t>.</a:t>
            </a:r>
            <a:endParaRPr lang="zh-CN" altLang="zh-CN" sz="20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EA0FF1A-7D31-8E73-1BAE-9D745BFED3DB}"/>
              </a:ext>
            </a:extLst>
          </p:cNvPr>
          <p:cNvSpPr/>
          <p:nvPr/>
        </p:nvSpPr>
        <p:spPr>
          <a:xfrm>
            <a:off x="6347302" y="5951874"/>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6-8</a:t>
            </a:r>
            <a:endParaRPr lang="zh-CN" altLang="zh-CN" sz="2400" dirty="0">
              <a:solidFill>
                <a:srgbClr val="000000"/>
              </a:solidFill>
              <a:latin typeface="NEU-BZ-S92"/>
              <a:ea typeface="方正书宋_GBK"/>
              <a:cs typeface="Times New Roman" panose="02020603050405020304" pitchFamily="18" charset="0"/>
            </a:endParaRPr>
          </a:p>
        </p:txBody>
      </p:sp>
      <p:pic>
        <p:nvPicPr>
          <p:cNvPr id="8" name="图片 7">
            <a:extLst>
              <a:ext uri="{FF2B5EF4-FFF2-40B4-BE49-F238E27FC236}">
                <a16:creationId xmlns:a16="http://schemas.microsoft.com/office/drawing/2014/main" id="{37BE84A0-C2C8-9D59-D9DD-176710706AE6}"/>
              </a:ext>
            </a:extLst>
          </p:cNvPr>
          <p:cNvPicPr>
            <a:picLocks noChangeAspect="1"/>
          </p:cNvPicPr>
          <p:nvPr/>
        </p:nvPicPr>
        <p:blipFill>
          <a:blip r:embed="rId2"/>
          <a:stretch>
            <a:fillRect/>
          </a:stretch>
        </p:blipFill>
        <p:spPr>
          <a:xfrm>
            <a:off x="1949433" y="3928389"/>
            <a:ext cx="3924001" cy="2368451"/>
          </a:xfrm>
          <a:prstGeom prst="rect">
            <a:avLst/>
          </a:prstGeom>
        </p:spPr>
      </p:pic>
    </p:spTree>
    <p:extLst>
      <p:ext uri="{BB962C8B-B14F-4D97-AF65-F5344CB8AC3E}">
        <p14:creationId xmlns:p14="http://schemas.microsoft.com/office/powerpoint/2010/main" val="317314568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23" grpId="0"/>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0220" y="667125"/>
            <a:ext cx="5853881"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FZ-S92"/>
                <a:ea typeface="方正书宋_GBK"/>
                <a:cs typeface="Times New Roman" panose="02020603050405020304" pitchFamily="18" charset="0"/>
              </a:rPr>
              <a:t>一、 空间直角坐标系</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B68195BA-2791-D04E-AB23-F43741022BDC}"/>
              </a:ext>
            </a:extLst>
          </p:cNvPr>
          <p:cNvSpPr/>
          <p:nvPr/>
        </p:nvSpPr>
        <p:spPr>
          <a:xfrm>
            <a:off x="-3256514" y="1338305"/>
            <a:ext cx="11240429" cy="345736"/>
          </a:xfrm>
          <a:prstGeom prst="rect">
            <a:avLst/>
          </a:prstGeom>
        </p:spPr>
        <p:txBody>
          <a:bodyPr wrap="square">
            <a:spAutoFit/>
          </a:bodyPr>
          <a:lstStyle/>
          <a:p>
            <a:pPr indent="266700" algn="r">
              <a:lnSpc>
                <a:spcPts val="1810"/>
              </a:lnSpc>
            </a:pPr>
            <a:r>
              <a:rPr lang="zh-CN" altLang="en-US" sz="2400" dirty="0">
                <a:ea typeface="NEU-BZ-S92"/>
                <a:cs typeface="Times New Roman" panose="02020603050405020304" pitchFamily="18" charset="0"/>
              </a:rPr>
              <a:t>建立如图</a:t>
            </a:r>
            <a:r>
              <a:rPr lang="en-US" altLang="zh-CN" sz="2400" dirty="0">
                <a:ea typeface="NEU-BZ-S92"/>
                <a:cs typeface="Times New Roman" panose="02020603050405020304" pitchFamily="18" charset="0"/>
              </a:rPr>
              <a:t>6-1</a:t>
            </a:r>
            <a:r>
              <a:rPr lang="zh-CN" altLang="en-US" sz="2400" dirty="0">
                <a:ea typeface="NEU-BZ-S92"/>
                <a:cs typeface="Times New Roman" panose="02020603050405020304" pitchFamily="18" charset="0"/>
              </a:rPr>
              <a:t>所示的空间直角坐标系</a:t>
            </a:r>
            <a:r>
              <a:rPr lang="en-US" altLang="zh-CN" sz="2400" dirty="0">
                <a:ea typeface="NEU-BZ-S92"/>
                <a:cs typeface="Times New Roman" panose="02020603050405020304" pitchFamily="18" charset="0"/>
              </a:rPr>
              <a:t>O-</a:t>
            </a:r>
            <a:r>
              <a:rPr lang="en-US" altLang="zh-CN" sz="2400" dirty="0" err="1">
                <a:ea typeface="NEU-BZ-S92"/>
                <a:cs typeface="Times New Roman" panose="02020603050405020304" pitchFamily="18" charset="0"/>
              </a:rPr>
              <a:t>xyz</a:t>
            </a:r>
            <a:r>
              <a:rPr lang="zh-CN" altLang="en-US" sz="2400" dirty="0">
                <a:ea typeface="NEU-BZ-S92"/>
                <a:cs typeface="Times New Roman" panose="02020603050405020304" pitchFamily="18" charset="0"/>
              </a:rPr>
              <a:t>，</a:t>
            </a:r>
            <a:endParaRPr lang="zh-CN" altLang="zh-CN" sz="2400" dirty="0">
              <a:latin typeface="NEU-BZ-S92"/>
              <a:ea typeface="方正书宋_GBK"/>
              <a:cs typeface="Times New Roman" panose="02020603050405020304" pitchFamily="18" charset="0"/>
            </a:endParaRPr>
          </a:p>
        </p:txBody>
      </p:sp>
      <p:sp>
        <p:nvSpPr>
          <p:cNvPr id="40" name="矩形 39">
            <a:extLst>
              <a:ext uri="{FF2B5EF4-FFF2-40B4-BE49-F238E27FC236}">
                <a16:creationId xmlns:a16="http://schemas.microsoft.com/office/drawing/2014/main" id="{B24F9D9C-1592-7048-922C-1F97CA31CB53}"/>
              </a:ext>
            </a:extLst>
          </p:cNvPr>
          <p:cNvSpPr/>
          <p:nvPr/>
        </p:nvSpPr>
        <p:spPr>
          <a:xfrm>
            <a:off x="7714705" y="1346659"/>
            <a:ext cx="1299117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其中点</a:t>
            </a:r>
            <a:r>
              <a:rPr lang="en-US" altLang="zh-CN" sz="2400" dirty="0">
                <a:solidFill>
                  <a:srgbClr val="000000"/>
                </a:solidFill>
                <a:latin typeface="NEU-BZ-S92"/>
                <a:ea typeface="方正书宋_GBK"/>
                <a:cs typeface="Times New Roman" panose="02020603050405020304" pitchFamily="18" charset="0"/>
              </a:rPr>
              <a:t>O</a:t>
            </a:r>
            <a:r>
              <a:rPr lang="zh-CN" altLang="en-US" sz="2400" dirty="0">
                <a:solidFill>
                  <a:srgbClr val="000000"/>
                </a:solidFill>
                <a:latin typeface="NEU-BZ-S92"/>
                <a:ea typeface="方正书宋_GBK"/>
                <a:cs typeface="Times New Roman" panose="02020603050405020304" pitchFamily="18" charset="0"/>
              </a:rPr>
              <a:t>为坐标原点，</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168E8CEB-6D09-7941-BAA6-3F0D66A56222}"/>
              </a:ext>
            </a:extLst>
          </p:cNvPr>
          <p:cNvSpPr/>
          <p:nvPr/>
        </p:nvSpPr>
        <p:spPr>
          <a:xfrm>
            <a:off x="1019331" y="1941962"/>
            <a:ext cx="10270829" cy="345736"/>
          </a:xfrm>
          <a:prstGeom prst="rect">
            <a:avLst/>
          </a:prstGeom>
        </p:spPr>
        <p:txBody>
          <a:bodyPr wrap="square">
            <a:spAutoFit/>
          </a:bodyPr>
          <a:lstStyle/>
          <a:p>
            <a:pPr indent="266700" algn="r">
              <a:lnSpc>
                <a:spcPts val="1810"/>
              </a:lnSpc>
            </a:pPr>
            <a:r>
              <a:rPr lang="zh-CN" altLang="en-US" sz="2400" dirty="0">
                <a:ea typeface="NEU-BZ-S92"/>
                <a:cs typeface="Times New Roman" panose="02020603050405020304" pitchFamily="18" charset="0"/>
              </a:rPr>
              <a:t>三条两两垂直的数轴分别称为</a:t>
            </a:r>
            <a:r>
              <a:rPr lang="en-US" altLang="zh-CN" sz="2400" dirty="0">
                <a:ea typeface="NEU-BZ-S92"/>
                <a:cs typeface="Times New Roman" panose="02020603050405020304" pitchFamily="18" charset="0"/>
              </a:rPr>
              <a:t>x</a:t>
            </a:r>
            <a:r>
              <a:rPr lang="zh-CN" altLang="en-US" sz="2400" dirty="0">
                <a:ea typeface="NEU-BZ-S92"/>
                <a:cs typeface="Times New Roman" panose="02020603050405020304" pitchFamily="18" charset="0"/>
              </a:rPr>
              <a:t>轴（横轴）、</a:t>
            </a:r>
            <a:r>
              <a:rPr lang="en-US" altLang="zh-CN" sz="2400" dirty="0">
                <a:ea typeface="NEU-BZ-S92"/>
                <a:cs typeface="Times New Roman" panose="02020603050405020304" pitchFamily="18" charset="0"/>
              </a:rPr>
              <a:t>y</a:t>
            </a:r>
            <a:r>
              <a:rPr lang="zh-CN" altLang="en-US" sz="2400" dirty="0">
                <a:ea typeface="NEU-BZ-S92"/>
                <a:cs typeface="Times New Roman" panose="02020603050405020304" pitchFamily="18" charset="0"/>
              </a:rPr>
              <a:t>轴（纵轴）、</a:t>
            </a:r>
            <a:r>
              <a:rPr lang="en-US" altLang="zh-CN" sz="2400" dirty="0">
                <a:ea typeface="NEU-BZ-S92"/>
                <a:cs typeface="Times New Roman" panose="02020603050405020304" pitchFamily="18" charset="0"/>
              </a:rPr>
              <a:t>z</a:t>
            </a:r>
            <a:r>
              <a:rPr lang="zh-CN" altLang="en-US" sz="2400" dirty="0">
                <a:ea typeface="NEU-BZ-S92"/>
                <a:cs typeface="Times New Roman" panose="02020603050405020304" pitchFamily="18" charset="0"/>
              </a:rPr>
              <a:t>轴（竖轴），</a:t>
            </a:r>
            <a:endParaRPr lang="zh-CN" altLang="zh-CN" sz="2400" dirty="0">
              <a:ea typeface="NEU-BZ-S92"/>
              <a:cs typeface="Times New Roman" panose="02020603050405020304" pitchFamily="18" charset="0"/>
            </a:endParaRPr>
          </a:p>
        </p:txBody>
      </p:sp>
      <p:sp>
        <p:nvSpPr>
          <p:cNvPr id="23" name="矩形 22">
            <a:extLst>
              <a:ext uri="{FF2B5EF4-FFF2-40B4-BE49-F238E27FC236}">
                <a16:creationId xmlns:a16="http://schemas.microsoft.com/office/drawing/2014/main" id="{17E7C9C8-1FDD-CA4D-B185-273489CE7285}"/>
              </a:ext>
            </a:extLst>
          </p:cNvPr>
          <p:cNvSpPr/>
          <p:nvPr/>
        </p:nvSpPr>
        <p:spPr>
          <a:xfrm>
            <a:off x="1019331" y="2557991"/>
            <a:ext cx="11101154"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统称为坐标轴，</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7E4C8241-92B2-DA44-BCD3-4A7FA580639C}"/>
              </a:ext>
            </a:extLst>
          </p:cNvPr>
          <p:cNvSpPr/>
          <p:nvPr/>
        </p:nvSpPr>
        <p:spPr>
          <a:xfrm>
            <a:off x="3312112" y="2558761"/>
            <a:ext cx="12991170"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各坐标轴的单位长度通常是相同的，</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DD3B9E02-EAB9-3840-BFCF-45E30A16709A}"/>
              </a:ext>
            </a:extLst>
          </p:cNvPr>
          <p:cNvSpPr/>
          <p:nvPr/>
        </p:nvSpPr>
        <p:spPr>
          <a:xfrm>
            <a:off x="960219" y="3246196"/>
            <a:ext cx="8847478" cy="345544"/>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各坐标轴的正向通常符合右手法则：</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D3D311FE-763D-BD41-8A60-81E7468987AF}"/>
              </a:ext>
            </a:extLst>
          </p:cNvPr>
          <p:cNvSpPr/>
          <p:nvPr/>
        </p:nvSpPr>
        <p:spPr>
          <a:xfrm>
            <a:off x="960219" y="3879283"/>
            <a:ext cx="12991170" cy="34573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先使右手的大拇指、食指、中指互相垂直，</a:t>
            </a:r>
            <a:endParaRPr lang="zh-CN" altLang="zh-CN" sz="2400" dirty="0">
              <a:solidFill>
                <a:srgbClr val="000000"/>
              </a:solidFill>
              <a:latin typeface="方正书宋_GBK"/>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2295C3AB-38AC-3942-A038-14E196553199}"/>
              </a:ext>
            </a:extLst>
          </p:cNvPr>
          <p:cNvSpPr/>
          <p:nvPr/>
        </p:nvSpPr>
        <p:spPr>
          <a:xfrm>
            <a:off x="960219" y="4531085"/>
            <a:ext cx="11101154"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以大拇指和食指分别指向</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轴和</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轴的正向，</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E760EB55-E702-854C-B264-FB433017B53B}"/>
              </a:ext>
            </a:extLst>
          </p:cNvPr>
          <p:cNvSpPr/>
          <p:nvPr/>
        </p:nvSpPr>
        <p:spPr>
          <a:xfrm>
            <a:off x="960219" y="5204709"/>
            <a:ext cx="8847478"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则中指指向</a:t>
            </a:r>
            <a:r>
              <a:rPr lang="en-US" altLang="zh-CN" sz="2400" dirty="0">
                <a:solidFill>
                  <a:srgbClr val="000000"/>
                </a:solidFill>
                <a:latin typeface="方正书宋_GBK"/>
                <a:ea typeface="方正书宋_GBK"/>
                <a:cs typeface="Times New Roman" panose="02020603050405020304" pitchFamily="18" charset="0"/>
              </a:rPr>
              <a:t>z</a:t>
            </a:r>
            <a:r>
              <a:rPr lang="zh-CN" altLang="en-US" sz="2400" dirty="0">
                <a:solidFill>
                  <a:srgbClr val="000000"/>
                </a:solidFill>
                <a:latin typeface="方正书宋_GBK"/>
                <a:ea typeface="方正书宋_GBK"/>
                <a:cs typeface="Times New Roman" panose="02020603050405020304" pitchFamily="18" charset="0"/>
              </a:rPr>
              <a:t>轴的正向</a:t>
            </a:r>
            <a:r>
              <a:rPr lang="en-US" altLang="zh-CN" sz="2400" dirty="0">
                <a:solidFill>
                  <a:srgbClr val="000000"/>
                </a:solidFill>
                <a:latin typeface="方正书宋_GBK"/>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C2DE3B05-9442-C30F-89AB-E9180F278526}"/>
              </a:ext>
            </a:extLst>
          </p:cNvPr>
          <p:cNvPicPr>
            <a:picLocks noChangeAspect="1"/>
          </p:cNvPicPr>
          <p:nvPr/>
        </p:nvPicPr>
        <p:blipFill>
          <a:blip r:embed="rId2"/>
          <a:stretch>
            <a:fillRect/>
          </a:stretch>
        </p:blipFill>
        <p:spPr>
          <a:xfrm>
            <a:off x="8493033" y="3246196"/>
            <a:ext cx="2355082" cy="2375801"/>
          </a:xfrm>
          <a:prstGeom prst="rect">
            <a:avLst/>
          </a:prstGeom>
        </p:spPr>
      </p:pic>
      <p:sp>
        <p:nvSpPr>
          <p:cNvPr id="3" name="矩形 2">
            <a:extLst>
              <a:ext uri="{FF2B5EF4-FFF2-40B4-BE49-F238E27FC236}">
                <a16:creationId xmlns:a16="http://schemas.microsoft.com/office/drawing/2014/main" id="{2E452E62-A657-5FA4-497F-CEC0CC281CB2}"/>
              </a:ext>
            </a:extLst>
          </p:cNvPr>
          <p:cNvSpPr/>
          <p:nvPr/>
        </p:nvSpPr>
        <p:spPr>
          <a:xfrm>
            <a:off x="8846972" y="6082601"/>
            <a:ext cx="1647203" cy="344966"/>
          </a:xfrm>
          <a:prstGeom prst="rect">
            <a:avLst/>
          </a:prstGeom>
        </p:spPr>
        <p:txBody>
          <a:bodyPr wrap="square">
            <a:spAutoFit/>
          </a:bodyPr>
          <a:lstStyle/>
          <a:p>
            <a:pPr indent="266700">
              <a:lnSpc>
                <a:spcPts val="1810"/>
              </a:lnSpc>
            </a:pPr>
            <a:r>
              <a:rPr lang="zh-CN" altLang="en-US" sz="2400" dirty="0">
                <a:solidFill>
                  <a:srgbClr val="000000"/>
                </a:solidFill>
                <a:latin typeface="方正书宋_GBK"/>
                <a:ea typeface="方正书宋_GBK"/>
                <a:cs typeface="Times New Roman" panose="02020603050405020304" pitchFamily="18" charset="0"/>
              </a:rPr>
              <a:t>图</a:t>
            </a:r>
            <a:r>
              <a:rPr lang="en-US" altLang="zh-CN" sz="2400" dirty="0">
                <a:solidFill>
                  <a:srgbClr val="000000"/>
                </a:solidFill>
                <a:latin typeface="方正书宋_GBK"/>
                <a:ea typeface="方正书宋_GBK"/>
                <a:cs typeface="Times New Roman" panose="02020603050405020304" pitchFamily="18" charset="0"/>
              </a:rPr>
              <a:t>6-1</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399306911"/>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20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20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2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20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20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20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2000"/>
                                        <p:tgtEl>
                                          <p:spTgt spid="3"/>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40" grpId="0"/>
      <p:bldP spid="22" grpId="0"/>
      <p:bldP spid="23" grpId="0"/>
      <p:bldP spid="24" grpId="0"/>
      <p:bldP spid="15" grpId="0"/>
      <p:bldP spid="17" grpId="0"/>
      <p:bldP spid="18" grpId="0"/>
      <p:bldP spid="19" grpId="0"/>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915675" y="1397332"/>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求平面</a:t>
            </a:r>
            <a:r>
              <a:rPr lang="en-US" altLang="zh-CN" sz="2400" dirty="0">
                <a:solidFill>
                  <a:srgbClr val="000000"/>
                </a:solidFill>
                <a:latin typeface="NEU-BZ-S92"/>
                <a:ea typeface="方正书宋_GBK"/>
                <a:cs typeface="Times New Roman" panose="02020603050405020304" pitchFamily="18" charset="0"/>
              </a:rPr>
              <a:t>y=1</a:t>
            </a:r>
            <a:r>
              <a:rPr lang="zh-CN" altLang="en-US" sz="2400" dirty="0">
                <a:solidFill>
                  <a:srgbClr val="000000"/>
                </a:solidFill>
                <a:latin typeface="NEU-BZ-S92"/>
                <a:ea typeface="方正书宋_GBK"/>
                <a:cs typeface="Times New Roman" panose="02020603050405020304" pitchFamily="18" charset="0"/>
              </a:rPr>
              <a:t>与单叶双曲面</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的交线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8" name="矩形 27">
            <a:extLst>
              <a:ext uri="{FF2B5EF4-FFF2-40B4-BE49-F238E27FC236}">
                <a16:creationId xmlns:a16="http://schemas.microsoft.com/office/drawing/2014/main" id="{C057BA1C-6B4C-4847-AEC4-343BC4578DF8}"/>
              </a:ext>
            </a:extLst>
          </p:cNvPr>
          <p:cNvSpPr/>
          <p:nvPr/>
        </p:nvSpPr>
        <p:spPr>
          <a:xfrm>
            <a:off x="-3626543" y="2398612"/>
            <a:ext cx="9722543" cy="344966"/>
          </a:xfrm>
          <a:prstGeom prst="rect">
            <a:avLst/>
          </a:prstGeom>
        </p:spPr>
        <p:txBody>
          <a:bodyPr wrap="square">
            <a:spAutoFit/>
          </a:bodyPr>
          <a:lstStyle/>
          <a:p>
            <a:pPr indent="266700" algn="ctr">
              <a:lnSpc>
                <a:spcPts val="1810"/>
              </a:lnSpc>
            </a:pPr>
            <a:r>
              <a:rPr lang="zh-CN" altLang="en-US" sz="2400" b="1" dirty="0">
                <a:latin typeface="NEU-BZ-S92"/>
                <a:ea typeface="方正书宋_GBK"/>
                <a:cs typeface="Times New Roman" panose="02020603050405020304" pitchFamily="18" charset="0"/>
              </a:rPr>
              <a:t>解</a:t>
            </a:r>
            <a:endParaRPr lang="zh-CN" altLang="zh-CN" sz="2400" b="1" dirty="0">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1915674" y="241728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将</a:t>
            </a:r>
            <a:r>
              <a:rPr lang="en-US" altLang="zh-CN" sz="2400" dirty="0">
                <a:solidFill>
                  <a:srgbClr val="000000"/>
                </a:solidFill>
                <a:latin typeface="NEU-BZ-S92"/>
                <a:ea typeface="方正书宋_GBK"/>
                <a:cs typeface="Times New Roman" panose="02020603050405020304" pitchFamily="18" charset="0"/>
              </a:rPr>
              <a:t>y=1</a:t>
            </a:r>
            <a:r>
              <a:rPr lang="zh-CN" altLang="en-US" sz="2400" dirty="0">
                <a:solidFill>
                  <a:srgbClr val="000000"/>
                </a:solidFill>
                <a:latin typeface="NEU-BZ-S92"/>
                <a:ea typeface="方正书宋_GBK"/>
                <a:cs typeface="Times New Roman" panose="02020603050405020304" pitchFamily="18" charset="0"/>
              </a:rPr>
              <a:t>代入方程</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9AB9D747-1F6A-A2E3-6565-3E8952F0A684}"/>
              </a:ext>
            </a:extLst>
          </p:cNvPr>
          <p:cNvSpPr/>
          <p:nvPr/>
        </p:nvSpPr>
        <p:spPr>
          <a:xfrm>
            <a:off x="-2817267" y="1398731"/>
            <a:ext cx="8232322" cy="344966"/>
          </a:xfrm>
          <a:prstGeom prst="rect">
            <a:avLst/>
          </a:prstGeom>
        </p:spPr>
        <p:txBody>
          <a:bodyPr wrap="square">
            <a:spAutoFit/>
          </a:bodyPr>
          <a:lstStyle/>
          <a:p>
            <a:pPr indent="266700" algn="ctr">
              <a:lnSpc>
                <a:spcPts val="1810"/>
              </a:lnSpc>
            </a:pPr>
            <a:r>
              <a:rPr lang="zh-CN" altLang="en-US" sz="2400" b="1" dirty="0">
                <a:solidFill>
                  <a:srgbClr val="000000"/>
                </a:solidFill>
                <a:latin typeface="NEU-HZ-S92"/>
                <a:ea typeface="方正书宋_GBK"/>
                <a:cs typeface="Times New Roman" panose="02020603050405020304" pitchFamily="18" charset="0"/>
              </a:rPr>
              <a:t>例</a:t>
            </a:r>
            <a:r>
              <a:rPr lang="en-US" altLang="zh-CN" sz="2400" b="1" dirty="0">
                <a:solidFill>
                  <a:srgbClr val="000000"/>
                </a:solidFill>
                <a:latin typeface="NEU-HZ-S92"/>
                <a:ea typeface="方正书宋_GBK"/>
                <a:cs typeface="Times New Roman" panose="02020603050405020304" pitchFamily="18" charset="0"/>
              </a:rPr>
              <a:t>10 </a:t>
            </a:r>
            <a:endParaRPr lang="zh-CN" altLang="zh-CN" sz="2400" b="1"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C4EA40B8-C19B-81A2-8971-4EFCB242E12A}"/>
              </a:ext>
            </a:extLst>
          </p:cNvPr>
          <p:cNvSpPr/>
          <p:nvPr/>
        </p:nvSpPr>
        <p:spPr>
          <a:xfrm>
            <a:off x="5887926" y="241728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可得</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=0.</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8E19CB1F-FED8-95EA-1B26-3B671D1C333F}"/>
              </a:ext>
            </a:extLst>
          </p:cNvPr>
          <p:cNvSpPr/>
          <p:nvPr/>
        </p:nvSpPr>
        <p:spPr>
          <a:xfrm>
            <a:off x="8316474" y="242528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1736060" y="316086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平面</a:t>
            </a:r>
            <a:r>
              <a:rPr lang="en-US" altLang="zh-CN" sz="2400" dirty="0">
                <a:solidFill>
                  <a:srgbClr val="000000"/>
                </a:solidFill>
                <a:latin typeface="NEU-BZ-S92"/>
                <a:ea typeface="方正书宋_GBK"/>
                <a:cs typeface="Times New Roman" panose="02020603050405020304" pitchFamily="18" charset="0"/>
              </a:rPr>
              <a:t>y=1</a:t>
            </a:r>
            <a:r>
              <a:rPr lang="zh-CN" altLang="en-US" sz="2400" dirty="0">
                <a:solidFill>
                  <a:srgbClr val="000000"/>
                </a:solidFill>
                <a:latin typeface="NEU-BZ-S92"/>
                <a:ea typeface="方正书宋_GBK"/>
                <a:cs typeface="Times New Roman" panose="02020603050405020304" pitchFamily="18" charset="0"/>
              </a:rPr>
              <a:t>和单叶双曲面有两条交线，</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F51332B5-D88C-A744-00E8-4FA0B173F8EF}"/>
              </a:ext>
            </a:extLst>
          </p:cNvPr>
          <p:cNvSpPr/>
          <p:nvPr/>
        </p:nvSpPr>
        <p:spPr>
          <a:xfrm>
            <a:off x="1736059" y="3891215"/>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交线方程分别为</a:t>
            </a:r>
            <a:r>
              <a:rPr lang="en-US" altLang="zh-CN" sz="2400" dirty="0" err="1">
                <a:solidFill>
                  <a:srgbClr val="000000"/>
                </a:solidFill>
                <a:latin typeface="NEU-BZ-S92"/>
                <a:ea typeface="方正书宋_GBK"/>
                <a:cs typeface="Times New Roman" panose="02020603050405020304" pitchFamily="18" charset="0"/>
              </a:rPr>
              <a:t>x+z</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y=1</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2956A292-4B1D-645C-83B8-B457EEDAC6CF}"/>
              </a:ext>
            </a:extLst>
          </p:cNvPr>
          <p:cNvSpPr/>
          <p:nvPr/>
        </p:nvSpPr>
        <p:spPr>
          <a:xfrm>
            <a:off x="5736560" y="3881439"/>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z=0</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y=1.</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8D08EF46-CBEE-060C-9C90-C473608FEC89}"/>
              </a:ext>
            </a:extLst>
          </p:cNvPr>
          <p:cNvSpPr/>
          <p:nvPr/>
        </p:nvSpPr>
        <p:spPr>
          <a:xfrm>
            <a:off x="1736058" y="4654238"/>
            <a:ext cx="972254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显然，</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4C597946-0345-EA13-1BC0-3F2A88A612DB}"/>
              </a:ext>
            </a:extLst>
          </p:cNvPr>
          <p:cNvSpPr/>
          <p:nvPr/>
        </p:nvSpPr>
        <p:spPr>
          <a:xfrm>
            <a:off x="2910328" y="467367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交线是位于平面</a:t>
            </a:r>
            <a:r>
              <a:rPr lang="en-US" altLang="zh-CN" sz="2400" dirty="0">
                <a:solidFill>
                  <a:srgbClr val="000000"/>
                </a:solidFill>
                <a:latin typeface="NEU-BZ-S92"/>
                <a:ea typeface="方正书宋_GBK"/>
                <a:cs typeface="Times New Roman" panose="02020603050405020304" pitchFamily="18" charset="0"/>
              </a:rPr>
              <a:t>y=1</a:t>
            </a:r>
            <a:r>
              <a:rPr lang="zh-CN" altLang="en-US" sz="2400" dirty="0">
                <a:solidFill>
                  <a:srgbClr val="000000"/>
                </a:solidFill>
                <a:latin typeface="NEU-BZ-S92"/>
                <a:ea typeface="方正书宋_GBK"/>
                <a:cs typeface="Times New Roman" panose="02020603050405020304" pitchFamily="18" charset="0"/>
              </a:rPr>
              <a:t>上的两条相交于点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的直线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65636165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2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20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2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P spid="23" grpId="0"/>
      <p:bldP spid="2" grpId="0"/>
      <p:bldP spid="4" grpId="0"/>
      <p:bldP spid="5" grpId="0"/>
      <p:bldP spid="6" grpId="0"/>
      <p:bldP spid="8" grpId="0"/>
      <p:bldP spid="10"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3928" y="1028632"/>
            <a:ext cx="6105290"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 </a:t>
            </a:r>
            <a:r>
              <a:rPr lang="en-US" altLang="zh-CN" sz="2400" dirty="0">
                <a:solidFill>
                  <a:srgbClr val="000000"/>
                </a:solidFill>
                <a:latin typeface="方正书宋_GBK"/>
                <a:ea typeface="方正书宋_GBK"/>
                <a:cs typeface="Times New Roman" panose="02020603050405020304" pitchFamily="18" charset="0"/>
              </a:rPr>
              <a:t>5. </a:t>
            </a:r>
            <a:r>
              <a:rPr lang="zh-CN" altLang="en-US" sz="2400" dirty="0">
                <a:solidFill>
                  <a:srgbClr val="000000"/>
                </a:solidFill>
                <a:latin typeface="方正书宋_GBK"/>
                <a:ea typeface="方正书宋_GBK"/>
                <a:cs typeface="Times New Roman" panose="02020603050405020304" pitchFamily="18" charset="0"/>
              </a:rPr>
              <a:t>椭圆抛物面和双曲抛物面</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1211BD1B-D1F3-672F-1A0B-59F9A948592F}"/>
              </a:ext>
            </a:extLst>
          </p:cNvPr>
          <p:cNvSpPr/>
          <p:nvPr/>
        </p:nvSpPr>
        <p:spPr>
          <a:xfrm>
            <a:off x="750188" y="1787164"/>
            <a:ext cx="1199664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a:t>
            </a:r>
            <a:r>
              <a:rPr lang="en-US" altLang="zh-CN" sz="2400" dirty="0">
                <a:solidFill>
                  <a:srgbClr val="000000"/>
                </a:solidFill>
                <a:latin typeface="NEU-BZ-S92"/>
                <a:ea typeface="方正书宋_GBK"/>
                <a:cs typeface="Times New Roman" panose="02020603050405020304" pitchFamily="18" charset="0"/>
              </a:rPr>
              <a:t>z=x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/b</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b&gt;0</a:t>
            </a:r>
            <a:r>
              <a:rPr lang="zh-CN" altLang="en-US" sz="2400" dirty="0">
                <a:solidFill>
                  <a:srgbClr val="000000"/>
                </a:solidFill>
                <a:latin typeface="NEU-BZ-S92"/>
                <a:ea typeface="方正书宋_GBK"/>
                <a:cs typeface="Times New Roman" panose="02020603050405020304" pitchFamily="18" charset="0"/>
              </a:rPr>
              <a:t>）所表示的曲面称为椭圆抛物面（图</a:t>
            </a:r>
            <a:r>
              <a:rPr lang="en-US" altLang="zh-CN" sz="2400" dirty="0">
                <a:solidFill>
                  <a:srgbClr val="000000"/>
                </a:solidFill>
                <a:latin typeface="NEU-BZ-S92"/>
                <a:ea typeface="方正书宋_GBK"/>
                <a:cs typeface="Times New Roman" panose="02020603050405020304" pitchFamily="18" charset="0"/>
              </a:rPr>
              <a:t>6-9</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56BC50DE-AD2A-93F8-ADD4-EBBD708E9418}"/>
              </a:ext>
            </a:extLst>
          </p:cNvPr>
          <p:cNvSpPr/>
          <p:nvPr/>
        </p:nvSpPr>
        <p:spPr>
          <a:xfrm>
            <a:off x="750188" y="2519876"/>
            <a:ext cx="1240254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方程</a:t>
            </a:r>
            <a:r>
              <a:rPr lang="en-US" altLang="zh-CN" sz="2400" dirty="0">
                <a:solidFill>
                  <a:srgbClr val="000000"/>
                </a:solidFill>
                <a:latin typeface="NEU-BZ-S92"/>
                <a:ea typeface="方正书宋_GBK"/>
                <a:cs typeface="Times New Roman" panose="02020603050405020304" pitchFamily="18" charset="0"/>
              </a:rPr>
              <a:t>z=x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/b</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b&gt;0</a:t>
            </a:r>
            <a:r>
              <a:rPr lang="zh-CN" altLang="en-US" sz="2400" dirty="0">
                <a:solidFill>
                  <a:srgbClr val="000000"/>
                </a:solidFill>
                <a:latin typeface="NEU-BZ-S92"/>
                <a:ea typeface="方正书宋_GBK"/>
                <a:cs typeface="Times New Roman" panose="02020603050405020304" pitchFamily="18" charset="0"/>
              </a:rPr>
              <a:t>）所表示的曲面称为双曲抛物面（图</a:t>
            </a:r>
            <a:r>
              <a:rPr lang="en-US" altLang="zh-CN" sz="2400" dirty="0">
                <a:solidFill>
                  <a:srgbClr val="000000"/>
                </a:solidFill>
                <a:latin typeface="NEU-BZ-S92"/>
                <a:ea typeface="方正书宋_GBK"/>
                <a:cs typeface="Times New Roman" panose="02020603050405020304" pitchFamily="18" charset="0"/>
              </a:rPr>
              <a:t>6-9</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5650BBAE-0EC2-2200-64A4-A0BDC8A3FC4C}"/>
              </a:ext>
            </a:extLst>
          </p:cNvPr>
          <p:cNvSpPr/>
          <p:nvPr/>
        </p:nvSpPr>
        <p:spPr>
          <a:xfrm>
            <a:off x="1033927" y="3450891"/>
            <a:ext cx="7212001" cy="344966"/>
          </a:xfrm>
          <a:prstGeom prst="rect">
            <a:avLst/>
          </a:prstGeom>
        </p:spPr>
        <p:txBody>
          <a:bodyPr wrap="square">
            <a:spAutoFit/>
          </a:bodyPr>
          <a:lstStyle/>
          <a:p>
            <a:pPr>
              <a:lnSpc>
                <a:spcPts val="1810"/>
              </a:lnSpc>
            </a:pPr>
            <a:r>
              <a:rPr lang="zh-CN" altLang="en-US" sz="2400" dirty="0">
                <a:solidFill>
                  <a:srgbClr val="000000"/>
                </a:solidFill>
                <a:latin typeface="方正书宋_GBK"/>
                <a:ea typeface="方正书宋_GBK"/>
                <a:cs typeface="Times New Roman" panose="02020603050405020304" pitchFamily="18" charset="0"/>
              </a:rPr>
              <a:t>因为它形似马鞍，</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0834507D-6ADC-1346-BBA5-632D2AD98734}"/>
              </a:ext>
            </a:extLst>
          </p:cNvPr>
          <p:cNvSpPr/>
          <p:nvPr/>
        </p:nvSpPr>
        <p:spPr>
          <a:xfrm>
            <a:off x="-378968" y="3429000"/>
            <a:ext cx="9722543"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又称马鞍面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FF00FF"/>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551F4AFD-622C-3326-434F-842D757B8AD3}"/>
              </a:ext>
            </a:extLst>
          </p:cNvPr>
          <p:cNvSpPr/>
          <p:nvPr/>
        </p:nvSpPr>
        <p:spPr>
          <a:xfrm>
            <a:off x="3373708" y="5988825"/>
            <a:ext cx="1244057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6-9</a:t>
            </a:r>
            <a:endParaRPr lang="zh-CN" altLang="zh-CN" sz="2400" dirty="0">
              <a:solidFill>
                <a:srgbClr val="000000"/>
              </a:solidFill>
              <a:latin typeface="NEU-BZ-S92"/>
              <a:ea typeface="方正书宋_GBK"/>
              <a:cs typeface="Times New Roman" panose="02020603050405020304" pitchFamily="18" charset="0"/>
            </a:endParaRPr>
          </a:p>
        </p:txBody>
      </p:sp>
      <p:pic>
        <p:nvPicPr>
          <p:cNvPr id="8" name="图片 7">
            <a:extLst>
              <a:ext uri="{FF2B5EF4-FFF2-40B4-BE49-F238E27FC236}">
                <a16:creationId xmlns:a16="http://schemas.microsoft.com/office/drawing/2014/main" id="{D74876BA-FBC0-5AF4-997B-D0D11AB3F519}"/>
              </a:ext>
            </a:extLst>
          </p:cNvPr>
          <p:cNvPicPr>
            <a:picLocks noChangeAspect="1"/>
          </p:cNvPicPr>
          <p:nvPr/>
        </p:nvPicPr>
        <p:blipFill>
          <a:blip r:embed="rId2"/>
          <a:stretch>
            <a:fillRect/>
          </a:stretch>
        </p:blipFill>
        <p:spPr>
          <a:xfrm>
            <a:off x="5838371" y="3450891"/>
            <a:ext cx="5054600" cy="2882900"/>
          </a:xfrm>
          <a:prstGeom prst="rect">
            <a:avLst/>
          </a:prstGeom>
        </p:spPr>
      </p:pic>
    </p:spTree>
    <p:extLst>
      <p:ext uri="{BB962C8B-B14F-4D97-AF65-F5344CB8AC3E}">
        <p14:creationId xmlns:p14="http://schemas.microsoft.com/office/powerpoint/2010/main" val="127527973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2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736060" y="2022715"/>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思考</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2910326" y="202271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以上二次曲面中是否有旋转曲面？</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C4EA40B8-C19B-81A2-8971-4EFCB242E12A}"/>
              </a:ext>
            </a:extLst>
          </p:cNvPr>
          <p:cNvSpPr/>
          <p:nvPr/>
        </p:nvSpPr>
        <p:spPr>
          <a:xfrm>
            <a:off x="2910325" y="308268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如果有，</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4299645" y="308268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请尝试指出其母线和旋转轴</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37841444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 grpId="0"/>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552719" y="669530"/>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习题</a:t>
            </a:r>
            <a:r>
              <a:rPr lang="en-US" altLang="zh-CN" sz="2400" dirty="0">
                <a:solidFill>
                  <a:srgbClr val="000000"/>
                </a:solidFill>
                <a:latin typeface="NEU-BZ-S92"/>
                <a:ea typeface="方正书宋_GBK"/>
                <a:cs typeface="Times New Roman" panose="02020603050405020304" pitchFamily="18" charset="0"/>
              </a:rPr>
              <a:t>6.1</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552718" y="1400338"/>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在空间直角坐标系中画出点</a:t>
            </a:r>
            <a:r>
              <a:rPr lang="en-US" altLang="zh-CN" sz="2400" dirty="0">
                <a:solidFill>
                  <a:srgbClr val="000000"/>
                </a:solidFill>
                <a:latin typeface="NEU-BZ-S92"/>
                <a:ea typeface="方正书宋_GBK"/>
                <a:cs typeface="Times New Roman" panose="02020603050405020304" pitchFamily="18" charset="0"/>
              </a:rPr>
              <a:t>P(3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C4EA40B8-C19B-81A2-8971-4EFCB242E12A}"/>
              </a:ext>
            </a:extLst>
          </p:cNvPr>
          <p:cNvSpPr/>
          <p:nvPr/>
        </p:nvSpPr>
        <p:spPr>
          <a:xfrm>
            <a:off x="6603784" y="140033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指出点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在第几卦限，</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857198" y="195885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并求下列各点的坐标：</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E21BB3B3-15CD-2987-D9B3-1145AA6A14DF}"/>
              </a:ext>
            </a:extLst>
          </p:cNvPr>
          <p:cNvSpPr/>
          <p:nvPr/>
        </p:nvSpPr>
        <p:spPr>
          <a:xfrm>
            <a:off x="704798" y="252185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关于平面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的对称点；</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9DF3C51-739F-BA43-B765-947B38B75224}"/>
              </a:ext>
            </a:extLst>
          </p:cNvPr>
          <p:cNvSpPr/>
          <p:nvPr/>
        </p:nvSpPr>
        <p:spPr>
          <a:xfrm>
            <a:off x="704798" y="308037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关于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轴的对称点；</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297903BC-0E05-88F7-00A0-341F85A14990}"/>
              </a:ext>
            </a:extLst>
          </p:cNvPr>
          <p:cNvSpPr/>
          <p:nvPr/>
        </p:nvSpPr>
        <p:spPr>
          <a:xfrm>
            <a:off x="704797" y="363888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关于坐标原点的对称点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80C19BCA-B3E2-067C-B75E-EAF071DB431D}"/>
              </a:ext>
            </a:extLst>
          </p:cNvPr>
          <p:cNvSpPr/>
          <p:nvPr/>
        </p:nvSpPr>
        <p:spPr>
          <a:xfrm>
            <a:off x="552718" y="4339993"/>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2. </a:t>
            </a:r>
            <a:r>
              <a:rPr lang="zh-CN" altLang="en-US" sz="2400" dirty="0">
                <a:solidFill>
                  <a:srgbClr val="000000"/>
                </a:solidFill>
                <a:latin typeface="NEU-BZ-S92"/>
                <a:ea typeface="方正书宋_GBK"/>
                <a:cs typeface="Times New Roman" panose="02020603050405020304" pitchFamily="18" charset="0"/>
              </a:rPr>
              <a:t>解释下列代数式在空间直角坐标系中的几何意义：</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D59B0E43-6FFE-9847-CB12-E65D4F3CE19F}"/>
              </a:ext>
            </a:extLst>
          </p:cNvPr>
          <p:cNvSpPr/>
          <p:nvPr/>
        </p:nvSpPr>
        <p:spPr>
          <a:xfrm>
            <a:off x="552718" y="486823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E6633C17-FFB4-86DD-1292-2D87338B3F09}"/>
              </a:ext>
            </a:extLst>
          </p:cNvPr>
          <p:cNvSpPr/>
          <p:nvPr/>
        </p:nvSpPr>
        <p:spPr>
          <a:xfrm>
            <a:off x="3411248" y="487931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矩形 10">
                <a:extLst>
                  <a:ext uri="{FF2B5EF4-FFF2-40B4-BE49-F238E27FC236}">
                    <a16:creationId xmlns:a16="http://schemas.microsoft.com/office/drawing/2014/main" id="{E8049AE8-2F49-8EE3-9235-217B526523D1}"/>
                  </a:ext>
                </a:extLst>
              </p:cNvPr>
              <p:cNvSpPr/>
              <p:nvPr/>
            </p:nvSpPr>
            <p:spPr>
              <a:xfrm>
                <a:off x="463833" y="541862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 ≤1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1" name="矩形 10">
                <a:extLst>
                  <a:ext uri="{FF2B5EF4-FFF2-40B4-BE49-F238E27FC236}">
                    <a16:creationId xmlns:a16="http://schemas.microsoft.com/office/drawing/2014/main" id="{E8049AE8-2F49-8EE3-9235-217B526523D1}"/>
                  </a:ext>
                </a:extLst>
              </p:cNvPr>
              <p:cNvSpPr>
                <a:spLocks noRot="1" noChangeAspect="1" noMove="1" noResize="1" noEditPoints="1" noAdjustHandles="1" noChangeArrowheads="1" noChangeShapeType="1" noTextEdit="1"/>
              </p:cNvSpPr>
              <p:nvPr/>
            </p:nvSpPr>
            <p:spPr>
              <a:xfrm>
                <a:off x="463833" y="5418629"/>
                <a:ext cx="9722543" cy="345736"/>
              </a:xfrm>
              <a:prstGeom prst="rect">
                <a:avLst/>
              </a:prstGeom>
              <a:blipFill>
                <a:blip r:embed="rId2"/>
                <a:stretch>
                  <a:fillRect t="-44828" b="-3793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矩形 11">
                <a:extLst>
                  <a:ext uri="{FF2B5EF4-FFF2-40B4-BE49-F238E27FC236}">
                    <a16:creationId xmlns:a16="http://schemas.microsoft.com/office/drawing/2014/main" id="{1667A776-BFC6-F1DE-4E99-79539D256615}"/>
                  </a:ext>
                </a:extLst>
              </p:cNvPr>
              <p:cNvSpPr/>
              <p:nvPr/>
            </p:nvSpPr>
            <p:spPr>
              <a:xfrm>
                <a:off x="3411248" y="540754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 ≤1,z=3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2" name="矩形 11">
                <a:extLst>
                  <a:ext uri="{FF2B5EF4-FFF2-40B4-BE49-F238E27FC236}">
                    <a16:creationId xmlns:a16="http://schemas.microsoft.com/office/drawing/2014/main" id="{1667A776-BFC6-F1DE-4E99-79539D256615}"/>
                  </a:ext>
                </a:extLst>
              </p:cNvPr>
              <p:cNvSpPr>
                <a:spLocks noRot="1" noChangeAspect="1" noMove="1" noResize="1" noEditPoints="1" noAdjustHandles="1" noChangeArrowheads="1" noChangeShapeType="1" noTextEdit="1"/>
              </p:cNvSpPr>
              <p:nvPr/>
            </p:nvSpPr>
            <p:spPr>
              <a:xfrm>
                <a:off x="3411248" y="5407548"/>
                <a:ext cx="9722543" cy="345736"/>
              </a:xfrm>
              <a:prstGeom prst="rect">
                <a:avLst/>
              </a:prstGeom>
              <a:blipFill>
                <a:blip r:embed="rId3"/>
                <a:stretch>
                  <a:fillRect t="-44828" b="-37931"/>
                </a:stretch>
              </a:blipFill>
            </p:spPr>
            <p:txBody>
              <a:bodyPr/>
              <a:lstStyle/>
              <a:p>
                <a:r>
                  <a:rPr lang="zh-CN" altLang="en-US">
                    <a:noFill/>
                  </a:rPr>
                  <a:t> </a:t>
                </a:r>
              </a:p>
            </p:txBody>
          </p:sp>
        </mc:Fallback>
      </mc:AlternateContent>
      <p:sp>
        <p:nvSpPr>
          <p:cNvPr id="13" name="矩形 12">
            <a:extLst>
              <a:ext uri="{FF2B5EF4-FFF2-40B4-BE49-F238E27FC236}">
                <a16:creationId xmlns:a16="http://schemas.microsoft.com/office/drawing/2014/main" id="{397284B0-EB5C-613D-1001-E3AF544FD54B}"/>
              </a:ext>
            </a:extLst>
          </p:cNvPr>
          <p:cNvSpPr/>
          <p:nvPr/>
        </p:nvSpPr>
        <p:spPr>
          <a:xfrm>
            <a:off x="552717" y="593578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0≤x≤1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0≤y≤1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7B68CC03-C896-BDE1-2198-8C2A2376B225}"/>
                  </a:ext>
                </a:extLst>
              </p:cNvPr>
              <p:cNvSpPr/>
              <p:nvPr/>
            </p:nvSpPr>
            <p:spPr>
              <a:xfrm>
                <a:off x="3534814" y="592470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6</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𝑧</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=25 ,</m:t>
                    </m:r>
                  </m:oMath>
                </a14:m>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4" name="矩形 13">
                <a:extLst>
                  <a:ext uri="{FF2B5EF4-FFF2-40B4-BE49-F238E27FC236}">
                    <a16:creationId xmlns:a16="http://schemas.microsoft.com/office/drawing/2014/main" id="{7B68CC03-C896-BDE1-2198-8C2A2376B225}"/>
                  </a:ext>
                </a:extLst>
              </p:cNvPr>
              <p:cNvSpPr>
                <a:spLocks noRot="1" noChangeAspect="1" noMove="1" noResize="1" noEditPoints="1" noAdjustHandles="1" noChangeArrowheads="1" noChangeShapeType="1" noTextEdit="1"/>
              </p:cNvSpPr>
              <p:nvPr/>
            </p:nvSpPr>
            <p:spPr>
              <a:xfrm>
                <a:off x="3534814" y="5924704"/>
                <a:ext cx="9722543" cy="345736"/>
              </a:xfrm>
              <a:prstGeom prst="rect">
                <a:avLst/>
              </a:prstGeom>
              <a:blipFill>
                <a:blip r:embed="rId4"/>
                <a:stretch>
                  <a:fillRect t="-46429" b="-39286"/>
                </a:stretch>
              </a:blipFill>
            </p:spPr>
            <p:txBody>
              <a:bodyPr/>
              <a:lstStyle/>
              <a:p>
                <a:r>
                  <a:rPr lang="zh-CN" altLang="en-US">
                    <a:noFill/>
                  </a:rPr>
                  <a:t> </a:t>
                </a:r>
              </a:p>
            </p:txBody>
          </p:sp>
        </mc:Fallback>
      </mc:AlternateContent>
      <p:sp>
        <p:nvSpPr>
          <p:cNvPr id="15" name="矩形 14">
            <a:extLst>
              <a:ext uri="{FF2B5EF4-FFF2-40B4-BE49-F238E27FC236}">
                <a16:creationId xmlns:a16="http://schemas.microsoft.com/office/drawing/2014/main" id="{CD19C55C-37AC-E347-37AF-69BEAB06EAB1}"/>
              </a:ext>
            </a:extLst>
          </p:cNvPr>
          <p:cNvSpPr/>
          <p:nvPr/>
        </p:nvSpPr>
        <p:spPr>
          <a:xfrm>
            <a:off x="6843255" y="485157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7</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 name="矩形 15">
                <a:extLst>
                  <a:ext uri="{FF2B5EF4-FFF2-40B4-BE49-F238E27FC236}">
                    <a16:creationId xmlns:a16="http://schemas.microsoft.com/office/drawing/2014/main" id="{F63161D8-838D-42A2-4309-AA85D6F135E7}"/>
                  </a:ext>
                </a:extLst>
              </p:cNvPr>
              <p:cNvSpPr/>
              <p:nvPr/>
            </p:nvSpPr>
            <p:spPr>
              <a:xfrm>
                <a:off x="6866895" y="545968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8</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m:t>
                    </m:r>
                  </m:oMath>
                </a14:m>
                <a:r>
                  <a:rPr lang="en-US" altLang="zh-CN" sz="2400" dirty="0">
                    <a:solidFill>
                      <a:srgbClr val="000000"/>
                    </a:solidFill>
                    <a:latin typeface="NEU-BZ-S92"/>
                    <a:ea typeface="方正书宋_GBK"/>
                    <a:cs typeface="Times New Roman" panose="02020603050405020304" pitchFamily="18" charset="0"/>
                  </a:rPr>
                  <a:t>4, z=3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6" name="矩形 15">
                <a:extLst>
                  <a:ext uri="{FF2B5EF4-FFF2-40B4-BE49-F238E27FC236}">
                    <a16:creationId xmlns:a16="http://schemas.microsoft.com/office/drawing/2014/main" id="{F63161D8-838D-42A2-4309-AA85D6F135E7}"/>
                  </a:ext>
                </a:extLst>
              </p:cNvPr>
              <p:cNvSpPr>
                <a:spLocks noRot="1" noChangeAspect="1" noMove="1" noResize="1" noEditPoints="1" noAdjustHandles="1" noChangeArrowheads="1" noChangeShapeType="1" noTextEdit="1"/>
              </p:cNvSpPr>
              <p:nvPr/>
            </p:nvSpPr>
            <p:spPr>
              <a:xfrm>
                <a:off x="6866895" y="5459688"/>
                <a:ext cx="9722543" cy="345736"/>
              </a:xfrm>
              <a:prstGeom prst="rect">
                <a:avLst/>
              </a:prstGeom>
              <a:blipFill>
                <a:blip r:embed="rId5"/>
                <a:stretch>
                  <a:fillRect t="-48148" b="-4444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1422392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20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20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20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20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left)">
                                      <p:cBhvr>
                                        <p:cTn id="72" dur="20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2000"/>
                                        <p:tgtEl>
                                          <p:spTgt spid="1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left)">
                                      <p:cBhvr>
                                        <p:cTn id="8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 grpId="0"/>
      <p:bldP spid="5" grpId="0"/>
      <p:bldP spid="3" grpId="0"/>
      <p:bldP spid="4" grpId="0"/>
      <p:bldP spid="6" grpId="0"/>
      <p:bldP spid="7" grpId="0"/>
      <p:bldP spid="8" grpId="0"/>
      <p:bldP spid="10" grpId="0"/>
      <p:bldP spid="11" grpId="0"/>
      <p:bldP spid="12" grpId="0"/>
      <p:bldP spid="13" grpId="0"/>
      <p:bldP spid="14" grpId="0"/>
      <p:bldP spid="15" grpId="0"/>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78579" y="484178"/>
            <a:ext cx="9722543" cy="345159"/>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3. </a:t>
            </a:r>
            <a:r>
              <a:rPr lang="zh-CN" altLang="en-US" sz="2400" dirty="0">
                <a:solidFill>
                  <a:srgbClr val="000000"/>
                </a:solidFill>
                <a:latin typeface="NEU-BZ-S92"/>
                <a:ea typeface="方正书宋_GBK"/>
                <a:cs typeface="Times New Roman" panose="02020603050405020304" pitchFamily="18" charset="0"/>
              </a:rPr>
              <a:t>用方程、不等式或其组合表示下列几何对象：</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B17169AE-8123-F546-96B7-41364254BAA6}"/>
              </a:ext>
            </a:extLst>
          </p:cNvPr>
          <p:cNvSpPr/>
          <p:nvPr/>
        </p:nvSpPr>
        <p:spPr>
          <a:xfrm>
            <a:off x="478576" y="112855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过</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垂直于</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轴的平面；</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CC89987-EB93-ED02-76A1-665BB250CD33}"/>
              </a:ext>
            </a:extLst>
          </p:cNvPr>
          <p:cNvSpPr/>
          <p:nvPr/>
        </p:nvSpPr>
        <p:spPr>
          <a:xfrm>
            <a:off x="478575" y="167895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过</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平行于平面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的平面；</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E21BB3B3-15CD-2987-D9B3-1145AA6A14DF}"/>
              </a:ext>
            </a:extLst>
          </p:cNvPr>
          <p:cNvSpPr/>
          <p:nvPr/>
        </p:nvSpPr>
        <p:spPr>
          <a:xfrm>
            <a:off x="478575" y="223746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过</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平行于</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轴的直线；</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9DF3C51-739F-BA43-B765-947B38B75224}"/>
              </a:ext>
            </a:extLst>
          </p:cNvPr>
          <p:cNvSpPr/>
          <p:nvPr/>
        </p:nvSpPr>
        <p:spPr>
          <a:xfrm>
            <a:off x="478574" y="279598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由三个坐标平面以及平面</a:t>
            </a:r>
            <a:r>
              <a:rPr lang="en-US" altLang="zh-CN" sz="2400" dirty="0">
                <a:solidFill>
                  <a:srgbClr val="000000"/>
                </a:solidFill>
                <a:latin typeface="NEU-BZ-S92"/>
                <a:ea typeface="方正书宋_GBK"/>
                <a:cs typeface="Times New Roman" panose="02020603050405020304" pitchFamily="18" charset="0"/>
              </a:rPr>
              <a:t>x=2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y=2</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z=2</a:t>
            </a:r>
            <a:r>
              <a:rPr lang="zh-CN" altLang="en-US" sz="2400" dirty="0">
                <a:solidFill>
                  <a:srgbClr val="000000"/>
                </a:solidFill>
                <a:latin typeface="NEU-BZ-S92"/>
                <a:ea typeface="方正书宋_GBK"/>
                <a:cs typeface="Times New Roman" panose="02020603050405020304" pitchFamily="18" charset="0"/>
              </a:rPr>
              <a:t>围成的实心立方体</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297903BC-0E05-88F7-00A0-341F85A14990}"/>
              </a:ext>
            </a:extLst>
          </p:cNvPr>
          <p:cNvSpPr/>
          <p:nvPr/>
        </p:nvSpPr>
        <p:spPr>
          <a:xfrm>
            <a:off x="389693" y="344093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 </a:t>
            </a:r>
            <a:r>
              <a:rPr lang="zh-CN" altLang="en-US" sz="2400" dirty="0">
                <a:solidFill>
                  <a:srgbClr val="000000"/>
                </a:solidFill>
                <a:latin typeface="NEU-BZ-S92"/>
                <a:ea typeface="方正书宋_GBK"/>
                <a:cs typeface="Times New Roman" panose="02020603050405020304" pitchFamily="18" charset="0"/>
              </a:rPr>
              <a:t>求满足下列条件的平面方程：</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80C19BCA-B3E2-067C-B75E-EAF071DB431D}"/>
              </a:ext>
            </a:extLst>
          </p:cNvPr>
          <p:cNvSpPr/>
          <p:nvPr/>
        </p:nvSpPr>
        <p:spPr>
          <a:xfrm>
            <a:off x="389693" y="399137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经过三点</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6)</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D59B0E43-6FFE-9847-CB12-E65D4F3CE19F}"/>
              </a:ext>
            </a:extLst>
          </p:cNvPr>
          <p:cNvSpPr/>
          <p:nvPr/>
        </p:nvSpPr>
        <p:spPr>
          <a:xfrm>
            <a:off x="478573" y="453068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平行于平面</a:t>
            </a:r>
            <a:r>
              <a:rPr lang="en-US" altLang="zh-CN" sz="2400" dirty="0">
                <a:solidFill>
                  <a:srgbClr val="000000"/>
                </a:solidFill>
                <a:latin typeface="NEU-BZ-S92"/>
                <a:ea typeface="方正书宋_GBK"/>
                <a:cs typeface="Times New Roman" panose="02020603050405020304" pitchFamily="18" charset="0"/>
              </a:rPr>
              <a:t>y=x</a:t>
            </a:r>
            <a:r>
              <a:rPr lang="zh-CN" altLang="en-US" sz="2400" dirty="0">
                <a:solidFill>
                  <a:srgbClr val="000000"/>
                </a:solidFill>
                <a:latin typeface="NEU-BZ-S92"/>
                <a:ea typeface="方正书宋_GBK"/>
                <a:cs typeface="Times New Roman" panose="02020603050405020304" pitchFamily="18" charset="0"/>
              </a:rPr>
              <a:t>且经过点</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E8049AE8-2F49-8EE3-9235-217B526523D1}"/>
              </a:ext>
            </a:extLst>
          </p:cNvPr>
          <p:cNvSpPr/>
          <p:nvPr/>
        </p:nvSpPr>
        <p:spPr>
          <a:xfrm>
            <a:off x="389693" y="508152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通过</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轴和点</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97284B0-EB5C-613D-1001-E3AF544FD54B}"/>
              </a:ext>
            </a:extLst>
          </p:cNvPr>
          <p:cNvSpPr/>
          <p:nvPr/>
        </p:nvSpPr>
        <p:spPr>
          <a:xfrm>
            <a:off x="389693" y="563236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平行于</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轴，且经过点</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55E2A0FC-0864-5FA6-FEC6-2F6B79C52EF6}"/>
              </a:ext>
            </a:extLst>
          </p:cNvPr>
          <p:cNvSpPr/>
          <p:nvPr/>
        </p:nvSpPr>
        <p:spPr>
          <a:xfrm>
            <a:off x="389692" y="6107623"/>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 与直线</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12=y=z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24</a:t>
            </a:r>
            <a:r>
              <a:rPr lang="zh-CN" altLang="en-US" sz="2400" dirty="0">
                <a:solidFill>
                  <a:srgbClr val="000000"/>
                </a:solidFill>
                <a:latin typeface="NEU-BZ-S92"/>
                <a:ea typeface="方正书宋_GBK"/>
                <a:cs typeface="Times New Roman" panose="02020603050405020304" pitchFamily="18" charset="0"/>
              </a:rPr>
              <a:t>垂直且经过点</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54278471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2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20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20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5" grpId="0"/>
      <p:bldP spid="3" grpId="0"/>
      <p:bldP spid="4" grpId="0"/>
      <p:bldP spid="6" grpId="0"/>
      <p:bldP spid="7" grpId="0"/>
      <p:bldP spid="8" grpId="0"/>
      <p:bldP spid="11" grpId="0"/>
      <p:bldP spid="13"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78579" y="484178"/>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5. </a:t>
            </a:r>
            <a:r>
              <a:rPr lang="zh-CN" altLang="en-US" sz="2400" dirty="0">
                <a:solidFill>
                  <a:srgbClr val="000000"/>
                </a:solidFill>
                <a:latin typeface="NEU-BZ-S92"/>
                <a:ea typeface="方正书宋_GBK"/>
                <a:cs typeface="Times New Roman" panose="02020603050405020304" pitchFamily="18" charset="0"/>
              </a:rPr>
              <a:t>指出下列方程表示哪种曲面：</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8BE646F3-911A-191F-C8AE-9F9BB24AED9A}"/>
                  </a:ext>
                </a:extLst>
              </p:cNvPr>
              <p:cNvSpPr/>
              <p:nvPr/>
            </p:nvSpPr>
            <p:spPr>
              <a:xfrm>
                <a:off x="478579" y="119261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 =1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 name="矩形 1">
                <a:extLst>
                  <a:ext uri="{FF2B5EF4-FFF2-40B4-BE49-F238E27FC236}">
                    <a16:creationId xmlns:a16="http://schemas.microsoft.com/office/drawing/2014/main" id="{8BE646F3-911A-191F-C8AE-9F9BB24AED9A}"/>
                  </a:ext>
                </a:extLst>
              </p:cNvPr>
              <p:cNvSpPr>
                <a:spLocks noRot="1" noChangeAspect="1" noMove="1" noResize="1" noEditPoints="1" noAdjustHandles="1" noChangeArrowheads="1" noChangeShapeType="1" noTextEdit="1"/>
              </p:cNvSpPr>
              <p:nvPr/>
            </p:nvSpPr>
            <p:spPr>
              <a:xfrm>
                <a:off x="478579" y="1192618"/>
                <a:ext cx="9722543" cy="345736"/>
              </a:xfrm>
              <a:prstGeom prst="rect">
                <a:avLst/>
              </a:prstGeom>
              <a:blipFill>
                <a:blip r:embed="rId2"/>
                <a:stretch>
                  <a:fillRect t="-48148" b="-4444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DE0E6397-9662-F7A6-0C5F-3970E6905607}"/>
                  </a:ext>
                </a:extLst>
              </p:cNvPr>
              <p:cNvSpPr/>
              <p:nvPr/>
            </p:nvSpPr>
            <p:spPr>
              <a:xfrm>
                <a:off x="3234134" y="119261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=3y</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0" name="矩形 9">
                <a:extLst>
                  <a:ext uri="{FF2B5EF4-FFF2-40B4-BE49-F238E27FC236}">
                    <a16:creationId xmlns:a16="http://schemas.microsoft.com/office/drawing/2014/main" id="{DE0E6397-9662-F7A6-0C5F-3970E6905607}"/>
                  </a:ext>
                </a:extLst>
              </p:cNvPr>
              <p:cNvSpPr>
                <a:spLocks noRot="1" noChangeAspect="1" noMove="1" noResize="1" noEditPoints="1" noAdjustHandles="1" noChangeArrowheads="1" noChangeShapeType="1" noTextEdit="1"/>
              </p:cNvSpPr>
              <p:nvPr/>
            </p:nvSpPr>
            <p:spPr>
              <a:xfrm>
                <a:off x="3234134" y="1192618"/>
                <a:ext cx="9722543" cy="345736"/>
              </a:xfrm>
              <a:prstGeom prst="rect">
                <a:avLst/>
              </a:prstGeom>
              <a:blipFill>
                <a:blip r:embed="rId3"/>
                <a:stretch>
                  <a:fillRect t="-48148" b="-44444"/>
                </a:stretch>
              </a:blipFill>
            </p:spPr>
            <p:txBody>
              <a:bodyPr/>
              <a:lstStyle/>
              <a:p>
                <a:r>
                  <a:rPr lang="zh-CN" altLang="en-US">
                    <a:noFill/>
                  </a:rPr>
                  <a:t> </a:t>
                </a:r>
              </a:p>
            </p:txBody>
          </p:sp>
        </mc:Fallback>
      </mc:AlternateContent>
      <p:sp>
        <p:nvSpPr>
          <p:cNvPr id="12" name="矩形 11">
            <a:extLst>
              <a:ext uri="{FF2B5EF4-FFF2-40B4-BE49-F238E27FC236}">
                <a16:creationId xmlns:a16="http://schemas.microsoft.com/office/drawing/2014/main" id="{817605F3-7C08-DD6A-2136-05980FDC91DA}"/>
              </a:ext>
            </a:extLst>
          </p:cNvPr>
          <p:cNvSpPr/>
          <p:nvPr/>
        </p:nvSpPr>
        <p:spPr>
          <a:xfrm>
            <a:off x="478575" y="1746312"/>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3y=0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1545234A-27B6-0A60-29BE-5D6C225BAF2C}"/>
                  </a:ext>
                </a:extLst>
              </p:cNvPr>
              <p:cNvSpPr/>
              <p:nvPr/>
            </p:nvSpPr>
            <p:spPr>
              <a:xfrm>
                <a:off x="3048781" y="1746312"/>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4</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+9</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z</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 =36</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4" name="矩形 13">
                <a:extLst>
                  <a:ext uri="{FF2B5EF4-FFF2-40B4-BE49-F238E27FC236}">
                    <a16:creationId xmlns:a16="http://schemas.microsoft.com/office/drawing/2014/main" id="{1545234A-27B6-0A60-29BE-5D6C225BAF2C}"/>
                  </a:ext>
                </a:extLst>
              </p:cNvPr>
              <p:cNvSpPr>
                <a:spLocks noRot="1" noChangeAspect="1" noMove="1" noResize="1" noEditPoints="1" noAdjustHandles="1" noChangeArrowheads="1" noChangeShapeType="1" noTextEdit="1"/>
              </p:cNvSpPr>
              <p:nvPr/>
            </p:nvSpPr>
            <p:spPr>
              <a:xfrm>
                <a:off x="3048781" y="1746312"/>
                <a:ext cx="9722543" cy="345736"/>
              </a:xfrm>
              <a:prstGeom prst="rect">
                <a:avLst/>
              </a:prstGeom>
              <a:blipFill>
                <a:blip r:embed="rId4"/>
                <a:stretch>
                  <a:fillRect t="-46429" b="-392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矩形 14">
                <a:extLst>
                  <a:ext uri="{FF2B5EF4-FFF2-40B4-BE49-F238E27FC236}">
                    <a16:creationId xmlns:a16="http://schemas.microsoft.com/office/drawing/2014/main" id="{4BD6B745-C224-22DA-5630-1A13A1DF1FF8}"/>
                  </a:ext>
                </a:extLst>
              </p:cNvPr>
              <p:cNvSpPr/>
              <p:nvPr/>
            </p:nvSpPr>
            <p:spPr>
              <a:xfrm>
                <a:off x="359127" y="2300006"/>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5</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2</a:t>
                </a:r>
                <a14:m>
                  <m:oMath xmlns:m="http://schemas.openxmlformats.org/officeDocument/2006/math">
                    <m:sSup>
                      <m:sSup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−2</m:t>
                    </m:r>
                  </m:oMath>
                </a14:m>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z</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 =36</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5" name="矩形 14">
                <a:extLst>
                  <a:ext uri="{FF2B5EF4-FFF2-40B4-BE49-F238E27FC236}">
                    <a16:creationId xmlns:a16="http://schemas.microsoft.com/office/drawing/2014/main" id="{4BD6B745-C224-22DA-5630-1A13A1DF1FF8}"/>
                  </a:ext>
                </a:extLst>
              </p:cNvPr>
              <p:cNvSpPr>
                <a:spLocks noRot="1" noChangeAspect="1" noMove="1" noResize="1" noEditPoints="1" noAdjustHandles="1" noChangeArrowheads="1" noChangeShapeType="1" noTextEdit="1"/>
              </p:cNvSpPr>
              <p:nvPr/>
            </p:nvSpPr>
            <p:spPr>
              <a:xfrm>
                <a:off x="359127" y="2300006"/>
                <a:ext cx="9722543" cy="345736"/>
              </a:xfrm>
              <a:prstGeom prst="rect">
                <a:avLst/>
              </a:prstGeom>
              <a:blipFill>
                <a:blip r:embed="rId5"/>
                <a:stretch>
                  <a:fillRect t="-41379" b="-3793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矩形 15">
                <a:extLst>
                  <a:ext uri="{FF2B5EF4-FFF2-40B4-BE49-F238E27FC236}">
                    <a16:creationId xmlns:a16="http://schemas.microsoft.com/office/drawing/2014/main" id="{881CD693-D020-B0F6-BD05-FA67F27D27BD}"/>
                  </a:ext>
                </a:extLst>
              </p:cNvPr>
              <p:cNvSpPr/>
              <p:nvPr/>
            </p:nvSpPr>
            <p:spPr>
              <a:xfrm>
                <a:off x="4008489" y="2300006"/>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6</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2</a:t>
                </a:r>
                <a14:m>
                  <m:oMath xmlns:m="http://schemas.openxmlformats.org/officeDocument/2006/math">
                    <m:sSup>
                      <m:sSup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−3</m:t>
                    </m:r>
                  </m:oMath>
                </a14:m>
                <a:r>
                  <a:rPr lang="en-US" altLang="zh-CN" sz="2400" dirty="0">
                    <a:solidFill>
                      <a:srgbClr val="000000"/>
                    </a:solidFill>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z</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 =0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6" name="矩形 15">
                <a:extLst>
                  <a:ext uri="{FF2B5EF4-FFF2-40B4-BE49-F238E27FC236}">
                    <a16:creationId xmlns:a16="http://schemas.microsoft.com/office/drawing/2014/main" id="{881CD693-D020-B0F6-BD05-FA67F27D27BD}"/>
                  </a:ext>
                </a:extLst>
              </p:cNvPr>
              <p:cNvSpPr>
                <a:spLocks noRot="1" noChangeAspect="1" noMove="1" noResize="1" noEditPoints="1" noAdjustHandles="1" noChangeArrowheads="1" noChangeShapeType="1" noTextEdit="1"/>
              </p:cNvSpPr>
              <p:nvPr/>
            </p:nvSpPr>
            <p:spPr>
              <a:xfrm>
                <a:off x="4008489" y="2300006"/>
                <a:ext cx="9722543" cy="345736"/>
              </a:xfrm>
              <a:prstGeom prst="rect">
                <a:avLst/>
              </a:prstGeom>
              <a:blipFill>
                <a:blip r:embed="rId6"/>
                <a:stretch>
                  <a:fillRect t="-41379" b="-3793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矩形 17">
                <a:extLst>
                  <a:ext uri="{FF2B5EF4-FFF2-40B4-BE49-F238E27FC236}">
                    <a16:creationId xmlns:a16="http://schemas.microsoft.com/office/drawing/2014/main" id="{A48DECD9-50B3-9431-4CD1-F5E68C98B533}"/>
                  </a:ext>
                </a:extLst>
              </p:cNvPr>
              <p:cNvSpPr/>
              <p:nvPr/>
            </p:nvSpPr>
            <p:spPr>
              <a:xfrm>
                <a:off x="359126" y="2853700"/>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7</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t>z</m:t>
                        </m:r>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oMath>
                </a14:m>
                <a:r>
                  <a:rPr lang="en-US" altLang="zh-CN" sz="2400" dirty="0">
                    <a:solidFill>
                      <a:srgbClr val="000000"/>
                    </a:solidFill>
                    <a:ea typeface="方正书宋_GBK"/>
                    <a:cs typeface="Times New Roman" panose="02020603050405020304" pitchFamily="18" charset="0"/>
                  </a:rPr>
                  <a:t> 4</a:t>
                </a:r>
                <a14:m>
                  <m:oMath xmlns:m="http://schemas.openxmlformats.org/officeDocument/2006/math">
                    <m:sSup>
                      <m:sSup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8" name="矩形 17">
                <a:extLst>
                  <a:ext uri="{FF2B5EF4-FFF2-40B4-BE49-F238E27FC236}">
                    <a16:creationId xmlns:a16="http://schemas.microsoft.com/office/drawing/2014/main" id="{A48DECD9-50B3-9431-4CD1-F5E68C98B533}"/>
                  </a:ext>
                </a:extLst>
              </p:cNvPr>
              <p:cNvSpPr>
                <a:spLocks noRot="1" noChangeAspect="1" noMove="1" noResize="1" noEditPoints="1" noAdjustHandles="1" noChangeArrowheads="1" noChangeShapeType="1" noTextEdit="1"/>
              </p:cNvSpPr>
              <p:nvPr/>
            </p:nvSpPr>
            <p:spPr>
              <a:xfrm>
                <a:off x="359126" y="2853700"/>
                <a:ext cx="9722543" cy="345736"/>
              </a:xfrm>
              <a:prstGeom prst="rect">
                <a:avLst/>
              </a:prstGeom>
              <a:blipFill>
                <a:blip r:embed="rId7"/>
                <a:stretch>
                  <a:fillRect t="-44828" b="-3793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DCE2FFD1-0891-ED9B-4D9D-791A5E3CBD73}"/>
                  </a:ext>
                </a:extLst>
              </p:cNvPr>
              <p:cNvSpPr/>
              <p:nvPr/>
            </p:nvSpPr>
            <p:spPr>
              <a:xfrm>
                <a:off x="4008488" y="2853700"/>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8</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=-z</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9" name="矩形 18">
                <a:extLst>
                  <a:ext uri="{FF2B5EF4-FFF2-40B4-BE49-F238E27FC236}">
                    <a16:creationId xmlns:a16="http://schemas.microsoft.com/office/drawing/2014/main" id="{DCE2FFD1-0891-ED9B-4D9D-791A5E3CBD73}"/>
                  </a:ext>
                </a:extLst>
              </p:cNvPr>
              <p:cNvSpPr>
                <a:spLocks noRot="1" noChangeAspect="1" noMove="1" noResize="1" noEditPoints="1" noAdjustHandles="1" noChangeArrowheads="1" noChangeShapeType="1" noTextEdit="1"/>
              </p:cNvSpPr>
              <p:nvPr/>
            </p:nvSpPr>
            <p:spPr>
              <a:xfrm>
                <a:off x="4008488" y="2853700"/>
                <a:ext cx="9722543" cy="345736"/>
              </a:xfrm>
              <a:prstGeom prst="rect">
                <a:avLst/>
              </a:prstGeom>
              <a:blipFill>
                <a:blip r:embed="rId8"/>
                <a:stretch>
                  <a:fillRect t="-44828" b="-3793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矩形 19">
                <a:extLst>
                  <a:ext uri="{FF2B5EF4-FFF2-40B4-BE49-F238E27FC236}">
                    <a16:creationId xmlns:a16="http://schemas.microsoft.com/office/drawing/2014/main" id="{64B7E1BC-F872-B902-D872-A38A6CDC9665}"/>
                  </a:ext>
                </a:extLst>
              </p:cNvPr>
              <p:cNvSpPr/>
              <p:nvPr/>
            </p:nvSpPr>
            <p:spPr>
              <a:xfrm>
                <a:off x="478574" y="3429000"/>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9</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−5</m:t>
                    </m:r>
                    <m:r>
                      <m:rPr>
                        <m:sty m:val="p"/>
                      </m:rP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x</m:t>
                    </m:r>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+6=0</m:t>
                    </m:r>
                    <m:r>
                      <a:rPr lang="zh-CN" altLang="en-US" sz="2400" b="0" i="0" smtClean="0">
                        <a:solidFill>
                          <a:srgbClr val="000000"/>
                        </a:solidFill>
                        <a:latin typeface="Cambria Math" panose="02040503050406030204" pitchFamily="18" charset="0"/>
                        <a:ea typeface="方正书宋_GBK"/>
                        <a:cs typeface="Times New Roman" panose="02020603050405020304" pitchFamily="18" charset="0"/>
                      </a:rPr>
                      <m:t>；</m:t>
                    </m:r>
                  </m:oMath>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0" name="矩形 19">
                <a:extLst>
                  <a:ext uri="{FF2B5EF4-FFF2-40B4-BE49-F238E27FC236}">
                    <a16:creationId xmlns:a16="http://schemas.microsoft.com/office/drawing/2014/main" id="{64B7E1BC-F872-B902-D872-A38A6CDC9665}"/>
                  </a:ext>
                </a:extLst>
              </p:cNvPr>
              <p:cNvSpPr>
                <a:spLocks noRot="1" noChangeAspect="1" noMove="1" noResize="1" noEditPoints="1" noAdjustHandles="1" noChangeArrowheads="1" noChangeShapeType="1" noTextEdit="1"/>
              </p:cNvSpPr>
              <p:nvPr/>
            </p:nvSpPr>
            <p:spPr>
              <a:xfrm>
                <a:off x="478574" y="3429000"/>
                <a:ext cx="9722543" cy="345736"/>
              </a:xfrm>
              <a:prstGeom prst="rect">
                <a:avLst/>
              </a:prstGeom>
              <a:blipFill>
                <a:blip r:embed="rId9"/>
                <a:stretch>
                  <a:fillRect t="-46429" b="-392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6092EC7B-6D9F-E215-E740-2C25A101664E}"/>
                  </a:ext>
                </a:extLst>
              </p:cNvPr>
              <p:cNvSpPr/>
              <p:nvPr/>
            </p:nvSpPr>
            <p:spPr>
              <a:xfrm>
                <a:off x="4008487" y="3389849"/>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10</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−5</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𝑧</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=1</m:t>
                    </m:r>
                    <m:r>
                      <a:rPr lang="zh-CN" altLang="en-US" sz="2400" b="0" i="0" smtClean="0">
                        <a:solidFill>
                          <a:srgbClr val="000000"/>
                        </a:solidFill>
                        <a:latin typeface="Cambria Math" panose="02040503050406030204" pitchFamily="18" charset="0"/>
                        <a:ea typeface="方正书宋_GBK"/>
                        <a:cs typeface="Times New Roman" panose="02020603050405020304" pitchFamily="18" charset="0"/>
                      </a:rPr>
                      <m:t>；</m:t>
                    </m:r>
                  </m:oMath>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1" name="矩形 20">
                <a:extLst>
                  <a:ext uri="{FF2B5EF4-FFF2-40B4-BE49-F238E27FC236}">
                    <a16:creationId xmlns:a16="http://schemas.microsoft.com/office/drawing/2014/main" id="{6092EC7B-6D9F-E215-E740-2C25A101664E}"/>
                  </a:ext>
                </a:extLst>
              </p:cNvPr>
              <p:cNvSpPr>
                <a:spLocks noRot="1" noChangeAspect="1" noMove="1" noResize="1" noEditPoints="1" noAdjustHandles="1" noChangeArrowheads="1" noChangeShapeType="1" noTextEdit="1"/>
              </p:cNvSpPr>
              <p:nvPr/>
            </p:nvSpPr>
            <p:spPr>
              <a:xfrm>
                <a:off x="4008487" y="3389849"/>
                <a:ext cx="9722543" cy="345736"/>
              </a:xfrm>
              <a:prstGeom prst="rect">
                <a:avLst/>
              </a:prstGeom>
              <a:blipFill>
                <a:blip r:embed="rId10"/>
                <a:stretch>
                  <a:fillRect t="-44828" b="-37931"/>
                </a:stretch>
              </a:blipFill>
            </p:spPr>
            <p:txBody>
              <a:bodyPr/>
              <a:lstStyle/>
              <a:p>
                <a:r>
                  <a:rPr lang="zh-CN" altLang="en-US">
                    <a:noFill/>
                  </a:rPr>
                  <a:t> </a:t>
                </a:r>
              </a:p>
            </p:txBody>
          </p:sp>
        </mc:Fallback>
      </mc:AlternateContent>
      <p:sp>
        <p:nvSpPr>
          <p:cNvPr id="22" name="矩形 21">
            <a:extLst>
              <a:ext uri="{FF2B5EF4-FFF2-40B4-BE49-F238E27FC236}">
                <a16:creationId xmlns:a16="http://schemas.microsoft.com/office/drawing/2014/main" id="{628EB415-7278-88FC-52C6-82009BE699EE}"/>
              </a:ext>
            </a:extLst>
          </p:cNvPr>
          <p:cNvSpPr/>
          <p:nvPr/>
        </p:nvSpPr>
        <p:spPr>
          <a:xfrm>
            <a:off x="272628" y="396514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6. </a:t>
            </a:r>
            <a:r>
              <a:rPr lang="zh-CN" altLang="en-US" sz="2400" dirty="0">
                <a:solidFill>
                  <a:srgbClr val="000000"/>
                </a:solidFill>
                <a:latin typeface="NEU-BZ-S92"/>
                <a:ea typeface="方正书宋_GBK"/>
                <a:cs typeface="Times New Roman" panose="02020603050405020304" pitchFamily="18" charset="0"/>
              </a:rPr>
              <a:t>指出下列方程组在空间直角坐标系中表示怎样的曲线（其中</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为常数）：</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4" name="矩形 23">
                <a:extLst>
                  <a:ext uri="{FF2B5EF4-FFF2-40B4-BE49-F238E27FC236}">
                    <a16:creationId xmlns:a16="http://schemas.microsoft.com/office/drawing/2014/main" id="{4712D79D-2EF8-4A94-51AC-A45F5C4E253F}"/>
                  </a:ext>
                </a:extLst>
              </p:cNvPr>
              <p:cNvSpPr/>
              <p:nvPr/>
            </p:nvSpPr>
            <p:spPr>
              <a:xfrm>
                <a:off x="359126" y="450052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ea typeface="方正书宋_GBK"/>
                    <a:cs typeface="Times New Roman" panose="02020603050405020304" pitchFamily="18" charset="0"/>
                  </a:rPr>
                  <a:t> 4</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=z, z=h</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4" name="矩形 23">
                <a:extLst>
                  <a:ext uri="{FF2B5EF4-FFF2-40B4-BE49-F238E27FC236}">
                    <a16:creationId xmlns:a16="http://schemas.microsoft.com/office/drawing/2014/main" id="{4712D79D-2EF8-4A94-51AC-A45F5C4E253F}"/>
                  </a:ext>
                </a:extLst>
              </p:cNvPr>
              <p:cNvSpPr>
                <a:spLocks noRot="1" noChangeAspect="1" noMove="1" noResize="1" noEditPoints="1" noAdjustHandles="1" noChangeArrowheads="1" noChangeShapeType="1" noTextEdit="1"/>
              </p:cNvSpPr>
              <p:nvPr/>
            </p:nvSpPr>
            <p:spPr>
              <a:xfrm>
                <a:off x="359126" y="4500528"/>
                <a:ext cx="10453037" cy="344966"/>
              </a:xfrm>
              <a:prstGeom prst="rect">
                <a:avLst/>
              </a:prstGeom>
              <a:blipFill>
                <a:blip r:embed="rId11"/>
                <a:stretch>
                  <a:fillRect t="-46429" b="-392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矩形 24">
                <a:extLst>
                  <a:ext uri="{FF2B5EF4-FFF2-40B4-BE49-F238E27FC236}">
                    <a16:creationId xmlns:a16="http://schemas.microsoft.com/office/drawing/2014/main" id="{7BEC1217-BEB7-5E66-6096-A1F59D29F6C8}"/>
                  </a:ext>
                </a:extLst>
              </p:cNvPr>
              <p:cNvSpPr/>
              <p:nvPr/>
            </p:nvSpPr>
            <p:spPr>
              <a:xfrm>
                <a:off x="3499890" y="451884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oMath>
                </a14:m>
                <a:r>
                  <a:rPr lang="en-US" altLang="zh-CN" sz="2400" dirty="0">
                    <a:solidFill>
                      <a:srgbClr val="000000"/>
                    </a:solidFill>
                    <a:ea typeface="方正书宋_GBK"/>
                    <a:cs typeface="Times New Roman" panose="02020603050405020304" pitchFamily="18" charset="0"/>
                  </a:rPr>
                  <a:t>4</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=z, y=1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5" name="矩形 24">
                <a:extLst>
                  <a:ext uri="{FF2B5EF4-FFF2-40B4-BE49-F238E27FC236}">
                    <a16:creationId xmlns:a16="http://schemas.microsoft.com/office/drawing/2014/main" id="{7BEC1217-BEB7-5E66-6096-A1F59D29F6C8}"/>
                  </a:ext>
                </a:extLst>
              </p:cNvPr>
              <p:cNvSpPr>
                <a:spLocks noRot="1" noChangeAspect="1" noMove="1" noResize="1" noEditPoints="1" noAdjustHandles="1" noChangeArrowheads="1" noChangeShapeType="1" noTextEdit="1"/>
              </p:cNvSpPr>
              <p:nvPr/>
            </p:nvSpPr>
            <p:spPr>
              <a:xfrm>
                <a:off x="3499890" y="4518843"/>
                <a:ext cx="10453037" cy="344966"/>
              </a:xfrm>
              <a:prstGeom prst="rect">
                <a:avLst/>
              </a:prstGeom>
              <a:blipFill>
                <a:blip r:embed="rId12"/>
                <a:stretch>
                  <a:fillRect t="-44828" b="-3793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6" name="矩形 25">
                <a:extLst>
                  <a:ext uri="{FF2B5EF4-FFF2-40B4-BE49-F238E27FC236}">
                    <a16:creationId xmlns:a16="http://schemas.microsoft.com/office/drawing/2014/main" id="{6C3226E6-3ECC-FDC0-A349-60085E44D275}"/>
                  </a:ext>
                </a:extLst>
              </p:cNvPr>
              <p:cNvSpPr/>
              <p:nvPr/>
            </p:nvSpPr>
            <p:spPr>
              <a:xfrm>
                <a:off x="359125" y="508659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+9</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z</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oMath>
                </a14:m>
                <a:r>
                  <a:rPr lang="en-US" altLang="zh-CN" sz="2400" dirty="0">
                    <a:solidFill>
                      <a:srgbClr val="000000"/>
                    </a:solidFill>
                    <a:latin typeface="NEU-BZ-S92"/>
                    <a:ea typeface="方正书宋_GBK"/>
                    <a:cs typeface="Times New Roman" panose="02020603050405020304" pitchFamily="18" charset="0"/>
                  </a:rPr>
                  <a:t>=25, x=h</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6" name="矩形 25">
                <a:extLst>
                  <a:ext uri="{FF2B5EF4-FFF2-40B4-BE49-F238E27FC236}">
                    <a16:creationId xmlns:a16="http://schemas.microsoft.com/office/drawing/2014/main" id="{6C3226E6-3ECC-FDC0-A349-60085E44D275}"/>
                  </a:ext>
                </a:extLst>
              </p:cNvPr>
              <p:cNvSpPr>
                <a:spLocks noRot="1" noChangeAspect="1" noMove="1" noResize="1" noEditPoints="1" noAdjustHandles="1" noChangeArrowheads="1" noChangeShapeType="1" noTextEdit="1"/>
              </p:cNvSpPr>
              <p:nvPr/>
            </p:nvSpPr>
            <p:spPr>
              <a:xfrm>
                <a:off x="359125" y="5086592"/>
                <a:ext cx="10453037" cy="344966"/>
              </a:xfrm>
              <a:prstGeom prst="rect">
                <a:avLst/>
              </a:prstGeom>
              <a:blipFill>
                <a:blip r:embed="rId13"/>
                <a:stretch>
                  <a:fillRect t="-46429" b="-392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矩形 26">
                <a:extLst>
                  <a:ext uri="{FF2B5EF4-FFF2-40B4-BE49-F238E27FC236}">
                    <a16:creationId xmlns:a16="http://schemas.microsoft.com/office/drawing/2014/main" id="{E4C21679-B4AF-866E-3B4F-2B5A85A76A35}"/>
                  </a:ext>
                </a:extLst>
              </p:cNvPr>
              <p:cNvSpPr/>
              <p:nvPr/>
            </p:nvSpPr>
            <p:spPr>
              <a:xfrm>
                <a:off x="4467299" y="508659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16</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y</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0" smtClean="0">
                        <a:solidFill>
                          <a:srgbClr val="000000"/>
                        </a:solidFill>
                        <a:latin typeface="Cambria Math" panose="02040503050406030204" pitchFamily="18" charset="0"/>
                        <a:ea typeface="方正书宋_GBK"/>
                        <a:cs typeface="Times New Roman" panose="02020603050405020304" pitchFamily="18" charset="0"/>
                      </a:rPr>
                      <m:t>=</m:t>
                    </m:r>
                    <m:sSup>
                      <m:sSup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ea typeface="方正书宋_GBK"/>
                            <a:cs typeface="Times New Roman" panose="02020603050405020304" pitchFamily="18" charset="0"/>
                          </a:rPr>
                          <m:t>z</m:t>
                        </m:r>
                      </m:e>
                      <m:sup>
                        <m:r>
                          <a:rPr lang="en-US" altLang="zh-CN" sz="2400" i="1">
                            <a:solidFill>
                              <a:srgbClr val="000000"/>
                            </a:solidFill>
                            <a:latin typeface="Cambria Math" panose="02040503050406030204" pitchFamily="18" charset="0"/>
                            <a:ea typeface="方正书宋_GBK"/>
                            <a:cs typeface="Times New Roman" panose="02020603050405020304" pitchFamily="18" charset="0"/>
                          </a:rPr>
                          <m:t>2</m:t>
                        </m:r>
                      </m:sup>
                    </m:sSup>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 </m:t>
                    </m:r>
                  </m:oMath>
                </a14:m>
                <a:r>
                  <a:rPr lang="en-US" altLang="zh-CN" sz="2400" dirty="0">
                    <a:solidFill>
                      <a:srgbClr val="000000"/>
                    </a:solidFill>
                    <a:latin typeface="NEU-BZ-S92"/>
                    <a:ea typeface="方正书宋_GBK"/>
                    <a:cs typeface="Times New Roman" panose="02020603050405020304" pitchFamily="18" charset="0"/>
                  </a:rPr>
                  <a:t>x=5y</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7" name="矩形 26">
                <a:extLst>
                  <a:ext uri="{FF2B5EF4-FFF2-40B4-BE49-F238E27FC236}">
                    <a16:creationId xmlns:a16="http://schemas.microsoft.com/office/drawing/2014/main" id="{E4C21679-B4AF-866E-3B4F-2B5A85A76A35}"/>
                  </a:ext>
                </a:extLst>
              </p:cNvPr>
              <p:cNvSpPr>
                <a:spLocks noRot="1" noChangeAspect="1" noMove="1" noResize="1" noEditPoints="1" noAdjustHandles="1" noChangeArrowheads="1" noChangeShapeType="1" noTextEdit="1"/>
              </p:cNvSpPr>
              <p:nvPr/>
            </p:nvSpPr>
            <p:spPr>
              <a:xfrm>
                <a:off x="4467299" y="5086592"/>
                <a:ext cx="10453037" cy="344966"/>
              </a:xfrm>
              <a:prstGeom prst="rect">
                <a:avLst/>
              </a:prstGeom>
              <a:blipFill>
                <a:blip r:embed="rId14"/>
                <a:stretch>
                  <a:fillRect t="-46429" b="-39286"/>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C6612D57-4567-8887-74FC-33E8ABFC972D}"/>
              </a:ext>
            </a:extLst>
          </p:cNvPr>
          <p:cNvSpPr/>
          <p:nvPr/>
        </p:nvSpPr>
        <p:spPr>
          <a:xfrm>
            <a:off x="359125" y="5672656"/>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7. </a:t>
            </a:r>
            <a:r>
              <a:rPr lang="zh-CN" altLang="en-US" sz="2400" dirty="0">
                <a:solidFill>
                  <a:srgbClr val="000000"/>
                </a:solidFill>
                <a:latin typeface="NEU-BZ-S92"/>
                <a:ea typeface="方正书宋_GBK"/>
                <a:cs typeface="Times New Roman" panose="02020603050405020304" pitchFamily="18" charset="0"/>
              </a:rPr>
              <a:t>求过点</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且与平面</a:t>
            </a:r>
            <a:r>
              <a:rPr lang="en-US" altLang="zh-CN" sz="2400" dirty="0">
                <a:solidFill>
                  <a:srgbClr val="000000"/>
                </a:solidFill>
                <a:latin typeface="NEU-BZ-S92"/>
                <a:ea typeface="方正书宋_GBK"/>
                <a:cs typeface="Times New Roman" panose="02020603050405020304" pitchFamily="18" charset="0"/>
              </a:rPr>
              <a:t>2x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3y+z=4</a:t>
            </a:r>
            <a:r>
              <a:rPr lang="zh-CN" altLang="en-US" sz="2400" dirty="0">
                <a:solidFill>
                  <a:srgbClr val="000000"/>
                </a:solidFill>
                <a:latin typeface="NEU-BZ-S92"/>
                <a:ea typeface="方正书宋_GBK"/>
                <a:cs typeface="Times New Roman" panose="02020603050405020304" pitchFamily="18" charset="0"/>
              </a:rPr>
              <a:t>垂直的直线方程</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74230197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2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20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20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20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20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20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20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2000"/>
                                        <p:tgtEl>
                                          <p:spTgt spid="2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2000"/>
                                        <p:tgtEl>
                                          <p:spTgt spid="2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left)">
                                      <p:cBhvr>
                                        <p:cTn id="77" dur="20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left)">
                                      <p:cBhvr>
                                        <p:cTn id="82" dur="20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wipe(left)">
                                      <p:cBhvr>
                                        <p:cTn id="8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0" grpId="0"/>
      <p:bldP spid="12" grpId="0"/>
      <p:bldP spid="14" grpId="0"/>
      <p:bldP spid="15" grpId="0"/>
      <p:bldP spid="16" grpId="0"/>
      <p:bldP spid="18" grpId="0"/>
      <p:bldP spid="19" grpId="0"/>
      <p:bldP spid="20" grpId="0"/>
      <p:bldP spid="21" grpId="0"/>
      <p:bldP spid="22" grpId="0"/>
      <p:bldP spid="24" grpId="0"/>
      <p:bldP spid="25" grpId="0"/>
      <p:bldP spid="26" grpId="0"/>
      <p:bldP spid="27" grpId="0"/>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272628" y="533318"/>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6.2  </a:t>
            </a:r>
            <a:r>
              <a:rPr lang="zh-CN" altLang="en-US" sz="2400" dirty="0">
                <a:solidFill>
                  <a:srgbClr val="000000"/>
                </a:solidFill>
                <a:latin typeface="NEU-BZ-S92"/>
                <a:ea typeface="方正书宋_GBK"/>
                <a:cs typeface="Times New Roman" panose="02020603050405020304" pitchFamily="18" charset="0"/>
              </a:rPr>
              <a:t>多元函数的基本概念</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478574" y="112372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先看一个变量依赖于多个变量的例子</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817605F3-7C08-DD6A-2136-05980FDC91DA}"/>
              </a:ext>
            </a:extLst>
          </p:cNvPr>
          <p:cNvSpPr/>
          <p:nvPr/>
        </p:nvSpPr>
        <p:spPr>
          <a:xfrm>
            <a:off x="359125" y="170716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例</a:t>
            </a:r>
            <a:r>
              <a:rPr lang="en-US" altLang="zh-CN" sz="2400" dirty="0">
                <a:solidFill>
                  <a:srgbClr val="000000"/>
                </a:solidFill>
                <a:latin typeface="NEU-BZ-S92"/>
                <a:ea typeface="方正书宋_GBK"/>
                <a:cs typeface="Times New Roman" panose="02020603050405020304" pitchFamily="18" charset="0"/>
              </a:rPr>
              <a:t>1</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BD6B745-C224-22DA-5630-1A13A1DF1FF8}"/>
              </a:ext>
            </a:extLst>
          </p:cNvPr>
          <p:cNvSpPr/>
          <p:nvPr/>
        </p:nvSpPr>
        <p:spPr>
          <a:xfrm>
            <a:off x="1234728" y="174428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一个有盖的圆柱体的容器，</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881CD693-D020-B0F6-BD05-FA67F27D27BD}"/>
              </a:ext>
            </a:extLst>
          </p:cNvPr>
          <p:cNvSpPr/>
          <p:nvPr/>
        </p:nvSpPr>
        <p:spPr>
          <a:xfrm>
            <a:off x="5113872" y="175344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高为</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A48DECD9-50B3-9431-4CD1-F5E68C98B533}"/>
              </a:ext>
            </a:extLst>
          </p:cNvPr>
          <p:cNvSpPr/>
          <p:nvPr/>
        </p:nvSpPr>
        <p:spPr>
          <a:xfrm>
            <a:off x="6349109" y="173886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底面圆的半径为</a:t>
            </a:r>
            <a:r>
              <a:rPr lang="en-US" altLang="zh-CN" sz="2400" dirty="0">
                <a:solidFill>
                  <a:srgbClr val="000000"/>
                </a:solidFill>
                <a:latin typeface="NEU-BZ-S92"/>
                <a:ea typeface="方正书宋_GBK"/>
                <a:cs typeface="Times New Roman" panose="02020603050405020304" pitchFamily="18" charset="0"/>
              </a:rPr>
              <a:t>r</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DCE2FFD1-0891-ED9B-4D9D-791A5E3CBD73}"/>
              </a:ext>
            </a:extLst>
          </p:cNvPr>
          <p:cNvSpPr/>
          <p:nvPr/>
        </p:nvSpPr>
        <p:spPr>
          <a:xfrm>
            <a:off x="1141847" y="231259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则其容积</a:t>
            </a:r>
            <a:r>
              <a:rPr lang="en-US" altLang="zh-CN" sz="2400" dirty="0">
                <a:solidFill>
                  <a:srgbClr val="000000"/>
                </a:solidFill>
                <a:latin typeface="NEU-BZ-S92"/>
                <a:ea typeface="方正书宋_GBK"/>
                <a:cs typeface="Times New Roman" panose="02020603050405020304" pitchFamily="18" charset="0"/>
              </a:rPr>
              <a:t>V</a:t>
            </a:r>
            <a:r>
              <a:rPr lang="zh-CN" altLang="en-US" sz="2400" dirty="0">
                <a:solidFill>
                  <a:srgbClr val="000000"/>
                </a:solidFill>
                <a:latin typeface="NEU-BZ-S92"/>
                <a:ea typeface="方正书宋_GBK"/>
                <a:cs typeface="Times New Roman" panose="02020603050405020304" pitchFamily="18" charset="0"/>
              </a:rPr>
              <a:t>和表面积</a:t>
            </a:r>
            <a:r>
              <a:rPr lang="en-US" altLang="zh-CN" sz="2400" dirty="0">
                <a:solidFill>
                  <a:srgbClr val="000000"/>
                </a:solidFill>
                <a:latin typeface="NEU-BZ-S92"/>
                <a:ea typeface="方正书宋_GBK"/>
                <a:cs typeface="Times New Roman" panose="02020603050405020304" pitchFamily="18" charset="0"/>
              </a:rPr>
              <a:t>S</a:t>
            </a:r>
            <a:r>
              <a:rPr lang="zh-CN" altLang="en-US" sz="2400" dirty="0">
                <a:solidFill>
                  <a:srgbClr val="000000"/>
                </a:solidFill>
                <a:latin typeface="NEU-BZ-S92"/>
                <a:ea typeface="方正书宋_GBK"/>
                <a:cs typeface="Times New Roman" panose="02020603050405020304" pitchFamily="18" charset="0"/>
              </a:rPr>
              <a:t>都是</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r</a:t>
            </a:r>
            <a:r>
              <a:rPr lang="zh-CN" altLang="en-US" sz="2400" dirty="0">
                <a:solidFill>
                  <a:srgbClr val="000000"/>
                </a:solidFill>
                <a:latin typeface="NEU-BZ-S92"/>
                <a:ea typeface="方正书宋_GBK"/>
                <a:cs typeface="Times New Roman" panose="02020603050405020304" pitchFamily="18" charset="0"/>
              </a:rPr>
              <a:t>的函数：</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64B7E1BC-F872-B902-D872-A38A6CDC9665}"/>
              </a:ext>
            </a:extLst>
          </p:cNvPr>
          <p:cNvSpPr/>
          <p:nvPr/>
        </p:nvSpPr>
        <p:spPr>
          <a:xfrm>
            <a:off x="1883305" y="2873519"/>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V=</a:t>
            </a:r>
            <a:r>
              <a:rPr lang="el-GR" altLang="zh-CN" sz="2400" dirty="0">
                <a:solidFill>
                  <a:srgbClr val="000000"/>
                </a:solidFill>
                <a:latin typeface="NEU-BZ-S92"/>
                <a:ea typeface="方正书宋_GBK"/>
                <a:cs typeface="Times New Roman" panose="02020603050405020304" pitchFamily="18" charset="0"/>
              </a:rPr>
              <a:t>π</a:t>
            </a:r>
            <a:r>
              <a:rPr lang="en-US" altLang="zh-CN" sz="2400" dirty="0">
                <a:solidFill>
                  <a:srgbClr val="000000"/>
                </a:solidFill>
                <a:latin typeface="NEU-BZ-S92"/>
                <a:ea typeface="方正书宋_GBK"/>
                <a:cs typeface="Times New Roman" panose="02020603050405020304" pitchFamily="18" charset="0"/>
              </a:rPr>
              <a:t>r</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h</a:t>
            </a:r>
            <a:r>
              <a:rPr lang="zh-CN" altLang="en-US" sz="2400" dirty="0">
                <a:solidFill>
                  <a:srgbClr val="000000"/>
                </a:solidFill>
                <a:latin typeface="NEU-BZ-S92"/>
                <a:ea typeface="方正书宋_GBK"/>
                <a:cs typeface="Times New Roman" panose="02020603050405020304" pitchFamily="18" charset="0"/>
              </a:rPr>
              <a:t>， </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6092EC7B-6D9F-E215-E740-2C25A101664E}"/>
              </a:ext>
            </a:extLst>
          </p:cNvPr>
          <p:cNvSpPr/>
          <p:nvPr/>
        </p:nvSpPr>
        <p:spPr>
          <a:xfrm>
            <a:off x="3499890" y="2886165"/>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S=2</a:t>
            </a:r>
            <a:r>
              <a:rPr lang="el-GR" altLang="zh-CN" sz="2400" dirty="0">
                <a:solidFill>
                  <a:srgbClr val="000000"/>
                </a:solidFill>
                <a:latin typeface="NEU-BZ-S92"/>
                <a:ea typeface="方正书宋_GBK"/>
                <a:cs typeface="Times New Roman" panose="02020603050405020304" pitchFamily="18" charset="0"/>
              </a:rPr>
              <a:t>π</a:t>
            </a:r>
            <a:r>
              <a:rPr lang="en-US" altLang="zh-CN" sz="2400" dirty="0">
                <a:solidFill>
                  <a:srgbClr val="000000"/>
                </a:solidFill>
                <a:latin typeface="NEU-BZ-S92"/>
                <a:ea typeface="方正书宋_GBK"/>
                <a:cs typeface="Times New Roman" panose="02020603050405020304" pitchFamily="18" charset="0"/>
              </a:rPr>
              <a:t>r</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a:t>
            </a:r>
            <a:r>
              <a:rPr lang="el-GR" altLang="zh-CN" sz="2400" dirty="0">
                <a:solidFill>
                  <a:srgbClr val="000000"/>
                </a:solidFill>
                <a:latin typeface="NEU-BZ-S92"/>
                <a:ea typeface="方正书宋_GBK"/>
                <a:cs typeface="Times New Roman" panose="02020603050405020304" pitchFamily="18" charset="0"/>
              </a:rPr>
              <a:t>π</a:t>
            </a:r>
            <a:r>
              <a:rPr lang="en-US" altLang="zh-CN" sz="2400" dirty="0">
                <a:solidFill>
                  <a:srgbClr val="000000"/>
                </a:solidFill>
                <a:latin typeface="NEU-BZ-S92"/>
                <a:ea typeface="方正书宋_GBK"/>
                <a:cs typeface="Times New Roman" panose="02020603050405020304" pitchFamily="18" charset="0"/>
              </a:rPr>
              <a:t>rh. </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628EB415-7278-88FC-52C6-82009BE699EE}"/>
              </a:ext>
            </a:extLst>
          </p:cNvPr>
          <p:cNvSpPr/>
          <p:nvPr/>
        </p:nvSpPr>
        <p:spPr>
          <a:xfrm>
            <a:off x="359125" y="344578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例</a:t>
            </a:r>
            <a:r>
              <a:rPr lang="en-US" altLang="zh-CN" sz="2400" dirty="0">
                <a:solidFill>
                  <a:srgbClr val="000000"/>
                </a:solidFill>
                <a:latin typeface="NEU-BZ-S92"/>
                <a:ea typeface="方正书宋_GBK"/>
                <a:cs typeface="Times New Roman" panose="02020603050405020304" pitchFamily="18" charset="0"/>
              </a:rPr>
              <a:t>2 </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1234728" y="347299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某公司生产三种产品并对外销售，</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7BEC1217-BEB7-5E66-6096-A1F59D29F6C8}"/>
              </a:ext>
            </a:extLst>
          </p:cNvPr>
          <p:cNvSpPr/>
          <p:nvPr/>
        </p:nvSpPr>
        <p:spPr>
          <a:xfrm>
            <a:off x="5885281" y="345842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在一定的销量范围内，</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122590" y="410731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售价分别为</a:t>
            </a:r>
            <a:r>
              <a:rPr lang="en-US" altLang="zh-CN" sz="2400" dirty="0">
                <a:solidFill>
                  <a:srgbClr val="000000"/>
                </a:solidFill>
                <a:latin typeface="NEU-BZ-S92"/>
                <a:ea typeface="方正书宋_GBK"/>
                <a:cs typeface="Times New Roman" panose="02020603050405020304" pitchFamily="18" charset="0"/>
              </a:rPr>
              <a:t>p1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p2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p3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E4C21679-B4AF-866E-3B4F-2B5A85A76A35}"/>
              </a:ext>
            </a:extLst>
          </p:cNvPr>
          <p:cNvSpPr/>
          <p:nvPr/>
        </p:nvSpPr>
        <p:spPr>
          <a:xfrm>
            <a:off x="4855149" y="41345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月销量分别是</a:t>
            </a:r>
            <a:r>
              <a:rPr lang="en-US" altLang="zh-CN" sz="2400" dirty="0">
                <a:solidFill>
                  <a:srgbClr val="000000"/>
                </a:solidFill>
                <a:latin typeface="NEU-BZ-S92"/>
                <a:ea typeface="方正书宋_GBK"/>
                <a:cs typeface="Times New Roman" panose="02020603050405020304" pitchFamily="18" charset="0"/>
              </a:rPr>
              <a:t>x1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C6612D57-4567-8887-74FC-33E8ABFC972D}"/>
              </a:ext>
            </a:extLst>
          </p:cNvPr>
          <p:cNvSpPr/>
          <p:nvPr/>
        </p:nvSpPr>
        <p:spPr>
          <a:xfrm>
            <a:off x="1122589" y="463815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则该公司月销售收入为</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1708F805-3C70-D340-BE9A-43274C0FBA5B}"/>
              </a:ext>
            </a:extLst>
          </p:cNvPr>
          <p:cNvSpPr/>
          <p:nvPr/>
        </p:nvSpPr>
        <p:spPr>
          <a:xfrm>
            <a:off x="4602485" y="4665372"/>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R=x</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3</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3</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9CEE3465-EE0A-8426-116D-66FE7DD51656}"/>
              </a:ext>
            </a:extLst>
          </p:cNvPr>
          <p:cNvSpPr/>
          <p:nvPr/>
        </p:nvSpPr>
        <p:spPr>
          <a:xfrm>
            <a:off x="1122589" y="523639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从上面例子可以看到，</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D773BAC4-6554-EC65-8D25-369C61B58E65}"/>
              </a:ext>
            </a:extLst>
          </p:cNvPr>
          <p:cNvSpPr/>
          <p:nvPr/>
        </p:nvSpPr>
        <p:spPr>
          <a:xfrm>
            <a:off x="4383378" y="523639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一个变量与多个变量的关系是普遍存在的，</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12D888E0-9ADA-120A-8A9F-EE98F28E3C6B}"/>
              </a:ext>
            </a:extLst>
          </p:cNvPr>
          <p:cNvSpPr/>
          <p:nvPr/>
        </p:nvSpPr>
        <p:spPr>
          <a:xfrm>
            <a:off x="1234728" y="597971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这就需要我们在一元函数的基础上做进一步讨论</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447035979"/>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20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20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20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20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20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20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2000"/>
                                        <p:tgtEl>
                                          <p:spTgt spid="2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left)">
                                      <p:cBhvr>
                                        <p:cTn id="72" dur="2000"/>
                                        <p:tgtEl>
                                          <p:spTgt spid="27"/>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wipe(left)">
                                      <p:cBhvr>
                                        <p:cTn id="77" dur="2000"/>
                                        <p:tgtEl>
                                          <p:spTgt spid="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4"/>
                                        </p:tgtEl>
                                        <p:attrNameLst>
                                          <p:attrName>style.visibility</p:attrName>
                                        </p:attrNameLst>
                                      </p:cBhvr>
                                      <p:to>
                                        <p:strVal val="visible"/>
                                      </p:to>
                                    </p:set>
                                    <p:animEffect transition="in" filter="wipe(left)">
                                      <p:cBhvr>
                                        <p:cTn id="82" dur="2000"/>
                                        <p:tgtEl>
                                          <p:spTgt spid="4"/>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left)">
                                      <p:cBhvr>
                                        <p:cTn id="87" dur="2000"/>
                                        <p:tgtEl>
                                          <p:spTgt spid="5"/>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6"/>
                                        </p:tgtEl>
                                        <p:attrNameLst>
                                          <p:attrName>style.visibility</p:attrName>
                                        </p:attrNameLst>
                                      </p:cBhvr>
                                      <p:to>
                                        <p:strVal val="visible"/>
                                      </p:to>
                                    </p:set>
                                    <p:animEffect transition="in" filter="wipe(left)">
                                      <p:cBhvr>
                                        <p:cTn id="92" dur="2000"/>
                                        <p:tgtEl>
                                          <p:spTgt spid="6"/>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wipe(left)">
                                      <p:cBhvr>
                                        <p:cTn id="9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2" grpId="0"/>
      <p:bldP spid="15" grpId="0"/>
      <p:bldP spid="16" grpId="0"/>
      <p:bldP spid="18" grpId="0"/>
      <p:bldP spid="19" grpId="0"/>
      <p:bldP spid="20" grpId="0"/>
      <p:bldP spid="21" grpId="0"/>
      <p:bldP spid="22" grpId="0"/>
      <p:bldP spid="24" grpId="0"/>
      <p:bldP spid="25" grpId="0"/>
      <p:bldP spid="26" grpId="0"/>
      <p:bldP spid="27" grpId="0"/>
      <p:bldP spid="3" grpId="0"/>
      <p:bldP spid="4" grpId="0"/>
      <p:bldP spid="5" grpId="0"/>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359125" y="574555"/>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一、 平面点集简介</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478574" y="112372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讨论一元函数时，</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817605F3-7C08-DD6A-2136-05980FDC91DA}"/>
              </a:ext>
            </a:extLst>
          </p:cNvPr>
          <p:cNvSpPr/>
          <p:nvPr/>
        </p:nvSpPr>
        <p:spPr>
          <a:xfrm>
            <a:off x="3162483" y="1118968"/>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经常用到邻域和区间的概念</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BD6B745-C224-22DA-5630-1A13A1DF1FF8}"/>
              </a:ext>
            </a:extLst>
          </p:cNvPr>
          <p:cNvSpPr/>
          <p:nvPr/>
        </p:nvSpPr>
        <p:spPr>
          <a:xfrm>
            <a:off x="7202392" y="110691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为了讨论多元函数，</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881CD693-D020-B0F6-BD05-FA67F27D27BD}"/>
              </a:ext>
            </a:extLst>
          </p:cNvPr>
          <p:cNvSpPr/>
          <p:nvPr/>
        </p:nvSpPr>
        <p:spPr>
          <a:xfrm>
            <a:off x="478573" y="169302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需要把邻域和区间的概念加以推广</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A48DECD9-50B3-9431-4CD1-F5E68C98B533}"/>
              </a:ext>
            </a:extLst>
          </p:cNvPr>
          <p:cNvSpPr/>
          <p:nvPr/>
        </p:nvSpPr>
        <p:spPr>
          <a:xfrm>
            <a:off x="397260" y="241017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1</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64B7E1BC-F872-B902-D872-A38A6CDC9665}"/>
              </a:ext>
            </a:extLst>
          </p:cNvPr>
          <p:cNvSpPr/>
          <p:nvPr/>
        </p:nvSpPr>
        <p:spPr>
          <a:xfrm>
            <a:off x="1525971" y="241505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是平面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上的一个点，</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6092EC7B-6D9F-E215-E740-2C25A101664E}"/>
              </a:ext>
            </a:extLst>
          </p:cNvPr>
          <p:cNvSpPr/>
          <p:nvPr/>
        </p:nvSpPr>
        <p:spPr>
          <a:xfrm>
            <a:off x="6134136" y="2390655"/>
            <a:ext cx="9722543" cy="345736"/>
          </a:xfrm>
          <a:prstGeom prst="rect">
            <a:avLst/>
          </a:prstGeom>
        </p:spPr>
        <p:txBody>
          <a:bodyPr wrap="square">
            <a:spAutoFit/>
          </a:bodyPr>
          <a:lstStyle/>
          <a:p>
            <a:pPr indent="266700">
              <a:lnSpc>
                <a:spcPts val="1810"/>
              </a:lnSpc>
            </a:pPr>
            <a:r>
              <a:rPr lang="el-GR" altLang="zh-CN" sz="2400" dirty="0">
                <a:solidFill>
                  <a:srgbClr val="000000"/>
                </a:solidFill>
                <a:latin typeface="NEU-BZ-S92"/>
                <a:ea typeface="方正书宋_GBK"/>
                <a:cs typeface="Times New Roman" panose="02020603050405020304" pitchFamily="18" charset="0"/>
              </a:rPr>
              <a:t>δ</a:t>
            </a:r>
            <a:r>
              <a:rPr lang="zh-CN" altLang="en-US" sz="2400" dirty="0">
                <a:solidFill>
                  <a:srgbClr val="000000"/>
                </a:solidFill>
                <a:latin typeface="NEU-BZ-S92"/>
                <a:ea typeface="方正书宋_GBK"/>
                <a:cs typeface="Times New Roman" panose="02020603050405020304" pitchFamily="18" charset="0"/>
              </a:rPr>
              <a:t>是某一正数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2" name="矩形 21">
                <a:extLst>
                  <a:ext uri="{FF2B5EF4-FFF2-40B4-BE49-F238E27FC236}">
                    <a16:creationId xmlns:a16="http://schemas.microsoft.com/office/drawing/2014/main" id="{628EB415-7278-88FC-52C6-82009BE699EE}"/>
                  </a:ext>
                </a:extLst>
              </p:cNvPr>
              <p:cNvSpPr/>
              <p:nvPr/>
            </p:nvSpPr>
            <p:spPr>
              <a:xfrm>
                <a:off x="397260" y="3028515"/>
                <a:ext cx="11353583" cy="35727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则称点集</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14:m>
                  <m:oMath xmlns:m="http://schemas.openxmlformats.org/officeDocument/2006/math">
                    <m:rad>
                      <m:radPr>
                        <m:degHide m:val="on"/>
                        <m:ctrlPr>
                          <a:rPr lang="en-US" altLang="zh-CN" sz="2400" i="1" smtClean="0">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a</m:t>
                        </m:r>
                        <m:r>
                          <m:rPr>
                            <m:nor/>
                          </m:rPr>
                          <a:rPr lang="en-US" altLang="zh-CN" sz="24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y</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b</m:t>
                        </m:r>
                        <m:r>
                          <m:rPr>
                            <m:nor/>
                          </m:rPr>
                          <a:rPr lang="en-US" altLang="zh-CN" sz="2400" dirty="0">
                            <a:solidFill>
                              <a:srgbClr val="000000"/>
                            </a:solidFill>
                            <a:latin typeface="NEU-BZ-S92"/>
                            <a:ea typeface="方正书宋_GBK"/>
                            <a:cs typeface="Times New Roman" panose="02020603050405020304" pitchFamily="18" charset="0"/>
                          </a:rPr>
                          <m:t>)2</m:t>
                        </m:r>
                      </m:e>
                    </m:rad>
                  </m:oMath>
                </a14:m>
                <a:r>
                  <a:rPr lang="en-US" altLang="zh-CN" sz="2400" dirty="0">
                    <a:solidFill>
                      <a:srgbClr val="000000"/>
                    </a:solidFill>
                    <a:latin typeface="NEU-BZ-S92"/>
                    <a:ea typeface="方正书宋_GBK"/>
                    <a:cs typeface="Times New Roman" panose="02020603050405020304" pitchFamily="18" charset="0"/>
                  </a:rPr>
                  <a:t>&lt;</a:t>
                </a:r>
                <a:r>
                  <a:rPr lang="el-GR" altLang="zh-CN" sz="2400" dirty="0">
                    <a:solidFill>
                      <a:srgbClr val="000000"/>
                    </a:solidFill>
                    <a:latin typeface="NEU-BZ-S92"/>
                    <a:ea typeface="方正书宋_GBK"/>
                    <a:cs typeface="Times New Roman" panose="02020603050405020304" pitchFamily="18" charset="0"/>
                  </a:rPr>
                  <a:t>δ}</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2" name="矩形 21">
                <a:extLst>
                  <a:ext uri="{FF2B5EF4-FFF2-40B4-BE49-F238E27FC236}">
                    <a16:creationId xmlns:a16="http://schemas.microsoft.com/office/drawing/2014/main" id="{628EB415-7278-88FC-52C6-82009BE699EE}"/>
                  </a:ext>
                </a:extLst>
              </p:cNvPr>
              <p:cNvSpPr>
                <a:spLocks noRot="1" noChangeAspect="1" noMove="1" noResize="1" noEditPoints="1" noAdjustHandles="1" noChangeArrowheads="1" noChangeShapeType="1" noTextEdit="1"/>
              </p:cNvSpPr>
              <p:nvPr/>
            </p:nvSpPr>
            <p:spPr>
              <a:xfrm>
                <a:off x="397260" y="3028515"/>
                <a:ext cx="11353583" cy="357277"/>
              </a:xfrm>
              <a:prstGeom prst="rect">
                <a:avLst/>
              </a:prstGeom>
              <a:blipFill>
                <a:blip r:embed="rId2"/>
                <a:stretch>
                  <a:fillRect t="-44828" b="-34483"/>
                </a:stretch>
              </a:blipFill>
            </p:spPr>
            <p:txBody>
              <a:bodyPr/>
              <a:lstStyle/>
              <a:p>
                <a:r>
                  <a:rPr lang="zh-CN" altLang="en-US">
                    <a:noFill/>
                  </a:rPr>
                  <a:t> </a:t>
                </a:r>
              </a:p>
            </p:txBody>
          </p:sp>
        </mc:Fallback>
      </mc:AlternateContent>
      <p:sp>
        <p:nvSpPr>
          <p:cNvPr id="24" name="矩形 23">
            <a:extLst>
              <a:ext uri="{FF2B5EF4-FFF2-40B4-BE49-F238E27FC236}">
                <a16:creationId xmlns:a16="http://schemas.microsoft.com/office/drawing/2014/main" id="{4712D79D-2EF8-4A94-51AC-A45F5C4E253F}"/>
              </a:ext>
            </a:extLst>
          </p:cNvPr>
          <p:cNvSpPr/>
          <p:nvPr/>
        </p:nvSpPr>
        <p:spPr>
          <a:xfrm>
            <a:off x="5585644" y="296767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为点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的</a:t>
            </a:r>
            <a:r>
              <a:rPr lang="el-GR" altLang="zh-CN" sz="2400" dirty="0">
                <a:solidFill>
                  <a:srgbClr val="000000"/>
                </a:solidFill>
                <a:latin typeface="NEU-BZ-S92"/>
                <a:ea typeface="方正书宋_GBK"/>
                <a:cs typeface="Times New Roman" panose="02020603050405020304" pitchFamily="18" charset="0"/>
              </a:rPr>
              <a:t>δ</a:t>
            </a:r>
            <a:r>
              <a:rPr lang="zh-CN" altLang="en-US" sz="2400" dirty="0">
                <a:solidFill>
                  <a:srgbClr val="000000"/>
                </a:solidFill>
                <a:latin typeface="NEU-BZ-S92"/>
                <a:ea typeface="方正书宋_GBK"/>
                <a:cs typeface="Times New Roman" panose="02020603050405020304" pitchFamily="18" charset="0"/>
              </a:rPr>
              <a:t>邻域（图</a:t>
            </a:r>
            <a:r>
              <a:rPr lang="en-US" altLang="zh-CN" sz="2400" dirty="0">
                <a:solidFill>
                  <a:srgbClr val="000000"/>
                </a:solidFill>
                <a:latin typeface="NEU-BZ-S92"/>
                <a:ea typeface="方正书宋_GBK"/>
                <a:cs typeface="Times New Roman" panose="02020603050405020304" pitchFamily="18" charset="0"/>
              </a:rPr>
              <a:t>6-10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7BEC1217-BEB7-5E66-6096-A1F59D29F6C8}"/>
              </a:ext>
            </a:extLst>
          </p:cNvPr>
          <p:cNvSpPr/>
          <p:nvPr/>
        </p:nvSpPr>
        <p:spPr>
          <a:xfrm>
            <a:off x="9433489" y="297676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记为</a:t>
            </a:r>
            <a:r>
              <a:rPr lang="en-US" altLang="zh-CN" sz="2400" dirty="0">
                <a:solidFill>
                  <a:srgbClr val="000000"/>
                </a:solidFill>
                <a:latin typeface="NEU-BZ-S92"/>
                <a:ea typeface="方正书宋_GBK"/>
                <a:cs typeface="Times New Roman" panose="02020603050405020304" pitchFamily="18" charset="0"/>
              </a:rPr>
              <a:t>U(P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δ).</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359125" y="362270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在邻域</a:t>
            </a:r>
            <a:r>
              <a:rPr lang="en-US" altLang="zh-CN" sz="2400" dirty="0">
                <a:solidFill>
                  <a:srgbClr val="000000"/>
                </a:solidFill>
                <a:latin typeface="NEU-BZ-S92"/>
                <a:ea typeface="方正书宋_GBK"/>
                <a:cs typeface="Times New Roman" panose="02020603050405020304" pitchFamily="18" charset="0"/>
              </a:rPr>
              <a:t>U(P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δ)</a:t>
            </a:r>
            <a:r>
              <a:rPr lang="zh-CN" altLang="en-US" sz="2400" dirty="0">
                <a:solidFill>
                  <a:srgbClr val="000000"/>
                </a:solidFill>
                <a:latin typeface="NEU-BZ-S92"/>
                <a:ea typeface="方正书宋_GBK"/>
                <a:cs typeface="Times New Roman" panose="02020603050405020304" pitchFamily="18" charset="0"/>
              </a:rPr>
              <a:t>中除去点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得到的平面点集，</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E4C21679-B4AF-866E-3B4F-2B5A85A76A35}"/>
              </a:ext>
            </a:extLst>
          </p:cNvPr>
          <p:cNvSpPr/>
          <p:nvPr/>
        </p:nvSpPr>
        <p:spPr>
          <a:xfrm>
            <a:off x="6524324" y="360557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称为点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的</a:t>
            </a:r>
            <a:r>
              <a:rPr lang="el-GR" altLang="zh-CN" sz="2400" dirty="0">
                <a:solidFill>
                  <a:srgbClr val="000000"/>
                </a:solidFill>
                <a:latin typeface="NEU-BZ-S92"/>
                <a:ea typeface="方正书宋_GBK"/>
                <a:cs typeface="Times New Roman" panose="02020603050405020304" pitchFamily="18" charset="0"/>
              </a:rPr>
              <a:t>δ</a:t>
            </a:r>
            <a:r>
              <a:rPr lang="zh-CN" altLang="en-US" sz="2400" dirty="0">
                <a:solidFill>
                  <a:srgbClr val="000000"/>
                </a:solidFill>
                <a:latin typeface="NEU-BZ-S92"/>
                <a:ea typeface="方正书宋_GBK"/>
                <a:cs typeface="Times New Roman" panose="02020603050405020304" pitchFamily="18" charset="0"/>
              </a:rPr>
              <a:t>去心邻域，</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C6612D57-4567-8887-74FC-33E8ABFC972D}"/>
                  </a:ext>
                </a:extLst>
              </p:cNvPr>
              <p:cNvSpPr/>
              <p:nvPr/>
            </p:nvSpPr>
            <p:spPr>
              <a:xfrm>
                <a:off x="433484" y="422877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记为</a:t>
                </a:r>
                <a14:m>
                  <m:oMath xmlns:m="http://schemas.openxmlformats.org/officeDocument/2006/math">
                    <m:acc>
                      <m:accPr>
                        <m:chr m:val="̇"/>
                        <m:ctrlPr>
                          <a:rPr lang="en-US" altLang="zh-CN" sz="2400"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m:rPr>
                            <m:sty m:val="p"/>
                          </m:rPr>
                          <a:rPr lang="en-US" altLang="zh-CN" sz="2400"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U</m:t>
                        </m:r>
                      </m:e>
                    </m:acc>
                    <m:r>
                      <a:rPr lang="en-US" altLang="zh-CN" sz="2400"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δ)</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3" name="矩形 2">
                <a:extLst>
                  <a:ext uri="{FF2B5EF4-FFF2-40B4-BE49-F238E27FC236}">
                    <a16:creationId xmlns:a16="http://schemas.microsoft.com/office/drawing/2014/main" id="{C6612D57-4567-8887-74FC-33E8ABFC972D}"/>
                  </a:ext>
                </a:extLst>
              </p:cNvPr>
              <p:cNvSpPr>
                <a:spLocks noRot="1" noChangeAspect="1" noMove="1" noResize="1" noEditPoints="1" noAdjustHandles="1" noChangeArrowheads="1" noChangeShapeType="1" noTextEdit="1"/>
              </p:cNvSpPr>
              <p:nvPr/>
            </p:nvSpPr>
            <p:spPr>
              <a:xfrm>
                <a:off x="433484" y="4228771"/>
                <a:ext cx="10453037" cy="344966"/>
              </a:xfrm>
              <a:prstGeom prst="rect">
                <a:avLst/>
              </a:prstGeom>
              <a:blipFill>
                <a:blip r:embed="rId3"/>
                <a:stretch>
                  <a:fillRect t="-48148" b="-4444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1708F805-3C70-D340-BE9A-43274C0FBA5B}"/>
                  </a:ext>
                </a:extLst>
              </p:cNvPr>
              <p:cNvSpPr/>
              <p:nvPr/>
            </p:nvSpPr>
            <p:spPr>
              <a:xfrm>
                <a:off x="2935388" y="4234393"/>
                <a:ext cx="10453037" cy="357277"/>
              </a:xfrm>
              <a:prstGeom prst="rect">
                <a:avLst/>
              </a:prstGeom>
            </p:spPr>
            <p:txBody>
              <a:bodyPr wrap="square">
                <a:spAutoFit/>
              </a:bodyPr>
              <a:lstStyle/>
              <a:p>
                <a:pPr indent="266700">
                  <a:lnSpc>
                    <a:spcPts val="1810"/>
                  </a:lnSpc>
                </a:pPr>
                <a14:m>
                  <m:oMath xmlns:m="http://schemas.openxmlformats.org/officeDocument/2006/math">
                    <m:acc>
                      <m:accPr>
                        <m:chr m:val="̇"/>
                        <m:ctrlPr>
                          <a:rPr lang="en-US" altLang="zh-CN" sz="2400"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m:rPr>
                            <m:sty m:val="p"/>
                          </m:rPr>
                          <a:rPr lang="en-US" altLang="zh-CN" sz="2400"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U</m:t>
                        </m:r>
                      </m:e>
                    </m:acc>
                    <m:r>
                      <a:rPr lang="en-US" altLang="zh-CN" sz="2400"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δ)</a:t>
                </a:r>
                <a:r>
                  <a:rPr lang="en-US" altLang="zh-CN" sz="2400" dirty="0">
                    <a:solidFill>
                      <a:srgbClr val="000000"/>
                    </a:solidFill>
                    <a:latin typeface="NEU-BZ-S92"/>
                    <a:ea typeface="方正书宋_GBK"/>
                    <a:cs typeface="Times New Roman" panose="02020603050405020304" pitchFamily="18" charset="0"/>
                  </a:rPr>
                  <a:t>= {(x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14:m>
                  <m:oMath xmlns:m="http://schemas.openxmlformats.org/officeDocument/2006/math">
                    <m:r>
                      <a:rPr lang="en-US" altLang="zh-CN" sz="2400" b="0" i="0" smtClean="0">
                        <a:solidFill>
                          <a:srgbClr val="000000"/>
                        </a:solidFill>
                        <a:latin typeface="Cambria Math" panose="02040503050406030204" pitchFamily="18" charset="0"/>
                        <a:cs typeface="Times New Roman" panose="02020603050405020304" pitchFamily="18" charset="0"/>
                      </a:rPr>
                      <m:t>0</m:t>
                    </m:r>
                    <m:r>
                      <a:rPr lang="en-US" altLang="zh-CN" sz="2400" b="0" i="1" smtClean="0">
                        <a:solidFill>
                          <a:srgbClr val="000000"/>
                        </a:solidFill>
                        <a:latin typeface="Cambria Math" panose="02040503050406030204" pitchFamily="18" charset="0"/>
                        <a:cs typeface="Times New Roman" panose="02020603050405020304" pitchFamily="18" charset="0"/>
                      </a:rPr>
                      <m:t>&lt;</m:t>
                    </m:r>
                    <m:rad>
                      <m:radPr>
                        <m:degHide m:val="on"/>
                        <m:ctrlPr>
                          <a:rPr lang="en-US" altLang="zh-CN" sz="2400" i="1">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a</m:t>
                        </m:r>
                        <m:r>
                          <m:rPr>
                            <m:nor/>
                          </m:rPr>
                          <a:rPr lang="en-US" altLang="zh-CN" sz="24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y</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b</m:t>
                        </m:r>
                        <m:r>
                          <m:rPr>
                            <m:nor/>
                          </m:rPr>
                          <a:rPr lang="en-US" altLang="zh-CN" sz="2400" dirty="0">
                            <a:solidFill>
                              <a:srgbClr val="000000"/>
                            </a:solidFill>
                            <a:latin typeface="NEU-BZ-S92"/>
                            <a:ea typeface="方正书宋_GBK"/>
                            <a:cs typeface="Times New Roman" panose="02020603050405020304" pitchFamily="18" charset="0"/>
                          </a:rPr>
                          <m:t>)2</m:t>
                        </m:r>
                      </m:e>
                    </m:rad>
                  </m:oMath>
                </a14:m>
                <a:r>
                  <a:rPr lang="en-US" altLang="zh-CN" sz="2400" dirty="0">
                    <a:solidFill>
                      <a:srgbClr val="000000"/>
                    </a:solidFill>
                    <a:latin typeface="NEU-BZ-S92"/>
                    <a:ea typeface="方正书宋_GBK"/>
                    <a:cs typeface="Times New Roman" panose="02020603050405020304" pitchFamily="18" charset="0"/>
                  </a:rPr>
                  <a:t>&lt;</a:t>
                </a:r>
                <a:r>
                  <a:rPr lang="el-GR" altLang="zh-CN" sz="2400" dirty="0">
                    <a:solidFill>
                      <a:srgbClr val="000000"/>
                    </a:solidFill>
                    <a:latin typeface="NEU-BZ-S92"/>
                    <a:ea typeface="方正书宋_GBK"/>
                    <a:cs typeface="Times New Roman" panose="02020603050405020304" pitchFamily="18" charset="0"/>
                  </a:rPr>
                  <a:t>δ}</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4" name="矩形 3">
                <a:extLst>
                  <a:ext uri="{FF2B5EF4-FFF2-40B4-BE49-F238E27FC236}">
                    <a16:creationId xmlns:a16="http://schemas.microsoft.com/office/drawing/2014/main" id="{1708F805-3C70-D340-BE9A-43274C0FBA5B}"/>
                  </a:ext>
                </a:extLst>
              </p:cNvPr>
              <p:cNvSpPr>
                <a:spLocks noRot="1" noChangeAspect="1" noMove="1" noResize="1" noEditPoints="1" noAdjustHandles="1" noChangeArrowheads="1" noChangeShapeType="1" noTextEdit="1"/>
              </p:cNvSpPr>
              <p:nvPr/>
            </p:nvSpPr>
            <p:spPr>
              <a:xfrm>
                <a:off x="2935388" y="4234393"/>
                <a:ext cx="10453037" cy="357277"/>
              </a:xfrm>
              <a:prstGeom prst="rect">
                <a:avLst/>
              </a:prstGeom>
              <a:blipFill>
                <a:blip r:embed="rId4"/>
                <a:stretch>
                  <a:fillRect t="-44828" b="-34483"/>
                </a:stretch>
              </a:blipFill>
            </p:spPr>
            <p:txBody>
              <a:bodyPr/>
              <a:lstStyle/>
              <a:p>
                <a:r>
                  <a:rPr lang="zh-CN" altLang="en-US">
                    <a:noFill/>
                  </a:rPr>
                  <a:t> </a:t>
                </a:r>
              </a:p>
            </p:txBody>
          </p:sp>
        </mc:Fallback>
      </mc:AlternateContent>
      <p:sp>
        <p:nvSpPr>
          <p:cNvPr id="5" name="矩形 4">
            <a:extLst>
              <a:ext uri="{FF2B5EF4-FFF2-40B4-BE49-F238E27FC236}">
                <a16:creationId xmlns:a16="http://schemas.microsoft.com/office/drawing/2014/main" id="{9CEE3465-EE0A-8426-116D-66FE7DD51656}"/>
              </a:ext>
            </a:extLst>
          </p:cNvPr>
          <p:cNvSpPr/>
          <p:nvPr/>
        </p:nvSpPr>
        <p:spPr>
          <a:xfrm>
            <a:off x="478573" y="499249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当不需要强调邻域半径</a:t>
            </a:r>
            <a:r>
              <a:rPr lang="el-GR" altLang="zh-CN" sz="2400" dirty="0">
                <a:solidFill>
                  <a:srgbClr val="000000"/>
                </a:solidFill>
                <a:latin typeface="NEU-BZ-S92"/>
                <a:ea typeface="方正书宋_GBK"/>
                <a:cs typeface="Times New Roman" panose="02020603050405020304" pitchFamily="18" charset="0"/>
              </a:rPr>
              <a:t>δ</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D773BAC4-6554-EC65-8D25-369C61B58E65}"/>
                  </a:ext>
                </a:extLst>
              </p:cNvPr>
              <p:cNvSpPr/>
              <p:nvPr/>
            </p:nvSpPr>
            <p:spPr>
              <a:xfrm>
                <a:off x="478573" y="5679097"/>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的邻域和去心邻域可分别记为</a:t>
                </a:r>
                <a:r>
                  <a:rPr lang="en-US" altLang="zh-CN" sz="2400" dirty="0">
                    <a:solidFill>
                      <a:srgbClr val="000000"/>
                    </a:solidFill>
                    <a:latin typeface="NEU-BZ-S92"/>
                    <a:ea typeface="方正书宋_GBK"/>
                    <a:cs typeface="Times New Roman" panose="02020603050405020304" pitchFamily="18" charset="0"/>
                  </a:rPr>
                  <a:t>U(P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和</a:t>
                </a:r>
                <a14:m>
                  <m:oMath xmlns:m="http://schemas.openxmlformats.org/officeDocument/2006/math">
                    <m:acc>
                      <m:accPr>
                        <m:chr m:val="̇"/>
                        <m:ctrlPr>
                          <a:rPr lang="en-US" altLang="zh-CN" sz="2400"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m:rPr>
                            <m:sty m:val="p"/>
                          </m:rPr>
                          <a:rPr lang="en-US" altLang="zh-CN" sz="2400"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U</m:t>
                        </m:r>
                      </m:e>
                    </m:acc>
                    <m:r>
                      <a:rPr lang="en-US" altLang="zh-CN" sz="2400"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6" name="矩形 5">
                <a:extLst>
                  <a:ext uri="{FF2B5EF4-FFF2-40B4-BE49-F238E27FC236}">
                    <a16:creationId xmlns:a16="http://schemas.microsoft.com/office/drawing/2014/main" id="{D773BAC4-6554-EC65-8D25-369C61B58E65}"/>
                  </a:ext>
                </a:extLst>
              </p:cNvPr>
              <p:cNvSpPr>
                <a:spLocks noRot="1" noChangeAspect="1" noMove="1" noResize="1" noEditPoints="1" noAdjustHandles="1" noChangeArrowheads="1" noChangeShapeType="1" noTextEdit="1"/>
              </p:cNvSpPr>
              <p:nvPr/>
            </p:nvSpPr>
            <p:spPr>
              <a:xfrm>
                <a:off x="478573" y="5679097"/>
                <a:ext cx="10453037" cy="344966"/>
              </a:xfrm>
              <a:prstGeom prst="rect">
                <a:avLst/>
              </a:prstGeom>
              <a:blipFill>
                <a:blip r:embed="rId5"/>
                <a:stretch>
                  <a:fillRect t="-46429" b="-39286"/>
                </a:stretch>
              </a:blipFill>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F6751346-3B11-31A0-9DBF-3D281F0C5FB9}"/>
              </a:ext>
            </a:extLst>
          </p:cNvPr>
          <p:cNvPicPr>
            <a:picLocks noChangeAspect="1"/>
          </p:cNvPicPr>
          <p:nvPr/>
        </p:nvPicPr>
        <p:blipFill>
          <a:blip r:embed="rId6"/>
          <a:stretch>
            <a:fillRect/>
          </a:stretch>
        </p:blipFill>
        <p:spPr>
          <a:xfrm>
            <a:off x="9089214" y="4009874"/>
            <a:ext cx="2423172" cy="2146399"/>
          </a:xfrm>
          <a:prstGeom prst="rect">
            <a:avLst/>
          </a:prstGeom>
        </p:spPr>
      </p:pic>
      <p:sp>
        <p:nvSpPr>
          <p:cNvPr id="10" name="矩形 9">
            <a:extLst>
              <a:ext uri="{FF2B5EF4-FFF2-40B4-BE49-F238E27FC236}">
                <a16:creationId xmlns:a16="http://schemas.microsoft.com/office/drawing/2014/main" id="{C3183CC8-DE59-440B-6262-1BA98057821D}"/>
              </a:ext>
            </a:extLst>
          </p:cNvPr>
          <p:cNvSpPr/>
          <p:nvPr/>
        </p:nvSpPr>
        <p:spPr>
          <a:xfrm>
            <a:off x="9569413" y="638461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6-10</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54544983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2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20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20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20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200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20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2000"/>
                                        <p:tgtEl>
                                          <p:spTgt spid="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wipe(left)">
                                      <p:cBhvr>
                                        <p:cTn id="77" dur="2000"/>
                                        <p:tgtEl>
                                          <p:spTgt spid="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wipe(left)">
                                      <p:cBhvr>
                                        <p:cTn id="82" dur="2000"/>
                                        <p:tgtEl>
                                          <p:spTgt spid="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2000"/>
                                        <p:tgtEl>
                                          <p:spTgt spid="6"/>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wipe(left)">
                                      <p:cBhvr>
                                        <p:cTn id="9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2" grpId="0"/>
      <p:bldP spid="15" grpId="0"/>
      <p:bldP spid="16" grpId="0"/>
      <p:bldP spid="18" grpId="0"/>
      <p:bldP spid="20" grpId="0"/>
      <p:bldP spid="21" grpId="0"/>
      <p:bldP spid="22" grpId="0"/>
      <p:bldP spid="24" grpId="0"/>
      <p:bldP spid="25" grpId="0"/>
      <p:bldP spid="26" grpId="0"/>
      <p:bldP spid="27" grpId="0"/>
      <p:bldP spid="3" grpId="0"/>
      <p:bldP spid="4" grpId="0"/>
      <p:bldP spid="5" grpId="0"/>
      <p:bldP spid="6"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57979" y="1353031"/>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2</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1528898" y="135670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设</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是平面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上的点集，</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817605F3-7C08-DD6A-2136-05980FDC91DA}"/>
              </a:ext>
            </a:extLst>
          </p:cNvPr>
          <p:cNvSpPr/>
          <p:nvPr/>
        </p:nvSpPr>
        <p:spPr>
          <a:xfrm>
            <a:off x="5127207" y="135454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是平面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BD6B745-C224-22DA-5630-1A13A1DF1FF8}"/>
              </a:ext>
            </a:extLst>
          </p:cNvPr>
          <p:cNvSpPr/>
          <p:nvPr/>
        </p:nvSpPr>
        <p:spPr>
          <a:xfrm>
            <a:off x="1528897" y="193372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若存在</a:t>
            </a:r>
            <a:r>
              <a:rPr lang="el-GR" altLang="zh-CN" sz="2400" dirty="0">
                <a:solidFill>
                  <a:srgbClr val="000000"/>
                </a:solidFill>
                <a:latin typeface="NEU-BZ-S92"/>
                <a:ea typeface="方正书宋_GBK"/>
                <a:cs typeface="Times New Roman" panose="02020603050405020304" pitchFamily="18" charset="0"/>
              </a:rPr>
              <a:t>δ&gt;0</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 name="矩形 15">
                <a:extLst>
                  <a:ext uri="{FF2B5EF4-FFF2-40B4-BE49-F238E27FC236}">
                    <a16:creationId xmlns:a16="http://schemas.microsoft.com/office/drawing/2014/main" id="{881CD693-D020-B0F6-BD05-FA67F27D27BD}"/>
                  </a:ext>
                </a:extLst>
              </p:cNvPr>
              <p:cNvSpPr/>
              <p:nvPr/>
            </p:nvSpPr>
            <p:spPr>
              <a:xfrm>
                <a:off x="4235027" y="194222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使得</a:t>
                </a:r>
                <a:r>
                  <a:rPr lang="en-US" altLang="zh-CN" sz="2400" dirty="0">
                    <a:solidFill>
                      <a:srgbClr val="000000"/>
                    </a:solidFill>
                    <a:latin typeface="NEU-BZ-S92"/>
                    <a:ea typeface="方正书宋_GBK"/>
                    <a:cs typeface="Times New Roman" panose="02020603050405020304" pitchFamily="18" charset="0"/>
                  </a:rPr>
                  <a:t>U(P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δ)</a:t>
                </a:r>
                <a14:m>
                  <m:oMath xmlns:m="http://schemas.openxmlformats.org/officeDocument/2006/math">
                    <m:r>
                      <a:rPr lang="el-GR" altLang="zh-CN" sz="2400"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6" name="矩形 15">
                <a:extLst>
                  <a:ext uri="{FF2B5EF4-FFF2-40B4-BE49-F238E27FC236}">
                    <a16:creationId xmlns:a16="http://schemas.microsoft.com/office/drawing/2014/main" id="{881CD693-D020-B0F6-BD05-FA67F27D27BD}"/>
                  </a:ext>
                </a:extLst>
              </p:cNvPr>
              <p:cNvSpPr>
                <a:spLocks noRot="1" noChangeAspect="1" noMove="1" noResize="1" noEditPoints="1" noAdjustHandles="1" noChangeArrowheads="1" noChangeShapeType="1" noTextEdit="1"/>
              </p:cNvSpPr>
              <p:nvPr/>
            </p:nvSpPr>
            <p:spPr>
              <a:xfrm>
                <a:off x="4235027" y="1942226"/>
                <a:ext cx="9722543" cy="345736"/>
              </a:xfrm>
              <a:prstGeom prst="rect">
                <a:avLst/>
              </a:prstGeom>
              <a:blipFill>
                <a:blip r:embed="rId2"/>
                <a:stretch>
                  <a:fillRect t="-48148" b="-44444"/>
                </a:stretch>
              </a:blipFill>
            </p:spPr>
            <p:txBody>
              <a:bodyPr/>
              <a:lstStyle/>
              <a:p>
                <a:r>
                  <a:rPr lang="zh-CN" altLang="en-US">
                    <a:noFill/>
                  </a:rPr>
                  <a:t> </a:t>
                </a:r>
              </a:p>
            </p:txBody>
          </p:sp>
        </mc:Fallback>
      </mc:AlternateContent>
      <p:sp>
        <p:nvSpPr>
          <p:cNvPr id="18" name="矩形 17">
            <a:extLst>
              <a:ext uri="{FF2B5EF4-FFF2-40B4-BE49-F238E27FC236}">
                <a16:creationId xmlns:a16="http://schemas.microsoft.com/office/drawing/2014/main" id="{A48DECD9-50B3-9431-4CD1-F5E68C98B533}"/>
              </a:ext>
            </a:extLst>
          </p:cNvPr>
          <p:cNvSpPr/>
          <p:nvPr/>
        </p:nvSpPr>
        <p:spPr>
          <a:xfrm>
            <a:off x="6896102" y="190453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的内点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64B7E1BC-F872-B902-D872-A38A6CDC9665}"/>
              </a:ext>
            </a:extLst>
          </p:cNvPr>
          <p:cNvSpPr/>
          <p:nvPr/>
        </p:nvSpPr>
        <p:spPr>
          <a:xfrm>
            <a:off x="1528897" y="252758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若存在</a:t>
            </a:r>
            <a:r>
              <a:rPr lang="el-GR" altLang="zh-CN" sz="2400" dirty="0">
                <a:solidFill>
                  <a:srgbClr val="000000"/>
                </a:solidFill>
                <a:latin typeface="NEU-BZ-S92"/>
                <a:ea typeface="方正书宋_GBK"/>
                <a:cs typeface="Times New Roman" panose="02020603050405020304" pitchFamily="18" charset="0"/>
              </a:rPr>
              <a:t>η&gt;0</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6092EC7B-6D9F-E215-E740-2C25A101664E}"/>
                  </a:ext>
                </a:extLst>
              </p:cNvPr>
              <p:cNvSpPr/>
              <p:nvPr/>
            </p:nvSpPr>
            <p:spPr>
              <a:xfrm>
                <a:off x="4235026" y="2536081"/>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使得</a:t>
                </a:r>
                <a:r>
                  <a:rPr lang="en-US" altLang="zh-CN" sz="2400" dirty="0">
                    <a:solidFill>
                      <a:srgbClr val="000000"/>
                    </a:solidFill>
                    <a:latin typeface="NEU-BZ-S92"/>
                    <a:ea typeface="方正书宋_GBK"/>
                    <a:cs typeface="Times New Roman" panose="02020603050405020304" pitchFamily="18" charset="0"/>
                  </a:rPr>
                  <a:t>U(P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η)∩</a:t>
                </a:r>
                <a:r>
                  <a:rPr lang="en-US" altLang="zh-CN" sz="2400" dirty="0">
                    <a:solidFill>
                      <a:srgbClr val="000000"/>
                    </a:solidFill>
                    <a:latin typeface="NEU-BZ-S92"/>
                    <a:ea typeface="方正书宋_GBK"/>
                    <a:cs typeface="Times New Roman" panose="02020603050405020304" pitchFamily="18" charset="0"/>
                  </a:rPr>
                  <a:t>E=</a:t>
                </a:r>
                <a14:m>
                  <m:oMath xmlns:m="http://schemas.openxmlformats.org/officeDocument/2006/math">
                    <m:r>
                      <a:rPr lang="en-US"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r>
                      <a:rPr lang="zh-CN" altLang="en-US" sz="2400" b="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sz="2400" b="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oMath>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1" name="矩形 20">
                <a:extLst>
                  <a:ext uri="{FF2B5EF4-FFF2-40B4-BE49-F238E27FC236}">
                    <a16:creationId xmlns:a16="http://schemas.microsoft.com/office/drawing/2014/main" id="{6092EC7B-6D9F-E215-E740-2C25A101664E}"/>
                  </a:ext>
                </a:extLst>
              </p:cNvPr>
              <p:cNvSpPr>
                <a:spLocks noRot="1" noChangeAspect="1" noMove="1" noResize="1" noEditPoints="1" noAdjustHandles="1" noChangeArrowheads="1" noChangeShapeType="1" noTextEdit="1"/>
              </p:cNvSpPr>
              <p:nvPr/>
            </p:nvSpPr>
            <p:spPr>
              <a:xfrm>
                <a:off x="4235026" y="2536081"/>
                <a:ext cx="9722543" cy="345736"/>
              </a:xfrm>
              <a:prstGeom prst="rect">
                <a:avLst/>
              </a:prstGeom>
              <a:blipFill>
                <a:blip r:embed="rId3"/>
                <a:stretch>
                  <a:fillRect t="-44828" b="-37931"/>
                </a:stretch>
              </a:blipFill>
            </p:spPr>
            <p:txBody>
              <a:bodyPr/>
              <a:lstStyle/>
              <a:p>
                <a:r>
                  <a:rPr lang="zh-CN" altLang="en-US">
                    <a:noFill/>
                  </a:rPr>
                  <a:t> </a:t>
                </a:r>
              </a:p>
            </p:txBody>
          </p:sp>
        </mc:Fallback>
      </mc:AlternateContent>
      <p:sp>
        <p:nvSpPr>
          <p:cNvPr id="22" name="矩形 21">
            <a:extLst>
              <a:ext uri="{FF2B5EF4-FFF2-40B4-BE49-F238E27FC236}">
                <a16:creationId xmlns:a16="http://schemas.microsoft.com/office/drawing/2014/main" id="{628EB415-7278-88FC-52C6-82009BE699EE}"/>
              </a:ext>
            </a:extLst>
          </p:cNvPr>
          <p:cNvSpPr/>
          <p:nvPr/>
        </p:nvSpPr>
        <p:spPr>
          <a:xfrm>
            <a:off x="7075994" y="2496619"/>
            <a:ext cx="11353583" cy="35727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的外点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1528897" y="316566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 若对任意</a:t>
            </a:r>
            <a:r>
              <a:rPr lang="el-GR" altLang="zh-CN" sz="2400" dirty="0">
                <a:solidFill>
                  <a:srgbClr val="000000"/>
                </a:solidFill>
                <a:latin typeface="NEU-BZ-S92"/>
                <a:ea typeface="方正书宋_GBK"/>
                <a:cs typeface="Times New Roman" panose="02020603050405020304" pitchFamily="18" charset="0"/>
              </a:rPr>
              <a:t>ε&gt;0</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7BEC1217-BEB7-5E66-6096-A1F59D29F6C8}"/>
              </a:ext>
            </a:extLst>
          </p:cNvPr>
          <p:cNvSpPr/>
          <p:nvPr/>
        </p:nvSpPr>
        <p:spPr>
          <a:xfrm>
            <a:off x="4396713" y="317123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a:t>
            </a:r>
            <a:r>
              <a:rPr lang="en-US" altLang="zh-CN" sz="2400" dirty="0">
                <a:solidFill>
                  <a:srgbClr val="000000"/>
                </a:solidFill>
                <a:latin typeface="NEU-BZ-S92"/>
                <a:ea typeface="方正书宋_GBK"/>
                <a:cs typeface="Times New Roman" panose="02020603050405020304" pitchFamily="18" charset="0"/>
              </a:rPr>
              <a:t>U(P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ε)</a:t>
            </a:r>
            <a:r>
              <a:rPr lang="zh-CN" altLang="en-US" sz="2400" dirty="0">
                <a:solidFill>
                  <a:srgbClr val="000000"/>
                </a:solidFill>
                <a:latin typeface="NEU-BZ-S92"/>
                <a:ea typeface="方正书宋_GBK"/>
                <a:cs typeface="Times New Roman" panose="02020603050405020304" pitchFamily="18" charset="0"/>
              </a:rPr>
              <a:t>内既有</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的点又有不属于</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的点，</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669583" y="377485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的边界点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E4C21679-B4AF-866E-3B4F-2B5A85A76A35}"/>
              </a:ext>
            </a:extLst>
          </p:cNvPr>
          <p:cNvSpPr/>
          <p:nvPr/>
        </p:nvSpPr>
        <p:spPr>
          <a:xfrm>
            <a:off x="1163649" y="4536007"/>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边界点可能属于</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C6612D57-4567-8887-74FC-33E8ABFC972D}"/>
              </a:ext>
            </a:extLst>
          </p:cNvPr>
          <p:cNvSpPr/>
          <p:nvPr/>
        </p:nvSpPr>
        <p:spPr>
          <a:xfrm>
            <a:off x="3869778" y="451360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也可能不属于</a:t>
            </a:r>
            <a:r>
              <a:rPr lang="en-US" altLang="zh-CN" sz="2400" dirty="0">
                <a:solidFill>
                  <a:srgbClr val="000000"/>
                </a:solidFill>
                <a:latin typeface="NEU-BZ-S92"/>
                <a:ea typeface="方正书宋_GBK"/>
                <a:cs typeface="Times New Roman" panose="02020603050405020304" pitchFamily="18" charset="0"/>
              </a:rPr>
              <a:t>E.</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1708F805-3C70-D340-BE9A-43274C0FBA5B}"/>
                  </a:ext>
                </a:extLst>
              </p:cNvPr>
              <p:cNvSpPr/>
              <p:nvPr/>
            </p:nvSpPr>
            <p:spPr>
              <a:xfrm>
                <a:off x="3446867" y="4513606"/>
                <a:ext cx="10453037"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r>
                        <m:rPr>
                          <m:sty m:val="p"/>
                        </m:rPr>
                        <a:rPr lang="en-US" altLang="zh-CN" sz="2400" dirty="0">
                          <a:solidFill>
                            <a:srgbClr val="000000"/>
                          </a:solidFill>
                          <a:latin typeface="Cambria Math" panose="02040503050406030204" pitchFamily="18" charset="0"/>
                          <a:ea typeface="方正书宋_GBK"/>
                          <a:cs typeface="Times New Roman" panose="02020603050405020304" pitchFamily="18" charset="0"/>
                        </a:rPr>
                        <m:t>E</m:t>
                      </m:r>
                      <m:r>
                        <a:rPr lang="zh-CN" altLang="en-US" sz="2400" dirty="0">
                          <a:solidFill>
                            <a:srgbClr val="000000"/>
                          </a:solidFill>
                          <a:latin typeface="Cambria Math" panose="02040503050406030204" pitchFamily="18" charset="0"/>
                          <a:ea typeface="方正书宋_GBK"/>
                          <a:cs typeface="Times New Roman" panose="02020603050405020304" pitchFamily="18" charset="0"/>
                        </a:rPr>
                        <m:t>的边界点的全体称为</m:t>
                      </m:r>
                      <m:r>
                        <m:rPr>
                          <m:sty m:val="p"/>
                        </m:rPr>
                        <a:rPr lang="en-US" altLang="zh-CN" sz="2400" dirty="0">
                          <a:solidFill>
                            <a:srgbClr val="000000"/>
                          </a:solidFill>
                          <a:latin typeface="Cambria Math" panose="02040503050406030204" pitchFamily="18" charset="0"/>
                          <a:ea typeface="方正书宋_GBK"/>
                          <a:cs typeface="Times New Roman" panose="02020603050405020304" pitchFamily="18" charset="0"/>
                        </a:rPr>
                        <m:t>E</m:t>
                      </m:r>
                      <m:r>
                        <a:rPr lang="zh-CN" altLang="en-US" sz="2400" dirty="0">
                          <a:solidFill>
                            <a:srgbClr val="000000"/>
                          </a:solidFill>
                          <a:latin typeface="Cambria Math" panose="02040503050406030204" pitchFamily="18" charset="0"/>
                          <a:ea typeface="方正书宋_GBK"/>
                          <a:cs typeface="Times New Roman" panose="02020603050405020304" pitchFamily="18" charset="0"/>
                        </a:rPr>
                        <m:t>的边界</m:t>
                      </m:r>
                      <m:r>
                        <a:rPr lang="en-US" altLang="zh-CN" sz="2400" dirty="0">
                          <a:solidFill>
                            <a:srgbClr val="000000"/>
                          </a:solidFill>
                          <a:latin typeface="Cambria Math" panose="02040503050406030204" pitchFamily="18" charset="0"/>
                          <a:ea typeface="方正书宋_GBK"/>
                          <a:cs typeface="Times New Roman" panose="02020603050405020304" pitchFamily="18" charset="0"/>
                        </a:rPr>
                        <m:t>.</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4" name="矩形 3">
                <a:extLst>
                  <a:ext uri="{FF2B5EF4-FFF2-40B4-BE49-F238E27FC236}">
                    <a16:creationId xmlns:a16="http://schemas.microsoft.com/office/drawing/2014/main" id="{1708F805-3C70-D340-BE9A-43274C0FBA5B}"/>
                  </a:ext>
                </a:extLst>
              </p:cNvPr>
              <p:cNvSpPr>
                <a:spLocks noRot="1" noChangeAspect="1" noMove="1" noResize="1" noEditPoints="1" noAdjustHandles="1" noChangeArrowheads="1" noChangeShapeType="1" noTextEdit="1"/>
              </p:cNvSpPr>
              <p:nvPr/>
            </p:nvSpPr>
            <p:spPr>
              <a:xfrm>
                <a:off x="3446867" y="4513606"/>
                <a:ext cx="10453037" cy="323165"/>
              </a:xfrm>
              <a:prstGeom prst="rect">
                <a:avLst/>
              </a:prstGeom>
              <a:blipFill>
                <a:blip r:embed="rId4"/>
                <a:stretch>
                  <a:fillRect t="-30769" b="-2692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309769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2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20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20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20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200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20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2000"/>
                                        <p:tgtEl>
                                          <p:spTgt spid="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wipe(left)">
                                      <p:cBhvr>
                                        <p:cTn id="7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2" grpId="0"/>
      <p:bldP spid="15" grpId="0"/>
      <p:bldP spid="16" grpId="0"/>
      <p:bldP spid="18" grpId="0"/>
      <p:bldP spid="20" grpId="0"/>
      <p:bldP spid="21" grpId="0"/>
      <p:bldP spid="22" grpId="0"/>
      <p:bldP spid="24" grpId="0"/>
      <p:bldP spid="25" grpId="0"/>
      <p:bldP spid="26" grpId="0"/>
      <p:bldP spid="27" grpId="0"/>
      <p:bldP spid="3"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57979" y="1353031"/>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3</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1528898" y="135670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E = {(</a:t>
            </a:r>
            <a:r>
              <a:rPr lang="en-US" altLang="zh-CN" sz="2400" dirty="0" err="1">
                <a:solidFill>
                  <a:srgbClr val="000000"/>
                </a:solidFill>
                <a:latin typeface="NEU-BZ-S92"/>
                <a:ea typeface="方正书宋_GBK"/>
                <a:cs typeface="Times New Roman" panose="02020603050405020304" pitchFamily="18" charset="0"/>
              </a:rPr>
              <a:t>x,y</a:t>
            </a:r>
            <a:r>
              <a:rPr lang="en-US" altLang="zh-CN" sz="2400" dirty="0">
                <a:solidFill>
                  <a:srgbClr val="000000"/>
                </a:solidFill>
                <a:latin typeface="NEU-BZ-S92"/>
                <a:ea typeface="方正书宋_GBK"/>
                <a:cs typeface="Times New Roman" panose="02020603050405020304" pitchFamily="18" charset="0"/>
              </a:rPr>
              <a:t>)l 1 &lt; 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 ≤ 4 }</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817605F3-7C08-DD6A-2136-05980FDC91DA}"/>
              </a:ext>
            </a:extLst>
          </p:cNvPr>
          <p:cNvSpPr/>
          <p:nvPr/>
        </p:nvSpPr>
        <p:spPr>
          <a:xfrm>
            <a:off x="5127207" y="1354545"/>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如图</a:t>
            </a:r>
            <a:r>
              <a:rPr lang="en-US" altLang="zh-CN" sz="2400" dirty="0">
                <a:solidFill>
                  <a:srgbClr val="000000"/>
                </a:solidFill>
                <a:latin typeface="NEU-BZ-S92"/>
                <a:ea typeface="方正书宋_GBK"/>
                <a:cs typeface="Times New Roman" panose="02020603050405020304" pitchFamily="18" charset="0"/>
              </a:rPr>
              <a:t>6-11</a:t>
            </a:r>
            <a:r>
              <a:rPr lang="zh-CN" altLang="en-US" sz="2400" dirty="0">
                <a:solidFill>
                  <a:srgbClr val="000000"/>
                </a:solidFill>
                <a:latin typeface="NEU-BZ-S92"/>
                <a:ea typeface="方正书宋_GBK"/>
                <a:cs typeface="Times New Roman" panose="02020603050405020304" pitchFamily="18" charset="0"/>
              </a:rPr>
              <a:t>所示，</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BD6B745-C224-22DA-5630-1A13A1DF1FF8}"/>
              </a:ext>
            </a:extLst>
          </p:cNvPr>
          <p:cNvSpPr/>
          <p:nvPr/>
        </p:nvSpPr>
        <p:spPr>
          <a:xfrm>
            <a:off x="7461088" y="1315483"/>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是</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的内点，</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881CD693-D020-B0F6-BD05-FA67F27D27BD}"/>
              </a:ext>
            </a:extLst>
          </p:cNvPr>
          <p:cNvSpPr/>
          <p:nvPr/>
        </p:nvSpPr>
        <p:spPr>
          <a:xfrm>
            <a:off x="1528897" y="1941165"/>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是</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的外点，</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A48DECD9-50B3-9431-4CD1-F5E68C98B533}"/>
              </a:ext>
            </a:extLst>
          </p:cNvPr>
          <p:cNvSpPr/>
          <p:nvPr/>
        </p:nvSpPr>
        <p:spPr>
          <a:xfrm>
            <a:off x="4486534" y="1904539"/>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3</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是</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的边界点，</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64B7E1BC-F872-B902-D872-A38A6CDC9665}"/>
              </a:ext>
            </a:extLst>
          </p:cNvPr>
          <p:cNvSpPr/>
          <p:nvPr/>
        </p:nvSpPr>
        <p:spPr>
          <a:xfrm>
            <a:off x="1528895" y="251439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其中</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是</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的点，</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6092EC7B-6D9F-E215-E740-2C25A101664E}"/>
              </a:ext>
            </a:extLst>
          </p:cNvPr>
          <p:cNvSpPr/>
          <p:nvPr/>
        </p:nvSpPr>
        <p:spPr>
          <a:xfrm>
            <a:off x="3869778" y="2499657"/>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不是</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pic>
        <p:nvPicPr>
          <p:cNvPr id="6" name="图片 5">
            <a:extLst>
              <a:ext uri="{FF2B5EF4-FFF2-40B4-BE49-F238E27FC236}">
                <a16:creationId xmlns:a16="http://schemas.microsoft.com/office/drawing/2014/main" id="{31483452-3F32-D1C2-1162-A362D530F7E7}"/>
              </a:ext>
            </a:extLst>
          </p:cNvPr>
          <p:cNvPicPr>
            <a:picLocks noChangeAspect="1"/>
          </p:cNvPicPr>
          <p:nvPr/>
        </p:nvPicPr>
        <p:blipFill>
          <a:blip r:embed="rId2"/>
          <a:stretch>
            <a:fillRect/>
          </a:stretch>
        </p:blipFill>
        <p:spPr>
          <a:xfrm>
            <a:off x="3063890" y="3103105"/>
            <a:ext cx="2845287" cy="2756636"/>
          </a:xfrm>
          <a:prstGeom prst="rect">
            <a:avLst/>
          </a:prstGeom>
        </p:spPr>
      </p:pic>
      <p:sp>
        <p:nvSpPr>
          <p:cNvPr id="7" name="矩形 6">
            <a:extLst>
              <a:ext uri="{FF2B5EF4-FFF2-40B4-BE49-F238E27FC236}">
                <a16:creationId xmlns:a16="http://schemas.microsoft.com/office/drawing/2014/main" id="{D03EB54C-5CD3-B449-F52B-4ECE9FBD8D97}"/>
              </a:ext>
            </a:extLst>
          </p:cNvPr>
          <p:cNvSpPr/>
          <p:nvPr/>
        </p:nvSpPr>
        <p:spPr>
          <a:xfrm>
            <a:off x="6282825" y="550129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6-11</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84678544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2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2" grpId="0"/>
      <p:bldP spid="15" grpId="0"/>
      <p:bldP spid="16" grpId="0"/>
      <p:bldP spid="18" grpId="0"/>
      <p:bldP spid="20" grpId="0"/>
      <p:bldP spid="21"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5845098" y="1075188"/>
            <a:ext cx="923320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分别称为平面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、平面</a:t>
            </a:r>
            <a:r>
              <a:rPr lang="en-US" altLang="zh-CN" sz="2400" dirty="0" err="1">
                <a:solidFill>
                  <a:srgbClr val="000000"/>
                </a:solidFill>
                <a:latin typeface="NEU-BZ-S92"/>
                <a:ea typeface="方正书宋_GBK"/>
                <a:cs typeface="Times New Roman" panose="02020603050405020304" pitchFamily="18" charset="0"/>
              </a:rPr>
              <a:t>Oyz</a:t>
            </a:r>
            <a:r>
              <a:rPr lang="zh-CN" altLang="en-US" sz="2400" dirty="0">
                <a:solidFill>
                  <a:srgbClr val="000000"/>
                </a:solidFill>
                <a:latin typeface="NEU-BZ-S92"/>
                <a:ea typeface="方正书宋_GBK"/>
                <a:cs typeface="Times New Roman" panose="02020603050405020304" pitchFamily="18" charset="0"/>
              </a:rPr>
              <a:t>、平面</a:t>
            </a:r>
            <a:r>
              <a:rPr lang="en-US" altLang="zh-CN" sz="2400" dirty="0" err="1">
                <a:solidFill>
                  <a:srgbClr val="000000"/>
                </a:solidFill>
                <a:latin typeface="NEU-BZ-S92"/>
                <a:ea typeface="方正书宋_GBK"/>
                <a:cs typeface="Times New Roman" panose="02020603050405020304" pitchFamily="18" charset="0"/>
              </a:rPr>
              <a:t>Ozx</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1" name="矩形 40"/>
          <p:cNvSpPr/>
          <p:nvPr/>
        </p:nvSpPr>
        <p:spPr>
          <a:xfrm>
            <a:off x="741102" y="1645716"/>
            <a:ext cx="1040287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统称为坐标平面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8FD759FF-6DFC-FD45-813D-8EA30CB0CD8A}"/>
              </a:ext>
            </a:extLst>
          </p:cNvPr>
          <p:cNvSpPr/>
          <p:nvPr/>
        </p:nvSpPr>
        <p:spPr>
          <a:xfrm>
            <a:off x="3603360" y="1649356"/>
            <a:ext cx="7451992"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三个坐标平面将空间分为八个卦限，</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F8D1317-7F1B-0346-95CA-CB42AAB82506}"/>
              </a:ext>
            </a:extLst>
          </p:cNvPr>
          <p:cNvSpPr/>
          <p:nvPr/>
        </p:nvSpPr>
        <p:spPr>
          <a:xfrm>
            <a:off x="1264180" y="1087377"/>
            <a:ext cx="4678360"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每两条坐标轴确定一个平面，</a:t>
            </a:r>
            <a:endParaRPr lang="zh-CN" altLang="zh-CN" sz="2400" dirty="0">
              <a:solidFill>
                <a:srgbClr val="FF00FF"/>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035519C6-B742-7C4B-AC96-15D2EBA869FD}"/>
                  </a:ext>
                </a:extLst>
              </p:cNvPr>
              <p:cNvSpPr/>
              <p:nvPr/>
            </p:nvSpPr>
            <p:spPr>
              <a:xfrm>
                <a:off x="4346096" y="1653357"/>
                <a:ext cx="10732210"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r>
                        <m:rPr>
                          <m:nor/>
                        </m:rPr>
                        <a:rPr lang="zh-CN" altLang="en-US" sz="2400">
                          <a:solidFill>
                            <a:srgbClr val="000000"/>
                          </a:solidFill>
                          <a:latin typeface="NEU-BZ-S92"/>
                          <a:ea typeface="方正书宋_GBK"/>
                          <a:cs typeface="Times New Roman" panose="02020603050405020304" pitchFamily="18" charset="0"/>
                        </a:rPr>
                        <m:t>如图</m:t>
                      </m:r>
                      <m:r>
                        <m:rPr>
                          <m:nor/>
                        </m:rPr>
                        <a:rPr lang="en-US" altLang="zh-CN" sz="2400">
                          <a:solidFill>
                            <a:srgbClr val="000000"/>
                          </a:solidFill>
                          <a:latin typeface="NEU-BZ-S92"/>
                          <a:ea typeface="方正书宋_GBK"/>
                          <a:cs typeface="Times New Roman" panose="02020603050405020304" pitchFamily="18" charset="0"/>
                        </a:rPr>
                        <m:t>6−2</m:t>
                      </m:r>
                      <m:r>
                        <m:rPr>
                          <m:nor/>
                        </m:rPr>
                        <a:rPr lang="zh-CN" altLang="en-US" sz="2400">
                          <a:solidFill>
                            <a:srgbClr val="000000"/>
                          </a:solidFill>
                          <a:latin typeface="NEU-BZ-S92"/>
                          <a:ea typeface="方正书宋_GBK"/>
                          <a:cs typeface="Times New Roman" panose="02020603050405020304" pitchFamily="18" charset="0"/>
                        </a:rPr>
                        <m:t>所示，</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8" name="矩形 7">
                <a:extLst>
                  <a:ext uri="{FF2B5EF4-FFF2-40B4-BE49-F238E27FC236}">
                    <a16:creationId xmlns:a16="http://schemas.microsoft.com/office/drawing/2014/main" id="{035519C6-B742-7C4B-AC96-15D2EBA869FD}"/>
                  </a:ext>
                </a:extLst>
              </p:cNvPr>
              <p:cNvSpPr>
                <a:spLocks noRot="1" noChangeAspect="1" noMove="1" noResize="1" noEditPoints="1" noAdjustHandles="1" noChangeArrowheads="1" noChangeShapeType="1" noTextEdit="1"/>
              </p:cNvSpPr>
              <p:nvPr/>
            </p:nvSpPr>
            <p:spPr>
              <a:xfrm>
                <a:off x="4346096" y="1653357"/>
                <a:ext cx="10732210" cy="323165"/>
              </a:xfrm>
              <a:prstGeom prst="rect">
                <a:avLst/>
              </a:prstGeom>
              <a:blipFill>
                <a:blip r:embed="rId2"/>
                <a:stretch>
                  <a:fillRect t="-34615" b="-26923"/>
                </a:stretch>
              </a:blipFill>
            </p:spPr>
            <p:txBody>
              <a:bodyPr/>
              <a:lstStyle/>
              <a:p>
                <a:r>
                  <a:rPr lang="zh-CN" altLang="en-US">
                    <a:noFill/>
                  </a:rPr>
                  <a:t> </a:t>
                </a:r>
              </a:p>
            </p:txBody>
          </p:sp>
        </mc:Fallback>
      </mc:AlternateContent>
      <p:sp>
        <p:nvSpPr>
          <p:cNvPr id="9" name="矩形 8">
            <a:extLst>
              <a:ext uri="{FF2B5EF4-FFF2-40B4-BE49-F238E27FC236}">
                <a16:creationId xmlns:a16="http://schemas.microsoft.com/office/drawing/2014/main" id="{AC0B348F-A77E-BA4F-841E-538747AEEE1E}"/>
              </a:ext>
            </a:extLst>
          </p:cNvPr>
          <p:cNvSpPr/>
          <p:nvPr/>
        </p:nvSpPr>
        <p:spPr>
          <a:xfrm>
            <a:off x="982737" y="2268969"/>
            <a:ext cx="9369401" cy="34496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第一至第八卦限分别记为</a:t>
            </a:r>
            <a:r>
              <a:rPr lang="en-US" altLang="zh-CN" sz="2400" dirty="0">
                <a:solidFill>
                  <a:srgbClr val="000000"/>
                </a:solidFill>
                <a:latin typeface="NEU-BZ-S92"/>
                <a:ea typeface="方正书宋_GBK"/>
                <a:cs typeface="Times New Roman" panose="02020603050405020304" pitchFamily="18" charset="0"/>
              </a:rPr>
              <a:t>Ⅰ</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Ⅱ</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Ⅲ</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Ⅳ</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Ⅴ</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Ⅵ</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Ⅶ</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Ⅷ.</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1135D7AE-EEFA-884F-8850-4B5A35386521}"/>
              </a:ext>
            </a:extLst>
          </p:cNvPr>
          <p:cNvSpPr/>
          <p:nvPr/>
        </p:nvSpPr>
        <p:spPr>
          <a:xfrm>
            <a:off x="1672001" y="2993600"/>
            <a:ext cx="12693805"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类似于平面直角坐标系，</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EAED3E5C-16CB-5546-B3BA-F791D0A2D4EB}"/>
              </a:ext>
            </a:extLst>
          </p:cNvPr>
          <p:cNvSpPr/>
          <p:nvPr/>
        </p:nvSpPr>
        <p:spPr>
          <a:xfrm>
            <a:off x="-501805" y="3644536"/>
            <a:ext cx="12693805" cy="336118"/>
          </a:xfrm>
          <a:prstGeom prst="rect">
            <a:avLst/>
          </a:prstGeom>
        </p:spPr>
        <p:txBody>
          <a:bodyPr wrap="square">
            <a:spAutoFit/>
          </a:bodyPr>
          <a:lstStyle/>
          <a:p>
            <a:pPr algn="ctr">
              <a:lnSpc>
                <a:spcPts val="1660"/>
              </a:lnSpc>
            </a:pPr>
            <a:r>
              <a:rPr lang="zh-CN" altLang="en-US" sz="2400" dirty="0">
                <a:solidFill>
                  <a:srgbClr val="000000"/>
                </a:solidFill>
                <a:latin typeface="NEU-BZ-S92"/>
                <a:ea typeface="方正书宋_GBK"/>
                <a:cs typeface="Times New Roman" panose="02020603050405020304" pitchFamily="18" charset="0"/>
              </a:rPr>
              <a:t>空间中的任意一点也可与三元有序数组（</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）建立一一对应关系</a:t>
            </a:r>
            <a:r>
              <a:rPr lang="en-US" altLang="zh-CN" sz="2400" dirty="0">
                <a:solidFill>
                  <a:srgbClr val="000000"/>
                </a:solidFill>
                <a:latin typeface="NEU-BZ-S92"/>
                <a:ea typeface="方正书宋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D81B4046-153C-B24F-B064-4A7AC1448CDE}"/>
              </a:ext>
            </a:extLst>
          </p:cNvPr>
          <p:cNvSpPr/>
          <p:nvPr/>
        </p:nvSpPr>
        <p:spPr>
          <a:xfrm>
            <a:off x="6185070" y="6066184"/>
            <a:ext cx="1269380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6-2 </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897159C2-DBFB-5D09-5574-D775D89D1052}"/>
              </a:ext>
            </a:extLst>
          </p:cNvPr>
          <p:cNvPicPr>
            <a:picLocks noChangeAspect="1"/>
          </p:cNvPicPr>
          <p:nvPr/>
        </p:nvPicPr>
        <p:blipFill>
          <a:blip r:embed="rId3"/>
          <a:stretch>
            <a:fillRect/>
          </a:stretch>
        </p:blipFill>
        <p:spPr>
          <a:xfrm>
            <a:off x="3759211" y="4325264"/>
            <a:ext cx="2085886" cy="2085886"/>
          </a:xfrm>
          <a:prstGeom prst="rect">
            <a:avLst/>
          </a:prstGeom>
        </p:spPr>
      </p:pic>
    </p:spTree>
    <p:extLst>
      <p:ext uri="{BB962C8B-B14F-4D97-AF65-F5344CB8AC3E}">
        <p14:creationId xmlns:p14="http://schemas.microsoft.com/office/powerpoint/2010/main" val="277661097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20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left)">
                                      <p:cBhvr>
                                        <p:cTn id="12" dur="20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2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2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20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1" grpId="0"/>
      <p:bldP spid="14" grpId="0"/>
      <p:bldP spid="8" grpId="0"/>
      <p:bldP spid="9" grpId="0"/>
      <p:bldP spid="20" grpId="0"/>
      <p:bldP spid="13" grpId="0"/>
      <p:bldP spid="2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359125" y="1711377"/>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3</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1430044" y="171505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是平面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上的点集，</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817605F3-7C08-DD6A-2136-05980FDC91DA}"/>
              </a:ext>
            </a:extLst>
          </p:cNvPr>
          <p:cNvSpPr/>
          <p:nvPr/>
        </p:nvSpPr>
        <p:spPr>
          <a:xfrm>
            <a:off x="4941856" y="169930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中每一点都是</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的内点，</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4BD6B745-C224-22DA-5630-1A13A1DF1FF8}"/>
              </a:ext>
            </a:extLst>
          </p:cNvPr>
          <p:cNvSpPr/>
          <p:nvPr/>
        </p:nvSpPr>
        <p:spPr>
          <a:xfrm>
            <a:off x="8732208" y="169930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为开集；</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881CD693-D020-B0F6-BD05-FA67F27D27BD}"/>
              </a:ext>
            </a:extLst>
          </p:cNvPr>
          <p:cNvSpPr/>
          <p:nvPr/>
        </p:nvSpPr>
        <p:spPr>
          <a:xfrm>
            <a:off x="1430041" y="228831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中任意两点，</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A48DECD9-50B3-9431-4CD1-F5E68C98B533}"/>
              </a:ext>
            </a:extLst>
          </p:cNvPr>
          <p:cNvSpPr/>
          <p:nvPr/>
        </p:nvSpPr>
        <p:spPr>
          <a:xfrm>
            <a:off x="3770924" y="2274972"/>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都可以用含于</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内的折线相连结，</a:t>
            </a:r>
            <a:endParaRPr lang="zh-CN" altLang="zh-CN" sz="2400" dirty="0">
              <a:solidFill>
                <a:srgbClr val="000000"/>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64B7E1BC-F872-B902-D872-A38A6CDC9665}"/>
              </a:ext>
            </a:extLst>
          </p:cNvPr>
          <p:cNvSpPr/>
          <p:nvPr/>
        </p:nvSpPr>
        <p:spPr>
          <a:xfrm>
            <a:off x="8312757" y="228053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是连通集；</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6092EC7B-6D9F-E215-E740-2C25A101664E}"/>
              </a:ext>
            </a:extLst>
          </p:cNvPr>
          <p:cNvSpPr/>
          <p:nvPr/>
        </p:nvSpPr>
        <p:spPr>
          <a:xfrm>
            <a:off x="1430041" y="292282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连通的开集又称为开区域；</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628EB415-7278-88FC-52C6-82009BE699EE}"/>
              </a:ext>
            </a:extLst>
          </p:cNvPr>
          <p:cNvSpPr/>
          <p:nvPr/>
        </p:nvSpPr>
        <p:spPr>
          <a:xfrm>
            <a:off x="5308977" y="2916848"/>
            <a:ext cx="11353583" cy="35727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开区域连同它的边界一起称为闭区域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1430041" y="361486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开区域、闭区域、开区域连同其部分边界形成的集合，</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430041" y="425983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统称为区域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43705252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2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20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20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2" grpId="0"/>
      <p:bldP spid="15" grpId="0"/>
      <p:bldP spid="16" grpId="0"/>
      <p:bldP spid="18" grpId="0"/>
      <p:bldP spid="20" grpId="0"/>
      <p:bldP spid="21" grpId="0"/>
      <p:bldP spid="22" grpId="0"/>
      <p:bldP spid="24" grpId="0"/>
      <p:bldP spid="2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359125" y="1711377"/>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 </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1430044" y="1715050"/>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E1={(x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y)|1&lt;x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&lt;4}</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E2={(x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x+y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1&gt;0}</a:t>
            </a:r>
            <a:r>
              <a:rPr lang="zh-CN" altLang="en-US" sz="2400" dirty="0">
                <a:solidFill>
                  <a:srgbClr val="000000"/>
                </a:solidFill>
                <a:latin typeface="NEU-BZ-S92"/>
                <a:ea typeface="方正书宋_GBK"/>
                <a:cs typeface="Times New Roman" panose="02020603050405020304" pitchFamily="18" charset="0"/>
              </a:rPr>
              <a:t>是开区域；</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881CD693-D020-B0F6-BD05-FA67F27D27BD}"/>
              </a:ext>
            </a:extLst>
          </p:cNvPr>
          <p:cNvSpPr/>
          <p:nvPr/>
        </p:nvSpPr>
        <p:spPr>
          <a:xfrm>
            <a:off x="1430041" y="2271102"/>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E3={(x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&lt;1</a:t>
            </a:r>
            <a:r>
              <a:rPr lang="zh-CN" altLang="en-US" sz="2400" dirty="0">
                <a:solidFill>
                  <a:srgbClr val="000000"/>
                </a:solidFill>
                <a:latin typeface="NEU-BZ-S92"/>
                <a:ea typeface="方正书宋_GBK"/>
                <a:cs typeface="Times New Roman" panose="02020603050405020304" pitchFamily="18" charset="0"/>
              </a:rPr>
              <a:t>或</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&gt;4}</a:t>
            </a:r>
            <a:r>
              <a:rPr lang="zh-CN" altLang="en-US" sz="2400" dirty="0">
                <a:solidFill>
                  <a:srgbClr val="000000"/>
                </a:solidFill>
                <a:latin typeface="NEU-BZ-S92"/>
                <a:ea typeface="方正书宋_GBK"/>
                <a:cs typeface="Times New Roman" panose="02020603050405020304" pitchFamily="18" charset="0"/>
              </a:rPr>
              <a:t>是开集但不是开区域；</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6092EC7B-6D9F-E215-E740-2C25A101664E}"/>
              </a:ext>
            </a:extLst>
          </p:cNvPr>
          <p:cNvSpPr/>
          <p:nvPr/>
        </p:nvSpPr>
        <p:spPr>
          <a:xfrm>
            <a:off x="1430041" y="2922824"/>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E4={(x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y)|1≤|x|+|y|≤4}</a:t>
            </a:r>
            <a:r>
              <a:rPr lang="zh-CN" altLang="en-US" sz="2400" dirty="0">
                <a:solidFill>
                  <a:srgbClr val="000000"/>
                </a:solidFill>
                <a:latin typeface="NEU-BZ-S92"/>
                <a:ea typeface="方正书宋_GBK"/>
                <a:cs typeface="Times New Roman" panose="02020603050405020304" pitchFamily="18" charset="0"/>
              </a:rPr>
              <a:t>是闭区域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222421" y="358944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例</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中的集合</a:t>
            </a:r>
            <a:r>
              <a:rPr lang="en-US" altLang="zh-CN" sz="2400" dirty="0">
                <a:solidFill>
                  <a:srgbClr val="000000"/>
                </a:solidFill>
                <a:latin typeface="NEU-BZ-S92"/>
                <a:ea typeface="方正书宋_GBK"/>
                <a:cs typeface="Times New Roman" panose="02020603050405020304" pitchFamily="18" charset="0"/>
              </a:rPr>
              <a:t>E={(x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y)|1&lt;x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既不是开区域，</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6870356" y="358944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也不是闭区域，</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9111048" y="359861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而是区域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699547" y="462473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思考 </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1770463" y="459262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从上面的例题，</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A6E76825-865B-C6B7-010C-04C7589972E2}"/>
              </a:ext>
            </a:extLst>
          </p:cNvPr>
          <p:cNvSpPr/>
          <p:nvPr/>
        </p:nvSpPr>
        <p:spPr>
          <a:xfrm>
            <a:off x="4097652" y="457809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总结开区域、闭区域作为集合的特征</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63080138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20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20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20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20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20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left)">
                                      <p:cBhvr>
                                        <p:cTn id="5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6" grpId="0"/>
      <p:bldP spid="21" grpId="0"/>
      <p:bldP spid="24" grpId="0"/>
      <p:bldP spid="26" grpId="0"/>
      <p:bldP spid="3" grpId="0"/>
      <p:bldP spid="4" grpId="0"/>
      <p:bldP spid="5" grpId="0"/>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791611" y="177516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4</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1862527" y="1764909"/>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是平面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上的点集，</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881CD693-D020-B0F6-BD05-FA67F27D27BD}"/>
              </a:ext>
            </a:extLst>
          </p:cNvPr>
          <p:cNvSpPr/>
          <p:nvPr/>
        </p:nvSpPr>
        <p:spPr>
          <a:xfrm>
            <a:off x="5260632" y="1744470"/>
            <a:ext cx="9722543"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O</a:t>
            </a:r>
            <a:r>
              <a:rPr lang="zh-CN" altLang="en-US" sz="2400" dirty="0">
                <a:solidFill>
                  <a:srgbClr val="000000"/>
                </a:solidFill>
                <a:latin typeface="NEU-BZ-S92"/>
                <a:ea typeface="方正书宋_GBK"/>
                <a:cs typeface="Times New Roman" panose="02020603050405020304" pitchFamily="18" charset="0"/>
              </a:rPr>
              <a:t>为坐标原点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6092EC7B-6D9F-E215-E740-2C25A101664E}"/>
              </a:ext>
            </a:extLst>
          </p:cNvPr>
          <p:cNvSpPr/>
          <p:nvPr/>
        </p:nvSpPr>
        <p:spPr>
          <a:xfrm>
            <a:off x="7429467" y="1712360"/>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若存在</a:t>
            </a:r>
            <a:r>
              <a:rPr lang="en-US" altLang="zh-CN" sz="2400" dirty="0">
                <a:solidFill>
                  <a:srgbClr val="000000"/>
                </a:solidFill>
                <a:latin typeface="NEU-BZ-S92"/>
                <a:ea typeface="方正书宋_GBK"/>
                <a:cs typeface="Times New Roman" panose="02020603050405020304" pitchFamily="18" charset="0"/>
              </a:rPr>
              <a:t>k&gt;0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4" name="矩形 23">
                <a:extLst>
                  <a:ext uri="{FF2B5EF4-FFF2-40B4-BE49-F238E27FC236}">
                    <a16:creationId xmlns:a16="http://schemas.microsoft.com/office/drawing/2014/main" id="{4712D79D-2EF8-4A94-51AC-A45F5C4E253F}"/>
                  </a:ext>
                </a:extLst>
              </p:cNvPr>
              <p:cNvSpPr/>
              <p:nvPr/>
            </p:nvSpPr>
            <p:spPr>
              <a:xfrm>
                <a:off x="1862527" y="241921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使得</a:t>
                </a:r>
                <a:r>
                  <a:rPr lang="en-US" altLang="zh-CN" sz="2400" dirty="0">
                    <a:solidFill>
                      <a:srgbClr val="000000"/>
                    </a:solidFill>
                    <a:latin typeface="NEU-BZ-S92"/>
                    <a:ea typeface="方正书宋_GBK"/>
                    <a:cs typeface="Times New Roman" panose="02020603050405020304" pitchFamily="18" charset="0"/>
                  </a:rPr>
                  <a:t>E</a:t>
                </a:r>
                <a14:m>
                  <m:oMath xmlns:m="http://schemas.openxmlformats.org/officeDocument/2006/math">
                    <m:r>
                      <a:rPr lang="en-US" altLang="zh-CN" sz="2400"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altLang="zh-CN" sz="2400" dirty="0">
                    <a:solidFill>
                      <a:srgbClr val="000000"/>
                    </a:solidFill>
                    <a:latin typeface="NEU-BZ-S92"/>
                    <a:ea typeface="方正书宋_GBK"/>
                    <a:cs typeface="Times New Roman" panose="02020603050405020304" pitchFamily="18" charset="0"/>
                  </a:rPr>
                  <a:t>U(O</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k)</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4" name="矩形 23">
                <a:extLst>
                  <a:ext uri="{FF2B5EF4-FFF2-40B4-BE49-F238E27FC236}">
                    <a16:creationId xmlns:a16="http://schemas.microsoft.com/office/drawing/2014/main" id="{4712D79D-2EF8-4A94-51AC-A45F5C4E253F}"/>
                  </a:ext>
                </a:extLst>
              </p:cNvPr>
              <p:cNvSpPr>
                <a:spLocks noRot="1" noChangeAspect="1" noMove="1" noResize="1" noEditPoints="1" noAdjustHandles="1" noChangeArrowheads="1" noChangeShapeType="1" noTextEdit="1"/>
              </p:cNvSpPr>
              <p:nvPr/>
            </p:nvSpPr>
            <p:spPr>
              <a:xfrm>
                <a:off x="1862527" y="2419218"/>
                <a:ext cx="10453037" cy="344966"/>
              </a:xfrm>
              <a:prstGeom prst="rect">
                <a:avLst/>
              </a:prstGeom>
              <a:blipFill>
                <a:blip r:embed="rId2"/>
                <a:stretch>
                  <a:fillRect t="-46429" b="-39286"/>
                </a:stretch>
              </a:blipFill>
            </p:spPr>
            <p:txBody>
              <a:bodyPr/>
              <a:lstStyle/>
              <a:p>
                <a:r>
                  <a:rPr lang="zh-CN" altLang="en-US">
                    <a:noFill/>
                  </a:rPr>
                  <a:t> </a:t>
                </a:r>
              </a:p>
            </p:txBody>
          </p:sp>
        </mc:Fallback>
      </mc:AlternateContent>
      <p:sp>
        <p:nvSpPr>
          <p:cNvPr id="26" name="矩形 25">
            <a:extLst>
              <a:ext uri="{FF2B5EF4-FFF2-40B4-BE49-F238E27FC236}">
                <a16:creationId xmlns:a16="http://schemas.microsoft.com/office/drawing/2014/main" id="{6C3226E6-3ECC-FDC0-A349-60085E44D275}"/>
              </a:ext>
            </a:extLst>
          </p:cNvPr>
          <p:cNvSpPr/>
          <p:nvPr/>
        </p:nvSpPr>
        <p:spPr>
          <a:xfrm>
            <a:off x="4530138" y="242648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则称点集</a:t>
            </a:r>
            <a:r>
              <a:rPr lang="en-US" altLang="zh-CN" sz="2400" dirty="0">
                <a:solidFill>
                  <a:srgbClr val="000000"/>
                </a:solidFill>
                <a:latin typeface="NEU-BZ-S92"/>
                <a:ea typeface="方正书宋_GBK"/>
                <a:cs typeface="Times New Roman" panose="02020603050405020304" pitchFamily="18" charset="0"/>
              </a:rPr>
              <a:t>E</a:t>
            </a:r>
            <a:r>
              <a:rPr lang="zh-CN" altLang="en-US" sz="2400" dirty="0">
                <a:solidFill>
                  <a:srgbClr val="000000"/>
                </a:solidFill>
                <a:latin typeface="NEU-BZ-S92"/>
                <a:ea typeface="方正书宋_GBK"/>
                <a:cs typeface="Times New Roman" panose="02020603050405020304" pitchFamily="18" charset="0"/>
              </a:rPr>
              <a:t>为有界集，</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7652950" y="242400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否则称为无界集</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1862527" y="3256517"/>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4</a:t>
            </a:r>
            <a:r>
              <a:rPr lang="zh-CN" altLang="en-US" sz="2400" dirty="0">
                <a:solidFill>
                  <a:srgbClr val="000000"/>
                </a:solidFill>
                <a:latin typeface="NEU-BZ-S92"/>
                <a:ea typeface="方正书宋_GBK"/>
                <a:cs typeface="Times New Roman" panose="02020603050405020304" pitchFamily="18" charset="0"/>
              </a:rPr>
              <a:t>中的</a:t>
            </a:r>
            <a:r>
              <a:rPr lang="en-US" altLang="zh-CN" sz="2400" dirty="0">
                <a:solidFill>
                  <a:srgbClr val="000000"/>
                </a:solidFill>
                <a:latin typeface="NEU-BZ-S92"/>
                <a:ea typeface="方正书宋_GBK"/>
                <a:cs typeface="Times New Roman" panose="02020603050405020304" pitchFamily="18" charset="0"/>
              </a:rPr>
              <a:t>E1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E4</a:t>
            </a:r>
            <a:r>
              <a:rPr lang="zh-CN" altLang="en-US" sz="2400" dirty="0">
                <a:solidFill>
                  <a:srgbClr val="000000"/>
                </a:solidFill>
                <a:latin typeface="NEU-BZ-S92"/>
                <a:ea typeface="方正书宋_GBK"/>
                <a:cs typeface="Times New Roman" panose="02020603050405020304" pitchFamily="18" charset="0"/>
              </a:rPr>
              <a:t>是有界集，</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5652882" y="3256517"/>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E2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E3</a:t>
            </a:r>
            <a:r>
              <a:rPr lang="zh-CN" altLang="en-US" sz="2400" dirty="0">
                <a:solidFill>
                  <a:srgbClr val="000000"/>
                </a:solidFill>
                <a:latin typeface="NEU-BZ-S92"/>
                <a:ea typeface="方正书宋_GBK"/>
                <a:cs typeface="Times New Roman" panose="02020603050405020304" pitchFamily="18" charset="0"/>
              </a:rPr>
              <a:t>为无界集</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20206867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2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20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20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20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20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16" grpId="0"/>
      <p:bldP spid="21" grpId="0"/>
      <p:bldP spid="24" grpId="0"/>
      <p:bldP spid="26" grpId="0"/>
      <p:bldP spid="3" grpId="0"/>
      <p:bldP spid="4" grpId="0"/>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791610" y="96157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二、 二元函数</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791610" y="1635744"/>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二元函数的概念</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791610" y="23445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5 </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2095857" y="234976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是平面点集，</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4613188" y="233930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如果对任意一点</a:t>
            </a:r>
            <a:r>
              <a:rPr lang="en-US" altLang="zh-CN" sz="2400" dirty="0">
                <a:solidFill>
                  <a:srgbClr val="000000"/>
                </a:solidFill>
                <a:latin typeface="NEU-BZ-S92"/>
                <a:ea typeface="方正书宋_GBK"/>
                <a:cs typeface="Times New Roman" panose="02020603050405020304" pitchFamily="18" charset="0"/>
              </a:rPr>
              <a:t>P(x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y)∈D</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791610" y="301404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按着某个确定的对应法则</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4849693" y="300358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都有唯一确定的实数</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与之对应，</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791610" y="371683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是定义在点集</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上的二元函数，</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E12B1B8C-5164-96F3-BE69-00C2416D7B27}"/>
                  </a:ext>
                </a:extLst>
              </p:cNvPr>
              <p:cNvSpPr/>
              <p:nvPr/>
            </p:nvSpPr>
            <p:spPr>
              <a:xfrm>
                <a:off x="5824929" y="371683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记作</a:t>
                </a:r>
                <a:r>
                  <a:rPr lang="en-US" altLang="zh-CN" sz="2400" dirty="0">
                    <a:solidFill>
                      <a:srgbClr val="000000"/>
                    </a:solidFill>
                    <a:latin typeface="NEU-BZ-S92"/>
                    <a:ea typeface="方正书宋_GBK"/>
                    <a:cs typeface="Times New Roman" panose="02020603050405020304" pitchFamily="18" charset="0"/>
                  </a:rPr>
                  <a:t>z=</a:t>
                </a:r>
                <a14:m>
                  <m:oMath xmlns:m="http://schemas.openxmlformats.org/officeDocument/2006/math">
                    <m:r>
                      <a:rPr lang="en-US" altLang="zh-CN" sz="2400" i="1" dirty="0" smtClean="0">
                        <a:solidFill>
                          <a:srgbClr val="000000"/>
                        </a:solidFill>
                        <a:latin typeface="Cambria Math" panose="02040503050406030204" pitchFamily="18" charset="0"/>
                        <a:ea typeface="方正书宋_GBK"/>
                        <a:cs typeface="Times New Roman" panose="02020603050405020304" pitchFamily="18" charset="0"/>
                      </a:rPr>
                      <m:t>𝑓</m:t>
                    </m:r>
                  </m:oMath>
                </a14:m>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或</a:t>
                </a:r>
                <a:r>
                  <a:rPr lang="en-US" altLang="zh-CN" sz="2400" dirty="0">
                    <a:solidFill>
                      <a:srgbClr val="000000"/>
                    </a:solidFill>
                    <a:latin typeface="NEU-BZ-S92"/>
                    <a:ea typeface="方正书宋_GBK"/>
                    <a:cs typeface="Times New Roman" panose="02020603050405020304" pitchFamily="18" charset="0"/>
                  </a:rPr>
                  <a:t>z=</a:t>
                </a:r>
                <a:r>
                  <a:rPr lang="en-US" altLang="zh-CN" sz="2400" dirty="0">
                    <a:solidFill>
                      <a:srgbClr val="000000"/>
                    </a:solidFill>
                    <a:ea typeface="方正书宋_GBK"/>
                    <a:cs typeface="Times New Roman" panose="02020603050405020304" pitchFamily="18" charset="0"/>
                  </a:rPr>
                  <a:t> </a:t>
                </a:r>
                <a14:m>
                  <m:oMath xmlns:m="http://schemas.openxmlformats.org/officeDocument/2006/math">
                    <m:r>
                      <a:rPr lang="en-US" altLang="zh-CN" sz="2400" i="1" dirty="0">
                        <a:solidFill>
                          <a:srgbClr val="000000"/>
                        </a:solidFill>
                        <a:latin typeface="Cambria Math" panose="02040503050406030204" pitchFamily="18" charset="0"/>
                        <a:ea typeface="方正书宋_GBK"/>
                        <a:cs typeface="Times New Roman" panose="02020603050405020304" pitchFamily="18" charset="0"/>
                      </a:rPr>
                      <m:t>𝑓</m:t>
                    </m:r>
                    <m:r>
                      <a:rPr lang="en-US" altLang="zh-CN" sz="2400" i="1" dirty="0">
                        <a:solidFill>
                          <a:srgbClr val="000000"/>
                        </a:solidFill>
                        <a:latin typeface="Cambria Math" panose="02040503050406030204" pitchFamily="18" charset="0"/>
                        <a:ea typeface="方正书宋_GBK"/>
                        <a:cs typeface="Times New Roman" panose="02020603050405020304" pitchFamily="18" charset="0"/>
                      </a:rPr>
                      <m:t> </m:t>
                    </m:r>
                  </m:oMath>
                </a14:m>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7" name="矩形 6">
                <a:extLst>
                  <a:ext uri="{FF2B5EF4-FFF2-40B4-BE49-F238E27FC236}">
                    <a16:creationId xmlns:a16="http://schemas.microsoft.com/office/drawing/2014/main" id="{E12B1B8C-5164-96F3-BE69-00C2416D7B27}"/>
                  </a:ext>
                </a:extLst>
              </p:cNvPr>
              <p:cNvSpPr>
                <a:spLocks noRot="1" noChangeAspect="1" noMove="1" noResize="1" noEditPoints="1" noAdjustHandles="1" noChangeArrowheads="1" noChangeShapeType="1" noTextEdit="1"/>
              </p:cNvSpPr>
              <p:nvPr/>
            </p:nvSpPr>
            <p:spPr>
              <a:xfrm>
                <a:off x="5824929" y="3716836"/>
                <a:ext cx="10453037" cy="344966"/>
              </a:xfrm>
              <a:prstGeom prst="rect">
                <a:avLst/>
              </a:prstGeom>
              <a:blipFill>
                <a:blip r:embed="rId2"/>
                <a:stretch>
                  <a:fillRect t="-46429" b="-42857"/>
                </a:stretch>
              </a:blipFill>
            </p:spPr>
            <p:txBody>
              <a:bodyPr/>
              <a:lstStyle/>
              <a:p>
                <a:r>
                  <a:rPr lang="zh-CN" altLang="en-US">
                    <a:noFill/>
                  </a:rPr>
                  <a:t> </a:t>
                </a:r>
              </a:p>
            </p:txBody>
          </p:sp>
        </mc:Fallback>
      </mc:AlternateContent>
      <p:sp>
        <p:nvSpPr>
          <p:cNvPr id="8" name="矩形 7">
            <a:extLst>
              <a:ext uri="{FF2B5EF4-FFF2-40B4-BE49-F238E27FC236}">
                <a16:creationId xmlns:a16="http://schemas.microsoft.com/office/drawing/2014/main" id="{83DE730F-1235-12E7-526B-7898B6B1E3EE}"/>
              </a:ext>
            </a:extLst>
          </p:cNvPr>
          <p:cNvSpPr/>
          <p:nvPr/>
        </p:nvSpPr>
        <p:spPr>
          <a:xfrm>
            <a:off x="869481" y="441962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其中</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称为函数</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的自变量，</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5149038" y="4419623"/>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称为函数</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的因变量，</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D67A76A8-F056-62AA-C62F-C97C7257B270}"/>
              </a:ext>
            </a:extLst>
          </p:cNvPr>
          <p:cNvSpPr/>
          <p:nvPr/>
        </p:nvSpPr>
        <p:spPr>
          <a:xfrm>
            <a:off x="8235778" y="4419623"/>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为函数</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的定义域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463739C1-133B-A0CB-5023-215FD1EC8328}"/>
              </a:ext>
            </a:extLst>
          </p:cNvPr>
          <p:cNvSpPr/>
          <p:nvPr/>
        </p:nvSpPr>
        <p:spPr>
          <a:xfrm>
            <a:off x="791610" y="504977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函数值的全体记为</a:t>
            </a:r>
            <a:r>
              <a:rPr lang="en-US" altLang="zh-CN" sz="2400" dirty="0">
                <a:solidFill>
                  <a:srgbClr val="000000"/>
                </a:solidFill>
                <a:latin typeface="NEU-BZ-S92"/>
                <a:ea typeface="方正书宋_GBK"/>
                <a:cs typeface="Times New Roman" panose="02020603050405020304" pitchFamily="18" charset="0"/>
              </a:rPr>
              <a:t>W={</a:t>
            </a:r>
            <a:r>
              <a:rPr lang="en-US" altLang="zh-CN" sz="2400" dirty="0" err="1">
                <a:solidFill>
                  <a:srgbClr val="000000"/>
                </a:solidFill>
                <a:latin typeface="NEU-BZ-S92"/>
                <a:ea typeface="方正书宋_GBK"/>
                <a:cs typeface="Times New Roman" panose="02020603050405020304" pitchFamily="18" charset="0"/>
              </a:rPr>
              <a:t>z|z</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y)∈D}</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A7AE6E-9233-CEBB-1AFF-CF2F0B278C2A}"/>
              </a:ext>
            </a:extLst>
          </p:cNvPr>
          <p:cNvSpPr/>
          <p:nvPr/>
        </p:nvSpPr>
        <p:spPr>
          <a:xfrm>
            <a:off x="7591946" y="504977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称其为函数</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的值域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05713137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20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0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2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20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left)">
                                      <p:cBhvr>
                                        <p:cTn id="57" dur="20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2000"/>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2000"/>
                                        <p:tgtEl>
                                          <p:spTgt spid="1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wipe(left)">
                                      <p:cBhvr>
                                        <p:cTn id="7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24" grpId="0"/>
      <p:bldP spid="26" grpId="0"/>
      <p:bldP spid="3" grpId="0"/>
      <p:bldP spid="4" grpId="0"/>
      <p:bldP spid="5" grpId="0"/>
      <p:bldP spid="6" grpId="0"/>
      <p:bldP spid="7" grpId="0"/>
      <p:bldP spid="8" grpId="0"/>
      <p:bldP spid="10" grpId="0"/>
      <p:bldP spid="11" grpId="0"/>
      <p:bldP spid="12" grpId="0"/>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791610" y="96157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与一元函数一样，</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3374506" y="941116"/>
            <a:ext cx="9722543" cy="346698"/>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二元函数的两个基本要素也是定义域与对应法则</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791609" y="159097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实际问题中定义域由问题的实际意义所确定，</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6965481" y="157099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如本节的例</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791608" y="221302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其定义域为</a:t>
            </a:r>
            <a:r>
              <a:rPr lang="en-US" altLang="zh-CN" sz="2400" dirty="0">
                <a:solidFill>
                  <a:srgbClr val="000000"/>
                </a:solidFill>
                <a:latin typeface="NEU-BZ-S92"/>
                <a:ea typeface="方正书宋_GBK"/>
                <a:cs typeface="Times New Roman" panose="02020603050405020304" pitchFamily="18" charset="0"/>
              </a:rPr>
              <a:t>D={(r</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h)|r&gt;0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h&gt;0}.</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5536605" y="2221877"/>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对于一般用解析式表示的二元函数，</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813540" y="28422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通常约定使对应法则有意义的所有</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组成的集合为函数的定义域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75E195FC-97DE-0F0A-8ED2-1DFCA4613206}"/>
                  </a:ext>
                </a:extLst>
              </p:cNvPr>
              <p:cNvSpPr/>
              <p:nvPr/>
            </p:nvSpPr>
            <p:spPr>
              <a:xfrm>
                <a:off x="791607" y="349832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例如函数</a:t>
                </a:r>
                <a:r>
                  <a:rPr lang="en-US" altLang="zh-CN" sz="2400" dirty="0">
                    <a:solidFill>
                      <a:srgbClr val="000000"/>
                    </a:solidFill>
                    <a:latin typeface="NEU-BZ-S92"/>
                    <a:ea typeface="方正书宋_GBK"/>
                    <a:cs typeface="Times New Roman" panose="02020603050405020304" pitchFamily="18" charset="0"/>
                  </a:rPr>
                  <a:t>z=1/</a:t>
                </a:r>
                <a14:m>
                  <m:oMath xmlns:m="http://schemas.openxmlformats.org/officeDocument/2006/math">
                    <m:rad>
                      <m:radPr>
                        <m:degHide m:val="on"/>
                        <m:ctrlPr>
                          <a:rPr lang="en-US" altLang="zh-CN" sz="2400" i="1" smtClean="0">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e>
                    </m:rad>
                  </m:oMath>
                </a14:m>
                <a:r>
                  <a:rPr lang="zh-CN" altLang="en-US" sz="2400" dirty="0">
                    <a:solidFill>
                      <a:srgbClr val="000000"/>
                    </a:solidFill>
                    <a:latin typeface="NEU-BZ-S92"/>
                    <a:ea typeface="方正书宋_GBK"/>
                    <a:cs typeface="Times New Roman" panose="02020603050405020304" pitchFamily="18" charset="0"/>
                  </a:rPr>
                  <a:t>的定义域为</a:t>
                </a:r>
                <a:r>
                  <a:rPr lang="en-US" altLang="zh-CN" sz="2400" dirty="0">
                    <a:solidFill>
                      <a:srgbClr val="000000"/>
                    </a:solidFill>
                    <a:latin typeface="NEU-BZ-S92"/>
                    <a:ea typeface="方正书宋_GBK"/>
                    <a:cs typeface="Times New Roman" panose="02020603050405020304" pitchFamily="18" charset="0"/>
                  </a:rPr>
                  <a:t>D={(x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x+y</a:t>
                </a:r>
                <a:r>
                  <a:rPr lang="en-US" altLang="zh-CN" sz="2400" dirty="0">
                    <a:solidFill>
                      <a:srgbClr val="000000"/>
                    </a:solidFill>
                    <a:latin typeface="NEU-BZ-S92"/>
                    <a:ea typeface="方正书宋_GBK"/>
                    <a:cs typeface="Times New Roman" panose="02020603050405020304" pitchFamily="18" charset="0"/>
                  </a:rPr>
                  <a:t>&gt;0}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6" name="矩形 5">
                <a:extLst>
                  <a:ext uri="{FF2B5EF4-FFF2-40B4-BE49-F238E27FC236}">
                    <a16:creationId xmlns:a16="http://schemas.microsoft.com/office/drawing/2014/main" id="{75E195FC-97DE-0F0A-8ED2-1DFCA4613206}"/>
                  </a:ext>
                </a:extLst>
              </p:cNvPr>
              <p:cNvSpPr>
                <a:spLocks noRot="1" noChangeAspect="1" noMove="1" noResize="1" noEditPoints="1" noAdjustHandles="1" noChangeArrowheads="1" noChangeShapeType="1" noTextEdit="1"/>
              </p:cNvSpPr>
              <p:nvPr/>
            </p:nvSpPr>
            <p:spPr>
              <a:xfrm>
                <a:off x="791607" y="3498321"/>
                <a:ext cx="10453037" cy="344966"/>
              </a:xfrm>
              <a:prstGeom prst="rect">
                <a:avLst/>
              </a:prstGeom>
              <a:blipFill>
                <a:blip r:embed="rId2"/>
                <a:stretch>
                  <a:fillRect t="-46429" b="-39286"/>
                </a:stretch>
              </a:blipFill>
            </p:spPr>
            <p:txBody>
              <a:bodyPr/>
              <a:lstStyle/>
              <a:p>
                <a:r>
                  <a:rPr lang="zh-CN" altLang="en-US">
                    <a:noFill/>
                  </a:rPr>
                  <a:t> </a:t>
                </a:r>
              </a:p>
            </p:txBody>
          </p:sp>
        </mc:Fallback>
      </mc:AlternateContent>
      <p:sp>
        <p:nvSpPr>
          <p:cNvPr id="7" name="矩形 6">
            <a:extLst>
              <a:ext uri="{FF2B5EF4-FFF2-40B4-BE49-F238E27FC236}">
                <a16:creationId xmlns:a16="http://schemas.microsoft.com/office/drawing/2014/main" id="{E12B1B8C-5164-96F3-BE69-00C2416D7B27}"/>
              </a:ext>
            </a:extLst>
          </p:cNvPr>
          <p:cNvSpPr/>
          <p:nvPr/>
        </p:nvSpPr>
        <p:spPr>
          <a:xfrm>
            <a:off x="6965481" y="351819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这是一个无界开区域；</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83DE730F-1235-12E7-526B-7898B6B1E3EE}"/>
              </a:ext>
            </a:extLst>
          </p:cNvPr>
          <p:cNvSpPr/>
          <p:nvPr/>
        </p:nvSpPr>
        <p:spPr>
          <a:xfrm>
            <a:off x="791607" y="413599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函数</a:t>
            </a:r>
            <a:r>
              <a:rPr lang="en-US" altLang="zh-CN" sz="2400" dirty="0">
                <a:solidFill>
                  <a:srgbClr val="000000"/>
                </a:solidFill>
                <a:latin typeface="NEU-BZ-S92"/>
                <a:ea typeface="方正书宋_GBK"/>
                <a:cs typeface="Times New Roman" panose="02020603050405020304" pitchFamily="18" charset="0"/>
              </a:rPr>
              <a:t>z=</a:t>
            </a:r>
            <a:r>
              <a:rPr lang="en-US" altLang="zh-CN" sz="2400" dirty="0" err="1">
                <a:solidFill>
                  <a:srgbClr val="000000"/>
                </a:solidFill>
                <a:latin typeface="NEU-BZ-S92"/>
                <a:ea typeface="方正书宋_GBK"/>
                <a:cs typeface="Times New Roman" panose="02020603050405020304" pitchFamily="18" charset="0"/>
              </a:rPr>
              <a:t>arcsin</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的定义域是</a:t>
            </a:r>
            <a:r>
              <a:rPr lang="en-US" altLang="zh-CN" sz="2400" dirty="0">
                <a:solidFill>
                  <a:srgbClr val="000000"/>
                </a:solidFill>
                <a:latin typeface="NEU-BZ-S92"/>
                <a:ea typeface="方正书宋_GBK"/>
                <a:cs typeface="Times New Roman" panose="02020603050405020304" pitchFamily="18" charset="0"/>
              </a:rPr>
              <a:t>D={(x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7768670" y="4107550"/>
            <a:ext cx="10453037" cy="577530"/>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这是一个有界的闭区域</a:t>
            </a:r>
            <a:r>
              <a:rPr lang="en-US" altLang="zh-CN" sz="2400" dirty="0">
                <a:solidFill>
                  <a:srgbClr val="000000"/>
                </a:solidFill>
                <a:latin typeface="NEU-BZ-S92"/>
                <a:ea typeface="方正书宋_GBK"/>
                <a:cs typeface="Times New Roman" panose="02020603050405020304" pitchFamily="18" charset="0"/>
              </a:rPr>
              <a:t>.</a:t>
            </a:r>
          </a:p>
          <a:p>
            <a:pPr indent="266700">
              <a:lnSpc>
                <a:spcPts val="1810"/>
              </a:lnSpc>
            </a:pPr>
            <a:endParaRPr lang="en-US"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463739C1-133B-A0CB-5023-215FD1EC8328}"/>
              </a:ext>
            </a:extLst>
          </p:cNvPr>
          <p:cNvSpPr/>
          <p:nvPr/>
        </p:nvSpPr>
        <p:spPr>
          <a:xfrm>
            <a:off x="1162313" y="483364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注</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A7AE6E-9233-CEBB-1AFF-CF2F0B278C2A}"/>
              </a:ext>
            </a:extLst>
          </p:cNvPr>
          <p:cNvSpPr/>
          <p:nvPr/>
        </p:nvSpPr>
        <p:spPr>
          <a:xfrm>
            <a:off x="1895481" y="482170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与二元函数的定义类似，</a:t>
            </a:r>
            <a:endParaRPr lang="zh-CN"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5445989" y="480530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可定义</a:t>
            </a:r>
            <a:r>
              <a:rPr lang="en-US" altLang="zh-CN" sz="2400" dirty="0">
                <a:solidFill>
                  <a:srgbClr val="000000"/>
                </a:solidFill>
                <a:latin typeface="NEU-BZ-S92"/>
                <a:ea typeface="方正书宋_GBK"/>
                <a:cs typeface="Times New Roman" panose="02020603050405020304" pitchFamily="18" charset="0"/>
              </a:rPr>
              <a:t>n(≥3)</a:t>
            </a:r>
            <a:r>
              <a:rPr lang="zh-CN" altLang="en-US" sz="2400" dirty="0">
                <a:solidFill>
                  <a:srgbClr val="000000"/>
                </a:solidFill>
                <a:latin typeface="NEU-BZ-S92"/>
                <a:ea typeface="方正书宋_GBK"/>
                <a:cs typeface="Times New Roman" panose="02020603050405020304" pitchFamily="18" charset="0"/>
              </a:rPr>
              <a:t>元函数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1738963" y="547461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二元及二元以上的函数统称为多元函数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24478657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20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0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2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20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left)">
                                      <p:cBhvr>
                                        <p:cTn id="57" dur="20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20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20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left)">
                                      <p:cBhvr>
                                        <p:cTn id="72" dur="20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24" grpId="0"/>
      <p:bldP spid="26" grpId="0"/>
      <p:bldP spid="3" grpId="0"/>
      <p:bldP spid="4" grpId="0"/>
      <p:bldP spid="5" grpId="0"/>
      <p:bldP spid="6" grpId="0"/>
      <p:bldP spid="7" grpId="0"/>
      <p:bldP spid="8" grpId="0"/>
      <p:bldP spid="10" grpId="0"/>
      <p:bldP spid="12" grpId="0"/>
      <p:bldP spid="13" grpId="0"/>
      <p:bldP spid="14" grpId="0"/>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742183" y="57851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例</a:t>
            </a:r>
            <a:r>
              <a:rPr lang="en-US" altLang="zh-CN" sz="2400" dirty="0">
                <a:solidFill>
                  <a:srgbClr val="000000"/>
                </a:solidFill>
                <a:latin typeface="NEU-BZ-S92"/>
                <a:ea typeface="方正书宋_GBK"/>
                <a:cs typeface="Times New Roman" panose="02020603050405020304" pitchFamily="18" charset="0"/>
              </a:rPr>
              <a:t>5 </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8BE646F3-911A-191F-C8AE-9F9BB24AED9A}"/>
              </a:ext>
            </a:extLst>
          </p:cNvPr>
          <p:cNvSpPr/>
          <p:nvPr/>
        </p:nvSpPr>
        <p:spPr>
          <a:xfrm>
            <a:off x="1846054" y="557805"/>
            <a:ext cx="9722543" cy="346698"/>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确定函数</a:t>
            </a:r>
            <a:r>
              <a:rPr lang="en-US" altLang="zh-CN" sz="2400" dirty="0">
                <a:solidFill>
                  <a:srgbClr val="000000"/>
                </a:solidFill>
                <a:latin typeface="NEU-BZ-S92"/>
                <a:ea typeface="方正书宋_GBK"/>
                <a:cs typeface="Times New Roman" panose="02020603050405020304" pitchFamily="18" charset="0"/>
              </a:rPr>
              <a:t>z=x2+y2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1+ln(36</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4x2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9y2)</a:t>
            </a:r>
            <a:r>
              <a:rPr lang="zh-CN" altLang="en-US" sz="2400" dirty="0">
                <a:solidFill>
                  <a:srgbClr val="000000"/>
                </a:solidFill>
                <a:latin typeface="NEU-BZ-S92"/>
                <a:ea typeface="方正书宋_GBK"/>
                <a:cs typeface="Times New Roman" panose="02020603050405020304" pitchFamily="18" charset="0"/>
              </a:rPr>
              <a:t>的定义域</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742182" y="120791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480806" y="118749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要使右边解析式有意义，</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742181" y="182996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自变量</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要同时满足</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4473924" y="1788220"/>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36</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4x</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9y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&gt;0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820054" y="253732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这两个不等式表示的点（</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）的集合分别为</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1689535" y="3091318"/>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D1={(x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D2={ (x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/9+y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/4&lt;1 }.</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83DE730F-1235-12E7-526B-7898B6B1E3EE}"/>
              </a:ext>
            </a:extLst>
          </p:cNvPr>
          <p:cNvSpPr/>
          <p:nvPr/>
        </p:nvSpPr>
        <p:spPr>
          <a:xfrm>
            <a:off x="742180" y="375293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所以，</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1846054" y="37611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该函数的定义域为</a:t>
            </a:r>
            <a:r>
              <a:rPr lang="en-US" altLang="zh-CN" sz="2400" dirty="0">
                <a:solidFill>
                  <a:srgbClr val="000000"/>
                </a:solidFill>
                <a:latin typeface="NEU-BZ-S92"/>
                <a:ea typeface="方正书宋_GBK"/>
                <a:cs typeface="Times New Roman" panose="02020603050405020304" pitchFamily="18" charset="0"/>
              </a:rPr>
              <a:t>D1∩D2</a:t>
            </a:r>
            <a:r>
              <a:rPr lang="zh-CN" altLang="en-US" sz="2400" dirty="0">
                <a:solidFill>
                  <a:srgbClr val="000000"/>
                </a:solidFill>
                <a:latin typeface="NEU-BZ-S92"/>
                <a:ea typeface="方正书宋_GBK"/>
                <a:cs typeface="Times New Roman" panose="02020603050405020304" pitchFamily="18" charset="0"/>
              </a:rPr>
              <a:t>，</a:t>
            </a:r>
            <a:endParaRPr lang="en-US"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5627057" y="3786475"/>
            <a:ext cx="11883080"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即单位圆</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的外部（连同其圆周）</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742180" y="442274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和椭圆</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/9+y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/4=1</a:t>
            </a:r>
            <a:r>
              <a:rPr lang="zh-CN" altLang="en-US" sz="2400" dirty="0">
                <a:solidFill>
                  <a:srgbClr val="000000"/>
                </a:solidFill>
                <a:latin typeface="NEU-BZ-S92"/>
                <a:ea typeface="方正书宋_GBK"/>
                <a:cs typeface="Times New Roman" panose="02020603050405020304" pitchFamily="18" charset="0"/>
              </a:rPr>
              <a:t>的内部（不包含椭圆）的交集（如图</a:t>
            </a:r>
            <a:r>
              <a:rPr lang="en-US" altLang="zh-CN" sz="2400" dirty="0">
                <a:solidFill>
                  <a:srgbClr val="000000"/>
                </a:solidFill>
                <a:latin typeface="NEU-BZ-S92"/>
                <a:ea typeface="方正书宋_GBK"/>
                <a:cs typeface="Times New Roman" panose="02020603050405020304" pitchFamily="18" charset="0"/>
              </a:rPr>
              <a:t>6-12</a:t>
            </a:r>
            <a:r>
              <a:rPr lang="zh-CN" altLang="en-US" sz="2400" dirty="0">
                <a:solidFill>
                  <a:srgbClr val="000000"/>
                </a:solidFill>
                <a:latin typeface="NEU-BZ-S92"/>
                <a:ea typeface="方正书宋_GBK"/>
                <a:cs typeface="Times New Roman" panose="02020603050405020304" pitchFamily="18" charset="0"/>
              </a:rPr>
              <a:t>所示）</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871B12A8-8180-D2C0-4601-9D697A9AE8AA}"/>
              </a:ext>
            </a:extLst>
          </p:cNvPr>
          <p:cNvSpPr/>
          <p:nvPr/>
        </p:nvSpPr>
        <p:spPr>
          <a:xfrm>
            <a:off x="6806568" y="612546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6-12</a:t>
            </a:r>
            <a:r>
              <a:rPr lang="zh-CN" altLang="en-US" sz="2400" dirty="0">
                <a:solidFill>
                  <a:srgbClr val="000000"/>
                </a:solidFill>
                <a:latin typeface="NEU-BZ-S92"/>
                <a:ea typeface="方正书宋_GBK"/>
                <a:cs typeface="Times New Roman" panose="02020603050405020304" pitchFamily="18" charset="0"/>
              </a:rPr>
              <a:t>所示</a:t>
            </a:r>
            <a:endParaRPr lang="zh-CN" altLang="zh-CN" sz="2400" dirty="0">
              <a:solidFill>
                <a:srgbClr val="000000"/>
              </a:solidFill>
              <a:latin typeface="NEU-BZ-S92"/>
              <a:ea typeface="方正书宋_GBK"/>
              <a:cs typeface="Times New Roman" panose="02020603050405020304" pitchFamily="18" charset="0"/>
            </a:endParaRPr>
          </a:p>
        </p:txBody>
      </p:sp>
      <p:pic>
        <p:nvPicPr>
          <p:cNvPr id="16" name="图片 15">
            <a:extLst>
              <a:ext uri="{FF2B5EF4-FFF2-40B4-BE49-F238E27FC236}">
                <a16:creationId xmlns:a16="http://schemas.microsoft.com/office/drawing/2014/main" id="{E56AEE81-8085-9105-D4CE-8D3E4183819E}"/>
              </a:ext>
            </a:extLst>
          </p:cNvPr>
          <p:cNvPicPr>
            <a:picLocks noChangeAspect="1"/>
          </p:cNvPicPr>
          <p:nvPr/>
        </p:nvPicPr>
        <p:blipFill>
          <a:blip r:embed="rId2"/>
          <a:stretch>
            <a:fillRect/>
          </a:stretch>
        </p:blipFill>
        <p:spPr>
          <a:xfrm>
            <a:off x="3979654" y="4900570"/>
            <a:ext cx="2312614" cy="1701233"/>
          </a:xfrm>
          <a:prstGeom prst="rect">
            <a:avLst/>
          </a:prstGeom>
        </p:spPr>
      </p:pic>
    </p:spTree>
    <p:extLst>
      <p:ext uri="{BB962C8B-B14F-4D97-AF65-F5344CB8AC3E}">
        <p14:creationId xmlns:p14="http://schemas.microsoft.com/office/powerpoint/2010/main" val="71881361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20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0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2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20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20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20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20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P spid="24" grpId="0"/>
      <p:bldP spid="26" grpId="0"/>
      <p:bldP spid="3" grpId="0"/>
      <p:bldP spid="4" grpId="0"/>
      <p:bldP spid="5" grpId="0"/>
      <p:bldP spid="6" grpId="0"/>
      <p:bldP spid="8" grpId="0"/>
      <p:bldP spid="10" grpId="0"/>
      <p:bldP spid="14" grpId="0"/>
      <p:bldP spid="15" grpId="0"/>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791607" y="865842"/>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2. </a:t>
            </a:r>
            <a:r>
              <a:rPr lang="zh-CN" altLang="en-US" sz="2400" dirty="0">
                <a:solidFill>
                  <a:srgbClr val="000000"/>
                </a:solidFill>
                <a:latin typeface="NEU-BZ-S92"/>
                <a:ea typeface="方正书宋_GBK"/>
                <a:cs typeface="Times New Roman" panose="02020603050405020304" pitchFamily="18" charset="0"/>
              </a:rPr>
              <a:t>二元函数的图形</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791609" y="159097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是定义域为</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的二元函数，</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4822166" y="1591662"/>
            <a:ext cx="11881913" cy="345544"/>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称空间点集</a:t>
            </a:r>
            <a:r>
              <a:rPr lang="en-US" altLang="zh-CN" sz="2400" dirty="0">
                <a:solidFill>
                  <a:srgbClr val="000000"/>
                </a:solidFill>
                <a:latin typeface="NEU-BZ-S92"/>
                <a:ea typeface="方正书宋_GBK"/>
                <a:cs typeface="Times New Roman" panose="02020603050405020304" pitchFamily="18" charset="0"/>
              </a:rPr>
              <a:t>S={(x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z)|z=f(x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y)∈D}</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791608" y="221302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为函数</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的图形</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2985315" y="2221223"/>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通常二元函数</a:t>
            </a:r>
            <a:r>
              <a:rPr lang="en-US" altLang="zh-CN" sz="2400" dirty="0">
                <a:solidFill>
                  <a:srgbClr val="000000"/>
                </a:solidFill>
                <a:latin typeface="NEU-BZ-S92"/>
                <a:ea typeface="方正书宋_GBK"/>
                <a:cs typeface="Times New Roman" panose="02020603050405020304" pitchFamily="18" charset="0"/>
              </a:rPr>
              <a:t>z=f(x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的图形是空间的一张曲面（见图</a:t>
            </a:r>
            <a:r>
              <a:rPr lang="en-US" altLang="zh-CN" sz="2400" dirty="0">
                <a:solidFill>
                  <a:srgbClr val="000000"/>
                </a:solidFill>
                <a:latin typeface="NEU-BZ-S92"/>
                <a:ea typeface="方正书宋_GBK"/>
                <a:cs typeface="Times New Roman" panose="02020603050405020304" pitchFamily="18" charset="0"/>
              </a:rPr>
              <a:t>6-13</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813540" y="28422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该曲面在坐标平面</a:t>
            </a:r>
            <a:r>
              <a:rPr lang="en-US" altLang="zh-CN" sz="2400" dirty="0">
                <a:solidFill>
                  <a:srgbClr val="000000"/>
                </a:solidFill>
                <a:latin typeface="NEU-BZ-S92"/>
                <a:ea typeface="方正书宋_GBK"/>
                <a:cs typeface="Times New Roman" panose="02020603050405020304" pitchFamily="18" charset="0"/>
              </a:rPr>
              <a:t>Oxy</a:t>
            </a:r>
            <a:r>
              <a:rPr lang="zh-CN" altLang="en-US" sz="2400" dirty="0">
                <a:solidFill>
                  <a:srgbClr val="000000"/>
                </a:solidFill>
                <a:latin typeface="NEU-BZ-S92"/>
                <a:ea typeface="方正书宋_GBK"/>
                <a:cs typeface="Times New Roman" panose="02020603050405020304" pitchFamily="18" charset="0"/>
              </a:rPr>
              <a:t>上的投影就是函数的定义域</a:t>
            </a:r>
            <a:r>
              <a:rPr lang="en-US" altLang="zh-CN" sz="2400" dirty="0">
                <a:solidFill>
                  <a:srgbClr val="000000"/>
                </a:solidFill>
                <a:latin typeface="NEU-BZ-S92"/>
                <a:ea typeface="方正书宋_GBK"/>
                <a:cs typeface="Times New Roman" panose="02020603050405020304" pitchFamily="18" charset="0"/>
              </a:rPr>
              <a:t>D.</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7970695" y="28422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E12B1B8C-5164-96F3-BE69-00C2416D7B27}"/>
                  </a:ext>
                </a:extLst>
              </p:cNvPr>
              <p:cNvSpPr/>
              <p:nvPr/>
            </p:nvSpPr>
            <p:spPr>
              <a:xfrm>
                <a:off x="350074" y="3446175"/>
                <a:ext cx="11491852" cy="344133"/>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二元函数</a:t>
                </a:r>
                <a:r>
                  <a:rPr lang="en-US" altLang="zh-CN" sz="2400" dirty="0">
                    <a:solidFill>
                      <a:srgbClr val="000000"/>
                    </a:solidFill>
                    <a:latin typeface="NEU-BZ-S92"/>
                    <a:ea typeface="方正书宋_GBK"/>
                    <a:cs typeface="Times New Roman" panose="02020603050405020304" pitchFamily="18" charset="0"/>
                  </a:rPr>
                  <a:t>z= </a:t>
                </a:r>
                <a14:m>
                  <m:oMath xmlns:m="http://schemas.openxmlformats.org/officeDocument/2006/math">
                    <m:rad>
                      <m:radPr>
                        <m:degHide m:val="on"/>
                        <m:ctrlPr>
                          <a:rPr lang="en-US" altLang="zh-CN" sz="2400" i="1" smtClean="0">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1</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30000" dirty="0">
                            <a:solidFill>
                              <a:srgbClr val="000000"/>
                            </a:solidFill>
                            <a:latin typeface="NEU-BZ-S92"/>
                            <a:ea typeface="方正书宋_GBK"/>
                            <a:cs typeface="Times New Roman" panose="02020603050405020304" pitchFamily="18" charset="0"/>
                          </a:rPr>
                          <m:t>2</m:t>
                        </m:r>
                      </m:e>
                    </m:rad>
                  </m:oMath>
                </a14:m>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的图形是以原点为球心、半径为</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的球面的上半球面；</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7" name="矩形 6">
                <a:extLst>
                  <a:ext uri="{FF2B5EF4-FFF2-40B4-BE49-F238E27FC236}">
                    <a16:creationId xmlns:a16="http://schemas.microsoft.com/office/drawing/2014/main" id="{E12B1B8C-5164-96F3-BE69-00C2416D7B27}"/>
                  </a:ext>
                </a:extLst>
              </p:cNvPr>
              <p:cNvSpPr>
                <a:spLocks noRot="1" noChangeAspect="1" noMove="1" noResize="1" noEditPoints="1" noAdjustHandles="1" noChangeArrowheads="1" noChangeShapeType="1" noTextEdit="1"/>
              </p:cNvSpPr>
              <p:nvPr/>
            </p:nvSpPr>
            <p:spPr>
              <a:xfrm>
                <a:off x="350074" y="3446175"/>
                <a:ext cx="11491852" cy="344133"/>
              </a:xfrm>
              <a:prstGeom prst="rect">
                <a:avLst/>
              </a:prstGeom>
              <a:blipFill>
                <a:blip r:embed="rId2"/>
                <a:stretch>
                  <a:fillRect t="-46429" r="-3422" b="-39286"/>
                </a:stretch>
              </a:blipFill>
            </p:spPr>
            <p:txBody>
              <a:bodyPr/>
              <a:lstStyle/>
              <a:p>
                <a:r>
                  <a:rPr lang="zh-CN" altLang="en-US">
                    <a:noFill/>
                  </a:rPr>
                  <a:t> </a:t>
                </a:r>
              </a:p>
            </p:txBody>
          </p:sp>
        </mc:Fallback>
      </mc:AlternateContent>
      <p:sp>
        <p:nvSpPr>
          <p:cNvPr id="8" name="矩形 7">
            <a:extLst>
              <a:ext uri="{FF2B5EF4-FFF2-40B4-BE49-F238E27FC236}">
                <a16:creationId xmlns:a16="http://schemas.microsoft.com/office/drawing/2014/main" id="{83DE730F-1235-12E7-526B-7898B6B1E3EE}"/>
              </a:ext>
            </a:extLst>
          </p:cNvPr>
          <p:cNvSpPr/>
          <p:nvPr/>
        </p:nvSpPr>
        <p:spPr>
          <a:xfrm>
            <a:off x="791607" y="4011811"/>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z=x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的图形是以原点为顶点、开口向上的旋转抛物面（图</a:t>
            </a:r>
            <a:r>
              <a:rPr lang="en-US" altLang="zh-CN" sz="2400" dirty="0">
                <a:solidFill>
                  <a:srgbClr val="000000"/>
                </a:solidFill>
                <a:latin typeface="NEU-BZ-S92"/>
                <a:ea typeface="方正书宋_GBK"/>
                <a:cs typeface="Times New Roman" panose="02020603050405020304" pitchFamily="18" charset="0"/>
              </a:rPr>
              <a:t>6-14</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463739C1-133B-A0CB-5023-215FD1EC8328}"/>
              </a:ext>
            </a:extLst>
          </p:cNvPr>
          <p:cNvSpPr/>
          <p:nvPr/>
        </p:nvSpPr>
        <p:spPr>
          <a:xfrm>
            <a:off x="813540" y="585299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6-13</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A7AE6E-9233-CEBB-1AFF-CF2F0B278C2A}"/>
              </a:ext>
            </a:extLst>
          </p:cNvPr>
          <p:cNvSpPr/>
          <p:nvPr/>
        </p:nvSpPr>
        <p:spPr>
          <a:xfrm>
            <a:off x="6251042" y="585299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6-14</a:t>
            </a:r>
            <a:endParaRPr lang="zh-CN" altLang="zh-CN" sz="2400" dirty="0">
              <a:solidFill>
                <a:srgbClr val="000000"/>
              </a:solidFill>
              <a:latin typeface="NEU-BZ-S92"/>
              <a:ea typeface="方正书宋_GBK"/>
              <a:cs typeface="Times New Roman" panose="02020603050405020304" pitchFamily="18" charset="0"/>
            </a:endParaRPr>
          </a:p>
        </p:txBody>
      </p:sp>
      <p:pic>
        <p:nvPicPr>
          <p:cNvPr id="11" name="图片 10">
            <a:extLst>
              <a:ext uri="{FF2B5EF4-FFF2-40B4-BE49-F238E27FC236}">
                <a16:creationId xmlns:a16="http://schemas.microsoft.com/office/drawing/2014/main" id="{8814B4BA-0FDD-5F59-D088-634C14DFC48F}"/>
              </a:ext>
            </a:extLst>
          </p:cNvPr>
          <p:cNvPicPr>
            <a:picLocks noChangeAspect="1"/>
          </p:cNvPicPr>
          <p:nvPr/>
        </p:nvPicPr>
        <p:blipFill>
          <a:blip r:embed="rId3"/>
          <a:stretch>
            <a:fillRect/>
          </a:stretch>
        </p:blipFill>
        <p:spPr>
          <a:xfrm>
            <a:off x="8211833" y="4481687"/>
            <a:ext cx="1507945" cy="2081389"/>
          </a:xfrm>
          <a:prstGeom prst="rect">
            <a:avLst/>
          </a:prstGeom>
        </p:spPr>
      </p:pic>
      <p:pic>
        <p:nvPicPr>
          <p:cNvPr id="16" name="图片 15">
            <a:extLst>
              <a:ext uri="{FF2B5EF4-FFF2-40B4-BE49-F238E27FC236}">
                <a16:creationId xmlns:a16="http://schemas.microsoft.com/office/drawing/2014/main" id="{2EC342EC-055B-3BA3-29A6-DA319BFE86B3}"/>
              </a:ext>
            </a:extLst>
          </p:cNvPr>
          <p:cNvPicPr>
            <a:picLocks noChangeAspect="1"/>
          </p:cNvPicPr>
          <p:nvPr/>
        </p:nvPicPr>
        <p:blipFill>
          <a:blip r:embed="rId4"/>
          <a:stretch>
            <a:fillRect/>
          </a:stretch>
        </p:blipFill>
        <p:spPr>
          <a:xfrm>
            <a:off x="2264497" y="4481687"/>
            <a:ext cx="2004100" cy="2168258"/>
          </a:xfrm>
          <a:prstGeom prst="rect">
            <a:avLst/>
          </a:prstGeom>
        </p:spPr>
      </p:pic>
    </p:spTree>
    <p:extLst>
      <p:ext uri="{BB962C8B-B14F-4D97-AF65-F5344CB8AC3E}">
        <p14:creationId xmlns:p14="http://schemas.microsoft.com/office/powerpoint/2010/main" val="303160074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20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left)">
                                      <p:cBhvr>
                                        <p:cTn id="61" dur="20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6" grpId="0"/>
      <p:bldP spid="3" grpId="0"/>
      <p:bldP spid="4" grpId="0"/>
      <p:bldP spid="5" grpId="0"/>
      <p:bldP spid="6" grpId="0"/>
      <p:bldP spid="7" grpId="0"/>
      <p:bldP spid="8" grpId="0"/>
      <p:bldP spid="12" grpId="0"/>
      <p:bldP spid="1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38267" y="606952"/>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三、 二元函数的极限</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554540" y="126323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与一元函数的极限相类似，</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4244859" y="125360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可以定义二元函数的极限</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576474" y="190651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6</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46EF4EC6-944A-B0FC-5D45-11CD31AEE8F8}"/>
                  </a:ext>
                </a:extLst>
              </p:cNvPr>
              <p:cNvSpPr/>
              <p:nvPr/>
            </p:nvSpPr>
            <p:spPr>
              <a:xfrm>
                <a:off x="1501897" y="189459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设函数</a:t>
                </a:r>
                <a:r>
                  <a:rPr lang="en-US" altLang="zh-CN" sz="2400" dirty="0">
                    <a:solidFill>
                      <a:srgbClr val="000000"/>
                    </a:solidFill>
                    <a:latin typeface="NEU-BZ-S92"/>
                    <a:ea typeface="方正书宋_GBK"/>
                    <a:cs typeface="Times New Roman" panose="02020603050405020304" pitchFamily="18" charset="0"/>
                  </a:rPr>
                  <a:t>z=f(x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的某个去心邻域</a:t>
                </a:r>
                <a14:m>
                  <m:oMath xmlns:m="http://schemas.openxmlformats.org/officeDocument/2006/math">
                    <m:acc>
                      <m:accPr>
                        <m:chr m:val="̇"/>
                        <m:ctrlPr>
                          <a:rPr lang="en-US" altLang="zh-CN" sz="2400" i="1" dirty="0" smtClean="0">
                            <a:solidFill>
                              <a:srgbClr val="000000"/>
                            </a:solidFill>
                            <a:latin typeface="Cambria Math" panose="02040503050406030204" pitchFamily="18" charset="0"/>
                            <a:cs typeface="Times New Roman" panose="02020603050405020304" pitchFamily="18" charset="0"/>
                          </a:rPr>
                        </m:ctrlPr>
                      </m:accPr>
                      <m:e>
                        <m:r>
                          <m:rPr>
                            <m:sty m:val="p"/>
                          </m:rPr>
                          <a:rPr lang="en-US" altLang="zh-CN" sz="2400" i="1" dirty="0">
                            <a:solidFill>
                              <a:srgbClr val="000000"/>
                            </a:solidFill>
                            <a:latin typeface="Cambria Math" panose="02040503050406030204" pitchFamily="18" charset="0"/>
                            <a:cs typeface="Times New Roman" panose="02020603050405020304" pitchFamily="18" charset="0"/>
                          </a:rPr>
                          <m:t>U</m:t>
                        </m:r>
                      </m:e>
                    </m:acc>
                  </m:oMath>
                </a14:m>
                <a:r>
                  <a:rPr lang="en-US" altLang="zh-CN" sz="2400" dirty="0">
                    <a:solidFill>
                      <a:srgbClr val="000000"/>
                    </a:solidFill>
                    <a:latin typeface="NEU-BZ-S92"/>
                    <a:ea typeface="方正书宋_GBK"/>
                    <a:cs typeface="Times New Roman" panose="02020603050405020304" pitchFamily="18" charset="0"/>
                  </a:rPr>
                  <a:t> (P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内有定义，</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4" name="矩形 3">
                <a:extLst>
                  <a:ext uri="{FF2B5EF4-FFF2-40B4-BE49-F238E27FC236}">
                    <a16:creationId xmlns:a16="http://schemas.microsoft.com/office/drawing/2014/main" id="{46EF4EC6-944A-B0FC-5D45-11CD31AEE8F8}"/>
                  </a:ext>
                </a:extLst>
              </p:cNvPr>
              <p:cNvSpPr>
                <a:spLocks noRot="1" noChangeAspect="1" noMove="1" noResize="1" noEditPoints="1" noAdjustHandles="1" noChangeArrowheads="1" noChangeShapeType="1" noTextEdit="1"/>
              </p:cNvSpPr>
              <p:nvPr/>
            </p:nvSpPr>
            <p:spPr>
              <a:xfrm>
                <a:off x="1501897" y="1894592"/>
                <a:ext cx="10453037" cy="344966"/>
              </a:xfrm>
              <a:prstGeom prst="rect">
                <a:avLst/>
              </a:prstGeom>
              <a:blipFill>
                <a:blip r:embed="rId2"/>
                <a:stretch>
                  <a:fillRect t="-46429" b="-39286"/>
                </a:stretch>
              </a:blipFill>
            </p:spPr>
            <p:txBody>
              <a:bodyPr/>
              <a:lstStyle/>
              <a:p>
                <a:r>
                  <a:rPr lang="zh-CN" altLang="en-US">
                    <a:noFill/>
                  </a:rPr>
                  <a:t> </a:t>
                </a:r>
              </a:p>
            </p:txBody>
          </p:sp>
        </mc:Fallback>
      </mc:AlternateContent>
      <p:sp>
        <p:nvSpPr>
          <p:cNvPr id="5" name="矩形 4">
            <a:extLst>
              <a:ext uri="{FF2B5EF4-FFF2-40B4-BE49-F238E27FC236}">
                <a16:creationId xmlns:a16="http://schemas.microsoft.com/office/drawing/2014/main" id="{B5EE1D2D-4042-DDEF-6194-276F242A379C}"/>
              </a:ext>
            </a:extLst>
          </p:cNvPr>
          <p:cNvSpPr/>
          <p:nvPr/>
        </p:nvSpPr>
        <p:spPr>
          <a:xfrm>
            <a:off x="9889807" y="1880214"/>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为常数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554539" y="247266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若对任意的</a:t>
            </a:r>
            <a:r>
              <a:rPr lang="el-GR" altLang="zh-CN" sz="2400" dirty="0">
                <a:solidFill>
                  <a:srgbClr val="000000"/>
                </a:solidFill>
                <a:latin typeface="NEU-BZ-S92"/>
                <a:ea typeface="方正书宋_GBK"/>
                <a:cs typeface="Times New Roman" panose="02020603050405020304" pitchFamily="18" charset="0"/>
              </a:rPr>
              <a:t>ε&gt;0</a:t>
            </a:r>
            <a:r>
              <a:rPr lang="zh-CN" altLang="el-GR"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总存在</a:t>
            </a:r>
            <a:r>
              <a:rPr lang="el-GR" altLang="zh-CN" sz="2400" dirty="0">
                <a:solidFill>
                  <a:srgbClr val="000000"/>
                </a:solidFill>
                <a:latin typeface="NEU-BZ-S92"/>
                <a:ea typeface="方正书宋_GBK"/>
                <a:cs typeface="Times New Roman" panose="02020603050405020304" pitchFamily="18" charset="0"/>
              </a:rPr>
              <a:t>δ&gt;0</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E12B1B8C-5164-96F3-BE69-00C2416D7B27}"/>
                  </a:ext>
                </a:extLst>
              </p:cNvPr>
              <p:cNvSpPr/>
              <p:nvPr/>
            </p:nvSpPr>
            <p:spPr>
              <a:xfrm>
                <a:off x="4536075" y="2443892"/>
                <a:ext cx="10453037" cy="357277"/>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使得当</a:t>
                </a:r>
                <a:r>
                  <a:rPr lang="en-US" altLang="zh-CN" sz="2400" dirty="0">
                    <a:solidFill>
                      <a:srgbClr val="000000"/>
                    </a:solidFill>
                    <a:latin typeface="NEU-BZ-S92"/>
                    <a:ea typeface="方正书宋_GBK"/>
                    <a:cs typeface="Times New Roman" panose="02020603050405020304" pitchFamily="18" charset="0"/>
                  </a:rPr>
                  <a:t>0&lt;</a:t>
                </a:r>
                <a:r>
                  <a:rPr lang="zh-CN" altLang="en-US" sz="2400" dirty="0">
                    <a:solidFill>
                      <a:srgbClr val="000000"/>
                    </a:solidFill>
                    <a:latin typeface="NEU-BZ-S92"/>
                    <a:ea typeface="方正书宋_GBK"/>
                    <a:cs typeface="Times New Roman" panose="02020603050405020304" pitchFamily="18" charset="0"/>
                  </a:rPr>
                  <a:t> </a:t>
                </a:r>
                <a14:m>
                  <m:oMath xmlns:m="http://schemas.openxmlformats.org/officeDocument/2006/math">
                    <m:rad>
                      <m:radPr>
                        <m:degHide m:val="on"/>
                        <m:ctrlPr>
                          <a:rPr lang="zh-CN" altLang="en-US" sz="2400" i="1" smtClean="0">
                            <a:solidFill>
                              <a:srgbClr val="000000"/>
                            </a:solidFill>
                            <a:latin typeface="Cambria Math" panose="02040503050406030204" pitchFamily="18" charset="0"/>
                            <a:cs typeface="Times New Roman" panose="02020603050405020304" pitchFamily="18" charset="0"/>
                          </a:rPr>
                        </m:ctrlPr>
                      </m:radPr>
                      <m:deg/>
                      <m:e>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25000" dirty="0">
                            <a:solidFill>
                              <a:srgbClr val="000000"/>
                            </a:solidFill>
                            <a:latin typeface="NEU-BZ-S92"/>
                            <a:ea typeface="方正书宋_GBK"/>
                            <a:cs typeface="Times New Roman" panose="02020603050405020304" pitchFamily="18" charset="0"/>
                          </a:rPr>
                          <m:t>0</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25000" dirty="0">
                            <a:solidFill>
                              <a:srgbClr val="000000"/>
                            </a:solidFill>
                            <a:latin typeface="NEU-BZ-S92"/>
                            <a:ea typeface="方正书宋_GBK"/>
                            <a:cs typeface="Times New Roman" panose="02020603050405020304" pitchFamily="18" charset="0"/>
                          </a:rPr>
                          <m:t>0</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baseline="30000" dirty="0">
                            <a:solidFill>
                              <a:srgbClr val="000000"/>
                            </a:solidFill>
                            <a:latin typeface="NEU-BZ-S92"/>
                            <a:ea typeface="方正书宋_GBK"/>
                            <a:cs typeface="Times New Roman" panose="02020603050405020304" pitchFamily="18" charset="0"/>
                          </a:rPr>
                          <m:t>2</m:t>
                        </m:r>
                      </m:e>
                    </m:rad>
                  </m:oMath>
                </a14:m>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&lt;</a:t>
                </a:r>
                <a:r>
                  <a:rPr lang="el-GR" altLang="zh-CN" sz="2400" dirty="0">
                    <a:solidFill>
                      <a:srgbClr val="000000"/>
                    </a:solidFill>
                    <a:latin typeface="NEU-BZ-S92"/>
                    <a:ea typeface="方正书宋_GBK"/>
                    <a:cs typeface="Times New Roman" panose="02020603050405020304" pitchFamily="18" charset="0"/>
                  </a:rPr>
                  <a:t>δ</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7" name="矩形 6">
                <a:extLst>
                  <a:ext uri="{FF2B5EF4-FFF2-40B4-BE49-F238E27FC236}">
                    <a16:creationId xmlns:a16="http://schemas.microsoft.com/office/drawing/2014/main" id="{E12B1B8C-5164-96F3-BE69-00C2416D7B27}"/>
                  </a:ext>
                </a:extLst>
              </p:cNvPr>
              <p:cNvSpPr>
                <a:spLocks noRot="1" noChangeAspect="1" noMove="1" noResize="1" noEditPoints="1" noAdjustHandles="1" noChangeArrowheads="1" noChangeShapeType="1" noTextEdit="1"/>
              </p:cNvSpPr>
              <p:nvPr/>
            </p:nvSpPr>
            <p:spPr>
              <a:xfrm>
                <a:off x="4536075" y="2443892"/>
                <a:ext cx="10453037" cy="357277"/>
              </a:xfrm>
              <a:prstGeom prst="rect">
                <a:avLst/>
              </a:prstGeom>
              <a:blipFill>
                <a:blip r:embed="rId3"/>
                <a:stretch>
                  <a:fillRect t="-44828" b="-34483"/>
                </a:stretch>
              </a:blipFill>
            </p:spPr>
            <p:txBody>
              <a:bodyPr/>
              <a:lstStyle/>
              <a:p>
                <a:r>
                  <a:rPr lang="zh-CN" altLang="en-US">
                    <a:noFill/>
                  </a:rPr>
                  <a:t> </a:t>
                </a:r>
              </a:p>
            </p:txBody>
          </p:sp>
        </mc:Fallback>
      </mc:AlternateContent>
      <p:sp>
        <p:nvSpPr>
          <p:cNvPr id="8" name="矩形 7">
            <a:extLst>
              <a:ext uri="{FF2B5EF4-FFF2-40B4-BE49-F238E27FC236}">
                <a16:creationId xmlns:a16="http://schemas.microsoft.com/office/drawing/2014/main" id="{83DE730F-1235-12E7-526B-7898B6B1E3EE}"/>
              </a:ext>
            </a:extLst>
          </p:cNvPr>
          <p:cNvSpPr/>
          <p:nvPr/>
        </p:nvSpPr>
        <p:spPr>
          <a:xfrm>
            <a:off x="9098401" y="241800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有</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A|&lt;</a:t>
            </a:r>
            <a:r>
              <a:rPr lang="el-GR" altLang="zh-CN" sz="2400" dirty="0">
                <a:solidFill>
                  <a:srgbClr val="000000"/>
                </a:solidFill>
                <a:latin typeface="NEU-BZ-S92"/>
                <a:ea typeface="方正书宋_GBK"/>
                <a:cs typeface="Times New Roman" panose="02020603050405020304" pitchFamily="18" charset="0"/>
              </a:rPr>
              <a:t>ε</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554539" y="3084034"/>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则称常数</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为函数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y0)</a:t>
            </a:r>
            <a:r>
              <a:rPr lang="zh-CN" altLang="en-US" sz="2400" dirty="0">
                <a:solidFill>
                  <a:srgbClr val="000000"/>
                </a:solidFill>
                <a:latin typeface="NEU-BZ-S92"/>
                <a:ea typeface="方正书宋_GBK"/>
                <a:cs typeface="Times New Roman" panose="02020603050405020304" pitchFamily="18" charset="0"/>
              </a:rPr>
              <a:t>或</a:t>
            </a:r>
            <a:r>
              <a:rPr lang="en-US" altLang="zh-CN" sz="2400" dirty="0">
                <a:solidFill>
                  <a:srgbClr val="000000"/>
                </a:solidFill>
                <a:latin typeface="NEU-BZ-S92"/>
                <a:ea typeface="方正书宋_GBK"/>
                <a:cs typeface="Times New Roman" panose="02020603050405020304" pitchFamily="18" charset="0"/>
              </a:rPr>
              <a:t>P(x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y)→P0(x0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y0)</a:t>
            </a:r>
            <a:r>
              <a:rPr lang="zh-CN" altLang="en-US" sz="2400" dirty="0">
                <a:solidFill>
                  <a:srgbClr val="000000"/>
                </a:solidFill>
                <a:latin typeface="NEU-BZ-S92"/>
                <a:ea typeface="方正书宋_GBK"/>
                <a:cs typeface="Times New Roman" panose="02020603050405020304" pitchFamily="18" charset="0"/>
              </a:rPr>
              <a:t>时的极限，</a:t>
            </a:r>
            <a:endParaRPr lang="en-US"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矩形 12">
                <a:extLst>
                  <a:ext uri="{FF2B5EF4-FFF2-40B4-BE49-F238E27FC236}">
                    <a16:creationId xmlns:a16="http://schemas.microsoft.com/office/drawing/2014/main" id="{34A7AE6E-9233-CEBB-1AFF-CF2F0B278C2A}"/>
                  </a:ext>
                </a:extLst>
              </p:cNvPr>
              <p:cNvSpPr/>
              <p:nvPr/>
            </p:nvSpPr>
            <p:spPr>
              <a:xfrm>
                <a:off x="554539" y="3883469"/>
                <a:ext cx="10453037" cy="577530"/>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记作 </a:t>
                </a:r>
                <a14:m>
                  <m:oMath xmlns:m="http://schemas.openxmlformats.org/officeDocument/2006/math">
                    <m:func>
                      <m:func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i="0" smtClean="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 </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A</m:t>
                        </m:r>
                      </m:e>
                    </m:func>
                  </m:oMath>
                </a14:m>
                <a:r>
                  <a:rPr lang="zh-CN" altLang="en-US" sz="2400" dirty="0">
                    <a:solidFill>
                      <a:srgbClr val="000000"/>
                    </a:solidFill>
                    <a:latin typeface="NEU-BZ-S92"/>
                    <a:ea typeface="方正书宋_GBK"/>
                    <a:cs typeface="Times New Roman" panose="02020603050405020304" pitchFamily="18" charset="0"/>
                  </a:rPr>
                  <a:t>，或</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p>
              <a:p>
                <a:pPr indent="266700">
                  <a:lnSpc>
                    <a:spcPts val="1810"/>
                  </a:lnSpc>
                </a:pPr>
                <a:endParaRPr lang="en-US" altLang="zh-CN" sz="2400" dirty="0">
                  <a:solidFill>
                    <a:srgbClr val="000000"/>
                  </a:solidFill>
                  <a:latin typeface="NEU-BZ-S92"/>
                  <a:ea typeface="方正书宋_GBK"/>
                  <a:cs typeface="Times New Roman" panose="02020603050405020304" pitchFamily="18" charset="0"/>
                </a:endParaRPr>
              </a:p>
            </p:txBody>
          </p:sp>
        </mc:Choice>
        <mc:Fallback xmlns="">
          <p:sp>
            <p:nvSpPr>
              <p:cNvPr id="13" name="矩形 12">
                <a:extLst>
                  <a:ext uri="{FF2B5EF4-FFF2-40B4-BE49-F238E27FC236}">
                    <a16:creationId xmlns:a16="http://schemas.microsoft.com/office/drawing/2014/main" id="{34A7AE6E-9233-CEBB-1AFF-CF2F0B278C2A}"/>
                  </a:ext>
                </a:extLst>
              </p:cNvPr>
              <p:cNvSpPr>
                <a:spLocks noRot="1" noChangeAspect="1" noMove="1" noResize="1" noEditPoints="1" noAdjustHandles="1" noChangeArrowheads="1" noChangeShapeType="1" noTextEdit="1"/>
              </p:cNvSpPr>
              <p:nvPr/>
            </p:nvSpPr>
            <p:spPr>
              <a:xfrm>
                <a:off x="554539" y="3883469"/>
                <a:ext cx="10453037" cy="577530"/>
              </a:xfrm>
              <a:prstGeom prst="rect">
                <a:avLst/>
              </a:prstGeom>
              <a:blipFill>
                <a:blip r:embed="rId4"/>
                <a:stretch>
                  <a:fillRect t="-6170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DCF5D5EE-118E-9730-CD59-0131144D1BB7}"/>
                  </a:ext>
                </a:extLst>
              </p:cNvPr>
              <p:cNvSpPr/>
              <p:nvPr/>
            </p:nvSpPr>
            <p:spPr>
              <a:xfrm>
                <a:off x="554370" y="4711286"/>
                <a:ext cx="10453037" cy="453201"/>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也可记作</a:t>
                </a: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 </m:t>
                                </m:r>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𝑝</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b="0" i="1" smtClean="0">
                                    <a:solidFill>
                                      <a:srgbClr val="000000"/>
                                    </a:solidFill>
                                    <a:latin typeface="Cambria Math" panose="02040503050406030204" pitchFamily="18" charset="0"/>
                                    <a:ea typeface="方正书宋_GBK"/>
                                    <a:cs typeface="Times New Roman" panose="02020603050405020304" pitchFamily="18" charset="0"/>
                                  </a:rPr>
                                  <m:t>𝑝</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sty m:val="p"/>
                          </m:rPr>
                          <a:rPr lang="en-US" altLang="zh-CN" sz="2400" i="1" dirty="0">
                            <a:solidFill>
                              <a:srgbClr val="000000"/>
                            </a:solidFill>
                            <a:latin typeface="Cambria Math" panose="02040503050406030204" pitchFamily="18" charset="0"/>
                            <a:ea typeface="方正书宋_GBK"/>
                            <a:cs typeface="Times New Roman" panose="02020603050405020304" pitchFamily="18" charset="0"/>
                          </a:rPr>
                          <m:t>P</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A</m:t>
                        </m:r>
                      </m:e>
                    </m:func>
                  </m:oMath>
                </a14:m>
                <a:r>
                  <a:rPr lang="zh-CN" altLang="en-US" sz="2400" dirty="0">
                    <a:solidFill>
                      <a:srgbClr val="000000"/>
                    </a:solidFill>
                    <a:latin typeface="NEU-BZ-S92"/>
                    <a:ea typeface="方正书宋_GBK"/>
                    <a:cs typeface="Times New Roman" panose="02020603050405020304" pitchFamily="18" charset="0"/>
                  </a:rPr>
                  <a:t>，或</a:t>
                </a:r>
                <a:r>
                  <a:rPr lang="en-US" altLang="zh-CN" sz="2400" dirty="0">
                    <a:solidFill>
                      <a:srgbClr val="000000"/>
                    </a:solidFill>
                    <a:latin typeface="NEU-BZ-S92"/>
                    <a:ea typeface="方正书宋_GBK"/>
                    <a:cs typeface="Times New Roman" panose="02020603050405020304" pitchFamily="18" charset="0"/>
                  </a:rPr>
                  <a:t>f(P)→A(P→P0).</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4" name="矩形 13">
                <a:extLst>
                  <a:ext uri="{FF2B5EF4-FFF2-40B4-BE49-F238E27FC236}">
                    <a16:creationId xmlns:a16="http://schemas.microsoft.com/office/drawing/2014/main" id="{DCF5D5EE-118E-9730-CD59-0131144D1BB7}"/>
                  </a:ext>
                </a:extLst>
              </p:cNvPr>
              <p:cNvSpPr>
                <a:spLocks noRot="1" noChangeAspect="1" noMove="1" noResize="1" noEditPoints="1" noAdjustHandles="1" noChangeArrowheads="1" noChangeShapeType="1" noTextEdit="1"/>
              </p:cNvSpPr>
              <p:nvPr/>
            </p:nvSpPr>
            <p:spPr>
              <a:xfrm>
                <a:off x="554370" y="4711286"/>
                <a:ext cx="10453037" cy="453201"/>
              </a:xfrm>
              <a:prstGeom prst="rect">
                <a:avLst/>
              </a:prstGeom>
              <a:blipFill>
                <a:blip r:embed="rId5"/>
                <a:stretch>
                  <a:fillRect t="-72222"/>
                </a:stretch>
              </a:blipFill>
            </p:spPr>
            <p:txBody>
              <a:bodyPr/>
              <a:lstStyle/>
              <a:p>
                <a:r>
                  <a:rPr lang="zh-CN" altLang="en-US">
                    <a:noFill/>
                  </a:rPr>
                  <a:t> </a:t>
                </a:r>
              </a:p>
            </p:txBody>
          </p:sp>
        </mc:Fallback>
      </mc:AlternateContent>
      <p:sp>
        <p:nvSpPr>
          <p:cNvPr id="15" name="矩形 14">
            <a:extLst>
              <a:ext uri="{FF2B5EF4-FFF2-40B4-BE49-F238E27FC236}">
                <a16:creationId xmlns:a16="http://schemas.microsoft.com/office/drawing/2014/main" id="{8B5692A9-1493-6B85-824F-C005F6D2B5BB}"/>
              </a:ext>
            </a:extLst>
          </p:cNvPr>
          <p:cNvSpPr/>
          <p:nvPr/>
        </p:nvSpPr>
        <p:spPr>
          <a:xfrm>
            <a:off x="554369" y="532265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为了区别于一元函数的极限，</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50408658-6E34-0178-84C1-D5E4C4AB426D}"/>
              </a:ext>
            </a:extLst>
          </p:cNvPr>
          <p:cNvSpPr/>
          <p:nvPr/>
        </p:nvSpPr>
        <p:spPr>
          <a:xfrm>
            <a:off x="4663288" y="530618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通常把上述二元函数的极限称为二重极限</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CCF9F8AC-91C1-384F-535B-46F6B37EF4B1}"/>
              </a:ext>
            </a:extLst>
          </p:cNvPr>
          <p:cNvSpPr/>
          <p:nvPr/>
        </p:nvSpPr>
        <p:spPr>
          <a:xfrm>
            <a:off x="554369" y="5721391"/>
            <a:ext cx="11378460" cy="830997"/>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二元函数的极限的性质和运算法则与一元函数的极限的性质和运算法则是相同的（如极限的唯一性、局部有界性、局部保号性、迫敛性及四则运算等）</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011694839"/>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20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20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20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20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20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left)">
                                      <p:cBhvr>
                                        <p:cTn id="7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6" grpId="0"/>
      <p:bldP spid="3" grpId="0"/>
      <p:bldP spid="4" grpId="0"/>
      <p:bldP spid="5" grpId="0"/>
      <p:bldP spid="6" grpId="0"/>
      <p:bldP spid="7" grpId="0"/>
      <p:bldP spid="8" grpId="0"/>
      <p:bldP spid="10" grpId="0"/>
      <p:bldP spid="13" grpId="0"/>
      <p:bldP spid="14" grpId="0"/>
      <p:bldP spid="15" grpId="0"/>
      <p:bldP spid="11" grpId="0"/>
      <p:bldP spid="1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38267" y="606952"/>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思考</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1300696" y="60861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请读者自行写出二元函数的上述性质和运算法则</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2EBFB4F6-00A0-D986-BED9-AE2AA3FABED4}"/>
              </a:ext>
            </a:extLst>
          </p:cNvPr>
          <p:cNvSpPr/>
          <p:nvPr/>
        </p:nvSpPr>
        <p:spPr>
          <a:xfrm>
            <a:off x="665571" y="119534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6</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665571" y="172454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求下列二元函数的极限：</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551451" y="2418134"/>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en-US"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A7AE6E-9233-CEBB-1AFF-CF2F0B278C2A}"/>
              </a:ext>
            </a:extLst>
          </p:cNvPr>
          <p:cNvSpPr/>
          <p:nvPr/>
        </p:nvSpPr>
        <p:spPr>
          <a:xfrm>
            <a:off x="1073392" y="239464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记</a:t>
            </a:r>
            <a:r>
              <a:rPr lang="en-US" altLang="zh-CN" sz="2400" dirty="0">
                <a:solidFill>
                  <a:srgbClr val="000000"/>
                </a:solidFill>
                <a:latin typeface="NEU-BZ-S92"/>
                <a:ea typeface="方正书宋_GBK"/>
                <a:cs typeface="Times New Roman" panose="02020603050405020304" pitchFamily="18" charset="0"/>
              </a:rPr>
              <a:t>u=x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en-US"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3519245" y="2354993"/>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(x, y)→(0, 0)</a:t>
            </a:r>
            <a:r>
              <a:rPr lang="zh-CN" altLang="en-US" sz="2400" dirty="0">
                <a:solidFill>
                  <a:srgbClr val="000000"/>
                </a:solidFill>
                <a:latin typeface="NEU-BZ-S92"/>
                <a:ea typeface="方正书宋_GBK"/>
                <a:cs typeface="Times New Roman" panose="02020603050405020304" pitchFamily="18" charset="0"/>
              </a:rPr>
              <a:t>等价于</a:t>
            </a:r>
            <a:r>
              <a:rPr lang="en-US" altLang="zh-CN" sz="2400" dirty="0">
                <a:solidFill>
                  <a:srgbClr val="000000"/>
                </a:solidFill>
                <a:latin typeface="NEU-BZ-S92"/>
                <a:ea typeface="方正书宋_GBK"/>
                <a:cs typeface="Times New Roman" panose="02020603050405020304" pitchFamily="18" charset="0"/>
              </a:rPr>
              <a:t>u→0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1210146" y="296561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则二元函数的极限就转化为一元函数的极限：</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50408658-6E34-0178-84C1-D5E4C4AB426D}"/>
              </a:ext>
            </a:extLst>
          </p:cNvPr>
          <p:cNvSpPr/>
          <p:nvPr/>
        </p:nvSpPr>
        <p:spPr>
          <a:xfrm>
            <a:off x="339613" y="359133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利用无穷小量与有界量乘积是无穷小量这个性质，</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702685CA-5BE1-E284-034F-A5DDB653BA99}"/>
              </a:ext>
            </a:extLst>
          </p:cNvPr>
          <p:cNvPicPr>
            <a:picLocks noChangeAspect="1"/>
          </p:cNvPicPr>
          <p:nvPr/>
        </p:nvPicPr>
        <p:blipFill>
          <a:blip r:embed="rId2"/>
          <a:stretch>
            <a:fillRect/>
          </a:stretch>
        </p:blipFill>
        <p:spPr>
          <a:xfrm>
            <a:off x="4719229" y="1235615"/>
            <a:ext cx="6807200" cy="838200"/>
          </a:xfrm>
          <a:prstGeom prst="rect">
            <a:avLst/>
          </a:prstGeom>
        </p:spPr>
      </p:pic>
      <p:pic>
        <p:nvPicPr>
          <p:cNvPr id="12" name="图片 11">
            <a:extLst>
              <a:ext uri="{FF2B5EF4-FFF2-40B4-BE49-F238E27FC236}">
                <a16:creationId xmlns:a16="http://schemas.microsoft.com/office/drawing/2014/main" id="{4F1455B6-E8F2-7FC5-92CD-52D2D6086486}"/>
              </a:ext>
            </a:extLst>
          </p:cNvPr>
          <p:cNvPicPr>
            <a:picLocks noChangeAspect="1"/>
          </p:cNvPicPr>
          <p:nvPr/>
        </p:nvPicPr>
        <p:blipFill>
          <a:blip r:embed="rId3"/>
          <a:stretch>
            <a:fillRect/>
          </a:stretch>
        </p:blipFill>
        <p:spPr>
          <a:xfrm>
            <a:off x="3013538" y="4179540"/>
            <a:ext cx="4572000" cy="977900"/>
          </a:xfrm>
          <a:prstGeom prst="rect">
            <a:avLst/>
          </a:prstGeom>
        </p:spPr>
      </p:pic>
      <p:sp>
        <p:nvSpPr>
          <p:cNvPr id="17" name="矩形 16">
            <a:extLst>
              <a:ext uri="{FF2B5EF4-FFF2-40B4-BE49-F238E27FC236}">
                <a16:creationId xmlns:a16="http://schemas.microsoft.com/office/drawing/2014/main" id="{2940005B-3357-8A28-A7B3-94F3D45226F3}"/>
              </a:ext>
            </a:extLst>
          </p:cNvPr>
          <p:cNvSpPr/>
          <p:nvPr/>
        </p:nvSpPr>
        <p:spPr>
          <a:xfrm>
            <a:off x="1738963" y="581548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即得</a:t>
            </a:r>
            <a:endParaRPr lang="zh-CN" altLang="zh-CN" sz="2400" dirty="0">
              <a:solidFill>
                <a:srgbClr val="000000"/>
              </a:solidFill>
              <a:latin typeface="NEU-BZ-S92"/>
              <a:ea typeface="方正书宋_GBK"/>
              <a:cs typeface="Times New Roman" panose="02020603050405020304" pitchFamily="18" charset="0"/>
            </a:endParaRPr>
          </a:p>
        </p:txBody>
      </p:sp>
      <p:pic>
        <p:nvPicPr>
          <p:cNvPr id="18" name="图片 17">
            <a:extLst>
              <a:ext uri="{FF2B5EF4-FFF2-40B4-BE49-F238E27FC236}">
                <a16:creationId xmlns:a16="http://schemas.microsoft.com/office/drawing/2014/main" id="{E6764AA7-E9E9-7F64-2C87-AA2C8FD9872A}"/>
              </a:ext>
            </a:extLst>
          </p:cNvPr>
          <p:cNvPicPr>
            <a:picLocks noChangeAspect="1"/>
          </p:cNvPicPr>
          <p:nvPr/>
        </p:nvPicPr>
        <p:blipFill>
          <a:blip r:embed="rId4"/>
          <a:stretch>
            <a:fillRect/>
          </a:stretch>
        </p:blipFill>
        <p:spPr>
          <a:xfrm>
            <a:off x="3388188" y="5454563"/>
            <a:ext cx="3822700" cy="1066800"/>
          </a:xfrm>
          <a:prstGeom prst="rect">
            <a:avLst/>
          </a:prstGeom>
        </p:spPr>
      </p:pic>
    </p:spTree>
    <p:extLst>
      <p:ext uri="{BB962C8B-B14F-4D97-AF65-F5344CB8AC3E}">
        <p14:creationId xmlns:p14="http://schemas.microsoft.com/office/powerpoint/2010/main" val="351213738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20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20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20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2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2"/>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20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3" grpId="0"/>
      <p:bldP spid="4" grpId="0"/>
      <p:bldP spid="10" grpId="0"/>
      <p:bldP spid="13" grpId="0"/>
      <p:bldP spid="14" grpId="0"/>
      <p:bldP spid="15" grpId="0"/>
      <p:bldP spid="11"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189760" y="2552121"/>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所以根据迫敛性，有</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523953" y="350981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注</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矩形 25">
                <a:extLst>
                  <a:ext uri="{FF2B5EF4-FFF2-40B4-BE49-F238E27FC236}">
                    <a16:creationId xmlns:a16="http://schemas.microsoft.com/office/drawing/2014/main" id="{6C3226E6-3ECC-FDC0-A349-60085E44D275}"/>
                  </a:ext>
                </a:extLst>
              </p:cNvPr>
              <p:cNvSpPr/>
              <p:nvPr/>
            </p:nvSpPr>
            <p:spPr>
              <a:xfrm>
                <a:off x="1227134" y="3565982"/>
                <a:ext cx="11311230" cy="452111"/>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二重极限</a:t>
                </a: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 </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𝑝</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𝑝</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sty m:val="p"/>
                          </m:rPr>
                          <a:rPr lang="en-US" altLang="zh-CN" sz="2400" i="1" dirty="0">
                            <a:solidFill>
                              <a:srgbClr val="000000"/>
                            </a:solidFill>
                            <a:latin typeface="Cambria Math" panose="02040503050406030204" pitchFamily="18" charset="0"/>
                            <a:ea typeface="方正书宋_GBK"/>
                            <a:cs typeface="Times New Roman" panose="02020603050405020304" pitchFamily="18" charset="0"/>
                          </a:rPr>
                          <m:t>P</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A</m:t>
                        </m:r>
                      </m:e>
                    </m:func>
                  </m:oMath>
                </a14:m>
                <a:r>
                  <a:rPr lang="zh-CN" altLang="en-US" sz="2400" dirty="0">
                    <a:solidFill>
                      <a:srgbClr val="000000"/>
                    </a:solidFill>
                    <a:latin typeface="NEU-BZ-S92"/>
                    <a:ea typeface="方正书宋_GBK"/>
                    <a:cs typeface="Times New Roman" panose="02020603050405020304" pitchFamily="18" charset="0"/>
                  </a:rPr>
                  <a:t>是指不论动点</a:t>
                </a:r>
                <a:r>
                  <a:rPr lang="en-US" altLang="zh-CN" sz="2400" dirty="0">
                    <a:solidFill>
                      <a:srgbClr val="000000"/>
                    </a:solidFill>
                    <a:latin typeface="NEU-BZ-S92"/>
                    <a:ea typeface="方正书宋_GBK"/>
                    <a:cs typeface="Times New Roman" panose="02020603050405020304" pitchFamily="18" charset="0"/>
                  </a:rPr>
                  <a:t>P(x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以何种方式趋于定点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6" name="矩形 25">
                <a:extLst>
                  <a:ext uri="{FF2B5EF4-FFF2-40B4-BE49-F238E27FC236}">
                    <a16:creationId xmlns:a16="http://schemas.microsoft.com/office/drawing/2014/main" id="{6C3226E6-3ECC-FDC0-A349-60085E44D275}"/>
                  </a:ext>
                </a:extLst>
              </p:cNvPr>
              <p:cNvSpPr>
                <a:spLocks noRot="1" noChangeAspect="1" noMove="1" noResize="1" noEditPoints="1" noAdjustHandles="1" noChangeArrowheads="1" noChangeShapeType="1" noTextEdit="1"/>
              </p:cNvSpPr>
              <p:nvPr/>
            </p:nvSpPr>
            <p:spPr>
              <a:xfrm>
                <a:off x="1227134" y="3565982"/>
                <a:ext cx="11311230" cy="452111"/>
              </a:xfrm>
              <a:prstGeom prst="rect">
                <a:avLst/>
              </a:prstGeom>
              <a:blipFill>
                <a:blip r:embed="rId2"/>
                <a:stretch>
                  <a:fillRect t="-70270"/>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2EBFB4F6-00A0-D986-BED9-AE2AA3FABED4}"/>
              </a:ext>
            </a:extLst>
          </p:cNvPr>
          <p:cNvSpPr/>
          <p:nvPr/>
        </p:nvSpPr>
        <p:spPr>
          <a:xfrm>
            <a:off x="1189760" y="4189605"/>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f(P)</a:t>
            </a:r>
            <a:r>
              <a:rPr lang="zh-CN" altLang="en-US" sz="2400" dirty="0">
                <a:solidFill>
                  <a:srgbClr val="000000"/>
                </a:solidFill>
                <a:latin typeface="NEU-BZ-S92"/>
                <a:ea typeface="方正书宋_GBK"/>
                <a:cs typeface="Times New Roman" panose="02020603050405020304" pitchFamily="18" charset="0"/>
              </a:rPr>
              <a:t>都趋于</a:t>
            </a:r>
            <a:r>
              <a:rPr lang="en-US" altLang="zh-CN" sz="2400" dirty="0">
                <a:solidFill>
                  <a:srgbClr val="000000"/>
                </a:solidFill>
                <a:latin typeface="NEU-BZ-S92"/>
                <a:ea typeface="方正书宋_GBK"/>
                <a:cs typeface="Times New Roman" panose="02020603050405020304" pitchFamily="18" charset="0"/>
              </a:rPr>
              <a:t>A.</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3061304" y="418960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B5EE1D2D-4042-DDEF-6194-276F242A379C}"/>
              </a:ext>
            </a:extLst>
          </p:cNvPr>
          <p:cNvSpPr/>
          <p:nvPr/>
        </p:nvSpPr>
        <p:spPr>
          <a:xfrm>
            <a:off x="1227134" y="4784906"/>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f(P)</a:t>
            </a:r>
            <a:r>
              <a:rPr lang="zh-CN" altLang="en-US" sz="2400" dirty="0">
                <a:solidFill>
                  <a:srgbClr val="000000"/>
                </a:solidFill>
                <a:latin typeface="NEU-BZ-S92"/>
                <a:ea typeface="方正书宋_GBK"/>
                <a:cs typeface="Times New Roman" panose="02020603050405020304" pitchFamily="18" charset="0"/>
              </a:rPr>
              <a:t>趋于不同的值，</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4184380" y="417544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a:t>
            </a:r>
            <a:r>
              <a:rPr lang="en-US" altLang="zh-CN" sz="2400" dirty="0">
                <a:solidFill>
                  <a:srgbClr val="000000"/>
                </a:solidFill>
                <a:latin typeface="NEU-BZ-S92"/>
                <a:ea typeface="方正书宋_GBK"/>
                <a:cs typeface="Times New Roman" panose="02020603050405020304" pitchFamily="18" charset="0"/>
              </a:rPr>
              <a:t>P(x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以不同的方式趋于</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E12B1B8C-5164-96F3-BE69-00C2416D7B27}"/>
                  </a:ext>
                </a:extLst>
              </p:cNvPr>
              <p:cNvSpPr/>
              <p:nvPr/>
            </p:nvSpPr>
            <p:spPr>
              <a:xfrm>
                <a:off x="4184379" y="4892052"/>
                <a:ext cx="10453037" cy="452111"/>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则可以断定二重极限 </a:t>
                </a:r>
                <a14:m>
                  <m:oMath xmlns:m="http://schemas.openxmlformats.org/officeDocument/2006/math">
                    <m:func>
                      <m:func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 </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𝑝</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𝑝</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sty m:val="p"/>
                          </m:rPr>
                          <a:rPr lang="en-US" altLang="zh-CN" sz="2400" i="1" dirty="0">
                            <a:solidFill>
                              <a:srgbClr val="000000"/>
                            </a:solidFill>
                            <a:latin typeface="Cambria Math" panose="02040503050406030204" pitchFamily="18" charset="0"/>
                            <a:ea typeface="方正书宋_GBK"/>
                            <a:cs typeface="Times New Roman" panose="02020603050405020304" pitchFamily="18" charset="0"/>
                          </a:rPr>
                          <m:t>P</m:t>
                        </m:r>
                        <m:r>
                          <m:rPr>
                            <m:nor/>
                          </m:rPr>
                          <a:rPr lang="en-US" altLang="zh-CN" sz="2400" dirty="0">
                            <a:solidFill>
                              <a:srgbClr val="000000"/>
                            </a:solidFill>
                            <a:latin typeface="NEU-BZ-S92"/>
                            <a:ea typeface="方正书宋_GBK"/>
                            <a:cs typeface="Times New Roman" panose="02020603050405020304" pitchFamily="18" charset="0"/>
                          </a:rPr>
                          <m:t>)</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不</m:t>
                        </m:r>
                      </m:e>
                    </m:func>
                  </m:oMath>
                </a14:m>
                <a:r>
                  <a:rPr lang="zh-CN" altLang="en-US" sz="2400" dirty="0">
                    <a:solidFill>
                      <a:srgbClr val="000000"/>
                    </a:solidFill>
                    <a:latin typeface="NEU-BZ-S92"/>
                    <a:ea typeface="方正书宋_GBK"/>
                    <a:cs typeface="Times New Roman" panose="02020603050405020304" pitchFamily="18" charset="0"/>
                  </a:rPr>
                  <a:t>存在</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7" name="矩形 6">
                <a:extLst>
                  <a:ext uri="{FF2B5EF4-FFF2-40B4-BE49-F238E27FC236}">
                    <a16:creationId xmlns:a16="http://schemas.microsoft.com/office/drawing/2014/main" id="{E12B1B8C-5164-96F3-BE69-00C2416D7B27}"/>
                  </a:ext>
                </a:extLst>
              </p:cNvPr>
              <p:cNvSpPr>
                <a:spLocks noRot="1" noChangeAspect="1" noMove="1" noResize="1" noEditPoints="1" noAdjustHandles="1" noChangeArrowheads="1" noChangeShapeType="1" noTextEdit="1"/>
              </p:cNvSpPr>
              <p:nvPr/>
            </p:nvSpPr>
            <p:spPr>
              <a:xfrm>
                <a:off x="4184379" y="4892052"/>
                <a:ext cx="10453037" cy="452111"/>
              </a:xfrm>
              <a:prstGeom prst="rect">
                <a:avLst/>
              </a:prstGeom>
              <a:blipFill>
                <a:blip r:embed="rId3"/>
                <a:stretch>
                  <a:fillRect t="-72222"/>
                </a:stretch>
              </a:blipFill>
            </p:spPr>
            <p:txBody>
              <a:bodyPr/>
              <a:lstStyle/>
              <a:p>
                <a:r>
                  <a:rPr lang="zh-CN" altLang="en-US">
                    <a:noFill/>
                  </a:rPr>
                  <a:t> </a:t>
                </a:r>
              </a:p>
            </p:txBody>
          </p:sp>
        </mc:Fallback>
      </mc:AlternateContent>
      <p:pic>
        <p:nvPicPr>
          <p:cNvPr id="2" name="图片 1">
            <a:extLst>
              <a:ext uri="{FF2B5EF4-FFF2-40B4-BE49-F238E27FC236}">
                <a16:creationId xmlns:a16="http://schemas.microsoft.com/office/drawing/2014/main" id="{5D87A90B-9AB1-8B08-2F98-17A559349949}"/>
              </a:ext>
            </a:extLst>
          </p:cNvPr>
          <p:cNvPicPr>
            <a:picLocks noChangeAspect="1"/>
          </p:cNvPicPr>
          <p:nvPr/>
        </p:nvPicPr>
        <p:blipFill>
          <a:blip r:embed="rId4"/>
          <a:stretch>
            <a:fillRect/>
          </a:stretch>
        </p:blipFill>
        <p:spPr>
          <a:xfrm>
            <a:off x="1440213" y="807079"/>
            <a:ext cx="5600700" cy="1066800"/>
          </a:xfrm>
          <a:prstGeom prst="rect">
            <a:avLst/>
          </a:prstGeom>
        </p:spPr>
      </p:pic>
      <p:pic>
        <p:nvPicPr>
          <p:cNvPr id="12" name="图片 11">
            <a:extLst>
              <a:ext uri="{FF2B5EF4-FFF2-40B4-BE49-F238E27FC236}">
                <a16:creationId xmlns:a16="http://schemas.microsoft.com/office/drawing/2014/main" id="{EFCBC3D5-6A19-7D0C-E53C-3F626FD9AF7C}"/>
              </a:ext>
            </a:extLst>
          </p:cNvPr>
          <p:cNvPicPr>
            <a:picLocks noChangeAspect="1"/>
          </p:cNvPicPr>
          <p:nvPr/>
        </p:nvPicPr>
        <p:blipFill>
          <a:blip r:embed="rId5"/>
          <a:stretch>
            <a:fillRect/>
          </a:stretch>
        </p:blipFill>
        <p:spPr>
          <a:xfrm>
            <a:off x="4754913" y="2160270"/>
            <a:ext cx="2286000" cy="977900"/>
          </a:xfrm>
          <a:prstGeom prst="rect">
            <a:avLst/>
          </a:prstGeom>
        </p:spPr>
      </p:pic>
    </p:spTree>
    <p:extLst>
      <p:ext uri="{BB962C8B-B14F-4D97-AF65-F5344CB8AC3E}">
        <p14:creationId xmlns:p14="http://schemas.microsoft.com/office/powerpoint/2010/main" val="1726897759"/>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2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20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2000"/>
                                        <p:tgtEl>
                                          <p:spTgt spid="2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2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20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20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20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6" grpId="0"/>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46588" y="1091310"/>
            <a:ext cx="831113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如图</a:t>
            </a:r>
            <a:r>
              <a:rPr lang="en-US" altLang="zh-CN" sz="2400" dirty="0">
                <a:solidFill>
                  <a:srgbClr val="000000"/>
                </a:solidFill>
                <a:latin typeface="NEU-BZ-S92"/>
                <a:ea typeface="方正书宋_GBK"/>
                <a:cs typeface="Times New Roman" panose="02020603050405020304" pitchFamily="18" charset="0"/>
              </a:rPr>
              <a:t>6-3</a:t>
            </a:r>
            <a:r>
              <a:rPr lang="zh-CN" altLang="en-US" sz="2400" dirty="0">
                <a:solidFill>
                  <a:srgbClr val="000000"/>
                </a:solidFill>
                <a:latin typeface="NEU-BZ-S92"/>
                <a:ea typeface="方正书宋_GBK"/>
                <a:cs typeface="Times New Roman" panose="02020603050405020304" pitchFamily="18" charset="0"/>
              </a:rPr>
              <a:t>所示，</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p:cNvSpPr/>
          <p:nvPr/>
        </p:nvSpPr>
        <p:spPr>
          <a:xfrm>
            <a:off x="3631462" y="1090406"/>
            <a:ext cx="680840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对于空间中任意一点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9" name="矩形 8">
            <a:extLst>
              <a:ext uri="{FF2B5EF4-FFF2-40B4-BE49-F238E27FC236}">
                <a16:creationId xmlns:a16="http://schemas.microsoft.com/office/drawing/2014/main" id="{8182190D-D1EF-044F-9FB2-2EC36CFAF342}"/>
              </a:ext>
            </a:extLst>
          </p:cNvPr>
          <p:cNvSpPr/>
          <p:nvPr/>
        </p:nvSpPr>
        <p:spPr>
          <a:xfrm>
            <a:off x="1170630" y="1688506"/>
            <a:ext cx="844715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可以过点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分别作垂直于</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轴的三个平面，</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5008CCCF-7513-CA46-9624-653CB1354562}"/>
              </a:ext>
            </a:extLst>
          </p:cNvPr>
          <p:cNvSpPr/>
          <p:nvPr/>
        </p:nvSpPr>
        <p:spPr>
          <a:xfrm>
            <a:off x="1170629" y="2344297"/>
            <a:ext cx="844715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这三个平面与坐标轴分别交于</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三点，</a:t>
            </a:r>
            <a:endParaRPr lang="zh-CN"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B720F0CE-C0B0-E545-ACC2-EE3B3F39450F}"/>
              </a:ext>
            </a:extLst>
          </p:cNvPr>
          <p:cNvSpPr/>
          <p:nvPr/>
        </p:nvSpPr>
        <p:spPr>
          <a:xfrm>
            <a:off x="1170629" y="3000088"/>
            <a:ext cx="8311133"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这三点在</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轴上的坐标依次记为</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D80E1DEF-1F5A-5E4C-BED4-A862A815961A}"/>
              </a:ext>
            </a:extLst>
          </p:cNvPr>
          <p:cNvSpPr/>
          <p:nvPr/>
        </p:nvSpPr>
        <p:spPr>
          <a:xfrm>
            <a:off x="-2105708" y="3655879"/>
            <a:ext cx="8447155"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这样一来，</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C72D6BB5-EAB4-DB45-ACF1-C9C5E5CA07A1}"/>
              </a:ext>
            </a:extLst>
          </p:cNvPr>
          <p:cNvSpPr/>
          <p:nvPr/>
        </p:nvSpPr>
        <p:spPr>
          <a:xfrm>
            <a:off x="2705748" y="3658794"/>
            <a:ext cx="831113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就对应到了三元有序数组（</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9" name="矩形 18">
            <a:extLst>
              <a:ext uri="{FF2B5EF4-FFF2-40B4-BE49-F238E27FC236}">
                <a16:creationId xmlns:a16="http://schemas.microsoft.com/office/drawing/2014/main" id="{64706567-6361-6341-B232-F3F95B145B4F}"/>
              </a:ext>
            </a:extLst>
          </p:cNvPr>
          <p:cNvSpPr/>
          <p:nvPr/>
        </p:nvSpPr>
        <p:spPr>
          <a:xfrm>
            <a:off x="1170629" y="4265616"/>
            <a:ext cx="773013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反之，</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DB835D13-56FA-0141-BCD7-E16EF3DE4D46}"/>
              </a:ext>
            </a:extLst>
          </p:cNvPr>
          <p:cNvSpPr/>
          <p:nvPr/>
        </p:nvSpPr>
        <p:spPr>
          <a:xfrm>
            <a:off x="1102617" y="4263981"/>
            <a:ext cx="8447155"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对于任意一个三元有序数组（</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2" name="矩形 21">
            <a:extLst>
              <a:ext uri="{FF2B5EF4-FFF2-40B4-BE49-F238E27FC236}">
                <a16:creationId xmlns:a16="http://schemas.microsoft.com/office/drawing/2014/main" id="{7F2AA428-ACEA-DB46-8A20-7BE55AE1E88A}"/>
              </a:ext>
            </a:extLst>
          </p:cNvPr>
          <p:cNvSpPr/>
          <p:nvPr/>
        </p:nvSpPr>
        <p:spPr>
          <a:xfrm>
            <a:off x="1137674" y="4878654"/>
            <a:ext cx="1064406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依次找到</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轴上坐标为</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的点</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轴上坐标为</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的点</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轴上坐标为</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的点</a:t>
            </a:r>
            <a:r>
              <a:rPr lang="en-US" altLang="zh-CN" sz="2400" dirty="0">
                <a:solidFill>
                  <a:srgbClr val="000000"/>
                </a:solidFill>
                <a:latin typeface="NEU-BZ-S92"/>
                <a:ea typeface="方正书宋_GBK"/>
                <a:cs typeface="Times New Roman" panose="02020603050405020304" pitchFamily="18" charset="0"/>
              </a:rPr>
              <a:t>C</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8D87121F-5274-6848-8F2E-959A09E07DB1}"/>
              </a:ext>
            </a:extLst>
          </p:cNvPr>
          <p:cNvSpPr/>
          <p:nvPr/>
        </p:nvSpPr>
        <p:spPr>
          <a:xfrm>
            <a:off x="303711" y="5503353"/>
            <a:ext cx="8447155"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过这三点分别作垂直于该点所在坐标轴的平面，</a:t>
            </a:r>
            <a:endParaRPr lang="zh-CN" altLang="zh-CN" sz="2400" dirty="0">
              <a:solidFill>
                <a:srgbClr val="000000"/>
              </a:solidFill>
              <a:latin typeface="NEU-BZ-S92"/>
              <a:ea typeface="方正书宋_GBK"/>
              <a:cs typeface="Times New Roman" panose="02020603050405020304" pitchFamily="18" charset="0"/>
            </a:endParaRPr>
          </a:p>
        </p:txBody>
      </p:sp>
      <p:sp>
        <p:nvSpPr>
          <p:cNvPr id="25" name="矩形 24">
            <a:extLst>
              <a:ext uri="{FF2B5EF4-FFF2-40B4-BE49-F238E27FC236}">
                <a16:creationId xmlns:a16="http://schemas.microsoft.com/office/drawing/2014/main" id="{970D6260-5276-164A-8A5F-C9C7C7061B18}"/>
              </a:ext>
            </a:extLst>
          </p:cNvPr>
          <p:cNvSpPr/>
          <p:nvPr/>
        </p:nvSpPr>
        <p:spPr>
          <a:xfrm>
            <a:off x="5141488" y="5490922"/>
            <a:ext cx="8447155"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这三个平面相交于点</a:t>
            </a:r>
            <a:r>
              <a:rPr lang="en-US" altLang="zh-CN" sz="2400" dirty="0">
                <a:solidFill>
                  <a:srgbClr val="000000"/>
                </a:solidFill>
                <a:latin typeface="NEU-BZ-S92"/>
                <a:ea typeface="方正书宋_GBK"/>
                <a:cs typeface="Times New Roman" panose="02020603050405020304" pitchFamily="18" charset="0"/>
              </a:rPr>
              <a:t>P.</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F26D3B46-9C05-DE47-8E83-201687125A46}"/>
              </a:ext>
            </a:extLst>
          </p:cNvPr>
          <p:cNvSpPr/>
          <p:nvPr/>
        </p:nvSpPr>
        <p:spPr>
          <a:xfrm>
            <a:off x="9365065" y="3267390"/>
            <a:ext cx="8447155"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图</a:t>
            </a:r>
            <a:r>
              <a:rPr lang="en-US" altLang="zh-CN" sz="2400" dirty="0">
                <a:solidFill>
                  <a:srgbClr val="000000"/>
                </a:solidFill>
                <a:latin typeface="NEU-BZ-S92"/>
                <a:ea typeface="方正书宋_GBK"/>
                <a:cs typeface="Times New Roman" panose="02020603050405020304" pitchFamily="18" charset="0"/>
              </a:rPr>
              <a:t>6-3</a:t>
            </a:r>
            <a:endParaRPr lang="zh-CN" altLang="zh-CN" sz="2400" dirty="0">
              <a:solidFill>
                <a:srgbClr val="000000"/>
              </a:solidFill>
              <a:latin typeface="NEU-BZ-S92"/>
              <a:ea typeface="方正书宋_GBK"/>
              <a:cs typeface="Times New Roman" panose="02020603050405020304" pitchFamily="18" charset="0"/>
            </a:endParaRPr>
          </a:p>
        </p:txBody>
      </p:sp>
      <p:pic>
        <p:nvPicPr>
          <p:cNvPr id="4" name="图片 3">
            <a:extLst>
              <a:ext uri="{FF2B5EF4-FFF2-40B4-BE49-F238E27FC236}">
                <a16:creationId xmlns:a16="http://schemas.microsoft.com/office/drawing/2014/main" id="{521C847D-38F6-3145-DE20-E8EF5350895C}"/>
              </a:ext>
            </a:extLst>
          </p:cNvPr>
          <p:cNvPicPr>
            <a:picLocks noChangeAspect="1"/>
          </p:cNvPicPr>
          <p:nvPr/>
        </p:nvPicPr>
        <p:blipFill>
          <a:blip r:embed="rId2"/>
          <a:stretch>
            <a:fillRect/>
          </a:stretch>
        </p:blipFill>
        <p:spPr>
          <a:xfrm>
            <a:off x="8913987" y="1048053"/>
            <a:ext cx="2287468" cy="1795165"/>
          </a:xfrm>
          <a:prstGeom prst="rect">
            <a:avLst/>
          </a:prstGeom>
        </p:spPr>
      </p:pic>
    </p:spTree>
    <p:extLst>
      <p:ext uri="{BB962C8B-B14F-4D97-AF65-F5344CB8AC3E}">
        <p14:creationId xmlns:p14="http://schemas.microsoft.com/office/powerpoint/2010/main" val="196815529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20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2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20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20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20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20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20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2000"/>
                                        <p:tgtEl>
                                          <p:spTgt spid="26"/>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9" grpId="0"/>
      <p:bldP spid="11" grpId="0"/>
      <p:bldP spid="13" grpId="0"/>
      <p:bldP spid="16" grpId="0"/>
      <p:bldP spid="18" grpId="0"/>
      <p:bldP spid="19" grpId="0"/>
      <p:bldP spid="21" grpId="0"/>
      <p:bldP spid="22" grpId="0"/>
      <p:bldP spid="24" grpId="0"/>
      <p:bldP spid="25" grpId="0"/>
      <p:bldP spid="2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554369" y="64879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7</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1479792" y="65483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xy</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矩形 25">
                <a:extLst>
                  <a:ext uri="{FF2B5EF4-FFF2-40B4-BE49-F238E27FC236}">
                    <a16:creationId xmlns:a16="http://schemas.microsoft.com/office/drawing/2014/main" id="{6C3226E6-3ECC-FDC0-A349-60085E44D275}"/>
                  </a:ext>
                </a:extLst>
              </p:cNvPr>
              <p:cNvSpPr/>
              <p:nvPr/>
            </p:nvSpPr>
            <p:spPr>
              <a:xfrm>
                <a:off x="1501897" y="715847"/>
                <a:ext cx="10453037"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func>
                        <m:func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funcPr>
                        <m:fName>
                          <m:r>
                            <a:rPr lang="zh-CN" altLang="en-US" sz="2400" i="1" smtClean="0">
                              <a:solidFill>
                                <a:srgbClr val="000000"/>
                              </a:solidFill>
                              <a:latin typeface="Cambria Math" panose="02040503050406030204" pitchFamily="18" charset="0"/>
                              <a:ea typeface="方正书宋_GBK"/>
                              <a:cs typeface="Times New Roman" panose="02020603050405020304" pitchFamily="18" charset="0"/>
                            </a:rPr>
                            <m:t>讨论</m:t>
                          </m:r>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 </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r>
                            <a:rPr lang="zh-CN" altLang="en-US" sz="2400" b="0" i="1" dirty="0" smtClean="0">
                              <a:solidFill>
                                <a:srgbClr val="000000"/>
                              </a:solidFill>
                              <a:latin typeface="Cambria Math" panose="02040503050406030204" pitchFamily="18" charset="0"/>
                              <a:ea typeface="方正书宋_GBK"/>
                              <a:cs typeface="Times New Roman" panose="02020603050405020304" pitchFamily="18" charset="0"/>
                            </a:rPr>
                            <m:t> </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是否</m:t>
                          </m:r>
                          <m:r>
                            <a:rPr lang="zh-CN" altLang="en-US" sz="2400" i="1" dirty="0" smtClean="0">
                              <a:solidFill>
                                <a:srgbClr val="000000"/>
                              </a:solidFill>
                              <a:latin typeface="Cambria Math" panose="02040503050406030204" pitchFamily="18" charset="0"/>
                              <a:ea typeface="方正书宋_GBK"/>
                              <a:cs typeface="Times New Roman" panose="02020603050405020304" pitchFamily="18" charset="0"/>
                            </a:rPr>
                            <m:t>存在</m:t>
                          </m:r>
                        </m:e>
                      </m:func>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6" name="矩形 25">
                <a:extLst>
                  <a:ext uri="{FF2B5EF4-FFF2-40B4-BE49-F238E27FC236}">
                    <a16:creationId xmlns:a16="http://schemas.microsoft.com/office/drawing/2014/main" id="{6C3226E6-3ECC-FDC0-A349-60085E44D275}"/>
                  </a:ext>
                </a:extLst>
              </p:cNvPr>
              <p:cNvSpPr>
                <a:spLocks noRot="1" noChangeAspect="1" noMove="1" noResize="1" noEditPoints="1" noAdjustHandles="1" noChangeArrowheads="1" noChangeShapeType="1" noTextEdit="1"/>
              </p:cNvSpPr>
              <p:nvPr/>
            </p:nvSpPr>
            <p:spPr>
              <a:xfrm>
                <a:off x="1501897" y="715847"/>
                <a:ext cx="10453037" cy="323165"/>
              </a:xfrm>
              <a:prstGeom prst="rect">
                <a:avLst/>
              </a:prstGeom>
              <a:blipFill>
                <a:blip r:embed="rId2"/>
                <a:stretch>
                  <a:fillRect t="-111538" b="-53846"/>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2EBFB4F6-00A0-D986-BED9-AE2AA3FABED4}"/>
              </a:ext>
            </a:extLst>
          </p:cNvPr>
          <p:cNvSpPr/>
          <p:nvPr/>
        </p:nvSpPr>
        <p:spPr>
          <a:xfrm>
            <a:off x="565579" y="144842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1321786" y="161551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沿</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轴趋于</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1321785" y="270728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沿</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轴趋于</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842695" y="3661767"/>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此时能断定函数的二重极限一定存在吗？</a:t>
            </a:r>
            <a:endParaRPr lang="en-US"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7121424" y="367271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当然是不能的，</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842695" y="457566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因为当</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沿直线</a:t>
            </a:r>
            <a:r>
              <a:rPr lang="en-US" altLang="zh-CN" sz="2400" dirty="0">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kx</a:t>
            </a:r>
            <a:r>
              <a:rPr lang="zh-CN" altLang="en-US" sz="2400" dirty="0">
                <a:solidFill>
                  <a:srgbClr val="000000"/>
                </a:solidFill>
                <a:latin typeface="NEU-BZ-S92"/>
                <a:ea typeface="方正书宋_GBK"/>
                <a:cs typeface="Times New Roman" panose="02020603050405020304" pitchFamily="18" charset="0"/>
              </a:rPr>
              <a:t>趋于</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时，</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CCF9F8AC-91C1-384F-535B-46F6B37EF4B1}"/>
              </a:ext>
            </a:extLst>
          </p:cNvPr>
          <p:cNvSpPr/>
          <p:nvPr/>
        </p:nvSpPr>
        <p:spPr>
          <a:xfrm>
            <a:off x="1017080" y="5329645"/>
            <a:ext cx="11378460" cy="450764"/>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其值随</a:t>
            </a:r>
            <a:r>
              <a:rPr lang="en-US" altLang="zh-CN" sz="2400" dirty="0">
                <a:solidFill>
                  <a:srgbClr val="000000"/>
                </a:solidFill>
                <a:latin typeface="NEU-BZ-S92"/>
                <a:ea typeface="方正书宋_GBK"/>
                <a:cs typeface="Times New Roman" panose="02020603050405020304" pitchFamily="18" charset="0"/>
              </a:rPr>
              <a:t>k</a:t>
            </a:r>
            <a:r>
              <a:rPr lang="zh-CN" altLang="en-US" sz="2400" dirty="0">
                <a:solidFill>
                  <a:srgbClr val="000000"/>
                </a:solidFill>
                <a:latin typeface="NEU-BZ-S92"/>
                <a:ea typeface="方正书宋_GBK"/>
                <a:cs typeface="Times New Roman" panose="02020603050405020304" pitchFamily="18" charset="0"/>
              </a:rPr>
              <a:t>的值不同而不同，</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8099DE3D-287D-B070-5C3F-65BBD0F7072D}"/>
              </a:ext>
            </a:extLst>
          </p:cNvPr>
          <p:cNvPicPr>
            <a:picLocks noChangeAspect="1"/>
          </p:cNvPicPr>
          <p:nvPr/>
        </p:nvPicPr>
        <p:blipFill>
          <a:blip r:embed="rId3"/>
          <a:stretch>
            <a:fillRect/>
          </a:stretch>
        </p:blipFill>
        <p:spPr>
          <a:xfrm>
            <a:off x="6096000" y="1302973"/>
            <a:ext cx="2578100" cy="863600"/>
          </a:xfrm>
          <a:prstGeom prst="rect">
            <a:avLst/>
          </a:prstGeom>
        </p:spPr>
      </p:pic>
      <p:pic>
        <p:nvPicPr>
          <p:cNvPr id="12" name="图片 11">
            <a:extLst>
              <a:ext uri="{FF2B5EF4-FFF2-40B4-BE49-F238E27FC236}">
                <a16:creationId xmlns:a16="http://schemas.microsoft.com/office/drawing/2014/main" id="{6904F9E0-595A-5A28-ADE7-7A588D87A3B7}"/>
              </a:ext>
            </a:extLst>
          </p:cNvPr>
          <p:cNvPicPr>
            <a:picLocks noChangeAspect="1"/>
          </p:cNvPicPr>
          <p:nvPr/>
        </p:nvPicPr>
        <p:blipFill>
          <a:blip r:embed="rId4"/>
          <a:stretch>
            <a:fillRect/>
          </a:stretch>
        </p:blipFill>
        <p:spPr>
          <a:xfrm>
            <a:off x="5997681" y="2473896"/>
            <a:ext cx="2616200" cy="825500"/>
          </a:xfrm>
          <a:prstGeom prst="rect">
            <a:avLst/>
          </a:prstGeom>
        </p:spPr>
      </p:pic>
      <p:pic>
        <p:nvPicPr>
          <p:cNvPr id="18" name="图片 17">
            <a:extLst>
              <a:ext uri="{FF2B5EF4-FFF2-40B4-BE49-F238E27FC236}">
                <a16:creationId xmlns:a16="http://schemas.microsoft.com/office/drawing/2014/main" id="{1FD0E938-655F-DB1F-86EC-DAE5C7282E58}"/>
              </a:ext>
            </a:extLst>
          </p:cNvPr>
          <p:cNvPicPr>
            <a:picLocks noChangeAspect="1"/>
          </p:cNvPicPr>
          <p:nvPr/>
        </p:nvPicPr>
        <p:blipFill>
          <a:blip r:embed="rId5"/>
          <a:stretch>
            <a:fillRect/>
          </a:stretch>
        </p:blipFill>
        <p:spPr>
          <a:xfrm>
            <a:off x="6643948" y="4187290"/>
            <a:ext cx="3962400" cy="901700"/>
          </a:xfrm>
          <a:prstGeom prst="rect">
            <a:avLst/>
          </a:prstGeom>
        </p:spPr>
      </p:pic>
      <p:sp>
        <p:nvSpPr>
          <p:cNvPr id="19" name="矩形 18">
            <a:extLst>
              <a:ext uri="{FF2B5EF4-FFF2-40B4-BE49-F238E27FC236}">
                <a16:creationId xmlns:a16="http://schemas.microsoft.com/office/drawing/2014/main" id="{A0CB4E1A-4A55-9C11-D1D6-9A94E4C9E233}"/>
              </a:ext>
            </a:extLst>
          </p:cNvPr>
          <p:cNvSpPr/>
          <p:nvPr/>
        </p:nvSpPr>
        <p:spPr>
          <a:xfrm>
            <a:off x="4917118" y="5346849"/>
            <a:ext cx="11378460" cy="450764"/>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所以二重极限不存在</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2170273525"/>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2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20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20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20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18"/>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20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6" grpId="0"/>
      <p:bldP spid="3" grpId="0"/>
      <p:bldP spid="4" grpId="0"/>
      <p:bldP spid="6" grpId="0"/>
      <p:bldP spid="10" grpId="0"/>
      <p:bldP spid="14" grpId="0"/>
      <p:bldP spid="15" grpId="0"/>
      <p:bldP spid="16" grpId="0"/>
      <p:bldP spid="1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554369" y="64879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8</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1479792" y="65483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4</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矩形 25">
                <a:extLst>
                  <a:ext uri="{FF2B5EF4-FFF2-40B4-BE49-F238E27FC236}">
                    <a16:creationId xmlns:a16="http://schemas.microsoft.com/office/drawing/2014/main" id="{6C3226E6-3ECC-FDC0-A349-60085E44D275}"/>
                  </a:ext>
                </a:extLst>
              </p:cNvPr>
              <p:cNvSpPr/>
              <p:nvPr/>
            </p:nvSpPr>
            <p:spPr>
              <a:xfrm>
                <a:off x="1501897" y="715847"/>
                <a:ext cx="10453037"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func>
                        <m:funcPr>
                          <m:ctrlPr>
                            <a:rPr lang="en-US" altLang="zh-CN" sz="2400" i="1" smtClean="0">
                              <a:solidFill>
                                <a:srgbClr val="000000"/>
                              </a:solidFill>
                              <a:latin typeface="Cambria Math" panose="02040503050406030204" pitchFamily="18" charset="0"/>
                              <a:ea typeface="方正书宋_GBK"/>
                              <a:cs typeface="Times New Roman" panose="02020603050405020304" pitchFamily="18" charset="0"/>
                            </a:rPr>
                          </m:ctrlPr>
                        </m:funcPr>
                        <m:fName>
                          <m:r>
                            <a:rPr lang="zh-CN" altLang="en-US" sz="2400" i="1" smtClean="0">
                              <a:solidFill>
                                <a:srgbClr val="000000"/>
                              </a:solidFill>
                              <a:latin typeface="Cambria Math" panose="02040503050406030204" pitchFamily="18" charset="0"/>
                              <a:ea typeface="方正书宋_GBK"/>
                              <a:cs typeface="Times New Roman" panose="02020603050405020304" pitchFamily="18" charset="0"/>
                            </a:rPr>
                            <m:t>讨论</m:t>
                          </m:r>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4</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30000" dirty="0">
                              <a:solidFill>
                                <a:srgbClr val="000000"/>
                              </a:solidFill>
                              <a:latin typeface="NEU-BZ-S92"/>
                              <a:ea typeface="方正书宋_GBK"/>
                              <a:cs typeface="Times New Roman" panose="02020603050405020304" pitchFamily="18" charset="0"/>
                            </a:rPr>
                            <m:t>2</m:t>
                          </m:r>
                          <m:r>
                            <a:rPr lang="zh-CN" altLang="en-US" sz="2400" b="0" i="1" baseline="30000" dirty="0" smtClean="0">
                              <a:solidFill>
                                <a:srgbClr val="000000"/>
                              </a:solidFill>
                              <a:latin typeface="Cambria Math" panose="02040503050406030204" pitchFamily="18" charset="0"/>
                              <a:ea typeface="方正书宋_GBK"/>
                              <a:cs typeface="Times New Roman" panose="02020603050405020304" pitchFamily="18" charset="0"/>
                            </a:rPr>
                            <m:t> </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是否</m:t>
                          </m:r>
                          <m:r>
                            <a:rPr lang="zh-CN" altLang="en-US" sz="2400" i="1" dirty="0" smtClean="0">
                              <a:solidFill>
                                <a:srgbClr val="000000"/>
                              </a:solidFill>
                              <a:latin typeface="Cambria Math" panose="02040503050406030204" pitchFamily="18" charset="0"/>
                              <a:ea typeface="方正书宋_GBK"/>
                              <a:cs typeface="Times New Roman" panose="02020603050405020304" pitchFamily="18" charset="0"/>
                            </a:rPr>
                            <m:t>存在</m:t>
                          </m:r>
                        </m:e>
                      </m:func>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6" name="矩形 25">
                <a:extLst>
                  <a:ext uri="{FF2B5EF4-FFF2-40B4-BE49-F238E27FC236}">
                    <a16:creationId xmlns:a16="http://schemas.microsoft.com/office/drawing/2014/main" id="{6C3226E6-3ECC-FDC0-A349-60085E44D275}"/>
                  </a:ext>
                </a:extLst>
              </p:cNvPr>
              <p:cNvSpPr>
                <a:spLocks noRot="1" noChangeAspect="1" noMove="1" noResize="1" noEditPoints="1" noAdjustHandles="1" noChangeArrowheads="1" noChangeShapeType="1" noTextEdit="1"/>
              </p:cNvSpPr>
              <p:nvPr/>
            </p:nvSpPr>
            <p:spPr>
              <a:xfrm>
                <a:off x="1501897" y="715847"/>
                <a:ext cx="10453037" cy="323165"/>
              </a:xfrm>
              <a:prstGeom prst="rect">
                <a:avLst/>
              </a:prstGeom>
              <a:blipFill>
                <a:blip r:embed="rId2"/>
                <a:stretch>
                  <a:fillRect t="-111538" b="-53846"/>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2EBFB4F6-00A0-D986-BED9-AE2AA3FABED4}"/>
              </a:ext>
            </a:extLst>
          </p:cNvPr>
          <p:cNvSpPr/>
          <p:nvPr/>
        </p:nvSpPr>
        <p:spPr>
          <a:xfrm>
            <a:off x="565579" y="144842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1479791" y="146253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仿照上例的方法，</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4078839" y="144842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让</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沿直线</a:t>
            </a:r>
            <a:r>
              <a:rPr lang="en-US" altLang="zh-CN" sz="2400" dirty="0">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kx</a:t>
            </a:r>
            <a:r>
              <a:rPr lang="zh-CN" altLang="en-US" sz="2400" dirty="0">
                <a:solidFill>
                  <a:srgbClr val="000000"/>
                </a:solidFill>
                <a:latin typeface="NEU-BZ-S92"/>
                <a:ea typeface="方正书宋_GBK"/>
                <a:cs typeface="Times New Roman" panose="02020603050405020304" pitchFamily="18" charset="0"/>
              </a:rPr>
              <a:t>趋于定点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，有</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CFBEEAD8-58F2-707D-F582-0DD58EF36419}"/>
                  </a:ext>
                </a:extLst>
              </p:cNvPr>
              <p:cNvSpPr/>
              <p:nvPr/>
            </p:nvSpPr>
            <p:spPr>
              <a:xfrm>
                <a:off x="4565136" y="2478390"/>
                <a:ext cx="10801808" cy="4559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时仍然不能断定 </a:t>
                </a: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4</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30000" dirty="0">
                            <a:solidFill>
                              <a:srgbClr val="000000"/>
                            </a:solidFill>
                            <a:latin typeface="NEU-BZ-S92"/>
                            <a:ea typeface="方正书宋_GBK"/>
                            <a:cs typeface="Times New Roman" panose="02020603050405020304" pitchFamily="18" charset="0"/>
                          </a:rPr>
                          <m:t>2</m:t>
                        </m:r>
                        <m:r>
                          <a:rPr lang="zh-CN" altLang="en-US" sz="2400" i="1" baseline="30000" dirty="0">
                            <a:solidFill>
                              <a:srgbClr val="000000"/>
                            </a:solidFill>
                            <a:latin typeface="Cambria Math" panose="02040503050406030204" pitchFamily="18" charset="0"/>
                            <a:ea typeface="方正书宋_GBK"/>
                            <a:cs typeface="Times New Roman" panose="02020603050405020304" pitchFamily="18" charset="0"/>
                          </a:rPr>
                          <m:t> </m:t>
                        </m:r>
                      </m:e>
                    </m:func>
                  </m:oMath>
                </a14:m>
                <a:r>
                  <a:rPr lang="zh-CN" altLang="en-US" sz="2400" dirty="0">
                    <a:solidFill>
                      <a:srgbClr val="000000"/>
                    </a:solidFill>
                    <a:latin typeface="NEU-BZ-S92"/>
                    <a:ea typeface="方正书宋_GBK"/>
                    <a:cs typeface="Times New Roman" panose="02020603050405020304" pitchFamily="18" charset="0"/>
                  </a:rPr>
                  <a:t>存在</a:t>
                </a:r>
                <a:r>
                  <a:rPr lang="en-US" altLang="zh-CN" sz="2400" dirty="0">
                    <a:solidFill>
                      <a:srgbClr val="000000"/>
                    </a:solidFill>
                    <a:latin typeface="NEU-BZ-S92"/>
                    <a:ea typeface="方正书宋_GBK"/>
                    <a:cs typeface="Times New Roman" panose="02020603050405020304" pitchFamily="18" charset="0"/>
                  </a:rPr>
                  <a:t>.</a:t>
                </a:r>
              </a:p>
            </p:txBody>
          </p:sp>
        </mc:Choice>
        <mc:Fallback xmlns="">
          <p:sp>
            <p:nvSpPr>
              <p:cNvPr id="10" name="矩形 9">
                <a:extLst>
                  <a:ext uri="{FF2B5EF4-FFF2-40B4-BE49-F238E27FC236}">
                    <a16:creationId xmlns:a16="http://schemas.microsoft.com/office/drawing/2014/main" id="{CFBEEAD8-58F2-707D-F582-0DD58EF36419}"/>
                  </a:ext>
                </a:extLst>
              </p:cNvPr>
              <p:cNvSpPr>
                <a:spLocks noRot="1" noChangeAspect="1" noMove="1" noResize="1" noEditPoints="1" noAdjustHandles="1" noChangeArrowheads="1" noChangeShapeType="1" noTextEdit="1"/>
              </p:cNvSpPr>
              <p:nvPr/>
            </p:nvSpPr>
            <p:spPr>
              <a:xfrm>
                <a:off x="4565136" y="2478390"/>
                <a:ext cx="10801808" cy="455959"/>
              </a:xfrm>
              <a:prstGeom prst="rect">
                <a:avLst/>
              </a:prstGeom>
              <a:blipFill>
                <a:blip r:embed="rId3"/>
                <a:stretch>
                  <a:fillRect t="-80556" b="-13889"/>
                </a:stretch>
              </a:blipFill>
            </p:spPr>
            <p:txBody>
              <a:bodyPr/>
              <a:lstStyle/>
              <a:p>
                <a:r>
                  <a:rPr lang="zh-CN" altLang="en-US">
                    <a:noFill/>
                  </a:rPr>
                  <a:t> </a:t>
                </a:r>
              </a:p>
            </p:txBody>
          </p:sp>
        </mc:Fallback>
      </mc:AlternateContent>
      <p:sp>
        <p:nvSpPr>
          <p:cNvPr id="14" name="矩形 13">
            <a:extLst>
              <a:ext uri="{FF2B5EF4-FFF2-40B4-BE49-F238E27FC236}">
                <a16:creationId xmlns:a16="http://schemas.microsoft.com/office/drawing/2014/main" id="{DCF5D5EE-118E-9730-CD59-0131144D1BB7}"/>
              </a:ext>
            </a:extLst>
          </p:cNvPr>
          <p:cNvSpPr/>
          <p:nvPr/>
        </p:nvSpPr>
        <p:spPr>
          <a:xfrm>
            <a:off x="9564333" y="237339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（为什么？）</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565579" y="358546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因为当</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沿着曲线</a:t>
            </a:r>
            <a:r>
              <a:rPr lang="en-US" altLang="zh-CN" sz="2400" dirty="0">
                <a:solidFill>
                  <a:srgbClr val="000000"/>
                </a:solidFill>
                <a:latin typeface="NEU-BZ-S92"/>
                <a:ea typeface="方正书宋_GBK"/>
                <a:cs typeface="Times New Roman" panose="02020603050405020304" pitchFamily="18" charset="0"/>
              </a:rPr>
              <a:t>y=kx</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趋于</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时，有</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CCF9F8AC-91C1-384F-535B-46F6B37EF4B1}"/>
              </a:ext>
            </a:extLst>
          </p:cNvPr>
          <p:cNvSpPr/>
          <p:nvPr/>
        </p:nvSpPr>
        <p:spPr>
          <a:xfrm>
            <a:off x="678967" y="4333331"/>
            <a:ext cx="11378460" cy="450764"/>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其值与</a:t>
            </a:r>
            <a:r>
              <a:rPr lang="en-US" altLang="zh-CN" sz="2400" dirty="0">
                <a:solidFill>
                  <a:srgbClr val="000000"/>
                </a:solidFill>
                <a:latin typeface="NEU-BZ-S92"/>
                <a:ea typeface="方正书宋_GBK"/>
                <a:cs typeface="Times New Roman" panose="02020603050405020304" pitchFamily="18" charset="0"/>
              </a:rPr>
              <a:t>k</a:t>
            </a:r>
            <a:r>
              <a:rPr lang="zh-CN" altLang="en-US" sz="2400" dirty="0">
                <a:solidFill>
                  <a:srgbClr val="000000"/>
                </a:solidFill>
                <a:latin typeface="NEU-BZ-S92"/>
                <a:ea typeface="方正书宋_GBK"/>
                <a:cs typeface="Times New Roman" panose="02020603050405020304" pitchFamily="18" charset="0"/>
              </a:rPr>
              <a:t>有关，</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A0CB4E1A-4A55-9C11-D1D6-9A94E4C9E233}"/>
                  </a:ext>
                </a:extLst>
              </p:cNvPr>
              <p:cNvSpPr/>
              <p:nvPr/>
            </p:nvSpPr>
            <p:spPr>
              <a:xfrm>
                <a:off x="2815303" y="4386043"/>
                <a:ext cx="11378460" cy="561757"/>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所以</a:t>
                </a: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4</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30000" dirty="0">
                            <a:solidFill>
                              <a:srgbClr val="000000"/>
                            </a:solidFill>
                            <a:latin typeface="NEU-BZ-S92"/>
                            <a:ea typeface="方正书宋_GBK"/>
                            <a:cs typeface="Times New Roman" panose="02020603050405020304" pitchFamily="18" charset="0"/>
                          </a:rPr>
                          <m:t>2</m:t>
                        </m:r>
                        <m:r>
                          <a:rPr lang="zh-CN" altLang="en-US" sz="2400" i="1" baseline="30000" dirty="0">
                            <a:solidFill>
                              <a:srgbClr val="000000"/>
                            </a:solidFill>
                            <a:latin typeface="Cambria Math" panose="02040503050406030204" pitchFamily="18" charset="0"/>
                            <a:ea typeface="方正书宋_GBK"/>
                            <a:cs typeface="Times New Roman" panose="02020603050405020304" pitchFamily="18" charset="0"/>
                          </a:rPr>
                          <m:t> </m:t>
                        </m:r>
                      </m:e>
                    </m:func>
                  </m:oMath>
                </a14:m>
                <a:r>
                  <a:rPr lang="zh-CN" altLang="en-US" sz="2400" dirty="0">
                    <a:solidFill>
                      <a:srgbClr val="000000"/>
                    </a:solidFill>
                    <a:latin typeface="NEU-BZ-S92"/>
                    <a:ea typeface="方正书宋_GBK"/>
                    <a:cs typeface="Times New Roman" panose="02020603050405020304" pitchFamily="18" charset="0"/>
                  </a:rPr>
                  <a:t> 不存在。</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9" name="矩形 18">
                <a:extLst>
                  <a:ext uri="{FF2B5EF4-FFF2-40B4-BE49-F238E27FC236}">
                    <a16:creationId xmlns:a16="http://schemas.microsoft.com/office/drawing/2014/main" id="{A0CB4E1A-4A55-9C11-D1D6-9A94E4C9E233}"/>
                  </a:ext>
                </a:extLst>
              </p:cNvPr>
              <p:cNvSpPr>
                <a:spLocks noRot="1" noChangeAspect="1" noMove="1" noResize="1" noEditPoints="1" noAdjustHandles="1" noChangeArrowheads="1" noChangeShapeType="1" noTextEdit="1"/>
              </p:cNvSpPr>
              <p:nvPr/>
            </p:nvSpPr>
            <p:spPr>
              <a:xfrm>
                <a:off x="2815303" y="4386043"/>
                <a:ext cx="11378460" cy="561757"/>
              </a:xfrm>
              <a:prstGeom prst="rect">
                <a:avLst/>
              </a:prstGeom>
              <a:blipFill>
                <a:blip r:embed="rId4"/>
                <a:stretch>
                  <a:fillRect t="-44444" b="-11111"/>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95590BAB-F062-5656-CBD8-4E42020DE1E8}"/>
              </a:ext>
            </a:extLst>
          </p:cNvPr>
          <p:cNvPicPr>
            <a:picLocks noChangeAspect="1"/>
          </p:cNvPicPr>
          <p:nvPr/>
        </p:nvPicPr>
        <p:blipFill>
          <a:blip r:embed="rId5"/>
          <a:stretch>
            <a:fillRect/>
          </a:stretch>
        </p:blipFill>
        <p:spPr>
          <a:xfrm>
            <a:off x="907536" y="2021893"/>
            <a:ext cx="3657600" cy="1054100"/>
          </a:xfrm>
          <a:prstGeom prst="rect">
            <a:avLst/>
          </a:prstGeom>
        </p:spPr>
      </p:pic>
      <p:pic>
        <p:nvPicPr>
          <p:cNvPr id="7" name="图片 6">
            <a:extLst>
              <a:ext uri="{FF2B5EF4-FFF2-40B4-BE49-F238E27FC236}">
                <a16:creationId xmlns:a16="http://schemas.microsoft.com/office/drawing/2014/main" id="{A5D67BBD-8D29-AE0F-EEBE-38B49BD250A4}"/>
              </a:ext>
            </a:extLst>
          </p:cNvPr>
          <p:cNvPicPr>
            <a:picLocks noChangeAspect="1"/>
          </p:cNvPicPr>
          <p:nvPr/>
        </p:nvPicPr>
        <p:blipFill>
          <a:blip r:embed="rId6"/>
          <a:stretch>
            <a:fillRect/>
          </a:stretch>
        </p:blipFill>
        <p:spPr>
          <a:xfrm>
            <a:off x="7333821" y="3172065"/>
            <a:ext cx="4292600" cy="1206500"/>
          </a:xfrm>
          <a:prstGeom prst="rect">
            <a:avLst/>
          </a:prstGeom>
        </p:spPr>
      </p:pic>
      <p:sp>
        <p:nvSpPr>
          <p:cNvPr id="8" name="矩形 7">
            <a:extLst>
              <a:ext uri="{FF2B5EF4-FFF2-40B4-BE49-F238E27FC236}">
                <a16:creationId xmlns:a16="http://schemas.microsoft.com/office/drawing/2014/main" id="{55455A55-675C-C0ED-688F-98BF6367B9AF}"/>
              </a:ext>
            </a:extLst>
          </p:cNvPr>
          <p:cNvSpPr/>
          <p:nvPr/>
        </p:nvSpPr>
        <p:spPr>
          <a:xfrm>
            <a:off x="813540" y="5217517"/>
            <a:ext cx="11378460" cy="450764"/>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思考</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矩形 10">
                <a:extLst>
                  <a:ext uri="{FF2B5EF4-FFF2-40B4-BE49-F238E27FC236}">
                    <a16:creationId xmlns:a16="http://schemas.microsoft.com/office/drawing/2014/main" id="{C03F9E15-72DA-EF30-20B5-E81C95CD3DEB}"/>
                  </a:ext>
                </a:extLst>
              </p:cNvPr>
              <p:cNvSpPr/>
              <p:nvPr/>
            </p:nvSpPr>
            <p:spPr>
              <a:xfrm>
                <a:off x="1644591" y="5256408"/>
                <a:ext cx="11378460" cy="561757"/>
              </a:xfrm>
              <a:prstGeom prst="rect">
                <a:avLst/>
              </a:prstGeom>
            </p:spPr>
            <p:txBody>
              <a:bodyPr wrap="square">
                <a:spAutoFit/>
              </a:bodyPr>
              <a:lstStyle/>
              <a:p>
                <a:pPr indent="266700">
                  <a:lnSpc>
                    <a:spcPts val="2880"/>
                  </a:lnSpc>
                </a:pP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r>
                          <a:rPr lang="zh-CN" altLang="en-US" sz="2400" i="1" smtClean="0">
                            <a:solidFill>
                              <a:srgbClr val="000000"/>
                            </a:solidFill>
                            <a:latin typeface="Cambria Math" panose="02040503050406030204" pitchFamily="18" charset="0"/>
                            <a:ea typeface="方正书宋_GBK"/>
                            <a:cs typeface="Times New Roman" panose="02020603050405020304" pitchFamily="18" charset="0"/>
                          </a:rPr>
                          <m:t>已知</m:t>
                        </m:r>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m:t>
                            </m:r>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baseline="-25000">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 </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 </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存在</m:t>
                        </m:r>
                      </m:e>
                    </m:func>
                  </m:oMath>
                </a14:m>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11" name="矩形 10">
                <a:extLst>
                  <a:ext uri="{FF2B5EF4-FFF2-40B4-BE49-F238E27FC236}">
                    <a16:creationId xmlns:a16="http://schemas.microsoft.com/office/drawing/2014/main" id="{C03F9E15-72DA-EF30-20B5-E81C95CD3DEB}"/>
                  </a:ext>
                </a:extLst>
              </p:cNvPr>
              <p:cNvSpPr>
                <a:spLocks noRot="1" noChangeAspect="1" noMove="1" noResize="1" noEditPoints="1" noAdjustHandles="1" noChangeArrowheads="1" noChangeShapeType="1" noTextEdit="1"/>
              </p:cNvSpPr>
              <p:nvPr/>
            </p:nvSpPr>
            <p:spPr>
              <a:xfrm>
                <a:off x="1644591" y="5256408"/>
                <a:ext cx="11378460" cy="561757"/>
              </a:xfrm>
              <a:prstGeom prst="rect">
                <a:avLst/>
              </a:prstGeom>
              <a:blipFill>
                <a:blip r:embed="rId7"/>
                <a:stretch>
                  <a:fillRect t="-42222" b="-1111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矩形 12">
                <a:extLst>
                  <a:ext uri="{FF2B5EF4-FFF2-40B4-BE49-F238E27FC236}">
                    <a16:creationId xmlns:a16="http://schemas.microsoft.com/office/drawing/2014/main" id="{62BC5A2D-B032-BC3B-D43A-4C0215505889}"/>
                  </a:ext>
                </a:extLst>
              </p:cNvPr>
              <p:cNvSpPr/>
              <p:nvPr/>
            </p:nvSpPr>
            <p:spPr>
              <a:xfrm>
                <a:off x="2924128" y="5177464"/>
                <a:ext cx="11378460" cy="464230"/>
              </a:xfrm>
              <a:prstGeom prst="rect">
                <a:avLst/>
              </a:prstGeom>
            </p:spPr>
            <p:txBody>
              <a:bodyPr wrap="square">
                <a:spAutoFit/>
              </a:bodyPr>
              <a:lstStyle/>
              <a:p>
                <a:pPr indent="266700">
                  <a:lnSpc>
                    <a:spcPts val="2880"/>
                  </a:lnSpc>
                </a:pPr>
                <a14:m>
                  <m:oMathPara xmlns:m="http://schemas.openxmlformats.org/officeDocument/2006/math">
                    <m:oMathParaPr>
                      <m:jc m:val="centerGroup"/>
                    </m:oMathParaPr>
                    <m:oMath xmlns:m="http://schemas.openxmlformats.org/officeDocument/2006/math">
                      <m:r>
                        <a:rPr lang="zh-CN" altLang="en-US" sz="2400" i="1">
                          <a:solidFill>
                            <a:srgbClr val="000000"/>
                          </a:solidFill>
                          <a:latin typeface="Cambria Math" panose="02040503050406030204" pitchFamily="18" charset="0"/>
                          <a:ea typeface="方正书宋_GBK"/>
                          <a:cs typeface="Times New Roman" panose="02020603050405020304" pitchFamily="18" charset="0"/>
                        </a:rPr>
                        <m:t>是否可以用取特殊路径的方法求出该极限？</m:t>
                      </m:r>
                    </m:oMath>
                  </m:oMathPara>
                </a14:m>
                <a:endParaRPr/>
              </a:p>
            </p:txBody>
          </p:sp>
        </mc:Choice>
        <mc:Fallback xmlns="">
          <p:sp>
            <p:nvSpPr>
              <p:cNvPr id="13" name="矩形 12">
                <a:extLst>
                  <a:ext uri="{FF2B5EF4-FFF2-40B4-BE49-F238E27FC236}">
                    <a16:creationId xmlns:a16="http://schemas.microsoft.com/office/drawing/2014/main" id="{62BC5A2D-B032-BC3B-D43A-4C0215505889}"/>
                  </a:ext>
                </a:extLst>
              </p:cNvPr>
              <p:cNvSpPr>
                <a:spLocks noRot="1" noChangeAspect="1" noMove="1" noResize="1" noEditPoints="1" noAdjustHandles="1" noChangeArrowheads="1" noChangeShapeType="1" noTextEdit="1"/>
              </p:cNvSpPr>
              <p:nvPr/>
            </p:nvSpPr>
            <p:spPr>
              <a:xfrm>
                <a:off x="2924128" y="5177464"/>
                <a:ext cx="11378460" cy="464230"/>
              </a:xfrm>
              <a:prstGeom prst="rect">
                <a:avLst/>
              </a:prstGeom>
              <a:blipFill>
                <a:blip r:embed="rId8"/>
                <a:stretch>
                  <a:fillRect t="-7895" b="-2894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1119483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20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20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20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left)">
                                      <p:cBhvr>
                                        <p:cTn id="60" dur="20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left)">
                                      <p:cBhvr>
                                        <p:cTn id="65" dur="20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2000"/>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2000"/>
                                        <p:tgtEl>
                                          <p:spTgt spid="11"/>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left)">
                                      <p:cBhvr>
                                        <p:cTn id="8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6" grpId="0"/>
      <p:bldP spid="3" grpId="0"/>
      <p:bldP spid="4" grpId="0"/>
      <p:bldP spid="6" grpId="0"/>
      <p:bldP spid="10" grpId="0"/>
      <p:bldP spid="14" grpId="0"/>
      <p:bldP spid="15" grpId="0"/>
      <p:bldP spid="16" grpId="0"/>
      <p:bldP spid="19" grpId="0"/>
      <p:bldP spid="8" grpId="0"/>
      <p:bldP spid="11" grpId="0"/>
      <p:bldP spid="1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1312303" y="1295458"/>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9</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4" name="矩形 23">
                <a:extLst>
                  <a:ext uri="{FF2B5EF4-FFF2-40B4-BE49-F238E27FC236}">
                    <a16:creationId xmlns:a16="http://schemas.microsoft.com/office/drawing/2014/main" id="{4712D79D-2EF8-4A94-51AC-A45F5C4E253F}"/>
                  </a:ext>
                </a:extLst>
              </p:cNvPr>
              <p:cNvSpPr/>
              <p:nvPr/>
            </p:nvSpPr>
            <p:spPr>
              <a:xfrm>
                <a:off x="2359252" y="1360928"/>
                <a:ext cx="10453037" cy="470322"/>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求</a:t>
                </a: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→3</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→0</m:t>
                            </m:r>
                          </m:e>
                        </m:eqArr>
                      </m:fName>
                      <m:e>
                        <m:r>
                          <a:rPr lang="en-US" altLang="zh-CN" sz="2400" i="1" dirty="0">
                            <a:solidFill>
                              <a:srgbClr val="000000"/>
                            </a:solidFill>
                            <a:latin typeface="Cambria Math" panose="02040503050406030204" pitchFamily="18" charset="0"/>
                            <a:ea typeface="方正书宋_GBK"/>
                            <a:cs typeface="Times New Roman" panose="02020603050405020304" pitchFamily="18" charset="0"/>
                          </a:rPr>
                          <m:t>𝑠𝑖𝑛</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m:t>
                        </m:r>
                        <m:r>
                          <a:rPr lang="en-US" altLang="zh-CN" sz="2400" i="1" dirty="0">
                            <a:solidFill>
                              <a:srgbClr val="000000"/>
                            </a:solidFill>
                            <a:latin typeface="Cambria Math" panose="02040503050406030204" pitchFamily="18" charset="0"/>
                            <a:ea typeface="方正书宋_GBK"/>
                            <a:cs typeface="Times New Roman" panose="02020603050405020304" pitchFamily="18" charset="0"/>
                          </a:rPr>
                          <m:t>𝑥𝑦</m:t>
                        </m:r>
                        <m:r>
                          <a:rPr lang="zh-CN" altLang="en-US" sz="2400" i="1" dirty="0">
                            <a:solidFill>
                              <a:srgbClr val="000000"/>
                            </a:solidFill>
                            <a:latin typeface="Cambria Math" panose="02040503050406030204" pitchFamily="18" charset="0"/>
                            <a:ea typeface="方正书宋_GBK"/>
                            <a:cs typeface="Times New Roman" panose="02020603050405020304" pitchFamily="18" charset="0"/>
                          </a:rPr>
                          <m:t>）</m:t>
                        </m:r>
                        <m:r>
                          <a:rPr lang="en-US" altLang="zh-CN" sz="2400" i="1" dirty="0">
                            <a:solidFill>
                              <a:srgbClr val="000000"/>
                            </a:solidFill>
                            <a:latin typeface="Cambria Math" panose="02040503050406030204" pitchFamily="18" charset="0"/>
                            <a:ea typeface="方正书宋_GBK"/>
                            <a:cs typeface="Times New Roman" panose="02020603050405020304" pitchFamily="18" charset="0"/>
                          </a:rPr>
                          <m:t>/</m:t>
                        </m:r>
                        <m:r>
                          <a:rPr lang="en-US" altLang="zh-CN" sz="2400" i="1" dirty="0">
                            <a:solidFill>
                              <a:srgbClr val="000000"/>
                            </a:solidFill>
                            <a:latin typeface="Cambria Math" panose="02040503050406030204" pitchFamily="18" charset="0"/>
                            <a:ea typeface="方正书宋_GBK"/>
                            <a:cs typeface="Times New Roman" panose="02020603050405020304" pitchFamily="18" charset="0"/>
                          </a:rPr>
                          <m:t>𝑦</m:t>
                        </m:r>
                      </m:e>
                    </m:func>
                    <m:r>
                      <a:rPr lang="en-US" altLang="zh-CN" sz="2400" b="0" i="1" dirty="0" smtClean="0">
                        <a:solidFill>
                          <a:srgbClr val="000000"/>
                        </a:solidFill>
                        <a:latin typeface="Cambria Math" panose="02040503050406030204" pitchFamily="18" charset="0"/>
                        <a:ea typeface="方正书宋_GBK"/>
                        <a:cs typeface="Times New Roman" panose="02020603050405020304" pitchFamily="18" charset="0"/>
                      </a:rPr>
                      <m:t> .</m:t>
                    </m:r>
                  </m:oMath>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4" name="矩形 23">
                <a:extLst>
                  <a:ext uri="{FF2B5EF4-FFF2-40B4-BE49-F238E27FC236}">
                    <a16:creationId xmlns:a16="http://schemas.microsoft.com/office/drawing/2014/main" id="{4712D79D-2EF8-4A94-51AC-A45F5C4E253F}"/>
                  </a:ext>
                </a:extLst>
              </p:cNvPr>
              <p:cNvSpPr>
                <a:spLocks noRot="1" noChangeAspect="1" noMove="1" noResize="1" noEditPoints="1" noAdjustHandles="1" noChangeArrowheads="1" noChangeShapeType="1" noTextEdit="1"/>
              </p:cNvSpPr>
              <p:nvPr/>
            </p:nvSpPr>
            <p:spPr>
              <a:xfrm>
                <a:off x="2359252" y="1360928"/>
                <a:ext cx="10453037" cy="470322"/>
              </a:xfrm>
              <a:prstGeom prst="rect">
                <a:avLst/>
              </a:prstGeom>
              <a:blipFill>
                <a:blip r:embed="rId2"/>
                <a:stretch>
                  <a:fillRect t="-83784" b="-13514"/>
                </a:stretch>
              </a:blipFill>
            </p:spPr>
            <p:txBody>
              <a:bodyPr/>
              <a:lstStyle/>
              <a:p>
                <a:r>
                  <a:rPr lang="zh-CN" altLang="en-US">
                    <a:noFill/>
                  </a:rPr>
                  <a:t> </a:t>
                </a:r>
              </a:p>
            </p:txBody>
          </p:sp>
        </mc:Fallback>
      </mc:AlternateContent>
      <p:sp>
        <p:nvSpPr>
          <p:cNvPr id="3" name="矩形 2">
            <a:extLst>
              <a:ext uri="{FF2B5EF4-FFF2-40B4-BE49-F238E27FC236}">
                <a16:creationId xmlns:a16="http://schemas.microsoft.com/office/drawing/2014/main" id="{2EBFB4F6-00A0-D986-BED9-AE2AA3FABED4}"/>
              </a:ext>
            </a:extLst>
          </p:cNvPr>
          <p:cNvSpPr/>
          <p:nvPr/>
        </p:nvSpPr>
        <p:spPr>
          <a:xfrm>
            <a:off x="1177730" y="208598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1978554" y="208598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因为当</a:t>
            </a:r>
            <a:r>
              <a:rPr lang="en-US" altLang="zh-CN" sz="2400" dirty="0">
                <a:solidFill>
                  <a:srgbClr val="000000"/>
                </a:solidFill>
                <a:latin typeface="NEU-BZ-S92"/>
                <a:ea typeface="方正书宋_GBK"/>
                <a:cs typeface="Times New Roman" panose="02020603050405020304" pitchFamily="18" charset="0"/>
              </a:rPr>
              <a:t>(x, y)→(3, 0)</a:t>
            </a:r>
            <a:r>
              <a:rPr lang="zh-CN" altLang="en-US" sz="2400" dirty="0">
                <a:solidFill>
                  <a:srgbClr val="000000"/>
                </a:solidFill>
                <a:latin typeface="NEU-BZ-S92"/>
                <a:ea typeface="方正书宋_GBK"/>
                <a:cs typeface="Times New Roman" panose="02020603050405020304" pitchFamily="18" charset="0"/>
              </a:rPr>
              <a:t>时有</a:t>
            </a:r>
            <a:r>
              <a:rPr lang="en-US" altLang="zh-CN" sz="2400" dirty="0">
                <a:solidFill>
                  <a:srgbClr val="000000"/>
                </a:solidFill>
                <a:latin typeface="NEU-BZ-S92"/>
                <a:ea typeface="方正书宋_GBK"/>
                <a:cs typeface="Times New Roman" panose="02020603050405020304" pitchFamily="18" charset="0"/>
              </a:rPr>
              <a:t>xy→0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75E195FC-97DE-0F0A-8ED2-1DFCA4613206}"/>
              </a:ext>
            </a:extLst>
          </p:cNvPr>
          <p:cNvSpPr/>
          <p:nvPr/>
        </p:nvSpPr>
        <p:spPr>
          <a:xfrm>
            <a:off x="6290860" y="208598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于是</a:t>
            </a:r>
            <a:r>
              <a:rPr lang="en-US" altLang="zh-CN" sz="2400" dirty="0">
                <a:solidFill>
                  <a:srgbClr val="000000"/>
                </a:solidFill>
                <a:latin typeface="NEU-BZ-S92"/>
                <a:ea typeface="方正书宋_GBK"/>
                <a:cs typeface="Times New Roman" panose="02020603050405020304" pitchFamily="18" charset="0"/>
              </a:rPr>
              <a:t>sin(</a:t>
            </a:r>
            <a:r>
              <a:rPr lang="en-US" altLang="zh-CN" sz="2400" dirty="0" err="1">
                <a:solidFill>
                  <a:srgbClr val="000000"/>
                </a:solidFill>
                <a:latin typeface="NEU-BZ-S92"/>
                <a:ea typeface="方正书宋_GBK"/>
                <a:cs typeface="Times New Roman" panose="02020603050405020304" pitchFamily="18" charset="0"/>
              </a:rPr>
              <a:t>xy</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r>
              <a:rPr lang="en-US" altLang="zh-CN" sz="2400" dirty="0" err="1">
                <a:solidFill>
                  <a:srgbClr val="000000"/>
                </a:solidFill>
                <a:latin typeface="NEU-BZ-S92"/>
                <a:ea typeface="方正书宋_GBK"/>
                <a:cs typeface="Times New Roman" panose="02020603050405020304" pitchFamily="18" charset="0"/>
              </a:rPr>
              <a:t>xy</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2010481" y="3449947"/>
            <a:ext cx="10801808" cy="346698"/>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所以，</a:t>
            </a:r>
            <a:endParaRPr lang="en-US"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8CCE1905-0437-224E-CD34-7BE3CFB5FCBD}"/>
              </a:ext>
            </a:extLst>
          </p:cNvPr>
          <p:cNvPicPr>
            <a:picLocks noChangeAspect="1"/>
          </p:cNvPicPr>
          <p:nvPr/>
        </p:nvPicPr>
        <p:blipFill>
          <a:blip r:embed="rId3"/>
          <a:stretch>
            <a:fillRect/>
          </a:stretch>
        </p:blipFill>
        <p:spPr>
          <a:xfrm>
            <a:off x="3643744" y="3011099"/>
            <a:ext cx="4390934" cy="1224395"/>
          </a:xfrm>
          <a:prstGeom prst="rect">
            <a:avLst/>
          </a:prstGeom>
        </p:spPr>
      </p:pic>
    </p:spTree>
    <p:extLst>
      <p:ext uri="{BB962C8B-B14F-4D97-AF65-F5344CB8AC3E}">
        <p14:creationId xmlns:p14="http://schemas.microsoft.com/office/powerpoint/2010/main" val="382109294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3" grpId="0"/>
      <p:bldP spid="4" grpId="0"/>
      <p:bldP spid="6" grpId="0"/>
      <p:bldP spid="1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869482" y="1045004"/>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四、 二元函数的连续性</a:t>
            </a:r>
            <a:endParaRPr lang="zh-CN" altLang="zh-CN" sz="2400" dirty="0">
              <a:solidFill>
                <a:srgbClr val="000000"/>
              </a:solidFill>
              <a:latin typeface="NEU-BZ-S92"/>
              <a:ea typeface="方正书宋_GBK"/>
              <a:cs typeface="Times New Roman" panose="02020603050405020304" pitchFamily="18" charset="0"/>
            </a:endParaRPr>
          </a:p>
        </p:txBody>
      </p:sp>
      <p:sp>
        <p:nvSpPr>
          <p:cNvPr id="24" name="矩形 23">
            <a:extLst>
              <a:ext uri="{FF2B5EF4-FFF2-40B4-BE49-F238E27FC236}">
                <a16:creationId xmlns:a16="http://schemas.microsoft.com/office/drawing/2014/main" id="{4712D79D-2EF8-4A94-51AC-A45F5C4E253F}"/>
              </a:ext>
            </a:extLst>
          </p:cNvPr>
          <p:cNvSpPr/>
          <p:nvPr/>
        </p:nvSpPr>
        <p:spPr>
          <a:xfrm>
            <a:off x="748688" y="166619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定义</a:t>
            </a:r>
            <a:r>
              <a:rPr lang="en-US" altLang="zh-CN" sz="2400" dirty="0">
                <a:solidFill>
                  <a:srgbClr val="000000"/>
                </a:solidFill>
                <a:latin typeface="NEU-BZ-S92"/>
                <a:ea typeface="方正书宋_GBK"/>
                <a:cs typeface="Times New Roman" panose="02020603050405020304" pitchFamily="18" charset="0"/>
              </a:rPr>
              <a:t>7</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990531" y="166931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设函数</a:t>
            </a:r>
            <a:r>
              <a:rPr lang="en-US" altLang="zh-CN" sz="2400" dirty="0">
                <a:solidFill>
                  <a:srgbClr val="000000"/>
                </a:solidFill>
                <a:latin typeface="NEU-BZ-S92"/>
                <a:ea typeface="方正书宋_GBK"/>
                <a:cs typeface="Times New Roman" panose="02020603050405020304" pitchFamily="18" charset="0"/>
              </a:rPr>
              <a:t>z=f(x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的某个邻域内有定义，</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矩形 3">
                <a:extLst>
                  <a:ext uri="{FF2B5EF4-FFF2-40B4-BE49-F238E27FC236}">
                    <a16:creationId xmlns:a16="http://schemas.microsoft.com/office/drawing/2014/main" id="{46EF4EC6-944A-B0FC-5D45-11CD31AEE8F8}"/>
                  </a:ext>
                </a:extLst>
              </p:cNvPr>
              <p:cNvSpPr/>
              <p:nvPr/>
            </p:nvSpPr>
            <p:spPr>
              <a:xfrm>
                <a:off x="1933111" y="2499692"/>
                <a:ext cx="10453037" cy="577530"/>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如果求</a:t>
                </a:r>
                <a14:m>
                  <m:oMath xmlns:m="http://schemas.openxmlformats.org/officeDocument/2006/math">
                    <m:func>
                      <m:func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funcPr>
                      <m:fName>
                        <m:eqArr>
                          <m:eqArr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eqArrPr>
                          <m:e>
                            <m:limLow>
                              <m:limLowPr>
                                <m:ctrlPr>
                                  <a:rPr lang="en-US" altLang="zh-CN" sz="2400" i="1">
                                    <a:solidFill>
                                      <a:srgbClr val="000000"/>
                                    </a:solidFill>
                                    <a:latin typeface="Cambria Math" panose="02040503050406030204" pitchFamily="18" charset="0"/>
                                    <a:ea typeface="方正书宋_GBK"/>
                                    <a:cs typeface="Times New Roman" panose="02020603050405020304" pitchFamily="18" charset="0"/>
                                  </a:rPr>
                                </m:ctrlPr>
                              </m:limLowPr>
                              <m:e>
                                <m:r>
                                  <m:rPr>
                                    <m:sty m:val="p"/>
                                  </m:rPr>
                                  <a:rPr lang="en-US" altLang="zh-CN" sz="2400">
                                    <a:solidFill>
                                      <a:srgbClr val="000000"/>
                                    </a:solidFill>
                                    <a:latin typeface="Cambria Math" panose="02040503050406030204" pitchFamily="18" charset="0"/>
                                    <a:ea typeface="方正书宋_GBK"/>
                                    <a:cs typeface="Times New Roman" panose="02020603050405020304" pitchFamily="18" charset="0"/>
                                  </a:rPr>
                                  <m:t>lim</m:t>
                                </m:r>
                              </m:e>
                              <m:lim>
                                <m:r>
                                  <a:rPr lang="en-US" altLang="zh-CN" sz="2400" i="1">
                                    <a:solidFill>
                                      <a:srgbClr val="000000"/>
                                    </a:solidFill>
                                    <a:latin typeface="Cambria Math" panose="02040503050406030204" pitchFamily="18" charset="0"/>
                                    <a:ea typeface="方正书宋_GBK"/>
                                    <a:cs typeface="Times New Roman" panose="02020603050405020304" pitchFamily="18" charset="0"/>
                                  </a:rPr>
                                  <m:t>𝑥</m:t>
                                </m:r>
                                <m:r>
                                  <a:rPr lang="en-US" altLang="zh-CN" sz="2400" i="1">
                                    <a:solidFill>
                                      <a:srgbClr val="000000"/>
                                    </a:solidFill>
                                    <a:latin typeface="Cambria Math" panose="02040503050406030204" pitchFamily="18" charset="0"/>
                                    <a:ea typeface="方正书宋_GBK"/>
                                    <a:cs typeface="Times New Roman" panose="02020603050405020304" pitchFamily="18" charset="0"/>
                                  </a:rPr>
                                  <m:t>→0</m:t>
                                </m:r>
                              </m:lim>
                            </m:limLow>
                          </m:e>
                          <m:e>
                            <m:r>
                              <a:rPr lang="en-US" altLang="zh-CN" sz="2400" i="1">
                                <a:solidFill>
                                  <a:srgbClr val="000000"/>
                                </a:solidFill>
                                <a:latin typeface="Cambria Math" panose="02040503050406030204" pitchFamily="18" charset="0"/>
                                <a:ea typeface="方正书宋_GBK"/>
                                <a:cs typeface="Times New Roman" panose="02020603050405020304" pitchFamily="18" charset="0"/>
                              </a:rPr>
                              <m:t>𝑦</m:t>
                            </m:r>
                            <m:r>
                              <a:rPr lang="en-US" altLang="zh-CN" sz="2400" i="1">
                                <a:solidFill>
                                  <a:srgbClr val="000000"/>
                                </a:solidFill>
                                <a:latin typeface="Cambria Math" panose="02040503050406030204" pitchFamily="18" charset="0"/>
                                <a:ea typeface="方正书宋_GBK"/>
                                <a:cs typeface="Times New Roman" panose="02020603050405020304" pitchFamily="18" charset="0"/>
                              </a:rPr>
                              <m:t>→0</m:t>
                            </m:r>
                          </m:e>
                        </m:eqArr>
                      </m:fName>
                      <m:e>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zh-CN" altLang="en-US"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 </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dirty="0">
                            <a:solidFill>
                              <a:srgbClr val="000000"/>
                            </a:solidFill>
                            <a:latin typeface="NEU-BZ-S92"/>
                            <a:ea typeface="方正书宋_GBK"/>
                            <a:cs typeface="Times New Roman" panose="02020603050405020304" pitchFamily="18" charset="0"/>
                          </a:rPr>
                          <m:t>)</m:t>
                        </m:r>
                      </m:e>
                    </m:func>
                    <m:r>
                      <a:rPr lang="en-US" altLang="zh-CN" sz="2400" b="0" i="1" dirty="0" smtClean="0">
                        <a:solidFill>
                          <a:srgbClr val="000000"/>
                        </a:solidFill>
                        <a:latin typeface="Cambria Math" panose="02040503050406030204" pitchFamily="18" charset="0"/>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f</m:t>
                    </m:r>
                    <m:r>
                      <m:rPr>
                        <m:nor/>
                      </m:rPr>
                      <a:rPr lang="en-US" altLang="zh-CN"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0" i="0" baseline="-25000" dirty="0" smtClean="0">
                        <a:solidFill>
                          <a:srgbClr val="000000"/>
                        </a:solidFill>
                        <a:latin typeface="NEU-BZ-S92"/>
                        <a:ea typeface="方正书宋_GBK"/>
                        <a:cs typeface="Times New Roman" panose="02020603050405020304" pitchFamily="18" charset="0"/>
                      </a:rPr>
                      <m:t>0</m:t>
                    </m:r>
                    <m:r>
                      <m:rPr>
                        <m:nor/>
                      </m:rPr>
                      <a:rPr lang="zh-CN" altLang="en-US"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 </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0" i="0" baseline="-25000" dirty="0" smtClean="0">
                        <a:solidFill>
                          <a:srgbClr val="000000"/>
                        </a:solidFill>
                        <a:latin typeface="NEU-BZ-S92"/>
                        <a:ea typeface="方正书宋_GBK"/>
                        <a:cs typeface="Times New Roman" panose="02020603050405020304" pitchFamily="18" charset="0"/>
                      </a:rPr>
                      <m:t>0</m:t>
                    </m:r>
                    <m:r>
                      <m:rPr>
                        <m:nor/>
                      </m:rPr>
                      <a:rPr lang="en-US" altLang="zh-CN" sz="2400" dirty="0">
                        <a:solidFill>
                          <a:srgbClr val="000000"/>
                        </a:solidFill>
                        <a:latin typeface="NEU-BZ-S92"/>
                        <a:ea typeface="方正书宋_GBK"/>
                        <a:cs typeface="Times New Roman" panose="02020603050405020304" pitchFamily="18" charset="0"/>
                      </a:rPr>
                      <m:t>)</m:t>
                    </m:r>
                  </m:oMath>
                </a14:m>
                <a:endParaRPr lang="zh-CN" altLang="zh-CN" sz="2400" dirty="0">
                  <a:solidFill>
                    <a:srgbClr val="000000"/>
                  </a:solidFill>
                  <a:latin typeface="NEU-BZ-S92"/>
                  <a:ea typeface="方正书宋_GBK"/>
                  <a:cs typeface="Times New Roman" panose="02020603050405020304" pitchFamily="18" charset="0"/>
                </a:endParaRPr>
              </a:p>
              <a:p>
                <a:pPr indent="266700">
                  <a:lnSpc>
                    <a:spcPts val="1810"/>
                  </a:lnSpc>
                </a:pPr>
                <a:endParaRPr lang="zh-CN" altLang="zh-CN" sz="2400" dirty="0">
                  <a:solidFill>
                    <a:srgbClr val="000000"/>
                  </a:solidFill>
                  <a:latin typeface="NEU-BZ-S92"/>
                  <a:ea typeface="方正书宋_GBK"/>
                  <a:cs typeface="Times New Roman" panose="02020603050405020304" pitchFamily="18" charset="0"/>
                </a:endParaRPr>
              </a:p>
            </p:txBody>
          </p:sp>
        </mc:Choice>
        <mc:Fallback>
          <p:sp>
            <p:nvSpPr>
              <p:cNvPr id="4" name="矩形 3">
                <a:extLst>
                  <a:ext uri="{FF2B5EF4-FFF2-40B4-BE49-F238E27FC236}">
                    <a16:creationId xmlns:a16="http://schemas.microsoft.com/office/drawing/2014/main" id="{46EF4EC6-944A-B0FC-5D45-11CD31AEE8F8}"/>
                  </a:ext>
                </a:extLst>
              </p:cNvPr>
              <p:cNvSpPr>
                <a:spLocks noRot="1" noChangeAspect="1" noMove="1" noResize="1" noEditPoints="1" noAdjustHandles="1" noChangeArrowheads="1" noChangeShapeType="1" noTextEdit="1"/>
              </p:cNvSpPr>
              <p:nvPr/>
            </p:nvSpPr>
            <p:spPr>
              <a:xfrm>
                <a:off x="1933111" y="2499692"/>
                <a:ext cx="10453037" cy="577530"/>
              </a:xfrm>
              <a:prstGeom prst="rect">
                <a:avLst/>
              </a:prstGeom>
              <a:blipFill>
                <a:blip r:embed="rId2"/>
                <a:stretch>
                  <a:fillRect t="-63830"/>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75E195FC-97DE-0F0A-8ED2-1DFCA4613206}"/>
              </a:ext>
            </a:extLst>
          </p:cNvPr>
          <p:cNvSpPr/>
          <p:nvPr/>
        </p:nvSpPr>
        <p:spPr>
          <a:xfrm>
            <a:off x="6437747" y="242791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则称函数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处连续，</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1933111" y="3216098"/>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称点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为函数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的连续点；</a:t>
            </a:r>
            <a:endParaRPr lang="en-US"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A7AE6E-9233-CEBB-1AFF-CF2F0B278C2A}"/>
              </a:ext>
            </a:extLst>
          </p:cNvPr>
          <p:cNvSpPr/>
          <p:nvPr/>
        </p:nvSpPr>
        <p:spPr>
          <a:xfrm>
            <a:off x="6405330" y="321609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否则称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不连续或间断，</a:t>
            </a:r>
            <a:endParaRPr lang="en-US"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1933110" y="393036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此时称点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为</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的间断点</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869482" y="457599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如果函数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在开区域（或闭区域）</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上的每一点都连续，</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50408658-6E34-0178-84C1-D5E4C4AB426D}"/>
              </a:ext>
            </a:extLst>
          </p:cNvPr>
          <p:cNvSpPr/>
          <p:nvPr/>
        </p:nvSpPr>
        <p:spPr>
          <a:xfrm>
            <a:off x="869481" y="517768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则称函数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上连续，</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CCF9F8AC-91C1-384F-535B-46F6B37EF4B1}"/>
              </a:ext>
            </a:extLst>
          </p:cNvPr>
          <p:cNvSpPr/>
          <p:nvPr/>
        </p:nvSpPr>
        <p:spPr>
          <a:xfrm>
            <a:off x="4902795" y="5112342"/>
            <a:ext cx="11378460" cy="450764"/>
          </a:xfrm>
          <a:prstGeom prst="rect">
            <a:avLst/>
          </a:prstGeom>
        </p:spPr>
        <p:txBody>
          <a:bodyPr wrap="square">
            <a:spAutoFit/>
          </a:bodyPr>
          <a:lstStyle/>
          <a:p>
            <a:pPr indent="266700">
              <a:lnSpc>
                <a:spcPts val="2880"/>
              </a:lnSpc>
            </a:pPr>
            <a:r>
              <a:rPr lang="zh-CN" altLang="en-US" sz="2400" dirty="0">
                <a:solidFill>
                  <a:srgbClr val="000000"/>
                </a:solidFill>
                <a:latin typeface="NEU-BZ-S92"/>
                <a:ea typeface="方正书宋_GBK"/>
                <a:cs typeface="Times New Roman" panose="02020603050405020304" pitchFamily="18" charset="0"/>
              </a:rPr>
              <a:t>或称函数</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是</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上的连续函数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74023272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2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2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20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20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6" grpId="0"/>
      <p:bldP spid="4" grpId="0"/>
      <p:bldP spid="6" grpId="0"/>
      <p:bldP spid="10" grpId="0"/>
      <p:bldP spid="13" grpId="0"/>
      <p:bldP spid="14" grpId="0"/>
      <p:bldP spid="15" grpId="0"/>
      <p:bldP spid="11" grpId="0"/>
      <p:bldP spid="1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869482" y="1042703"/>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可以看出，</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869481" y="166444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多元函数的连续性的定义与一元函数的连续性的定义本质上是一致的</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434740" y="2310078"/>
            <a:ext cx="1132251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由常数与不同自变量的一元基本初等函数经过有限次四则运算和复合运算得到的，</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434740" y="2934565"/>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并且能用一个解析式表示的多元函数称为多元初等函数</a:t>
            </a:r>
            <a:r>
              <a:rPr lang="en-US" altLang="zh-CN" sz="2400" dirty="0">
                <a:solidFill>
                  <a:srgbClr val="000000"/>
                </a:solidFill>
                <a:latin typeface="NEU-BZ-S92"/>
                <a:ea typeface="方正书宋_GBK"/>
                <a:cs typeface="Times New Roman" panose="02020603050405020304" pitchFamily="18" charset="0"/>
              </a:rPr>
              <a:t>.</a:t>
            </a:r>
          </a:p>
        </p:txBody>
      </p:sp>
      <p:sp>
        <p:nvSpPr>
          <p:cNvPr id="13" name="矩形 12">
            <a:extLst>
              <a:ext uri="{FF2B5EF4-FFF2-40B4-BE49-F238E27FC236}">
                <a16:creationId xmlns:a16="http://schemas.microsoft.com/office/drawing/2014/main" id="{34A7AE6E-9233-CEBB-1AFF-CF2F0B278C2A}"/>
              </a:ext>
            </a:extLst>
          </p:cNvPr>
          <p:cNvSpPr/>
          <p:nvPr/>
        </p:nvSpPr>
        <p:spPr>
          <a:xfrm>
            <a:off x="8110143" y="292171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例如：</a:t>
            </a:r>
            <a:endParaRPr lang="en-US"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4" name="矩形 13">
                <a:extLst>
                  <a:ext uri="{FF2B5EF4-FFF2-40B4-BE49-F238E27FC236}">
                    <a16:creationId xmlns:a16="http://schemas.microsoft.com/office/drawing/2014/main" id="{DCF5D5EE-118E-9730-CD59-0131144D1BB7}"/>
                  </a:ext>
                </a:extLst>
              </p:cNvPr>
              <p:cNvSpPr/>
              <p:nvPr/>
            </p:nvSpPr>
            <p:spPr>
              <a:xfrm>
                <a:off x="2279827" y="3682597"/>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z=x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a:t>
                </a:r>
                <a:r>
                  <a:rPr lang="en-US" altLang="zh-CN" sz="2400" dirty="0" err="1">
                    <a:solidFill>
                      <a:srgbClr val="000000"/>
                    </a:solidFill>
                    <a:latin typeface="NEU-BZ-S92"/>
                    <a:ea typeface="方正书宋_GBK"/>
                    <a:cs typeface="Times New Roman" panose="02020603050405020304" pitchFamily="18" charset="0"/>
                  </a:rPr>
                  <a:t>x+y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z=</a:t>
                </a:r>
                <a14:m>
                  <m:oMath xmlns:m="http://schemas.openxmlformats.org/officeDocument/2006/math">
                    <m:sSup>
                      <m:sSupPr>
                        <m:ctrlPr>
                          <a:rPr lang="en-US" altLang="zh-CN" sz="2400" i="1" smtClean="0">
                            <a:solidFill>
                              <a:srgbClr val="000000"/>
                            </a:solidFill>
                            <a:latin typeface="Cambria Math" panose="02040503050406030204" pitchFamily="18" charset="0"/>
                            <a:cs typeface="Times New Roman" panose="02020603050405020304" pitchFamily="18" charset="0"/>
                          </a:rPr>
                        </m:ctrlPr>
                      </m:sSupPr>
                      <m:e>
                        <m:r>
                          <m:rPr>
                            <m:sty m:val="p"/>
                          </m:rPr>
                          <a:rPr lang="en-US" altLang="zh-CN" sz="2400" i="1">
                            <a:solidFill>
                              <a:srgbClr val="000000"/>
                            </a:solidFill>
                            <a:latin typeface="Cambria Math" panose="02040503050406030204" pitchFamily="18" charset="0"/>
                            <a:cs typeface="Times New Roman" panose="02020603050405020304" pitchFamily="18" charset="0"/>
                          </a:rPr>
                          <m:t>e</m:t>
                        </m:r>
                      </m:e>
                      <m:sup>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y</m:t>
                        </m:r>
                      </m:sup>
                    </m:sSup>
                  </m:oMath>
                </a14:m>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u=sin(x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+y</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+z</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Choice>
        <mc:Fallback>
          <p:sp>
            <p:nvSpPr>
              <p:cNvPr id="14" name="矩形 13">
                <a:extLst>
                  <a:ext uri="{FF2B5EF4-FFF2-40B4-BE49-F238E27FC236}">
                    <a16:creationId xmlns:a16="http://schemas.microsoft.com/office/drawing/2014/main" id="{DCF5D5EE-118E-9730-CD59-0131144D1BB7}"/>
                  </a:ext>
                </a:extLst>
              </p:cNvPr>
              <p:cNvSpPr>
                <a:spLocks noRot="1" noChangeAspect="1" noMove="1" noResize="1" noEditPoints="1" noAdjustHandles="1" noChangeArrowheads="1" noChangeShapeType="1" noTextEdit="1"/>
              </p:cNvSpPr>
              <p:nvPr/>
            </p:nvSpPr>
            <p:spPr>
              <a:xfrm>
                <a:off x="2279827" y="3682597"/>
                <a:ext cx="10453037" cy="344966"/>
              </a:xfrm>
              <a:prstGeom prst="rect">
                <a:avLst/>
              </a:prstGeom>
              <a:blipFill>
                <a:blip r:embed="rId2"/>
                <a:stretch>
                  <a:fillRect t="-44828" b="-37931"/>
                </a:stretch>
              </a:blipFill>
            </p:spPr>
            <p:txBody>
              <a:bodyPr/>
              <a:lstStyle/>
              <a:p>
                <a:r>
                  <a:rPr lang="zh-CN" altLang="en-US">
                    <a:noFill/>
                  </a:rPr>
                  <a:t> </a:t>
                </a:r>
              </a:p>
            </p:txBody>
          </p:sp>
        </mc:Fallback>
      </mc:AlternateContent>
      <p:sp>
        <p:nvSpPr>
          <p:cNvPr id="15" name="矩形 14">
            <a:extLst>
              <a:ext uri="{FF2B5EF4-FFF2-40B4-BE49-F238E27FC236}">
                <a16:creationId xmlns:a16="http://schemas.microsoft.com/office/drawing/2014/main" id="{8B5692A9-1493-6B85-824F-C005F6D2B5BB}"/>
              </a:ext>
            </a:extLst>
          </p:cNvPr>
          <p:cNvSpPr/>
          <p:nvPr/>
        </p:nvSpPr>
        <p:spPr>
          <a:xfrm>
            <a:off x="2109347" y="444348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等都是多元初等函数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01045440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4" grpId="0"/>
      <p:bldP spid="10" grpId="0"/>
      <p:bldP spid="13" grpId="0"/>
      <p:bldP spid="14" grpId="0"/>
      <p:bldP spid="1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417223" y="949055"/>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10</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533100" y="93620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讨论二元函数</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7701110" y="935317"/>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处的连续性</a:t>
            </a:r>
            <a:r>
              <a:rPr lang="en-US" altLang="zh-CN" sz="2400" dirty="0">
                <a:solidFill>
                  <a:srgbClr val="000000"/>
                </a:solidFill>
                <a:latin typeface="NEU-BZ-S92"/>
                <a:ea typeface="方正书宋_GBK"/>
                <a:cs typeface="Times New Roman" panose="02020603050405020304" pitchFamily="18" charset="0"/>
              </a:rPr>
              <a:t>.</a:t>
            </a:r>
          </a:p>
        </p:txBody>
      </p:sp>
      <p:sp>
        <p:nvSpPr>
          <p:cNvPr id="14" name="矩形 13">
            <a:extLst>
              <a:ext uri="{FF2B5EF4-FFF2-40B4-BE49-F238E27FC236}">
                <a16:creationId xmlns:a16="http://schemas.microsoft.com/office/drawing/2014/main" id="{DCF5D5EE-118E-9730-CD59-0131144D1BB7}"/>
              </a:ext>
            </a:extLst>
          </p:cNvPr>
          <p:cNvSpPr/>
          <p:nvPr/>
        </p:nvSpPr>
        <p:spPr>
          <a:xfrm>
            <a:off x="433985" y="2073571"/>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1259299" y="209945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利用极坐标，</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EB9268DF-792C-9851-FE2F-8796239B9E5D}"/>
              </a:ext>
            </a:extLst>
          </p:cNvPr>
          <p:cNvPicPr>
            <a:picLocks noChangeAspect="1"/>
          </p:cNvPicPr>
          <p:nvPr/>
        </p:nvPicPr>
        <p:blipFill>
          <a:blip r:embed="rId2"/>
          <a:stretch>
            <a:fillRect/>
          </a:stretch>
        </p:blipFill>
        <p:spPr>
          <a:xfrm>
            <a:off x="3919134" y="591522"/>
            <a:ext cx="3733800" cy="1181100"/>
          </a:xfrm>
          <a:prstGeom prst="rect">
            <a:avLst/>
          </a:prstGeom>
        </p:spPr>
      </p:pic>
      <p:sp>
        <p:nvSpPr>
          <p:cNvPr id="3" name="矩形 2">
            <a:extLst>
              <a:ext uri="{FF2B5EF4-FFF2-40B4-BE49-F238E27FC236}">
                <a16:creationId xmlns:a16="http://schemas.microsoft.com/office/drawing/2014/main" id="{25C6FA46-1CF9-972B-E43B-3A4EAD1ADE3C}"/>
              </a:ext>
            </a:extLst>
          </p:cNvPr>
          <p:cNvSpPr/>
          <p:nvPr/>
        </p:nvSpPr>
        <p:spPr>
          <a:xfrm>
            <a:off x="3257171" y="2061767"/>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令</a:t>
            </a:r>
            <a:r>
              <a:rPr lang="en-US" altLang="zh-CN" sz="2400" dirty="0">
                <a:solidFill>
                  <a:srgbClr val="000000"/>
                </a:solidFill>
                <a:latin typeface="NEU-BZ-S92"/>
                <a:ea typeface="方正书宋_GBK"/>
                <a:cs typeface="Times New Roman" panose="02020603050405020304" pitchFamily="18" charset="0"/>
              </a:rPr>
              <a:t>x=</a:t>
            </a:r>
            <a:r>
              <a:rPr lang="en-US" altLang="zh-CN" sz="2400" dirty="0" err="1">
                <a:solidFill>
                  <a:srgbClr val="000000"/>
                </a:solidFill>
                <a:latin typeface="NEU-BZ-S92"/>
                <a:ea typeface="方正书宋_GBK"/>
                <a:cs typeface="Times New Roman" panose="02020603050405020304" pitchFamily="18" charset="0"/>
              </a:rPr>
              <a:t>rcos</a:t>
            </a:r>
            <a:r>
              <a:rPr lang="el-GR" altLang="zh-CN" sz="2400" dirty="0">
                <a:solidFill>
                  <a:srgbClr val="000000"/>
                </a:solidFill>
                <a:latin typeface="NEU-BZ-S92"/>
                <a:ea typeface="方正书宋_GBK"/>
                <a:cs typeface="Times New Roman" panose="02020603050405020304" pitchFamily="18" charset="0"/>
              </a:rPr>
              <a:t>θ</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3D2D2A43-5D0E-DF44-081C-F85F01786921}"/>
              </a:ext>
            </a:extLst>
          </p:cNvPr>
          <p:cNvSpPr/>
          <p:nvPr/>
        </p:nvSpPr>
        <p:spPr>
          <a:xfrm>
            <a:off x="5198363" y="2060884"/>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 y=</a:t>
            </a:r>
            <a:r>
              <a:rPr lang="en-US" altLang="zh-CN" sz="2400" dirty="0" err="1">
                <a:solidFill>
                  <a:srgbClr val="000000"/>
                </a:solidFill>
                <a:latin typeface="NEU-BZ-S92"/>
                <a:ea typeface="方正书宋_GBK"/>
                <a:cs typeface="Times New Roman" panose="02020603050405020304" pitchFamily="18" charset="0"/>
              </a:rPr>
              <a:t>rsin</a:t>
            </a:r>
            <a:r>
              <a:rPr lang="el-GR" altLang="zh-CN" sz="2400" dirty="0">
                <a:solidFill>
                  <a:srgbClr val="000000"/>
                </a:solidFill>
                <a:latin typeface="NEU-BZ-S92"/>
                <a:ea typeface="方正书宋_GBK"/>
                <a:cs typeface="Times New Roman" panose="02020603050405020304" pitchFamily="18" charset="0"/>
              </a:rPr>
              <a:t>θ</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 name="矩形 5">
                <a:extLst>
                  <a:ext uri="{FF2B5EF4-FFF2-40B4-BE49-F238E27FC236}">
                    <a16:creationId xmlns:a16="http://schemas.microsoft.com/office/drawing/2014/main" id="{30B530EF-8D29-45FA-354A-CC7C27AD11D7}"/>
                  </a:ext>
                </a:extLst>
              </p:cNvPr>
              <p:cNvSpPr/>
              <p:nvPr/>
            </p:nvSpPr>
            <p:spPr>
              <a:xfrm>
                <a:off x="1259299" y="279055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于是</a:t>
                </a:r>
                <a:r>
                  <a:rPr lang="en-US" altLang="zh-CN" sz="2400" dirty="0">
                    <a:solidFill>
                      <a:srgbClr val="000000"/>
                    </a:solidFill>
                    <a:latin typeface="NEU-BZ-S92"/>
                    <a:ea typeface="方正书宋_GBK"/>
                    <a:cs typeface="Times New Roman" panose="02020603050405020304" pitchFamily="18" charset="0"/>
                  </a:rPr>
                  <a:t>(x, y)→(0, 0)</a:t>
                </a:r>
                <a:r>
                  <a:rPr lang="zh-CN" altLang="en-US" sz="2400" dirty="0">
                    <a:solidFill>
                      <a:srgbClr val="000000"/>
                    </a:solidFill>
                    <a:latin typeface="NEU-BZ-S92"/>
                    <a:ea typeface="方正书宋_GBK"/>
                    <a:cs typeface="Times New Roman" panose="02020603050405020304" pitchFamily="18" charset="0"/>
                  </a:rPr>
                  <a:t>等价于</a:t>
                </a:r>
                <a14:m>
                  <m:oMath xmlns:m="http://schemas.openxmlformats.org/officeDocument/2006/math">
                    <m:r>
                      <m:rPr>
                        <m:nor/>
                      </m:rPr>
                      <a:rPr lang="zh-CN" altLang="en-US" sz="2400">
                        <a:solidFill>
                          <a:srgbClr val="000000"/>
                        </a:solidFill>
                        <a:latin typeface="NEU-BZ-S92"/>
                        <a:ea typeface="方正书宋_GBK"/>
                        <a:cs typeface="Times New Roman" panose="02020603050405020304" pitchFamily="18" charset="0"/>
                      </a:rPr>
                      <m:t>∀</m:t>
                    </m:r>
                  </m:oMath>
                </a14:m>
                <a:r>
                  <a:rPr lang="en-US" altLang="zh-CN"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θ,</a:t>
                </a:r>
                <a:r>
                  <a:rPr lang="zh-CN" altLang="en-US" sz="2400" dirty="0">
                    <a:solidFill>
                      <a:srgbClr val="000000"/>
                    </a:solidFill>
                    <a:latin typeface="NEU-BZ-S92"/>
                    <a:ea typeface="方正书宋_GBK"/>
                    <a:cs typeface="Times New Roman" panose="02020603050405020304" pitchFamily="18" charset="0"/>
                  </a:rPr>
                  <a:t> </a:t>
                </a:r>
                <a:r>
                  <a:rPr lang="el-GR" altLang="zh-CN" sz="2400" dirty="0">
                    <a:solidFill>
                      <a:srgbClr val="000000"/>
                    </a:solidFill>
                    <a:latin typeface="NEU-BZ-S92"/>
                    <a:ea typeface="方正书宋_GBK"/>
                    <a:cs typeface="Times New Roman" panose="02020603050405020304" pitchFamily="18" charset="0"/>
                  </a:rPr>
                  <a:t>r</a:t>
                </a:r>
                <a14:m>
                  <m:oMath xmlns:m="http://schemas.openxmlformats.org/officeDocument/2006/math">
                    <m:r>
                      <a:rPr lang="el-GR" altLang="zh-CN" sz="2400">
                        <a:solidFill>
                          <a:srgbClr val="000000"/>
                        </a:solidFill>
                        <a:latin typeface="NEU-BZ-S92"/>
                        <a:ea typeface="方正书宋_GBK"/>
                        <a:cs typeface="Times New Roman" panose="02020603050405020304" pitchFamily="18" charset="0"/>
                      </a:rPr>
                      <m:t>→</m:t>
                    </m:r>
                    <m:r>
                      <a:rPr lang="en-US" altLang="zh-CN" sz="2400">
                        <a:solidFill>
                          <a:srgbClr val="000000"/>
                        </a:solidFill>
                        <a:latin typeface="NEU-BZ-S92"/>
                        <a:ea typeface="方正书宋_GBK"/>
                        <a:cs typeface="Times New Roman" panose="02020603050405020304" pitchFamily="18" charset="0"/>
                      </a:rPr>
                      <m:t>0. </m:t>
                    </m:r>
                    <m:r>
                      <a:rPr lang="zh-CN" altLang="en-US" sz="2400" b="0" i="0" smtClean="0">
                        <a:solidFill>
                          <a:srgbClr val="000000"/>
                        </a:solidFill>
                        <a:latin typeface="Cambria Math" panose="02040503050406030204" pitchFamily="18" charset="0"/>
                        <a:ea typeface="方正书宋_GBK"/>
                        <a:cs typeface="Times New Roman" panose="02020603050405020304" pitchFamily="18" charset="0"/>
                      </a:rPr>
                      <m:t> </m:t>
                    </m:r>
                    <m:r>
                      <a:rPr lang="zh-CN" altLang="en-US" sz="2400">
                        <a:solidFill>
                          <a:srgbClr val="000000"/>
                        </a:solidFill>
                        <a:latin typeface="NEU-BZ-S92"/>
                        <a:ea typeface="方正书宋_GBK"/>
                        <a:cs typeface="Times New Roman" panose="02020603050405020304" pitchFamily="18" charset="0"/>
                      </a:rPr>
                      <m:t>所以</m:t>
                    </m:r>
                  </m:oMath>
                </a14:m>
                <a:endParaRPr lang="zh-CN" altLang="zh-CN" sz="2400" dirty="0">
                  <a:solidFill>
                    <a:srgbClr val="000000"/>
                  </a:solidFill>
                  <a:latin typeface="NEU-BZ-S92"/>
                  <a:ea typeface="方正书宋_GBK"/>
                  <a:cs typeface="Times New Roman" panose="02020603050405020304" pitchFamily="18" charset="0"/>
                </a:endParaRPr>
              </a:p>
            </p:txBody>
          </p:sp>
        </mc:Choice>
        <mc:Fallback>
          <p:sp>
            <p:nvSpPr>
              <p:cNvPr id="6" name="矩形 5">
                <a:extLst>
                  <a:ext uri="{FF2B5EF4-FFF2-40B4-BE49-F238E27FC236}">
                    <a16:creationId xmlns:a16="http://schemas.microsoft.com/office/drawing/2014/main" id="{30B530EF-8D29-45FA-354A-CC7C27AD11D7}"/>
                  </a:ext>
                </a:extLst>
              </p:cNvPr>
              <p:cNvSpPr>
                <a:spLocks noRot="1" noChangeAspect="1" noMove="1" noResize="1" noEditPoints="1" noAdjustHandles="1" noChangeArrowheads="1" noChangeShapeType="1" noTextEdit="1"/>
              </p:cNvSpPr>
              <p:nvPr/>
            </p:nvSpPr>
            <p:spPr>
              <a:xfrm>
                <a:off x="1259299" y="2790554"/>
                <a:ext cx="10453037" cy="344966"/>
              </a:xfrm>
              <a:prstGeom prst="rect">
                <a:avLst/>
              </a:prstGeom>
              <a:blipFill>
                <a:blip r:embed="rId3"/>
                <a:stretch>
                  <a:fillRect t="-46429" b="-42857"/>
                </a:stretch>
              </a:blipFill>
            </p:spPr>
            <p:txBody>
              <a:bodyPr/>
              <a:lstStyle/>
              <a:p>
                <a:r>
                  <a:rPr lang="zh-CN" altLang="en-US">
                    <a:noFill/>
                  </a:rPr>
                  <a:t> </a:t>
                </a:r>
              </a:p>
            </p:txBody>
          </p:sp>
        </mc:Fallback>
      </mc:AlternateContent>
      <p:sp>
        <p:nvSpPr>
          <p:cNvPr id="7" name="矩形 6">
            <a:extLst>
              <a:ext uri="{FF2B5EF4-FFF2-40B4-BE49-F238E27FC236}">
                <a16:creationId xmlns:a16="http://schemas.microsoft.com/office/drawing/2014/main" id="{96BD29AF-8786-0B66-55A0-27333652389F}"/>
              </a:ext>
            </a:extLst>
          </p:cNvPr>
          <p:cNvSpPr/>
          <p:nvPr/>
        </p:nvSpPr>
        <p:spPr>
          <a:xfrm>
            <a:off x="7028981" y="373400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因此，</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84FA9D77-70EF-2B06-4A50-7757AAFE1B3A}"/>
              </a:ext>
            </a:extLst>
          </p:cNvPr>
          <p:cNvSpPr/>
          <p:nvPr/>
        </p:nvSpPr>
        <p:spPr>
          <a:xfrm>
            <a:off x="8049881" y="3705036"/>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在点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处连续</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pic>
        <p:nvPicPr>
          <p:cNvPr id="11" name="图片 10">
            <a:extLst>
              <a:ext uri="{FF2B5EF4-FFF2-40B4-BE49-F238E27FC236}">
                <a16:creationId xmlns:a16="http://schemas.microsoft.com/office/drawing/2014/main" id="{B9CE529E-8CD6-52B7-567B-E80430BA348A}"/>
              </a:ext>
            </a:extLst>
          </p:cNvPr>
          <p:cNvPicPr>
            <a:picLocks noChangeAspect="1"/>
          </p:cNvPicPr>
          <p:nvPr/>
        </p:nvPicPr>
        <p:blipFill>
          <a:blip r:embed="rId4"/>
          <a:stretch>
            <a:fillRect/>
          </a:stretch>
        </p:blipFill>
        <p:spPr>
          <a:xfrm>
            <a:off x="869481" y="3292465"/>
            <a:ext cx="6159500" cy="914400"/>
          </a:xfrm>
          <a:prstGeom prst="rect">
            <a:avLst/>
          </a:prstGeom>
        </p:spPr>
      </p:pic>
      <p:sp>
        <p:nvSpPr>
          <p:cNvPr id="12" name="矩形 11">
            <a:extLst>
              <a:ext uri="{FF2B5EF4-FFF2-40B4-BE49-F238E27FC236}">
                <a16:creationId xmlns:a16="http://schemas.microsoft.com/office/drawing/2014/main" id="{A1C4FD8A-5E74-BF16-856C-5E2F90221EBC}"/>
              </a:ext>
            </a:extLst>
          </p:cNvPr>
          <p:cNvSpPr/>
          <p:nvPr/>
        </p:nvSpPr>
        <p:spPr>
          <a:xfrm>
            <a:off x="1038419" y="461464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因为一元函数中关于极限的运算法则对于多元函数仍然适用，</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2027D561-915A-A2CF-9E6D-E56185866B29}"/>
              </a:ext>
            </a:extLst>
          </p:cNvPr>
          <p:cNvSpPr/>
          <p:nvPr/>
        </p:nvSpPr>
        <p:spPr>
          <a:xfrm>
            <a:off x="1038419" y="5214528"/>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在分母不为零处的连续函数的商仍是连续函数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A97FFEAE-58C8-8A8A-10F9-A958B5621C56}"/>
              </a:ext>
            </a:extLst>
          </p:cNvPr>
          <p:cNvSpPr/>
          <p:nvPr/>
        </p:nvSpPr>
        <p:spPr>
          <a:xfrm>
            <a:off x="1021657" y="573646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多元连续函数的复合函数也是连续函数，</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E5DA9899-19DF-C224-3AB2-5C33A97754DC}"/>
              </a:ext>
            </a:extLst>
          </p:cNvPr>
          <p:cNvSpPr/>
          <p:nvPr/>
        </p:nvSpPr>
        <p:spPr>
          <a:xfrm>
            <a:off x="1021656" y="633635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所以一切多元初等函数在其定义区域内是连续的</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714317021"/>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20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20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20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20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20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20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20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left)">
                                      <p:cBhvr>
                                        <p:cTn id="60" dur="2000"/>
                                        <p:tgtEl>
                                          <p:spTgt spid="8"/>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2000"/>
                                        <p:tgtEl>
                                          <p:spTgt spid="12"/>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2000"/>
                                        <p:tgtEl>
                                          <p:spTgt spid="16"/>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2000"/>
                                        <p:tgtEl>
                                          <p:spTgt spid="17"/>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ipe(left)">
                                      <p:cBhvr>
                                        <p:cTn id="80"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10" grpId="0"/>
      <p:bldP spid="14" grpId="0"/>
      <p:bldP spid="15" grpId="0"/>
      <p:bldP spid="3" grpId="0"/>
      <p:bldP spid="5" grpId="0"/>
      <p:bldP spid="6" grpId="0"/>
      <p:bldP spid="7" grpId="0"/>
      <p:bldP spid="8" grpId="0"/>
      <p:bldP spid="12" grpId="0"/>
      <p:bldP spid="16" grpId="0"/>
      <p:bldP spid="17" grpId="0"/>
      <p:bldP spid="1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869482" y="1368167"/>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例</a:t>
            </a:r>
            <a:r>
              <a:rPr lang="en-US" altLang="zh-CN" sz="2400" dirty="0">
                <a:solidFill>
                  <a:srgbClr val="000000"/>
                </a:solidFill>
                <a:latin typeface="NEU-BZ-S92"/>
                <a:ea typeface="方正书宋_GBK"/>
                <a:cs typeface="Times New Roman" panose="02020603050405020304" pitchFamily="18" charset="0"/>
              </a:rPr>
              <a:t>11</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938864" y="136836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求</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1069383" y="2658770"/>
            <a:ext cx="1132251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解</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1069383" y="3604214"/>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与一元函数在闭区间上的连续函数一样，</a:t>
            </a:r>
            <a:endParaRPr lang="en-US"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1069383" y="4204692"/>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多元函数在有界闭区域上的连续函数也有类似的性质</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704109C2-0A78-08A8-B0A1-9F270BDF6F6B}"/>
              </a:ext>
            </a:extLst>
          </p:cNvPr>
          <p:cNvPicPr>
            <a:picLocks noChangeAspect="1"/>
          </p:cNvPicPr>
          <p:nvPr/>
        </p:nvPicPr>
        <p:blipFill>
          <a:blip r:embed="rId2"/>
          <a:stretch>
            <a:fillRect/>
          </a:stretch>
        </p:blipFill>
        <p:spPr>
          <a:xfrm>
            <a:off x="3162946" y="1028384"/>
            <a:ext cx="2175674" cy="1067692"/>
          </a:xfrm>
          <a:prstGeom prst="rect">
            <a:avLst/>
          </a:prstGeom>
        </p:spPr>
      </p:pic>
      <p:pic>
        <p:nvPicPr>
          <p:cNvPr id="3" name="图片 2">
            <a:extLst>
              <a:ext uri="{FF2B5EF4-FFF2-40B4-BE49-F238E27FC236}">
                <a16:creationId xmlns:a16="http://schemas.microsoft.com/office/drawing/2014/main" id="{B0C2C133-9DB7-C111-9E1F-D0AD91CA26F6}"/>
              </a:ext>
            </a:extLst>
          </p:cNvPr>
          <p:cNvPicPr>
            <a:picLocks noChangeAspect="1"/>
          </p:cNvPicPr>
          <p:nvPr/>
        </p:nvPicPr>
        <p:blipFill>
          <a:blip r:embed="rId3"/>
          <a:stretch>
            <a:fillRect/>
          </a:stretch>
        </p:blipFill>
        <p:spPr>
          <a:xfrm>
            <a:off x="2109347" y="2422571"/>
            <a:ext cx="6502400" cy="774700"/>
          </a:xfrm>
          <a:prstGeom prst="rect">
            <a:avLst/>
          </a:prstGeom>
        </p:spPr>
      </p:pic>
    </p:spTree>
    <p:extLst>
      <p:ext uri="{BB962C8B-B14F-4D97-AF65-F5344CB8AC3E}">
        <p14:creationId xmlns:p14="http://schemas.microsoft.com/office/powerpoint/2010/main" val="365211198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2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2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4" grpId="0"/>
      <p:bldP spid="10" grpId="0"/>
      <p:bldP spid="1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853984" y="763734"/>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定理</a:t>
            </a:r>
            <a:r>
              <a:rPr lang="en-US" altLang="zh-CN" sz="2400" dirty="0">
                <a:solidFill>
                  <a:srgbClr val="000000"/>
                </a:solidFill>
                <a:latin typeface="NEU-BZ-S92"/>
                <a:ea typeface="方正书宋_GBK"/>
                <a:cs typeface="Times New Roman" panose="02020603050405020304" pitchFamily="18" charset="0"/>
              </a:rPr>
              <a:t>1</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1954362" y="750879"/>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（最值定理）</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46EF4EC6-944A-B0FC-5D45-11CD31AEE8F8}"/>
              </a:ext>
            </a:extLst>
          </p:cNvPr>
          <p:cNvSpPr/>
          <p:nvPr/>
        </p:nvSpPr>
        <p:spPr>
          <a:xfrm>
            <a:off x="4247323" y="750879"/>
            <a:ext cx="1132251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若函数</a:t>
            </a:r>
            <a:r>
              <a:rPr lang="en-US" altLang="zh-CN" sz="2400" dirty="0">
                <a:solidFill>
                  <a:srgbClr val="000000"/>
                </a:solidFill>
                <a:latin typeface="NEU-BZ-S92"/>
                <a:ea typeface="方正书宋_GBK"/>
                <a:cs typeface="Times New Roman" panose="02020603050405020304" pitchFamily="18" charset="0"/>
              </a:rPr>
              <a:t>f(P)</a:t>
            </a:r>
            <a:r>
              <a:rPr lang="zh-CN" altLang="en-US" sz="2400" dirty="0">
                <a:solidFill>
                  <a:srgbClr val="000000"/>
                </a:solidFill>
                <a:latin typeface="NEU-BZ-S92"/>
                <a:ea typeface="方正书宋_GBK"/>
                <a:cs typeface="Times New Roman" panose="02020603050405020304" pitchFamily="18" charset="0"/>
              </a:rPr>
              <a:t>在有界闭区域</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上连续，</a:t>
            </a:r>
            <a:endParaRPr lang="zh-CN" altLang="zh-CN" sz="2400" dirty="0">
              <a:solidFill>
                <a:srgbClr val="000000"/>
              </a:solidFill>
              <a:latin typeface="NEU-BZ-S92"/>
              <a:ea typeface="方正书宋_GBK"/>
              <a:cs typeface="Times New Roman" panose="02020603050405020304" pitchFamily="18" charset="0"/>
            </a:endParaRPr>
          </a:p>
        </p:txBody>
      </p:sp>
      <p:sp>
        <p:nvSpPr>
          <p:cNvPr id="10" name="矩形 9">
            <a:extLst>
              <a:ext uri="{FF2B5EF4-FFF2-40B4-BE49-F238E27FC236}">
                <a16:creationId xmlns:a16="http://schemas.microsoft.com/office/drawing/2014/main" id="{CFBEEAD8-58F2-707D-F582-0DD58EF36419}"/>
              </a:ext>
            </a:extLst>
          </p:cNvPr>
          <p:cNvSpPr/>
          <p:nvPr/>
        </p:nvSpPr>
        <p:spPr>
          <a:xfrm>
            <a:off x="2093849" y="1530851"/>
            <a:ext cx="1080180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a:t>
            </a:r>
            <a:r>
              <a:rPr lang="en-US" altLang="zh-CN" sz="2400" dirty="0">
                <a:solidFill>
                  <a:srgbClr val="000000"/>
                </a:solidFill>
                <a:latin typeface="NEU-BZ-S92"/>
                <a:ea typeface="方正书宋_GBK"/>
                <a:cs typeface="Times New Roman" panose="02020603050405020304" pitchFamily="18" charset="0"/>
              </a:rPr>
              <a:t>f(P)</a:t>
            </a:r>
            <a:r>
              <a:rPr lang="zh-CN" altLang="en-US" sz="2400" dirty="0">
                <a:solidFill>
                  <a:srgbClr val="000000"/>
                </a:solidFill>
                <a:latin typeface="NEU-BZ-S92"/>
                <a:ea typeface="方正书宋_GBK"/>
                <a:cs typeface="Times New Roman" panose="02020603050405020304" pitchFamily="18" charset="0"/>
              </a:rPr>
              <a:t>在</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上必有最大值和最小值，</a:t>
            </a:r>
            <a:endParaRPr lang="en-US" altLang="zh-CN" sz="2400" dirty="0">
              <a:solidFill>
                <a:srgbClr val="000000"/>
              </a:solidFill>
              <a:latin typeface="NEU-BZ-S92"/>
              <a:ea typeface="方正书宋_GBK"/>
              <a:cs typeface="Times New Roman" panose="02020603050405020304" pitchFamily="18" charset="0"/>
            </a:endParaRPr>
          </a:p>
        </p:txBody>
      </p:sp>
      <p:sp>
        <p:nvSpPr>
          <p:cNvPr id="13" name="矩形 12">
            <a:extLst>
              <a:ext uri="{FF2B5EF4-FFF2-40B4-BE49-F238E27FC236}">
                <a16:creationId xmlns:a16="http://schemas.microsoft.com/office/drawing/2014/main" id="{34A7AE6E-9233-CEBB-1AFF-CF2F0B278C2A}"/>
              </a:ext>
            </a:extLst>
          </p:cNvPr>
          <p:cNvSpPr/>
          <p:nvPr/>
        </p:nvSpPr>
        <p:spPr>
          <a:xfrm>
            <a:off x="6949983" y="151176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即存在两点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a:t>
            </a:r>
            <a:endParaRPr lang="en-US" altLang="zh-CN" sz="2400" dirty="0">
              <a:solidFill>
                <a:srgbClr val="000000"/>
              </a:solidFill>
              <a:latin typeface="NEU-BZ-S92"/>
              <a:ea typeface="方正书宋_GBK"/>
              <a:cs typeface="Times New Roman" panose="02020603050405020304" pitchFamily="18" charset="0"/>
            </a:endParaRPr>
          </a:p>
        </p:txBody>
      </p:sp>
      <p:sp>
        <p:nvSpPr>
          <p:cNvPr id="14" name="矩形 13">
            <a:extLst>
              <a:ext uri="{FF2B5EF4-FFF2-40B4-BE49-F238E27FC236}">
                <a16:creationId xmlns:a16="http://schemas.microsoft.com/office/drawing/2014/main" id="{DCF5D5EE-118E-9730-CD59-0131144D1BB7}"/>
              </a:ext>
            </a:extLst>
          </p:cNvPr>
          <p:cNvSpPr/>
          <p:nvPr/>
        </p:nvSpPr>
        <p:spPr>
          <a:xfrm>
            <a:off x="2093849" y="225960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使得对于任意</a:t>
            </a:r>
            <a:r>
              <a:rPr lang="en-US" altLang="zh-CN" sz="2400" dirty="0">
                <a:solidFill>
                  <a:srgbClr val="000000"/>
                </a:solidFill>
                <a:latin typeface="NEU-BZ-S92"/>
                <a:ea typeface="方正书宋_GBK"/>
                <a:cs typeface="Times New Roman" panose="02020603050405020304" pitchFamily="18" charset="0"/>
              </a:rPr>
              <a:t>P∈D</a:t>
            </a:r>
            <a:r>
              <a:rPr lang="zh-CN" altLang="en-US" sz="2400" dirty="0">
                <a:solidFill>
                  <a:srgbClr val="000000"/>
                </a:solidFill>
                <a:latin typeface="NEU-BZ-S92"/>
                <a:ea typeface="方正书宋_GBK"/>
                <a:cs typeface="Times New Roman" panose="02020603050405020304" pitchFamily="18" charset="0"/>
              </a:rPr>
              <a:t>，有</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B5692A9-1493-6B85-824F-C005F6D2B5BB}"/>
              </a:ext>
            </a:extLst>
          </p:cNvPr>
          <p:cNvSpPr/>
          <p:nvPr/>
        </p:nvSpPr>
        <p:spPr>
          <a:xfrm>
            <a:off x="5715255" y="2272653"/>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)≤f(P)≤f(P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 name="矩形 1">
            <a:extLst>
              <a:ext uri="{FF2B5EF4-FFF2-40B4-BE49-F238E27FC236}">
                <a16:creationId xmlns:a16="http://schemas.microsoft.com/office/drawing/2014/main" id="{F4574820-503B-E379-D9CA-FFB508B8C9BD}"/>
              </a:ext>
            </a:extLst>
          </p:cNvPr>
          <p:cNvSpPr/>
          <p:nvPr/>
        </p:nvSpPr>
        <p:spPr>
          <a:xfrm>
            <a:off x="853984" y="335052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定理</a:t>
            </a:r>
            <a:r>
              <a:rPr lang="en-US" altLang="zh-CN" sz="2400" dirty="0">
                <a:solidFill>
                  <a:srgbClr val="000000"/>
                </a:solidFill>
                <a:latin typeface="NEU-BZ-S92"/>
                <a:ea typeface="方正书宋_GBK"/>
                <a:cs typeface="Times New Roman" panose="02020603050405020304" pitchFamily="18" charset="0"/>
              </a:rPr>
              <a:t>2</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116AAA02-AB98-C9F9-41E7-8644C466C512}"/>
              </a:ext>
            </a:extLst>
          </p:cNvPr>
          <p:cNvSpPr/>
          <p:nvPr/>
        </p:nvSpPr>
        <p:spPr>
          <a:xfrm>
            <a:off x="2093849" y="335052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（介值定理）</a:t>
            </a:r>
            <a:endParaRPr lang="zh-CN" altLang="zh-CN" sz="24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39A81029-133C-8F2B-F698-73322E17E527}"/>
              </a:ext>
            </a:extLst>
          </p:cNvPr>
          <p:cNvSpPr/>
          <p:nvPr/>
        </p:nvSpPr>
        <p:spPr>
          <a:xfrm>
            <a:off x="4369515" y="3363574"/>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若函数</a:t>
            </a:r>
            <a:r>
              <a:rPr lang="en-US" altLang="zh-CN" sz="2400" dirty="0">
                <a:solidFill>
                  <a:srgbClr val="000000"/>
                </a:solidFill>
                <a:latin typeface="NEU-BZ-S92"/>
                <a:ea typeface="方正书宋_GBK"/>
                <a:cs typeface="Times New Roman" panose="02020603050405020304" pitchFamily="18" charset="0"/>
              </a:rPr>
              <a:t>f(P)</a:t>
            </a:r>
            <a:r>
              <a:rPr lang="zh-CN" altLang="en-US" sz="2400" dirty="0">
                <a:solidFill>
                  <a:srgbClr val="000000"/>
                </a:solidFill>
                <a:latin typeface="NEU-BZ-S92"/>
                <a:ea typeface="方正书宋_GBK"/>
                <a:cs typeface="Times New Roman" panose="02020603050405020304" pitchFamily="18" charset="0"/>
              </a:rPr>
              <a:t>在有界闭区域</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上连续，</a:t>
            </a:r>
            <a:endParaRPr lang="zh-CN" altLang="zh-CN" sz="2400" dirty="0">
              <a:solidFill>
                <a:srgbClr val="000000"/>
              </a:solidFill>
              <a:latin typeface="NEU-BZ-S92"/>
              <a:ea typeface="方正书宋_GBK"/>
              <a:cs typeface="Times New Roman" panose="02020603050405020304" pitchFamily="18" charset="0"/>
            </a:endParaRPr>
          </a:p>
        </p:txBody>
      </p:sp>
      <p:sp>
        <p:nvSpPr>
          <p:cNvPr id="6" name="矩形 5">
            <a:extLst>
              <a:ext uri="{FF2B5EF4-FFF2-40B4-BE49-F238E27FC236}">
                <a16:creationId xmlns:a16="http://schemas.microsoft.com/office/drawing/2014/main" id="{184B0463-D198-7D71-4C59-F92141DC15A2}"/>
              </a:ext>
            </a:extLst>
          </p:cNvPr>
          <p:cNvSpPr/>
          <p:nvPr/>
        </p:nvSpPr>
        <p:spPr>
          <a:xfrm>
            <a:off x="2093848" y="4079280"/>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并且</a:t>
            </a:r>
            <a:r>
              <a:rPr lang="en-US" altLang="zh-CN" sz="2400" dirty="0">
                <a:solidFill>
                  <a:srgbClr val="000000"/>
                </a:solidFill>
                <a:latin typeface="NEU-BZ-S92"/>
                <a:ea typeface="方正书宋_GBK"/>
                <a:cs typeface="Times New Roman" panose="02020603050405020304" pitchFamily="18" charset="0"/>
              </a:rPr>
              <a:t>f(P)</a:t>
            </a:r>
            <a:r>
              <a:rPr lang="zh-CN" altLang="en-US" sz="2400" dirty="0">
                <a:solidFill>
                  <a:srgbClr val="000000"/>
                </a:solidFill>
                <a:latin typeface="NEU-BZ-S92"/>
                <a:ea typeface="方正书宋_GBK"/>
                <a:cs typeface="Times New Roman" panose="02020603050405020304" pitchFamily="18" charset="0"/>
              </a:rPr>
              <a:t>在</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上取到两个不同的函数值</a:t>
            </a: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和</a:t>
            </a: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 （不妨设</a:t>
            </a: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)&lt;f(P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BAC4A883-3A6C-55B7-84EA-1446B0A34062}"/>
              </a:ext>
            </a:extLst>
          </p:cNvPr>
          <p:cNvSpPr/>
          <p:nvPr/>
        </p:nvSpPr>
        <p:spPr>
          <a:xfrm>
            <a:off x="2090228" y="479498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则对任何满足</a:t>
            </a: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)&lt;</a:t>
            </a:r>
            <a:r>
              <a:rPr lang="el-GR" altLang="zh-CN" sz="2400" dirty="0">
                <a:solidFill>
                  <a:srgbClr val="000000"/>
                </a:solidFill>
                <a:latin typeface="NEU-BZ-S92"/>
                <a:ea typeface="方正书宋_GBK"/>
                <a:cs typeface="Times New Roman" panose="02020603050405020304" pitchFamily="18" charset="0"/>
              </a:rPr>
              <a:t>μ&lt;</a:t>
            </a: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zh-CN" altLang="en-US" sz="2400" dirty="0">
                <a:solidFill>
                  <a:srgbClr val="000000"/>
                </a:solidFill>
                <a:latin typeface="NEU-BZ-S92"/>
                <a:ea typeface="方正书宋_GBK"/>
                <a:cs typeface="Times New Roman" panose="02020603050405020304" pitchFamily="18" charset="0"/>
              </a:rPr>
              <a:t>的值</a:t>
            </a:r>
            <a:r>
              <a:rPr lang="el-GR" altLang="zh-CN" sz="2400" dirty="0">
                <a:solidFill>
                  <a:srgbClr val="000000"/>
                </a:solidFill>
                <a:latin typeface="NEU-BZ-S92"/>
                <a:ea typeface="方正书宋_GBK"/>
                <a:cs typeface="Times New Roman" panose="02020603050405020304" pitchFamily="18" charset="0"/>
              </a:rPr>
              <a:t>μ</a:t>
            </a:r>
            <a:r>
              <a:rPr lang="zh-CN" altLang="el-GR"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8" name="矩形 7">
            <a:extLst>
              <a:ext uri="{FF2B5EF4-FFF2-40B4-BE49-F238E27FC236}">
                <a16:creationId xmlns:a16="http://schemas.microsoft.com/office/drawing/2014/main" id="{EBEFD0B5-CA58-7644-0F1A-E74347752EF1}"/>
              </a:ext>
            </a:extLst>
          </p:cNvPr>
          <p:cNvSpPr/>
          <p:nvPr/>
        </p:nvSpPr>
        <p:spPr>
          <a:xfrm>
            <a:off x="6609019" y="479498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都至少存在一点</a:t>
            </a:r>
            <a:r>
              <a:rPr lang="en-US" altLang="zh-CN" sz="2400" dirty="0">
                <a:solidFill>
                  <a:srgbClr val="000000"/>
                </a:solidFill>
                <a:latin typeface="NEU-BZ-S92"/>
                <a:ea typeface="方正书宋_GBK"/>
                <a:cs typeface="Times New Roman" panose="02020603050405020304" pitchFamily="18" charset="0"/>
              </a:rPr>
              <a:t>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1" name="矩形 10">
            <a:extLst>
              <a:ext uri="{FF2B5EF4-FFF2-40B4-BE49-F238E27FC236}">
                <a16:creationId xmlns:a16="http://schemas.microsoft.com/office/drawing/2014/main" id="{5F5350E3-83A1-BAA3-1009-EFC926B22D90}"/>
              </a:ext>
            </a:extLst>
          </p:cNvPr>
          <p:cNvSpPr/>
          <p:nvPr/>
        </p:nvSpPr>
        <p:spPr>
          <a:xfrm>
            <a:off x="9715394" y="479498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使得</a:t>
            </a:r>
            <a:r>
              <a:rPr lang="en-US" altLang="zh-CN" sz="2400" dirty="0">
                <a:solidFill>
                  <a:srgbClr val="000000"/>
                </a:solidFill>
                <a:latin typeface="NEU-BZ-S92"/>
                <a:ea typeface="方正书宋_GBK"/>
                <a:cs typeface="Times New Roman" panose="02020603050405020304" pitchFamily="18" charset="0"/>
              </a:rPr>
              <a:t>f(P</a:t>
            </a:r>
            <a:r>
              <a:rPr lang="en-US" altLang="zh-CN" sz="2400" baseline="-25000" dirty="0">
                <a:solidFill>
                  <a:srgbClr val="000000"/>
                </a:solidFill>
                <a:latin typeface="NEU-BZ-S92"/>
                <a:ea typeface="方正书宋_GBK"/>
                <a:cs typeface="Times New Roman" panose="02020603050405020304" pitchFamily="18" charset="0"/>
              </a:rPr>
              <a:t>0</a:t>
            </a:r>
            <a:r>
              <a:rPr lang="en-US" altLang="zh-CN" sz="2400" dirty="0">
                <a:solidFill>
                  <a:srgbClr val="000000"/>
                </a:solidFill>
                <a:latin typeface="NEU-BZ-S92"/>
                <a:ea typeface="方正书宋_GBK"/>
                <a:cs typeface="Times New Roman" panose="02020603050405020304" pitchFamily="18" charset="0"/>
              </a:rPr>
              <a:t>)=</a:t>
            </a:r>
            <a:r>
              <a:rPr lang="el-GR" altLang="zh-CN" sz="2400" dirty="0">
                <a:solidFill>
                  <a:srgbClr val="000000"/>
                </a:solidFill>
                <a:latin typeface="NEU-BZ-S92"/>
                <a:ea typeface="方正书宋_GBK"/>
                <a:cs typeface="Times New Roman" panose="02020603050405020304" pitchFamily="18" charset="0"/>
              </a:rPr>
              <a:t>μ.</a:t>
            </a:r>
            <a:endParaRPr lang="zh-CN" altLang="zh-CN" sz="2400" dirty="0">
              <a:solidFill>
                <a:srgbClr val="000000"/>
              </a:solidFill>
              <a:latin typeface="NEU-BZ-S92"/>
              <a:ea typeface="方正书宋_GBK"/>
              <a:cs typeface="Times New Roman" panose="02020603050405020304" pitchFamily="18" charset="0"/>
            </a:endParaRPr>
          </a:p>
        </p:txBody>
      </p:sp>
      <p:sp>
        <p:nvSpPr>
          <p:cNvPr id="12" name="矩形 11">
            <a:extLst>
              <a:ext uri="{FF2B5EF4-FFF2-40B4-BE49-F238E27FC236}">
                <a16:creationId xmlns:a16="http://schemas.microsoft.com/office/drawing/2014/main" id="{54A89F38-4D7D-0079-618E-72B91E51A4AC}"/>
              </a:ext>
            </a:extLst>
          </p:cNvPr>
          <p:cNvSpPr/>
          <p:nvPr/>
        </p:nvSpPr>
        <p:spPr>
          <a:xfrm>
            <a:off x="869481" y="554282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注</a:t>
            </a:r>
            <a:endParaRPr lang="zh-CN" altLang="zh-CN" sz="2400" dirty="0">
              <a:solidFill>
                <a:srgbClr val="000000"/>
              </a:solidFill>
              <a:latin typeface="NEU-BZ-S92"/>
              <a:ea typeface="方正书宋_GBK"/>
              <a:cs typeface="Times New Roman" panose="02020603050405020304" pitchFamily="18" charset="0"/>
            </a:endParaRPr>
          </a:p>
        </p:txBody>
      </p:sp>
      <p:sp>
        <p:nvSpPr>
          <p:cNvPr id="16" name="矩形 15">
            <a:extLst>
              <a:ext uri="{FF2B5EF4-FFF2-40B4-BE49-F238E27FC236}">
                <a16:creationId xmlns:a16="http://schemas.microsoft.com/office/drawing/2014/main" id="{687FC8EB-9011-F1AD-6736-AC029F1DD8E6}"/>
              </a:ext>
            </a:extLst>
          </p:cNvPr>
          <p:cNvSpPr/>
          <p:nvPr/>
        </p:nvSpPr>
        <p:spPr>
          <a:xfrm>
            <a:off x="1954362" y="554282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由定理</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可知，</a:t>
            </a:r>
            <a:endParaRPr lang="zh-CN" altLang="zh-CN" sz="2400" dirty="0">
              <a:solidFill>
                <a:srgbClr val="000000"/>
              </a:solidFill>
              <a:latin typeface="NEU-BZ-S92"/>
              <a:ea typeface="方正书宋_GBK"/>
              <a:cs typeface="Times New Roman" panose="02020603050405020304" pitchFamily="18" charset="0"/>
            </a:endParaRPr>
          </a:p>
        </p:txBody>
      </p:sp>
      <p:sp>
        <p:nvSpPr>
          <p:cNvPr id="17" name="矩形 16">
            <a:extLst>
              <a:ext uri="{FF2B5EF4-FFF2-40B4-BE49-F238E27FC236}">
                <a16:creationId xmlns:a16="http://schemas.microsoft.com/office/drawing/2014/main" id="{1DF88A6E-1C4D-6FBF-C25A-76B3BABD8C5A}"/>
              </a:ext>
            </a:extLst>
          </p:cNvPr>
          <p:cNvSpPr/>
          <p:nvPr/>
        </p:nvSpPr>
        <p:spPr>
          <a:xfrm>
            <a:off x="4247323" y="554282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有界闭区域</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上的连续函数一定是</a:t>
            </a:r>
            <a:r>
              <a:rPr lang="en-US" altLang="zh-CN" sz="2400" dirty="0">
                <a:solidFill>
                  <a:srgbClr val="000000"/>
                </a:solidFill>
                <a:latin typeface="NEU-BZ-S92"/>
                <a:ea typeface="方正书宋_GBK"/>
                <a:cs typeface="Times New Roman" panose="02020603050405020304" pitchFamily="18" charset="0"/>
              </a:rPr>
              <a:t>D</a:t>
            </a:r>
            <a:r>
              <a:rPr lang="zh-CN" altLang="en-US" sz="2400" dirty="0">
                <a:solidFill>
                  <a:srgbClr val="000000"/>
                </a:solidFill>
                <a:latin typeface="NEU-BZ-S92"/>
                <a:ea typeface="方正书宋_GBK"/>
                <a:cs typeface="Times New Roman" panose="02020603050405020304" pitchFamily="18" charset="0"/>
              </a:rPr>
              <a:t>上的有界函数</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930307902"/>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2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20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left)">
                                      <p:cBhvr>
                                        <p:cTn id="47" dur="2000"/>
                                        <p:tgtEl>
                                          <p:spTgt spid="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left)">
                                      <p:cBhvr>
                                        <p:cTn id="52" dur="20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20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20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20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20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left)">
                                      <p:cBhvr>
                                        <p:cTn id="77" dur="2000"/>
                                        <p:tgtEl>
                                          <p:spTgt spid="1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left)">
                                      <p:cBhvr>
                                        <p:cTn id="82" dur="2000"/>
                                        <p:tgtEl>
                                          <p:spTgt spid="16"/>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left)">
                                      <p:cBhvr>
                                        <p:cTn id="8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4" grpId="0"/>
      <p:bldP spid="10" grpId="0"/>
      <p:bldP spid="13" grpId="0"/>
      <p:bldP spid="14" grpId="0"/>
      <p:bldP spid="15" grpId="0"/>
      <p:bldP spid="2" grpId="0"/>
      <p:bldP spid="3" grpId="0"/>
      <p:bldP spid="5" grpId="0"/>
      <p:bldP spid="6" grpId="0"/>
      <p:bldP spid="7" grpId="0"/>
      <p:bldP spid="8" grpId="0"/>
      <p:bldP spid="11" grpId="0"/>
      <p:bldP spid="12" grpId="0"/>
      <p:bldP spid="16"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7EFD672-C68F-EC46-9BB3-C7E5F8086DCA}"/>
              </a:ext>
            </a:extLst>
          </p:cNvPr>
          <p:cNvSpPr/>
          <p:nvPr/>
        </p:nvSpPr>
        <p:spPr>
          <a:xfrm>
            <a:off x="853984" y="763734"/>
            <a:ext cx="9722543" cy="345159"/>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习题</a:t>
            </a:r>
            <a:r>
              <a:rPr lang="en-US" altLang="zh-CN" sz="2400" dirty="0">
                <a:solidFill>
                  <a:srgbClr val="000000"/>
                </a:solidFill>
                <a:latin typeface="NEU-BZ-S92"/>
                <a:ea typeface="方正书宋_GBK"/>
                <a:cs typeface="Times New Roman" panose="02020603050405020304" pitchFamily="18" charset="0"/>
              </a:rPr>
              <a:t>6.2</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C3226E6-3ECC-FDC0-A349-60085E44D275}"/>
              </a:ext>
            </a:extLst>
          </p:cNvPr>
          <p:cNvSpPr/>
          <p:nvPr/>
        </p:nvSpPr>
        <p:spPr>
          <a:xfrm>
            <a:off x="2268234" y="750879"/>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1. </a:t>
            </a:r>
            <a:r>
              <a:rPr lang="zh-CN" altLang="en-US" sz="2400" dirty="0">
                <a:solidFill>
                  <a:srgbClr val="000000"/>
                </a:solidFill>
                <a:latin typeface="NEU-BZ-S92"/>
                <a:ea typeface="方正书宋_GBK"/>
                <a:cs typeface="Times New Roman" panose="02020603050405020304" pitchFamily="18" charset="0"/>
              </a:rPr>
              <a:t>求下列函数的定义域：</a:t>
            </a:r>
            <a:endParaRPr lang="zh-CN" altLang="zh-CN" sz="2400" dirty="0">
              <a:solidFill>
                <a:srgbClr val="000000"/>
              </a:solidFill>
              <a:latin typeface="NEU-BZ-S92"/>
              <a:ea typeface="方正书宋_GBK"/>
              <a:cs typeface="Times New Roman" panose="02020603050405020304" pitchFamily="18" charset="0"/>
            </a:endParaRPr>
          </a:p>
        </p:txBody>
      </p:sp>
      <p:sp>
        <p:nvSpPr>
          <p:cNvPr id="7" name="矩形 6">
            <a:extLst>
              <a:ext uri="{FF2B5EF4-FFF2-40B4-BE49-F238E27FC236}">
                <a16:creationId xmlns:a16="http://schemas.microsoft.com/office/drawing/2014/main" id="{BAC4A883-3A6C-55B7-84EA-1446B0A34062}"/>
              </a:ext>
            </a:extLst>
          </p:cNvPr>
          <p:cNvSpPr/>
          <p:nvPr/>
        </p:nvSpPr>
        <p:spPr>
          <a:xfrm>
            <a:off x="2268233" y="4365368"/>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2. </a:t>
            </a:r>
            <a:r>
              <a:rPr lang="zh-CN" altLang="en-US" sz="2400" dirty="0">
                <a:solidFill>
                  <a:srgbClr val="000000"/>
                </a:solidFill>
                <a:latin typeface="NEU-BZ-S92"/>
                <a:ea typeface="方正书宋_GBK"/>
                <a:cs typeface="Times New Roman" panose="02020603050405020304" pitchFamily="18" charset="0"/>
              </a:rPr>
              <a:t>求下列二重极限：</a:t>
            </a:r>
            <a:endParaRPr lang="zh-CN" altLang="zh-CN" sz="2400" dirty="0">
              <a:solidFill>
                <a:srgbClr val="000000"/>
              </a:solidFill>
              <a:latin typeface="NEU-BZ-S92"/>
              <a:ea typeface="方正书宋_GBK"/>
              <a:cs typeface="Times New Roman" panose="02020603050405020304" pitchFamily="18" charset="0"/>
            </a:endParaRPr>
          </a:p>
        </p:txBody>
      </p:sp>
      <p:pic>
        <p:nvPicPr>
          <p:cNvPr id="18" name="图片 17">
            <a:extLst>
              <a:ext uri="{FF2B5EF4-FFF2-40B4-BE49-F238E27FC236}">
                <a16:creationId xmlns:a16="http://schemas.microsoft.com/office/drawing/2014/main" id="{1ECE70DD-1186-9CF8-35EF-3F4E1293D073}"/>
              </a:ext>
            </a:extLst>
          </p:cNvPr>
          <p:cNvPicPr>
            <a:picLocks noChangeAspect="1"/>
          </p:cNvPicPr>
          <p:nvPr/>
        </p:nvPicPr>
        <p:blipFill>
          <a:blip r:embed="rId2"/>
          <a:stretch>
            <a:fillRect/>
          </a:stretch>
        </p:blipFill>
        <p:spPr>
          <a:xfrm>
            <a:off x="2667255" y="1261644"/>
            <a:ext cx="6096000" cy="2616200"/>
          </a:xfrm>
          <a:prstGeom prst="rect">
            <a:avLst/>
          </a:prstGeom>
        </p:spPr>
      </p:pic>
      <p:pic>
        <p:nvPicPr>
          <p:cNvPr id="19" name="图片 18">
            <a:extLst>
              <a:ext uri="{FF2B5EF4-FFF2-40B4-BE49-F238E27FC236}">
                <a16:creationId xmlns:a16="http://schemas.microsoft.com/office/drawing/2014/main" id="{2B768F43-841E-57A7-DFF9-FB15BA3BEC05}"/>
              </a:ext>
            </a:extLst>
          </p:cNvPr>
          <p:cNvPicPr>
            <a:picLocks noChangeAspect="1"/>
          </p:cNvPicPr>
          <p:nvPr/>
        </p:nvPicPr>
        <p:blipFill>
          <a:blip r:embed="rId3"/>
          <a:stretch>
            <a:fillRect/>
          </a:stretch>
        </p:blipFill>
        <p:spPr>
          <a:xfrm>
            <a:off x="2711705" y="4808956"/>
            <a:ext cx="6007100" cy="1574800"/>
          </a:xfrm>
          <a:prstGeom prst="rect">
            <a:avLst/>
          </a:prstGeom>
        </p:spPr>
      </p:pic>
    </p:spTree>
    <p:extLst>
      <p:ext uri="{BB962C8B-B14F-4D97-AF65-F5344CB8AC3E}">
        <p14:creationId xmlns:p14="http://schemas.microsoft.com/office/powerpoint/2010/main" val="1880290377"/>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20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a16="http://schemas.microsoft.com/office/drawing/2014/main" id="{6C3226E6-3ECC-FDC0-A349-60085E44D275}"/>
              </a:ext>
            </a:extLst>
          </p:cNvPr>
          <p:cNvSpPr/>
          <p:nvPr/>
        </p:nvSpPr>
        <p:spPr>
          <a:xfrm>
            <a:off x="2314729" y="1107340"/>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3. </a:t>
            </a:r>
            <a:r>
              <a:rPr lang="zh-CN" altLang="en-US" sz="2400" dirty="0">
                <a:solidFill>
                  <a:srgbClr val="000000"/>
                </a:solidFill>
                <a:latin typeface="NEU-BZ-S92"/>
                <a:ea typeface="方正书宋_GBK"/>
                <a:cs typeface="Times New Roman" panose="02020603050405020304" pitchFamily="18" charset="0"/>
              </a:rPr>
              <a:t>讨论下列函数在点</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处的连续性：</a:t>
            </a:r>
            <a:endParaRPr lang="zh-CN" altLang="zh-CN" sz="2400" dirty="0">
              <a:solidFill>
                <a:srgbClr val="000000"/>
              </a:solidFill>
              <a:latin typeface="NEU-BZ-S92"/>
              <a:ea typeface="方正书宋_GBK"/>
              <a:cs typeface="Times New Roman" panose="02020603050405020304" pitchFamily="18" charset="0"/>
            </a:endParaRPr>
          </a:p>
        </p:txBody>
      </p:sp>
      <p:pic>
        <p:nvPicPr>
          <p:cNvPr id="2" name="图片 1">
            <a:extLst>
              <a:ext uri="{FF2B5EF4-FFF2-40B4-BE49-F238E27FC236}">
                <a16:creationId xmlns:a16="http://schemas.microsoft.com/office/drawing/2014/main" id="{0F9EA5E0-441C-73FE-B55B-FE0E9F04FE17}"/>
              </a:ext>
            </a:extLst>
          </p:cNvPr>
          <p:cNvPicPr>
            <a:picLocks noChangeAspect="1"/>
          </p:cNvPicPr>
          <p:nvPr/>
        </p:nvPicPr>
        <p:blipFill>
          <a:blip r:embed="rId2"/>
          <a:stretch>
            <a:fillRect/>
          </a:stretch>
        </p:blipFill>
        <p:spPr>
          <a:xfrm>
            <a:off x="2758200" y="1550928"/>
            <a:ext cx="4762500" cy="4064000"/>
          </a:xfrm>
          <a:prstGeom prst="rect">
            <a:avLst/>
          </a:prstGeom>
        </p:spPr>
      </p:pic>
    </p:spTree>
    <p:extLst>
      <p:ext uri="{BB962C8B-B14F-4D97-AF65-F5344CB8AC3E}">
        <p14:creationId xmlns:p14="http://schemas.microsoft.com/office/powerpoint/2010/main" val="198713455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2536740" y="2219902"/>
            <a:ext cx="9233208"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三元有序数组（</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）就对应到了点</a:t>
            </a:r>
            <a:r>
              <a:rPr lang="en-US" altLang="zh-CN" sz="2400" dirty="0">
                <a:solidFill>
                  <a:srgbClr val="000000"/>
                </a:solidFill>
                <a:latin typeface="NEU-BZ-S92"/>
                <a:ea typeface="方正书宋_GBK"/>
                <a:cs typeface="Times New Roman" panose="02020603050405020304" pitchFamily="18" charset="0"/>
              </a:rPr>
              <a:t>P.</a:t>
            </a:r>
            <a:endParaRPr lang="zh-CN" altLang="zh-CN" sz="2400" dirty="0">
              <a:solidFill>
                <a:srgbClr val="000000"/>
              </a:solidFill>
              <a:latin typeface="NEU-BZ-S92"/>
              <a:ea typeface="方正书宋_GBK"/>
              <a:cs typeface="Times New Roman" panose="02020603050405020304" pitchFamily="18" charset="0"/>
            </a:endParaRPr>
          </a:p>
        </p:txBody>
      </p:sp>
      <p:sp>
        <p:nvSpPr>
          <p:cNvPr id="41" name="矩形 40"/>
          <p:cNvSpPr/>
          <p:nvPr/>
        </p:nvSpPr>
        <p:spPr>
          <a:xfrm>
            <a:off x="538104" y="2879667"/>
            <a:ext cx="1040287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这样就建立了空间中点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与三元有序数组（</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）之间的一一对应关系</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15" name="矩形 14">
            <a:extLst>
              <a:ext uri="{FF2B5EF4-FFF2-40B4-BE49-F238E27FC236}">
                <a16:creationId xmlns:a16="http://schemas.microsoft.com/office/drawing/2014/main" id="{8F8D1317-7F1B-0346-95CA-CB42AAB82506}"/>
              </a:ext>
            </a:extLst>
          </p:cNvPr>
          <p:cNvSpPr/>
          <p:nvPr/>
        </p:nvSpPr>
        <p:spPr>
          <a:xfrm>
            <a:off x="-437521" y="2236115"/>
            <a:ext cx="4678360" cy="34573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于是，</a:t>
            </a:r>
            <a:endParaRPr lang="zh-CN" altLang="zh-CN" sz="2400" dirty="0">
              <a:solidFill>
                <a:srgbClr val="FF00FF"/>
              </a:solidFill>
              <a:latin typeface="NEU-BZ-S92"/>
              <a:ea typeface="方正书宋_GBK"/>
              <a:cs typeface="Times New Roman" panose="02020603050405020304" pitchFamily="18" charset="0"/>
            </a:endParaRPr>
          </a:p>
        </p:txBody>
      </p:sp>
      <p:sp>
        <p:nvSpPr>
          <p:cNvPr id="20" name="矩形 19">
            <a:extLst>
              <a:ext uri="{FF2B5EF4-FFF2-40B4-BE49-F238E27FC236}">
                <a16:creationId xmlns:a16="http://schemas.microsoft.com/office/drawing/2014/main" id="{1135D7AE-EEFA-884F-8850-4B5A35386521}"/>
              </a:ext>
            </a:extLst>
          </p:cNvPr>
          <p:cNvSpPr/>
          <p:nvPr/>
        </p:nvSpPr>
        <p:spPr>
          <a:xfrm>
            <a:off x="806441" y="3577062"/>
            <a:ext cx="12693805"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称有序数组（</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zh-CN" altLang="en-US" sz="2400" dirty="0">
                <a:solidFill>
                  <a:srgbClr val="000000"/>
                </a:solidFill>
                <a:latin typeface="NEU-BZ-S92"/>
                <a:ea typeface="方正书宋_GBK"/>
                <a:cs typeface="Times New Roman" panose="02020603050405020304" pitchFamily="18" charset="0"/>
              </a:rPr>
              <a:t>）为点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在空间直角坐标系</a:t>
            </a:r>
            <a:r>
              <a:rPr lang="en-US" altLang="zh-CN" sz="2400" dirty="0">
                <a:solidFill>
                  <a:srgbClr val="000000"/>
                </a:solidFill>
                <a:latin typeface="NEU-BZ-S92"/>
                <a:ea typeface="方正书宋_GBK"/>
                <a:cs typeface="Times New Roman" panose="02020603050405020304" pitchFamily="18" charset="0"/>
              </a:rPr>
              <a:t>O-</a:t>
            </a:r>
            <a:r>
              <a:rPr lang="en-US" altLang="zh-CN" sz="2400" dirty="0" err="1">
                <a:solidFill>
                  <a:srgbClr val="000000"/>
                </a:solidFill>
                <a:latin typeface="NEU-BZ-S92"/>
                <a:ea typeface="方正书宋_GBK"/>
                <a:cs typeface="Times New Roman" panose="02020603050405020304" pitchFamily="18" charset="0"/>
              </a:rPr>
              <a:t>xyz</a:t>
            </a:r>
            <a:r>
              <a:rPr lang="zh-CN" altLang="en-US" sz="2400" dirty="0">
                <a:solidFill>
                  <a:srgbClr val="000000"/>
                </a:solidFill>
                <a:latin typeface="NEU-BZ-S92"/>
                <a:ea typeface="方正书宋_GBK"/>
                <a:cs typeface="Times New Roman" panose="02020603050405020304" pitchFamily="18" charset="0"/>
              </a:rPr>
              <a:t>中的坐标，</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7" name="矩形 16">
                <a:extLst>
                  <a:ext uri="{FF2B5EF4-FFF2-40B4-BE49-F238E27FC236}">
                    <a16:creationId xmlns:a16="http://schemas.microsoft.com/office/drawing/2014/main" id="{776D0A42-3723-9C48-B640-AEB2E64B5EC3}"/>
                  </a:ext>
                </a:extLst>
              </p:cNvPr>
              <p:cNvSpPr/>
              <p:nvPr/>
            </p:nvSpPr>
            <p:spPr>
              <a:xfrm>
                <a:off x="5274013" y="3577062"/>
                <a:ext cx="10732210" cy="323165"/>
              </a:xfrm>
              <a:prstGeom prst="rect">
                <a:avLst/>
              </a:prstGeom>
            </p:spPr>
            <p:txBody>
              <a:bodyPr wrap="square">
                <a:spAutoFit/>
              </a:bodyPr>
              <a:lstStyle/>
              <a:p>
                <a:pPr indent="266700" algn="ctr">
                  <a:lnSpc>
                    <a:spcPts val="1810"/>
                  </a:lnSpc>
                </a:pPr>
                <a14:m>
                  <m:oMathPara xmlns:m="http://schemas.openxmlformats.org/officeDocument/2006/math">
                    <m:oMathParaPr>
                      <m:jc m:val="centerGroup"/>
                    </m:oMathParaPr>
                    <m:oMath xmlns:m="http://schemas.openxmlformats.org/officeDocument/2006/math">
                      <m:r>
                        <m:rPr>
                          <m:nor/>
                        </m:rPr>
                        <a:rPr lang="zh-CN" altLang="en-US" sz="2400">
                          <a:solidFill>
                            <a:srgbClr val="000000"/>
                          </a:solidFill>
                          <a:latin typeface="NEU-BZ-S92"/>
                          <a:ea typeface="方正书宋_GBK"/>
                          <a:cs typeface="Times New Roman" panose="02020603050405020304" pitchFamily="18" charset="0"/>
                        </a:rPr>
                        <m:t>记作</m:t>
                      </m:r>
                      <m:r>
                        <m:rPr>
                          <m:nor/>
                        </m:rPr>
                        <a:rPr lang="en-US" altLang="zh-CN" sz="2400">
                          <a:solidFill>
                            <a:srgbClr val="000000"/>
                          </a:solidFill>
                          <a:latin typeface="NEU-BZ-S92"/>
                          <a:ea typeface="方正书宋_GBK"/>
                          <a:cs typeface="Times New Roman" panose="02020603050405020304" pitchFamily="18" charset="0"/>
                        </a:rPr>
                        <m:t>P</m:t>
                      </m:r>
                      <m:r>
                        <m:rPr>
                          <m:nor/>
                        </m:rPr>
                        <a:rPr lang="en-US" altLang="zh-CN" sz="2400">
                          <a:solidFill>
                            <a:srgbClr val="000000"/>
                          </a:solidFill>
                          <a:latin typeface="NEU-BZ-S92"/>
                          <a:ea typeface="方正书宋_GBK"/>
                          <a:cs typeface="Times New Roman" panose="02020603050405020304" pitchFamily="18" charset="0"/>
                        </a:rPr>
                        <m:t>(</m:t>
                      </m:r>
                      <m:r>
                        <m:rPr>
                          <m:nor/>
                        </m:rPr>
                        <a:rPr lang="en-US" altLang="zh-CN" sz="2400">
                          <a:solidFill>
                            <a:srgbClr val="000000"/>
                          </a:solidFill>
                          <a:latin typeface="NEU-BZ-S92"/>
                          <a:ea typeface="方正书宋_GBK"/>
                          <a:cs typeface="Times New Roman" panose="02020603050405020304" pitchFamily="18" charset="0"/>
                        </a:rPr>
                        <m:t>x</m:t>
                      </m:r>
                      <m:r>
                        <m:rPr>
                          <m:nor/>
                        </m:rPr>
                        <a:rPr lang="zh-CN" altLang="en-US" sz="2400">
                          <a:solidFill>
                            <a:srgbClr val="000000"/>
                          </a:solidFill>
                          <a:latin typeface="NEU-BZ-S92"/>
                          <a:ea typeface="方正书宋_GBK"/>
                          <a:cs typeface="Times New Roman" panose="02020603050405020304" pitchFamily="18" charset="0"/>
                        </a:rPr>
                        <m:t>，</m:t>
                      </m:r>
                      <m:r>
                        <m:rPr>
                          <m:nor/>
                        </m:rPr>
                        <a:rPr lang="zh-CN" altLang="en-US" sz="2400">
                          <a:solidFill>
                            <a:srgbClr val="000000"/>
                          </a:solidFill>
                          <a:latin typeface="NEU-BZ-S92"/>
                          <a:ea typeface="方正书宋_GBK"/>
                          <a:cs typeface="Times New Roman" panose="02020603050405020304" pitchFamily="18" charset="0"/>
                        </a:rPr>
                        <m:t> </m:t>
                      </m:r>
                      <m:r>
                        <m:rPr>
                          <m:nor/>
                        </m:rPr>
                        <a:rPr lang="en-US" altLang="zh-CN" sz="2400">
                          <a:solidFill>
                            <a:srgbClr val="000000"/>
                          </a:solidFill>
                          <a:latin typeface="NEU-BZ-S92"/>
                          <a:ea typeface="方正书宋_GBK"/>
                          <a:cs typeface="Times New Roman" panose="02020603050405020304" pitchFamily="18" charset="0"/>
                        </a:rPr>
                        <m:t>y</m:t>
                      </m:r>
                      <m:r>
                        <m:rPr>
                          <m:nor/>
                        </m:rPr>
                        <a:rPr lang="zh-CN" altLang="en-US" sz="2400">
                          <a:solidFill>
                            <a:srgbClr val="000000"/>
                          </a:solidFill>
                          <a:latin typeface="NEU-BZ-S92"/>
                          <a:ea typeface="方正书宋_GBK"/>
                          <a:cs typeface="Times New Roman" panose="02020603050405020304" pitchFamily="18" charset="0"/>
                        </a:rPr>
                        <m:t>，</m:t>
                      </m:r>
                      <m:r>
                        <m:rPr>
                          <m:nor/>
                        </m:rPr>
                        <a:rPr lang="zh-CN" altLang="en-US" sz="2400">
                          <a:solidFill>
                            <a:srgbClr val="000000"/>
                          </a:solidFill>
                          <a:latin typeface="NEU-BZ-S92"/>
                          <a:ea typeface="方正书宋_GBK"/>
                          <a:cs typeface="Times New Roman" panose="02020603050405020304" pitchFamily="18" charset="0"/>
                        </a:rPr>
                        <m:t> </m:t>
                      </m:r>
                      <m:r>
                        <m:rPr>
                          <m:nor/>
                        </m:rPr>
                        <a:rPr lang="en-US" altLang="zh-CN" sz="2400">
                          <a:solidFill>
                            <a:srgbClr val="000000"/>
                          </a:solidFill>
                          <a:latin typeface="NEU-BZ-S92"/>
                          <a:ea typeface="方正书宋_GBK"/>
                          <a:cs typeface="Times New Roman" panose="02020603050405020304" pitchFamily="18" charset="0"/>
                        </a:rPr>
                        <m:t>z</m:t>
                      </m:r>
                      <m:r>
                        <m:rPr>
                          <m:nor/>
                        </m:rPr>
                        <a:rPr lang="en-US" altLang="zh-CN" sz="2400">
                          <a:solidFill>
                            <a:srgbClr val="000000"/>
                          </a:solidFill>
                          <a:latin typeface="NEU-BZ-S92"/>
                          <a:ea typeface="方正书宋_GBK"/>
                          <a:cs typeface="Times New Roman" panose="02020603050405020304" pitchFamily="18" charset="0"/>
                        </a:rPr>
                        <m:t>).</m:t>
                      </m:r>
                    </m:oMath>
                  </m:oMathPara>
                </a14:m>
                <a:endParaRPr lang="zh-CN" altLang="zh-CN" sz="2400" dirty="0">
                  <a:solidFill>
                    <a:srgbClr val="FF00FF"/>
                  </a:solidFill>
                  <a:latin typeface="NEU-BZ-S92"/>
                  <a:ea typeface="方正黑体_GBK"/>
                  <a:cs typeface="Times New Roman" panose="02020603050405020304" pitchFamily="18" charset="0"/>
                </a:endParaRPr>
              </a:p>
            </p:txBody>
          </p:sp>
        </mc:Choice>
        <mc:Fallback xmlns="">
          <p:sp>
            <p:nvSpPr>
              <p:cNvPr id="17" name="矩形 16">
                <a:extLst>
                  <a:ext uri="{FF2B5EF4-FFF2-40B4-BE49-F238E27FC236}">
                    <a16:creationId xmlns:a16="http://schemas.microsoft.com/office/drawing/2014/main" id="{776D0A42-3723-9C48-B640-AEB2E64B5EC3}"/>
                  </a:ext>
                </a:extLst>
              </p:cNvPr>
              <p:cNvSpPr>
                <a:spLocks noRot="1" noChangeAspect="1" noMove="1" noResize="1" noEditPoints="1" noAdjustHandles="1" noChangeArrowheads="1" noChangeShapeType="1" noTextEdit="1"/>
              </p:cNvSpPr>
              <p:nvPr/>
            </p:nvSpPr>
            <p:spPr>
              <a:xfrm>
                <a:off x="5274013" y="3577062"/>
                <a:ext cx="10732210" cy="323165"/>
              </a:xfrm>
              <a:prstGeom prst="rect">
                <a:avLst/>
              </a:prstGeom>
              <a:blipFill>
                <a:blip r:embed="rId2"/>
                <a:stretch>
                  <a:fillRect t="-40741" b="-3703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7137408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20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left)">
                                      <p:cBhvr>
                                        <p:cTn id="12" dur="20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1" grpId="0"/>
      <p:bldP spid="20" grpId="0"/>
      <p:bldP spid="17"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a16="http://schemas.microsoft.com/office/drawing/2014/main" id="{6C3226E6-3ECC-FDC0-A349-60085E44D275}"/>
              </a:ext>
            </a:extLst>
          </p:cNvPr>
          <p:cNvSpPr/>
          <p:nvPr/>
        </p:nvSpPr>
        <p:spPr>
          <a:xfrm>
            <a:off x="1493319" y="1231327"/>
            <a:ext cx="10453037" cy="34496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4. </a:t>
            </a: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f(</a:t>
            </a:r>
            <a:r>
              <a:rPr lang="en-US" altLang="zh-CN" sz="2400" dirty="0" err="1">
                <a:solidFill>
                  <a:srgbClr val="000000"/>
                </a:solidFill>
                <a:latin typeface="NEU-BZ-S92"/>
                <a:ea typeface="方正书宋_GBK"/>
                <a:cs typeface="Times New Roman" panose="02020603050405020304" pitchFamily="18" charset="0"/>
              </a:rPr>
              <a:t>x+y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+xy+y</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，求</a:t>
            </a:r>
            <a:r>
              <a:rPr lang="en-US" altLang="zh-CN" sz="2400" dirty="0">
                <a:solidFill>
                  <a:srgbClr val="000000"/>
                </a:solidFill>
                <a:latin typeface="NEU-BZ-S92"/>
                <a:ea typeface="方正书宋_GBK"/>
                <a:cs typeface="Times New Roman" panose="02020603050405020304" pitchFamily="18" charset="0"/>
              </a:rPr>
              <a:t>f(x</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endParaRPr lang="zh-CN" altLang="zh-CN" sz="24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E1EDCE6B-CF59-9919-CEAE-0E7757F639C4}"/>
              </a:ext>
            </a:extLst>
          </p:cNvPr>
          <p:cNvSpPr/>
          <p:nvPr/>
        </p:nvSpPr>
        <p:spPr>
          <a:xfrm>
            <a:off x="1493318" y="1941666"/>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5. </a:t>
            </a:r>
            <a:r>
              <a:rPr lang="zh-CN" altLang="en-US" sz="2400" dirty="0">
                <a:solidFill>
                  <a:srgbClr val="000000"/>
                </a:solidFill>
                <a:latin typeface="NEU-BZ-S92"/>
                <a:ea typeface="方正书宋_GBK"/>
                <a:cs typeface="Times New Roman" panose="02020603050405020304" pitchFamily="18" charset="0"/>
              </a:rPr>
              <a:t>设</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err="1">
                <a:solidFill>
                  <a:srgbClr val="000000"/>
                </a:solidFill>
                <a:latin typeface="NEU-BZ-S92"/>
                <a:ea typeface="方正书宋_GBK"/>
                <a:cs typeface="Times New Roman" panose="02020603050405020304" pitchFamily="18" charset="0"/>
              </a:rPr>
              <a:t>xy</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y/x</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30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a:t>
            </a:r>
            <a:r>
              <a:rPr lang="en-US" altLang="zh-CN" sz="2400" dirty="0" err="1">
                <a:solidFill>
                  <a:srgbClr val="000000"/>
                </a:solidFill>
                <a:latin typeface="NEU-BZ-S92"/>
                <a:ea typeface="方正书宋_GBK"/>
                <a:cs typeface="Times New Roman" panose="02020603050405020304" pitchFamily="18" charset="0"/>
              </a:rPr>
              <a:t>x+y</a:t>
            </a:r>
            <a:r>
              <a:rPr lang="en-US" altLang="zh-CN" sz="2400" dirty="0">
                <a:solidFill>
                  <a:srgbClr val="000000"/>
                </a:solidFill>
                <a:latin typeface="NEU-BZ-S92"/>
                <a:ea typeface="方正书宋_GBK"/>
                <a:cs typeface="Times New Roman" panose="02020603050405020304" pitchFamily="18" charset="0"/>
              </a:rPr>
              <a:t>)</a:t>
            </a:r>
            <a:r>
              <a:rPr lang="en-US" altLang="zh-CN" sz="2400" baseline="30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，求</a:t>
            </a:r>
            <a:r>
              <a:rPr lang="en-US" altLang="zh-CN" sz="2400" dirty="0">
                <a:solidFill>
                  <a:srgbClr val="000000"/>
                </a:solidFill>
                <a:latin typeface="NEU-BZ-S92"/>
                <a:ea typeface="方正书宋_GBK"/>
                <a:cs typeface="Times New Roman" panose="02020603050405020304" pitchFamily="18" charset="0"/>
              </a:rPr>
              <a:t>f</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y/x</a:t>
            </a:r>
            <a:r>
              <a:rPr lang="zh-CN" altLang="en-US" sz="2400" dirty="0">
                <a:solidFill>
                  <a:srgbClr val="000000"/>
                </a:solidFill>
                <a:latin typeface="NEU-BZ-S92"/>
                <a:ea typeface="方正书宋_GBK"/>
                <a:cs typeface="Times New Roman" panose="02020603050405020304" pitchFamily="18" charset="0"/>
              </a:rPr>
              <a:t>， </a:t>
            </a:r>
            <a:r>
              <a:rPr lang="en-US" altLang="zh-CN" sz="2400" dirty="0" err="1">
                <a:solidFill>
                  <a:srgbClr val="000000"/>
                </a:solidFill>
                <a:latin typeface="NEU-BZ-S92"/>
                <a:ea typeface="方正书宋_GBK"/>
                <a:cs typeface="Times New Roman" panose="02020603050405020304" pitchFamily="18" charset="0"/>
              </a:rPr>
              <a:t>xy</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907CDBF5-EF68-31CD-A175-724F266CE743}"/>
              </a:ext>
            </a:extLst>
          </p:cNvPr>
          <p:cNvSpPr/>
          <p:nvPr/>
        </p:nvSpPr>
        <p:spPr>
          <a:xfrm>
            <a:off x="1493317" y="2652005"/>
            <a:ext cx="10453037"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6. </a:t>
            </a:r>
            <a:r>
              <a:rPr lang="zh-CN" altLang="en-US" sz="2400" dirty="0">
                <a:solidFill>
                  <a:srgbClr val="000000"/>
                </a:solidFill>
                <a:latin typeface="NEU-BZ-S92"/>
                <a:ea typeface="方正书宋_GBK"/>
                <a:cs typeface="Times New Roman" panose="02020603050405020304" pitchFamily="18" charset="0"/>
              </a:rPr>
              <a:t>证明下列二重极限不存在：</a:t>
            </a:r>
            <a:endParaRPr lang="zh-CN" altLang="zh-CN" sz="2400" dirty="0">
              <a:solidFill>
                <a:srgbClr val="000000"/>
              </a:solidFill>
              <a:latin typeface="NEU-BZ-S92"/>
              <a:ea typeface="方正书宋_GBK"/>
              <a:cs typeface="Times New Roman" panose="02020603050405020304" pitchFamily="18" charset="0"/>
            </a:endParaRPr>
          </a:p>
        </p:txBody>
      </p:sp>
      <p:pic>
        <p:nvPicPr>
          <p:cNvPr id="6" name="图片 5">
            <a:extLst>
              <a:ext uri="{FF2B5EF4-FFF2-40B4-BE49-F238E27FC236}">
                <a16:creationId xmlns:a16="http://schemas.microsoft.com/office/drawing/2014/main" id="{66534CBD-2F4A-A003-107A-6E39510F9309}"/>
              </a:ext>
            </a:extLst>
          </p:cNvPr>
          <p:cNvPicPr>
            <a:picLocks noChangeAspect="1"/>
          </p:cNvPicPr>
          <p:nvPr/>
        </p:nvPicPr>
        <p:blipFill>
          <a:blip r:embed="rId2"/>
          <a:stretch>
            <a:fillRect/>
          </a:stretch>
        </p:blipFill>
        <p:spPr>
          <a:xfrm>
            <a:off x="1699473" y="3312478"/>
            <a:ext cx="8576077" cy="1345267"/>
          </a:xfrm>
          <a:prstGeom prst="rect">
            <a:avLst/>
          </a:prstGeom>
        </p:spPr>
      </p:pic>
    </p:spTree>
    <p:extLst>
      <p:ext uri="{BB962C8B-B14F-4D97-AF65-F5344CB8AC3E}">
        <p14:creationId xmlns:p14="http://schemas.microsoft.com/office/powerpoint/2010/main" val="335725693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0909" y="852415"/>
            <a:ext cx="4071949" cy="364202"/>
          </a:xfrm>
          <a:prstGeom prst="rect">
            <a:avLst/>
          </a:prstGeom>
        </p:spPr>
        <p:txBody>
          <a:bodyPr wrap="square">
            <a:spAutoFit/>
          </a:bodyPr>
          <a:lstStyle/>
          <a:p>
            <a:pPr indent="304800" algn="ctr">
              <a:lnSpc>
                <a:spcPts val="1960"/>
              </a:lnSpc>
            </a:pPr>
            <a:r>
              <a:rPr lang="zh-CN" altLang="en-US" sz="2400" b="1" dirty="0">
                <a:latin typeface="NEU-BZ-S92"/>
                <a:ea typeface="方正黑体_GBK"/>
                <a:cs typeface="Times New Roman" panose="02020603050405020304" pitchFamily="18" charset="0"/>
              </a:rPr>
              <a:t>例</a:t>
            </a:r>
            <a:r>
              <a:rPr lang="en-US" altLang="zh-CN" sz="2400" b="1" dirty="0">
                <a:latin typeface="NEU-BZ-S92"/>
                <a:ea typeface="方正黑体_GBK"/>
                <a:cs typeface="Times New Roman" panose="02020603050405020304" pitchFamily="18" charset="0"/>
              </a:rPr>
              <a:t>1</a:t>
            </a:r>
            <a:endParaRPr lang="zh-CN" altLang="zh-CN" b="1" dirty="0">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4" name="矩形 23">
                <a:extLst>
                  <a:ext uri="{FF2B5EF4-FFF2-40B4-BE49-F238E27FC236}">
                    <a16:creationId xmlns:a16="http://schemas.microsoft.com/office/drawing/2014/main" id="{0D7C2C0C-DAA9-0945-86EE-1CAAE3CF8676}"/>
                  </a:ext>
                </a:extLst>
              </p:cNvPr>
              <p:cNvSpPr/>
              <p:nvPr/>
            </p:nvSpPr>
            <p:spPr>
              <a:xfrm>
                <a:off x="1791465" y="863185"/>
                <a:ext cx="9007399" cy="323165"/>
              </a:xfrm>
              <a:prstGeom prst="rect">
                <a:avLst/>
              </a:prstGeom>
            </p:spPr>
            <p:txBody>
              <a:bodyPr wrap="square">
                <a:spAutoFit/>
              </a:bodyPr>
              <a:lstStyle/>
              <a:p>
                <a:pPr indent="266700" algn="ctr">
                  <a:lnSpc>
                    <a:spcPts val="1810"/>
                  </a:lnSpc>
                </a:pPr>
                <a14:m>
                  <m:oMathPara xmlns:m="http://schemas.openxmlformats.org/officeDocument/2006/math">
                    <m:oMathParaPr>
                      <m:jc m:val="centerGroup"/>
                    </m:oMathParaPr>
                    <m:oMath xmlns:m="http://schemas.openxmlformats.org/officeDocument/2006/math">
                      <m:r>
                        <m:rPr>
                          <m:nor/>
                        </m:rPr>
                        <a:rPr lang="zh-CN" altLang="en-US" sz="2400">
                          <a:solidFill>
                            <a:srgbClr val="000000"/>
                          </a:solidFill>
                          <a:latin typeface="NEU-HZ-S92"/>
                          <a:ea typeface="方正书宋_GBK"/>
                          <a:cs typeface="Times New Roman" panose="02020603050405020304" pitchFamily="18" charset="0"/>
                        </a:rPr>
                        <m:t>求点</m:t>
                      </m:r>
                      <m:r>
                        <m:rPr>
                          <m:nor/>
                        </m:rPr>
                        <a:rPr lang="en-US" altLang="zh-CN" sz="2400">
                          <a:solidFill>
                            <a:srgbClr val="000000"/>
                          </a:solidFill>
                          <a:latin typeface="NEU-HZ-S92"/>
                          <a:ea typeface="方正书宋_GBK"/>
                          <a:cs typeface="Times New Roman" panose="02020603050405020304" pitchFamily="18" charset="0"/>
                        </a:rPr>
                        <m:t>P</m:t>
                      </m:r>
                      <m:r>
                        <m:rPr>
                          <m:nor/>
                        </m:rPr>
                        <a:rPr lang="en-US" altLang="zh-CN" sz="2400">
                          <a:solidFill>
                            <a:srgbClr val="000000"/>
                          </a:solidFill>
                          <a:latin typeface="NEU-HZ-S92"/>
                          <a:ea typeface="方正书宋_GBK"/>
                          <a:cs typeface="Times New Roman" panose="02020603050405020304" pitchFamily="18" charset="0"/>
                        </a:rPr>
                        <m:t>(2</m:t>
                      </m:r>
                      <m:r>
                        <m:rPr>
                          <m:nor/>
                        </m:rPr>
                        <a:rPr lang="zh-CN" altLang="en-US" sz="2400">
                          <a:solidFill>
                            <a:srgbClr val="000000"/>
                          </a:solidFill>
                          <a:latin typeface="NEU-HZ-S92"/>
                          <a:ea typeface="方正书宋_GBK"/>
                          <a:cs typeface="Times New Roman" panose="02020603050405020304" pitchFamily="18" charset="0"/>
                        </a:rPr>
                        <m:t>，</m:t>
                      </m:r>
                      <m:r>
                        <m:rPr>
                          <m:nor/>
                        </m:rPr>
                        <a:rPr lang="zh-CN" altLang="en-US" sz="2400">
                          <a:solidFill>
                            <a:srgbClr val="000000"/>
                          </a:solidFill>
                          <a:latin typeface="NEU-HZ-S92"/>
                          <a:ea typeface="方正书宋_GBK"/>
                          <a:cs typeface="Times New Roman" panose="02020603050405020304" pitchFamily="18" charset="0"/>
                        </a:rPr>
                        <m:t> </m:t>
                      </m:r>
                      <m:r>
                        <m:rPr>
                          <m:nor/>
                        </m:rPr>
                        <a:rPr lang="en-US" altLang="zh-CN" sz="2400">
                          <a:solidFill>
                            <a:srgbClr val="000000"/>
                          </a:solidFill>
                          <a:latin typeface="NEU-HZ-S92"/>
                          <a:ea typeface="方正书宋_GBK"/>
                          <a:cs typeface="Times New Roman" panose="02020603050405020304" pitchFamily="18" charset="0"/>
                        </a:rPr>
                        <m:t>−1</m:t>
                      </m:r>
                      <m:r>
                        <m:rPr>
                          <m:nor/>
                        </m:rPr>
                        <a:rPr lang="zh-CN" altLang="en-US" sz="2400">
                          <a:solidFill>
                            <a:srgbClr val="000000"/>
                          </a:solidFill>
                          <a:latin typeface="NEU-HZ-S92"/>
                          <a:ea typeface="方正书宋_GBK"/>
                          <a:cs typeface="Times New Roman" panose="02020603050405020304" pitchFamily="18" charset="0"/>
                        </a:rPr>
                        <m:t>，</m:t>
                      </m:r>
                      <m:r>
                        <m:rPr>
                          <m:nor/>
                        </m:rPr>
                        <a:rPr lang="zh-CN" altLang="en-US" sz="2400">
                          <a:solidFill>
                            <a:srgbClr val="000000"/>
                          </a:solidFill>
                          <a:latin typeface="NEU-HZ-S92"/>
                          <a:ea typeface="方正书宋_GBK"/>
                          <a:cs typeface="Times New Roman" panose="02020603050405020304" pitchFamily="18" charset="0"/>
                        </a:rPr>
                        <m:t> </m:t>
                      </m:r>
                      <m:r>
                        <m:rPr>
                          <m:nor/>
                        </m:rPr>
                        <a:rPr lang="en-US" altLang="zh-CN" sz="2400">
                          <a:solidFill>
                            <a:srgbClr val="000000"/>
                          </a:solidFill>
                          <a:latin typeface="NEU-HZ-S92"/>
                          <a:ea typeface="方正书宋_GBK"/>
                          <a:cs typeface="Times New Roman" panose="02020603050405020304" pitchFamily="18" charset="0"/>
                        </a:rPr>
                        <m:t>3)</m:t>
                      </m:r>
                      <m:r>
                        <m:rPr>
                          <m:nor/>
                        </m:rPr>
                        <a:rPr lang="zh-CN" altLang="en-US" sz="2400">
                          <a:solidFill>
                            <a:srgbClr val="000000"/>
                          </a:solidFill>
                          <a:latin typeface="NEU-HZ-S92"/>
                          <a:ea typeface="方正书宋_GBK"/>
                          <a:cs typeface="Times New Roman" panose="02020603050405020304" pitchFamily="18" charset="0"/>
                        </a:rPr>
                        <m:t>在坐标平面和坐标轴上的射影点的坐标，</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4" name="矩形 23">
                <a:extLst>
                  <a:ext uri="{FF2B5EF4-FFF2-40B4-BE49-F238E27FC236}">
                    <a16:creationId xmlns:a16="http://schemas.microsoft.com/office/drawing/2014/main" id="{0D7C2C0C-DAA9-0945-86EE-1CAAE3CF8676}"/>
                  </a:ext>
                </a:extLst>
              </p:cNvPr>
              <p:cNvSpPr>
                <a:spLocks noRot="1" noChangeAspect="1" noMove="1" noResize="1" noEditPoints="1" noAdjustHandles="1" noChangeArrowheads="1" noChangeShapeType="1" noTextEdit="1"/>
              </p:cNvSpPr>
              <p:nvPr/>
            </p:nvSpPr>
            <p:spPr>
              <a:xfrm>
                <a:off x="1791465" y="863185"/>
                <a:ext cx="9007399" cy="323165"/>
              </a:xfrm>
              <a:prstGeom prst="rect">
                <a:avLst/>
              </a:prstGeom>
              <a:blipFill>
                <a:blip r:embed="rId2"/>
                <a:stretch>
                  <a:fillRect t="-46154" b="-4230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矩形 19">
                <a:extLst>
                  <a:ext uri="{FF2B5EF4-FFF2-40B4-BE49-F238E27FC236}">
                    <a16:creationId xmlns:a16="http://schemas.microsoft.com/office/drawing/2014/main" id="{7F7AC083-62FF-1A4D-BCAC-7E42A99CB139}"/>
                  </a:ext>
                </a:extLst>
              </p:cNvPr>
              <p:cNvSpPr/>
              <p:nvPr/>
            </p:nvSpPr>
            <p:spPr>
              <a:xfrm>
                <a:off x="1333930" y="1587776"/>
                <a:ext cx="9722543" cy="323165"/>
              </a:xfrm>
              <a:prstGeom prst="rect">
                <a:avLst/>
              </a:prstGeom>
            </p:spPr>
            <p:txBody>
              <a:bodyPr wrap="square">
                <a:spAutoFit/>
              </a:bodyPr>
              <a:lstStyle/>
              <a:p>
                <a:pPr indent="266700">
                  <a:lnSpc>
                    <a:spcPts val="1810"/>
                  </a:lnSpc>
                </a:pPr>
                <a14:m>
                  <m:oMathPara xmlns:m="http://schemas.openxmlformats.org/officeDocument/2006/math">
                    <m:oMathParaPr>
                      <m:jc m:val="centerGroup"/>
                    </m:oMathParaPr>
                    <m:oMath xmlns:m="http://schemas.openxmlformats.org/officeDocument/2006/math">
                      <m:r>
                        <m:rPr>
                          <m:nor/>
                        </m:rPr>
                        <a:rPr lang="zh-CN" altLang="en-US" sz="2400">
                          <a:solidFill>
                            <a:srgbClr val="000000"/>
                          </a:solidFill>
                          <a:latin typeface="NEU-BZ-S92"/>
                          <a:ea typeface="方正书宋_GBK"/>
                          <a:cs typeface="Times New Roman" panose="02020603050405020304" pitchFamily="18" charset="0"/>
                        </a:rPr>
                        <m:t>并分别求该点关于平面</m:t>
                      </m:r>
                      <m:r>
                        <m:rPr>
                          <m:nor/>
                        </m:rPr>
                        <a:rPr lang="en-US" altLang="zh-CN" sz="2400">
                          <a:solidFill>
                            <a:srgbClr val="000000"/>
                          </a:solidFill>
                          <a:latin typeface="NEU-BZ-S92"/>
                          <a:ea typeface="方正书宋_GBK"/>
                          <a:cs typeface="Times New Roman" panose="02020603050405020304" pitchFamily="18" charset="0"/>
                        </a:rPr>
                        <m:t>Oxy</m:t>
                      </m:r>
                      <m:r>
                        <m:rPr>
                          <m:nor/>
                        </m:rPr>
                        <a:rPr lang="zh-CN" altLang="en-US" sz="2400">
                          <a:solidFill>
                            <a:srgbClr val="000000"/>
                          </a:solidFill>
                          <a:latin typeface="NEU-BZ-S92"/>
                          <a:ea typeface="方正书宋_GBK"/>
                          <a:cs typeface="Times New Roman" panose="02020603050405020304" pitchFamily="18" charset="0"/>
                        </a:rPr>
                        <m:t>、关于</m:t>
                      </m:r>
                      <m:r>
                        <m:rPr>
                          <m:nor/>
                        </m:rPr>
                        <a:rPr lang="en-US" altLang="zh-CN" sz="2400">
                          <a:solidFill>
                            <a:srgbClr val="000000"/>
                          </a:solidFill>
                          <a:latin typeface="NEU-BZ-S92"/>
                          <a:ea typeface="方正书宋_GBK"/>
                          <a:cs typeface="Times New Roman" panose="02020603050405020304" pitchFamily="18" charset="0"/>
                        </a:rPr>
                        <m:t>x</m:t>
                      </m:r>
                      <m:r>
                        <m:rPr>
                          <m:nor/>
                        </m:rPr>
                        <a:rPr lang="zh-CN" altLang="en-US" sz="2400">
                          <a:solidFill>
                            <a:srgbClr val="000000"/>
                          </a:solidFill>
                          <a:latin typeface="NEU-BZ-S92"/>
                          <a:ea typeface="方正书宋_GBK"/>
                          <a:cs typeface="Times New Roman" panose="02020603050405020304" pitchFamily="18" charset="0"/>
                        </a:rPr>
                        <m:t>轴、关于原点的对称点的坐标</m:t>
                      </m:r>
                      <m:r>
                        <m:rPr>
                          <m:nor/>
                        </m:rPr>
                        <a:rPr lang="en-US" altLang="zh-CN" sz="2400">
                          <a:solidFill>
                            <a:srgbClr val="000000"/>
                          </a:solidFill>
                          <a:latin typeface="NEU-BZ-S92"/>
                          <a:ea typeface="方正书宋_GBK"/>
                          <a:cs typeface="Times New Roman" panose="02020603050405020304" pitchFamily="18" charset="0"/>
                        </a:rPr>
                        <m:t>.</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0" name="矩形 19">
                <a:extLst>
                  <a:ext uri="{FF2B5EF4-FFF2-40B4-BE49-F238E27FC236}">
                    <a16:creationId xmlns:a16="http://schemas.microsoft.com/office/drawing/2014/main" id="{7F7AC083-62FF-1A4D-BCAC-7E42A99CB139}"/>
                  </a:ext>
                </a:extLst>
              </p:cNvPr>
              <p:cNvSpPr>
                <a:spLocks noRot="1" noChangeAspect="1" noMove="1" noResize="1" noEditPoints="1" noAdjustHandles="1" noChangeArrowheads="1" noChangeShapeType="1" noTextEdit="1"/>
              </p:cNvSpPr>
              <p:nvPr/>
            </p:nvSpPr>
            <p:spPr>
              <a:xfrm>
                <a:off x="1333930" y="1587776"/>
                <a:ext cx="9722543" cy="323165"/>
              </a:xfrm>
              <a:prstGeom prst="rect">
                <a:avLst/>
              </a:prstGeom>
              <a:blipFill>
                <a:blip r:embed="rId3"/>
                <a:stretch>
                  <a:fillRect t="-29630" b="-25926"/>
                </a:stretch>
              </a:blipFill>
            </p:spPr>
            <p:txBody>
              <a:bodyPr/>
              <a:lstStyle/>
              <a:p>
                <a:r>
                  <a:rPr lang="zh-CN" altLang="en-US">
                    <a:noFill/>
                  </a:rPr>
                  <a:t> </a:t>
                </a:r>
              </a:p>
            </p:txBody>
          </p:sp>
        </mc:Fallback>
      </mc:AlternateContent>
      <p:sp>
        <p:nvSpPr>
          <p:cNvPr id="17" name="矩形 16">
            <a:extLst>
              <a:ext uri="{FF2B5EF4-FFF2-40B4-BE49-F238E27FC236}">
                <a16:creationId xmlns:a16="http://schemas.microsoft.com/office/drawing/2014/main" id="{1476C72F-64C2-5346-864B-8E49F55816C0}"/>
              </a:ext>
            </a:extLst>
          </p:cNvPr>
          <p:cNvSpPr/>
          <p:nvPr/>
        </p:nvSpPr>
        <p:spPr>
          <a:xfrm>
            <a:off x="-4269455" y="2343043"/>
            <a:ext cx="11391220" cy="345736"/>
          </a:xfrm>
          <a:prstGeom prst="rect">
            <a:avLst/>
          </a:prstGeom>
        </p:spPr>
        <p:txBody>
          <a:bodyPr wrap="square">
            <a:spAutoFit/>
          </a:bodyPr>
          <a:lstStyle/>
          <a:p>
            <a:pPr indent="266700" algn="ctr">
              <a:lnSpc>
                <a:spcPts val="1810"/>
              </a:lnSpc>
            </a:pPr>
            <a:r>
              <a:rPr lang="zh-CN" altLang="en-US" sz="2400" b="1" dirty="0">
                <a:solidFill>
                  <a:srgbClr val="000000"/>
                </a:solidFill>
                <a:latin typeface="NEU-BZ-S92"/>
                <a:ea typeface="方正书宋_GBK"/>
                <a:cs typeface="Times New Roman" panose="02020603050405020304" pitchFamily="18" charset="0"/>
              </a:rPr>
              <a:t>解</a:t>
            </a:r>
            <a:endParaRPr lang="zh-CN" altLang="zh-CN" sz="2400" b="1"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2" name="矩形 21">
                <a:extLst>
                  <a:ext uri="{FF2B5EF4-FFF2-40B4-BE49-F238E27FC236}">
                    <a16:creationId xmlns:a16="http://schemas.microsoft.com/office/drawing/2014/main" id="{40D5306C-3806-B342-A976-FE332A538EC0}"/>
                  </a:ext>
                </a:extLst>
              </p:cNvPr>
              <p:cNvSpPr/>
              <p:nvPr/>
            </p:nvSpPr>
            <p:spPr>
              <a:xfrm>
                <a:off x="387457" y="2330852"/>
                <a:ext cx="9722543" cy="323165"/>
              </a:xfrm>
              <a:prstGeom prst="rect">
                <a:avLst/>
              </a:prstGeom>
            </p:spPr>
            <p:txBody>
              <a:bodyPr wrap="square">
                <a:spAutoFit/>
              </a:bodyPr>
              <a:lstStyle/>
              <a:p>
                <a:pPr indent="266700" algn="ctr">
                  <a:lnSpc>
                    <a:spcPts val="1810"/>
                  </a:lnSpc>
                </a:pPr>
                <a14:m>
                  <m:oMathPara xmlns:m="http://schemas.openxmlformats.org/officeDocument/2006/math">
                    <m:oMathParaPr>
                      <m:jc m:val="centerGroup"/>
                    </m:oMathParaPr>
                    <m:oMath xmlns:m="http://schemas.openxmlformats.org/officeDocument/2006/math">
                      <m:r>
                        <m:rPr>
                          <m:nor/>
                        </m:rPr>
                        <a:rPr lang="zh-CN" altLang="en-US" sz="2400">
                          <a:solidFill>
                            <a:srgbClr val="000000"/>
                          </a:solidFill>
                          <a:latin typeface="NEU-BZ-S92"/>
                          <a:ea typeface="方正书宋_GBK"/>
                          <a:cs typeface="Times New Roman" panose="02020603050405020304" pitchFamily="18" charset="0"/>
                        </a:rPr>
                        <m:t>点</m:t>
                      </m:r>
                      <m:r>
                        <m:rPr>
                          <m:nor/>
                        </m:rPr>
                        <a:rPr lang="en-US" altLang="zh-CN" sz="2400">
                          <a:solidFill>
                            <a:srgbClr val="000000"/>
                          </a:solidFill>
                          <a:latin typeface="NEU-BZ-S92"/>
                          <a:ea typeface="方正书宋_GBK"/>
                          <a:cs typeface="Times New Roman" panose="02020603050405020304" pitchFamily="18" charset="0"/>
                        </a:rPr>
                        <m:t>P</m:t>
                      </m:r>
                      <m:r>
                        <m:rPr>
                          <m:nor/>
                        </m:rPr>
                        <a:rPr lang="zh-CN" altLang="en-US" sz="2400">
                          <a:solidFill>
                            <a:srgbClr val="000000"/>
                          </a:solidFill>
                          <a:latin typeface="NEU-BZ-S92"/>
                          <a:ea typeface="方正书宋_GBK"/>
                          <a:cs typeface="Times New Roman" panose="02020603050405020304" pitchFamily="18" charset="0"/>
                        </a:rPr>
                        <m:t>在平面</m:t>
                      </m:r>
                      <m:r>
                        <m:rPr>
                          <m:nor/>
                        </m:rPr>
                        <a:rPr lang="en-US" altLang="zh-CN" sz="2400">
                          <a:solidFill>
                            <a:srgbClr val="000000"/>
                          </a:solidFill>
                          <a:latin typeface="NEU-BZ-S92"/>
                          <a:ea typeface="方正书宋_GBK"/>
                          <a:cs typeface="Times New Roman" panose="02020603050405020304" pitchFamily="18" charset="0"/>
                        </a:rPr>
                        <m:t>Oxy</m:t>
                      </m:r>
                      <m:r>
                        <m:rPr>
                          <m:nor/>
                        </m:rPr>
                        <a:rPr lang="zh-CN" altLang="en-US" sz="2400">
                          <a:solidFill>
                            <a:srgbClr val="000000"/>
                          </a:solidFill>
                          <a:latin typeface="NEU-BZ-S92"/>
                          <a:ea typeface="方正书宋_GBK"/>
                          <a:cs typeface="Times New Roman" panose="02020603050405020304" pitchFamily="18" charset="0"/>
                        </a:rPr>
                        <m:t>上的射影点是</m:t>
                      </m:r>
                      <m:r>
                        <m:rPr>
                          <m:nor/>
                        </m:rPr>
                        <a:rPr lang="en-US" altLang="zh-CN" sz="2400">
                          <a:solidFill>
                            <a:srgbClr val="000000"/>
                          </a:solidFill>
                          <a:latin typeface="NEU-BZ-S92"/>
                          <a:ea typeface="方正书宋_GBK"/>
                          <a:cs typeface="Times New Roman" panose="02020603050405020304" pitchFamily="18" charset="0"/>
                        </a:rPr>
                        <m:t>P</m:t>
                      </m:r>
                      <m:r>
                        <m:rPr>
                          <m:nor/>
                        </m:rPr>
                        <a:rPr lang="en-US" altLang="zh-CN" sz="2400" baseline="-25000">
                          <a:solidFill>
                            <a:srgbClr val="000000"/>
                          </a:solidFill>
                          <a:latin typeface="NEU-BZ-S92"/>
                          <a:ea typeface="方正书宋_GBK"/>
                          <a:cs typeface="Times New Roman" panose="02020603050405020304" pitchFamily="18" charset="0"/>
                        </a:rPr>
                        <m:t>xy</m:t>
                      </m:r>
                      <m:r>
                        <m:rPr>
                          <m:nor/>
                        </m:rPr>
                        <a:rPr lang="en-US" altLang="zh-CN" sz="2400">
                          <a:solidFill>
                            <a:srgbClr val="000000"/>
                          </a:solidFill>
                          <a:latin typeface="NEU-BZ-S92"/>
                          <a:ea typeface="方正书宋_GBK"/>
                          <a:cs typeface="Times New Roman" panose="02020603050405020304" pitchFamily="18" charset="0"/>
                        </a:rPr>
                        <m:t>(2</m:t>
                      </m:r>
                      <m:r>
                        <m:rPr>
                          <m:nor/>
                        </m:rPr>
                        <a:rPr lang="zh-CN" altLang="en-US" sz="2400">
                          <a:solidFill>
                            <a:srgbClr val="000000"/>
                          </a:solidFill>
                          <a:latin typeface="NEU-BZ-S92"/>
                          <a:ea typeface="方正书宋_GBK"/>
                          <a:cs typeface="Times New Roman" panose="02020603050405020304" pitchFamily="18" charset="0"/>
                        </a:rPr>
                        <m:t>，</m:t>
                      </m:r>
                      <m:r>
                        <m:rPr>
                          <m:nor/>
                        </m:rPr>
                        <a:rPr lang="zh-CN" altLang="en-US" sz="2400">
                          <a:solidFill>
                            <a:srgbClr val="000000"/>
                          </a:solidFill>
                          <a:latin typeface="NEU-BZ-S92"/>
                          <a:ea typeface="方正书宋_GBK"/>
                          <a:cs typeface="Times New Roman" panose="02020603050405020304" pitchFamily="18" charset="0"/>
                        </a:rPr>
                        <m:t> </m:t>
                      </m:r>
                      <m:r>
                        <m:rPr>
                          <m:nor/>
                        </m:rPr>
                        <a:rPr lang="en-US" altLang="zh-CN" sz="2400">
                          <a:solidFill>
                            <a:srgbClr val="000000"/>
                          </a:solidFill>
                          <a:latin typeface="NEU-BZ-S92"/>
                          <a:ea typeface="方正书宋_GBK"/>
                          <a:cs typeface="Times New Roman" panose="02020603050405020304" pitchFamily="18" charset="0"/>
                        </a:rPr>
                        <m:t>−1</m:t>
                      </m:r>
                      <m:r>
                        <m:rPr>
                          <m:nor/>
                        </m:rPr>
                        <a:rPr lang="zh-CN" altLang="en-US" sz="2400">
                          <a:solidFill>
                            <a:srgbClr val="000000"/>
                          </a:solidFill>
                          <a:latin typeface="NEU-BZ-S92"/>
                          <a:ea typeface="方正书宋_GBK"/>
                          <a:cs typeface="Times New Roman" panose="02020603050405020304" pitchFamily="18" charset="0"/>
                        </a:rPr>
                        <m:t>，</m:t>
                      </m:r>
                      <m:r>
                        <m:rPr>
                          <m:nor/>
                        </m:rPr>
                        <a:rPr lang="zh-CN" altLang="en-US" sz="2400">
                          <a:solidFill>
                            <a:srgbClr val="000000"/>
                          </a:solidFill>
                          <a:latin typeface="NEU-BZ-S92"/>
                          <a:ea typeface="方正书宋_GBK"/>
                          <a:cs typeface="Times New Roman" panose="02020603050405020304" pitchFamily="18" charset="0"/>
                        </a:rPr>
                        <m:t> </m:t>
                      </m:r>
                      <m:r>
                        <m:rPr>
                          <m:nor/>
                        </m:rPr>
                        <a:rPr lang="en-US" altLang="zh-CN" sz="2400">
                          <a:solidFill>
                            <a:srgbClr val="000000"/>
                          </a:solidFill>
                          <a:latin typeface="NEU-BZ-S92"/>
                          <a:ea typeface="方正书宋_GBK"/>
                          <a:cs typeface="Times New Roman" panose="02020603050405020304" pitchFamily="18" charset="0"/>
                        </a:rPr>
                        <m:t>0)</m:t>
                      </m:r>
                      <m:r>
                        <m:rPr>
                          <m:nor/>
                        </m:rPr>
                        <a:rPr lang="zh-CN" altLang="en-US" sz="2400">
                          <a:solidFill>
                            <a:srgbClr val="000000"/>
                          </a:solidFill>
                          <a:latin typeface="NEU-BZ-S92"/>
                          <a:ea typeface="方正书宋_GBK"/>
                          <a:cs typeface="Times New Roman" panose="02020603050405020304" pitchFamily="18" charset="0"/>
                        </a:rPr>
                        <m:t>，</m:t>
                      </m:r>
                    </m:oMath>
                  </m:oMathPara>
                </a14:m>
                <a:endParaRPr lang="zh-CN" altLang="zh-CN" sz="2400" dirty="0">
                  <a:solidFill>
                    <a:srgbClr val="000000"/>
                  </a:solidFill>
                  <a:latin typeface="NEU-BZ-S92"/>
                  <a:ea typeface="方正书宋_GBK"/>
                  <a:cs typeface="Times New Roman" panose="02020603050405020304" pitchFamily="18" charset="0"/>
                </a:endParaRPr>
              </a:p>
            </p:txBody>
          </p:sp>
        </mc:Choice>
        <mc:Fallback xmlns="">
          <p:sp>
            <p:nvSpPr>
              <p:cNvPr id="22" name="矩形 21">
                <a:extLst>
                  <a:ext uri="{FF2B5EF4-FFF2-40B4-BE49-F238E27FC236}">
                    <a16:creationId xmlns:a16="http://schemas.microsoft.com/office/drawing/2014/main" id="{40D5306C-3806-B342-A976-FE332A538EC0}"/>
                  </a:ext>
                </a:extLst>
              </p:cNvPr>
              <p:cNvSpPr>
                <a:spLocks noRot="1" noChangeAspect="1" noMove="1" noResize="1" noEditPoints="1" noAdjustHandles="1" noChangeArrowheads="1" noChangeShapeType="1" noTextEdit="1"/>
              </p:cNvSpPr>
              <p:nvPr/>
            </p:nvSpPr>
            <p:spPr>
              <a:xfrm>
                <a:off x="387457" y="2330852"/>
                <a:ext cx="9722543" cy="323165"/>
              </a:xfrm>
              <a:prstGeom prst="rect">
                <a:avLst/>
              </a:prstGeom>
              <a:blipFill>
                <a:blip r:embed="rId4"/>
                <a:stretch>
                  <a:fillRect t="-46154" b="-42308"/>
                </a:stretch>
              </a:blipFill>
            </p:spPr>
            <p:txBody>
              <a:bodyPr/>
              <a:lstStyle/>
              <a:p>
                <a:r>
                  <a:rPr lang="zh-CN" altLang="en-US">
                    <a:noFill/>
                  </a:rPr>
                  <a:t> </a:t>
                </a:r>
              </a:p>
            </p:txBody>
          </p:sp>
        </mc:Fallback>
      </mc:AlternateContent>
      <p:sp>
        <p:nvSpPr>
          <p:cNvPr id="26" name="矩形 25">
            <a:extLst>
              <a:ext uri="{FF2B5EF4-FFF2-40B4-BE49-F238E27FC236}">
                <a16:creationId xmlns:a16="http://schemas.microsoft.com/office/drawing/2014/main" id="{BBD58D22-CE35-7A42-8C2F-7B04A2AD158D}"/>
              </a:ext>
            </a:extLst>
          </p:cNvPr>
          <p:cNvSpPr/>
          <p:nvPr/>
        </p:nvSpPr>
        <p:spPr>
          <a:xfrm>
            <a:off x="0" y="3087101"/>
            <a:ext cx="9207324"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在平面</a:t>
            </a:r>
            <a:r>
              <a:rPr lang="en-US" altLang="zh-CN" sz="2400" dirty="0" err="1">
                <a:solidFill>
                  <a:srgbClr val="000000"/>
                </a:solidFill>
                <a:latin typeface="NEU-BZ-S92"/>
                <a:ea typeface="方正书宋_GBK"/>
                <a:cs typeface="Times New Roman" panose="02020603050405020304" pitchFamily="18" charset="0"/>
              </a:rPr>
              <a:t>O</a:t>
            </a:r>
            <a:r>
              <a:rPr lang="en-US" altLang="zh-CN" sz="2400" baseline="-25000" dirty="0" err="1">
                <a:solidFill>
                  <a:srgbClr val="000000"/>
                </a:solidFill>
                <a:latin typeface="NEU-BZ-S92"/>
                <a:ea typeface="方正书宋_GBK"/>
                <a:cs typeface="Times New Roman" panose="02020603050405020304" pitchFamily="18" charset="0"/>
              </a:rPr>
              <a:t>yz</a:t>
            </a:r>
            <a:r>
              <a:rPr lang="zh-CN" altLang="en-US" sz="2400" dirty="0">
                <a:solidFill>
                  <a:srgbClr val="000000"/>
                </a:solidFill>
                <a:latin typeface="NEU-BZ-S92"/>
                <a:ea typeface="方正书宋_GBK"/>
                <a:cs typeface="Times New Roman" panose="02020603050405020304" pitchFamily="18" charset="0"/>
              </a:rPr>
              <a:t>上的射影点是</a:t>
            </a:r>
            <a:r>
              <a:rPr lang="en-US" altLang="zh-CN" sz="2400" dirty="0" err="1">
                <a:solidFill>
                  <a:srgbClr val="000000"/>
                </a:solidFill>
                <a:latin typeface="NEU-BZ-S92"/>
                <a:ea typeface="方正书宋_GBK"/>
                <a:cs typeface="Times New Roman" panose="02020603050405020304" pitchFamily="18" charset="0"/>
              </a:rPr>
              <a:t>P</a:t>
            </a:r>
            <a:r>
              <a:rPr lang="en-US" altLang="zh-CN" sz="2400" baseline="-25000" dirty="0" err="1">
                <a:solidFill>
                  <a:srgbClr val="000000"/>
                </a:solidFill>
                <a:latin typeface="NEU-BZ-S92"/>
                <a:ea typeface="方正书宋_GBK"/>
                <a:cs typeface="Times New Roman" panose="02020603050405020304" pitchFamily="18" charset="0"/>
              </a:rPr>
              <a:t>yz</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21" name="矩形 20">
            <a:extLst>
              <a:ext uri="{FF2B5EF4-FFF2-40B4-BE49-F238E27FC236}">
                <a16:creationId xmlns:a16="http://schemas.microsoft.com/office/drawing/2014/main" id="{B0B20B86-C000-8B4D-8C78-9ADB0AA499E5}"/>
              </a:ext>
            </a:extLst>
          </p:cNvPr>
          <p:cNvSpPr/>
          <p:nvPr/>
        </p:nvSpPr>
        <p:spPr>
          <a:xfrm>
            <a:off x="5954201" y="3068856"/>
            <a:ext cx="9207324"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在平面</a:t>
            </a:r>
            <a:r>
              <a:rPr lang="en-US" altLang="zh-CN" sz="2400" dirty="0" err="1">
                <a:solidFill>
                  <a:srgbClr val="000000"/>
                </a:solidFill>
                <a:latin typeface="NEU-BZ-S92"/>
                <a:ea typeface="方正书宋_GBK"/>
                <a:cs typeface="Times New Roman" panose="02020603050405020304" pitchFamily="18" charset="0"/>
              </a:rPr>
              <a:t>O</a:t>
            </a:r>
            <a:r>
              <a:rPr lang="en-US" altLang="zh-CN" sz="2400" baseline="-25000" dirty="0" err="1">
                <a:solidFill>
                  <a:srgbClr val="000000"/>
                </a:solidFill>
                <a:latin typeface="NEU-BZ-S92"/>
                <a:ea typeface="方正书宋_GBK"/>
                <a:cs typeface="Times New Roman" panose="02020603050405020304" pitchFamily="18" charset="0"/>
              </a:rPr>
              <a:t>zx</a:t>
            </a:r>
            <a:r>
              <a:rPr lang="zh-CN" altLang="en-US" sz="2400" dirty="0">
                <a:solidFill>
                  <a:srgbClr val="000000"/>
                </a:solidFill>
                <a:latin typeface="NEU-BZ-S92"/>
                <a:ea typeface="方正书宋_GBK"/>
                <a:cs typeface="Times New Roman" panose="02020603050405020304" pitchFamily="18" charset="0"/>
              </a:rPr>
              <a:t>上的射影点是</a:t>
            </a:r>
            <a:r>
              <a:rPr lang="en-US" altLang="zh-CN" sz="2400" dirty="0" err="1">
                <a:solidFill>
                  <a:srgbClr val="000000"/>
                </a:solidFill>
                <a:latin typeface="NEU-BZ-S92"/>
                <a:ea typeface="方正书宋_GBK"/>
                <a:cs typeface="Times New Roman" panose="02020603050405020304" pitchFamily="18" charset="0"/>
              </a:rPr>
              <a:t>P</a:t>
            </a:r>
            <a:r>
              <a:rPr lang="en-US" altLang="zh-CN" sz="2400" baseline="-25000" dirty="0" err="1">
                <a:solidFill>
                  <a:srgbClr val="000000"/>
                </a:solidFill>
                <a:latin typeface="NEU-BZ-S92"/>
                <a:ea typeface="方正书宋_GBK"/>
                <a:cs typeface="Times New Roman" panose="02020603050405020304" pitchFamily="18" charset="0"/>
              </a:rPr>
              <a:t>zx</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3)</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0" name="矩形 29">
            <a:extLst>
              <a:ext uri="{FF2B5EF4-FFF2-40B4-BE49-F238E27FC236}">
                <a16:creationId xmlns:a16="http://schemas.microsoft.com/office/drawing/2014/main" id="{E2E1142A-39BA-AE41-89DA-C5072CD107C8}"/>
              </a:ext>
            </a:extLst>
          </p:cNvPr>
          <p:cNvSpPr/>
          <p:nvPr/>
        </p:nvSpPr>
        <p:spPr>
          <a:xfrm>
            <a:off x="828037" y="3780443"/>
            <a:ext cx="9207324"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在</a:t>
            </a:r>
            <a:r>
              <a:rPr lang="en-US" altLang="zh-CN" sz="2400" dirty="0">
                <a:solidFill>
                  <a:srgbClr val="000000"/>
                </a:solidFill>
                <a:latin typeface="NEU-BZ-S92"/>
                <a:ea typeface="方正书宋_GBK"/>
                <a:cs typeface="Times New Roman" panose="02020603050405020304" pitchFamily="18" charset="0"/>
              </a:rPr>
              <a:t>x</a:t>
            </a:r>
            <a:r>
              <a:rPr lang="zh-CN" altLang="en-US" sz="2400" dirty="0">
                <a:solidFill>
                  <a:srgbClr val="000000"/>
                </a:solidFill>
                <a:latin typeface="NEU-BZ-S92"/>
                <a:ea typeface="方正书宋_GBK"/>
                <a:cs typeface="Times New Roman" panose="02020603050405020304" pitchFamily="18" charset="0"/>
              </a:rPr>
              <a:t>轴上的射影点是</a:t>
            </a:r>
            <a:r>
              <a:rPr lang="en-US" altLang="zh-CN" sz="2400" dirty="0" err="1">
                <a:solidFill>
                  <a:srgbClr val="000000"/>
                </a:solidFill>
                <a:latin typeface="NEU-BZ-S92"/>
                <a:ea typeface="方正书宋_GBK"/>
                <a:cs typeface="Times New Roman" panose="02020603050405020304" pitchFamily="18" charset="0"/>
              </a:rPr>
              <a:t>P</a:t>
            </a:r>
            <a:r>
              <a:rPr lang="en-US" altLang="zh-CN" sz="2400" baseline="-25000" dirty="0" err="1">
                <a:solidFill>
                  <a:srgbClr val="000000"/>
                </a:solidFill>
                <a:latin typeface="NEU-BZ-S92"/>
                <a:ea typeface="方正书宋_GBK"/>
                <a:cs typeface="Times New Roman" panose="02020603050405020304" pitchFamily="18" charset="0"/>
              </a:rPr>
              <a:t>x</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2" name="矩形 31">
            <a:extLst>
              <a:ext uri="{FF2B5EF4-FFF2-40B4-BE49-F238E27FC236}">
                <a16:creationId xmlns:a16="http://schemas.microsoft.com/office/drawing/2014/main" id="{A50B86D0-0B3F-B047-99E3-5CA11B55F847}"/>
              </a:ext>
            </a:extLst>
          </p:cNvPr>
          <p:cNvSpPr/>
          <p:nvPr/>
        </p:nvSpPr>
        <p:spPr>
          <a:xfrm>
            <a:off x="6084334" y="3806860"/>
            <a:ext cx="9207324"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P</a:t>
            </a:r>
            <a:r>
              <a:rPr lang="zh-CN" altLang="en-US" sz="2400" dirty="0">
                <a:solidFill>
                  <a:srgbClr val="000000"/>
                </a:solidFill>
                <a:latin typeface="NEU-BZ-S92"/>
                <a:ea typeface="方正书宋_GBK"/>
                <a:cs typeface="Times New Roman" panose="02020603050405020304" pitchFamily="18" charset="0"/>
              </a:rPr>
              <a:t>在</a:t>
            </a:r>
            <a:r>
              <a:rPr lang="en-US" altLang="zh-CN" sz="2400" dirty="0">
                <a:solidFill>
                  <a:srgbClr val="000000"/>
                </a:solidFill>
                <a:latin typeface="NEU-BZ-S92"/>
                <a:ea typeface="方正书宋_GBK"/>
                <a:cs typeface="Times New Roman" panose="02020603050405020304" pitchFamily="18" charset="0"/>
              </a:rPr>
              <a:t>y</a:t>
            </a:r>
            <a:r>
              <a:rPr lang="zh-CN" altLang="en-US" sz="2400" dirty="0">
                <a:solidFill>
                  <a:srgbClr val="000000"/>
                </a:solidFill>
                <a:latin typeface="NEU-BZ-S92"/>
                <a:ea typeface="方正书宋_GBK"/>
                <a:cs typeface="Times New Roman" panose="02020603050405020304" pitchFamily="18" charset="0"/>
              </a:rPr>
              <a:t>轴上的射影点是</a:t>
            </a:r>
            <a:r>
              <a:rPr lang="en-US" altLang="zh-CN" sz="2400" dirty="0" err="1">
                <a:solidFill>
                  <a:srgbClr val="000000"/>
                </a:solidFill>
                <a:latin typeface="NEU-BZ-S92"/>
                <a:ea typeface="方正书宋_GBK"/>
                <a:cs typeface="Times New Roman" panose="02020603050405020304" pitchFamily="18" charset="0"/>
              </a:rPr>
              <a:t>P</a:t>
            </a:r>
            <a:r>
              <a:rPr lang="en-US" altLang="zh-CN" sz="2400" baseline="-25000" dirty="0" err="1">
                <a:solidFill>
                  <a:srgbClr val="000000"/>
                </a:solidFill>
                <a:latin typeface="NEU-BZ-S92"/>
                <a:ea typeface="方正书宋_GBK"/>
                <a:cs typeface="Times New Roman" panose="02020603050405020304" pitchFamily="18" charset="0"/>
              </a:rPr>
              <a:t>y</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0)</a:t>
            </a:r>
            <a:r>
              <a:rPr lang="zh-CN" altLang="en-US"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5" name="矩形 34">
            <a:extLst>
              <a:ext uri="{FF2B5EF4-FFF2-40B4-BE49-F238E27FC236}">
                <a16:creationId xmlns:a16="http://schemas.microsoft.com/office/drawing/2014/main" id="{588956E9-9F40-BF4A-AE87-D41972E9DD71}"/>
              </a:ext>
            </a:extLst>
          </p:cNvPr>
          <p:cNvSpPr/>
          <p:nvPr/>
        </p:nvSpPr>
        <p:spPr>
          <a:xfrm>
            <a:off x="-210214" y="4449043"/>
            <a:ext cx="9207324"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点</a:t>
            </a:r>
            <a:r>
              <a:rPr lang="en-US" altLang="zh-CN" sz="2400" dirty="0">
                <a:solidFill>
                  <a:srgbClr val="000000"/>
                </a:solidFill>
                <a:latin typeface="NEU-BZ-S92"/>
                <a:ea typeface="方正黑体_GBK"/>
                <a:cs typeface="Times New Roman" panose="02020603050405020304" pitchFamily="18" charset="0"/>
              </a:rPr>
              <a:t>P</a:t>
            </a:r>
            <a:r>
              <a:rPr lang="zh-CN" altLang="en-US" sz="2400" dirty="0">
                <a:solidFill>
                  <a:srgbClr val="000000"/>
                </a:solidFill>
                <a:latin typeface="NEU-BZ-S92"/>
                <a:ea typeface="方正黑体_GBK"/>
                <a:cs typeface="Times New Roman" panose="02020603050405020304" pitchFamily="18" charset="0"/>
              </a:rPr>
              <a:t>在</a:t>
            </a:r>
            <a:r>
              <a:rPr lang="en-US" altLang="zh-CN" sz="2400" dirty="0">
                <a:solidFill>
                  <a:srgbClr val="000000"/>
                </a:solidFill>
                <a:latin typeface="NEU-BZ-S92"/>
                <a:ea typeface="方正黑体_GBK"/>
                <a:cs typeface="Times New Roman" panose="02020603050405020304" pitchFamily="18" charset="0"/>
              </a:rPr>
              <a:t>z</a:t>
            </a:r>
            <a:r>
              <a:rPr lang="zh-CN" altLang="en-US" sz="2400" dirty="0">
                <a:solidFill>
                  <a:srgbClr val="000000"/>
                </a:solidFill>
                <a:latin typeface="NEU-BZ-S92"/>
                <a:ea typeface="方正黑体_GBK"/>
                <a:cs typeface="Times New Roman" panose="02020603050405020304" pitchFamily="18" charset="0"/>
              </a:rPr>
              <a:t>轴上的射影点是</a:t>
            </a:r>
            <a:r>
              <a:rPr lang="en-US" altLang="zh-CN" sz="2400" dirty="0" err="1">
                <a:solidFill>
                  <a:srgbClr val="000000"/>
                </a:solidFill>
                <a:latin typeface="NEU-BZ-S92"/>
                <a:ea typeface="方正黑体_GBK"/>
                <a:cs typeface="Times New Roman" panose="02020603050405020304" pitchFamily="18" charset="0"/>
              </a:rPr>
              <a:t>P</a:t>
            </a:r>
            <a:r>
              <a:rPr lang="en-US" altLang="zh-CN" sz="2400" baseline="-25000" dirty="0" err="1">
                <a:solidFill>
                  <a:srgbClr val="000000"/>
                </a:solidFill>
                <a:latin typeface="NEU-BZ-S92"/>
                <a:ea typeface="方正黑体_GBK"/>
                <a:cs typeface="Times New Roman" panose="02020603050405020304" pitchFamily="18" charset="0"/>
              </a:rPr>
              <a:t>z</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0</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3).</a:t>
            </a:r>
            <a:endParaRPr lang="zh-CN" altLang="zh-CN" sz="3200" dirty="0">
              <a:solidFill>
                <a:srgbClr val="000000"/>
              </a:solidFill>
              <a:latin typeface="NEU-BZ-S92"/>
              <a:ea typeface="方正书宋_GBK"/>
              <a:cs typeface="Times New Roman" panose="02020603050405020304" pitchFamily="18" charset="0"/>
            </a:endParaRPr>
          </a:p>
        </p:txBody>
      </p:sp>
      <p:sp>
        <p:nvSpPr>
          <p:cNvPr id="3" name="矩形 2">
            <a:extLst>
              <a:ext uri="{FF2B5EF4-FFF2-40B4-BE49-F238E27FC236}">
                <a16:creationId xmlns:a16="http://schemas.microsoft.com/office/drawing/2014/main" id="{4492FEAC-61BA-DF93-E374-E46130E177C4}"/>
              </a:ext>
            </a:extLst>
          </p:cNvPr>
          <p:cNvSpPr/>
          <p:nvPr/>
        </p:nvSpPr>
        <p:spPr>
          <a:xfrm>
            <a:off x="902676" y="5062380"/>
            <a:ext cx="9207324"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点</a:t>
            </a:r>
            <a:r>
              <a:rPr lang="en-US" altLang="zh-CN" sz="2400" dirty="0">
                <a:solidFill>
                  <a:srgbClr val="000000"/>
                </a:solidFill>
                <a:latin typeface="NEU-BZ-S92"/>
                <a:ea typeface="方正黑体_GBK"/>
                <a:cs typeface="Times New Roman" panose="02020603050405020304" pitchFamily="18" charset="0"/>
              </a:rPr>
              <a:t>P(2</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3)</a:t>
            </a:r>
            <a:r>
              <a:rPr lang="zh-CN" altLang="en-US" sz="2400" dirty="0">
                <a:solidFill>
                  <a:srgbClr val="000000"/>
                </a:solidFill>
                <a:latin typeface="NEU-BZ-S92"/>
                <a:ea typeface="方正黑体_GBK"/>
                <a:cs typeface="Times New Roman" panose="02020603050405020304" pitchFamily="18" charset="0"/>
              </a:rPr>
              <a:t>关于平面</a:t>
            </a:r>
            <a:r>
              <a:rPr lang="en-US" altLang="zh-CN" sz="2400" dirty="0">
                <a:solidFill>
                  <a:srgbClr val="000000"/>
                </a:solidFill>
                <a:latin typeface="NEU-BZ-S92"/>
                <a:ea typeface="方正黑体_GBK"/>
                <a:cs typeface="Times New Roman" panose="02020603050405020304" pitchFamily="18" charset="0"/>
              </a:rPr>
              <a:t>Oxy</a:t>
            </a:r>
            <a:r>
              <a:rPr lang="zh-CN" altLang="en-US" sz="2400" dirty="0">
                <a:solidFill>
                  <a:srgbClr val="000000"/>
                </a:solidFill>
                <a:latin typeface="NEU-BZ-S92"/>
                <a:ea typeface="方正黑体_GBK"/>
                <a:cs typeface="Times New Roman" panose="02020603050405020304" pitchFamily="18" charset="0"/>
              </a:rPr>
              <a:t>的对称点是</a:t>
            </a:r>
            <a:r>
              <a:rPr lang="en-US" altLang="zh-CN" sz="2400" dirty="0">
                <a:solidFill>
                  <a:srgbClr val="000000"/>
                </a:solidFill>
                <a:latin typeface="NEU-BZ-S92"/>
                <a:ea typeface="方正黑体_GBK"/>
                <a:cs typeface="Times New Roman" panose="02020603050405020304" pitchFamily="18" charset="0"/>
              </a:rPr>
              <a:t>(2</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-3)</a:t>
            </a:r>
            <a:r>
              <a:rPr lang="zh-CN" altLang="en-US"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4" name="矩形 3">
            <a:extLst>
              <a:ext uri="{FF2B5EF4-FFF2-40B4-BE49-F238E27FC236}">
                <a16:creationId xmlns:a16="http://schemas.microsoft.com/office/drawing/2014/main" id="{05D66619-3E00-F508-3EAB-70212D49DA43}"/>
              </a:ext>
            </a:extLst>
          </p:cNvPr>
          <p:cNvSpPr/>
          <p:nvPr/>
        </p:nvSpPr>
        <p:spPr>
          <a:xfrm>
            <a:off x="-1062622" y="5720592"/>
            <a:ext cx="9207324"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关于</a:t>
            </a:r>
            <a:r>
              <a:rPr lang="en-US" altLang="zh-CN" sz="2400" dirty="0">
                <a:solidFill>
                  <a:srgbClr val="000000"/>
                </a:solidFill>
                <a:latin typeface="NEU-BZ-S92"/>
                <a:ea typeface="方正黑体_GBK"/>
                <a:cs typeface="Times New Roman" panose="02020603050405020304" pitchFamily="18" charset="0"/>
              </a:rPr>
              <a:t>x</a:t>
            </a:r>
            <a:r>
              <a:rPr lang="zh-CN" altLang="en-US" sz="2400" dirty="0">
                <a:solidFill>
                  <a:srgbClr val="000000"/>
                </a:solidFill>
                <a:latin typeface="NEU-BZ-S92"/>
                <a:ea typeface="方正黑体_GBK"/>
                <a:cs typeface="Times New Roman" panose="02020603050405020304" pitchFamily="18" charset="0"/>
              </a:rPr>
              <a:t>轴的对称点是</a:t>
            </a:r>
            <a:r>
              <a:rPr lang="en-US" altLang="zh-CN" sz="2400" dirty="0">
                <a:solidFill>
                  <a:srgbClr val="000000"/>
                </a:solidFill>
                <a:latin typeface="NEU-BZ-S92"/>
                <a:ea typeface="方正黑体_GBK"/>
                <a:cs typeface="Times New Roman" panose="02020603050405020304" pitchFamily="18" charset="0"/>
              </a:rPr>
              <a:t>(2</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-3)</a:t>
            </a:r>
            <a:r>
              <a:rPr lang="zh-CN" altLang="en-US" sz="2400" dirty="0">
                <a:solidFill>
                  <a:srgbClr val="000000"/>
                </a:solidFill>
                <a:latin typeface="NEU-BZ-S92"/>
                <a:ea typeface="方正黑体_GBK"/>
                <a:cs typeface="Times New Roman" panose="02020603050405020304" pitchFamily="18" charset="0"/>
              </a:rPr>
              <a:t>，</a:t>
            </a:r>
            <a:endParaRPr lang="zh-CN" altLang="zh-CN" sz="3200" dirty="0">
              <a:solidFill>
                <a:srgbClr val="000000"/>
              </a:solidFill>
              <a:latin typeface="NEU-BZ-S92"/>
              <a:ea typeface="方正书宋_GBK"/>
              <a:cs typeface="Times New Roman" panose="02020603050405020304" pitchFamily="18" charset="0"/>
            </a:endParaRPr>
          </a:p>
        </p:txBody>
      </p:sp>
      <p:sp>
        <p:nvSpPr>
          <p:cNvPr id="5" name="矩形 4">
            <a:extLst>
              <a:ext uri="{FF2B5EF4-FFF2-40B4-BE49-F238E27FC236}">
                <a16:creationId xmlns:a16="http://schemas.microsoft.com/office/drawing/2014/main" id="{8FC4C86B-D7B7-DB4F-0017-A8269A5A8DB6}"/>
              </a:ext>
            </a:extLst>
          </p:cNvPr>
          <p:cNvSpPr/>
          <p:nvPr/>
        </p:nvSpPr>
        <p:spPr>
          <a:xfrm>
            <a:off x="3541040" y="5720592"/>
            <a:ext cx="9207324" cy="33534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黑体_GBK"/>
                <a:cs typeface="Times New Roman" panose="02020603050405020304" pitchFamily="18" charset="0"/>
              </a:rPr>
              <a:t>关于原点的对称点是</a:t>
            </a:r>
            <a:r>
              <a:rPr lang="en-US" altLang="zh-CN" sz="2400" dirty="0">
                <a:solidFill>
                  <a:srgbClr val="000000"/>
                </a:solidFill>
                <a:latin typeface="NEU-BZ-S92"/>
                <a:ea typeface="方正黑体_GBK"/>
                <a:cs typeface="Times New Roman" panose="02020603050405020304" pitchFamily="18" charset="0"/>
              </a:rPr>
              <a:t>(</a:t>
            </a:r>
            <a:r>
              <a:rPr lang="zh-CN" altLang="en-US" sz="2400" dirty="0">
                <a:solidFill>
                  <a:srgbClr val="000000"/>
                </a:solidFill>
                <a:latin typeface="NEU-BZ-S92"/>
                <a:ea typeface="方正黑体_GBK"/>
                <a:cs typeface="Times New Roman" panose="02020603050405020304" pitchFamily="18" charset="0"/>
              </a:rPr>
              <a:t>－</a:t>
            </a:r>
            <a:r>
              <a:rPr lang="en-US" altLang="zh-CN" sz="2400" dirty="0">
                <a:solidFill>
                  <a:srgbClr val="000000"/>
                </a:solidFill>
                <a:latin typeface="NEU-BZ-S92"/>
                <a:ea typeface="方正黑体_GBK"/>
                <a:cs typeface="Times New Roman" panose="02020603050405020304" pitchFamily="18" charset="0"/>
              </a:rPr>
              <a:t>2</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1</a:t>
            </a:r>
            <a:r>
              <a:rPr lang="zh-CN" altLang="en-US" sz="2400" dirty="0">
                <a:solidFill>
                  <a:srgbClr val="000000"/>
                </a:solidFill>
                <a:latin typeface="NEU-BZ-S92"/>
                <a:ea typeface="方正黑体_GBK"/>
                <a:cs typeface="Times New Roman" panose="02020603050405020304" pitchFamily="18" charset="0"/>
              </a:rPr>
              <a:t>， </a:t>
            </a:r>
            <a:r>
              <a:rPr lang="en-US" altLang="zh-CN" sz="2400" dirty="0">
                <a:solidFill>
                  <a:srgbClr val="000000"/>
                </a:solidFill>
                <a:latin typeface="NEU-BZ-S92"/>
                <a:ea typeface="方正黑体_GBK"/>
                <a:cs typeface="Times New Roman" panose="02020603050405020304" pitchFamily="18" charset="0"/>
              </a:rPr>
              <a:t>-3).</a:t>
            </a:r>
            <a:endParaRPr lang="zh-CN" altLang="zh-CN" sz="3200" dirty="0">
              <a:solidFill>
                <a:srgbClr val="000000"/>
              </a:solidFill>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1085199118"/>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2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20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2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0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20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20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left)">
                                      <p:cBhvr>
                                        <p:cTn id="52" dur="2000"/>
                                        <p:tgtEl>
                                          <p:spTgt spid="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2000"/>
                                        <p:tgtEl>
                                          <p:spTgt spid="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left)">
                                      <p:cBhvr>
                                        <p:cTn id="6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p:bldP spid="17" grpId="0"/>
      <p:bldP spid="22" grpId="0"/>
      <p:bldP spid="26" grpId="0"/>
      <p:bldP spid="21" grpId="0"/>
      <p:bldP spid="30" grpId="0"/>
      <p:bldP spid="32" grpId="0"/>
      <p:bldP spid="35" grpId="0"/>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39584" y="804002"/>
            <a:ext cx="6105290"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HZ-S92"/>
                <a:ea typeface="方正书宋_GBK"/>
                <a:cs typeface="Times New Roman" panose="02020603050405020304" pitchFamily="18" charset="0"/>
              </a:rPr>
              <a:t>思考</a:t>
            </a:r>
            <a:endParaRPr lang="zh-CN" altLang="zh-CN" sz="2400" dirty="0">
              <a:solidFill>
                <a:srgbClr val="000000"/>
              </a:solidFill>
              <a:latin typeface="NEU-BZ-S92"/>
              <a:ea typeface="方正书宋_GBK"/>
              <a:cs typeface="Times New Roman" panose="02020603050405020304" pitchFamily="18" charset="0"/>
            </a:endParaRPr>
          </a:p>
        </p:txBody>
      </p:sp>
      <p:sp>
        <p:nvSpPr>
          <p:cNvPr id="18" name="矩形 17">
            <a:extLst>
              <a:ext uri="{FF2B5EF4-FFF2-40B4-BE49-F238E27FC236}">
                <a16:creationId xmlns:a16="http://schemas.microsoft.com/office/drawing/2014/main" id="{234B394A-B881-7E49-9015-3400459263B1}"/>
              </a:ext>
            </a:extLst>
          </p:cNvPr>
          <p:cNvSpPr/>
          <p:nvPr/>
        </p:nvSpPr>
        <p:spPr>
          <a:xfrm>
            <a:off x="2616133" y="795157"/>
            <a:ext cx="9722543"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23" name="矩形 22">
            <a:extLst>
              <a:ext uri="{FF2B5EF4-FFF2-40B4-BE49-F238E27FC236}">
                <a16:creationId xmlns:a16="http://schemas.microsoft.com/office/drawing/2014/main" id="{285A0AE5-F5DA-FC49-A642-764E60AC58FF}"/>
              </a:ext>
            </a:extLst>
          </p:cNvPr>
          <p:cNvSpPr/>
          <p:nvPr/>
        </p:nvSpPr>
        <p:spPr>
          <a:xfrm>
            <a:off x="5940646" y="774677"/>
            <a:ext cx="11935360" cy="345736"/>
          </a:xfrm>
          <a:prstGeom prst="rect">
            <a:avLst/>
          </a:prstGeom>
        </p:spPr>
        <p:txBody>
          <a:bodyPr wrap="square">
            <a:spAutoFit/>
          </a:bodyPr>
          <a:lstStyle/>
          <a:p>
            <a:pPr>
              <a:lnSpc>
                <a:spcPts val="1810"/>
              </a:lnSpc>
            </a:pPr>
            <a:r>
              <a:rPr lang="zh-CN" altLang="en-US" sz="2400" dirty="0">
                <a:solidFill>
                  <a:srgbClr val="000000"/>
                </a:solidFill>
                <a:latin typeface="NEU-BZ-S92"/>
                <a:ea typeface="方正书宋_GBK"/>
                <a:cs typeface="Times New Roman" panose="02020603050405020304" pitchFamily="18" charset="0"/>
              </a:rPr>
              <a:t>坐标轴上点的坐标有怎样的特点？</a:t>
            </a:r>
            <a:endParaRPr lang="zh-CN" altLang="zh-CN" sz="2400" dirty="0">
              <a:solidFill>
                <a:srgbClr val="000000"/>
              </a:solidFill>
              <a:latin typeface="NEU-BZ-S92"/>
              <a:ea typeface="方正书宋_GBK"/>
              <a:cs typeface="Times New Roman" panose="02020603050405020304" pitchFamily="18" charset="0"/>
            </a:endParaRPr>
          </a:p>
        </p:txBody>
      </p:sp>
      <p:sp>
        <p:nvSpPr>
          <p:cNvPr id="26" name="矩形 25">
            <a:extLst>
              <a:ext uri="{FF2B5EF4-FFF2-40B4-BE49-F238E27FC236}">
                <a16:creationId xmlns:a16="http://schemas.microsoft.com/office/drawing/2014/main" id="{6897ECE8-69C7-FF4A-98EE-122FAF449BA7}"/>
              </a:ext>
            </a:extLst>
          </p:cNvPr>
          <p:cNvSpPr/>
          <p:nvPr/>
        </p:nvSpPr>
        <p:spPr>
          <a:xfrm>
            <a:off x="-1977329" y="1482920"/>
            <a:ext cx="9722543" cy="344966"/>
          </a:xfrm>
          <a:prstGeom prst="rect">
            <a:avLst/>
          </a:prstGeom>
        </p:spPr>
        <p:txBody>
          <a:bodyPr wrap="square">
            <a:spAutoFit/>
          </a:bodyPr>
          <a:lstStyle/>
          <a:p>
            <a:pPr indent="266700" algn="ctr">
              <a:lnSpc>
                <a:spcPts val="1810"/>
              </a:lnSpc>
            </a:pPr>
            <a:r>
              <a:rPr lang="zh-CN" altLang="en-US" sz="2400" dirty="0">
                <a:solidFill>
                  <a:srgbClr val="000000"/>
                </a:solidFill>
                <a:latin typeface="NEU-BZ-S92"/>
                <a:ea typeface="方正书宋_GBK"/>
                <a:cs typeface="Times New Roman" panose="02020603050405020304" pitchFamily="18" charset="0"/>
              </a:rPr>
              <a:t>坐标平面上点的坐标呢？</a:t>
            </a:r>
            <a:endParaRPr lang="zh-CN" altLang="zh-CN" sz="2400" dirty="0">
              <a:solidFill>
                <a:srgbClr val="000000"/>
              </a:solidFill>
              <a:latin typeface="NEU-BZ-S92"/>
              <a:ea typeface="方正书宋_GBK"/>
              <a:cs typeface="Times New Roman" panose="02020603050405020304" pitchFamily="18" charset="0"/>
            </a:endParaRPr>
          </a:p>
        </p:txBody>
      </p:sp>
      <p:sp>
        <p:nvSpPr>
          <p:cNvPr id="27" name="矩形 26">
            <a:extLst>
              <a:ext uri="{FF2B5EF4-FFF2-40B4-BE49-F238E27FC236}">
                <a16:creationId xmlns:a16="http://schemas.microsoft.com/office/drawing/2014/main" id="{885F4791-F10F-044C-9A17-A7870AB532AA}"/>
              </a:ext>
            </a:extLst>
          </p:cNvPr>
          <p:cNvSpPr/>
          <p:nvPr/>
        </p:nvSpPr>
        <p:spPr>
          <a:xfrm>
            <a:off x="4665706" y="1497280"/>
            <a:ext cx="12770939" cy="345736"/>
          </a:xfrm>
          <a:prstGeom prst="rect">
            <a:avLst/>
          </a:prstGeom>
        </p:spPr>
        <p:txBody>
          <a:bodyPr wrap="square">
            <a:spAutoFit/>
          </a:bodyPr>
          <a:lstStyle/>
          <a:p>
            <a:pPr indent="266700">
              <a:lnSpc>
                <a:spcPts val="1810"/>
              </a:lnSpc>
            </a:pPr>
            <a:r>
              <a:rPr lang="zh-CN" altLang="en-US"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rPr>
              <a:t>不同卦限中点的坐标有怎样的特点？</a:t>
            </a:r>
            <a:endParaRPr lang="zh-CN" altLang="zh-CN" sz="2400" dirty="0">
              <a:solidFill>
                <a:srgbClr val="000000"/>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29" name="矩形 28">
            <a:extLst>
              <a:ext uri="{FF2B5EF4-FFF2-40B4-BE49-F238E27FC236}">
                <a16:creationId xmlns:a16="http://schemas.microsoft.com/office/drawing/2014/main" id="{806569DD-EE68-6243-BB99-A8133E5B89FB}"/>
              </a:ext>
            </a:extLst>
          </p:cNvPr>
          <p:cNvSpPr/>
          <p:nvPr/>
        </p:nvSpPr>
        <p:spPr>
          <a:xfrm>
            <a:off x="1091936" y="2423289"/>
            <a:ext cx="10457848"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在平面直角坐标系中，</a:t>
            </a:r>
            <a:endParaRPr lang="zh-CN" altLang="zh-CN" sz="2400" dirty="0">
              <a:solidFill>
                <a:srgbClr val="000000"/>
              </a:solidFill>
              <a:latin typeface="NEU-BZ-S92"/>
              <a:ea typeface="方正书宋_GBK"/>
              <a:cs typeface="Times New Roman" panose="02020603050405020304" pitchFamily="18" charset="0"/>
            </a:endParaRPr>
          </a:p>
        </p:txBody>
      </p:sp>
      <p:sp>
        <p:nvSpPr>
          <p:cNvPr id="32" name="矩形 31">
            <a:extLst>
              <a:ext uri="{FF2B5EF4-FFF2-40B4-BE49-F238E27FC236}">
                <a16:creationId xmlns:a16="http://schemas.microsoft.com/office/drawing/2014/main" id="{4CC9CAC8-8267-A349-A357-7BE9913995FA}"/>
              </a:ext>
            </a:extLst>
          </p:cNvPr>
          <p:cNvSpPr/>
          <p:nvPr/>
        </p:nvSpPr>
        <p:spPr>
          <a:xfrm>
            <a:off x="4403887" y="2415757"/>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已知点</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和点</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的坐标，</a:t>
            </a:r>
            <a:endParaRPr lang="zh-CN" altLang="zh-CN" sz="2400" dirty="0">
              <a:solidFill>
                <a:srgbClr val="FF00FF"/>
              </a:solidFill>
              <a:latin typeface="NEU-BZ-S92"/>
              <a:ea typeface="方正书宋_GBK"/>
              <a:cs typeface="Times New Roman" panose="02020603050405020304" pitchFamily="18" charset="0"/>
            </a:endParaRPr>
          </a:p>
        </p:txBody>
      </p:sp>
      <p:sp>
        <p:nvSpPr>
          <p:cNvPr id="33" name="矩形 32">
            <a:extLst>
              <a:ext uri="{FF2B5EF4-FFF2-40B4-BE49-F238E27FC236}">
                <a16:creationId xmlns:a16="http://schemas.microsoft.com/office/drawing/2014/main" id="{241DB776-9855-9F41-A6FA-E45CE67B138D}"/>
              </a:ext>
            </a:extLst>
          </p:cNvPr>
          <p:cNvSpPr/>
          <p:nvPr/>
        </p:nvSpPr>
        <p:spPr>
          <a:xfrm>
            <a:off x="1091936" y="3161366"/>
            <a:ext cx="9722543" cy="34573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可以确定线段</a:t>
            </a:r>
            <a:r>
              <a:rPr lang="en-US" altLang="zh-CN" sz="2400" dirty="0">
                <a:solidFill>
                  <a:srgbClr val="000000"/>
                </a:solidFill>
                <a:latin typeface="NEU-BZ-S92"/>
                <a:ea typeface="方正书宋_GBK"/>
                <a:cs typeface="Times New Roman" panose="02020603050405020304" pitchFamily="18" charset="0"/>
              </a:rPr>
              <a:t>AB</a:t>
            </a:r>
            <a:r>
              <a:rPr lang="zh-CN" altLang="en-US" sz="2400" dirty="0">
                <a:solidFill>
                  <a:srgbClr val="000000"/>
                </a:solidFill>
                <a:latin typeface="NEU-BZ-S92"/>
                <a:ea typeface="方正书宋_GBK"/>
                <a:cs typeface="Times New Roman" panose="02020603050405020304" pitchFamily="18" charset="0"/>
              </a:rPr>
              <a:t>的中点坐标以及</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两点间的距离</a:t>
            </a:r>
            <a:r>
              <a:rPr lang="en-US" altLang="zh-CN" sz="2400" dirty="0">
                <a:solidFill>
                  <a:srgbClr val="000000"/>
                </a:solidFill>
                <a:latin typeface="NEU-BZ-S92"/>
                <a:ea typeface="方正书宋_GBK"/>
                <a:cs typeface="Times New Roman" panose="02020603050405020304" pitchFamily="18" charset="0"/>
              </a:rPr>
              <a:t>.</a:t>
            </a:r>
            <a:endParaRPr lang="zh-CN" altLang="zh-CN" sz="2400" dirty="0">
              <a:solidFill>
                <a:srgbClr val="000000"/>
              </a:solidFill>
              <a:latin typeface="NEU-BZ-S92"/>
              <a:ea typeface="方正书宋_GBK"/>
              <a:cs typeface="Times New Roman" panose="02020603050405020304" pitchFamily="18" charset="0"/>
            </a:endParaRPr>
          </a:p>
        </p:txBody>
      </p:sp>
      <p:sp>
        <p:nvSpPr>
          <p:cNvPr id="34" name="矩形 33">
            <a:extLst>
              <a:ext uri="{FF2B5EF4-FFF2-40B4-BE49-F238E27FC236}">
                <a16:creationId xmlns:a16="http://schemas.microsoft.com/office/drawing/2014/main" id="{2DC4946D-9898-9A43-97B0-9565D5045D1D}"/>
              </a:ext>
            </a:extLst>
          </p:cNvPr>
          <p:cNvSpPr/>
          <p:nvPr/>
        </p:nvSpPr>
        <p:spPr>
          <a:xfrm>
            <a:off x="1091936" y="3853916"/>
            <a:ext cx="10457848"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类似地，</a:t>
            </a:r>
            <a:endParaRPr lang="zh-CN" altLang="zh-CN" sz="2400" dirty="0">
              <a:solidFill>
                <a:srgbClr val="000000"/>
              </a:solidFill>
              <a:latin typeface="NEU-BZ-S92"/>
              <a:ea typeface="方正书宋_GBK"/>
              <a:cs typeface="Times New Roman" panose="02020603050405020304" pitchFamily="18" charset="0"/>
            </a:endParaRPr>
          </a:p>
        </p:txBody>
      </p:sp>
      <p:sp>
        <p:nvSpPr>
          <p:cNvPr id="37" name="矩形 36">
            <a:extLst>
              <a:ext uri="{FF2B5EF4-FFF2-40B4-BE49-F238E27FC236}">
                <a16:creationId xmlns:a16="http://schemas.microsoft.com/office/drawing/2014/main" id="{C8C920A9-549C-C741-9F21-F87F52F2B5FF}"/>
              </a:ext>
            </a:extLst>
          </p:cNvPr>
          <p:cNvSpPr/>
          <p:nvPr/>
        </p:nvSpPr>
        <p:spPr>
          <a:xfrm>
            <a:off x="-586819" y="3862764"/>
            <a:ext cx="9722543" cy="336118"/>
          </a:xfrm>
          <a:prstGeom prst="rect">
            <a:avLst/>
          </a:prstGeom>
        </p:spPr>
        <p:txBody>
          <a:bodyPr wrap="square">
            <a:spAutoFit/>
          </a:bodyPr>
          <a:lstStyle/>
          <a:p>
            <a:pPr indent="228600" algn="ctr">
              <a:lnSpc>
                <a:spcPts val="1660"/>
              </a:lnSpc>
            </a:pPr>
            <a:r>
              <a:rPr lang="zh-CN" altLang="en-US" sz="2400" dirty="0">
                <a:solidFill>
                  <a:srgbClr val="000000"/>
                </a:solidFill>
                <a:latin typeface="NEU-BZ-S92"/>
                <a:ea typeface="方正书宋_GBK"/>
                <a:cs typeface="Times New Roman" panose="02020603050405020304" pitchFamily="18" charset="0"/>
              </a:rPr>
              <a:t>在空间直角坐标系中，</a:t>
            </a:r>
            <a:endParaRPr lang="zh-CN" altLang="zh-CN" sz="3200" dirty="0">
              <a:solidFill>
                <a:srgbClr val="000000"/>
              </a:solidFill>
              <a:latin typeface="NEU-BZ-S92"/>
              <a:ea typeface="方正书宋_GBK"/>
              <a:cs typeface="Times New Roman" panose="02020603050405020304" pitchFamily="18" charset="0"/>
            </a:endParaRPr>
          </a:p>
        </p:txBody>
      </p:sp>
      <p:sp>
        <p:nvSpPr>
          <p:cNvPr id="36" name="矩形 35">
            <a:extLst>
              <a:ext uri="{FF2B5EF4-FFF2-40B4-BE49-F238E27FC236}">
                <a16:creationId xmlns:a16="http://schemas.microsoft.com/office/drawing/2014/main" id="{C57BC54B-512D-4443-A2F7-DC85ABEAAA3C}"/>
              </a:ext>
            </a:extLst>
          </p:cNvPr>
          <p:cNvSpPr/>
          <p:nvPr/>
        </p:nvSpPr>
        <p:spPr>
          <a:xfrm>
            <a:off x="449121" y="4521929"/>
            <a:ext cx="12747081" cy="344966"/>
          </a:xfrm>
          <a:prstGeom prst="rect">
            <a:avLst/>
          </a:prstGeom>
        </p:spPr>
        <p:txBody>
          <a:bodyPr wrap="square">
            <a:spAutoFit/>
          </a:bodyPr>
          <a:lstStyle/>
          <a:p>
            <a:pPr indent="266700">
              <a:lnSpc>
                <a:spcPts val="1810"/>
              </a:lnSpc>
            </a:pPr>
            <a:r>
              <a:rPr lang="zh-CN" altLang="en-US" sz="2400" dirty="0">
                <a:solidFill>
                  <a:srgbClr val="000000"/>
                </a:solidFill>
                <a:latin typeface="NEU-BZ-S92"/>
                <a:ea typeface="方正书宋_GBK"/>
                <a:cs typeface="Times New Roman" panose="02020603050405020304" pitchFamily="18" charset="0"/>
              </a:rPr>
              <a:t>点</a:t>
            </a: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zh-CN" altLang="en-US" sz="2400" dirty="0">
                <a:solidFill>
                  <a:srgbClr val="000000"/>
                </a:solidFill>
                <a:latin typeface="NEU-BZ-S92"/>
                <a:ea typeface="方正书宋_GBK"/>
                <a:cs typeface="Times New Roman" panose="02020603050405020304" pitchFamily="18" charset="0"/>
              </a:rPr>
              <a:t>）和点</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）的中点坐标为</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+x</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+y</a:t>
            </a:r>
            <a:r>
              <a:rPr lang="en-US" altLang="zh-CN" sz="2400" baseline="-25000" dirty="0">
                <a:solidFill>
                  <a:srgbClr val="000000"/>
                </a:solidFill>
                <a:latin typeface="NEU-BZ-S92"/>
                <a:ea typeface="方正书宋_GBK"/>
                <a:cs typeface="Times New Roman" panose="02020603050405020304" pitchFamily="18" charset="0"/>
              </a:rPr>
              <a:t>2</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1</a:t>
            </a:r>
            <a:r>
              <a:rPr lang="en-US" altLang="zh-CN" sz="2400" dirty="0">
                <a:solidFill>
                  <a:srgbClr val="000000"/>
                </a:solidFill>
                <a:latin typeface="NEU-BZ-S92"/>
                <a:ea typeface="方正书宋_GBK"/>
                <a:cs typeface="Times New Roman" panose="02020603050405020304" pitchFamily="18" charset="0"/>
              </a:rPr>
              <a:t>+z</a:t>
            </a:r>
            <a:r>
              <a:rPr lang="en-US" altLang="zh-CN" sz="2400" baseline="-25000" dirty="0">
                <a:solidFill>
                  <a:srgbClr val="000000"/>
                </a:solidFill>
                <a:latin typeface="NEU-BZ-S92"/>
                <a:ea typeface="方正书宋_GBK"/>
                <a:cs typeface="Times New Roman" panose="02020603050405020304" pitchFamily="18" charset="0"/>
              </a:rPr>
              <a:t>2 </a:t>
            </a:r>
            <a:r>
              <a:rPr lang="en-US" altLang="zh-CN" sz="2400" dirty="0">
                <a:solidFill>
                  <a:srgbClr val="000000"/>
                </a:solidFill>
                <a:latin typeface="NEU-BZ-S92"/>
                <a:ea typeface="方正书宋_GBK"/>
                <a:cs typeface="Times New Roman" panose="02020603050405020304" pitchFamily="18" charset="0"/>
              </a:rPr>
              <a:t>)/2</a:t>
            </a:r>
            <a:r>
              <a:rPr lang="zh-CN" altLang="en-US" sz="2400" dirty="0">
                <a:solidFill>
                  <a:srgbClr val="000000"/>
                </a:solidFill>
                <a:latin typeface="NEU-BZ-S92"/>
                <a:ea typeface="方正书宋_GBK"/>
                <a:cs typeface="Times New Roman" panose="02020603050405020304" pitchFamily="18" charset="0"/>
              </a:rPr>
              <a:t>， </a:t>
            </a:r>
            <a:endParaRPr lang="zh-CN" altLang="zh-CN" sz="2400" dirty="0">
              <a:solidFill>
                <a:srgbClr val="000000"/>
              </a:solidFill>
              <a:latin typeface="NEU-BZ-S92"/>
              <a:ea typeface="方正书宋_GBK"/>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66C09214-E566-AA4C-A3F7-08EA1ECD3F9F}"/>
                  </a:ext>
                </a:extLst>
              </p:cNvPr>
              <p:cNvSpPr/>
              <p:nvPr/>
            </p:nvSpPr>
            <p:spPr>
              <a:xfrm>
                <a:off x="867076" y="5415149"/>
                <a:ext cx="10457848" cy="345736"/>
              </a:xfrm>
              <a:prstGeom prst="rect">
                <a:avLst/>
              </a:prstGeom>
            </p:spPr>
            <p:txBody>
              <a:bodyPr wrap="square">
                <a:spAutoFit/>
              </a:bodyPr>
              <a:lstStyle/>
              <a:p>
                <a:pPr indent="266700">
                  <a:lnSpc>
                    <a:spcPts val="1810"/>
                  </a:lnSpc>
                </a:pPr>
                <a:r>
                  <a:rPr lang="en-US" altLang="zh-CN" sz="2400" dirty="0">
                    <a:solidFill>
                      <a:srgbClr val="000000"/>
                    </a:solidFill>
                    <a:latin typeface="NEU-BZ-S92"/>
                    <a:ea typeface="方正书宋_GBK"/>
                    <a:cs typeface="Times New Roman" panose="02020603050405020304" pitchFamily="18" charset="0"/>
                  </a:rPr>
                  <a:t>A</a:t>
                </a:r>
                <a:r>
                  <a:rPr lang="zh-CN" altLang="en-US" sz="2400" dirty="0">
                    <a:solidFill>
                      <a:srgbClr val="000000"/>
                    </a:solidFill>
                    <a:latin typeface="NEU-BZ-S92"/>
                    <a:ea typeface="方正书宋_GBK"/>
                    <a:cs typeface="Times New Roman" panose="02020603050405020304" pitchFamily="18" charset="0"/>
                  </a:rPr>
                  <a:t>、 </a:t>
                </a:r>
                <a:r>
                  <a:rPr lang="en-US" altLang="zh-CN" sz="2400" dirty="0">
                    <a:solidFill>
                      <a:srgbClr val="000000"/>
                    </a:solidFill>
                    <a:latin typeface="NEU-BZ-S92"/>
                    <a:ea typeface="方正书宋_GBK"/>
                    <a:cs typeface="Times New Roman" panose="02020603050405020304" pitchFamily="18" charset="0"/>
                  </a:rPr>
                  <a:t>B</a:t>
                </a:r>
                <a:r>
                  <a:rPr lang="zh-CN" altLang="en-US" sz="2400" dirty="0">
                    <a:solidFill>
                      <a:srgbClr val="000000"/>
                    </a:solidFill>
                    <a:latin typeface="NEU-BZ-S92"/>
                    <a:ea typeface="方正书宋_GBK"/>
                    <a:cs typeface="Times New Roman" panose="02020603050405020304" pitchFamily="18" charset="0"/>
                  </a:rPr>
                  <a:t>两点间的距离为</a:t>
                </a:r>
                <a14:m>
                  <m:oMath xmlns:m="http://schemas.openxmlformats.org/officeDocument/2006/math">
                    <m:rad>
                      <m:radPr>
                        <m:degHide m:val="on"/>
                        <m:ctrlPr>
                          <a:rPr lang="zh-CN" altLang="en-US" sz="2400" i="1" smtClean="0">
                            <a:solidFill>
                              <a:srgbClr val="000000"/>
                            </a:solidFill>
                            <a:latin typeface="Cambria Math" panose="02040503050406030204" pitchFamily="18" charset="0"/>
                            <a:cs typeface="Times New Roman" panose="02020603050405020304" pitchFamily="18" charset="0"/>
                          </a:rPr>
                        </m:ctrlPr>
                      </m:radPr>
                      <m:deg/>
                      <m:e>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25000" dirty="0">
                            <a:solidFill>
                              <a:srgbClr val="000000"/>
                            </a:solidFill>
                            <a:latin typeface="NEU-BZ-S92"/>
                            <a:ea typeface="方正书宋_GBK"/>
                            <a:cs typeface="Times New Roman" panose="02020603050405020304" pitchFamily="18" charset="0"/>
                          </a:rPr>
                          <m:t>1</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x</m:t>
                        </m:r>
                        <m:r>
                          <m:rPr>
                            <m:nor/>
                          </m:rPr>
                          <a:rPr lang="en-US" altLang="zh-CN" sz="2400" baseline="-25000" dirty="0">
                            <a:solidFill>
                              <a:srgbClr val="000000"/>
                            </a:solidFill>
                            <a:latin typeface="NEU-BZ-S92"/>
                            <a:ea typeface="方正书宋_GBK"/>
                            <a:cs typeface="Times New Roman" panose="02020603050405020304" pitchFamily="18" charset="0"/>
                          </a:rPr>
                          <m:t>2</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25000" dirty="0">
                            <a:solidFill>
                              <a:srgbClr val="000000"/>
                            </a:solidFill>
                            <a:latin typeface="NEU-BZ-S92"/>
                            <a:ea typeface="方正书宋_GBK"/>
                            <a:cs typeface="Times New Roman" panose="02020603050405020304" pitchFamily="18" charset="0"/>
                          </a:rPr>
                          <m:t>1</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y</m:t>
                        </m:r>
                        <m:r>
                          <m:rPr>
                            <m:nor/>
                          </m:rPr>
                          <a:rPr lang="en-US" altLang="zh-CN" sz="2400" baseline="-25000" dirty="0">
                            <a:solidFill>
                              <a:srgbClr val="000000"/>
                            </a:solidFill>
                            <a:latin typeface="NEU-BZ-S92"/>
                            <a:ea typeface="方正书宋_GBK"/>
                            <a:cs typeface="Times New Roman" panose="02020603050405020304" pitchFamily="18" charset="0"/>
                          </a:rPr>
                          <m:t>2</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baseline="30000" dirty="0">
                            <a:solidFill>
                              <a:srgbClr val="000000"/>
                            </a:solidFill>
                            <a:latin typeface="NEU-BZ-S92"/>
                            <a:ea typeface="方正书宋_GBK"/>
                            <a:cs typeface="Times New Roman" panose="02020603050405020304" pitchFamily="18" charset="0"/>
                          </a:rPr>
                          <m:t>2</m:t>
                        </m:r>
                        <m:r>
                          <m:rPr>
                            <m:nor/>
                          </m:rPr>
                          <a:rPr lang="en-US" altLang="zh-CN" sz="2400" dirty="0">
                            <a:solidFill>
                              <a:srgbClr val="000000"/>
                            </a:solidFill>
                            <a:latin typeface="NEU-BZ-S92"/>
                            <a:ea typeface="方正书宋_GBK"/>
                            <a:cs typeface="Times New Roman" panose="02020603050405020304" pitchFamily="18" charset="0"/>
                          </a:rPr>
                          <m:t>+</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z</m:t>
                        </m:r>
                        <m:r>
                          <m:rPr>
                            <m:nor/>
                          </m:rPr>
                          <a:rPr lang="en-US" altLang="zh-CN" sz="2400" baseline="-25000" dirty="0">
                            <a:solidFill>
                              <a:srgbClr val="000000"/>
                            </a:solidFill>
                            <a:latin typeface="NEU-BZ-S92"/>
                            <a:ea typeface="方正书宋_GBK"/>
                            <a:cs typeface="Times New Roman" panose="02020603050405020304" pitchFamily="18" charset="0"/>
                          </a:rPr>
                          <m:t>1</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dirty="0">
                            <a:solidFill>
                              <a:srgbClr val="000000"/>
                            </a:solidFill>
                            <a:latin typeface="NEU-BZ-S92"/>
                            <a:ea typeface="方正书宋_GBK"/>
                            <a:cs typeface="Times New Roman" panose="02020603050405020304" pitchFamily="18" charset="0"/>
                          </a:rPr>
                          <m:t>z</m:t>
                        </m:r>
                        <m:r>
                          <m:rPr>
                            <m:nor/>
                          </m:rPr>
                          <a:rPr lang="en-US" altLang="zh-CN" sz="2400" baseline="-25000" dirty="0">
                            <a:solidFill>
                              <a:srgbClr val="000000"/>
                            </a:solidFill>
                            <a:latin typeface="NEU-BZ-S92"/>
                            <a:ea typeface="方正书宋_GBK"/>
                            <a:cs typeface="Times New Roman" panose="02020603050405020304" pitchFamily="18" charset="0"/>
                          </a:rPr>
                          <m:t>2</m:t>
                        </m:r>
                        <m:r>
                          <m:rPr>
                            <m:nor/>
                          </m:rPr>
                          <a:rPr lang="zh-CN" altLang="en-US" sz="2400" dirty="0">
                            <a:solidFill>
                              <a:srgbClr val="000000"/>
                            </a:solidFill>
                            <a:latin typeface="NEU-BZ-S92"/>
                            <a:ea typeface="方正书宋_GBK"/>
                            <a:cs typeface="Times New Roman" panose="02020603050405020304" pitchFamily="18" charset="0"/>
                          </a:rPr>
                          <m:t>）</m:t>
                        </m:r>
                        <m:r>
                          <m:rPr>
                            <m:nor/>
                          </m:rPr>
                          <a:rPr lang="en-US" altLang="zh-CN" sz="2400" baseline="30000" dirty="0">
                            <a:solidFill>
                              <a:srgbClr val="000000"/>
                            </a:solidFill>
                            <a:latin typeface="NEU-BZ-S92"/>
                            <a:ea typeface="方正书宋_GBK"/>
                            <a:cs typeface="Times New Roman" panose="02020603050405020304" pitchFamily="18" charset="0"/>
                          </a:rPr>
                          <m:t>2</m:t>
                        </m:r>
                      </m:e>
                    </m:rad>
                  </m:oMath>
                </a14:m>
                <a:endParaRPr lang="zh-CN" altLang="zh-CN" sz="2400" baseline="30000" dirty="0">
                  <a:solidFill>
                    <a:srgbClr val="000000"/>
                  </a:solidFill>
                  <a:latin typeface="NEU-BZ-S92"/>
                  <a:ea typeface="方正书宋_GBK"/>
                  <a:cs typeface="Times New Roman" panose="02020603050405020304" pitchFamily="18" charset="0"/>
                </a:endParaRPr>
              </a:p>
            </p:txBody>
          </p:sp>
        </mc:Choice>
        <mc:Fallback xmlns="">
          <p:sp>
            <p:nvSpPr>
              <p:cNvPr id="21" name="矩形 20">
                <a:extLst>
                  <a:ext uri="{FF2B5EF4-FFF2-40B4-BE49-F238E27FC236}">
                    <a16:creationId xmlns:a16="http://schemas.microsoft.com/office/drawing/2014/main" id="{66C09214-E566-AA4C-A3F7-08EA1ECD3F9F}"/>
                  </a:ext>
                </a:extLst>
              </p:cNvPr>
              <p:cNvSpPr>
                <a:spLocks noRot="1" noChangeAspect="1" noMove="1" noResize="1" noEditPoints="1" noAdjustHandles="1" noChangeArrowheads="1" noChangeShapeType="1" noTextEdit="1"/>
              </p:cNvSpPr>
              <p:nvPr/>
            </p:nvSpPr>
            <p:spPr>
              <a:xfrm>
                <a:off x="867076" y="5415149"/>
                <a:ext cx="10457848" cy="345736"/>
              </a:xfrm>
              <a:prstGeom prst="rect">
                <a:avLst/>
              </a:prstGeom>
              <a:blipFill>
                <a:blip r:embed="rId2"/>
                <a:stretch>
                  <a:fillRect t="-46429" b="-3928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43432114"/>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20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20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20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20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20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20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2000"/>
                                        <p:tgtEl>
                                          <p:spTgt spid="3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6" grpId="0"/>
      <p:bldP spid="27" grpId="0"/>
      <p:bldP spid="29" grpId="0"/>
      <p:bldP spid="32" grpId="0"/>
      <p:bldP spid="33" grpId="0"/>
      <p:bldP spid="34" grpId="0"/>
      <p:bldP spid="37" grpId="0"/>
      <p:bldP spid="36" grpId="0"/>
      <p:bldP spid="2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20334</TotalTime>
  <Words>8791</Words>
  <Application>Microsoft Macintosh PowerPoint</Application>
  <PresentationFormat>宽屏</PresentationFormat>
  <Paragraphs>750</Paragraphs>
  <Slides>70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70</vt:i4>
      </vt:variant>
    </vt:vector>
  </HeadingPairs>
  <TitlesOfParts>
    <vt:vector size="82" baseType="lpstr">
      <vt:lpstr>等线</vt:lpstr>
      <vt:lpstr>等线 Light</vt:lpstr>
      <vt:lpstr>方正书宋_GBK</vt:lpstr>
      <vt:lpstr>Microsoft YaHei</vt:lpstr>
      <vt:lpstr>Microsoft YaHei</vt:lpstr>
      <vt:lpstr>NEU-BZ-S92</vt:lpstr>
      <vt:lpstr>NEU-FZ-S92</vt:lpstr>
      <vt:lpstr>NEU-HZ-S92</vt:lpstr>
      <vt:lpstr>Arial</vt:lpstr>
      <vt:lpstr>Calibri</vt:lpstr>
      <vt:lpstr>Cambria Math</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nomral</dc:creator>
  <cp:lastModifiedBy>ce857</cp:lastModifiedBy>
  <cp:revision>302</cp:revision>
  <dcterms:created xsi:type="dcterms:W3CDTF">2021-08-31T02:07:03Z</dcterms:created>
  <dcterms:modified xsi:type="dcterms:W3CDTF">2023-05-26T02:56:57Z</dcterms:modified>
</cp:coreProperties>
</file>