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4"/>
  </p:notesMasterIdLst>
  <p:sldIdLst>
    <p:sldId id="416" r:id="rId2"/>
    <p:sldId id="331" r:id="rId3"/>
    <p:sldId id="329" r:id="rId4"/>
    <p:sldId id="328" r:id="rId5"/>
    <p:sldId id="361" r:id="rId6"/>
    <p:sldId id="419" r:id="rId7"/>
    <p:sldId id="362" r:id="rId8"/>
    <p:sldId id="364" r:id="rId9"/>
    <p:sldId id="369" r:id="rId10"/>
    <p:sldId id="405" r:id="rId11"/>
    <p:sldId id="406" r:id="rId12"/>
    <p:sldId id="370" r:id="rId13"/>
    <p:sldId id="371" r:id="rId14"/>
    <p:sldId id="372" r:id="rId15"/>
    <p:sldId id="373" r:id="rId16"/>
    <p:sldId id="374" r:id="rId17"/>
    <p:sldId id="384" r:id="rId18"/>
    <p:sldId id="385" r:id="rId19"/>
    <p:sldId id="407" r:id="rId20"/>
    <p:sldId id="408" r:id="rId21"/>
    <p:sldId id="409" r:id="rId22"/>
    <p:sldId id="410" r:id="rId23"/>
    <p:sldId id="411" r:id="rId24"/>
    <p:sldId id="412" r:id="rId25"/>
    <p:sldId id="392" r:id="rId26"/>
    <p:sldId id="403" r:id="rId27"/>
    <p:sldId id="413" r:id="rId28"/>
    <p:sldId id="414" r:id="rId29"/>
    <p:sldId id="415" r:id="rId30"/>
    <p:sldId id="404" r:id="rId31"/>
    <p:sldId id="418" r:id="rId32"/>
    <p:sldId id="417" r:id="rId33"/>
  </p:sldIdLst>
  <p:sldSz cx="12192000" cy="6858000"/>
  <p:notesSz cx="6858000" cy="9144000"/>
  <p:custDataLst>
    <p:tags r:id="rId3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25" userDrawn="1">
          <p15:clr>
            <a:srgbClr val="A4A3A4"/>
          </p15:clr>
        </p15:guide>
        <p15:guide id="2" pos="383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799C"/>
    <a:srgbClr val="EAC47B"/>
    <a:srgbClr val="A9B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showGuides="1">
      <p:cViewPr varScale="1">
        <p:scale>
          <a:sx n="70" d="100"/>
          <a:sy n="70" d="100"/>
        </p:scale>
        <p:origin x="768" y="60"/>
      </p:cViewPr>
      <p:guideLst>
        <p:guide orient="horz" pos="2125"/>
        <p:guide pos="383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gs" Target="tags/tag1.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B68809D-C467-4C72-B3D7-40E741DAFD99}" type="datetimeFigureOut">
              <a:rPr lang="zh-CN" altLang="en-US" smtClean="0"/>
              <a:t>2024/10/12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6E9BE10-60C3-4DAE-BAB3-6C228F9ED331}" type="slidenum">
              <a:rPr lang="zh-CN" altLang="en-US" smtClean="0"/>
              <a:t>‹#›</a:t>
            </a:fld>
            <a:endParaRPr lang="zh-CN" altLang="en-US"/>
          </a:p>
        </p:txBody>
      </p:sp>
    </p:spTree>
    <p:extLst>
      <p:ext uri="{BB962C8B-B14F-4D97-AF65-F5344CB8AC3E}">
        <p14:creationId xmlns:p14="http://schemas.microsoft.com/office/powerpoint/2010/main" val="31620616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extLst>
      <p:ext uri="{BB962C8B-B14F-4D97-AF65-F5344CB8AC3E}">
        <p14:creationId xmlns:p14="http://schemas.microsoft.com/office/powerpoint/2010/main" val="3589912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extLst>
      <p:ext uri="{BB962C8B-B14F-4D97-AF65-F5344CB8AC3E}">
        <p14:creationId xmlns:p14="http://schemas.microsoft.com/office/powerpoint/2010/main" val="3105379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937D180-6FD2-43AC-B573-F80CAC2649D7}" type="slidenum">
              <a:rPr lang="en-US" altLang="zh-CN"/>
              <a:t>32</a:t>
            </a:fld>
            <a:endParaRPr lang="en-US" altLang="zh-CN"/>
          </a:p>
        </p:txBody>
      </p:sp>
    </p:spTree>
    <p:extLst>
      <p:ext uri="{BB962C8B-B14F-4D97-AF65-F5344CB8AC3E}">
        <p14:creationId xmlns:p14="http://schemas.microsoft.com/office/powerpoint/2010/main" val="2038243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t>‹#›</a:t>
            </a:fld>
            <a:endParaRPr lang="zh-CN" altLang="en-US"/>
          </a:p>
        </p:txBody>
      </p:sp>
      <p:sp>
        <p:nvSpPr>
          <p:cNvPr id="7" name="矩形 6"/>
          <p:cNvSpPr/>
          <p:nvPr userDrawn="1"/>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xml"/></Relationships>
</file>

<file path=ppt/slides/_rels/slide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9.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0.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1.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3.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4.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54000" y="1498795"/>
            <a:ext cx="10179074" cy="1220142"/>
          </a:xfrm>
          <a:prstGeom prst="rect">
            <a:avLst/>
          </a:prstGeom>
          <a:noFill/>
        </p:spPr>
        <p:txBody>
          <a:bodyPr wrap="square" rtlCol="0">
            <a:spAutoFit/>
          </a:bodyPr>
          <a:lstStyle/>
          <a:p>
            <a:pPr indent="0" fontAlgn="auto">
              <a:lnSpc>
                <a:spcPct val="150000"/>
              </a:lnSpc>
            </a:pPr>
            <a:r>
              <a:rPr lang="zh-CN" altLang="en-US" sz="5400" b="1" dirty="0">
                <a:solidFill>
                  <a:srgbClr val="6B799C"/>
                </a:solidFill>
                <a:latin typeface="华文楷体" panose="02010600040101010101" pitchFamily="2" charset="-122"/>
                <a:ea typeface="华文楷体" panose="02010600040101010101" pitchFamily="2" charset="-122"/>
              </a:rPr>
              <a:t>小学数学教学实践技能修炼手册</a:t>
            </a:r>
            <a:endParaRPr lang="en-US" altLang="zh-CN" sz="5400" b="1" dirty="0">
              <a:solidFill>
                <a:srgbClr val="6B799C"/>
              </a:solidFill>
              <a:latin typeface="华文楷体" panose="02010600040101010101" pitchFamily="2" charset="-122"/>
              <a:ea typeface="华文楷体" panose="02010600040101010101" pitchFamily="2" charset="-122"/>
            </a:endParaRPr>
          </a:p>
        </p:txBody>
      </p:sp>
      <p:sp>
        <p:nvSpPr>
          <p:cNvPr id="9" name="文本框 8">
            <a:extLst>
              <a:ext uri="{FF2B5EF4-FFF2-40B4-BE49-F238E27FC236}">
                <a16:creationId xmlns:a16="http://schemas.microsoft.com/office/drawing/2014/main" id="{30A55C67-B4D9-43F9-A4D7-97C49B60E936}"/>
              </a:ext>
            </a:extLst>
          </p:cNvPr>
          <p:cNvSpPr txBox="1"/>
          <p:nvPr/>
        </p:nvSpPr>
        <p:spPr>
          <a:xfrm>
            <a:off x="3599920" y="2977963"/>
            <a:ext cx="8843010" cy="593560"/>
          </a:xfrm>
          <a:prstGeom prst="rect">
            <a:avLst/>
          </a:prstGeom>
          <a:noFill/>
        </p:spPr>
        <p:txBody>
          <a:bodyPr wrap="square" rtlCol="0">
            <a:spAutoFit/>
          </a:bodyPr>
          <a:lstStyle/>
          <a:p>
            <a:pPr indent="0" fontAlgn="auto">
              <a:lnSpc>
                <a:spcPct val="150000"/>
              </a:lnSpc>
            </a:pPr>
            <a:r>
              <a:rPr lang="zh-CN" altLang="en-US" sz="2400" b="1" dirty="0">
                <a:solidFill>
                  <a:srgbClr val="6B799C"/>
                </a:solidFill>
                <a:latin typeface="华文楷体" panose="02010600040101010101" pitchFamily="2" charset="-122"/>
                <a:ea typeface="华文楷体" panose="02010600040101010101" pitchFamily="2" charset="-122"/>
              </a:rPr>
              <a:t>黄友初 朱忠明  编著</a:t>
            </a:r>
            <a:endParaRPr lang="en-US" altLang="zh-CN" sz="2400" b="1" dirty="0">
              <a:solidFill>
                <a:srgbClr val="6B799C"/>
              </a:solidFill>
              <a:latin typeface="华文楷体" panose="02010600040101010101" pitchFamily="2" charset="-122"/>
              <a:ea typeface="华文楷体" panose="02010600040101010101" pitchFamily="2" charset="-122"/>
            </a:endParaRPr>
          </a:p>
        </p:txBody>
      </p:sp>
      <p:pic>
        <p:nvPicPr>
          <p:cNvPr id="10" name="图片 9">
            <a:extLst>
              <a:ext uri="{FF2B5EF4-FFF2-40B4-BE49-F238E27FC236}">
                <a16:creationId xmlns:a16="http://schemas.microsoft.com/office/drawing/2014/main" id="{701E1161-6DE6-47AB-8FD9-430503C3BD54}"/>
              </a:ext>
            </a:extLst>
          </p:cNvPr>
          <p:cNvPicPr>
            <a:picLocks noChangeAspect="1"/>
          </p:cNvPicPr>
          <p:nvPr/>
        </p:nvPicPr>
        <p:blipFill>
          <a:blip r:embed="rId3"/>
          <a:stretch>
            <a:fillRect/>
          </a:stretch>
        </p:blipFill>
        <p:spPr>
          <a:xfrm>
            <a:off x="1808659" y="5121166"/>
            <a:ext cx="2348474" cy="36517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a:t>
            </a:r>
            <a:r>
              <a:rPr lang="zh-CN" altLang="en-US" sz="3200" b="1" dirty="0">
                <a:solidFill>
                  <a:srgbClr val="6B799C"/>
                </a:solidFill>
                <a:latin typeface="幼圆" panose="02010509060101010101" pitchFamily="49" charset="-122"/>
                <a:ea typeface="幼圆" panose="02010509060101010101" pitchFamily="49" charset="-122"/>
              </a:rPr>
              <a:t>小学</a:t>
            </a: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数学教师课堂教学语言技能</a:t>
            </a:r>
            <a:r>
              <a:rPr lang="zh-CN" altLang="en-US" sz="3200" b="1" dirty="0">
                <a:solidFill>
                  <a:srgbClr val="6B799C"/>
                </a:solidFill>
                <a:latin typeface="幼圆" panose="02010509060101010101" pitchFamily="49" charset="-122"/>
                <a:ea typeface="幼圆" panose="02010509060101010101" pitchFamily="49" charset="-122"/>
              </a:rPr>
              <a:t>的基本要素</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6" name="文本框 5"/>
          <p:cNvSpPr txBox="1"/>
          <p:nvPr/>
        </p:nvSpPr>
        <p:spPr>
          <a:xfrm>
            <a:off x="972118" y="1542474"/>
            <a:ext cx="10259817" cy="3785652"/>
          </a:xfrm>
          <a:prstGeom prst="rect">
            <a:avLst/>
          </a:prstGeom>
          <a:noFill/>
        </p:spPr>
        <p:txBody>
          <a:bodyPr wrap="square">
            <a:spAutoFit/>
          </a:bodyPr>
          <a:lstStyle/>
          <a:p>
            <a:r>
              <a:rPr lang="en-US" altLang="zh-CN" sz="2400" b="1" dirty="0">
                <a:solidFill>
                  <a:srgbClr val="6B799C"/>
                </a:solidFill>
              </a:rPr>
              <a:t>3. </a:t>
            </a:r>
            <a:r>
              <a:rPr lang="zh-CN" altLang="zh-CN" sz="2400" b="1" dirty="0">
                <a:solidFill>
                  <a:srgbClr val="6B799C"/>
                </a:solidFill>
              </a:rPr>
              <a:t>理解性提问</a:t>
            </a:r>
          </a:p>
          <a:p>
            <a:r>
              <a:rPr lang="zh-CN" altLang="zh-CN" sz="2400" dirty="0">
                <a:solidFill>
                  <a:srgbClr val="6B799C"/>
                </a:solidFill>
              </a:rPr>
              <a:t>教师应用相关知识点启发学生进行思考，要求学生能够用自己的话对问题进行叙述，表明想法。这类提问需要学生经过观察和思考后作出回答。比如：“为什么图形</a:t>
            </a:r>
            <a:r>
              <a:rPr lang="en-US" altLang="zh-CN" sz="2400" dirty="0">
                <a:solidFill>
                  <a:srgbClr val="6B799C"/>
                </a:solidFill>
              </a:rPr>
              <a:t>1</a:t>
            </a:r>
            <a:r>
              <a:rPr lang="zh-CN" altLang="zh-CN" sz="2400" dirty="0">
                <a:solidFill>
                  <a:srgbClr val="6B799C"/>
                </a:solidFill>
              </a:rPr>
              <a:t>的面积是图形</a:t>
            </a:r>
            <a:r>
              <a:rPr lang="en-US" altLang="zh-CN" sz="2400" dirty="0">
                <a:solidFill>
                  <a:srgbClr val="6B799C"/>
                </a:solidFill>
              </a:rPr>
              <a:t>2</a:t>
            </a:r>
            <a:r>
              <a:rPr lang="zh-CN" altLang="zh-CN" sz="2400" dirty="0">
                <a:solidFill>
                  <a:srgbClr val="6B799C"/>
                </a:solidFill>
              </a:rPr>
              <a:t>的两倍呢？”“你为什么在这里写等号？”</a:t>
            </a:r>
          </a:p>
          <a:p>
            <a:r>
              <a:rPr lang="en-US" altLang="zh-CN" sz="2400" dirty="0">
                <a:solidFill>
                  <a:srgbClr val="6B799C"/>
                </a:solidFill>
              </a:rPr>
              <a:t> </a:t>
            </a:r>
            <a:endParaRPr lang="zh-CN" altLang="zh-CN" sz="2400" dirty="0">
              <a:solidFill>
                <a:srgbClr val="6B799C"/>
              </a:solidFill>
            </a:endParaRPr>
          </a:p>
          <a:p>
            <a:r>
              <a:rPr lang="en-US" altLang="zh-CN" sz="2400" b="1" dirty="0">
                <a:solidFill>
                  <a:srgbClr val="6B799C"/>
                </a:solidFill>
              </a:rPr>
              <a:t>4. </a:t>
            </a:r>
            <a:r>
              <a:rPr lang="zh-CN" altLang="zh-CN" sz="2400" b="1" dirty="0">
                <a:solidFill>
                  <a:srgbClr val="6B799C"/>
                </a:solidFill>
              </a:rPr>
              <a:t>应用性提问</a:t>
            </a:r>
          </a:p>
          <a:p>
            <a:r>
              <a:rPr lang="zh-CN" altLang="zh-CN" sz="2400" dirty="0">
                <a:solidFill>
                  <a:srgbClr val="6B799C"/>
                </a:solidFill>
              </a:rPr>
              <a:t>要求学生能够分析事实或现象，理清事物存在的内在关系，结合所学知识进行思考、归纳、总结，应用于解决某些问题。这类提问需要学生在理解的基础上分析综合知识。比如：“三角形有什么特征？”</a:t>
            </a:r>
          </a:p>
          <a:p>
            <a:endParaRPr lang="zh-CN" altLang="en-US" sz="2400" dirty="0">
              <a:solidFill>
                <a:srgbClr val="6B799C"/>
              </a:solidFill>
            </a:endParaRPr>
          </a:p>
        </p:txBody>
      </p:sp>
    </p:spTree>
    <p:extLst>
      <p:ext uri="{BB962C8B-B14F-4D97-AF65-F5344CB8AC3E}">
        <p14:creationId xmlns:p14="http://schemas.microsoft.com/office/powerpoint/2010/main" val="34808718"/>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4775"/>
          </a:xfrm>
          <a:prstGeom prst="rect">
            <a:avLst/>
          </a:prstGeom>
          <a:noFill/>
        </p:spPr>
        <p:txBody>
          <a:bodyPr wrap="square" rtlCol="0">
            <a:spAutoFit/>
          </a:bodyPr>
          <a:lstStyle/>
          <a:p>
            <a:pPr lvl="0" defTabSz="457200">
              <a:defRPr/>
            </a:pPr>
            <a:r>
              <a:rPr lang="zh-CN" altLang="en-US" sz="3200" b="1" dirty="0">
                <a:solidFill>
                  <a:srgbClr val="6B799C"/>
                </a:solidFill>
                <a:latin typeface="幼圆" panose="02010509060101010101" pitchFamily="49" charset="-122"/>
                <a:ea typeface="幼圆" panose="02010509060101010101" pitchFamily="49" charset="-122"/>
              </a:rPr>
              <a:t>二、小学数学教师课堂教学语言技能的基本要素</a:t>
            </a:r>
          </a:p>
        </p:txBody>
      </p:sp>
      <p:sp>
        <p:nvSpPr>
          <p:cNvPr id="7" name="文本框 6"/>
          <p:cNvSpPr txBox="1"/>
          <p:nvPr/>
        </p:nvSpPr>
        <p:spPr>
          <a:xfrm>
            <a:off x="826881" y="2250614"/>
            <a:ext cx="9604151" cy="4401205"/>
          </a:xfrm>
          <a:prstGeom prst="rect">
            <a:avLst/>
          </a:prstGeom>
          <a:noFill/>
        </p:spPr>
        <p:txBody>
          <a:bodyPr wrap="square">
            <a:spAutoFit/>
          </a:bodyPr>
          <a:lstStyle/>
          <a:p>
            <a:pPr algn="just"/>
            <a:r>
              <a:rPr lang="zh-CN" altLang="en-US" sz="2000" dirty="0">
                <a:solidFill>
                  <a:srgbClr val="6B799C"/>
                </a:solidFill>
              </a:rPr>
              <a:t>教师在表达时，不仅讲什么内容很重要，这个内容是以什么样的语气说出来的，带着怎样的神态和表情，是否还伴随着相应的手势动作，语音和语调是怎样的，语速变得快了还是慢了，这些辅助性语言对于语言内容能否得到正确的传达和有效接收都很重要。研究发现，新手教师和专家型教师的教学辅助性语言存在较大差异。例如，有学者研究发现，新手教师的语言表达啰嗦、不严谨、口语多、不规范，甚至出现大量代替学生“读题”的现象，而且语速过快。</a:t>
            </a:r>
            <a:endParaRPr lang="en-US" altLang="zh-CN" sz="2000" dirty="0">
              <a:solidFill>
                <a:srgbClr val="6B799C"/>
              </a:solidFill>
            </a:endParaRPr>
          </a:p>
          <a:p>
            <a:pPr algn="just"/>
            <a:endParaRPr lang="en-US" altLang="zh-CN" sz="2000" dirty="0">
              <a:solidFill>
                <a:srgbClr val="6B799C"/>
              </a:solidFill>
            </a:endParaRPr>
          </a:p>
          <a:p>
            <a:pPr algn="just"/>
            <a:r>
              <a:rPr lang="zh-CN" altLang="zh-CN" sz="2000" dirty="0">
                <a:solidFill>
                  <a:srgbClr val="6B799C"/>
                </a:solidFill>
              </a:rPr>
              <a:t>有学者研究显示，在语调、语速、音量、目光语和表情语方面，专家型教师明显优于非专家型教师。也有学者研究发现，优秀教师注重课堂教学语言的语态与语气，学生更容易接纳教师提出的要求，更容易拉近教师与学生之间的距离，使得师生之间的感情和谐融洽。</a:t>
            </a:r>
            <a:endParaRPr lang="en-US" altLang="zh-CN" sz="2000" dirty="0">
              <a:solidFill>
                <a:srgbClr val="6B799C"/>
              </a:solidFill>
            </a:endParaRPr>
          </a:p>
          <a:p>
            <a:pPr algn="just"/>
            <a:endParaRPr lang="zh-CN" altLang="zh-CN" sz="2000" dirty="0">
              <a:solidFill>
                <a:srgbClr val="6B799C"/>
              </a:solidFill>
            </a:endParaRPr>
          </a:p>
          <a:p>
            <a:pPr algn="just"/>
            <a:r>
              <a:rPr lang="zh-CN" altLang="en-US" sz="2000" dirty="0">
                <a:solidFill>
                  <a:srgbClr val="6B799C"/>
                </a:solidFill>
              </a:rPr>
              <a:t>一般来说，可以将教师的课堂教学辅助性语言分为肢体语言和语言载体两个方面，肢体语言主要包括神态和手势，而语言载体主要包括语气、语速和语调这三个方面。</a:t>
            </a:r>
          </a:p>
        </p:txBody>
      </p:sp>
      <p:sp>
        <p:nvSpPr>
          <p:cNvPr id="8" name="矩形: 圆角 7"/>
          <p:cNvSpPr/>
          <p:nvPr/>
        </p:nvSpPr>
        <p:spPr>
          <a:xfrm>
            <a:off x="875030" y="1173254"/>
            <a:ext cx="5061746" cy="830997"/>
          </a:xfrm>
          <a:prstGeom prst="roundRect">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051332" y="1386252"/>
            <a:ext cx="6259203" cy="461665"/>
          </a:xfrm>
          <a:prstGeom prst="rect">
            <a:avLst/>
          </a:prstGeom>
          <a:noFill/>
        </p:spPr>
        <p:txBody>
          <a:bodyPr wrap="square" rtlCol="0">
            <a:spAutoFit/>
          </a:bodyPr>
          <a:lstStyle/>
          <a:p>
            <a:pPr lvl="0">
              <a:defRPr/>
            </a:pPr>
            <a:r>
              <a:rPr lang="en-US" altLang="zh-CN" sz="2400" b="1" dirty="0">
                <a:solidFill>
                  <a:schemeClr val="bg1"/>
                </a:solidFill>
                <a:latin typeface="Calibri" panose="020F0502020204030204"/>
                <a:ea typeface="等线" panose="02010600030101010101" pitchFamily="2" charset="-122"/>
              </a:rPr>
              <a:t>3.</a:t>
            </a:r>
            <a:r>
              <a:rPr lang="zh-CN" altLang="en-US" sz="2400" b="1" dirty="0">
                <a:solidFill>
                  <a:schemeClr val="bg1"/>
                </a:solidFill>
              </a:rPr>
              <a:t>小学数学教师的辅助性语言</a:t>
            </a:r>
            <a:endParaRPr kumimoji="0" lang="zh-CN" altLang="en-US"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endParaRPr>
          </a:p>
        </p:txBody>
      </p:sp>
    </p:spTree>
    <p:extLst>
      <p:ext uri="{BB962C8B-B14F-4D97-AF65-F5344CB8AC3E}">
        <p14:creationId xmlns:p14="http://schemas.microsoft.com/office/powerpoint/2010/main" val="2769987132"/>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a:t>
            </a:r>
            <a:r>
              <a:rPr lang="zh-CN" altLang="en-US" sz="3200" b="1" dirty="0">
                <a:solidFill>
                  <a:srgbClr val="6B799C"/>
                </a:solidFill>
                <a:latin typeface="幼圆" panose="02010509060101010101" pitchFamily="49" charset="-122"/>
                <a:ea typeface="幼圆" panose="02010509060101010101" pitchFamily="49" charset="-122"/>
              </a:rPr>
              <a:t>小学</a:t>
            </a: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数学教师课堂教学语言技能</a:t>
            </a:r>
            <a:r>
              <a:rPr lang="zh-CN" altLang="en-US" sz="3200" b="1" dirty="0">
                <a:solidFill>
                  <a:srgbClr val="6B799C"/>
                </a:solidFill>
                <a:latin typeface="幼圆" panose="02010509060101010101" pitchFamily="49" charset="-122"/>
                <a:ea typeface="幼圆" panose="02010509060101010101" pitchFamily="49" charset="-122"/>
              </a:rPr>
              <a:t>的基本要素</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192191" y="1322823"/>
            <a:ext cx="5666515" cy="461665"/>
          </a:xfrm>
          <a:prstGeom prst="rect">
            <a:avLst/>
          </a:prstGeom>
          <a:noFill/>
        </p:spPr>
        <p:txBody>
          <a:bodyPr wrap="square" rtlCol="0">
            <a:spAutoFit/>
          </a:bodyPr>
          <a:lstStyle/>
          <a:p>
            <a:r>
              <a:rPr lang="en-US" altLang="zh-CN" sz="2400" b="1" dirty="0">
                <a:solidFill>
                  <a:schemeClr val="bg1"/>
                </a:solidFill>
              </a:rPr>
              <a:t>2.</a:t>
            </a:r>
            <a:r>
              <a:rPr lang="zh-CN" altLang="en-US" sz="2400" b="1" dirty="0">
                <a:solidFill>
                  <a:schemeClr val="bg1"/>
                </a:solidFill>
              </a:rPr>
              <a:t>中学数学教师课堂教学语言的基本形式</a:t>
            </a:r>
          </a:p>
        </p:txBody>
      </p:sp>
      <p:sp>
        <p:nvSpPr>
          <p:cNvPr id="7" name="文本框 6"/>
          <p:cNvSpPr txBox="1"/>
          <p:nvPr/>
        </p:nvSpPr>
        <p:spPr>
          <a:xfrm>
            <a:off x="826881" y="1390608"/>
            <a:ext cx="10577194" cy="4893647"/>
          </a:xfrm>
          <a:prstGeom prst="rect">
            <a:avLst/>
          </a:prstGeom>
          <a:noFill/>
        </p:spPr>
        <p:txBody>
          <a:bodyPr wrap="square">
            <a:spAutoFit/>
          </a:bodyPr>
          <a:lstStyle/>
          <a:p>
            <a:pPr marL="342900" indent="-342900">
              <a:buFont typeface="Arial" panose="020B0604020202020204" pitchFamily="34" charset="0"/>
              <a:buChar char="•"/>
            </a:pPr>
            <a:r>
              <a:rPr lang="en-US" altLang="zh-CN" sz="2400" b="1" dirty="0">
                <a:solidFill>
                  <a:srgbClr val="6B799C"/>
                </a:solidFill>
              </a:rPr>
              <a:t>1. </a:t>
            </a:r>
            <a:r>
              <a:rPr lang="zh-CN" altLang="en-US" sz="2400" b="1" dirty="0">
                <a:solidFill>
                  <a:srgbClr val="6B799C"/>
                </a:solidFill>
              </a:rPr>
              <a:t>肢体语言</a:t>
            </a:r>
          </a:p>
          <a:p>
            <a:pPr marL="342900" indent="-342900">
              <a:buFont typeface="Arial" panose="020B0604020202020204" pitchFamily="34" charset="0"/>
              <a:buChar char="•"/>
            </a:pPr>
            <a:r>
              <a:rPr lang="zh-CN" altLang="en-US" sz="2400" dirty="0">
                <a:solidFill>
                  <a:srgbClr val="6B799C"/>
                </a:solidFill>
              </a:rPr>
              <a:t>教师的课堂教学肢体语言是指教师在用声音表达时，能通过手势动作和面部表情的配合，更形象、有效地传递所需表达的信息。</a:t>
            </a:r>
          </a:p>
          <a:p>
            <a:pPr marL="342900" indent="-342900">
              <a:buFont typeface="Arial" panose="020B0604020202020204" pitchFamily="34" charset="0"/>
              <a:buChar char="•"/>
            </a:pPr>
            <a:endParaRPr lang="zh-CN" altLang="en-US" sz="2400" dirty="0">
              <a:solidFill>
                <a:srgbClr val="6B799C"/>
              </a:solidFill>
            </a:endParaRPr>
          </a:p>
          <a:p>
            <a:pPr marL="342900" indent="-342900">
              <a:buFont typeface="Arial" panose="020B0604020202020204" pitchFamily="34" charset="0"/>
              <a:buChar char="•"/>
            </a:pPr>
            <a:r>
              <a:rPr lang="en-US" altLang="zh-CN" sz="2400" b="1" dirty="0">
                <a:solidFill>
                  <a:srgbClr val="6B799C"/>
                </a:solidFill>
              </a:rPr>
              <a:t>2. </a:t>
            </a:r>
            <a:r>
              <a:rPr lang="zh-CN" altLang="en-US" sz="2400" b="1" dirty="0">
                <a:solidFill>
                  <a:srgbClr val="6B799C"/>
                </a:solidFill>
              </a:rPr>
              <a:t>语言载体</a:t>
            </a:r>
          </a:p>
          <a:p>
            <a:pPr marL="342900" indent="-342900">
              <a:buFont typeface="Arial" panose="020B0604020202020204" pitchFamily="34" charset="0"/>
              <a:buChar char="•"/>
            </a:pPr>
            <a:r>
              <a:rPr lang="zh-CN" altLang="en-US" sz="2400" dirty="0">
                <a:solidFill>
                  <a:srgbClr val="6B799C"/>
                </a:solidFill>
              </a:rPr>
              <a:t>语言载体主要指表达时用怎样的语气、语调和节奏。其中语气可分为疑问语气、陈述语气、感叹语气和祈使语气等；语调可分为升调、降调、平调、重音和轻声等；节奏可分为语速和停顿，语速是整句话的表达速度，停顿是两句话之间的停留时间。</a:t>
            </a:r>
          </a:p>
          <a:p>
            <a:pPr marL="342900" indent="-342900">
              <a:buFont typeface="Arial" panose="020B0604020202020204" pitchFamily="34" charset="0"/>
              <a:buChar char="•"/>
            </a:pPr>
            <a:r>
              <a:rPr lang="zh-CN" altLang="en-US" sz="2400" dirty="0">
                <a:solidFill>
                  <a:srgbClr val="6B799C"/>
                </a:solidFill>
              </a:rPr>
              <a:t>辅助性语言对课堂教学的生动与否有着重要的影响，也是专家型教师的主要特色之一，职前教师和新手教师在训练时可以有意识地尝试，当达到灵活又合理运用的程度时，就会让小学数学的课堂教学更具吸引力。</a:t>
            </a:r>
          </a:p>
          <a:p>
            <a:endParaRPr lang="zh-CN" altLang="en-US" sz="24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 name="文本框 7"/>
          <p:cNvSpPr txBox="1">
            <a:spLocks noChangeArrowheads="1"/>
          </p:cNvSpPr>
          <p:nvPr/>
        </p:nvSpPr>
        <p:spPr bwMode="auto">
          <a:xfrm>
            <a:off x="6231428" y="4152149"/>
            <a:ext cx="5445550"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defTabSz="457200">
              <a:lnSpc>
                <a:spcPct val="100000"/>
              </a:lnSpc>
              <a:spcBef>
                <a:spcPct val="0"/>
              </a:spcBef>
              <a:buNone/>
              <a:defRPr/>
            </a:pPr>
            <a:r>
              <a:rPr lang="zh-CN" altLang="en-US" sz="2000" dirty="0">
                <a:solidFill>
                  <a:srgbClr val="6B799C"/>
                </a:solidFill>
                <a:latin typeface="微软雅黑" panose="020B0503020204020204" pitchFamily="34" charset="-122"/>
                <a:ea typeface="微软雅黑" panose="020B0503020204020204" pitchFamily="34" charset="-122"/>
              </a:rPr>
              <a:t>小学数学专家型教师课堂教学语言特征研究</a:t>
            </a:r>
            <a:endParaRPr lang="en-US" altLang="zh-CN" sz="2000" dirty="0">
              <a:solidFill>
                <a:srgbClr val="6B799C"/>
              </a:solidFill>
              <a:latin typeface="微软雅黑" panose="020B0503020204020204" pitchFamily="34" charset="-122"/>
              <a:ea typeface="微软雅黑" panose="020B0503020204020204" pitchFamily="34" charset="-122"/>
            </a:endParaRPr>
          </a:p>
          <a:p>
            <a:pPr lvl="0" defTabSz="457200">
              <a:lnSpc>
                <a:spcPct val="100000"/>
              </a:lnSpc>
              <a:spcBef>
                <a:spcPct val="0"/>
              </a:spcBef>
              <a:buNone/>
              <a:defRPr/>
            </a:pPr>
            <a:r>
              <a:rPr lang="zh-CN" altLang="en-US" sz="2000" dirty="0">
                <a:solidFill>
                  <a:srgbClr val="6B799C"/>
                </a:solidFill>
                <a:latin typeface="微软雅黑" panose="020B0503020204020204" pitchFamily="34" charset="-122"/>
                <a:ea typeface="微软雅黑" panose="020B0503020204020204" pitchFamily="34" charset="-122"/>
              </a:rPr>
              <a:t>及话语特征研究</a:t>
            </a:r>
            <a:endParaRPr kumimoji="0" lang="zh-CN" altLang="en-US" sz="2000" b="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2</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7"/>
          <p:cNvSpPr txBox="1">
            <a:spLocks noChangeArrowheads="1"/>
          </p:cNvSpPr>
          <p:nvPr>
            <p:custDataLst>
              <p:tags r:id="rId1"/>
            </p:custDataLst>
          </p:nvPr>
        </p:nvSpPr>
        <p:spPr bwMode="auto">
          <a:xfrm>
            <a:off x="6231428" y="2722646"/>
            <a:ext cx="478984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sz="3200" b="1" dirty="0">
                <a:solidFill>
                  <a:srgbClr val="6B799C"/>
                </a:solidFill>
                <a:latin typeface="幼圆" panose="02010509060101010101" pitchFamily="49" charset="-122"/>
                <a:ea typeface="幼圆" panose="02010509060101010101" pitchFamily="49" charset="-122"/>
              </a:rPr>
              <a:t>小学数学专家型教师课堂教学语言的基本特征</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96324" y="404908"/>
            <a:ext cx="9597027" cy="58477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小学数学专家型教师课堂教学语言特征研究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78174" y="1322823"/>
            <a:ext cx="9560963" cy="1569660"/>
          </a:xfrm>
          <a:prstGeom prst="rect">
            <a:avLst/>
          </a:prstGeom>
          <a:noFill/>
        </p:spPr>
        <p:txBody>
          <a:bodyPr wrap="square" rtlCol="0">
            <a:spAutoFit/>
          </a:bodyPr>
          <a:lstStyle/>
          <a:p>
            <a:r>
              <a:rPr kumimoji="0" lang="en-US" altLang="zh-CN" sz="20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2.</a:t>
            </a:r>
            <a:r>
              <a:rPr kumimoji="0" lang="zh-CN" altLang="en-US" sz="20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中</a:t>
            </a:r>
            <a:r>
              <a:rPr lang="zh-CN" altLang="zh-CN" sz="2400" dirty="0">
                <a:solidFill>
                  <a:srgbClr val="6B799C"/>
                </a:solidFill>
              </a:rPr>
              <a:t>有学者对专家型小学数学教师的课堂教学语言进行了研究，发现了一些基本特征，可为职前教师和新手教师的课堂教学语言能力发展提供必要参考。</a:t>
            </a:r>
          </a:p>
          <a:p>
            <a:r>
              <a:rPr kumimoji="0" lang="zh-CN" altLang="en-US"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学数学教师课堂教学语言的基本形式</a:t>
            </a:r>
          </a:p>
        </p:txBody>
      </p:sp>
      <p:sp>
        <p:nvSpPr>
          <p:cNvPr id="8" name="文本框 7"/>
          <p:cNvSpPr txBox="1"/>
          <p:nvPr/>
        </p:nvSpPr>
        <p:spPr>
          <a:xfrm>
            <a:off x="875030" y="2783848"/>
            <a:ext cx="10289895" cy="1754326"/>
          </a:xfrm>
          <a:prstGeom prst="rect">
            <a:avLst/>
          </a:prstGeom>
          <a:noFill/>
        </p:spPr>
        <p:txBody>
          <a:bodyPr wrap="square">
            <a:spAutoFit/>
          </a:bodyPr>
          <a:lstStyle/>
          <a:p>
            <a:r>
              <a:rPr lang="zh-CN" altLang="en-US" sz="2400" b="1" dirty="0">
                <a:solidFill>
                  <a:srgbClr val="6B799C"/>
                </a:solidFill>
              </a:rPr>
              <a:t>（一）研究方法与工具</a:t>
            </a:r>
          </a:p>
          <a:p>
            <a:r>
              <a:rPr lang="zh-CN" altLang="en-US" sz="2400" dirty="0">
                <a:solidFill>
                  <a:srgbClr val="6B799C"/>
                </a:solidFill>
              </a:rPr>
              <a:t>为更有效地实施课堂观察，本研究将出现频率较高的一级维度课堂教学语言内容，再细分为若干二级维度。</a:t>
            </a:r>
          </a:p>
          <a:p>
            <a:r>
              <a:rPr lang="zh-CN" altLang="en-US" dirty="0"/>
              <a:t>   </a:t>
            </a:r>
          </a:p>
          <a:p>
            <a:endParaRPr lang="zh-CN" altLang="en-US" dirty="0"/>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49843" y="3931811"/>
            <a:ext cx="9253543" cy="2776063"/>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小学数学专家型教师课堂教学语言特征研究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192191" y="1322823"/>
            <a:ext cx="566651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2.</a:t>
            </a:r>
            <a:r>
              <a:rPr kumimoji="0" lang="zh-CN" altLang="en-US"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中学数学教师课堂教学语言的基本形式</a:t>
            </a: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92191" y="982345"/>
            <a:ext cx="8978859" cy="2854356"/>
          </a:xfrm>
          <a:prstGeom prst="rect">
            <a:avLst/>
          </a:prstGeom>
        </p:spPr>
      </p:pic>
      <p:sp>
        <p:nvSpPr>
          <p:cNvPr id="8" name="文本框 7"/>
          <p:cNvSpPr txBox="1"/>
          <p:nvPr/>
        </p:nvSpPr>
        <p:spPr>
          <a:xfrm>
            <a:off x="1192191" y="3836701"/>
            <a:ext cx="10289895" cy="3231654"/>
          </a:xfrm>
          <a:prstGeom prst="rect">
            <a:avLst/>
          </a:prstGeom>
          <a:noFill/>
        </p:spPr>
        <p:txBody>
          <a:bodyPr wrap="square">
            <a:spAutoFit/>
          </a:bodyPr>
          <a:lstStyle/>
          <a:p>
            <a:r>
              <a:rPr lang="zh-CN" altLang="en-US" sz="2400" b="1" dirty="0">
                <a:solidFill>
                  <a:srgbClr val="6B799C"/>
                </a:solidFill>
              </a:rPr>
              <a:t>（二）研究结果分析</a:t>
            </a:r>
          </a:p>
          <a:p>
            <a:r>
              <a:rPr lang="en-US" altLang="zh-CN" sz="2400" dirty="0">
                <a:solidFill>
                  <a:srgbClr val="6B799C"/>
                </a:solidFill>
              </a:rPr>
              <a:t>1. </a:t>
            </a:r>
            <a:r>
              <a:rPr lang="zh-CN" altLang="en-US" sz="2400" dirty="0">
                <a:solidFill>
                  <a:srgbClr val="6B799C"/>
                </a:solidFill>
              </a:rPr>
              <a:t>课堂教学语言内容的基本特征</a:t>
            </a:r>
          </a:p>
          <a:p>
            <a:r>
              <a:rPr lang="zh-CN" altLang="en-US" sz="2400" dirty="0">
                <a:solidFill>
                  <a:srgbClr val="6B799C"/>
                </a:solidFill>
              </a:rPr>
              <a:t>（</a:t>
            </a:r>
            <a:r>
              <a:rPr lang="en-US" altLang="zh-CN" sz="2400" dirty="0">
                <a:solidFill>
                  <a:srgbClr val="6B799C"/>
                </a:solidFill>
              </a:rPr>
              <a:t>1</a:t>
            </a:r>
            <a:r>
              <a:rPr lang="zh-CN" altLang="en-US" sz="2400" dirty="0">
                <a:solidFill>
                  <a:srgbClr val="6B799C"/>
                </a:solidFill>
              </a:rPr>
              <a:t>） 提问性语言运用得最多，管理性语言基本不涉及</a:t>
            </a:r>
            <a:endParaRPr lang="en-US" altLang="zh-CN" sz="2400" dirty="0">
              <a:solidFill>
                <a:srgbClr val="6B799C"/>
              </a:solidFill>
            </a:endParaRPr>
          </a:p>
          <a:p>
            <a:r>
              <a:rPr lang="zh-CN" altLang="en-US" sz="2400" dirty="0">
                <a:solidFill>
                  <a:srgbClr val="6B799C"/>
                </a:solidFill>
              </a:rPr>
              <a:t>（</a:t>
            </a:r>
            <a:r>
              <a:rPr lang="en-US" altLang="zh-CN" sz="2400" dirty="0">
                <a:solidFill>
                  <a:srgbClr val="6B799C"/>
                </a:solidFill>
              </a:rPr>
              <a:t>2</a:t>
            </a:r>
            <a:r>
              <a:rPr lang="zh-CN" altLang="en-US" sz="2400" dirty="0">
                <a:solidFill>
                  <a:srgbClr val="6B799C"/>
                </a:solidFill>
              </a:rPr>
              <a:t>） 理解性提问运用得最多，过渡性提问不常用</a:t>
            </a:r>
            <a:endParaRPr lang="en-US" altLang="zh-CN" sz="2400" dirty="0">
              <a:solidFill>
                <a:srgbClr val="6B799C"/>
              </a:solidFill>
            </a:endParaRPr>
          </a:p>
          <a:p>
            <a:r>
              <a:rPr lang="zh-CN" altLang="en-US" sz="2400" dirty="0">
                <a:solidFill>
                  <a:srgbClr val="6B799C"/>
                </a:solidFill>
              </a:rPr>
              <a:t>（</a:t>
            </a:r>
            <a:r>
              <a:rPr lang="en-US" altLang="zh-CN" sz="2400" dirty="0">
                <a:solidFill>
                  <a:srgbClr val="6B799C"/>
                </a:solidFill>
              </a:rPr>
              <a:t>3</a:t>
            </a:r>
            <a:r>
              <a:rPr lang="zh-CN" altLang="en-US" sz="2400" dirty="0">
                <a:solidFill>
                  <a:srgbClr val="6B799C"/>
                </a:solidFill>
              </a:rPr>
              <a:t>） 课堂提问类型与教学内容的抽象程度密切相关</a:t>
            </a:r>
            <a:endParaRPr lang="en-US" altLang="zh-CN" sz="2400" dirty="0">
              <a:solidFill>
                <a:srgbClr val="6B799C"/>
              </a:solidFill>
            </a:endParaRPr>
          </a:p>
          <a:p>
            <a:r>
              <a:rPr lang="zh-CN" altLang="en-US" sz="2400" dirty="0">
                <a:solidFill>
                  <a:srgbClr val="6B799C"/>
                </a:solidFill>
              </a:rPr>
              <a:t>（</a:t>
            </a:r>
            <a:r>
              <a:rPr lang="en-US" altLang="zh-CN" sz="2400" dirty="0">
                <a:solidFill>
                  <a:srgbClr val="6B799C"/>
                </a:solidFill>
              </a:rPr>
              <a:t>4</a:t>
            </a:r>
            <a:r>
              <a:rPr lang="zh-CN" altLang="en-US" sz="2400" dirty="0">
                <a:solidFill>
                  <a:srgbClr val="6B799C"/>
                </a:solidFill>
              </a:rPr>
              <a:t>） 注重提问深度，擅长追问</a:t>
            </a:r>
            <a:endParaRPr lang="en-US" altLang="zh-CN" sz="2400" dirty="0">
              <a:solidFill>
                <a:srgbClr val="6B799C"/>
              </a:solidFill>
            </a:endParaRPr>
          </a:p>
          <a:p>
            <a:r>
              <a:rPr lang="zh-CN" altLang="en-US" sz="2400" dirty="0">
                <a:solidFill>
                  <a:srgbClr val="6B799C"/>
                </a:solidFill>
              </a:rPr>
              <a:t>（</a:t>
            </a:r>
            <a:r>
              <a:rPr lang="en-US" altLang="zh-CN" sz="2400" dirty="0">
                <a:solidFill>
                  <a:srgbClr val="6B799C"/>
                </a:solidFill>
              </a:rPr>
              <a:t>5</a:t>
            </a:r>
            <a:r>
              <a:rPr lang="zh-CN" altLang="en-US" sz="2400" dirty="0">
                <a:solidFill>
                  <a:srgbClr val="6B799C"/>
                </a:solidFill>
              </a:rPr>
              <a:t>） 陈述性语言避免长篇大论，反馈性语言注重强口头反馈</a:t>
            </a:r>
          </a:p>
          <a:p>
            <a:endParaRPr lang="zh-CN" altLang="en-US" dirty="0"/>
          </a:p>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lvl="0" defTabSz="457200">
              <a:defRPr/>
            </a:pPr>
            <a:r>
              <a:rPr lang="zh-CN" altLang="en-US" sz="3200" b="1" dirty="0">
                <a:solidFill>
                  <a:srgbClr val="6B799C"/>
                </a:solidFill>
                <a:latin typeface="幼圆" panose="02010509060101010101" pitchFamily="49" charset="-122"/>
                <a:ea typeface="幼圆" panose="02010509060101010101" pitchFamily="49" charset="-122"/>
              </a:rPr>
              <a:t>一、小学数学专家型教师课堂教学语言特征研究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192191" y="1322823"/>
            <a:ext cx="5666515"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en-US" altLang="zh-CN"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2.</a:t>
            </a:r>
            <a:r>
              <a:rPr kumimoji="0" lang="zh-CN" altLang="en-US" sz="24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中学数学教师课堂教学语言的基本形式</a:t>
            </a:r>
          </a:p>
        </p:txBody>
      </p:sp>
      <p:sp>
        <p:nvSpPr>
          <p:cNvPr id="7" name="文本框 6"/>
          <p:cNvSpPr txBox="1"/>
          <p:nvPr/>
        </p:nvSpPr>
        <p:spPr>
          <a:xfrm>
            <a:off x="875030" y="1322823"/>
            <a:ext cx="10289895" cy="5078313"/>
          </a:xfrm>
          <a:prstGeom prst="rect">
            <a:avLst/>
          </a:prstGeom>
          <a:noFill/>
        </p:spPr>
        <p:txBody>
          <a:bodyPr wrap="square">
            <a:spAutoFit/>
          </a:bodyPr>
          <a:lstStyle/>
          <a:p>
            <a:r>
              <a:rPr lang="en-US" altLang="zh-CN" sz="2400" b="1" dirty="0">
                <a:solidFill>
                  <a:srgbClr val="6B799C"/>
                </a:solidFill>
              </a:rPr>
              <a:t>2. </a:t>
            </a:r>
            <a:r>
              <a:rPr lang="zh-CN" altLang="zh-CN" sz="2400" b="1" dirty="0">
                <a:solidFill>
                  <a:srgbClr val="6B799C"/>
                </a:solidFill>
              </a:rPr>
              <a:t>课堂教学语言载体的基本特征</a:t>
            </a:r>
            <a:endParaRPr lang="en-US" altLang="zh-CN" sz="2400" b="1" dirty="0">
              <a:solidFill>
                <a:srgbClr val="6B799C"/>
              </a:solidFill>
            </a:endParaRPr>
          </a:p>
          <a:p>
            <a:r>
              <a:rPr lang="zh-CN" altLang="zh-CN" sz="2400" dirty="0">
                <a:solidFill>
                  <a:srgbClr val="6B799C"/>
                </a:solidFill>
              </a:rPr>
              <a:t>（</a:t>
            </a:r>
            <a:r>
              <a:rPr lang="en-US" altLang="zh-CN" sz="2400" dirty="0">
                <a:solidFill>
                  <a:srgbClr val="6B799C"/>
                </a:solidFill>
              </a:rPr>
              <a:t>1</a:t>
            </a:r>
            <a:r>
              <a:rPr lang="zh-CN" altLang="zh-CN" sz="2400" dirty="0">
                <a:solidFill>
                  <a:srgbClr val="6B799C"/>
                </a:solidFill>
              </a:rPr>
              <a:t>） 语气和语调变化较多，语速以正常为主</a:t>
            </a:r>
            <a:endParaRPr lang="en-US" altLang="zh-CN" sz="2400" dirty="0">
              <a:solidFill>
                <a:srgbClr val="6B799C"/>
              </a:solidFill>
            </a:endParaRPr>
          </a:p>
          <a:p>
            <a:r>
              <a:rPr lang="zh-CN" altLang="zh-CN" sz="2400" dirty="0">
                <a:solidFill>
                  <a:srgbClr val="6B799C"/>
                </a:solidFill>
              </a:rPr>
              <a:t>（</a:t>
            </a:r>
            <a:r>
              <a:rPr lang="en-US" altLang="zh-CN" sz="2400" dirty="0">
                <a:solidFill>
                  <a:srgbClr val="6B799C"/>
                </a:solidFill>
              </a:rPr>
              <a:t>2</a:t>
            </a:r>
            <a:r>
              <a:rPr lang="zh-CN" altLang="zh-CN" sz="2400" dirty="0">
                <a:solidFill>
                  <a:srgbClr val="6B799C"/>
                </a:solidFill>
              </a:rPr>
              <a:t>） 提问以疑问语气为主，语调多变，语速多为平稳或缓慢</a:t>
            </a:r>
          </a:p>
          <a:p>
            <a:r>
              <a:rPr lang="zh-CN" altLang="zh-CN" sz="2400" dirty="0">
                <a:solidFill>
                  <a:srgbClr val="6B799C"/>
                </a:solidFill>
              </a:rPr>
              <a:t>（</a:t>
            </a:r>
            <a:r>
              <a:rPr lang="en-US" altLang="zh-CN" sz="2400" dirty="0">
                <a:solidFill>
                  <a:srgbClr val="6B799C"/>
                </a:solidFill>
              </a:rPr>
              <a:t>3</a:t>
            </a:r>
            <a:r>
              <a:rPr lang="zh-CN" altLang="zh-CN" sz="2400" dirty="0">
                <a:solidFill>
                  <a:srgbClr val="6B799C"/>
                </a:solidFill>
              </a:rPr>
              <a:t>） 不同类型课堂教学语言所依附的语言载体，特征各异</a:t>
            </a:r>
          </a:p>
          <a:p>
            <a:endParaRPr lang="en-US" altLang="zh-CN" sz="2400" dirty="0">
              <a:solidFill>
                <a:srgbClr val="6B799C"/>
              </a:solidFill>
            </a:endParaRPr>
          </a:p>
          <a:p>
            <a:r>
              <a:rPr lang="en-US" altLang="zh-CN" sz="2400" b="1" dirty="0">
                <a:solidFill>
                  <a:srgbClr val="6B799C"/>
                </a:solidFill>
              </a:rPr>
              <a:t>3. </a:t>
            </a:r>
            <a:r>
              <a:rPr lang="zh-CN" altLang="zh-CN" sz="2400" b="1" dirty="0">
                <a:solidFill>
                  <a:srgbClr val="6B799C"/>
                </a:solidFill>
              </a:rPr>
              <a:t>课堂教学语言在课堂过程中的基本特征</a:t>
            </a:r>
          </a:p>
          <a:p>
            <a:r>
              <a:rPr lang="zh-CN" altLang="zh-CN" sz="2400" dirty="0">
                <a:solidFill>
                  <a:srgbClr val="6B799C"/>
                </a:solidFill>
              </a:rPr>
              <a:t>（</a:t>
            </a:r>
            <a:r>
              <a:rPr lang="en-US" altLang="zh-CN" sz="2400" dirty="0">
                <a:solidFill>
                  <a:srgbClr val="6B799C"/>
                </a:solidFill>
              </a:rPr>
              <a:t>1</a:t>
            </a:r>
            <a:r>
              <a:rPr lang="zh-CN" altLang="zh-CN" sz="2400" dirty="0">
                <a:solidFill>
                  <a:srgbClr val="6B799C"/>
                </a:solidFill>
              </a:rPr>
              <a:t>） 师生课堂语言的时长有差异，但频次相近</a:t>
            </a:r>
          </a:p>
          <a:p>
            <a:r>
              <a:rPr lang="zh-CN" altLang="zh-CN" sz="2400" dirty="0">
                <a:solidFill>
                  <a:srgbClr val="6B799C"/>
                </a:solidFill>
              </a:rPr>
              <a:t>（</a:t>
            </a:r>
            <a:r>
              <a:rPr lang="en-US" altLang="zh-CN" sz="2400" dirty="0">
                <a:solidFill>
                  <a:srgbClr val="6B799C"/>
                </a:solidFill>
              </a:rPr>
              <a:t>2</a:t>
            </a:r>
            <a:r>
              <a:rPr lang="zh-CN" altLang="zh-CN" sz="2400" dirty="0">
                <a:solidFill>
                  <a:srgbClr val="6B799C"/>
                </a:solidFill>
              </a:rPr>
              <a:t>） 引入教学环节以提问性语言为主，以反馈性语言和过渡性语言为辅</a:t>
            </a:r>
          </a:p>
          <a:p>
            <a:r>
              <a:rPr lang="zh-CN" altLang="zh-CN" sz="2400" dirty="0">
                <a:solidFill>
                  <a:srgbClr val="6B799C"/>
                </a:solidFill>
              </a:rPr>
              <a:t>（</a:t>
            </a:r>
            <a:r>
              <a:rPr lang="en-US" altLang="zh-CN" sz="2400" dirty="0">
                <a:solidFill>
                  <a:srgbClr val="6B799C"/>
                </a:solidFill>
              </a:rPr>
              <a:t>3</a:t>
            </a:r>
            <a:r>
              <a:rPr lang="zh-CN" altLang="zh-CN" sz="2400" dirty="0">
                <a:solidFill>
                  <a:srgbClr val="6B799C"/>
                </a:solidFill>
              </a:rPr>
              <a:t>） 主体教学部分以陈述性语言为主，以提问性语言和过渡性语言为辅</a:t>
            </a:r>
          </a:p>
          <a:p>
            <a:r>
              <a:rPr lang="zh-CN" altLang="zh-CN" sz="2400" dirty="0">
                <a:solidFill>
                  <a:srgbClr val="6B799C"/>
                </a:solidFill>
              </a:rPr>
              <a:t>（</a:t>
            </a:r>
            <a:r>
              <a:rPr lang="en-US" altLang="zh-CN" sz="2400" dirty="0">
                <a:solidFill>
                  <a:srgbClr val="6B799C"/>
                </a:solidFill>
              </a:rPr>
              <a:t>4</a:t>
            </a:r>
            <a:r>
              <a:rPr lang="zh-CN" altLang="zh-CN" sz="2400" dirty="0">
                <a:solidFill>
                  <a:srgbClr val="6B799C"/>
                </a:solidFill>
              </a:rPr>
              <a:t>） 小结教学环节以过渡性语言和反馈性语言为主，但与其他类型差异较小</a:t>
            </a:r>
          </a:p>
          <a:p>
            <a:endParaRPr lang="zh-CN" altLang="zh-CN" sz="2400" dirty="0">
              <a:solidFill>
                <a:srgbClr val="6B799C"/>
              </a:solidFill>
            </a:endParaRPr>
          </a:p>
          <a:p>
            <a:endParaRPr lang="zh-CN" altLang="en-US" dirty="0"/>
          </a:p>
          <a:p>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lvl="0" defTabSz="457200">
              <a:defRPr/>
            </a:pPr>
            <a:r>
              <a:rPr lang="zh-CN" altLang="en-US" sz="3200" b="1" dirty="0">
                <a:solidFill>
                  <a:srgbClr val="6B799C"/>
                </a:solidFill>
                <a:latin typeface="幼圆" panose="02010509060101010101" pitchFamily="49" charset="-122"/>
                <a:ea typeface="幼圆" panose="02010509060101010101" pitchFamily="49" charset="-122"/>
              </a:rPr>
              <a:t>二、小学数学专家型教师课堂话语特征研究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826881" y="1173254"/>
            <a:ext cx="10679319" cy="4832092"/>
          </a:xfrm>
          <a:prstGeom prst="rect">
            <a:avLst/>
          </a:prstGeom>
          <a:noFill/>
        </p:spPr>
        <p:txBody>
          <a:bodyPr wrap="square">
            <a:spAutoFit/>
          </a:bodyPr>
          <a:lstStyle/>
          <a:p>
            <a:endParaRPr lang="zh-CN" altLang="en-US" sz="2000" dirty="0">
              <a:solidFill>
                <a:srgbClr val="6B799C"/>
              </a:solidFill>
            </a:endParaRPr>
          </a:p>
          <a:p>
            <a:r>
              <a:rPr lang="en-US" altLang="zh-CN" sz="2400" b="1" dirty="0">
                <a:solidFill>
                  <a:srgbClr val="6B799C"/>
                </a:solidFill>
              </a:rPr>
              <a:t>(</a:t>
            </a:r>
            <a:r>
              <a:rPr lang="zh-CN" altLang="en-US" sz="2400" b="1" dirty="0">
                <a:solidFill>
                  <a:srgbClr val="6B799C"/>
                </a:solidFill>
              </a:rPr>
              <a:t>一</a:t>
            </a:r>
            <a:r>
              <a:rPr lang="en-US" altLang="zh-CN" sz="2400" b="1" dirty="0">
                <a:solidFill>
                  <a:srgbClr val="6B799C"/>
                </a:solidFill>
              </a:rPr>
              <a:t>) </a:t>
            </a:r>
            <a:r>
              <a:rPr lang="zh-CN" altLang="en-US" sz="2400" b="1" dirty="0">
                <a:solidFill>
                  <a:srgbClr val="6B799C"/>
                </a:solidFill>
              </a:rPr>
              <a:t>研究方法与工具</a:t>
            </a:r>
            <a:endParaRPr lang="en-US" altLang="zh-CN" sz="2400" b="1" dirty="0">
              <a:solidFill>
                <a:srgbClr val="6B799C"/>
              </a:solidFill>
            </a:endParaRPr>
          </a:p>
          <a:p>
            <a:r>
              <a:rPr lang="zh-CN" altLang="en-US" sz="2000" dirty="0">
                <a:solidFill>
                  <a:srgbClr val="6B799C"/>
                </a:solidFill>
              </a:rPr>
              <a:t>教师课堂教学语言主要体现在讲解和互动这两个方面，相较于讲解，互动更适合小学阶段运用。这种由教师主导的、师生之间的课堂互动语言也被称为课堂话语。课堂话语也被认为是思维与交往的媒介，课堂话语互动促使学生学习的发生。它不仅体现在知识与信息的传递，还体现在人际交往关系的建构和心智结构的塑造，可作为助力学生核心素养发展的催化剂。小学数学专家型教师的课堂话语往往较为突出，研究其特征可以为新手教师的课堂教学语言能力发展提供有益参考。</a:t>
            </a:r>
            <a:endParaRPr lang="en-US" altLang="zh-CN" sz="2000" dirty="0">
              <a:solidFill>
                <a:srgbClr val="6B799C"/>
              </a:solidFill>
            </a:endParaRPr>
          </a:p>
          <a:p>
            <a:endParaRPr lang="zh-CN" altLang="en-US" sz="2000" dirty="0">
              <a:solidFill>
                <a:srgbClr val="6B799C"/>
              </a:solidFill>
            </a:endParaRPr>
          </a:p>
          <a:p>
            <a:r>
              <a:rPr lang="en-US" altLang="zh-CN" sz="2400" b="1" dirty="0">
                <a:solidFill>
                  <a:srgbClr val="6B799C"/>
                </a:solidFill>
              </a:rPr>
              <a:t>1.</a:t>
            </a:r>
            <a:r>
              <a:rPr lang="zh-CN" altLang="en-US" sz="2400" b="1" dirty="0">
                <a:solidFill>
                  <a:srgbClr val="6B799C"/>
                </a:solidFill>
              </a:rPr>
              <a:t>研究对象</a:t>
            </a:r>
          </a:p>
          <a:p>
            <a:r>
              <a:rPr lang="zh-CN" altLang="en-US" sz="2000" dirty="0">
                <a:solidFill>
                  <a:srgbClr val="6B799C"/>
                </a:solidFill>
              </a:rPr>
              <a:t>本研究将“千课万人”第二届全国小学数学“思维发展与素养生长”高峰论坛中四位专家型教师的课堂教学视频作为研究对象，他们均满足上述标准，且</a:t>
            </a:r>
            <a:r>
              <a:rPr lang="en-US" altLang="zh-CN" sz="2000" dirty="0">
                <a:solidFill>
                  <a:srgbClr val="6B799C"/>
                </a:solidFill>
              </a:rPr>
              <a:t>W</a:t>
            </a:r>
            <a:r>
              <a:rPr lang="zh-CN" altLang="en-US" sz="2000" dirty="0">
                <a:solidFill>
                  <a:srgbClr val="6B799C"/>
                </a:solidFill>
              </a:rPr>
              <a:t>教师也是</a:t>
            </a:r>
            <a:r>
              <a:rPr lang="en-US" altLang="zh-CN" sz="2000" dirty="0">
                <a:solidFill>
                  <a:srgbClr val="6B799C"/>
                </a:solidFill>
              </a:rPr>
              <a:t>2011</a:t>
            </a:r>
            <a:r>
              <a:rPr lang="zh-CN" altLang="en-US" sz="2000" dirty="0">
                <a:solidFill>
                  <a:srgbClr val="6B799C"/>
                </a:solidFill>
              </a:rPr>
              <a:t>年版和</a:t>
            </a:r>
            <a:r>
              <a:rPr lang="en-US" altLang="zh-CN" sz="2000" dirty="0">
                <a:solidFill>
                  <a:srgbClr val="6B799C"/>
                </a:solidFill>
              </a:rPr>
              <a:t>2022</a:t>
            </a:r>
            <a:r>
              <a:rPr lang="zh-CN" altLang="en-US" sz="2000" dirty="0">
                <a:solidFill>
                  <a:srgbClr val="6B799C"/>
                </a:solidFill>
              </a:rPr>
              <a:t>年版义务教育数学课程标准研制组的核心成员，并与</a:t>
            </a:r>
            <a:r>
              <a:rPr lang="en-US" altLang="zh-CN" sz="2000" dirty="0">
                <a:solidFill>
                  <a:srgbClr val="6B799C"/>
                </a:solidFill>
              </a:rPr>
              <a:t>Y1</a:t>
            </a:r>
            <a:r>
              <a:rPr lang="zh-CN" altLang="en-US" sz="2000" dirty="0">
                <a:solidFill>
                  <a:srgbClr val="6B799C"/>
                </a:solidFill>
              </a:rPr>
              <a:t>教师同为教育部国培专家。这四节课涵盖了数与代数、图形与几何、统计与概率、综合与实践四个数学课程内容学习领域，年级分布兼顾小学三至六年级，课型兼顾新授课和拓展课。具体信息如表</a:t>
            </a:r>
            <a:r>
              <a:rPr lang="en-US" altLang="zh-CN" sz="2000" dirty="0">
                <a:solidFill>
                  <a:srgbClr val="6B799C"/>
                </a:solidFill>
              </a:rPr>
              <a:t>3-3</a:t>
            </a:r>
            <a:r>
              <a:rPr lang="zh-CN" altLang="en-US" sz="2000" dirty="0">
                <a:solidFill>
                  <a:srgbClr val="6B799C"/>
                </a:solidFill>
              </a:rPr>
              <a:t>所示。</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defTabSz="457200">
              <a:defRPr/>
            </a:pPr>
            <a:r>
              <a:rPr lang="zh-CN" altLang="en-US" sz="3200" b="1" dirty="0">
                <a:solidFill>
                  <a:srgbClr val="6B799C"/>
                </a:solidFill>
                <a:latin typeface="幼圆" panose="02010509060101010101" pitchFamily="49" charset="-122"/>
                <a:ea typeface="幼圆" panose="02010509060101010101" pitchFamily="49" charset="-122"/>
              </a:rPr>
              <a:t>二、小学数学专家型教师课堂话语特征研究</a:t>
            </a: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4025" y="1472391"/>
            <a:ext cx="11064816" cy="3047226"/>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lvl="0" defTabSz="457200">
              <a:defRPr/>
            </a:pPr>
            <a:r>
              <a:rPr lang="zh-CN" altLang="en-US" sz="3200" b="1" dirty="0">
                <a:solidFill>
                  <a:srgbClr val="6B799C"/>
                </a:solidFill>
                <a:latin typeface="幼圆" panose="02010509060101010101" pitchFamily="49" charset="-122"/>
                <a:ea typeface="幼圆" panose="02010509060101010101" pitchFamily="49" charset="-122"/>
              </a:rPr>
              <a:t>二、小学数学专家型教师课堂话语特征研究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826881" y="1173254"/>
            <a:ext cx="10679319" cy="3600986"/>
          </a:xfrm>
          <a:prstGeom prst="rect">
            <a:avLst/>
          </a:prstGeom>
          <a:noFill/>
        </p:spPr>
        <p:txBody>
          <a:bodyPr wrap="square">
            <a:spAutoFit/>
          </a:bodyPr>
          <a:lstStyle/>
          <a:p>
            <a:endParaRPr lang="zh-CN" altLang="en-US" sz="2000" dirty="0">
              <a:solidFill>
                <a:srgbClr val="6B799C"/>
              </a:solidFill>
            </a:endParaRPr>
          </a:p>
          <a:p>
            <a:r>
              <a:rPr lang="en-US" altLang="zh-CN" sz="2400" b="1" dirty="0">
                <a:solidFill>
                  <a:srgbClr val="6B799C"/>
                </a:solidFill>
              </a:rPr>
              <a:t>2. </a:t>
            </a:r>
            <a:r>
              <a:rPr lang="zh-CN" altLang="en-US" sz="2400" b="1" dirty="0">
                <a:solidFill>
                  <a:srgbClr val="6B799C"/>
                </a:solidFill>
              </a:rPr>
              <a:t>理论框架</a:t>
            </a:r>
          </a:p>
          <a:p>
            <a:endParaRPr lang="zh-CN" altLang="en-US" sz="2400" b="1" dirty="0">
              <a:solidFill>
                <a:srgbClr val="6B799C"/>
              </a:solidFill>
            </a:endParaRPr>
          </a:p>
          <a:p>
            <a:r>
              <a:rPr lang="zh-CN" altLang="en-US" sz="2000" dirty="0">
                <a:solidFill>
                  <a:srgbClr val="6B799C"/>
                </a:solidFill>
              </a:rPr>
              <a:t>“课堂话语”指课堂中的师生对话语言与互动形态，充分反映着课堂中的师生关系。对话语维度的分析主要基于曹一鸣等人提出的课堂话语定量研究三角度和课堂互动类型，同时遵循钟启泉提出的“参与、对话、分享、多样、探究”的多声对话课堂准则。分析对象主要以课堂视频为基础，考察课堂中的师生话语量、话语机会、话语类型和对话形态。具体包括三个角度的分析：师生话语量与话语机会是否满足人人皆可发表自我观点，即话语是否实现多元交响；师生话语类型及频次是否满足成员间有来有往地提问与对答，即话语是否实现相互应答；对话形态及频次是否满足师生间、生生间都可以倾听与表达，围绕共同的主题展开深入地对话，即话语是否实现多声对话。</a:t>
            </a:r>
          </a:p>
        </p:txBody>
      </p:sp>
    </p:spTree>
    <p:extLst>
      <p:ext uri="{BB962C8B-B14F-4D97-AF65-F5344CB8AC3E}">
        <p14:creationId xmlns:p14="http://schemas.microsoft.com/office/powerpoint/2010/main" val="3717417145"/>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8" name="文本框 17"/>
          <p:cNvSpPr txBox="1"/>
          <p:nvPr/>
        </p:nvSpPr>
        <p:spPr>
          <a:xfrm>
            <a:off x="349249" y="1516380"/>
            <a:ext cx="8285596" cy="4524315"/>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第</a:t>
            </a:r>
            <a:r>
              <a:rPr lang="zh-CN" altLang="en-US" sz="4800" b="1" dirty="0">
                <a:solidFill>
                  <a:srgbClr val="6B799C"/>
                </a:solidFill>
                <a:latin typeface="幼圆" panose="02010509060101010101" pitchFamily="49" charset="-122"/>
                <a:ea typeface="幼圆" panose="02010509060101010101" pitchFamily="49" charset="-122"/>
              </a:rPr>
              <a:t>三</a:t>
            </a: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章</a:t>
            </a:r>
          </a:p>
          <a:p>
            <a:pPr lvl="0" defTabSz="457200">
              <a:lnSpc>
                <a:spcPct val="150000"/>
              </a:lnSpc>
              <a:defRPr/>
            </a:pPr>
            <a:r>
              <a:rPr lang="zh-CN" altLang="en-US" sz="4800" b="1" dirty="0">
                <a:solidFill>
                  <a:srgbClr val="6B799C"/>
                </a:solidFill>
                <a:latin typeface="幼圆" panose="02010509060101010101" pitchFamily="49" charset="-122"/>
                <a:ea typeface="幼圆" panose="02010509060101010101" pitchFamily="49" charset="-122"/>
              </a:rPr>
              <a:t>小学数学课堂教学语言技能的认识与提高</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50000"/>
              </a:lnSpc>
              <a:spcBef>
                <a:spcPts val="0"/>
              </a:spcBef>
              <a:spcAft>
                <a:spcPts val="0"/>
              </a:spcAft>
              <a:buClrTx/>
              <a:buSzTx/>
              <a:buFontTx/>
              <a:buNone/>
              <a:defRPr/>
            </a:pP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lvl="0" defTabSz="457200">
              <a:defRPr/>
            </a:pPr>
            <a:r>
              <a:rPr lang="zh-CN" altLang="en-US" sz="3200" b="1" dirty="0">
                <a:solidFill>
                  <a:srgbClr val="6B799C"/>
                </a:solidFill>
                <a:latin typeface="幼圆" panose="02010509060101010101" pitchFamily="49" charset="-122"/>
                <a:ea typeface="幼圆" panose="02010509060101010101" pitchFamily="49" charset="-122"/>
              </a:rPr>
              <a:t>二、小学数学专家型教师课堂话语特征研究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826881" y="1173254"/>
            <a:ext cx="10679319" cy="1384995"/>
          </a:xfrm>
          <a:prstGeom prst="rect">
            <a:avLst/>
          </a:prstGeom>
          <a:noFill/>
        </p:spPr>
        <p:txBody>
          <a:bodyPr wrap="square">
            <a:spAutoFit/>
          </a:bodyPr>
          <a:lstStyle/>
          <a:p>
            <a:endParaRPr lang="zh-CN" altLang="en-US" sz="2000" dirty="0">
              <a:solidFill>
                <a:srgbClr val="6B799C"/>
              </a:solidFill>
            </a:endParaRPr>
          </a:p>
          <a:p>
            <a:r>
              <a:rPr lang="en-US" altLang="zh-CN" sz="2400" b="1" dirty="0">
                <a:solidFill>
                  <a:srgbClr val="6B799C"/>
                </a:solidFill>
              </a:rPr>
              <a:t>3. </a:t>
            </a:r>
            <a:r>
              <a:rPr lang="zh-CN" altLang="en-US" sz="2400" b="1" dirty="0">
                <a:solidFill>
                  <a:srgbClr val="6B799C"/>
                </a:solidFill>
              </a:rPr>
              <a:t>研究工具</a:t>
            </a:r>
          </a:p>
          <a:p>
            <a:r>
              <a:rPr lang="zh-CN" altLang="en-US" sz="2000" dirty="0">
                <a:solidFill>
                  <a:srgbClr val="6B799C"/>
                </a:solidFill>
              </a:rPr>
              <a:t>各维度指标的程度刻画，需要更为明确的观察点，根据小学数学学科的特征和课堂视频分析的研究结果，本研究设计了具体、操作性的课堂视频编码系统，如表</a:t>
            </a:r>
            <a:r>
              <a:rPr lang="en-US" altLang="zh-CN" sz="2000" dirty="0">
                <a:solidFill>
                  <a:srgbClr val="6B799C"/>
                </a:solidFill>
              </a:rPr>
              <a:t>3-4</a:t>
            </a:r>
            <a:r>
              <a:rPr lang="zh-CN" altLang="en-US" sz="2000" dirty="0">
                <a:solidFill>
                  <a:srgbClr val="6B799C"/>
                </a:solidFill>
              </a:rPr>
              <a:t>所示。</a:t>
            </a: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3610" y="2749158"/>
            <a:ext cx="10110119" cy="3706233"/>
          </a:xfrm>
          <a:prstGeom prst="rect">
            <a:avLst/>
          </a:prstGeom>
        </p:spPr>
      </p:pic>
    </p:spTree>
    <p:extLst>
      <p:ext uri="{BB962C8B-B14F-4D97-AF65-F5344CB8AC3E}">
        <p14:creationId xmlns:p14="http://schemas.microsoft.com/office/powerpoint/2010/main" val="928430809"/>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lvl="0" defTabSz="457200">
              <a:defRPr/>
            </a:pPr>
            <a:r>
              <a:rPr lang="zh-CN" altLang="en-US" sz="3200" b="1" dirty="0">
                <a:solidFill>
                  <a:srgbClr val="6B799C"/>
                </a:solidFill>
                <a:latin typeface="幼圆" panose="02010509060101010101" pitchFamily="49" charset="-122"/>
                <a:ea typeface="幼圆" panose="02010509060101010101" pitchFamily="49" charset="-122"/>
              </a:rPr>
              <a:t>二、小学数学专家型教师课堂话语特征研究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2003" y="1173254"/>
            <a:ext cx="10403080" cy="3864366"/>
          </a:xfrm>
          <a:prstGeom prst="rect">
            <a:avLst/>
          </a:prstGeom>
        </p:spPr>
      </p:pic>
    </p:spTree>
    <p:extLst>
      <p:ext uri="{BB962C8B-B14F-4D97-AF65-F5344CB8AC3E}">
        <p14:creationId xmlns:p14="http://schemas.microsoft.com/office/powerpoint/2010/main" val="4013378106"/>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lvl="0" defTabSz="457200">
              <a:defRPr/>
            </a:pPr>
            <a:r>
              <a:rPr lang="zh-CN" altLang="en-US" sz="3200" b="1" dirty="0">
                <a:solidFill>
                  <a:srgbClr val="6B799C"/>
                </a:solidFill>
                <a:latin typeface="幼圆" panose="02010509060101010101" pitchFamily="49" charset="-122"/>
                <a:ea typeface="幼圆" panose="02010509060101010101" pitchFamily="49" charset="-122"/>
              </a:rPr>
              <a:t>二、小学数学专家型教师课堂话语特征研究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文本框 2"/>
          <p:cNvSpPr txBox="1"/>
          <p:nvPr/>
        </p:nvSpPr>
        <p:spPr>
          <a:xfrm>
            <a:off x="629167" y="1909676"/>
            <a:ext cx="10563368" cy="2862322"/>
          </a:xfrm>
          <a:prstGeom prst="rect">
            <a:avLst/>
          </a:prstGeom>
          <a:noFill/>
        </p:spPr>
        <p:txBody>
          <a:bodyPr wrap="square" rtlCol="0">
            <a:spAutoFit/>
          </a:bodyPr>
          <a:lstStyle/>
          <a:p>
            <a:r>
              <a:rPr lang="zh-CN" altLang="zh-CN" sz="2000" dirty="0">
                <a:solidFill>
                  <a:srgbClr val="6B799C"/>
                </a:solidFill>
              </a:rPr>
              <a:t>本研究主要采用课堂视频分析，并结合对教学设计的文本分析，研究主要分为两个步骤：第一是对四位专家型教师的课堂视频进行编码，包括对课堂视频进行全程的文字转录，再根据编码系统对所有的转录文字进行编码，并有意识地标记课堂教学中的关键节点和教师提出的大小任务与基本问题，而后对编码结果进行统计。第二，在对编码数据定量分析的基础上，再反复观看课堂视频和教学文本，既遵循各维度的分析角度深入细致地对专家型教师课堂话语的特征进行定性分析，又在课例的比较中尝试提炼出共同特征。为了更好地揭示专家型教师课堂教学形态背后的话语特征，研究者从两个方面进行分析：一方面，从整节课层面分析师生话语量、话语机会和对话形态，另一方面，从每一语句层面分析师生话语类型和对应功能，进而提炼了专家型教师课堂话语的基本特征。</a:t>
            </a:r>
          </a:p>
        </p:txBody>
      </p:sp>
    </p:spTree>
    <p:extLst>
      <p:ext uri="{BB962C8B-B14F-4D97-AF65-F5344CB8AC3E}">
        <p14:creationId xmlns:p14="http://schemas.microsoft.com/office/powerpoint/2010/main" val="2788542522"/>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lvl="0" defTabSz="457200">
              <a:defRPr/>
            </a:pPr>
            <a:r>
              <a:rPr lang="zh-CN" altLang="en-US" sz="3200" b="1" dirty="0">
                <a:solidFill>
                  <a:srgbClr val="6B799C"/>
                </a:solidFill>
                <a:latin typeface="幼圆" panose="02010509060101010101" pitchFamily="49" charset="-122"/>
                <a:ea typeface="幼圆" panose="02010509060101010101" pitchFamily="49" charset="-122"/>
              </a:rPr>
              <a:t>二、小学数学专家型教师课堂话语特征研究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826881" y="1173254"/>
            <a:ext cx="10679319" cy="769441"/>
          </a:xfrm>
          <a:prstGeom prst="rect">
            <a:avLst/>
          </a:prstGeom>
          <a:noFill/>
        </p:spPr>
        <p:txBody>
          <a:bodyPr wrap="square">
            <a:spAutoFit/>
          </a:bodyPr>
          <a:lstStyle/>
          <a:p>
            <a:endParaRPr lang="zh-CN" altLang="en-US" sz="2000" dirty="0">
              <a:solidFill>
                <a:srgbClr val="6B799C"/>
              </a:solidFill>
            </a:endParaRPr>
          </a:p>
          <a:p>
            <a:r>
              <a:rPr lang="en-US" altLang="zh-CN" sz="2400" b="1" dirty="0">
                <a:solidFill>
                  <a:srgbClr val="6B799C"/>
                </a:solidFill>
              </a:rPr>
              <a:t>(</a:t>
            </a:r>
            <a:r>
              <a:rPr lang="zh-CN" altLang="en-US" sz="2400" b="1" dirty="0">
                <a:solidFill>
                  <a:srgbClr val="6B799C"/>
                </a:solidFill>
              </a:rPr>
              <a:t>二</a:t>
            </a:r>
            <a:r>
              <a:rPr lang="en-US" altLang="zh-CN" sz="2400" b="1" dirty="0">
                <a:solidFill>
                  <a:srgbClr val="6B799C"/>
                </a:solidFill>
              </a:rPr>
              <a:t>) </a:t>
            </a:r>
            <a:r>
              <a:rPr lang="zh-CN" altLang="en-US" sz="2400" b="1" dirty="0">
                <a:solidFill>
                  <a:srgbClr val="6B799C"/>
                </a:solidFill>
              </a:rPr>
              <a:t>研究结果与分析</a:t>
            </a:r>
            <a:endParaRPr lang="en-US" altLang="zh-CN" sz="2400" b="1" dirty="0">
              <a:solidFill>
                <a:srgbClr val="6B799C"/>
              </a:solidFill>
            </a:endParaRPr>
          </a:p>
        </p:txBody>
      </p:sp>
      <p:pic>
        <p:nvPicPr>
          <p:cNvPr id="3" name="图片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24329" y="1970993"/>
            <a:ext cx="7687748" cy="4887007"/>
          </a:xfrm>
          <a:prstGeom prst="rect">
            <a:avLst/>
          </a:prstGeom>
        </p:spPr>
      </p:pic>
    </p:spTree>
    <p:extLst>
      <p:ext uri="{BB962C8B-B14F-4D97-AF65-F5344CB8AC3E}">
        <p14:creationId xmlns:p14="http://schemas.microsoft.com/office/powerpoint/2010/main" val="1660529393"/>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lvl="0" defTabSz="457200">
              <a:defRPr/>
            </a:pPr>
            <a:r>
              <a:rPr lang="zh-CN" altLang="en-US" sz="3200" b="1" dirty="0">
                <a:solidFill>
                  <a:srgbClr val="6B799C"/>
                </a:solidFill>
                <a:latin typeface="幼圆" panose="02010509060101010101" pitchFamily="49" charset="-122"/>
                <a:ea typeface="幼圆" panose="02010509060101010101" pitchFamily="49" charset="-122"/>
              </a:rPr>
              <a:t>二、小学数学专家型教师课堂话语特征研究</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pic>
        <p:nvPicPr>
          <p:cNvPr id="5" name="图片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35510" y="1322823"/>
            <a:ext cx="7392432" cy="3067478"/>
          </a:xfrm>
          <a:prstGeom prst="rect">
            <a:avLst/>
          </a:prstGeom>
        </p:spPr>
      </p:pic>
      <p:sp>
        <p:nvSpPr>
          <p:cNvPr id="8" name="文本框 7"/>
          <p:cNvSpPr txBox="1"/>
          <p:nvPr/>
        </p:nvSpPr>
        <p:spPr>
          <a:xfrm>
            <a:off x="629167" y="4884887"/>
            <a:ext cx="10563368" cy="1015663"/>
          </a:xfrm>
          <a:prstGeom prst="rect">
            <a:avLst/>
          </a:prstGeom>
          <a:noFill/>
        </p:spPr>
        <p:txBody>
          <a:bodyPr wrap="square" rtlCol="0">
            <a:spAutoFit/>
          </a:bodyPr>
          <a:lstStyle/>
          <a:p>
            <a:pPr marL="457200" indent="-457200">
              <a:buAutoNum type="arabicPeriod"/>
            </a:pPr>
            <a:r>
              <a:rPr lang="zh-CN" altLang="en-US" sz="2000" dirty="0">
                <a:solidFill>
                  <a:srgbClr val="6B799C"/>
                </a:solidFill>
              </a:rPr>
              <a:t>专家型小学数学教师会以充分的发言机会与时间实现互动的多元交响</a:t>
            </a:r>
            <a:endParaRPr lang="en-US" altLang="zh-CN" sz="2000" dirty="0">
              <a:solidFill>
                <a:srgbClr val="6B799C"/>
              </a:solidFill>
            </a:endParaRPr>
          </a:p>
          <a:p>
            <a:pPr marL="457200" indent="-457200">
              <a:buAutoNum type="arabicPeriod"/>
            </a:pPr>
            <a:r>
              <a:rPr lang="zh-CN" altLang="en-US" sz="2000" dirty="0">
                <a:solidFill>
                  <a:srgbClr val="6B799C"/>
                </a:solidFill>
              </a:rPr>
              <a:t>专家型小学数学教师通过提问性语言的频繁使用实现师生互动</a:t>
            </a:r>
            <a:endParaRPr lang="en-US" altLang="zh-CN" sz="2000" dirty="0">
              <a:solidFill>
                <a:srgbClr val="6B799C"/>
              </a:solidFill>
            </a:endParaRPr>
          </a:p>
          <a:p>
            <a:pPr marL="457200" indent="-457200">
              <a:buAutoNum type="arabicPeriod"/>
            </a:pPr>
            <a:r>
              <a:rPr lang="zh-CN" altLang="en-US" sz="2000" dirty="0">
                <a:solidFill>
                  <a:srgbClr val="6B799C"/>
                </a:solidFill>
              </a:rPr>
              <a:t>专家型小学数学教师通过集体成员间的多向互动实现多声对话</a:t>
            </a:r>
            <a:endParaRPr lang="zh-CN" altLang="zh-CN" sz="2000" dirty="0">
              <a:solidFill>
                <a:srgbClr val="6B799C"/>
              </a:solidFill>
            </a:endParaRPr>
          </a:p>
        </p:txBody>
      </p:sp>
    </p:spTree>
    <p:extLst>
      <p:ext uri="{BB962C8B-B14F-4D97-AF65-F5344CB8AC3E}">
        <p14:creationId xmlns:p14="http://schemas.microsoft.com/office/powerpoint/2010/main" val="1461120168"/>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3</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7"/>
          <p:cNvSpPr txBox="1">
            <a:spLocks noChangeArrowheads="1"/>
          </p:cNvSpPr>
          <p:nvPr>
            <p:custDataLst>
              <p:tags r:id="rId1"/>
            </p:custDataLst>
          </p:nvPr>
        </p:nvSpPr>
        <p:spPr bwMode="auto">
          <a:xfrm>
            <a:off x="6123307" y="2994557"/>
            <a:ext cx="478984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lvl="0" algn="ctr" defTabSz="457200">
              <a:lnSpc>
                <a:spcPct val="100000"/>
              </a:lnSpc>
              <a:spcBef>
                <a:spcPct val="0"/>
              </a:spcBef>
              <a:buNone/>
              <a:defRPr/>
            </a:pPr>
            <a:r>
              <a:rPr lang="zh-CN" altLang="en-US" sz="3200" b="1" dirty="0">
                <a:solidFill>
                  <a:srgbClr val="6B799C"/>
                </a:solidFill>
                <a:latin typeface="幼圆" panose="02010509060101010101" pitchFamily="49" charset="-122"/>
                <a:ea typeface="幼圆" panose="02010509060101010101" pitchFamily="49" charset="-122"/>
              </a:rPr>
              <a:t>小学数学课堂教学语言技能的提高</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1"/>
            </p:custDataLst>
          </p:nvPr>
        </p:nvSpPr>
        <p:spPr bwMode="auto">
          <a:xfrm>
            <a:off x="413440" y="362968"/>
            <a:ext cx="841509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a:t>
            </a:r>
          </a:p>
        </p:txBody>
      </p:sp>
      <p:sp>
        <p:nvSpPr>
          <p:cNvPr id="5" name="TextBox 13"/>
          <p:cNvSpPr txBox="1">
            <a:spLocks noChangeArrowheads="1"/>
          </p:cNvSpPr>
          <p:nvPr/>
        </p:nvSpPr>
        <p:spPr bwMode="auto">
          <a:xfrm>
            <a:off x="1119596" y="244891"/>
            <a:ext cx="10330876"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defTabSz="457200">
              <a:lnSpc>
                <a:spcPct val="150000"/>
              </a:lnSpc>
              <a:defRPr/>
            </a:pPr>
            <a:r>
              <a:rPr lang="zh-CN" altLang="en-US" sz="3200" b="1" dirty="0">
                <a:solidFill>
                  <a:srgbClr val="6B799C"/>
                </a:solidFill>
                <a:latin typeface="幼圆" panose="02010509060101010101" pitchFamily="49" charset="-122"/>
                <a:ea typeface="幼圆" panose="02010509060101010101" pitchFamily="49" charset="-122"/>
                <a:sym typeface="Arial" panose="020B0604020202020204" pitchFamily="34" charset="0"/>
              </a:rPr>
              <a:t>一、</a:t>
            </a:r>
            <a:r>
              <a:rPr lang="zh-CN" altLang="en-US" sz="3200" b="1" dirty="0">
                <a:solidFill>
                  <a:srgbClr val="6B799C"/>
                </a:solidFill>
                <a:latin typeface="幼圆" panose="02010509060101010101" pitchFamily="49" charset="-122"/>
                <a:ea typeface="幼圆" panose="02010509060101010101" pitchFamily="49" charset="-122"/>
              </a:rPr>
              <a:t>树立较强的课堂教学语言技能提升意识是前提，积极反思是关键</a:t>
            </a:r>
          </a:p>
        </p:txBody>
      </p:sp>
      <p:sp>
        <p:nvSpPr>
          <p:cNvPr id="6" name="文本框 5"/>
          <p:cNvSpPr txBox="1"/>
          <p:nvPr/>
        </p:nvSpPr>
        <p:spPr>
          <a:xfrm>
            <a:off x="629167" y="1758031"/>
            <a:ext cx="11101436" cy="5016758"/>
          </a:xfrm>
          <a:prstGeom prst="rect">
            <a:avLst/>
          </a:prstGeom>
          <a:noFill/>
        </p:spPr>
        <p:txBody>
          <a:bodyPr wrap="square">
            <a:spAutoFit/>
          </a:bodyPr>
          <a:lstStyle/>
          <a:p>
            <a:pPr marL="342900" indent="-342900">
              <a:buFont typeface="Arial" panose="020B0604020202020204" pitchFamily="34" charset="0"/>
              <a:buChar char="•"/>
            </a:pPr>
            <a:r>
              <a:rPr lang="zh-CN" altLang="en-US" sz="2000" dirty="0">
                <a:solidFill>
                  <a:srgbClr val="6B799C"/>
                </a:solidFill>
              </a:rPr>
              <a:t>在教师专业的发展过程中，积极的意识始终是前提，教师首先要树立较强的课堂教学语言提升意识，才能更有效地提高。倘若教师具有较强的提高意识，在观摩课堂教学时，就会对授课教师的语言表达内容、风格和语言的亮点更加关注，并结合自身的具体情况，经分析后有针对性地进行提高；在自己开展教学实践时，就会有意识地对课堂教学语言进行设计，尤其是关键性的提问和转换性语言；甚至在现实生活中，也会对周围人的语言表达进行重点关注。</a:t>
            </a:r>
          </a:p>
          <a:p>
            <a:pPr marL="342900" indent="-342900">
              <a:buFont typeface="Arial" panose="020B0604020202020204" pitchFamily="34" charset="0"/>
              <a:buChar char="•"/>
            </a:pP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所以，在课堂教学语言技能提高的过程中，教师是否有积极提高的意识是前提条件，只有具备强烈的愿望，才会更具提高课堂教学语言技能的积极性和主动性，提高的程度也会更显著。</a:t>
            </a:r>
          </a:p>
          <a:p>
            <a:pPr marL="342900" indent="-342900">
              <a:buFont typeface="Arial" panose="020B0604020202020204" pitchFamily="34" charset="0"/>
              <a:buChar char="•"/>
            </a:pPr>
            <a:endParaRPr lang="zh-CN" altLang="en-US"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此外，教师自身的积极反思也是课堂教学语言技能提升的关键，看到的、听到的，只有经过不断地反思，才能有效内化为自己的。教师通过不断反思自身课堂教学语言特色，尤其是课堂教学语言在数学学科性、准确性、合理性、教育性、启发性、可接受性、简明性等方面的表现，才能更清晰地认识到自己该项教学技能的优点与不足，并有针对性地制定优化改进策略，课堂教学语言技能提高才能有的放矢。所以，职前教师或新手教师要积极反思，主动思考，经常性地琢磨某句话该怎么表达，刚才自己或者其他教师这样说是好还是不好，等等。这对课堂教学语言技能的提高是十分有帮助的。</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1"/>
            </p:custDataLst>
          </p:nvPr>
        </p:nvSpPr>
        <p:spPr bwMode="auto">
          <a:xfrm>
            <a:off x="413440" y="362968"/>
            <a:ext cx="841509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a:t>
            </a:r>
          </a:p>
        </p:txBody>
      </p:sp>
      <p:sp>
        <p:nvSpPr>
          <p:cNvPr id="5" name="TextBox 13"/>
          <p:cNvSpPr txBox="1">
            <a:spLocks noChangeArrowheads="1"/>
          </p:cNvSpPr>
          <p:nvPr/>
        </p:nvSpPr>
        <p:spPr bwMode="auto">
          <a:xfrm>
            <a:off x="1119596" y="244891"/>
            <a:ext cx="1033087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defTabSz="457200">
              <a:lnSpc>
                <a:spcPct val="150000"/>
              </a:lnSpc>
              <a:defRPr/>
            </a:pPr>
            <a:r>
              <a:rPr lang="zh-CN" altLang="en-US" sz="3200" b="1" dirty="0">
                <a:solidFill>
                  <a:srgbClr val="6B799C"/>
                </a:solidFill>
                <a:latin typeface="幼圆" panose="02010509060101010101" pitchFamily="49" charset="-122"/>
                <a:ea typeface="幼圆" panose="02010509060101010101" pitchFamily="49" charset="-122"/>
              </a:rPr>
              <a:t>二、 在课堂教学语言内容方面，先确保准确性，再逐步过渡到合理性</a:t>
            </a:r>
          </a:p>
        </p:txBody>
      </p:sp>
      <p:sp>
        <p:nvSpPr>
          <p:cNvPr id="6" name="文本框 5"/>
          <p:cNvSpPr txBox="1"/>
          <p:nvPr/>
        </p:nvSpPr>
        <p:spPr>
          <a:xfrm>
            <a:off x="629167" y="1758031"/>
            <a:ext cx="11101436" cy="4708981"/>
          </a:xfrm>
          <a:prstGeom prst="rect">
            <a:avLst/>
          </a:prstGeom>
          <a:noFill/>
        </p:spPr>
        <p:txBody>
          <a:bodyPr wrap="square">
            <a:spAutoFit/>
          </a:bodyPr>
          <a:lstStyle/>
          <a:p>
            <a:pPr marL="342900" indent="-342900" algn="just">
              <a:buFont typeface="Arial" panose="020B0604020202020204" pitchFamily="34" charset="0"/>
              <a:buChar char="•"/>
            </a:pPr>
            <a:r>
              <a:rPr lang="zh-CN" altLang="en-US" sz="2000" dirty="0">
                <a:solidFill>
                  <a:srgbClr val="6B799C"/>
                </a:solidFill>
              </a:rPr>
              <a:t>课堂教学语言是教学信息传递的载体，也是教师开展教学工作的重要工具。教师在进行课堂教学语言训练时，首先需要确保课堂教学语言内容的准确性，保证教学内容的准确性与科学性，这也是数学教学正确性的基本保证，可以帮助学生正确理解数学内容。</a:t>
            </a:r>
            <a:endParaRPr lang="en-US" altLang="zh-CN" sz="2000" dirty="0">
              <a:solidFill>
                <a:srgbClr val="6B799C"/>
              </a:solidFill>
            </a:endParaRPr>
          </a:p>
          <a:p>
            <a:pPr marL="342900" indent="-342900" algn="just">
              <a:buFont typeface="Arial" panose="020B0604020202020204" pitchFamily="34" charset="0"/>
              <a:buChar char="•"/>
            </a:pPr>
            <a:endParaRPr lang="en-US" altLang="zh-CN" sz="2000" dirty="0">
              <a:solidFill>
                <a:srgbClr val="6B799C"/>
              </a:solidFill>
            </a:endParaRPr>
          </a:p>
          <a:p>
            <a:pPr marL="342900" indent="-342900" algn="just">
              <a:buFont typeface="Arial" panose="020B0604020202020204" pitchFamily="34" charset="0"/>
              <a:buChar char="•"/>
            </a:pPr>
            <a:r>
              <a:rPr lang="zh-CN" altLang="en-US" sz="2000" dirty="0">
                <a:solidFill>
                  <a:srgbClr val="6B799C"/>
                </a:solidFill>
              </a:rPr>
              <a:t>教师应在日常的教学中做好示范作用，帮助学生学会规范表达数学的概念、定理等内容，在确保准确性的前提下，再追求通俗化，让相关内容更通俗易懂。准确性是数学教师教学语言的前提，在确保了表达的准确性后，教师在训练或者教学实践时，可慢慢让自己的语言表达更加合理性，也就是不但说得对，而且学生也能更好理解。教师的课堂教学语言需合乎逻辑、合乎学生学习的基本情况，这是教学质量的另一重要保障。一方面，教师要重视学生的年龄特点和认知水平，根据学生特点灵活调整课堂教学语言；另一方面，教师要重视学生已有的生活和学习经验，尽可能地设计富有层次的课堂教学语言引导学生在现有知识经验的基础上积累新的知识经验。</a:t>
            </a:r>
          </a:p>
          <a:p>
            <a:pPr marL="342900" indent="-342900" algn="just">
              <a:buFont typeface="Arial" panose="020B0604020202020204" pitchFamily="34" charset="0"/>
              <a:buChar char="•"/>
            </a:pPr>
            <a:endParaRPr lang="en-US" altLang="zh-CN" sz="2000" dirty="0">
              <a:solidFill>
                <a:srgbClr val="6B799C"/>
              </a:solidFill>
            </a:endParaRPr>
          </a:p>
          <a:p>
            <a:pPr marL="342900" indent="-342900" algn="just">
              <a:buFont typeface="Arial" panose="020B0604020202020204" pitchFamily="34" charset="0"/>
              <a:buChar char="•"/>
            </a:pPr>
            <a:r>
              <a:rPr lang="zh-CN" altLang="en-US" sz="2000" dirty="0">
                <a:solidFill>
                  <a:srgbClr val="6B799C"/>
                </a:solidFill>
              </a:rPr>
              <a:t>在教师的层层引导下，学生可以由浅入深、由易到难地掌握平均数的基础知识，这种语言表达也充分彰显了教学智慧。</a:t>
            </a:r>
          </a:p>
        </p:txBody>
      </p:sp>
    </p:spTree>
    <p:extLst>
      <p:ext uri="{BB962C8B-B14F-4D97-AF65-F5344CB8AC3E}">
        <p14:creationId xmlns:p14="http://schemas.microsoft.com/office/powerpoint/2010/main" val="34675574"/>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1"/>
            </p:custDataLst>
          </p:nvPr>
        </p:nvSpPr>
        <p:spPr bwMode="auto">
          <a:xfrm>
            <a:off x="413440" y="362968"/>
            <a:ext cx="841509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a:t>
            </a:r>
          </a:p>
        </p:txBody>
      </p:sp>
      <p:sp>
        <p:nvSpPr>
          <p:cNvPr id="5" name="TextBox 13"/>
          <p:cNvSpPr txBox="1">
            <a:spLocks noChangeArrowheads="1"/>
          </p:cNvSpPr>
          <p:nvPr/>
        </p:nvSpPr>
        <p:spPr bwMode="auto">
          <a:xfrm>
            <a:off x="1119596" y="244891"/>
            <a:ext cx="10330876"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defTabSz="457200">
              <a:lnSpc>
                <a:spcPct val="150000"/>
              </a:lnSpc>
              <a:defRPr/>
            </a:pPr>
            <a:r>
              <a:rPr lang="zh-CN" altLang="en-US" sz="3200" b="1" dirty="0">
                <a:solidFill>
                  <a:srgbClr val="6B799C"/>
                </a:solidFill>
                <a:latin typeface="幼圆" panose="02010509060101010101" pitchFamily="49" charset="-122"/>
                <a:ea typeface="幼圆" panose="02010509060101010101" pitchFamily="49" charset="-122"/>
              </a:rPr>
              <a:t>三、 树立提问意识，精心设计关键性提问，注重提问的灵活性</a:t>
            </a:r>
          </a:p>
        </p:txBody>
      </p:sp>
      <p:sp>
        <p:nvSpPr>
          <p:cNvPr id="6" name="文本框 5"/>
          <p:cNvSpPr txBox="1"/>
          <p:nvPr/>
        </p:nvSpPr>
        <p:spPr>
          <a:xfrm>
            <a:off x="629167" y="1758031"/>
            <a:ext cx="11101436" cy="4708981"/>
          </a:xfrm>
          <a:prstGeom prst="rect">
            <a:avLst/>
          </a:prstGeom>
          <a:noFill/>
        </p:spPr>
        <p:txBody>
          <a:bodyPr wrap="square">
            <a:spAutoFit/>
          </a:bodyPr>
          <a:lstStyle/>
          <a:p>
            <a:pPr marL="342900" indent="-342900">
              <a:buFont typeface="Arial" panose="020B0604020202020204" pitchFamily="34" charset="0"/>
              <a:buChar char="•"/>
            </a:pPr>
            <a:r>
              <a:rPr lang="zh-CN" altLang="en-US" sz="2000" dirty="0">
                <a:solidFill>
                  <a:srgbClr val="6B799C"/>
                </a:solidFill>
              </a:rPr>
              <a:t>教师应正确认识课堂提问在小学数学课堂教学中的重要性，能基于小学生的学习特征和数学课程的抽象性和逻辑性，利用课堂提问引发学生的学习兴趣，引导学生逐步探索数学知识的内在要义。研究表明，专家型教师善于通过课堂提问帮助学生建立知识联结，通过课堂提问启发学生思维、帮助学生理解数学，通过追问反馈学生的回答、引导学生主动发现认知障碍。在课堂提问的牵引下获得的数学知识，相比较教师的直接讲授，学生会理解得更深刻，学习的过程也会更有乐趣。新手教师不仅要树立课堂提问的意识，还应以专家型教师的课堂提问为参考，在实践中不断摸索，逐步提升课堂提问的质量。</a:t>
            </a:r>
            <a:endParaRPr lang="en-US" altLang="zh-CN" sz="2000" dirty="0">
              <a:solidFill>
                <a:srgbClr val="6B799C"/>
              </a:solidFill>
            </a:endParaRPr>
          </a:p>
          <a:p>
            <a:pPr marL="342900" indent="-342900">
              <a:buFont typeface="Arial" panose="020B0604020202020204" pitchFamily="34" charset="0"/>
              <a:buChar char="•"/>
            </a:pPr>
            <a:endParaRPr lang="en-US" altLang="zh-CN"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课堂提问虽然具有生成性和随机性，但是它并不是随意的，也不是完全凭借教师的教学经验和实践性知识，更不是“满堂问”。研究发现，专家型教师在授课以前都会认真备课，其中一个重要环节就是对课堂教学中的关键性提问进行设计。他们会针对教学的重点和难点，预判学生可能出现的认知障碍或遗漏，并构思怎样的提问可以让学生更好地理解数学。同时，研究还发现，专家型教师往往会通过一系列有关联的、层层递进的提问帮助学生逐步获得正确答案。这些问题虽然不太可能完全在课前准备，但是类似的提问需要在课前进行设计，尤其是设置何种类型和何种导向的提问。只有做到心中有数，才能在课堂中有的放矢。</a:t>
            </a:r>
          </a:p>
        </p:txBody>
      </p:sp>
    </p:spTree>
    <p:extLst>
      <p:ext uri="{BB962C8B-B14F-4D97-AF65-F5344CB8AC3E}">
        <p14:creationId xmlns:p14="http://schemas.microsoft.com/office/powerpoint/2010/main" val="4282003096"/>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1"/>
            </p:custDataLst>
          </p:nvPr>
        </p:nvSpPr>
        <p:spPr bwMode="auto">
          <a:xfrm>
            <a:off x="413440" y="362968"/>
            <a:ext cx="841509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a:t>
            </a:r>
          </a:p>
        </p:txBody>
      </p:sp>
      <p:sp>
        <p:nvSpPr>
          <p:cNvPr id="5" name="TextBox 13"/>
          <p:cNvSpPr txBox="1">
            <a:spLocks noChangeArrowheads="1"/>
          </p:cNvSpPr>
          <p:nvPr/>
        </p:nvSpPr>
        <p:spPr bwMode="auto">
          <a:xfrm>
            <a:off x="1119596" y="244891"/>
            <a:ext cx="10330876" cy="13849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defTabSz="457200">
              <a:lnSpc>
                <a:spcPct val="150000"/>
              </a:lnSpc>
              <a:defRPr/>
            </a:pPr>
            <a:r>
              <a:rPr lang="zh-CN" altLang="en-US" sz="3200" b="1" dirty="0">
                <a:solidFill>
                  <a:srgbClr val="6B799C"/>
                </a:solidFill>
                <a:latin typeface="幼圆" panose="02010509060101010101" pitchFamily="49" charset="-122"/>
                <a:ea typeface="幼圆" panose="02010509060101010101" pitchFamily="49" charset="-122"/>
              </a:rPr>
              <a:t>四、 在课堂教学语言辅助方面，先确保有效性，再逐步过渡到多样性</a:t>
            </a:r>
          </a:p>
        </p:txBody>
      </p:sp>
      <p:sp>
        <p:nvSpPr>
          <p:cNvPr id="6" name="文本框 5"/>
          <p:cNvSpPr txBox="1"/>
          <p:nvPr/>
        </p:nvSpPr>
        <p:spPr>
          <a:xfrm>
            <a:off x="629167" y="1758031"/>
            <a:ext cx="11101436" cy="4093428"/>
          </a:xfrm>
          <a:prstGeom prst="rect">
            <a:avLst/>
          </a:prstGeom>
          <a:noFill/>
        </p:spPr>
        <p:txBody>
          <a:bodyPr wrap="square">
            <a:spAutoFit/>
          </a:bodyPr>
          <a:lstStyle/>
          <a:p>
            <a:pPr marL="342900" indent="-342900">
              <a:buFont typeface="Arial" panose="020B0604020202020204" pitchFamily="34" charset="0"/>
              <a:buChar char="•"/>
            </a:pPr>
            <a:r>
              <a:rPr lang="zh-CN" altLang="en-US" sz="2000" dirty="0">
                <a:solidFill>
                  <a:srgbClr val="6B799C"/>
                </a:solidFill>
              </a:rPr>
              <a:t>课堂教学语言作为教学信息传递的载体，要实现信息的切实传递，充分发挥语言的传递功能，确保其有效性是必须的。教师除了要保证语言内容本身的科学合理性之外，还要保证语言内容在学生的认知能力范围之内，也要与学生时下的思维水平与接受水平保持一致，这样学生才能更好地接收和理解传递的信息，进而确保语言的有效性。这就需要教师在陈述时，能借助各种语言载体，以及肢体和表情等作为辅助，使表达更加形象、生动，所以教师要注重辅助性语言的训练和发展。</a:t>
            </a:r>
          </a:p>
          <a:p>
            <a:pPr marL="342900" indent="-342900">
              <a:buFont typeface="Arial" panose="020B0604020202020204" pitchFamily="34" charset="0"/>
              <a:buChar char="•"/>
            </a:pPr>
            <a:endParaRPr lang="en-US" altLang="zh-CN"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辅助性语言的运用，首先要保证有效，如果教师在实践过程中发现某些辅助性语言十分有效，就要坚持使用，等到用得较为娴熟了，再考虑是否将多种辅助性语言相结合。语音语调和节奏的变化，以及肢体语言和表情的多样，会使课堂更加生动，更能调动课堂学习气氛。面对不同学生在生活经历、知识背景、认识水平、认知风格、性格等方面的差异性，一成不变的语言显然难以凸显出“以学生为中心”的主体性理念，正视并善用学生的差异需要借助多样化的课堂教学语言。</a:t>
            </a:r>
          </a:p>
        </p:txBody>
      </p:sp>
    </p:spTree>
    <p:extLst>
      <p:ext uri="{BB962C8B-B14F-4D97-AF65-F5344CB8AC3E}">
        <p14:creationId xmlns:p14="http://schemas.microsoft.com/office/powerpoint/2010/main" val="136313771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等腰三角形 33"/>
          <p:cNvSpPr/>
          <p:nvPr/>
        </p:nvSpPr>
        <p:spPr>
          <a:xfrm>
            <a:off x="83370" y="477543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0800000">
            <a:off x="0" y="32224"/>
            <a:ext cx="4496263" cy="297180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3227317" y="4867661"/>
            <a:ext cx="1105017" cy="45720"/>
            <a:chOff x="1066971" y="3068807"/>
            <a:chExt cx="1105017" cy="45720"/>
          </a:xfrm>
          <a:solidFill>
            <a:srgbClr val="6B799C"/>
          </a:solidFill>
        </p:grpSpPr>
        <p:sp>
          <p:nvSpPr>
            <p:cNvPr id="13" name="椭圆 12"/>
            <p:cNvSpPr/>
            <p:nvPr/>
          </p:nvSpPr>
          <p:spPr>
            <a:xfrm>
              <a:off x="10669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4" name="椭圆 13"/>
            <p:cNvSpPr/>
            <p:nvPr/>
          </p:nvSpPr>
          <p:spPr>
            <a:xfrm>
              <a:off x="12435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5" name="椭圆 14"/>
            <p:cNvSpPr/>
            <p:nvPr/>
          </p:nvSpPr>
          <p:spPr>
            <a:xfrm>
              <a:off x="14200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6" name="椭圆 15"/>
            <p:cNvSpPr/>
            <p:nvPr/>
          </p:nvSpPr>
          <p:spPr>
            <a:xfrm>
              <a:off x="15966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7" name="椭圆 16"/>
            <p:cNvSpPr/>
            <p:nvPr/>
          </p:nvSpPr>
          <p:spPr>
            <a:xfrm>
              <a:off x="17731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8" name="椭圆 17"/>
            <p:cNvSpPr/>
            <p:nvPr/>
          </p:nvSpPr>
          <p:spPr>
            <a:xfrm>
              <a:off x="19497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9" name="椭圆 18"/>
            <p:cNvSpPr/>
            <p:nvPr/>
          </p:nvSpPr>
          <p:spPr>
            <a:xfrm>
              <a:off x="2126268"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grpSp>
      <p:sp>
        <p:nvSpPr>
          <p:cNvPr id="20" name="文本框 19"/>
          <p:cNvSpPr txBox="1"/>
          <p:nvPr/>
        </p:nvSpPr>
        <p:spPr>
          <a:xfrm>
            <a:off x="3273037" y="2745004"/>
            <a:ext cx="1598035"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目 录</a:t>
            </a:r>
          </a:p>
        </p:txBody>
      </p:sp>
      <p:sp>
        <p:nvSpPr>
          <p:cNvPr id="21" name="TextBox 13"/>
          <p:cNvSpPr txBox="1">
            <a:spLocks noChangeArrowheads="1"/>
          </p:cNvSpPr>
          <p:nvPr/>
        </p:nvSpPr>
        <p:spPr bwMode="auto">
          <a:xfrm>
            <a:off x="3182681" y="5031763"/>
            <a:ext cx="12400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dist" defTabSz="1216025" rtl="0" eaLnBrk="1" fontAlgn="auto" latinLnBrk="0" hangingPunct="1">
              <a:lnSpc>
                <a:spcPct val="100000"/>
              </a:lnSpc>
              <a:spcBef>
                <a:spcPct val="20000"/>
              </a:spcBef>
              <a:spcAft>
                <a:spcPts val="0"/>
              </a:spcAft>
              <a:buClrTx/>
              <a:buSzTx/>
              <a:buFontTx/>
              <a:buNone/>
              <a:defRPr/>
            </a:pPr>
            <a:r>
              <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rPr>
              <a:t>content</a:t>
            </a:r>
          </a:p>
        </p:txBody>
      </p:sp>
      <p:sp>
        <p:nvSpPr>
          <p:cNvPr id="22" name="文本框 15"/>
          <p:cNvSpPr txBox="1">
            <a:spLocks noChangeArrowheads="1"/>
          </p:cNvSpPr>
          <p:nvPr>
            <p:custDataLst>
              <p:tags r:id="rId1"/>
            </p:custDataLst>
          </p:nvPr>
        </p:nvSpPr>
        <p:spPr bwMode="auto">
          <a:xfrm>
            <a:off x="5944225" y="2290837"/>
            <a:ext cx="5360035"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小学数学课堂教学语言技能的认识</a:t>
            </a:r>
          </a:p>
        </p:txBody>
      </p:sp>
      <p:sp>
        <p:nvSpPr>
          <p:cNvPr id="23" name="文本框 17"/>
          <p:cNvSpPr txBox="1">
            <a:spLocks noChangeArrowheads="1"/>
          </p:cNvSpPr>
          <p:nvPr>
            <p:custDataLst>
              <p:tags r:id="rId2"/>
            </p:custDataLst>
          </p:nvPr>
        </p:nvSpPr>
        <p:spPr bwMode="auto">
          <a:xfrm>
            <a:off x="5944225" y="3533529"/>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小学数学专家型教师课堂教学语言的基本特征</a:t>
            </a:r>
          </a:p>
        </p:txBody>
      </p:sp>
      <p:sp>
        <p:nvSpPr>
          <p:cNvPr id="26" name="文本框 14"/>
          <p:cNvSpPr txBox="1">
            <a:spLocks noChangeArrowheads="1"/>
          </p:cNvSpPr>
          <p:nvPr>
            <p:custDataLst>
              <p:tags r:id="rId3"/>
            </p:custDataLst>
          </p:nvPr>
        </p:nvSpPr>
        <p:spPr bwMode="auto">
          <a:xfrm>
            <a:off x="5226744" y="2426255"/>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01</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7" name="文本框 16"/>
          <p:cNvSpPr txBox="1">
            <a:spLocks noChangeArrowheads="1"/>
          </p:cNvSpPr>
          <p:nvPr>
            <p:custDataLst>
              <p:tags r:id="rId4"/>
            </p:custDataLst>
          </p:nvPr>
        </p:nvSpPr>
        <p:spPr bwMode="auto">
          <a:xfrm>
            <a:off x="5226744" y="3647124"/>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02</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 name="等腰三角形 1"/>
          <p:cNvSpPr/>
          <p:nvPr/>
        </p:nvSpPr>
        <p:spPr>
          <a:xfrm rot="10800000">
            <a:off x="716438" y="43110"/>
            <a:ext cx="3063388" cy="2024743"/>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等腰三角形 29"/>
          <p:cNvSpPr/>
          <p:nvPr/>
        </p:nvSpPr>
        <p:spPr>
          <a:xfrm rot="10800000">
            <a:off x="3191344" y="0"/>
            <a:ext cx="2296886" cy="1518124"/>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3" name="等腰三角形 32"/>
          <p:cNvSpPr/>
          <p:nvPr/>
        </p:nvSpPr>
        <p:spPr>
          <a:xfrm>
            <a:off x="785167" y="5770544"/>
            <a:ext cx="1663020" cy="1099171"/>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6"/>
          <p:cNvSpPr txBox="1">
            <a:spLocks noChangeArrowheads="1"/>
          </p:cNvSpPr>
          <p:nvPr>
            <p:custDataLst>
              <p:tags r:id="rId5"/>
            </p:custDataLst>
          </p:nvPr>
        </p:nvSpPr>
        <p:spPr bwMode="auto">
          <a:xfrm>
            <a:off x="5234193" y="5009695"/>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03</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6"/>
            </p:custDataLst>
          </p:nvPr>
        </p:nvSpPr>
        <p:spPr bwMode="auto">
          <a:xfrm>
            <a:off x="6101387" y="4775436"/>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小学</a:t>
            </a:r>
            <a:r>
              <a:rPr lang="zh-CN" altLang="en-US" sz="3200" b="1" dirty="0">
                <a:solidFill>
                  <a:srgbClr val="6B799C"/>
                </a:solidFill>
                <a:latin typeface="幼圆" panose="02010509060101010101" pitchFamily="49" charset="-122"/>
                <a:ea typeface="幼圆" panose="02010509060101010101" pitchFamily="49" charset="-122"/>
              </a:rPr>
              <a:t>数学课堂教学语言技能的提高</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0"/>
                                        </p:tgtEl>
                                        <p:attrNameLst>
                                          <p:attrName>r</p:attrName>
                                        </p:attrNameLst>
                                      </p:cBhvr>
                                    </p:animRot>
                                    <p:animRot by="-240000">
                                      <p:cBhvr>
                                        <p:cTn id="13" dur="200" fill="hold">
                                          <p:stCondLst>
                                            <p:cond delay="200"/>
                                          </p:stCondLst>
                                        </p:cTn>
                                        <p:tgtEl>
                                          <p:spTgt spid="20"/>
                                        </p:tgtEl>
                                        <p:attrNameLst>
                                          <p:attrName>r</p:attrName>
                                        </p:attrNameLst>
                                      </p:cBhvr>
                                    </p:animRot>
                                    <p:animRot by="240000">
                                      <p:cBhvr>
                                        <p:cTn id="14" dur="200" fill="hold">
                                          <p:stCondLst>
                                            <p:cond delay="400"/>
                                          </p:stCondLst>
                                        </p:cTn>
                                        <p:tgtEl>
                                          <p:spTgt spid="20"/>
                                        </p:tgtEl>
                                        <p:attrNameLst>
                                          <p:attrName>r</p:attrName>
                                        </p:attrNameLst>
                                      </p:cBhvr>
                                    </p:animRot>
                                    <p:animRot by="-240000">
                                      <p:cBhvr>
                                        <p:cTn id="15" dur="200" fill="hold">
                                          <p:stCondLst>
                                            <p:cond delay="600"/>
                                          </p:stCondLst>
                                        </p:cTn>
                                        <p:tgtEl>
                                          <p:spTgt spid="20"/>
                                        </p:tgtEl>
                                        <p:attrNameLst>
                                          <p:attrName>r</p:attrName>
                                        </p:attrNameLst>
                                      </p:cBhvr>
                                    </p:animRot>
                                    <p:animRot by="120000">
                                      <p:cBhvr>
                                        <p:cTn id="16" dur="200" fill="hold">
                                          <p:stCondLst>
                                            <p:cond delay="8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1"/>
                                        </p:tgtEl>
                                        <p:attrNameLst>
                                          <p:attrName>r</p:attrName>
                                        </p:attrNameLst>
                                      </p:cBhvr>
                                    </p:animRot>
                                    <p:animRot by="-240000">
                                      <p:cBhvr>
                                        <p:cTn id="19" dur="200" fill="hold">
                                          <p:stCondLst>
                                            <p:cond delay="200"/>
                                          </p:stCondLst>
                                        </p:cTn>
                                        <p:tgtEl>
                                          <p:spTgt spid="21"/>
                                        </p:tgtEl>
                                        <p:attrNameLst>
                                          <p:attrName>r</p:attrName>
                                        </p:attrNameLst>
                                      </p:cBhvr>
                                    </p:animRot>
                                    <p:animRot by="240000">
                                      <p:cBhvr>
                                        <p:cTn id="20" dur="200" fill="hold">
                                          <p:stCondLst>
                                            <p:cond delay="400"/>
                                          </p:stCondLst>
                                        </p:cTn>
                                        <p:tgtEl>
                                          <p:spTgt spid="21"/>
                                        </p:tgtEl>
                                        <p:attrNameLst>
                                          <p:attrName>r</p:attrName>
                                        </p:attrNameLst>
                                      </p:cBhvr>
                                    </p:animRot>
                                    <p:animRot by="-240000">
                                      <p:cBhvr>
                                        <p:cTn id="21" dur="200" fill="hold">
                                          <p:stCondLst>
                                            <p:cond delay="600"/>
                                          </p:stCondLst>
                                        </p:cTn>
                                        <p:tgtEl>
                                          <p:spTgt spid="21"/>
                                        </p:tgtEl>
                                        <p:attrNameLst>
                                          <p:attrName>r</p:attrName>
                                        </p:attrNameLst>
                                      </p:cBhvr>
                                    </p:animRot>
                                    <p:animRot by="120000">
                                      <p:cBhvr>
                                        <p:cTn id="22"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1"/>
            </p:custDataLst>
          </p:nvPr>
        </p:nvSpPr>
        <p:spPr bwMode="auto">
          <a:xfrm>
            <a:off x="413440" y="362968"/>
            <a:ext cx="841509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a:t>
            </a:r>
          </a:p>
        </p:txBody>
      </p:sp>
      <p:sp>
        <p:nvSpPr>
          <p:cNvPr id="5" name="TextBox 13"/>
          <p:cNvSpPr txBox="1">
            <a:spLocks noChangeArrowheads="1"/>
          </p:cNvSpPr>
          <p:nvPr/>
        </p:nvSpPr>
        <p:spPr bwMode="auto">
          <a:xfrm>
            <a:off x="1119596" y="530536"/>
            <a:ext cx="9400610" cy="9848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eaLnBrk="1" hangingPunct="1">
              <a:spcBef>
                <a:spcPct val="20000"/>
              </a:spcBef>
              <a:defRPr/>
            </a:pPr>
            <a:r>
              <a:rPr lang="zh-CN" altLang="en-US" sz="3200" b="1" dirty="0">
                <a:solidFill>
                  <a:srgbClr val="6B799C"/>
                </a:solidFill>
                <a:latin typeface="幼圆" panose="02010509060101010101" pitchFamily="49" charset="-122"/>
                <a:ea typeface="幼圆" panose="02010509060101010101" pitchFamily="49" charset="-122"/>
                <a:sym typeface="Arial" panose="020B0604020202020204" pitchFamily="34" charset="0"/>
              </a:rPr>
              <a:t>五、 在课堂教学语言训练方面，可从模仿开始，但要形成个人特色</a:t>
            </a:r>
          </a:p>
        </p:txBody>
      </p:sp>
      <p:sp>
        <p:nvSpPr>
          <p:cNvPr id="7" name="文本框 6"/>
          <p:cNvSpPr txBox="1"/>
          <p:nvPr/>
        </p:nvSpPr>
        <p:spPr>
          <a:xfrm>
            <a:off x="875030" y="1647177"/>
            <a:ext cx="10257371" cy="3754874"/>
          </a:xfrm>
          <a:prstGeom prst="rect">
            <a:avLst/>
          </a:prstGeom>
          <a:noFill/>
        </p:spPr>
        <p:txBody>
          <a:bodyPr wrap="square">
            <a:spAutoFit/>
          </a:bodyPr>
          <a:lstStyle/>
          <a:p>
            <a:pPr marL="285750" indent="-285750">
              <a:buFont typeface="Arial" panose="020B0604020202020204" pitchFamily="34" charset="0"/>
              <a:buChar char="•"/>
            </a:pPr>
            <a:r>
              <a:rPr lang="zh-CN" altLang="en-US" sz="2000" dirty="0">
                <a:solidFill>
                  <a:srgbClr val="6B799C"/>
                </a:solidFill>
              </a:rPr>
              <a:t>模仿对于技能的学习是十分必要的。课堂教学语言技能作为教学技能的一个重要组成部分，它的提升离不开日常的训练，在这一过程中，教师可以首先从模仿开始。职前教师或新手教师，可以在观摩一些专家型教师示范课的过程中，不断建立起对“示范者”的语言的感觉，并在教学实践中模仿使用。例如，模仿专家型教师的一些提问性语言、激励性语言的表达方式，过渡性语言与反馈性语言的渗透时机，以及语言表达的语速节奏等。</a:t>
            </a:r>
            <a:endParaRPr lang="en-US" altLang="zh-CN" sz="2000" dirty="0">
              <a:solidFill>
                <a:srgbClr val="6B799C"/>
              </a:solidFill>
            </a:endParaRPr>
          </a:p>
          <a:p>
            <a:pPr marL="285750" indent="-285750">
              <a:buFont typeface="Arial" panose="020B0604020202020204" pitchFamily="34" charset="0"/>
              <a:buChar char="•"/>
            </a:pPr>
            <a:r>
              <a:rPr lang="zh-CN" altLang="en-US" sz="2000" dirty="0">
                <a:solidFill>
                  <a:srgbClr val="6B799C"/>
                </a:solidFill>
              </a:rPr>
              <a:t>当然，教师模仿专家型教师的一些课堂教学语言，是为了在“示范者”的引领下，快速强化自身的课堂教学语言水平。不过，教师课堂教学语要真正实现质的飞跃，或者说要达到艺术化的水平，单靠模仿是远远不够的，还需要教师结合自身的性格、教学风格及特点，不断打造并逐步形成具有个人特色的课堂教学语言。模仿是为了入门，有了一定感悟后，就要找到适合自己的课堂教学语言特色，这样才能在课堂上自如地运用，也更为有效。</a:t>
            </a:r>
          </a:p>
          <a:p>
            <a:endParaRPr lang="zh-CN" altLang="en-US"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17"/>
          <p:cNvSpPr txBox="1">
            <a:spLocks noChangeArrowheads="1"/>
          </p:cNvSpPr>
          <p:nvPr>
            <p:custDataLst>
              <p:tags r:id="rId1"/>
            </p:custDataLst>
          </p:nvPr>
        </p:nvSpPr>
        <p:spPr bwMode="auto">
          <a:xfrm>
            <a:off x="413440" y="362968"/>
            <a:ext cx="841509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 typeface="Arial" panose="020B0604020202020204" pitchFamily="34" charset="0"/>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 </a:t>
            </a:r>
          </a:p>
        </p:txBody>
      </p:sp>
      <p:sp>
        <p:nvSpPr>
          <p:cNvPr id="5" name="TextBox 13"/>
          <p:cNvSpPr txBox="1">
            <a:spLocks noChangeArrowheads="1"/>
          </p:cNvSpPr>
          <p:nvPr/>
        </p:nvSpPr>
        <p:spPr bwMode="auto">
          <a:xfrm>
            <a:off x="1119596" y="530536"/>
            <a:ext cx="9400610" cy="4924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lvl="0" eaLnBrk="1" hangingPunct="1">
              <a:spcBef>
                <a:spcPct val="20000"/>
              </a:spcBef>
              <a:defRPr/>
            </a:pPr>
            <a:endParaRPr lang="zh-CN" altLang="en-US" sz="3200" b="1" dirty="0">
              <a:solidFill>
                <a:srgbClr val="6B799C"/>
              </a:solidFill>
              <a:latin typeface="幼圆" panose="02010509060101010101" pitchFamily="49" charset="-122"/>
              <a:ea typeface="幼圆" panose="02010509060101010101" pitchFamily="49" charset="-122"/>
              <a:sym typeface="Arial" panose="020B0604020202020204" pitchFamily="34" charset="0"/>
            </a:endParaRPr>
          </a:p>
        </p:txBody>
      </p:sp>
      <p:sp>
        <p:nvSpPr>
          <p:cNvPr id="7" name="文本框 6"/>
          <p:cNvSpPr txBox="1"/>
          <p:nvPr/>
        </p:nvSpPr>
        <p:spPr>
          <a:xfrm>
            <a:off x="875030" y="776757"/>
            <a:ext cx="10257371" cy="1846659"/>
          </a:xfrm>
          <a:prstGeom prst="rect">
            <a:avLst/>
          </a:prstGeom>
          <a:noFill/>
        </p:spPr>
        <p:txBody>
          <a:bodyPr wrap="square">
            <a:spAutoFit/>
          </a:bodyPr>
          <a:lstStyle/>
          <a:p>
            <a:endParaRPr lang="zh-CN" altLang="en-US" dirty="0">
              <a:solidFill>
                <a:srgbClr val="6B799C"/>
              </a:solidFill>
            </a:endParaRPr>
          </a:p>
          <a:p>
            <a:r>
              <a:rPr lang="zh-CN" altLang="en-US" dirty="0">
                <a:solidFill>
                  <a:srgbClr val="6B799C"/>
                </a:solidFill>
              </a:rPr>
              <a:t>  </a:t>
            </a:r>
            <a:r>
              <a:rPr lang="zh-CN" altLang="en-US" sz="2400" b="1" dirty="0">
                <a:solidFill>
                  <a:srgbClr val="6B799C"/>
                </a:solidFill>
              </a:rPr>
              <a:t>思考与练习</a:t>
            </a:r>
            <a:endParaRPr lang="zh-CN" altLang="en-US" sz="2400" dirty="0">
              <a:solidFill>
                <a:srgbClr val="6B799C"/>
              </a:solidFill>
            </a:endParaRPr>
          </a:p>
          <a:p>
            <a:endParaRPr lang="zh-CN" altLang="en-US" sz="2400" dirty="0">
              <a:solidFill>
                <a:srgbClr val="6B799C"/>
              </a:solidFill>
            </a:endParaRPr>
          </a:p>
          <a:p>
            <a:r>
              <a:rPr lang="en-US" altLang="zh-CN" sz="2400" dirty="0">
                <a:solidFill>
                  <a:srgbClr val="6B799C"/>
                </a:solidFill>
              </a:rPr>
              <a:t>1. </a:t>
            </a:r>
            <a:r>
              <a:rPr lang="zh-CN" altLang="en-US" sz="2400" dirty="0">
                <a:solidFill>
                  <a:srgbClr val="6B799C"/>
                </a:solidFill>
              </a:rPr>
              <a:t>小学数学教师课堂教学语言技能的基本要素有哪些？</a:t>
            </a:r>
          </a:p>
          <a:p>
            <a:r>
              <a:rPr lang="en-US" altLang="zh-CN" sz="2400" dirty="0">
                <a:solidFill>
                  <a:srgbClr val="6B799C"/>
                </a:solidFill>
              </a:rPr>
              <a:t>2. </a:t>
            </a:r>
            <a:r>
              <a:rPr lang="zh-CN" altLang="en-US" sz="2400" dirty="0">
                <a:solidFill>
                  <a:srgbClr val="6B799C"/>
                </a:solidFill>
              </a:rPr>
              <a:t>小学数学教师的辅助性语言有哪些？并论述它的价值。</a:t>
            </a:r>
          </a:p>
        </p:txBody>
      </p:sp>
    </p:spTree>
    <p:extLst>
      <p:ext uri="{BB962C8B-B14F-4D97-AF65-F5344CB8AC3E}">
        <p14:creationId xmlns:p14="http://schemas.microsoft.com/office/powerpoint/2010/main" val="1018404854"/>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nodePh="1">
                                  <p:stCondLst>
                                    <p:cond delay="0"/>
                                  </p:stCondLst>
                                  <p:endCondLst>
                                    <p:cond evt="begin" delay="0">
                                      <p:tn val="5"/>
                                    </p:cond>
                                  </p:end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5" grpId="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等腰三角形 33"/>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1007074" y="2921168"/>
            <a:ext cx="10674350" cy="1107996"/>
          </a:xfrm>
          <a:prstGeom prst="rect">
            <a:avLst/>
          </a:prstGeom>
          <a:noFill/>
        </p:spPr>
        <p:txBody>
          <a:bodyPr wrap="square" rtlCol="0">
            <a:spAutoFit/>
          </a:bodyPr>
          <a:lstStyle/>
          <a:p>
            <a:pPr algn="ctr"/>
            <a:r>
              <a:rPr lang="zh-CN" altLang="en-US" sz="6600" b="1" dirty="0">
                <a:solidFill>
                  <a:srgbClr val="6B799C"/>
                </a:solidFill>
                <a:latin typeface="华文新魏" panose="02010800040101010101" pitchFamily="2" charset="-122"/>
                <a:ea typeface="华文新魏" panose="02010800040101010101" pitchFamily="2" charset="-122"/>
                <a:sym typeface="+mn-ea"/>
              </a:rPr>
              <a:t>谢谢观看！</a:t>
            </a:r>
          </a:p>
        </p:txBody>
      </p:sp>
    </p:spTree>
    <p:extLst>
      <p:ext uri="{BB962C8B-B14F-4D97-AF65-F5344CB8AC3E}">
        <p14:creationId xmlns:p14="http://schemas.microsoft.com/office/powerpoint/2010/main" val="164755089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5441949" y="3049270"/>
            <a:ext cx="6390821"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algn="ctr" defTabSz="457200">
              <a:spcBef>
                <a:spcPct val="0"/>
              </a:spcBef>
              <a:defRPr/>
            </a:pPr>
            <a:r>
              <a:rPr lang="zh-CN" altLang="en-US" sz="3200" b="1" dirty="0">
                <a:solidFill>
                  <a:srgbClr val="6B799C"/>
                </a:solidFill>
                <a:latin typeface="幼圆" panose="02010509060101010101" pitchFamily="49" charset="-122"/>
                <a:ea typeface="幼圆" panose="02010509060101010101" pitchFamily="49" charset="-122"/>
              </a:rPr>
              <a:t>小学数学课堂教学语言技能的认识</a:t>
            </a:r>
          </a:p>
        </p:txBody>
      </p:sp>
      <p:sp>
        <p:nvSpPr>
          <p:cNvPr id="15" name="文本框 7"/>
          <p:cNvSpPr txBox="1">
            <a:spLocks noChangeArrowheads="1"/>
          </p:cNvSpPr>
          <p:nvPr/>
        </p:nvSpPr>
        <p:spPr bwMode="auto">
          <a:xfrm>
            <a:off x="5575718" y="3840894"/>
            <a:ext cx="610126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l" defTabSz="457200" rtl="0" eaLnBrk="1" fontAlgn="auto" latinLnBrk="0" hangingPunct="1">
              <a:lnSpc>
                <a:spcPct val="100000"/>
              </a:lnSpc>
              <a:spcBef>
                <a:spcPct val="0"/>
              </a:spcBef>
              <a:spcAft>
                <a:spcPts val="0"/>
              </a:spcAft>
              <a:buClrTx/>
              <a:buSzTx/>
              <a:buFontTx/>
              <a:buNone/>
              <a:defRPr/>
            </a:pPr>
            <a:r>
              <a:rPr kumimoji="0" lang="zh-CN" altLang="en-US" sz="2000" b="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rPr>
              <a:t>小</a:t>
            </a:r>
            <a:r>
              <a:rPr kumimoji="0" lang="en-US" altLang="zh-CN" sz="2000" b="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rPr>
              <a:t>学</a:t>
            </a:r>
            <a:r>
              <a:rPr kumimoji="0" lang="zh-CN" altLang="en-US" sz="2000" b="0" i="0" u="none" strike="noStrike" kern="1200" cap="none" spc="0" normalizeH="0" baseline="0" noProof="0" dirty="0">
                <a:ln>
                  <a:noFill/>
                </a:ln>
                <a:solidFill>
                  <a:srgbClr val="6B799C"/>
                </a:solidFill>
                <a:effectLst/>
                <a:uLnTx/>
                <a:uFillTx/>
                <a:latin typeface="微软雅黑" panose="020B0503020204020204" pitchFamily="34" charset="-122"/>
                <a:ea typeface="微软雅黑" panose="020B0503020204020204" pitchFamily="34" charset="-122"/>
                <a:cs typeface="+mn-cs"/>
              </a:rPr>
              <a:t>数学教师课堂教学语言技能的重要性和基本要素</a:t>
            </a: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1</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lvl="0" defTabSz="457200">
              <a:defRPr/>
            </a:pPr>
            <a:r>
              <a:rPr lang="zh-CN" altLang="en-US" sz="3200" b="1" dirty="0">
                <a:solidFill>
                  <a:srgbClr val="6B799C"/>
                </a:solidFill>
                <a:latin typeface="幼圆" panose="02010509060101010101" pitchFamily="49" charset="-122"/>
                <a:ea typeface="幼圆" panose="02010509060101010101" pitchFamily="49" charset="-122"/>
              </a:rPr>
              <a:t>一、小学数学教师课堂教学语言技能的重要性</a:t>
            </a: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629167" y="1322821"/>
            <a:ext cx="10568305" cy="5159865"/>
          </a:xfrm>
          <a:prstGeom prst="rect">
            <a:avLst/>
          </a:prstGeom>
          <a:noFill/>
        </p:spPr>
        <p:txBody>
          <a:bodyPr wrap="square">
            <a:noAutofit/>
          </a:bodyPr>
          <a:lstStyle/>
          <a:p>
            <a:pPr marL="342900" indent="-342900">
              <a:lnSpc>
                <a:spcPct val="150000"/>
              </a:lnSpc>
              <a:buFont typeface="Arial" panose="020B0604020202020204" pitchFamily="34" charset="0"/>
              <a:buChar char="•"/>
            </a:pPr>
            <a:r>
              <a:rPr lang="zh-CN" altLang="en-US" sz="2000" dirty="0">
                <a:solidFill>
                  <a:srgbClr val="6B799C"/>
                </a:solidFill>
              </a:rPr>
              <a:t>课堂教学语言对课堂教学的重要性已不需要进行过多的阐述，它生传授知识最主要的手段，以课堂教学语言为载体的教学行为，占课堂所有教学行为的</a:t>
            </a:r>
            <a:r>
              <a:rPr lang="en-US" altLang="zh-CN" sz="2000" dirty="0">
                <a:solidFill>
                  <a:srgbClr val="6B799C"/>
                </a:solidFill>
              </a:rPr>
              <a:t>80%</a:t>
            </a:r>
            <a:r>
              <a:rPr lang="zh-CN" altLang="en-US" sz="2000" dirty="0">
                <a:solidFill>
                  <a:srgbClr val="6B799C"/>
                </a:solidFill>
              </a:rPr>
              <a:t>左右。</a:t>
            </a:r>
          </a:p>
          <a:p>
            <a:pPr marL="342900" indent="-342900">
              <a:lnSpc>
                <a:spcPct val="150000"/>
              </a:lnSpc>
              <a:buFont typeface="Arial" panose="020B0604020202020204" pitchFamily="34" charset="0"/>
              <a:buChar char="•"/>
            </a:pPr>
            <a:r>
              <a:rPr lang="en-US" altLang="zh-CN" sz="2000" dirty="0">
                <a:solidFill>
                  <a:srgbClr val="6B799C"/>
                </a:solidFill>
              </a:rPr>
              <a:t>《</a:t>
            </a:r>
            <a:r>
              <a:rPr lang="zh-CN" altLang="en-US" sz="2000" dirty="0">
                <a:solidFill>
                  <a:srgbClr val="6B799C"/>
                </a:solidFill>
              </a:rPr>
              <a:t>义务教育数学课程标准（</a:t>
            </a:r>
            <a:r>
              <a:rPr lang="en-US" altLang="zh-CN" sz="2000" dirty="0">
                <a:solidFill>
                  <a:srgbClr val="6B799C"/>
                </a:solidFill>
              </a:rPr>
              <a:t>2022</a:t>
            </a:r>
            <a:r>
              <a:rPr lang="zh-CN" altLang="en-US" sz="2000" dirty="0">
                <a:solidFill>
                  <a:srgbClr val="6B799C"/>
                </a:solidFill>
              </a:rPr>
              <a:t>年版）</a:t>
            </a:r>
            <a:r>
              <a:rPr lang="en-US" altLang="zh-CN" sz="2000" dirty="0">
                <a:solidFill>
                  <a:srgbClr val="6B799C"/>
                </a:solidFill>
              </a:rPr>
              <a:t>》</a:t>
            </a:r>
            <a:r>
              <a:rPr lang="zh-CN" altLang="en-US" sz="2000" dirty="0">
                <a:solidFill>
                  <a:srgbClr val="6B799C"/>
                </a:solidFill>
              </a:rPr>
              <a:t>中指出，“教学活动应注重启发式，激发学生学习兴趣，引发学生积极思考，鼓励学生质疑问难。”</a:t>
            </a:r>
          </a:p>
          <a:p>
            <a:pPr marL="342900" indent="-342900">
              <a:lnSpc>
                <a:spcPct val="150000"/>
              </a:lnSpc>
              <a:buFont typeface="Arial" panose="020B0604020202020204" pitchFamily="34" charset="0"/>
              <a:buChar char="•"/>
            </a:pPr>
            <a:r>
              <a:rPr lang="zh-CN" altLang="en-US" sz="2000" dirty="0">
                <a:solidFill>
                  <a:srgbClr val="6B799C"/>
                </a:solidFill>
              </a:rPr>
              <a:t>这些都表明，</a:t>
            </a:r>
            <a:r>
              <a:rPr lang="zh-CN" altLang="en-US" sz="2000" b="1" dirty="0">
                <a:solidFill>
                  <a:srgbClr val="6B799C"/>
                </a:solidFill>
              </a:rPr>
              <a:t>教师的课堂教学语言是课堂的生命所在，也是课堂教学的活力所在</a:t>
            </a:r>
            <a:r>
              <a:rPr lang="zh-CN" altLang="en-US" sz="2000" dirty="0">
                <a:solidFill>
                  <a:srgbClr val="6B799C"/>
                </a:solidFill>
              </a:rPr>
              <a:t>。</a:t>
            </a:r>
            <a:endParaRPr lang="en-US" altLang="zh-CN" sz="2000" dirty="0">
              <a:solidFill>
                <a:srgbClr val="6B799C"/>
              </a:solidFill>
            </a:endParaRPr>
          </a:p>
          <a:p>
            <a:pPr marL="342900" indent="-342900">
              <a:lnSpc>
                <a:spcPct val="150000"/>
              </a:lnSpc>
              <a:buFont typeface="Arial" panose="020B0604020202020204" pitchFamily="34" charset="0"/>
              <a:buChar char="•"/>
            </a:pPr>
            <a:r>
              <a:rPr lang="zh-CN" altLang="en-US" sz="2000" dirty="0">
                <a:solidFill>
                  <a:srgbClr val="6B799C"/>
                </a:solidFill>
              </a:rPr>
              <a:t>小学数学教师的课堂教学语言，不仅直接影响小学数学知识的传授，也将在很大程度上影响小学生的数学思维方式、创造力、数学表达能力的发展和数学良好学习习惯的养成。</a:t>
            </a:r>
          </a:p>
          <a:p>
            <a:pPr marL="342900" indent="-342900">
              <a:lnSpc>
                <a:spcPct val="150000"/>
              </a:lnSpc>
              <a:buFont typeface="Arial" panose="020B0604020202020204" pitchFamily="34" charset="0"/>
              <a:buChar char="•"/>
            </a:pPr>
            <a:endParaRPr lang="zh-CN" altLang="en-US" sz="2000" dirty="0">
              <a:solidFill>
                <a:srgbClr val="6B799C"/>
              </a:solidFill>
            </a:endParaRPr>
          </a:p>
          <a:p>
            <a:pPr marL="342900" indent="-342900">
              <a:buFont typeface="Arial" panose="020B0604020202020204" pitchFamily="34" charset="0"/>
              <a:buChar char="•"/>
            </a:pPr>
            <a:endParaRPr lang="zh-CN" altLang="en-US" sz="20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1077218"/>
          </a:xfrm>
          <a:prstGeom prst="rect">
            <a:avLst/>
          </a:prstGeom>
          <a:noFill/>
        </p:spPr>
        <p:txBody>
          <a:bodyPr wrap="square" rtlCol="0">
            <a:spAutoFit/>
          </a:bodyPr>
          <a:lstStyle/>
          <a:p>
            <a:pPr lvl="0" defTabSz="457200">
              <a:defRPr/>
            </a:pPr>
            <a:r>
              <a:rPr lang="zh-CN" altLang="en-US" sz="3200" b="1" dirty="0">
                <a:solidFill>
                  <a:srgbClr val="6B799C"/>
                </a:solidFill>
                <a:latin typeface="幼圆" panose="02010509060101010101" pitchFamily="49" charset="-122"/>
                <a:ea typeface="幼圆" panose="02010509060101010101" pitchFamily="49" charset="-122"/>
              </a:rPr>
              <a:t>一、小学数学教师课堂教学语言技能的重要性</a:t>
            </a:r>
          </a:p>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629167" y="1322821"/>
            <a:ext cx="10568305" cy="5159865"/>
          </a:xfrm>
          <a:prstGeom prst="rect">
            <a:avLst/>
          </a:prstGeom>
          <a:noFill/>
        </p:spPr>
        <p:txBody>
          <a:bodyPr wrap="square">
            <a:noAutofit/>
          </a:bodyPr>
          <a:lstStyle/>
          <a:p>
            <a:pPr marL="342900" indent="-342900">
              <a:lnSpc>
                <a:spcPct val="150000"/>
              </a:lnSpc>
              <a:buFont typeface="Arial" panose="020B0604020202020204" pitchFamily="34" charset="0"/>
              <a:buChar char="•"/>
            </a:pPr>
            <a:r>
              <a:rPr lang="zh-CN" altLang="en-US" sz="2000" dirty="0">
                <a:solidFill>
                  <a:srgbClr val="6B799C"/>
                </a:solidFill>
              </a:rPr>
              <a:t>教师在课堂中运用恰当的语言，可以启发学生积极思考，拨动学生的心弦，对学生产生心理、感情上的催动和激励作用，教师一句点拨、启示性的话，有时就能使学生茅塞顿开。</a:t>
            </a:r>
          </a:p>
          <a:p>
            <a:pPr marL="342900" indent="-342900">
              <a:lnSpc>
                <a:spcPct val="150000"/>
              </a:lnSpc>
              <a:buFont typeface="Arial" panose="020B0604020202020204" pitchFamily="34" charset="0"/>
              <a:buChar char="•"/>
            </a:pPr>
            <a:r>
              <a:rPr lang="zh-CN" altLang="en-US" sz="2000" dirty="0">
                <a:solidFill>
                  <a:srgbClr val="6B799C"/>
                </a:solidFill>
              </a:rPr>
              <a:t>课堂教学中，教师的精心提问能够激发学生的学习兴趣，指引学生的思维方向，教师的评语也能给予学生正确的反馈。</a:t>
            </a:r>
            <a:endParaRPr lang="en-US" altLang="zh-CN" sz="2000" dirty="0">
              <a:solidFill>
                <a:srgbClr val="6B799C"/>
              </a:solidFill>
            </a:endParaRPr>
          </a:p>
          <a:p>
            <a:pPr marL="342900" indent="-342900">
              <a:lnSpc>
                <a:spcPct val="150000"/>
              </a:lnSpc>
              <a:buFont typeface="Arial" panose="020B0604020202020204" pitchFamily="34" charset="0"/>
              <a:buChar char="•"/>
            </a:pPr>
            <a:r>
              <a:rPr lang="zh-CN" altLang="en-US" sz="2000" dirty="0">
                <a:solidFill>
                  <a:srgbClr val="6B799C"/>
                </a:solidFill>
              </a:rPr>
              <a:t>调查表明，有</a:t>
            </a:r>
            <a:r>
              <a:rPr lang="en-US" altLang="zh-CN" sz="2000" dirty="0">
                <a:solidFill>
                  <a:srgbClr val="6B799C"/>
                </a:solidFill>
              </a:rPr>
              <a:t>85%</a:t>
            </a:r>
            <a:r>
              <a:rPr lang="zh-CN" altLang="en-US" sz="2000" dirty="0">
                <a:solidFill>
                  <a:srgbClr val="6B799C"/>
                </a:solidFill>
              </a:rPr>
              <a:t>的学生认为教师课堂教学语言具有吸引力是课堂有趣味的主要原因，其中有</a:t>
            </a:r>
            <a:r>
              <a:rPr lang="en-US" altLang="zh-CN" sz="2000" dirty="0">
                <a:solidFill>
                  <a:srgbClr val="6B799C"/>
                </a:solidFill>
              </a:rPr>
              <a:t>45%</a:t>
            </a:r>
            <a:r>
              <a:rPr lang="zh-CN" altLang="en-US" sz="2000" dirty="0">
                <a:solidFill>
                  <a:srgbClr val="6B799C"/>
                </a:solidFill>
              </a:rPr>
              <a:t>的学生认为教师课堂教学语言对学习态度的影响很大，</a:t>
            </a:r>
            <a:r>
              <a:rPr lang="en-US" altLang="zh-CN" sz="2000" dirty="0">
                <a:solidFill>
                  <a:srgbClr val="6B799C"/>
                </a:solidFill>
              </a:rPr>
              <a:t>40%</a:t>
            </a:r>
            <a:r>
              <a:rPr lang="zh-CN" altLang="en-US" sz="2000" dirty="0">
                <a:solidFill>
                  <a:srgbClr val="6B799C"/>
                </a:solidFill>
              </a:rPr>
              <a:t>的学生认为其影响较大。</a:t>
            </a:r>
            <a:endParaRPr lang="en-US" altLang="zh-CN" sz="2000" dirty="0">
              <a:solidFill>
                <a:srgbClr val="6B799C"/>
              </a:solidFill>
            </a:endParaRPr>
          </a:p>
          <a:p>
            <a:pPr marL="342900" indent="-342900">
              <a:lnSpc>
                <a:spcPct val="150000"/>
              </a:lnSpc>
              <a:buFont typeface="Arial" panose="020B0604020202020204" pitchFamily="34" charset="0"/>
              <a:buChar char="•"/>
            </a:pPr>
            <a:r>
              <a:rPr lang="zh-CN" altLang="en-US" sz="2000" dirty="0">
                <a:solidFill>
                  <a:srgbClr val="6B799C"/>
                </a:solidFill>
              </a:rPr>
              <a:t>学生认为轻松幽默的课堂教学语言可以化解上课时的紧张疲劳，让学习环境变得轻松愉快，提高学习效率。</a:t>
            </a:r>
            <a:endParaRPr lang="en-US" altLang="zh-CN" sz="2000" dirty="0">
              <a:solidFill>
                <a:srgbClr val="6B799C"/>
              </a:solidFill>
            </a:endParaRPr>
          </a:p>
          <a:p>
            <a:pPr marL="342900" indent="-342900">
              <a:lnSpc>
                <a:spcPct val="150000"/>
              </a:lnSpc>
              <a:buFont typeface="Arial" panose="020B0604020202020204" pitchFamily="34" charset="0"/>
              <a:buChar char="•"/>
            </a:pPr>
            <a:r>
              <a:rPr lang="zh-CN" altLang="en-US" sz="2000" dirty="0">
                <a:solidFill>
                  <a:srgbClr val="6B799C"/>
                </a:solidFill>
              </a:rPr>
              <a:t>如同俄国教育家乌申斯基曾说：“如果你把课讲得生动些，那么你就不会担心儿童闷得发慌。”</a:t>
            </a:r>
          </a:p>
          <a:p>
            <a:pPr marL="342900" indent="-342900">
              <a:buFont typeface="Arial" panose="020B0604020202020204" pitchFamily="34" charset="0"/>
              <a:buChar char="•"/>
            </a:pPr>
            <a:endParaRPr lang="zh-CN" altLang="en-US" sz="2000" dirty="0">
              <a:solidFill>
                <a:srgbClr val="6B799C"/>
              </a:solidFill>
            </a:endParaRPr>
          </a:p>
          <a:p>
            <a:pPr marL="342900" indent="-342900">
              <a:buFont typeface="Arial" panose="020B0604020202020204" pitchFamily="34" charset="0"/>
              <a:buChar char="•"/>
            </a:pPr>
            <a:endParaRPr lang="zh-CN" altLang="en-US" sz="2000" dirty="0">
              <a:solidFill>
                <a:srgbClr val="6B799C"/>
              </a:solidFill>
            </a:endParaRPr>
          </a:p>
        </p:txBody>
      </p:sp>
    </p:spTree>
    <p:extLst>
      <p:ext uri="{BB962C8B-B14F-4D97-AF65-F5344CB8AC3E}">
        <p14:creationId xmlns:p14="http://schemas.microsoft.com/office/powerpoint/2010/main" val="1951058730"/>
      </p:ext>
    </p:extLst>
  </p:cSld>
  <p:clrMapOvr>
    <a:masterClrMapping/>
  </p:clrMapOvr>
  <mc:AlternateContent xmlns:mc="http://schemas.openxmlformats.org/markup-compatibility/2006">
    <mc:Choice xmlns:p14="http://schemas.microsoft.com/office/powerpoint/2010/main" Requires="p14">
      <p:transition spd="slow" p14:dur="2000">
        <p14:revea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52451" y="405513"/>
            <a:ext cx="9597027"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小学数学教师课堂教学语言技能的重要性</a:t>
            </a:r>
          </a:p>
        </p:txBody>
      </p:sp>
      <p:sp>
        <p:nvSpPr>
          <p:cNvPr id="4" name="文本框 3"/>
          <p:cNvSpPr txBox="1"/>
          <p:nvPr/>
        </p:nvSpPr>
        <p:spPr>
          <a:xfrm>
            <a:off x="875030" y="1269161"/>
            <a:ext cx="10618631" cy="5632311"/>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sym typeface="+mn-ea"/>
              </a:rPr>
              <a:t>提升课堂教学语言的趣味性是吸引学生注意力的有效方式，但必须掌握好这个“度”。</a:t>
            </a:r>
          </a:p>
          <a:p>
            <a:pPr marL="342900" indent="-342900">
              <a:buFont typeface="Arial" panose="020B0604020202020204" pitchFamily="34" charset="0"/>
              <a:buChar char="•"/>
            </a:pPr>
            <a:r>
              <a:rPr lang="zh-CN" altLang="en-US" sz="2400" dirty="0">
                <a:solidFill>
                  <a:srgbClr val="6B799C"/>
                </a:solidFill>
                <a:sym typeface="+mn-ea"/>
              </a:rPr>
              <a:t>教师的语言表达能力不仅会影响学生的数学学习，也会影响学生的语言表达能力。小学生由于年龄尚幼，呈现出好奇心强、观察力强、爱思考等特点，但因知识经验等还不足，他们的理性思维发展不完全，对于知识的探求缺乏理论与实践能力。通过与教师的交流，学生也可以从其课堂教学语言的修养和水平中学习到美好的品质和良好的性格，从而得到全面的发展。</a:t>
            </a:r>
            <a:endParaRPr lang="en-US" altLang="zh-CN" sz="2400" dirty="0">
              <a:solidFill>
                <a:srgbClr val="6B799C"/>
              </a:solidFill>
              <a:sym typeface="+mn-ea"/>
            </a:endParaRPr>
          </a:p>
          <a:p>
            <a:pPr marL="342900" indent="-342900">
              <a:buFont typeface="Arial" panose="020B0604020202020204" pitchFamily="34" charset="0"/>
              <a:buChar char="•"/>
            </a:pPr>
            <a:endParaRPr lang="zh-CN" altLang="en-US" sz="2400" dirty="0">
              <a:solidFill>
                <a:srgbClr val="6B799C"/>
              </a:solidFill>
              <a:sym typeface="+mn-ea"/>
            </a:endParaRPr>
          </a:p>
          <a:p>
            <a:pPr marL="342900" indent="-342900">
              <a:buFont typeface="Arial" panose="020B0604020202020204" pitchFamily="34" charset="0"/>
              <a:buChar char="•"/>
            </a:pPr>
            <a:r>
              <a:rPr lang="zh-CN" altLang="en-US" sz="2400" dirty="0">
                <a:solidFill>
                  <a:srgbClr val="6B799C"/>
                </a:solidFill>
              </a:rPr>
              <a:t>数学这门学科知识体系复杂，概念抽象，数学思想中的符号思想、转换思想、类比思想、数形结合思想等对于小学生的理解能力而言更是有一定的难度。因此，数学教师需要将抽象的数学符号语言经过多次加工传授给学生，以符合小学生的认知发展特点。所以，小学数学教师的课堂教学语言技能对数学课堂教学质量有着十分重要的影响，这也是衡量教师自身专业水平的重要标志，教师应该引起足够的重视。</a:t>
            </a:r>
          </a:p>
          <a:p>
            <a:pPr marL="342900" indent="-342900">
              <a:buFont typeface="Arial" panose="020B0604020202020204" pitchFamily="34" charset="0"/>
              <a:buChar char="•"/>
            </a:pPr>
            <a:endParaRPr lang="zh-CN" altLang="en-US" sz="24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4775"/>
          </a:xfrm>
          <a:prstGeom prst="rect">
            <a:avLst/>
          </a:prstGeom>
          <a:noFill/>
        </p:spPr>
        <p:txBody>
          <a:bodyPr wrap="square" rtlCol="0">
            <a:spAutoFit/>
          </a:bodyPr>
          <a:lstStyle/>
          <a:p>
            <a:pPr lvl="0" defTabSz="457200">
              <a:defRPr/>
            </a:pPr>
            <a:r>
              <a:rPr lang="zh-CN" altLang="en-US" sz="3200" b="1" dirty="0">
                <a:solidFill>
                  <a:srgbClr val="6B799C"/>
                </a:solidFill>
                <a:latin typeface="幼圆" panose="02010509060101010101" pitchFamily="49" charset="-122"/>
                <a:ea typeface="幼圆" panose="02010509060101010101" pitchFamily="49" charset="-122"/>
              </a:rPr>
              <a:t>二、小学数学教师课堂教学语言技能的基本要素</a:t>
            </a:r>
          </a:p>
        </p:txBody>
      </p:sp>
      <p:sp>
        <p:nvSpPr>
          <p:cNvPr id="4" name="文本框 3"/>
          <p:cNvSpPr txBox="1"/>
          <p:nvPr/>
        </p:nvSpPr>
        <p:spPr>
          <a:xfrm>
            <a:off x="826881" y="1148322"/>
            <a:ext cx="9597027" cy="1323439"/>
          </a:xfrm>
          <a:prstGeom prst="rect">
            <a:avLst/>
          </a:prstGeom>
          <a:noFill/>
        </p:spPr>
        <p:txBody>
          <a:bodyPr wrap="square">
            <a:spAutoFit/>
          </a:bodyPr>
          <a:lstStyle/>
          <a:p>
            <a:r>
              <a:rPr lang="zh-CN" altLang="en-US" sz="2000" dirty="0">
                <a:solidFill>
                  <a:srgbClr val="6B799C"/>
                </a:solidFill>
              </a:rPr>
              <a:t>教师课堂教学语言技能水平主要可以从语言表达的类型和形式两个方面来衡量。在课堂教学语言表达类型方面，虽然有不同的分类，但是总体来说可以分为陈述性语言和提问性语言两种类型；在课堂教学语言表达形式方面，主要包括语态、节奏和肢体语言等方面，这些也可称为教师课堂教学的辅助性语言。</a:t>
            </a:r>
          </a:p>
        </p:txBody>
      </p:sp>
      <p:sp>
        <p:nvSpPr>
          <p:cNvPr id="7" name="文本框 6"/>
          <p:cNvSpPr txBox="1"/>
          <p:nvPr/>
        </p:nvSpPr>
        <p:spPr>
          <a:xfrm>
            <a:off x="867906" y="3732977"/>
            <a:ext cx="9604151" cy="3293209"/>
          </a:xfrm>
          <a:prstGeom prst="rect">
            <a:avLst/>
          </a:prstGeom>
          <a:noFill/>
        </p:spPr>
        <p:txBody>
          <a:bodyPr wrap="square">
            <a:spAutoFit/>
          </a:bodyPr>
          <a:lstStyle/>
          <a:p>
            <a:pPr algn="just"/>
            <a:r>
              <a:rPr lang="zh-CN" altLang="zh-CN" sz="2000" dirty="0">
                <a:solidFill>
                  <a:srgbClr val="6B799C"/>
                </a:solidFill>
              </a:rPr>
              <a:t>① 解释性语言：指针对知识的概念、原理、方法等的理解而进行讲解、讲述，将数学学科知识或数学问题情境内容向学生进行说明、解释的语言。比如：“我们知道角是由一个顶点和两条边组成的。”“一元等于十角，一角等于十分。”</a:t>
            </a:r>
          </a:p>
          <a:p>
            <a:pPr algn="just"/>
            <a:r>
              <a:rPr lang="zh-CN" altLang="zh-CN" sz="2000" dirty="0">
                <a:solidFill>
                  <a:srgbClr val="6B799C"/>
                </a:solidFill>
              </a:rPr>
              <a:t>② 反馈性语言：指对于学生的回答做出回应、评价和判断的语言。比如：“你回答得真棒”“你说得有些不够完整呢”。</a:t>
            </a:r>
          </a:p>
          <a:p>
            <a:pPr algn="just"/>
            <a:r>
              <a:rPr lang="zh-CN" altLang="zh-CN" sz="2000" dirty="0">
                <a:solidFill>
                  <a:srgbClr val="6B799C"/>
                </a:solidFill>
              </a:rPr>
              <a:t>③ 过渡性语言：指为了更好地衔接各个教学环节，教师主动陈述的语句。比如：“好的，接下来我们进行一个小比赛，好不好？”“下面我们进行一个小组讨论。”</a:t>
            </a:r>
          </a:p>
          <a:p>
            <a:pPr algn="just"/>
            <a:r>
              <a:rPr lang="zh-CN" altLang="zh-CN" sz="2000" dirty="0">
                <a:solidFill>
                  <a:srgbClr val="6B799C"/>
                </a:solidFill>
              </a:rPr>
              <a:t>④ 管理性语言：指维护课堂秩序，保证课堂有序进行的语言。比如：“同学们，坐坐好”“请保持安静”。</a:t>
            </a:r>
          </a:p>
          <a:p>
            <a:endParaRPr lang="zh-CN" altLang="en-US" sz="2800" dirty="0">
              <a:solidFill>
                <a:srgbClr val="6B799C"/>
              </a:solidFill>
            </a:endParaRPr>
          </a:p>
        </p:txBody>
      </p:sp>
      <p:sp>
        <p:nvSpPr>
          <p:cNvPr id="8" name="矩形: 圆角 7"/>
          <p:cNvSpPr/>
          <p:nvPr/>
        </p:nvSpPr>
        <p:spPr>
          <a:xfrm>
            <a:off x="875030" y="2717315"/>
            <a:ext cx="5239167" cy="830997"/>
          </a:xfrm>
          <a:prstGeom prst="roundRect">
            <a:avLst/>
          </a:prstGeom>
          <a:solidFill>
            <a:srgbClr val="A9BFC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p:cNvSpPr txBox="1"/>
          <p:nvPr/>
        </p:nvSpPr>
        <p:spPr>
          <a:xfrm>
            <a:off x="1051332" y="2901980"/>
            <a:ext cx="6259203" cy="461665"/>
          </a:xfrm>
          <a:prstGeom prst="rect">
            <a:avLst/>
          </a:prstGeom>
          <a:noFill/>
        </p:spPr>
        <p:txBody>
          <a:bodyPr wrap="square" rtlCol="0">
            <a:spAutoFit/>
          </a:bodyPr>
          <a:lstStyle/>
          <a:p>
            <a:pPr lvl="0">
              <a:defRPr/>
            </a:pPr>
            <a:r>
              <a:rPr lang="en-US" altLang="zh-CN" sz="2400" b="1" dirty="0">
                <a:solidFill>
                  <a:schemeClr val="bg1"/>
                </a:solidFill>
                <a:latin typeface="Calibri" panose="020F0502020204030204"/>
                <a:ea typeface="等线" panose="02010600030101010101" pitchFamily="2" charset="-122"/>
              </a:rPr>
              <a:t>1.</a:t>
            </a:r>
            <a:r>
              <a:rPr lang="zh-CN" altLang="en-US" sz="2400" b="1" dirty="0">
                <a:solidFill>
                  <a:schemeClr val="bg1"/>
                </a:solidFill>
              </a:rPr>
              <a:t>小学数学教师的陈述性语言</a:t>
            </a:r>
            <a:endParaRPr kumimoji="0" lang="zh-CN" altLang="en-US" sz="2400" b="1" i="0" u="none" strike="noStrike" kern="1200" cap="none" spc="0" normalizeH="0" baseline="0" noProof="0" dirty="0">
              <a:ln>
                <a:noFill/>
              </a:ln>
              <a:solidFill>
                <a:schemeClr val="bg1"/>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9597027"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a:t>
            </a:r>
            <a:r>
              <a:rPr lang="zh-CN" altLang="en-US" sz="3200" b="1" dirty="0">
                <a:solidFill>
                  <a:srgbClr val="6B799C"/>
                </a:solidFill>
                <a:latin typeface="幼圆" panose="02010509060101010101" pitchFamily="49" charset="-122"/>
                <a:ea typeface="幼圆" panose="02010509060101010101" pitchFamily="49" charset="-122"/>
              </a:rPr>
              <a:t>小学</a:t>
            </a: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数学教师课堂教学语言技能</a:t>
            </a:r>
            <a:r>
              <a:rPr lang="zh-CN" altLang="en-US" sz="3200" b="1" dirty="0">
                <a:solidFill>
                  <a:srgbClr val="6B799C"/>
                </a:solidFill>
                <a:latin typeface="幼圆" panose="02010509060101010101" pitchFamily="49" charset="-122"/>
                <a:ea typeface="幼圆" panose="02010509060101010101" pitchFamily="49" charset="-122"/>
              </a:rPr>
              <a:t>的基本要素</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3" name="矩形: 圆角 2"/>
          <p:cNvSpPr/>
          <p:nvPr/>
        </p:nvSpPr>
        <p:spPr>
          <a:xfrm>
            <a:off x="1192191" y="1176563"/>
            <a:ext cx="5666515" cy="841643"/>
          </a:xfrm>
          <a:prstGeom prst="roundRect">
            <a:avLst/>
          </a:prstGeom>
          <a:solidFill>
            <a:srgbClr val="EAC47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1192191" y="1322823"/>
            <a:ext cx="5666515" cy="461665"/>
          </a:xfrm>
          <a:prstGeom prst="rect">
            <a:avLst/>
          </a:prstGeom>
          <a:noFill/>
        </p:spPr>
        <p:txBody>
          <a:bodyPr wrap="square" rtlCol="0">
            <a:spAutoFit/>
          </a:bodyPr>
          <a:lstStyle/>
          <a:p>
            <a:r>
              <a:rPr lang="en-US" altLang="zh-CN" sz="2400" b="1" dirty="0">
                <a:solidFill>
                  <a:schemeClr val="bg1"/>
                </a:solidFill>
              </a:rPr>
              <a:t>2.</a:t>
            </a:r>
            <a:r>
              <a:rPr lang="zh-CN" altLang="en-US" sz="2400" b="1" dirty="0">
                <a:solidFill>
                  <a:schemeClr val="bg1"/>
                </a:solidFill>
              </a:rPr>
              <a:t>小学数学教师的提问性语言</a:t>
            </a:r>
          </a:p>
        </p:txBody>
      </p:sp>
      <p:sp>
        <p:nvSpPr>
          <p:cNvPr id="6" name="文本框 5"/>
          <p:cNvSpPr txBox="1"/>
          <p:nvPr/>
        </p:nvSpPr>
        <p:spPr>
          <a:xfrm>
            <a:off x="1094948" y="2211214"/>
            <a:ext cx="10259817" cy="4154984"/>
          </a:xfrm>
          <a:prstGeom prst="rect">
            <a:avLst/>
          </a:prstGeom>
          <a:noFill/>
        </p:spPr>
        <p:txBody>
          <a:bodyPr wrap="square">
            <a:spAutoFit/>
          </a:bodyPr>
          <a:lstStyle/>
          <a:p>
            <a:r>
              <a:rPr lang="en-US" altLang="zh-CN" sz="2400" dirty="0">
                <a:solidFill>
                  <a:srgbClr val="6B799C"/>
                </a:solidFill>
              </a:rPr>
              <a:t>1. </a:t>
            </a:r>
            <a:r>
              <a:rPr lang="zh-CN" altLang="en-US" sz="2400" dirty="0">
                <a:solidFill>
                  <a:srgbClr val="6B799C"/>
                </a:solidFill>
              </a:rPr>
              <a:t>过渡性提问</a:t>
            </a:r>
          </a:p>
          <a:p>
            <a:r>
              <a:rPr lang="zh-CN" altLang="en-US" sz="2400" dirty="0">
                <a:solidFill>
                  <a:srgbClr val="6B799C"/>
                </a:solidFill>
              </a:rPr>
              <a:t>教师的提问目的主要在于教学环节的过渡，有时与数学学科内容关系不大，但大多数时候需要学生集体回答，表示征求意见且语言有暗示之意。比如：“对不对啊？”“明白了吗？”“和他们小组分的结果是一样的，大家说对吗？”</a:t>
            </a:r>
          </a:p>
          <a:p>
            <a:endParaRPr lang="zh-CN" altLang="en-US" sz="2400" dirty="0">
              <a:solidFill>
                <a:srgbClr val="6B799C"/>
              </a:solidFill>
            </a:endParaRPr>
          </a:p>
          <a:p>
            <a:r>
              <a:rPr lang="en-US" altLang="zh-CN" sz="2400" dirty="0">
                <a:solidFill>
                  <a:srgbClr val="6B799C"/>
                </a:solidFill>
              </a:rPr>
              <a:t>2. </a:t>
            </a:r>
            <a:r>
              <a:rPr lang="zh-CN" altLang="en-US" sz="2400" dirty="0">
                <a:solidFill>
                  <a:srgbClr val="6B799C"/>
                </a:solidFill>
              </a:rPr>
              <a:t>识记性提问</a:t>
            </a:r>
          </a:p>
          <a:p>
            <a:r>
              <a:rPr lang="zh-CN" altLang="zh-CN" sz="2400" dirty="0">
                <a:solidFill>
                  <a:srgbClr val="6B799C"/>
                </a:solidFill>
              </a:rPr>
              <a:t>根据事物的基本要求、基本材料作答，如概念、定理、性质、步骤、材料等的简单复述，或是简单的回忆性提问，只需从记忆中提取材料，并不需要学生理解所学的知识。比如：“角的定义是什么？”“你看到了什么？”“这面墙长几米？”</a:t>
            </a:r>
          </a:p>
          <a:p>
            <a:r>
              <a:rPr lang="en-US" altLang="zh-CN" sz="2400" dirty="0">
                <a:solidFill>
                  <a:srgbClr val="6B799C"/>
                </a:solidFill>
              </a:rPr>
              <a:t> </a:t>
            </a:r>
            <a:endParaRPr lang="zh-CN" altLang="en-US" sz="24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zg5YWViYmRjNzU0MGQ2MzRmODJhODg4YzY2MjM1MTkifQ=="/>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11.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13.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14.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15.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TotalTime>
  <Words>4497</Words>
  <Application>Microsoft Office PowerPoint</Application>
  <PresentationFormat>宽屏</PresentationFormat>
  <Paragraphs>164</Paragraphs>
  <Slides>32</Slides>
  <Notes>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32</vt:i4>
      </vt:variant>
    </vt:vector>
  </HeadingPairs>
  <TitlesOfParts>
    <vt:vector size="41" baseType="lpstr">
      <vt:lpstr>等线</vt:lpstr>
      <vt:lpstr>华文楷体</vt:lpstr>
      <vt:lpstr>华文新魏</vt:lpstr>
      <vt:lpstr>微软雅黑</vt:lpstr>
      <vt:lpstr>幼圆</vt:lpstr>
      <vt:lpstr>Arial</vt:lpstr>
      <vt:lpstr>Calibri</vt:lpstr>
      <vt:lpstr>Calibri Light</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丽娜 赵</dc:creator>
  <cp:lastModifiedBy>范美琳</cp:lastModifiedBy>
  <cp:revision>20</cp:revision>
  <dcterms:created xsi:type="dcterms:W3CDTF">2024-08-13T04:27:00Z</dcterms:created>
  <dcterms:modified xsi:type="dcterms:W3CDTF">2024-10-12T01:33:43Z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4158814A2AAA467790DA828615FB9C2A_12</vt:lpwstr>
  </property>
  <property fmtid="{D5CDD505-2E9C-101B-9397-08002B2CF9AE}" pid="3" name="KSOProductBuildVer">
    <vt:lpwstr>2052-12.1.0.18240</vt:lpwstr>
  </property>
</Properties>
</file>