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3.xml" ContentType="application/vnd.openxmlformats-officedocument.presentationml.notesSlide+xml"/>
  <Override PartName="/ppt/tags/tag20.xml" ContentType="application/vnd.openxmlformats-officedocument.presentationml.tags+xml"/>
  <Override PartName="/ppt/notesSlides/notesSlide4.xml" ContentType="application/vnd.openxmlformats-officedocument.presentationml.notesSlide+xml"/>
  <Override PartName="/ppt/tags/tag21.xml" ContentType="application/vnd.openxmlformats-officedocument.presentationml.tags+xml"/>
  <Override PartName="/ppt/notesSlides/notesSlide5.xml" ContentType="application/vnd.openxmlformats-officedocument.presentationml.notesSlide+xml"/>
  <Override PartName="/ppt/tags/tag22.xml" ContentType="application/vnd.openxmlformats-officedocument.presentationml.tags+xml"/>
  <Override PartName="/ppt/notesSlides/notesSlide6.xml" ContentType="application/vnd.openxmlformats-officedocument.presentationml.notesSlide+xml"/>
  <Override PartName="/ppt/tags/tag23.xml" ContentType="application/vnd.openxmlformats-officedocument.presentationml.tags+xml"/>
  <Override PartName="/ppt/notesSlides/notesSlide7.xml" ContentType="application/vnd.openxmlformats-officedocument.presentationml.notesSlide+xml"/>
  <Override PartName="/ppt/tags/tag24.xml" ContentType="application/vnd.openxmlformats-officedocument.presentationml.tags+xml"/>
  <Override PartName="/ppt/notesSlides/notesSlide8.xml" ContentType="application/vnd.openxmlformats-officedocument.presentationml.notesSlide+xml"/>
  <Override PartName="/ppt/tags/tag25.xml" ContentType="application/vnd.openxmlformats-officedocument.presentationml.tags+xml"/>
  <Override PartName="/ppt/notesSlides/notesSlide9.xml" ContentType="application/vnd.openxmlformats-officedocument.presentationml.notesSlide+xml"/>
  <Override PartName="/ppt/tags/tag26.xml" ContentType="application/vnd.openxmlformats-officedocument.presentationml.tags+xml"/>
  <Override PartName="/ppt/notesSlides/notesSlide10.xml" ContentType="application/vnd.openxmlformats-officedocument.presentationml.notesSlide+xml"/>
  <Override PartName="/ppt/tags/tag27.xml" ContentType="application/vnd.openxmlformats-officedocument.presentationml.tags+xml"/>
  <Override PartName="/ppt/notesSlides/notesSlide11.xml" ContentType="application/vnd.openxmlformats-officedocument.presentationml.notesSlide+xml"/>
  <Override PartName="/ppt/tags/tag28.xml" ContentType="application/vnd.openxmlformats-officedocument.presentationml.tags+xml"/>
  <Override PartName="/ppt/notesSlides/notesSlide1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notesSlides/notesSlide13.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notesSlides/notesSlide14.xml" ContentType="application/vnd.openxmlformats-officedocument.presentationml.notesSlide+xml"/>
  <Override PartName="/ppt/tags/tag43.xml" ContentType="application/vnd.openxmlformats-officedocument.presentationml.tags+xml"/>
  <Override PartName="/ppt/notesSlides/notesSlide15.xml" ContentType="application/vnd.openxmlformats-officedocument.presentationml.notesSlide+xml"/>
  <Override PartName="/ppt/tags/tag44.xml" ContentType="application/vnd.openxmlformats-officedocument.presentationml.tags+xml"/>
  <Override PartName="/ppt/notesSlides/notesSlide16.xml" ContentType="application/vnd.openxmlformats-officedocument.presentationml.notesSlide+xml"/>
  <Override PartName="/ppt/tags/tag45.xml" ContentType="application/vnd.openxmlformats-officedocument.presentationml.tags+xml"/>
  <Override PartName="/ppt/notesSlides/notesSlide17.xml" ContentType="application/vnd.openxmlformats-officedocument.presentationml.notesSlide+xml"/>
  <Override PartName="/ppt/tags/tag46.xml" ContentType="application/vnd.openxmlformats-officedocument.presentationml.tags+xml"/>
  <Override PartName="/ppt/notesSlides/notesSlide18.xml" ContentType="application/vnd.openxmlformats-officedocument.presentationml.notesSlide+xml"/>
  <Override PartName="/ppt/tags/tag47.xml" ContentType="application/vnd.openxmlformats-officedocument.presentationml.tags+xml"/>
  <Override PartName="/ppt/notesSlides/notesSlide19.xml" ContentType="application/vnd.openxmlformats-officedocument.presentationml.notesSlide+xml"/>
  <Override PartName="/ppt/tags/tag48.xml" ContentType="application/vnd.openxmlformats-officedocument.presentationml.tags+xml"/>
  <Override PartName="/ppt/notesSlides/notesSlide20.xml" ContentType="application/vnd.openxmlformats-officedocument.presentationml.notesSlide+xml"/>
  <Override PartName="/ppt/tags/tag49.xml" ContentType="application/vnd.openxmlformats-officedocument.presentationml.tags+xml"/>
  <Override PartName="/ppt/notesSlides/notesSlide21.xml" ContentType="application/vnd.openxmlformats-officedocument.presentationml.notesSlide+xml"/>
  <Override PartName="/ppt/tags/tag50.xml" ContentType="application/vnd.openxmlformats-officedocument.presentationml.tags+xml"/>
  <Override PartName="/ppt/notesSlides/notesSlide22.xml" ContentType="application/vnd.openxmlformats-officedocument.presentationml.notesSlide+xml"/>
  <Override PartName="/ppt/tags/tag51.xml" ContentType="application/vnd.openxmlformats-officedocument.presentationml.tags+xml"/>
  <Override PartName="/ppt/notesSlides/notesSlide23.xml" ContentType="application/vnd.openxmlformats-officedocument.presentationml.notesSlide+xml"/>
  <Override PartName="/ppt/tags/tag52.xml" ContentType="application/vnd.openxmlformats-officedocument.presentationml.tags+xml"/>
  <Override PartName="/ppt/notesSlides/notesSlide24.xml" ContentType="application/vnd.openxmlformats-officedocument.presentationml.notesSlide+xml"/>
  <Override PartName="/ppt/tags/tag53.xml" ContentType="application/vnd.openxmlformats-officedocument.presentationml.tags+xml"/>
  <Override PartName="/ppt/notesSlides/notesSlide25.xml" ContentType="application/vnd.openxmlformats-officedocument.presentationml.notesSlide+xml"/>
  <Override PartName="/ppt/tags/tag54.xml" ContentType="application/vnd.openxmlformats-officedocument.presentationml.tags+xml"/>
  <Override PartName="/ppt/notesSlides/notesSlide26.xml" ContentType="application/vnd.openxmlformats-officedocument.presentationml.notesSlide+xml"/>
  <Override PartName="/ppt/tags/tag55.xml" ContentType="application/vnd.openxmlformats-officedocument.presentationml.tags+xml"/>
  <Override PartName="/ppt/notesSlides/notesSlide27.xml" ContentType="application/vnd.openxmlformats-officedocument.presentationml.notesSlide+xml"/>
  <Override PartName="/ppt/tags/tag56.xml" ContentType="application/vnd.openxmlformats-officedocument.presentationml.tags+xml"/>
  <Override PartName="/ppt/notesSlides/notesSlide28.xml" ContentType="application/vnd.openxmlformats-officedocument.presentationml.notesSlide+xml"/>
  <Override PartName="/ppt/tags/tag57.xml" ContentType="application/vnd.openxmlformats-officedocument.presentationml.tags+xml"/>
  <Override PartName="/ppt/notesSlides/notesSlide29.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30.xml" ContentType="application/vnd.openxmlformats-officedocument.presentationml.notesSlide+xml"/>
  <Override PartName="/ppt/tags/tag60.xml" ContentType="application/vnd.openxmlformats-officedocument.presentationml.tags+xml"/>
  <Override PartName="/ppt/notesSlides/notesSlide31.xml" ContentType="application/vnd.openxmlformats-officedocument.presentationml.notesSlide+xml"/>
  <Override PartName="/ppt/tags/tag61.xml" ContentType="application/vnd.openxmlformats-officedocument.presentationml.tags+xml"/>
  <Override PartName="/ppt/notesSlides/notesSlide32.xml" ContentType="application/vnd.openxmlformats-officedocument.presentationml.notesSlide+xml"/>
  <Override PartName="/ppt/tags/tag62.xml" ContentType="application/vnd.openxmlformats-officedocument.presentationml.tags+xml"/>
  <Override PartName="/ppt/notesSlides/notesSlide33.xml" ContentType="application/vnd.openxmlformats-officedocument.presentationml.notesSlide+xml"/>
  <Override PartName="/ppt/tags/tag63.xml" ContentType="application/vnd.openxmlformats-officedocument.presentationml.tags+xml"/>
  <Override PartName="/ppt/notesSlides/notesSlide34.xml" ContentType="application/vnd.openxmlformats-officedocument.presentationml.notesSlide+xml"/>
  <Override PartName="/ppt/tags/tag64.xml" ContentType="application/vnd.openxmlformats-officedocument.presentationml.tags+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9"/>
  </p:notesMasterIdLst>
  <p:sldIdLst>
    <p:sldId id="407" r:id="rId2"/>
    <p:sldId id="331" r:id="rId3"/>
    <p:sldId id="329" r:id="rId4"/>
    <p:sldId id="328" r:id="rId5"/>
    <p:sldId id="361" r:id="rId6"/>
    <p:sldId id="362" r:id="rId7"/>
    <p:sldId id="363" r:id="rId8"/>
    <p:sldId id="395" r:id="rId9"/>
    <p:sldId id="394" r:id="rId10"/>
    <p:sldId id="364" r:id="rId11"/>
    <p:sldId id="365" r:id="rId12"/>
    <p:sldId id="366" r:id="rId13"/>
    <p:sldId id="367" r:id="rId14"/>
    <p:sldId id="396" r:id="rId15"/>
    <p:sldId id="368" r:id="rId16"/>
    <p:sldId id="369" r:id="rId17"/>
    <p:sldId id="397" r:id="rId18"/>
    <p:sldId id="370" r:id="rId19"/>
    <p:sldId id="398" r:id="rId20"/>
    <p:sldId id="371" r:id="rId21"/>
    <p:sldId id="372" r:id="rId22"/>
    <p:sldId id="333" r:id="rId23"/>
    <p:sldId id="373" r:id="rId24"/>
    <p:sldId id="399" r:id="rId25"/>
    <p:sldId id="400" r:id="rId26"/>
    <p:sldId id="374" r:id="rId27"/>
    <p:sldId id="375" r:id="rId28"/>
    <p:sldId id="376" r:id="rId29"/>
    <p:sldId id="377" r:id="rId30"/>
    <p:sldId id="378" r:id="rId31"/>
    <p:sldId id="381" r:id="rId32"/>
    <p:sldId id="383" r:id="rId33"/>
    <p:sldId id="401" r:id="rId34"/>
    <p:sldId id="379" r:id="rId35"/>
    <p:sldId id="404" r:id="rId36"/>
    <p:sldId id="402" r:id="rId37"/>
    <p:sldId id="405" r:id="rId38"/>
    <p:sldId id="386" r:id="rId39"/>
    <p:sldId id="406" r:id="rId40"/>
    <p:sldId id="332" r:id="rId41"/>
    <p:sldId id="388" r:id="rId42"/>
    <p:sldId id="387" r:id="rId43"/>
    <p:sldId id="389" r:id="rId44"/>
    <p:sldId id="390" r:id="rId45"/>
    <p:sldId id="413" r:id="rId46"/>
    <p:sldId id="391" r:id="rId47"/>
    <p:sldId id="412" r:id="rId48"/>
  </p:sldIdLst>
  <p:sldSz cx="12192000" cy="6858000"/>
  <p:notesSz cx="6858000" cy="9144000"/>
  <p:custDataLst>
    <p:tags r:id="rId5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768"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tags" Target="tags/tag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231DF2-E0A0-4696-9101-6FA4501BD87F}"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B7F56C0-4E32-46E2-873A-6B979406153C}" type="slidenum">
              <a:rPr lang="zh-CN" altLang="en-US" smtClean="0"/>
              <a:t>‹#›</a:t>
            </a:fld>
            <a:endParaRPr lang="zh-CN" altLang="en-US"/>
          </a:p>
        </p:txBody>
      </p:sp>
    </p:spTree>
    <p:extLst>
      <p:ext uri="{BB962C8B-B14F-4D97-AF65-F5344CB8AC3E}">
        <p14:creationId xmlns:p14="http://schemas.microsoft.com/office/powerpoint/2010/main" val="78559774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19</a:t>
            </a:fld>
            <a:endParaRPr lang="zh-CN" altLang="en-US"/>
          </a:p>
        </p:txBody>
      </p:sp>
    </p:spTree>
    <p:extLst>
      <p:ext uri="{BB962C8B-B14F-4D97-AF65-F5344CB8AC3E}">
        <p14:creationId xmlns:p14="http://schemas.microsoft.com/office/powerpoint/2010/main" val="42789159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20</a:t>
            </a:fld>
            <a:endParaRPr lang="zh-CN" altLang="en-US"/>
          </a:p>
        </p:txBody>
      </p:sp>
    </p:spTree>
    <p:extLst>
      <p:ext uri="{BB962C8B-B14F-4D97-AF65-F5344CB8AC3E}">
        <p14:creationId xmlns:p14="http://schemas.microsoft.com/office/powerpoint/2010/main" val="18547276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21</a:t>
            </a:fld>
            <a:endParaRPr lang="zh-CN" altLang="en-US"/>
          </a:p>
        </p:txBody>
      </p:sp>
    </p:spTree>
    <p:extLst>
      <p:ext uri="{BB962C8B-B14F-4D97-AF65-F5344CB8AC3E}">
        <p14:creationId xmlns:p14="http://schemas.microsoft.com/office/powerpoint/2010/main" val="42423845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23</a:t>
            </a:fld>
            <a:endParaRPr lang="zh-CN" altLang="en-US"/>
          </a:p>
        </p:txBody>
      </p:sp>
    </p:spTree>
    <p:extLst>
      <p:ext uri="{BB962C8B-B14F-4D97-AF65-F5344CB8AC3E}">
        <p14:creationId xmlns:p14="http://schemas.microsoft.com/office/powerpoint/2010/main" val="346107174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t>24</a:t>
            </a:fld>
            <a:endParaRPr lang="zh-CN" altLang="en-US"/>
          </a:p>
        </p:txBody>
      </p:sp>
    </p:spTree>
    <p:extLst>
      <p:ext uri="{BB962C8B-B14F-4D97-AF65-F5344CB8AC3E}">
        <p14:creationId xmlns:p14="http://schemas.microsoft.com/office/powerpoint/2010/main" val="37374125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25</a:t>
            </a:fld>
            <a:endParaRPr lang="zh-CN" altLang="en-US"/>
          </a:p>
        </p:txBody>
      </p:sp>
    </p:spTree>
    <p:extLst>
      <p:ext uri="{BB962C8B-B14F-4D97-AF65-F5344CB8AC3E}">
        <p14:creationId xmlns:p14="http://schemas.microsoft.com/office/powerpoint/2010/main" val="220150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26</a:t>
            </a:fld>
            <a:endParaRPr lang="zh-CN" altLang="en-US"/>
          </a:p>
        </p:txBody>
      </p:sp>
    </p:spTree>
    <p:extLst>
      <p:ext uri="{BB962C8B-B14F-4D97-AF65-F5344CB8AC3E}">
        <p14:creationId xmlns:p14="http://schemas.microsoft.com/office/powerpoint/2010/main" val="23260720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27</a:t>
            </a:fld>
            <a:endParaRPr lang="zh-CN" altLang="en-US"/>
          </a:p>
        </p:txBody>
      </p:sp>
    </p:spTree>
    <p:extLst>
      <p:ext uri="{BB962C8B-B14F-4D97-AF65-F5344CB8AC3E}">
        <p14:creationId xmlns:p14="http://schemas.microsoft.com/office/powerpoint/2010/main" val="18003273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28</a:t>
            </a:fld>
            <a:endParaRPr lang="zh-CN" altLang="en-US"/>
          </a:p>
        </p:txBody>
      </p:sp>
    </p:spTree>
    <p:extLst>
      <p:ext uri="{BB962C8B-B14F-4D97-AF65-F5344CB8AC3E}">
        <p14:creationId xmlns:p14="http://schemas.microsoft.com/office/powerpoint/2010/main" val="30906874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29</a:t>
            </a:fld>
            <a:endParaRPr lang="zh-CN" altLang="en-US"/>
          </a:p>
        </p:txBody>
      </p:sp>
    </p:spTree>
    <p:extLst>
      <p:ext uri="{BB962C8B-B14F-4D97-AF65-F5344CB8AC3E}">
        <p14:creationId xmlns:p14="http://schemas.microsoft.com/office/powerpoint/2010/main" val="3555201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27648854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30</a:t>
            </a:fld>
            <a:endParaRPr lang="zh-CN" altLang="en-US"/>
          </a:p>
        </p:txBody>
      </p:sp>
    </p:spTree>
    <p:extLst>
      <p:ext uri="{BB962C8B-B14F-4D97-AF65-F5344CB8AC3E}">
        <p14:creationId xmlns:p14="http://schemas.microsoft.com/office/powerpoint/2010/main" val="37153101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31</a:t>
            </a:fld>
            <a:endParaRPr lang="zh-CN" altLang="en-US"/>
          </a:p>
        </p:txBody>
      </p:sp>
    </p:spTree>
    <p:extLst>
      <p:ext uri="{BB962C8B-B14F-4D97-AF65-F5344CB8AC3E}">
        <p14:creationId xmlns:p14="http://schemas.microsoft.com/office/powerpoint/2010/main" val="17173158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32</a:t>
            </a:fld>
            <a:endParaRPr lang="zh-CN" altLang="en-US"/>
          </a:p>
        </p:txBody>
      </p:sp>
    </p:spTree>
    <p:extLst>
      <p:ext uri="{BB962C8B-B14F-4D97-AF65-F5344CB8AC3E}">
        <p14:creationId xmlns:p14="http://schemas.microsoft.com/office/powerpoint/2010/main" val="380955020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33</a:t>
            </a:fld>
            <a:endParaRPr lang="zh-CN" altLang="en-US"/>
          </a:p>
        </p:txBody>
      </p:sp>
    </p:spTree>
    <p:extLst>
      <p:ext uri="{BB962C8B-B14F-4D97-AF65-F5344CB8AC3E}">
        <p14:creationId xmlns:p14="http://schemas.microsoft.com/office/powerpoint/2010/main" val="195411089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34</a:t>
            </a:fld>
            <a:endParaRPr lang="zh-CN" altLang="en-US"/>
          </a:p>
        </p:txBody>
      </p:sp>
    </p:spTree>
    <p:extLst>
      <p:ext uri="{BB962C8B-B14F-4D97-AF65-F5344CB8AC3E}">
        <p14:creationId xmlns:p14="http://schemas.microsoft.com/office/powerpoint/2010/main" val="23109518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35</a:t>
            </a:fld>
            <a:endParaRPr lang="zh-CN" altLang="en-US"/>
          </a:p>
        </p:txBody>
      </p:sp>
    </p:spTree>
    <p:extLst>
      <p:ext uri="{BB962C8B-B14F-4D97-AF65-F5344CB8AC3E}">
        <p14:creationId xmlns:p14="http://schemas.microsoft.com/office/powerpoint/2010/main" val="123189117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36</a:t>
            </a:fld>
            <a:endParaRPr lang="zh-CN" altLang="en-US"/>
          </a:p>
        </p:txBody>
      </p:sp>
    </p:spTree>
    <p:extLst>
      <p:ext uri="{BB962C8B-B14F-4D97-AF65-F5344CB8AC3E}">
        <p14:creationId xmlns:p14="http://schemas.microsoft.com/office/powerpoint/2010/main" val="37154766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37</a:t>
            </a:fld>
            <a:endParaRPr lang="zh-CN" altLang="en-US"/>
          </a:p>
        </p:txBody>
      </p:sp>
    </p:spTree>
    <p:extLst>
      <p:ext uri="{BB962C8B-B14F-4D97-AF65-F5344CB8AC3E}">
        <p14:creationId xmlns:p14="http://schemas.microsoft.com/office/powerpoint/2010/main" val="356610249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38</a:t>
            </a:fld>
            <a:endParaRPr lang="zh-CN" altLang="en-US"/>
          </a:p>
        </p:txBody>
      </p:sp>
    </p:spTree>
    <p:extLst>
      <p:ext uri="{BB962C8B-B14F-4D97-AF65-F5344CB8AC3E}">
        <p14:creationId xmlns:p14="http://schemas.microsoft.com/office/powerpoint/2010/main" val="428832529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39</a:t>
            </a:fld>
            <a:endParaRPr lang="zh-CN" altLang="en-US"/>
          </a:p>
        </p:txBody>
      </p:sp>
    </p:spTree>
    <p:extLst>
      <p:ext uri="{BB962C8B-B14F-4D97-AF65-F5344CB8AC3E}">
        <p14:creationId xmlns:p14="http://schemas.microsoft.com/office/powerpoint/2010/main" val="8364117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12</a:t>
            </a:fld>
            <a:endParaRPr lang="zh-CN" altLang="en-US"/>
          </a:p>
        </p:txBody>
      </p:sp>
    </p:spTree>
    <p:extLst>
      <p:ext uri="{BB962C8B-B14F-4D97-AF65-F5344CB8AC3E}">
        <p14:creationId xmlns:p14="http://schemas.microsoft.com/office/powerpoint/2010/main" val="11174795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41</a:t>
            </a:fld>
            <a:endParaRPr lang="zh-CN" altLang="en-US"/>
          </a:p>
        </p:txBody>
      </p:sp>
    </p:spTree>
    <p:extLst>
      <p:ext uri="{BB962C8B-B14F-4D97-AF65-F5344CB8AC3E}">
        <p14:creationId xmlns:p14="http://schemas.microsoft.com/office/powerpoint/2010/main" val="1546864682"/>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42</a:t>
            </a:fld>
            <a:endParaRPr lang="zh-CN" altLang="en-US"/>
          </a:p>
        </p:txBody>
      </p:sp>
    </p:spTree>
    <p:extLst>
      <p:ext uri="{BB962C8B-B14F-4D97-AF65-F5344CB8AC3E}">
        <p14:creationId xmlns:p14="http://schemas.microsoft.com/office/powerpoint/2010/main" val="42813432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43</a:t>
            </a:fld>
            <a:endParaRPr lang="zh-CN" altLang="en-US"/>
          </a:p>
        </p:txBody>
      </p:sp>
    </p:spTree>
    <p:extLst>
      <p:ext uri="{BB962C8B-B14F-4D97-AF65-F5344CB8AC3E}">
        <p14:creationId xmlns:p14="http://schemas.microsoft.com/office/powerpoint/2010/main" val="68847296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44</a:t>
            </a:fld>
            <a:endParaRPr lang="zh-CN" altLang="en-US"/>
          </a:p>
        </p:txBody>
      </p:sp>
    </p:spTree>
    <p:extLst>
      <p:ext uri="{BB962C8B-B14F-4D97-AF65-F5344CB8AC3E}">
        <p14:creationId xmlns:p14="http://schemas.microsoft.com/office/powerpoint/2010/main" val="34055869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45</a:t>
            </a:fld>
            <a:endParaRPr lang="zh-CN" altLang="en-US"/>
          </a:p>
        </p:txBody>
      </p:sp>
    </p:spTree>
    <p:extLst>
      <p:ext uri="{BB962C8B-B14F-4D97-AF65-F5344CB8AC3E}">
        <p14:creationId xmlns:p14="http://schemas.microsoft.com/office/powerpoint/2010/main" val="73681560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46</a:t>
            </a:fld>
            <a:endParaRPr lang="zh-CN" altLang="en-US"/>
          </a:p>
        </p:txBody>
      </p:sp>
    </p:spTree>
    <p:extLst>
      <p:ext uri="{BB962C8B-B14F-4D97-AF65-F5344CB8AC3E}">
        <p14:creationId xmlns:p14="http://schemas.microsoft.com/office/powerpoint/2010/main" val="144350532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47</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13</a:t>
            </a:fld>
            <a:endParaRPr lang="zh-CN" altLang="en-US"/>
          </a:p>
        </p:txBody>
      </p:sp>
    </p:spTree>
    <p:extLst>
      <p:ext uri="{BB962C8B-B14F-4D97-AF65-F5344CB8AC3E}">
        <p14:creationId xmlns:p14="http://schemas.microsoft.com/office/powerpoint/2010/main" val="17939968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14</a:t>
            </a:fld>
            <a:endParaRPr lang="zh-CN" altLang="en-US"/>
          </a:p>
        </p:txBody>
      </p:sp>
    </p:spTree>
    <p:extLst>
      <p:ext uri="{BB962C8B-B14F-4D97-AF65-F5344CB8AC3E}">
        <p14:creationId xmlns:p14="http://schemas.microsoft.com/office/powerpoint/2010/main" val="4078628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15</a:t>
            </a:fld>
            <a:endParaRPr lang="zh-CN" altLang="en-US"/>
          </a:p>
        </p:txBody>
      </p:sp>
    </p:spTree>
    <p:extLst>
      <p:ext uri="{BB962C8B-B14F-4D97-AF65-F5344CB8AC3E}">
        <p14:creationId xmlns:p14="http://schemas.microsoft.com/office/powerpoint/2010/main" val="3105336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16</a:t>
            </a:fld>
            <a:endParaRPr lang="zh-CN" altLang="en-US"/>
          </a:p>
        </p:txBody>
      </p:sp>
    </p:spTree>
    <p:extLst>
      <p:ext uri="{BB962C8B-B14F-4D97-AF65-F5344CB8AC3E}">
        <p14:creationId xmlns:p14="http://schemas.microsoft.com/office/powerpoint/2010/main" val="139862726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17</a:t>
            </a:fld>
            <a:endParaRPr lang="zh-CN" altLang="en-US"/>
          </a:p>
        </p:txBody>
      </p:sp>
    </p:spTree>
    <p:extLst>
      <p:ext uri="{BB962C8B-B14F-4D97-AF65-F5344CB8AC3E}">
        <p14:creationId xmlns:p14="http://schemas.microsoft.com/office/powerpoint/2010/main" val="21752878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B7F56C0-4E32-46E2-873A-6B979406153C}" type="slidenum">
              <a:rPr lang="zh-CN" altLang="en-US" smtClean="0"/>
              <a:t>18</a:t>
            </a:fld>
            <a:endParaRPr lang="zh-CN" altLang="en-US"/>
          </a:p>
        </p:txBody>
      </p:sp>
    </p:spTree>
    <p:extLst>
      <p:ext uri="{BB962C8B-B14F-4D97-AF65-F5344CB8AC3E}">
        <p14:creationId xmlns:p14="http://schemas.microsoft.com/office/powerpoint/2010/main" val="41282174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xml"/><Relationship Id="rId1" Type="http://schemas.openxmlformats.org/officeDocument/2006/relationships/tags" Target="../tags/tag27.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29.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xml"/><Relationship Id="rId1" Type="http://schemas.openxmlformats.org/officeDocument/2006/relationships/tags" Target="../tags/tag30.xml"/></Relationships>
</file>

<file path=ppt/slides/_rels/slide24.xml.rels><?xml version="1.0" encoding="UTF-8" standalone="yes"?>
<Relationships xmlns="http://schemas.openxmlformats.org/package/2006/relationships"><Relationship Id="rId8" Type="http://schemas.openxmlformats.org/officeDocument/2006/relationships/tags" Target="../tags/tag38.xml"/><Relationship Id="rId13" Type="http://schemas.openxmlformats.org/officeDocument/2006/relationships/slideLayout" Target="../slideLayouts/slideLayout2.xml"/><Relationship Id="rId3" Type="http://schemas.openxmlformats.org/officeDocument/2006/relationships/tags" Target="../tags/tag33.xml"/><Relationship Id="rId7" Type="http://schemas.openxmlformats.org/officeDocument/2006/relationships/tags" Target="../tags/tag37.xml"/><Relationship Id="rId12" Type="http://schemas.openxmlformats.org/officeDocument/2006/relationships/tags" Target="../tags/tag42.xml"/><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tags" Target="../tags/tag36.xml"/><Relationship Id="rId11" Type="http://schemas.openxmlformats.org/officeDocument/2006/relationships/tags" Target="../tags/tag41.xml"/><Relationship Id="rId5" Type="http://schemas.openxmlformats.org/officeDocument/2006/relationships/tags" Target="../tags/tag35.xml"/><Relationship Id="rId10" Type="http://schemas.openxmlformats.org/officeDocument/2006/relationships/tags" Target="../tags/tag40.xml"/><Relationship Id="rId4" Type="http://schemas.openxmlformats.org/officeDocument/2006/relationships/tags" Target="../tags/tag34.xml"/><Relationship Id="rId9" Type="http://schemas.openxmlformats.org/officeDocument/2006/relationships/tags" Target="../tags/tag39.xml"/><Relationship Id="rId14" Type="http://schemas.openxmlformats.org/officeDocument/2006/relationships/notesSlide" Target="../notesSlides/notesSlide14.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xml"/><Relationship Id="rId1" Type="http://schemas.openxmlformats.org/officeDocument/2006/relationships/tags" Target="../tags/tag4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xml"/><Relationship Id="rId1" Type="http://schemas.openxmlformats.org/officeDocument/2006/relationships/tags" Target="../tags/tag4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xml"/><Relationship Id="rId1" Type="http://schemas.openxmlformats.org/officeDocument/2006/relationships/tags" Target="../tags/tag45.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xml"/><Relationship Id="rId1" Type="http://schemas.openxmlformats.org/officeDocument/2006/relationships/tags" Target="../tags/tag46.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tags" Target="../tags/tag47.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xml"/><Relationship Id="rId1" Type="http://schemas.openxmlformats.org/officeDocument/2006/relationships/tags" Target="../tags/tag48.xml"/></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xml"/><Relationship Id="rId1" Type="http://schemas.openxmlformats.org/officeDocument/2006/relationships/tags" Target="../tags/tag49.xml"/></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xml"/><Relationship Id="rId1" Type="http://schemas.openxmlformats.org/officeDocument/2006/relationships/tags" Target="../tags/tag5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xml"/><Relationship Id="rId1" Type="http://schemas.openxmlformats.org/officeDocument/2006/relationships/tags" Target="../tags/tag51.xml"/><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xml"/><Relationship Id="rId1" Type="http://schemas.openxmlformats.org/officeDocument/2006/relationships/tags" Target="../tags/tag52.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1.xml"/><Relationship Id="rId1" Type="http://schemas.openxmlformats.org/officeDocument/2006/relationships/tags" Target="../tags/tag53.xml"/><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xml"/><Relationship Id="rId1" Type="http://schemas.openxmlformats.org/officeDocument/2006/relationships/tags" Target="../tags/tag54.xml"/><Relationship Id="rId4" Type="http://schemas.openxmlformats.org/officeDocument/2006/relationships/image" Target="../media/image4.pn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xml"/><Relationship Id="rId1" Type="http://schemas.openxmlformats.org/officeDocument/2006/relationships/tags" Target="../tags/tag55.xml"/><Relationship Id="rId4" Type="http://schemas.openxmlformats.org/officeDocument/2006/relationships/image" Target="../media/image5.pn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xml"/><Relationship Id="rId1" Type="http://schemas.openxmlformats.org/officeDocument/2006/relationships/tags" Target="../tags/tag56.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xml"/><Relationship Id="rId1" Type="http://schemas.openxmlformats.org/officeDocument/2006/relationships/tags" Target="../tags/tag57.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58.xml"/></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xml"/><Relationship Id="rId1" Type="http://schemas.openxmlformats.org/officeDocument/2006/relationships/tags" Target="../tags/tag59.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xml"/><Relationship Id="rId1" Type="http://schemas.openxmlformats.org/officeDocument/2006/relationships/tags" Target="../tags/tag60.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xml"/><Relationship Id="rId1" Type="http://schemas.openxmlformats.org/officeDocument/2006/relationships/tags" Target="../tags/tag61.xml"/></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xml"/><Relationship Id="rId1" Type="http://schemas.openxmlformats.org/officeDocument/2006/relationships/tags" Target="../tags/tag62.xml"/></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xml"/><Relationship Id="rId1" Type="http://schemas.openxmlformats.org/officeDocument/2006/relationships/tags" Target="../tags/tag63.xml"/></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8.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5" Type="http://schemas.openxmlformats.org/officeDocument/2006/relationships/slideLayout" Target="../slideLayouts/slideLayout1.xml"/><Relationship Id="rId4" Type="http://schemas.openxmlformats.org/officeDocument/2006/relationships/tags" Target="../tags/tag15.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3" name="文本框 2"/>
          <p:cNvSpPr txBox="1"/>
          <p:nvPr/>
        </p:nvSpPr>
        <p:spPr>
          <a:xfrm>
            <a:off x="1099458" y="1305342"/>
            <a:ext cx="9764486" cy="4892675"/>
          </a:xfrm>
          <a:prstGeom prst="rect">
            <a:avLst/>
          </a:prstGeom>
          <a:noFill/>
        </p:spPr>
        <p:txBody>
          <a:bodyPr wrap="square">
            <a:spAutoFit/>
          </a:bodyPr>
          <a:lstStyle/>
          <a:p>
            <a:r>
              <a:rPr lang="en-US" altLang="zh-CN" sz="2400" b="1" dirty="0">
                <a:solidFill>
                  <a:srgbClr val="6B799C"/>
                </a:solidFill>
              </a:rPr>
              <a:t>2.</a:t>
            </a:r>
            <a:r>
              <a:rPr lang="zh-CN" altLang="en-US" sz="2400" b="1" dirty="0">
                <a:solidFill>
                  <a:srgbClr val="6B799C"/>
                </a:solidFill>
              </a:rPr>
              <a:t>真理性特征</a:t>
            </a:r>
          </a:p>
          <a:p>
            <a:pPr marL="342900" indent="-342900">
              <a:buFont typeface="Arial" panose="020B0604020202020204" pitchFamily="34" charset="0"/>
              <a:buChar char="•"/>
            </a:pPr>
            <a:r>
              <a:rPr lang="zh-CN" altLang="en-US" sz="2400" dirty="0">
                <a:solidFill>
                  <a:srgbClr val="6B799C"/>
                </a:solidFill>
              </a:rPr>
              <a:t>数学课程中的数学命题绝大多数是真命题，这一特征被称为真理性特征。数学命题的真理性特征表现出来的知识要素主要有：一般科学方法（如观察、实验、猜想、比较、分析、综合等）和证明数学命题的思想方法。对于某个具体的数学命题，其真理性特征的确定方法往往并不唯一，例如，对于“三角形的内角和等于</a:t>
            </a:r>
            <a:r>
              <a:rPr lang="en-US" altLang="zh-CN" sz="2400" dirty="0">
                <a:solidFill>
                  <a:srgbClr val="6B799C"/>
                </a:solidFill>
              </a:rPr>
              <a:t>180°”</a:t>
            </a:r>
            <a:r>
              <a:rPr lang="zh-CN" altLang="en-US" sz="2400" dirty="0">
                <a:solidFill>
                  <a:srgbClr val="6B799C"/>
                </a:solidFill>
              </a:rPr>
              <a:t>，可以用多种方法证明它是真命题。</a:t>
            </a:r>
          </a:p>
          <a:p>
            <a:pPr marL="342900" indent="-342900">
              <a:buFont typeface="Arial" panose="020B0604020202020204" pitchFamily="34" charset="0"/>
              <a:buChar char="•"/>
            </a:pPr>
            <a:r>
              <a:rPr lang="zh-CN" altLang="en-US" sz="2400" dirty="0">
                <a:solidFill>
                  <a:srgbClr val="6B799C"/>
                </a:solidFill>
              </a:rPr>
              <a:t>需要指出的是，数学命题的真理性的确定来自数学本身和实践，例如，数学公理是通过长期实践检验而确定的，而公理之外的其他数学命题是通过逻辑推演确定的。在不同的数学命题体系内，某一数学命题的真假值可能不同。例如，“三角形的内角和等于</a:t>
            </a:r>
            <a:r>
              <a:rPr lang="en-US" altLang="zh-CN" sz="2400" dirty="0">
                <a:solidFill>
                  <a:srgbClr val="6B799C"/>
                </a:solidFill>
              </a:rPr>
              <a:t>180°”</a:t>
            </a:r>
            <a:r>
              <a:rPr lang="zh-CN" altLang="en-US" sz="2400" dirty="0">
                <a:solidFill>
                  <a:srgbClr val="6B799C"/>
                </a:solidFill>
              </a:rPr>
              <a:t>在欧氏几何中是真命题，在非欧几何中却是假命题。此外，在同一数学命题体系中，存在逻辑真假值不能判定的数学命题，即“哥德尔不完备定理”。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4" name="文本框 3"/>
          <p:cNvSpPr txBox="1"/>
          <p:nvPr/>
        </p:nvSpPr>
        <p:spPr>
          <a:xfrm>
            <a:off x="1230085" y="1322821"/>
            <a:ext cx="10482944" cy="3970318"/>
          </a:xfrm>
          <a:prstGeom prst="rect">
            <a:avLst/>
          </a:prstGeom>
          <a:noFill/>
        </p:spPr>
        <p:txBody>
          <a:bodyPr wrap="square">
            <a:spAutoFit/>
          </a:bodyPr>
          <a:lstStyle/>
          <a:p>
            <a:r>
              <a:rPr lang="en-US" altLang="zh-CN" sz="2800" b="1" dirty="0">
                <a:solidFill>
                  <a:srgbClr val="6B799C"/>
                </a:solidFill>
              </a:rPr>
              <a:t>3.</a:t>
            </a:r>
            <a:r>
              <a:rPr lang="zh-CN" altLang="en-US" sz="2800" b="1" dirty="0">
                <a:solidFill>
                  <a:srgbClr val="6B799C"/>
                </a:solidFill>
              </a:rPr>
              <a:t>应用性特征</a:t>
            </a:r>
          </a:p>
          <a:p>
            <a:pPr marL="457200" indent="-457200">
              <a:buFont typeface="Arial" panose="020B0604020202020204" pitchFamily="34" charset="0"/>
              <a:buChar char="•"/>
            </a:pPr>
            <a:r>
              <a:rPr lang="zh-CN" altLang="en-US" sz="2800" dirty="0">
                <a:solidFill>
                  <a:srgbClr val="6B799C"/>
                </a:solidFill>
              </a:rPr>
              <a:t>每个数学命题都可以作为工具来应用。数学命题的应用主要表现为解题，它既有数学理论内部的应用，又有数学理论外部的应用。数学命题的应用性特征表现出来的知识要素主要有：有何用、何时用和怎么用。例如，“两点之间线段最短”在实际中有广泛的应用，在解三角形的问题中有着广泛的应用，在解决有关测量与几何问题时也都可能用到。</a:t>
            </a:r>
          </a:p>
          <a:p>
            <a:pPr marL="457200" indent="-457200">
              <a:buFont typeface="Arial" panose="020B0604020202020204" pitchFamily="34" charset="0"/>
              <a:buChar char="•"/>
            </a:pPr>
            <a:r>
              <a:rPr lang="zh-CN" altLang="en-US" sz="2800" dirty="0">
                <a:solidFill>
                  <a:srgbClr val="6B799C"/>
                </a:solidFill>
              </a:rPr>
              <a:t>数学命题的应用性特征通过以不同方式解决问题来反映命题，从而促进学生对数学命题的掌握。</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3" name="文本框 2"/>
          <p:cNvSpPr txBox="1"/>
          <p:nvPr/>
        </p:nvSpPr>
        <p:spPr>
          <a:xfrm>
            <a:off x="903514" y="1351508"/>
            <a:ext cx="10243457" cy="4584700"/>
          </a:xfrm>
          <a:prstGeom prst="rect">
            <a:avLst/>
          </a:prstGeom>
          <a:noFill/>
        </p:spPr>
        <p:txBody>
          <a:bodyPr wrap="square">
            <a:spAutoFit/>
          </a:bodyPr>
          <a:lstStyle/>
          <a:p>
            <a:r>
              <a:rPr lang="en-US" altLang="zh-CN" sz="2800" b="1" dirty="0">
                <a:solidFill>
                  <a:srgbClr val="6B799C"/>
                </a:solidFill>
              </a:rPr>
              <a:t>4 .</a:t>
            </a:r>
            <a:r>
              <a:rPr lang="zh-CN" altLang="en-US" sz="2800" b="1" dirty="0">
                <a:solidFill>
                  <a:srgbClr val="6B799C"/>
                </a:solidFill>
              </a:rPr>
              <a:t>关联性特征</a:t>
            </a:r>
          </a:p>
          <a:p>
            <a:pPr marL="342900" indent="-342900">
              <a:buFont typeface="Arial" panose="020B0604020202020204" pitchFamily="34" charset="0"/>
              <a:buChar char="•"/>
            </a:pPr>
            <a:r>
              <a:rPr lang="zh-CN" altLang="en-US" sz="2400" dirty="0">
                <a:solidFill>
                  <a:srgbClr val="6B799C"/>
                </a:solidFill>
              </a:rPr>
              <a:t>每个数学命题都与其他一些数学知识具有某种联系。数学命题的关联性特征主要是指数学命题与其他相关数学知识相联系方面所表现出来的特征。所表现出来的知识要素主要是联系点、联系方式及其寻求方法，还表现为构成一个关于该数学命题的体系。例如，可以将“三角形任意两边之和大于第三边”和“两点之间线段最短”等建立联系。平行四边形的所有判定定理构成一个体系。此外，通常的原命题、否命题、逆命题和逆否命题也是数学命题关联性特征的一种表现形式。</a:t>
            </a:r>
          </a:p>
          <a:p>
            <a:pPr marL="342900" indent="-342900">
              <a:buFont typeface="Arial" panose="020B0604020202020204" pitchFamily="34" charset="0"/>
              <a:buChar char="•"/>
            </a:pPr>
            <a:r>
              <a:rPr lang="zh-CN" altLang="en-US" sz="2400" dirty="0">
                <a:solidFill>
                  <a:srgbClr val="6B799C"/>
                </a:solidFill>
              </a:rPr>
              <a:t>数学命题的关联性特征使得数学理论体系得以形成，复杂的概念得以产生。强化对数学命题关联性特征的学习，易于形成关于某个数学命题或者某个数学问题的单元块，从而高水平地掌握数学命题或高效解决类似的问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4" name="文本框 3"/>
          <p:cNvSpPr txBox="1"/>
          <p:nvPr/>
        </p:nvSpPr>
        <p:spPr>
          <a:xfrm>
            <a:off x="826881" y="1964949"/>
            <a:ext cx="10483376" cy="3416320"/>
          </a:xfrm>
          <a:prstGeom prst="rect">
            <a:avLst/>
          </a:prstGeom>
          <a:noFill/>
        </p:spPr>
        <p:txBody>
          <a:bodyPr wrap="square">
            <a:spAutoFit/>
          </a:bodyPr>
          <a:lstStyle/>
          <a:p>
            <a:r>
              <a:rPr lang="zh-CN" altLang="en-US" sz="2400" dirty="0">
                <a:solidFill>
                  <a:srgbClr val="6B799C"/>
                </a:solidFill>
              </a:rPr>
              <a:t>数学命题学习是命题的逻辑意义向个体心理意义转化的过程，也是一个知识信息获取和智能信息获取并存的过程。这一过程一般包括三个阶段：命题获得、命题证明、命题应用。小学数学命题学习主要包括学习数学公理、定理、公式、法则、规律等，发现学习和接受学习是数学命题学习的两种基本形式。  </a:t>
            </a:r>
          </a:p>
          <a:p>
            <a:endParaRPr lang="zh-CN" altLang="en-US" sz="2400" b="1" dirty="0">
              <a:solidFill>
                <a:srgbClr val="6B799C"/>
              </a:solidFill>
            </a:endParaRPr>
          </a:p>
          <a:p>
            <a:r>
              <a:rPr lang="zh-CN" altLang="en-US" sz="2400" b="1" dirty="0">
                <a:solidFill>
                  <a:srgbClr val="6B799C"/>
                </a:solidFill>
              </a:rPr>
              <a:t>（一）数学命题的发现学习</a:t>
            </a:r>
            <a:endParaRPr lang="en-US" altLang="zh-CN"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数学命题的发现学习一般是一个通过观察、操作、实验、分析、推理等探索发现数学命题的过程。这一过程一般包括以下环节：</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4" name="文本框 3"/>
          <p:cNvSpPr txBox="1"/>
          <p:nvPr/>
        </p:nvSpPr>
        <p:spPr>
          <a:xfrm>
            <a:off x="1109980" y="1200785"/>
            <a:ext cx="10483215" cy="4587240"/>
          </a:xfrm>
          <a:prstGeom prst="rect">
            <a:avLst/>
          </a:prstGeom>
          <a:noFill/>
        </p:spPr>
        <p:txBody>
          <a:bodyPr wrap="square">
            <a:noAutofit/>
          </a:bodyPr>
          <a:lstStyle/>
          <a:p>
            <a:pPr marL="342900" indent="-342900">
              <a:buFont typeface="Arial" panose="020B0604020202020204" pitchFamily="34" charset="0"/>
              <a:buChar char="•"/>
            </a:pP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首先</a:t>
            </a:r>
            <a:r>
              <a:rPr lang="zh-CN" altLang="en-US" sz="2800" dirty="0">
                <a:solidFill>
                  <a:srgbClr val="6B799C"/>
                </a:solidFill>
              </a:rPr>
              <a:t>，探索条件，发现结论。学习者通过观察一些关于命题的实际例子，找到这些例子所具有的共同条件，并在这些条件下进行探索，发现结论。</a:t>
            </a:r>
          </a:p>
          <a:p>
            <a:pPr marL="342900" indent="-342900">
              <a:buFont typeface="Arial" panose="020B0604020202020204" pitchFamily="34" charset="0"/>
              <a:buChar char="•"/>
            </a:pPr>
            <a:endParaRPr lang="zh-CN" altLang="en-US"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其次</a:t>
            </a:r>
            <a:r>
              <a:rPr lang="zh-CN" altLang="en-US" sz="2800" dirty="0">
                <a:solidFill>
                  <a:srgbClr val="6B799C"/>
                </a:solidFill>
              </a:rPr>
              <a:t>，基于结论提出假设。基于对一些实际例子的探索发现共同的特性，通过概括进一步提出假设，将所发现的结果上升为数学命题。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3" name="文本框 2"/>
          <p:cNvSpPr txBox="1"/>
          <p:nvPr/>
        </p:nvSpPr>
        <p:spPr>
          <a:xfrm>
            <a:off x="1355271" y="1322821"/>
            <a:ext cx="9481457" cy="5016758"/>
          </a:xfrm>
          <a:prstGeom prst="rect">
            <a:avLst/>
          </a:prstGeom>
          <a:noFill/>
        </p:spPr>
        <p:txBody>
          <a:bodyPr wrap="square">
            <a:spAutoFit/>
          </a:bodyPr>
          <a:lstStyle/>
          <a:p>
            <a:pPr marL="342900" indent="-342900">
              <a:buFont typeface="Arial" panose="020B0604020202020204" pitchFamily="34" charset="0"/>
              <a:buChar char="•"/>
            </a:pPr>
            <a:endParaRPr lang="zh-CN" altLang="en-US" sz="3200" b="1" dirty="0">
              <a:solidFill>
                <a:srgbClr val="6B799C"/>
              </a:solidFill>
            </a:endParaRPr>
          </a:p>
          <a:p>
            <a:pPr marL="342900" indent="-342900">
              <a:buFont typeface="Arial" panose="020B0604020202020204" pitchFamily="34" charset="0"/>
              <a:buChar char="•"/>
            </a:pPr>
            <a:r>
              <a:rPr lang="zh-CN" altLang="en-US" sz="3200" b="1" dirty="0">
                <a:solidFill>
                  <a:srgbClr val="6B799C"/>
                </a:solidFill>
              </a:rPr>
              <a:t>再次</a:t>
            </a:r>
            <a:r>
              <a:rPr lang="zh-CN" altLang="en-US" sz="3200" dirty="0">
                <a:solidFill>
                  <a:srgbClr val="6B799C"/>
                </a:solidFill>
              </a:rPr>
              <a:t>，验证假设，生成命题。通过理论或实践对提出的数学命题进行验证，在验证的基础上得到数学定理、公式等。</a:t>
            </a:r>
          </a:p>
          <a:p>
            <a:pPr marL="342900" indent="-342900">
              <a:buFont typeface="Arial" panose="020B0604020202020204" pitchFamily="34" charset="0"/>
              <a:buChar char="•"/>
            </a:pPr>
            <a:endParaRPr lang="zh-CN" altLang="en-US" sz="3200" dirty="0">
              <a:solidFill>
                <a:srgbClr val="6B799C"/>
              </a:solidFill>
            </a:endParaRPr>
          </a:p>
          <a:p>
            <a:pPr marL="342900" indent="-342900">
              <a:buFont typeface="Arial" panose="020B0604020202020204" pitchFamily="34" charset="0"/>
              <a:buChar char="•"/>
            </a:pPr>
            <a:endParaRPr lang="zh-CN" altLang="en-US" sz="3200" dirty="0">
              <a:solidFill>
                <a:srgbClr val="6B799C"/>
              </a:solidFill>
            </a:endParaRPr>
          </a:p>
          <a:p>
            <a:pPr marL="342900" indent="-342900">
              <a:buFont typeface="Arial" panose="020B0604020202020204" pitchFamily="34" charset="0"/>
              <a:buChar char="•"/>
            </a:pPr>
            <a:r>
              <a:rPr lang="zh-CN" altLang="en-US" sz="3200" b="1" dirty="0">
                <a:solidFill>
                  <a:srgbClr val="6B799C"/>
                </a:solidFill>
              </a:rPr>
              <a:t>最后</a:t>
            </a:r>
            <a:r>
              <a:rPr lang="zh-CN" altLang="en-US" sz="3200" dirty="0">
                <a:solidFill>
                  <a:srgbClr val="6B799C"/>
                </a:solidFill>
              </a:rPr>
              <a:t>，理解命题，应用命题。通过例题和练习等进一步深入理解数学命题，并学会数学命题的各种应用。</a:t>
            </a:r>
          </a:p>
          <a:p>
            <a:pPr marL="342900" indent="-342900">
              <a:buFont typeface="Arial" panose="020B0604020202020204" pitchFamily="34" charset="0"/>
              <a:buChar char="•"/>
            </a:pPr>
            <a:endParaRPr lang="zh-CN" altLang="en-US" sz="32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4" name="文本框 3"/>
          <p:cNvSpPr txBox="1"/>
          <p:nvPr/>
        </p:nvSpPr>
        <p:spPr>
          <a:xfrm>
            <a:off x="985157" y="1451713"/>
            <a:ext cx="10221685" cy="2369880"/>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（二）数学命题的接受学习</a:t>
            </a:r>
            <a:endParaRPr lang="en-US" altLang="zh-CN" sz="28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的接受学习，是直接将要学习的数学命题呈现给学生，通过分析命题所涉及的数学概念、命题中的条件和结论，得出命题的逻辑关系，然后学习命题的证明，并用实际例子对命题的正确性进行验证的过程。这一过程一般包括以下环节：</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4" name="文本框 3"/>
          <p:cNvSpPr txBox="1"/>
          <p:nvPr/>
        </p:nvSpPr>
        <p:spPr>
          <a:xfrm>
            <a:off x="985157" y="1451713"/>
            <a:ext cx="10221685" cy="3907790"/>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（二）数学命题的接受学习</a:t>
            </a:r>
            <a:endParaRPr lang="en-US" altLang="zh-CN" sz="28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首先，</a:t>
            </a:r>
            <a:r>
              <a:rPr lang="zh-CN" altLang="en-US" sz="2800" dirty="0">
                <a:solidFill>
                  <a:srgbClr val="6B799C"/>
                </a:solidFill>
              </a:rPr>
              <a:t>观察命题，分析命题。观察命题，理解命题的具体内涵，分析命题的条件和结论，以及命题的逻辑结构。</a:t>
            </a:r>
            <a:endParaRPr lang="en-US" altLang="zh-CN"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其次，</a:t>
            </a:r>
            <a:r>
              <a:rPr lang="zh-CN" altLang="en-US" sz="2800" dirty="0">
                <a:solidFill>
                  <a:srgbClr val="6B799C"/>
                </a:solidFill>
              </a:rPr>
              <a:t>激活命题相关旧知。利用原有认知结构，找出与所学数学命题有关的概念、定理、公式等，将新命题纳入原有认知结构中，建立起新的数学命题与原有认知结构之间的联系。为此，要对与所学命题有关的数学概念和命题进行适当的复习，以加深学生对所学数学命题的理解。</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3" name="文本框 2"/>
          <p:cNvSpPr txBox="1"/>
          <p:nvPr/>
        </p:nvSpPr>
        <p:spPr>
          <a:xfrm>
            <a:off x="1284514" y="1443841"/>
            <a:ext cx="9622972" cy="3539430"/>
          </a:xfrm>
          <a:prstGeom prst="rect">
            <a:avLst/>
          </a:prstGeom>
          <a:noFill/>
        </p:spPr>
        <p:txBody>
          <a:bodyPr wrap="square">
            <a:spAutoFit/>
          </a:bodyPr>
          <a:lstStyle/>
          <a:p>
            <a:pPr marL="342900" indent="-342900">
              <a:buFont typeface="Arial" panose="020B0604020202020204" pitchFamily="34" charset="0"/>
              <a:buChar char="•"/>
            </a:pPr>
            <a:r>
              <a:rPr lang="zh-CN" altLang="en-US" sz="2800" b="1" dirty="0">
                <a:solidFill>
                  <a:srgbClr val="6B799C"/>
                </a:solidFill>
              </a:rPr>
              <a:t>再次，</a:t>
            </a:r>
            <a:r>
              <a:rPr lang="zh-CN" altLang="en-US" sz="2800" dirty="0">
                <a:solidFill>
                  <a:srgbClr val="6B799C"/>
                </a:solidFill>
              </a:rPr>
              <a:t>证明相应数学命题。在理解数学命题的基础上进一步分析用以证明数学命题的思路，运用已学过的某些命题来推导当前的数学命题并给出证明过程。这一环节是强化对命题的理解的重要阶段。</a:t>
            </a:r>
            <a:endParaRPr lang="en-US" altLang="zh-CN" sz="28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最后，</a:t>
            </a:r>
            <a:r>
              <a:rPr lang="zh-CN" altLang="en-US" sz="2800" dirty="0">
                <a:solidFill>
                  <a:srgbClr val="6B799C"/>
                </a:solidFill>
              </a:rPr>
              <a:t>理解命题，应用命题。通过例题和练习等进一步深化理解数学命题，并学会数学命题的各种应用，在应用的基础上完善个体的认知结构。</a:t>
            </a:r>
          </a:p>
          <a:p>
            <a:pPr marL="342900" indent="-342900">
              <a:buFont typeface="Arial" panose="020B0604020202020204" pitchFamily="34" charset="0"/>
              <a:buChar char="•"/>
            </a:pPr>
            <a:endParaRPr lang="zh-CN" altLang="en-US" sz="28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二、小学数学命题学习的基本形式</a:t>
            </a:r>
          </a:p>
        </p:txBody>
      </p:sp>
      <p:sp>
        <p:nvSpPr>
          <p:cNvPr id="3" name="文本框 2"/>
          <p:cNvSpPr txBox="1"/>
          <p:nvPr/>
        </p:nvSpPr>
        <p:spPr>
          <a:xfrm>
            <a:off x="1284514" y="1443841"/>
            <a:ext cx="9622972" cy="3107690"/>
          </a:xfrm>
          <a:prstGeom prst="rect">
            <a:avLst/>
          </a:prstGeom>
          <a:noFill/>
        </p:spPr>
        <p:txBody>
          <a:bodyPr wrap="square">
            <a:spAutoFit/>
          </a:bodyPr>
          <a:lstStyle/>
          <a:p>
            <a:pPr marL="342900" indent="-342900">
              <a:buFont typeface="Arial" panose="020B0604020202020204" pitchFamily="34" charset="0"/>
              <a:buChar char="•"/>
            </a:pPr>
            <a:r>
              <a:rPr lang="zh-CN" altLang="en-US" sz="2800" dirty="0">
                <a:solidFill>
                  <a:srgbClr val="6B799C"/>
                </a:solidFill>
              </a:rPr>
              <a:t>无论是数学命题的发现学习，还是数学命题的接受学习，一般都会让学生经历命题的证明、理解和应用等环节，这两种命题学习形式的不同之处在于命题获得的方式不同。而发现和接受这两种形式各有利弊，在教学中常常将这两种形式结合使用。</a:t>
            </a:r>
            <a:r>
              <a:rPr lang="zh-CN" altLang="en-US" sz="2800" b="1" dirty="0">
                <a:solidFill>
                  <a:srgbClr val="6B799C"/>
                </a:solidFill>
              </a:rPr>
              <a:t>特别是伴随着现代信息技术的发展，多媒体技术、数学应用软件等工具为数学命题的发现学习创造了更大的可能。</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41632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六</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p>
          <a:p>
            <a:pPr lvl="0" defTabSz="457200">
              <a:lnSpc>
                <a:spcPct val="150000"/>
              </a:lnSpc>
              <a:defRPr/>
            </a:pPr>
            <a:r>
              <a:rPr lang="zh-CN" altLang="en-US" sz="4800" b="1" dirty="0">
                <a:solidFill>
                  <a:srgbClr val="6B799C"/>
                </a:solidFill>
                <a:latin typeface="幼圆" panose="02010509060101010101" pitchFamily="49" charset="-122"/>
                <a:ea typeface="幼圆" panose="02010509060101010101" pitchFamily="49" charset="-122"/>
              </a:rPr>
              <a:t>小学数学命题课教学技能的认识与提高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三、小学数学命题教学的常用策略</a:t>
            </a:r>
          </a:p>
        </p:txBody>
      </p:sp>
      <p:sp>
        <p:nvSpPr>
          <p:cNvPr id="4" name="文本框 3"/>
          <p:cNvSpPr txBox="1"/>
          <p:nvPr/>
        </p:nvSpPr>
        <p:spPr>
          <a:xfrm>
            <a:off x="1055914" y="1173253"/>
            <a:ext cx="10080172" cy="5324535"/>
          </a:xfrm>
          <a:prstGeom prst="rect">
            <a:avLst/>
          </a:prstGeom>
          <a:noFill/>
        </p:spPr>
        <p:txBody>
          <a:bodyPr wrap="square">
            <a:spAutoFit/>
          </a:bodyPr>
          <a:lstStyle/>
          <a:p>
            <a:endParaRPr lang="zh-CN" altLang="en-US" sz="2400" dirty="0">
              <a:solidFill>
                <a:srgbClr val="6B799C"/>
              </a:solidFill>
            </a:endParaRPr>
          </a:p>
          <a:p>
            <a:r>
              <a:rPr lang="zh-CN" altLang="en-US" sz="2800" dirty="0">
                <a:solidFill>
                  <a:srgbClr val="6B799C"/>
                </a:solidFill>
              </a:rPr>
              <a:t>  </a:t>
            </a:r>
            <a:r>
              <a:rPr lang="zh-CN" altLang="en-US" sz="2800" b="1" dirty="0">
                <a:solidFill>
                  <a:srgbClr val="6B799C"/>
                </a:solidFill>
              </a:rPr>
              <a:t>（一）过程性策略：关注知识发生过程</a:t>
            </a:r>
            <a:endParaRPr lang="zh-CN" altLang="en-US" sz="28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对数学命题进行证明的阶段，教师不应该把备课阶段准备好的证明思路直接给学生，而应给予学生充分暴露数学思维过程的机会。通过采取适当的教学方式，立足于数学命题产生的背景，引导学生感受数学命题产生、发展、演变的动态过程，引导学生动手实践、自主探索、合作交流，以促进新知的建构，这一过程性策略是数学命题教学的一种重要策略。</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一策略要求教师在开展数学命题教学时，要揭示数学命题的产生、推证过程，突出数学思想方法的提炼和应用过程，引导学生感受“再创造”的过程，而且要关注学生在证明过程中所遇到的障碍以及改变思路最终解决问题的过程。</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学生只有亲历数学命题的发现过程，才能更好地理解数学命题的本质以及结构特征，并迁移应用数学命题。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三、小学数学命题教学的常用策略</a:t>
            </a:r>
          </a:p>
        </p:txBody>
      </p:sp>
      <p:sp>
        <p:nvSpPr>
          <p:cNvPr id="3" name="文本框 2"/>
          <p:cNvSpPr txBox="1"/>
          <p:nvPr/>
        </p:nvSpPr>
        <p:spPr>
          <a:xfrm>
            <a:off x="933751" y="1173253"/>
            <a:ext cx="10224106" cy="4031873"/>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（二）变式策略：提供不同层次的变式</a:t>
            </a:r>
            <a:endParaRPr lang="en-US" altLang="zh-CN" sz="2800" b="1" dirty="0">
              <a:solidFill>
                <a:srgbClr val="6B799C"/>
              </a:solidFill>
            </a:endParaRPr>
          </a:p>
          <a:p>
            <a:endParaRPr lang="zh-CN" altLang="en-US" sz="28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学生对习得的数学命题的应用并不总是在自身非常熟悉的情境中，往往需要在不同的情境中应用命题。</a:t>
            </a:r>
            <a:endParaRPr lang="en-US" altLang="zh-CN"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通过设计一些低起点、小坡度的问题串，</a:t>
            </a:r>
            <a:r>
              <a:rPr lang="zh-CN" altLang="en-US" sz="2000" dirty="0">
                <a:solidFill>
                  <a:srgbClr val="6B799C"/>
                </a:solidFill>
              </a:rPr>
              <a:t>为学生提供不同层次的变式，深化学生对命题为真的适用条件和范围的理解，促进学生理解数学命题及其所蕴含的数学思想方法的本质特征，这一变式策略是数学命题教学的一种重要策略。</a:t>
            </a:r>
            <a:endParaRPr lang="en-US" altLang="zh-CN"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命题的多样化表达、命题证明方法的变式、命题的推广和引申命题</a:t>
            </a:r>
            <a:r>
              <a:rPr lang="zh-CN" altLang="en-US" sz="2000" dirty="0">
                <a:solidFill>
                  <a:srgbClr val="6B799C"/>
                </a:solidFill>
              </a:rPr>
              <a:t>等都是变式的重要来源。命题变式主要包括公式变式、图形变式和条件变式，变式的实质在于扩大数学命题的应用范围，以及用不同方法建立所学命题与相关知识的关联，培养学生灵活转换、举一反三的能力。在小学数学命题的教学过程中，教师需要精心设计一些富有层次性的变式例、习题，深化学生对数学命题的理解。</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274798" y="2994557"/>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4000" b="1" dirty="0">
                <a:solidFill>
                  <a:srgbClr val="6B799C"/>
                </a:solidFill>
                <a:latin typeface="幼圆" panose="02010509060101010101" pitchFamily="49" charset="-122"/>
                <a:ea typeface="幼圆" panose="02010509060101010101" pitchFamily="49" charset="-122"/>
              </a:rPr>
              <a:t>小学数学命题课的设计与实践 </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4" name="文本框 3"/>
          <p:cNvSpPr txBox="1"/>
          <p:nvPr/>
        </p:nvSpPr>
        <p:spPr>
          <a:xfrm>
            <a:off x="629285" y="1172845"/>
            <a:ext cx="11343005" cy="4873625"/>
          </a:xfrm>
          <a:prstGeom prst="rect">
            <a:avLst/>
          </a:prstGeom>
          <a:noFill/>
        </p:spPr>
        <p:txBody>
          <a:bodyPr wrap="square">
            <a:noAutofit/>
          </a:bodyPr>
          <a:lstStyle/>
          <a:p>
            <a:endParaRPr lang="zh-CN" altLang="en-US" dirty="0"/>
          </a:p>
          <a:p>
            <a:r>
              <a:rPr lang="zh-CN" altLang="en-US" sz="3200" dirty="0">
                <a:solidFill>
                  <a:srgbClr val="6B799C"/>
                </a:solidFill>
              </a:rPr>
              <a:t>学生学习数学命题，实际是把握数学概念之间关系的过程。类似于小学数学概念课的教学设计，数学命题课的教学设计也需要教师在准确分析数学命题内涵特征和学情的基础上，在教学目标的设定、教学过程的设计和课后作业的设计等方面着力，且教学设计从整体上要体现数学命题发生、证明和应用的过程。</a:t>
            </a:r>
            <a:r>
              <a:rPr lang="zh-CN" altLang="en-US" sz="2800" dirty="0">
                <a:solidFill>
                  <a:srgbClr val="6B799C"/>
                </a:solidFill>
              </a:rPr>
              <a:t>         </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11"/>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12"/>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charset="-122"/>
                </a:rPr>
                <a:t>01</a:t>
              </a:r>
              <a:endParaRPr lang="zh-CN" altLang="en-US" sz="2800" dirty="0">
                <a:solidFill>
                  <a:srgbClr val="9B8E95"/>
                </a:solidFill>
                <a:latin typeface="Impact" panose="020B0806030902050204" pitchFamily="34" charset="0"/>
                <a:ea typeface="微软雅黑" panose="020B0503020204020204" charset="-122"/>
              </a:endParaRPr>
            </a:p>
          </p:txBody>
        </p:sp>
      </p:grpSp>
      <p:grpSp>
        <p:nvGrpSpPr>
          <p:cNvPr id="46" name="组合 45"/>
          <p:cNvGrpSpPr/>
          <p:nvPr>
            <p:custDataLst>
              <p:tags r:id="rId2"/>
            </p:custDataLst>
          </p:nvPr>
        </p:nvGrpSpPr>
        <p:grpSpPr>
          <a:xfrm>
            <a:off x="6068513" y="4593451"/>
            <a:ext cx="611415" cy="565132"/>
            <a:chOff x="9200962" y="1936782"/>
            <a:chExt cx="611415" cy="565132"/>
          </a:xfrm>
        </p:grpSpPr>
        <p:sp>
          <p:nvSpPr>
            <p:cNvPr id="47" name="椭圆 46"/>
            <p:cNvSpPr/>
            <p:nvPr>
              <p:custDataLst>
                <p:tags r:id="rId9"/>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10"/>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charset="-122"/>
                </a:rPr>
                <a:t>02</a:t>
              </a:r>
              <a:endParaRPr lang="zh-CN" altLang="en-US" sz="2800" dirty="0">
                <a:solidFill>
                  <a:srgbClr val="6B799C"/>
                </a:solidFill>
                <a:latin typeface="Impact" panose="020B0806030902050204" pitchFamily="34" charset="0"/>
                <a:ea typeface="微软雅黑" panose="020B0503020204020204" charset="-122"/>
              </a:endParaRPr>
            </a:p>
          </p:txBody>
        </p:sp>
      </p:grpSp>
      <p:grpSp>
        <p:nvGrpSpPr>
          <p:cNvPr id="49" name="组合 48"/>
          <p:cNvGrpSpPr/>
          <p:nvPr>
            <p:custDataLst>
              <p:tags r:id="rId3"/>
            </p:custDataLst>
          </p:nvPr>
        </p:nvGrpSpPr>
        <p:grpSpPr>
          <a:xfrm>
            <a:off x="6073322" y="5325063"/>
            <a:ext cx="776657" cy="554905"/>
            <a:chOff x="9205771" y="1936782"/>
            <a:chExt cx="776657" cy="554905"/>
          </a:xfrm>
        </p:grpSpPr>
        <p:sp>
          <p:nvSpPr>
            <p:cNvPr id="50" name="椭圆 49"/>
            <p:cNvSpPr/>
            <p:nvPr>
              <p:custDataLst>
                <p:tags r:id="rId7"/>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8"/>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charset="-122"/>
                </a:rPr>
                <a:t>03</a:t>
              </a:r>
              <a:endParaRPr lang="zh-CN" altLang="en-US" sz="2800" dirty="0">
                <a:solidFill>
                  <a:srgbClr val="9B8E95"/>
                </a:solidFill>
                <a:latin typeface="Impact" panose="020B0806030902050204" pitchFamily="34" charset="0"/>
                <a:ea typeface="微软雅黑" panose="020B0503020204020204" charset="-122"/>
              </a:endParaRPr>
            </a:p>
          </p:txBody>
        </p:sp>
      </p:grpSp>
      <p:sp>
        <p:nvSpPr>
          <p:cNvPr id="52" name="文本框 51"/>
          <p:cNvSpPr txBox="1"/>
          <p:nvPr>
            <p:custDataLst>
              <p:tags r:id="rId4"/>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sym typeface="+mn-ea"/>
              </a:rPr>
              <a:t>教学目标的设定</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3" name="文本框 52"/>
          <p:cNvSpPr txBox="1"/>
          <p:nvPr>
            <p:custDataLst>
              <p:tags r:id="rId5"/>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sym typeface="+mn-ea"/>
              </a:rPr>
              <a:t>课堂教学过程的设计</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4" name="文本框 53"/>
          <p:cNvSpPr txBox="1"/>
          <p:nvPr>
            <p:custDataLst>
              <p:tags r:id="rId6"/>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sym typeface="+mn-ea"/>
              </a:rPr>
              <a:t>课后作业设计</a:t>
            </a:r>
            <a:endParaRPr lang="zh-CN" altLang="en-US" sz="2000" b="1" dirty="0">
              <a:solidFill>
                <a:srgbClr val="6B799C"/>
              </a:solidFill>
              <a:latin typeface="微软雅黑" panose="020B0503020204020204" charset="-122"/>
              <a:ea typeface="微软雅黑" panose="020B0503020204020204" charset="-122"/>
              <a:sym typeface="+mn-ea"/>
            </a:endParaRP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7230745" cy="954107"/>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a:t>
            </a:r>
            <a:r>
              <a:rPr lang="zh-CN" altLang="en-US" sz="3200" b="1" dirty="0">
                <a:solidFill>
                  <a:srgbClr val="6B799C"/>
                </a:solidFill>
                <a:latin typeface="幼圆" panose="02010509060101010101" pitchFamily="49" charset="-122"/>
                <a:ea typeface="幼圆" panose="02010509060101010101" pitchFamily="49" charset="-122"/>
              </a:rPr>
              <a:t>小学</a:t>
            </a:r>
            <a:r>
              <a:rPr lang="zh-CN" altLang="en-US" sz="3200" b="1" dirty="0">
                <a:solidFill>
                  <a:srgbClr val="6B799C"/>
                </a:solidFill>
                <a:latin typeface="幼圆" panose="02010509060101010101" pitchFamily="49" charset="-122"/>
                <a:ea typeface="幼圆" panose="02010509060101010101" pitchFamily="49" charset="-122"/>
                <a:sym typeface="+mn-ea"/>
              </a:rPr>
              <a:t>数学命题课的设计要领</a:t>
            </a:r>
            <a:endParaRPr lang="zh-CN" altLang="en-US" sz="2400" b="1" dirty="0">
              <a:solidFill>
                <a:srgbClr val="6B799C"/>
              </a:solidFill>
              <a:latin typeface="幼圆" panose="02010509060101010101" pitchFamily="49" charset="-122"/>
              <a:ea typeface="幼圆" panose="02010509060101010101" pitchFamily="49" charset="-122"/>
            </a:endParaRPr>
          </a:p>
          <a:p>
            <a:endParaRPr lang="zh-CN" altLang="en-US" sz="2400" dirty="0">
              <a:solidFill>
                <a:srgbClr val="6B799C"/>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4" name="文本框 3"/>
          <p:cNvSpPr txBox="1"/>
          <p:nvPr/>
        </p:nvSpPr>
        <p:spPr>
          <a:xfrm>
            <a:off x="629167" y="1173121"/>
            <a:ext cx="11343131" cy="3385542"/>
          </a:xfrm>
          <a:prstGeom prst="rect">
            <a:avLst/>
          </a:prstGeom>
          <a:noFill/>
        </p:spPr>
        <p:txBody>
          <a:bodyPr wrap="square">
            <a:spAutoFit/>
          </a:bodyPr>
          <a:lstStyle/>
          <a:p>
            <a:endParaRPr lang="zh-CN" altLang="en-US" dirty="0"/>
          </a:p>
          <a:p>
            <a:r>
              <a:rPr lang="zh-CN" altLang="en-US" sz="2800" b="1" dirty="0">
                <a:solidFill>
                  <a:srgbClr val="6B799C"/>
                </a:solidFill>
              </a:rPr>
              <a:t>（一）教学目标的设定</a:t>
            </a:r>
            <a:endParaRPr lang="zh-CN" altLang="en-US"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设定适切的教学目标是数学命题课教学成功的重要保障，只有确定好教学目标，教学内容的选择和教学过程的组织才能有的放矢。小学数学命题教学中，教师需要深入理解命题的本质以及结构特征，然后从知识产生、发展、演变等角度分解出学习目标，并在数学知识的教学过程中对学生数学思想方法的发展、人格品质塑造、数学情感培养、合作交流等方面产生影响。</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4" name="文本框 3"/>
          <p:cNvSpPr txBox="1"/>
          <p:nvPr/>
        </p:nvSpPr>
        <p:spPr>
          <a:xfrm>
            <a:off x="943750" y="1923782"/>
            <a:ext cx="9929976" cy="3385542"/>
          </a:xfrm>
          <a:prstGeom prst="rect">
            <a:avLst/>
          </a:prstGeom>
          <a:noFill/>
        </p:spPr>
        <p:txBody>
          <a:bodyPr wrap="square">
            <a:spAutoFit/>
          </a:bodyPr>
          <a:lstStyle/>
          <a:p>
            <a:endParaRPr lang="zh-CN" altLang="en-US" dirty="0"/>
          </a:p>
          <a:p>
            <a:pPr marL="342900" indent="-342900">
              <a:buFont typeface="Arial" panose="020B0604020202020204" pitchFamily="34" charset="0"/>
              <a:buChar char="•"/>
            </a:pPr>
            <a:r>
              <a:rPr lang="zh-CN" altLang="en-US" sz="2800" dirty="0">
                <a:solidFill>
                  <a:srgbClr val="6B799C"/>
                </a:solidFill>
              </a:rPr>
              <a:t>需要指出的是，教学目标的确定可以基于对学科逻辑，</a:t>
            </a:r>
            <a:r>
              <a:rPr lang="en-US" altLang="zh-CN" sz="2800" dirty="0">
                <a:solidFill>
                  <a:srgbClr val="6B799C"/>
                </a:solidFill>
              </a:rPr>
              <a:t>《</a:t>
            </a:r>
            <a:r>
              <a:rPr lang="zh-CN" altLang="en-US" sz="2800" dirty="0">
                <a:solidFill>
                  <a:srgbClr val="6B799C"/>
                </a:solidFill>
              </a:rPr>
              <a:t>义务教育数学课程标准（</a:t>
            </a:r>
            <a:r>
              <a:rPr lang="en-US" altLang="zh-CN" sz="2800" dirty="0">
                <a:solidFill>
                  <a:srgbClr val="6B799C"/>
                </a:solidFill>
              </a:rPr>
              <a:t>2022</a:t>
            </a:r>
            <a:r>
              <a:rPr lang="zh-CN" altLang="en-US" sz="2800" dirty="0">
                <a:solidFill>
                  <a:srgbClr val="6B799C"/>
                </a:solidFill>
              </a:rPr>
              <a:t>年版）</a:t>
            </a:r>
            <a:r>
              <a:rPr lang="en-US" altLang="zh-CN" sz="2800" dirty="0">
                <a:solidFill>
                  <a:srgbClr val="6B799C"/>
                </a:solidFill>
              </a:rPr>
              <a:t>》</a:t>
            </a:r>
            <a:r>
              <a:rPr lang="zh-CN" altLang="en-US" sz="2800" dirty="0">
                <a:solidFill>
                  <a:srgbClr val="6B799C"/>
                </a:solidFill>
              </a:rPr>
              <a:t>中的课程目标、相关课程内容要求、学业要求和教学提示，以及教材中的相关内容编排等的分析，但是教学目标内容的认知要求还需要进一步结合教学所面对的具体对象。因此，教师需要基于对课程标准的解读、教材分析以及对教学对象的知识基础、思维特征、学习习惯等方面的分析，合理设计教学目标。</a:t>
            </a:r>
            <a:r>
              <a:rPr lang="zh-CN" altLang="en-US" dirty="0"/>
              <a:t> </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3" name="文本框 2"/>
          <p:cNvSpPr txBox="1"/>
          <p:nvPr/>
        </p:nvSpPr>
        <p:spPr>
          <a:xfrm>
            <a:off x="1074378" y="1468528"/>
            <a:ext cx="10279421" cy="3108543"/>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   （二）</a:t>
            </a:r>
            <a:r>
              <a:rPr lang="zh-CN" altLang="en-US" sz="2800" b="1" dirty="0">
                <a:solidFill>
                  <a:srgbClr val="6B799C"/>
                </a:solidFill>
              </a:rPr>
              <a:t>课堂教学过程的设计</a:t>
            </a:r>
            <a:endParaRPr lang="zh-CN" altLang="en-US" sz="28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设定好教学目标之后，教学重难点也会随之得到确定。例如，在确定好“圆的认识”第一课时的教学目标之后，随之可以确定相应的教学重点为圆的发现，教学难点为圆的特征的准确描述。明确教学目标和教学重难点之后，依据教学目标和教学重难点设计教学过程是教学设计的核心，会对后续具体的教学实施产生重要影响。</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4" name="文本框 3"/>
          <p:cNvSpPr txBox="1"/>
          <p:nvPr/>
        </p:nvSpPr>
        <p:spPr>
          <a:xfrm>
            <a:off x="1006928" y="1173253"/>
            <a:ext cx="10629901" cy="5632311"/>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数学命题提出后，教师需要引导并启发学生分析、证明和应用数学命题，帮助学生厘清数学命题的内涵特征，在理解的基础上准确应用命题。在此过程中，教师应合理设计教学活动任务，让学生在自主探究、合作交流等多种活动中体验命题的发现和形成过程，感悟数学思想方法，积累基本活动经验，丰富和完善自身认知结构，这也是数学命题学习的本质。</a:t>
            </a:r>
            <a:r>
              <a:rPr lang="zh-CN" altLang="en-US" sz="2400" b="1" dirty="0">
                <a:solidFill>
                  <a:srgbClr val="6B799C"/>
                </a:solidFill>
              </a:rPr>
              <a:t>具体可以做好以下几个方面的工作。</a:t>
            </a:r>
            <a:endParaRPr lang="en-US" altLang="zh-CN" sz="2400" b="1"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首先</a:t>
            </a:r>
            <a:r>
              <a:rPr lang="zh-CN" altLang="en-US" sz="2400" dirty="0">
                <a:solidFill>
                  <a:srgbClr val="6B799C"/>
                </a:solidFill>
              </a:rPr>
              <a:t>，教师要明确教学过程各环节的设计意图。具体来说，既要从整体上构思整个教学过程，也要从局部各个教学环节着手落实教学目标，明确已制定好的教学目标需要通过哪几个教学环节来实现，每个环节分别要实现的目标是什么。</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其次</a:t>
            </a:r>
            <a:r>
              <a:rPr lang="zh-CN" altLang="en-US" sz="2400" dirty="0">
                <a:solidFill>
                  <a:srgbClr val="6B799C"/>
                </a:solidFill>
              </a:rPr>
              <a:t>，教师要选择具有针对性的巩固练习题目。巩固练习往往是数学命题教学的一个重要部分，它既可以检验学生是否已将所学的数学命题纳入到了原有的认知结构中，还可以巩固和深化学生对数学命题的理解。巩固练习题的选择要基于教学目标，题目要具有一定的针对性和层次性，不宜过于复杂、不宜难度过大，数量也不宜过多，重在帮助学生理解和掌握数学命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3" name="文本框 2"/>
          <p:cNvSpPr txBox="1"/>
          <p:nvPr/>
        </p:nvSpPr>
        <p:spPr>
          <a:xfrm>
            <a:off x="1148442" y="1322821"/>
            <a:ext cx="10216243"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b="1" dirty="0">
                <a:solidFill>
                  <a:srgbClr val="6B799C"/>
                </a:solidFill>
              </a:rPr>
              <a:t>再次</a:t>
            </a:r>
            <a:r>
              <a:rPr lang="zh-CN" altLang="en-US" sz="2400" dirty="0">
                <a:solidFill>
                  <a:srgbClr val="6B799C"/>
                </a:solidFill>
              </a:rPr>
              <a:t>，教师要善于运用变式帮助学生理解数学命题。数学命题的理解离不开通过观察、分析、比较等手段弄清楚命题的条件和结论，教师在教学设计时可以考虑通过设置变式来帮助学生深化理解数学命题的适用条件和范围。例如，在学习“加法交换律和结合律”时，教师可选择不同的变式数字，让学生在观察中了解算式中两个加数的位置，加深学生对命题的理解。</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最后</a:t>
            </a:r>
            <a:r>
              <a:rPr lang="zh-CN" altLang="en-US" sz="2400" dirty="0">
                <a:solidFill>
                  <a:srgbClr val="6B799C"/>
                </a:solidFill>
              </a:rPr>
              <a:t>，教师要引导学生做好课堂小结。数学命题课一般会设置课堂小结这一环节，以让学生对本节课的主要内容和重点内容有整体的了解。数学命题教学的小结，主要针对命题的内容、表达式、证明的思路与方法等进行强调，重在帮助学生理解命题。如果时间允许，教师可通过提问，让学生自主总结，教师补充，也可以在总结阶段告知学生本节所学的数学命题在后续学习中的应用。</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此外</a:t>
            </a:r>
            <a:r>
              <a:rPr lang="zh-CN" altLang="en-US" sz="2400" dirty="0">
                <a:solidFill>
                  <a:srgbClr val="6B799C"/>
                </a:solidFill>
              </a:rPr>
              <a:t>，课堂小结内容往往与板书相结合，这就要求教师在教学设计阶段做好板书的规划并在教学过程中注意板书的呈现。</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5727784" y="2901225"/>
            <a:ext cx="5360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命题课的认识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小学数学命题课的设计与实践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468732" y="5125384"/>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372730" y="510188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小学数学命题课教学技能的提高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一、小学数学命题课的设计要领</a:t>
            </a:r>
          </a:p>
        </p:txBody>
      </p:sp>
      <p:sp>
        <p:nvSpPr>
          <p:cNvPr id="4" name="文本框 3"/>
          <p:cNvSpPr txBox="1"/>
          <p:nvPr/>
        </p:nvSpPr>
        <p:spPr>
          <a:xfrm>
            <a:off x="1379762" y="1518764"/>
            <a:ext cx="9353552" cy="3969385"/>
          </a:xfrm>
          <a:prstGeom prst="rect">
            <a:avLst/>
          </a:prstGeom>
          <a:noFill/>
        </p:spPr>
        <p:txBody>
          <a:bodyPr wrap="square">
            <a:spAutoFit/>
          </a:bodyPr>
          <a:lstStyle/>
          <a:p>
            <a:r>
              <a:rPr lang="zh-CN" altLang="en-US" sz="2800" dirty="0">
                <a:solidFill>
                  <a:srgbClr val="6B799C"/>
                </a:solidFill>
              </a:rPr>
              <a:t>        </a:t>
            </a:r>
            <a:r>
              <a:rPr lang="zh-CN" altLang="en-US" sz="2800" b="1" dirty="0">
                <a:solidFill>
                  <a:srgbClr val="6B799C"/>
                </a:solidFill>
              </a:rPr>
              <a:t>（三）课后作业设计</a:t>
            </a:r>
            <a:endParaRPr lang="zh-CN" altLang="en-US" sz="2800" dirty="0">
              <a:solidFill>
                <a:srgbClr val="6B799C"/>
              </a:solidFill>
            </a:endParaRPr>
          </a:p>
          <a:p>
            <a:r>
              <a:rPr lang="zh-CN" altLang="en-US" sz="2800" dirty="0">
                <a:solidFill>
                  <a:srgbClr val="6B799C"/>
                </a:solidFill>
              </a:rPr>
              <a:t>小学数学命题课上完后往往需要通过一些课后作业来检验课堂学习效果。数学命题课的课后作业，教师应当基于教学目标、学生原有的学习情况，以及课堂上实际的教学实施效果，有目的、有计划、有选择地布置，作业内容要紧扣对数学命题的理解和应用。总的来说，课后作业要能充分体现教学目标、教学内容和教学评价的一致性。此外，教师在设计作业时还要确定将以何种方式批改和反馈作业，这也是课后作业设计的组成部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3" name="文本框 2"/>
          <p:cNvSpPr txBox="1"/>
          <p:nvPr/>
        </p:nvSpPr>
        <p:spPr>
          <a:xfrm>
            <a:off x="1110343" y="1192621"/>
            <a:ext cx="9805825" cy="5755422"/>
          </a:xfrm>
          <a:prstGeom prst="rect">
            <a:avLst/>
          </a:prstGeom>
          <a:noFill/>
        </p:spPr>
        <p:txBody>
          <a:bodyPr wrap="square">
            <a:spAutoFit/>
          </a:bodyPr>
          <a:lstStyle/>
          <a:p>
            <a:r>
              <a:rPr lang="zh-CN" altLang="en-US" sz="2400" b="1" dirty="0">
                <a:solidFill>
                  <a:srgbClr val="6B799C"/>
                </a:solidFill>
              </a:rPr>
              <a:t>（一）数学命题学习的心理过程</a:t>
            </a:r>
            <a:endParaRPr lang="en-US" altLang="zh-CN" sz="2400" b="1" dirty="0">
              <a:solidFill>
                <a:srgbClr val="6B799C"/>
              </a:solidFill>
            </a:endParaRPr>
          </a:p>
          <a:p>
            <a:r>
              <a:rPr lang="zh-CN" altLang="en-US" sz="2000" dirty="0">
                <a:solidFill>
                  <a:srgbClr val="6B799C"/>
                </a:solidFill>
              </a:rPr>
              <a:t>关于数学命题学习，它是一个知识信息获取和智能信息获取并存的过程，不同的研究者对这一学习过程的阶段划分也不尽相同。例如，喻平等人将数学命题学习分为“命题获得、命题证明、命题应用”这</a:t>
            </a:r>
            <a:r>
              <a:rPr lang="en-US" altLang="zh-CN" sz="2000" dirty="0">
                <a:solidFill>
                  <a:srgbClr val="6B799C"/>
                </a:solidFill>
              </a:rPr>
              <a:t>3</a:t>
            </a:r>
            <a:r>
              <a:rPr lang="zh-CN" altLang="en-US" sz="2000" dirty="0">
                <a:solidFill>
                  <a:srgbClr val="6B799C"/>
                </a:solidFill>
              </a:rPr>
              <a:t>个阶段。傅海伦等人在此基础上，进一步将数学命题学习细化为“感知命题</a:t>
            </a:r>
            <a:r>
              <a:rPr lang="en-US" altLang="zh-CN" sz="2000" dirty="0">
                <a:solidFill>
                  <a:srgbClr val="6B799C"/>
                </a:solidFill>
              </a:rPr>
              <a:t>——</a:t>
            </a:r>
            <a:r>
              <a:rPr lang="zh-CN" altLang="en-US" sz="2000" dirty="0">
                <a:solidFill>
                  <a:srgbClr val="6B799C"/>
                </a:solidFill>
              </a:rPr>
              <a:t>感知命题中概念和符号的意义；解读命题</a:t>
            </a:r>
            <a:r>
              <a:rPr lang="en-US" altLang="zh-CN" sz="2000" dirty="0">
                <a:solidFill>
                  <a:srgbClr val="6B799C"/>
                </a:solidFill>
              </a:rPr>
              <a:t>——</a:t>
            </a:r>
            <a:r>
              <a:rPr lang="zh-CN" altLang="en-US" sz="2000" dirty="0">
                <a:solidFill>
                  <a:srgbClr val="6B799C"/>
                </a:solidFill>
              </a:rPr>
              <a:t>明确数学命题条件与结论之间的关系；证明命题</a:t>
            </a:r>
            <a:r>
              <a:rPr lang="en-US" altLang="zh-CN" sz="2000" dirty="0">
                <a:solidFill>
                  <a:srgbClr val="6B799C"/>
                </a:solidFill>
              </a:rPr>
              <a:t>——</a:t>
            </a:r>
            <a:r>
              <a:rPr lang="zh-CN" altLang="en-US" sz="2000" dirty="0">
                <a:solidFill>
                  <a:srgbClr val="6B799C"/>
                </a:solidFill>
              </a:rPr>
              <a:t>能够利用已有的数学知识推证出当前命题；应用命题</a:t>
            </a:r>
            <a:r>
              <a:rPr lang="en-US" altLang="zh-CN" sz="2000" dirty="0">
                <a:solidFill>
                  <a:srgbClr val="6B799C"/>
                </a:solidFill>
              </a:rPr>
              <a:t>——</a:t>
            </a:r>
            <a:r>
              <a:rPr lang="zh-CN" altLang="en-US" sz="2000" dirty="0">
                <a:solidFill>
                  <a:srgbClr val="6B799C"/>
                </a:solidFill>
              </a:rPr>
              <a:t>理清数学命题的应用条件，能用来解决数学问题和实际问题”</a:t>
            </a:r>
            <a:r>
              <a:rPr lang="en-US" altLang="zh-CN" sz="2000" dirty="0">
                <a:solidFill>
                  <a:srgbClr val="6B799C"/>
                </a:solidFill>
              </a:rPr>
              <a:t>4</a:t>
            </a:r>
            <a:r>
              <a:rPr lang="zh-CN" altLang="en-US" sz="2000" dirty="0">
                <a:solidFill>
                  <a:srgbClr val="6B799C"/>
                </a:solidFill>
              </a:rPr>
              <a:t>个阶段。无论是何种阶段划分的数学命题学习过程，都是命题教学模式产生的基础和核心，是个体形成命题域和命题系的基础。本部分对“命题获得、命题证明、命题应用”的</a:t>
            </a:r>
            <a:r>
              <a:rPr lang="en-US" altLang="zh-CN" sz="2000" dirty="0">
                <a:solidFill>
                  <a:srgbClr val="6B799C"/>
                </a:solidFill>
              </a:rPr>
              <a:t>3</a:t>
            </a:r>
            <a:r>
              <a:rPr lang="zh-CN" altLang="en-US" sz="2000" dirty="0">
                <a:solidFill>
                  <a:srgbClr val="6B799C"/>
                </a:solidFill>
              </a:rPr>
              <a:t>阶段划分进行阐述。</a:t>
            </a:r>
            <a:endParaRPr lang="zh-CN" altLang="en-US" sz="2000" b="1" dirty="0">
              <a:solidFill>
                <a:srgbClr val="6B799C"/>
              </a:solidFill>
            </a:endParaRPr>
          </a:p>
          <a:p>
            <a:endParaRPr lang="zh-CN" altLang="en-US" sz="2000" b="1" dirty="0">
              <a:solidFill>
                <a:srgbClr val="6B799C"/>
              </a:solidFill>
            </a:endParaRPr>
          </a:p>
          <a:p>
            <a:r>
              <a:rPr lang="en-US" altLang="zh-CN" sz="2400" b="1" dirty="0">
                <a:solidFill>
                  <a:srgbClr val="6B799C"/>
                </a:solidFill>
              </a:rPr>
              <a:t>1.</a:t>
            </a:r>
            <a:r>
              <a:rPr lang="zh-CN" altLang="en-US" sz="2400" b="1" dirty="0">
                <a:solidFill>
                  <a:srgbClr val="6B799C"/>
                </a:solidFill>
              </a:rPr>
              <a:t>命题获得</a:t>
            </a:r>
            <a:endParaRPr lang="en-US" altLang="zh-CN" sz="2400" b="1" dirty="0">
              <a:solidFill>
                <a:srgbClr val="6B799C"/>
              </a:solidFill>
            </a:endParaRPr>
          </a:p>
          <a:p>
            <a:r>
              <a:rPr lang="zh-CN" altLang="en-US" sz="2000" dirty="0">
                <a:solidFill>
                  <a:srgbClr val="6B799C"/>
                </a:solidFill>
              </a:rPr>
              <a:t>命题获得是命题学习的第一个阶段，通常会采用两种方式：同化和形成。命题的同化，是指直接给学生展示要学习的新的命题，学生将原有观念与新命题中的各有关概念联系起来，将新命题纳入原有的认知结构中，对原来的认知结构进行改组和加工，形成新的认知结构。这一形式对应的是接受式的学习方式。命题同化过程给学生提供的主要是知识信息。命题的形成，是指学生通过考察命题的特例，然后抽象、概括、归纳出命题的过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3" name="文本框 2"/>
          <p:cNvSpPr txBox="1"/>
          <p:nvPr/>
        </p:nvSpPr>
        <p:spPr>
          <a:xfrm>
            <a:off x="1254935" y="1321690"/>
            <a:ext cx="9394371" cy="5693866"/>
          </a:xfrm>
          <a:prstGeom prst="rect">
            <a:avLst/>
          </a:prstGeom>
          <a:noFill/>
        </p:spPr>
        <p:txBody>
          <a:bodyPr wrap="square">
            <a:spAutoFit/>
          </a:bodyPr>
          <a:lstStyle/>
          <a:p>
            <a:r>
              <a:rPr lang="zh-CN" altLang="en-US" sz="2000" dirty="0">
                <a:solidFill>
                  <a:srgbClr val="6B799C"/>
                </a:solidFill>
              </a:rPr>
              <a:t>这一形式对应的是发现式的学习方式。命题形成过程给学生提供的不仅包括知识信息，还包括智能信息。</a:t>
            </a:r>
            <a:endParaRPr lang="en-US" altLang="zh-CN" sz="2000" dirty="0">
              <a:solidFill>
                <a:srgbClr val="6B799C"/>
              </a:solidFill>
            </a:endParaRPr>
          </a:p>
          <a:p>
            <a:r>
              <a:rPr lang="zh-CN" altLang="en-US" sz="2000" dirty="0">
                <a:solidFill>
                  <a:srgbClr val="6B799C"/>
                </a:solidFill>
              </a:rPr>
              <a:t>例如，要学习加法交换律</a:t>
            </a:r>
            <a:r>
              <a:rPr lang="en-US" altLang="zh-CN" sz="2000" dirty="0">
                <a:solidFill>
                  <a:srgbClr val="6B799C"/>
                </a:solidFill>
              </a:rPr>
              <a:t>a+b=b+a</a:t>
            </a:r>
            <a:r>
              <a:rPr lang="zh-CN" altLang="en-US" sz="2000" dirty="0">
                <a:solidFill>
                  <a:srgbClr val="6B799C"/>
                </a:solidFill>
              </a:rPr>
              <a:t>。教学该命题不是先给出命题，而是先让学生考察一些特例，即将</a:t>
            </a:r>
            <a:r>
              <a:rPr lang="en-US" altLang="zh-CN" sz="2000" dirty="0">
                <a:solidFill>
                  <a:srgbClr val="6B799C"/>
                </a:solidFill>
              </a:rPr>
              <a:t>a</a:t>
            </a:r>
            <a:r>
              <a:rPr lang="zh-CN" altLang="en-US" sz="2000" dirty="0">
                <a:solidFill>
                  <a:srgbClr val="6B799C"/>
                </a:solidFill>
              </a:rPr>
              <a:t>、</a:t>
            </a:r>
            <a:r>
              <a:rPr lang="en-US" altLang="zh-CN" sz="2000" dirty="0">
                <a:solidFill>
                  <a:srgbClr val="6B799C"/>
                </a:solidFill>
              </a:rPr>
              <a:t>b</a:t>
            </a:r>
            <a:r>
              <a:rPr lang="zh-CN" altLang="en-US" sz="2000" dirty="0">
                <a:solidFill>
                  <a:srgbClr val="6B799C"/>
                </a:solidFill>
              </a:rPr>
              <a:t>设为具体的数值，如，</a:t>
            </a:r>
            <a:r>
              <a:rPr lang="en-US" altLang="zh-CN" sz="2000" dirty="0">
                <a:solidFill>
                  <a:srgbClr val="6B799C"/>
                </a:solidFill>
              </a:rPr>
              <a:t>40+56=56+40</a:t>
            </a:r>
            <a:r>
              <a:rPr lang="zh-CN" altLang="en-US" sz="2000" dirty="0">
                <a:solidFill>
                  <a:srgbClr val="6B799C"/>
                </a:solidFill>
              </a:rPr>
              <a:t>，</a:t>
            </a:r>
            <a:r>
              <a:rPr lang="en-US" altLang="zh-CN" sz="2000" dirty="0">
                <a:solidFill>
                  <a:srgbClr val="6B799C"/>
                </a:solidFill>
              </a:rPr>
              <a:t>25+65=65+25……</a:t>
            </a:r>
            <a:r>
              <a:rPr lang="zh-CN" altLang="en-US" sz="2000" dirty="0">
                <a:solidFill>
                  <a:srgbClr val="6B799C"/>
                </a:solidFill>
              </a:rPr>
              <a:t>，让学生在对特例的验证中抽象概括出一般性命题。且命题形成的学习是一种上位学习形式，即在学生认知结构中已形成的一些观念的基础上，学习一个包含程度更高的命题学习形式。</a:t>
            </a:r>
            <a:endParaRPr lang="en-US" altLang="zh-CN" sz="2000" dirty="0">
              <a:solidFill>
                <a:srgbClr val="6B799C"/>
              </a:solidFill>
            </a:endParaRPr>
          </a:p>
          <a:p>
            <a:endParaRPr lang="en-US" altLang="zh-CN" sz="2000" dirty="0">
              <a:solidFill>
                <a:srgbClr val="6B799C"/>
              </a:solidFill>
            </a:endParaRPr>
          </a:p>
          <a:p>
            <a:r>
              <a:rPr lang="en-US" altLang="zh-CN" sz="2400" b="1" dirty="0">
                <a:solidFill>
                  <a:srgbClr val="6B799C"/>
                </a:solidFill>
              </a:rPr>
              <a:t>2.</a:t>
            </a:r>
            <a:r>
              <a:rPr lang="zh-CN" altLang="en-US" sz="2400" b="1" dirty="0">
                <a:solidFill>
                  <a:srgbClr val="6B799C"/>
                </a:solidFill>
              </a:rPr>
              <a:t>命题证明</a:t>
            </a:r>
            <a:endParaRPr lang="en-US" altLang="zh-CN" sz="2400" b="1" dirty="0">
              <a:solidFill>
                <a:srgbClr val="6B799C"/>
              </a:solidFill>
            </a:endParaRPr>
          </a:p>
          <a:p>
            <a:r>
              <a:rPr lang="zh-CN" altLang="en-US" sz="2000" dirty="0">
                <a:solidFill>
                  <a:srgbClr val="6B799C"/>
                </a:solidFill>
              </a:rPr>
              <a:t>命题证明是形成命题域和命题系前的一个强化阶段，即要用已学过的某些命题来推证当前的命题。</a:t>
            </a:r>
          </a:p>
          <a:p>
            <a:r>
              <a:rPr lang="zh-CN" altLang="en-US" sz="2000" dirty="0">
                <a:solidFill>
                  <a:srgbClr val="6B799C"/>
                </a:solidFill>
              </a:rPr>
              <a:t>在具体教学中，命题证明这一过程的学习主要是在教师的引导下完成，提供给学生的主要是智能信息。在理解命题的过程中，学生要以已获得的原有若干命题为逻辑依据，同时将新命题纳入认知结构中，于是形成一个关于新命题的、不太稳定也不十分清晰的命题域和命题系，其保持依赖于命题的应用。</a:t>
            </a:r>
          </a:p>
          <a:p>
            <a:endParaRPr lang="en-US" altLang="zh-CN" sz="2000" dirty="0">
              <a:solidFill>
                <a:srgbClr val="6B799C"/>
              </a:solidFill>
            </a:endParaRPr>
          </a:p>
          <a:p>
            <a:endParaRPr lang="en-US" altLang="zh-CN"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3" name="文本框 2"/>
          <p:cNvSpPr txBox="1"/>
          <p:nvPr/>
        </p:nvSpPr>
        <p:spPr>
          <a:xfrm>
            <a:off x="1254935" y="1321690"/>
            <a:ext cx="9394371" cy="3847207"/>
          </a:xfrm>
          <a:prstGeom prst="rect">
            <a:avLst/>
          </a:prstGeom>
          <a:noFill/>
        </p:spPr>
        <p:txBody>
          <a:bodyPr wrap="square">
            <a:spAutoFit/>
          </a:bodyPr>
          <a:lstStyle/>
          <a:p>
            <a:endParaRPr lang="en-US" altLang="zh-CN" sz="2000" dirty="0">
              <a:solidFill>
                <a:srgbClr val="6B799C"/>
              </a:solidFill>
            </a:endParaRPr>
          </a:p>
          <a:p>
            <a:r>
              <a:rPr lang="en-US" altLang="zh-CN" sz="2400" b="1" dirty="0">
                <a:solidFill>
                  <a:srgbClr val="6B799C"/>
                </a:solidFill>
              </a:rPr>
              <a:t>3.</a:t>
            </a:r>
            <a:r>
              <a:rPr lang="zh-CN" altLang="en-US" sz="2400" b="1" dirty="0">
                <a:solidFill>
                  <a:srgbClr val="6B799C"/>
                </a:solidFill>
              </a:rPr>
              <a:t>命题应用</a:t>
            </a:r>
            <a:endParaRPr lang="en-US" altLang="zh-CN" sz="2400" b="1" dirty="0">
              <a:solidFill>
                <a:srgbClr val="6B799C"/>
              </a:solidFill>
            </a:endParaRPr>
          </a:p>
          <a:p>
            <a:r>
              <a:rPr lang="zh-CN" altLang="en-US" sz="2000" dirty="0">
                <a:solidFill>
                  <a:srgbClr val="6B799C"/>
                </a:solidFill>
              </a:rPr>
              <a:t>命题应用是指数学命题在解决数学问题中的应用。数学命题的应用是使学生在获得智能信息的同时，逐步形成稳固的命题域和命题系，充实和完善个体的认知结构的过程。</a:t>
            </a:r>
          </a:p>
          <a:p>
            <a:r>
              <a:rPr lang="zh-CN" altLang="en-US" sz="2000" dirty="0">
                <a:solidFill>
                  <a:srgbClr val="6B799C"/>
                </a:solidFill>
              </a:rPr>
              <a:t>总体来说，数学命题学习过程如图</a:t>
            </a:r>
            <a:r>
              <a:rPr lang="en-US" altLang="zh-CN" sz="2000" dirty="0">
                <a:solidFill>
                  <a:srgbClr val="6B799C"/>
                </a:solidFill>
              </a:rPr>
              <a:t>6-1</a:t>
            </a:r>
            <a:r>
              <a:rPr lang="zh-CN" altLang="en-US" sz="2000" dirty="0">
                <a:solidFill>
                  <a:srgbClr val="6B799C"/>
                </a:solidFill>
              </a:rPr>
              <a:t>所示，且数学命题学习的整个心理过程包含着刺激</a:t>
            </a:r>
            <a:r>
              <a:rPr lang="en-US" altLang="zh-CN" sz="2000" dirty="0">
                <a:solidFill>
                  <a:srgbClr val="6B799C"/>
                </a:solidFill>
              </a:rPr>
              <a:t>-</a:t>
            </a:r>
            <a:r>
              <a:rPr lang="zh-CN" altLang="en-US" sz="2000" dirty="0">
                <a:solidFill>
                  <a:srgbClr val="6B799C"/>
                </a:solidFill>
              </a:rPr>
              <a:t>反应的联结因素、信息加工的认知因素。</a:t>
            </a:r>
          </a:p>
          <a:p>
            <a:endParaRPr lang="en-US" altLang="zh-CN" sz="2000" dirty="0">
              <a:solidFill>
                <a:srgbClr val="6B799C"/>
              </a:solidFill>
            </a:endParaRPr>
          </a:p>
          <a:p>
            <a:endParaRPr lang="en-US" altLang="zh-CN" sz="2000" dirty="0">
              <a:solidFill>
                <a:srgbClr val="6B799C"/>
              </a:solidFill>
            </a:endParaRPr>
          </a:p>
          <a:p>
            <a:endParaRPr lang="en-US" altLang="zh-CN" sz="2000" dirty="0">
              <a:solidFill>
                <a:srgbClr val="6B799C"/>
              </a:solidFill>
            </a:endParaRPr>
          </a:p>
          <a:p>
            <a:endParaRPr lang="en-US" altLang="zh-CN" sz="2000" dirty="0">
              <a:solidFill>
                <a:srgbClr val="6B799C"/>
              </a:solidFill>
            </a:endParaRPr>
          </a:p>
          <a:p>
            <a:endParaRPr lang="zh-CN" altLang="en-US" sz="2000" dirty="0">
              <a:solidFill>
                <a:srgbClr val="6B799C"/>
              </a:solidFill>
            </a:endParaRPr>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08672" y="3890181"/>
            <a:ext cx="6962624" cy="2779704"/>
          </a:xfrm>
          <a:prstGeom prst="rect">
            <a:avLst/>
          </a:prstGeom>
        </p:spPr>
      </p:pic>
    </p:spTree>
    <p:extLst>
      <p:ext uri="{BB962C8B-B14F-4D97-AF65-F5344CB8AC3E}">
        <p14:creationId xmlns:p14="http://schemas.microsoft.com/office/powerpoint/2010/main" val="84886014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3" name="文本框 2"/>
          <p:cNvSpPr txBox="1"/>
          <p:nvPr/>
        </p:nvSpPr>
        <p:spPr>
          <a:xfrm>
            <a:off x="954897" y="1542559"/>
            <a:ext cx="10540093" cy="2677656"/>
          </a:xfrm>
          <a:prstGeom prst="rect">
            <a:avLst/>
          </a:prstGeom>
          <a:noFill/>
        </p:spPr>
        <p:txBody>
          <a:bodyPr wrap="square">
            <a:spAutoFit/>
          </a:bodyPr>
          <a:lstStyle/>
          <a:p>
            <a:endParaRPr lang="en-US" altLang="zh-CN" sz="2400" dirty="0">
              <a:solidFill>
                <a:srgbClr val="6B799C"/>
              </a:solidFill>
            </a:endParaRPr>
          </a:p>
          <a:p>
            <a:r>
              <a:rPr lang="zh-CN" altLang="en-US" sz="2400" dirty="0">
                <a:solidFill>
                  <a:srgbClr val="6B799C"/>
                </a:solidFill>
              </a:rPr>
              <a:t>           </a:t>
            </a:r>
            <a:r>
              <a:rPr lang="zh-CN" altLang="en-US" sz="2400" b="1" dirty="0">
                <a:solidFill>
                  <a:srgbClr val="6B799C"/>
                </a:solidFill>
              </a:rPr>
              <a:t>（二）数学命题教学的常用模式</a:t>
            </a:r>
            <a:endParaRPr lang="en-US" altLang="zh-CN" sz="2400" b="1" dirty="0">
              <a:solidFill>
                <a:srgbClr val="6B799C"/>
              </a:solidFill>
            </a:endParaRPr>
          </a:p>
          <a:p>
            <a:endParaRPr lang="en-US" altLang="zh-CN" sz="2400" b="1" dirty="0">
              <a:solidFill>
                <a:srgbClr val="6B799C"/>
              </a:solidFill>
            </a:endParaRPr>
          </a:p>
          <a:p>
            <a:r>
              <a:rPr lang="zh-CN" altLang="en-US" sz="2400" dirty="0">
                <a:solidFill>
                  <a:srgbClr val="6B799C"/>
                </a:solidFill>
              </a:rPr>
              <a:t>对于数学命题的教学，叶立军等人基于数学命题学习的“命题获得、命题证明、命题应用”</a:t>
            </a:r>
            <a:r>
              <a:rPr lang="en-US" altLang="zh-CN" sz="2400" dirty="0">
                <a:solidFill>
                  <a:srgbClr val="6B799C"/>
                </a:solidFill>
              </a:rPr>
              <a:t>3</a:t>
            </a:r>
            <a:r>
              <a:rPr lang="zh-CN" altLang="en-US" sz="2400" dirty="0">
                <a:solidFill>
                  <a:srgbClr val="6B799C"/>
                </a:solidFill>
              </a:rPr>
              <a:t>个阶段，认为数学命题教学的一般模式为“获得命题</a:t>
            </a:r>
            <a:r>
              <a:rPr lang="en-US" altLang="zh-CN" sz="2400" dirty="0">
                <a:solidFill>
                  <a:srgbClr val="6B799C"/>
                </a:solidFill>
              </a:rPr>
              <a:t>——</a:t>
            </a:r>
            <a:r>
              <a:rPr lang="zh-CN" altLang="en-US" sz="2400" dirty="0">
                <a:solidFill>
                  <a:srgbClr val="6B799C"/>
                </a:solidFill>
              </a:rPr>
              <a:t>证明命题</a:t>
            </a:r>
            <a:r>
              <a:rPr lang="en-US" altLang="zh-CN" sz="2400" dirty="0">
                <a:solidFill>
                  <a:srgbClr val="6B799C"/>
                </a:solidFill>
              </a:rPr>
              <a:t>——</a:t>
            </a:r>
            <a:r>
              <a:rPr lang="zh-CN" altLang="en-US" sz="2400" dirty="0">
                <a:solidFill>
                  <a:srgbClr val="6B799C"/>
                </a:solidFill>
              </a:rPr>
              <a:t>应用命题”。喻平认为数学命题教学的常见模式主要可分为发生型模式、结果型模式、问题解决型模式。本部分主要对这</a:t>
            </a:r>
            <a:r>
              <a:rPr lang="en-US" altLang="zh-CN" sz="2400" dirty="0">
                <a:solidFill>
                  <a:srgbClr val="6B799C"/>
                </a:solidFill>
              </a:rPr>
              <a:t>3</a:t>
            </a:r>
            <a:r>
              <a:rPr lang="zh-CN" altLang="en-US" sz="2400" dirty="0">
                <a:solidFill>
                  <a:srgbClr val="6B799C"/>
                </a:solidFill>
              </a:rPr>
              <a:t>种模式进行阐述。</a:t>
            </a:r>
            <a:endParaRPr lang="en-US" altLang="zh-CN"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3" name="文本框 2"/>
          <p:cNvSpPr txBox="1"/>
          <p:nvPr/>
        </p:nvSpPr>
        <p:spPr>
          <a:xfrm>
            <a:off x="1064079" y="1051239"/>
            <a:ext cx="10540093" cy="2677656"/>
          </a:xfrm>
          <a:prstGeom prst="rect">
            <a:avLst/>
          </a:prstGeom>
          <a:noFill/>
        </p:spPr>
        <p:txBody>
          <a:bodyPr wrap="square">
            <a:spAutoFit/>
          </a:bodyPr>
          <a:lstStyle/>
          <a:p>
            <a:endParaRPr lang="zh-CN" altLang="en-US" sz="2400" dirty="0">
              <a:solidFill>
                <a:srgbClr val="6B799C"/>
              </a:solidFill>
            </a:endParaRPr>
          </a:p>
          <a:p>
            <a:r>
              <a:rPr lang="en-US" altLang="zh-CN" sz="2400" b="1" dirty="0">
                <a:solidFill>
                  <a:srgbClr val="6B799C"/>
                </a:solidFill>
              </a:rPr>
              <a:t>1.</a:t>
            </a:r>
            <a:r>
              <a:rPr lang="zh-CN" altLang="en-US" sz="2400" b="1" dirty="0">
                <a:solidFill>
                  <a:srgbClr val="6B799C"/>
                </a:solidFill>
              </a:rPr>
              <a:t>发生型模式</a:t>
            </a:r>
          </a:p>
          <a:p>
            <a:r>
              <a:rPr lang="zh-CN" altLang="en-US" sz="2400" dirty="0">
                <a:solidFill>
                  <a:srgbClr val="6B799C"/>
                </a:solidFill>
              </a:rPr>
              <a:t>发生型模式的命题教学，是按照引导学生去发现命题继而引出命题的设计思路进行命题教学，即通过揭示命题的产生过程去学习命题。这种模式以布鲁纳、萨奇曼、兰本达的发现</a:t>
            </a:r>
            <a:r>
              <a:rPr lang="en-US" altLang="zh-CN" sz="2400" dirty="0">
                <a:solidFill>
                  <a:srgbClr val="6B799C"/>
                </a:solidFill>
              </a:rPr>
              <a:t>-</a:t>
            </a:r>
            <a:r>
              <a:rPr lang="zh-CN" altLang="en-US" sz="2400" dirty="0">
                <a:solidFill>
                  <a:srgbClr val="6B799C"/>
                </a:solidFill>
              </a:rPr>
              <a:t>探究学习理论、情境认知学习理论为理论基础。教学过程一般可以分为创设问题情境、归纳命题、命题证明、命题应用、形成命题域和命题系五个阶段，如图</a:t>
            </a:r>
            <a:r>
              <a:rPr lang="en-US" altLang="zh-CN" sz="2400" dirty="0">
                <a:solidFill>
                  <a:srgbClr val="6B799C"/>
                </a:solidFill>
              </a:rPr>
              <a:t>6-2</a:t>
            </a:r>
            <a:r>
              <a:rPr lang="zh-CN" altLang="en-US" sz="2400" dirty="0">
                <a:solidFill>
                  <a:srgbClr val="6B799C"/>
                </a:solidFill>
              </a:rPr>
              <a:t>所示。</a:t>
            </a:r>
            <a:endParaRPr lang="en-US" altLang="zh-CN" sz="2400" dirty="0">
              <a:solidFill>
                <a:srgbClr val="6B799C"/>
              </a:solidFill>
            </a:endParaRPr>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6881" y="4352069"/>
            <a:ext cx="10545281" cy="1425038"/>
          </a:xfrm>
          <a:prstGeom prst="rect">
            <a:avLst/>
          </a:prstGeom>
        </p:spPr>
      </p:pic>
    </p:spTree>
    <p:extLst>
      <p:ext uri="{BB962C8B-B14F-4D97-AF65-F5344CB8AC3E}">
        <p14:creationId xmlns:p14="http://schemas.microsoft.com/office/powerpoint/2010/main" val="195220572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4" name="文本框 3"/>
          <p:cNvSpPr txBox="1"/>
          <p:nvPr/>
        </p:nvSpPr>
        <p:spPr>
          <a:xfrm>
            <a:off x="826881" y="1172122"/>
            <a:ext cx="10235821" cy="2585323"/>
          </a:xfrm>
          <a:prstGeom prst="rect">
            <a:avLst/>
          </a:prstGeom>
          <a:noFill/>
        </p:spPr>
        <p:txBody>
          <a:bodyPr wrap="square" rtlCol="0">
            <a:spAutoFit/>
          </a:bodyPr>
          <a:lstStyle/>
          <a:p>
            <a:endParaRPr lang="zh-CN" altLang="en-US" dirty="0"/>
          </a:p>
          <a:p>
            <a:r>
              <a:rPr lang="en-US" altLang="zh-CN" sz="2400" b="1" dirty="0">
                <a:solidFill>
                  <a:srgbClr val="6B799C"/>
                </a:solidFill>
              </a:rPr>
              <a:t>2.</a:t>
            </a:r>
            <a:r>
              <a:rPr lang="zh-CN" altLang="en-US" sz="2400" b="1" dirty="0">
                <a:solidFill>
                  <a:srgbClr val="6B799C"/>
                </a:solidFill>
              </a:rPr>
              <a:t>结果型模式</a:t>
            </a:r>
          </a:p>
          <a:p>
            <a:r>
              <a:rPr lang="zh-CN" altLang="en-US" sz="2400" dirty="0">
                <a:solidFill>
                  <a:srgbClr val="6B799C"/>
                </a:solidFill>
              </a:rPr>
              <a:t>相比较于命题教学的发生型模式，结果型模式的应用更加广泛，它是广大教师经常使用的命题教学模式，一般先由教师直接展示命题，然后学生学习命题。这种模式以奥苏伯尔的有意义接受学习理论、加涅的累加学习理论为理论基础。教学过程一般可以分为展示命题、命题证明、命题应用、形成命题域和命题系四个阶段，具体如图</a:t>
            </a:r>
            <a:r>
              <a:rPr lang="en-US" altLang="zh-CN" sz="2400" dirty="0">
                <a:solidFill>
                  <a:srgbClr val="6B799C"/>
                </a:solidFill>
              </a:rPr>
              <a:t>6-3</a:t>
            </a:r>
            <a:r>
              <a:rPr lang="zh-CN" altLang="en-US" sz="2400" dirty="0">
                <a:solidFill>
                  <a:srgbClr val="6B799C"/>
                </a:solidFill>
              </a:rPr>
              <a:t>所示。</a:t>
            </a:r>
            <a:endParaRPr lang="zh-CN" altLang="en-US" dirty="0"/>
          </a:p>
        </p:txBody>
      </p:sp>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0965" y="4045788"/>
            <a:ext cx="9500320" cy="1734039"/>
          </a:xfrm>
          <a:prstGeom prst="rect">
            <a:avLst/>
          </a:prstGeom>
        </p:spPr>
      </p:pic>
    </p:spTree>
    <p:extLst>
      <p:ext uri="{BB962C8B-B14F-4D97-AF65-F5344CB8AC3E}">
        <p14:creationId xmlns:p14="http://schemas.microsoft.com/office/powerpoint/2010/main" val="227260724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314583" y="343353"/>
            <a:ext cx="9155103"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二、小学数学命题课的教学模式</a:t>
            </a:r>
          </a:p>
        </p:txBody>
      </p:sp>
      <p:sp>
        <p:nvSpPr>
          <p:cNvPr id="4" name="文本框 3"/>
          <p:cNvSpPr txBox="1"/>
          <p:nvPr/>
        </p:nvSpPr>
        <p:spPr>
          <a:xfrm>
            <a:off x="826881" y="1172122"/>
            <a:ext cx="10235821" cy="3323987"/>
          </a:xfrm>
          <a:prstGeom prst="rect">
            <a:avLst/>
          </a:prstGeom>
          <a:noFill/>
        </p:spPr>
        <p:txBody>
          <a:bodyPr wrap="square" rtlCol="0">
            <a:spAutoFit/>
          </a:bodyPr>
          <a:lstStyle/>
          <a:p>
            <a:endParaRPr lang="zh-CN" altLang="en-US" dirty="0"/>
          </a:p>
          <a:p>
            <a:r>
              <a:rPr lang="en-US" altLang="zh-CN" sz="2400" b="1" dirty="0">
                <a:solidFill>
                  <a:srgbClr val="6B799C"/>
                </a:solidFill>
              </a:rPr>
              <a:t>3.</a:t>
            </a:r>
            <a:r>
              <a:rPr lang="zh-CN" altLang="en-US" sz="2400" b="1" dirty="0">
                <a:solidFill>
                  <a:srgbClr val="6B799C"/>
                </a:solidFill>
              </a:rPr>
              <a:t> 问题解决型模式</a:t>
            </a:r>
            <a:endParaRPr lang="en-US" altLang="zh-CN" sz="2400" b="1" dirty="0">
              <a:solidFill>
                <a:srgbClr val="6B799C"/>
              </a:solidFill>
            </a:endParaRPr>
          </a:p>
          <a:p>
            <a:r>
              <a:rPr lang="zh-CN" altLang="en-US" sz="2400" dirty="0">
                <a:solidFill>
                  <a:srgbClr val="6B799C"/>
                </a:solidFill>
              </a:rPr>
              <a:t>相比于前面所述的发生型模式和结果型模式，命题教学的问题解决型模式的不同之处主要表现在“引入命题”部分，在这一部分，需要教师分配更多的时间基于问题情境直接引入命题或者在构建模型之后再引入命题，对学生自身的学习能力和水平也有相对更高的要求。这种模式以杜威的实用主义教学思想、情境认知理论、问题解决教学思想为理论基础。教学过程一般可以分为创设问题情境、引入命题、命题证明、命题应用、形成命题域和命题系这五个阶段，具体如下图</a:t>
            </a:r>
            <a:r>
              <a:rPr lang="en-US" altLang="zh-CN" sz="2400" dirty="0">
                <a:solidFill>
                  <a:srgbClr val="6B799C"/>
                </a:solidFill>
              </a:rPr>
              <a:t>6-4</a:t>
            </a:r>
            <a:r>
              <a:rPr lang="zh-CN" altLang="en-US" sz="2400" dirty="0">
                <a:solidFill>
                  <a:srgbClr val="6B799C"/>
                </a:solidFill>
              </a:rPr>
              <a:t>所示。</a:t>
            </a:r>
            <a:endParaRPr lang="zh-CN" altLang="en-US" dirty="0"/>
          </a:p>
        </p:txBody>
      </p:sp>
      <p:pic>
        <p:nvPicPr>
          <p:cNvPr id="2" name="图片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17469" y="4618123"/>
            <a:ext cx="9077191" cy="2001041"/>
          </a:xfrm>
          <a:prstGeom prst="rect">
            <a:avLst/>
          </a:prstGeom>
        </p:spPr>
      </p:pic>
    </p:spTree>
    <p:extLst>
      <p:ext uri="{BB962C8B-B14F-4D97-AF65-F5344CB8AC3E}">
        <p14:creationId xmlns:p14="http://schemas.microsoft.com/office/powerpoint/2010/main" val="4790439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826881" y="394289"/>
            <a:ext cx="9044354"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4000" b="1" dirty="0">
                <a:solidFill>
                  <a:srgbClr val="6B799C"/>
                </a:solidFill>
                <a:latin typeface="幼圆" panose="02010509060101010101" pitchFamily="49" charset="-122"/>
                <a:ea typeface="幼圆" panose="02010509060101010101" pitchFamily="49" charset="-122"/>
              </a:rPr>
              <a:t>三、小学数学命题课教学技能的提高</a:t>
            </a:r>
            <a:endParaRPr lang="en-US" altLang="zh-CN" sz="4000" b="1" dirty="0">
              <a:solidFill>
                <a:srgbClr val="6B799C"/>
              </a:solidFill>
              <a:latin typeface="幼圆" panose="02010509060101010101" pitchFamily="49" charset="-122"/>
              <a:ea typeface="幼圆" panose="02010509060101010101" pitchFamily="49" charset="-122"/>
            </a:endParaRPr>
          </a:p>
          <a:p>
            <a:pPr lvl="0" algn="ctr" defTabSz="457200">
              <a:lnSpc>
                <a:spcPct val="100000"/>
              </a:lnSpc>
              <a:spcBef>
                <a:spcPct val="0"/>
              </a:spcBef>
              <a:buNone/>
              <a:defRPr/>
            </a:pPr>
            <a:endParaRPr kumimoji="0" lang="en-US" altLang="zh-CN"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lvl="0">
              <a:lnSpc>
                <a:spcPct val="100000"/>
              </a:lnSpc>
              <a:spcBef>
                <a:spcPct val="0"/>
              </a:spcBef>
              <a:buNone/>
              <a:defRPr/>
            </a:pPr>
            <a:r>
              <a:rPr lang="zh-CN" altLang="en-US" sz="3200" b="1" dirty="0">
                <a:solidFill>
                  <a:srgbClr val="6B799C"/>
                </a:solidFill>
                <a:latin typeface="+mn-lt"/>
                <a:ea typeface="+mn-ea"/>
              </a:rPr>
              <a:t>案例：“加法交换律和结合律”命题课的教学设计（内容见</a:t>
            </a:r>
            <a:r>
              <a:rPr lang="en-US" altLang="zh-CN" sz="3200" b="1" dirty="0">
                <a:solidFill>
                  <a:srgbClr val="6B799C"/>
                </a:solidFill>
                <a:latin typeface="+mn-lt"/>
                <a:ea typeface="+mn-ea"/>
              </a:rPr>
              <a:t>P142-P146</a:t>
            </a:r>
            <a:r>
              <a:rPr lang="zh-CN" altLang="en-US" sz="3200" b="1" dirty="0">
                <a:solidFill>
                  <a:srgbClr val="6B799C"/>
                </a:solidFill>
                <a:latin typeface="+mn-lt"/>
                <a:ea typeface="+mn-ea"/>
              </a:rPr>
              <a:t>）</a:t>
            </a:r>
          </a:p>
        </p:txBody>
      </p:sp>
      <p:sp>
        <p:nvSpPr>
          <p:cNvPr id="3" name="文本框 2"/>
          <p:cNvSpPr txBox="1"/>
          <p:nvPr/>
        </p:nvSpPr>
        <p:spPr>
          <a:xfrm>
            <a:off x="826881" y="2834621"/>
            <a:ext cx="2590800" cy="583565"/>
          </a:xfrm>
          <a:prstGeom prst="rect">
            <a:avLst/>
          </a:prstGeom>
          <a:noFill/>
        </p:spPr>
        <p:txBody>
          <a:bodyPr wrap="square" rtlCol="0">
            <a:spAutoFit/>
          </a:bodyPr>
          <a:lstStyle/>
          <a:p>
            <a:r>
              <a:rPr lang="zh-CN" altLang="en-US" sz="3200" b="1" dirty="0">
                <a:solidFill>
                  <a:srgbClr val="6B799C"/>
                </a:solidFill>
              </a:rPr>
              <a:t>评析：</a:t>
            </a:r>
          </a:p>
        </p:txBody>
      </p:sp>
      <p:sp>
        <p:nvSpPr>
          <p:cNvPr id="5" name="文本框 4"/>
          <p:cNvSpPr txBox="1"/>
          <p:nvPr/>
        </p:nvSpPr>
        <p:spPr>
          <a:xfrm>
            <a:off x="826881" y="3722297"/>
            <a:ext cx="9274629" cy="1938992"/>
          </a:xfrm>
          <a:prstGeom prst="rect">
            <a:avLst/>
          </a:prstGeom>
          <a:noFill/>
        </p:spPr>
        <p:txBody>
          <a:bodyPr wrap="square">
            <a:spAutoFit/>
          </a:bodyPr>
          <a:lstStyle/>
          <a:p>
            <a:r>
              <a:rPr lang="en-US" altLang="zh-CN" sz="2400" b="1" dirty="0">
                <a:solidFill>
                  <a:srgbClr val="6B799C"/>
                </a:solidFill>
              </a:rPr>
              <a:t>1.</a:t>
            </a:r>
            <a:r>
              <a:rPr lang="zh-CN" altLang="en-US" sz="2400" b="1" dirty="0">
                <a:solidFill>
                  <a:srgbClr val="6B799C"/>
                </a:solidFill>
              </a:rPr>
              <a:t>算思结合促建模</a:t>
            </a:r>
            <a:endParaRPr lang="en-US" altLang="zh-CN" sz="2400" b="1" dirty="0">
              <a:solidFill>
                <a:srgbClr val="6B799C"/>
              </a:solidFill>
            </a:endParaRPr>
          </a:p>
          <a:p>
            <a:r>
              <a:rPr lang="zh-CN" altLang="en-US" sz="2400" dirty="0">
                <a:solidFill>
                  <a:srgbClr val="6B799C"/>
                </a:solidFill>
              </a:rPr>
              <a:t>从学习视角看，学生理解并掌握一个数学命题，即掌握同类事物的共同特征。本课基于四年级学生的年龄特点和已有经验，创设学生较为熟悉的活动场景，激发学生的学习兴趣，并让学生在自主探究和合作交流中逐步聚焦加法交换律的特殊形式，初步感知规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826881" y="394289"/>
            <a:ext cx="9044354"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4000" b="1" dirty="0">
                <a:solidFill>
                  <a:srgbClr val="6B799C"/>
                </a:solidFill>
                <a:latin typeface="幼圆" panose="02010509060101010101" pitchFamily="49" charset="-122"/>
                <a:ea typeface="幼圆" panose="02010509060101010101" pitchFamily="49" charset="-122"/>
              </a:rPr>
              <a:t>三、小学数学命题课教学技能的提高</a:t>
            </a:r>
            <a:endParaRPr lang="en-US" altLang="zh-CN" sz="4000" b="1" dirty="0">
              <a:solidFill>
                <a:srgbClr val="6B799C"/>
              </a:solidFill>
              <a:latin typeface="幼圆" panose="02010509060101010101" pitchFamily="49" charset="-122"/>
              <a:ea typeface="幼圆" panose="02010509060101010101" pitchFamily="49" charset="-122"/>
            </a:endParaRPr>
          </a:p>
          <a:p>
            <a:pPr lvl="0" algn="ctr" defTabSz="457200">
              <a:lnSpc>
                <a:spcPct val="100000"/>
              </a:lnSpc>
              <a:spcBef>
                <a:spcPct val="0"/>
              </a:spcBef>
              <a:buNone/>
              <a:defRPr/>
            </a:pPr>
            <a:endParaRPr kumimoji="0" lang="en-US" altLang="zh-CN"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497711"/>
            <a:ext cx="9274629" cy="4524315"/>
          </a:xfrm>
          <a:prstGeom prst="rect">
            <a:avLst/>
          </a:prstGeom>
          <a:noFill/>
        </p:spPr>
        <p:txBody>
          <a:bodyPr wrap="square">
            <a:spAutoFit/>
          </a:bodyPr>
          <a:lstStyle/>
          <a:p>
            <a:r>
              <a:rPr lang="zh-CN" altLang="en-US" sz="2400" dirty="0">
                <a:solidFill>
                  <a:srgbClr val="6B799C"/>
                </a:solidFill>
              </a:rPr>
              <a:t>在这一环节中，教师要引导学生动眼观察、动脑思考、动口表达等，帮助学生透过现象看本质，为命题的形成奠定基础。让学生在举例和讨论中初步提炼规律，并关注运算定律的形式化表达，引导学生用文字语言和符号语言表达规律，培养学生的抽象能力和模型思想。此外，在理解掌握加法交换律的基础上，引导学生迁移加法交换律学习的经验，加法结合律的学习也水到渠成。</a:t>
            </a:r>
            <a:endParaRPr lang="en-US" altLang="zh-CN" sz="2400" dirty="0">
              <a:solidFill>
                <a:srgbClr val="6B799C"/>
              </a:solidFill>
            </a:endParaRPr>
          </a:p>
          <a:p>
            <a:endParaRPr lang="en-US" altLang="zh-CN" sz="2400" dirty="0">
              <a:solidFill>
                <a:srgbClr val="6B799C"/>
              </a:solidFill>
            </a:endParaRPr>
          </a:p>
          <a:p>
            <a:r>
              <a:rPr lang="en-US" altLang="zh-CN" sz="2400" b="1" dirty="0">
                <a:solidFill>
                  <a:srgbClr val="6B799C"/>
                </a:solidFill>
              </a:rPr>
              <a:t>2.</a:t>
            </a:r>
            <a:r>
              <a:rPr lang="zh-CN" altLang="en-US" sz="2400" b="1" dirty="0">
                <a:solidFill>
                  <a:srgbClr val="6B799C"/>
                </a:solidFill>
              </a:rPr>
              <a:t>理解定律促应用</a:t>
            </a:r>
            <a:endParaRPr lang="en-US" altLang="zh-CN" sz="2400" b="1" dirty="0">
              <a:solidFill>
                <a:srgbClr val="6B799C"/>
              </a:solidFill>
            </a:endParaRPr>
          </a:p>
          <a:p>
            <a:r>
              <a:rPr lang="zh-CN" altLang="en-US" sz="2400" dirty="0">
                <a:solidFill>
                  <a:srgbClr val="6B799C"/>
                </a:solidFill>
              </a:rPr>
              <a:t>在本次课的练习巩固环节中，既有运算定律的基本题型，又有运算定律的变式训练，还有应用运算定律的问题解决，这些不同层次的巩固练习，为强化学生对运算律的理解提供了丰富的学习资源，也让学生在练习和交流讨论中拓展了思维，培养了能力。</a:t>
            </a:r>
          </a:p>
        </p:txBody>
      </p:sp>
    </p:spTree>
    <p:extLst>
      <p:ext uri="{BB962C8B-B14F-4D97-AF65-F5344CB8AC3E}">
        <p14:creationId xmlns:p14="http://schemas.microsoft.com/office/powerpoint/2010/main" val="39077294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5"/>
          <p:cNvSpPr txBox="1">
            <a:spLocks noChangeArrowheads="1"/>
          </p:cNvSpPr>
          <p:nvPr>
            <p:custDataLst>
              <p:tags r:id="rId1"/>
            </p:custDataLst>
          </p:nvPr>
        </p:nvSpPr>
        <p:spPr bwMode="auto">
          <a:xfrm>
            <a:off x="5866947" y="3083637"/>
            <a:ext cx="536003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4000" b="1" dirty="0">
                <a:solidFill>
                  <a:srgbClr val="6B799C"/>
                </a:solidFill>
                <a:latin typeface="幼圆" panose="02010509060101010101" pitchFamily="49" charset="-122"/>
                <a:ea typeface="幼圆" panose="02010509060101010101" pitchFamily="49" charset="-122"/>
              </a:rPr>
              <a:t>小学数学命题课的认识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348046" y="2994557"/>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4000" b="1" dirty="0">
                <a:solidFill>
                  <a:srgbClr val="6B799C"/>
                </a:solidFill>
                <a:latin typeface="幼圆" panose="02010509060101010101" pitchFamily="49" charset="-122"/>
                <a:ea typeface="幼圆" panose="02010509060101010101" pitchFamily="49" charset="-122"/>
              </a:rPr>
              <a:t>小学数学命题课教学技能的提高</a:t>
            </a:r>
            <a:endPar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394625"/>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一、数学命题教学知识的积累：数学命题本质理解与教学知识掌握</a:t>
            </a:r>
          </a:p>
        </p:txBody>
      </p:sp>
      <p:sp>
        <p:nvSpPr>
          <p:cNvPr id="6" name="文本框 5"/>
          <p:cNvSpPr txBox="1"/>
          <p:nvPr/>
        </p:nvSpPr>
        <p:spPr>
          <a:xfrm>
            <a:off x="1119025" y="1322823"/>
            <a:ext cx="10213004"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开展数学命题课教学，既需要具备相应的数学学科专业知识，同时还需要具备相应的学科教学知识，即解构数学命题所需要的学科知识，以及有效设计和实施数学命题教学所需要的知识。教师自身对数学命题的理解程度，对具体数学命题的教学论分析与教学法分析等都会影响甚至决定数学命题教学的水平。</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教师在</a:t>
            </a:r>
            <a:r>
              <a:rPr lang="zh-CN" altLang="en-US" sz="2400" b="1" dirty="0">
                <a:solidFill>
                  <a:srgbClr val="6B799C"/>
                </a:solidFill>
              </a:rPr>
              <a:t>备课阶段</a:t>
            </a:r>
            <a:r>
              <a:rPr lang="zh-CN" altLang="en-US" sz="2400" dirty="0">
                <a:solidFill>
                  <a:srgbClr val="6B799C"/>
                </a:solidFill>
              </a:rPr>
              <a:t>，需要通过阅读相关文献、解读课程标准、分析教材内容等，树立起整体结构观，在一个体系中认识命题，深化对数学命题的认识。例如，对数学命题引入的必要性、数学命题的本质、数学命题的作用，数学命题的产生过程、数学命题的证明过程等具有深入理解。教师只有具备了一定的数学学科专业知识，才能在数学命题教学中引导学生关注数学命题的本质和结构特征，从不同的角度对命题进行诠释，对一个命题的多种证明方法进行充分挖掘，更好地引导学生去经历命题的产生过程，帮助学生厘清知识之间的关系，强化学生对数学命题本质的理解和应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394625"/>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一、数学命题教学知识的积累：命题本质理解与教学知识掌握</a:t>
            </a:r>
          </a:p>
        </p:txBody>
      </p:sp>
      <p:sp>
        <p:nvSpPr>
          <p:cNvPr id="6" name="文本框 5"/>
          <p:cNvSpPr txBox="1"/>
          <p:nvPr/>
        </p:nvSpPr>
        <p:spPr>
          <a:xfrm>
            <a:off x="1534885" y="1720840"/>
            <a:ext cx="9797143" cy="3785652"/>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除了需要具备数学命题相关的数学学科知识外，还需要掌握数学命题教学相关的教育教学知识，以更有针对性地选择教学内容、更好地组织数学命题教学。教师的教育教学知识积累不仅与教师的教学经验有关，也与教师的教学投入程度有关。因此，教师要提高自身的数学命题教学知识水平，需要在数学命题教学过程中不断思考，并结合文献中提到的原理和方法进行整合组织，不断丰富教学知识，进而以点带面形成网状的专业知识体系。</a:t>
            </a:r>
            <a:endParaRPr lang="en-US" altLang="zh-CN" sz="2400" dirty="0">
              <a:solidFill>
                <a:srgbClr val="6B799C"/>
              </a:solidFill>
            </a:endParaRPr>
          </a:p>
          <a:p>
            <a:pPr marL="342900" indent="-342900">
              <a:buFont typeface="Arial" panose="020B0604020202020204" pitchFamily="34" charset="0"/>
              <a:buChar char="•"/>
            </a:pPr>
            <a:endParaRPr lang="zh-CN" altLang="en-US" sz="2400" dirty="0">
              <a:solidFill>
                <a:srgbClr val="6B799C"/>
              </a:solidFill>
            </a:endParaRPr>
          </a:p>
          <a:p>
            <a:pPr indent="0">
              <a:buFont typeface="Arial" panose="020B0604020202020204" pitchFamily="34" charset="0"/>
              <a:buNone/>
            </a:pPr>
            <a:r>
              <a:rPr lang="zh-CN" altLang="en-US" sz="2400" dirty="0">
                <a:solidFill>
                  <a:srgbClr val="6B799C"/>
                </a:solidFill>
              </a:rPr>
              <a:t>             一言以蔽之，小学数学教师要提高数学命题课教学技能，</a:t>
            </a:r>
            <a:r>
              <a:rPr lang="zh-CN" altLang="en-US" sz="2400" b="1" dirty="0">
                <a:solidFill>
                  <a:srgbClr val="6B799C"/>
                </a:solidFill>
              </a:rPr>
              <a:t>首先要</a:t>
            </a:r>
            <a:r>
              <a:rPr lang="zh-CN" altLang="en-US" sz="2400" dirty="0">
                <a:solidFill>
                  <a:srgbClr val="6B799C"/>
                </a:solidFill>
              </a:rPr>
              <a:t>丰富数学命题教学所需要的学科专业知识和教学知识。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二、数学命题教学对象的认识：对学习主体的充分认识和调动</a:t>
            </a:r>
          </a:p>
        </p:txBody>
      </p:sp>
      <p:sp>
        <p:nvSpPr>
          <p:cNvPr id="6" name="文本框 5"/>
          <p:cNvSpPr txBox="1"/>
          <p:nvPr/>
        </p:nvSpPr>
        <p:spPr>
          <a:xfrm>
            <a:off x="1099456" y="1443515"/>
            <a:ext cx="10319657" cy="452431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学生是课堂学习的主体，数学命题课的教学需要充分考虑学生的认知基础、心理发展规律和数学学习特点。且鉴于新的数学命题的学习总是要通过与学生原有的知识相互作用从而转化为主体的认知结构，对于小学生而言，无论是数与运算领域的命题学习，还是图形与几何领域的命题学习，都需要将学习的命题与自己已有的认知结构建立起联系，即需要有意义地学习。</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数学命题的教学中，教师要充分认识学生，关注学生头脑中已有的认知和经验，选取贴近实际生活，又能够吸引学生的情境作为引入命题的情境素材，激发学生的学习动机，调动学生的学习兴趣，通过有效的问题引起学生强烈的内在期望和认知需求，并让学生参与命题的证明过程，让学生用文字语言、图形语言、符号语言等不同类型的数学语言来表征同一个数学对象，加深学生对数学命题的深层理解，并要求学生在不同的情境中能够迅速提取合适的命题加以应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三、数学命题教学范例的观摩：对优质教学范例的观摩与反思</a:t>
            </a:r>
          </a:p>
        </p:txBody>
      </p:sp>
      <p:sp>
        <p:nvSpPr>
          <p:cNvPr id="4" name="文本框 3"/>
          <p:cNvSpPr txBox="1"/>
          <p:nvPr/>
        </p:nvSpPr>
        <p:spPr>
          <a:xfrm>
            <a:off x="1197429" y="1618011"/>
            <a:ext cx="9797142" cy="3785652"/>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教师的教学设计能力、教学实施过程中的课堂教学组织能力、信息技术运用能力、语言表达能力等都会影响教学实施的效果。因此，教师需要通过一些途径提高自身的教学设计和实施能力。</a:t>
            </a:r>
          </a:p>
          <a:p>
            <a:pPr marL="342900" indent="-342900">
              <a:buFont typeface="Arial" panose="020B0604020202020204" pitchFamily="34" charset="0"/>
              <a:buChar char="•"/>
            </a:pPr>
            <a:r>
              <a:rPr lang="zh-CN" altLang="en-US" sz="2400" dirty="0">
                <a:solidFill>
                  <a:srgbClr val="6B799C"/>
                </a:solidFill>
              </a:rPr>
              <a:t>对优质数学命题课例的观摩学习是教师提高自身教学实践能力的一个重要途径。教师可以通过观摩学习优质课例，关注教学设计是如何构思和规范撰写的，以及教学实施过程中的教师语言表达、教学组织、信息技术运用、板书等方面，积极总结提炼其中的典型经验。例如，教学中的启发性语言和引导性语言是如何自然给出的，职前教师和新手教师都可以观摩学习并加以借鉴使用。当然，职前教师和新手教师还可以通过与教学经验丰富的同行教师交流反思以获得建议。</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b="1" dirty="0">
                <a:solidFill>
                  <a:srgbClr val="6B799C"/>
                </a:solidFill>
                <a:latin typeface="幼圆" panose="02010509060101010101" pitchFamily="49" charset="-122"/>
                <a:ea typeface="幼圆" panose="02010509060101010101" pitchFamily="49" charset="-122"/>
              </a:rPr>
              <a:t>四、数学命题教学经验的积累：对数学命题教学的实践与反思</a:t>
            </a:r>
          </a:p>
        </p:txBody>
      </p:sp>
      <p:sp>
        <p:nvSpPr>
          <p:cNvPr id="5" name="文本框 4"/>
          <p:cNvSpPr txBox="1"/>
          <p:nvPr/>
        </p:nvSpPr>
        <p:spPr>
          <a:xfrm>
            <a:off x="1056349" y="1095937"/>
            <a:ext cx="10188594" cy="4985980"/>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教师教学设计与实施能力的提升离不开实践训练和反思，尤其是精心准备</a:t>
            </a:r>
          </a:p>
          <a:p>
            <a:pPr marL="342900" indent="-342900">
              <a:buFont typeface="Arial" panose="020B0604020202020204" pitchFamily="34" charset="0"/>
              <a:buChar char="•"/>
            </a:pPr>
            <a:r>
              <a:rPr lang="zh-CN" altLang="en-US" sz="2000" dirty="0">
                <a:solidFill>
                  <a:srgbClr val="6B799C"/>
                </a:solidFill>
              </a:rPr>
              <a:t>后的实践训练与系统反思。教师自身的实践训练是提高教学设计与实践能力的一个重要途径。职前教师和新手教师可以结合观摩学习的内容，起初进行适当的模仿，然后在日常的数学命题教学中不断尝试和实践自己的所思所想，持续优化自己的语言表达、教学方法和教学手段，掌握不同类型的数学命题课的授课要领，逐步形成自己的命题课授课风格。</a:t>
            </a:r>
          </a:p>
          <a:p>
            <a:pPr marL="342900" indent="-342900">
              <a:buFont typeface="Arial" panose="020B0604020202020204" pitchFamily="34" charset="0"/>
              <a:buChar char="•"/>
            </a:pPr>
            <a:r>
              <a:rPr lang="zh-CN" altLang="en-US" sz="2000" dirty="0">
                <a:solidFill>
                  <a:srgbClr val="6B799C"/>
                </a:solidFill>
              </a:rPr>
              <a:t>此外，教师还可以通过阅读相关的教研文献丰富自身的专业知识、提高自身专业能力。其中，教研文献多是一线教师开展数学命题教学后的心得体会，或者是对数学命题本身的分析。阅读这类文献，某种程度上是“站在他人的肩膀上”，能促进教师更好地开展数学命题教学。当然，如果教师能够结合自身的教学实践或学习体验尝试撰写教研论文，或者只是书写反思日志，对教师专业发展都会有很大的促进作用，也能促进小学数学教师更有效地开展数学命题教学。</a:t>
            </a:r>
            <a:endParaRPr lang="en-US" altLang="zh-CN"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总的来说，文献学习、观摩学习、实践训练与反思等是小学数学教师提高自身教学设计与实践能力的重要途径，也是提高自身命题教学技能的重要落脚点。</a:t>
            </a:r>
            <a:endParaRPr lang="en-US" altLang="zh-CN" sz="2000" b="1" dirty="0">
              <a:solidFill>
                <a:srgbClr val="6B799C"/>
              </a:solidFill>
            </a:endParaRPr>
          </a:p>
          <a:p>
            <a:r>
              <a:rPr lang="zh-CN" altLang="en-US" sz="2000" dirty="0">
                <a:solidFill>
                  <a:srgbClr val="6B799C"/>
                </a:solidFill>
              </a:rPr>
              <a:t>      </a:t>
            </a:r>
            <a:endParaRPr lang="en-US" altLang="zh-CN" sz="2000" dirty="0">
              <a:solidFill>
                <a:srgbClr val="6B799C"/>
              </a:solidFill>
            </a:endParaRPr>
          </a:p>
          <a:p>
            <a:endParaRPr lang="zh-CN" altLang="en-US" dirty="0"/>
          </a:p>
        </p:txBody>
      </p:sp>
    </p:spTree>
    <p:extLst>
      <p:ext uri="{BB962C8B-B14F-4D97-AF65-F5344CB8AC3E}">
        <p14:creationId xmlns:p14="http://schemas.microsoft.com/office/powerpoint/2010/main" val="207697827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7"/>
          <p:cNvSpPr txBox="1">
            <a:spLocks noChangeArrowheads="1"/>
          </p:cNvSpPr>
          <p:nvPr>
            <p:custDataLst>
              <p:tags r:id="rId1"/>
            </p:custDataLst>
          </p:nvPr>
        </p:nvSpPr>
        <p:spPr bwMode="auto">
          <a:xfrm>
            <a:off x="629167" y="427282"/>
            <a:ext cx="10615776"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endParaRPr lang="zh-CN" altLang="en-US" b="1" dirty="0">
              <a:solidFill>
                <a:srgbClr val="6B799C"/>
              </a:solidFill>
              <a:latin typeface="幼圆" panose="02010509060101010101" pitchFamily="49" charset="-122"/>
              <a:ea typeface="幼圆" panose="02010509060101010101" pitchFamily="49" charset="-122"/>
            </a:endParaRPr>
          </a:p>
        </p:txBody>
      </p:sp>
      <p:sp>
        <p:nvSpPr>
          <p:cNvPr id="5" name="文本框 4"/>
          <p:cNvSpPr txBox="1"/>
          <p:nvPr/>
        </p:nvSpPr>
        <p:spPr>
          <a:xfrm>
            <a:off x="1056349" y="1095937"/>
            <a:ext cx="10188594" cy="1600438"/>
          </a:xfrm>
          <a:prstGeom prst="rect">
            <a:avLst/>
          </a:prstGeom>
          <a:noFill/>
        </p:spPr>
        <p:txBody>
          <a:bodyPr wrap="square">
            <a:spAutoFit/>
          </a:bodyPr>
          <a:lstStyle/>
          <a:p>
            <a:r>
              <a:rPr lang="zh-CN" altLang="en-US" sz="2000" b="1" dirty="0">
                <a:solidFill>
                  <a:srgbClr val="6B799C"/>
                </a:solidFill>
              </a:rPr>
              <a:t>思考与练习</a:t>
            </a:r>
            <a:endParaRPr lang="en-US" altLang="zh-CN" sz="2000" b="1">
              <a:solidFill>
                <a:srgbClr val="6B799C"/>
              </a:solidFill>
            </a:endParaRPr>
          </a:p>
          <a:p>
            <a:endParaRPr lang="zh-CN" altLang="en-US" sz="2000" dirty="0">
              <a:solidFill>
                <a:srgbClr val="6B799C"/>
              </a:solidFill>
            </a:endParaRPr>
          </a:p>
          <a:p>
            <a:r>
              <a:rPr lang="en-US" altLang="zh-CN" sz="2000" dirty="0">
                <a:solidFill>
                  <a:srgbClr val="6B799C"/>
                </a:solidFill>
              </a:rPr>
              <a:t>1. </a:t>
            </a:r>
            <a:r>
              <a:rPr lang="zh-CN" altLang="en-US" sz="2000" dirty="0">
                <a:solidFill>
                  <a:srgbClr val="6B799C"/>
                </a:solidFill>
              </a:rPr>
              <a:t>请简要阐述小学数学命题课教学设计的基本要领。</a:t>
            </a:r>
          </a:p>
          <a:p>
            <a:r>
              <a:rPr lang="en-US" altLang="zh-CN" sz="2000" dirty="0">
                <a:solidFill>
                  <a:srgbClr val="6B799C"/>
                </a:solidFill>
              </a:rPr>
              <a:t>2. </a:t>
            </a:r>
            <a:r>
              <a:rPr lang="zh-CN" altLang="en-US" sz="2000" dirty="0">
                <a:solidFill>
                  <a:srgbClr val="6B799C"/>
                </a:solidFill>
              </a:rPr>
              <a:t>请设计一个小学数学命题教学的案例，要求体现获得数学命题的过程。</a:t>
            </a:r>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 小学数学命题的内涵与特征 </a:t>
            </a:r>
          </a:p>
        </p:txBody>
      </p:sp>
      <p:sp>
        <p:nvSpPr>
          <p:cNvPr id="7" name="文本框 6"/>
          <p:cNvSpPr txBox="1"/>
          <p:nvPr/>
        </p:nvSpPr>
        <p:spPr>
          <a:xfrm>
            <a:off x="903512" y="1173253"/>
            <a:ext cx="10493831" cy="3970318"/>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  </a:t>
            </a:r>
            <a:r>
              <a:rPr lang="zh-CN" altLang="en-US" sz="3200" b="1" dirty="0">
                <a:solidFill>
                  <a:srgbClr val="6B799C"/>
                </a:solidFill>
              </a:rPr>
              <a:t>（一） 数学命题的内涵</a:t>
            </a:r>
            <a:endParaRPr lang="en-US" altLang="zh-CN" sz="32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800" b="1" dirty="0">
                <a:solidFill>
                  <a:srgbClr val="6B799C"/>
                </a:solidFill>
              </a:rPr>
              <a:t>一般意义上</a:t>
            </a:r>
            <a:r>
              <a:rPr lang="zh-CN" altLang="en-US" sz="2800" dirty="0">
                <a:solidFill>
                  <a:srgbClr val="6B799C"/>
                </a:solidFill>
              </a:rPr>
              <a:t>，逻辑学的“命题”指的是“表达判断的语言形式，由系词把主词和宾词联系而成”。</a:t>
            </a:r>
            <a:endParaRPr lang="en-US" altLang="zh-CN" sz="2800" dirty="0">
              <a:solidFill>
                <a:srgbClr val="6B799C"/>
              </a:solidFill>
            </a:endParaRPr>
          </a:p>
          <a:p>
            <a:pPr marL="342900" indent="-342900" algn="just">
              <a:buFont typeface="Arial" panose="020B0604020202020204" pitchFamily="34" charset="0"/>
              <a:buChar char="•"/>
            </a:pPr>
            <a:r>
              <a:rPr lang="zh-CN" altLang="en-US" sz="2800" b="1" dirty="0">
                <a:solidFill>
                  <a:srgbClr val="6B799C"/>
                </a:solidFill>
              </a:rPr>
              <a:t>数学中的命题</a:t>
            </a:r>
            <a:r>
              <a:rPr lang="zh-CN" altLang="en-US" sz="2800" dirty="0">
                <a:solidFill>
                  <a:srgbClr val="6B799C"/>
                </a:solidFill>
              </a:rPr>
              <a:t>一般是对一类问题进行抽象和概括的结果，具有一般性，是用来表示数学对象性质或关系的判断语句，且是能够判断真假的陈述句，有真假之分。当然，数学命题除了可以用文字语言表达外，还可以用符号组合的形式来表达。</a:t>
            </a:r>
            <a:endParaRPr lang="en-US" altLang="zh-CN" sz="2800" dirty="0">
              <a:solidFill>
                <a:srgbClr val="6B799C"/>
              </a:solidFill>
            </a:endParaRPr>
          </a:p>
          <a:p>
            <a:pPr marL="342900" indent="-342900">
              <a:buFont typeface="Arial" panose="020B0604020202020204" pitchFamily="34" charset="0"/>
              <a:buChar char="•"/>
            </a:pPr>
            <a:endParaRPr lang="zh-CN" altLang="en-US" sz="28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3" name="文本框 2"/>
          <p:cNvSpPr txBox="1"/>
          <p:nvPr/>
        </p:nvSpPr>
        <p:spPr>
          <a:xfrm>
            <a:off x="1060146" y="1458916"/>
            <a:ext cx="9853993" cy="2677656"/>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数学命题在数学中是以数学公理、定理、推论、公式等不同形态组成的数学命题体系。</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其中，在数学科学系统中，数学定理是根据已知概念和真命题，遵照逻辑规则，运用正确的推理方法证明了真实性的命题。</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数学命题是反映并传递交流数学学科规律、思想方法的重要载体。数学命题是揭示数学概念之间关系的重要依托，是进行数学证明的重要依据。</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4" name="文本框 3"/>
          <p:cNvSpPr txBox="1"/>
          <p:nvPr/>
        </p:nvSpPr>
        <p:spPr>
          <a:xfrm>
            <a:off x="740011" y="1251668"/>
            <a:ext cx="11375788" cy="3046988"/>
          </a:xfrm>
          <a:prstGeom prst="rect">
            <a:avLst/>
          </a:prstGeom>
          <a:noFill/>
        </p:spPr>
        <p:txBody>
          <a:bodyPr wrap="square">
            <a:spAutoFit/>
          </a:bodyPr>
          <a:lstStyle/>
          <a:p>
            <a:r>
              <a:rPr lang="zh-CN" altLang="en-US" sz="2400" dirty="0">
                <a:solidFill>
                  <a:srgbClr val="6B799C"/>
                </a:solidFill>
              </a:rPr>
              <a:t>      </a:t>
            </a:r>
            <a:r>
              <a:rPr lang="zh-CN" altLang="en-US" sz="3200" dirty="0">
                <a:solidFill>
                  <a:srgbClr val="6B799C"/>
                </a:solidFill>
              </a:rPr>
              <a:t> </a:t>
            </a:r>
            <a:r>
              <a:rPr lang="zh-CN" altLang="en-US" sz="3200" b="1" dirty="0">
                <a:solidFill>
                  <a:srgbClr val="6B799C"/>
                </a:solidFill>
              </a:rPr>
              <a:t>（二）数学命题的特征</a:t>
            </a:r>
            <a:endParaRPr lang="zh-CN" altLang="en-US" sz="3200" dirty="0">
              <a:solidFill>
                <a:srgbClr val="6B799C"/>
              </a:solidFill>
            </a:endParaRPr>
          </a:p>
          <a:p>
            <a:endParaRPr lang="zh-CN" altLang="en-US" sz="3200" dirty="0">
              <a:solidFill>
                <a:srgbClr val="6B799C"/>
              </a:solidFill>
            </a:endParaRPr>
          </a:p>
          <a:p>
            <a:r>
              <a:rPr lang="zh-CN" altLang="en-US" sz="3200" dirty="0">
                <a:solidFill>
                  <a:srgbClr val="6B799C"/>
                </a:solidFill>
              </a:rPr>
              <a:t>数学命题具有语义性特征、真理性特征、应用性特征和关联性特征，这些特征为数学命题的教学及其研究提供了新的视角，学习者可以通过掌握某个命题的这些特征从而掌握所学的数学命题。</a:t>
            </a:r>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肘形连接符 4"/>
          <p:cNvCxnSpPr>
            <a:endCxn id="10" idx="16"/>
          </p:cNvCxnSpPr>
          <p:nvPr/>
        </p:nvCxnSpPr>
        <p:spPr>
          <a:xfrm rot="10800000" flipV="1">
            <a:off x="2682134" y="1577126"/>
            <a:ext cx="2352511" cy="2298486"/>
          </a:xfrm>
          <a:prstGeom prst="bentConnector3">
            <a:avLst>
              <a:gd name="adj1" fmla="val 50000"/>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034643" y="1338943"/>
            <a:ext cx="2122714" cy="522514"/>
          </a:xfrm>
          <a:prstGeom prst="rect">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Freeform 153"/>
          <p:cNvSpPr>
            <a:spLocks noEditPoints="1"/>
          </p:cNvSpPr>
          <p:nvPr/>
        </p:nvSpPr>
        <p:spPr bwMode="auto">
          <a:xfrm>
            <a:off x="2110311" y="3525228"/>
            <a:ext cx="704419" cy="700768"/>
          </a:xfrm>
          <a:custGeom>
            <a:avLst/>
            <a:gdLst>
              <a:gd name="T0" fmla="*/ 43 w 85"/>
              <a:gd name="T1" fmla="*/ 0 h 84"/>
              <a:gd name="T2" fmla="*/ 73 w 85"/>
              <a:gd name="T3" fmla="*/ 12 h 84"/>
              <a:gd name="T4" fmla="*/ 85 w 85"/>
              <a:gd name="T5" fmla="*/ 42 h 84"/>
              <a:gd name="T6" fmla="*/ 73 w 85"/>
              <a:gd name="T7" fmla="*/ 72 h 84"/>
              <a:gd name="T8" fmla="*/ 43 w 85"/>
              <a:gd name="T9" fmla="*/ 84 h 84"/>
              <a:gd name="T10" fmla="*/ 13 w 85"/>
              <a:gd name="T11" fmla="*/ 72 h 84"/>
              <a:gd name="T12" fmla="*/ 0 w 85"/>
              <a:gd name="T13" fmla="*/ 42 h 84"/>
              <a:gd name="T14" fmla="*/ 13 w 85"/>
              <a:gd name="T15" fmla="*/ 12 h 84"/>
              <a:gd name="T16" fmla="*/ 43 w 85"/>
              <a:gd name="T17" fmla="*/ 0 h 84"/>
              <a:gd name="T18" fmla="*/ 62 w 85"/>
              <a:gd name="T19" fmla="*/ 23 h 84"/>
              <a:gd name="T20" fmla="*/ 43 w 85"/>
              <a:gd name="T21" fmla="*/ 15 h 84"/>
              <a:gd name="T22" fmla="*/ 24 w 85"/>
              <a:gd name="T23" fmla="*/ 23 h 84"/>
              <a:gd name="T24" fmla="*/ 16 w 85"/>
              <a:gd name="T25" fmla="*/ 42 h 84"/>
              <a:gd name="T26" fmla="*/ 24 w 85"/>
              <a:gd name="T27" fmla="*/ 61 h 84"/>
              <a:gd name="T28" fmla="*/ 43 w 85"/>
              <a:gd name="T29" fmla="*/ 69 h 84"/>
              <a:gd name="T30" fmla="*/ 62 w 85"/>
              <a:gd name="T31" fmla="*/ 61 h 84"/>
              <a:gd name="T32" fmla="*/ 69 w 85"/>
              <a:gd name="T33" fmla="*/ 42 h 84"/>
              <a:gd name="T34" fmla="*/ 62 w 85"/>
              <a:gd name="T35" fmla="*/ 23 h 84"/>
              <a:gd name="T36" fmla="*/ 35 w 85"/>
              <a:gd name="T37" fmla="*/ 23 h 84"/>
              <a:gd name="T38" fmla="*/ 22 w 85"/>
              <a:gd name="T39" fmla="*/ 36 h 84"/>
              <a:gd name="T40" fmla="*/ 44 w 85"/>
              <a:gd name="T41" fmla="*/ 31 h 84"/>
              <a:gd name="T42" fmla="*/ 35 w 85"/>
              <a:gd name="T43" fmla="*/ 23 h 84"/>
              <a:gd name="T44" fmla="*/ 22 w 85"/>
              <a:gd name="T45" fmla="*/ 39 h 84"/>
              <a:gd name="T46" fmla="*/ 28 w 85"/>
              <a:gd name="T47" fmla="*/ 57 h 84"/>
              <a:gd name="T48" fmla="*/ 34 w 85"/>
              <a:gd name="T49" fmla="*/ 36 h 84"/>
              <a:gd name="T50" fmla="*/ 22 w 85"/>
              <a:gd name="T51" fmla="*/ 39 h 84"/>
              <a:gd name="T52" fmla="*/ 30 w 85"/>
              <a:gd name="T53" fmla="*/ 59 h 84"/>
              <a:gd name="T54" fmla="*/ 48 w 85"/>
              <a:gd name="T55" fmla="*/ 63 h 84"/>
              <a:gd name="T56" fmla="*/ 34 w 85"/>
              <a:gd name="T57" fmla="*/ 47 h 84"/>
              <a:gd name="T58" fmla="*/ 30 w 85"/>
              <a:gd name="T59" fmla="*/ 59 h 84"/>
              <a:gd name="T60" fmla="*/ 51 w 85"/>
              <a:gd name="T61" fmla="*/ 61 h 84"/>
              <a:gd name="T62" fmla="*/ 63 w 85"/>
              <a:gd name="T63" fmla="*/ 48 h 84"/>
              <a:gd name="T64" fmla="*/ 42 w 85"/>
              <a:gd name="T65" fmla="*/ 53 h 84"/>
              <a:gd name="T66" fmla="*/ 51 w 85"/>
              <a:gd name="T67" fmla="*/ 61 h 84"/>
              <a:gd name="T68" fmla="*/ 64 w 85"/>
              <a:gd name="T69" fmla="*/ 45 h 84"/>
              <a:gd name="T70" fmla="*/ 58 w 85"/>
              <a:gd name="T71" fmla="*/ 27 h 84"/>
              <a:gd name="T72" fmla="*/ 52 w 85"/>
              <a:gd name="T73" fmla="*/ 48 h 84"/>
              <a:gd name="T74" fmla="*/ 64 w 85"/>
              <a:gd name="T75" fmla="*/ 45 h 84"/>
              <a:gd name="T76" fmla="*/ 55 w 85"/>
              <a:gd name="T77" fmla="*/ 25 h 84"/>
              <a:gd name="T78" fmla="*/ 38 w 85"/>
              <a:gd name="T79" fmla="*/ 22 h 84"/>
              <a:gd name="T80" fmla="*/ 53 w 85"/>
              <a:gd name="T81" fmla="*/ 36 h 84"/>
              <a:gd name="T82" fmla="*/ 55 w 85"/>
              <a:gd name="T83" fmla="*/ 25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 h="84">
                <a:moveTo>
                  <a:pt x="43" y="0"/>
                </a:moveTo>
                <a:cubicBezTo>
                  <a:pt x="54" y="0"/>
                  <a:pt x="65" y="4"/>
                  <a:pt x="73" y="12"/>
                </a:cubicBezTo>
                <a:cubicBezTo>
                  <a:pt x="80" y="20"/>
                  <a:pt x="85" y="30"/>
                  <a:pt x="85" y="42"/>
                </a:cubicBezTo>
                <a:cubicBezTo>
                  <a:pt x="85" y="54"/>
                  <a:pt x="80" y="64"/>
                  <a:pt x="73" y="72"/>
                </a:cubicBezTo>
                <a:cubicBezTo>
                  <a:pt x="65" y="79"/>
                  <a:pt x="54" y="84"/>
                  <a:pt x="43" y="84"/>
                </a:cubicBezTo>
                <a:cubicBezTo>
                  <a:pt x="31" y="84"/>
                  <a:pt x="20" y="79"/>
                  <a:pt x="13" y="72"/>
                </a:cubicBezTo>
                <a:cubicBezTo>
                  <a:pt x="5" y="64"/>
                  <a:pt x="0" y="54"/>
                  <a:pt x="0" y="42"/>
                </a:cubicBezTo>
                <a:cubicBezTo>
                  <a:pt x="0" y="30"/>
                  <a:pt x="5" y="20"/>
                  <a:pt x="13" y="12"/>
                </a:cubicBezTo>
                <a:cubicBezTo>
                  <a:pt x="20" y="4"/>
                  <a:pt x="31" y="0"/>
                  <a:pt x="43" y="0"/>
                </a:cubicBezTo>
                <a:close/>
                <a:moveTo>
                  <a:pt x="62" y="23"/>
                </a:moveTo>
                <a:cubicBezTo>
                  <a:pt x="57" y="18"/>
                  <a:pt x="50" y="15"/>
                  <a:pt x="43" y="15"/>
                </a:cubicBezTo>
                <a:cubicBezTo>
                  <a:pt x="35" y="15"/>
                  <a:pt x="29" y="18"/>
                  <a:pt x="24" y="23"/>
                </a:cubicBezTo>
                <a:cubicBezTo>
                  <a:pt x="19" y="28"/>
                  <a:pt x="16" y="35"/>
                  <a:pt x="16" y="42"/>
                </a:cubicBezTo>
                <a:cubicBezTo>
                  <a:pt x="16" y="49"/>
                  <a:pt x="19" y="56"/>
                  <a:pt x="24" y="61"/>
                </a:cubicBezTo>
                <a:cubicBezTo>
                  <a:pt x="29" y="66"/>
                  <a:pt x="35" y="69"/>
                  <a:pt x="43" y="69"/>
                </a:cubicBezTo>
                <a:cubicBezTo>
                  <a:pt x="50" y="69"/>
                  <a:pt x="57" y="66"/>
                  <a:pt x="62" y="61"/>
                </a:cubicBezTo>
                <a:cubicBezTo>
                  <a:pt x="66" y="56"/>
                  <a:pt x="69" y="49"/>
                  <a:pt x="69" y="42"/>
                </a:cubicBezTo>
                <a:cubicBezTo>
                  <a:pt x="69" y="35"/>
                  <a:pt x="66" y="28"/>
                  <a:pt x="62" y="23"/>
                </a:cubicBezTo>
                <a:close/>
                <a:moveTo>
                  <a:pt x="35" y="23"/>
                </a:moveTo>
                <a:cubicBezTo>
                  <a:pt x="27" y="26"/>
                  <a:pt x="24" y="31"/>
                  <a:pt x="22" y="36"/>
                </a:cubicBezTo>
                <a:cubicBezTo>
                  <a:pt x="44" y="31"/>
                  <a:pt x="44" y="31"/>
                  <a:pt x="44" y="31"/>
                </a:cubicBezTo>
                <a:cubicBezTo>
                  <a:pt x="35" y="23"/>
                  <a:pt x="35" y="23"/>
                  <a:pt x="35" y="23"/>
                </a:cubicBezTo>
                <a:close/>
                <a:moveTo>
                  <a:pt x="22" y="39"/>
                </a:moveTo>
                <a:cubicBezTo>
                  <a:pt x="21" y="47"/>
                  <a:pt x="24" y="53"/>
                  <a:pt x="28" y="57"/>
                </a:cubicBezTo>
                <a:cubicBezTo>
                  <a:pt x="34" y="36"/>
                  <a:pt x="34" y="36"/>
                  <a:pt x="34" y="36"/>
                </a:cubicBezTo>
                <a:cubicBezTo>
                  <a:pt x="22" y="39"/>
                  <a:pt x="22" y="39"/>
                  <a:pt x="22" y="39"/>
                </a:cubicBezTo>
                <a:close/>
                <a:moveTo>
                  <a:pt x="30" y="59"/>
                </a:moveTo>
                <a:cubicBezTo>
                  <a:pt x="36" y="63"/>
                  <a:pt x="42" y="64"/>
                  <a:pt x="48" y="63"/>
                </a:cubicBezTo>
                <a:cubicBezTo>
                  <a:pt x="34" y="47"/>
                  <a:pt x="34" y="47"/>
                  <a:pt x="34" y="47"/>
                </a:cubicBezTo>
                <a:cubicBezTo>
                  <a:pt x="30" y="59"/>
                  <a:pt x="30" y="59"/>
                  <a:pt x="30" y="59"/>
                </a:cubicBezTo>
                <a:close/>
                <a:moveTo>
                  <a:pt x="51" y="61"/>
                </a:moveTo>
                <a:cubicBezTo>
                  <a:pt x="58" y="58"/>
                  <a:pt x="61" y="53"/>
                  <a:pt x="63" y="48"/>
                </a:cubicBezTo>
                <a:cubicBezTo>
                  <a:pt x="42" y="53"/>
                  <a:pt x="42" y="53"/>
                  <a:pt x="42" y="53"/>
                </a:cubicBezTo>
                <a:cubicBezTo>
                  <a:pt x="51" y="61"/>
                  <a:pt x="51" y="61"/>
                  <a:pt x="51" y="61"/>
                </a:cubicBezTo>
                <a:close/>
                <a:moveTo>
                  <a:pt x="64" y="45"/>
                </a:moveTo>
                <a:cubicBezTo>
                  <a:pt x="64" y="37"/>
                  <a:pt x="62" y="32"/>
                  <a:pt x="58" y="27"/>
                </a:cubicBezTo>
                <a:cubicBezTo>
                  <a:pt x="52" y="48"/>
                  <a:pt x="52" y="48"/>
                  <a:pt x="52" y="48"/>
                </a:cubicBezTo>
                <a:cubicBezTo>
                  <a:pt x="64" y="45"/>
                  <a:pt x="64" y="45"/>
                  <a:pt x="64" y="45"/>
                </a:cubicBezTo>
                <a:close/>
                <a:moveTo>
                  <a:pt x="55" y="25"/>
                </a:moveTo>
                <a:cubicBezTo>
                  <a:pt x="49" y="21"/>
                  <a:pt x="43" y="20"/>
                  <a:pt x="38" y="22"/>
                </a:cubicBezTo>
                <a:cubicBezTo>
                  <a:pt x="53" y="36"/>
                  <a:pt x="53" y="36"/>
                  <a:pt x="53" y="36"/>
                </a:cubicBezTo>
                <a:lnTo>
                  <a:pt x="55" y="25"/>
                </a:lnTo>
                <a:close/>
              </a:path>
            </a:pathLst>
          </a:custGeom>
          <a:solidFill>
            <a:srgbClr val="6B799C"/>
          </a:solidFill>
          <a:ln>
            <a:noFill/>
          </a:ln>
        </p:spPr>
        <p:txBody>
          <a:bodyPr lIns="80296" tIns="40148" rIns="80296" bIns="40148"/>
          <a:lstStyle/>
          <a:p>
            <a:pPr eaLnBrk="1" fontAlgn="auto" hangingPunct="1">
              <a:spcBef>
                <a:spcPts val="0"/>
              </a:spcBef>
              <a:spcAft>
                <a:spcPts val="0"/>
              </a:spcAft>
              <a:defRPr/>
            </a:pPr>
            <a:endParaRPr kumimoji="0" lang="zh-CN" altLang="en-US" sz="1580">
              <a:solidFill>
                <a:prstClr val="black"/>
              </a:solidFill>
              <a:latin typeface="Calibri" panose="020F0502020204030204"/>
            </a:endParaRPr>
          </a:p>
        </p:txBody>
      </p:sp>
      <p:sp>
        <p:nvSpPr>
          <p:cNvPr id="11" name="Freeform 356"/>
          <p:cNvSpPr>
            <a:spLocks noEditPoints="1"/>
          </p:cNvSpPr>
          <p:nvPr/>
        </p:nvSpPr>
        <p:spPr bwMode="auto">
          <a:xfrm>
            <a:off x="4529748" y="3429000"/>
            <a:ext cx="504895" cy="795732"/>
          </a:xfrm>
          <a:custGeom>
            <a:avLst/>
            <a:gdLst>
              <a:gd name="T0" fmla="*/ 107 w 126"/>
              <a:gd name="T1" fmla="*/ 19 h 199"/>
              <a:gd name="T2" fmla="*/ 117 w 126"/>
              <a:gd name="T3" fmla="*/ 95 h 199"/>
              <a:gd name="T4" fmla="*/ 97 w 126"/>
              <a:gd name="T5" fmla="*/ 123 h 199"/>
              <a:gd name="T6" fmla="*/ 104 w 126"/>
              <a:gd name="T7" fmla="*/ 122 h 199"/>
              <a:gd name="T8" fmla="*/ 108 w 126"/>
              <a:gd name="T9" fmla="*/ 137 h 199"/>
              <a:gd name="T10" fmla="*/ 105 w 126"/>
              <a:gd name="T11" fmla="*/ 149 h 199"/>
              <a:gd name="T12" fmla="*/ 108 w 126"/>
              <a:gd name="T13" fmla="*/ 161 h 199"/>
              <a:gd name="T14" fmla="*/ 104 w 126"/>
              <a:gd name="T15" fmla="*/ 175 h 199"/>
              <a:gd name="T16" fmla="*/ 29 w 126"/>
              <a:gd name="T17" fmla="*/ 181 h 199"/>
              <a:gd name="T18" fmla="*/ 22 w 126"/>
              <a:gd name="T19" fmla="*/ 177 h 199"/>
              <a:gd name="T20" fmla="*/ 22 w 126"/>
              <a:gd name="T21" fmla="*/ 156 h 199"/>
              <a:gd name="T22" fmla="*/ 22 w 126"/>
              <a:gd name="T23" fmla="*/ 153 h 199"/>
              <a:gd name="T24" fmla="*/ 22 w 126"/>
              <a:gd name="T25" fmla="*/ 132 h 199"/>
              <a:gd name="T26" fmla="*/ 28 w 126"/>
              <a:gd name="T27" fmla="*/ 129 h 199"/>
              <a:gd name="T28" fmla="*/ 31 w 126"/>
              <a:gd name="T29" fmla="*/ 117 h 199"/>
              <a:gd name="T30" fmla="*/ 0 w 126"/>
              <a:gd name="T31" fmla="*/ 63 h 199"/>
              <a:gd name="T32" fmla="*/ 63 w 126"/>
              <a:gd name="T33" fmla="*/ 0 h 199"/>
              <a:gd name="T34" fmla="*/ 52 w 126"/>
              <a:gd name="T35" fmla="*/ 76 h 199"/>
              <a:gd name="T36" fmla="*/ 57 w 126"/>
              <a:gd name="T37" fmla="*/ 73 h 199"/>
              <a:gd name="T38" fmla="*/ 63 w 126"/>
              <a:gd name="T39" fmla="*/ 76 h 199"/>
              <a:gd name="T40" fmla="*/ 68 w 126"/>
              <a:gd name="T41" fmla="*/ 73 h 199"/>
              <a:gd name="T42" fmla="*/ 74 w 126"/>
              <a:gd name="T43" fmla="*/ 76 h 199"/>
              <a:gd name="T44" fmla="*/ 81 w 126"/>
              <a:gd name="T45" fmla="*/ 71 h 199"/>
              <a:gd name="T46" fmla="*/ 73 w 126"/>
              <a:gd name="T47" fmla="*/ 96 h 199"/>
              <a:gd name="T48" fmla="*/ 84 w 126"/>
              <a:gd name="T49" fmla="*/ 124 h 199"/>
              <a:gd name="T50" fmla="*/ 84 w 126"/>
              <a:gd name="T51" fmla="*/ 109 h 199"/>
              <a:gd name="T52" fmla="*/ 106 w 126"/>
              <a:gd name="T53" fmla="*/ 88 h 199"/>
              <a:gd name="T54" fmla="*/ 98 w 126"/>
              <a:gd name="T55" fmla="*/ 28 h 199"/>
              <a:gd name="T56" fmla="*/ 28 w 126"/>
              <a:gd name="T57" fmla="*/ 28 h 199"/>
              <a:gd name="T58" fmla="*/ 20 w 126"/>
              <a:gd name="T59" fmla="*/ 89 h 199"/>
              <a:gd name="T60" fmla="*/ 44 w 126"/>
              <a:gd name="T61" fmla="*/ 109 h 199"/>
              <a:gd name="T62" fmla="*/ 44 w 126"/>
              <a:gd name="T63" fmla="*/ 125 h 199"/>
              <a:gd name="T64" fmla="*/ 55 w 126"/>
              <a:gd name="T65" fmla="*/ 96 h 199"/>
              <a:gd name="T66" fmla="*/ 47 w 126"/>
              <a:gd name="T67" fmla="*/ 71 h 199"/>
              <a:gd name="T68" fmla="*/ 76 w 126"/>
              <a:gd name="T69" fmla="*/ 79 h 199"/>
              <a:gd name="T70" fmla="*/ 68 w 126"/>
              <a:gd name="T71" fmla="*/ 78 h 199"/>
              <a:gd name="T72" fmla="*/ 57 w 126"/>
              <a:gd name="T73" fmla="*/ 78 h 199"/>
              <a:gd name="T74" fmla="*/ 52 w 126"/>
              <a:gd name="T75" fmla="*/ 79 h 199"/>
              <a:gd name="T76" fmla="*/ 61 w 126"/>
              <a:gd name="T77" fmla="*/ 94 h 199"/>
              <a:gd name="T78" fmla="*/ 61 w 126"/>
              <a:gd name="T79" fmla="*/ 125 h 199"/>
              <a:gd name="T80" fmla="*/ 66 w 126"/>
              <a:gd name="T81" fmla="*/ 95 h 199"/>
              <a:gd name="T82" fmla="*/ 67 w 126"/>
              <a:gd name="T83" fmla="*/ 93 h 199"/>
              <a:gd name="T84" fmla="*/ 82 w 126"/>
              <a:gd name="T85" fmla="*/ 180 h 199"/>
              <a:gd name="T86" fmla="*/ 64 w 126"/>
              <a:gd name="T87" fmla="*/ 199 h 199"/>
              <a:gd name="T88" fmla="*/ 82 w 126"/>
              <a:gd name="T89" fmla="*/ 180 h 199"/>
              <a:gd name="T90" fmla="*/ 33 w 126"/>
              <a:gd name="T91" fmla="*/ 165 h 199"/>
              <a:gd name="T92" fmla="*/ 33 w 126"/>
              <a:gd name="T93" fmla="*/ 168 h 199"/>
              <a:gd name="T94" fmla="*/ 95 w 126"/>
              <a:gd name="T95" fmla="*/ 161 h 199"/>
              <a:gd name="T96" fmla="*/ 95 w 126"/>
              <a:gd name="T97" fmla="*/ 136 h 199"/>
              <a:gd name="T98" fmla="*/ 33 w 126"/>
              <a:gd name="T99" fmla="*/ 143 h 199"/>
              <a:gd name="T100" fmla="*/ 95 w 126"/>
              <a:gd name="T101" fmla="*/ 139 h 199"/>
              <a:gd name="T102" fmla="*/ 95 w 126"/>
              <a:gd name="T103" fmla="*/ 136 h 1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26" h="199">
                <a:moveTo>
                  <a:pt x="63" y="0"/>
                </a:moveTo>
                <a:cubicBezTo>
                  <a:pt x="80" y="0"/>
                  <a:pt x="96" y="7"/>
                  <a:pt x="107" y="19"/>
                </a:cubicBezTo>
                <a:cubicBezTo>
                  <a:pt x="119" y="30"/>
                  <a:pt x="126" y="46"/>
                  <a:pt x="126" y="63"/>
                </a:cubicBezTo>
                <a:cubicBezTo>
                  <a:pt x="126" y="75"/>
                  <a:pt x="123" y="86"/>
                  <a:pt x="117" y="95"/>
                </a:cubicBezTo>
                <a:cubicBezTo>
                  <a:pt x="112" y="104"/>
                  <a:pt x="105" y="111"/>
                  <a:pt x="97" y="116"/>
                </a:cubicBezTo>
                <a:cubicBezTo>
                  <a:pt x="97" y="123"/>
                  <a:pt x="97" y="123"/>
                  <a:pt x="97" y="123"/>
                </a:cubicBezTo>
                <a:cubicBezTo>
                  <a:pt x="99" y="122"/>
                  <a:pt x="99" y="122"/>
                  <a:pt x="99" y="122"/>
                </a:cubicBezTo>
                <a:cubicBezTo>
                  <a:pt x="104" y="122"/>
                  <a:pt x="104" y="122"/>
                  <a:pt x="104" y="122"/>
                </a:cubicBezTo>
                <a:cubicBezTo>
                  <a:pt x="106" y="126"/>
                  <a:pt x="106" y="126"/>
                  <a:pt x="106" y="126"/>
                </a:cubicBezTo>
                <a:cubicBezTo>
                  <a:pt x="107" y="130"/>
                  <a:pt x="108" y="134"/>
                  <a:pt x="108" y="137"/>
                </a:cubicBezTo>
                <a:cubicBezTo>
                  <a:pt x="108" y="141"/>
                  <a:pt x="107" y="144"/>
                  <a:pt x="106" y="148"/>
                </a:cubicBezTo>
                <a:cubicBezTo>
                  <a:pt x="105" y="149"/>
                  <a:pt x="105" y="149"/>
                  <a:pt x="105" y="149"/>
                </a:cubicBezTo>
                <a:cubicBezTo>
                  <a:pt x="106" y="150"/>
                  <a:pt x="106" y="150"/>
                  <a:pt x="106" y="150"/>
                </a:cubicBezTo>
                <a:cubicBezTo>
                  <a:pt x="107" y="154"/>
                  <a:pt x="108" y="157"/>
                  <a:pt x="108" y="161"/>
                </a:cubicBezTo>
                <a:cubicBezTo>
                  <a:pt x="108" y="164"/>
                  <a:pt x="107" y="168"/>
                  <a:pt x="106" y="171"/>
                </a:cubicBezTo>
                <a:cubicBezTo>
                  <a:pt x="104" y="175"/>
                  <a:pt x="104" y="175"/>
                  <a:pt x="104" y="175"/>
                </a:cubicBezTo>
                <a:cubicBezTo>
                  <a:pt x="100" y="175"/>
                  <a:pt x="100" y="175"/>
                  <a:pt x="100" y="175"/>
                </a:cubicBezTo>
                <a:cubicBezTo>
                  <a:pt x="29" y="181"/>
                  <a:pt x="29" y="181"/>
                  <a:pt x="29" y="181"/>
                </a:cubicBezTo>
                <a:cubicBezTo>
                  <a:pt x="24" y="182"/>
                  <a:pt x="24" y="182"/>
                  <a:pt x="24" y="182"/>
                </a:cubicBezTo>
                <a:cubicBezTo>
                  <a:pt x="22" y="177"/>
                  <a:pt x="22" y="177"/>
                  <a:pt x="22" y="177"/>
                </a:cubicBezTo>
                <a:cubicBezTo>
                  <a:pt x="21" y="174"/>
                  <a:pt x="20" y="171"/>
                  <a:pt x="20" y="167"/>
                </a:cubicBezTo>
                <a:cubicBezTo>
                  <a:pt x="20" y="164"/>
                  <a:pt x="21" y="160"/>
                  <a:pt x="22" y="156"/>
                </a:cubicBezTo>
                <a:cubicBezTo>
                  <a:pt x="23" y="155"/>
                  <a:pt x="23" y="155"/>
                  <a:pt x="23" y="155"/>
                </a:cubicBezTo>
                <a:cubicBezTo>
                  <a:pt x="22" y="153"/>
                  <a:pt x="22" y="153"/>
                  <a:pt x="22" y="153"/>
                </a:cubicBezTo>
                <a:cubicBezTo>
                  <a:pt x="21" y="150"/>
                  <a:pt x="20" y="147"/>
                  <a:pt x="20" y="144"/>
                </a:cubicBezTo>
                <a:cubicBezTo>
                  <a:pt x="20" y="140"/>
                  <a:pt x="21" y="136"/>
                  <a:pt x="22" y="132"/>
                </a:cubicBezTo>
                <a:cubicBezTo>
                  <a:pt x="24" y="129"/>
                  <a:pt x="24" y="129"/>
                  <a:pt x="24" y="129"/>
                </a:cubicBezTo>
                <a:cubicBezTo>
                  <a:pt x="28" y="129"/>
                  <a:pt x="28" y="129"/>
                  <a:pt x="28" y="129"/>
                </a:cubicBezTo>
                <a:cubicBezTo>
                  <a:pt x="31" y="129"/>
                  <a:pt x="31" y="129"/>
                  <a:pt x="31" y="129"/>
                </a:cubicBezTo>
                <a:cubicBezTo>
                  <a:pt x="31" y="117"/>
                  <a:pt x="31" y="117"/>
                  <a:pt x="31" y="117"/>
                </a:cubicBezTo>
                <a:cubicBezTo>
                  <a:pt x="22" y="112"/>
                  <a:pt x="15" y="104"/>
                  <a:pt x="9" y="96"/>
                </a:cubicBezTo>
                <a:cubicBezTo>
                  <a:pt x="3" y="86"/>
                  <a:pt x="0" y="75"/>
                  <a:pt x="0" y="63"/>
                </a:cubicBezTo>
                <a:cubicBezTo>
                  <a:pt x="0" y="46"/>
                  <a:pt x="7" y="30"/>
                  <a:pt x="19" y="19"/>
                </a:cubicBezTo>
                <a:cubicBezTo>
                  <a:pt x="30" y="7"/>
                  <a:pt x="46" y="0"/>
                  <a:pt x="63" y="0"/>
                </a:cubicBezTo>
                <a:close/>
                <a:moveTo>
                  <a:pt x="49" y="75"/>
                </a:moveTo>
                <a:cubicBezTo>
                  <a:pt x="50" y="76"/>
                  <a:pt x="51" y="76"/>
                  <a:pt x="52" y="76"/>
                </a:cubicBezTo>
                <a:cubicBezTo>
                  <a:pt x="54" y="76"/>
                  <a:pt x="55" y="75"/>
                  <a:pt x="56" y="74"/>
                </a:cubicBezTo>
                <a:cubicBezTo>
                  <a:pt x="57" y="73"/>
                  <a:pt x="57" y="73"/>
                  <a:pt x="57" y="73"/>
                </a:cubicBezTo>
                <a:cubicBezTo>
                  <a:pt x="58" y="74"/>
                  <a:pt x="58" y="74"/>
                  <a:pt x="58" y="74"/>
                </a:cubicBezTo>
                <a:cubicBezTo>
                  <a:pt x="60" y="76"/>
                  <a:pt x="61" y="76"/>
                  <a:pt x="63" y="76"/>
                </a:cubicBezTo>
                <a:cubicBezTo>
                  <a:pt x="64" y="76"/>
                  <a:pt x="65" y="76"/>
                  <a:pt x="67" y="74"/>
                </a:cubicBezTo>
                <a:cubicBezTo>
                  <a:pt x="68" y="73"/>
                  <a:pt x="68" y="73"/>
                  <a:pt x="68" y="73"/>
                </a:cubicBezTo>
                <a:cubicBezTo>
                  <a:pt x="69" y="74"/>
                  <a:pt x="69" y="74"/>
                  <a:pt x="69" y="74"/>
                </a:cubicBezTo>
                <a:cubicBezTo>
                  <a:pt x="71" y="76"/>
                  <a:pt x="72" y="76"/>
                  <a:pt x="74" y="76"/>
                </a:cubicBezTo>
                <a:cubicBezTo>
                  <a:pt x="76" y="76"/>
                  <a:pt x="77" y="75"/>
                  <a:pt x="79" y="75"/>
                </a:cubicBezTo>
                <a:cubicBezTo>
                  <a:pt x="81" y="71"/>
                  <a:pt x="81" y="71"/>
                  <a:pt x="81" y="71"/>
                </a:cubicBezTo>
                <a:cubicBezTo>
                  <a:pt x="87" y="74"/>
                  <a:pt x="87" y="74"/>
                  <a:pt x="87" y="74"/>
                </a:cubicBezTo>
                <a:cubicBezTo>
                  <a:pt x="73" y="96"/>
                  <a:pt x="73" y="96"/>
                  <a:pt x="73" y="96"/>
                </a:cubicBezTo>
                <a:cubicBezTo>
                  <a:pt x="73" y="125"/>
                  <a:pt x="73" y="125"/>
                  <a:pt x="73" y="125"/>
                </a:cubicBezTo>
                <a:cubicBezTo>
                  <a:pt x="84" y="124"/>
                  <a:pt x="84" y="124"/>
                  <a:pt x="84" y="124"/>
                </a:cubicBezTo>
                <a:cubicBezTo>
                  <a:pt x="84" y="112"/>
                  <a:pt x="84" y="112"/>
                  <a:pt x="84" y="112"/>
                </a:cubicBezTo>
                <a:cubicBezTo>
                  <a:pt x="84" y="109"/>
                  <a:pt x="84" y="109"/>
                  <a:pt x="84" y="109"/>
                </a:cubicBezTo>
                <a:cubicBezTo>
                  <a:pt x="87" y="107"/>
                  <a:pt x="87" y="107"/>
                  <a:pt x="87" y="107"/>
                </a:cubicBezTo>
                <a:cubicBezTo>
                  <a:pt x="95" y="102"/>
                  <a:pt x="101" y="96"/>
                  <a:pt x="106" y="88"/>
                </a:cubicBezTo>
                <a:cubicBezTo>
                  <a:pt x="110" y="81"/>
                  <a:pt x="113" y="72"/>
                  <a:pt x="113" y="63"/>
                </a:cubicBezTo>
                <a:cubicBezTo>
                  <a:pt x="113" y="49"/>
                  <a:pt x="107" y="37"/>
                  <a:pt x="98" y="28"/>
                </a:cubicBezTo>
                <a:cubicBezTo>
                  <a:pt x="89" y="19"/>
                  <a:pt x="77" y="13"/>
                  <a:pt x="63" y="13"/>
                </a:cubicBezTo>
                <a:cubicBezTo>
                  <a:pt x="49" y="13"/>
                  <a:pt x="37" y="19"/>
                  <a:pt x="28" y="28"/>
                </a:cubicBezTo>
                <a:cubicBezTo>
                  <a:pt x="19" y="37"/>
                  <a:pt x="13" y="49"/>
                  <a:pt x="13" y="63"/>
                </a:cubicBezTo>
                <a:cubicBezTo>
                  <a:pt x="13" y="73"/>
                  <a:pt x="16" y="81"/>
                  <a:pt x="20" y="89"/>
                </a:cubicBezTo>
                <a:cubicBezTo>
                  <a:pt x="25" y="97"/>
                  <a:pt x="32" y="103"/>
                  <a:pt x="40" y="107"/>
                </a:cubicBezTo>
                <a:cubicBezTo>
                  <a:pt x="44" y="109"/>
                  <a:pt x="44" y="109"/>
                  <a:pt x="44" y="109"/>
                </a:cubicBezTo>
                <a:cubicBezTo>
                  <a:pt x="44" y="113"/>
                  <a:pt x="44" y="113"/>
                  <a:pt x="44" y="113"/>
                </a:cubicBezTo>
                <a:cubicBezTo>
                  <a:pt x="44" y="125"/>
                  <a:pt x="44" y="125"/>
                  <a:pt x="44" y="125"/>
                </a:cubicBezTo>
                <a:cubicBezTo>
                  <a:pt x="55" y="125"/>
                  <a:pt x="55" y="125"/>
                  <a:pt x="55" y="125"/>
                </a:cubicBezTo>
                <a:cubicBezTo>
                  <a:pt x="55" y="96"/>
                  <a:pt x="55" y="96"/>
                  <a:pt x="55" y="96"/>
                </a:cubicBezTo>
                <a:cubicBezTo>
                  <a:pt x="41" y="74"/>
                  <a:pt x="41" y="74"/>
                  <a:pt x="41" y="74"/>
                </a:cubicBezTo>
                <a:cubicBezTo>
                  <a:pt x="47" y="71"/>
                  <a:pt x="47" y="71"/>
                  <a:pt x="47" y="71"/>
                </a:cubicBezTo>
                <a:cubicBezTo>
                  <a:pt x="49" y="75"/>
                  <a:pt x="49" y="75"/>
                  <a:pt x="49" y="75"/>
                </a:cubicBezTo>
                <a:close/>
                <a:moveTo>
                  <a:pt x="76" y="79"/>
                </a:moveTo>
                <a:cubicBezTo>
                  <a:pt x="75" y="79"/>
                  <a:pt x="75" y="79"/>
                  <a:pt x="74" y="79"/>
                </a:cubicBezTo>
                <a:cubicBezTo>
                  <a:pt x="72" y="80"/>
                  <a:pt x="70" y="79"/>
                  <a:pt x="68" y="78"/>
                </a:cubicBezTo>
                <a:cubicBezTo>
                  <a:pt x="66" y="79"/>
                  <a:pt x="65" y="80"/>
                  <a:pt x="63" y="80"/>
                </a:cubicBezTo>
                <a:cubicBezTo>
                  <a:pt x="61" y="80"/>
                  <a:pt x="59" y="79"/>
                  <a:pt x="57" y="78"/>
                </a:cubicBezTo>
                <a:cubicBezTo>
                  <a:pt x="56" y="79"/>
                  <a:pt x="54" y="79"/>
                  <a:pt x="52" y="79"/>
                </a:cubicBezTo>
                <a:cubicBezTo>
                  <a:pt x="52" y="79"/>
                  <a:pt x="52" y="79"/>
                  <a:pt x="52" y="79"/>
                </a:cubicBezTo>
                <a:cubicBezTo>
                  <a:pt x="61" y="93"/>
                  <a:pt x="61" y="93"/>
                  <a:pt x="61" y="93"/>
                </a:cubicBezTo>
                <a:cubicBezTo>
                  <a:pt x="61" y="94"/>
                  <a:pt x="61" y="94"/>
                  <a:pt x="61" y="94"/>
                </a:cubicBezTo>
                <a:cubicBezTo>
                  <a:pt x="61" y="95"/>
                  <a:pt x="61" y="95"/>
                  <a:pt x="61" y="95"/>
                </a:cubicBezTo>
                <a:cubicBezTo>
                  <a:pt x="61" y="125"/>
                  <a:pt x="61" y="125"/>
                  <a:pt x="61" y="125"/>
                </a:cubicBezTo>
                <a:cubicBezTo>
                  <a:pt x="66" y="125"/>
                  <a:pt x="66" y="125"/>
                  <a:pt x="66" y="125"/>
                </a:cubicBezTo>
                <a:cubicBezTo>
                  <a:pt x="66" y="95"/>
                  <a:pt x="66" y="95"/>
                  <a:pt x="66" y="95"/>
                </a:cubicBezTo>
                <a:cubicBezTo>
                  <a:pt x="66" y="94"/>
                  <a:pt x="66" y="94"/>
                  <a:pt x="66" y="94"/>
                </a:cubicBezTo>
                <a:cubicBezTo>
                  <a:pt x="67" y="93"/>
                  <a:pt x="67" y="93"/>
                  <a:pt x="67" y="93"/>
                </a:cubicBezTo>
                <a:cubicBezTo>
                  <a:pt x="76" y="79"/>
                  <a:pt x="76" y="79"/>
                  <a:pt x="76" y="79"/>
                </a:cubicBezTo>
                <a:close/>
                <a:moveTo>
                  <a:pt x="82" y="180"/>
                </a:moveTo>
                <a:cubicBezTo>
                  <a:pt x="46" y="184"/>
                  <a:pt x="46" y="184"/>
                  <a:pt x="46" y="184"/>
                </a:cubicBezTo>
                <a:cubicBezTo>
                  <a:pt x="47" y="192"/>
                  <a:pt x="54" y="199"/>
                  <a:pt x="64" y="199"/>
                </a:cubicBezTo>
                <a:cubicBezTo>
                  <a:pt x="74" y="199"/>
                  <a:pt x="82" y="191"/>
                  <a:pt x="82" y="181"/>
                </a:cubicBezTo>
                <a:cubicBezTo>
                  <a:pt x="82" y="181"/>
                  <a:pt x="82" y="181"/>
                  <a:pt x="82" y="180"/>
                </a:cubicBezTo>
                <a:close/>
                <a:moveTo>
                  <a:pt x="95" y="159"/>
                </a:moveTo>
                <a:cubicBezTo>
                  <a:pt x="33" y="165"/>
                  <a:pt x="33" y="165"/>
                  <a:pt x="33" y="165"/>
                </a:cubicBezTo>
                <a:cubicBezTo>
                  <a:pt x="33" y="166"/>
                  <a:pt x="33" y="166"/>
                  <a:pt x="33" y="167"/>
                </a:cubicBezTo>
                <a:cubicBezTo>
                  <a:pt x="33" y="167"/>
                  <a:pt x="33" y="167"/>
                  <a:pt x="33" y="168"/>
                </a:cubicBezTo>
                <a:cubicBezTo>
                  <a:pt x="95" y="162"/>
                  <a:pt x="95" y="162"/>
                  <a:pt x="95" y="162"/>
                </a:cubicBezTo>
                <a:cubicBezTo>
                  <a:pt x="95" y="162"/>
                  <a:pt x="95" y="161"/>
                  <a:pt x="95" y="161"/>
                </a:cubicBezTo>
                <a:cubicBezTo>
                  <a:pt x="95" y="160"/>
                  <a:pt x="95" y="160"/>
                  <a:pt x="95" y="159"/>
                </a:cubicBezTo>
                <a:close/>
                <a:moveTo>
                  <a:pt x="95" y="136"/>
                </a:moveTo>
                <a:cubicBezTo>
                  <a:pt x="33" y="141"/>
                  <a:pt x="33" y="141"/>
                  <a:pt x="33" y="141"/>
                </a:cubicBezTo>
                <a:cubicBezTo>
                  <a:pt x="33" y="142"/>
                  <a:pt x="33" y="143"/>
                  <a:pt x="33" y="143"/>
                </a:cubicBezTo>
                <a:cubicBezTo>
                  <a:pt x="33" y="144"/>
                  <a:pt x="33" y="144"/>
                  <a:pt x="33" y="144"/>
                </a:cubicBezTo>
                <a:cubicBezTo>
                  <a:pt x="95" y="139"/>
                  <a:pt x="95" y="139"/>
                  <a:pt x="95" y="139"/>
                </a:cubicBezTo>
                <a:cubicBezTo>
                  <a:pt x="95" y="138"/>
                  <a:pt x="95" y="138"/>
                  <a:pt x="95" y="137"/>
                </a:cubicBezTo>
                <a:cubicBezTo>
                  <a:pt x="95" y="137"/>
                  <a:pt x="95" y="136"/>
                  <a:pt x="95" y="136"/>
                </a:cubicBezTo>
                <a:close/>
              </a:path>
            </a:pathLst>
          </a:custGeom>
          <a:solidFill>
            <a:srgbClr val="9B8E95"/>
          </a:solidFill>
          <a:ln>
            <a:noFill/>
          </a:ln>
        </p:spPr>
        <p:txBody>
          <a:bodyPr lIns="80296" tIns="40148" rIns="80296" bIns="40148"/>
          <a:lstStyle/>
          <a:p>
            <a:pPr eaLnBrk="1" fontAlgn="auto" hangingPunct="1">
              <a:spcBef>
                <a:spcPts val="0"/>
              </a:spcBef>
              <a:spcAft>
                <a:spcPts val="0"/>
              </a:spcAft>
              <a:defRPr/>
            </a:pPr>
            <a:endParaRPr kumimoji="0" lang="zh-CN" altLang="en-US" sz="1580">
              <a:solidFill>
                <a:srgbClr val="82B347"/>
              </a:solidFill>
              <a:latin typeface="Calibri" panose="020F0502020204030204"/>
            </a:endParaRPr>
          </a:p>
        </p:txBody>
      </p:sp>
      <p:sp>
        <p:nvSpPr>
          <p:cNvPr id="12" name="KSO_Shape"/>
          <p:cNvSpPr/>
          <p:nvPr/>
        </p:nvSpPr>
        <p:spPr>
          <a:xfrm>
            <a:off x="6749661" y="3505200"/>
            <a:ext cx="727242" cy="740824"/>
          </a:xfrm>
          <a:custGeom>
            <a:avLst/>
            <a:gdLst>
              <a:gd name="connsiteX0" fmla="*/ 150612 w 405200"/>
              <a:gd name="connsiteY0" fmla="*/ 52389 h 413075"/>
              <a:gd name="connsiteX1" fmla="*/ 52389 w 405200"/>
              <a:gd name="connsiteY1" fmla="*/ 150612 h 413075"/>
              <a:gd name="connsiteX2" fmla="*/ 150612 w 405200"/>
              <a:gd name="connsiteY2" fmla="*/ 248836 h 413075"/>
              <a:gd name="connsiteX3" fmla="*/ 248836 w 405200"/>
              <a:gd name="connsiteY3" fmla="*/ 150612 h 413075"/>
              <a:gd name="connsiteX4" fmla="*/ 150612 w 405200"/>
              <a:gd name="connsiteY4" fmla="*/ 52389 h 413075"/>
              <a:gd name="connsiteX5" fmla="*/ 150612 w 405200"/>
              <a:gd name="connsiteY5" fmla="*/ 0 h 413075"/>
              <a:gd name="connsiteX6" fmla="*/ 301225 w 405200"/>
              <a:gd name="connsiteY6" fmla="*/ 150612 h 413075"/>
              <a:gd name="connsiteX7" fmla="*/ 276789 w 405200"/>
              <a:gd name="connsiteY7" fmla="*/ 232452 h 413075"/>
              <a:gd name="connsiteX8" fmla="*/ 279486 w 405200"/>
              <a:gd name="connsiteY8" fmla="*/ 234307 h 413075"/>
              <a:gd name="connsiteX9" fmla="*/ 395404 w 405200"/>
              <a:gd name="connsiteY9" fmla="*/ 354065 h 413075"/>
              <a:gd name="connsiteX10" fmla="*/ 394603 w 405200"/>
              <a:gd name="connsiteY10" fmla="*/ 403280 h 413075"/>
              <a:gd name="connsiteX11" fmla="*/ 345389 w 405200"/>
              <a:gd name="connsiteY11" fmla="*/ 402478 h 413075"/>
              <a:gd name="connsiteX12" fmla="*/ 229470 w 405200"/>
              <a:gd name="connsiteY12" fmla="*/ 282720 h 413075"/>
              <a:gd name="connsiteX13" fmla="*/ 227420 w 405200"/>
              <a:gd name="connsiteY13" fmla="*/ 279520 h 413075"/>
              <a:gd name="connsiteX14" fmla="*/ 150612 w 405200"/>
              <a:gd name="connsiteY14" fmla="*/ 301225 h 413075"/>
              <a:gd name="connsiteX15" fmla="*/ 0 w 405200"/>
              <a:gd name="connsiteY15" fmla="*/ 150612 h 413075"/>
              <a:gd name="connsiteX16" fmla="*/ 150612 w 405200"/>
              <a:gd name="connsiteY16" fmla="*/ 0 h 413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05200" h="413075">
                <a:moveTo>
                  <a:pt x="150612" y="52389"/>
                </a:moveTo>
                <a:cubicBezTo>
                  <a:pt x="96365" y="52389"/>
                  <a:pt x="52389" y="96365"/>
                  <a:pt x="52389" y="150612"/>
                </a:cubicBezTo>
                <a:cubicBezTo>
                  <a:pt x="52389" y="204860"/>
                  <a:pt x="96365" y="248836"/>
                  <a:pt x="150612" y="248836"/>
                </a:cubicBezTo>
                <a:cubicBezTo>
                  <a:pt x="204860" y="248836"/>
                  <a:pt x="248836" y="204860"/>
                  <a:pt x="248836" y="150612"/>
                </a:cubicBezTo>
                <a:cubicBezTo>
                  <a:pt x="248836" y="96365"/>
                  <a:pt x="204860" y="52389"/>
                  <a:pt x="150612" y="52389"/>
                </a:cubicBezTo>
                <a:close/>
                <a:moveTo>
                  <a:pt x="150612" y="0"/>
                </a:moveTo>
                <a:cubicBezTo>
                  <a:pt x="233793" y="0"/>
                  <a:pt x="301225" y="67431"/>
                  <a:pt x="301225" y="150612"/>
                </a:cubicBezTo>
                <a:cubicBezTo>
                  <a:pt x="301225" y="180842"/>
                  <a:pt x="292319" y="208992"/>
                  <a:pt x="276789" y="232452"/>
                </a:cubicBezTo>
                <a:cubicBezTo>
                  <a:pt x="277931" y="232774"/>
                  <a:pt x="278722" y="233519"/>
                  <a:pt x="279486" y="234307"/>
                </a:cubicBezTo>
                <a:lnTo>
                  <a:pt x="395404" y="354065"/>
                </a:lnTo>
                <a:cubicBezTo>
                  <a:pt x="408773" y="367877"/>
                  <a:pt x="408414" y="389911"/>
                  <a:pt x="394603" y="403280"/>
                </a:cubicBezTo>
                <a:cubicBezTo>
                  <a:pt x="380791" y="416648"/>
                  <a:pt x="358757" y="416289"/>
                  <a:pt x="345389" y="402478"/>
                </a:cubicBezTo>
                <a:lnTo>
                  <a:pt x="229470" y="282720"/>
                </a:lnTo>
                <a:lnTo>
                  <a:pt x="227420" y="279520"/>
                </a:lnTo>
                <a:cubicBezTo>
                  <a:pt x="205163" y="293486"/>
                  <a:pt x="178791" y="301225"/>
                  <a:pt x="150612" y="301225"/>
                </a:cubicBezTo>
                <a:cubicBezTo>
                  <a:pt x="67431" y="301225"/>
                  <a:pt x="0" y="233793"/>
                  <a:pt x="0" y="150612"/>
                </a:cubicBezTo>
                <a:cubicBezTo>
                  <a:pt x="0" y="67431"/>
                  <a:pt x="67431" y="0"/>
                  <a:pt x="150612" y="0"/>
                </a:cubicBez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kumimoji="0" lang="zh-CN" altLang="en-US" sz="1580">
              <a:solidFill>
                <a:prstClr val="white"/>
              </a:solidFill>
            </a:endParaRPr>
          </a:p>
        </p:txBody>
      </p:sp>
      <p:sp>
        <p:nvSpPr>
          <p:cNvPr id="13" name="Freeform 26"/>
          <p:cNvSpPr>
            <a:spLocks noEditPoints="1"/>
          </p:cNvSpPr>
          <p:nvPr/>
        </p:nvSpPr>
        <p:spPr bwMode="auto">
          <a:xfrm>
            <a:off x="9191921" y="3487128"/>
            <a:ext cx="632479" cy="730821"/>
          </a:xfrm>
          <a:custGeom>
            <a:avLst/>
            <a:gdLst>
              <a:gd name="T0" fmla="*/ 1137 w 1137"/>
              <a:gd name="T1" fmla="*/ 1189 h 1313"/>
              <a:gd name="T2" fmla="*/ 802 w 1137"/>
              <a:gd name="T3" fmla="*/ 777 h 1313"/>
              <a:gd name="T4" fmla="*/ 655 w 1137"/>
              <a:gd name="T5" fmla="*/ 1245 h 1313"/>
              <a:gd name="T6" fmla="*/ 608 w 1137"/>
              <a:gd name="T7" fmla="*/ 958 h 1313"/>
              <a:gd name="T8" fmla="*/ 529 w 1137"/>
              <a:gd name="T9" fmla="*/ 958 h 1313"/>
              <a:gd name="T10" fmla="*/ 482 w 1137"/>
              <a:gd name="T11" fmla="*/ 1245 h 1313"/>
              <a:gd name="T12" fmla="*/ 335 w 1137"/>
              <a:gd name="T13" fmla="*/ 777 h 1313"/>
              <a:gd name="T14" fmla="*/ 0 w 1137"/>
              <a:gd name="T15" fmla="*/ 1189 h 1313"/>
              <a:gd name="T16" fmla="*/ 0 w 1137"/>
              <a:gd name="T17" fmla="*/ 1195 h 1313"/>
              <a:gd name="T18" fmla="*/ 0 w 1137"/>
              <a:gd name="T19" fmla="*/ 1198 h 1313"/>
              <a:gd name="T20" fmla="*/ 568 w 1137"/>
              <a:gd name="T21" fmla="*/ 1302 h 1313"/>
              <a:gd name="T22" fmla="*/ 1137 w 1137"/>
              <a:gd name="T23" fmla="*/ 1198 h 1313"/>
              <a:gd name="T24" fmla="*/ 1137 w 1137"/>
              <a:gd name="T25" fmla="*/ 1195 h 1313"/>
              <a:gd name="T26" fmla="*/ 1137 w 1137"/>
              <a:gd name="T27" fmla="*/ 1189 h 1313"/>
              <a:gd name="T28" fmla="*/ 598 w 1137"/>
              <a:gd name="T29" fmla="*/ 814 h 1313"/>
              <a:gd name="T30" fmla="*/ 539 w 1137"/>
              <a:gd name="T31" fmla="*/ 814 h 1313"/>
              <a:gd name="T32" fmla="*/ 523 w 1137"/>
              <a:gd name="T33" fmla="*/ 821 h 1313"/>
              <a:gd name="T34" fmla="*/ 500 w 1137"/>
              <a:gd name="T35" fmla="*/ 843 h 1313"/>
              <a:gd name="T36" fmla="*/ 496 w 1137"/>
              <a:gd name="T37" fmla="*/ 871 h 1313"/>
              <a:gd name="T38" fmla="*/ 525 w 1137"/>
              <a:gd name="T39" fmla="*/ 919 h 1313"/>
              <a:gd name="T40" fmla="*/ 544 w 1137"/>
              <a:gd name="T41" fmla="*/ 930 h 1313"/>
              <a:gd name="T42" fmla="*/ 593 w 1137"/>
              <a:gd name="T43" fmla="*/ 930 h 1313"/>
              <a:gd name="T44" fmla="*/ 612 w 1137"/>
              <a:gd name="T45" fmla="*/ 919 h 1313"/>
              <a:gd name="T46" fmla="*/ 641 w 1137"/>
              <a:gd name="T47" fmla="*/ 871 h 1313"/>
              <a:gd name="T48" fmla="*/ 637 w 1137"/>
              <a:gd name="T49" fmla="*/ 843 h 1313"/>
              <a:gd name="T50" fmla="*/ 614 w 1137"/>
              <a:gd name="T51" fmla="*/ 821 h 1313"/>
              <a:gd name="T52" fmla="*/ 598 w 1137"/>
              <a:gd name="T53" fmla="*/ 814 h 1313"/>
              <a:gd name="T54" fmla="*/ 568 w 1137"/>
              <a:gd name="T55" fmla="*/ 700 h 1313"/>
              <a:gd name="T56" fmla="*/ 822 w 1137"/>
              <a:gd name="T57" fmla="*/ 326 h 1313"/>
              <a:gd name="T58" fmla="*/ 568 w 1137"/>
              <a:gd name="T59" fmla="*/ 0 h 1313"/>
              <a:gd name="T60" fmla="*/ 315 w 1137"/>
              <a:gd name="T61" fmla="*/ 326 h 1313"/>
              <a:gd name="T62" fmla="*/ 568 w 1137"/>
              <a:gd name="T63" fmla="*/ 700 h 1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37" h="1313">
                <a:moveTo>
                  <a:pt x="1137" y="1189"/>
                </a:moveTo>
                <a:cubicBezTo>
                  <a:pt x="1137" y="1017"/>
                  <a:pt x="1000" y="853"/>
                  <a:pt x="802" y="777"/>
                </a:cubicBezTo>
                <a:lnTo>
                  <a:pt x="655" y="1245"/>
                </a:lnTo>
                <a:lnTo>
                  <a:pt x="608" y="958"/>
                </a:lnTo>
                <a:lnTo>
                  <a:pt x="529" y="958"/>
                </a:lnTo>
                <a:lnTo>
                  <a:pt x="482" y="1245"/>
                </a:lnTo>
                <a:lnTo>
                  <a:pt x="335" y="777"/>
                </a:lnTo>
                <a:cubicBezTo>
                  <a:pt x="138" y="853"/>
                  <a:pt x="0" y="1017"/>
                  <a:pt x="0" y="1189"/>
                </a:cubicBezTo>
                <a:cubicBezTo>
                  <a:pt x="0" y="1191"/>
                  <a:pt x="0" y="1193"/>
                  <a:pt x="0" y="1195"/>
                </a:cubicBezTo>
                <a:cubicBezTo>
                  <a:pt x="0" y="1196"/>
                  <a:pt x="0" y="1197"/>
                  <a:pt x="0" y="1198"/>
                </a:cubicBezTo>
                <a:cubicBezTo>
                  <a:pt x="0" y="1313"/>
                  <a:pt x="119" y="1302"/>
                  <a:pt x="568" y="1302"/>
                </a:cubicBezTo>
                <a:cubicBezTo>
                  <a:pt x="1047" y="1302"/>
                  <a:pt x="1137" y="1313"/>
                  <a:pt x="1137" y="1198"/>
                </a:cubicBezTo>
                <a:cubicBezTo>
                  <a:pt x="1137" y="1197"/>
                  <a:pt x="1137" y="1196"/>
                  <a:pt x="1137" y="1195"/>
                </a:cubicBezTo>
                <a:cubicBezTo>
                  <a:pt x="1137" y="1193"/>
                  <a:pt x="1137" y="1191"/>
                  <a:pt x="1137" y="1189"/>
                </a:cubicBezTo>
                <a:close/>
                <a:moveTo>
                  <a:pt x="598" y="814"/>
                </a:moveTo>
                <a:lnTo>
                  <a:pt x="539" y="814"/>
                </a:lnTo>
                <a:cubicBezTo>
                  <a:pt x="533" y="814"/>
                  <a:pt x="527" y="816"/>
                  <a:pt x="523" y="821"/>
                </a:cubicBezTo>
                <a:lnTo>
                  <a:pt x="500" y="843"/>
                </a:lnTo>
                <a:cubicBezTo>
                  <a:pt x="493" y="851"/>
                  <a:pt x="491" y="862"/>
                  <a:pt x="496" y="871"/>
                </a:cubicBezTo>
                <a:lnTo>
                  <a:pt x="525" y="919"/>
                </a:lnTo>
                <a:cubicBezTo>
                  <a:pt x="529" y="926"/>
                  <a:pt x="536" y="930"/>
                  <a:pt x="544" y="930"/>
                </a:cubicBezTo>
                <a:lnTo>
                  <a:pt x="593" y="930"/>
                </a:lnTo>
                <a:cubicBezTo>
                  <a:pt x="601" y="930"/>
                  <a:pt x="608" y="926"/>
                  <a:pt x="612" y="919"/>
                </a:cubicBezTo>
                <a:lnTo>
                  <a:pt x="641" y="871"/>
                </a:lnTo>
                <a:cubicBezTo>
                  <a:pt x="646" y="862"/>
                  <a:pt x="644" y="851"/>
                  <a:pt x="637" y="843"/>
                </a:cubicBezTo>
                <a:lnTo>
                  <a:pt x="614" y="821"/>
                </a:lnTo>
                <a:cubicBezTo>
                  <a:pt x="610" y="816"/>
                  <a:pt x="604" y="814"/>
                  <a:pt x="598" y="814"/>
                </a:cubicBezTo>
                <a:close/>
                <a:moveTo>
                  <a:pt x="568" y="700"/>
                </a:moveTo>
                <a:cubicBezTo>
                  <a:pt x="708" y="700"/>
                  <a:pt x="822" y="506"/>
                  <a:pt x="822" y="326"/>
                </a:cubicBezTo>
                <a:cubicBezTo>
                  <a:pt x="822" y="146"/>
                  <a:pt x="708" y="0"/>
                  <a:pt x="568" y="0"/>
                </a:cubicBezTo>
                <a:cubicBezTo>
                  <a:pt x="429" y="0"/>
                  <a:pt x="315" y="146"/>
                  <a:pt x="315" y="326"/>
                </a:cubicBezTo>
                <a:cubicBezTo>
                  <a:pt x="315" y="506"/>
                  <a:pt x="429" y="700"/>
                  <a:pt x="568" y="700"/>
                </a:cubicBezTo>
                <a:close/>
              </a:path>
            </a:pathLst>
          </a:custGeom>
          <a:solidFill>
            <a:srgbClr val="9B8E95"/>
          </a:solidFill>
          <a:ln>
            <a:noFill/>
          </a:ln>
        </p:spPr>
        <p:txBody>
          <a:bodyPr/>
          <a:lstStyle/>
          <a:p>
            <a:endParaRPr lang="zh-CN" altLang="en-US">
              <a:solidFill>
                <a:srgbClr val="82B347"/>
              </a:solidFill>
            </a:endParaRPr>
          </a:p>
        </p:txBody>
      </p:sp>
      <p:cxnSp>
        <p:nvCxnSpPr>
          <p:cNvPr id="14" name="肘形连接符 13"/>
          <p:cNvCxnSpPr/>
          <p:nvPr/>
        </p:nvCxnSpPr>
        <p:spPr>
          <a:xfrm rot="5400000">
            <a:off x="4503696" y="2596511"/>
            <a:ext cx="1965409" cy="495300"/>
          </a:xfrm>
          <a:prstGeom prst="bentConnector3">
            <a:avLst>
              <a:gd name="adj1" fmla="val 10040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rot="16200000" flipH="1">
            <a:off x="5503820" y="2691761"/>
            <a:ext cx="1965410" cy="304800"/>
          </a:xfrm>
          <a:prstGeom prst="bentConnector3">
            <a:avLst>
              <a:gd name="adj1" fmla="val 99917"/>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6" name="文本框 15"/>
          <p:cNvSpPr txBox="1"/>
          <p:nvPr/>
        </p:nvSpPr>
        <p:spPr>
          <a:xfrm>
            <a:off x="5166360" y="1415415"/>
            <a:ext cx="1882775" cy="368300"/>
          </a:xfrm>
          <a:prstGeom prst="rect">
            <a:avLst/>
          </a:prstGeom>
          <a:noFill/>
        </p:spPr>
        <p:txBody>
          <a:bodyPr wrap="square" rtlCol="0">
            <a:spAutoFit/>
          </a:bodyPr>
          <a:lstStyle/>
          <a:p>
            <a:r>
              <a:rPr lang="zh-CN" altLang="en-US" b="1" dirty="0">
                <a:solidFill>
                  <a:schemeClr val="bg1"/>
                </a:solidFill>
                <a:latin typeface="微软雅黑" panose="020B0503020204020204" charset="-122"/>
                <a:ea typeface="微软雅黑" panose="020B0503020204020204" charset="-122"/>
              </a:rPr>
              <a:t>数学命题的特征</a:t>
            </a:r>
          </a:p>
        </p:txBody>
      </p:sp>
      <p:sp>
        <p:nvSpPr>
          <p:cNvPr id="17" name="文本框 16"/>
          <p:cNvSpPr txBox="1"/>
          <p:nvPr>
            <p:custDataLst>
              <p:tags r:id="rId1"/>
            </p:custDataLst>
          </p:nvPr>
        </p:nvSpPr>
        <p:spPr>
          <a:xfrm>
            <a:off x="8532760" y="4558183"/>
            <a:ext cx="1803667" cy="398780"/>
          </a:xfrm>
          <a:prstGeom prst="rect">
            <a:avLst/>
          </a:prstGeom>
          <a:noFill/>
        </p:spPr>
        <p:txBody>
          <a:bodyPr wrap="square" rtlCol="0">
            <a:spAutoFit/>
          </a:bodyPr>
          <a:lstStyle/>
          <a:p>
            <a:r>
              <a:rPr lang="zh-CN" altLang="en-US" sz="2000" b="1" dirty="0">
                <a:solidFill>
                  <a:srgbClr val="9B8E95"/>
                </a:solidFill>
                <a:latin typeface="微软雅黑" panose="020B0503020204020204" charset="-122"/>
                <a:ea typeface="微软雅黑" panose="020B0503020204020204" charset="-122"/>
              </a:rPr>
              <a:t>关联性特征</a:t>
            </a:r>
          </a:p>
        </p:txBody>
      </p:sp>
      <p:sp>
        <p:nvSpPr>
          <p:cNvPr id="19" name="文本框 18"/>
          <p:cNvSpPr txBox="1"/>
          <p:nvPr>
            <p:custDataLst>
              <p:tags r:id="rId2"/>
            </p:custDataLst>
          </p:nvPr>
        </p:nvSpPr>
        <p:spPr>
          <a:xfrm>
            <a:off x="6356216" y="4558183"/>
            <a:ext cx="1803667" cy="398780"/>
          </a:xfrm>
          <a:prstGeom prst="rect">
            <a:avLst/>
          </a:prstGeom>
          <a:noFill/>
        </p:spPr>
        <p:txBody>
          <a:bodyPr wrap="square" rtlCol="0">
            <a:spAutoFit/>
          </a:bodyPr>
          <a:lstStyle/>
          <a:p>
            <a:r>
              <a:rPr lang="zh-CN" altLang="en-US" sz="2000" b="1" dirty="0">
                <a:solidFill>
                  <a:srgbClr val="6B799C"/>
                </a:solidFill>
                <a:latin typeface="微软雅黑" panose="020B0503020204020204" charset="-122"/>
                <a:ea typeface="微软雅黑" panose="020B0503020204020204" charset="-122"/>
              </a:rPr>
              <a:t>应用性特征</a:t>
            </a:r>
          </a:p>
        </p:txBody>
      </p:sp>
      <p:sp>
        <p:nvSpPr>
          <p:cNvPr id="21" name="文本框 20"/>
          <p:cNvSpPr txBox="1"/>
          <p:nvPr>
            <p:custDataLst>
              <p:tags r:id="rId3"/>
            </p:custDataLst>
          </p:nvPr>
        </p:nvSpPr>
        <p:spPr>
          <a:xfrm>
            <a:off x="3930384" y="4558183"/>
            <a:ext cx="1803667" cy="398780"/>
          </a:xfrm>
          <a:prstGeom prst="rect">
            <a:avLst/>
          </a:prstGeom>
          <a:noFill/>
        </p:spPr>
        <p:txBody>
          <a:bodyPr wrap="square" rtlCol="0">
            <a:spAutoFit/>
          </a:bodyPr>
          <a:lstStyle/>
          <a:p>
            <a:r>
              <a:rPr lang="zh-CN" altLang="en-US" sz="2000" b="1" dirty="0">
                <a:solidFill>
                  <a:srgbClr val="9B8E95"/>
                </a:solidFill>
                <a:latin typeface="微软雅黑" panose="020B0503020204020204" charset="-122"/>
                <a:ea typeface="微软雅黑" panose="020B0503020204020204" charset="-122"/>
              </a:rPr>
              <a:t>真理性特征</a:t>
            </a:r>
          </a:p>
        </p:txBody>
      </p:sp>
      <p:sp>
        <p:nvSpPr>
          <p:cNvPr id="23" name="文本框 22"/>
          <p:cNvSpPr txBox="1"/>
          <p:nvPr>
            <p:custDataLst>
              <p:tags r:id="rId4"/>
            </p:custDataLst>
          </p:nvPr>
        </p:nvSpPr>
        <p:spPr>
          <a:xfrm>
            <a:off x="1520363" y="4607934"/>
            <a:ext cx="1803667" cy="398780"/>
          </a:xfrm>
          <a:prstGeom prst="rect">
            <a:avLst/>
          </a:prstGeom>
          <a:noFill/>
        </p:spPr>
        <p:txBody>
          <a:bodyPr wrap="square" rtlCol="0">
            <a:spAutoFit/>
          </a:bodyPr>
          <a:lstStyle/>
          <a:p>
            <a:r>
              <a:rPr lang="zh-CN" altLang="en-US" sz="2000" b="1" dirty="0">
                <a:solidFill>
                  <a:srgbClr val="6B799C"/>
                </a:solidFill>
                <a:latin typeface="微软雅黑" panose="020B0503020204020204" charset="-122"/>
                <a:ea typeface="微软雅黑" panose="020B0503020204020204" charset="-122"/>
              </a:rPr>
              <a:t>语义性特征</a:t>
            </a:r>
          </a:p>
        </p:txBody>
      </p:sp>
      <p:cxnSp>
        <p:nvCxnSpPr>
          <p:cNvPr id="25" name="肘形连接符 24"/>
          <p:cNvCxnSpPr>
            <a:stCxn id="9" idx="3"/>
          </p:cNvCxnSpPr>
          <p:nvPr/>
        </p:nvCxnSpPr>
        <p:spPr>
          <a:xfrm>
            <a:off x="7157357" y="1600200"/>
            <a:ext cx="1522186" cy="2226666"/>
          </a:xfrm>
          <a:prstGeom prst="bentConnector2">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a:off x="8677275" y="3826866"/>
            <a:ext cx="514644"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27" name="等腰三角形 26"/>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等腰三角形 27"/>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nvSpPr>
        <p:spPr>
          <a:xfrm>
            <a:off x="875030" y="398780"/>
            <a:ext cx="6601460" cy="58477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a:t>
            </a:r>
            <a:r>
              <a:rPr lang="zh-CN" altLang="en-US" sz="3200" b="1" dirty="0">
                <a:solidFill>
                  <a:srgbClr val="6B799C"/>
                </a:solidFill>
                <a:latin typeface="幼圆" panose="02010509060101010101" pitchFamily="49" charset="-122"/>
                <a:ea typeface="幼圆" panose="02010509060101010101" pitchFamily="49" charset="-122"/>
              </a:rPr>
              <a:t>小学</a:t>
            </a:r>
            <a:r>
              <a:rPr lang="zh-CN" altLang="en-US" sz="3200" b="1" dirty="0">
                <a:solidFill>
                  <a:srgbClr val="6B799C"/>
                </a:solidFill>
                <a:latin typeface="幼圆" panose="02010509060101010101" pitchFamily="49" charset="-122"/>
                <a:ea typeface="幼圆" panose="02010509060101010101" pitchFamily="49" charset="-122"/>
                <a:sym typeface="+mn-ea"/>
              </a:rPr>
              <a:t>数学命题的内涵与特征</a:t>
            </a:r>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15"/>
          <p:cNvSpPr txBox="1">
            <a:spLocks noChangeArrowheads="1"/>
          </p:cNvSpPr>
          <p:nvPr>
            <p:custDataLst>
              <p:tags r:id="rId1"/>
            </p:custDataLst>
          </p:nvPr>
        </p:nvSpPr>
        <p:spPr bwMode="auto">
          <a:xfrm>
            <a:off x="533183" y="343353"/>
            <a:ext cx="794702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4000" b="1" dirty="0">
                <a:solidFill>
                  <a:srgbClr val="6B799C"/>
                </a:solidFill>
                <a:latin typeface="幼圆" panose="02010509060101010101" pitchFamily="49" charset="-122"/>
                <a:ea typeface="幼圆" panose="02010509060101010101" pitchFamily="49" charset="-122"/>
              </a:rPr>
              <a:t>一、小学数学命题的内涵与特征</a:t>
            </a:r>
          </a:p>
        </p:txBody>
      </p:sp>
      <p:sp>
        <p:nvSpPr>
          <p:cNvPr id="4" name="文本框 3"/>
          <p:cNvSpPr txBox="1"/>
          <p:nvPr/>
        </p:nvSpPr>
        <p:spPr>
          <a:xfrm>
            <a:off x="740011" y="1251668"/>
            <a:ext cx="11375788" cy="4154984"/>
          </a:xfrm>
          <a:prstGeom prst="rect">
            <a:avLst/>
          </a:prstGeom>
          <a:noFill/>
        </p:spPr>
        <p:txBody>
          <a:bodyPr wrap="square">
            <a:spAutoFit/>
          </a:bodyPr>
          <a:lstStyle/>
          <a:p>
            <a:r>
              <a:rPr lang="zh-CN" altLang="en-US" sz="2400" dirty="0">
                <a:solidFill>
                  <a:srgbClr val="6B799C"/>
                </a:solidFill>
              </a:rPr>
              <a:t>      </a:t>
            </a:r>
            <a:r>
              <a:rPr lang="en-US" altLang="zh-CN" sz="2400" b="1" dirty="0">
                <a:solidFill>
                  <a:srgbClr val="6B799C"/>
                </a:solidFill>
              </a:rPr>
              <a:t>1.</a:t>
            </a:r>
            <a:r>
              <a:rPr lang="zh-CN" altLang="en-US" sz="2400" b="1" dirty="0">
                <a:solidFill>
                  <a:srgbClr val="6B799C"/>
                </a:solidFill>
              </a:rPr>
              <a:t>语义性特征</a:t>
            </a:r>
            <a:endParaRPr lang="zh-CN" altLang="en-US"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每一个数学命题都具有清晰确定的数学抽象语义，一般会利用数学的对象和关系来确定，同时也会用一些符号或者限定量词来表示或者限制这些数学对象和关系，并通过一定的形式载负，其知识要素主要是：数学概念、关系、量词及逻辑联结词。</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例如，“三角形任意两边之和大于第三边”这一数学命题清晰地阐述了三角形这个数学对象所具有的三边之间的关系。其中的数学概念主要涉及到“三角形、三条边”，关系主要涉及到“和、大于”，对三角形两边之和的限定量词是“任意”。逻辑联结词在这一命题中没有出现。</a:t>
            </a:r>
          </a:p>
          <a:p>
            <a:pPr marL="342900" indent="-342900">
              <a:buFont typeface="Arial" panose="020B0604020202020204" pitchFamily="34" charset="0"/>
              <a:buChar char="•"/>
            </a:pPr>
            <a:r>
              <a:rPr lang="zh-CN" altLang="en-US" sz="2400" dirty="0">
                <a:solidFill>
                  <a:srgbClr val="6B799C"/>
                </a:solidFill>
              </a:rPr>
              <a:t>数学命题的语义性特征直接反映了数学命题的数学意义，反映了形式化的抽象材料的思想意义。</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133.8536220472441,&quot;left&quot;:119.7136220472441,&quot;top&quot;:358.9120472440945,&quot;width&quot;:694.1782677165355}"/>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133.8536220472441,&quot;left&quot;:119.7136220472441,&quot;top&quot;:358.9120472440945,&quot;width&quot;:694.1782677165355}"/>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133.8536220472441,&quot;left&quot;:119.7136220472441,&quot;top&quot;:358.9120472440945,&quot;width&quot;:694.1782677165355}"/>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133.8536220472441,&quot;left&quot;:119.7136220472441,&quot;top&quot;:358.9120472440945,&quot;width&quot;:694.1782677165355}"/>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1.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1.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45</TotalTime>
  <Words>5938</Words>
  <Application>Microsoft Office PowerPoint</Application>
  <PresentationFormat>宽屏</PresentationFormat>
  <Paragraphs>238</Paragraphs>
  <Slides>47</Slides>
  <Notes>36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47</vt:i4>
      </vt:variant>
    </vt:vector>
  </HeadingPairs>
  <TitlesOfParts>
    <vt:vector size="58" baseType="lpstr">
      <vt:lpstr>Gill Sans</vt:lpstr>
      <vt:lpstr>等线</vt:lpstr>
      <vt:lpstr>华文楷体</vt:lpstr>
      <vt:lpstr>华文新魏</vt:lpstr>
      <vt:lpstr>微软雅黑</vt:lpstr>
      <vt:lpstr>幼圆</vt:lpstr>
      <vt:lpstr>Arial</vt:lpstr>
      <vt:lpstr>Calibri</vt:lpstr>
      <vt:lpstr>Calibri Light</vt:lpstr>
      <vt:lpstr>Impact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19</cp:revision>
  <dcterms:created xsi:type="dcterms:W3CDTF">2024-08-14T13:05:00Z</dcterms:created>
  <dcterms:modified xsi:type="dcterms:W3CDTF">2024-10-12T01:38:15Z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61581EEBB251423C8EF51F2C36F795EB_12</vt:lpwstr>
  </property>
  <property fmtid="{D5CDD505-2E9C-101B-9397-08002B2CF9AE}" pid="3" name="KSOProductBuildVer">
    <vt:lpwstr>2052-12.1.0.18240</vt:lpwstr>
  </property>
</Properties>
</file>