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0"/>
  </p:notesMasterIdLst>
  <p:sldIdLst>
    <p:sldId id="411" r:id="rId2"/>
    <p:sldId id="331" r:id="rId3"/>
    <p:sldId id="329" r:id="rId4"/>
    <p:sldId id="328" r:id="rId5"/>
    <p:sldId id="360" r:id="rId6"/>
    <p:sldId id="361" r:id="rId7"/>
    <p:sldId id="384" r:id="rId8"/>
    <p:sldId id="363" r:id="rId9"/>
    <p:sldId id="407" r:id="rId10"/>
    <p:sldId id="388" r:id="rId11"/>
    <p:sldId id="333" r:id="rId12"/>
    <p:sldId id="367" r:id="rId13"/>
    <p:sldId id="408" r:id="rId14"/>
    <p:sldId id="392" r:id="rId15"/>
    <p:sldId id="370" r:id="rId16"/>
    <p:sldId id="394" r:id="rId17"/>
    <p:sldId id="372" r:id="rId18"/>
    <p:sldId id="409" r:id="rId19"/>
    <p:sldId id="378" r:id="rId20"/>
    <p:sldId id="395" r:id="rId21"/>
    <p:sldId id="410" r:id="rId22"/>
    <p:sldId id="332" r:id="rId23"/>
    <p:sldId id="374" r:id="rId24"/>
    <p:sldId id="375" r:id="rId25"/>
    <p:sldId id="376" r:id="rId26"/>
    <p:sldId id="413" r:id="rId27"/>
    <p:sldId id="406" r:id="rId28"/>
    <p:sldId id="412" r:id="rId29"/>
  </p:sldIdLst>
  <p:sldSz cx="12192000" cy="6858000"/>
  <p:notesSz cx="6858000" cy="9144000"/>
  <p:custDataLst>
    <p:tags r:id="rId31"/>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52" userDrawn="1">
          <p15:clr>
            <a:srgbClr val="A4A3A4"/>
          </p15:clr>
        </p15:guide>
        <p15:guide id="2" pos="3818"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作者"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70" d="100"/>
          <a:sy n="70" d="100"/>
        </p:scale>
        <p:origin x="768" y="60"/>
      </p:cViewPr>
      <p:guideLst>
        <p:guide orient="horz" pos="2152"/>
        <p:guide pos="381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125C6A9-573B-4AD2-AC15-DF16A4A25E22}"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00963F5-DD47-4E5F-A8B0-FAB37D602A1F}" type="slidenum">
              <a:rPr lang="zh-CN" altLang="en-US" smtClean="0"/>
              <a:t>‹#›</a:t>
            </a:fld>
            <a:endParaRPr lang="zh-CN" altLang="en-US"/>
          </a:p>
        </p:txBody>
      </p:sp>
    </p:spTree>
    <p:extLst>
      <p:ext uri="{BB962C8B-B14F-4D97-AF65-F5344CB8AC3E}">
        <p14:creationId xmlns:p14="http://schemas.microsoft.com/office/powerpoint/2010/main" val="215302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23</a:t>
            </a:fld>
            <a:endParaRPr lang="zh-CN" altLang="en-US"/>
          </a:p>
        </p:txBody>
      </p:sp>
    </p:spTree>
    <p:extLst>
      <p:ext uri="{BB962C8B-B14F-4D97-AF65-F5344CB8AC3E}">
        <p14:creationId xmlns:p14="http://schemas.microsoft.com/office/powerpoint/2010/main" val="1095989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24</a:t>
            </a:fld>
            <a:endParaRPr lang="zh-CN" altLang="en-US"/>
          </a:p>
        </p:txBody>
      </p:sp>
    </p:spTree>
    <p:extLst>
      <p:ext uri="{BB962C8B-B14F-4D97-AF65-F5344CB8AC3E}">
        <p14:creationId xmlns:p14="http://schemas.microsoft.com/office/powerpoint/2010/main" val="41722075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25</a:t>
            </a:fld>
            <a:endParaRPr lang="zh-CN" altLang="en-US"/>
          </a:p>
        </p:txBody>
      </p:sp>
    </p:spTree>
    <p:extLst>
      <p:ext uri="{BB962C8B-B14F-4D97-AF65-F5344CB8AC3E}">
        <p14:creationId xmlns:p14="http://schemas.microsoft.com/office/powerpoint/2010/main" val="33878709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26</a:t>
            </a:fld>
            <a:endParaRPr lang="zh-CN" altLang="en-US"/>
          </a:p>
        </p:txBody>
      </p:sp>
    </p:spTree>
    <p:extLst>
      <p:ext uri="{BB962C8B-B14F-4D97-AF65-F5344CB8AC3E}">
        <p14:creationId xmlns:p14="http://schemas.microsoft.com/office/powerpoint/2010/main" val="11699273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27</a:t>
            </a:fld>
            <a:endParaRPr lang="zh-CN" altLang="en-US"/>
          </a:p>
        </p:txBody>
      </p:sp>
    </p:spTree>
    <p:extLst>
      <p:ext uri="{BB962C8B-B14F-4D97-AF65-F5344CB8AC3E}">
        <p14:creationId xmlns:p14="http://schemas.microsoft.com/office/powerpoint/2010/main" val="279288436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28</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6262374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85D0DACE-38E0-42D2-9336-2B707D34BC6D}" type="slidenum">
              <a:rPr lang="zh-CN" altLang="en-US" smtClean="0"/>
              <a:t>14</a:t>
            </a:fld>
            <a:endParaRPr lang="zh-CN" altLang="en-US"/>
          </a:p>
        </p:txBody>
      </p:sp>
    </p:spTree>
    <p:extLst>
      <p:ext uri="{BB962C8B-B14F-4D97-AF65-F5344CB8AC3E}">
        <p14:creationId xmlns:p14="http://schemas.microsoft.com/office/powerpoint/2010/main" val="29890059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15</a:t>
            </a:fld>
            <a:endParaRPr lang="zh-CN" altLang="en-US"/>
          </a:p>
        </p:txBody>
      </p:sp>
    </p:spTree>
    <p:extLst>
      <p:ext uri="{BB962C8B-B14F-4D97-AF65-F5344CB8AC3E}">
        <p14:creationId xmlns:p14="http://schemas.microsoft.com/office/powerpoint/2010/main" val="12799523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17</a:t>
            </a:fld>
            <a:endParaRPr lang="zh-CN" altLang="en-US"/>
          </a:p>
        </p:txBody>
      </p:sp>
    </p:spTree>
    <p:extLst>
      <p:ext uri="{BB962C8B-B14F-4D97-AF65-F5344CB8AC3E}">
        <p14:creationId xmlns:p14="http://schemas.microsoft.com/office/powerpoint/2010/main" val="3855514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18</a:t>
            </a:fld>
            <a:endParaRPr lang="zh-CN" altLang="en-US"/>
          </a:p>
        </p:txBody>
      </p:sp>
    </p:spTree>
    <p:extLst>
      <p:ext uri="{BB962C8B-B14F-4D97-AF65-F5344CB8AC3E}">
        <p14:creationId xmlns:p14="http://schemas.microsoft.com/office/powerpoint/2010/main" val="20934759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19</a:t>
            </a:fld>
            <a:endParaRPr lang="zh-CN" altLang="en-US"/>
          </a:p>
        </p:txBody>
      </p:sp>
    </p:spTree>
    <p:extLst>
      <p:ext uri="{BB962C8B-B14F-4D97-AF65-F5344CB8AC3E}">
        <p14:creationId xmlns:p14="http://schemas.microsoft.com/office/powerpoint/2010/main" val="157731521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20</a:t>
            </a:fld>
            <a:endParaRPr lang="zh-CN" altLang="en-US"/>
          </a:p>
        </p:txBody>
      </p:sp>
    </p:spTree>
    <p:extLst>
      <p:ext uri="{BB962C8B-B14F-4D97-AF65-F5344CB8AC3E}">
        <p14:creationId xmlns:p14="http://schemas.microsoft.com/office/powerpoint/2010/main" val="8674206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100963F5-DD47-4E5F-A8B0-FAB37D602A1F}" type="slidenum">
              <a:rPr lang="zh-CN" altLang="en-US" smtClean="0"/>
              <a:t>21</a:t>
            </a:fld>
            <a:endParaRPr lang="zh-CN" altLang="en-US"/>
          </a:p>
        </p:txBody>
      </p:sp>
    </p:spTree>
    <p:extLst>
      <p:ext uri="{BB962C8B-B14F-4D97-AF65-F5344CB8AC3E}">
        <p14:creationId xmlns:p14="http://schemas.microsoft.com/office/powerpoint/2010/main" val="5403111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8" Type="http://schemas.openxmlformats.org/officeDocument/2006/relationships/tags" Target="../tags/tag15.xml"/><Relationship Id="rId13" Type="http://schemas.openxmlformats.org/officeDocument/2006/relationships/tags" Target="../tags/tag20.xml"/><Relationship Id="rId18" Type="http://schemas.openxmlformats.org/officeDocument/2006/relationships/tags" Target="../tags/tag25.xml"/><Relationship Id="rId3" Type="http://schemas.openxmlformats.org/officeDocument/2006/relationships/tags" Target="../tags/tag10.xml"/><Relationship Id="rId21" Type="http://schemas.openxmlformats.org/officeDocument/2006/relationships/slideLayout" Target="../slideLayouts/slideLayout1.xml"/><Relationship Id="rId7" Type="http://schemas.openxmlformats.org/officeDocument/2006/relationships/tags" Target="../tags/tag14.xml"/><Relationship Id="rId12" Type="http://schemas.openxmlformats.org/officeDocument/2006/relationships/tags" Target="../tags/tag19.xml"/><Relationship Id="rId17" Type="http://schemas.openxmlformats.org/officeDocument/2006/relationships/tags" Target="../tags/tag24.xml"/><Relationship Id="rId2" Type="http://schemas.openxmlformats.org/officeDocument/2006/relationships/tags" Target="../tags/tag9.xml"/><Relationship Id="rId16" Type="http://schemas.openxmlformats.org/officeDocument/2006/relationships/tags" Target="../tags/tag23.xml"/><Relationship Id="rId20" Type="http://schemas.openxmlformats.org/officeDocument/2006/relationships/tags" Target="../tags/tag27.xml"/><Relationship Id="rId1" Type="http://schemas.openxmlformats.org/officeDocument/2006/relationships/tags" Target="../tags/tag8.xml"/><Relationship Id="rId6" Type="http://schemas.openxmlformats.org/officeDocument/2006/relationships/tags" Target="../tags/tag13.xml"/><Relationship Id="rId11" Type="http://schemas.openxmlformats.org/officeDocument/2006/relationships/tags" Target="../tags/tag18.xml"/><Relationship Id="rId5" Type="http://schemas.openxmlformats.org/officeDocument/2006/relationships/tags" Target="../tags/tag12.xml"/><Relationship Id="rId15" Type="http://schemas.openxmlformats.org/officeDocument/2006/relationships/tags" Target="../tags/tag22.xml"/><Relationship Id="rId10" Type="http://schemas.openxmlformats.org/officeDocument/2006/relationships/tags" Target="../tags/tag17.xml"/><Relationship Id="rId19" Type="http://schemas.openxmlformats.org/officeDocument/2006/relationships/tags" Target="../tags/tag26.xml"/><Relationship Id="rId4" Type="http://schemas.openxmlformats.org/officeDocument/2006/relationships/tags" Target="../tags/tag11.xml"/><Relationship Id="rId9" Type="http://schemas.openxmlformats.org/officeDocument/2006/relationships/tags" Target="../tags/tag16.xml"/><Relationship Id="rId14" Type="http://schemas.openxmlformats.org/officeDocument/2006/relationships/tags" Target="../tags/tag2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11" Type="http://schemas.openxmlformats.org/officeDocument/2006/relationships/image" Target="../media/image3.jpeg"/><Relationship Id="rId5" Type="http://schemas.openxmlformats.org/officeDocument/2006/relationships/tags" Target="../tags/tag32.xml"/><Relationship Id="rId10" Type="http://schemas.openxmlformats.org/officeDocument/2006/relationships/notesSlide" Target="../notesSlides/notesSlide3.xml"/><Relationship Id="rId4" Type="http://schemas.openxmlformats.org/officeDocument/2006/relationships/tags" Target="../tags/tag31.xml"/><Relationship Id="rId9"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260"/>
          <p:cNvSpPr/>
          <p:nvPr>
            <p:custDataLst>
              <p:tags r:id="rId1"/>
            </p:custDataLst>
          </p:nvPr>
        </p:nvSpPr>
        <p:spPr bwMode="auto">
          <a:xfrm rot="5400000">
            <a:off x="2700281" y="3773398"/>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sp>
        <p:nvSpPr>
          <p:cNvPr id="9" name="Freeform 261"/>
          <p:cNvSpPr>
            <a:spLocks noEditPoints="1"/>
          </p:cNvSpPr>
          <p:nvPr>
            <p:custDataLst>
              <p:tags r:id="rId2"/>
            </p:custDataLst>
          </p:nvPr>
        </p:nvSpPr>
        <p:spPr bwMode="auto">
          <a:xfrm rot="5400000">
            <a:off x="4125502" y="3164985"/>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6B799C"/>
          </a:solidFill>
          <a:ln>
            <a:solidFill>
              <a:srgbClr val="6B799C"/>
            </a:solidFill>
          </a:ln>
        </p:spPr>
        <p:txBody>
          <a:bodyPr vert="horz" wrap="square" lIns="91440" tIns="45720" rIns="91440" bIns="45720" numCol="1" anchor="t" anchorCtr="0" compatLnSpc="1"/>
          <a:lstStyle/>
          <a:p>
            <a:endParaRPr lang="zh-CN" altLang="en-US"/>
          </a:p>
        </p:txBody>
      </p:sp>
      <p:sp>
        <p:nvSpPr>
          <p:cNvPr id="10" name="Freeform 260"/>
          <p:cNvSpPr/>
          <p:nvPr>
            <p:custDataLst>
              <p:tags r:id="rId3"/>
            </p:custDataLst>
          </p:nvPr>
        </p:nvSpPr>
        <p:spPr bwMode="auto">
          <a:xfrm rot="5400000">
            <a:off x="5625141" y="3773396"/>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sp>
        <p:nvSpPr>
          <p:cNvPr id="11" name="Freeform 261"/>
          <p:cNvSpPr>
            <a:spLocks noEditPoints="1"/>
          </p:cNvSpPr>
          <p:nvPr>
            <p:custDataLst>
              <p:tags r:id="rId4"/>
            </p:custDataLst>
          </p:nvPr>
        </p:nvSpPr>
        <p:spPr bwMode="auto">
          <a:xfrm rot="5400000">
            <a:off x="7264207" y="3164987"/>
            <a:ext cx="613061" cy="1281142"/>
          </a:xfrm>
          <a:custGeom>
            <a:avLst/>
            <a:gdLst>
              <a:gd name="T0" fmla="*/ 63 w 138"/>
              <a:gd name="T1" fmla="*/ 273 h 288"/>
              <a:gd name="T2" fmla="*/ 76 w 138"/>
              <a:gd name="T3" fmla="*/ 271 h 288"/>
              <a:gd name="T4" fmla="*/ 63 w 138"/>
              <a:gd name="T5" fmla="*/ 288 h 288"/>
              <a:gd name="T6" fmla="*/ 34 w 138"/>
              <a:gd name="T7" fmla="*/ 259 h 288"/>
              <a:gd name="T8" fmla="*/ 40 w 138"/>
              <a:gd name="T9" fmla="*/ 283 h 288"/>
              <a:gd name="T10" fmla="*/ 87 w 138"/>
              <a:gd name="T11" fmla="*/ 265 h 288"/>
              <a:gd name="T12" fmla="*/ 111 w 138"/>
              <a:gd name="T13" fmla="*/ 259 h 288"/>
              <a:gd name="T14" fmla="*/ 96 w 138"/>
              <a:gd name="T15" fmla="*/ 278 h 288"/>
              <a:gd name="T16" fmla="*/ 10 w 138"/>
              <a:gd name="T17" fmla="*/ 230 h 288"/>
              <a:gd name="T18" fmla="*/ 27 w 138"/>
              <a:gd name="T19" fmla="*/ 248 h 288"/>
              <a:gd name="T20" fmla="*/ 10 w 138"/>
              <a:gd name="T21" fmla="*/ 235 h 288"/>
              <a:gd name="T22" fmla="*/ 116 w 138"/>
              <a:gd name="T23" fmla="*/ 242 h 288"/>
              <a:gd name="T24" fmla="*/ 102 w 138"/>
              <a:gd name="T25" fmla="*/ 235 h 288"/>
              <a:gd name="T26" fmla="*/ 101 w 138"/>
              <a:gd name="T27" fmla="*/ 222 h 288"/>
              <a:gd name="T28" fmla="*/ 117 w 138"/>
              <a:gd name="T29" fmla="*/ 233 h 288"/>
              <a:gd name="T30" fmla="*/ 117 w 138"/>
              <a:gd name="T31" fmla="*/ 235 h 288"/>
              <a:gd name="T32" fmla="*/ 101 w 138"/>
              <a:gd name="T33" fmla="*/ 240 h 288"/>
              <a:gd name="T34" fmla="*/ 25 w 138"/>
              <a:gd name="T35" fmla="*/ 195 h 288"/>
              <a:gd name="T36" fmla="*/ 97 w 138"/>
              <a:gd name="T37" fmla="*/ 187 h 288"/>
              <a:gd name="T38" fmla="*/ 115 w 138"/>
              <a:gd name="T39" fmla="*/ 205 h 288"/>
              <a:gd name="T40" fmla="*/ 7 w 138"/>
              <a:gd name="T41" fmla="*/ 160 h 288"/>
              <a:gd name="T42" fmla="*/ 25 w 138"/>
              <a:gd name="T43" fmla="*/ 178 h 288"/>
              <a:gd name="T44" fmla="*/ 95 w 138"/>
              <a:gd name="T45" fmla="*/ 170 h 288"/>
              <a:gd name="T46" fmla="*/ 114 w 138"/>
              <a:gd name="T47" fmla="*/ 153 h 288"/>
              <a:gd name="T48" fmla="*/ 95 w 138"/>
              <a:gd name="T49" fmla="*/ 170 h 288"/>
              <a:gd name="T50" fmla="*/ 18 w 138"/>
              <a:gd name="T51" fmla="*/ 123 h 288"/>
              <a:gd name="T52" fmla="*/ 5 w 138"/>
              <a:gd name="T53" fmla="*/ 145 h 288"/>
              <a:gd name="T54" fmla="*/ 115 w 138"/>
              <a:gd name="T55" fmla="*/ 115 h 288"/>
              <a:gd name="T56" fmla="*/ 119 w 138"/>
              <a:gd name="T57" fmla="*/ 140 h 288"/>
              <a:gd name="T58" fmla="*/ 0 w 138"/>
              <a:gd name="T59" fmla="*/ 88 h 288"/>
              <a:gd name="T60" fmla="*/ 17 w 138"/>
              <a:gd name="T61" fmla="*/ 108 h 288"/>
              <a:gd name="T62" fmla="*/ 119 w 138"/>
              <a:gd name="T63" fmla="*/ 102 h 288"/>
              <a:gd name="T64" fmla="*/ 137 w 138"/>
              <a:gd name="T65" fmla="*/ 85 h 288"/>
              <a:gd name="T66" fmla="*/ 119 w 138"/>
              <a:gd name="T67" fmla="*/ 102 h 288"/>
              <a:gd name="T68" fmla="*/ 6 w 138"/>
              <a:gd name="T69" fmla="*/ 51 h 288"/>
              <a:gd name="T70" fmla="*/ 16 w 138"/>
              <a:gd name="T71" fmla="*/ 74 h 288"/>
              <a:gd name="T72" fmla="*/ 120 w 138"/>
              <a:gd name="T73" fmla="*/ 54 h 288"/>
              <a:gd name="T74" fmla="*/ 138 w 138"/>
              <a:gd name="T75" fmla="*/ 73 h 288"/>
              <a:gd name="T76" fmla="*/ 122 w 138"/>
              <a:gd name="T77" fmla="*/ 73 h 288"/>
              <a:gd name="T78" fmla="*/ 6 w 138"/>
              <a:gd name="T79" fmla="*/ 51 h 288"/>
              <a:gd name="T80" fmla="*/ 13 w 138"/>
              <a:gd name="T81" fmla="*/ 36 h 288"/>
              <a:gd name="T82" fmla="*/ 38 w 138"/>
              <a:gd name="T83" fmla="*/ 29 h 288"/>
              <a:gd name="T84" fmla="*/ 13 w 138"/>
              <a:gd name="T85" fmla="*/ 36 h 288"/>
              <a:gd name="T86" fmla="*/ 130 w 138"/>
              <a:gd name="T87" fmla="*/ 35 h 288"/>
              <a:gd name="T88" fmla="*/ 106 w 138"/>
              <a:gd name="T89" fmla="*/ 27 h 288"/>
              <a:gd name="T90" fmla="*/ 63 w 138"/>
              <a:gd name="T91" fmla="*/ 0 h 288"/>
              <a:gd name="T92" fmla="*/ 48 w 138"/>
              <a:gd name="T93" fmla="*/ 21 h 288"/>
              <a:gd name="T94" fmla="*/ 80 w 138"/>
              <a:gd name="T95" fmla="*/ 0 h 288"/>
              <a:gd name="T96" fmla="*/ 95 w 138"/>
              <a:gd name="T97" fmla="*/ 20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38" h="288">
                <a:moveTo>
                  <a:pt x="57" y="288"/>
                </a:moveTo>
                <a:cubicBezTo>
                  <a:pt x="59" y="273"/>
                  <a:pt x="59" y="273"/>
                  <a:pt x="59" y="273"/>
                </a:cubicBezTo>
                <a:cubicBezTo>
                  <a:pt x="60" y="273"/>
                  <a:pt x="62" y="273"/>
                  <a:pt x="63" y="273"/>
                </a:cubicBezTo>
                <a:cubicBezTo>
                  <a:pt x="63" y="273"/>
                  <a:pt x="63" y="273"/>
                  <a:pt x="63" y="273"/>
                </a:cubicBezTo>
                <a:cubicBezTo>
                  <a:pt x="68" y="273"/>
                  <a:pt x="72" y="272"/>
                  <a:pt x="76" y="271"/>
                </a:cubicBezTo>
                <a:cubicBezTo>
                  <a:pt x="76" y="271"/>
                  <a:pt x="76" y="271"/>
                  <a:pt x="76" y="271"/>
                </a:cubicBezTo>
                <a:cubicBezTo>
                  <a:pt x="80" y="286"/>
                  <a:pt x="80" y="286"/>
                  <a:pt x="80" y="286"/>
                </a:cubicBezTo>
                <a:cubicBezTo>
                  <a:pt x="75" y="287"/>
                  <a:pt x="69" y="288"/>
                  <a:pt x="63" y="288"/>
                </a:cubicBezTo>
                <a:cubicBezTo>
                  <a:pt x="63" y="288"/>
                  <a:pt x="63" y="288"/>
                  <a:pt x="63" y="288"/>
                </a:cubicBezTo>
                <a:cubicBezTo>
                  <a:pt x="61" y="288"/>
                  <a:pt x="59" y="288"/>
                  <a:pt x="57" y="288"/>
                </a:cubicBezTo>
                <a:close/>
                <a:moveTo>
                  <a:pt x="22" y="268"/>
                </a:moveTo>
                <a:cubicBezTo>
                  <a:pt x="34" y="259"/>
                  <a:pt x="34" y="259"/>
                  <a:pt x="34" y="259"/>
                </a:cubicBezTo>
                <a:cubicBezTo>
                  <a:pt x="37" y="263"/>
                  <a:pt x="42" y="267"/>
                  <a:pt x="47" y="269"/>
                </a:cubicBezTo>
                <a:cubicBezTo>
                  <a:pt x="47" y="269"/>
                  <a:pt x="47" y="269"/>
                  <a:pt x="47" y="269"/>
                </a:cubicBezTo>
                <a:cubicBezTo>
                  <a:pt x="40" y="283"/>
                  <a:pt x="40" y="283"/>
                  <a:pt x="40" y="283"/>
                </a:cubicBezTo>
                <a:cubicBezTo>
                  <a:pt x="33" y="280"/>
                  <a:pt x="27" y="274"/>
                  <a:pt x="22" y="268"/>
                </a:cubicBezTo>
                <a:close/>
                <a:moveTo>
                  <a:pt x="96" y="278"/>
                </a:moveTo>
                <a:cubicBezTo>
                  <a:pt x="87" y="265"/>
                  <a:pt x="87" y="265"/>
                  <a:pt x="87" y="265"/>
                </a:cubicBezTo>
                <a:cubicBezTo>
                  <a:pt x="91" y="262"/>
                  <a:pt x="95" y="258"/>
                  <a:pt x="97" y="253"/>
                </a:cubicBezTo>
                <a:cubicBezTo>
                  <a:pt x="97" y="253"/>
                  <a:pt x="97" y="253"/>
                  <a:pt x="97" y="253"/>
                </a:cubicBezTo>
                <a:cubicBezTo>
                  <a:pt x="111" y="259"/>
                  <a:pt x="111" y="259"/>
                  <a:pt x="111" y="259"/>
                </a:cubicBezTo>
                <a:cubicBezTo>
                  <a:pt x="108" y="267"/>
                  <a:pt x="102" y="273"/>
                  <a:pt x="96" y="278"/>
                </a:cubicBezTo>
                <a:cubicBezTo>
                  <a:pt x="96" y="278"/>
                  <a:pt x="96" y="278"/>
                  <a:pt x="96" y="278"/>
                </a:cubicBezTo>
                <a:cubicBezTo>
                  <a:pt x="96" y="278"/>
                  <a:pt x="96" y="278"/>
                  <a:pt x="96" y="278"/>
                </a:cubicBezTo>
                <a:close/>
                <a:moveTo>
                  <a:pt x="10" y="235"/>
                </a:moveTo>
                <a:cubicBezTo>
                  <a:pt x="10" y="230"/>
                  <a:pt x="10" y="230"/>
                  <a:pt x="10" y="230"/>
                </a:cubicBezTo>
                <a:cubicBezTo>
                  <a:pt x="10" y="230"/>
                  <a:pt x="10" y="230"/>
                  <a:pt x="10" y="230"/>
                </a:cubicBezTo>
                <a:cubicBezTo>
                  <a:pt x="25" y="230"/>
                  <a:pt x="25" y="230"/>
                  <a:pt x="25" y="230"/>
                </a:cubicBezTo>
                <a:cubicBezTo>
                  <a:pt x="25" y="235"/>
                  <a:pt x="25" y="235"/>
                  <a:pt x="25" y="235"/>
                </a:cubicBezTo>
                <a:cubicBezTo>
                  <a:pt x="25" y="239"/>
                  <a:pt x="26" y="244"/>
                  <a:pt x="27" y="248"/>
                </a:cubicBezTo>
                <a:cubicBezTo>
                  <a:pt x="27" y="248"/>
                  <a:pt x="27" y="248"/>
                  <a:pt x="27" y="248"/>
                </a:cubicBezTo>
                <a:cubicBezTo>
                  <a:pt x="13" y="253"/>
                  <a:pt x="13" y="253"/>
                  <a:pt x="13" y="253"/>
                </a:cubicBezTo>
                <a:cubicBezTo>
                  <a:pt x="11" y="247"/>
                  <a:pt x="10" y="241"/>
                  <a:pt x="10" y="235"/>
                </a:cubicBezTo>
                <a:close/>
                <a:moveTo>
                  <a:pt x="116" y="242"/>
                </a:moveTo>
                <a:cubicBezTo>
                  <a:pt x="116" y="242"/>
                  <a:pt x="116" y="242"/>
                  <a:pt x="116" y="242"/>
                </a:cubicBezTo>
                <a:cubicBezTo>
                  <a:pt x="116" y="242"/>
                  <a:pt x="116" y="242"/>
                  <a:pt x="116" y="242"/>
                </a:cubicBezTo>
                <a:close/>
                <a:moveTo>
                  <a:pt x="101" y="240"/>
                </a:moveTo>
                <a:cubicBezTo>
                  <a:pt x="101" y="238"/>
                  <a:pt x="102" y="236"/>
                  <a:pt x="102" y="235"/>
                </a:cubicBezTo>
                <a:cubicBezTo>
                  <a:pt x="102" y="235"/>
                  <a:pt x="102" y="235"/>
                  <a:pt x="102" y="235"/>
                </a:cubicBezTo>
                <a:cubicBezTo>
                  <a:pt x="102" y="234"/>
                  <a:pt x="102" y="233"/>
                  <a:pt x="102" y="233"/>
                </a:cubicBezTo>
                <a:cubicBezTo>
                  <a:pt x="102" y="233"/>
                  <a:pt x="102" y="233"/>
                  <a:pt x="102" y="233"/>
                </a:cubicBezTo>
                <a:cubicBezTo>
                  <a:pt x="102" y="230"/>
                  <a:pt x="101" y="226"/>
                  <a:pt x="101" y="222"/>
                </a:cubicBezTo>
                <a:cubicBezTo>
                  <a:pt x="101" y="222"/>
                  <a:pt x="101" y="222"/>
                  <a:pt x="101" y="222"/>
                </a:cubicBezTo>
                <a:cubicBezTo>
                  <a:pt x="116" y="220"/>
                  <a:pt x="116" y="220"/>
                  <a:pt x="116" y="220"/>
                </a:cubicBezTo>
                <a:cubicBezTo>
                  <a:pt x="117" y="225"/>
                  <a:pt x="117" y="229"/>
                  <a:pt x="117" y="233"/>
                </a:cubicBezTo>
                <a:cubicBezTo>
                  <a:pt x="117" y="233"/>
                  <a:pt x="117" y="233"/>
                  <a:pt x="117" y="233"/>
                </a:cubicBezTo>
                <a:cubicBezTo>
                  <a:pt x="117" y="233"/>
                  <a:pt x="117" y="234"/>
                  <a:pt x="117" y="235"/>
                </a:cubicBezTo>
                <a:cubicBezTo>
                  <a:pt x="117" y="235"/>
                  <a:pt x="117" y="235"/>
                  <a:pt x="117" y="235"/>
                </a:cubicBezTo>
                <a:cubicBezTo>
                  <a:pt x="117" y="238"/>
                  <a:pt x="117" y="240"/>
                  <a:pt x="116" y="242"/>
                </a:cubicBezTo>
                <a:cubicBezTo>
                  <a:pt x="116" y="242"/>
                  <a:pt x="116" y="242"/>
                  <a:pt x="116" y="242"/>
                </a:cubicBezTo>
                <a:cubicBezTo>
                  <a:pt x="101" y="240"/>
                  <a:pt x="101" y="240"/>
                  <a:pt x="101" y="240"/>
                </a:cubicBezTo>
                <a:close/>
                <a:moveTo>
                  <a:pt x="10" y="215"/>
                </a:moveTo>
                <a:cubicBezTo>
                  <a:pt x="10" y="195"/>
                  <a:pt x="10" y="195"/>
                  <a:pt x="10" y="195"/>
                </a:cubicBezTo>
                <a:cubicBezTo>
                  <a:pt x="25" y="195"/>
                  <a:pt x="25" y="195"/>
                  <a:pt x="25" y="195"/>
                </a:cubicBezTo>
                <a:cubicBezTo>
                  <a:pt x="25" y="215"/>
                  <a:pt x="25" y="215"/>
                  <a:pt x="25" y="215"/>
                </a:cubicBezTo>
                <a:cubicBezTo>
                  <a:pt x="10" y="215"/>
                  <a:pt x="10" y="215"/>
                  <a:pt x="10" y="215"/>
                </a:cubicBezTo>
                <a:close/>
                <a:moveTo>
                  <a:pt x="97" y="187"/>
                </a:moveTo>
                <a:cubicBezTo>
                  <a:pt x="112" y="185"/>
                  <a:pt x="112" y="185"/>
                  <a:pt x="112" y="185"/>
                </a:cubicBezTo>
                <a:cubicBezTo>
                  <a:pt x="113" y="192"/>
                  <a:pt x="114" y="199"/>
                  <a:pt x="115" y="205"/>
                </a:cubicBezTo>
                <a:cubicBezTo>
                  <a:pt x="115" y="205"/>
                  <a:pt x="115" y="205"/>
                  <a:pt x="115" y="205"/>
                </a:cubicBezTo>
                <a:cubicBezTo>
                  <a:pt x="99" y="207"/>
                  <a:pt x="99" y="207"/>
                  <a:pt x="99" y="207"/>
                </a:cubicBezTo>
                <a:cubicBezTo>
                  <a:pt x="99" y="201"/>
                  <a:pt x="98" y="194"/>
                  <a:pt x="97" y="187"/>
                </a:cubicBezTo>
                <a:close/>
                <a:moveTo>
                  <a:pt x="7" y="160"/>
                </a:moveTo>
                <a:cubicBezTo>
                  <a:pt x="22" y="158"/>
                  <a:pt x="22" y="158"/>
                  <a:pt x="22" y="158"/>
                </a:cubicBezTo>
                <a:cubicBezTo>
                  <a:pt x="23" y="165"/>
                  <a:pt x="24" y="172"/>
                  <a:pt x="25" y="178"/>
                </a:cubicBezTo>
                <a:cubicBezTo>
                  <a:pt x="25" y="178"/>
                  <a:pt x="25" y="178"/>
                  <a:pt x="25" y="178"/>
                </a:cubicBezTo>
                <a:cubicBezTo>
                  <a:pt x="10" y="181"/>
                  <a:pt x="10" y="181"/>
                  <a:pt x="10" y="181"/>
                </a:cubicBezTo>
                <a:cubicBezTo>
                  <a:pt x="9" y="174"/>
                  <a:pt x="8" y="167"/>
                  <a:pt x="7" y="160"/>
                </a:cubicBezTo>
                <a:close/>
                <a:moveTo>
                  <a:pt x="95" y="170"/>
                </a:moveTo>
                <a:cubicBezTo>
                  <a:pt x="96" y="162"/>
                  <a:pt x="97" y="154"/>
                  <a:pt x="99" y="148"/>
                </a:cubicBezTo>
                <a:cubicBezTo>
                  <a:pt x="99" y="148"/>
                  <a:pt x="99" y="148"/>
                  <a:pt x="99" y="148"/>
                </a:cubicBezTo>
                <a:cubicBezTo>
                  <a:pt x="114" y="153"/>
                  <a:pt x="114" y="153"/>
                  <a:pt x="114" y="153"/>
                </a:cubicBezTo>
                <a:cubicBezTo>
                  <a:pt x="112" y="158"/>
                  <a:pt x="111" y="164"/>
                  <a:pt x="111" y="171"/>
                </a:cubicBezTo>
                <a:cubicBezTo>
                  <a:pt x="111" y="171"/>
                  <a:pt x="111" y="171"/>
                  <a:pt x="111" y="171"/>
                </a:cubicBezTo>
                <a:cubicBezTo>
                  <a:pt x="95" y="170"/>
                  <a:pt x="95" y="170"/>
                  <a:pt x="95" y="170"/>
                </a:cubicBezTo>
                <a:close/>
                <a:moveTo>
                  <a:pt x="3" y="124"/>
                </a:moveTo>
                <a:cubicBezTo>
                  <a:pt x="3" y="124"/>
                  <a:pt x="3" y="124"/>
                  <a:pt x="3" y="124"/>
                </a:cubicBezTo>
                <a:cubicBezTo>
                  <a:pt x="18" y="123"/>
                  <a:pt x="18" y="123"/>
                  <a:pt x="18" y="123"/>
                </a:cubicBezTo>
                <a:cubicBezTo>
                  <a:pt x="19" y="129"/>
                  <a:pt x="19" y="136"/>
                  <a:pt x="20" y="143"/>
                </a:cubicBezTo>
                <a:cubicBezTo>
                  <a:pt x="20" y="143"/>
                  <a:pt x="20" y="143"/>
                  <a:pt x="20" y="143"/>
                </a:cubicBezTo>
                <a:cubicBezTo>
                  <a:pt x="5" y="145"/>
                  <a:pt x="5" y="145"/>
                  <a:pt x="5" y="145"/>
                </a:cubicBezTo>
                <a:cubicBezTo>
                  <a:pt x="4" y="138"/>
                  <a:pt x="3" y="131"/>
                  <a:pt x="3" y="124"/>
                </a:cubicBezTo>
                <a:close/>
                <a:moveTo>
                  <a:pt x="106" y="133"/>
                </a:moveTo>
                <a:cubicBezTo>
                  <a:pt x="109" y="127"/>
                  <a:pt x="112" y="122"/>
                  <a:pt x="115" y="115"/>
                </a:cubicBezTo>
                <a:cubicBezTo>
                  <a:pt x="115" y="115"/>
                  <a:pt x="115" y="115"/>
                  <a:pt x="115" y="115"/>
                </a:cubicBezTo>
                <a:cubicBezTo>
                  <a:pt x="129" y="122"/>
                  <a:pt x="129" y="122"/>
                  <a:pt x="129" y="122"/>
                </a:cubicBezTo>
                <a:cubicBezTo>
                  <a:pt x="126" y="129"/>
                  <a:pt x="122" y="134"/>
                  <a:pt x="119" y="140"/>
                </a:cubicBezTo>
                <a:cubicBezTo>
                  <a:pt x="119" y="140"/>
                  <a:pt x="119" y="140"/>
                  <a:pt x="119" y="140"/>
                </a:cubicBezTo>
                <a:cubicBezTo>
                  <a:pt x="106" y="133"/>
                  <a:pt x="106" y="133"/>
                  <a:pt x="106" y="133"/>
                </a:cubicBezTo>
                <a:close/>
                <a:moveTo>
                  <a:pt x="0" y="88"/>
                </a:moveTo>
                <a:cubicBezTo>
                  <a:pt x="16" y="88"/>
                  <a:pt x="16" y="88"/>
                  <a:pt x="16" y="88"/>
                </a:cubicBezTo>
                <a:cubicBezTo>
                  <a:pt x="16" y="93"/>
                  <a:pt x="16" y="100"/>
                  <a:pt x="17" y="108"/>
                </a:cubicBezTo>
                <a:cubicBezTo>
                  <a:pt x="17" y="108"/>
                  <a:pt x="17" y="108"/>
                  <a:pt x="17" y="108"/>
                </a:cubicBezTo>
                <a:cubicBezTo>
                  <a:pt x="2" y="109"/>
                  <a:pt x="2" y="109"/>
                  <a:pt x="2" y="109"/>
                </a:cubicBezTo>
                <a:cubicBezTo>
                  <a:pt x="1" y="101"/>
                  <a:pt x="1" y="94"/>
                  <a:pt x="0" y="88"/>
                </a:cubicBezTo>
                <a:close/>
                <a:moveTo>
                  <a:pt x="119" y="102"/>
                </a:moveTo>
                <a:cubicBezTo>
                  <a:pt x="121" y="97"/>
                  <a:pt x="122" y="91"/>
                  <a:pt x="122" y="84"/>
                </a:cubicBezTo>
                <a:cubicBezTo>
                  <a:pt x="122" y="84"/>
                  <a:pt x="122" y="84"/>
                  <a:pt x="122" y="84"/>
                </a:cubicBezTo>
                <a:cubicBezTo>
                  <a:pt x="137" y="85"/>
                  <a:pt x="137" y="85"/>
                  <a:pt x="137" y="85"/>
                </a:cubicBezTo>
                <a:cubicBezTo>
                  <a:pt x="137" y="93"/>
                  <a:pt x="136" y="100"/>
                  <a:pt x="134" y="106"/>
                </a:cubicBezTo>
                <a:cubicBezTo>
                  <a:pt x="134" y="106"/>
                  <a:pt x="134" y="106"/>
                  <a:pt x="134" y="106"/>
                </a:cubicBezTo>
                <a:cubicBezTo>
                  <a:pt x="119" y="102"/>
                  <a:pt x="119" y="102"/>
                  <a:pt x="119" y="102"/>
                </a:cubicBezTo>
                <a:close/>
                <a:moveTo>
                  <a:pt x="1" y="72"/>
                </a:moveTo>
                <a:cubicBezTo>
                  <a:pt x="2" y="65"/>
                  <a:pt x="4" y="58"/>
                  <a:pt x="6" y="51"/>
                </a:cubicBezTo>
                <a:cubicBezTo>
                  <a:pt x="6" y="51"/>
                  <a:pt x="6" y="51"/>
                  <a:pt x="6" y="51"/>
                </a:cubicBezTo>
                <a:cubicBezTo>
                  <a:pt x="21" y="56"/>
                  <a:pt x="21" y="56"/>
                  <a:pt x="21" y="56"/>
                </a:cubicBezTo>
                <a:cubicBezTo>
                  <a:pt x="18" y="62"/>
                  <a:pt x="17" y="68"/>
                  <a:pt x="16" y="74"/>
                </a:cubicBezTo>
                <a:cubicBezTo>
                  <a:pt x="16" y="74"/>
                  <a:pt x="16" y="74"/>
                  <a:pt x="16" y="74"/>
                </a:cubicBezTo>
                <a:cubicBezTo>
                  <a:pt x="1" y="72"/>
                  <a:pt x="1" y="72"/>
                  <a:pt x="1" y="72"/>
                </a:cubicBezTo>
                <a:close/>
                <a:moveTo>
                  <a:pt x="122" y="73"/>
                </a:moveTo>
                <a:cubicBezTo>
                  <a:pt x="122" y="66"/>
                  <a:pt x="122" y="60"/>
                  <a:pt x="120" y="54"/>
                </a:cubicBezTo>
                <a:cubicBezTo>
                  <a:pt x="120" y="54"/>
                  <a:pt x="120" y="54"/>
                  <a:pt x="120" y="54"/>
                </a:cubicBezTo>
                <a:cubicBezTo>
                  <a:pt x="135" y="51"/>
                  <a:pt x="135" y="51"/>
                  <a:pt x="135" y="51"/>
                </a:cubicBezTo>
                <a:cubicBezTo>
                  <a:pt x="137" y="58"/>
                  <a:pt x="138" y="65"/>
                  <a:pt x="138" y="73"/>
                </a:cubicBezTo>
                <a:cubicBezTo>
                  <a:pt x="138" y="73"/>
                  <a:pt x="138" y="73"/>
                  <a:pt x="138" y="73"/>
                </a:cubicBezTo>
                <a:cubicBezTo>
                  <a:pt x="138" y="73"/>
                  <a:pt x="138" y="73"/>
                  <a:pt x="138" y="73"/>
                </a:cubicBezTo>
                <a:cubicBezTo>
                  <a:pt x="122" y="73"/>
                  <a:pt x="122" y="73"/>
                  <a:pt x="122" y="73"/>
                </a:cubicBezTo>
                <a:close/>
                <a:moveTo>
                  <a:pt x="6" y="51"/>
                </a:moveTo>
                <a:cubicBezTo>
                  <a:pt x="6" y="51"/>
                  <a:pt x="6" y="51"/>
                  <a:pt x="6" y="51"/>
                </a:cubicBezTo>
                <a:cubicBezTo>
                  <a:pt x="6" y="51"/>
                  <a:pt x="6" y="51"/>
                  <a:pt x="6" y="51"/>
                </a:cubicBezTo>
                <a:cubicBezTo>
                  <a:pt x="6" y="51"/>
                  <a:pt x="6" y="51"/>
                  <a:pt x="6" y="51"/>
                </a:cubicBezTo>
                <a:cubicBezTo>
                  <a:pt x="6" y="51"/>
                  <a:pt x="6" y="51"/>
                  <a:pt x="6" y="51"/>
                </a:cubicBezTo>
                <a:close/>
                <a:moveTo>
                  <a:pt x="13" y="36"/>
                </a:moveTo>
                <a:cubicBezTo>
                  <a:pt x="17" y="29"/>
                  <a:pt x="22" y="23"/>
                  <a:pt x="27" y="18"/>
                </a:cubicBezTo>
                <a:cubicBezTo>
                  <a:pt x="27" y="18"/>
                  <a:pt x="27" y="18"/>
                  <a:pt x="27" y="18"/>
                </a:cubicBezTo>
                <a:cubicBezTo>
                  <a:pt x="38" y="29"/>
                  <a:pt x="38" y="29"/>
                  <a:pt x="38" y="29"/>
                </a:cubicBezTo>
                <a:cubicBezTo>
                  <a:pt x="33" y="33"/>
                  <a:pt x="30" y="38"/>
                  <a:pt x="27" y="43"/>
                </a:cubicBezTo>
                <a:cubicBezTo>
                  <a:pt x="27" y="43"/>
                  <a:pt x="27" y="43"/>
                  <a:pt x="27" y="43"/>
                </a:cubicBezTo>
                <a:cubicBezTo>
                  <a:pt x="13" y="36"/>
                  <a:pt x="13" y="36"/>
                  <a:pt x="13" y="36"/>
                </a:cubicBezTo>
                <a:close/>
                <a:moveTo>
                  <a:pt x="106" y="27"/>
                </a:moveTo>
                <a:cubicBezTo>
                  <a:pt x="116" y="16"/>
                  <a:pt x="116" y="16"/>
                  <a:pt x="116" y="16"/>
                </a:cubicBezTo>
                <a:cubicBezTo>
                  <a:pt x="122" y="21"/>
                  <a:pt x="126" y="28"/>
                  <a:pt x="130" y="35"/>
                </a:cubicBezTo>
                <a:cubicBezTo>
                  <a:pt x="130" y="35"/>
                  <a:pt x="130" y="35"/>
                  <a:pt x="130" y="35"/>
                </a:cubicBezTo>
                <a:cubicBezTo>
                  <a:pt x="116" y="41"/>
                  <a:pt x="116" y="41"/>
                  <a:pt x="116" y="41"/>
                </a:cubicBezTo>
                <a:cubicBezTo>
                  <a:pt x="113" y="36"/>
                  <a:pt x="110" y="31"/>
                  <a:pt x="106" y="27"/>
                </a:cubicBezTo>
                <a:close/>
                <a:moveTo>
                  <a:pt x="41" y="8"/>
                </a:moveTo>
                <a:cubicBezTo>
                  <a:pt x="47" y="4"/>
                  <a:pt x="55" y="2"/>
                  <a:pt x="63" y="0"/>
                </a:cubicBezTo>
                <a:cubicBezTo>
                  <a:pt x="63" y="0"/>
                  <a:pt x="63" y="0"/>
                  <a:pt x="63" y="0"/>
                </a:cubicBezTo>
                <a:cubicBezTo>
                  <a:pt x="65" y="15"/>
                  <a:pt x="65" y="15"/>
                  <a:pt x="65" y="15"/>
                </a:cubicBezTo>
                <a:cubicBezTo>
                  <a:pt x="59" y="16"/>
                  <a:pt x="53" y="18"/>
                  <a:pt x="48" y="21"/>
                </a:cubicBezTo>
                <a:cubicBezTo>
                  <a:pt x="48" y="21"/>
                  <a:pt x="48" y="21"/>
                  <a:pt x="48" y="21"/>
                </a:cubicBezTo>
                <a:cubicBezTo>
                  <a:pt x="41" y="8"/>
                  <a:pt x="41" y="8"/>
                  <a:pt x="41" y="8"/>
                </a:cubicBezTo>
                <a:close/>
                <a:moveTo>
                  <a:pt x="78" y="15"/>
                </a:moveTo>
                <a:cubicBezTo>
                  <a:pt x="80" y="0"/>
                  <a:pt x="80" y="0"/>
                  <a:pt x="80" y="0"/>
                </a:cubicBezTo>
                <a:cubicBezTo>
                  <a:pt x="88" y="1"/>
                  <a:pt x="95" y="3"/>
                  <a:pt x="102" y="6"/>
                </a:cubicBezTo>
                <a:cubicBezTo>
                  <a:pt x="102" y="6"/>
                  <a:pt x="102" y="6"/>
                  <a:pt x="102" y="6"/>
                </a:cubicBezTo>
                <a:cubicBezTo>
                  <a:pt x="95" y="20"/>
                  <a:pt x="95" y="20"/>
                  <a:pt x="95" y="20"/>
                </a:cubicBezTo>
                <a:cubicBezTo>
                  <a:pt x="90" y="17"/>
                  <a:pt x="85" y="16"/>
                  <a:pt x="78" y="15"/>
                </a:cubicBezTo>
                <a:close/>
              </a:path>
            </a:pathLst>
          </a:custGeom>
          <a:solidFill>
            <a:srgbClr val="6B799C"/>
          </a:solidFill>
          <a:ln>
            <a:solidFill>
              <a:srgbClr val="6B799C"/>
            </a:solidFill>
          </a:ln>
        </p:spPr>
        <p:txBody>
          <a:bodyPr vert="horz" wrap="square" lIns="91440" tIns="45720" rIns="91440" bIns="45720" numCol="1" anchor="t" anchorCtr="0" compatLnSpc="1"/>
          <a:lstStyle/>
          <a:p>
            <a:endParaRPr lang="zh-CN" altLang="en-US"/>
          </a:p>
        </p:txBody>
      </p:sp>
      <p:sp>
        <p:nvSpPr>
          <p:cNvPr id="12" name="Freeform 260"/>
          <p:cNvSpPr/>
          <p:nvPr>
            <p:custDataLst>
              <p:tags r:id="rId5"/>
            </p:custDataLst>
          </p:nvPr>
        </p:nvSpPr>
        <p:spPr bwMode="auto">
          <a:xfrm rot="5400000">
            <a:off x="8763847" y="3773399"/>
            <a:ext cx="538642" cy="1216027"/>
          </a:xfrm>
          <a:custGeom>
            <a:avLst/>
            <a:gdLst>
              <a:gd name="T0" fmla="*/ 54 w 117"/>
              <a:gd name="T1" fmla="*/ 0 h 263"/>
              <a:gd name="T2" fmla="*/ 0 w 117"/>
              <a:gd name="T3" fmla="*/ 63 h 263"/>
              <a:gd name="T4" fmla="*/ 26 w 117"/>
              <a:gd name="T5" fmla="*/ 163 h 263"/>
              <a:gd name="T6" fmla="*/ 20 w 117"/>
              <a:gd name="T7" fmla="*/ 219 h 263"/>
              <a:gd name="T8" fmla="*/ 64 w 117"/>
              <a:gd name="T9" fmla="*/ 263 h 263"/>
              <a:gd name="T10" fmla="*/ 108 w 117"/>
              <a:gd name="T11" fmla="*/ 219 h 263"/>
              <a:gd name="T12" fmla="*/ 108 w 117"/>
              <a:gd name="T13" fmla="*/ 168 h 263"/>
              <a:gd name="T14" fmla="*/ 117 w 117"/>
              <a:gd name="T15" fmla="*/ 73 h 263"/>
              <a:gd name="T16" fmla="*/ 54 w 117"/>
              <a:gd name="T17" fmla="*/ 0 h 2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7" h="263">
                <a:moveTo>
                  <a:pt x="54" y="0"/>
                </a:moveTo>
                <a:cubicBezTo>
                  <a:pt x="19" y="0"/>
                  <a:pt x="0" y="29"/>
                  <a:pt x="0" y="63"/>
                </a:cubicBezTo>
                <a:cubicBezTo>
                  <a:pt x="0" y="119"/>
                  <a:pt x="25" y="117"/>
                  <a:pt x="26" y="163"/>
                </a:cubicBezTo>
                <a:cubicBezTo>
                  <a:pt x="22" y="187"/>
                  <a:pt x="19" y="209"/>
                  <a:pt x="20" y="219"/>
                </a:cubicBezTo>
                <a:cubicBezTo>
                  <a:pt x="21" y="246"/>
                  <a:pt x="39" y="263"/>
                  <a:pt x="64" y="263"/>
                </a:cubicBezTo>
                <a:cubicBezTo>
                  <a:pt x="88" y="263"/>
                  <a:pt x="108" y="244"/>
                  <a:pt x="108" y="219"/>
                </a:cubicBezTo>
                <a:cubicBezTo>
                  <a:pt x="108" y="168"/>
                  <a:pt x="108" y="168"/>
                  <a:pt x="108" y="168"/>
                </a:cubicBezTo>
                <a:cubicBezTo>
                  <a:pt x="114" y="128"/>
                  <a:pt x="117" y="88"/>
                  <a:pt x="117" y="73"/>
                </a:cubicBezTo>
                <a:cubicBezTo>
                  <a:pt x="117" y="48"/>
                  <a:pt x="100" y="0"/>
                  <a:pt x="54" y="0"/>
                </a:cubicBezTo>
                <a:close/>
              </a:path>
            </a:pathLst>
          </a:custGeom>
          <a:solidFill>
            <a:srgbClr val="A9BFCC"/>
          </a:solidFill>
          <a:ln>
            <a:noFill/>
          </a:ln>
        </p:spPr>
        <p:txBody>
          <a:bodyPr vert="horz" wrap="square" lIns="91440" tIns="45720" rIns="91440" bIns="45720" numCol="1" anchor="t" anchorCtr="0" compatLnSpc="1"/>
          <a:lstStyle/>
          <a:p>
            <a:endParaRPr lang="zh-CN" altLang="en-US"/>
          </a:p>
        </p:txBody>
      </p:sp>
      <p:cxnSp>
        <p:nvCxnSpPr>
          <p:cNvPr id="13" name="直接连接符 12"/>
          <p:cNvCxnSpPr/>
          <p:nvPr>
            <p:custDataLst>
              <p:tags r:id="rId6"/>
            </p:custDataLst>
          </p:nvPr>
        </p:nvCxnSpPr>
        <p:spPr>
          <a:xfrm>
            <a:off x="4432032" y="285178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custDataLst>
              <p:tags r:id="rId7"/>
            </p:custDataLst>
          </p:nvPr>
        </p:nvCxnSpPr>
        <p:spPr>
          <a:xfrm>
            <a:off x="2969602" y="478408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custDataLst>
              <p:tags r:id="rId8"/>
            </p:custDataLst>
          </p:nvPr>
        </p:nvCxnSpPr>
        <p:spPr>
          <a:xfrm>
            <a:off x="5894462" y="478408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custDataLst>
              <p:tags r:id="rId9"/>
            </p:custDataLst>
          </p:nvPr>
        </p:nvCxnSpPr>
        <p:spPr>
          <a:xfrm>
            <a:off x="7540014" y="2831456"/>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custDataLst>
              <p:tags r:id="rId10"/>
            </p:custDataLst>
          </p:nvPr>
        </p:nvCxnSpPr>
        <p:spPr>
          <a:xfrm>
            <a:off x="9033168" y="4784081"/>
            <a:ext cx="0" cy="476250"/>
          </a:xfrm>
          <a:prstGeom prst="line">
            <a:avLst/>
          </a:prstGeom>
          <a:ln>
            <a:solidFill>
              <a:schemeClr val="bg2">
                <a:lumMod val="50000"/>
              </a:schemeClr>
            </a:solidFill>
            <a:prstDash val="dash"/>
          </a:ln>
        </p:spPr>
        <p:style>
          <a:lnRef idx="1">
            <a:schemeClr val="accent1"/>
          </a:lnRef>
          <a:fillRef idx="0">
            <a:schemeClr val="accent1"/>
          </a:fillRef>
          <a:effectRef idx="0">
            <a:schemeClr val="accent1"/>
          </a:effectRef>
          <a:fontRef idx="minor">
            <a:schemeClr val="tx1"/>
          </a:fontRef>
        </p:style>
      </p:cxnSp>
      <p:sp>
        <p:nvSpPr>
          <p:cNvPr id="18" name="矩形 17"/>
          <p:cNvSpPr/>
          <p:nvPr>
            <p:custDataLst>
              <p:tags r:id="rId11"/>
            </p:custDataLst>
          </p:nvPr>
        </p:nvSpPr>
        <p:spPr>
          <a:xfrm>
            <a:off x="2571115" y="2092325"/>
            <a:ext cx="3416300" cy="1014730"/>
          </a:xfrm>
          <a:prstGeom prst="rect">
            <a:avLst/>
          </a:prstGeom>
        </p:spPr>
        <p:txBody>
          <a:bodyPr wrap="square">
            <a:spAutoFit/>
          </a:bodyPr>
          <a:lstStyle/>
          <a:p>
            <a:pPr>
              <a:lnSpc>
                <a:spcPct val="150000"/>
              </a:lnSpc>
            </a:pPr>
            <a:r>
              <a:rPr lang="zh-CN" altLang="en-US" sz="1000" dirty="0">
                <a:solidFill>
                  <a:srgbClr val="6B799C"/>
                </a:solidFill>
                <a:sym typeface="+mn-ea"/>
              </a:rPr>
              <a:t>要求学生根据每个概念所包含属性的从属关系或概括性，将属性相似或相同者归为一类，这样至少分为了两类（属于和不属于）。然后对每一类中的概念按照从属关系或阶层关系进行排序。</a:t>
            </a:r>
            <a:endParaRPr lang="zh-CN" altLang="en-US" sz="1000" dirty="0">
              <a:solidFill>
                <a:srgbClr val="6B799C"/>
              </a:solidFill>
            </a:endParaRPr>
          </a:p>
        </p:txBody>
      </p:sp>
      <p:sp>
        <p:nvSpPr>
          <p:cNvPr id="19" name="文本框 18"/>
          <p:cNvSpPr txBox="1"/>
          <p:nvPr>
            <p:custDataLst>
              <p:tags r:id="rId12"/>
            </p:custDataLst>
          </p:nvPr>
        </p:nvSpPr>
        <p:spPr>
          <a:xfrm>
            <a:off x="3613658" y="1703233"/>
            <a:ext cx="1725647" cy="398780"/>
          </a:xfrm>
          <a:prstGeom prst="rect">
            <a:avLst/>
          </a:prstGeom>
          <a:noFill/>
        </p:spPr>
        <p:txBody>
          <a:bodyPr wrap="square" rtlCol="0">
            <a:spAutoFit/>
          </a:bodyPr>
          <a:lstStyle/>
          <a:p>
            <a:r>
              <a:rPr lang="en-US" altLang="zh-CN" sz="2000" b="1" dirty="0">
                <a:solidFill>
                  <a:srgbClr val="6B799C"/>
                </a:solidFill>
                <a:sym typeface="+mn-ea"/>
              </a:rPr>
              <a:t>2.</a:t>
            </a:r>
            <a:r>
              <a:rPr lang="zh-CN" altLang="en-US" sz="2000" b="1" dirty="0">
                <a:solidFill>
                  <a:srgbClr val="6B799C"/>
                </a:solidFill>
                <a:sym typeface="+mn-ea"/>
              </a:rPr>
              <a:t>归类与排序</a:t>
            </a:r>
            <a:endParaRPr lang="zh-CN" altLang="en-US" sz="2000" b="1" dirty="0">
              <a:solidFill>
                <a:srgbClr val="6B799C"/>
              </a:solidFill>
              <a:latin typeface="微软雅黑" panose="020B0503020204020204" charset="-122"/>
              <a:ea typeface="微软雅黑" panose="020B0503020204020204" charset="-122"/>
            </a:endParaRPr>
          </a:p>
        </p:txBody>
      </p:sp>
      <p:sp>
        <p:nvSpPr>
          <p:cNvPr id="20" name="矩形 19"/>
          <p:cNvSpPr/>
          <p:nvPr>
            <p:custDataLst>
              <p:tags r:id="rId13"/>
            </p:custDataLst>
          </p:nvPr>
        </p:nvSpPr>
        <p:spPr>
          <a:xfrm>
            <a:off x="1485265" y="5782945"/>
            <a:ext cx="2995295" cy="783590"/>
          </a:xfrm>
          <a:prstGeom prst="rect">
            <a:avLst/>
          </a:prstGeom>
        </p:spPr>
        <p:txBody>
          <a:bodyPr wrap="square">
            <a:spAutoFit/>
          </a:bodyPr>
          <a:lstStyle/>
          <a:p>
            <a:pPr>
              <a:lnSpc>
                <a:spcPct val="150000"/>
              </a:lnSpc>
            </a:pPr>
            <a:r>
              <a:rPr lang="zh-CN" altLang="en-US" sz="1000" dirty="0">
                <a:solidFill>
                  <a:srgbClr val="6B799C"/>
                </a:solidFill>
                <a:sym typeface="+mn-ea"/>
              </a:rPr>
              <a:t>教师选择所要建构概念的概念图，每一个概念都可以由不同细致程度的逻辑构建形成概念图，教师要根据具体教学内容和学生认知水平选择目标概念图</a:t>
            </a:r>
          </a:p>
        </p:txBody>
      </p:sp>
      <p:sp>
        <p:nvSpPr>
          <p:cNvPr id="21" name="文本框 20"/>
          <p:cNvSpPr txBox="1"/>
          <p:nvPr>
            <p:custDataLst>
              <p:tags r:id="rId14"/>
            </p:custDataLst>
          </p:nvPr>
        </p:nvSpPr>
        <p:spPr>
          <a:xfrm>
            <a:off x="2106778" y="5393679"/>
            <a:ext cx="1725647" cy="400110"/>
          </a:xfrm>
          <a:prstGeom prst="rect">
            <a:avLst/>
          </a:prstGeom>
          <a:noFill/>
        </p:spPr>
        <p:txBody>
          <a:bodyPr wrap="square" rtlCol="0">
            <a:spAutoFit/>
          </a:bodyPr>
          <a:lstStyle/>
          <a:p>
            <a:pPr algn="ctr"/>
            <a:r>
              <a:rPr lang="en-US" altLang="zh-CN" sz="2000" b="1" dirty="0">
                <a:solidFill>
                  <a:srgbClr val="6B799C"/>
                </a:solidFill>
                <a:sym typeface="+mn-ea"/>
              </a:rPr>
              <a:t>1.</a:t>
            </a:r>
            <a:r>
              <a:rPr lang="zh-CN" altLang="en-US" sz="2000" b="1" dirty="0">
                <a:solidFill>
                  <a:srgbClr val="6B799C"/>
                </a:solidFill>
                <a:sym typeface="+mn-ea"/>
              </a:rPr>
              <a:t>选择概念图</a:t>
            </a:r>
            <a:endParaRPr lang="zh-CN" altLang="en-US" sz="2000" b="1" dirty="0">
              <a:solidFill>
                <a:srgbClr val="6B799C"/>
              </a:solidFill>
              <a:latin typeface="微软雅黑" panose="020B0503020204020204" charset="-122"/>
              <a:ea typeface="微软雅黑" panose="020B0503020204020204" charset="-122"/>
            </a:endParaRPr>
          </a:p>
        </p:txBody>
      </p:sp>
      <p:sp>
        <p:nvSpPr>
          <p:cNvPr id="22" name="矩形 21"/>
          <p:cNvSpPr/>
          <p:nvPr>
            <p:custDataLst>
              <p:tags r:id="rId15"/>
            </p:custDataLst>
          </p:nvPr>
        </p:nvSpPr>
        <p:spPr>
          <a:xfrm>
            <a:off x="4683125" y="5771515"/>
            <a:ext cx="2762885" cy="530466"/>
          </a:xfrm>
          <a:prstGeom prst="rect">
            <a:avLst/>
          </a:prstGeom>
        </p:spPr>
        <p:txBody>
          <a:bodyPr wrap="square">
            <a:spAutoFit/>
          </a:bodyPr>
          <a:lstStyle/>
          <a:p>
            <a:pPr>
              <a:lnSpc>
                <a:spcPct val="150000"/>
              </a:lnSpc>
            </a:pPr>
            <a:r>
              <a:rPr lang="zh-CN" altLang="en-US" sz="1000" dirty="0">
                <a:solidFill>
                  <a:srgbClr val="6B799C"/>
                </a:solidFill>
                <a:sym typeface="+mn-ea"/>
              </a:rPr>
              <a:t>要求学生用不同类型线段对概念之间的联系进行联结，并能说明各种联结的类型是什么。</a:t>
            </a:r>
          </a:p>
        </p:txBody>
      </p:sp>
      <p:sp>
        <p:nvSpPr>
          <p:cNvPr id="23" name="文本框 22"/>
          <p:cNvSpPr txBox="1"/>
          <p:nvPr>
            <p:custDataLst>
              <p:tags r:id="rId16"/>
            </p:custDataLst>
          </p:nvPr>
        </p:nvSpPr>
        <p:spPr>
          <a:xfrm>
            <a:off x="5072604" y="5382557"/>
            <a:ext cx="1725647" cy="398780"/>
          </a:xfrm>
          <a:prstGeom prst="rect">
            <a:avLst/>
          </a:prstGeom>
          <a:noFill/>
        </p:spPr>
        <p:txBody>
          <a:bodyPr wrap="square" rtlCol="0">
            <a:spAutoFit/>
          </a:bodyPr>
          <a:lstStyle/>
          <a:p>
            <a:pPr algn="ctr"/>
            <a:r>
              <a:rPr lang="en-US" altLang="zh-CN" sz="2000" dirty="0">
                <a:solidFill>
                  <a:srgbClr val="6B799C"/>
                </a:solidFill>
                <a:sym typeface="+mn-ea"/>
              </a:rPr>
              <a:t> </a:t>
            </a:r>
            <a:r>
              <a:rPr lang="en-US" altLang="zh-CN" sz="2000" b="1" dirty="0">
                <a:solidFill>
                  <a:srgbClr val="6B799C"/>
                </a:solidFill>
                <a:sym typeface="+mn-ea"/>
              </a:rPr>
              <a:t>3.</a:t>
            </a:r>
            <a:r>
              <a:rPr lang="zh-CN" altLang="en-US" sz="2000" b="1" dirty="0">
                <a:solidFill>
                  <a:srgbClr val="6B799C"/>
                </a:solidFill>
                <a:sym typeface="+mn-ea"/>
              </a:rPr>
              <a:t>联结及标记</a:t>
            </a:r>
            <a:endParaRPr lang="zh-CN" altLang="en-US" sz="2000" b="1" dirty="0">
              <a:solidFill>
                <a:srgbClr val="6B799C"/>
              </a:solidFill>
              <a:latin typeface="微软雅黑" panose="020B0503020204020204" charset="-122"/>
              <a:ea typeface="微软雅黑" panose="020B0503020204020204" charset="-122"/>
            </a:endParaRPr>
          </a:p>
        </p:txBody>
      </p:sp>
      <p:sp>
        <p:nvSpPr>
          <p:cNvPr id="24" name="矩形 23"/>
          <p:cNvSpPr/>
          <p:nvPr>
            <p:custDataLst>
              <p:tags r:id="rId17"/>
            </p:custDataLst>
          </p:nvPr>
        </p:nvSpPr>
        <p:spPr>
          <a:xfrm>
            <a:off x="6677025" y="2092325"/>
            <a:ext cx="4519295" cy="530466"/>
          </a:xfrm>
          <a:prstGeom prst="rect">
            <a:avLst/>
          </a:prstGeom>
        </p:spPr>
        <p:txBody>
          <a:bodyPr wrap="square">
            <a:spAutoFit/>
          </a:bodyPr>
          <a:lstStyle/>
          <a:p>
            <a:pPr>
              <a:lnSpc>
                <a:spcPct val="150000"/>
              </a:lnSpc>
            </a:pPr>
            <a:r>
              <a:rPr lang="zh-CN" altLang="en-US" sz="1000" dirty="0">
                <a:solidFill>
                  <a:srgbClr val="6B799C"/>
                </a:solidFill>
                <a:sym typeface="+mn-ea"/>
              </a:rPr>
              <a:t>在不同概念群中找出相关联的地方，也用不同类型的线段联结，并能说明联结的理由。这种交叉联结可以激励学生发挥想象力、创造力和应变力。</a:t>
            </a:r>
          </a:p>
        </p:txBody>
      </p:sp>
      <p:sp>
        <p:nvSpPr>
          <p:cNvPr id="25" name="文本框 24"/>
          <p:cNvSpPr txBox="1"/>
          <p:nvPr>
            <p:custDataLst>
              <p:tags r:id="rId18"/>
            </p:custDataLst>
          </p:nvPr>
        </p:nvSpPr>
        <p:spPr>
          <a:xfrm>
            <a:off x="6677190" y="1703233"/>
            <a:ext cx="1725647" cy="398780"/>
          </a:xfrm>
          <a:prstGeom prst="rect">
            <a:avLst/>
          </a:prstGeom>
          <a:noFill/>
        </p:spPr>
        <p:txBody>
          <a:bodyPr wrap="square" rtlCol="0">
            <a:spAutoFit/>
          </a:bodyPr>
          <a:lstStyle/>
          <a:p>
            <a:r>
              <a:rPr lang="en-US" altLang="zh-CN" sz="2000" b="1" dirty="0">
                <a:solidFill>
                  <a:srgbClr val="6B799C"/>
                </a:solidFill>
                <a:latin typeface="+mn-ea"/>
                <a:cs typeface="+mn-ea"/>
              </a:rPr>
              <a:t>4.</a:t>
            </a:r>
            <a:r>
              <a:rPr lang="zh-CN" altLang="en-US" sz="2000" b="1" dirty="0">
                <a:solidFill>
                  <a:srgbClr val="6B799C"/>
                </a:solidFill>
                <a:latin typeface="+mn-ea"/>
                <a:cs typeface="+mn-ea"/>
              </a:rPr>
              <a:t>交叉联结</a:t>
            </a:r>
          </a:p>
        </p:txBody>
      </p:sp>
      <p:sp>
        <p:nvSpPr>
          <p:cNvPr id="26" name="矩形 25"/>
          <p:cNvSpPr/>
          <p:nvPr>
            <p:custDataLst>
              <p:tags r:id="rId19"/>
            </p:custDataLst>
          </p:nvPr>
        </p:nvSpPr>
        <p:spPr>
          <a:xfrm>
            <a:off x="8154035" y="5784850"/>
            <a:ext cx="3646170" cy="882015"/>
          </a:xfrm>
          <a:prstGeom prst="rect">
            <a:avLst/>
          </a:prstGeom>
        </p:spPr>
        <p:txBody>
          <a:bodyPr wrap="square">
            <a:noAutofit/>
          </a:bodyPr>
          <a:lstStyle/>
          <a:p>
            <a:pPr>
              <a:lnSpc>
                <a:spcPct val="150000"/>
              </a:lnSpc>
            </a:pPr>
            <a:r>
              <a:rPr lang="zh-CN" altLang="en-US" sz="1000" dirty="0">
                <a:solidFill>
                  <a:srgbClr val="6B799C"/>
                </a:solidFill>
                <a:sym typeface="+mn-ea"/>
              </a:rPr>
              <a:t>针对概念图的最低端概念，也就是最特殊化、具体化的概念，要求学生能在融会贯通的基础上举出例子，这可避免学生对概念进行机械记忆。</a:t>
            </a:r>
          </a:p>
        </p:txBody>
      </p:sp>
      <p:sp>
        <p:nvSpPr>
          <p:cNvPr id="27" name="文本框 26"/>
          <p:cNvSpPr txBox="1"/>
          <p:nvPr>
            <p:custDataLst>
              <p:tags r:id="rId20"/>
            </p:custDataLst>
          </p:nvPr>
        </p:nvSpPr>
        <p:spPr>
          <a:xfrm>
            <a:off x="8154284" y="5396048"/>
            <a:ext cx="1725647" cy="398780"/>
          </a:xfrm>
          <a:prstGeom prst="rect">
            <a:avLst/>
          </a:prstGeom>
          <a:noFill/>
        </p:spPr>
        <p:txBody>
          <a:bodyPr wrap="square" rtlCol="0">
            <a:spAutoFit/>
          </a:bodyPr>
          <a:lstStyle/>
          <a:p>
            <a:pPr algn="ctr"/>
            <a:r>
              <a:rPr lang="en-US" altLang="zh-CN" sz="2000" b="1" dirty="0">
                <a:solidFill>
                  <a:srgbClr val="6B799C"/>
                </a:solidFill>
                <a:sym typeface="+mn-ea"/>
              </a:rPr>
              <a:t>5.</a:t>
            </a:r>
            <a:r>
              <a:rPr lang="zh-CN" altLang="en-US" sz="2000" b="1" dirty="0">
                <a:solidFill>
                  <a:srgbClr val="6B799C"/>
                </a:solidFill>
                <a:sym typeface="+mn-ea"/>
              </a:rPr>
              <a:t>举例</a:t>
            </a:r>
            <a:endParaRPr lang="zh-CN" altLang="en-US" sz="2000" b="1" dirty="0">
              <a:solidFill>
                <a:srgbClr val="6B799C"/>
              </a:solidFill>
              <a:latin typeface="微软雅黑" panose="020B0503020204020204" charset="-122"/>
              <a:ea typeface="微软雅黑" panose="020B0503020204020204" charset="-122"/>
            </a:endParaRP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文本框 29"/>
          <p:cNvSpPr txBox="1"/>
          <p:nvPr/>
        </p:nvSpPr>
        <p:spPr>
          <a:xfrm>
            <a:off x="875030" y="398780"/>
            <a:ext cx="5405120" cy="461665"/>
          </a:xfrm>
          <a:prstGeom prst="rect">
            <a:avLst/>
          </a:prstGeom>
          <a:noFill/>
        </p:spPr>
        <p:txBody>
          <a:bodyPr wrap="square" rtlCol="0">
            <a:spAutoFit/>
          </a:bodyPr>
          <a:lstStyle/>
          <a:p>
            <a:pPr lvl="0" defTabSz="457200">
              <a:defRPr/>
            </a:pPr>
            <a:r>
              <a:rPr lang="zh-CN" altLang="en-US" sz="2400" b="1" dirty="0">
                <a:solidFill>
                  <a:srgbClr val="5B9BD5">
                    <a:lumMod val="50000"/>
                  </a:srgbClr>
                </a:solidFill>
                <a:latin typeface="幼圆" panose="02010509060101010101" pitchFamily="49" charset="-122"/>
                <a:ea typeface="幼圆" panose="02010509060101010101" pitchFamily="49" charset="-122"/>
              </a:rPr>
              <a:t>二、小学数学概念教学的常用策略</a:t>
            </a:r>
          </a:p>
        </p:txBody>
      </p:sp>
      <p:sp>
        <p:nvSpPr>
          <p:cNvPr id="2" name="文本框 1"/>
          <p:cNvSpPr txBox="1"/>
          <p:nvPr/>
        </p:nvSpPr>
        <p:spPr>
          <a:xfrm>
            <a:off x="1357630" y="968053"/>
            <a:ext cx="5144846" cy="461665"/>
          </a:xfrm>
          <a:prstGeom prst="rect">
            <a:avLst/>
          </a:prstGeom>
          <a:noFill/>
        </p:spPr>
        <p:txBody>
          <a:bodyPr wrap="square" rtlCol="0">
            <a:spAutoFit/>
          </a:bodyPr>
          <a:lstStyle/>
          <a:p>
            <a:r>
              <a:rPr lang="zh-CN" altLang="en-US" sz="2400" b="1" dirty="0">
                <a:solidFill>
                  <a:srgbClr val="6B799C"/>
                </a:solidFill>
                <a:sym typeface="+mn-ea"/>
              </a:rPr>
              <a:t>（三）基于联结理论的教学</a:t>
            </a:r>
            <a:endParaRPr lang="zh-CN" altLang="en-US" sz="2400" dirty="0"/>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heel(1)">
                                      <p:cBhvr>
                                        <p:cTn id="7" dur="20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heel(1)">
                                      <p:cBhvr>
                                        <p:cTn id="12"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ldLvl="0" animBg="1"/>
      <p:bldP spid="11" grpId="0" bldLvl="0" animBg="1"/>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96000" y="2919870"/>
            <a:ext cx="5613978"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小学数学</a:t>
            </a:r>
            <a:r>
              <a:rPr lang="zh-CN" altLang="en-US" sz="4000" b="1" dirty="0">
                <a:solidFill>
                  <a:srgbClr val="6B799C"/>
                </a:solidFill>
                <a:latin typeface="幼圆" panose="02010509060101010101" pitchFamily="49" charset="-122"/>
                <a:ea typeface="幼圆" panose="02010509060101010101" pitchFamily="49" charset="-122"/>
                <a:sym typeface="+mn-ea"/>
              </a:rPr>
              <a:t>概念课的设计与实践</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43754" y="31565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一、小学数学概念课的设计要领</a:t>
            </a:r>
          </a:p>
        </p:txBody>
      </p:sp>
      <p:sp>
        <p:nvSpPr>
          <p:cNvPr id="4" name="文本框 3"/>
          <p:cNvSpPr txBox="1"/>
          <p:nvPr/>
        </p:nvSpPr>
        <p:spPr>
          <a:xfrm>
            <a:off x="743754" y="1417904"/>
            <a:ext cx="10478428" cy="4555093"/>
          </a:xfrm>
          <a:prstGeom prst="rect">
            <a:avLst/>
          </a:prstGeom>
          <a:noFill/>
        </p:spPr>
        <p:txBody>
          <a:bodyPr wrap="square">
            <a:spAutoFit/>
          </a:bodyPr>
          <a:lstStyle/>
          <a:p>
            <a:r>
              <a:rPr lang="zh-CN" altLang="en-US" dirty="0">
                <a:solidFill>
                  <a:srgbClr val="6B799C"/>
                </a:solidFill>
              </a:rPr>
              <a:t>数学概念课是指以讲授数学概念为主的课，其核心主要是要通过教学让学生把握概念的内涵，理解概念所反映的对象的本质属性。这一课型有助于学生对知识进行泛化，从而拓宽学生对数学对象的认识。概念理解则是小学数学概念课教学的重要目标，为此，需要在教学设计阶段做好精心准备，在教学实施环节有效落实。</a:t>
            </a:r>
            <a:endParaRPr lang="en-US" altLang="zh-CN" dirty="0">
              <a:solidFill>
                <a:srgbClr val="6B799C"/>
              </a:solidFill>
            </a:endParaRPr>
          </a:p>
          <a:p>
            <a:endParaRPr lang="en-US" altLang="zh-CN" dirty="0">
              <a:solidFill>
                <a:srgbClr val="6B799C"/>
              </a:solidFill>
            </a:endParaRPr>
          </a:p>
          <a:p>
            <a:endParaRPr lang="zh-CN" altLang="en-US" dirty="0">
              <a:solidFill>
                <a:srgbClr val="6B799C"/>
              </a:solidFill>
            </a:endParaRPr>
          </a:p>
          <a:p>
            <a:r>
              <a:rPr lang="zh-CN" altLang="en-US" dirty="0">
                <a:solidFill>
                  <a:srgbClr val="6B799C"/>
                </a:solidFill>
              </a:rPr>
              <a:t>           </a:t>
            </a:r>
            <a:r>
              <a:rPr lang="zh-CN" altLang="en-US" b="1" dirty="0">
                <a:solidFill>
                  <a:srgbClr val="6B799C"/>
                </a:solidFill>
              </a:rPr>
              <a:t>  </a:t>
            </a:r>
            <a:r>
              <a:rPr lang="en-US" altLang="zh-CN" b="1" dirty="0">
                <a:solidFill>
                  <a:srgbClr val="6B799C"/>
                </a:solidFill>
              </a:rPr>
              <a:t>(</a:t>
            </a:r>
            <a:r>
              <a:rPr lang="zh-CN" altLang="en-US" b="1" dirty="0">
                <a:solidFill>
                  <a:srgbClr val="6B799C"/>
                </a:solidFill>
              </a:rPr>
              <a:t>一</a:t>
            </a:r>
            <a:r>
              <a:rPr lang="en-US" altLang="zh-CN" b="1" dirty="0">
                <a:solidFill>
                  <a:srgbClr val="6B799C"/>
                </a:solidFill>
              </a:rPr>
              <a:t>)</a:t>
            </a:r>
            <a:r>
              <a:rPr lang="zh-CN" altLang="en-US" sz="2000" b="1" dirty="0">
                <a:solidFill>
                  <a:srgbClr val="6B799C"/>
                </a:solidFill>
              </a:rPr>
              <a:t>小学数学概念教学的目标设定</a:t>
            </a:r>
            <a:endParaRPr lang="zh-CN" altLang="en-US" sz="2000" dirty="0">
              <a:solidFill>
                <a:srgbClr val="6B799C"/>
              </a:solidFill>
            </a:endParaRPr>
          </a:p>
          <a:p>
            <a:pPr marL="285750" indent="-285750">
              <a:buFont typeface="Arial" panose="020B0604020202020204" pitchFamily="34" charset="0"/>
              <a:buChar char="•"/>
            </a:pPr>
            <a:r>
              <a:rPr lang="zh-CN" altLang="en-US" dirty="0">
                <a:solidFill>
                  <a:srgbClr val="6B799C"/>
                </a:solidFill>
              </a:rPr>
              <a:t>教学目标是教学设计的关键环节。只有设定了明确的教学目标，后续的内容选择和过程组织才会更有针对性。</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小学数学概念教学目标的设定，需要教师深入分析概念的学科本质，然后从知识角度将其分为若干层级的目标，接着确定概念教学的能力目标，最后确定概念教学的情感性目标。</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其中，数学知识的学习可以对学生数学思想方法的发展产生影响，学习过程可以对学生的人格品质方面产生影响，教学的组织可以对学生的数学好奇心、求知欲等数学情感以及独立思考、探究质疑、合作交流等学习习惯产生影响。</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例如，关于“周长”这一概念的教学目标的设定，可基于</a:t>
            </a:r>
            <a:r>
              <a:rPr lang="en-US" altLang="zh-CN" dirty="0">
                <a:solidFill>
                  <a:srgbClr val="6B799C"/>
                </a:solidFill>
              </a:rPr>
              <a:t>《</a:t>
            </a:r>
            <a:r>
              <a:rPr lang="zh-CN" altLang="en-US" dirty="0">
                <a:solidFill>
                  <a:srgbClr val="6B799C"/>
                </a:solidFill>
              </a:rPr>
              <a:t>义务教育数学课程标准（</a:t>
            </a:r>
            <a:r>
              <a:rPr lang="en-US" altLang="zh-CN" dirty="0">
                <a:solidFill>
                  <a:srgbClr val="6B799C"/>
                </a:solidFill>
              </a:rPr>
              <a:t>2022</a:t>
            </a:r>
            <a:r>
              <a:rPr lang="zh-CN" altLang="en-US" dirty="0">
                <a:solidFill>
                  <a:srgbClr val="6B799C"/>
                </a:solidFill>
              </a:rPr>
              <a:t>年版）</a:t>
            </a:r>
            <a:r>
              <a:rPr lang="en-US" altLang="zh-CN" dirty="0">
                <a:solidFill>
                  <a:srgbClr val="6B799C"/>
                </a:solidFill>
              </a:rPr>
              <a:t>》</a:t>
            </a:r>
            <a:r>
              <a:rPr lang="zh-CN" altLang="en-US" dirty="0">
                <a:solidFill>
                  <a:srgbClr val="6B799C"/>
                </a:solidFill>
              </a:rPr>
              <a:t>的内容要求“结合实例认识周长”，设定知识、能力、情感等方面的教学目标。</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43754" y="31565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一、小学数学概念课的设计要领</a:t>
            </a:r>
          </a:p>
        </p:txBody>
      </p:sp>
      <p:sp>
        <p:nvSpPr>
          <p:cNvPr id="4" name="文本框 3"/>
          <p:cNvSpPr txBox="1"/>
          <p:nvPr/>
        </p:nvSpPr>
        <p:spPr>
          <a:xfrm>
            <a:off x="743754" y="1253050"/>
            <a:ext cx="9805965" cy="5047536"/>
          </a:xfrm>
          <a:prstGeom prst="rect">
            <a:avLst/>
          </a:prstGeom>
          <a:noFill/>
        </p:spPr>
        <p:txBody>
          <a:bodyPr wrap="square">
            <a:spAutoFit/>
          </a:bodyPr>
          <a:lstStyle/>
          <a:p>
            <a:endParaRPr lang="zh-CN" altLang="en-US" dirty="0">
              <a:solidFill>
                <a:srgbClr val="6B799C"/>
              </a:solidFill>
            </a:endParaRPr>
          </a:p>
          <a:p>
            <a:r>
              <a:rPr lang="zh-CN" altLang="en-US" dirty="0">
                <a:solidFill>
                  <a:srgbClr val="6B799C"/>
                </a:solidFill>
              </a:rPr>
              <a:t>           </a:t>
            </a:r>
            <a:r>
              <a:rPr lang="zh-CN" altLang="en-US" b="1" dirty="0">
                <a:solidFill>
                  <a:srgbClr val="6B799C"/>
                </a:solidFill>
              </a:rPr>
              <a:t>  </a:t>
            </a:r>
            <a:r>
              <a:rPr lang="en-US" altLang="zh-CN" b="1" dirty="0">
                <a:solidFill>
                  <a:srgbClr val="6B799C"/>
                </a:solidFill>
              </a:rPr>
              <a:t>(</a:t>
            </a:r>
            <a:r>
              <a:rPr lang="zh-CN" altLang="en-US" b="1" dirty="0">
                <a:solidFill>
                  <a:srgbClr val="6B799C"/>
                </a:solidFill>
              </a:rPr>
              <a:t>二</a:t>
            </a:r>
            <a:r>
              <a:rPr lang="en-US" altLang="zh-CN" b="1" dirty="0">
                <a:solidFill>
                  <a:srgbClr val="6B799C"/>
                </a:solidFill>
              </a:rPr>
              <a:t>)</a:t>
            </a:r>
            <a:r>
              <a:rPr lang="zh-CN" altLang="en-US" sz="2000" b="1" dirty="0">
                <a:solidFill>
                  <a:srgbClr val="6B799C"/>
                </a:solidFill>
              </a:rPr>
              <a:t>小学数学概念教学方法的选择</a:t>
            </a:r>
            <a:endParaRPr lang="en-US" altLang="zh-CN" sz="2000" b="1" dirty="0">
              <a:solidFill>
                <a:srgbClr val="6B799C"/>
              </a:solidFill>
            </a:endParaRPr>
          </a:p>
          <a:p>
            <a:r>
              <a:rPr lang="zh-CN" altLang="en-US" dirty="0">
                <a:solidFill>
                  <a:srgbClr val="6B799C"/>
                </a:solidFill>
              </a:rPr>
              <a:t>在小学数学概念的教学中，教师需要厘清数学概念与学生生活经验、已有数学概念之间的关系，然后确定采用何种方式构建数学概念。一般来说，主要包括从学生的直接经验形成数学概念，从学生的已有数学概念中形成新的数学概念，或者直接给出数学概念，再让学生逐步理解。教师采用的构建概念的方式不同，课堂导入的选择也会有所差异。职前教师或新手教师等可以通过不断的尝试，找到适合自身风格和内容的课堂导入方式，并熟练掌握其要点。</a:t>
            </a:r>
            <a:endParaRPr lang="en-US" altLang="zh-CN" dirty="0">
              <a:solidFill>
                <a:srgbClr val="6B799C"/>
              </a:solidFill>
            </a:endParaRPr>
          </a:p>
          <a:p>
            <a:endParaRPr lang="en-US" altLang="zh-CN" dirty="0">
              <a:solidFill>
                <a:srgbClr val="6B799C"/>
              </a:solidFill>
            </a:endParaRPr>
          </a:p>
          <a:p>
            <a:r>
              <a:rPr lang="zh-CN" altLang="en-US" sz="2000" b="1" dirty="0">
                <a:solidFill>
                  <a:srgbClr val="6B799C"/>
                </a:solidFill>
              </a:rPr>
              <a:t>         （三</a:t>
            </a:r>
            <a:r>
              <a:rPr lang="en-US" altLang="zh-CN" sz="2000" b="1" dirty="0">
                <a:solidFill>
                  <a:srgbClr val="6B799C"/>
                </a:solidFill>
              </a:rPr>
              <a:t>)</a:t>
            </a:r>
            <a:r>
              <a:rPr lang="zh-CN" altLang="en-US" sz="2000" b="1" dirty="0">
                <a:solidFill>
                  <a:srgbClr val="6B799C"/>
                </a:solidFill>
              </a:rPr>
              <a:t>小学数学概念教学过程的设计</a:t>
            </a:r>
            <a:endParaRPr lang="en-US" altLang="zh-CN" sz="2000" b="1" dirty="0">
              <a:solidFill>
                <a:srgbClr val="6B799C"/>
              </a:solidFill>
            </a:endParaRPr>
          </a:p>
          <a:p>
            <a:r>
              <a:rPr lang="zh-CN" altLang="en-US" sz="2000" b="1" dirty="0">
                <a:solidFill>
                  <a:srgbClr val="6B799C"/>
                </a:solidFill>
              </a:rPr>
              <a:t>首先，</a:t>
            </a:r>
            <a:r>
              <a:rPr lang="zh-CN" altLang="en-US" sz="2000" dirty="0">
                <a:solidFill>
                  <a:srgbClr val="6B799C"/>
                </a:solidFill>
              </a:rPr>
              <a:t>教师要明确各环节的目标。教学设计的目的是要超越经验，让课堂教学的实施更具有科学性和合理性。因此，教师对教学过程要有整体性构思，要明确教学目标需要分为哪几个环节、每个环节的目的是什么。这种情况下，教学的过程会有清晰的层次，每个局部的目标十分明确，而且各个局部之间有着密切的联系，是逐步深入的。这种清晰的教学思路对学生的概念理解十分重要。</a:t>
            </a:r>
            <a:endParaRPr lang="en-US" altLang="zh-CN" sz="2000" dirty="0">
              <a:solidFill>
                <a:srgbClr val="6B799C"/>
              </a:solidFill>
            </a:endParaRPr>
          </a:p>
          <a:p>
            <a:endParaRPr lang="en-US" altLang="zh-CN" sz="2000" b="1" dirty="0">
              <a:solidFill>
                <a:srgbClr val="6B799C"/>
              </a:solidFill>
            </a:endParaRPr>
          </a:p>
          <a:p>
            <a:endParaRPr lang="en-US" altLang="zh-CN" dirty="0">
              <a:solidFill>
                <a:srgbClr val="6B799C"/>
              </a:solidFill>
            </a:endParaRPr>
          </a:p>
          <a:p>
            <a:endParaRPr lang="en-US" altLang="zh-CN" dirty="0">
              <a:solidFill>
                <a:srgbClr val="6B799C"/>
              </a:solidFill>
            </a:endParaRPr>
          </a:p>
        </p:txBody>
      </p:sp>
    </p:spTree>
    <p:extLst>
      <p:ext uri="{BB962C8B-B14F-4D97-AF65-F5344CB8AC3E}">
        <p14:creationId xmlns:p14="http://schemas.microsoft.com/office/powerpoint/2010/main" val="389033762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custDataLst>
              <p:tags r:id="rId2"/>
            </p:custDataLst>
          </p:nvPr>
        </p:nvSpPr>
        <p:spPr>
          <a:xfrm>
            <a:off x="620160" y="513841"/>
            <a:ext cx="5281533" cy="720000"/>
          </a:xfrm>
        </p:spPr>
        <p:txBody>
          <a:bodyPr lIns="0" tIns="0" rIns="0" bIns="0" anchor="b">
            <a:normAutofit fontScale="90000"/>
          </a:bodyPr>
          <a:lstStyle/>
          <a:p>
            <a:pPr algn="l" defTabSz="457200">
              <a:lnSpc>
                <a:spcPct val="100000"/>
              </a:lnSpc>
              <a:spcBef>
                <a:spcPts val="0"/>
              </a:spcBef>
              <a:spcAft>
                <a:spcPts val="0"/>
              </a:spcAft>
              <a:buClrTx/>
              <a:buSzTx/>
              <a:buFontTx/>
              <a:defRPr/>
            </a:pPr>
            <a:r>
              <a:rPr lang="zh-CN" altLang="en-US" sz="3200" b="1"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sym typeface="+mn-ea"/>
              </a:rPr>
              <a:t>一、小学数学概念课的设计要领</a:t>
            </a:r>
          </a:p>
        </p:txBody>
      </p:sp>
      <p:sp>
        <p:nvSpPr>
          <p:cNvPr id="11" name="椭圆 10"/>
          <p:cNvSpPr/>
          <p:nvPr>
            <p:custDataLst>
              <p:tags r:id="rId3"/>
            </p:custDataLst>
          </p:nvPr>
        </p:nvSpPr>
        <p:spPr>
          <a:xfrm>
            <a:off x="9745989" y="280016"/>
            <a:ext cx="1871225" cy="1871225"/>
          </a:xfrm>
          <a:prstGeom prst="ellipse">
            <a:avLst/>
          </a:prstGeom>
          <a:solidFill>
            <a:schemeClr val="accent1"/>
          </a:solidFill>
          <a:ln w="3175" cap="flat" cmpd="sng" algn="ctr">
            <a:solidFill>
              <a:schemeClr val="tx1">
                <a:lumMod val="40000"/>
                <a:lumOff val="60000"/>
                <a:alpha val="20000"/>
              </a:schemeClr>
            </a:solidFill>
            <a:prstDash val="solid"/>
            <a:miter lim="800000"/>
            <a:headEnd type="none" w="med" len="med"/>
            <a:tailEnd type="none" w="med" len="med"/>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 name="图片 3"/>
          <p:cNvPicPr>
            <a:picLocks noChangeAspect="1"/>
          </p:cNvPicPr>
          <p:nvPr>
            <p:custDataLst>
              <p:tags r:id="rId4"/>
            </p:custDataLst>
          </p:nvPr>
        </p:nvPicPr>
        <p:blipFill>
          <a:blip r:embed="rId11" cstate="print">
            <a:extLst>
              <a:ext uri="{28A0092B-C50C-407E-A947-70E740481C1C}">
                <a14:useLocalDpi xmlns:a14="http://schemas.microsoft.com/office/drawing/2010/main" val="0"/>
              </a:ext>
            </a:extLst>
          </a:blip>
          <a:srcRect t="157" b="157"/>
          <a:stretch>
            <a:fillRect/>
          </a:stretch>
        </p:blipFill>
        <p:spPr>
          <a:xfrm>
            <a:off x="7183120" y="513715"/>
            <a:ext cx="4926330" cy="4911090"/>
          </a:xfrm>
          <a:custGeom>
            <a:avLst/>
            <a:gdLst>
              <a:gd name="connsiteX0" fmla="*/ 989815 w 5410888"/>
              <a:gd name="connsiteY0" fmla="*/ 0 h 5393938"/>
              <a:gd name="connsiteX1" fmla="*/ 1974519 w 5410888"/>
              <a:gd name="connsiteY1" fmla="*/ 888612 h 5393938"/>
              <a:gd name="connsiteX2" fmla="*/ 1979442 w 5410888"/>
              <a:gd name="connsiteY2" fmla="*/ 986104 h 5393938"/>
              <a:gd name="connsiteX3" fmla="*/ 1980571 w 5410888"/>
              <a:gd name="connsiteY3" fmla="*/ 985995 h 5393938"/>
              <a:gd name="connsiteX4" fmla="*/ 1985485 w 5410888"/>
              <a:gd name="connsiteY4" fmla="*/ 1083303 h 5393938"/>
              <a:gd name="connsiteX5" fmla="*/ 3113630 w 5410888"/>
              <a:gd name="connsiteY5" fmla="*/ 2101358 h 5393938"/>
              <a:gd name="connsiteX6" fmla="*/ 3229575 w 5410888"/>
              <a:gd name="connsiteY6" fmla="*/ 2095503 h 5393938"/>
              <a:gd name="connsiteX7" fmla="*/ 3269085 w 5410888"/>
              <a:gd name="connsiteY7" fmla="*/ 2089473 h 5393938"/>
              <a:gd name="connsiteX8" fmla="*/ 3272119 w 5410888"/>
              <a:gd name="connsiteY8" fmla="*/ 2092831 h 5393938"/>
              <a:gd name="connsiteX9" fmla="*/ 3389084 w 5410888"/>
              <a:gd name="connsiteY9" fmla="*/ 2062756 h 5393938"/>
              <a:gd name="connsiteX10" fmla="*/ 3728204 w 5410888"/>
              <a:gd name="connsiteY10" fmla="*/ 2028570 h 5393938"/>
              <a:gd name="connsiteX11" fmla="*/ 5410888 w 5410888"/>
              <a:gd name="connsiteY11" fmla="*/ 3711254 h 5393938"/>
              <a:gd name="connsiteX12" fmla="*/ 3728204 w 5410888"/>
              <a:gd name="connsiteY12" fmla="*/ 5393938 h 5393938"/>
              <a:gd name="connsiteX13" fmla="*/ 2045520 w 5410888"/>
              <a:gd name="connsiteY13" fmla="*/ 3711254 h 5393938"/>
              <a:gd name="connsiteX14" fmla="*/ 2079706 w 5410888"/>
              <a:gd name="connsiteY14" fmla="*/ 3372135 h 5393938"/>
              <a:gd name="connsiteX15" fmla="*/ 2088475 w 5410888"/>
              <a:gd name="connsiteY15" fmla="*/ 3338034 h 5393938"/>
              <a:gd name="connsiteX16" fmla="*/ 2100768 w 5410888"/>
              <a:gd name="connsiteY16" fmla="*/ 3175552 h 5393938"/>
              <a:gd name="connsiteX17" fmla="*/ 1022845 w 5410888"/>
              <a:gd name="connsiteY17" fmla="*/ 1981065 h 5393938"/>
              <a:gd name="connsiteX18" fmla="*/ 992119 w 5410888"/>
              <a:gd name="connsiteY18" fmla="*/ 1979514 h 5393938"/>
              <a:gd name="connsiteX19" fmla="*/ 989815 w 5410888"/>
              <a:gd name="connsiteY19" fmla="*/ 1979630 h 5393938"/>
              <a:gd name="connsiteX20" fmla="*/ 0 w 5410888"/>
              <a:gd name="connsiteY20" fmla="*/ 989815 h 5393938"/>
              <a:gd name="connsiteX21" fmla="*/ 989815 w 5410888"/>
              <a:gd name="connsiteY21" fmla="*/ 0 h 53939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410888" h="5393938">
                <a:moveTo>
                  <a:pt x="989815" y="0"/>
                </a:moveTo>
                <a:cubicBezTo>
                  <a:pt x="1502309" y="0"/>
                  <a:pt x="1923831" y="389492"/>
                  <a:pt x="1974519" y="888612"/>
                </a:cubicBezTo>
                <a:lnTo>
                  <a:pt x="1979442" y="986104"/>
                </a:lnTo>
                <a:lnTo>
                  <a:pt x="1980571" y="985995"/>
                </a:lnTo>
                <a:lnTo>
                  <a:pt x="1985485" y="1083303"/>
                </a:lnTo>
                <a:cubicBezTo>
                  <a:pt x="2043557" y="1655129"/>
                  <a:pt x="2526482" y="2101358"/>
                  <a:pt x="3113630" y="2101358"/>
                </a:cubicBezTo>
                <a:cubicBezTo>
                  <a:pt x="3152773" y="2101358"/>
                  <a:pt x="3191453" y="2099375"/>
                  <a:pt x="3229575" y="2095503"/>
                </a:cubicBezTo>
                <a:lnTo>
                  <a:pt x="3269085" y="2089473"/>
                </a:lnTo>
                <a:lnTo>
                  <a:pt x="3272119" y="2092831"/>
                </a:lnTo>
                <a:lnTo>
                  <a:pt x="3389084" y="2062756"/>
                </a:lnTo>
                <a:cubicBezTo>
                  <a:pt x="3498623" y="2040341"/>
                  <a:pt x="3612039" y="2028570"/>
                  <a:pt x="3728204" y="2028570"/>
                </a:cubicBezTo>
                <a:cubicBezTo>
                  <a:pt x="4657525" y="2028570"/>
                  <a:pt x="5410888" y="2781933"/>
                  <a:pt x="5410888" y="3711254"/>
                </a:cubicBezTo>
                <a:cubicBezTo>
                  <a:pt x="5410888" y="4640575"/>
                  <a:pt x="4657525" y="5393938"/>
                  <a:pt x="3728204" y="5393938"/>
                </a:cubicBezTo>
                <a:cubicBezTo>
                  <a:pt x="2798883" y="5393938"/>
                  <a:pt x="2045520" y="4640575"/>
                  <a:pt x="2045520" y="3711254"/>
                </a:cubicBezTo>
                <a:cubicBezTo>
                  <a:pt x="2045520" y="3595089"/>
                  <a:pt x="2057292" y="3481673"/>
                  <a:pt x="2079706" y="3372135"/>
                </a:cubicBezTo>
                <a:lnTo>
                  <a:pt x="2088475" y="3338034"/>
                </a:lnTo>
                <a:lnTo>
                  <a:pt x="2100768" y="3175552"/>
                </a:lnTo>
                <a:cubicBezTo>
                  <a:pt x="2100768" y="2553876"/>
                  <a:pt x="1628299" y="2042552"/>
                  <a:pt x="1022845" y="1981065"/>
                </a:cubicBezTo>
                <a:lnTo>
                  <a:pt x="992119" y="1979514"/>
                </a:lnTo>
                <a:lnTo>
                  <a:pt x="989815" y="1979630"/>
                </a:lnTo>
                <a:cubicBezTo>
                  <a:pt x="443155" y="1979630"/>
                  <a:pt x="0" y="1536475"/>
                  <a:pt x="0" y="989815"/>
                </a:cubicBezTo>
                <a:cubicBezTo>
                  <a:pt x="0" y="443155"/>
                  <a:pt x="443155" y="0"/>
                  <a:pt x="989815" y="0"/>
                </a:cubicBezTo>
                <a:close/>
              </a:path>
            </a:pathLst>
          </a:custGeom>
          <a:solidFill>
            <a:schemeClr val="accent1"/>
          </a:solidFill>
          <a:ln w="3175" cap="flat" cmpd="sng" algn="ctr">
            <a:solidFill>
              <a:schemeClr val="tx1">
                <a:lumMod val="40000"/>
                <a:lumOff val="60000"/>
                <a:alpha val="20000"/>
              </a:schemeClr>
            </a:solidFill>
            <a:prstDash val="solid"/>
            <a:round/>
            <a:headEnd type="none" w="med" len="med"/>
            <a:tailEnd type="none" w="med" len="med"/>
          </a:ln>
        </p:spPr>
      </p:pic>
      <p:sp>
        <p:nvSpPr>
          <p:cNvPr id="3" name="任意多边形: 形状 2"/>
          <p:cNvSpPr/>
          <p:nvPr>
            <p:custDataLst>
              <p:tags r:id="rId5"/>
            </p:custDataLst>
          </p:nvPr>
        </p:nvSpPr>
        <p:spPr>
          <a:xfrm>
            <a:off x="10228793" y="-3888"/>
            <a:ext cx="1830008" cy="884407"/>
          </a:xfrm>
          <a:custGeom>
            <a:avLst/>
            <a:gdLst>
              <a:gd name="connsiteX0" fmla="*/ 0 w 1830008"/>
              <a:gd name="connsiteY0" fmla="*/ 0 h 884407"/>
              <a:gd name="connsiteX1" fmla="*/ 1830008 w 1830008"/>
              <a:gd name="connsiteY1" fmla="*/ 0 h 884407"/>
              <a:gd name="connsiteX2" fmla="*/ 1826903 w 1830008"/>
              <a:gd name="connsiteY2" fmla="*/ 61496 h 884407"/>
              <a:gd name="connsiteX3" fmla="*/ 915004 w 1830008"/>
              <a:gd name="connsiteY3" fmla="*/ 884407 h 884407"/>
              <a:gd name="connsiteX4" fmla="*/ 3105 w 1830008"/>
              <a:gd name="connsiteY4" fmla="*/ 61496 h 884407"/>
              <a:gd name="connsiteX5" fmla="*/ 0 w 1830008"/>
              <a:gd name="connsiteY5" fmla="*/ 0 h 8844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30008" h="884407">
                <a:moveTo>
                  <a:pt x="0" y="0"/>
                </a:moveTo>
                <a:lnTo>
                  <a:pt x="1830008" y="0"/>
                </a:lnTo>
                <a:lnTo>
                  <a:pt x="1826903" y="61496"/>
                </a:lnTo>
                <a:cubicBezTo>
                  <a:pt x="1779962" y="523713"/>
                  <a:pt x="1389605" y="884407"/>
                  <a:pt x="915004" y="884407"/>
                </a:cubicBezTo>
                <a:cubicBezTo>
                  <a:pt x="440403" y="884407"/>
                  <a:pt x="50046" y="523713"/>
                  <a:pt x="3105" y="61496"/>
                </a:cubicBezTo>
                <a:lnTo>
                  <a:pt x="0" y="0"/>
                </a:lnTo>
                <a:close/>
              </a:path>
            </a:pathLst>
          </a:custGeom>
          <a:solidFill>
            <a:schemeClr val="tx1">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5" name="任意多边形: 形状 14"/>
          <p:cNvSpPr/>
          <p:nvPr>
            <p:custDataLst>
              <p:tags r:id="rId6"/>
            </p:custDataLst>
          </p:nvPr>
        </p:nvSpPr>
        <p:spPr>
          <a:xfrm>
            <a:off x="5519420" y="5098415"/>
            <a:ext cx="3309620" cy="1759585"/>
          </a:xfrm>
          <a:custGeom>
            <a:avLst/>
            <a:gdLst>
              <a:gd name="connsiteX0" fmla="*/ 1772998 w 3545996"/>
              <a:gd name="connsiteY0" fmla="*/ 0 h 1920395"/>
              <a:gd name="connsiteX1" fmla="*/ 3545996 w 3545996"/>
              <a:gd name="connsiteY1" fmla="*/ 1772998 h 1920395"/>
              <a:gd name="connsiteX2" fmla="*/ 3538553 w 3545996"/>
              <a:gd name="connsiteY2" fmla="*/ 1920395 h 1920395"/>
              <a:gd name="connsiteX3" fmla="*/ 7443 w 3545996"/>
              <a:gd name="connsiteY3" fmla="*/ 1920395 h 1920395"/>
              <a:gd name="connsiteX4" fmla="*/ 0 w 3545996"/>
              <a:gd name="connsiteY4" fmla="*/ 1772998 h 1920395"/>
              <a:gd name="connsiteX5" fmla="*/ 1772998 w 3545996"/>
              <a:gd name="connsiteY5" fmla="*/ 0 h 1920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45996" h="1920395">
                <a:moveTo>
                  <a:pt x="1772998" y="0"/>
                </a:moveTo>
                <a:cubicBezTo>
                  <a:pt x="2752198" y="0"/>
                  <a:pt x="3545996" y="793798"/>
                  <a:pt x="3545996" y="1772998"/>
                </a:cubicBezTo>
                <a:lnTo>
                  <a:pt x="3538553" y="1920395"/>
                </a:lnTo>
                <a:lnTo>
                  <a:pt x="7443" y="1920395"/>
                </a:lnTo>
                <a:lnTo>
                  <a:pt x="0" y="1772998"/>
                </a:lnTo>
                <a:cubicBezTo>
                  <a:pt x="0" y="793798"/>
                  <a:pt x="793798" y="0"/>
                  <a:pt x="1772998" y="0"/>
                </a:cubicBezTo>
                <a:close/>
              </a:path>
            </a:pathLst>
          </a:custGeom>
          <a:solidFill>
            <a:schemeClr val="tx1">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19" name="任意多边形: 形状 18"/>
          <p:cNvSpPr/>
          <p:nvPr>
            <p:custDataLst>
              <p:tags r:id="rId7"/>
            </p:custDataLst>
          </p:nvPr>
        </p:nvSpPr>
        <p:spPr>
          <a:xfrm>
            <a:off x="62542" y="1"/>
            <a:ext cx="1169874" cy="778919"/>
          </a:xfrm>
          <a:custGeom>
            <a:avLst/>
            <a:gdLst>
              <a:gd name="connsiteX0" fmla="*/ 35505 w 1169874"/>
              <a:gd name="connsiteY0" fmla="*/ 0 h 778919"/>
              <a:gd name="connsiteX1" fmla="*/ 1134369 w 1169874"/>
              <a:gd name="connsiteY1" fmla="*/ 0 h 778919"/>
              <a:gd name="connsiteX2" fmla="*/ 1157990 w 1169874"/>
              <a:gd name="connsiteY2" fmla="*/ 76097 h 778919"/>
              <a:gd name="connsiteX3" fmla="*/ 1169874 w 1169874"/>
              <a:gd name="connsiteY3" fmla="*/ 193982 h 778919"/>
              <a:gd name="connsiteX4" fmla="*/ 584937 w 1169874"/>
              <a:gd name="connsiteY4" fmla="*/ 778919 h 778919"/>
              <a:gd name="connsiteX5" fmla="*/ 0 w 1169874"/>
              <a:gd name="connsiteY5" fmla="*/ 193982 h 778919"/>
              <a:gd name="connsiteX6" fmla="*/ 11884 w 1169874"/>
              <a:gd name="connsiteY6" fmla="*/ 76097 h 778919"/>
              <a:gd name="connsiteX7" fmla="*/ 35505 w 1169874"/>
              <a:gd name="connsiteY7" fmla="*/ 0 h 7789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874" h="778919">
                <a:moveTo>
                  <a:pt x="35505" y="0"/>
                </a:moveTo>
                <a:lnTo>
                  <a:pt x="1134369" y="0"/>
                </a:lnTo>
                <a:lnTo>
                  <a:pt x="1157990" y="76097"/>
                </a:lnTo>
                <a:cubicBezTo>
                  <a:pt x="1165782" y="114175"/>
                  <a:pt x="1169874" y="153601"/>
                  <a:pt x="1169874" y="193982"/>
                </a:cubicBezTo>
                <a:cubicBezTo>
                  <a:pt x="1169874" y="517034"/>
                  <a:pt x="907989" y="778919"/>
                  <a:pt x="584937" y="778919"/>
                </a:cubicBezTo>
                <a:cubicBezTo>
                  <a:pt x="261885" y="778919"/>
                  <a:pt x="0" y="517034"/>
                  <a:pt x="0" y="193982"/>
                </a:cubicBezTo>
                <a:cubicBezTo>
                  <a:pt x="0" y="153601"/>
                  <a:pt x="4092" y="114175"/>
                  <a:pt x="11884" y="76097"/>
                </a:cubicBezTo>
                <a:lnTo>
                  <a:pt x="35505" y="0"/>
                </a:lnTo>
                <a:close/>
              </a:path>
            </a:pathLst>
          </a:custGeom>
          <a:solidFill>
            <a:schemeClr val="tx1">
              <a:lumMod val="40000"/>
              <a:lumOff val="60000"/>
              <a:alpha val="1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p>
        </p:txBody>
      </p:sp>
      <p:sp>
        <p:nvSpPr>
          <p:cNvPr id="5" name="矩形 4"/>
          <p:cNvSpPr/>
          <p:nvPr>
            <p:custDataLst>
              <p:tags r:id="rId8"/>
            </p:custDataLst>
          </p:nvPr>
        </p:nvSpPr>
        <p:spPr>
          <a:xfrm>
            <a:off x="196850" y="1747681"/>
            <a:ext cx="6986270" cy="4987290"/>
          </a:xfrm>
          <a:prstGeom prst="rect">
            <a:avLst/>
          </a:prstGeom>
        </p:spPr>
        <p:txBody>
          <a:bodyPr wrap="square" lIns="0" tIns="0" rIns="0" bIns="0" anchor="t">
            <a:normAutofit/>
          </a:bodyPr>
          <a:lstStyle/>
          <a:p>
            <a:pPr marL="342900" indent="-342900">
              <a:buFont typeface="Arial" panose="020B0604020202020204" pitchFamily="34" charset="0"/>
              <a:buChar char="•"/>
            </a:pPr>
            <a:r>
              <a:rPr lang="zh-CN" altLang="en-US" sz="2000" b="1" dirty="0">
                <a:solidFill>
                  <a:srgbClr val="6B799C"/>
                </a:solidFill>
              </a:rPr>
              <a:t>其次，</a:t>
            </a:r>
            <a:r>
              <a:rPr lang="zh-CN" altLang="en-US" sz="2000" dirty="0">
                <a:solidFill>
                  <a:srgbClr val="6B799C"/>
                </a:solidFill>
              </a:rPr>
              <a:t>练习题目的选取要具有针对性。不同类型、不同难度、不同复杂程度的数学题目有很多，教师选择或编制数学题目时不能盲目，要有明确的目的，要针对具体环节和层次目标确定题目，重在帮助学生理解并掌握数学概念。如果已经有题目可以起到相同作用，就不必再重复选取类似的题目。</a:t>
            </a:r>
            <a:endParaRPr lang="en-US" altLang="zh-CN"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b="1" dirty="0">
                <a:solidFill>
                  <a:srgbClr val="6B799C"/>
                </a:solidFill>
              </a:rPr>
              <a:t>最后，</a:t>
            </a:r>
            <a:r>
              <a:rPr lang="zh-CN" altLang="en-US" sz="2000" dirty="0">
                <a:solidFill>
                  <a:srgbClr val="6B799C"/>
                </a:solidFill>
              </a:rPr>
              <a:t>要善于运用类比和反例帮助学生理解数学概念。数学概念内涵和外延的理解离不开比较，教师在教学设计时，可以考虑在适当内容处，通过类比和反例等帮助学生厘清概念的内涵和外延，从而掌握概念的本质特征。例如，在教学“平行”这一概念时，可通过线段延长后可能相交的反例让学生理解平行是针对直线而言的。</a:t>
            </a: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5B9BD5">
                    <a:lumMod val="50000"/>
                  </a:srgbClr>
                </a:solidFill>
                <a:latin typeface="幼圆" panose="02010509060101010101" pitchFamily="49" charset="-122"/>
                <a:ea typeface="幼圆" panose="02010509060101010101" pitchFamily="49" charset="-122"/>
                <a:sym typeface="+mn-ea"/>
              </a:rPr>
              <a:t>小学</a:t>
            </a: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数学概念课的教学要点</a:t>
            </a:r>
          </a:p>
        </p:txBody>
      </p:sp>
      <p:sp>
        <p:nvSpPr>
          <p:cNvPr id="5" name="文本框 4"/>
          <p:cNvSpPr txBox="1"/>
          <p:nvPr/>
        </p:nvSpPr>
        <p:spPr>
          <a:xfrm>
            <a:off x="1081405" y="1028065"/>
            <a:ext cx="10395585" cy="5546090"/>
          </a:xfrm>
          <a:prstGeom prst="rect">
            <a:avLst/>
          </a:prstGeom>
          <a:noFill/>
        </p:spPr>
        <p:txBody>
          <a:bodyPr wrap="square">
            <a:noAutofit/>
          </a:bodyPr>
          <a:lstStyle/>
          <a:p>
            <a:r>
              <a:rPr lang="zh-CN" altLang="en-US" sz="2000" dirty="0">
                <a:solidFill>
                  <a:srgbClr val="6B799C"/>
                </a:solidFill>
              </a:rPr>
              <a:t>小学数学概念课与其他类型的课的教学有诸多共性，同时也有其独特性，例如，概念形成与概念同化是概念学习和获得的两种重要方式，这需要教师在教学过程中引起注意，并设计相应的教学。</a:t>
            </a:r>
            <a:endParaRPr lang="en-US" altLang="zh-CN" sz="2000" dirty="0">
              <a:solidFill>
                <a:srgbClr val="6B799C"/>
              </a:solidFill>
            </a:endParaRPr>
          </a:p>
          <a:p>
            <a:endParaRPr lang="en-US" altLang="zh-CN" sz="2000" dirty="0">
              <a:solidFill>
                <a:srgbClr val="6B799C"/>
              </a:solidFill>
            </a:endParaRPr>
          </a:p>
          <a:p>
            <a:r>
              <a:rPr lang="zh-CN" altLang="en-US" sz="2400" dirty="0">
                <a:solidFill>
                  <a:srgbClr val="6B799C"/>
                </a:solidFill>
              </a:rPr>
              <a:t>         </a:t>
            </a:r>
            <a:r>
              <a:rPr lang="zh-CN" altLang="en-US" sz="2400" b="1" dirty="0">
                <a:solidFill>
                  <a:srgbClr val="6B799C"/>
                </a:solidFill>
              </a:rPr>
              <a:t>（一）数学概念形成的教学</a:t>
            </a:r>
            <a:endParaRPr lang="zh-CN" altLang="en-US" sz="2400" dirty="0">
              <a:solidFill>
                <a:srgbClr val="6B799C"/>
              </a:solidFill>
            </a:endParaRPr>
          </a:p>
          <a:p>
            <a:r>
              <a:rPr lang="zh-CN" altLang="en-US" sz="2000" dirty="0">
                <a:solidFill>
                  <a:srgbClr val="6B799C"/>
                </a:solidFill>
              </a:rPr>
              <a:t>概念形成是利用概念所反映的不同事例，让学生去发现概念的本质属性，继而形成新概念的一种方式。概念形成过程的实质是“抽象出某一类对象或事物的共同本质特征的过程”。曹才翰与章建跃等人提出了概念形成过程包含的七个要素：</a:t>
            </a:r>
            <a:endParaRPr lang="en-US" altLang="zh-CN" sz="2000" dirty="0">
              <a:solidFill>
                <a:srgbClr val="6B799C"/>
              </a:solidFill>
            </a:endParaRPr>
          </a:p>
          <a:p>
            <a:r>
              <a:rPr lang="zh-CN" altLang="en-US" sz="2000" dirty="0">
                <a:solidFill>
                  <a:srgbClr val="6B799C"/>
                </a:solidFill>
              </a:rPr>
              <a:t>（</a:t>
            </a:r>
            <a:r>
              <a:rPr lang="en-US" altLang="zh-CN" sz="2000" dirty="0">
                <a:solidFill>
                  <a:srgbClr val="6B799C"/>
                </a:solidFill>
              </a:rPr>
              <a:t>1</a:t>
            </a:r>
            <a:r>
              <a:rPr lang="zh-CN" altLang="en-US" sz="2000" dirty="0">
                <a:solidFill>
                  <a:srgbClr val="6B799C"/>
                </a:solidFill>
              </a:rPr>
              <a:t>）辨别：刺激模式；</a:t>
            </a:r>
          </a:p>
          <a:p>
            <a:r>
              <a:rPr lang="zh-CN" altLang="en-US" sz="2000" dirty="0">
                <a:solidFill>
                  <a:srgbClr val="6B799C"/>
                </a:solidFill>
              </a:rPr>
              <a:t>（</a:t>
            </a:r>
            <a:r>
              <a:rPr lang="en-US" altLang="zh-CN" sz="2000" dirty="0">
                <a:solidFill>
                  <a:srgbClr val="6B799C"/>
                </a:solidFill>
              </a:rPr>
              <a:t>2</a:t>
            </a:r>
            <a:r>
              <a:rPr lang="zh-CN" altLang="en-US" sz="2000" dirty="0">
                <a:solidFill>
                  <a:srgbClr val="6B799C"/>
                </a:solidFill>
              </a:rPr>
              <a:t>）分化：各种属性；</a:t>
            </a:r>
          </a:p>
          <a:p>
            <a:r>
              <a:rPr lang="zh-CN" altLang="en-US" sz="2000" dirty="0">
                <a:solidFill>
                  <a:srgbClr val="6B799C"/>
                </a:solidFill>
              </a:rPr>
              <a:t>（</a:t>
            </a:r>
            <a:r>
              <a:rPr lang="en-US" altLang="zh-CN" sz="2000" dirty="0">
                <a:solidFill>
                  <a:srgbClr val="6B799C"/>
                </a:solidFill>
              </a:rPr>
              <a:t>3</a:t>
            </a:r>
            <a:r>
              <a:rPr lang="zh-CN" altLang="en-US" sz="2000" dirty="0">
                <a:solidFill>
                  <a:srgbClr val="6B799C"/>
                </a:solidFill>
              </a:rPr>
              <a:t>）类化：共同属性；</a:t>
            </a:r>
          </a:p>
          <a:p>
            <a:r>
              <a:rPr lang="zh-CN" altLang="en-US" sz="2000" dirty="0">
                <a:solidFill>
                  <a:srgbClr val="6B799C"/>
                </a:solidFill>
              </a:rPr>
              <a:t>（</a:t>
            </a:r>
            <a:r>
              <a:rPr lang="en-US" altLang="zh-CN" sz="2000" dirty="0">
                <a:solidFill>
                  <a:srgbClr val="6B799C"/>
                </a:solidFill>
              </a:rPr>
              <a:t>4</a:t>
            </a:r>
            <a:r>
              <a:rPr lang="zh-CN" altLang="en-US" sz="2000" dirty="0">
                <a:solidFill>
                  <a:srgbClr val="6B799C"/>
                </a:solidFill>
              </a:rPr>
              <a:t>）抽象：本质属性；</a:t>
            </a:r>
          </a:p>
          <a:p>
            <a:r>
              <a:rPr lang="zh-CN" altLang="en-US" sz="2000" dirty="0">
                <a:solidFill>
                  <a:srgbClr val="6B799C"/>
                </a:solidFill>
              </a:rPr>
              <a:t>（</a:t>
            </a:r>
            <a:r>
              <a:rPr lang="en-US" altLang="zh-CN" sz="2000" dirty="0">
                <a:solidFill>
                  <a:srgbClr val="6B799C"/>
                </a:solidFill>
              </a:rPr>
              <a:t>5</a:t>
            </a:r>
            <a:r>
              <a:rPr lang="zh-CN" altLang="en-US" sz="2000" dirty="0">
                <a:solidFill>
                  <a:srgbClr val="6B799C"/>
                </a:solidFill>
              </a:rPr>
              <a:t>）检验：确认；</a:t>
            </a:r>
          </a:p>
          <a:p>
            <a:r>
              <a:rPr lang="zh-CN" altLang="en-US" sz="2000" dirty="0">
                <a:solidFill>
                  <a:srgbClr val="6B799C"/>
                </a:solidFill>
              </a:rPr>
              <a:t>（</a:t>
            </a:r>
            <a:r>
              <a:rPr lang="en-US" altLang="zh-CN" sz="2000" dirty="0">
                <a:solidFill>
                  <a:srgbClr val="6B799C"/>
                </a:solidFill>
              </a:rPr>
              <a:t>6</a:t>
            </a:r>
            <a:r>
              <a:rPr lang="zh-CN" altLang="en-US" sz="2000" dirty="0">
                <a:solidFill>
                  <a:srgbClr val="6B799C"/>
                </a:solidFill>
              </a:rPr>
              <a:t>）概括：形成概念；</a:t>
            </a:r>
          </a:p>
          <a:p>
            <a:r>
              <a:rPr lang="zh-CN" altLang="en-US" sz="2000" dirty="0">
                <a:solidFill>
                  <a:srgbClr val="6B799C"/>
                </a:solidFill>
              </a:rPr>
              <a:t>（</a:t>
            </a:r>
            <a:r>
              <a:rPr lang="en-US" altLang="zh-CN" sz="2000" dirty="0">
                <a:solidFill>
                  <a:srgbClr val="6B799C"/>
                </a:solidFill>
              </a:rPr>
              <a:t>7</a:t>
            </a:r>
            <a:r>
              <a:rPr lang="zh-CN" altLang="en-US" sz="2000" dirty="0">
                <a:solidFill>
                  <a:srgbClr val="6B799C"/>
                </a:solidFill>
              </a:rPr>
              <a:t>）形式：用符号表示。</a:t>
            </a:r>
            <a:endParaRPr lang="en-US" altLang="zh-CN" sz="2000" dirty="0">
              <a:solidFill>
                <a:srgbClr val="6B799C"/>
              </a:solidFill>
            </a:endParaRPr>
          </a:p>
          <a:p>
            <a:endParaRPr lang="en-US" altLang="zh-CN" sz="2000" dirty="0">
              <a:solidFill>
                <a:srgbClr val="6B799C"/>
              </a:solidFill>
            </a:endParaRPr>
          </a:p>
          <a:p>
            <a:r>
              <a:rPr lang="zh-CN" altLang="en-US" sz="2000" dirty="0">
                <a:solidFill>
                  <a:srgbClr val="6B799C"/>
                </a:solidFill>
              </a:rPr>
              <a:t>教师在引入数学概念时，实例的恰当选择是非常重要的，</a:t>
            </a:r>
            <a:r>
              <a:rPr lang="zh-CN" altLang="en-US" sz="2000" b="1" dirty="0">
                <a:solidFill>
                  <a:srgbClr val="6B799C"/>
                </a:solidFill>
              </a:rPr>
              <a:t>选择时应该注意以下几点。</a:t>
            </a:r>
          </a:p>
          <a:p>
            <a:endParaRPr lang="en-US" altLang="zh-CN"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燕尾形 5"/>
          <p:cNvSpPr/>
          <p:nvPr/>
        </p:nvSpPr>
        <p:spPr>
          <a:xfrm>
            <a:off x="530441" y="2126392"/>
            <a:ext cx="2002971" cy="711200"/>
          </a:xfrm>
          <a:prstGeom prst="chevron">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8" name="燕尾形 7"/>
          <p:cNvSpPr/>
          <p:nvPr/>
        </p:nvSpPr>
        <p:spPr>
          <a:xfrm>
            <a:off x="2532890" y="2126392"/>
            <a:ext cx="2002971" cy="711200"/>
          </a:xfrm>
          <a:prstGeom prst="chevron">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0" name="燕尾形 9"/>
          <p:cNvSpPr/>
          <p:nvPr/>
        </p:nvSpPr>
        <p:spPr>
          <a:xfrm>
            <a:off x="4790860" y="2126392"/>
            <a:ext cx="2002971" cy="711200"/>
          </a:xfrm>
          <a:prstGeom prst="chevron">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1" name="燕尾形 10"/>
          <p:cNvSpPr/>
          <p:nvPr/>
        </p:nvSpPr>
        <p:spPr>
          <a:xfrm>
            <a:off x="6996760" y="2126392"/>
            <a:ext cx="2002971" cy="711200"/>
          </a:xfrm>
          <a:prstGeom prst="chevron">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3" name="文本框 12"/>
          <p:cNvSpPr txBox="1"/>
          <p:nvPr/>
        </p:nvSpPr>
        <p:spPr>
          <a:xfrm>
            <a:off x="957580" y="2282190"/>
            <a:ext cx="1320165"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针对性</a:t>
            </a:r>
          </a:p>
        </p:txBody>
      </p:sp>
      <p:sp>
        <p:nvSpPr>
          <p:cNvPr id="14" name="文本框 13"/>
          <p:cNvSpPr txBox="1"/>
          <p:nvPr/>
        </p:nvSpPr>
        <p:spPr>
          <a:xfrm>
            <a:off x="2960376" y="2281937"/>
            <a:ext cx="1302938"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可比性</a:t>
            </a:r>
          </a:p>
        </p:txBody>
      </p:sp>
      <p:sp>
        <p:nvSpPr>
          <p:cNvPr id="15" name="文本框 14"/>
          <p:cNvSpPr txBox="1"/>
          <p:nvPr/>
        </p:nvSpPr>
        <p:spPr>
          <a:xfrm>
            <a:off x="5274861" y="2281937"/>
            <a:ext cx="1302938"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适量性</a:t>
            </a:r>
          </a:p>
        </p:txBody>
      </p:sp>
      <p:sp>
        <p:nvSpPr>
          <p:cNvPr id="16" name="文本框 15"/>
          <p:cNvSpPr txBox="1"/>
          <p:nvPr/>
        </p:nvSpPr>
        <p:spPr>
          <a:xfrm>
            <a:off x="7511435" y="2281937"/>
            <a:ext cx="1302938" cy="398780"/>
          </a:xfrm>
          <a:prstGeom prst="rect">
            <a:avLst/>
          </a:prstGeom>
          <a:noFill/>
        </p:spPr>
        <p:txBody>
          <a:bodyPr wrap="square" rtlCol="0">
            <a:spAutoFit/>
          </a:bodyPr>
          <a:lstStyle/>
          <a:p>
            <a:pPr algn="ctr"/>
            <a:r>
              <a:rPr lang="zh-CN" altLang="en-US" sz="2000" b="1" dirty="0">
                <a:solidFill>
                  <a:schemeClr val="bg1"/>
                </a:solidFill>
                <a:latin typeface="微软雅黑" panose="020B0503020204020204" charset="-122"/>
                <a:ea typeface="微软雅黑" panose="020B0503020204020204" charset="-122"/>
              </a:rPr>
              <a:t>趣味性</a:t>
            </a: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文本框 31"/>
          <p:cNvSpPr txBox="1"/>
          <p:nvPr/>
        </p:nvSpPr>
        <p:spPr>
          <a:xfrm>
            <a:off x="875030" y="398780"/>
            <a:ext cx="5598795" cy="958850"/>
          </a:xfrm>
          <a:prstGeom prst="rect">
            <a:avLst/>
          </a:prstGeom>
          <a:noFill/>
        </p:spPr>
        <p:txBody>
          <a:bodyPr wrap="square" rtlCol="0">
            <a:noAutofit/>
          </a:bodyPr>
          <a:lstStyle/>
          <a:p>
            <a:pPr lvl="0" defTabSz="457200">
              <a:defRPr/>
            </a:pPr>
            <a:r>
              <a:rPr lang="zh-CN" altLang="en-US" sz="2800" b="1" noProof="0" dirty="0">
                <a:ln>
                  <a:noFill/>
                </a:ln>
                <a:solidFill>
                  <a:srgbClr val="5B9BD5">
                    <a:lumMod val="50000"/>
                  </a:srgbClr>
                </a:solidFill>
                <a:effectLst/>
                <a:uLnTx/>
                <a:uFillTx/>
                <a:latin typeface="幼圆" panose="02010509060101010101" pitchFamily="49" charset="-122"/>
                <a:ea typeface="幼圆" panose="02010509060101010101" pitchFamily="49" charset="-122"/>
                <a:sym typeface="+mn-ea"/>
              </a:rPr>
              <a:t>二、</a:t>
            </a:r>
            <a:r>
              <a:rPr lang="zh-CN" altLang="en-US" sz="2800" b="1" dirty="0">
                <a:solidFill>
                  <a:srgbClr val="5B9BD5">
                    <a:lumMod val="50000"/>
                  </a:srgbClr>
                </a:solidFill>
                <a:latin typeface="幼圆" panose="02010509060101010101" pitchFamily="49" charset="-122"/>
                <a:ea typeface="幼圆" panose="02010509060101010101" pitchFamily="49" charset="-122"/>
                <a:sym typeface="+mn-ea"/>
              </a:rPr>
              <a:t>小学</a:t>
            </a:r>
            <a:r>
              <a:rPr lang="zh-CN" altLang="en-US" sz="2800" b="1" noProof="0" dirty="0">
                <a:ln>
                  <a:noFill/>
                </a:ln>
                <a:solidFill>
                  <a:srgbClr val="5B9BD5">
                    <a:lumMod val="50000"/>
                  </a:srgbClr>
                </a:solidFill>
                <a:effectLst/>
                <a:uLnTx/>
                <a:uFillTx/>
                <a:latin typeface="幼圆" panose="02010509060101010101" pitchFamily="49" charset="-122"/>
                <a:ea typeface="幼圆" panose="02010509060101010101" pitchFamily="49" charset="-122"/>
                <a:sym typeface="+mn-ea"/>
              </a:rPr>
              <a:t>数学概念课的教学要点</a:t>
            </a:r>
          </a:p>
        </p:txBody>
      </p:sp>
      <p:sp>
        <p:nvSpPr>
          <p:cNvPr id="2" name="燕尾形 1"/>
          <p:cNvSpPr/>
          <p:nvPr/>
        </p:nvSpPr>
        <p:spPr>
          <a:xfrm>
            <a:off x="9318955" y="2126392"/>
            <a:ext cx="2002971" cy="711200"/>
          </a:xfrm>
          <a:prstGeom prst="chevron">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3" name="文本框 2"/>
          <p:cNvSpPr txBox="1"/>
          <p:nvPr/>
        </p:nvSpPr>
        <p:spPr>
          <a:xfrm>
            <a:off x="9839325" y="2312670"/>
            <a:ext cx="1082675" cy="398780"/>
          </a:xfrm>
          <a:prstGeom prst="rect">
            <a:avLst/>
          </a:prstGeom>
          <a:noFill/>
        </p:spPr>
        <p:txBody>
          <a:bodyPr wrap="square" rtlCol="0">
            <a:spAutoFit/>
          </a:bodyPr>
          <a:lstStyle/>
          <a:p>
            <a:r>
              <a:rPr lang="zh-CN" altLang="en-US" sz="2000" b="1" dirty="0">
                <a:solidFill>
                  <a:schemeClr val="bg1"/>
                </a:solidFill>
                <a:latin typeface="微软雅黑" panose="020B0503020204020204" charset="-122"/>
                <a:ea typeface="微软雅黑" panose="020B0503020204020204" charset="-122"/>
                <a:sym typeface="+mn-ea"/>
              </a:rPr>
              <a:t>参与性</a:t>
            </a:r>
          </a:p>
        </p:txBody>
      </p:sp>
      <p:sp>
        <p:nvSpPr>
          <p:cNvPr id="4" name="文本框 3"/>
          <p:cNvSpPr txBox="1"/>
          <p:nvPr/>
        </p:nvSpPr>
        <p:spPr>
          <a:xfrm>
            <a:off x="847090" y="3606800"/>
            <a:ext cx="10584180" cy="1971675"/>
          </a:xfrm>
          <a:prstGeom prst="rect">
            <a:avLst/>
          </a:prstGeom>
          <a:noFill/>
        </p:spPr>
        <p:txBody>
          <a:bodyPr wrap="square" rtlCol="0">
            <a:noAutofit/>
          </a:bodyPr>
          <a:lstStyle/>
          <a:p>
            <a:r>
              <a:rPr lang="zh-CN" altLang="en-US" sz="2000" b="1" dirty="0">
                <a:solidFill>
                  <a:srgbClr val="6B799C"/>
                </a:solidFill>
              </a:rPr>
              <a:t>例如，</a:t>
            </a:r>
            <a:r>
              <a:rPr lang="zh-CN" altLang="en-US" sz="2000" dirty="0">
                <a:solidFill>
                  <a:srgbClr val="6B799C"/>
                </a:solidFill>
              </a:rPr>
              <a:t>人教版四年级上册</a:t>
            </a:r>
            <a:r>
              <a:rPr lang="en-US" altLang="zh-CN" sz="2000" dirty="0">
                <a:solidFill>
                  <a:srgbClr val="6B799C"/>
                </a:solidFill>
              </a:rPr>
              <a:t>《</a:t>
            </a:r>
            <a:r>
              <a:rPr lang="zh-CN" altLang="en-US" sz="2000" dirty="0">
                <a:solidFill>
                  <a:srgbClr val="6B799C"/>
                </a:solidFill>
              </a:rPr>
              <a:t>平行四边形的认识</a:t>
            </a:r>
            <a:r>
              <a:rPr lang="en-US" altLang="zh-CN" sz="2000" dirty="0">
                <a:solidFill>
                  <a:srgbClr val="6B799C"/>
                </a:solidFill>
              </a:rPr>
              <a:t>》</a:t>
            </a:r>
            <a:r>
              <a:rPr lang="zh-CN" altLang="en-US" sz="2000" dirty="0">
                <a:solidFill>
                  <a:srgbClr val="6B799C"/>
                </a:solidFill>
              </a:rPr>
              <a:t>中的例</a:t>
            </a:r>
            <a:r>
              <a:rPr lang="en-US" altLang="zh-CN" sz="2000" dirty="0">
                <a:solidFill>
                  <a:srgbClr val="6B799C"/>
                </a:solidFill>
              </a:rPr>
              <a:t>1</a:t>
            </a:r>
            <a:r>
              <a:rPr lang="zh-CN" altLang="en-US" sz="2000" dirty="0">
                <a:solidFill>
                  <a:srgbClr val="6B799C"/>
                </a:solidFill>
              </a:rPr>
              <a:t>：我们认识过平行四边形，你能说出在哪些地方见过平行四边形吗？在学生表达的基础上，教材给出了三种实物，然后从实物抽象出几何图形。进一步建议用两把三角尺研究一下，平行四边形的边有什么特点？学生会发现对边互相平行，对边也相等。在教学过程中，虽然强调研究边，但是可能仍然会有同学发现或者给出“对角相等”的结论。在这些结论的基础上给平行四边形下定义，可能会出现“对边互相平行的四边形是平行四边形”“对边相等的四边形是平行四边形”“对角相等的四边形是平行四边形”等多组定义，这些定义对于平行四边形来说都是充分必要的。如何将这些定义与教材给出的描述呼应起来？可能只要问“这个图形叫什么？”“用发现的哪个结论大家都能接受呢？”很自然地得到“两组对边分别互相平行的四边形叫做平行四边形”，教材中把定义权还给了学生。</a:t>
            </a:r>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5B9BD5">
                    <a:lumMod val="50000"/>
                  </a:srgbClr>
                </a:solidFill>
                <a:latin typeface="幼圆" panose="02010509060101010101" pitchFamily="49" charset="-122"/>
                <a:ea typeface="幼圆" panose="02010509060101010101" pitchFamily="49" charset="-122"/>
                <a:sym typeface="+mn-ea"/>
              </a:rPr>
              <a:t>小学</a:t>
            </a: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数学概念课的教学要点</a:t>
            </a:r>
          </a:p>
        </p:txBody>
      </p:sp>
      <p:sp>
        <p:nvSpPr>
          <p:cNvPr id="4" name="文本框 3"/>
          <p:cNvSpPr txBox="1"/>
          <p:nvPr/>
        </p:nvSpPr>
        <p:spPr>
          <a:xfrm>
            <a:off x="826881" y="1322823"/>
            <a:ext cx="10069010" cy="538609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（二）数学概念同化的教学</a:t>
            </a:r>
            <a:endParaRPr lang="en-US" altLang="zh-CN" sz="2400" b="1" dirty="0">
              <a:solidFill>
                <a:srgbClr val="6B799C"/>
              </a:solidFill>
            </a:endParaRPr>
          </a:p>
          <a:p>
            <a:r>
              <a:rPr lang="zh-CN" altLang="en-US" sz="2000" dirty="0">
                <a:solidFill>
                  <a:srgbClr val="6B799C"/>
                </a:solidFill>
              </a:rPr>
              <a:t>概念同化是由学生自发地将自我认知结构中原有的相关概念与新概念进行联系和作用，在领悟其含义后获得新概念的一种方式。这一教学方式与奥苏伯尔提出的“有意义接受学习理论”较为契合，是一种“接受学习”的方式。</a:t>
            </a:r>
            <a:endParaRPr lang="en-US" altLang="zh-CN" sz="2000" dirty="0">
              <a:solidFill>
                <a:srgbClr val="6B799C"/>
              </a:solidFill>
            </a:endParaRPr>
          </a:p>
          <a:p>
            <a:endParaRPr lang="en-US" altLang="zh-CN" sz="2000" dirty="0">
              <a:solidFill>
                <a:srgbClr val="6B799C"/>
              </a:solidFill>
            </a:endParaRPr>
          </a:p>
          <a:p>
            <a:r>
              <a:rPr lang="zh-CN" altLang="en-US" sz="2000" dirty="0">
                <a:solidFill>
                  <a:srgbClr val="6B799C"/>
                </a:solidFill>
              </a:rPr>
              <a:t>曹才翰与章建跃等人提出了概念同化过程包含的五个阶段：①揭示概念的关键属性，给出概念的名称、定义和符号；②对概念进行特殊的分类，突出概念的本质特征；③将新概念和原有认知结构中的相关概念建立联系，初步同化新概念；④通过辨认正反例将新概念和原有认知结构中的相关概念分化；⑤把新概念纳入到相应的概念体系中，使相关概念融合，组成一个整体。</a:t>
            </a:r>
            <a:endParaRPr lang="en-US" altLang="zh-CN" sz="2000" dirty="0">
              <a:solidFill>
                <a:srgbClr val="6B799C"/>
              </a:solidFill>
            </a:endParaRPr>
          </a:p>
          <a:p>
            <a:endParaRPr lang="en-US" altLang="zh-CN" sz="2000" dirty="0">
              <a:solidFill>
                <a:srgbClr val="6B799C"/>
              </a:solidFill>
            </a:endParaRPr>
          </a:p>
          <a:p>
            <a:r>
              <a:rPr lang="zh-CN" altLang="zh-CN" sz="2000" dirty="0">
                <a:solidFill>
                  <a:srgbClr val="6B799C"/>
                </a:solidFill>
              </a:rPr>
              <a:t>这五个阶段也是采取概念同化这一方式进行数学概念课教学的步骤。概念同化的教学往往以学生的间接经验为基础，教师直接陈述数学概念的本质，学生在新旧概念的区分中理解新概念。在概念同化这一方式下，学生不必花费很多时间用于学习并形成数学概念，只需完成大量的练习就可以获得对概念的完整认识。</a:t>
            </a:r>
          </a:p>
          <a:p>
            <a:r>
              <a:rPr lang="zh-CN" altLang="zh-CN" sz="2000" dirty="0">
                <a:solidFill>
                  <a:srgbClr val="6B799C"/>
                </a:solidFill>
              </a:rPr>
              <a:t>这与概念形成后通过练习和运用来强化概念的本质是一致的，因此也可以称为概念强化。</a:t>
            </a:r>
            <a:endParaRPr lang="zh-CN" altLang="en-US" sz="2000" dirty="0">
              <a:solidFill>
                <a:srgbClr val="6B799C"/>
              </a:solidFill>
            </a:endParaRPr>
          </a:p>
          <a:p>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5B9BD5">
                    <a:lumMod val="50000"/>
                  </a:srgbClr>
                </a:solidFill>
                <a:latin typeface="幼圆" panose="02010509060101010101" pitchFamily="49" charset="-122"/>
                <a:ea typeface="幼圆" panose="02010509060101010101" pitchFamily="49" charset="-122"/>
                <a:sym typeface="+mn-ea"/>
              </a:rPr>
              <a:t>小学</a:t>
            </a: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数学概念课的教学要点</a:t>
            </a:r>
          </a:p>
        </p:txBody>
      </p:sp>
      <p:sp>
        <p:nvSpPr>
          <p:cNvPr id="4" name="文本框 3"/>
          <p:cNvSpPr txBox="1"/>
          <p:nvPr/>
        </p:nvSpPr>
        <p:spPr>
          <a:xfrm>
            <a:off x="629167" y="1173254"/>
            <a:ext cx="11217090" cy="6001643"/>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 两种方式的结合</a:t>
            </a:r>
            <a:endParaRPr lang="en-US" altLang="zh-CN" sz="2400" b="1" dirty="0">
              <a:solidFill>
                <a:srgbClr val="6B799C"/>
              </a:solidFill>
            </a:endParaRPr>
          </a:p>
          <a:p>
            <a:r>
              <a:rPr lang="zh-CN" altLang="en-US" sz="2000" dirty="0">
                <a:solidFill>
                  <a:srgbClr val="6B799C"/>
                </a:solidFill>
              </a:rPr>
              <a:t>在数学概念的学习过程中，由于数学概念本身的高度抽象性，只用概念同化的方式学习难以把握概念背后的丰富内容，也难以理解概念的关键属性；而若只采用概念形成的教学方式，在教学时间方面就会遇到很多困难，也不符合教学的经济学原则。因此，在数学概念教学过程中，概念形成和概念同化这两种方式不能孤立地使用，而应把两种方式结合起来使用。</a:t>
            </a:r>
            <a:endParaRPr lang="en-US" altLang="zh-CN" sz="2000" dirty="0">
              <a:solidFill>
                <a:srgbClr val="6B799C"/>
              </a:solidFill>
            </a:endParaRPr>
          </a:p>
          <a:p>
            <a:endParaRPr lang="en-US" altLang="zh-CN" sz="2000" dirty="0">
              <a:solidFill>
                <a:srgbClr val="6B799C"/>
              </a:solidFill>
            </a:endParaRPr>
          </a:p>
          <a:p>
            <a:r>
              <a:rPr lang="zh-CN" altLang="zh-CN" sz="2000" dirty="0">
                <a:solidFill>
                  <a:srgbClr val="6B799C"/>
                </a:solidFill>
              </a:rPr>
              <a:t>学生通过观察、比较，初步概括新概念的本质属性，概括的水平越高，归纳过程中对具体对象共性特征的提炼也就越准确。概念形成后，学生还需要通过练习和比较，并在教师讲解和分析的基础上，不断强化概念的理解，这也可以认为是概念的强化。因此，小学生的数学概念教学包括了概念形成和强化两个阶段。</a:t>
            </a:r>
            <a:endParaRPr lang="en-US" altLang="zh-CN" sz="2000" dirty="0">
              <a:solidFill>
                <a:srgbClr val="6B799C"/>
              </a:solidFill>
            </a:endParaRPr>
          </a:p>
          <a:p>
            <a:endParaRPr lang="en-US" altLang="zh-CN" sz="2000" dirty="0">
              <a:solidFill>
                <a:srgbClr val="6B799C"/>
              </a:solidFill>
            </a:endParaRPr>
          </a:p>
          <a:p>
            <a:r>
              <a:rPr lang="zh-CN" altLang="zh-CN" sz="2000" dirty="0">
                <a:solidFill>
                  <a:srgbClr val="6B799C"/>
                </a:solidFill>
              </a:rPr>
              <a:t>如果教师直接告诉学生这个数学概念是什么，有怎样的特征，然后通过练习让学生判断哪些属于这个概念，哪些不属于。这种概念教学的方式没有经历形成阶段，直接进入了强化阶段，虽然说学生也能记住，并正确运用，但是没有经历归纳的探索过程，属于演绎的接纳与运用，倘若未能较好地引导和强化，学生可能就容易遗忘或出现理解的偏差。为此，教师在教学设计阶段就要思考，如何帮助小学生经历归纳的过程，初步形成概念，这也可以培养他们的概括能力和表达能力。值得一提的是，学生在概括本质特征的过程中，往往需要不断地印证和比较，因此在数学概念形成的过程中，教师可以运用类比和反比，让学生更好地厘清概念的本质内涵和外延，准确把握概念的共同属性。</a:t>
            </a:r>
          </a:p>
          <a:p>
            <a:endParaRPr lang="zh-CN" altLang="en-US" sz="2000" dirty="0">
              <a:solidFill>
                <a:srgbClr val="6B799C"/>
              </a:solidFill>
            </a:endParaRPr>
          </a:p>
        </p:txBody>
      </p:sp>
    </p:spTree>
    <p:extLst>
      <p:ext uri="{BB962C8B-B14F-4D97-AF65-F5344CB8AC3E}">
        <p14:creationId xmlns:p14="http://schemas.microsoft.com/office/powerpoint/2010/main" val="246501520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102982" y="390658"/>
            <a:ext cx="10756922" cy="150810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5B9BD5">
                    <a:lumMod val="50000"/>
                  </a:srgbClr>
                </a:solidFill>
                <a:latin typeface="幼圆" panose="02010509060101010101" pitchFamily="49" charset="-122"/>
                <a:ea typeface="幼圆" panose="02010509060101010101" pitchFamily="49" charset="-122"/>
                <a:sym typeface="+mn-ea"/>
              </a:rPr>
              <a:t>小学</a:t>
            </a: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数学概念课案例与评析</a:t>
            </a:r>
            <a:endParaRPr kumimoji="0" lang="en-US" altLang="zh-CN"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a:p>
            <a:pPr lvl="0" defTabSz="457200">
              <a:defRPr/>
            </a:pPr>
            <a:endParaRPr lang="en-US" altLang="zh-CN" sz="3200" b="1" dirty="0">
              <a:solidFill>
                <a:srgbClr val="5B9BD5">
                  <a:lumMod val="50000"/>
                </a:srgbClr>
              </a:solidFill>
              <a:latin typeface="幼圆" panose="02010509060101010101" pitchFamily="49" charset="-122"/>
              <a:ea typeface="幼圆" panose="02010509060101010101" pitchFamily="49" charset="-122"/>
            </a:endParaRPr>
          </a:p>
          <a:p>
            <a:pPr lvl="0" defTabSz="457200">
              <a:defRPr/>
            </a:pPr>
            <a:r>
              <a:rPr lang="zh-CN" altLang="en-US" sz="2800" b="1" dirty="0">
                <a:solidFill>
                  <a:srgbClr val="6B799C"/>
                </a:solidFill>
              </a:rPr>
              <a:t>案例：“认识图形的周长”概念课的教学设计（内容见</a:t>
            </a:r>
            <a:r>
              <a:rPr lang="en-US" altLang="zh-CN" sz="2800" b="1" dirty="0">
                <a:solidFill>
                  <a:srgbClr val="6B799C"/>
                </a:solidFill>
              </a:rPr>
              <a:t>P124-P127</a:t>
            </a:r>
            <a:r>
              <a:rPr lang="zh-CN" altLang="en-US" sz="2800" b="1" dirty="0">
                <a:solidFill>
                  <a:srgbClr val="6B799C"/>
                </a:solidFill>
              </a:rPr>
              <a:t>）</a:t>
            </a:r>
          </a:p>
        </p:txBody>
      </p:sp>
      <p:sp>
        <p:nvSpPr>
          <p:cNvPr id="4" name="文本框 3"/>
          <p:cNvSpPr txBox="1"/>
          <p:nvPr/>
        </p:nvSpPr>
        <p:spPr>
          <a:xfrm>
            <a:off x="1102982" y="3014968"/>
            <a:ext cx="9822180" cy="5039995"/>
          </a:xfrm>
          <a:prstGeom prst="rect">
            <a:avLst/>
          </a:prstGeom>
          <a:noFill/>
        </p:spPr>
        <p:txBody>
          <a:bodyPr wrap="square">
            <a:noAutofit/>
          </a:bodyPr>
          <a:lstStyle/>
          <a:p>
            <a:r>
              <a:rPr lang="zh-CN" altLang="en-US" sz="2000" b="1" dirty="0"/>
              <a:t> </a:t>
            </a:r>
            <a:r>
              <a:rPr lang="en-US" altLang="zh-CN" sz="2400" b="1" dirty="0">
                <a:solidFill>
                  <a:srgbClr val="6B799C"/>
                </a:solidFill>
              </a:rPr>
              <a:t>1.</a:t>
            </a:r>
            <a:r>
              <a:rPr lang="zh-CN" altLang="en-US" sz="2400" b="1" dirty="0">
                <a:solidFill>
                  <a:srgbClr val="6B799C"/>
                </a:solidFill>
              </a:rPr>
              <a:t>操作生成资源，分类聚焦属性</a:t>
            </a:r>
            <a:endParaRPr lang="en-US" altLang="zh-CN" sz="2400" b="1" dirty="0">
              <a:solidFill>
                <a:srgbClr val="6B799C"/>
              </a:solidFill>
            </a:endParaRPr>
          </a:p>
          <a:p>
            <a:r>
              <a:rPr lang="zh-CN" altLang="en-US" sz="2400" dirty="0">
                <a:solidFill>
                  <a:srgbClr val="6B799C"/>
                </a:solidFill>
              </a:rPr>
              <a:t>从学习视角看，学生掌握一个概念，就是掌握同类事物的共同特征。本课基于三年级学生的年龄特点和已有经验，创设“用魔法棒折图形”的操作活动，逐步聚焦周长概念属性。这一环节教师善于引导学生创设事实材料，通过问题引发思维动机，以促成探究为导向，组合能够激活思维的材料，以动手操作、动眼观察、动脑思考、动口表达等多样化的方式，帮助学生透过现象看本质，为概念的形成奠定基础。 </a:t>
            </a:r>
          </a:p>
        </p:txBody>
      </p:sp>
      <p:sp>
        <p:nvSpPr>
          <p:cNvPr id="7" name="文本框 6"/>
          <p:cNvSpPr txBox="1"/>
          <p:nvPr/>
        </p:nvSpPr>
        <p:spPr>
          <a:xfrm>
            <a:off x="997657" y="2315577"/>
            <a:ext cx="1687286" cy="521970"/>
          </a:xfrm>
          <a:prstGeom prst="rect">
            <a:avLst/>
          </a:prstGeom>
          <a:noFill/>
        </p:spPr>
        <p:txBody>
          <a:bodyPr wrap="square" rtlCol="0">
            <a:spAutoFit/>
          </a:bodyPr>
          <a:lstStyle/>
          <a:p>
            <a:r>
              <a:rPr lang="zh-CN" altLang="en-US" sz="2800" b="1" dirty="0">
                <a:solidFill>
                  <a:srgbClr val="6B799C"/>
                </a:solidFill>
              </a:rPr>
              <a:t>评析：</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3416320"/>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a:t>
            </a:r>
            <a:r>
              <a:rPr lang="zh-CN" altLang="en-US" sz="4800" b="1" dirty="0">
                <a:solidFill>
                  <a:srgbClr val="6B799C"/>
                </a:solidFill>
                <a:latin typeface="幼圆" panose="02010509060101010101" pitchFamily="49" charset="-122"/>
                <a:ea typeface="幼圆" panose="02010509060101010101" pitchFamily="49" charset="-122"/>
              </a:rPr>
              <a:t>五</a:t>
            </a: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章</a:t>
            </a:r>
          </a:p>
          <a:p>
            <a:pPr lvl="0" defTabSz="457200">
              <a:lnSpc>
                <a:spcPct val="150000"/>
              </a:lnSpc>
              <a:defRPr/>
            </a:pPr>
            <a:r>
              <a:rPr lang="zh-CN" altLang="en-US" sz="4800" b="1" dirty="0">
                <a:solidFill>
                  <a:srgbClr val="6B799C"/>
                </a:solidFill>
                <a:latin typeface="幼圆" panose="02010509060101010101" pitchFamily="49" charset="-122"/>
                <a:ea typeface="幼圆" panose="02010509060101010101" pitchFamily="49" charset="-122"/>
              </a:rPr>
              <a:t>小学数学概念课教学技能的认识与提高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102982" y="390658"/>
            <a:ext cx="94773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5B9BD5">
                    <a:lumMod val="50000"/>
                  </a:srgbClr>
                </a:solidFill>
                <a:latin typeface="幼圆" panose="02010509060101010101" pitchFamily="49" charset="-122"/>
                <a:ea typeface="幼圆" panose="02010509060101010101" pitchFamily="49" charset="-122"/>
                <a:sym typeface="+mn-ea"/>
              </a:rPr>
              <a:t>小学</a:t>
            </a: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数学概念课案例与评析</a:t>
            </a:r>
          </a:p>
        </p:txBody>
      </p:sp>
      <p:sp>
        <p:nvSpPr>
          <p:cNvPr id="4" name="文本框 3"/>
          <p:cNvSpPr txBox="1"/>
          <p:nvPr/>
        </p:nvSpPr>
        <p:spPr>
          <a:xfrm>
            <a:off x="1391285" y="1480185"/>
            <a:ext cx="9822180" cy="4881245"/>
          </a:xfrm>
          <a:prstGeom prst="rect">
            <a:avLst/>
          </a:prstGeom>
          <a:noFill/>
        </p:spPr>
        <p:txBody>
          <a:bodyPr wrap="square">
            <a:noAutofit/>
          </a:bodyPr>
          <a:lstStyle/>
          <a:p>
            <a:r>
              <a:rPr lang="zh-CN" altLang="en-US" b="1" dirty="0"/>
              <a:t> </a:t>
            </a:r>
            <a:endParaRPr lang="zh-CN" altLang="en-US" sz="2000" dirty="0">
              <a:solidFill>
                <a:srgbClr val="6B799C"/>
              </a:solidFill>
            </a:endParaRPr>
          </a:p>
          <a:p>
            <a:r>
              <a:rPr lang="zh-CN" altLang="en-US" sz="2000" dirty="0">
                <a:solidFill>
                  <a:srgbClr val="6B799C"/>
                </a:solidFill>
              </a:rPr>
              <a:t>   </a:t>
            </a:r>
            <a:r>
              <a:rPr lang="zh-CN" altLang="en-US" sz="2400" dirty="0">
                <a:solidFill>
                  <a:srgbClr val="6B799C"/>
                </a:solidFill>
              </a:rPr>
              <a:t> </a:t>
            </a:r>
            <a:r>
              <a:rPr lang="en-US" altLang="zh-CN" sz="2400" b="1" dirty="0">
                <a:solidFill>
                  <a:srgbClr val="6B799C"/>
                </a:solidFill>
              </a:rPr>
              <a:t>2.</a:t>
            </a:r>
            <a:r>
              <a:rPr lang="zh-CN" altLang="en-US" sz="2400" b="1" dirty="0">
                <a:solidFill>
                  <a:srgbClr val="6B799C"/>
                </a:solidFill>
              </a:rPr>
              <a:t>质疑促成冲突，问题激活思维</a:t>
            </a:r>
            <a:endParaRPr lang="en-US" altLang="zh-CN" sz="2400" b="1" dirty="0">
              <a:solidFill>
                <a:srgbClr val="6B799C"/>
              </a:solidFill>
            </a:endParaRPr>
          </a:p>
          <a:p>
            <a:r>
              <a:rPr lang="zh-CN" altLang="en-US" sz="2400" dirty="0">
                <a:solidFill>
                  <a:srgbClr val="6B799C"/>
                </a:solidFill>
              </a:rPr>
              <a:t>本课收集学生常见的错误类型和可能存在的认识误解，设计了判断图形是否有周长的变式练习，创设让学生产生认知冲突的“两难情境”，激发思维动机。围绕冲突，提出“如何将不封闭图形改造成有周长的图形”“封闭图形内部的线段是否属于周长的一部分”等具体而有深度的问题，运用多元的视角和开放的策略进行同伴间的辨析与辩论，不仅能澄清概念理解中容易混淆的内容，正确掌握概念的本质特征，还能帮助学生建立相关知识间的联系。</a:t>
            </a:r>
          </a:p>
        </p:txBody>
      </p:sp>
      <p:sp>
        <p:nvSpPr>
          <p:cNvPr id="7" name="文本框 6"/>
          <p:cNvSpPr txBox="1"/>
          <p:nvPr/>
        </p:nvSpPr>
        <p:spPr>
          <a:xfrm>
            <a:off x="1391600" y="1000755"/>
            <a:ext cx="1687286" cy="521970"/>
          </a:xfrm>
          <a:prstGeom prst="rect">
            <a:avLst/>
          </a:prstGeom>
          <a:noFill/>
        </p:spPr>
        <p:txBody>
          <a:bodyPr wrap="square" rtlCol="0">
            <a:spAutoFit/>
          </a:bodyPr>
          <a:lstStyle/>
          <a:p>
            <a:r>
              <a:rPr lang="zh-CN" altLang="en-US" sz="2800" b="1" dirty="0">
                <a:solidFill>
                  <a:srgbClr val="6B799C"/>
                </a:solidFill>
              </a:rPr>
              <a:t>评析：</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102982" y="390658"/>
            <a:ext cx="94773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5B9BD5">
                    <a:lumMod val="50000"/>
                  </a:srgbClr>
                </a:solidFill>
                <a:latin typeface="幼圆" panose="02010509060101010101" pitchFamily="49" charset="-122"/>
                <a:ea typeface="幼圆" panose="02010509060101010101" pitchFamily="49" charset="-122"/>
                <a:sym typeface="+mn-ea"/>
              </a:rPr>
              <a:t>小学</a:t>
            </a: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数学概念课案例与评析</a:t>
            </a:r>
          </a:p>
        </p:txBody>
      </p:sp>
      <p:sp>
        <p:nvSpPr>
          <p:cNvPr id="4" name="文本框 3"/>
          <p:cNvSpPr txBox="1"/>
          <p:nvPr/>
        </p:nvSpPr>
        <p:spPr>
          <a:xfrm>
            <a:off x="1391285" y="1480185"/>
            <a:ext cx="9822180" cy="4881245"/>
          </a:xfrm>
          <a:prstGeom prst="rect">
            <a:avLst/>
          </a:prstGeom>
          <a:noFill/>
        </p:spPr>
        <p:txBody>
          <a:bodyPr wrap="square">
            <a:noAutofit/>
          </a:bodyPr>
          <a:lstStyle/>
          <a:p>
            <a:r>
              <a:rPr lang="zh-CN" altLang="en-US" b="1" dirty="0"/>
              <a:t> </a:t>
            </a:r>
            <a:endParaRPr lang="zh-CN" altLang="en-US" sz="2000" dirty="0">
              <a:solidFill>
                <a:srgbClr val="6B799C"/>
              </a:solidFill>
            </a:endParaRPr>
          </a:p>
          <a:p>
            <a:r>
              <a:rPr lang="en-US" altLang="zh-CN" sz="2400" b="1" dirty="0">
                <a:solidFill>
                  <a:srgbClr val="6B799C"/>
                </a:solidFill>
              </a:rPr>
              <a:t>    3. </a:t>
            </a:r>
            <a:r>
              <a:rPr lang="zh-CN" altLang="en-US" sz="2400" b="1" dirty="0">
                <a:solidFill>
                  <a:srgbClr val="6B799C"/>
                </a:solidFill>
              </a:rPr>
              <a:t>反思检验成果，拓展迁移方法</a:t>
            </a:r>
            <a:endParaRPr lang="en-US" altLang="zh-CN" sz="2400" b="1" dirty="0">
              <a:solidFill>
                <a:srgbClr val="6B799C"/>
              </a:solidFill>
            </a:endParaRPr>
          </a:p>
          <a:p>
            <a:r>
              <a:rPr lang="zh-CN" altLang="en-US" sz="2400" dirty="0">
                <a:solidFill>
                  <a:srgbClr val="6B799C"/>
                </a:solidFill>
              </a:rPr>
              <a:t>本课的练习环节以“比较</a:t>
            </a:r>
            <a:r>
              <a:rPr lang="en-US" altLang="zh-CN" sz="2400" dirty="0">
                <a:solidFill>
                  <a:srgbClr val="6B799C"/>
                </a:solidFill>
              </a:rPr>
              <a:t>4</a:t>
            </a:r>
            <a:r>
              <a:rPr lang="zh-CN" altLang="en-US" sz="2400" dirty="0">
                <a:solidFill>
                  <a:srgbClr val="6B799C"/>
                </a:solidFill>
              </a:rPr>
              <a:t>只蚂蚁爬行路线长短”为审辩素材，引导学生自觉地应用周长概念，借助方格图的直观模型说理，“展示”自己的思维过程。在观点的碰撞中，逐步对自己的思考过程、思考方法、思考结果的正确性与合理性做出反思。同时，这个环节的设计与实施，应充分利用画、算、说等思维的可视化，</a:t>
            </a:r>
          </a:p>
          <a:p>
            <a:r>
              <a:rPr lang="zh-CN" altLang="en-US" sz="2400" dirty="0">
                <a:solidFill>
                  <a:srgbClr val="6B799C"/>
                </a:solidFill>
              </a:rPr>
              <a:t>让学生相互检验、相互质疑，教师即时诊断学生的学习程度、纠正学习误解，从学生的实际水平出发，在同伴交流和相互评价的基础上，习得多种解决策略与方法，达到拓展数学思维的目的。</a:t>
            </a:r>
          </a:p>
        </p:txBody>
      </p:sp>
      <p:sp>
        <p:nvSpPr>
          <p:cNvPr id="7" name="文本框 6"/>
          <p:cNvSpPr txBox="1"/>
          <p:nvPr/>
        </p:nvSpPr>
        <p:spPr>
          <a:xfrm>
            <a:off x="1391600" y="1000755"/>
            <a:ext cx="1687286" cy="521970"/>
          </a:xfrm>
          <a:prstGeom prst="rect">
            <a:avLst/>
          </a:prstGeom>
          <a:noFill/>
        </p:spPr>
        <p:txBody>
          <a:bodyPr wrap="square" rtlCol="0">
            <a:spAutoFit/>
          </a:bodyPr>
          <a:lstStyle/>
          <a:p>
            <a:r>
              <a:rPr lang="zh-CN" altLang="en-US" sz="2800" b="1" dirty="0">
                <a:solidFill>
                  <a:srgbClr val="6B799C"/>
                </a:solidFill>
              </a:rPr>
              <a:t>评析：</a:t>
            </a:r>
          </a:p>
        </p:txBody>
      </p:sp>
    </p:spTree>
    <p:extLst>
      <p:ext uri="{BB962C8B-B14F-4D97-AF65-F5344CB8AC3E}">
        <p14:creationId xmlns:p14="http://schemas.microsoft.com/office/powerpoint/2010/main" val="416205069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04289" y="3052586"/>
            <a:ext cx="5903692"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小</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学数学概念课教学技能的提高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一、丰富数学概念教学所需要的专业知识</a:t>
            </a:r>
            <a:endPar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29167" y="1472391"/>
            <a:ext cx="11079338" cy="4759325"/>
          </a:xfrm>
          <a:prstGeom prst="rect">
            <a:avLst/>
          </a:prstGeom>
          <a:noFill/>
        </p:spPr>
        <p:txBody>
          <a:bodyPr wrap="square">
            <a:noAutofit/>
          </a:bodyPr>
          <a:lstStyle/>
          <a:p>
            <a:pPr marL="342900" indent="-342900">
              <a:buFont typeface="Arial" panose="020B0604020202020204" pitchFamily="34" charset="0"/>
              <a:buChar char="•"/>
            </a:pPr>
            <a:r>
              <a:rPr lang="zh-CN" altLang="en-US" sz="2400" dirty="0">
                <a:solidFill>
                  <a:srgbClr val="6B799C"/>
                </a:solidFill>
              </a:rPr>
              <a:t>教师数学概念教学所需要的专业知识包括：理解数学概念、有效设计与实施数学概念教学所需要的知识。教师自身对数学概念的整体认识和理解程度会影响甚至决定数学概念教学的水平。</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教师在</a:t>
            </a:r>
            <a:r>
              <a:rPr lang="zh-CN" altLang="en-US" sz="2400" b="1" dirty="0">
                <a:solidFill>
                  <a:srgbClr val="6B799C"/>
                </a:solidFill>
              </a:rPr>
              <a:t>备课阶段</a:t>
            </a:r>
            <a:r>
              <a:rPr lang="zh-CN" altLang="en-US" sz="2400" dirty="0">
                <a:solidFill>
                  <a:srgbClr val="6B799C"/>
                </a:solidFill>
              </a:rPr>
              <a:t>应该充分阅读相关文献，对不同版本的教材内容进行比较分析，以对数学概念的内涵与外延、数学概念的学科本质、数学概念的发展、数学概念之间的联系等有较为深入的理解。数学概念教学不能仅限于告诉学生某一概念是什么，还应让学生了解概念的本质，既要关注概念的本质，也要关注概念的生成。这就需要教师具备一定的数学学科知识，对数学概念本身及教学有着较为深入的理解，能够准确地把握数学概念的本质，厘清数学知识之间的层次结构及内在联系，熟悉一些具体、典型的概念样例。</a:t>
            </a:r>
            <a:endParaRPr lang="en-US" altLang="zh-CN"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81211" y="401543"/>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一、丰富数学概念教学所需要的专业知识</a:t>
            </a:r>
          </a:p>
        </p:txBody>
      </p:sp>
      <p:sp>
        <p:nvSpPr>
          <p:cNvPr id="4" name="文本框 3"/>
          <p:cNvSpPr txBox="1"/>
          <p:nvPr/>
        </p:nvSpPr>
        <p:spPr>
          <a:xfrm>
            <a:off x="826881" y="1627564"/>
            <a:ext cx="10502960" cy="3416320"/>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除了数学学科知识，教师还需要知道选择怎样的教学素材、怎样组织教学等才更有利于学生的数学概念学习，即教师要掌握数学概念教学相关的教育教学知识。这是教育学、心理学和数学相交叉的知识，是数学教师专业水平的重要表现。</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这种知识虽然与教师的教学经验有关，但是也与教师的教学投入程度有关。如果能在每个知识点的教学中深入思考，结合文献所提到的方法和原理进行整合组织，这种教学知识会不断丰富，进而以点带面形成网状的专业知识体系。因此，小学数学教师要提高概念课教学能力首先要丰富数学概念教学所需要的专业知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48554" y="404908"/>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二、提高数学概念教学所需要的专业能力</a:t>
            </a:r>
          </a:p>
        </p:txBody>
      </p:sp>
      <p:sp>
        <p:nvSpPr>
          <p:cNvPr id="5" name="文本框 4"/>
          <p:cNvSpPr txBox="1"/>
          <p:nvPr/>
        </p:nvSpPr>
        <p:spPr>
          <a:xfrm>
            <a:off x="826770" y="1322705"/>
            <a:ext cx="10069830" cy="5008880"/>
          </a:xfrm>
          <a:prstGeom prst="rect">
            <a:avLst/>
          </a:prstGeom>
          <a:noFill/>
        </p:spPr>
        <p:txBody>
          <a:bodyPr wrap="square">
            <a:noAutofit/>
          </a:bodyPr>
          <a:lstStyle/>
          <a:p>
            <a:pPr marL="342900" indent="-342900">
              <a:lnSpc>
                <a:spcPct val="150000"/>
              </a:lnSpc>
              <a:buFont typeface="Arial" panose="020B0604020202020204" pitchFamily="34" charset="0"/>
              <a:buChar char="•"/>
            </a:pPr>
            <a:r>
              <a:rPr lang="zh-CN" altLang="en-US" sz="2000" dirty="0">
                <a:solidFill>
                  <a:srgbClr val="6B799C"/>
                </a:solidFill>
              </a:rPr>
              <a:t>教师是一种实践性很强的职业，对教学设计能力、实施教学所需要的语言表达能力、课堂教学组织能力、信息技术运用能力等有着较高的要求。教师可以通过观摩学习、文献学习与反思以及实践训练等多种路径来提高自身的教学设计与实践能力。</a:t>
            </a:r>
            <a:endParaRPr lang="en-US" altLang="zh-CN" sz="2000" dirty="0">
              <a:solidFill>
                <a:srgbClr val="6B799C"/>
              </a:solidFill>
            </a:endParaRPr>
          </a:p>
          <a:p>
            <a:pPr marL="342900" indent="-342900">
              <a:lnSpc>
                <a:spcPct val="150000"/>
              </a:lnSpc>
              <a:buFont typeface="Arial" panose="020B0604020202020204" pitchFamily="34" charset="0"/>
              <a:buChar char="•"/>
            </a:pPr>
            <a:r>
              <a:rPr lang="zh-CN" altLang="en-US" sz="2000" b="1" dirty="0">
                <a:solidFill>
                  <a:srgbClr val="6B799C"/>
                </a:solidFill>
              </a:rPr>
              <a:t>首先，</a:t>
            </a:r>
            <a:r>
              <a:rPr lang="zh-CN" altLang="en-US" sz="2000" dirty="0">
                <a:solidFill>
                  <a:srgbClr val="6B799C"/>
                </a:solidFill>
              </a:rPr>
              <a:t>教师要通过训练提高自身的教学设计能力，这其中主要包括构思与文本的撰写，前者具有独特性而后者存在一定的普遍性。如何设计出有新意、适合学生学习的教学是教学设计能力最为重要的表现，这需要教师在设计时多思考、实践后多反思，能从研究文献和教学视频中获得灵感和启发。教学设计文本的撰写具有一定的规范性，只要通过训练即可掌握各种要领。</a:t>
            </a:r>
            <a:endParaRPr lang="en-US" altLang="zh-CN"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48554" y="404908"/>
            <a:ext cx="94773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5B9BD5">
                    <a:lumMod val="50000"/>
                  </a:srgbClr>
                </a:solidFill>
                <a:effectLst/>
                <a:uLnTx/>
                <a:uFillTx/>
                <a:latin typeface="幼圆" panose="02010509060101010101" pitchFamily="49" charset="-122"/>
                <a:ea typeface="幼圆" panose="02010509060101010101" pitchFamily="49" charset="-122"/>
                <a:cs typeface="+mn-cs"/>
              </a:rPr>
              <a:t>二、提高数学概念教学所需要的专业能力</a:t>
            </a:r>
          </a:p>
        </p:txBody>
      </p:sp>
      <p:sp>
        <p:nvSpPr>
          <p:cNvPr id="5" name="文本框 4"/>
          <p:cNvSpPr txBox="1"/>
          <p:nvPr/>
        </p:nvSpPr>
        <p:spPr>
          <a:xfrm>
            <a:off x="826770" y="1322705"/>
            <a:ext cx="10069830" cy="5008880"/>
          </a:xfrm>
          <a:prstGeom prst="rect">
            <a:avLst/>
          </a:prstGeom>
          <a:noFill/>
        </p:spPr>
        <p:txBody>
          <a:bodyPr wrap="square">
            <a:noAutofit/>
          </a:bodyPr>
          <a:lstStyle/>
          <a:p>
            <a:pPr marL="342900" indent="-342900">
              <a:lnSpc>
                <a:spcPct val="150000"/>
              </a:lnSpc>
              <a:buFont typeface="Arial" panose="020B0604020202020204" pitchFamily="34" charset="0"/>
              <a:buChar char="•"/>
            </a:pPr>
            <a:r>
              <a:rPr lang="zh-CN" altLang="en-US" sz="2000" b="1" dirty="0">
                <a:solidFill>
                  <a:srgbClr val="6B799C"/>
                </a:solidFill>
              </a:rPr>
              <a:t>其次，</a:t>
            </a:r>
            <a:r>
              <a:rPr lang="zh-CN" altLang="en-US" sz="2000" dirty="0">
                <a:solidFill>
                  <a:srgbClr val="6B799C"/>
                </a:solidFill>
              </a:rPr>
              <a:t>教师要通过实践训练、视频观摩和教研文献的阅读，不断提高自身的各种实践能力。这其中最为关键的是语言表达能力，语言表达不但要准确，还要具有较强的启发性和引导性，这种能力是不断训练的结果，职前教师或新手教师可先进行适当的模仿，然后找到符合自身的课堂教学语言风格。</a:t>
            </a:r>
            <a:endParaRPr lang="en-US" altLang="zh-CN" sz="2000" dirty="0">
              <a:solidFill>
                <a:srgbClr val="6B799C"/>
              </a:solidFill>
            </a:endParaRPr>
          </a:p>
          <a:p>
            <a:pPr marL="342900" indent="-342900">
              <a:lnSpc>
                <a:spcPct val="150000"/>
              </a:lnSpc>
              <a:buFont typeface="Arial" panose="020B0604020202020204" pitchFamily="34" charset="0"/>
              <a:buChar char="•"/>
            </a:pPr>
            <a:r>
              <a:rPr lang="zh-CN" altLang="en-US" sz="2000" dirty="0">
                <a:solidFill>
                  <a:srgbClr val="6B799C"/>
                </a:solidFill>
              </a:rPr>
              <a:t>最后是教学组织能力、教育技术能力和板书能力等，这其中部分涉及教师的教学智慧，而部分属于技术性能力，无论是哪一种都离不开教师的训练，尤其是精心准备后的训练与反思。</a:t>
            </a:r>
            <a:endParaRPr lang="zh-CN" altLang="en-US" dirty="0"/>
          </a:p>
        </p:txBody>
      </p:sp>
    </p:spTree>
    <p:extLst>
      <p:ext uri="{BB962C8B-B14F-4D97-AF65-F5344CB8AC3E}">
        <p14:creationId xmlns:p14="http://schemas.microsoft.com/office/powerpoint/2010/main" val="1038479747"/>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 name="文本框 4"/>
          <p:cNvSpPr txBox="1"/>
          <p:nvPr/>
        </p:nvSpPr>
        <p:spPr>
          <a:xfrm>
            <a:off x="826881" y="1322823"/>
            <a:ext cx="11365119" cy="1631216"/>
          </a:xfrm>
          <a:prstGeom prst="rect">
            <a:avLst/>
          </a:prstGeom>
          <a:noFill/>
        </p:spPr>
        <p:txBody>
          <a:bodyPr wrap="square">
            <a:spAutoFit/>
          </a:bodyPr>
          <a:lstStyle/>
          <a:p>
            <a:r>
              <a:rPr lang="zh-CN" altLang="en-US" sz="2800" b="1" dirty="0">
                <a:solidFill>
                  <a:srgbClr val="6B799C"/>
                </a:solidFill>
              </a:rPr>
              <a:t>思考与练习</a:t>
            </a:r>
            <a:endParaRPr lang="zh-CN" altLang="en-US" sz="2400" dirty="0">
              <a:solidFill>
                <a:srgbClr val="6B799C"/>
              </a:solidFill>
            </a:endParaRPr>
          </a:p>
          <a:p>
            <a:endParaRPr lang="zh-CN" altLang="en-US" sz="2400" dirty="0">
              <a:solidFill>
                <a:srgbClr val="6B799C"/>
              </a:solidFill>
            </a:endParaRPr>
          </a:p>
          <a:p>
            <a:r>
              <a:rPr lang="en-US" altLang="zh-CN" sz="2400" dirty="0">
                <a:solidFill>
                  <a:srgbClr val="6B799C"/>
                </a:solidFill>
              </a:rPr>
              <a:t>1. </a:t>
            </a:r>
            <a:r>
              <a:rPr lang="zh-CN" altLang="en-US" sz="2400" dirty="0">
                <a:solidFill>
                  <a:srgbClr val="6B799C"/>
                </a:solidFill>
              </a:rPr>
              <a:t>简述数学概念的内涵与外延，并结合具体例子进行说明。</a:t>
            </a:r>
          </a:p>
          <a:p>
            <a:r>
              <a:rPr lang="en-US" altLang="zh-CN" sz="2400" dirty="0">
                <a:solidFill>
                  <a:srgbClr val="6B799C"/>
                </a:solidFill>
              </a:rPr>
              <a:t>2. </a:t>
            </a:r>
            <a:r>
              <a:rPr lang="zh-CN" altLang="en-US" sz="2400" dirty="0">
                <a:solidFill>
                  <a:srgbClr val="6B799C"/>
                </a:solidFill>
              </a:rPr>
              <a:t>简述数学概念教学的主要方式，并结合具体例子进行说明。</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p>
        </p:txBody>
      </p:sp>
      <p:sp>
        <p:nvSpPr>
          <p:cNvPr id="22" name="文本框 15"/>
          <p:cNvSpPr txBox="1">
            <a:spLocks noChangeArrowheads="1"/>
          </p:cNvSpPr>
          <p:nvPr>
            <p:custDataLst>
              <p:tags r:id="rId1"/>
            </p:custDataLst>
          </p:nvPr>
        </p:nvSpPr>
        <p:spPr bwMode="auto">
          <a:xfrm>
            <a:off x="5885757" y="2920859"/>
            <a:ext cx="536003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3200" b="1" dirty="0">
                <a:solidFill>
                  <a:srgbClr val="6B799C"/>
                </a:solidFill>
                <a:latin typeface="幼圆" panose="02010509060101010101" pitchFamily="49" charset="-122"/>
                <a:ea typeface="幼圆" panose="02010509060101010101" pitchFamily="49" charset="-122"/>
              </a:rPr>
              <a:t>概念课的认识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3" name="文本框 17"/>
          <p:cNvSpPr txBox="1">
            <a:spLocks noChangeArrowheads="1"/>
          </p:cNvSpPr>
          <p:nvPr>
            <p:custDataLst>
              <p:tags r:id="rId2"/>
            </p:custDataLst>
          </p:nvPr>
        </p:nvSpPr>
        <p:spPr bwMode="auto">
          <a:xfrm>
            <a:off x="6200082" y="3801793"/>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3200" b="1" dirty="0">
                <a:solidFill>
                  <a:srgbClr val="6B799C"/>
                </a:solidFill>
                <a:latin typeface="幼圆" panose="02010509060101010101" pitchFamily="49" charset="-122"/>
                <a:ea typeface="幼圆" panose="02010509060101010101" pitchFamily="49" charset="-122"/>
              </a:rPr>
              <a:t>概念课的设计与实践</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418129" y="4955404"/>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372730" y="4908369"/>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小学数学概念课教学技能的提高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49" y="3049270"/>
            <a:ext cx="6424468"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小学数学概念课的认识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58477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一、小学数学概念的内涵与外延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02533" y="1322823"/>
            <a:ext cx="9986934"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数学是研究数量关系和空间形式的科学。数学概念是人类对现实世界空间形式和数量关系的概括反映，是数学知识的基本组成单位，在思维形式上都反映了数学研究对象的本质属性和特征。具体来说，其一，数学概念反映的是一类对象的本质属性，即该类对象内在的、固有的、区别于其他对象的属性，而不是那些非本质的属性。其二，数学概念反映的是一类对象的共同特征，而不是个别事物的属性。例如，“三角形”这一概念，指的是各种形状、大小的三角形的总和，而不是指等腰三角形等具有特定形状、大小的三角形。</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概念的学习即通过概括现实对象共同的数学本质属性，进而理解概念内涵，把握概念外延的过程。在学生的头脑中首先形成概念表象，并不断深化直至构建出清晰的概念图式。概念图式是由一些反映概念属性的观念组成，图式中观念的多少、准确与否、深刻程度如何是反映概念理解水平的重要因素。</a:t>
            </a:r>
            <a:endParaRPr lang="en-US" altLang="zh-CN"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1569660"/>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一、小学数学概念的内涵与外延</a:t>
            </a:r>
          </a:p>
          <a:p>
            <a:pPr marL="0" marR="0" lvl="0" indent="0" algn="l" defTabSz="457200" rtl="0" eaLnBrk="1" fontAlgn="auto" latinLnBrk="0" hangingPunct="1">
              <a:lnSpc>
                <a:spcPct val="100000"/>
              </a:lnSpc>
              <a:spcBef>
                <a:spcPts val="0"/>
              </a:spcBef>
              <a:spcAft>
                <a:spcPts val="0"/>
              </a:spcAft>
              <a:buClrTx/>
              <a:buSzTx/>
              <a:buFontTx/>
              <a:buNone/>
              <a:defRPr/>
            </a:pPr>
            <a:endParaRPr lang="zh-CN" altLang="en-US" sz="3200" b="1" dirty="0">
              <a:solidFill>
                <a:srgbClr val="5B9BD5">
                  <a:lumMod val="50000"/>
                </a:srgbClr>
              </a:solidFill>
              <a:latin typeface="幼圆" panose="02010509060101010101" pitchFamily="49" charset="-122"/>
              <a:ea typeface="幼圆" panose="02010509060101010101" pitchFamily="49" charset="-122"/>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19175" y="1322705"/>
            <a:ext cx="10504170" cy="4735830"/>
          </a:xfrm>
          <a:prstGeom prst="rect">
            <a:avLst/>
          </a:prstGeom>
          <a:noFill/>
        </p:spPr>
        <p:txBody>
          <a:bodyPr wrap="square">
            <a:noAutofit/>
          </a:bodyPr>
          <a:lstStyle/>
          <a:p>
            <a:pPr marL="342900" indent="-342900">
              <a:buFont typeface="Arial" panose="020B0604020202020204" pitchFamily="34" charset="0"/>
              <a:buChar char="•"/>
            </a:pPr>
            <a:r>
              <a:rPr lang="zh-CN" altLang="en-US" sz="2400" dirty="0">
                <a:solidFill>
                  <a:srgbClr val="6B799C"/>
                </a:solidFill>
              </a:rPr>
              <a:t>其中，分类是一种明确概念外延的方法，通过对数学概念进行分类，能够加深对概念本身的认识。在数学概念的学习过程中，分类活动占有重要的地位，分类是概念理解和获得的基础。</a:t>
            </a:r>
            <a:endParaRPr lang="en-US" altLang="zh-CN"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当然，教师要清楚，这些分类大多是人为规定的，一些概念名称的形成与历史传统有关。教师在教学中要让学生学会概念的本质，而不必在无关紧要的细节上花费太多精力，要注重实质、淡化形式。例如，在教学中让学生判断余数是否包括</a:t>
            </a:r>
            <a:r>
              <a:rPr lang="en-US" altLang="zh-CN" sz="2400" dirty="0">
                <a:solidFill>
                  <a:srgbClr val="6B799C"/>
                </a:solidFill>
              </a:rPr>
              <a:t>0</a:t>
            </a:r>
            <a:r>
              <a:rPr lang="zh-CN" altLang="en-US" sz="2400" dirty="0">
                <a:solidFill>
                  <a:srgbClr val="6B799C"/>
                </a:solidFill>
              </a:rPr>
              <a:t>、</a:t>
            </a:r>
            <a:r>
              <a:rPr lang="en-US" altLang="zh-CN" sz="2400" dirty="0">
                <a:solidFill>
                  <a:srgbClr val="6B799C"/>
                </a:solidFill>
              </a:rPr>
              <a:t>x=1</a:t>
            </a:r>
            <a:r>
              <a:rPr lang="zh-CN" altLang="en-US" sz="2400" dirty="0">
                <a:solidFill>
                  <a:srgbClr val="6B799C"/>
                </a:solidFill>
              </a:rPr>
              <a:t>是不是方程，这些都不是概念学习的重点，因为是和不是都可以，关键看怎么规定。教师在教学中只要让学生理解余数的具体含义是什么、方程有怎样的特征即可。</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二、小学数学概念教学的常用策略</a:t>
            </a:r>
          </a:p>
        </p:txBody>
      </p:sp>
      <p:sp>
        <p:nvSpPr>
          <p:cNvPr id="5" name="文本框 4"/>
          <p:cNvSpPr txBox="1"/>
          <p:nvPr/>
        </p:nvSpPr>
        <p:spPr>
          <a:xfrm>
            <a:off x="939800" y="1169670"/>
            <a:ext cx="10312400" cy="5293360"/>
          </a:xfrm>
          <a:prstGeom prst="rect">
            <a:avLst/>
          </a:prstGeom>
          <a:noFill/>
        </p:spPr>
        <p:txBody>
          <a:bodyPr wrap="square">
            <a:noAutofit/>
          </a:bodyPr>
          <a:lstStyle/>
          <a:p>
            <a:pPr marL="342900" indent="-342900">
              <a:buFont typeface="Arial" panose="020B0604020202020204" pitchFamily="34" charset="0"/>
              <a:buChar char="•"/>
            </a:pPr>
            <a:r>
              <a:rPr lang="zh-CN" altLang="en-US" sz="2000" dirty="0">
                <a:solidFill>
                  <a:srgbClr val="6B799C"/>
                </a:solidFill>
              </a:rPr>
              <a:t>在小学数学概念的教学过程中，学生最容易出现认知冲突、错误概念和概念转变这三个认知障碍相关的问题。为解决相关的问题，可基于脚手架理论、变式理论、联结理论等实施小学数学概念教学。</a:t>
            </a:r>
            <a:endParaRPr lang="en-US" altLang="zh-CN" sz="2000" dirty="0">
              <a:solidFill>
                <a:srgbClr val="6B799C"/>
              </a:solidFill>
            </a:endParaRPr>
          </a:p>
          <a:p>
            <a:pPr marL="342900" indent="-342900">
              <a:buFont typeface="Arial" panose="020B0604020202020204" pitchFamily="34" charset="0"/>
              <a:buChar char="•"/>
            </a:pPr>
            <a:endParaRPr lang="en-US" altLang="zh-CN" sz="2000" dirty="0">
              <a:solidFill>
                <a:srgbClr val="6B799C"/>
              </a:solidFill>
            </a:endParaRPr>
          </a:p>
          <a:p>
            <a:pPr marL="342900" indent="-342900">
              <a:buFont typeface="Arial" panose="020B0604020202020204" pitchFamily="34" charset="0"/>
              <a:buChar char="•"/>
            </a:pPr>
            <a:r>
              <a:rPr lang="zh-CN" altLang="en-US" sz="2400" b="1" dirty="0">
                <a:solidFill>
                  <a:srgbClr val="6B799C"/>
                </a:solidFill>
                <a:sym typeface="+mn-ea"/>
              </a:rPr>
              <a:t>（一）基于脚手架理论的小学数学概念教学</a:t>
            </a:r>
            <a:endParaRPr lang="en-US" altLang="zh-CN" sz="2400" b="1" dirty="0">
              <a:solidFill>
                <a:srgbClr val="6B799C"/>
              </a:solidFill>
              <a:sym typeface="+mn-ea"/>
            </a:endParaRPr>
          </a:p>
          <a:p>
            <a:pPr marL="342900" indent="-342900">
              <a:buFont typeface="Arial" panose="020B0604020202020204" pitchFamily="34" charset="0"/>
              <a:buChar char="•"/>
            </a:pPr>
            <a:endParaRPr lang="zh-CN" altLang="en-US" sz="2000" b="1" dirty="0">
              <a:solidFill>
                <a:srgbClr val="6B799C"/>
              </a:solidFill>
              <a:latin typeface="幼圆" panose="02010509060101010101" pitchFamily="49" charset="-122"/>
              <a:ea typeface="幼圆" panose="02010509060101010101" pitchFamily="49" charset="-122"/>
              <a:sym typeface="+mn-ea"/>
            </a:endParaRPr>
          </a:p>
          <a:p>
            <a:pPr marL="342900" indent="-342900">
              <a:buFont typeface="Arial" panose="020B0604020202020204" pitchFamily="34" charset="0"/>
              <a:buChar char="•"/>
            </a:pPr>
            <a:endParaRPr lang="zh-CN" altLang="en-US" sz="2000" dirty="0">
              <a:solidFill>
                <a:srgbClr val="6B799C"/>
              </a:solidFill>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04946" y="2820940"/>
            <a:ext cx="9831376" cy="3121872"/>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二、小学数学概念教学的常用策略</a:t>
            </a:r>
          </a:p>
        </p:txBody>
      </p:sp>
      <p:sp>
        <p:nvSpPr>
          <p:cNvPr id="4" name="文本框 3"/>
          <p:cNvSpPr txBox="1"/>
          <p:nvPr/>
        </p:nvSpPr>
        <p:spPr>
          <a:xfrm>
            <a:off x="1018540" y="1173480"/>
            <a:ext cx="10172623" cy="5581650"/>
          </a:xfrm>
          <a:prstGeom prst="rect">
            <a:avLst/>
          </a:prstGeom>
          <a:noFill/>
        </p:spPr>
        <p:txBody>
          <a:bodyPr wrap="square">
            <a:noAutofit/>
          </a:bodyPr>
          <a:lstStyle/>
          <a:p>
            <a:pPr marL="285750" indent="-285750">
              <a:buFont typeface="Arial" panose="020B0604020202020204" pitchFamily="34" charset="0"/>
              <a:buChar char="•"/>
            </a:pPr>
            <a:r>
              <a:rPr lang="zh-CN" altLang="en-US" sz="2400" dirty="0">
                <a:solidFill>
                  <a:srgbClr val="6B799C"/>
                </a:solidFill>
              </a:rPr>
              <a:t>脚手架的建立与具体的教学对象有关，教师应该根据学生的认知基础和课堂表现有针对性地设置和调整脚手架的形式和难度。如果学生能在教师的引导下自己归纳出来，教师就不用代劳，要尽量让学生体验思考的过程，经历思维体操后获得的经验会更持久，也更能有效内化，课堂教学应以促进学生的核心素养发展为中心。</a:t>
            </a:r>
            <a:endParaRPr lang="en-US" altLang="zh-CN" sz="2400" dirty="0">
              <a:solidFill>
                <a:srgbClr val="6B799C"/>
              </a:solidFill>
            </a:endParaRPr>
          </a:p>
          <a:p>
            <a:pPr marL="285750" indent="-285750">
              <a:buFont typeface="Arial" panose="020B0604020202020204" pitchFamily="34" charset="0"/>
              <a:buChar char="•"/>
            </a:pPr>
            <a:endParaRPr lang="en-US" altLang="zh-CN" sz="2400" dirty="0">
              <a:solidFill>
                <a:srgbClr val="6B799C"/>
              </a:solidFill>
            </a:endParaRPr>
          </a:p>
          <a:p>
            <a:r>
              <a:rPr lang="zh-CN" altLang="en-US" sz="2400" b="1" dirty="0">
                <a:solidFill>
                  <a:srgbClr val="6B799C"/>
                </a:solidFill>
              </a:rPr>
              <a:t>（二）基于变式理论的教学</a:t>
            </a:r>
            <a:endParaRPr lang="en-US" altLang="zh-CN" sz="2400" b="1" dirty="0">
              <a:solidFill>
                <a:srgbClr val="6B799C"/>
              </a:solidFill>
            </a:endParaRPr>
          </a:p>
          <a:p>
            <a:r>
              <a:rPr lang="zh-CN" altLang="en-US" sz="2400" dirty="0">
                <a:solidFill>
                  <a:srgbClr val="6B799C"/>
                </a:solidFill>
              </a:rPr>
              <a:t>变式教学是我国传统数学教学方式，也是我国数学教学的一大特色，主要是指在教学中用不同形式的直观材料或事例阐明事物的本质属性，从而对一事物形成科学概念。它是在教学中使学生确切掌握概念的重要手段之一。在数学变式教学过程中，为了利用概念的非本质特征的变式来凸显概念本质特征，可以通过改变一些能混淆概念外延的属性，或改变概念外延，来获得对所学概念本质的多角度理解。例如，用直观或具体变式引入学习方程概念，用非标准其他形式突显方程概念的本质属性，用“举反例”纠正方程概念的不正确理解。数学概念教学的变式主要分为以下三种：</a:t>
            </a:r>
            <a:endParaRPr lang="en-US" altLang="zh-CN"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477375" cy="583565"/>
          </a:xfrm>
          <a:prstGeom prst="rect">
            <a:avLst/>
          </a:prstGeom>
          <a:noFill/>
        </p:spPr>
        <p:txBody>
          <a:bodyPr wrap="square" rtlCol="0">
            <a:spAutoFit/>
          </a:bodyPr>
          <a:lstStyle/>
          <a:p>
            <a:pPr lvl="0" defTabSz="457200">
              <a:defRPr/>
            </a:pPr>
            <a:r>
              <a:rPr lang="zh-CN" altLang="en-US" sz="3200" b="1" dirty="0">
                <a:solidFill>
                  <a:srgbClr val="5B9BD5">
                    <a:lumMod val="50000"/>
                  </a:srgbClr>
                </a:solidFill>
                <a:latin typeface="幼圆" panose="02010509060101010101" pitchFamily="49" charset="-122"/>
                <a:ea typeface="幼圆" panose="02010509060101010101" pitchFamily="49" charset="-122"/>
              </a:rPr>
              <a:t>二、小学数学概念教学的常用策略</a:t>
            </a:r>
          </a:p>
        </p:txBody>
      </p:sp>
      <p:sp>
        <p:nvSpPr>
          <p:cNvPr id="4" name="文本框 3"/>
          <p:cNvSpPr txBox="1"/>
          <p:nvPr/>
        </p:nvSpPr>
        <p:spPr>
          <a:xfrm>
            <a:off x="875030" y="697296"/>
            <a:ext cx="10172623" cy="5581650"/>
          </a:xfrm>
          <a:prstGeom prst="rect">
            <a:avLst/>
          </a:prstGeom>
          <a:noFill/>
        </p:spPr>
        <p:txBody>
          <a:bodyPr wrap="square">
            <a:noAutofit/>
          </a:bodyPr>
          <a:lstStyle/>
          <a:p>
            <a:endParaRPr lang="zh-CN" altLang="en-US" sz="2000" dirty="0">
              <a:solidFill>
                <a:srgbClr val="6B799C"/>
              </a:solidFill>
            </a:endParaRPr>
          </a:p>
          <a:p>
            <a:r>
              <a:rPr lang="zh-CN" altLang="en-US" sz="2000" b="1" dirty="0">
                <a:solidFill>
                  <a:srgbClr val="6B799C"/>
                </a:solidFill>
              </a:rPr>
              <a:t> </a:t>
            </a:r>
            <a:r>
              <a:rPr lang="en-US" altLang="zh-CN" sz="2000" b="1" dirty="0">
                <a:solidFill>
                  <a:srgbClr val="6B799C"/>
                </a:solidFill>
              </a:rPr>
              <a:t>1.</a:t>
            </a:r>
            <a:r>
              <a:rPr lang="zh-CN" altLang="en-US" sz="2000" b="1" dirty="0">
                <a:solidFill>
                  <a:srgbClr val="6B799C"/>
                </a:solidFill>
              </a:rPr>
              <a:t>通过直观或直观的变式引入概念</a:t>
            </a:r>
          </a:p>
          <a:p>
            <a:r>
              <a:rPr lang="zh-CN" altLang="en-US" sz="2000" dirty="0">
                <a:solidFill>
                  <a:srgbClr val="6B799C"/>
                </a:solidFill>
              </a:rPr>
              <a:t>数学概念的一个基本特征是抽象性，但是许多数学概念又直接来自具体的感性经验，因此，概念引入教学的关键是建立感性经验与抽象概念之间的联系。例如，通过对课桌面、黑板面等的观察，引出平面的初步概念。这也相当于脚手架理论的前两个步骤。此外，许多数学概念都是逐次抽象的结果，因此，数学概念的具体与抽象都是相对的。例如，可以用下面的概念变式“</a:t>
            </a:r>
            <a:r>
              <a:rPr lang="en-US" altLang="zh-CN" sz="2000" dirty="0">
                <a:solidFill>
                  <a:srgbClr val="6B799C"/>
                </a:solidFill>
              </a:rPr>
              <a:t>2x=1</a:t>
            </a:r>
            <a:r>
              <a:rPr lang="zh-CN" altLang="en-US" sz="2000" dirty="0">
                <a:solidFill>
                  <a:srgbClr val="6B799C"/>
                </a:solidFill>
              </a:rPr>
              <a:t>，</a:t>
            </a:r>
            <a:r>
              <a:rPr lang="en-US" altLang="zh-CN" sz="2000" dirty="0">
                <a:solidFill>
                  <a:srgbClr val="6B799C"/>
                </a:solidFill>
              </a:rPr>
              <a:t>4x-3=5</a:t>
            </a:r>
            <a:r>
              <a:rPr lang="zh-CN" altLang="en-US" sz="2000" dirty="0">
                <a:solidFill>
                  <a:srgbClr val="6B799C"/>
                </a:solidFill>
              </a:rPr>
              <a:t>，</a:t>
            </a:r>
            <a:r>
              <a:rPr lang="en-US" altLang="zh-CN" sz="2000" dirty="0">
                <a:solidFill>
                  <a:srgbClr val="6B799C"/>
                </a:solidFill>
              </a:rPr>
              <a:t>x2-1=0</a:t>
            </a:r>
            <a:r>
              <a:rPr lang="zh-CN" altLang="en-US" sz="2000" dirty="0">
                <a:solidFill>
                  <a:srgbClr val="6B799C"/>
                </a:solidFill>
              </a:rPr>
              <a:t>，</a:t>
            </a:r>
            <a:r>
              <a:rPr lang="en-US" altLang="zh-CN" sz="2000" dirty="0">
                <a:solidFill>
                  <a:srgbClr val="6B799C"/>
                </a:solidFill>
              </a:rPr>
              <a:t>3x+4y=12</a:t>
            </a:r>
            <a:r>
              <a:rPr lang="zh-CN" altLang="en-US" sz="2000" dirty="0">
                <a:solidFill>
                  <a:srgbClr val="6B799C"/>
                </a:solidFill>
              </a:rPr>
              <a:t>，</a:t>
            </a:r>
            <a:r>
              <a:rPr lang="en-US" altLang="zh-CN" sz="2000" dirty="0">
                <a:solidFill>
                  <a:srgbClr val="6B799C"/>
                </a:solidFill>
              </a:rPr>
              <a:t>x2+y2=1”</a:t>
            </a:r>
            <a:r>
              <a:rPr lang="zh-CN" altLang="en-US" sz="2000" dirty="0">
                <a:solidFill>
                  <a:srgbClr val="6B799C"/>
                </a:solidFill>
              </a:rPr>
              <a:t>说明“方程”概念的本质属性：含有未知数的等式，它具有两个特点：①用符号表示未知数；②建立等价数量关系式。</a:t>
            </a:r>
            <a:endParaRPr lang="en-US" altLang="zh-CN" sz="2000" dirty="0">
              <a:solidFill>
                <a:srgbClr val="6B799C"/>
              </a:solidFill>
            </a:endParaRPr>
          </a:p>
          <a:p>
            <a:endParaRPr lang="en-US" altLang="zh-CN" sz="2000" dirty="0">
              <a:solidFill>
                <a:srgbClr val="6B799C"/>
              </a:solidFill>
            </a:endParaRPr>
          </a:p>
          <a:p>
            <a:r>
              <a:rPr lang="en-US" altLang="zh-CN" sz="2000" b="1" dirty="0">
                <a:solidFill>
                  <a:srgbClr val="6B799C"/>
                </a:solidFill>
              </a:rPr>
              <a:t>2. </a:t>
            </a:r>
            <a:r>
              <a:rPr lang="zh-CN" altLang="en-US" sz="2000" b="1" dirty="0">
                <a:solidFill>
                  <a:srgbClr val="6B799C"/>
                </a:solidFill>
              </a:rPr>
              <a:t>通过非标准变式突出概念的本质属性</a:t>
            </a:r>
          </a:p>
          <a:p>
            <a:r>
              <a:rPr lang="zh-CN" altLang="en-US" sz="2000" dirty="0">
                <a:solidFill>
                  <a:srgbClr val="6B799C"/>
                </a:solidFill>
              </a:rPr>
              <a:t>和一般科学概念一样，数学概念是一种外延性概念，也就是说，每个概念都有一个明晰的边界，掌握概念意味着能够通过内涵去确定一个具体的对象是否在这个边界内。因此，教学的一种有效途径就是将概念的外延作为变异空间，将其所包含的对象作为变式，通过类比不同变式的共同属性而突出概念的本质属性。</a:t>
            </a:r>
            <a:endParaRPr lang="en-US" altLang="zh-CN" sz="2000" dirty="0">
              <a:solidFill>
                <a:srgbClr val="6B799C"/>
              </a:solidFill>
            </a:endParaRPr>
          </a:p>
          <a:p>
            <a:endParaRPr lang="en-US" altLang="zh-CN" sz="2000" dirty="0">
              <a:solidFill>
                <a:srgbClr val="6B799C"/>
              </a:solidFill>
            </a:endParaRPr>
          </a:p>
          <a:p>
            <a:r>
              <a:rPr lang="en-US" altLang="zh-CN" sz="2000" b="1" dirty="0">
                <a:solidFill>
                  <a:srgbClr val="6B799C"/>
                </a:solidFill>
              </a:rPr>
              <a:t>3. </a:t>
            </a:r>
            <a:r>
              <a:rPr lang="zh-CN" altLang="en-US" sz="2000" b="1" dirty="0">
                <a:solidFill>
                  <a:srgbClr val="6B799C"/>
                </a:solidFill>
              </a:rPr>
              <a:t>通过非概念变式明确概念的外延</a:t>
            </a:r>
          </a:p>
          <a:p>
            <a:r>
              <a:rPr lang="zh-CN" altLang="en-US" sz="2000" dirty="0">
                <a:solidFill>
                  <a:srgbClr val="6B799C"/>
                </a:solidFill>
              </a:rPr>
              <a:t>概念的内涵与外延是对立统一的，内涵明确则外延清晰，反之亦然。因此，概念的教学除了要在内涵上下功夫外，还应该使学生对概念所包含的对象有一个清晰的认知。教师运用“非概念变式”进行教学，一方面可以帮助学生建立相关概念之间的联系，另一方面可以预防或澄清学生在概念理解时可能出现的混淆，从而确切地把握概念变式的本质特征。</a:t>
            </a:r>
          </a:p>
          <a:p>
            <a:endParaRPr lang="zh-CN" altLang="en-US" sz="2000" dirty="0">
              <a:solidFill>
                <a:srgbClr val="6B799C"/>
              </a:solidFill>
            </a:endParaRPr>
          </a:p>
          <a:p>
            <a:endParaRPr lang="zh-CN" altLang="en-US" sz="2000" dirty="0">
              <a:solidFill>
                <a:srgbClr val="6B799C"/>
              </a:solidFill>
            </a:endParaRPr>
          </a:p>
        </p:txBody>
      </p:sp>
    </p:spTree>
    <p:extLst>
      <p:ext uri="{BB962C8B-B14F-4D97-AF65-F5344CB8AC3E}">
        <p14:creationId xmlns:p14="http://schemas.microsoft.com/office/powerpoint/2010/main" val="319089257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28.xml><?xml version="1.0" encoding="utf-8"?>
<p:tagLst xmlns:a="http://schemas.openxmlformats.org/drawingml/2006/main" xmlns:r="http://schemas.openxmlformats.org/officeDocument/2006/relationships" xmlns:p="http://schemas.openxmlformats.org/presentationml/2006/main">
  <p:tag name="KSO_WM_SLIDE_ID" val="custom20233324_1"/>
  <p:tag name="KSO_WM_TEMPLATE_SUBCATEGORY" val="0"/>
  <p:tag name="KSO_WM_TEMPLATE_MASTER_TYPE" val="0"/>
  <p:tag name="KSO_WM_TEMPLATE_COLOR_TYPE" val="0"/>
  <p:tag name="KSO_WM_SLIDE_TYPE" val="text"/>
  <p:tag name="KSO_WM_SLIDE_SUBTYPE" val="picTxt"/>
  <p:tag name="KSO_WM_SLIDE_ITEM_CNT" val="0"/>
  <p:tag name="KSO_WM_SLIDE_INDEX" val="1"/>
  <p:tag name="KSO_WM_SLIDE_SIZE" val="945*539"/>
  <p:tag name="KSO_WM_SLIDE_POSITION" val="4*0"/>
  <p:tag name="KSO_WM_TAG_VERSION" val="3.0"/>
  <p:tag name="KSO_WM_BEAUTIFY_FLAG" val="#wm#"/>
  <p:tag name="KSO_WM_TEMPLATE_CATEGORY" val="custom"/>
  <p:tag name="KSO_WM_TEMPLATE_INDEX" val="20233324"/>
  <p:tag name="KSO_WM_SLIDE_LAYOUT" val="a_d_f"/>
  <p:tag name="KSO_WM_SLIDE_LAYOUT_CNT" val="1_1_1"/>
</p:tagLst>
</file>

<file path=ppt/tags/tag29.xml><?xml version="1.0" encoding="utf-8"?>
<p:tagLst xmlns:a="http://schemas.openxmlformats.org/drawingml/2006/main" xmlns:r="http://schemas.openxmlformats.org/officeDocument/2006/relationships" xmlns:p="http://schemas.openxmlformats.org/presentationml/2006/main">
  <p:tag name="KSO_WM_UNIT_ISCONTENTSTITLE" val="0"/>
  <p:tag name="KSO_WM_UNIT_ISNUMDGMTITLE" val="0"/>
  <p:tag name="KSO_WM_UNIT_NOCLEAR" val="0"/>
  <p:tag name="KSO_WM_UNIT_HIGHLIGHT" val="0"/>
  <p:tag name="KSO_WM_UNIT_COMPATIBLE" val="0"/>
  <p:tag name="KSO_WM_UNIT_DIAGRAM_ISNUMVISUAL" val="0"/>
  <p:tag name="KSO_WM_UNIT_DIAGRAM_ISREFERUNIT" val="0"/>
  <p:tag name="KSO_WM_UNIT_TYPE" val="a"/>
  <p:tag name="KSO_WM_UNIT_INDEX" val="1"/>
  <p:tag name="KSO_WM_UNIT_ID" val="custom20233324_1*a*1"/>
  <p:tag name="KSO_WM_TEMPLATE_CATEGORY" val="custom"/>
  <p:tag name="KSO_WM_TEMPLATE_INDEX" val="20233324"/>
  <p:tag name="KSO_WM_UNIT_LAYERLEVEL" val="1"/>
  <p:tag name="KSO_WM_TAG_VERSION" val="3.0"/>
  <p:tag name="KSO_WM_BEAUTIFY_FLAG" val="#wm#"/>
  <p:tag name="KSO_WM_UNIT_VALUE" val="12"/>
  <p:tag name="KSO_WM_UNIT_PRESET_TEXT" val="单击此处添加标题"/>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1"/>
  <p:tag name="KSO_WM_UNIT_ID" val="custom20233324_1*i*1"/>
  <p:tag name="KSO_WM_TEMPLATE_CATEGORY" val="custom"/>
  <p:tag name="KSO_WM_TEMPLATE_INDEX" val="20233324"/>
  <p:tag name="KSO_WM_UNIT_LAYERLEVEL" val="1"/>
  <p:tag name="KSO_WM_TAG_VERSION" val="3.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VALUE" val="1497*1502"/>
  <p:tag name="KSO_WM_UNIT_HIGHLIGHT" val="0"/>
  <p:tag name="KSO_WM_UNIT_COMPATIBLE" val="0"/>
  <p:tag name="KSO_WM_UNIT_DIAGRAM_ISNUMVISUAL" val="0"/>
  <p:tag name="KSO_WM_UNIT_DIAGRAM_ISREFERUNIT" val="0"/>
  <p:tag name="KSO_WM_UNIT_TYPE" val="d"/>
  <p:tag name="KSO_WM_UNIT_INDEX" val="1"/>
  <p:tag name="KSO_WM_UNIT_ID" val="custom20233324_1*d*1"/>
  <p:tag name="KSO_WM_TEMPLATE_CATEGORY" val="custom"/>
  <p:tag name="KSO_WM_TEMPLATE_INDEX" val="20233324"/>
  <p:tag name="KSO_WM_UNIT_LAYERLEVEL" val="1"/>
  <p:tag name="KSO_WM_TAG_VERSION" val="3.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2"/>
  <p:tag name="KSO_WM_UNIT_ID" val="custom20233324_1*i*2"/>
  <p:tag name="KSO_WM_TEMPLATE_CATEGORY" val="custom"/>
  <p:tag name="KSO_WM_TEMPLATE_INDEX" val="20233324"/>
  <p:tag name="KSO_WM_UNIT_LAYERLEVEL" val="1"/>
  <p:tag name="KSO_WM_TAG_VERSION" val="3.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3"/>
  <p:tag name="KSO_WM_UNIT_ID" val="custom20233324_1*i*3"/>
  <p:tag name="KSO_WM_TEMPLATE_CATEGORY" val="custom"/>
  <p:tag name="KSO_WM_TEMPLATE_INDEX" val="20233324"/>
  <p:tag name="KSO_WM_UNIT_LAYERLEVEL" val="1"/>
  <p:tag name="KSO_WM_TAG_VERSION" val="3.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TYPE" val="i"/>
  <p:tag name="KSO_WM_UNIT_INDEX" val="4"/>
  <p:tag name="KSO_WM_UNIT_ID" val="custom20233324_1*i*4"/>
  <p:tag name="KSO_WM_TEMPLATE_CATEGORY" val="custom"/>
  <p:tag name="KSO_WM_TEMPLATE_INDEX" val="20233324"/>
  <p:tag name="KSO_WM_UNIT_LAYERLEVEL" val="1"/>
  <p:tag name="KSO_WM_TAG_VERSION" val="3.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SUBTYPE" val="a"/>
  <p:tag name="KSO_WM_UNIT_NOCLEAR" val="0"/>
  <p:tag name="KSO_WM_UNIT_HIGHLIGHT" val="0"/>
  <p:tag name="KSO_WM_UNIT_COMPATIBLE" val="0"/>
  <p:tag name="KSO_WM_UNIT_DIAGRAM_ISNUMVISUAL" val="0"/>
  <p:tag name="KSO_WM_UNIT_DIAGRAM_ISREFERUNIT" val="0"/>
  <p:tag name="KSO_WM_UNIT_TYPE" val="f"/>
  <p:tag name="KSO_WM_UNIT_INDEX" val="1"/>
  <p:tag name="KSO_WM_UNIT_ID" val="custom20233324_1*f*1"/>
  <p:tag name="KSO_WM_TEMPLATE_CATEGORY" val="custom"/>
  <p:tag name="KSO_WM_TEMPLATE_INDEX" val="20233324"/>
  <p:tag name="KSO_WM_UNIT_LAYERLEVEL" val="1"/>
  <p:tag name="KSO_WM_TAG_VERSION" val="3.0"/>
  <p:tag name="KSO_WM_BEAUTIFY_FLAG" val="#wm#"/>
  <p:tag name="KSO_WM_UNIT_VALUE" val="76"/>
  <p:tag name="KSO_WM_UNIT_PRESET_TEXT" val="单击此处添加正文，文字是您思想的提炼，请言简意赅的阐述您的观点。单击此处添加正文，文字是您思想的提炼"/>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79.45181102362204,&quot;left&quot;:165.8879527559055,&quot;top&quot;:134.1128346456693,&quot;width&quot;:663.0592913385829}"/>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67</TotalTime>
  <Words>4455</Words>
  <Application>Microsoft Office PowerPoint</Application>
  <PresentationFormat>宽屏</PresentationFormat>
  <Paragraphs>162</Paragraphs>
  <Slides>28</Slides>
  <Notes>15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28</vt:i4>
      </vt:variant>
    </vt:vector>
  </HeadingPairs>
  <TitlesOfParts>
    <vt:vector size="37" baseType="lpstr">
      <vt:lpstr>等线</vt:lpstr>
      <vt:lpstr>华文楷体</vt:lpstr>
      <vt:lpstr>华文新魏</vt:lpstr>
      <vt:lpstr>微软雅黑</vt:lpstr>
      <vt:lpstr>幼圆</vt:lpstr>
      <vt:lpstr>Arial</vt:lpstr>
      <vt:lpstr>Calibri</vt:lpstr>
      <vt:lpstr>Calibri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一、小学数学概念课的设计要领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丽娜 赵</dc:creator>
  <cp:lastModifiedBy>范美琳</cp:lastModifiedBy>
  <cp:revision>22</cp:revision>
  <dcterms:created xsi:type="dcterms:W3CDTF">2024-08-14T12:14:00Z</dcterms:created>
  <dcterms:modified xsi:type="dcterms:W3CDTF">2024-10-12T01:37:11Z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1DE83012B3014636B69722ACE2D57472_12</vt:lpwstr>
  </property>
  <property fmtid="{D5CDD505-2E9C-101B-9397-08002B2CF9AE}" pid="3" name="KSOProductBuildVer">
    <vt:lpwstr>2052-12.1.0.18240</vt:lpwstr>
  </property>
</Properties>
</file>