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6"/>
  </p:notesMasterIdLst>
  <p:sldIdLst>
    <p:sldId id="392" r:id="rId2"/>
    <p:sldId id="331" r:id="rId3"/>
    <p:sldId id="329" r:id="rId4"/>
    <p:sldId id="328" r:id="rId5"/>
    <p:sldId id="340" r:id="rId6"/>
    <p:sldId id="327" r:id="rId7"/>
    <p:sldId id="332" r:id="rId8"/>
    <p:sldId id="333" r:id="rId9"/>
    <p:sldId id="335" r:id="rId10"/>
    <p:sldId id="334" r:id="rId11"/>
    <p:sldId id="298" r:id="rId12"/>
    <p:sldId id="343" r:id="rId13"/>
    <p:sldId id="344" r:id="rId14"/>
    <p:sldId id="345" r:id="rId15"/>
    <p:sldId id="346" r:id="rId16"/>
    <p:sldId id="347" r:id="rId17"/>
    <p:sldId id="348" r:id="rId18"/>
    <p:sldId id="349" r:id="rId19"/>
    <p:sldId id="350" r:id="rId20"/>
    <p:sldId id="351" r:id="rId21"/>
    <p:sldId id="352" r:id="rId22"/>
    <p:sldId id="354" r:id="rId23"/>
    <p:sldId id="353" r:id="rId24"/>
    <p:sldId id="355" r:id="rId25"/>
    <p:sldId id="386" r:id="rId26"/>
    <p:sldId id="356" r:id="rId27"/>
    <p:sldId id="357" r:id="rId28"/>
    <p:sldId id="358" r:id="rId29"/>
    <p:sldId id="359" r:id="rId30"/>
    <p:sldId id="387" r:id="rId31"/>
    <p:sldId id="388" r:id="rId32"/>
    <p:sldId id="389" r:id="rId33"/>
    <p:sldId id="364" r:id="rId34"/>
    <p:sldId id="366" r:id="rId35"/>
    <p:sldId id="367" r:id="rId36"/>
    <p:sldId id="370" r:id="rId37"/>
    <p:sldId id="371" r:id="rId38"/>
    <p:sldId id="373" r:id="rId39"/>
    <p:sldId id="390" r:id="rId40"/>
    <p:sldId id="391" r:id="rId41"/>
    <p:sldId id="374" r:id="rId42"/>
    <p:sldId id="380" r:id="rId43"/>
    <p:sldId id="375" r:id="rId44"/>
    <p:sldId id="376" r:id="rId45"/>
    <p:sldId id="381" r:id="rId46"/>
    <p:sldId id="378" r:id="rId47"/>
    <p:sldId id="379" r:id="rId48"/>
    <p:sldId id="382" r:id="rId49"/>
    <p:sldId id="383" r:id="rId50"/>
    <p:sldId id="384" r:id="rId51"/>
    <p:sldId id="385" r:id="rId52"/>
    <p:sldId id="414" r:id="rId53"/>
    <p:sldId id="413" r:id="rId54"/>
    <p:sldId id="412" r:id="rId55"/>
  </p:sldIdLst>
  <p:sldSz cx="12192000" cy="6858000"/>
  <p:notesSz cx="6858000" cy="9144000"/>
  <p:custDataLst>
    <p:tags r:id="rId5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1" userDrawn="1">
          <p15:clr>
            <a:srgbClr val="A4A3A4"/>
          </p15:clr>
        </p15:guide>
        <p15:guide id="2" pos="3911"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799C"/>
    <a:srgbClr val="8691AE"/>
    <a:srgbClr val="A9BFCC"/>
    <a:srgbClr val="EAC47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varScale="1">
        <p:scale>
          <a:sx n="70" d="100"/>
          <a:sy n="70" d="100"/>
        </p:scale>
        <p:origin x="768" y="60"/>
      </p:cViewPr>
      <p:guideLst>
        <p:guide orient="horz" pos="2191"/>
        <p:guide pos="3911"/>
      </p:guideLst>
    </p:cSldViewPr>
  </p:slideViewPr>
  <p:notesTextViewPr>
    <p:cViewPr>
      <p:scale>
        <a:sx n="33" d="100"/>
        <a:sy n="33"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gs" Target="tags/tag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C4D663-19B4-47BA-982B-6DA86320546A}" type="datetimeFigureOut">
              <a:rPr lang="zh-CN" altLang="en-US" smtClean="0"/>
              <a:t>2024/10/12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47C4EF9-9F67-4F1F-812E-A972C27A4F37}" type="slidenum">
              <a:rPr lang="zh-CN" altLang="en-US" smtClean="0"/>
              <a:t>‹#›</a:t>
            </a:fld>
            <a:endParaRPr lang="zh-CN" altLang="en-US"/>
          </a:p>
        </p:txBody>
      </p:sp>
    </p:spTree>
    <p:extLst>
      <p:ext uri="{BB962C8B-B14F-4D97-AF65-F5344CB8AC3E}">
        <p14:creationId xmlns:p14="http://schemas.microsoft.com/office/powerpoint/2010/main" val="13908208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3589912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10347347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9AD03C20-776C-489F-8E25-9CC7DFA7B440}"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a:ea typeface="宋体" panose="02010600030101010101" pitchFamily="2" charset="-122"/>
                <a:cs typeface="+mn-cs"/>
              </a:rPr>
              <a:t>18</a:t>
            </a:fld>
            <a:endParaRPr kumimoji="0" lang="zh-CN" altLang="en-US" sz="1200" b="0" i="0" u="none" strike="noStrike" kern="1200" cap="none" spc="0" normalizeH="0" baseline="0" noProof="0">
              <a:ln>
                <a:noFill/>
              </a:ln>
              <a:solidFill>
                <a:prstClr val="black"/>
              </a:solidFill>
              <a:effectLst/>
              <a:uLnTx/>
              <a:uFillTx/>
              <a:latin typeface="Calibri" panose="020F0502020204030204"/>
              <a:ea typeface="宋体" panose="02010600030101010101" pitchFamily="2" charset="-122"/>
              <a:cs typeface="+mn-cs"/>
            </a:endParaRPr>
          </a:p>
        </p:txBody>
      </p:sp>
    </p:spTree>
    <p:extLst>
      <p:ext uri="{BB962C8B-B14F-4D97-AF65-F5344CB8AC3E}">
        <p14:creationId xmlns:p14="http://schemas.microsoft.com/office/powerpoint/2010/main" val="1905747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t>54</a:t>
            </a:fld>
            <a:endParaRPr lang="en-US" altLang="zh-CN"/>
          </a:p>
        </p:txBody>
      </p:sp>
    </p:spTree>
    <p:extLst>
      <p:ext uri="{BB962C8B-B14F-4D97-AF65-F5344CB8AC3E}">
        <p14:creationId xmlns:p14="http://schemas.microsoft.com/office/powerpoint/2010/main" val="2038243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t>‹#›</a:t>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54000" y="1498795"/>
            <a:ext cx="10179074" cy="1220142"/>
          </a:xfrm>
          <a:prstGeom prst="rect">
            <a:avLst/>
          </a:prstGeom>
          <a:noFill/>
        </p:spPr>
        <p:txBody>
          <a:bodyPr wrap="square" rtlCol="0">
            <a:spAutoFit/>
          </a:bodyPr>
          <a:lstStyle/>
          <a:p>
            <a:pPr indent="0" fontAlgn="auto">
              <a:lnSpc>
                <a:spcPct val="150000"/>
              </a:lnSpc>
            </a:pPr>
            <a:r>
              <a:rPr lang="zh-CN" altLang="en-US" sz="5400" b="1" dirty="0">
                <a:solidFill>
                  <a:srgbClr val="6B799C"/>
                </a:solidFill>
                <a:latin typeface="华文楷体" panose="02010600040101010101" pitchFamily="2" charset="-122"/>
                <a:ea typeface="华文楷体" panose="02010600040101010101" pitchFamily="2" charset="-122"/>
              </a:rPr>
              <a:t>小学数学教学实践技能修炼手册</a:t>
            </a:r>
            <a:endParaRPr lang="en-US" altLang="zh-CN" sz="5400" b="1" dirty="0">
              <a:solidFill>
                <a:srgbClr val="6B799C"/>
              </a:solidFill>
              <a:latin typeface="华文楷体" panose="02010600040101010101" pitchFamily="2" charset="-122"/>
              <a:ea typeface="华文楷体" panose="02010600040101010101" pitchFamily="2" charset="-122"/>
            </a:endParaRPr>
          </a:p>
        </p:txBody>
      </p:sp>
      <p:sp>
        <p:nvSpPr>
          <p:cNvPr id="9" name="文本框 8">
            <a:extLst>
              <a:ext uri="{FF2B5EF4-FFF2-40B4-BE49-F238E27FC236}">
                <a16:creationId xmlns:a16="http://schemas.microsoft.com/office/drawing/2014/main" id="{30A55C67-B4D9-43F9-A4D7-97C49B60E936}"/>
              </a:ext>
            </a:extLst>
          </p:cNvPr>
          <p:cNvSpPr txBox="1"/>
          <p:nvPr/>
        </p:nvSpPr>
        <p:spPr>
          <a:xfrm>
            <a:off x="3599920" y="2977963"/>
            <a:ext cx="8843010" cy="593560"/>
          </a:xfrm>
          <a:prstGeom prst="rect">
            <a:avLst/>
          </a:prstGeom>
          <a:noFill/>
        </p:spPr>
        <p:txBody>
          <a:bodyPr wrap="square" rtlCol="0">
            <a:spAutoFit/>
          </a:bodyPr>
          <a:lstStyle/>
          <a:p>
            <a:pPr indent="0" fontAlgn="auto">
              <a:lnSpc>
                <a:spcPct val="150000"/>
              </a:lnSpc>
            </a:pPr>
            <a:r>
              <a:rPr lang="zh-CN" altLang="en-US" sz="2400" b="1" dirty="0">
                <a:solidFill>
                  <a:srgbClr val="6B799C"/>
                </a:solidFill>
                <a:latin typeface="华文楷体" panose="02010600040101010101" pitchFamily="2" charset="-122"/>
                <a:ea typeface="华文楷体" panose="02010600040101010101" pitchFamily="2" charset="-122"/>
              </a:rPr>
              <a:t>黄友初 朱忠明  编著</a:t>
            </a:r>
            <a:endParaRPr lang="en-US" altLang="zh-CN" sz="2400" b="1" dirty="0">
              <a:solidFill>
                <a:srgbClr val="6B799C"/>
              </a:solidFill>
              <a:latin typeface="华文楷体" panose="02010600040101010101" pitchFamily="2" charset="-122"/>
              <a:ea typeface="华文楷体" panose="02010600040101010101" pitchFamily="2" charset="-122"/>
            </a:endParaRPr>
          </a:p>
        </p:txBody>
      </p:sp>
      <p:pic>
        <p:nvPicPr>
          <p:cNvPr id="10" name="图片 9">
            <a:extLst>
              <a:ext uri="{FF2B5EF4-FFF2-40B4-BE49-F238E27FC236}">
                <a16:creationId xmlns:a16="http://schemas.microsoft.com/office/drawing/2014/main" id="{701E1161-6DE6-47AB-8FD9-430503C3BD54}"/>
              </a:ext>
            </a:extLst>
          </p:cNvPr>
          <p:cNvPicPr>
            <a:picLocks noChangeAspect="1"/>
          </p:cNvPicPr>
          <p:nvPr/>
        </p:nvPicPr>
        <p:blipFill>
          <a:blip r:embed="rId3"/>
          <a:stretch>
            <a:fillRect/>
          </a:stretch>
        </p:blipFill>
        <p:spPr>
          <a:xfrm>
            <a:off x="1808659" y="5121166"/>
            <a:ext cx="2348474" cy="36517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629167" y="435686"/>
            <a:ext cx="11443855" cy="521970"/>
          </a:xfrm>
          <a:prstGeom prst="rect">
            <a:avLst/>
          </a:prstGeom>
          <a:noFill/>
        </p:spPr>
        <p:txBody>
          <a:bodyPr wrap="square" rtlCol="0">
            <a:spAutoFit/>
          </a:bodyPr>
          <a:lstStyle/>
          <a:p>
            <a:pPr lvl="0" defTabSz="457200">
              <a:defRPr/>
            </a:pPr>
            <a:r>
              <a:rPr lang="zh-CN" altLang="en-US" sz="2800" b="1" dirty="0">
                <a:solidFill>
                  <a:srgbClr val="6B799C"/>
                </a:solidFill>
                <a:latin typeface="幼圆" panose="02010509060101010101" pitchFamily="49" charset="-122"/>
                <a:ea typeface="幼圆" panose="02010509060101010101" pitchFamily="49" charset="-122"/>
              </a:rPr>
              <a:t>（二）有助于小学数学教师专业的有效发展</a:t>
            </a:r>
          </a:p>
        </p:txBody>
      </p:sp>
      <p:sp>
        <p:nvSpPr>
          <p:cNvPr id="5" name="文本框 4"/>
          <p:cNvSpPr txBox="1"/>
          <p:nvPr/>
        </p:nvSpPr>
        <p:spPr>
          <a:xfrm>
            <a:off x="820934" y="1065757"/>
            <a:ext cx="11060319" cy="5262979"/>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对于职前数学教师来说，在学校学习过程中以教学设计的撰写为抓手，可以更好地熟悉小学数学教学内容，厘清小学数学知识点之间的逻辑联系，更好地把握哪个知识点会在哪个年级学习，不至于出现知识顺序颠倒的教学错误；除此之外，在设计教学过程中，还可以对学生在学习该小学数学知识点中可能出现的困难和错误产生深刻的理解，有利于培养儿童的数学学习观。虽然在学科知识层面，小学数学相对简单，但是在教学难度上却很不简单，会解题不见得就会教，题目做得好，不见得教学就能教得好，一些成年人觉得很好理解的知识点，小学生理解起来则会很难。小学数学的教学不是教师自己把知识讲清楚了就可以，而是要让学生听得明白，听明白了还要掌握、会用，这就需要教师深入研究，掌握丰富的教学知识和能力，而教学设计可以很好地促进职前教师掌握小学数学教学所需要的知识和能力的发展。</a:t>
            </a:r>
          </a:p>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因此，教学设计对教育教学质量有着重要的影响，教师应该充分认识到教学设计的重要性，在教学之前要认真对待教学设计，将其落到实处，这不仅是学生发展的需要，也是教师专业发展的需要。</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7" name="组合 6"/>
          <p:cNvGrpSpPr/>
          <p:nvPr/>
        </p:nvGrpSpPr>
        <p:grpSpPr>
          <a:xfrm>
            <a:off x="2930726" y="1322823"/>
            <a:ext cx="4983188" cy="3503663"/>
            <a:chOff x="2962121" y="1716314"/>
            <a:chExt cx="5484552" cy="3813853"/>
          </a:xfrm>
        </p:grpSpPr>
        <p:cxnSp>
          <p:nvCxnSpPr>
            <p:cNvPr id="5" name="直接连接符 4"/>
            <p:cNvCxnSpPr>
              <a:stCxn id="14" idx="5"/>
              <a:endCxn id="16" idx="2"/>
            </p:cNvCxnSpPr>
            <p:nvPr/>
          </p:nvCxnSpPr>
          <p:spPr>
            <a:xfrm>
              <a:off x="3778278" y="3705507"/>
              <a:ext cx="3326456" cy="1350239"/>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7442071" y="2334536"/>
              <a:ext cx="516295" cy="2448828"/>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a:stCxn id="14" idx="7"/>
              <a:endCxn id="15" idx="2"/>
            </p:cNvCxnSpPr>
            <p:nvPr/>
          </p:nvCxnSpPr>
          <p:spPr>
            <a:xfrm flipV="1">
              <a:off x="3778278" y="2132721"/>
              <a:ext cx="3998064" cy="1106695"/>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 name="椭圆 9"/>
            <p:cNvSpPr/>
            <p:nvPr/>
          </p:nvSpPr>
          <p:spPr>
            <a:xfrm>
              <a:off x="4496408" y="1950144"/>
              <a:ext cx="2933700" cy="2933700"/>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defTabSz="457200"/>
              <a:r>
                <a:rPr lang="zh-CN" altLang="en-US" sz="2800" b="1" dirty="0">
                  <a:solidFill>
                    <a:schemeClr val="bg1"/>
                  </a:solidFill>
                </a:rPr>
                <a:t>什么是小学数学的教学设计？</a:t>
              </a:r>
              <a:endParaRPr kumimoji="0" lang="zh-CN" altLang="en-US" sz="28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endParaRPr>
            </a:p>
          </p:txBody>
        </p:sp>
        <p:sp>
          <p:nvSpPr>
            <p:cNvPr id="11" name="任意多边形 10"/>
            <p:cNvSpPr/>
            <p:nvPr/>
          </p:nvSpPr>
          <p:spPr>
            <a:xfrm>
              <a:off x="7866001" y="1716314"/>
              <a:ext cx="580672" cy="774372"/>
            </a:xfrm>
            <a:custGeom>
              <a:avLst/>
              <a:gdLst>
                <a:gd name="connsiteX0" fmla="*/ 168696 w 580672"/>
                <a:gd name="connsiteY0" fmla="*/ 0 h 774372"/>
                <a:gd name="connsiteX1" fmla="*/ 580672 w 580672"/>
                <a:gd name="connsiteY1" fmla="*/ 411976 h 774372"/>
                <a:gd name="connsiteX2" fmla="*/ 399036 w 580672"/>
                <a:gd name="connsiteY2" fmla="*/ 753593 h 774372"/>
                <a:gd name="connsiteX3" fmla="*/ 360754 w 580672"/>
                <a:gd name="connsiteY3" fmla="*/ 774372 h 774372"/>
                <a:gd name="connsiteX4" fmla="*/ 282039 w 580672"/>
                <a:gd name="connsiteY4" fmla="*/ 613459 h 774372"/>
                <a:gd name="connsiteX5" fmla="*/ 334685 w 580672"/>
                <a:gd name="connsiteY5" fmla="*/ 577964 h 774372"/>
                <a:gd name="connsiteX6" fmla="*/ 403439 w 580672"/>
                <a:gd name="connsiteY6" fmla="*/ 411975 h 774372"/>
                <a:gd name="connsiteX7" fmla="*/ 168695 w 580672"/>
                <a:gd name="connsiteY7" fmla="*/ 177231 h 774372"/>
                <a:gd name="connsiteX8" fmla="*/ 121386 w 580672"/>
                <a:gd name="connsiteY8" fmla="*/ 182000 h 774372"/>
                <a:gd name="connsiteX9" fmla="*/ 77625 w 580672"/>
                <a:gd name="connsiteY9" fmla="*/ 195584 h 774372"/>
                <a:gd name="connsiteX10" fmla="*/ 0 w 580672"/>
                <a:gd name="connsiteY10" fmla="*/ 36900 h 774372"/>
                <a:gd name="connsiteX11" fmla="*/ 8337 w 580672"/>
                <a:gd name="connsiteY11" fmla="*/ 32375 h 774372"/>
                <a:gd name="connsiteX12" fmla="*/ 168696 w 580672"/>
                <a:gd name="connsiteY12" fmla="*/ 0 h 774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0672" h="774372">
                  <a:moveTo>
                    <a:pt x="168696" y="0"/>
                  </a:moveTo>
                  <a:cubicBezTo>
                    <a:pt x="396224" y="0"/>
                    <a:pt x="580672" y="184448"/>
                    <a:pt x="580672" y="411976"/>
                  </a:cubicBezTo>
                  <a:cubicBezTo>
                    <a:pt x="580672" y="554181"/>
                    <a:pt x="508622" y="679558"/>
                    <a:pt x="399036" y="753593"/>
                  </a:cubicBezTo>
                  <a:lnTo>
                    <a:pt x="360754" y="774372"/>
                  </a:lnTo>
                  <a:lnTo>
                    <a:pt x="282039" y="613459"/>
                  </a:lnTo>
                  <a:lnTo>
                    <a:pt x="334685" y="577964"/>
                  </a:lnTo>
                  <a:cubicBezTo>
                    <a:pt x="377165" y="535484"/>
                    <a:pt x="403439" y="476798"/>
                    <a:pt x="403439" y="411975"/>
                  </a:cubicBezTo>
                  <a:cubicBezTo>
                    <a:pt x="403439" y="282329"/>
                    <a:pt x="298341" y="177231"/>
                    <a:pt x="168695" y="177231"/>
                  </a:cubicBezTo>
                  <a:cubicBezTo>
                    <a:pt x="152490" y="177231"/>
                    <a:pt x="136667" y="178873"/>
                    <a:pt x="121386" y="182000"/>
                  </a:cubicBezTo>
                  <a:lnTo>
                    <a:pt x="77625" y="195584"/>
                  </a:lnTo>
                  <a:lnTo>
                    <a:pt x="0" y="36900"/>
                  </a:lnTo>
                  <a:lnTo>
                    <a:pt x="8337" y="32375"/>
                  </a:lnTo>
                  <a:cubicBezTo>
                    <a:pt x="57625" y="11528"/>
                    <a:pt x="111814" y="0"/>
                    <a:pt x="168696" y="0"/>
                  </a:cubicBez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2" name="任意多边形 11"/>
            <p:cNvSpPr/>
            <p:nvPr/>
          </p:nvSpPr>
          <p:spPr>
            <a:xfrm>
              <a:off x="6921740" y="4819275"/>
              <a:ext cx="931982" cy="710892"/>
            </a:xfrm>
            <a:custGeom>
              <a:avLst/>
              <a:gdLst>
                <a:gd name="connsiteX0" fmla="*/ 862193 w 931982"/>
                <a:gd name="connsiteY0" fmla="*/ 0 h 710892"/>
                <a:gd name="connsiteX1" fmla="*/ 895210 w 931982"/>
                <a:gd name="connsiteY1" fmla="*/ 60830 h 710892"/>
                <a:gd name="connsiteX2" fmla="*/ 931982 w 931982"/>
                <a:gd name="connsiteY2" fmla="*/ 242967 h 710892"/>
                <a:gd name="connsiteX3" fmla="*/ 464057 w 931982"/>
                <a:gd name="connsiteY3" fmla="*/ 710892 h 710892"/>
                <a:gd name="connsiteX4" fmla="*/ 5639 w 931982"/>
                <a:gd name="connsiteY4" fmla="*/ 337270 h 710892"/>
                <a:gd name="connsiteX5" fmla="*/ 0 w 931982"/>
                <a:gd name="connsiteY5" fmla="*/ 281337 h 710892"/>
                <a:gd name="connsiteX6" fmla="*/ 195297 w 931982"/>
                <a:gd name="connsiteY6" fmla="*/ 217611 h 710892"/>
                <a:gd name="connsiteX7" fmla="*/ 191769 w 931982"/>
                <a:gd name="connsiteY7" fmla="*/ 252603 h 710892"/>
                <a:gd name="connsiteX8" fmla="*/ 480283 w 931982"/>
                <a:gd name="connsiteY8" fmla="*/ 541117 h 710892"/>
                <a:gd name="connsiteX9" fmla="*/ 768797 w 931982"/>
                <a:gd name="connsiteY9" fmla="*/ 252603 h 710892"/>
                <a:gd name="connsiteX10" fmla="*/ 719524 w 931982"/>
                <a:gd name="connsiteY10" fmla="*/ 91292 h 710892"/>
                <a:gd name="connsiteX11" fmla="*/ 690441 w 931982"/>
                <a:gd name="connsiteY11" fmla="*/ 56044 h 7108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31982" h="710892">
                  <a:moveTo>
                    <a:pt x="862193" y="0"/>
                  </a:moveTo>
                  <a:lnTo>
                    <a:pt x="895210" y="60830"/>
                  </a:lnTo>
                  <a:cubicBezTo>
                    <a:pt x="918889" y="116811"/>
                    <a:pt x="931982" y="178360"/>
                    <a:pt x="931982" y="242967"/>
                  </a:cubicBezTo>
                  <a:cubicBezTo>
                    <a:pt x="931982" y="501395"/>
                    <a:pt x="722485" y="710892"/>
                    <a:pt x="464057" y="710892"/>
                  </a:cubicBezTo>
                  <a:cubicBezTo>
                    <a:pt x="237933" y="710892"/>
                    <a:pt x="49271" y="550496"/>
                    <a:pt x="5639" y="337270"/>
                  </a:cubicBezTo>
                  <a:lnTo>
                    <a:pt x="0" y="281337"/>
                  </a:lnTo>
                  <a:lnTo>
                    <a:pt x="195297" y="217611"/>
                  </a:lnTo>
                  <a:lnTo>
                    <a:pt x="191769" y="252603"/>
                  </a:lnTo>
                  <a:cubicBezTo>
                    <a:pt x="191769" y="411945"/>
                    <a:pt x="320941" y="541117"/>
                    <a:pt x="480283" y="541117"/>
                  </a:cubicBezTo>
                  <a:cubicBezTo>
                    <a:pt x="639625" y="541117"/>
                    <a:pt x="768797" y="411945"/>
                    <a:pt x="768797" y="252603"/>
                  </a:cubicBezTo>
                  <a:cubicBezTo>
                    <a:pt x="768797" y="192850"/>
                    <a:pt x="750632" y="137339"/>
                    <a:pt x="719524" y="91292"/>
                  </a:cubicBezTo>
                  <a:lnTo>
                    <a:pt x="690441" y="56044"/>
                  </a:ln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 name="任意多边形 12"/>
            <p:cNvSpPr/>
            <p:nvPr/>
          </p:nvSpPr>
          <p:spPr>
            <a:xfrm>
              <a:off x="2962121" y="2935513"/>
              <a:ext cx="741101" cy="1133950"/>
            </a:xfrm>
            <a:custGeom>
              <a:avLst/>
              <a:gdLst>
                <a:gd name="connsiteX0" fmla="*/ 566975 w 741101"/>
                <a:gd name="connsiteY0" fmla="*/ 0 h 1133950"/>
                <a:gd name="connsiteX1" fmla="*/ 681241 w 741101"/>
                <a:gd name="connsiteY1" fmla="*/ 11519 h 1133950"/>
                <a:gd name="connsiteX2" fmla="*/ 741101 w 741101"/>
                <a:gd name="connsiteY2" fmla="*/ 30101 h 1133950"/>
                <a:gd name="connsiteX3" fmla="*/ 741101 w 741101"/>
                <a:gd name="connsiteY3" fmla="*/ 264300 h 1133950"/>
                <a:gd name="connsiteX4" fmla="*/ 701950 w 741101"/>
                <a:gd name="connsiteY4" fmla="*/ 243050 h 1133950"/>
                <a:gd name="connsiteX5" fmla="*/ 573664 w 741101"/>
                <a:gd name="connsiteY5" fmla="*/ 217150 h 1133950"/>
                <a:gd name="connsiteX6" fmla="*/ 244088 w 741101"/>
                <a:gd name="connsiteY6" fmla="*/ 546726 h 1133950"/>
                <a:gd name="connsiteX7" fmla="*/ 573664 w 741101"/>
                <a:gd name="connsiteY7" fmla="*/ 876302 h 1133950"/>
                <a:gd name="connsiteX8" fmla="*/ 701950 w 741101"/>
                <a:gd name="connsiteY8" fmla="*/ 850403 h 1133950"/>
                <a:gd name="connsiteX9" fmla="*/ 741101 w 741101"/>
                <a:gd name="connsiteY9" fmla="*/ 829152 h 1133950"/>
                <a:gd name="connsiteX10" fmla="*/ 741101 w 741101"/>
                <a:gd name="connsiteY10" fmla="*/ 1103850 h 1133950"/>
                <a:gd name="connsiteX11" fmla="*/ 681241 w 741101"/>
                <a:gd name="connsiteY11" fmla="*/ 1122431 h 1133950"/>
                <a:gd name="connsiteX12" fmla="*/ 566975 w 741101"/>
                <a:gd name="connsiteY12" fmla="*/ 1133950 h 1133950"/>
                <a:gd name="connsiteX13" fmla="*/ 0 w 741101"/>
                <a:gd name="connsiteY13" fmla="*/ 566975 h 1133950"/>
                <a:gd name="connsiteX14" fmla="*/ 566975 w 741101"/>
                <a:gd name="connsiteY14" fmla="*/ 0 h 1133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741101" h="1133950">
                  <a:moveTo>
                    <a:pt x="566975" y="0"/>
                  </a:moveTo>
                  <a:cubicBezTo>
                    <a:pt x="606117" y="0"/>
                    <a:pt x="644332" y="3966"/>
                    <a:pt x="681241" y="11519"/>
                  </a:cubicBezTo>
                  <a:lnTo>
                    <a:pt x="741101" y="30101"/>
                  </a:lnTo>
                  <a:lnTo>
                    <a:pt x="741101" y="264300"/>
                  </a:lnTo>
                  <a:lnTo>
                    <a:pt x="701950" y="243050"/>
                  </a:lnTo>
                  <a:cubicBezTo>
                    <a:pt x="662520" y="226372"/>
                    <a:pt x="619169" y="217150"/>
                    <a:pt x="573664" y="217150"/>
                  </a:cubicBezTo>
                  <a:cubicBezTo>
                    <a:pt x="391644" y="217150"/>
                    <a:pt x="244088" y="364706"/>
                    <a:pt x="244088" y="546726"/>
                  </a:cubicBezTo>
                  <a:cubicBezTo>
                    <a:pt x="244088" y="728746"/>
                    <a:pt x="391644" y="876302"/>
                    <a:pt x="573664" y="876302"/>
                  </a:cubicBezTo>
                  <a:cubicBezTo>
                    <a:pt x="619169" y="876302"/>
                    <a:pt x="662520" y="867080"/>
                    <a:pt x="701950" y="850403"/>
                  </a:cubicBezTo>
                  <a:lnTo>
                    <a:pt x="741101" y="829152"/>
                  </a:lnTo>
                  <a:lnTo>
                    <a:pt x="741101" y="1103850"/>
                  </a:lnTo>
                  <a:lnTo>
                    <a:pt x="681241" y="1122431"/>
                  </a:lnTo>
                  <a:cubicBezTo>
                    <a:pt x="644332" y="1129984"/>
                    <a:pt x="606117" y="1133950"/>
                    <a:pt x="566975" y="1133950"/>
                  </a:cubicBezTo>
                  <a:cubicBezTo>
                    <a:pt x="253843" y="1133950"/>
                    <a:pt x="0" y="880107"/>
                    <a:pt x="0" y="566975"/>
                  </a:cubicBezTo>
                  <a:cubicBezTo>
                    <a:pt x="0" y="253843"/>
                    <a:pt x="253843" y="0"/>
                    <a:pt x="566975" y="0"/>
                  </a:cubicBez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椭圆 13"/>
            <p:cNvSpPr/>
            <p:nvPr/>
          </p:nvSpPr>
          <p:spPr>
            <a:xfrm>
              <a:off x="3215657" y="3142886"/>
              <a:ext cx="659151" cy="659151"/>
            </a:xfrm>
            <a:prstGeom prst="ellipse">
              <a:avLst/>
            </a:prstGeom>
            <a:solidFill>
              <a:srgbClr val="6B799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椭圆 14"/>
            <p:cNvSpPr/>
            <p:nvPr/>
          </p:nvSpPr>
          <p:spPr>
            <a:xfrm>
              <a:off x="7776342" y="1897977"/>
              <a:ext cx="469487" cy="469487"/>
            </a:xfrm>
            <a:prstGeom prst="ellipse">
              <a:avLst/>
            </a:prstGeom>
            <a:solidFill>
              <a:srgbClr val="6B799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6" name="椭圆 15"/>
            <p:cNvSpPr/>
            <p:nvPr/>
          </p:nvSpPr>
          <p:spPr>
            <a:xfrm>
              <a:off x="7104734" y="4767232"/>
              <a:ext cx="577027" cy="577027"/>
            </a:xfrm>
            <a:prstGeom prst="ellipse">
              <a:avLst/>
            </a:prstGeom>
            <a:solidFill>
              <a:srgbClr val="6B799C"/>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23" name="文本框 22"/>
          <p:cNvSpPr txBox="1"/>
          <p:nvPr/>
        </p:nvSpPr>
        <p:spPr>
          <a:xfrm>
            <a:off x="8033830" y="3764443"/>
            <a:ext cx="3694623" cy="1384995"/>
          </a:xfrm>
          <a:prstGeom prst="rect">
            <a:avLst/>
          </a:prstGeom>
          <a:noFill/>
        </p:spPr>
        <p:txBody>
          <a:bodyPr wrap="square" rtlCol="0">
            <a:spAutoFit/>
          </a:bodyPr>
          <a:lstStyle/>
          <a:p>
            <a:pPr lvl="0" defTabSz="457200">
              <a:defRPr/>
            </a:pPr>
            <a:r>
              <a:rPr lang="zh-CN" altLang="en-US" sz="1400" dirty="0">
                <a:solidFill>
                  <a:srgbClr val="6B799C"/>
                </a:solidFill>
                <a:latin typeface="微软雅黑" panose="020B0503020204020204" pitchFamily="34" charset="-122"/>
                <a:ea typeface="微软雅黑" panose="020B0503020204020204" pitchFamily="34" charset="-122"/>
              </a:rPr>
              <a:t>也有学者认为教学设计是一项优化教学的技术，通过揭示教学设计的本质来界定其概念，代表人物有梅瑞尔和鲍嵘，这也被称为技术说。例如，鲍嵘认为教学设计是一种旨在促进教学活动程序化、精确化和合理化的现代教学技术。</a:t>
            </a:r>
            <a:endParaRPr kumimoji="0" lang="zh-CN" altLang="en-US" sz="140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endParaRPr>
          </a:p>
        </p:txBody>
      </p:sp>
      <p:sp>
        <p:nvSpPr>
          <p:cNvPr id="24" name="文本框 23"/>
          <p:cNvSpPr txBox="1"/>
          <p:nvPr/>
        </p:nvSpPr>
        <p:spPr>
          <a:xfrm>
            <a:off x="205842" y="1736902"/>
            <a:ext cx="2839453" cy="3108543"/>
          </a:xfrm>
          <a:prstGeom prst="rect">
            <a:avLst/>
          </a:prstGeom>
          <a:noFill/>
        </p:spPr>
        <p:txBody>
          <a:bodyPr wrap="square" rtlCol="0">
            <a:spAutoFit/>
          </a:bodyPr>
          <a:lstStyle/>
          <a:p>
            <a:pPr lvl="0" defTabSz="457200">
              <a:defRPr/>
            </a:pPr>
            <a:r>
              <a:rPr lang="zh-CN" altLang="en-US" sz="1400" dirty="0">
                <a:solidFill>
                  <a:srgbClr val="6B799C"/>
                </a:solidFill>
                <a:latin typeface="微软雅黑" panose="020B0503020204020204" pitchFamily="34" charset="-122"/>
                <a:ea typeface="微软雅黑" panose="020B0503020204020204" pitchFamily="34" charset="-122"/>
              </a:rPr>
              <a:t>有的学者认为，教学设计是用系统的方法分析教学问题，研究解决问题的途径，评价教学结果的计划过程或系统规划，代表人物有肯普、加涅和乌美娜，这种解释也被称为过程规划说。例如，乌美娜认为教学设计是运用系统方法分析教学问题和确定教学目标，建立解决教学问题的策略方案、试行解决方案、评价试行结果和对方案进行修改的过程，它以优化教学效果为目的，以学习理论、教学理论和传播学为理论基础。</a:t>
            </a:r>
            <a:endParaRPr kumimoji="0" lang="zh-CN" altLang="en-US" sz="140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endParaRPr>
          </a:p>
        </p:txBody>
      </p:sp>
      <p:sp>
        <p:nvSpPr>
          <p:cNvPr id="25" name="等腰三角形 24"/>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6" name="等腰三角形 25"/>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629167" y="435686"/>
            <a:ext cx="11443855" cy="14452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二、小学数学教学设计的内涵</a:t>
            </a:r>
          </a:p>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 小学数学教学设计的含义</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028318" y="448562"/>
            <a:ext cx="3600473" cy="1815882"/>
          </a:xfrm>
          <a:prstGeom prst="rect">
            <a:avLst/>
          </a:prstGeom>
          <a:noFill/>
        </p:spPr>
        <p:txBody>
          <a:bodyPr wrap="square">
            <a:spAutoFit/>
          </a:bodyPr>
          <a:lstStyle/>
          <a:p>
            <a:r>
              <a:rPr lang="zh-CN" altLang="en-US" sz="1400" dirty="0">
                <a:solidFill>
                  <a:srgbClr val="6B799C"/>
                </a:solidFill>
                <a:latin typeface="微软雅黑" panose="020B0503020204020204" pitchFamily="34" charset="-122"/>
                <a:ea typeface="微软雅黑" panose="020B0503020204020204" pitchFamily="34" charset="-122"/>
              </a:rPr>
              <a:t>有的学者认为，教学设计是一种研究教学系统、教学过程和制定教学计划的系统方法，代表人物有赖格卢特和盛群力，这也被称为方法说。例如，盛群力认为，教学设计实质上是对教师课堂教学行为的一种事先筹划，是对学生达成教学目标、表现出学业进步的条件和情境做出的精心安排。教学设计的根本特征在于如何创设一个有效的教学系统。</a:t>
            </a:r>
          </a:p>
        </p:txBody>
      </p:sp>
      <p:sp>
        <p:nvSpPr>
          <p:cNvPr id="9" name="圆角矩形 4"/>
          <p:cNvSpPr/>
          <p:nvPr/>
        </p:nvSpPr>
        <p:spPr>
          <a:xfrm>
            <a:off x="1074420" y="5128895"/>
            <a:ext cx="9315450" cy="1574165"/>
          </a:xfrm>
          <a:prstGeom prst="roundRect">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8" name="文本框 27"/>
          <p:cNvSpPr txBox="1"/>
          <p:nvPr/>
        </p:nvSpPr>
        <p:spPr>
          <a:xfrm>
            <a:off x="1282881" y="5223479"/>
            <a:ext cx="8898527" cy="1384995"/>
          </a:xfrm>
          <a:prstGeom prst="rect">
            <a:avLst/>
          </a:prstGeom>
          <a:noFill/>
        </p:spPr>
        <p:txBody>
          <a:bodyPr wrap="square" rtlCol="0">
            <a:spAutoFit/>
          </a:bodyPr>
          <a:lstStyle/>
          <a:p>
            <a:r>
              <a:rPr lang="zh-CN" altLang="en-US" sz="1400" b="1" dirty="0">
                <a:solidFill>
                  <a:schemeClr val="bg1"/>
                </a:solidFill>
              </a:rPr>
              <a:t>这三类定义虽然视角不同，但是阐述的本质基本类似，都指出了教学设计的主要作用、基本过程和主要特征。</a:t>
            </a:r>
          </a:p>
          <a:p>
            <a:r>
              <a:rPr lang="zh-CN" altLang="en-US" sz="1400" b="1" dirty="0">
                <a:solidFill>
                  <a:schemeClr val="bg1"/>
                </a:solidFill>
              </a:rPr>
              <a:t>综上，可从作用、过程和特征等角度入手，认为教学设计是指教师根据教学内容和教学对象的具体情况，确立恰当的教学目标，并以教学目标为指导，在教学环境和教师教学知识、教学风格的影响下，组织教学内容，选择教学方式的过程。设计教学的目的在于使课堂教学的过程更优化、教学效果更显著。小学数学教师的教学设计就是小学数学教师在对所要教学的数学知识点和学生的数学基础进行分析后，确定合理的教学目标，以该目标为指导，结合教学具体环境，教师的数学教学知识、教学风格，组织教学内容，选择教学方式，规划教学步骤的过程。</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629167" y="435686"/>
            <a:ext cx="11443855" cy="646331"/>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（二</a:t>
            </a:r>
            <a:r>
              <a:rPr lang="zh-CN" altLang="en-US" sz="3600" b="1" dirty="0">
                <a:solidFill>
                  <a:srgbClr val="6B799C"/>
                </a:solidFill>
                <a:latin typeface="幼圆" panose="02010509060101010101" pitchFamily="49" charset="-122"/>
                <a:ea typeface="幼圆" panose="02010509060101010101" pitchFamily="49" charset="-122"/>
              </a:rPr>
              <a:t>）小学数学教学设计的属性</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979715" y="1727251"/>
            <a:ext cx="9307285" cy="3539430"/>
          </a:xfrm>
          <a:prstGeom prst="rect">
            <a:avLst/>
          </a:prstGeom>
          <a:noFill/>
        </p:spPr>
        <p:txBody>
          <a:bodyPr wrap="square">
            <a:spAutoFit/>
          </a:bodyPr>
          <a:lstStyle/>
          <a:p>
            <a:pPr marL="457200" indent="-457200">
              <a:buFont typeface="Arial" panose="020B0604020202020204" pitchFamily="34" charset="0"/>
              <a:buChar char="•"/>
            </a:pPr>
            <a:r>
              <a:rPr lang="zh-CN" altLang="en-US" sz="3200" dirty="0">
                <a:solidFill>
                  <a:srgbClr val="8691AE"/>
                </a:solidFill>
                <a:latin typeface="Open Sans" panose="020B0606030504020204" pitchFamily="34" charset="0"/>
                <a:cs typeface="Open Sans" panose="020B0606030504020204" pitchFamily="34" charset="0"/>
              </a:rPr>
              <a:t>小学数学教学设计，是教师为了更有效地实施小学数学课堂教学所做的课堂教学规划，目的是通过课堂教学更好地促进小学生数学核心素养的发展。教学设计的目的是充分运用各种资源有效辅助教学、最大限度地发挥教师的特长，以及教学内容的整合和教学活动的设计能最大程度地符合小学生的数学学习。</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629167" y="435686"/>
            <a:ext cx="11443855" cy="645160"/>
          </a:xfrm>
          <a:prstGeom prst="rect">
            <a:avLst/>
          </a:prstGeom>
          <a:noFill/>
        </p:spPr>
        <p:txBody>
          <a:bodyPr wrap="square" rtlCol="0">
            <a:spAutoFit/>
          </a:bodyPr>
          <a:lstStyle/>
          <a:p>
            <a:pPr lvl="0" defTabSz="457200">
              <a:defRPr/>
            </a:pPr>
            <a:r>
              <a:rPr kumimoji="0" lang="en-US" altLang="zh-CN"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1.</a:t>
            </a:r>
            <a:r>
              <a:rPr lang="zh-CN" altLang="en-US" sz="3200" b="1" dirty="0">
                <a:solidFill>
                  <a:srgbClr val="6B799C"/>
                </a:solidFill>
                <a:latin typeface="幼圆" panose="02010509060101010101" pitchFamily="49" charset="-122"/>
                <a:ea typeface="幼圆" panose="02010509060101010101" pitchFamily="49" charset="-122"/>
              </a:rPr>
              <a:t>小学数学教学设计是过程与结果的统一</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26881" y="1296364"/>
            <a:ext cx="10330543" cy="4708981"/>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8691AE"/>
                </a:solidFill>
              </a:rPr>
              <a:t>从系统论的角度出发，可将教学过程本身视为一个旨在促进学生学习的系统，而教学设计则是由一套系统的步骤或程序构成的过程。国内外很多学者都认同这一观点，例如迪克与凯瑞认为“教学设计包括教学系统的开发过程的分析、设计、开发、实施和评价的所有阶段”；</a:t>
            </a:r>
            <a:endParaRPr lang="en-US" altLang="zh-CN" sz="2000" dirty="0">
              <a:solidFill>
                <a:srgbClr val="8691AE"/>
              </a:solidFill>
            </a:endParaRPr>
          </a:p>
          <a:p>
            <a:pPr marL="342900" indent="-342900">
              <a:buFont typeface="Arial" panose="020B0604020202020204" pitchFamily="34" charset="0"/>
              <a:buChar char="•"/>
            </a:pPr>
            <a:endParaRPr lang="en-US" altLang="zh-CN" sz="2000" dirty="0">
              <a:solidFill>
                <a:srgbClr val="8691AE"/>
              </a:solidFill>
            </a:endParaRPr>
          </a:p>
          <a:p>
            <a:pPr marL="342900" indent="-342900">
              <a:buFont typeface="Arial" panose="020B0604020202020204" pitchFamily="34" charset="0"/>
              <a:buChar char="•"/>
            </a:pPr>
            <a:r>
              <a:rPr lang="zh-CN" altLang="en-US" sz="2000" dirty="0">
                <a:solidFill>
                  <a:srgbClr val="8691AE"/>
                </a:solidFill>
              </a:rPr>
              <a:t>我国的乌美娜也持这种观点。这种观点下的教学设计具有一个特点：“全”，即“全要素”与“全过程”。一方面，立足于要素，教学设计应包括教学系统中的教学目标、教学对象、教学内容、教学方法等部分，体现了教学设计要素的全面性；另一方面，基于流程，教学设计涵盖教学系统的分析、设计、开发、实施、评价等多个环节，体现了教学设计流程的有序性。</a:t>
            </a:r>
            <a:endParaRPr lang="en-US" altLang="zh-CN" sz="2000" dirty="0">
              <a:solidFill>
                <a:srgbClr val="8691AE"/>
              </a:solidFill>
            </a:endParaRPr>
          </a:p>
          <a:p>
            <a:pPr marL="342900" indent="-342900">
              <a:buFont typeface="Arial" panose="020B0604020202020204" pitchFamily="34" charset="0"/>
              <a:buChar char="•"/>
            </a:pPr>
            <a:endParaRPr lang="zh-CN" altLang="en-US" sz="2000" dirty="0">
              <a:solidFill>
                <a:srgbClr val="8691AE"/>
              </a:solidFill>
            </a:endParaRPr>
          </a:p>
          <a:p>
            <a:pPr marL="342900" indent="-342900">
              <a:buFont typeface="Arial" panose="020B0604020202020204" pitchFamily="34" charset="0"/>
              <a:buChar char="•"/>
            </a:pPr>
            <a:r>
              <a:rPr lang="zh-CN" altLang="en-US" sz="2000" dirty="0">
                <a:solidFill>
                  <a:srgbClr val="8691AE"/>
                </a:solidFill>
              </a:rPr>
              <a:t>教学设计的目的是取得优良的教学效果，因此设计过程要以结果为导向，将结果逆向转化为目标，过程的设计以目标的落实为核心，并组织教学评价对目标进行呼应。评价是小学数学教学设计的重要环节，既包括对教学设计的评价，又包括对学生学习效果的评价。</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629167" y="435686"/>
            <a:ext cx="11443855"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r>
              <a:rPr kumimoji="0" lang="en-US" altLang="zh-CN"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1.</a:t>
            </a:r>
            <a:r>
              <a:rPr lang="zh-CN" altLang="en-US" sz="3200" b="1" dirty="0">
                <a:solidFill>
                  <a:srgbClr val="6B799C"/>
                </a:solidFill>
                <a:latin typeface="幼圆" panose="02010509060101010101" pitchFamily="49" charset="-122"/>
                <a:ea typeface="幼圆" panose="02010509060101010101" pitchFamily="49" charset="-122"/>
              </a:rPr>
              <a:t>小学数学教学设计是过程与结果的统一</a:t>
            </a:r>
          </a:p>
        </p:txBody>
      </p:sp>
      <p:sp>
        <p:nvSpPr>
          <p:cNvPr id="4" name="文本框 3"/>
          <p:cNvSpPr txBox="1"/>
          <p:nvPr/>
        </p:nvSpPr>
        <p:spPr>
          <a:xfrm>
            <a:off x="826881" y="1342726"/>
            <a:ext cx="10516033" cy="3785652"/>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rPr>
              <a:t>这种评价以相应的结果为前提，以改进教学设计、优化小学数学教学效果为目的。一方面，数学教案是教学设计的文本形式，是小学数学教师预先规划教学的结果，应纳入评价的范围；另一方面，教学的最终目标是促进学生的全面发展，因此，小学生的数学学习结果应视为评价的重点。</a:t>
            </a:r>
            <a:endParaRPr lang="en-US" altLang="zh-CN" sz="2400" dirty="0">
              <a:solidFill>
                <a:srgbClr val="8691AE"/>
              </a:solidFill>
            </a:endParaRPr>
          </a:p>
          <a:p>
            <a:pPr marL="342900" indent="-342900">
              <a:buFont typeface="Arial" panose="020B0604020202020204" pitchFamily="34" charset="0"/>
              <a:buChar char="•"/>
            </a:pPr>
            <a:endParaRPr lang="en-US" altLang="zh-CN"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小学数学教学设计具有生长性，评价结果作为教学设计的一个要素，影响着教学设计的各个环节。只有充分发挥评价结果的作用，依据结果信息调整小学数学教学方案、优化教学流程、组合教学要素，才能实现小学数学教学效果的不断提高。据此，小学数学教学设计是过程与结果的统一，是在原有基础上螺旋式上升的过程。</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lvl="0" defTabSz="457200">
              <a:defRPr/>
            </a:pPr>
            <a:r>
              <a:rPr kumimoji="0" lang="en-US" altLang="zh-CN"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2.</a:t>
            </a:r>
            <a:r>
              <a:rPr lang="zh-CN" altLang="en-US" sz="3600" b="1" dirty="0">
                <a:solidFill>
                  <a:srgbClr val="6B799C"/>
                </a:solidFill>
                <a:latin typeface="幼圆" panose="02010509060101010101" pitchFamily="49" charset="-122"/>
                <a:ea typeface="幼圆" panose="02010509060101010101" pitchFamily="49" charset="-122"/>
              </a:rPr>
              <a:t>小学数学教学设计是方法与技术的统一</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028699" y="1220891"/>
            <a:ext cx="10134602" cy="4524315"/>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小学数学教学设计以教学目标为导向，数学教师围绕教学目标进行有效的教学活动。从方法论的角度来分析小学数学教学设计，可把小学数学教学设计看作是解决数学教学问题、实现教学目标的方法。赖格卢特指出“教学设计主要是关于提出最优教学方法的处方的一门学科，这些最优的教学方法能使学生的知识和技能发生预期的变化”。</a:t>
            </a:r>
            <a:endParaRPr lang="en-US" altLang="zh-CN" sz="24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endParaRPr lang="en-US" altLang="zh-CN" sz="24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这种方法说关注教学设计的目标、功能与意义，认为可以通过提出一系列的教学方法来帮助小学生提升数学素养，进而促进预期教学目标的达成。</a:t>
            </a:r>
            <a:endParaRPr lang="en-US" altLang="zh-CN" sz="24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endParaRPr lang="zh-CN" altLang="en-US" sz="24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zh-CN" altLang="en-US" sz="2400" dirty="0">
                <a:solidFill>
                  <a:srgbClr val="8691AE"/>
                </a:solidFill>
                <a:latin typeface="Open Sans" panose="020B0606030504020204" pitchFamily="34" charset="0"/>
                <a:cs typeface="Open Sans" panose="020B0606030504020204" pitchFamily="34" charset="0"/>
              </a:rPr>
              <a:t>教学设计自</a:t>
            </a:r>
            <a:r>
              <a:rPr lang="en-US" altLang="zh-CN" sz="2400" dirty="0">
                <a:solidFill>
                  <a:srgbClr val="8691AE"/>
                </a:solidFill>
                <a:latin typeface="Open Sans" panose="020B0606030504020204" pitchFamily="34" charset="0"/>
                <a:cs typeface="Open Sans" panose="020B0606030504020204" pitchFamily="34" charset="0"/>
              </a:rPr>
              <a:t>20</a:t>
            </a:r>
            <a:r>
              <a:rPr lang="zh-CN" altLang="en-US" sz="2400" dirty="0">
                <a:solidFill>
                  <a:srgbClr val="8691AE"/>
                </a:solidFill>
                <a:latin typeface="Open Sans" panose="020B0606030504020204" pitchFamily="34" charset="0"/>
                <a:cs typeface="Open Sans" panose="020B0606030504020204" pitchFamily="34" charset="0"/>
              </a:rPr>
              <a:t>世纪</a:t>
            </a:r>
            <a:r>
              <a:rPr lang="en-US" altLang="zh-CN" sz="2400" dirty="0">
                <a:solidFill>
                  <a:srgbClr val="8691AE"/>
                </a:solidFill>
                <a:latin typeface="Open Sans" panose="020B0606030504020204" pitchFamily="34" charset="0"/>
                <a:cs typeface="Open Sans" panose="020B0606030504020204" pitchFamily="34" charset="0"/>
              </a:rPr>
              <a:t>80</a:t>
            </a:r>
            <a:r>
              <a:rPr lang="zh-CN" altLang="en-US" sz="2400" dirty="0">
                <a:solidFill>
                  <a:srgbClr val="8691AE"/>
                </a:solidFill>
                <a:latin typeface="Open Sans" panose="020B0606030504020204" pitchFamily="34" charset="0"/>
                <a:cs typeface="Open Sans" panose="020B0606030504020204" pitchFamily="34" charset="0"/>
              </a:rPr>
              <a:t>年代进入我国以来，一直是教育领域特别是教育技术领域关注和研究的热点，在教育技术学科体系中占据着核心地位。</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6331"/>
          </a:xfrm>
          <a:prstGeom prst="rect">
            <a:avLst/>
          </a:prstGeom>
          <a:noFill/>
        </p:spPr>
        <p:txBody>
          <a:bodyPr wrap="square" rtlCol="0">
            <a:spAutoFit/>
          </a:bodyPr>
          <a:lstStyle/>
          <a:p>
            <a:pPr defTabSz="457200">
              <a:defRPr/>
            </a:pPr>
            <a:r>
              <a:rPr kumimoji="0" lang="en-US" altLang="zh-CN"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2.</a:t>
            </a:r>
            <a:r>
              <a:rPr lang="zh-CN" altLang="en-US" sz="3600" b="1" dirty="0">
                <a:solidFill>
                  <a:srgbClr val="6B799C"/>
                </a:solidFill>
                <a:latin typeface="幼圆" panose="02010509060101010101" pitchFamily="49" charset="-122"/>
                <a:ea typeface="幼圆" panose="02010509060101010101" pitchFamily="49" charset="-122"/>
              </a:rPr>
              <a:t>小学数学教学设计是方法与技术的统一</a:t>
            </a:r>
          </a:p>
        </p:txBody>
      </p:sp>
      <p:sp>
        <p:nvSpPr>
          <p:cNvPr id="3" name="文本框 2"/>
          <p:cNvSpPr txBox="1"/>
          <p:nvPr/>
        </p:nvSpPr>
        <p:spPr>
          <a:xfrm>
            <a:off x="923082" y="1322823"/>
            <a:ext cx="10439402" cy="5262979"/>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rPr>
              <a:t>随着信息技术的日新月异，虚拟现实、人工智能等技术对教学设计的影响不断加深，有必要从技术和实践层面探讨当代信息技术条件下的小学数学教学设计手段、模型与案例。小学数学教学设计既包含了数学、教育学和心理学等理论性知识，也有着较强的技能性特征，它能使小学数学教师的课堂教学更加有效，而教育技术可以成为连结小学数学教学设计理论与实践之间的重要桥梁。</a:t>
            </a:r>
            <a:endParaRPr lang="en-US" altLang="zh-CN" sz="2400" dirty="0">
              <a:solidFill>
                <a:srgbClr val="8691AE"/>
              </a:solidFill>
            </a:endParaRPr>
          </a:p>
          <a:p>
            <a:pPr marL="342900" indent="-342900">
              <a:buFont typeface="Arial" panose="020B0604020202020204" pitchFamily="34" charset="0"/>
              <a:buChar char="•"/>
            </a:pPr>
            <a:endParaRPr lang="zh-CN" altLang="en-US"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由此可看出，小学数学教学设计既是过程，也是结果，是在原有结果的基础上螺旋式上升的过程；小学数学教学设计既是方法，也是技术，给小学数学教师的教学工作规划了蓝图，为实际教学活动的实施提供了指引。小学数学教学设计以最优化的教学效果为最终目标，以小学生的特征和数学学习内容为出发点，采用系统科学的方法对教学的各要素进行统筹规划与合理安排，因具有较强的系统性和操作性而在教育教学的实践中得到广泛应用。</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111309" y="3049466"/>
            <a:ext cx="621131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r>
              <a:rPr lang="zh-CN" altLang="en-US" sz="4000" dirty="0">
                <a:solidFill>
                  <a:srgbClr val="6B799C"/>
                </a:solidFill>
                <a:latin typeface="幼圆" panose="02010509060101010101" pitchFamily="49" charset="-122"/>
                <a:ea typeface="幼圆" panose="02010509060101010101" pitchFamily="49" charset="-122"/>
              </a:rPr>
              <a:t>小学数学教学设计的实施</a:t>
            </a:r>
          </a:p>
        </p:txBody>
      </p:sp>
      <p:sp>
        <p:nvSpPr>
          <p:cNvPr id="15" name="文本框 7"/>
          <p:cNvSpPr txBox="1">
            <a:spLocks noChangeArrowheads="1"/>
          </p:cNvSpPr>
          <p:nvPr/>
        </p:nvSpPr>
        <p:spPr bwMode="auto">
          <a:xfrm>
            <a:off x="6111240" y="4480560"/>
            <a:ext cx="4020820" cy="709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defTabSz="457200">
              <a:lnSpc>
                <a:spcPct val="100000"/>
              </a:lnSpc>
              <a:spcBef>
                <a:spcPct val="0"/>
              </a:spcBef>
              <a:buNone/>
            </a:pPr>
            <a:r>
              <a:rPr lang="zh-CN" altLang="en-US" sz="1600" dirty="0">
                <a:solidFill>
                  <a:srgbClr val="6B799C"/>
                </a:solidFill>
                <a:latin typeface="微软雅黑" panose="020B0503020204020204" pitchFamily="34" charset="-122"/>
                <a:ea typeface="微软雅黑" panose="020B0503020204020204" pitchFamily="34" charset="-122"/>
              </a:rPr>
              <a:t>小学数学教学设计的主要模式、主要步骤、设计文本的撰写与批判</a:t>
            </a: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7" name="直接连接符 6"/>
          <p:cNvCxnSpPr>
            <a:endCxn id="2" idx="2"/>
          </p:cNvCxnSpPr>
          <p:nvPr/>
        </p:nvCxnSpPr>
        <p:spPr>
          <a:xfrm>
            <a:off x="710747" y="2672440"/>
            <a:ext cx="4010025" cy="9528"/>
          </a:xfrm>
          <a:prstGeom prst="line">
            <a:avLst/>
          </a:prstGeom>
          <a:ln w="19050">
            <a:solidFill>
              <a:srgbClr val="6B799C"/>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4720772" y="2005693"/>
            <a:ext cx="1352550" cy="1352550"/>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9" name="椭圆 8"/>
          <p:cNvSpPr/>
          <p:nvPr/>
        </p:nvSpPr>
        <p:spPr>
          <a:xfrm>
            <a:off x="353967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4" name="椭圆 33"/>
          <p:cNvSpPr/>
          <p:nvPr/>
        </p:nvSpPr>
        <p:spPr>
          <a:xfrm>
            <a:off x="2482397" y="2500993"/>
            <a:ext cx="342900" cy="342900"/>
          </a:xfrm>
          <a:prstGeom prst="ellipse">
            <a:avLst/>
          </a:prstGeom>
          <a:solidFill>
            <a:srgbClr val="6B799C"/>
          </a:solid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35" name="椭圆 34"/>
          <p:cNvSpPr/>
          <p:nvPr/>
        </p:nvSpPr>
        <p:spPr>
          <a:xfrm>
            <a:off x="142512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半闭框 39"/>
          <p:cNvSpPr/>
          <p:nvPr/>
        </p:nvSpPr>
        <p:spPr>
          <a:xfrm rot="16200000">
            <a:off x="4158004" y="2397011"/>
            <a:ext cx="1295400" cy="2189163"/>
          </a:xfrm>
          <a:prstGeom prst="halfFrame">
            <a:avLst>
              <a:gd name="adj1" fmla="val 669"/>
              <a:gd name="adj2" fmla="val 612"/>
            </a:avLst>
          </a:prstGeom>
          <a:solidFill>
            <a:srgbClr val="FEA10D"/>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半闭框 40"/>
          <p:cNvSpPr/>
          <p:nvPr/>
        </p:nvSpPr>
        <p:spPr>
          <a:xfrm rot="16200000">
            <a:off x="3292562" y="2184785"/>
            <a:ext cx="1989367" cy="3307580"/>
          </a:xfrm>
          <a:prstGeom prst="halfFrame">
            <a:avLst>
              <a:gd name="adj1" fmla="val 704"/>
              <a:gd name="adj2" fmla="val 980"/>
            </a:avLst>
          </a:prstGeom>
          <a:solidFill>
            <a:srgbClr val="5A944C"/>
          </a:solidFill>
          <a:ln cap="rnd">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半闭框 41"/>
          <p:cNvSpPr/>
          <p:nvPr/>
        </p:nvSpPr>
        <p:spPr>
          <a:xfrm rot="16200000">
            <a:off x="2342080" y="2027141"/>
            <a:ext cx="2758625" cy="4392124"/>
          </a:xfrm>
          <a:prstGeom prst="halfFrame">
            <a:avLst>
              <a:gd name="adj1" fmla="val 932"/>
              <a:gd name="adj2" fmla="val 980"/>
            </a:avLst>
          </a:prstGeom>
          <a:solidFill>
            <a:srgbClr val="9B8E95"/>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43" name="组合 42"/>
          <p:cNvGrpSpPr/>
          <p:nvPr/>
        </p:nvGrpSpPr>
        <p:grpSpPr>
          <a:xfrm>
            <a:off x="6073322" y="3861840"/>
            <a:ext cx="570488" cy="554905"/>
            <a:chOff x="9205771" y="1936782"/>
            <a:chExt cx="570488" cy="554905"/>
          </a:xfrm>
        </p:grpSpPr>
        <p:sp>
          <p:nvSpPr>
            <p:cNvPr id="44" name="椭圆 43"/>
            <p:cNvSpPr/>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EA10D"/>
                </a:solidFill>
                <a:effectLst/>
                <a:uLnTx/>
                <a:uFillTx/>
                <a:latin typeface="Calibri" panose="020F0502020204030204"/>
                <a:ea typeface="等线" panose="02010600030101010101" pitchFamily="2" charset="-122"/>
                <a:cs typeface="+mn-cs"/>
              </a:endParaRPr>
            </a:p>
          </p:txBody>
        </p:sp>
        <p:sp>
          <p:nvSpPr>
            <p:cNvPr id="45" name="文本框 44"/>
            <p:cNvSpPr txBox="1"/>
            <p:nvPr/>
          </p:nvSpPr>
          <p:spPr>
            <a:xfrm>
              <a:off x="9244935" y="1947914"/>
              <a:ext cx="531324" cy="523220"/>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9B8E95"/>
                  </a:solidFill>
                  <a:effectLst/>
                  <a:uLnTx/>
                  <a:uFillTx/>
                  <a:latin typeface="Impact" panose="020B0806030902050204" pitchFamily="34" charset="0"/>
                  <a:ea typeface="微软雅黑" panose="020B0503020204020204" pitchFamily="34" charset="-122"/>
                  <a:cs typeface="+mn-cs"/>
                </a:rPr>
                <a:t>01</a:t>
              </a:r>
              <a:endParaRPr kumimoji="0" lang="zh-CN" altLang="en-US" sz="2800" b="0" i="0" u="none" strike="noStrike" kern="1200" cap="none" spc="0" normalizeH="0" baseline="0" noProof="0" dirty="0">
                <a:ln>
                  <a:noFill/>
                </a:ln>
                <a:solidFill>
                  <a:srgbClr val="9B8E95"/>
                </a:solidFill>
                <a:effectLst/>
                <a:uLnTx/>
                <a:uFillTx/>
                <a:latin typeface="Impact" panose="020B0806030902050204" pitchFamily="34" charset="0"/>
                <a:ea typeface="微软雅黑" panose="020B0503020204020204" pitchFamily="34" charset="-122"/>
                <a:cs typeface="+mn-cs"/>
              </a:endParaRPr>
            </a:p>
          </p:txBody>
        </p:sp>
      </p:grpSp>
      <p:grpSp>
        <p:nvGrpSpPr>
          <p:cNvPr id="46" name="组合 45"/>
          <p:cNvGrpSpPr/>
          <p:nvPr/>
        </p:nvGrpSpPr>
        <p:grpSpPr>
          <a:xfrm>
            <a:off x="6068513" y="4593451"/>
            <a:ext cx="611415" cy="565132"/>
            <a:chOff x="9200962" y="1936782"/>
            <a:chExt cx="611415" cy="565132"/>
          </a:xfrm>
        </p:grpSpPr>
        <p:sp>
          <p:nvSpPr>
            <p:cNvPr id="47" name="椭圆 46"/>
            <p:cNvSpPr/>
            <p:nvPr/>
          </p:nvSpPr>
          <p:spPr>
            <a:xfrm>
              <a:off x="9205771" y="1936782"/>
              <a:ext cx="554905" cy="554905"/>
            </a:xfrm>
            <a:prstGeom prst="ellipse">
              <a:avLst/>
            </a:prstGeom>
            <a:no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85B466"/>
                </a:solidFill>
                <a:effectLst/>
                <a:uLnTx/>
                <a:uFillTx/>
                <a:latin typeface="Calibri" panose="020F0502020204030204"/>
                <a:ea typeface="等线" panose="02010600030101010101" pitchFamily="2" charset="-122"/>
                <a:cs typeface="+mn-cs"/>
              </a:endParaRPr>
            </a:p>
          </p:txBody>
        </p:sp>
        <p:sp>
          <p:nvSpPr>
            <p:cNvPr id="48" name="文本框 47"/>
            <p:cNvSpPr txBox="1"/>
            <p:nvPr/>
          </p:nvSpPr>
          <p:spPr>
            <a:xfrm>
              <a:off x="9200962" y="1978694"/>
              <a:ext cx="611415" cy="523220"/>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6B799C"/>
                  </a:solidFill>
                  <a:effectLst/>
                  <a:uLnTx/>
                  <a:uFillTx/>
                  <a:latin typeface="Impact" panose="020B0806030902050204" pitchFamily="34" charset="0"/>
                  <a:ea typeface="微软雅黑" panose="020B0503020204020204" pitchFamily="34" charset="-122"/>
                  <a:cs typeface="+mn-cs"/>
                </a:rPr>
                <a:t>02</a:t>
              </a:r>
              <a:endParaRPr kumimoji="0" lang="zh-CN" altLang="en-US" sz="2800" b="0" i="0" u="none" strike="noStrike" kern="1200" cap="none" spc="0" normalizeH="0" baseline="0" noProof="0" dirty="0">
                <a:ln>
                  <a:noFill/>
                </a:ln>
                <a:solidFill>
                  <a:srgbClr val="6B799C"/>
                </a:solidFill>
                <a:effectLst/>
                <a:uLnTx/>
                <a:uFillTx/>
                <a:latin typeface="Impact" panose="020B0806030902050204" pitchFamily="34" charset="0"/>
                <a:ea typeface="微软雅黑" panose="020B0503020204020204" pitchFamily="34" charset="-122"/>
                <a:cs typeface="+mn-cs"/>
              </a:endParaRPr>
            </a:p>
          </p:txBody>
        </p:sp>
      </p:grpSp>
      <p:grpSp>
        <p:nvGrpSpPr>
          <p:cNvPr id="49" name="组合 48"/>
          <p:cNvGrpSpPr/>
          <p:nvPr/>
        </p:nvGrpSpPr>
        <p:grpSpPr>
          <a:xfrm>
            <a:off x="6073322" y="5325063"/>
            <a:ext cx="776657" cy="554905"/>
            <a:chOff x="9205771" y="1936782"/>
            <a:chExt cx="776657" cy="554905"/>
          </a:xfrm>
        </p:grpSpPr>
        <p:sp>
          <p:nvSpPr>
            <p:cNvPr id="50" name="椭圆 49"/>
            <p:cNvSpPr/>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EA10D"/>
                </a:solidFill>
                <a:effectLst/>
                <a:uLnTx/>
                <a:uFillTx/>
                <a:latin typeface="Calibri" panose="020F0502020204030204"/>
                <a:ea typeface="等线" panose="02010600030101010101" pitchFamily="2" charset="-122"/>
                <a:cs typeface="+mn-cs"/>
              </a:endParaRPr>
            </a:p>
          </p:txBody>
        </p:sp>
        <p:sp>
          <p:nvSpPr>
            <p:cNvPr id="51" name="文本框 50"/>
            <p:cNvSpPr txBox="1"/>
            <p:nvPr/>
          </p:nvSpPr>
          <p:spPr>
            <a:xfrm>
              <a:off x="9228449" y="1968467"/>
              <a:ext cx="753979" cy="523220"/>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9B8E95"/>
                  </a:solidFill>
                  <a:effectLst/>
                  <a:uLnTx/>
                  <a:uFillTx/>
                  <a:latin typeface="Impact" panose="020B0806030902050204" pitchFamily="34" charset="0"/>
                  <a:ea typeface="微软雅黑" panose="020B0503020204020204" pitchFamily="34" charset="-122"/>
                  <a:cs typeface="+mn-cs"/>
                </a:rPr>
                <a:t>03</a:t>
              </a:r>
              <a:endParaRPr kumimoji="0" lang="zh-CN" altLang="en-US" sz="2800" b="0" i="0" u="none" strike="noStrike" kern="1200" cap="none" spc="0" normalizeH="0" baseline="0" noProof="0" dirty="0">
                <a:ln>
                  <a:noFill/>
                </a:ln>
                <a:solidFill>
                  <a:srgbClr val="9B8E95"/>
                </a:solidFill>
                <a:effectLst/>
                <a:uLnTx/>
                <a:uFillTx/>
                <a:latin typeface="Impact" panose="020B0806030902050204" pitchFamily="34" charset="0"/>
                <a:ea typeface="微软雅黑" panose="020B0503020204020204" pitchFamily="34" charset="-122"/>
                <a:cs typeface="+mn-cs"/>
              </a:endParaRPr>
            </a:p>
          </p:txBody>
        </p:sp>
      </p:grpSp>
      <p:sp>
        <p:nvSpPr>
          <p:cNvPr id="52" name="文本框 51"/>
          <p:cNvSpPr txBox="1"/>
          <p:nvPr/>
        </p:nvSpPr>
        <p:spPr>
          <a:xfrm>
            <a:off x="6679928" y="3912508"/>
            <a:ext cx="4422896" cy="461665"/>
          </a:xfrm>
          <a:prstGeom prst="rect">
            <a:avLst/>
          </a:prstGeom>
          <a:noFill/>
        </p:spPr>
        <p:txBody>
          <a:bodyPr wrap="square" rtlCol="0">
            <a:spAutoFit/>
          </a:bodyPr>
          <a:lstStyle/>
          <a:p>
            <a:pPr lvl="0" defTabSz="457200"/>
            <a:r>
              <a:rPr lang="zh-CN" altLang="en-US" sz="2400" dirty="0">
                <a:solidFill>
                  <a:srgbClr val="6B799C"/>
                </a:solidFill>
                <a:latin typeface="微软雅黑" panose="020B0503020204020204" pitchFamily="34" charset="-122"/>
                <a:ea typeface="微软雅黑" panose="020B0503020204020204" pitchFamily="34" charset="-122"/>
              </a:rPr>
              <a:t> </a:t>
            </a:r>
            <a:r>
              <a:rPr lang="en-US" altLang="zh-CN" sz="2400" dirty="0">
                <a:solidFill>
                  <a:srgbClr val="6B799C"/>
                </a:solidFill>
                <a:latin typeface="微软雅黑" panose="020B0503020204020204" pitchFamily="34" charset="-122"/>
                <a:ea typeface="微软雅黑" panose="020B0503020204020204" pitchFamily="34" charset="-122"/>
              </a:rPr>
              <a:t>ADDIE</a:t>
            </a:r>
            <a:r>
              <a:rPr lang="zh-CN" altLang="en-US" sz="2400" dirty="0">
                <a:solidFill>
                  <a:srgbClr val="6B799C"/>
                </a:solidFill>
                <a:latin typeface="微软雅黑" panose="020B0503020204020204" pitchFamily="34" charset="-122"/>
                <a:ea typeface="微软雅黑" panose="020B0503020204020204" pitchFamily="34" charset="-122"/>
              </a:rPr>
              <a:t>经典教学设计模式</a:t>
            </a:r>
          </a:p>
        </p:txBody>
      </p:sp>
      <p:sp>
        <p:nvSpPr>
          <p:cNvPr id="53" name="文本框 52"/>
          <p:cNvSpPr txBox="1"/>
          <p:nvPr/>
        </p:nvSpPr>
        <p:spPr>
          <a:xfrm>
            <a:off x="6782888" y="4633954"/>
            <a:ext cx="4422896" cy="461665"/>
          </a:xfrm>
          <a:prstGeom prst="rect">
            <a:avLst/>
          </a:prstGeom>
          <a:noFill/>
        </p:spPr>
        <p:txBody>
          <a:bodyPr wrap="square" rtlCol="0">
            <a:spAutoFit/>
          </a:bodyPr>
          <a:lstStyle/>
          <a:p>
            <a:pPr lvl="0" defTabSz="457200"/>
            <a:r>
              <a:rPr lang="zh-CN" altLang="en-US" sz="2400" dirty="0">
                <a:solidFill>
                  <a:srgbClr val="6B799C"/>
                </a:solidFill>
                <a:latin typeface="微软雅黑" panose="020B0503020204020204" pitchFamily="34" charset="-122"/>
                <a:ea typeface="微软雅黑" panose="020B0503020204020204" pitchFamily="34" charset="-122"/>
              </a:rPr>
              <a:t>迪克</a:t>
            </a:r>
            <a:r>
              <a:rPr lang="en-US" altLang="zh-CN" sz="2400" dirty="0">
                <a:solidFill>
                  <a:srgbClr val="6B799C"/>
                </a:solidFill>
                <a:latin typeface="微软雅黑" panose="020B0503020204020204" pitchFamily="34" charset="-122"/>
                <a:ea typeface="微软雅黑" panose="020B0503020204020204" pitchFamily="34" charset="-122"/>
              </a:rPr>
              <a:t>-</a:t>
            </a:r>
            <a:r>
              <a:rPr lang="zh-CN" altLang="en-US" sz="2400" dirty="0">
                <a:solidFill>
                  <a:srgbClr val="6B799C"/>
                </a:solidFill>
                <a:latin typeface="微软雅黑" panose="020B0503020204020204" pitchFamily="34" charset="-122"/>
                <a:ea typeface="微软雅黑" panose="020B0503020204020204" pitchFamily="34" charset="-122"/>
              </a:rPr>
              <a:t>凯瑞系统教学设计模式</a:t>
            </a:r>
          </a:p>
        </p:txBody>
      </p:sp>
      <p:sp>
        <p:nvSpPr>
          <p:cNvPr id="54" name="文本框 53"/>
          <p:cNvSpPr txBox="1"/>
          <p:nvPr/>
        </p:nvSpPr>
        <p:spPr>
          <a:xfrm>
            <a:off x="6774830" y="5344143"/>
            <a:ext cx="4422896" cy="461665"/>
          </a:xfrm>
          <a:prstGeom prst="rect">
            <a:avLst/>
          </a:prstGeom>
          <a:noFill/>
        </p:spPr>
        <p:txBody>
          <a:bodyPr wrap="square" rtlCol="0">
            <a:spAutoFit/>
          </a:bodyPr>
          <a:lstStyle/>
          <a:p>
            <a:pPr lvl="0" defTabSz="457200"/>
            <a:r>
              <a:rPr lang="zh-CN" altLang="en-US" sz="2400" dirty="0">
                <a:solidFill>
                  <a:srgbClr val="6B799C"/>
                </a:solidFill>
                <a:latin typeface="微软雅黑" panose="020B0503020204020204" pitchFamily="34" charset="-122"/>
                <a:ea typeface="微软雅黑" panose="020B0503020204020204" pitchFamily="34" charset="-122"/>
              </a:rPr>
              <a:t>史密斯</a:t>
            </a:r>
            <a:r>
              <a:rPr lang="en-US" altLang="zh-CN" sz="2400" dirty="0">
                <a:solidFill>
                  <a:srgbClr val="6B799C"/>
                </a:solidFill>
                <a:latin typeface="微软雅黑" panose="020B0503020204020204" pitchFamily="34" charset="-122"/>
                <a:ea typeface="微软雅黑" panose="020B0503020204020204" pitchFamily="34" charset="-122"/>
              </a:rPr>
              <a:t>-</a:t>
            </a:r>
            <a:r>
              <a:rPr lang="zh-CN" altLang="en-US" sz="2400" dirty="0">
                <a:solidFill>
                  <a:srgbClr val="6B799C"/>
                </a:solidFill>
                <a:latin typeface="微软雅黑" panose="020B0503020204020204" pitchFamily="34" charset="-122"/>
                <a:ea typeface="微软雅黑" panose="020B0503020204020204" pitchFamily="34" charset="-122"/>
              </a:rPr>
              <a:t>雷根教学设计模式</a:t>
            </a:r>
          </a:p>
        </p:txBody>
      </p:sp>
      <p:sp>
        <p:nvSpPr>
          <p:cNvPr id="55" name="AutoShape 29"/>
          <p:cNvSpPr/>
          <p:nvPr/>
        </p:nvSpPr>
        <p:spPr bwMode="auto">
          <a:xfrm>
            <a:off x="5163880" y="2398454"/>
            <a:ext cx="566880" cy="567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7F7F7"/>
          </a:solidFill>
          <a:ln>
            <a:noFill/>
          </a:ln>
          <a:effectLst/>
        </p:spPr>
        <p:txBody>
          <a:bodyPr lIns="101578" tIns="101578" rIns="101578" bIns="101578" anchor="ctr"/>
          <a:lstStyle/>
          <a:p>
            <a:pPr marL="0" marR="0" lvl="0" indent="0" algn="l" defTabSz="913765" rtl="0" eaLnBrk="1" fontAlgn="auto" latinLnBrk="0" hangingPunct="1">
              <a:lnSpc>
                <a:spcPct val="100000"/>
              </a:lnSpc>
              <a:spcBef>
                <a:spcPts val="0"/>
              </a:spcBef>
              <a:spcAft>
                <a:spcPts val="0"/>
              </a:spcAft>
              <a:buClrTx/>
              <a:buSzTx/>
              <a:buFontTx/>
              <a:buNone/>
              <a:defRPr/>
            </a:pPr>
            <a:endParaRPr kumimoji="0" lang="es-ES" sz="5800" b="0" i="0" u="none" strike="noStrike" kern="1200" cap="none" spc="0" normalizeH="0" baseline="0" noProof="0" dirty="0">
              <a:ln>
                <a:noFill/>
              </a:ln>
              <a:solidFill>
                <a:srgbClr val="44CEB9"/>
              </a:solidFill>
              <a:effectLst>
                <a:outerShdw blurRad="38100" dist="38100" dir="2700000" algn="tl">
                  <a:srgbClr val="000000"/>
                </a:outerShdw>
              </a:effectLst>
              <a:uLnTx/>
              <a:uFillTx/>
              <a:latin typeface="Gill Sans" charset="0"/>
              <a:ea typeface="+mn-ea"/>
              <a:cs typeface="Gill Sans" charset="0"/>
              <a:sym typeface="Gill Sans" charset="0"/>
            </a:endParaRPr>
          </a:p>
        </p:txBody>
      </p:sp>
      <p:sp>
        <p:nvSpPr>
          <p:cNvPr id="56" name="椭圆 55"/>
          <p:cNvSpPr/>
          <p:nvPr/>
        </p:nvSpPr>
        <p:spPr>
          <a:xfrm>
            <a:off x="5886011" y="4111723"/>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7" name="椭圆 56"/>
          <p:cNvSpPr/>
          <p:nvPr/>
        </p:nvSpPr>
        <p:spPr>
          <a:xfrm>
            <a:off x="5881000" y="556337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8" name="椭圆 57"/>
          <p:cNvSpPr/>
          <p:nvPr/>
        </p:nvSpPr>
        <p:spPr>
          <a:xfrm>
            <a:off x="5895316" y="480069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1" name="等腰三角形 3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2"/>
          <p:cNvSpPr txBox="1"/>
          <p:nvPr/>
        </p:nvSpPr>
        <p:spPr>
          <a:xfrm>
            <a:off x="923082" y="374130"/>
            <a:ext cx="11443855"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600" b="1" dirty="0">
                <a:solidFill>
                  <a:srgbClr val="6B799C"/>
                </a:solidFill>
                <a:latin typeface="幼圆" panose="02010509060101010101" pitchFamily="49" charset="-122"/>
                <a:ea typeface="幼圆" panose="02010509060101010101" pitchFamily="49" charset="-122"/>
              </a:rPr>
              <a:t>、小学数学教学设计的主要模式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9" name="椭圆 28"/>
          <p:cNvSpPr/>
          <p:nvPr/>
        </p:nvSpPr>
        <p:spPr>
          <a:xfrm>
            <a:off x="367847" y="2500990"/>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半闭框 31"/>
          <p:cNvSpPr/>
          <p:nvPr/>
        </p:nvSpPr>
        <p:spPr>
          <a:xfrm rot="16200000">
            <a:off x="1424102" y="1870651"/>
            <a:ext cx="3502698" cy="5421122"/>
          </a:xfrm>
          <a:prstGeom prst="halfFrame">
            <a:avLst>
              <a:gd name="adj1" fmla="val 932"/>
              <a:gd name="adj2" fmla="val 0"/>
            </a:avLst>
          </a:prstGeom>
          <a:solidFill>
            <a:srgbClr val="9B8E95"/>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37" name="组合 36"/>
          <p:cNvGrpSpPr/>
          <p:nvPr/>
        </p:nvGrpSpPr>
        <p:grpSpPr>
          <a:xfrm>
            <a:off x="6060168" y="6040350"/>
            <a:ext cx="776657" cy="554905"/>
            <a:chOff x="9205771" y="1936782"/>
            <a:chExt cx="776657" cy="554905"/>
          </a:xfrm>
        </p:grpSpPr>
        <p:sp>
          <p:nvSpPr>
            <p:cNvPr id="38" name="椭圆 37"/>
            <p:cNvSpPr/>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dirty="0">
                <a:ln>
                  <a:noFill/>
                </a:ln>
                <a:solidFill>
                  <a:srgbClr val="FEA10D"/>
                </a:solidFill>
                <a:effectLst/>
                <a:uLnTx/>
                <a:uFillTx/>
                <a:latin typeface="Calibri" panose="020F0502020204030204"/>
                <a:ea typeface="等线" panose="02010600030101010101" pitchFamily="2" charset="-122"/>
                <a:cs typeface="+mn-cs"/>
              </a:endParaRPr>
            </a:p>
          </p:txBody>
        </p:sp>
        <p:sp>
          <p:nvSpPr>
            <p:cNvPr id="39" name="文本框 38"/>
            <p:cNvSpPr txBox="1"/>
            <p:nvPr/>
          </p:nvSpPr>
          <p:spPr>
            <a:xfrm>
              <a:off x="9228449" y="1968467"/>
              <a:ext cx="753979" cy="523220"/>
            </a:xfrm>
            <a:prstGeom prst="rect">
              <a:avLst/>
            </a:prstGeom>
            <a:noFill/>
            <a:ln>
              <a:noFill/>
            </a:ln>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2800" b="0" i="0" u="none" strike="noStrike" kern="1200" cap="none" spc="0" normalizeH="0" baseline="0" noProof="0" dirty="0">
                  <a:ln>
                    <a:noFill/>
                  </a:ln>
                  <a:solidFill>
                    <a:srgbClr val="9B8E95"/>
                  </a:solidFill>
                  <a:effectLst/>
                  <a:uLnTx/>
                  <a:uFillTx/>
                  <a:latin typeface="Impact" panose="020B0806030902050204" pitchFamily="34" charset="0"/>
                  <a:ea typeface="微软雅黑" panose="020B0503020204020204" pitchFamily="34" charset="-122"/>
                  <a:cs typeface="+mn-cs"/>
                </a:rPr>
                <a:t>04</a:t>
              </a:r>
              <a:endParaRPr kumimoji="0" lang="zh-CN" altLang="en-US" sz="2800" b="0" i="0" u="none" strike="noStrike" kern="1200" cap="none" spc="0" normalizeH="0" baseline="0" noProof="0" dirty="0">
                <a:ln>
                  <a:noFill/>
                </a:ln>
                <a:solidFill>
                  <a:srgbClr val="9B8E95"/>
                </a:solidFill>
                <a:effectLst/>
                <a:uLnTx/>
                <a:uFillTx/>
                <a:latin typeface="Impact" panose="020B0806030902050204" pitchFamily="34" charset="0"/>
                <a:ea typeface="微软雅黑" panose="020B0503020204020204" pitchFamily="34" charset="-122"/>
                <a:cs typeface="+mn-cs"/>
              </a:endParaRPr>
            </a:p>
          </p:txBody>
        </p:sp>
      </p:grpSp>
      <p:sp>
        <p:nvSpPr>
          <p:cNvPr id="59" name="文本框 58"/>
          <p:cNvSpPr txBox="1"/>
          <p:nvPr/>
        </p:nvSpPr>
        <p:spPr>
          <a:xfrm>
            <a:off x="6774830" y="6040350"/>
            <a:ext cx="4422896" cy="461665"/>
          </a:xfrm>
          <a:prstGeom prst="rect">
            <a:avLst/>
          </a:prstGeom>
          <a:noFill/>
        </p:spPr>
        <p:txBody>
          <a:bodyPr wrap="square" rtlCol="0">
            <a:spAutoFit/>
          </a:bodyPr>
          <a:lstStyle/>
          <a:p>
            <a:pPr lvl="0" defTabSz="457200"/>
            <a:r>
              <a:rPr lang="zh-CN" altLang="en-US" sz="2400" dirty="0">
                <a:solidFill>
                  <a:srgbClr val="6B799C"/>
                </a:solidFill>
                <a:latin typeface="微软雅黑" panose="020B0503020204020204" pitchFamily="34" charset="-122"/>
                <a:ea typeface="微软雅黑" panose="020B0503020204020204" pitchFamily="34" charset="-122"/>
              </a:rPr>
              <a:t>肯普教学设计模式</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1000"/>
                                        <p:tgtEl>
                                          <p:spTgt spid="53"/>
                                        </p:tgtEl>
                                      </p:cBhvr>
                                    </p:animEffect>
                                    <p:anim calcmode="lin" valueType="num">
                                      <p:cBhvr>
                                        <p:cTn id="15" dur="1000" fill="hold"/>
                                        <p:tgtEl>
                                          <p:spTgt spid="53"/>
                                        </p:tgtEl>
                                        <p:attrNameLst>
                                          <p:attrName>ppt_x</p:attrName>
                                        </p:attrNameLst>
                                      </p:cBhvr>
                                      <p:tavLst>
                                        <p:tav tm="0">
                                          <p:val>
                                            <p:strVal val="#ppt_x"/>
                                          </p:val>
                                        </p:tav>
                                        <p:tav tm="100000">
                                          <p:val>
                                            <p:strVal val="#ppt_x"/>
                                          </p:val>
                                        </p:tav>
                                      </p:tavLst>
                                    </p:anim>
                                    <p:anim calcmode="lin" valueType="num">
                                      <p:cBhvr>
                                        <p:cTn id="1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59"/>
                                        </p:tgtEl>
                                        <p:attrNameLst>
                                          <p:attrName>style.visibility</p:attrName>
                                        </p:attrNameLst>
                                      </p:cBhvr>
                                      <p:to>
                                        <p:strVal val="visible"/>
                                      </p:to>
                                    </p:set>
                                    <p:animEffect transition="in" filter="fade">
                                      <p:cBhvr>
                                        <p:cTn id="28" dur="1000"/>
                                        <p:tgtEl>
                                          <p:spTgt spid="59"/>
                                        </p:tgtEl>
                                      </p:cBhvr>
                                    </p:animEffect>
                                    <p:anim calcmode="lin" valueType="num">
                                      <p:cBhvr>
                                        <p:cTn id="29" dur="1000" fill="hold"/>
                                        <p:tgtEl>
                                          <p:spTgt spid="59"/>
                                        </p:tgtEl>
                                        <p:attrNameLst>
                                          <p:attrName>ppt_x</p:attrName>
                                        </p:attrNameLst>
                                      </p:cBhvr>
                                      <p:tavLst>
                                        <p:tav tm="0">
                                          <p:val>
                                            <p:strVal val="#ppt_x"/>
                                          </p:val>
                                        </p:tav>
                                        <p:tav tm="100000">
                                          <p:val>
                                            <p:strVal val="#ppt_x"/>
                                          </p:val>
                                        </p:tav>
                                      </p:tavLst>
                                    </p:anim>
                                    <p:anim calcmode="lin" valueType="num">
                                      <p:cBhvr>
                                        <p:cTn id="30" dur="1000" fill="hold"/>
                                        <p:tgtEl>
                                          <p:spTgt spid="5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59" grpId="0"/>
    </p:bld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lvl="0" defTabSz="457200"/>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 </a:t>
            </a:r>
            <a:r>
              <a:rPr lang="en-US" altLang="zh-CN" sz="3600" dirty="0">
                <a:solidFill>
                  <a:srgbClr val="6B799C"/>
                </a:solidFill>
                <a:latin typeface="微软雅黑" panose="020B0503020204020204" pitchFamily="34" charset="-122"/>
                <a:ea typeface="微软雅黑" panose="020B0503020204020204" pitchFamily="34" charset="-122"/>
              </a:rPr>
              <a:t>ADDIE</a:t>
            </a:r>
            <a:r>
              <a:rPr lang="zh-CN" altLang="en-US" sz="3600" dirty="0">
                <a:solidFill>
                  <a:srgbClr val="6B799C"/>
                </a:solidFill>
                <a:latin typeface="微软雅黑" panose="020B0503020204020204" pitchFamily="34" charset="-122"/>
                <a:ea typeface="微软雅黑" panose="020B0503020204020204" pitchFamily="34" charset="-122"/>
              </a:rPr>
              <a:t>经典教学设计模式</a:t>
            </a:r>
          </a:p>
        </p:txBody>
      </p:sp>
      <p:sp>
        <p:nvSpPr>
          <p:cNvPr id="4" name="文本框 3"/>
          <p:cNvSpPr txBox="1"/>
          <p:nvPr/>
        </p:nvSpPr>
        <p:spPr>
          <a:xfrm>
            <a:off x="949370" y="1050946"/>
            <a:ext cx="10721051" cy="1200329"/>
          </a:xfrm>
          <a:prstGeom prst="rect">
            <a:avLst/>
          </a:prstGeom>
          <a:noFill/>
        </p:spPr>
        <p:txBody>
          <a:bodyPr wrap="square">
            <a:spAutoFit/>
          </a:bodyPr>
          <a:lstStyle/>
          <a:p>
            <a:pPr marL="342900" indent="-342900">
              <a:buFont typeface="Arial" panose="020B0604020202020204" pitchFamily="34" charset="0"/>
              <a:buChar char="•"/>
            </a:pPr>
            <a:r>
              <a:rPr lang="en-US" altLang="zh-CN" dirty="0">
                <a:solidFill>
                  <a:srgbClr val="8691AE"/>
                </a:solidFill>
              </a:rPr>
              <a:t>ADDIE</a:t>
            </a:r>
            <a:r>
              <a:rPr lang="zh-CN" altLang="en-US" dirty="0">
                <a:solidFill>
                  <a:srgbClr val="8691AE"/>
                </a:solidFill>
              </a:rPr>
              <a:t>经典教学设计模式由美国佛罗里达州的教育技术研究所于</a:t>
            </a:r>
            <a:r>
              <a:rPr lang="en-US" altLang="zh-CN" dirty="0">
                <a:solidFill>
                  <a:srgbClr val="8691AE"/>
                </a:solidFill>
              </a:rPr>
              <a:t>1975</a:t>
            </a:r>
            <a:r>
              <a:rPr lang="zh-CN" altLang="en-US" dirty="0">
                <a:solidFill>
                  <a:srgbClr val="8691AE"/>
                </a:solidFill>
              </a:rPr>
              <a:t>年提出，最初是为美国陆军系统开发的训练课程模型，后来被用作教学设计的指导方法广泛应用于教育和企业培训等领域。该模式强调了教学设计的过程属性，将教学设计视为一个对教学进行系统规划的过程，包括了分析（</a:t>
            </a:r>
            <a:r>
              <a:rPr lang="en-US" altLang="zh-CN" dirty="0">
                <a:solidFill>
                  <a:srgbClr val="8691AE"/>
                </a:solidFill>
              </a:rPr>
              <a:t>analysis</a:t>
            </a:r>
            <a:r>
              <a:rPr lang="zh-CN" altLang="en-US" dirty="0">
                <a:solidFill>
                  <a:srgbClr val="8691AE"/>
                </a:solidFill>
              </a:rPr>
              <a:t>）、设计（</a:t>
            </a:r>
            <a:r>
              <a:rPr lang="en-US" altLang="zh-CN" dirty="0">
                <a:solidFill>
                  <a:srgbClr val="8691AE"/>
                </a:solidFill>
              </a:rPr>
              <a:t>design</a:t>
            </a:r>
            <a:r>
              <a:rPr lang="zh-CN" altLang="en-US" dirty="0">
                <a:solidFill>
                  <a:srgbClr val="8691AE"/>
                </a:solidFill>
              </a:rPr>
              <a:t>）、开发（</a:t>
            </a:r>
            <a:r>
              <a:rPr lang="en-US" altLang="zh-CN" dirty="0">
                <a:solidFill>
                  <a:srgbClr val="8691AE"/>
                </a:solidFill>
              </a:rPr>
              <a:t>development</a:t>
            </a:r>
            <a:r>
              <a:rPr lang="zh-CN" altLang="en-US" dirty="0">
                <a:solidFill>
                  <a:srgbClr val="8691AE"/>
                </a:solidFill>
              </a:rPr>
              <a:t>）、实施（</a:t>
            </a:r>
            <a:r>
              <a:rPr lang="en-US" altLang="zh-CN" dirty="0">
                <a:solidFill>
                  <a:srgbClr val="8691AE"/>
                </a:solidFill>
              </a:rPr>
              <a:t>implementation</a:t>
            </a:r>
            <a:r>
              <a:rPr lang="zh-CN" altLang="en-US" dirty="0">
                <a:solidFill>
                  <a:srgbClr val="8691AE"/>
                </a:solidFill>
              </a:rPr>
              <a:t>）、评估（</a:t>
            </a:r>
            <a:r>
              <a:rPr lang="en-US" altLang="zh-CN" dirty="0">
                <a:solidFill>
                  <a:srgbClr val="8691AE"/>
                </a:solidFill>
              </a:rPr>
              <a:t>evaluation</a:t>
            </a:r>
            <a:r>
              <a:rPr lang="zh-CN" altLang="en-US" dirty="0">
                <a:solidFill>
                  <a:srgbClr val="8691AE"/>
                </a:solidFill>
              </a:rPr>
              <a:t>）五个环节。</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29163" y="2920762"/>
            <a:ext cx="6960998" cy="337912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50" y="1516380"/>
            <a:ext cx="8843010" cy="2135200"/>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第二章</a:t>
            </a:r>
          </a:p>
          <a:p>
            <a:pPr lvl="0" defTabSz="457200">
              <a:lnSpc>
                <a:spcPct val="150000"/>
              </a:lnSpc>
              <a:defRPr/>
            </a:pPr>
            <a:r>
              <a:rPr lang="zh-CN" altLang="en-US" sz="4800" b="1" dirty="0">
                <a:solidFill>
                  <a:srgbClr val="6B799C"/>
                </a:solidFill>
                <a:latin typeface="幼圆" panose="02010509060101010101" pitchFamily="49" charset="-122"/>
                <a:ea typeface="幼圆" panose="02010509060101010101" pitchFamily="49" charset="-122"/>
              </a:rPr>
              <a:t>小学数学教学设计的认识与撰写</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lvl="0" defTabSz="457200"/>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（一）</a:t>
            </a:r>
            <a:r>
              <a:rPr lang="en-US" altLang="zh-CN" sz="3600" dirty="0">
                <a:solidFill>
                  <a:srgbClr val="6B799C"/>
                </a:solidFill>
                <a:latin typeface="微软雅黑" panose="020B0503020204020204" pitchFamily="34" charset="-122"/>
                <a:ea typeface="微软雅黑" panose="020B0503020204020204" pitchFamily="34" charset="-122"/>
              </a:rPr>
              <a:t>ADDIE</a:t>
            </a:r>
            <a:r>
              <a:rPr lang="zh-CN" altLang="en-US" sz="3600" dirty="0">
                <a:solidFill>
                  <a:srgbClr val="6B799C"/>
                </a:solidFill>
                <a:latin typeface="微软雅黑" panose="020B0503020204020204" pitchFamily="34" charset="-122"/>
                <a:ea typeface="微软雅黑" panose="020B0503020204020204" pitchFamily="34" charset="-122"/>
              </a:rPr>
              <a:t>经典教学设计模式</a:t>
            </a:r>
          </a:p>
        </p:txBody>
      </p:sp>
      <p:sp>
        <p:nvSpPr>
          <p:cNvPr id="4" name="文本框 3"/>
          <p:cNvSpPr txBox="1"/>
          <p:nvPr/>
        </p:nvSpPr>
        <p:spPr>
          <a:xfrm>
            <a:off x="629167" y="1322822"/>
            <a:ext cx="11116519" cy="5078313"/>
          </a:xfrm>
          <a:prstGeom prst="rect">
            <a:avLst/>
          </a:prstGeom>
          <a:noFill/>
        </p:spPr>
        <p:txBody>
          <a:bodyPr wrap="square">
            <a:spAutoFit/>
          </a:bodyPr>
          <a:lstStyle/>
          <a:p>
            <a:r>
              <a:rPr lang="en-US" altLang="zh-CN" dirty="0">
                <a:solidFill>
                  <a:srgbClr val="8691AE"/>
                </a:solidFill>
              </a:rPr>
              <a:t>· </a:t>
            </a:r>
            <a:r>
              <a:rPr lang="zh-CN" altLang="zh-CN" dirty="0">
                <a:solidFill>
                  <a:srgbClr val="8691AE"/>
                </a:solidFill>
              </a:rPr>
              <a:t>分析（</a:t>
            </a:r>
            <a:r>
              <a:rPr lang="en-US" altLang="zh-CN" dirty="0">
                <a:solidFill>
                  <a:srgbClr val="8691AE"/>
                </a:solidFill>
              </a:rPr>
              <a:t>analysis</a:t>
            </a:r>
            <a:r>
              <a:rPr lang="zh-CN" altLang="zh-CN" dirty="0">
                <a:solidFill>
                  <a:srgbClr val="8691AE"/>
                </a:solidFill>
              </a:rPr>
              <a:t>）：在进行教学设计的初始阶段，教师应分析与教学相关的系列问题，为接下来的四个环节奠定信息基础，主要任务包括分析学习者、分析学习目标、分析教学内容、分析资源条件等。</a:t>
            </a:r>
          </a:p>
          <a:p>
            <a:r>
              <a:rPr lang="en-US" altLang="zh-CN" dirty="0">
                <a:solidFill>
                  <a:srgbClr val="8691AE"/>
                </a:solidFill>
              </a:rPr>
              <a:t>·</a:t>
            </a:r>
            <a:r>
              <a:rPr lang="zh-CN" altLang="zh-CN" dirty="0">
                <a:solidFill>
                  <a:srgbClr val="8691AE"/>
                </a:solidFill>
              </a:rPr>
              <a:t>设计（</a:t>
            </a:r>
            <a:r>
              <a:rPr lang="en-US" altLang="zh-CN" dirty="0">
                <a:solidFill>
                  <a:srgbClr val="8691AE"/>
                </a:solidFill>
              </a:rPr>
              <a:t>design</a:t>
            </a:r>
            <a:r>
              <a:rPr lang="zh-CN" altLang="zh-CN" dirty="0">
                <a:solidFill>
                  <a:srgbClr val="8691AE"/>
                </a:solidFill>
              </a:rPr>
              <a:t>）：利用前一环节收集的信息，规划出一个具体的教学活动设计方案，这个方案应以教学目标为导向，以教育规律为准则，对教学实施的全过程进行合理预设，如设计教学目标、设计教学策略、规划教学内容、安排教学环节、设计课堂作业等。</a:t>
            </a:r>
          </a:p>
          <a:p>
            <a:r>
              <a:rPr lang="en-US" altLang="zh-CN" dirty="0">
                <a:solidFill>
                  <a:srgbClr val="8691AE"/>
                </a:solidFill>
              </a:rPr>
              <a:t>·</a:t>
            </a:r>
            <a:r>
              <a:rPr lang="zh-CN" altLang="zh-CN" dirty="0">
                <a:solidFill>
                  <a:srgbClr val="8691AE"/>
                </a:solidFill>
              </a:rPr>
              <a:t>开发（</a:t>
            </a:r>
            <a:r>
              <a:rPr lang="en-US" altLang="zh-CN" dirty="0">
                <a:solidFill>
                  <a:srgbClr val="8691AE"/>
                </a:solidFill>
              </a:rPr>
              <a:t>development</a:t>
            </a:r>
            <a:r>
              <a:rPr lang="zh-CN" altLang="zh-CN" dirty="0">
                <a:solidFill>
                  <a:srgbClr val="8691AE"/>
                </a:solidFill>
              </a:rPr>
              <a:t>）：根据上一环节规划的教学设计框架及目标任务，开发出与课堂教学相关的一系列素材、媒介等资源。</a:t>
            </a:r>
          </a:p>
          <a:p>
            <a:r>
              <a:rPr lang="en-US" altLang="zh-CN" dirty="0">
                <a:solidFill>
                  <a:srgbClr val="8691AE"/>
                </a:solidFill>
              </a:rPr>
              <a:t>·</a:t>
            </a:r>
            <a:r>
              <a:rPr lang="zh-CN" altLang="zh-CN" dirty="0">
                <a:solidFill>
                  <a:srgbClr val="8691AE"/>
                </a:solidFill>
              </a:rPr>
              <a:t>实施（</a:t>
            </a:r>
            <a:r>
              <a:rPr lang="en-US" altLang="zh-CN" dirty="0">
                <a:solidFill>
                  <a:srgbClr val="8691AE"/>
                </a:solidFill>
              </a:rPr>
              <a:t>implementation</a:t>
            </a:r>
            <a:r>
              <a:rPr lang="zh-CN" altLang="zh-CN" dirty="0">
                <a:solidFill>
                  <a:srgbClr val="8691AE"/>
                </a:solidFill>
              </a:rPr>
              <a:t>）：将前期的准备工作付诸实践，即实施课堂教学的真正过程。在这一阶段，必须促进学生对教学内容的内化，帮助其实现学习目标。</a:t>
            </a:r>
          </a:p>
          <a:p>
            <a:r>
              <a:rPr lang="en-US" altLang="zh-CN" dirty="0">
                <a:solidFill>
                  <a:srgbClr val="8691AE"/>
                </a:solidFill>
              </a:rPr>
              <a:t>·</a:t>
            </a:r>
            <a:r>
              <a:rPr lang="zh-CN" altLang="zh-CN" dirty="0">
                <a:solidFill>
                  <a:srgbClr val="8691AE"/>
                </a:solidFill>
              </a:rPr>
              <a:t>评估（</a:t>
            </a:r>
            <a:r>
              <a:rPr lang="en-US" altLang="zh-CN" dirty="0">
                <a:solidFill>
                  <a:srgbClr val="8691AE"/>
                </a:solidFill>
              </a:rPr>
              <a:t>evaluation</a:t>
            </a:r>
            <a:r>
              <a:rPr lang="zh-CN" altLang="zh-CN" dirty="0">
                <a:solidFill>
                  <a:srgbClr val="8691AE"/>
                </a:solidFill>
              </a:rPr>
              <a:t>）：主要是对教学方案、教学质量和学习效果进行评价，评价可以是形成性的，也可以是终结性的；该环节与其他四个环节直接相连，允许随时随地对其他环节展开评价，以发现问题，及时改正，有助于最优化教学设计方案的产生。</a:t>
            </a:r>
          </a:p>
          <a:p>
            <a:r>
              <a:rPr lang="en-US" altLang="zh-CN" dirty="0">
                <a:solidFill>
                  <a:srgbClr val="8691AE"/>
                </a:solidFill>
              </a:rPr>
              <a:t>·</a:t>
            </a:r>
            <a:r>
              <a:rPr lang="zh-CN" altLang="zh-CN" dirty="0">
                <a:solidFill>
                  <a:srgbClr val="8691AE"/>
                </a:solidFill>
              </a:rPr>
              <a:t>从教学设计的流程出发，</a:t>
            </a:r>
            <a:r>
              <a:rPr lang="en-US" altLang="zh-CN" dirty="0">
                <a:solidFill>
                  <a:srgbClr val="8691AE"/>
                </a:solidFill>
              </a:rPr>
              <a:t>ADDIE</a:t>
            </a:r>
            <a:r>
              <a:rPr lang="zh-CN" altLang="zh-CN" dirty="0">
                <a:solidFill>
                  <a:srgbClr val="8691AE"/>
                </a:solidFill>
              </a:rPr>
              <a:t>经典教学设计模式借助五个环节规划出一个较完整的教学系统，清晰易懂，可操作性强。每一个环节各自独立，又相互联系，分析和设计是前提，开发和实施是主体，评估是质量保障，前一环节是后一环节的基础，后一环节为前一环节提供反馈。通过上述环节的主要任务可知，在内容维度上，</a:t>
            </a:r>
            <a:r>
              <a:rPr lang="en-US" altLang="zh-CN" dirty="0">
                <a:solidFill>
                  <a:srgbClr val="8691AE"/>
                </a:solidFill>
              </a:rPr>
              <a:t>ADDIE</a:t>
            </a:r>
            <a:r>
              <a:rPr lang="zh-CN" altLang="zh-CN" dirty="0">
                <a:solidFill>
                  <a:srgbClr val="8691AE"/>
                </a:solidFill>
              </a:rPr>
              <a:t>经典教学设计模式主要包含三个方面的内容，即要学什么（确定学习目标）、如何学（设计学习策略）、学得怎么样（实施学习评价）。这三个问题是教学系统中不可回避的问题，对它们的回答直接决定了教学设计的效果，影响着课堂教学的质量。</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（二</a:t>
            </a:r>
            <a:r>
              <a:rPr lang="zh-CN" altLang="en-US" sz="3600" b="1" dirty="0">
                <a:solidFill>
                  <a:srgbClr val="6B799C"/>
                </a:solidFill>
                <a:latin typeface="幼圆" panose="02010509060101010101" pitchFamily="49" charset="-122"/>
                <a:ea typeface="幼圆" panose="02010509060101010101" pitchFamily="49" charset="-122"/>
              </a:rPr>
              <a:t>）迪克</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凯瑞系统教学设计模式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629167" y="1176563"/>
            <a:ext cx="11014965" cy="2246769"/>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8691AE"/>
                </a:solidFill>
              </a:rPr>
              <a:t>迪克</a:t>
            </a:r>
            <a:r>
              <a:rPr lang="en-US" altLang="zh-CN" sz="2000" dirty="0">
                <a:solidFill>
                  <a:srgbClr val="8691AE"/>
                </a:solidFill>
              </a:rPr>
              <a:t>-</a:t>
            </a:r>
            <a:r>
              <a:rPr lang="zh-CN" altLang="en-US" sz="2000" dirty="0">
                <a:solidFill>
                  <a:srgbClr val="8691AE"/>
                </a:solidFill>
              </a:rPr>
              <a:t>凯瑞系统教学设计模式是基于行为主义的教学设计模式，其表征了一种以系统方法设计教学的程序。迪克</a:t>
            </a:r>
            <a:r>
              <a:rPr lang="en-US" altLang="zh-CN" sz="2000" dirty="0">
                <a:solidFill>
                  <a:srgbClr val="8691AE"/>
                </a:solidFill>
              </a:rPr>
              <a:t>-</a:t>
            </a:r>
            <a:r>
              <a:rPr lang="zh-CN" altLang="en-US" sz="2000" dirty="0">
                <a:solidFill>
                  <a:srgbClr val="8691AE"/>
                </a:solidFill>
              </a:rPr>
              <a:t>凯瑞系统教学设计模式随着教学设计理论的完善而不断改进，从</a:t>
            </a:r>
            <a:r>
              <a:rPr lang="en-US" altLang="zh-CN" sz="2000" dirty="0">
                <a:solidFill>
                  <a:srgbClr val="8691AE"/>
                </a:solidFill>
              </a:rPr>
              <a:t>1985</a:t>
            </a:r>
            <a:r>
              <a:rPr lang="zh-CN" altLang="en-US" sz="2000" dirty="0">
                <a:solidFill>
                  <a:srgbClr val="8691AE"/>
                </a:solidFill>
              </a:rPr>
              <a:t>年发展至今已出现六版。</a:t>
            </a:r>
          </a:p>
          <a:p>
            <a:pPr marL="342900" indent="-342900">
              <a:buFont typeface="Arial" panose="020B0604020202020204" pitchFamily="34" charset="0"/>
              <a:buChar char="•"/>
            </a:pPr>
            <a:endParaRPr lang="zh-CN" altLang="en-US" sz="2000" dirty="0">
              <a:solidFill>
                <a:srgbClr val="8691AE"/>
              </a:solidFill>
            </a:endParaRPr>
          </a:p>
          <a:p>
            <a:pPr marL="342900" indent="-342900">
              <a:buFont typeface="Arial" panose="020B0604020202020204" pitchFamily="34" charset="0"/>
              <a:buChar char="•"/>
            </a:pPr>
            <a:r>
              <a:rPr lang="zh-CN" altLang="en-US" sz="2000" dirty="0">
                <a:solidFill>
                  <a:srgbClr val="8691AE"/>
                </a:solidFill>
              </a:rPr>
              <a:t>该模式将教学看成是一个系统的过程，整个过程以“确定教学目标”为开端，以“设计和实施总结性评价”为终点，多个步骤共同构成一个完整的教学系统。将教学目标作为模式的起始点，目标指引着教师对其他要素的设计，体现了教学的目标导向原理，与师生的现实情况相符。</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83141" y="3580605"/>
            <a:ext cx="8679976" cy="3277395"/>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（二</a:t>
            </a:r>
            <a:r>
              <a:rPr lang="zh-CN" altLang="en-US" sz="3600" b="1" dirty="0">
                <a:solidFill>
                  <a:srgbClr val="6B799C"/>
                </a:solidFill>
                <a:latin typeface="幼圆" panose="02010509060101010101" pitchFamily="49" charset="-122"/>
                <a:ea typeface="幼圆" panose="02010509060101010101" pitchFamily="49" charset="-122"/>
              </a:rPr>
              <a:t>）迪克</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凯瑞系统教学设计模式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962449" y="1201738"/>
            <a:ext cx="10879031" cy="4093428"/>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8691AE"/>
                </a:solidFill>
              </a:rPr>
              <a:t>我们可从三个层面对迪克</a:t>
            </a:r>
            <a:r>
              <a:rPr lang="en-US" altLang="zh-CN" sz="2000" dirty="0">
                <a:solidFill>
                  <a:srgbClr val="8691AE"/>
                </a:solidFill>
              </a:rPr>
              <a:t>-</a:t>
            </a:r>
            <a:r>
              <a:rPr lang="zh-CN" altLang="en-US" sz="2000" dirty="0">
                <a:solidFill>
                  <a:srgbClr val="8691AE"/>
                </a:solidFill>
              </a:rPr>
              <a:t>凯瑞系统教学设计模式进行解读：</a:t>
            </a:r>
          </a:p>
          <a:p>
            <a:pPr marL="342900" indent="-342900">
              <a:buFont typeface="Arial" panose="020B0604020202020204" pitchFamily="34" charset="0"/>
              <a:buChar char="•"/>
            </a:pPr>
            <a:r>
              <a:rPr lang="zh-CN" altLang="en-US" sz="2000" dirty="0">
                <a:solidFill>
                  <a:srgbClr val="8691AE"/>
                </a:solidFill>
              </a:rPr>
              <a:t>第一，宏观层面上，该模式涵盖了教学系统的分析、设计、评价三个阶段，反映出教学设计的三个关键步骤；</a:t>
            </a:r>
          </a:p>
          <a:p>
            <a:pPr marL="342900" indent="-342900">
              <a:buFont typeface="Arial" panose="020B0604020202020204" pitchFamily="34" charset="0"/>
              <a:buChar char="•"/>
            </a:pPr>
            <a:r>
              <a:rPr lang="zh-CN" altLang="en-US" sz="2000" dirty="0">
                <a:solidFill>
                  <a:srgbClr val="8691AE"/>
                </a:solidFill>
              </a:rPr>
              <a:t>第二，中观层面上，该模式基于系统过程，指出了教学设计的九个小环节和一个贯穿全程的“修改教学”环节，九个小环节紧密相连、依次进行；</a:t>
            </a:r>
          </a:p>
          <a:p>
            <a:pPr marL="342900" indent="-342900">
              <a:buFont typeface="Arial" panose="020B0604020202020204" pitchFamily="34" charset="0"/>
              <a:buChar char="•"/>
            </a:pPr>
            <a:r>
              <a:rPr lang="zh-CN" altLang="en-US" sz="2000" dirty="0">
                <a:solidFill>
                  <a:srgbClr val="8691AE"/>
                </a:solidFill>
              </a:rPr>
              <a:t>第三，微观层面上，该模式囊括了教学设计的多个要素，如教学目标、教学对象、教学策略、教学评价等，为教学信息的传递设计了一个翔实的传递过程，便于他人参考。</a:t>
            </a:r>
          </a:p>
          <a:p>
            <a:pPr marL="342900" indent="-342900">
              <a:buFont typeface="Arial" panose="020B0604020202020204" pitchFamily="34" charset="0"/>
              <a:buChar char="•"/>
            </a:pPr>
            <a:r>
              <a:rPr lang="zh-CN" altLang="en-US" sz="2000" dirty="0">
                <a:solidFill>
                  <a:srgbClr val="8691AE"/>
                </a:solidFill>
              </a:rPr>
              <a:t>可见，迪克</a:t>
            </a:r>
            <a:r>
              <a:rPr lang="en-US" altLang="zh-CN" sz="2000" dirty="0">
                <a:solidFill>
                  <a:srgbClr val="8691AE"/>
                </a:solidFill>
              </a:rPr>
              <a:t>-</a:t>
            </a:r>
            <a:r>
              <a:rPr lang="zh-CN" altLang="en-US" sz="2000" dirty="0">
                <a:solidFill>
                  <a:srgbClr val="8691AE"/>
                </a:solidFill>
              </a:rPr>
              <a:t>凯瑞系统教学设计模式是一个以一般教学过程为出发点的教学设计模式，该模式有以下三个特征：第一，以目标为导向，强调教学目标对教学系统过程的引导功能；第二，注重对学情的分析，与现代教学理念相符；第三，教学设计是一个不断优化的过程，需要教师进行持续的评价与调整，以保证教学的整体效果。这三个特点也是迪克</a:t>
            </a:r>
            <a:r>
              <a:rPr lang="en-US" altLang="zh-CN" sz="2000" dirty="0">
                <a:solidFill>
                  <a:srgbClr val="8691AE"/>
                </a:solidFill>
              </a:rPr>
              <a:t>-</a:t>
            </a:r>
            <a:r>
              <a:rPr lang="zh-CN" altLang="en-US" sz="2000" dirty="0">
                <a:solidFill>
                  <a:srgbClr val="8691AE"/>
                </a:solidFill>
              </a:rPr>
              <a:t>凯瑞系统教学设计模式有别于其他教学设计模式的主要表现，该模式更贴近真正的教育实践，能为教师掌握教学设计的基本流程提供一个良好的范例。</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lvl="0" defTabSz="457200">
              <a:defRPr/>
            </a:pPr>
            <a:r>
              <a:rPr lang="zh-CN" altLang="en-US" sz="3600" b="1" dirty="0">
                <a:solidFill>
                  <a:srgbClr val="6B799C"/>
                </a:solidFill>
                <a:latin typeface="幼圆" panose="02010509060101010101" pitchFamily="49" charset="-122"/>
                <a:ea typeface="幼圆" panose="02010509060101010101" pitchFamily="49" charset="-122"/>
              </a:rPr>
              <a:t>（三）史密斯</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雷根教学设计模式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646462" y="1322822"/>
            <a:ext cx="11114975" cy="2308324"/>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rPr>
              <a:t>史密斯</a:t>
            </a:r>
            <a:r>
              <a:rPr lang="en-US" altLang="zh-CN" sz="2400" dirty="0">
                <a:solidFill>
                  <a:srgbClr val="8691AE"/>
                </a:solidFill>
              </a:rPr>
              <a:t>-</a:t>
            </a:r>
            <a:r>
              <a:rPr lang="zh-CN" altLang="en-US" sz="2400" dirty="0">
                <a:solidFill>
                  <a:srgbClr val="8691AE"/>
                </a:solidFill>
              </a:rPr>
              <a:t>雷根教学设计模式是在第一代迪克</a:t>
            </a:r>
            <a:r>
              <a:rPr lang="en-US" altLang="zh-CN" sz="2400" dirty="0">
                <a:solidFill>
                  <a:srgbClr val="8691AE"/>
                </a:solidFill>
              </a:rPr>
              <a:t>-</a:t>
            </a:r>
            <a:r>
              <a:rPr lang="zh-CN" altLang="en-US" sz="2400" dirty="0">
                <a:solidFill>
                  <a:srgbClr val="8691AE"/>
                </a:solidFill>
              </a:rPr>
              <a:t>凯瑞系统教学设计模式的基础上发展而来的，该模式也将教学设计划分为三个阶段，即教学分析、策略设计和教学评价。</a:t>
            </a:r>
            <a:endParaRPr lang="en-US" altLang="zh-CN" sz="2400" dirty="0">
              <a:solidFill>
                <a:srgbClr val="8691AE"/>
              </a:solidFill>
            </a:endParaRPr>
          </a:p>
          <a:p>
            <a:pPr marL="342900" indent="-342900">
              <a:buFont typeface="Arial" panose="020B0604020202020204" pitchFamily="34" charset="0"/>
              <a:buChar char="•"/>
            </a:pPr>
            <a:r>
              <a:rPr lang="zh-CN" altLang="en-US" sz="2400" dirty="0">
                <a:solidFill>
                  <a:srgbClr val="8691AE"/>
                </a:solidFill>
              </a:rPr>
              <a:t>第一阶段，对学习环境、学习者特征、学习任务进行分析，并编制初步的测验项目；第二阶段，设计组织策略、传递策略和管理策略，并编写与制作教学资料；第三阶段，进行形成性评价，并依据评价结果修改教学活动。</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600" b="1" dirty="0">
                <a:solidFill>
                  <a:srgbClr val="6B799C"/>
                </a:solidFill>
                <a:latin typeface="幼圆" panose="02010509060101010101" pitchFamily="49" charset="-122"/>
                <a:ea typeface="幼圆" panose="02010509060101010101" pitchFamily="49" charset="-122"/>
              </a:rPr>
              <a:t>史密斯</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雷根教学设计模式</a:t>
            </a:r>
          </a:p>
        </p:txBody>
      </p:sp>
      <p:pic>
        <p:nvPicPr>
          <p:cNvPr id="2" name="图片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46749" y="1019290"/>
            <a:ext cx="5760238" cy="5442937"/>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lvl="0" defTabSz="457200">
              <a:defRPr/>
            </a:pPr>
            <a:r>
              <a:rPr lang="zh-CN" altLang="en-US" sz="3600" b="1" dirty="0">
                <a:solidFill>
                  <a:srgbClr val="6B799C"/>
                </a:solidFill>
                <a:latin typeface="幼圆" panose="02010509060101010101" pitchFamily="49" charset="-122"/>
                <a:ea typeface="幼圆" panose="02010509060101010101" pitchFamily="49" charset="-122"/>
              </a:rPr>
              <a:t>（三）史密斯</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雷根教学设计模式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646462" y="1322822"/>
            <a:ext cx="11114975" cy="3046988"/>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8691AE"/>
                </a:solidFill>
              </a:rPr>
              <a:t>史密斯</a:t>
            </a:r>
            <a:r>
              <a:rPr lang="en-US" altLang="zh-CN" sz="2400" dirty="0">
                <a:solidFill>
                  <a:srgbClr val="8691AE"/>
                </a:solidFill>
              </a:rPr>
              <a:t>-</a:t>
            </a:r>
            <a:r>
              <a:rPr lang="zh-CN" altLang="en-US" sz="2400" dirty="0">
                <a:solidFill>
                  <a:srgbClr val="8691AE"/>
                </a:solidFill>
              </a:rPr>
              <a:t>雷根教学设计模式与迪克</a:t>
            </a:r>
            <a:r>
              <a:rPr lang="en-US" altLang="zh-CN" sz="2400" dirty="0">
                <a:solidFill>
                  <a:srgbClr val="8691AE"/>
                </a:solidFill>
              </a:rPr>
              <a:t>-</a:t>
            </a:r>
            <a:r>
              <a:rPr lang="zh-CN" altLang="en-US" sz="2400" dirty="0">
                <a:solidFill>
                  <a:srgbClr val="8691AE"/>
                </a:solidFill>
              </a:rPr>
              <a:t>凯瑞系统教学设计模式相比，其主要特点在于前者明确指出了在进行教学设计时，应关注三类教学策略：</a:t>
            </a:r>
          </a:p>
          <a:p>
            <a:pPr marL="342900" indent="-342900">
              <a:buFont typeface="Arial" panose="020B0604020202020204" pitchFamily="34" charset="0"/>
              <a:buChar char="•"/>
            </a:pPr>
            <a:r>
              <a:rPr lang="zh-CN" altLang="en-US" sz="2400" dirty="0">
                <a:solidFill>
                  <a:srgbClr val="8691AE"/>
                </a:solidFill>
              </a:rPr>
              <a:t>第一类，组织策略：指如何组织教学内容，如何安排教学顺序和教学活动。</a:t>
            </a:r>
          </a:p>
          <a:p>
            <a:pPr marL="342900" indent="-342900">
              <a:buFont typeface="Arial" panose="020B0604020202020204" pitchFamily="34" charset="0"/>
              <a:buChar char="•"/>
            </a:pPr>
            <a:r>
              <a:rPr lang="zh-CN" altLang="en-US" sz="2400" dirty="0">
                <a:solidFill>
                  <a:srgbClr val="8691AE"/>
                </a:solidFill>
              </a:rPr>
              <a:t>第二类，传递策略：为将教学内容传递给学生，应考虑教学媒体的特性，师生、生生的交互方式，具体而言，传递策略包括对教学媒体、教学方法、教学组织形式的选用。</a:t>
            </a:r>
          </a:p>
          <a:p>
            <a:pPr marL="342900" indent="-342900">
              <a:buFont typeface="Arial" panose="020B0604020202020204" pitchFamily="34" charset="0"/>
              <a:buChar char="•"/>
            </a:pPr>
            <a:r>
              <a:rPr lang="zh-CN" altLang="en-US" sz="2400" dirty="0">
                <a:solidFill>
                  <a:srgbClr val="8691AE"/>
                </a:solidFill>
              </a:rPr>
              <a:t>第三类，管理策略：在组织策略和传递策略确定后，应将两种策略协调起来，思考如何把握整个教学过程、如何安排教学时间、如何分配教学资源。</a:t>
            </a:r>
          </a:p>
        </p:txBody>
      </p:sp>
    </p:spTree>
    <p:extLst>
      <p:ext uri="{BB962C8B-B14F-4D97-AF65-F5344CB8AC3E}">
        <p14:creationId xmlns:p14="http://schemas.microsoft.com/office/powerpoint/2010/main" val="710008144"/>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a:t>
            </a:r>
            <a:r>
              <a:rPr lang="zh-CN" altLang="en-US" sz="3600" b="1" dirty="0">
                <a:solidFill>
                  <a:srgbClr val="6B799C"/>
                </a:solidFill>
                <a:latin typeface="幼圆" panose="02010509060101010101" pitchFamily="49" charset="-122"/>
                <a:ea typeface="幼圆" panose="02010509060101010101" pitchFamily="49" charset="-122"/>
              </a:rPr>
              <a:t>肯普教学设计模式</a:t>
            </a:r>
          </a:p>
        </p:txBody>
      </p:sp>
      <p:sp>
        <p:nvSpPr>
          <p:cNvPr id="4" name="文本框 3"/>
          <p:cNvSpPr txBox="1"/>
          <p:nvPr/>
        </p:nvSpPr>
        <p:spPr>
          <a:xfrm>
            <a:off x="1240970" y="1134840"/>
            <a:ext cx="10570029" cy="2308324"/>
          </a:xfrm>
          <a:prstGeom prst="rect">
            <a:avLst/>
          </a:prstGeom>
          <a:noFill/>
        </p:spPr>
        <p:txBody>
          <a:bodyPr wrap="square">
            <a:spAutoFit/>
          </a:bodyPr>
          <a:lstStyle/>
          <a:p>
            <a:r>
              <a:rPr lang="zh-CN" altLang="en-US" sz="2400" dirty="0">
                <a:solidFill>
                  <a:srgbClr val="6B799C"/>
                </a:solidFill>
              </a:rPr>
              <a:t>肯普认为，一个完整的教学设计应包括学生、目标、方法及评价这四个基本要素，围绕这四个基本要素所设计的教学方案分别回答了以下四个问题：教学方案是为谁开发的？希望学生能学到什么？怎样才能高效率地学习？如何评估学习的完成度？基于对这四个问题的回答，肯普教学设计模式给出了教学设计的十个要素，每个要素分别对应了教学设计的一个环节，十个要素（十个环节）组成了一个用于教学系统开发的椭圆形结构模型。</a:t>
            </a:r>
          </a:p>
        </p:txBody>
      </p:sp>
      <p:pic>
        <p:nvPicPr>
          <p:cNvPr id="32" name="图片 3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22817" y="3443164"/>
            <a:ext cx="6971809" cy="3287170"/>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1443855"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a:t>
            </a:r>
            <a:r>
              <a:rPr lang="zh-CN" altLang="en-US" sz="3600" b="1" dirty="0">
                <a:solidFill>
                  <a:srgbClr val="6B799C"/>
                </a:solidFill>
                <a:latin typeface="幼圆" panose="02010509060101010101" pitchFamily="49" charset="-122"/>
                <a:ea typeface="幼圆" panose="02010509060101010101" pitchFamily="49" charset="-122"/>
              </a:rPr>
              <a:t>）肯普教学设计模式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918935" y="1228397"/>
            <a:ext cx="10570029" cy="4154984"/>
          </a:xfrm>
          <a:prstGeom prst="rect">
            <a:avLst/>
          </a:prstGeom>
          <a:noFill/>
        </p:spPr>
        <p:txBody>
          <a:bodyPr wrap="square">
            <a:spAutoFit/>
          </a:bodyPr>
          <a:lstStyle/>
          <a:p>
            <a:pPr marL="457200" indent="-457200">
              <a:buFont typeface="Arial" panose="020B0604020202020204" pitchFamily="34" charset="0"/>
              <a:buChar char="•"/>
            </a:pPr>
            <a:r>
              <a:rPr lang="zh-CN" altLang="en-US" sz="2400" dirty="0">
                <a:solidFill>
                  <a:srgbClr val="6B799C"/>
                </a:solidFill>
              </a:rPr>
              <a:t>与其他的教学设计模式相比，肯普教学设计模式具有以下三个特征：</a:t>
            </a:r>
            <a:endParaRPr lang="en-US" altLang="zh-CN" sz="2400" dirty="0">
              <a:solidFill>
                <a:srgbClr val="6B799C"/>
              </a:solidFill>
            </a:endParaRPr>
          </a:p>
          <a:p>
            <a:pPr marL="457200" indent="-457200">
              <a:buFont typeface="Arial" panose="020B0604020202020204" pitchFamily="34" charset="0"/>
              <a:buChar char="•"/>
            </a:pPr>
            <a:r>
              <a:rPr lang="zh-CN" altLang="en-US" sz="2400" dirty="0">
                <a:solidFill>
                  <a:srgbClr val="6B799C"/>
                </a:solidFill>
              </a:rPr>
              <a:t>第一，没有用箭头和线条将十个要素连接起来，且在某些情况下，教学设计不必将十个要素都考虑进去，这既彰显了要素间的相对独立性，又避免了教学设计的形式化。</a:t>
            </a:r>
            <a:endParaRPr lang="en-US" altLang="zh-CN" sz="2400" dirty="0">
              <a:solidFill>
                <a:srgbClr val="6B799C"/>
              </a:solidFill>
            </a:endParaRPr>
          </a:p>
          <a:p>
            <a:pPr marL="457200" indent="-457200">
              <a:buFont typeface="Arial" panose="020B0604020202020204" pitchFamily="34" charset="0"/>
              <a:buChar char="•"/>
            </a:pPr>
            <a:r>
              <a:rPr lang="zh-CN" altLang="en-US" sz="2400" dirty="0">
                <a:solidFill>
                  <a:srgbClr val="6B799C"/>
                </a:solidFill>
              </a:rPr>
              <a:t>第二，将学习需要和教学目的置于模型的中心位置，说明这二者是整个教学设计的出发点和归宿，其他环节都应在目标的指引下进行，接受目标的检验，以此来保证教学活动的效率。</a:t>
            </a:r>
            <a:endParaRPr lang="en-US" altLang="zh-CN" sz="2400" dirty="0">
              <a:solidFill>
                <a:srgbClr val="6B799C"/>
              </a:solidFill>
            </a:endParaRPr>
          </a:p>
          <a:p>
            <a:pPr marL="457200" indent="-457200">
              <a:buFont typeface="Arial" panose="020B0604020202020204" pitchFamily="34" charset="0"/>
              <a:buChar char="•"/>
            </a:pPr>
            <a:r>
              <a:rPr lang="zh-CN" altLang="en-US" sz="2400" dirty="0">
                <a:solidFill>
                  <a:srgbClr val="6B799C"/>
                </a:solidFill>
              </a:rPr>
              <a:t>第三，位于模型外围的“形成性评价”“总结性评价”和“修改”始终环绕着十个要素，表明对教学方案进行评价和修改是整个设计过程中常态化的工作。</a:t>
            </a:r>
            <a:endParaRPr lang="en-US" altLang="zh-CN" sz="2400" dirty="0">
              <a:solidFill>
                <a:srgbClr val="6B799C"/>
              </a:solidFill>
            </a:endParaRPr>
          </a:p>
          <a:p>
            <a:pPr marL="457200" indent="-457200">
              <a:buFont typeface="Arial" panose="020B0604020202020204" pitchFamily="34" charset="0"/>
              <a:buChar char="•"/>
            </a:pPr>
            <a:r>
              <a:rPr lang="zh-CN" altLang="en-US" sz="2400" dirty="0">
                <a:solidFill>
                  <a:srgbClr val="6B799C"/>
                </a:solidFill>
              </a:rPr>
              <a:t>肯普教学设计模式的这三个特点，体现了教学设计的整体性和综合性，动态性和开放性，具有鲜明的系统论特色。</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2118004" cy="645160"/>
          </a:xfrm>
          <a:prstGeom prst="rect">
            <a:avLst/>
          </a:prstGeom>
          <a:noFill/>
        </p:spPr>
        <p:txBody>
          <a:bodyPr wrap="square" rtlCol="0">
            <a:spAutoFit/>
          </a:bodyPr>
          <a:lstStyle/>
          <a:p>
            <a:pPr lvl="0" defTabSz="457200">
              <a:defRPr/>
            </a:pPr>
            <a:r>
              <a:rPr lang="zh-CN" altLang="en-US" sz="3600" b="1" dirty="0">
                <a:solidFill>
                  <a:srgbClr val="6B799C"/>
                </a:solidFill>
                <a:latin typeface="幼圆" panose="02010509060101010101" pitchFamily="49" charset="-122"/>
                <a:ea typeface="幼圆" panose="02010509060101010101" pitchFamily="49" charset="-122"/>
              </a:rPr>
              <a:t>二、小学数学教学设计的主要步骤</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1468665" y="1738425"/>
            <a:ext cx="8752114" cy="3970318"/>
          </a:xfrm>
          <a:prstGeom prst="rect">
            <a:avLst/>
          </a:prstGeom>
          <a:noFill/>
        </p:spPr>
        <p:txBody>
          <a:bodyPr wrap="square">
            <a:spAutoFit/>
          </a:bodyPr>
          <a:lstStyle/>
          <a:p>
            <a:r>
              <a:rPr lang="zh-CN" altLang="en-US" sz="2800" dirty="0">
                <a:solidFill>
                  <a:srgbClr val="6B799C"/>
                </a:solidFill>
              </a:rPr>
              <a:t>总体来说，可将小学数学教学设计分为设计前端分析和教学过程规划这两个部分。有的学者认为还应包括教学评价，但由于评价涉及教育的理想目标和现实目标、长期目标和短期目标较为复杂，难以定性，故在本书中暂时不予考虑。其中，设计前端分析主要解决的是小学数学课堂教学“要教什么”的问题，教学过程规划则主要解决小学数学课堂教学“怎么教”的问题。在实施过程中，前端分析在前，过程规划在后，但是在过程规划过程中也需要回溯到前端进行相关要素的再分析。</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任意多边形 4"/>
          <p:cNvSpPr/>
          <p:nvPr>
            <p:custDataLst>
              <p:tags r:id="rId1"/>
            </p:custDataLst>
          </p:nvPr>
        </p:nvSpPr>
        <p:spPr>
          <a:xfrm>
            <a:off x="643618" y="2247053"/>
            <a:ext cx="2631845" cy="554001"/>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（一）设计前端分析</a:t>
            </a:r>
          </a:p>
        </p:txBody>
      </p:sp>
      <p:sp>
        <p:nvSpPr>
          <p:cNvPr id="4" name="文本框 3"/>
          <p:cNvSpPr txBox="1"/>
          <p:nvPr/>
        </p:nvSpPr>
        <p:spPr>
          <a:xfrm>
            <a:off x="643618" y="1020461"/>
            <a:ext cx="10556421" cy="1200329"/>
          </a:xfrm>
          <a:prstGeom prst="rect">
            <a:avLst/>
          </a:prstGeom>
          <a:noFill/>
        </p:spPr>
        <p:txBody>
          <a:bodyPr wrap="square">
            <a:spAutoFit/>
          </a:bodyPr>
          <a:lstStyle/>
          <a:p>
            <a:r>
              <a:rPr lang="zh-CN" altLang="en-US" sz="2400" dirty="0">
                <a:solidFill>
                  <a:srgbClr val="6B799C"/>
                </a:solidFill>
              </a:rPr>
              <a:t>设计前端分析是小学数学教师教学过程规划的基础，任何类型的小学数学课程，教学设计都应始于对教学内容和小学生的分析，并结合教学内容和学生情况，初步确定教学的目标和重难点。</a:t>
            </a:r>
          </a:p>
        </p:txBody>
      </p:sp>
      <p:sp>
        <p:nvSpPr>
          <p:cNvPr id="6" name="文本框 5"/>
          <p:cNvSpPr txBox="1"/>
          <p:nvPr/>
        </p:nvSpPr>
        <p:spPr>
          <a:xfrm>
            <a:off x="643618" y="2877999"/>
            <a:ext cx="10730593" cy="3477875"/>
          </a:xfrm>
          <a:prstGeom prst="rect">
            <a:avLst/>
          </a:prstGeom>
          <a:noFill/>
        </p:spPr>
        <p:txBody>
          <a:bodyPr wrap="square">
            <a:spAutoFit/>
          </a:bodyPr>
          <a:lstStyle/>
          <a:p>
            <a:pPr marL="342900" indent="-342900">
              <a:buFont typeface="Arial" panose="020B0604020202020204" pitchFamily="34" charset="0"/>
              <a:buChar char="•"/>
              <a:tabLst>
                <a:tab pos="6900545" algn="l"/>
              </a:tabLst>
            </a:pPr>
            <a:r>
              <a:rPr lang="zh-CN" altLang="en-US" sz="2000" dirty="0">
                <a:solidFill>
                  <a:srgbClr val="6B799C"/>
                </a:solidFill>
              </a:rPr>
              <a:t>（</a:t>
            </a:r>
            <a:r>
              <a:rPr lang="en-US" altLang="zh-CN" sz="2000" dirty="0">
                <a:solidFill>
                  <a:srgbClr val="6B799C"/>
                </a:solidFill>
              </a:rPr>
              <a:t>1</a:t>
            </a:r>
            <a:r>
              <a:rPr lang="zh-CN" altLang="en-US" sz="2000" dirty="0">
                <a:solidFill>
                  <a:srgbClr val="6B799C"/>
                </a:solidFill>
              </a:rPr>
              <a:t>） 教学内容的学科逻辑分析</a:t>
            </a:r>
            <a:endParaRPr lang="en-US" altLang="zh-CN" sz="2000" dirty="0">
              <a:solidFill>
                <a:srgbClr val="6B799C"/>
              </a:solidFill>
            </a:endParaRPr>
          </a:p>
          <a:p>
            <a:pPr>
              <a:tabLst>
                <a:tab pos="6900545" algn="l"/>
              </a:tabLst>
            </a:pPr>
            <a:r>
              <a:rPr lang="zh-CN" altLang="en-US" sz="2000" dirty="0">
                <a:solidFill>
                  <a:srgbClr val="6B799C"/>
                </a:solidFill>
              </a:rPr>
              <a:t>这主要指教师对所要教学内容“是什么”的分析，教师需要了解清楚所要教学的知识点怎么读、怎么写、基本的要点是什么，对教材中的例题、练习题都能顺利解答。在此基础上，教师再分析该知识点是否有其他的表征方式，知识在运用时是否有不同的变式，例题或练习题是否有不同的解法等。</a:t>
            </a:r>
            <a:endParaRPr lang="en-US" altLang="zh-CN" sz="2000" dirty="0">
              <a:solidFill>
                <a:srgbClr val="6B799C"/>
              </a:solidFill>
            </a:endParaRPr>
          </a:p>
          <a:p>
            <a:pPr marL="342900" indent="-342900">
              <a:buFont typeface="Arial" panose="020B0604020202020204" pitchFamily="34" charset="0"/>
              <a:buChar char="•"/>
              <a:tabLst>
                <a:tab pos="6900545" algn="l"/>
              </a:tabLst>
            </a:pPr>
            <a:r>
              <a:rPr lang="zh-CN" altLang="en-US" sz="2000" dirty="0">
                <a:solidFill>
                  <a:srgbClr val="6B799C"/>
                </a:solidFill>
              </a:rPr>
              <a:t>（</a:t>
            </a:r>
            <a:r>
              <a:rPr lang="en-US" altLang="zh-CN" sz="2000" dirty="0">
                <a:solidFill>
                  <a:srgbClr val="6B799C"/>
                </a:solidFill>
              </a:rPr>
              <a:t>2</a:t>
            </a:r>
            <a:r>
              <a:rPr lang="zh-CN" altLang="en-US" sz="2000" dirty="0">
                <a:solidFill>
                  <a:srgbClr val="6B799C"/>
                </a:solidFill>
              </a:rPr>
              <a:t>） 教学内容的知识联系分析</a:t>
            </a:r>
          </a:p>
          <a:p>
            <a:pPr>
              <a:tabLst>
                <a:tab pos="6900545" algn="l"/>
              </a:tabLst>
            </a:pPr>
            <a:r>
              <a:rPr lang="zh-CN" altLang="en-US" sz="2000" dirty="0">
                <a:solidFill>
                  <a:srgbClr val="6B799C"/>
                </a:solidFill>
              </a:rPr>
              <a:t>这主要指教师对教学内容相关联知识的分析，教师需要了解清楚所要教学内容的学科知识基础是什么，学生是在什么时间学习的，学到了什么程度；后续哪些知识的学习需要用到所要教学知识点的内容，学生会在什么时候学，会学到什么程度，等等。在此基础上，教师再分析教学中如何从已知内容过渡会更合理，哪些知识基础还需要再帮学生回忆或强化，以及该知识点在教学中最低要达到怎样的要求，最高不能高于怎样的要求，等等。</a:t>
            </a:r>
          </a:p>
        </p:txBody>
      </p:sp>
      <p:sp>
        <p:nvSpPr>
          <p:cNvPr id="8" name="文本框 7"/>
          <p:cNvSpPr txBox="1"/>
          <p:nvPr/>
        </p:nvSpPr>
        <p:spPr>
          <a:xfrm>
            <a:off x="838200" y="2293220"/>
            <a:ext cx="243726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1.</a:t>
            </a:r>
            <a:r>
              <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教学内容分析</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p>
        </p:txBody>
      </p:sp>
      <p:sp>
        <p:nvSpPr>
          <p:cNvPr id="23" name="文本框 17"/>
          <p:cNvSpPr txBox="1">
            <a:spLocks noChangeArrowheads="1"/>
          </p:cNvSpPr>
          <p:nvPr>
            <p:custDataLst>
              <p:tags r:id="rId1"/>
            </p:custDataLst>
          </p:nvPr>
        </p:nvSpPr>
        <p:spPr bwMode="auto">
          <a:xfrm>
            <a:off x="6351847" y="3614139"/>
            <a:ext cx="48038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defTabSz="457200">
              <a:lnSpc>
                <a:spcPct val="100000"/>
              </a:lnSpc>
              <a:spcBef>
                <a:spcPct val="0"/>
              </a:spcBef>
              <a:buNone/>
            </a:pPr>
            <a:r>
              <a:rPr lang="zh-CN" altLang="en-US" sz="3200" b="1" dirty="0">
                <a:solidFill>
                  <a:srgbClr val="6B799C"/>
                </a:solidFill>
                <a:latin typeface="幼圆" panose="02010509060101010101" pitchFamily="49" charset="-122"/>
                <a:ea typeface="幼圆" panose="02010509060101010101" pitchFamily="49" charset="-122"/>
              </a:rPr>
              <a:t>小学数学教学设计撰写的基本步骤</a:t>
            </a:r>
          </a:p>
        </p:txBody>
      </p:sp>
      <p:grpSp>
        <p:nvGrpSpPr>
          <p:cNvPr id="3" name="组合 2"/>
          <p:cNvGrpSpPr/>
          <p:nvPr/>
        </p:nvGrpSpPr>
        <p:grpSpPr>
          <a:xfrm>
            <a:off x="5418129" y="2565524"/>
            <a:ext cx="6015681" cy="674858"/>
            <a:chOff x="5418129" y="2890667"/>
            <a:chExt cx="6015681" cy="674858"/>
          </a:xfrm>
        </p:grpSpPr>
        <p:sp>
          <p:nvSpPr>
            <p:cNvPr id="22" name="文本框 15"/>
            <p:cNvSpPr txBox="1">
              <a:spLocks noChangeArrowheads="1"/>
            </p:cNvSpPr>
            <p:nvPr>
              <p:custDataLst>
                <p:tags r:id="rId5"/>
              </p:custDataLst>
            </p:nvPr>
          </p:nvSpPr>
          <p:spPr bwMode="auto">
            <a:xfrm>
              <a:off x="6073775" y="2981960"/>
              <a:ext cx="536003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r>
                <a:rPr lang="zh-CN" altLang="en-US" sz="3200" b="1" dirty="0">
                  <a:solidFill>
                    <a:srgbClr val="6B799C"/>
                  </a:solidFill>
                  <a:latin typeface="幼圆" panose="02010509060101010101" pitchFamily="49" charset="-122"/>
                  <a:ea typeface="幼圆" panose="02010509060101010101" pitchFamily="49" charset="-122"/>
                </a:rPr>
                <a:t>小学数学教学设计的认识</a:t>
              </a:r>
            </a:p>
          </p:txBody>
        </p:sp>
        <p:sp>
          <p:nvSpPr>
            <p:cNvPr id="26" name="文本框 14"/>
            <p:cNvSpPr txBox="1">
              <a:spLocks noChangeArrowheads="1"/>
            </p:cNvSpPr>
            <p:nvPr>
              <p:custDataLst>
                <p:tags r:id="rId6"/>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grpSp>
      <p:sp>
        <p:nvSpPr>
          <p:cNvPr id="27" name="文本框 16"/>
          <p:cNvSpPr txBox="1">
            <a:spLocks noChangeArrowheads="1"/>
          </p:cNvSpPr>
          <p:nvPr>
            <p:custDataLst>
              <p:tags r:id="rId2"/>
            </p:custDataLst>
          </p:nvPr>
        </p:nvSpPr>
        <p:spPr bwMode="auto">
          <a:xfrm>
            <a:off x="5418129" y="3648820"/>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7" name="组合 6"/>
          <p:cNvGrpSpPr/>
          <p:nvPr/>
        </p:nvGrpSpPr>
        <p:grpSpPr>
          <a:xfrm>
            <a:off x="5488230" y="4838715"/>
            <a:ext cx="6015681" cy="674858"/>
            <a:chOff x="5418129" y="2890667"/>
            <a:chExt cx="6015681" cy="674858"/>
          </a:xfrm>
        </p:grpSpPr>
        <p:sp>
          <p:nvSpPr>
            <p:cNvPr id="8" name="文本框 15"/>
            <p:cNvSpPr txBox="1">
              <a:spLocks noChangeArrowheads="1"/>
            </p:cNvSpPr>
            <p:nvPr>
              <p:custDataLst>
                <p:tags r:id="rId3"/>
              </p:custDataLst>
            </p:nvPr>
          </p:nvSpPr>
          <p:spPr bwMode="auto">
            <a:xfrm>
              <a:off x="6073775" y="2981960"/>
              <a:ext cx="536003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pPr>
              <a:endParaRPr lang="zh-CN" altLang="en-US" sz="3200" b="1" dirty="0">
                <a:solidFill>
                  <a:srgbClr val="6B799C"/>
                </a:solidFill>
                <a:latin typeface="幼圆" panose="02010509060101010101" pitchFamily="49" charset="-122"/>
                <a:ea typeface="幼圆" panose="02010509060101010101" pitchFamily="49" charset="-122"/>
              </a:endParaRPr>
            </a:p>
          </p:txBody>
        </p:sp>
        <p:sp>
          <p:nvSpPr>
            <p:cNvPr id="9" name="文本框 14"/>
            <p:cNvSpPr txBox="1">
              <a:spLocks noChangeArrowheads="1"/>
            </p:cNvSpPr>
            <p:nvPr>
              <p:custDataLst>
                <p:tags r:id="rId4"/>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grpSp>
      <p:sp>
        <p:nvSpPr>
          <p:cNvPr id="11" name="文本框 10"/>
          <p:cNvSpPr txBox="1"/>
          <p:nvPr/>
        </p:nvSpPr>
        <p:spPr>
          <a:xfrm>
            <a:off x="6351276" y="4809017"/>
            <a:ext cx="6130636" cy="584775"/>
          </a:xfrm>
          <a:prstGeom prst="rect">
            <a:avLst/>
          </a:prstGeom>
          <a:noFill/>
        </p:spPr>
        <p:txBody>
          <a:bodyPr wrap="square">
            <a:spAutoFit/>
          </a:bodyPr>
          <a:lstStyle/>
          <a:p>
            <a:r>
              <a:rPr lang="zh-CN" altLang="en-US" dirty="0"/>
              <a:t>  </a:t>
            </a:r>
            <a:r>
              <a:rPr lang="zh-CN" altLang="en-US" sz="3200" b="1" dirty="0">
                <a:solidFill>
                  <a:srgbClr val="6B799C"/>
                </a:solidFill>
                <a:ea typeface="幼圆" panose="02010509060101010101" pitchFamily="49" charset="-122"/>
              </a:rPr>
              <a:t>小</a:t>
            </a:r>
            <a:r>
              <a:rPr lang="zh-CN" altLang="en-US" sz="3200" b="1" dirty="0">
                <a:solidFill>
                  <a:srgbClr val="6B799C"/>
                </a:solidFill>
                <a:latin typeface="幼圆" panose="02010509060101010101" pitchFamily="49" charset="-122"/>
                <a:ea typeface="幼圆" panose="02010509060101010101" pitchFamily="49" charset="-122"/>
              </a:rPr>
              <a:t>学数学教学设计案例评析</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文本框 5"/>
          <p:cNvSpPr txBox="1"/>
          <p:nvPr/>
        </p:nvSpPr>
        <p:spPr>
          <a:xfrm>
            <a:off x="629167" y="435049"/>
            <a:ext cx="10730593" cy="3170099"/>
          </a:xfrm>
          <a:prstGeom prst="rect">
            <a:avLst/>
          </a:prstGeom>
          <a:noFill/>
        </p:spPr>
        <p:txBody>
          <a:bodyPr wrap="square">
            <a:spAutoFit/>
          </a:bodyPr>
          <a:lstStyle/>
          <a:p>
            <a:pPr marL="342900" indent="-342900">
              <a:buFont typeface="Arial" panose="020B0604020202020204" pitchFamily="34" charset="0"/>
              <a:buChar char="•"/>
              <a:tabLst>
                <a:tab pos="6900545" algn="l"/>
              </a:tabLst>
            </a:pPr>
            <a:r>
              <a:rPr lang="zh-CN" altLang="en-US" sz="2000" dirty="0">
                <a:solidFill>
                  <a:srgbClr val="6B799C"/>
                </a:solidFill>
              </a:rPr>
              <a:t>（</a:t>
            </a:r>
            <a:r>
              <a:rPr lang="en-US" altLang="zh-CN" sz="2000" dirty="0">
                <a:solidFill>
                  <a:srgbClr val="6B799C"/>
                </a:solidFill>
              </a:rPr>
              <a:t>3</a:t>
            </a:r>
            <a:r>
              <a:rPr lang="zh-CN" altLang="en-US" sz="2000" dirty="0">
                <a:solidFill>
                  <a:srgbClr val="6B799C"/>
                </a:solidFill>
              </a:rPr>
              <a:t>） 教学内容的知识演进分析</a:t>
            </a:r>
          </a:p>
          <a:p>
            <a:pPr>
              <a:tabLst>
                <a:tab pos="6900545" algn="l"/>
              </a:tabLst>
            </a:pPr>
            <a:r>
              <a:rPr lang="zh-CN" altLang="en-US" sz="2000" dirty="0">
                <a:solidFill>
                  <a:srgbClr val="6B799C"/>
                </a:solidFill>
              </a:rPr>
              <a:t>这主要指教师对教学内容中相关知识点产生背景和发展历程的分析，了解相应的数学文化，可以帮助教师理解该知识出现的必要性和合理性，以及知识点相关数学符号的来历。</a:t>
            </a:r>
          </a:p>
          <a:p>
            <a:pPr marL="342900" indent="-342900">
              <a:buFont typeface="Arial" panose="020B0604020202020204" pitchFamily="34" charset="0"/>
              <a:buChar char="•"/>
              <a:tabLst>
                <a:tab pos="6900545" algn="l"/>
              </a:tabLst>
            </a:pPr>
            <a:r>
              <a:rPr lang="zh-CN" altLang="en-US" sz="2000" dirty="0">
                <a:solidFill>
                  <a:srgbClr val="6B799C"/>
                </a:solidFill>
              </a:rPr>
              <a:t>（</a:t>
            </a:r>
            <a:r>
              <a:rPr lang="en-US" altLang="zh-CN" sz="2000" dirty="0">
                <a:solidFill>
                  <a:srgbClr val="6B799C"/>
                </a:solidFill>
              </a:rPr>
              <a:t>4</a:t>
            </a:r>
            <a:r>
              <a:rPr lang="zh-CN" altLang="en-US" sz="2000" dirty="0">
                <a:solidFill>
                  <a:srgbClr val="6B799C"/>
                </a:solidFill>
              </a:rPr>
              <a:t>） 教学内容的教学联系分析</a:t>
            </a:r>
          </a:p>
          <a:p>
            <a:pPr>
              <a:tabLst>
                <a:tab pos="6900545" algn="l"/>
              </a:tabLst>
            </a:pPr>
            <a:r>
              <a:rPr lang="zh-CN" altLang="en-US" sz="2000" dirty="0">
                <a:solidFill>
                  <a:srgbClr val="6B799C"/>
                </a:solidFill>
              </a:rPr>
              <a:t>这主要指教师对实施教学前后教学内容的分析，即分析在实施该内容教学以前，学生在小学数学课上学习的是什么内容，与本次的内容之间有怎样的联系，以及分析在该内容教学任务完成后的下一次课，小学数学学习的是什么内容，本次课的内容是否会对其产生影响。</a:t>
            </a:r>
          </a:p>
          <a:p>
            <a:pPr marL="342900" indent="-342900">
              <a:buFont typeface="Arial" panose="020B0604020202020204" pitchFamily="34" charset="0"/>
              <a:buChar char="•"/>
              <a:tabLst>
                <a:tab pos="6900545" algn="l"/>
              </a:tabLst>
            </a:pPr>
            <a:r>
              <a:rPr lang="zh-CN" altLang="en-US" sz="2000" dirty="0">
                <a:solidFill>
                  <a:srgbClr val="6B799C"/>
                </a:solidFill>
              </a:rPr>
              <a:t>（</a:t>
            </a:r>
            <a:r>
              <a:rPr lang="en-US" altLang="zh-CN" sz="2000" dirty="0">
                <a:solidFill>
                  <a:srgbClr val="6B799C"/>
                </a:solidFill>
              </a:rPr>
              <a:t>5</a:t>
            </a:r>
            <a:r>
              <a:rPr lang="zh-CN" altLang="en-US" sz="2000" dirty="0">
                <a:solidFill>
                  <a:srgbClr val="6B799C"/>
                </a:solidFill>
              </a:rPr>
              <a:t>） 教学内容的教材文本分析</a:t>
            </a:r>
          </a:p>
          <a:p>
            <a:pPr>
              <a:tabLst>
                <a:tab pos="6900545" algn="l"/>
              </a:tabLst>
            </a:pPr>
            <a:r>
              <a:rPr lang="zh-CN" altLang="en-US" sz="2000" dirty="0">
                <a:solidFill>
                  <a:srgbClr val="6B799C"/>
                </a:solidFill>
              </a:rPr>
              <a:t>这主要指教师对教学内容在教材中的呈现形式、插图、练习题和例题等内容的分析，包括对所使用版本教材的分析，以及其他版本教材的分析。</a:t>
            </a:r>
          </a:p>
        </p:txBody>
      </p:sp>
      <p:sp>
        <p:nvSpPr>
          <p:cNvPr id="9" name="任意多边形 8"/>
          <p:cNvSpPr/>
          <p:nvPr>
            <p:custDataLst>
              <p:tags r:id="rId1"/>
            </p:custDataLst>
          </p:nvPr>
        </p:nvSpPr>
        <p:spPr>
          <a:xfrm>
            <a:off x="629168" y="3776905"/>
            <a:ext cx="2496170" cy="688340"/>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文本框 9"/>
          <p:cNvSpPr txBox="1"/>
          <p:nvPr/>
        </p:nvSpPr>
        <p:spPr>
          <a:xfrm>
            <a:off x="916594" y="3890242"/>
            <a:ext cx="220874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2. </a:t>
            </a:r>
            <a:r>
              <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学情分析</a:t>
            </a:r>
          </a:p>
        </p:txBody>
      </p:sp>
      <p:sp>
        <p:nvSpPr>
          <p:cNvPr id="11" name="文本框 10"/>
          <p:cNvSpPr txBox="1"/>
          <p:nvPr/>
        </p:nvSpPr>
        <p:spPr>
          <a:xfrm>
            <a:off x="629167" y="4637002"/>
            <a:ext cx="10730593" cy="2246769"/>
          </a:xfrm>
          <a:prstGeom prst="rect">
            <a:avLst/>
          </a:prstGeom>
          <a:noFill/>
        </p:spPr>
        <p:txBody>
          <a:bodyPr wrap="square">
            <a:spAutoFit/>
          </a:bodyPr>
          <a:lstStyle/>
          <a:p>
            <a:pPr marL="342900" indent="-342900">
              <a:buFont typeface="Arial" panose="020B0604020202020204" pitchFamily="34" charset="0"/>
              <a:buChar char="•"/>
              <a:tabLst>
                <a:tab pos="6900545" algn="l"/>
              </a:tabLst>
            </a:pPr>
            <a:r>
              <a:rPr lang="zh-CN" altLang="en-US" sz="2000" dirty="0">
                <a:solidFill>
                  <a:srgbClr val="6B799C"/>
                </a:solidFill>
              </a:rPr>
              <a:t>（</a:t>
            </a:r>
            <a:r>
              <a:rPr lang="en-US" altLang="zh-CN" sz="2000" dirty="0">
                <a:solidFill>
                  <a:srgbClr val="6B799C"/>
                </a:solidFill>
              </a:rPr>
              <a:t>1</a:t>
            </a:r>
            <a:r>
              <a:rPr lang="zh-CN" altLang="en-US" sz="2000" dirty="0">
                <a:solidFill>
                  <a:srgbClr val="6B799C"/>
                </a:solidFill>
              </a:rPr>
              <a:t>） 小学生的数学基础分析</a:t>
            </a:r>
          </a:p>
          <a:p>
            <a:pPr marL="342900" indent="-342900">
              <a:buFont typeface="Arial" panose="020B0604020202020204" pitchFamily="34" charset="0"/>
              <a:buChar char="•"/>
              <a:tabLst>
                <a:tab pos="6900545" algn="l"/>
              </a:tabLst>
            </a:pPr>
            <a:r>
              <a:rPr lang="zh-CN" altLang="en-US" sz="2000" dirty="0">
                <a:solidFill>
                  <a:srgbClr val="6B799C"/>
                </a:solidFill>
              </a:rPr>
              <a:t>有效的教学是从学生的已知过渡到未知，从学生的“会这个”拓展到“会那个”，从学生的“认为这样”提升到“认为那样”，即教学是建立在学生的知识、能力、观念和情感等因素的基础上的。如果在教学中忽视了学生的基础，就会变成强行灌输，这是低效的，甚至是无效的教学。因此，在对教学进行规划前，分析小学生的数学基础是十分必要的。这其中最主要的是知识基础，因为知识是数学学习的主要载体；然后是能力基础，主要体现在能运用已有的数学知识解决哪些问题。</a:t>
            </a:r>
          </a:p>
        </p:txBody>
      </p:sp>
    </p:spTree>
    <p:extLst>
      <p:ext uri="{BB962C8B-B14F-4D97-AF65-F5344CB8AC3E}">
        <p14:creationId xmlns:p14="http://schemas.microsoft.com/office/powerpoint/2010/main" val="2179012374"/>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文本框 5"/>
          <p:cNvSpPr txBox="1"/>
          <p:nvPr/>
        </p:nvSpPr>
        <p:spPr>
          <a:xfrm>
            <a:off x="629167" y="435049"/>
            <a:ext cx="10730593" cy="3170099"/>
          </a:xfrm>
          <a:prstGeom prst="rect">
            <a:avLst/>
          </a:prstGeom>
          <a:noFill/>
        </p:spPr>
        <p:txBody>
          <a:bodyPr wrap="square">
            <a:spAutoFit/>
          </a:bodyPr>
          <a:lstStyle/>
          <a:p>
            <a:pPr marL="342900" indent="-342900">
              <a:buFont typeface="Arial" panose="020B0604020202020204" pitchFamily="34" charset="0"/>
              <a:buChar char="•"/>
              <a:tabLst>
                <a:tab pos="6900545" algn="l"/>
              </a:tabLst>
            </a:pPr>
            <a:r>
              <a:rPr lang="zh-CN" altLang="en-US" sz="2000" dirty="0">
                <a:solidFill>
                  <a:srgbClr val="6B799C"/>
                </a:solidFill>
              </a:rPr>
              <a:t>（</a:t>
            </a:r>
            <a:r>
              <a:rPr lang="en-US" altLang="zh-CN" sz="2000" dirty="0">
                <a:solidFill>
                  <a:srgbClr val="6B799C"/>
                </a:solidFill>
              </a:rPr>
              <a:t>2</a:t>
            </a:r>
            <a:r>
              <a:rPr lang="zh-CN" altLang="en-US" sz="2000" dirty="0">
                <a:solidFill>
                  <a:srgbClr val="6B799C"/>
                </a:solidFill>
              </a:rPr>
              <a:t>） 小学生的数学认知特征分析</a:t>
            </a:r>
          </a:p>
          <a:p>
            <a:pPr marL="342900" indent="-342900">
              <a:buFont typeface="Arial" panose="020B0604020202020204" pitchFamily="34" charset="0"/>
              <a:buChar char="•"/>
              <a:tabLst>
                <a:tab pos="6900545" algn="l"/>
              </a:tabLst>
            </a:pPr>
            <a:r>
              <a:rPr lang="zh-CN" altLang="en-US" sz="2000" dirty="0">
                <a:solidFill>
                  <a:srgbClr val="6B799C"/>
                </a:solidFill>
              </a:rPr>
              <a:t>学生数学基础的分析可以让教师的教学有个较为明确的范围，知道要讲授哪些内容，从哪里开始讲授。但是，要在教学中让学生有更大的收获，教学方式还需要适合学生的学习和认知规律，这就需要对小学生的数学认知特征进行分析。这其中既有该年龄层学生共有的认知特征，也有特定教学对象特有的认知特征，而且对后者的分析更为重要、更有针对性。</a:t>
            </a:r>
            <a:endParaRPr lang="en-US" altLang="zh-CN" sz="2000" dirty="0">
              <a:solidFill>
                <a:srgbClr val="6B799C"/>
              </a:solidFill>
            </a:endParaRPr>
          </a:p>
          <a:p>
            <a:pPr marL="342900" indent="-342900">
              <a:buFont typeface="Arial" panose="020B0604020202020204" pitchFamily="34" charset="0"/>
              <a:buChar char="•"/>
              <a:tabLst>
                <a:tab pos="6900545" algn="l"/>
              </a:tabLst>
            </a:pPr>
            <a:r>
              <a:rPr lang="zh-CN" altLang="en-US" sz="2000" dirty="0">
                <a:solidFill>
                  <a:srgbClr val="6B799C"/>
                </a:solidFill>
              </a:rPr>
              <a:t>（</a:t>
            </a:r>
            <a:r>
              <a:rPr lang="en-US" altLang="zh-CN" sz="2000" dirty="0">
                <a:solidFill>
                  <a:srgbClr val="6B799C"/>
                </a:solidFill>
              </a:rPr>
              <a:t>3</a:t>
            </a:r>
            <a:r>
              <a:rPr lang="zh-CN" altLang="en-US" sz="2000" dirty="0">
                <a:solidFill>
                  <a:srgbClr val="6B799C"/>
                </a:solidFill>
              </a:rPr>
              <a:t>） 小学生的数学学习态度分析</a:t>
            </a:r>
          </a:p>
          <a:p>
            <a:pPr marL="342900" indent="-342900">
              <a:buFont typeface="Arial" panose="020B0604020202020204" pitchFamily="34" charset="0"/>
              <a:buChar char="•"/>
              <a:tabLst>
                <a:tab pos="6900545" algn="l"/>
              </a:tabLst>
            </a:pPr>
            <a:r>
              <a:rPr lang="zh-CN" altLang="en-US" sz="2000" dirty="0">
                <a:solidFill>
                  <a:srgbClr val="6B799C"/>
                </a:solidFill>
              </a:rPr>
              <a:t>不同的学生对数学的学习热情、对数学的认识是存在差异的。教师对学生的态度不同，使得学生对数学学习的态度、目的也不一样。为此，教师在教学设计时就要对小学生的数学学习态度进行分析，清楚他们的学习动机以及对这部分数学知识的学习态度。</a:t>
            </a:r>
          </a:p>
          <a:p>
            <a:pPr marL="342900" indent="-342900">
              <a:buFont typeface="Arial" panose="020B0604020202020204" pitchFamily="34" charset="0"/>
              <a:buChar char="•"/>
              <a:tabLst>
                <a:tab pos="6900545" algn="l"/>
              </a:tabLst>
            </a:pPr>
            <a:endParaRPr lang="zh-CN" altLang="en-US" sz="2000" dirty="0">
              <a:solidFill>
                <a:srgbClr val="6B799C"/>
              </a:solidFill>
            </a:endParaRPr>
          </a:p>
        </p:txBody>
      </p:sp>
      <p:sp>
        <p:nvSpPr>
          <p:cNvPr id="8" name="任意多边形 4"/>
          <p:cNvSpPr/>
          <p:nvPr>
            <p:custDataLst>
              <p:tags r:id="rId1"/>
            </p:custDataLst>
          </p:nvPr>
        </p:nvSpPr>
        <p:spPr>
          <a:xfrm>
            <a:off x="629167" y="3414425"/>
            <a:ext cx="2141329" cy="554001"/>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文本框 12"/>
          <p:cNvSpPr txBox="1"/>
          <p:nvPr/>
        </p:nvSpPr>
        <p:spPr>
          <a:xfrm>
            <a:off x="823749" y="3460592"/>
            <a:ext cx="182391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3.</a:t>
            </a:r>
            <a:r>
              <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教学目标</a:t>
            </a:r>
          </a:p>
        </p:txBody>
      </p:sp>
      <p:sp>
        <p:nvSpPr>
          <p:cNvPr id="14" name="文本框 13"/>
          <p:cNvSpPr txBox="1"/>
          <p:nvPr/>
        </p:nvSpPr>
        <p:spPr>
          <a:xfrm>
            <a:off x="629166" y="4305910"/>
            <a:ext cx="10730593" cy="1938992"/>
          </a:xfrm>
          <a:prstGeom prst="rect">
            <a:avLst/>
          </a:prstGeom>
          <a:noFill/>
        </p:spPr>
        <p:txBody>
          <a:bodyPr wrap="square">
            <a:spAutoFit/>
          </a:bodyPr>
          <a:lstStyle/>
          <a:p>
            <a:pPr marL="342900" indent="-342900">
              <a:buFont typeface="Arial" panose="020B0604020202020204" pitchFamily="34" charset="0"/>
              <a:buChar char="•"/>
              <a:tabLst>
                <a:tab pos="6900545" algn="l"/>
              </a:tabLst>
            </a:pPr>
            <a:r>
              <a:rPr lang="zh-CN" altLang="en-US" sz="2000" dirty="0">
                <a:solidFill>
                  <a:srgbClr val="6B799C"/>
                </a:solidFill>
              </a:rPr>
              <a:t>教学目标是在教学活动中所期待的学生学习结果，这对教学活动的设计具有明确的导向作用；目标的确定既和数学知识有关，也和教学对象有关，面对不同基础的学生，目标肯定也会存在差异。确定教学目标时，需做到以下三点。</a:t>
            </a:r>
          </a:p>
          <a:p>
            <a:pPr marL="342900" indent="-342900">
              <a:buFont typeface="Arial" panose="020B0604020202020204" pitchFamily="34" charset="0"/>
              <a:buChar char="•"/>
              <a:tabLst>
                <a:tab pos="6900545" algn="l"/>
              </a:tabLst>
            </a:pPr>
            <a:r>
              <a:rPr lang="zh-CN" altLang="en-US" sz="2000" dirty="0">
                <a:solidFill>
                  <a:srgbClr val="6B799C"/>
                </a:solidFill>
              </a:rPr>
              <a:t>首先，要明确知识性目标，对于这个知识点学生要掌握到什么程度，哪些点最为关键。</a:t>
            </a:r>
          </a:p>
          <a:p>
            <a:pPr marL="342900" indent="-342900">
              <a:buFont typeface="Arial" panose="020B0604020202020204" pitchFamily="34" charset="0"/>
              <a:buChar char="•"/>
              <a:tabLst>
                <a:tab pos="6900545" algn="l"/>
              </a:tabLst>
            </a:pPr>
            <a:r>
              <a:rPr lang="zh-CN" altLang="en-US" sz="2000" dirty="0">
                <a:solidFill>
                  <a:srgbClr val="6B799C"/>
                </a:solidFill>
              </a:rPr>
              <a:t>其次，是能力性目标，需要发展学生数学内部的哪些能力，例如计算能力、数学逻辑推理能力等，可获得哪些迁移能力，例如其他事情的归纳分析和推理能力等。</a:t>
            </a:r>
          </a:p>
        </p:txBody>
      </p:sp>
    </p:spTree>
    <p:extLst>
      <p:ext uri="{BB962C8B-B14F-4D97-AF65-F5344CB8AC3E}">
        <p14:creationId xmlns:p14="http://schemas.microsoft.com/office/powerpoint/2010/main" val="2320300480"/>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文本框 5"/>
          <p:cNvSpPr txBox="1"/>
          <p:nvPr/>
        </p:nvSpPr>
        <p:spPr>
          <a:xfrm>
            <a:off x="629167" y="435049"/>
            <a:ext cx="10730593" cy="1631216"/>
          </a:xfrm>
          <a:prstGeom prst="rect">
            <a:avLst/>
          </a:prstGeom>
          <a:noFill/>
        </p:spPr>
        <p:txBody>
          <a:bodyPr wrap="square">
            <a:spAutoFit/>
          </a:bodyPr>
          <a:lstStyle/>
          <a:p>
            <a:pPr marL="342900" indent="-342900">
              <a:buFont typeface="Arial" panose="020B0604020202020204" pitchFamily="34" charset="0"/>
              <a:buChar char="•"/>
              <a:tabLst>
                <a:tab pos="6900545" algn="l"/>
              </a:tabLst>
            </a:pPr>
            <a:r>
              <a:rPr lang="zh-CN" altLang="en-US" sz="2000" dirty="0">
                <a:solidFill>
                  <a:srgbClr val="6B799C"/>
                </a:solidFill>
              </a:rPr>
              <a:t>最后，是情感性目标，需要在教学中提升学生的数学情感，不要让学生变得害怕数学，同时也要注重培养学生的理性精神、毅力、求真和求实等品质。</a:t>
            </a:r>
            <a:endParaRPr lang="en-US" altLang="zh-CN" sz="2000" dirty="0">
              <a:solidFill>
                <a:srgbClr val="6B799C"/>
              </a:solidFill>
            </a:endParaRPr>
          </a:p>
          <a:p>
            <a:pPr marL="342900" indent="-342900">
              <a:buFont typeface="Arial" panose="020B0604020202020204" pitchFamily="34" charset="0"/>
              <a:buChar char="•"/>
              <a:tabLst>
                <a:tab pos="6900545" algn="l"/>
              </a:tabLst>
            </a:pPr>
            <a:r>
              <a:rPr lang="zh-CN" altLang="en-US" sz="2000" dirty="0">
                <a:solidFill>
                  <a:srgbClr val="6B799C"/>
                </a:solidFill>
              </a:rPr>
              <a:t>教学目标的确定对于教学设计和实施都十分关键，过程的设计、内容的组织都是为了更有效地达成教学目标服务的。因此，教学目标确定后，后续的教学素材选择和组织，教学方式的运用都要围绕着目标的落实展开，教学目标要尽量是可观测的，不能太笼统。</a:t>
            </a:r>
          </a:p>
        </p:txBody>
      </p:sp>
      <p:sp>
        <p:nvSpPr>
          <p:cNvPr id="14" name="文本框 13"/>
          <p:cNvSpPr txBox="1"/>
          <p:nvPr/>
        </p:nvSpPr>
        <p:spPr>
          <a:xfrm>
            <a:off x="629166" y="3309624"/>
            <a:ext cx="10730593" cy="2862322"/>
          </a:xfrm>
          <a:prstGeom prst="rect">
            <a:avLst/>
          </a:prstGeom>
          <a:noFill/>
        </p:spPr>
        <p:txBody>
          <a:bodyPr wrap="square">
            <a:spAutoFit/>
          </a:bodyPr>
          <a:lstStyle/>
          <a:p>
            <a:pPr marL="342900" indent="-342900">
              <a:buFont typeface="Arial" panose="020B0604020202020204" pitchFamily="34" charset="0"/>
              <a:buChar char="•"/>
              <a:tabLst>
                <a:tab pos="6900545" algn="l"/>
              </a:tabLst>
            </a:pPr>
            <a:r>
              <a:rPr lang="zh-CN" altLang="en-US" sz="2000" dirty="0">
                <a:solidFill>
                  <a:srgbClr val="6B799C"/>
                </a:solidFill>
              </a:rPr>
              <a:t>在小学数学课堂中，教学重点是教学内容中占据着关键地位的中心内容，是数学课堂教学的主要线索，对于旧知识的巩固和新知识的学习都具有重要作用。教学难点是教学中难以理解和掌握的内容，既可以是知识性的内容，也可以是技能、情感态度类的内容。在确定教学重难点时，小学数学教师既要列出本节课的教学重点、难点，还要关注教学重难点的适切性。为提高教学重难点的适切程度，可从两个方面入手：</a:t>
            </a:r>
          </a:p>
          <a:p>
            <a:pPr marL="342900" indent="-342900">
              <a:buFont typeface="Arial" panose="020B0604020202020204" pitchFamily="34" charset="0"/>
              <a:buChar char="•"/>
              <a:tabLst>
                <a:tab pos="6900545" algn="l"/>
              </a:tabLst>
            </a:pPr>
            <a:r>
              <a:rPr lang="zh-CN" altLang="en-US" sz="2000" dirty="0">
                <a:solidFill>
                  <a:srgbClr val="6B799C"/>
                </a:solidFill>
              </a:rPr>
              <a:t>一方面是围绕数学课程标准的要求和教学内容的分析，正确判断教学的重点；另一方面是依据教学内容的分析和学生学习情况的分析，准确识别教学的难点。</a:t>
            </a:r>
          </a:p>
          <a:p>
            <a:pPr marL="342900" indent="-342900">
              <a:buFont typeface="Arial" panose="020B0604020202020204" pitchFamily="34" charset="0"/>
              <a:buChar char="•"/>
              <a:tabLst>
                <a:tab pos="6900545" algn="l"/>
              </a:tabLst>
            </a:pPr>
            <a:r>
              <a:rPr lang="zh-CN" altLang="en-US" sz="2000" dirty="0">
                <a:solidFill>
                  <a:srgbClr val="6B799C"/>
                </a:solidFill>
              </a:rPr>
              <a:t>教学重难点的确定要聚焦关键点，不能笼统地认为是知识点的理解、掌握和认识等，而应该是指它们的正确理解、正确掌握和正确认识。</a:t>
            </a:r>
          </a:p>
        </p:txBody>
      </p:sp>
      <p:sp>
        <p:nvSpPr>
          <p:cNvPr id="9" name="任意多边形 8"/>
          <p:cNvSpPr/>
          <p:nvPr>
            <p:custDataLst>
              <p:tags r:id="rId1"/>
            </p:custDataLst>
          </p:nvPr>
        </p:nvSpPr>
        <p:spPr>
          <a:xfrm>
            <a:off x="629166" y="2279975"/>
            <a:ext cx="2496170" cy="688340"/>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772879" y="2393312"/>
            <a:ext cx="2208743"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4. </a:t>
            </a:r>
            <a:r>
              <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rPr>
              <a:t>教学重难点</a:t>
            </a:r>
            <a:endParaRPr kumimoji="0" lang="en-US" altLang="zh-CN"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3457527052"/>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6331"/>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（二）教学过程规划</a:t>
            </a:r>
          </a:p>
        </p:txBody>
      </p:sp>
      <p:sp>
        <p:nvSpPr>
          <p:cNvPr id="4" name="文本框 3"/>
          <p:cNvSpPr txBox="1"/>
          <p:nvPr/>
        </p:nvSpPr>
        <p:spPr>
          <a:xfrm>
            <a:off x="923080" y="1199244"/>
            <a:ext cx="9995289" cy="707886"/>
          </a:xfrm>
          <a:prstGeom prst="rect">
            <a:avLst/>
          </a:prstGeom>
          <a:noFill/>
        </p:spPr>
        <p:txBody>
          <a:bodyPr wrap="square">
            <a:spAutoFit/>
          </a:bodyPr>
          <a:lstStyle/>
          <a:p>
            <a:r>
              <a:rPr lang="zh-CN" altLang="en-US" sz="2000" dirty="0">
                <a:solidFill>
                  <a:srgbClr val="6B799C"/>
                </a:solidFill>
              </a:rPr>
              <a:t>教学过程规划是在前端分析的基础上，以教学目标为指导，依据学情及具体学习内容，对教学内容、教学策略、教学过程和课内外作业进行整合、构思和规划。</a:t>
            </a: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89" name="文本框 88"/>
          <p:cNvSpPr txBox="1"/>
          <p:nvPr/>
        </p:nvSpPr>
        <p:spPr>
          <a:xfrm>
            <a:off x="923081" y="2793799"/>
            <a:ext cx="10735519" cy="1077218"/>
          </a:xfrm>
          <a:prstGeom prst="rect">
            <a:avLst/>
          </a:prstGeom>
          <a:noFill/>
        </p:spPr>
        <p:txBody>
          <a:bodyPr wrap="square">
            <a:spAutoFit/>
          </a:bodyPr>
          <a:lstStyle/>
          <a:p>
            <a:pPr marL="285750" indent="-285750">
              <a:buFont typeface="Arial" panose="020B0604020202020204" pitchFamily="34" charset="0"/>
              <a:buChar char="•"/>
            </a:pPr>
            <a:r>
              <a:rPr lang="zh-CN" altLang="en-US" sz="1600" dirty="0">
                <a:solidFill>
                  <a:srgbClr val="6B799C"/>
                </a:solidFill>
              </a:rPr>
              <a:t>小学数学教材上的内容是数学教师教学的主要内容，但为了让学生的学习效果实现最优化，教师可以结合学生的实际情况，对教学内容进行适当的选择与组织。对此，可从以下几点入手：一是对数学教学内容进行适当的增删，增加更具有趣味性、更有助于学生掌握的内容；二是对数学教学内容进行科学的组织与处理，以便于小学生理解学习内容；三是数学教学内容的呈现顺序要由浅入深、由易到难，循序渐进。</a:t>
            </a:r>
          </a:p>
        </p:txBody>
      </p:sp>
      <p:sp>
        <p:nvSpPr>
          <p:cNvPr id="91" name="文本框 90"/>
          <p:cNvSpPr txBox="1"/>
          <p:nvPr/>
        </p:nvSpPr>
        <p:spPr>
          <a:xfrm>
            <a:off x="923080" y="4825353"/>
            <a:ext cx="10735519" cy="2062103"/>
          </a:xfrm>
          <a:prstGeom prst="rect">
            <a:avLst/>
          </a:prstGeom>
          <a:noFill/>
        </p:spPr>
        <p:txBody>
          <a:bodyPr wrap="square">
            <a:spAutoFit/>
          </a:bodyPr>
          <a:lstStyle/>
          <a:p>
            <a:pPr marL="285750" indent="-285750">
              <a:buFont typeface="Arial" panose="020B0604020202020204" pitchFamily="34" charset="0"/>
              <a:buChar char="•"/>
            </a:pPr>
            <a:r>
              <a:rPr lang="zh-CN" altLang="en-US" sz="1600" dirty="0">
                <a:solidFill>
                  <a:srgbClr val="6B799C"/>
                </a:solidFill>
              </a:rPr>
              <a:t>数学课程和教材的内容皆是由成人选择和编排的“经验”，如果不辅以适当的教学策略，学生对于数学学习内容的掌握会非常有限。对此，小学数学教师要依据学生的实际情况和具体教学内容，采取有效的教学方法、教学媒体，将“成人经验”转化为“学生经验”，促进学生对于数学知识的理解和学习。</a:t>
            </a:r>
            <a:endParaRPr lang="en-US" altLang="zh-CN" sz="1600" dirty="0">
              <a:solidFill>
                <a:srgbClr val="6B799C"/>
              </a:solidFill>
            </a:endParaRPr>
          </a:p>
          <a:p>
            <a:pPr marL="285750" indent="-285750">
              <a:buFont typeface="Arial" panose="020B0604020202020204" pitchFamily="34" charset="0"/>
              <a:buChar char="•"/>
            </a:pPr>
            <a:r>
              <a:rPr lang="zh-CN" altLang="en-US" sz="1600" dirty="0">
                <a:solidFill>
                  <a:srgbClr val="6B799C"/>
                </a:solidFill>
              </a:rPr>
              <a:t>在选择教学策略时，一方面应不拘泥于固定的教学方法和媒体，对多种教学方法和教学媒体进行灵活选择、优化组合；另一方面，所选择的教学方法和教学媒体须与教学内容相统一、与学生特征相适应。</a:t>
            </a:r>
            <a:endParaRPr lang="en-US" altLang="zh-CN" sz="1600" dirty="0">
              <a:solidFill>
                <a:srgbClr val="6B799C"/>
              </a:solidFill>
            </a:endParaRPr>
          </a:p>
          <a:p>
            <a:pPr marL="285750" indent="-285750">
              <a:buFont typeface="Arial" panose="020B0604020202020204" pitchFamily="34" charset="0"/>
              <a:buChar char="•"/>
            </a:pPr>
            <a:r>
              <a:rPr lang="zh-CN" altLang="zh-CN" sz="1600" dirty="0">
                <a:solidFill>
                  <a:srgbClr val="6B799C"/>
                </a:solidFill>
              </a:rPr>
              <a:t>在选择教学策略时要重点考虑两个方面。一是课堂引入，引入一定要有吸引力，最好能让学生明确学习今天内容的目的为何。二是教学重点的突出，教学设计的过程并非一定是从课堂的开始到结尾，也可以教学的重点为中心，层层往外推，每一层要有逻辑关联，且都是为目标的达成服务的。</a:t>
            </a:r>
            <a:endParaRPr lang="zh-CN" altLang="en-US" sz="1600" dirty="0">
              <a:solidFill>
                <a:srgbClr val="6B799C"/>
              </a:solidFill>
            </a:endParaRPr>
          </a:p>
        </p:txBody>
      </p:sp>
      <p:sp>
        <p:nvSpPr>
          <p:cNvPr id="92" name="矩形: 圆角 91"/>
          <p:cNvSpPr/>
          <p:nvPr/>
        </p:nvSpPr>
        <p:spPr>
          <a:xfrm>
            <a:off x="1077489" y="2153820"/>
            <a:ext cx="3330738" cy="544286"/>
          </a:xfrm>
          <a:prstGeom prst="roundRect">
            <a:avLst>
              <a:gd name="adj" fmla="val 50000"/>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文本框 92"/>
          <p:cNvSpPr txBox="1"/>
          <p:nvPr/>
        </p:nvSpPr>
        <p:spPr>
          <a:xfrm>
            <a:off x="1491228" y="2239026"/>
            <a:ext cx="3203602" cy="400110"/>
          </a:xfrm>
          <a:prstGeom prst="rect">
            <a:avLst/>
          </a:prstGeom>
          <a:noFill/>
        </p:spPr>
        <p:txBody>
          <a:bodyPr wrap="square" rtlCol="0">
            <a:spAutoFit/>
          </a:bodyPr>
          <a:lstStyle/>
          <a:p>
            <a:r>
              <a:rPr lang="zh-CN" altLang="en-US" sz="2000" b="1" dirty="0">
                <a:solidFill>
                  <a:schemeClr val="bg1"/>
                </a:solidFill>
              </a:rPr>
              <a:t>第一步：组织教学内容</a:t>
            </a:r>
          </a:p>
        </p:txBody>
      </p:sp>
      <p:sp>
        <p:nvSpPr>
          <p:cNvPr id="94" name="矩形: 圆角 93"/>
          <p:cNvSpPr/>
          <p:nvPr/>
        </p:nvSpPr>
        <p:spPr>
          <a:xfrm>
            <a:off x="1118626" y="4212931"/>
            <a:ext cx="3112180" cy="544286"/>
          </a:xfrm>
          <a:prstGeom prst="roundRect">
            <a:avLst>
              <a:gd name="adj" fmla="val 50000"/>
            </a:avLst>
          </a:prstGeom>
          <a:solidFill>
            <a:srgbClr val="EAC47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5" name="文本框 94"/>
          <p:cNvSpPr txBox="1"/>
          <p:nvPr/>
        </p:nvSpPr>
        <p:spPr>
          <a:xfrm>
            <a:off x="1273630" y="4285019"/>
            <a:ext cx="2826775" cy="400110"/>
          </a:xfrm>
          <a:prstGeom prst="rect">
            <a:avLst/>
          </a:prstGeom>
          <a:noFill/>
        </p:spPr>
        <p:txBody>
          <a:bodyPr wrap="square" rtlCol="0">
            <a:spAutoFit/>
          </a:bodyPr>
          <a:lstStyle/>
          <a:p>
            <a:r>
              <a:rPr lang="zh-CN" altLang="en-US" sz="2000" b="1" dirty="0">
                <a:solidFill>
                  <a:schemeClr val="bg1"/>
                </a:solidFill>
              </a:rPr>
              <a:t>第二步：选择教学策略</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（二）教学过程规划</a:t>
            </a: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92" name="矩形: 圆角 91"/>
          <p:cNvSpPr/>
          <p:nvPr/>
        </p:nvSpPr>
        <p:spPr>
          <a:xfrm>
            <a:off x="1001289" y="1246060"/>
            <a:ext cx="3744331" cy="544286"/>
          </a:xfrm>
          <a:prstGeom prst="roundRect">
            <a:avLst>
              <a:gd name="adj" fmla="val 50000"/>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p:cNvSpPr txBox="1"/>
          <p:nvPr/>
        </p:nvSpPr>
        <p:spPr>
          <a:xfrm>
            <a:off x="826881" y="1549593"/>
            <a:ext cx="10255101" cy="4770537"/>
          </a:xfrm>
          <a:prstGeom prst="rect">
            <a:avLst/>
          </a:prstGeom>
          <a:noFill/>
        </p:spPr>
        <p:txBody>
          <a:bodyPr wrap="square">
            <a:spAutoFit/>
          </a:bodyPr>
          <a:lstStyle/>
          <a:p>
            <a:endParaRPr lang="zh-CN" altLang="en-US" sz="1600" dirty="0"/>
          </a:p>
          <a:p>
            <a:pPr marL="285750" indent="-285750">
              <a:buFont typeface="Arial" panose="020B0604020202020204" pitchFamily="34" charset="0"/>
              <a:buChar char="•"/>
            </a:pPr>
            <a:r>
              <a:rPr lang="zh-CN" altLang="en-US" sz="2400" dirty="0">
                <a:solidFill>
                  <a:srgbClr val="6B799C"/>
                </a:solidFill>
              </a:rPr>
              <a:t>小学数学教师在设计教学时，会针对“如何展开教学内容”这个问题做出详细的设计，这种详细的安排与布置就叫做预设教学过程，它既包括对教学环节的安排，也包括具体的师生活动、数学情境等。</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由于这一部分涉及具体的教学步骤和多样化的师生互动，因而在文本形式的教案中往往占据着较大篇幅，小学数学教师在进行教学设计时，需注意的要点也更多：</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一是设计的课堂教学环节要完整，详略得当，一般包括导入、新课讲授、巩固练习、小结四个环节；</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二是要阐明每个教学环节的设计意图；</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三是设计的数学教学情境须贴近生活实际；</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四是设计的教学活动要以学生为主体，能调动学生的积极性；</a:t>
            </a:r>
            <a:endParaRPr lang="en-US" altLang="zh-CN" sz="2400" dirty="0">
              <a:solidFill>
                <a:srgbClr val="6B799C"/>
              </a:solidFill>
            </a:endParaRPr>
          </a:p>
          <a:p>
            <a:pPr marL="285750" indent="-285750">
              <a:buFont typeface="Arial" panose="020B0604020202020204" pitchFamily="34" charset="0"/>
              <a:buChar char="•"/>
            </a:pPr>
            <a:r>
              <a:rPr lang="zh-CN" altLang="en-US" sz="2400" dirty="0">
                <a:solidFill>
                  <a:srgbClr val="6B799C"/>
                </a:solidFill>
              </a:rPr>
              <a:t>五是对学生的回答、可能提出的问题要进行合理预设。</a:t>
            </a:r>
          </a:p>
        </p:txBody>
      </p:sp>
      <p:sp>
        <p:nvSpPr>
          <p:cNvPr id="6" name="文本框 5"/>
          <p:cNvSpPr txBox="1"/>
          <p:nvPr/>
        </p:nvSpPr>
        <p:spPr>
          <a:xfrm>
            <a:off x="1284658" y="1287370"/>
            <a:ext cx="3774266" cy="461665"/>
          </a:xfrm>
          <a:prstGeom prst="rect">
            <a:avLst/>
          </a:prstGeom>
          <a:noFill/>
        </p:spPr>
        <p:txBody>
          <a:bodyPr wrap="square" rtlCol="0">
            <a:spAutoFit/>
          </a:bodyPr>
          <a:lstStyle/>
          <a:p>
            <a:r>
              <a:rPr lang="zh-CN" altLang="en-US" sz="2400" b="1" dirty="0">
                <a:solidFill>
                  <a:schemeClr val="bg1"/>
                </a:solidFill>
              </a:rPr>
              <a:t>第三步：规划教学过程</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（三）教学过程规划</a:t>
            </a: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8" name="文本框 7"/>
          <p:cNvSpPr txBox="1"/>
          <p:nvPr/>
        </p:nvSpPr>
        <p:spPr>
          <a:xfrm>
            <a:off x="923082" y="1873803"/>
            <a:ext cx="10598276" cy="5355312"/>
          </a:xfrm>
          <a:prstGeom prst="rect">
            <a:avLst/>
          </a:prstGeom>
          <a:noFill/>
        </p:spPr>
        <p:txBody>
          <a:bodyPr wrap="square">
            <a:spAutoFit/>
          </a:bodyPr>
          <a:lstStyle/>
          <a:p>
            <a:pPr marL="285750" indent="-285750">
              <a:buFont typeface="Arial" panose="020B0604020202020204" pitchFamily="34" charset="0"/>
              <a:buChar char="•"/>
            </a:pPr>
            <a:r>
              <a:rPr lang="zh-CN" altLang="en-US" dirty="0">
                <a:solidFill>
                  <a:srgbClr val="6B799C"/>
                </a:solidFill>
              </a:rPr>
              <a:t>作业是小学数学教学中必不可少的一环，既可以帮助学生巩固数学学习成果，培养良好的学习习惯，也可以通过作业的批改，让教师更好地了解学生的掌握程度，为做好下一步的数学教学提供现实依据。小学数学作业主要可分为课堂内的作业（也可称之为课堂练习）和课堂外的作业，课堂外的作业又可以分为校内完成的作业和校外完成的作业（也可称之为家庭作业）。</a:t>
            </a:r>
            <a:endParaRPr lang="en-US" altLang="zh-CN" dirty="0">
              <a:solidFill>
                <a:srgbClr val="6B799C"/>
              </a:solidFill>
            </a:endParaRPr>
          </a:p>
          <a:p>
            <a:pPr marL="285750" indent="-285750">
              <a:buFont typeface="Arial" panose="020B0604020202020204" pitchFamily="34" charset="0"/>
              <a:buChar char="•"/>
            </a:pPr>
            <a:r>
              <a:rPr lang="zh-CN" altLang="en-US" dirty="0">
                <a:solidFill>
                  <a:srgbClr val="6B799C"/>
                </a:solidFill>
              </a:rPr>
              <a:t>从形式上说，小学数学作业可分为解题类作业、读写类作业、观摩类作业和活动类作业这四种类型。其中：解题类作业在数学课程中最为常见，主要以文字和符号形式进行解答，一般需要包含运算和推导等过程；读写类作业在小学数学中也较为常见，尤其是在学习新符号时，需要不断重复来强化；观摩类作业在小学数学中出现得不多，主要指课内外观摩一些数学文化、纪录片、微课等方面的视频，这类作业随着信息化的普及将会越来越常见；活动类作业在小学数学中也较为常见，大多出现在家庭作业中，尤其是在低年级学段，主要包括数一数、量一量、看一看、动手制作等，可以个人完成，也可以和同学、家长等合作完成。</a:t>
            </a:r>
          </a:p>
          <a:p>
            <a:pPr marL="285750" indent="-285750">
              <a:buFont typeface="Arial" panose="020B0604020202020204" pitchFamily="34" charset="0"/>
              <a:buChar char="•"/>
            </a:pPr>
            <a:r>
              <a:rPr lang="zh-CN" altLang="en-US" dirty="0">
                <a:solidFill>
                  <a:srgbClr val="6B799C"/>
                </a:solidFill>
              </a:rPr>
              <a:t>在教学设计中，教师需要针对教学内容、学情和教学环节，设计合适的作业。小学数学教师在设计作业时要把握好以下几点：</a:t>
            </a:r>
          </a:p>
          <a:p>
            <a:pPr marL="285750" indent="-285750">
              <a:buFont typeface="Arial" panose="020B0604020202020204" pitchFamily="34" charset="0"/>
              <a:buChar char="•"/>
            </a:pPr>
            <a:r>
              <a:rPr lang="zh-CN" altLang="en-US" dirty="0">
                <a:solidFill>
                  <a:srgbClr val="6B799C"/>
                </a:solidFill>
              </a:rPr>
              <a:t>一是所设计的作业要紧扣教学目标、紧贴教学内容，要有助于学生的理解和掌握，有助于培养学生的数学思维。二是要把握作业的整体性、结构性，综合思考作业的各个要素（如来源、类型、难度、数量、差异）。三是切勿为了贪图方便而直接选择教材或教辅中的题目作为课内外作业，如果情境、难度和形式不适合，教师就不要采用，或者可对它们进行改编，一切都要以符合教学目标的达成和促进小学生数学核心素养的发展为中心。</a:t>
            </a:r>
          </a:p>
          <a:p>
            <a:pPr marL="285750" indent="-285750">
              <a:buFont typeface="Arial" panose="020B0604020202020204" pitchFamily="34" charset="0"/>
              <a:buChar char="•"/>
            </a:pPr>
            <a:endParaRPr lang="zh-CN" altLang="en-US" dirty="0">
              <a:solidFill>
                <a:srgbClr val="6B799C"/>
              </a:solidFill>
            </a:endParaRPr>
          </a:p>
        </p:txBody>
      </p:sp>
      <p:grpSp>
        <p:nvGrpSpPr>
          <p:cNvPr id="3" name="组合 2"/>
          <p:cNvGrpSpPr/>
          <p:nvPr/>
        </p:nvGrpSpPr>
        <p:grpSpPr>
          <a:xfrm>
            <a:off x="1200875" y="1004271"/>
            <a:ext cx="3616785" cy="752900"/>
            <a:chOff x="1001289" y="4019600"/>
            <a:chExt cx="3906377" cy="752900"/>
          </a:xfrm>
        </p:grpSpPr>
        <p:sp>
          <p:nvSpPr>
            <p:cNvPr id="94" name="矩形: 圆角 93"/>
            <p:cNvSpPr/>
            <p:nvPr/>
          </p:nvSpPr>
          <p:spPr>
            <a:xfrm>
              <a:off x="1001289" y="4228214"/>
              <a:ext cx="3761904" cy="544286"/>
            </a:xfrm>
            <a:prstGeom prst="roundRect">
              <a:avLst>
                <a:gd name="adj" fmla="val 50000"/>
              </a:avLst>
            </a:prstGeom>
            <a:solidFill>
              <a:srgbClr val="EAC47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145762" y="4019600"/>
              <a:ext cx="3761904" cy="677108"/>
            </a:xfrm>
            <a:prstGeom prst="rect">
              <a:avLst/>
            </a:prstGeom>
            <a:noFill/>
          </p:spPr>
          <p:txBody>
            <a:bodyPr wrap="square" rtlCol="0">
              <a:spAutoFit/>
            </a:bodyPr>
            <a:lstStyle/>
            <a:p>
              <a:endParaRPr lang="zh-CN" altLang="en-US" dirty="0"/>
            </a:p>
            <a:p>
              <a:r>
                <a:rPr lang="zh-CN" altLang="en-US" sz="2000" b="1" dirty="0">
                  <a:solidFill>
                    <a:schemeClr val="bg1"/>
                  </a:solidFill>
                </a:rPr>
                <a:t>第四步：设计课内外作业</a:t>
              </a:r>
            </a:p>
          </p:txBody>
        </p:sp>
      </p:gr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600" b="1" dirty="0">
                <a:solidFill>
                  <a:srgbClr val="6B799C"/>
                </a:solidFill>
                <a:latin typeface="幼圆" panose="02010509060101010101" pitchFamily="49" charset="-122"/>
                <a:ea typeface="幼圆" panose="02010509060101010101" pitchFamily="49" charset="-122"/>
              </a:rPr>
              <a:t>、小学数学教学设计文本的撰写与评判</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6" name="文本框 5"/>
          <p:cNvSpPr txBox="1"/>
          <p:nvPr/>
        </p:nvSpPr>
        <p:spPr>
          <a:xfrm>
            <a:off x="1140813" y="1960384"/>
            <a:ext cx="10375997" cy="4708981"/>
          </a:xfrm>
          <a:prstGeom prst="rect">
            <a:avLst/>
          </a:prstGeom>
          <a:noFill/>
        </p:spPr>
        <p:txBody>
          <a:bodyPr wrap="square">
            <a:spAutoFit/>
          </a:bodyPr>
          <a:lstStyle/>
          <a:p>
            <a:r>
              <a:rPr lang="zh-CN" altLang="en-US" sz="2000" dirty="0">
                <a:solidFill>
                  <a:srgbClr val="8691AE"/>
                </a:solidFill>
              </a:rPr>
              <a:t>上述的主要模式和基本结构具有较强的学理性，在实践操作中其实都会涉及，但由于小学数学教师工作较为忙碌，要做到这么细致需要较多的精力投入，很难变成常规性工作。为此，在日常教学中，在撰写教学设计文本时，可以采用以下简化过程：</a:t>
            </a:r>
          </a:p>
          <a:p>
            <a:r>
              <a:rPr lang="zh-CN" altLang="en-US" sz="2000" dirty="0">
                <a:solidFill>
                  <a:srgbClr val="8691AE"/>
                </a:solidFill>
              </a:rPr>
              <a:t>第一，列出本节课的主要知识点，最好在纸上列出，便于后续的对照和参考；</a:t>
            </a:r>
          </a:p>
          <a:p>
            <a:r>
              <a:rPr lang="zh-CN" altLang="en-US" sz="2000" dirty="0">
                <a:solidFill>
                  <a:srgbClr val="8691AE"/>
                </a:solidFill>
              </a:rPr>
              <a:t>第二，思考学生的年龄特征、思维特征和知识基础，并做适当的记录；</a:t>
            </a:r>
          </a:p>
          <a:p>
            <a:r>
              <a:rPr lang="zh-CN" altLang="en-US" sz="2000" dirty="0">
                <a:solidFill>
                  <a:srgbClr val="8691AE"/>
                </a:solidFill>
              </a:rPr>
              <a:t>第三，列出本次课堂教学的知识性目标与能力性目标，最好列在纸上，便于后续的对照和参考；</a:t>
            </a:r>
          </a:p>
          <a:p>
            <a:r>
              <a:rPr lang="zh-CN" altLang="en-US" sz="2000" dirty="0">
                <a:solidFill>
                  <a:srgbClr val="8691AE"/>
                </a:solidFill>
              </a:rPr>
              <a:t>第四，查阅资料，包括各版本的小学数学教材、网络上的文献、教学设计、自己或他人已有的课件等教学资源；</a:t>
            </a:r>
          </a:p>
          <a:p>
            <a:r>
              <a:rPr lang="zh-CN" altLang="en-US" sz="2000" dirty="0">
                <a:solidFill>
                  <a:srgbClr val="8691AE"/>
                </a:solidFill>
              </a:rPr>
              <a:t>第五，根据上述分析，结合自己的理解和教学风格，规划基本的教学思路，包括大概分成哪几个环节，最好能写出各环节的名称和目的，最好也列在纸上，便于后续的对照和参考；</a:t>
            </a:r>
          </a:p>
          <a:p>
            <a:r>
              <a:rPr lang="zh-CN" altLang="en-US" sz="2000" dirty="0">
                <a:solidFill>
                  <a:srgbClr val="8691AE"/>
                </a:solidFill>
              </a:rPr>
              <a:t>第六，以上都可视为思考和准备的过程，准备就绪后可以开始撰写教学设计文本，把每个环节的内容尽量写得详细些，尤其是关键性的内容和活动的设计；</a:t>
            </a:r>
          </a:p>
          <a:p>
            <a:r>
              <a:rPr lang="zh-CN" altLang="en-US" sz="2000" dirty="0">
                <a:solidFill>
                  <a:srgbClr val="8691AE"/>
                </a:solidFill>
              </a:rPr>
              <a:t>第七，根据教学设计文本初稿和前期的构思完善教学课件，准备相应的视频、图片和教具等；</a:t>
            </a:r>
          </a:p>
          <a:p>
            <a:r>
              <a:rPr lang="zh-CN" altLang="en-US" sz="2000" dirty="0">
                <a:solidFill>
                  <a:srgbClr val="8691AE"/>
                </a:solidFill>
              </a:rPr>
              <a:t>第八，根据课件对教学设计文本初稿进行修改，并撰写较为细致的教学设计文本。</a:t>
            </a:r>
          </a:p>
        </p:txBody>
      </p:sp>
      <p:sp>
        <p:nvSpPr>
          <p:cNvPr id="7" name="矩形: 圆角 6"/>
          <p:cNvSpPr/>
          <p:nvPr/>
        </p:nvSpPr>
        <p:spPr>
          <a:xfrm>
            <a:off x="1140813" y="1123144"/>
            <a:ext cx="3813324" cy="646331"/>
          </a:xfrm>
          <a:prstGeom prst="roundRect">
            <a:avLst>
              <a:gd name="adj" fmla="val 20464"/>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p:cNvSpPr txBox="1"/>
          <p:nvPr/>
        </p:nvSpPr>
        <p:spPr>
          <a:xfrm>
            <a:off x="1246400" y="1246094"/>
            <a:ext cx="3442762" cy="398780"/>
          </a:xfrm>
          <a:prstGeom prst="rect">
            <a:avLst/>
          </a:prstGeom>
          <a:noFill/>
        </p:spPr>
        <p:txBody>
          <a:bodyPr wrap="square" rtlCol="0">
            <a:spAutoFit/>
          </a:bodyPr>
          <a:lstStyle/>
          <a:p>
            <a:r>
              <a:rPr lang="zh-CN" altLang="en-US" sz="2000" b="1" dirty="0">
                <a:solidFill>
                  <a:schemeClr val="bg1"/>
                </a:solidFill>
              </a:rPr>
              <a:t>（一</a:t>
            </a:r>
            <a:r>
              <a:rPr lang="en-US" altLang="zh-CN" sz="2000" b="1" dirty="0">
                <a:solidFill>
                  <a:schemeClr val="bg1"/>
                </a:solidFill>
              </a:rPr>
              <a:t>)</a:t>
            </a:r>
            <a:r>
              <a:rPr lang="zh-CN" altLang="en-US" sz="2000" b="1" dirty="0">
                <a:solidFill>
                  <a:schemeClr val="bg1"/>
                </a:solidFill>
              </a:rPr>
              <a:t>文本撰写的主要过程</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600" b="1" dirty="0">
                <a:solidFill>
                  <a:srgbClr val="6B799C"/>
                </a:solidFill>
                <a:latin typeface="幼圆" panose="02010509060101010101" pitchFamily="49" charset="-122"/>
                <a:ea typeface="幼圆" panose="02010509060101010101" pitchFamily="49" charset="-122"/>
              </a:rPr>
              <a:t>小学数学教学设计文本的撰写与评判</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7" name="矩形: 圆角 6"/>
          <p:cNvSpPr/>
          <p:nvPr/>
        </p:nvSpPr>
        <p:spPr>
          <a:xfrm>
            <a:off x="1140812" y="1123144"/>
            <a:ext cx="3927758" cy="646331"/>
          </a:xfrm>
          <a:prstGeom prst="roundRect">
            <a:avLst>
              <a:gd name="adj" fmla="val 20464"/>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923082" y="1902935"/>
            <a:ext cx="10859946" cy="5016758"/>
          </a:xfrm>
          <a:prstGeom prst="rect">
            <a:avLst/>
          </a:prstGeom>
          <a:noFill/>
        </p:spPr>
        <p:txBody>
          <a:bodyPr wrap="square">
            <a:spAutoFit/>
          </a:bodyPr>
          <a:lstStyle/>
          <a:p>
            <a:r>
              <a:rPr lang="zh-CN" altLang="zh-CN" sz="2000" dirty="0">
                <a:solidFill>
                  <a:srgbClr val="8691AE"/>
                </a:solidFill>
              </a:rPr>
              <a:t>对教学设计文本的评价应该结合学生基础、知识特点和教师专业，适合教学的就是最好的，因此不能简单比较。但是，总体来说，相对优秀的教学设计文本有以下一些基本特点：</a:t>
            </a:r>
          </a:p>
          <a:p>
            <a:r>
              <a:rPr lang="en-US" altLang="zh-CN" sz="2000" dirty="0">
                <a:solidFill>
                  <a:srgbClr val="8691AE"/>
                </a:solidFill>
              </a:rPr>
              <a:t>1. </a:t>
            </a:r>
            <a:r>
              <a:rPr lang="zh-CN" altLang="zh-CN" sz="2000" dirty="0">
                <a:solidFill>
                  <a:srgbClr val="8691AE"/>
                </a:solidFill>
              </a:rPr>
              <a:t>教学背景分析准确、深入</a:t>
            </a:r>
          </a:p>
          <a:p>
            <a:r>
              <a:rPr lang="zh-CN" altLang="zh-CN" sz="2000" dirty="0">
                <a:solidFill>
                  <a:srgbClr val="8691AE"/>
                </a:solidFill>
              </a:rPr>
              <a:t>文本中对教学内容和教学对象分析的描述较为全面，结论合理、准确。</a:t>
            </a:r>
          </a:p>
          <a:p>
            <a:r>
              <a:rPr lang="en-US" altLang="zh-CN" sz="2000" dirty="0">
                <a:solidFill>
                  <a:srgbClr val="8691AE"/>
                </a:solidFill>
              </a:rPr>
              <a:t>2. </a:t>
            </a:r>
            <a:r>
              <a:rPr lang="zh-CN" altLang="zh-CN" sz="2000" dirty="0">
                <a:solidFill>
                  <a:srgbClr val="8691AE"/>
                </a:solidFill>
              </a:rPr>
              <a:t>教学目标和教学重难点合理、明确</a:t>
            </a:r>
          </a:p>
          <a:p>
            <a:r>
              <a:rPr lang="zh-CN" altLang="zh-CN" sz="2000" dirty="0">
                <a:solidFill>
                  <a:srgbClr val="8691AE"/>
                </a:solidFill>
              </a:rPr>
              <a:t>文本中教学目标和教学重难点的定位都比较准确，刻画清晰，能较好观测。</a:t>
            </a:r>
          </a:p>
          <a:p>
            <a:r>
              <a:rPr lang="en-US" altLang="zh-CN" sz="2000" dirty="0">
                <a:solidFill>
                  <a:srgbClr val="8691AE"/>
                </a:solidFill>
              </a:rPr>
              <a:t>3. </a:t>
            </a:r>
            <a:r>
              <a:rPr lang="zh-CN" altLang="zh-CN" sz="2000" dirty="0">
                <a:solidFill>
                  <a:srgbClr val="8691AE"/>
                </a:solidFill>
              </a:rPr>
              <a:t>教学过程的规划脉络清晰、要点明确</a:t>
            </a:r>
          </a:p>
          <a:p>
            <a:r>
              <a:rPr lang="zh-CN" altLang="zh-CN" sz="2000" dirty="0">
                <a:solidFill>
                  <a:srgbClr val="8691AE"/>
                </a:solidFill>
              </a:rPr>
              <a:t>教学过程的各环节和文字描述能紧扣教学目标，紧贴教学背景，充分体现教学重难点，并能给教师的教学以较强的指引。</a:t>
            </a:r>
          </a:p>
          <a:p>
            <a:r>
              <a:rPr lang="en-US" altLang="zh-CN" sz="2000" dirty="0">
                <a:solidFill>
                  <a:srgbClr val="8691AE"/>
                </a:solidFill>
              </a:rPr>
              <a:t>4. </a:t>
            </a:r>
            <a:r>
              <a:rPr lang="zh-CN" altLang="zh-CN" sz="2000" dirty="0">
                <a:solidFill>
                  <a:srgbClr val="8691AE"/>
                </a:solidFill>
              </a:rPr>
              <a:t>教学理念先进</a:t>
            </a:r>
          </a:p>
          <a:p>
            <a:r>
              <a:rPr lang="zh-CN" altLang="zh-CN" sz="2000" dirty="0">
                <a:solidFill>
                  <a:srgbClr val="8691AE"/>
                </a:solidFill>
              </a:rPr>
              <a:t>从文本中能看出，教学体现了以学生为中心，以学生发展为本，注重学生综合素养的提高。</a:t>
            </a:r>
          </a:p>
          <a:p>
            <a:r>
              <a:rPr lang="en-US" altLang="zh-CN" sz="2000" dirty="0">
                <a:solidFill>
                  <a:srgbClr val="8691AE"/>
                </a:solidFill>
              </a:rPr>
              <a:t>5. </a:t>
            </a:r>
            <a:r>
              <a:rPr lang="zh-CN" altLang="zh-CN" sz="2000" dirty="0">
                <a:solidFill>
                  <a:srgbClr val="8691AE"/>
                </a:solidFill>
              </a:rPr>
              <a:t>教学方式合理、有效</a:t>
            </a:r>
          </a:p>
          <a:p>
            <a:r>
              <a:rPr lang="zh-CN" altLang="zh-CN" sz="2000" dirty="0">
                <a:solidFill>
                  <a:srgbClr val="8691AE"/>
                </a:solidFill>
              </a:rPr>
              <a:t>教学设计文本中所体现的教学方法与教学目标、教学背景分析等内容相吻合，教学素材丰富、适切，教学过程合理，具有逻辑性。</a:t>
            </a:r>
          </a:p>
          <a:p>
            <a:r>
              <a:rPr lang="en-US" altLang="zh-CN" sz="2000" dirty="0">
                <a:solidFill>
                  <a:srgbClr val="8691AE"/>
                </a:solidFill>
              </a:rPr>
              <a:t>6. </a:t>
            </a:r>
            <a:r>
              <a:rPr lang="zh-CN" altLang="zh-CN" sz="2000" dirty="0">
                <a:solidFill>
                  <a:srgbClr val="8691AE"/>
                </a:solidFill>
              </a:rPr>
              <a:t>格式规范、结构合理</a:t>
            </a:r>
          </a:p>
          <a:p>
            <a:r>
              <a:rPr lang="zh-CN" altLang="zh-CN" sz="2000" dirty="0">
                <a:solidFill>
                  <a:srgbClr val="8691AE"/>
                </a:solidFill>
              </a:rPr>
              <a:t>教学设计文本的格式规范、具有较好的可读性，结构合理、内容分布有逻辑性。</a:t>
            </a:r>
          </a:p>
        </p:txBody>
      </p:sp>
      <p:sp>
        <p:nvSpPr>
          <p:cNvPr id="5" name="文本框 4"/>
          <p:cNvSpPr txBox="1"/>
          <p:nvPr/>
        </p:nvSpPr>
        <p:spPr>
          <a:xfrm>
            <a:off x="1141095" y="1261745"/>
            <a:ext cx="3927475" cy="398780"/>
          </a:xfrm>
          <a:prstGeom prst="rect">
            <a:avLst/>
          </a:prstGeom>
          <a:noFill/>
        </p:spPr>
        <p:txBody>
          <a:bodyPr wrap="square" rtlCol="0">
            <a:spAutoFit/>
          </a:bodyPr>
          <a:lstStyle/>
          <a:p>
            <a:r>
              <a:rPr lang="zh-CN" altLang="en-US" sz="2000" b="1" dirty="0">
                <a:solidFill>
                  <a:schemeClr val="bg1"/>
                </a:solidFill>
              </a:rPr>
              <a:t>（二）教学设计的基本评价标准</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600" b="1" dirty="0">
                <a:solidFill>
                  <a:srgbClr val="6B799C"/>
                </a:solidFill>
                <a:latin typeface="幼圆" panose="02010509060101010101" pitchFamily="49" charset="-122"/>
                <a:ea typeface="幼圆" panose="02010509060101010101" pitchFamily="49" charset="-122"/>
              </a:rPr>
              <a:t>小学数学教学设计文本的撰写与评判</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7" name="矩形: 圆角 6"/>
          <p:cNvSpPr/>
          <p:nvPr/>
        </p:nvSpPr>
        <p:spPr>
          <a:xfrm>
            <a:off x="1140812" y="1123144"/>
            <a:ext cx="4632191" cy="646331"/>
          </a:xfrm>
          <a:prstGeom prst="roundRect">
            <a:avLst>
              <a:gd name="adj" fmla="val 20464"/>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923082" y="1800456"/>
            <a:ext cx="10605303" cy="5016758"/>
          </a:xfrm>
          <a:prstGeom prst="rect">
            <a:avLst/>
          </a:prstGeom>
          <a:noFill/>
        </p:spPr>
        <p:txBody>
          <a:bodyPr wrap="square">
            <a:spAutoFit/>
          </a:bodyPr>
          <a:lstStyle/>
          <a:p>
            <a:r>
              <a:rPr lang="zh-CN" altLang="en-US" sz="2000" dirty="0">
                <a:solidFill>
                  <a:srgbClr val="8691AE"/>
                </a:solidFill>
              </a:rPr>
              <a:t>通过观察可以发现，一些教学设计文本存在教学内容撰写简单、学情分析笼统、教学目标和教学重难点定位不准确、教学过程的内容太多或太少、教学过程中有大量的师生对话、教学设计格式混乱和教学设计中包括了教学反思等问题，因此，在撰写教学设计文本时需要注意以下几个方面。</a:t>
            </a:r>
            <a:endParaRPr lang="en-US" altLang="zh-CN" sz="2000" dirty="0">
              <a:solidFill>
                <a:srgbClr val="8691AE"/>
              </a:solidFill>
            </a:endParaRPr>
          </a:p>
          <a:p>
            <a:endParaRPr lang="zh-CN" altLang="en-US" sz="2000" dirty="0">
              <a:solidFill>
                <a:srgbClr val="8691AE"/>
              </a:solidFill>
            </a:endParaRPr>
          </a:p>
          <a:p>
            <a:r>
              <a:rPr lang="en-US" altLang="zh-CN" sz="2000" dirty="0">
                <a:solidFill>
                  <a:srgbClr val="8691AE"/>
                </a:solidFill>
              </a:rPr>
              <a:t>1. </a:t>
            </a:r>
            <a:r>
              <a:rPr lang="zh-CN" altLang="en-US" sz="2000" dirty="0">
                <a:solidFill>
                  <a:srgbClr val="8691AE"/>
                </a:solidFill>
              </a:rPr>
              <a:t>确定教学目标时，应以学生为行为主体而不是教师</a:t>
            </a:r>
          </a:p>
          <a:p>
            <a:r>
              <a:rPr lang="zh-CN" altLang="en-US" sz="2000" dirty="0">
                <a:solidFill>
                  <a:srgbClr val="8691AE"/>
                </a:solidFill>
              </a:rPr>
              <a:t>在确定教学目标时，应以学生为行为主体，从学生的学业成就角度进行论述。尽量不使用“使学生、让学生、提高学生、培养学生</a:t>
            </a:r>
            <a:r>
              <a:rPr lang="en-US" altLang="zh-CN" sz="2000" dirty="0">
                <a:solidFill>
                  <a:srgbClr val="8691AE"/>
                </a:solidFill>
              </a:rPr>
              <a:t>……”</a:t>
            </a:r>
            <a:r>
              <a:rPr lang="zh-CN" altLang="en-US" sz="2000" dirty="0">
                <a:solidFill>
                  <a:srgbClr val="8691AE"/>
                </a:solidFill>
              </a:rPr>
              <a:t>此类文字，可采用“能运用、会使用、可以自主、逐步树立</a:t>
            </a:r>
            <a:r>
              <a:rPr lang="en-US" altLang="zh-CN" sz="2000" dirty="0">
                <a:solidFill>
                  <a:srgbClr val="8691AE"/>
                </a:solidFill>
              </a:rPr>
              <a:t>……”</a:t>
            </a:r>
            <a:r>
              <a:rPr lang="zh-CN" altLang="en-US" sz="2000" dirty="0">
                <a:solidFill>
                  <a:srgbClr val="8691AE"/>
                </a:solidFill>
              </a:rPr>
              <a:t>此类表述。</a:t>
            </a:r>
            <a:endParaRPr lang="en-US" altLang="zh-CN" sz="2000" dirty="0">
              <a:solidFill>
                <a:srgbClr val="8691AE"/>
              </a:solidFill>
            </a:endParaRPr>
          </a:p>
          <a:p>
            <a:endParaRPr lang="zh-CN" altLang="en-US" sz="2000" dirty="0">
              <a:solidFill>
                <a:srgbClr val="8691AE"/>
              </a:solidFill>
            </a:endParaRPr>
          </a:p>
          <a:p>
            <a:r>
              <a:rPr lang="en-US" altLang="zh-CN" sz="2000" dirty="0">
                <a:solidFill>
                  <a:srgbClr val="8691AE"/>
                </a:solidFill>
              </a:rPr>
              <a:t>2. </a:t>
            </a:r>
            <a:r>
              <a:rPr lang="zh-CN" altLang="en-US" sz="2000" dirty="0">
                <a:solidFill>
                  <a:srgbClr val="8691AE"/>
                </a:solidFill>
              </a:rPr>
              <a:t>撰写重点和难点时，最好用感知或程度词汇作为落脚点</a:t>
            </a:r>
          </a:p>
          <a:p>
            <a:r>
              <a:rPr lang="zh-CN" altLang="en-US" sz="2000" dirty="0">
                <a:solidFill>
                  <a:srgbClr val="8691AE"/>
                </a:solidFill>
              </a:rPr>
              <a:t>教学重点和难点要较为明确，不能太笼统。例如将重点确定为“认识大小月”就比较模糊。应该思考在学生的学习过程中哪些点最为重要、哪些最困难，这些点要明确、具体、能落实到教学实际中。所以，如果将重点修改成“大小月的正确判定”会更具体，也将具体要点落在了“正确判定”上。难点的撰写也类似，需要既明确，又能落实到较为具体的点上，尽量用感知性词汇，例如“掌握、理解、求解”等。</a:t>
            </a:r>
          </a:p>
        </p:txBody>
      </p:sp>
      <p:sp>
        <p:nvSpPr>
          <p:cNvPr id="5" name="文本框 4"/>
          <p:cNvSpPr txBox="1"/>
          <p:nvPr/>
        </p:nvSpPr>
        <p:spPr>
          <a:xfrm>
            <a:off x="1141095" y="1261745"/>
            <a:ext cx="4836624" cy="400110"/>
          </a:xfrm>
          <a:prstGeom prst="rect">
            <a:avLst/>
          </a:prstGeom>
          <a:noFill/>
        </p:spPr>
        <p:txBody>
          <a:bodyPr wrap="square" rtlCol="0">
            <a:spAutoFit/>
          </a:bodyPr>
          <a:lstStyle/>
          <a:p>
            <a:r>
              <a:rPr lang="zh-CN" altLang="en-US" sz="2000" b="1" dirty="0">
                <a:solidFill>
                  <a:schemeClr val="bg1"/>
                </a:solidFill>
              </a:rPr>
              <a:t>（三）教学设计文本撰写的注意事项</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600" b="1" dirty="0">
                <a:solidFill>
                  <a:srgbClr val="6B799C"/>
                </a:solidFill>
                <a:latin typeface="幼圆" panose="02010509060101010101" pitchFamily="49" charset="-122"/>
                <a:ea typeface="幼圆" panose="02010509060101010101" pitchFamily="49" charset="-122"/>
              </a:rPr>
              <a:t>小学数学教学设计文本的撰写与评判</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7" name="矩形: 圆角 6"/>
          <p:cNvSpPr/>
          <p:nvPr/>
        </p:nvSpPr>
        <p:spPr>
          <a:xfrm>
            <a:off x="1140812" y="1123144"/>
            <a:ext cx="4632191" cy="646331"/>
          </a:xfrm>
          <a:prstGeom prst="roundRect">
            <a:avLst>
              <a:gd name="adj" fmla="val 20464"/>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923082" y="1800456"/>
            <a:ext cx="10605303" cy="5016758"/>
          </a:xfrm>
          <a:prstGeom prst="rect">
            <a:avLst/>
          </a:prstGeom>
          <a:noFill/>
        </p:spPr>
        <p:txBody>
          <a:bodyPr wrap="square">
            <a:spAutoFit/>
          </a:bodyPr>
          <a:lstStyle/>
          <a:p>
            <a:r>
              <a:rPr lang="en-US" altLang="zh-CN" sz="2000" dirty="0">
                <a:solidFill>
                  <a:srgbClr val="8691AE"/>
                </a:solidFill>
              </a:rPr>
              <a:t>3. </a:t>
            </a:r>
            <a:r>
              <a:rPr lang="zh-CN" altLang="zh-CN" sz="2000" dirty="0">
                <a:solidFill>
                  <a:srgbClr val="8691AE"/>
                </a:solidFill>
              </a:rPr>
              <a:t>教学目标中的行为动词最好是可测量、可评价、具体而明确的</a:t>
            </a:r>
          </a:p>
          <a:p>
            <a:r>
              <a:rPr lang="zh-CN" altLang="zh-CN" sz="2000" dirty="0">
                <a:solidFill>
                  <a:srgbClr val="8691AE"/>
                </a:solidFill>
              </a:rPr>
              <a:t>教学目标是否达成是衡量教学质量的重要指标，因此表述目标的行为动词最好是具体的、可观测的，尽量不要使用“了解”“理解”等较为模糊、难以准确衡量的词汇。当然，如果难以将教学目标都采用可观测的行为动词进行描述，采用相关的程度用词也是可行的，至少体现了要达到的程度。</a:t>
            </a:r>
          </a:p>
          <a:p>
            <a:r>
              <a:rPr lang="en-US" altLang="zh-CN" sz="2000" dirty="0">
                <a:solidFill>
                  <a:srgbClr val="8691AE"/>
                </a:solidFill>
              </a:rPr>
              <a:t> </a:t>
            </a:r>
            <a:endParaRPr lang="zh-CN" altLang="zh-CN" sz="2000" dirty="0">
              <a:solidFill>
                <a:srgbClr val="8691AE"/>
              </a:solidFill>
            </a:endParaRPr>
          </a:p>
          <a:p>
            <a:r>
              <a:rPr lang="en-US" altLang="zh-CN" sz="2000" dirty="0">
                <a:solidFill>
                  <a:srgbClr val="8691AE"/>
                </a:solidFill>
              </a:rPr>
              <a:t>4. </a:t>
            </a:r>
            <a:r>
              <a:rPr lang="zh-CN" altLang="zh-CN" sz="2000" dirty="0">
                <a:solidFill>
                  <a:srgbClr val="8691AE"/>
                </a:solidFill>
              </a:rPr>
              <a:t>教学目标一般要包括知识类、能力类和情感类</a:t>
            </a:r>
          </a:p>
          <a:p>
            <a:r>
              <a:rPr lang="zh-CN" altLang="zh-CN" sz="2000" dirty="0">
                <a:solidFill>
                  <a:srgbClr val="8691AE"/>
                </a:solidFill>
              </a:rPr>
              <a:t>教学目标应该多元化，不能只聚焦知识类目标和能力类目标，也要兼顾情感类目标。但是，在教学目标中如果出现素养目标又不太妥当，因为素养是一个较为广泛、综合的概念，在具体教学中应该分解为知识、能力和情感等若干维度，才具有可操作性。</a:t>
            </a:r>
            <a:r>
              <a:rPr lang="zh-CN" altLang="en-US" sz="2000" dirty="0">
                <a:solidFill>
                  <a:srgbClr val="8691AE"/>
                </a:solidFill>
              </a:rPr>
              <a:t>此类</a:t>
            </a:r>
            <a:r>
              <a:rPr lang="zh-CN" altLang="zh-CN" sz="2000" dirty="0">
                <a:solidFill>
                  <a:srgbClr val="8691AE"/>
                </a:solidFill>
              </a:rPr>
              <a:t>常用词汇可参考如下：</a:t>
            </a:r>
          </a:p>
          <a:p>
            <a:r>
              <a:rPr lang="zh-CN" altLang="zh-CN" sz="2000" dirty="0">
                <a:solidFill>
                  <a:srgbClr val="8691AE"/>
                </a:solidFill>
              </a:rPr>
              <a:t>知识类可参考动词有：识别、感知、认识、为……下定义、说出（写出）……的名称、复述、阐述、解释、说明……</a:t>
            </a:r>
          </a:p>
          <a:p>
            <a:r>
              <a:rPr lang="zh-CN" altLang="zh-CN" sz="2000" dirty="0">
                <a:solidFill>
                  <a:srgbClr val="8691AE"/>
                </a:solidFill>
              </a:rPr>
              <a:t>能力类可参考动词有：归纳、总结、抽象、比较、对比、判定、判断、会求、运用、模仿、尝试、改编、操作、调节……</a:t>
            </a:r>
          </a:p>
          <a:p>
            <a:r>
              <a:rPr lang="zh-CN" altLang="zh-CN" sz="2000" dirty="0">
                <a:solidFill>
                  <a:srgbClr val="8691AE"/>
                </a:solidFill>
              </a:rPr>
              <a:t>情感类可参考动词有：感受、认识、了解、初步体会、体会、获得、提高、增强、形成、养成、树立、发挥、发展……</a:t>
            </a:r>
          </a:p>
        </p:txBody>
      </p:sp>
      <p:sp>
        <p:nvSpPr>
          <p:cNvPr id="5" name="文本框 4"/>
          <p:cNvSpPr txBox="1"/>
          <p:nvPr/>
        </p:nvSpPr>
        <p:spPr>
          <a:xfrm>
            <a:off x="1141095" y="1261745"/>
            <a:ext cx="4836624" cy="400110"/>
          </a:xfrm>
          <a:prstGeom prst="rect">
            <a:avLst/>
          </a:prstGeom>
          <a:noFill/>
        </p:spPr>
        <p:txBody>
          <a:bodyPr wrap="square" rtlCol="0">
            <a:spAutoFit/>
          </a:bodyPr>
          <a:lstStyle/>
          <a:p>
            <a:r>
              <a:rPr lang="zh-CN" altLang="en-US" sz="2000" b="1" dirty="0">
                <a:solidFill>
                  <a:schemeClr val="bg1"/>
                </a:solidFill>
              </a:rPr>
              <a:t>（三）教学设计文本撰写的注意事项</a:t>
            </a:r>
          </a:p>
        </p:txBody>
      </p:sp>
    </p:spTree>
    <p:extLst>
      <p:ext uri="{BB962C8B-B14F-4D97-AF65-F5344CB8AC3E}">
        <p14:creationId xmlns:p14="http://schemas.microsoft.com/office/powerpoint/2010/main" val="3294367725"/>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41950" y="3049270"/>
            <a:ext cx="59861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4000" b="1" dirty="0">
                <a:solidFill>
                  <a:srgbClr val="6B799C"/>
                </a:solidFill>
                <a:latin typeface="幼圆" panose="02010509060101010101" pitchFamily="49" charset="-122"/>
                <a:ea typeface="幼圆" panose="02010509060101010101" pitchFamily="49" charset="-122"/>
                <a:sym typeface="+mn-ea"/>
              </a:rPr>
              <a:t>小</a:t>
            </a: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学数学</a:t>
            </a:r>
            <a:r>
              <a:rPr lang="zh-CN" altLang="en-US" sz="4000" b="1" dirty="0">
                <a:solidFill>
                  <a:srgbClr val="6B799C"/>
                </a:solidFill>
                <a:latin typeface="幼圆" panose="02010509060101010101" pitchFamily="49" charset="-122"/>
                <a:ea typeface="幼圆" panose="02010509060101010101" pitchFamily="49" charset="-122"/>
                <a:sym typeface="+mn-ea"/>
              </a:rPr>
              <a:t>教学设计</a:t>
            </a: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的认识</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5" name="文本框 7"/>
          <p:cNvSpPr txBox="1">
            <a:spLocks noChangeArrowheads="1"/>
          </p:cNvSpPr>
          <p:nvPr/>
        </p:nvSpPr>
        <p:spPr bwMode="auto">
          <a:xfrm>
            <a:off x="5731510" y="3844290"/>
            <a:ext cx="5205095" cy="3987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457200" rtl="0" eaLnBrk="1" fontAlgn="auto" latinLnBrk="0" hangingPunct="1">
              <a:lnSpc>
                <a:spcPct val="100000"/>
              </a:lnSpc>
              <a:spcBef>
                <a:spcPct val="0"/>
              </a:spcBef>
              <a:spcAft>
                <a:spcPts val="0"/>
              </a:spcAft>
              <a:buClrTx/>
              <a:buSzTx/>
              <a:buFontTx/>
              <a:buNone/>
              <a:defRPr/>
            </a:pPr>
            <a:r>
              <a:rPr kumimoji="0" lang="zh-CN" altLang="en-US"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rPr>
              <a:t>小</a:t>
            </a:r>
            <a:r>
              <a:rPr kumimoji="0" lang="en-US" altLang="zh-CN"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rPr>
              <a:t>学数学</a:t>
            </a:r>
            <a:r>
              <a:rPr kumimoji="0" lang="zh-CN" altLang="en-US"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rPr>
              <a:t>设计的价值和内涵</a:t>
            </a: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600" b="1" dirty="0">
                <a:solidFill>
                  <a:srgbClr val="6B799C"/>
                </a:solidFill>
                <a:latin typeface="幼圆" panose="02010509060101010101" pitchFamily="49" charset="-122"/>
                <a:ea typeface="幼圆" panose="02010509060101010101" pitchFamily="49" charset="-122"/>
              </a:rPr>
              <a:t>小学数学教学设计文本的撰写与评判</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7" name="矩形: 圆角 6"/>
          <p:cNvSpPr/>
          <p:nvPr/>
        </p:nvSpPr>
        <p:spPr>
          <a:xfrm>
            <a:off x="1140812" y="1123144"/>
            <a:ext cx="4632191" cy="646331"/>
          </a:xfrm>
          <a:prstGeom prst="roundRect">
            <a:avLst>
              <a:gd name="adj" fmla="val 20464"/>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923082" y="1800456"/>
            <a:ext cx="10605303" cy="5016758"/>
          </a:xfrm>
          <a:prstGeom prst="rect">
            <a:avLst/>
          </a:prstGeom>
          <a:noFill/>
        </p:spPr>
        <p:txBody>
          <a:bodyPr wrap="square">
            <a:spAutoFit/>
          </a:bodyPr>
          <a:lstStyle/>
          <a:p>
            <a:r>
              <a:rPr lang="en-US" altLang="zh-CN" sz="2000" dirty="0">
                <a:solidFill>
                  <a:srgbClr val="8691AE"/>
                </a:solidFill>
              </a:rPr>
              <a:t>5. </a:t>
            </a:r>
            <a:r>
              <a:rPr lang="zh-CN" altLang="en-US" sz="2000" dirty="0">
                <a:solidFill>
                  <a:srgbClr val="8691AE"/>
                </a:solidFill>
              </a:rPr>
              <a:t>教学过程最好分成若干环节，并写出关键性步骤，能阐明自己的设计意图</a:t>
            </a:r>
          </a:p>
          <a:p>
            <a:r>
              <a:rPr lang="zh-CN" altLang="en-US" sz="2000" dirty="0">
                <a:solidFill>
                  <a:srgbClr val="8691AE"/>
                </a:solidFill>
              </a:rPr>
              <a:t>在进行教学设计时，需要对课堂的过程有较好的大局认识，能整体性规划，因此最好能将其分为若干环节，每个环节有明确的目的，并设定大致的时间分配。一般来说，小学数学课堂教学可分为引入、新知、讲解、练习、总结等环节。在撰写教学设计文本时，每个环节中的关键性步骤可以由问答形式组成，当然学生的回答需要准备若干种预设。每个环节是一个微课堂，做出相应的规划，并写出设计的意图，主要目的在于先说服自己为什么要这么做，这样有助于深化教师对课堂教学的认识，实现从感性到理性的飞跃。</a:t>
            </a:r>
          </a:p>
          <a:p>
            <a:endParaRPr lang="zh-CN" altLang="en-US" sz="2000" dirty="0">
              <a:solidFill>
                <a:srgbClr val="8691AE"/>
              </a:solidFill>
            </a:endParaRPr>
          </a:p>
          <a:p>
            <a:r>
              <a:rPr lang="en-US" altLang="zh-CN" sz="2000" dirty="0">
                <a:solidFill>
                  <a:srgbClr val="8691AE"/>
                </a:solidFill>
              </a:rPr>
              <a:t>6. </a:t>
            </a:r>
            <a:r>
              <a:rPr lang="zh-CN" altLang="en-US" sz="2000" dirty="0">
                <a:solidFill>
                  <a:srgbClr val="8691AE"/>
                </a:solidFill>
              </a:rPr>
              <a:t>教学设计不应包括教学反思</a:t>
            </a:r>
          </a:p>
          <a:p>
            <a:r>
              <a:rPr lang="zh-CN" altLang="en-US" sz="2000" dirty="0">
                <a:solidFill>
                  <a:srgbClr val="8691AE"/>
                </a:solidFill>
              </a:rPr>
              <a:t>教学设计是对即将实施的课堂教学的计划，而反思往往是经历过后的总结，一些教师在撰写教学设计时包括了教学反思，这在逻辑上是站不住脚的。有些学校印制的教学设计模板中包括了教学反思一栏，但这个不应是在撰写教学设计时填写的，而应在实施后填写。教师在撰写教学设计后，如果还有一些其他想法，只要还没实施，都可以再对教学设计进行修改。一般来说，修改教学设计可以和教学课件相互结合，直到觉得没有更好的替代方案为止。教学实施后，如果有心得体会，可以写教学反思，这个过程也是一个重新认识自己、更细致地认识课堂教学的过程，这个过程对教师的专业发展也是十分有帮助的。</a:t>
            </a:r>
          </a:p>
        </p:txBody>
      </p:sp>
      <p:sp>
        <p:nvSpPr>
          <p:cNvPr id="5" name="文本框 4"/>
          <p:cNvSpPr txBox="1"/>
          <p:nvPr/>
        </p:nvSpPr>
        <p:spPr>
          <a:xfrm>
            <a:off x="1141095" y="1261745"/>
            <a:ext cx="4836624" cy="400110"/>
          </a:xfrm>
          <a:prstGeom prst="rect">
            <a:avLst/>
          </a:prstGeom>
          <a:noFill/>
        </p:spPr>
        <p:txBody>
          <a:bodyPr wrap="square" rtlCol="0">
            <a:spAutoFit/>
          </a:bodyPr>
          <a:lstStyle/>
          <a:p>
            <a:r>
              <a:rPr lang="zh-CN" altLang="en-US" sz="2000" b="1" dirty="0">
                <a:solidFill>
                  <a:schemeClr val="bg1"/>
                </a:solidFill>
              </a:rPr>
              <a:t>（三）教学设计文本撰写的注意事项</a:t>
            </a:r>
          </a:p>
        </p:txBody>
      </p:sp>
    </p:spTree>
    <p:extLst>
      <p:ext uri="{BB962C8B-B14F-4D97-AF65-F5344CB8AC3E}">
        <p14:creationId xmlns:p14="http://schemas.microsoft.com/office/powerpoint/2010/main" val="1827294954"/>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73207" y="385072"/>
            <a:ext cx="12118004"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a:t>
            </a:r>
            <a:r>
              <a:rPr lang="zh-CN" altLang="en-US" sz="3600" b="1" dirty="0">
                <a:solidFill>
                  <a:srgbClr val="6B799C"/>
                </a:solidFill>
                <a:latin typeface="幼圆" panose="02010509060101010101" pitchFamily="49" charset="-122"/>
                <a:ea typeface="幼圆" panose="02010509060101010101" pitchFamily="49" charset="-122"/>
              </a:rPr>
              <a:t>、小学数学教学设计的基本格式</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9" name="文本框 8"/>
          <p:cNvSpPr txBox="1"/>
          <p:nvPr/>
        </p:nvSpPr>
        <p:spPr>
          <a:xfrm>
            <a:off x="923082" y="1173254"/>
            <a:ext cx="10080198" cy="707886"/>
          </a:xfrm>
          <a:prstGeom prst="rect">
            <a:avLst/>
          </a:prstGeom>
          <a:noFill/>
        </p:spPr>
        <p:txBody>
          <a:bodyPr wrap="square">
            <a:spAutoFit/>
          </a:bodyPr>
          <a:lstStyle/>
          <a:p>
            <a:r>
              <a:rPr lang="zh-CN" altLang="en-US" sz="2000" dirty="0">
                <a:solidFill>
                  <a:srgbClr val="8691AE"/>
                </a:solidFill>
              </a:rPr>
              <a:t>教学设计没有统一的格式，只要各种要素都兼顾了，写成怎样的格式都可以，如果要归纳，大致可分为表格型、文本型和混合型三种。</a:t>
            </a:r>
          </a:p>
        </p:txBody>
      </p:sp>
      <p:sp>
        <p:nvSpPr>
          <p:cNvPr id="11" name="文本框 10"/>
          <p:cNvSpPr txBox="1"/>
          <p:nvPr/>
        </p:nvSpPr>
        <p:spPr>
          <a:xfrm>
            <a:off x="923082" y="1901216"/>
            <a:ext cx="10678913" cy="3784600"/>
          </a:xfrm>
          <a:prstGeom prst="rect">
            <a:avLst/>
          </a:prstGeom>
          <a:noFill/>
        </p:spPr>
        <p:txBody>
          <a:bodyPr wrap="square">
            <a:spAutoFit/>
          </a:bodyPr>
          <a:lstStyle/>
          <a:p>
            <a:r>
              <a:rPr lang="zh-CN" altLang="en-US" sz="2000" b="1" dirty="0">
                <a:solidFill>
                  <a:srgbClr val="8691AE"/>
                </a:solidFill>
              </a:rPr>
              <a:t>（一） 表格型</a:t>
            </a:r>
          </a:p>
          <a:p>
            <a:r>
              <a:rPr lang="zh-CN" altLang="en-US" sz="2000" dirty="0">
                <a:solidFill>
                  <a:srgbClr val="8691AE"/>
                </a:solidFill>
              </a:rPr>
              <a:t>顾名思义，表格型就是采用表格形式，将课堂教学各要素填写进去，大致如表</a:t>
            </a:r>
            <a:r>
              <a:rPr lang="en-US" altLang="zh-CN" sz="2000" dirty="0">
                <a:solidFill>
                  <a:srgbClr val="8691AE"/>
                </a:solidFill>
              </a:rPr>
              <a:t>2-1</a:t>
            </a:r>
            <a:r>
              <a:rPr lang="zh-CN" altLang="en-US" sz="2000" dirty="0">
                <a:solidFill>
                  <a:srgbClr val="8691AE"/>
                </a:solidFill>
              </a:rPr>
              <a:t>所示。</a:t>
            </a:r>
            <a:endParaRPr lang="en-US" altLang="zh-CN" sz="2000" dirty="0">
              <a:solidFill>
                <a:srgbClr val="8691AE"/>
              </a:solidFill>
            </a:endParaRPr>
          </a:p>
          <a:p>
            <a:endParaRPr lang="zh-CN" altLang="en-US" sz="2000" dirty="0">
              <a:solidFill>
                <a:srgbClr val="8691AE"/>
              </a:solidFill>
            </a:endParaRPr>
          </a:p>
          <a:p>
            <a:pPr algn="ctr"/>
            <a:r>
              <a:rPr lang="zh-CN" altLang="en-US" sz="2000" dirty="0">
                <a:solidFill>
                  <a:srgbClr val="8691AE"/>
                </a:solidFill>
              </a:rPr>
              <a:t>表</a:t>
            </a:r>
            <a:r>
              <a:rPr lang="en-US" altLang="zh-CN" sz="2000" dirty="0">
                <a:solidFill>
                  <a:srgbClr val="8691AE"/>
                </a:solidFill>
              </a:rPr>
              <a:t>2-1  </a:t>
            </a:r>
            <a:r>
              <a:rPr lang="zh-CN" altLang="en-US" sz="2000" dirty="0">
                <a:solidFill>
                  <a:srgbClr val="8691AE"/>
                </a:solidFill>
              </a:rPr>
              <a:t>表格型教学设计格式</a:t>
            </a:r>
            <a:endParaRPr lang="en-US" altLang="zh-CN" sz="2000" dirty="0">
              <a:solidFill>
                <a:srgbClr val="8691AE"/>
              </a:solidFill>
            </a:endParaRPr>
          </a:p>
          <a:p>
            <a:r>
              <a:rPr lang="en-US" altLang="zh-CN" sz="2000" dirty="0">
                <a:solidFill>
                  <a:srgbClr val="8691AE"/>
                </a:solidFill>
              </a:rPr>
              <a:t>  </a:t>
            </a:r>
          </a:p>
          <a:p>
            <a:endParaRPr lang="en-US" altLang="zh-CN" sz="2000" dirty="0">
              <a:solidFill>
                <a:srgbClr val="8691AE"/>
              </a:solidFill>
            </a:endParaRPr>
          </a:p>
          <a:p>
            <a:endParaRPr lang="en-US" altLang="zh-CN" sz="2000" dirty="0">
              <a:solidFill>
                <a:srgbClr val="8691AE"/>
              </a:solidFill>
            </a:endParaRPr>
          </a:p>
          <a:p>
            <a:endParaRPr lang="en-US" altLang="zh-CN" sz="2000" dirty="0">
              <a:solidFill>
                <a:srgbClr val="8691AE"/>
              </a:solidFill>
            </a:endParaRPr>
          </a:p>
          <a:p>
            <a:endParaRPr lang="en-US" altLang="zh-CN" sz="2000" dirty="0">
              <a:solidFill>
                <a:srgbClr val="8691AE"/>
              </a:solidFill>
            </a:endParaRPr>
          </a:p>
          <a:p>
            <a:endParaRPr lang="en-US" altLang="zh-CN" sz="2000" dirty="0">
              <a:solidFill>
                <a:srgbClr val="8691AE"/>
              </a:solidFill>
            </a:endParaRPr>
          </a:p>
          <a:p>
            <a:endParaRPr lang="en-US" altLang="zh-CN" sz="2000" dirty="0">
              <a:solidFill>
                <a:srgbClr val="8691AE"/>
              </a:solidFill>
            </a:endParaRPr>
          </a:p>
          <a:p>
            <a:endParaRPr lang="en-US" altLang="zh-CN" sz="2000" dirty="0">
              <a:solidFill>
                <a:srgbClr val="8691AE"/>
              </a:solidFill>
            </a:endParaRPr>
          </a:p>
        </p:txBody>
      </p:sp>
      <p:graphicFrame>
        <p:nvGraphicFramePr>
          <p:cNvPr id="3" name="表格 2"/>
          <p:cNvGraphicFramePr>
            <a:graphicFrameLocks noGrp="1"/>
          </p:cNvGraphicFramePr>
          <p:nvPr/>
        </p:nvGraphicFramePr>
        <p:xfrm>
          <a:off x="1507524" y="3643184"/>
          <a:ext cx="9403492" cy="2840684"/>
        </p:xfrm>
        <a:graphic>
          <a:graphicData uri="http://schemas.openxmlformats.org/drawingml/2006/table">
            <a:tbl>
              <a:tblPr firstRow="1" bandRow="1">
                <a:tableStyleId>{5C22544A-7EE6-4342-B048-85BDC9FD1C3A}</a:tableStyleId>
              </a:tblPr>
              <a:tblGrid>
                <a:gridCol w="1943667">
                  <a:extLst>
                    <a:ext uri="{9D8B030D-6E8A-4147-A177-3AD203B41FA5}">
                      <a16:colId xmlns:a16="http://schemas.microsoft.com/office/drawing/2014/main" val="20000"/>
                    </a:ext>
                  </a:extLst>
                </a:gridCol>
                <a:gridCol w="7459825">
                  <a:extLst>
                    <a:ext uri="{9D8B030D-6E8A-4147-A177-3AD203B41FA5}">
                      <a16:colId xmlns:a16="http://schemas.microsoft.com/office/drawing/2014/main" val="20001"/>
                    </a:ext>
                  </a:extLst>
                </a:gridCol>
              </a:tblGrid>
              <a:tr h="442704">
                <a:tc>
                  <a:txBody>
                    <a:bodyPr/>
                    <a:lstStyle/>
                    <a:p>
                      <a:pPr algn="ctr"/>
                      <a:r>
                        <a:rPr lang="zh-CN" altLang="en-US" dirty="0">
                          <a:solidFill>
                            <a:srgbClr val="8691AE"/>
                          </a:solidFill>
                        </a:rPr>
                        <a:t>标题</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479596">
                <a:tc>
                  <a:txBody>
                    <a:bodyPr/>
                    <a:lstStyle/>
                    <a:p>
                      <a:pPr algn="ctr"/>
                      <a:r>
                        <a:rPr kumimoji="0" lang="zh-CN" altLang="en-US" sz="2000" b="0" i="0" u="none" strike="noStrike" kern="1200" cap="none" spc="0" normalizeH="0" baseline="0" noProof="0" dirty="0">
                          <a:ln>
                            <a:noFill/>
                          </a:ln>
                          <a:solidFill>
                            <a:srgbClr val="8691AE"/>
                          </a:solidFill>
                          <a:effectLst/>
                          <a:uLnTx/>
                          <a:uFillTx/>
                          <a:latin typeface="+mn-lt"/>
                          <a:ea typeface="+mn-ea"/>
                          <a:cs typeface="+mn-cs"/>
                        </a:rPr>
                        <a:t>教学内容</a:t>
                      </a:r>
                      <a:endParaRPr lang="zh-CN" altLang="en-US" dirty="0">
                        <a:solidFill>
                          <a:srgbClr val="8691AE"/>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479596">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8691AE"/>
                          </a:solidFill>
                          <a:effectLst/>
                          <a:uLnTx/>
                          <a:uFillTx/>
                          <a:latin typeface="+mn-lt"/>
                          <a:ea typeface="+mn-ea"/>
                          <a:cs typeface="+mn-cs"/>
                        </a:rPr>
                        <a:t>学情分析</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479596">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8691AE"/>
                          </a:solidFill>
                          <a:effectLst/>
                          <a:uLnTx/>
                          <a:uFillTx/>
                          <a:latin typeface="+mn-lt"/>
                          <a:ea typeface="+mn-ea"/>
                          <a:cs typeface="+mn-cs"/>
                        </a:rPr>
                        <a:t>教学目标</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479596">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2000" b="0" i="0" u="none" strike="noStrike" kern="1200" cap="none" spc="0" normalizeH="0" baseline="0" noProof="0" dirty="0">
                          <a:ln>
                            <a:noFill/>
                          </a:ln>
                          <a:solidFill>
                            <a:srgbClr val="8691AE"/>
                          </a:solidFill>
                          <a:effectLst/>
                          <a:uLnTx/>
                          <a:uFillTx/>
                          <a:latin typeface="+mn-lt"/>
                          <a:ea typeface="+mn-ea"/>
                          <a:cs typeface="+mn-cs"/>
                        </a:rPr>
                        <a:t>教学重难点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479596">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2000" b="0" i="0" u="none" strike="noStrike" kern="1200" cap="none" spc="0" normalizeH="0" baseline="0" noProof="0" dirty="0">
                          <a:ln>
                            <a:noFill/>
                          </a:ln>
                          <a:solidFill>
                            <a:srgbClr val="8691AE"/>
                          </a:solidFill>
                          <a:effectLst/>
                          <a:uLnTx/>
                          <a:uFillTx/>
                          <a:latin typeface="+mn-lt"/>
                          <a:ea typeface="+mn-ea"/>
                          <a:cs typeface="+mn-cs"/>
                        </a:rPr>
                        <a:t>……</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a:t>
            </a:r>
            <a:r>
              <a:rPr lang="zh-CN" altLang="en-US" sz="3600" b="1" dirty="0">
                <a:solidFill>
                  <a:srgbClr val="6B799C"/>
                </a:solidFill>
                <a:latin typeface="幼圆" panose="02010509060101010101" pitchFamily="49" charset="-122"/>
                <a:ea typeface="幼圆" panose="02010509060101010101" pitchFamily="49" charset="-122"/>
              </a:rPr>
              <a:t>小学</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数学教学设计的基本格式</a:t>
            </a: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graphicFrame>
        <p:nvGraphicFramePr>
          <p:cNvPr id="4" name="表格 3"/>
          <p:cNvGraphicFramePr>
            <a:graphicFrameLocks noGrp="1"/>
          </p:cNvGraphicFramePr>
          <p:nvPr/>
        </p:nvGraphicFramePr>
        <p:xfrm>
          <a:off x="1396312" y="1420307"/>
          <a:ext cx="9218140" cy="2966720"/>
        </p:xfrm>
        <a:graphic>
          <a:graphicData uri="http://schemas.openxmlformats.org/drawingml/2006/table">
            <a:tbl>
              <a:tblPr firstRow="1" bandRow="1">
                <a:tableStyleId>{5C22544A-7EE6-4342-B048-85BDC9FD1C3A}</a:tableStyleId>
              </a:tblPr>
              <a:tblGrid>
                <a:gridCol w="1843628">
                  <a:extLst>
                    <a:ext uri="{9D8B030D-6E8A-4147-A177-3AD203B41FA5}">
                      <a16:colId xmlns:a16="http://schemas.microsoft.com/office/drawing/2014/main" val="20000"/>
                    </a:ext>
                  </a:extLst>
                </a:gridCol>
                <a:gridCol w="1843628">
                  <a:extLst>
                    <a:ext uri="{9D8B030D-6E8A-4147-A177-3AD203B41FA5}">
                      <a16:colId xmlns:a16="http://schemas.microsoft.com/office/drawing/2014/main" val="20001"/>
                    </a:ext>
                  </a:extLst>
                </a:gridCol>
                <a:gridCol w="1843628">
                  <a:extLst>
                    <a:ext uri="{9D8B030D-6E8A-4147-A177-3AD203B41FA5}">
                      <a16:colId xmlns:a16="http://schemas.microsoft.com/office/drawing/2014/main" val="20002"/>
                    </a:ext>
                  </a:extLst>
                </a:gridCol>
                <a:gridCol w="1843628">
                  <a:extLst>
                    <a:ext uri="{9D8B030D-6E8A-4147-A177-3AD203B41FA5}">
                      <a16:colId xmlns:a16="http://schemas.microsoft.com/office/drawing/2014/main" val="20003"/>
                    </a:ext>
                  </a:extLst>
                </a:gridCol>
                <a:gridCol w="1843628">
                  <a:extLst>
                    <a:ext uri="{9D8B030D-6E8A-4147-A177-3AD203B41FA5}">
                      <a16:colId xmlns:a16="http://schemas.microsoft.com/office/drawing/2014/main" val="20004"/>
                    </a:ext>
                  </a:extLst>
                </a:gridCol>
              </a:tblGrid>
              <a:tr h="370840">
                <a:tc gridSpan="5">
                  <a:txBody>
                    <a:bodyPr/>
                    <a:lstStyle/>
                    <a:p>
                      <a:pPr algn="ctr"/>
                      <a:r>
                        <a:rPr lang="zh-CN" altLang="en-US" dirty="0">
                          <a:solidFill>
                            <a:srgbClr val="6B799C"/>
                          </a:solidFill>
                        </a:rPr>
                        <a:t>教学过程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370840">
                <a:tc>
                  <a:txBody>
                    <a:bodyPr/>
                    <a:lstStyle/>
                    <a:p>
                      <a:pPr algn="ctr"/>
                      <a:r>
                        <a:rPr lang="zh-CN" altLang="en-US" dirty="0">
                          <a:solidFill>
                            <a:srgbClr val="6B799C"/>
                          </a:solidFill>
                        </a:rPr>
                        <a:t>环节</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内容</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教学形式</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设计意图</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dirty="0">
                          <a:solidFill>
                            <a:srgbClr val="6B799C"/>
                          </a:solidFill>
                        </a:rPr>
                        <a:t>计划用时</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370840">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370840">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370840">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r h="370840">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5"/>
                  </a:ext>
                </a:extLst>
              </a:tr>
              <a:tr h="370840">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r h="370840">
                <a:tc>
                  <a:txBody>
                    <a:bodyPr/>
                    <a:lstStyle/>
                    <a:p>
                      <a:pPr algn="ctr"/>
                      <a:r>
                        <a:rPr lang="zh-CN" altLang="en-US" dirty="0">
                          <a:solidFill>
                            <a:srgbClr val="6B799C"/>
                          </a:solidFill>
                        </a:rPr>
                        <a:t>作业</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4">
                  <a:txBody>
                    <a:bodyPr/>
                    <a:lstStyle/>
                    <a:p>
                      <a:pPr algn="ctr"/>
                      <a:endParaRPr lang="zh-CN" altLang="en-US" dirty="0">
                        <a:solidFill>
                          <a:srgbClr val="6B799C"/>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zh-CN"/>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7"/>
                  </a:ext>
                </a:extLst>
              </a:tr>
            </a:tbl>
          </a:graphicData>
        </a:graphic>
      </p:graphicFrame>
      <p:sp>
        <p:nvSpPr>
          <p:cNvPr id="5" name="文本框 4"/>
          <p:cNvSpPr txBox="1"/>
          <p:nvPr/>
        </p:nvSpPr>
        <p:spPr>
          <a:xfrm>
            <a:off x="10441460" y="1035718"/>
            <a:ext cx="914400" cy="369332"/>
          </a:xfrm>
          <a:prstGeom prst="rect">
            <a:avLst/>
          </a:prstGeom>
          <a:noFill/>
        </p:spPr>
        <p:txBody>
          <a:bodyPr wrap="square" rtlCol="0">
            <a:spAutoFit/>
          </a:bodyPr>
          <a:lstStyle/>
          <a:p>
            <a:r>
              <a:rPr lang="zh-CN" altLang="en-US" dirty="0"/>
              <a:t>续表</a:t>
            </a:r>
          </a:p>
        </p:txBody>
      </p:sp>
      <p:sp>
        <p:nvSpPr>
          <p:cNvPr id="7" name="文本框 6"/>
          <p:cNvSpPr txBox="1"/>
          <p:nvPr/>
        </p:nvSpPr>
        <p:spPr>
          <a:xfrm>
            <a:off x="1507524" y="5001128"/>
            <a:ext cx="9106928" cy="1200329"/>
          </a:xfrm>
          <a:prstGeom prst="rect">
            <a:avLst/>
          </a:prstGeom>
          <a:noFill/>
        </p:spPr>
        <p:txBody>
          <a:bodyPr wrap="square">
            <a:spAutoFit/>
          </a:bodyPr>
          <a:lstStyle/>
          <a:p>
            <a:r>
              <a:rPr lang="zh-CN" altLang="en-US" sz="2400" dirty="0">
                <a:solidFill>
                  <a:srgbClr val="6B799C"/>
                </a:solidFill>
              </a:rPr>
              <a:t>表格型的优势是清晰、不容易忘记、便于转写到新的教学内容中。但是也存在不足，尤其是内容中有较多数学公式和图片时，某一栏就会显得特别长，不便于阅读。</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23082" y="374130"/>
            <a:ext cx="12118004"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a:t>
            </a:r>
            <a:r>
              <a:rPr lang="zh-CN" altLang="en-US" sz="3600" b="1" dirty="0">
                <a:solidFill>
                  <a:srgbClr val="6B799C"/>
                </a:solidFill>
                <a:latin typeface="幼圆" panose="02010509060101010101" pitchFamily="49" charset="-122"/>
                <a:ea typeface="幼圆" panose="02010509060101010101" pitchFamily="49" charset="-122"/>
              </a:rPr>
              <a:t>小学</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数学教学设计的基本格式</a:t>
            </a: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11" name="文本框 10"/>
          <p:cNvSpPr txBox="1"/>
          <p:nvPr/>
        </p:nvSpPr>
        <p:spPr>
          <a:xfrm>
            <a:off x="413440" y="1020461"/>
            <a:ext cx="11412800" cy="5939155"/>
          </a:xfrm>
          <a:prstGeom prst="rect">
            <a:avLst/>
          </a:prstGeom>
          <a:noFill/>
        </p:spPr>
        <p:txBody>
          <a:bodyPr wrap="square">
            <a:spAutoFit/>
          </a:bodyPr>
          <a:lstStyle/>
          <a:p>
            <a:r>
              <a:rPr lang="zh-CN" altLang="en-US" sz="2000" b="1" dirty="0">
                <a:solidFill>
                  <a:srgbClr val="8691AE"/>
                </a:solidFill>
              </a:rPr>
              <a:t>（二） 文本型</a:t>
            </a:r>
          </a:p>
          <a:p>
            <a:r>
              <a:rPr lang="zh-CN" altLang="en-US" sz="2000" dirty="0">
                <a:solidFill>
                  <a:srgbClr val="8691AE"/>
                </a:solidFill>
              </a:rPr>
              <a:t>文本型就是去掉表格的外框后，用文字表述课堂教学的各要素，各条内容用栏目区分。大致包括标题、教学内容分析、教学对象分析、教学目标、教学重难点、教学过程和板书设计等栏目内容。</a:t>
            </a:r>
          </a:p>
          <a:p>
            <a:r>
              <a:rPr lang="zh-CN" altLang="en-US" sz="2000" dirty="0">
                <a:solidFill>
                  <a:srgbClr val="8691AE"/>
                </a:solidFill>
              </a:rPr>
              <a:t>例如，大致格式可如下所示：</a:t>
            </a:r>
          </a:p>
          <a:p>
            <a:r>
              <a:rPr lang="en-US" altLang="zh-CN" sz="2000" dirty="0">
                <a:solidFill>
                  <a:srgbClr val="8691AE"/>
                </a:solidFill>
              </a:rPr>
              <a:t>1.3  </a:t>
            </a:r>
            <a:r>
              <a:rPr lang="zh-CN" altLang="en-US" sz="2000" dirty="0">
                <a:solidFill>
                  <a:srgbClr val="8691AE"/>
                </a:solidFill>
              </a:rPr>
              <a:t>分数的初步认识</a:t>
            </a:r>
          </a:p>
          <a:p>
            <a:r>
              <a:rPr lang="zh-CN" altLang="en-US" sz="2000" dirty="0">
                <a:solidFill>
                  <a:srgbClr val="8691AE"/>
                </a:solidFill>
              </a:rPr>
              <a:t>一、 教材分析</a:t>
            </a:r>
          </a:p>
          <a:p>
            <a:r>
              <a:rPr lang="zh-CN" altLang="en-US" sz="2000" dirty="0">
                <a:solidFill>
                  <a:srgbClr val="8691AE"/>
                </a:solidFill>
              </a:rPr>
              <a:t>二、 学情分析</a:t>
            </a:r>
          </a:p>
          <a:p>
            <a:r>
              <a:rPr lang="zh-CN" altLang="en-US" sz="2000" dirty="0">
                <a:solidFill>
                  <a:srgbClr val="8691AE"/>
                </a:solidFill>
              </a:rPr>
              <a:t>三、 教学目标</a:t>
            </a:r>
          </a:p>
          <a:p>
            <a:r>
              <a:rPr lang="zh-CN" altLang="en-US" sz="2000" dirty="0">
                <a:solidFill>
                  <a:srgbClr val="8691AE"/>
                </a:solidFill>
              </a:rPr>
              <a:t>四、 教学重难点</a:t>
            </a:r>
          </a:p>
          <a:p>
            <a:r>
              <a:rPr lang="zh-CN" altLang="en-US" sz="2000" dirty="0">
                <a:solidFill>
                  <a:srgbClr val="8691AE"/>
                </a:solidFill>
              </a:rPr>
              <a:t>五、 教学过程</a:t>
            </a:r>
          </a:p>
          <a:p>
            <a:r>
              <a:rPr lang="zh-CN" altLang="en-US" sz="2000" dirty="0">
                <a:solidFill>
                  <a:srgbClr val="8691AE"/>
                </a:solidFill>
              </a:rPr>
              <a:t>（一） 提出问题，导入新课（</a:t>
            </a:r>
            <a:r>
              <a:rPr lang="en-US" altLang="zh-CN" sz="2000" dirty="0">
                <a:solidFill>
                  <a:srgbClr val="8691AE"/>
                </a:solidFill>
              </a:rPr>
              <a:t>5min</a:t>
            </a:r>
            <a:r>
              <a:rPr lang="zh-CN" altLang="en-US" sz="2000" dirty="0">
                <a:solidFill>
                  <a:srgbClr val="8691AE"/>
                </a:solidFill>
              </a:rPr>
              <a:t>）</a:t>
            </a:r>
          </a:p>
          <a:p>
            <a:r>
              <a:rPr lang="zh-CN" altLang="en-US" sz="2000" dirty="0">
                <a:solidFill>
                  <a:srgbClr val="8691AE"/>
                </a:solidFill>
              </a:rPr>
              <a:t>（二） 探究问题，习得新知（</a:t>
            </a:r>
            <a:r>
              <a:rPr lang="en-US" altLang="zh-CN" sz="2000" dirty="0">
                <a:solidFill>
                  <a:srgbClr val="8691AE"/>
                </a:solidFill>
              </a:rPr>
              <a:t>10min</a:t>
            </a:r>
            <a:r>
              <a:rPr lang="zh-CN" altLang="en-US" sz="2000" dirty="0">
                <a:solidFill>
                  <a:srgbClr val="8691AE"/>
                </a:solidFill>
              </a:rPr>
              <a:t>）</a:t>
            </a:r>
          </a:p>
          <a:p>
            <a:r>
              <a:rPr lang="zh-CN" altLang="en-US" sz="2000" dirty="0">
                <a:solidFill>
                  <a:srgbClr val="8691AE"/>
                </a:solidFill>
              </a:rPr>
              <a:t>（三） 合作学习，巩固新知（</a:t>
            </a:r>
            <a:r>
              <a:rPr lang="en-US" altLang="zh-CN" sz="2000" dirty="0">
                <a:solidFill>
                  <a:srgbClr val="8691AE"/>
                </a:solidFill>
              </a:rPr>
              <a:t>15min</a:t>
            </a:r>
            <a:r>
              <a:rPr lang="zh-CN" altLang="en-US" sz="2000" dirty="0">
                <a:solidFill>
                  <a:srgbClr val="8691AE"/>
                </a:solidFill>
              </a:rPr>
              <a:t>）</a:t>
            </a:r>
          </a:p>
          <a:p>
            <a:r>
              <a:rPr lang="zh-CN" altLang="en-US" sz="2000" dirty="0">
                <a:solidFill>
                  <a:srgbClr val="8691AE"/>
                </a:solidFill>
              </a:rPr>
              <a:t>（四）说说写写，运用新知（</a:t>
            </a:r>
            <a:r>
              <a:rPr lang="en-US" altLang="zh-CN" sz="2000" dirty="0">
                <a:solidFill>
                  <a:srgbClr val="8691AE"/>
                </a:solidFill>
              </a:rPr>
              <a:t>10min</a:t>
            </a:r>
            <a:r>
              <a:rPr lang="zh-CN" altLang="en-US" sz="2000" dirty="0">
                <a:solidFill>
                  <a:srgbClr val="8691AE"/>
                </a:solidFill>
              </a:rPr>
              <a:t>）</a:t>
            </a:r>
          </a:p>
          <a:p>
            <a:r>
              <a:rPr lang="zh-CN" altLang="en-US" sz="2000" dirty="0">
                <a:solidFill>
                  <a:srgbClr val="8691AE"/>
                </a:solidFill>
              </a:rPr>
              <a:t>（五） 课堂小结，布置作业（</a:t>
            </a:r>
            <a:r>
              <a:rPr lang="en-US" altLang="zh-CN" sz="2000" dirty="0">
                <a:solidFill>
                  <a:srgbClr val="8691AE"/>
                </a:solidFill>
              </a:rPr>
              <a:t>5min</a:t>
            </a:r>
            <a:r>
              <a:rPr lang="zh-CN" altLang="en-US" sz="2000" dirty="0">
                <a:solidFill>
                  <a:srgbClr val="8691AE"/>
                </a:solidFill>
              </a:rPr>
              <a:t>）</a:t>
            </a:r>
          </a:p>
          <a:p>
            <a:r>
              <a:rPr lang="zh-CN" altLang="en-US" sz="2000" dirty="0">
                <a:solidFill>
                  <a:srgbClr val="8691AE"/>
                </a:solidFill>
              </a:rPr>
              <a:t>六、 板书设计</a:t>
            </a:r>
          </a:p>
          <a:p>
            <a:r>
              <a:rPr lang="zh-CN" altLang="en-US" sz="2000" dirty="0">
                <a:solidFill>
                  <a:srgbClr val="8691AE"/>
                </a:solidFill>
              </a:rPr>
              <a:t>文本型的优势是格式可根据需要自己调整，适合文字、图片和公式符号等各种表达方式。但是，在直观性方面会略差一些，而且容易忘记一些内容的表述，例如设计意图等，在撰写过程中教师要时刻提醒自己。</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714738" y="261849"/>
            <a:ext cx="12118004"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a:t>
            </a:r>
            <a:r>
              <a:rPr lang="zh-CN" altLang="en-US" sz="3600" b="1" dirty="0">
                <a:solidFill>
                  <a:srgbClr val="6B799C"/>
                </a:solidFill>
                <a:latin typeface="幼圆" panose="02010509060101010101" pitchFamily="49" charset="-122"/>
                <a:ea typeface="幼圆" panose="02010509060101010101" pitchFamily="49" charset="-122"/>
              </a:rPr>
              <a:t>小学</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数学教学设计的基本格式</a:t>
            </a: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11" name="文本框 10"/>
          <p:cNvSpPr txBox="1"/>
          <p:nvPr/>
        </p:nvSpPr>
        <p:spPr>
          <a:xfrm>
            <a:off x="629167" y="1098258"/>
            <a:ext cx="10639751" cy="4093428"/>
          </a:xfrm>
          <a:prstGeom prst="rect">
            <a:avLst/>
          </a:prstGeom>
          <a:noFill/>
        </p:spPr>
        <p:txBody>
          <a:bodyPr wrap="square">
            <a:spAutoFit/>
          </a:bodyPr>
          <a:lstStyle/>
          <a:p>
            <a:r>
              <a:rPr lang="zh-CN" altLang="en-US" b="1" dirty="0">
                <a:solidFill>
                  <a:srgbClr val="8691AE"/>
                </a:solidFill>
              </a:rPr>
              <a:t>（三） 混合型</a:t>
            </a:r>
            <a:endParaRPr lang="zh-CN" altLang="en-US" dirty="0">
              <a:solidFill>
                <a:srgbClr val="8691AE"/>
              </a:solidFill>
            </a:endParaRPr>
          </a:p>
          <a:p>
            <a:r>
              <a:rPr lang="zh-CN" altLang="en-US" sz="2000" dirty="0">
                <a:solidFill>
                  <a:srgbClr val="8691AE"/>
                </a:solidFill>
              </a:rPr>
              <a:t>混合型就是将上面两种优势结合在一起，在教学过程之前的内容采用表格型，教学过程部分采用文本型。因为多数符号和图片会出现在教学过程部分，将其改为文本型后就可避免格式上的混乱。</a:t>
            </a:r>
            <a:endParaRPr lang="en-US" altLang="zh-CN" sz="2000" dirty="0">
              <a:solidFill>
                <a:srgbClr val="8691AE"/>
              </a:solidFill>
            </a:endParaRPr>
          </a:p>
          <a:p>
            <a:r>
              <a:rPr lang="zh-CN" altLang="en-US" sz="2000" dirty="0">
                <a:solidFill>
                  <a:srgbClr val="8691AE"/>
                </a:solidFill>
              </a:rPr>
              <a:t>例如，大致格式可如下所示：</a:t>
            </a: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a:p>
            <a:endParaRPr lang="en-US" altLang="zh-CN" dirty="0">
              <a:solidFill>
                <a:srgbClr val="8691AE"/>
              </a:solidFill>
            </a:endParaRPr>
          </a:p>
        </p:txBody>
      </p:sp>
      <p:graphicFrame>
        <p:nvGraphicFramePr>
          <p:cNvPr id="3" name="表格 2"/>
          <p:cNvGraphicFramePr>
            <a:graphicFrameLocks noGrp="1"/>
          </p:cNvGraphicFramePr>
          <p:nvPr/>
        </p:nvGraphicFramePr>
        <p:xfrm>
          <a:off x="1275614" y="2994302"/>
          <a:ext cx="9346855" cy="2727130"/>
        </p:xfrm>
        <a:graphic>
          <a:graphicData uri="http://schemas.openxmlformats.org/drawingml/2006/table">
            <a:tbl>
              <a:tblPr firstRow="1" bandRow="1">
                <a:tableStyleId>{5C22544A-7EE6-4342-B048-85BDC9FD1C3A}</a:tableStyleId>
              </a:tblPr>
              <a:tblGrid>
                <a:gridCol w="1806781">
                  <a:extLst>
                    <a:ext uri="{9D8B030D-6E8A-4147-A177-3AD203B41FA5}">
                      <a16:colId xmlns:a16="http://schemas.microsoft.com/office/drawing/2014/main" val="20000"/>
                    </a:ext>
                  </a:extLst>
                </a:gridCol>
                <a:gridCol w="2015418">
                  <a:extLst>
                    <a:ext uri="{9D8B030D-6E8A-4147-A177-3AD203B41FA5}">
                      <a16:colId xmlns:a16="http://schemas.microsoft.com/office/drawing/2014/main" val="20001"/>
                    </a:ext>
                  </a:extLst>
                </a:gridCol>
                <a:gridCol w="5524656">
                  <a:extLst>
                    <a:ext uri="{9D8B030D-6E8A-4147-A177-3AD203B41FA5}">
                      <a16:colId xmlns:a16="http://schemas.microsoft.com/office/drawing/2014/main" val="20002"/>
                    </a:ext>
                  </a:extLst>
                </a:gridCol>
              </a:tblGrid>
              <a:tr h="545426">
                <a:tc>
                  <a:txBody>
                    <a:bodyPr/>
                    <a:lstStyle/>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6B799C"/>
                          </a:solidFill>
                          <a:effectLst/>
                          <a:uLnTx/>
                          <a:uFillTx/>
                          <a:latin typeface="+mn-lt"/>
                          <a:ea typeface="+mn-ea"/>
                          <a:cs typeface="+mn-cs"/>
                        </a:rPr>
                        <a:t>标题</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545426">
                <a:tc>
                  <a:txBody>
                    <a:bodyPr/>
                    <a:lstStyle/>
                    <a:p>
                      <a:pPr algn="ctr"/>
                      <a:r>
                        <a:rPr lang="en-US" altLang="zh-CN" dirty="0">
                          <a:solidFill>
                            <a:srgbClr val="6B799C"/>
                          </a:solidFill>
                        </a:rPr>
                        <a:t>1</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CN" altLang="en-US" sz="1800" b="0" i="0" u="none" strike="noStrike" kern="1200" cap="none" spc="0" normalizeH="0" baseline="0" noProof="0" dirty="0">
                          <a:ln>
                            <a:noFill/>
                          </a:ln>
                          <a:solidFill>
                            <a:srgbClr val="6B799C"/>
                          </a:solidFill>
                          <a:effectLst/>
                          <a:uLnTx/>
                          <a:uFillTx/>
                          <a:latin typeface="+mn-lt"/>
                          <a:ea typeface="+mn-ea"/>
                          <a:cs typeface="+mn-cs"/>
                        </a:rPr>
                        <a:t>教学内容</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545426">
                <a:tc>
                  <a:txBody>
                    <a:bodyPr/>
                    <a:lstStyle/>
                    <a:p>
                      <a:pPr algn="ctr"/>
                      <a:r>
                        <a:rPr lang="en-US" altLang="zh-CN" dirty="0">
                          <a:solidFill>
                            <a:srgbClr val="6B799C"/>
                          </a:solidFill>
                        </a:rPr>
                        <a:t>2</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1800" b="0" i="0" u="none" strike="noStrike" kern="1200" cap="none" spc="0" normalizeH="0" baseline="0" noProof="0" dirty="0">
                          <a:ln>
                            <a:noFill/>
                          </a:ln>
                          <a:solidFill>
                            <a:srgbClr val="6B799C"/>
                          </a:solidFill>
                          <a:effectLst/>
                          <a:uLnTx/>
                          <a:uFillTx/>
                          <a:latin typeface="+mn-lt"/>
                          <a:ea typeface="+mn-ea"/>
                          <a:cs typeface="+mn-cs"/>
                        </a:rPr>
                        <a:t>学情分析</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2"/>
                  </a:ext>
                </a:extLst>
              </a:tr>
              <a:tr h="545426">
                <a:tc>
                  <a:txBody>
                    <a:bodyPr/>
                    <a:lstStyle/>
                    <a:p>
                      <a:pPr algn="ctr"/>
                      <a:r>
                        <a:rPr lang="en-US" altLang="zh-CN" dirty="0">
                          <a:solidFill>
                            <a:srgbClr val="6B799C"/>
                          </a:solidFill>
                        </a:rPr>
                        <a:t>3</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CN" altLang="en-US" sz="1800" b="0" i="0" u="none" strike="noStrike" kern="1200" cap="none" spc="0" normalizeH="0" baseline="0" noProof="0" dirty="0">
                          <a:ln>
                            <a:noFill/>
                          </a:ln>
                          <a:solidFill>
                            <a:srgbClr val="6B799C"/>
                          </a:solidFill>
                          <a:effectLst/>
                          <a:uLnTx/>
                          <a:uFillTx/>
                          <a:latin typeface="+mn-lt"/>
                          <a:ea typeface="+mn-ea"/>
                          <a:cs typeface="+mn-cs"/>
                        </a:rPr>
                        <a:t>教学目标</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3"/>
                  </a:ext>
                </a:extLst>
              </a:tr>
              <a:tr h="545426">
                <a:tc>
                  <a:txBody>
                    <a:bodyPr/>
                    <a:lstStyle/>
                    <a:p>
                      <a:pPr algn="ctr"/>
                      <a:r>
                        <a:rPr lang="en-US" altLang="zh-CN" dirty="0">
                          <a:solidFill>
                            <a:srgbClr val="6B799C"/>
                          </a:solidFill>
                        </a:rPr>
                        <a:t>4</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0" lang="zh-CN" altLang="en-US" sz="1800" b="0" i="0" u="none" strike="noStrike" kern="1200" cap="none" spc="0" normalizeH="0" baseline="0" noProof="0" dirty="0">
                          <a:ln>
                            <a:noFill/>
                          </a:ln>
                          <a:solidFill>
                            <a:srgbClr val="6B799C"/>
                          </a:solidFill>
                          <a:effectLst/>
                          <a:uLnTx/>
                          <a:uFillTx/>
                          <a:latin typeface="+mn-lt"/>
                          <a:ea typeface="+mn-ea"/>
                          <a:cs typeface="+mn-cs"/>
                        </a:rPr>
                        <a:t>教学重难点 </a:t>
                      </a: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endParaRPr lang="zh-CN" altLang="en-US" dirty="0">
                        <a:solidFill>
                          <a:srgbClr val="6B799C"/>
                        </a:solidFill>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4"/>
                  </a:ext>
                </a:extLst>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714738" y="261849"/>
            <a:ext cx="12118004"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a:t>
            </a:r>
            <a:r>
              <a:rPr lang="zh-CN" altLang="en-US" sz="3600" b="1" dirty="0">
                <a:solidFill>
                  <a:srgbClr val="6B799C"/>
                </a:solidFill>
                <a:latin typeface="幼圆" panose="02010509060101010101" pitchFamily="49" charset="-122"/>
                <a:ea typeface="幼圆" panose="02010509060101010101" pitchFamily="49" charset="-122"/>
              </a:rPr>
              <a:t>小学</a:t>
            </a: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数学教学设计的基本格式</a:t>
            </a: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5" name="文本框 4"/>
          <p:cNvSpPr txBox="1"/>
          <p:nvPr/>
        </p:nvSpPr>
        <p:spPr>
          <a:xfrm>
            <a:off x="1382485" y="1305342"/>
            <a:ext cx="9927771" cy="5632311"/>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5. </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教学过程</a:t>
            </a:r>
          </a:p>
          <a:p>
            <a:r>
              <a:rPr lang="zh-CN" altLang="en-US" sz="2400" dirty="0">
                <a:solidFill>
                  <a:srgbClr val="8691AE"/>
                </a:solidFill>
              </a:rPr>
              <a:t>（</a:t>
            </a:r>
            <a:r>
              <a:rPr lang="en-US" altLang="zh-CN" sz="2400" dirty="0">
                <a:solidFill>
                  <a:srgbClr val="8691AE"/>
                </a:solidFill>
              </a:rPr>
              <a:t>1</a:t>
            </a:r>
            <a:r>
              <a:rPr lang="zh-CN" altLang="en-US" sz="2400" dirty="0">
                <a:solidFill>
                  <a:srgbClr val="8691AE"/>
                </a:solidFill>
              </a:rPr>
              <a:t>） 提出问题，导入新课（</a:t>
            </a:r>
            <a:r>
              <a:rPr lang="en-US" altLang="zh-CN" sz="2400" dirty="0">
                <a:solidFill>
                  <a:srgbClr val="8691AE"/>
                </a:solidFill>
              </a:rPr>
              <a:t>5min</a:t>
            </a:r>
            <a:r>
              <a:rPr lang="zh-CN" altLang="en-US" sz="2400" dirty="0">
                <a:solidFill>
                  <a:srgbClr val="8691AE"/>
                </a:solidFill>
              </a:rPr>
              <a:t>）</a:t>
            </a:r>
          </a:p>
          <a:p>
            <a:r>
              <a:rPr lang="zh-CN" altLang="en-US" sz="2400" dirty="0">
                <a:solidFill>
                  <a:srgbClr val="8691AE"/>
                </a:solidFill>
              </a:rPr>
              <a:t>（</a:t>
            </a:r>
            <a:r>
              <a:rPr lang="en-US" altLang="zh-CN" sz="2400" dirty="0">
                <a:solidFill>
                  <a:srgbClr val="8691AE"/>
                </a:solidFill>
              </a:rPr>
              <a:t>2</a:t>
            </a:r>
            <a:r>
              <a:rPr lang="zh-CN" altLang="en-US" sz="2400" dirty="0">
                <a:solidFill>
                  <a:srgbClr val="8691AE"/>
                </a:solidFill>
              </a:rPr>
              <a:t>） 探究问题，习得新知（</a:t>
            </a:r>
            <a:r>
              <a:rPr lang="en-US" altLang="zh-CN" sz="2400" dirty="0">
                <a:solidFill>
                  <a:srgbClr val="8691AE"/>
                </a:solidFill>
              </a:rPr>
              <a:t>10min</a:t>
            </a:r>
            <a:r>
              <a:rPr lang="zh-CN" altLang="en-US" sz="2400" dirty="0">
                <a:solidFill>
                  <a:srgbClr val="8691AE"/>
                </a:solidFill>
              </a:rPr>
              <a:t>）</a:t>
            </a:r>
          </a:p>
          <a:p>
            <a:r>
              <a:rPr lang="zh-CN" altLang="en-US" sz="2400" dirty="0">
                <a:solidFill>
                  <a:srgbClr val="8691AE"/>
                </a:solidFill>
              </a:rPr>
              <a:t>（</a:t>
            </a:r>
            <a:r>
              <a:rPr lang="en-US" altLang="zh-CN" sz="2400" dirty="0">
                <a:solidFill>
                  <a:srgbClr val="8691AE"/>
                </a:solidFill>
              </a:rPr>
              <a:t>3</a:t>
            </a:r>
            <a:r>
              <a:rPr lang="zh-CN" altLang="en-US" sz="2400" dirty="0">
                <a:solidFill>
                  <a:srgbClr val="8691AE"/>
                </a:solidFill>
              </a:rPr>
              <a:t>） 合作学习，巩固新知（</a:t>
            </a:r>
            <a:r>
              <a:rPr lang="en-US" altLang="zh-CN" sz="2400" dirty="0">
                <a:solidFill>
                  <a:srgbClr val="8691AE"/>
                </a:solidFill>
              </a:rPr>
              <a:t>15min</a:t>
            </a:r>
            <a:r>
              <a:rPr lang="zh-CN" altLang="en-US" sz="2400" dirty="0">
                <a:solidFill>
                  <a:srgbClr val="8691AE"/>
                </a:solidFill>
              </a:rPr>
              <a:t>）</a:t>
            </a:r>
          </a:p>
          <a:p>
            <a:r>
              <a:rPr lang="zh-CN" altLang="en-US" sz="2400" dirty="0">
                <a:solidFill>
                  <a:srgbClr val="8691AE"/>
                </a:solidFill>
              </a:rPr>
              <a:t>（</a:t>
            </a:r>
            <a:r>
              <a:rPr lang="en-US" altLang="zh-CN" sz="2400" dirty="0">
                <a:solidFill>
                  <a:srgbClr val="8691AE"/>
                </a:solidFill>
              </a:rPr>
              <a:t>4</a:t>
            </a:r>
            <a:r>
              <a:rPr lang="zh-CN" altLang="en-US" sz="2400" dirty="0">
                <a:solidFill>
                  <a:srgbClr val="8691AE"/>
                </a:solidFill>
              </a:rPr>
              <a:t>）说说写写，运用新知（</a:t>
            </a:r>
            <a:r>
              <a:rPr lang="en-US" altLang="zh-CN" sz="2400" dirty="0">
                <a:solidFill>
                  <a:srgbClr val="8691AE"/>
                </a:solidFill>
              </a:rPr>
              <a:t>10min</a:t>
            </a:r>
            <a:r>
              <a:rPr lang="zh-CN" altLang="en-US" sz="2400" dirty="0">
                <a:solidFill>
                  <a:srgbClr val="8691AE"/>
                </a:solidFill>
              </a:rPr>
              <a:t>）</a:t>
            </a:r>
          </a:p>
          <a:p>
            <a:r>
              <a:rPr lang="zh-CN" altLang="en-US" sz="2400" dirty="0">
                <a:solidFill>
                  <a:srgbClr val="8691AE"/>
                </a:solidFill>
              </a:rPr>
              <a:t>（</a:t>
            </a:r>
            <a:r>
              <a:rPr lang="en-US" altLang="zh-CN" sz="2400" dirty="0">
                <a:solidFill>
                  <a:srgbClr val="8691AE"/>
                </a:solidFill>
              </a:rPr>
              <a:t>5</a:t>
            </a:r>
            <a:r>
              <a:rPr lang="zh-CN" altLang="en-US" sz="2400" dirty="0">
                <a:solidFill>
                  <a:srgbClr val="8691AE"/>
                </a:solidFill>
              </a:rPr>
              <a:t>） 课堂小结，布置作业（</a:t>
            </a:r>
            <a:r>
              <a:rPr lang="en-US" altLang="zh-CN" sz="2400" dirty="0">
                <a:solidFill>
                  <a:srgbClr val="8691AE"/>
                </a:solidFill>
              </a:rPr>
              <a:t>5min</a:t>
            </a:r>
            <a:r>
              <a:rPr lang="zh-CN" altLang="en-US" sz="2400" dirty="0">
                <a:solidFill>
                  <a:srgbClr val="8691AE"/>
                </a:solidFill>
              </a:rPr>
              <a:t>）</a:t>
            </a:r>
          </a:p>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6. </a:t>
            </a:r>
            <a:r>
              <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rPr>
              <a:t>板书设计</a:t>
            </a:r>
          </a:p>
          <a:p>
            <a:pPr lvl="0">
              <a:defRPr/>
            </a:pPr>
            <a:r>
              <a:rPr lang="zh-CN" altLang="en-US" sz="2400" dirty="0">
                <a:solidFill>
                  <a:srgbClr val="8691AE"/>
                </a:solidFill>
              </a:rPr>
              <a:t>无论是何种类型的教学设计格式，都仅仅是给教师提供参考，教师在撰写中可以根据需要适当增加或减少。但是内容分析、学情分析、教学目标、教学重难点和教学过程这些是教学设计的基本内容，不应该舍去。另外，在任何一份教学设计中，教学过程部分的篇幅都应是最多的。因为教学设计是为了更好地指导教师的教学，所以过程部分需要构思得较为细致。当然，这种细致并非是将每句话都写出来，只需要将关键性语言写出来即可，尤其是如何提问、如何设计问题串等，可以在教学设计中写明。</a:t>
            </a:r>
            <a:endParaRPr kumimoji="0" lang="zh-CN" altLang="en-US" sz="2400" b="0" i="0" u="none" strike="noStrike" kern="1200" cap="none" spc="0" normalizeH="0" baseline="0" noProof="0" dirty="0">
              <a:ln>
                <a:noFill/>
              </a:ln>
              <a:solidFill>
                <a:srgbClr val="8691A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314399" y="3125492"/>
            <a:ext cx="674691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r>
              <a:rPr lang="zh-CN" altLang="en-US" sz="4000" dirty="0">
                <a:solidFill>
                  <a:srgbClr val="6B799C"/>
                </a:solidFill>
                <a:latin typeface="幼圆" panose="02010509060101010101" pitchFamily="49" charset="-122"/>
                <a:ea typeface="幼圆" panose="02010509060101010101" pitchFamily="49" charset="-122"/>
              </a:rPr>
              <a:t>小学数学教学设计案例评析</a:t>
            </a: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26881" y="239406"/>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一、“用公式法解一元二次方程”的教学设计</a:t>
            </a: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3" name="文本框 2"/>
          <p:cNvSpPr txBox="1"/>
          <p:nvPr/>
        </p:nvSpPr>
        <p:spPr>
          <a:xfrm>
            <a:off x="3879337" y="1144388"/>
            <a:ext cx="6270172" cy="707886"/>
          </a:xfrm>
          <a:prstGeom prst="rect">
            <a:avLst/>
          </a:prstGeom>
          <a:noFill/>
        </p:spPr>
        <p:txBody>
          <a:bodyPr wrap="square" rtlCol="0">
            <a:spAutoFit/>
          </a:bodyPr>
          <a:lstStyle/>
          <a:p>
            <a:r>
              <a:rPr lang="zh-CN" altLang="en-US" sz="4000" dirty="0">
                <a:solidFill>
                  <a:srgbClr val="6B799C"/>
                </a:solidFill>
              </a:rPr>
              <a:t>内容见</a:t>
            </a:r>
            <a:r>
              <a:rPr lang="en-US" altLang="zh-CN" sz="4000" dirty="0">
                <a:solidFill>
                  <a:srgbClr val="6B799C"/>
                </a:solidFill>
              </a:rPr>
              <a:t>p48-p51</a:t>
            </a:r>
            <a:endParaRPr lang="zh-CN" altLang="en-US" sz="4000" dirty="0">
              <a:solidFill>
                <a:srgbClr val="6B799C"/>
              </a:solidFill>
            </a:endParaRPr>
          </a:p>
        </p:txBody>
      </p:sp>
      <p:sp>
        <p:nvSpPr>
          <p:cNvPr id="5" name="文本框 4"/>
          <p:cNvSpPr txBox="1"/>
          <p:nvPr/>
        </p:nvSpPr>
        <p:spPr>
          <a:xfrm>
            <a:off x="1307896" y="1852274"/>
            <a:ext cx="9655630" cy="5078313"/>
          </a:xfrm>
          <a:prstGeom prst="rect">
            <a:avLst/>
          </a:prstGeom>
          <a:noFill/>
        </p:spPr>
        <p:txBody>
          <a:bodyPr wrap="square">
            <a:spAutoFit/>
          </a:bodyPr>
          <a:lstStyle/>
          <a:p>
            <a:r>
              <a:rPr lang="zh-CN" altLang="en-US" sz="2400" b="1" dirty="0">
                <a:solidFill>
                  <a:srgbClr val="6B799C"/>
                </a:solidFill>
              </a:rPr>
              <a:t>评析：</a:t>
            </a:r>
            <a:r>
              <a:rPr lang="zh-CN" altLang="zh-CN" sz="2000" dirty="0">
                <a:solidFill>
                  <a:srgbClr val="6B799C"/>
                </a:solidFill>
              </a:rPr>
              <a:t>这是表格型的教学设计，该设计包括了各种基本要素，较为完整。教学目标虽然没有用知识、能力和情感等小标题明确区分开，但是内容涵盖了这三个维度。教学过程能较好地体现了教学目标的具体要求，对于关键性步骤能写出教师的提问和学生的预设答案，较为合理。教学过程能阐述设计意图，说明教师对于为何这么设计有较为充分的理由，不是仅凭经验而是经过了一定的思考。总体来说，这是一份还不错的小学数学教学设计。</a:t>
            </a:r>
          </a:p>
          <a:p>
            <a:r>
              <a:rPr lang="zh-CN" altLang="zh-CN" sz="2000" dirty="0">
                <a:solidFill>
                  <a:srgbClr val="6B799C"/>
                </a:solidFill>
              </a:rPr>
              <a:t>但是，该设计还存在一些不足，主要归纳如下。</a:t>
            </a:r>
          </a:p>
          <a:p>
            <a:r>
              <a:rPr lang="zh-CN" altLang="zh-CN" sz="2000" dirty="0">
                <a:solidFill>
                  <a:srgbClr val="6B799C"/>
                </a:solidFill>
              </a:rPr>
              <a:t>① 教材分析还比较简单，只注重教材中内容的呈现，对于教学知识点本身的分析较少。</a:t>
            </a:r>
          </a:p>
          <a:p>
            <a:r>
              <a:rPr lang="zh-CN" altLang="zh-CN" sz="2000" dirty="0">
                <a:solidFill>
                  <a:srgbClr val="6B799C"/>
                </a:solidFill>
              </a:rPr>
              <a:t>② 教学过程较为常规，略显平淡，层次性不够，通过小鸟飞来飞走得出混合计算的算式后可适当脱离具体情境，引导学生进行抽象思维层面的分析与思考。</a:t>
            </a:r>
          </a:p>
          <a:p>
            <a:r>
              <a:rPr lang="zh-CN" altLang="zh-CN" sz="2000" dirty="0">
                <a:solidFill>
                  <a:srgbClr val="6B799C"/>
                </a:solidFill>
              </a:rPr>
              <a:t>③ 教学过程的过渡还不是很自然，前面阶段为小鸟飞来飞去，后面又是小熊闯关，可围绕一个事情展开，不同环节的切换要有较强的逻辑性，如果能因为解决问题的需要而引出下一环节内容，则更佳。</a:t>
            </a:r>
          </a:p>
          <a:p>
            <a:r>
              <a:rPr lang="zh-CN" altLang="zh-CN" sz="2000" dirty="0">
                <a:solidFill>
                  <a:srgbClr val="6B799C"/>
                </a:solidFill>
              </a:rPr>
              <a:t>④ 教学内容和教学过程与教材的重叠度较高，新意不足，如果学生有预习的习惯，则该课堂教学对其吸引力是不够的，数学教师应该以教材为主，又要高于教材，注重数学知识点的传授、数学能力和情感的发展。</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35089" y="293903"/>
            <a:ext cx="12118004" cy="645160"/>
          </a:xfrm>
          <a:prstGeom prst="rect">
            <a:avLst/>
          </a:prstGeom>
          <a:noFill/>
        </p:spPr>
        <p:txBody>
          <a:bodyPr wrap="square" rtlCol="0">
            <a:spAutoFit/>
          </a:bodyPr>
          <a:lstStyle/>
          <a:p>
            <a:pPr lvl="0" defTabSz="457200">
              <a:defRPr/>
            </a:pPr>
            <a:r>
              <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3600" b="1" dirty="0">
                <a:solidFill>
                  <a:srgbClr val="6B799C"/>
                </a:solidFill>
                <a:latin typeface="幼圆" panose="02010509060101010101" pitchFamily="49" charset="-122"/>
                <a:ea typeface="幼圆" panose="02010509060101010101" pitchFamily="49" charset="-122"/>
              </a:rPr>
              <a:t>、“三角形的分类（</a:t>
            </a:r>
            <a:r>
              <a:rPr lang="en-US" altLang="zh-CN" sz="3600" b="1" dirty="0">
                <a:solidFill>
                  <a:srgbClr val="6B799C"/>
                </a:solidFill>
                <a:latin typeface="幼圆" panose="02010509060101010101" pitchFamily="49" charset="-122"/>
                <a:ea typeface="幼圆" panose="02010509060101010101" pitchFamily="49" charset="-122"/>
              </a:rPr>
              <a:t>2</a:t>
            </a:r>
            <a:r>
              <a:rPr lang="zh-CN" altLang="en-US" sz="3600" b="1" dirty="0">
                <a:solidFill>
                  <a:srgbClr val="6B799C"/>
                </a:solidFill>
                <a:latin typeface="幼圆" panose="02010509060101010101" pitchFamily="49" charset="-122"/>
                <a:ea typeface="幼圆" panose="02010509060101010101" pitchFamily="49" charset="-122"/>
              </a:rPr>
              <a:t>）”的教学设计</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3" name="文本框 2"/>
          <p:cNvSpPr txBox="1"/>
          <p:nvPr/>
        </p:nvSpPr>
        <p:spPr>
          <a:xfrm>
            <a:off x="3859005" y="968880"/>
            <a:ext cx="6270172" cy="707886"/>
          </a:xfrm>
          <a:prstGeom prst="rect">
            <a:avLst/>
          </a:prstGeom>
          <a:noFill/>
        </p:spPr>
        <p:txBody>
          <a:bodyPr wrap="square" rtlCol="0">
            <a:spAutoFit/>
          </a:bodyPr>
          <a:lstStyle/>
          <a:p>
            <a:r>
              <a:rPr lang="zh-CN" altLang="en-US" sz="4000" dirty="0">
                <a:solidFill>
                  <a:srgbClr val="6B799C"/>
                </a:solidFill>
              </a:rPr>
              <a:t>内容见</a:t>
            </a:r>
            <a:r>
              <a:rPr lang="en-US" altLang="zh-CN" sz="4000" dirty="0">
                <a:solidFill>
                  <a:srgbClr val="6B799C"/>
                </a:solidFill>
              </a:rPr>
              <a:t>p52-p56</a:t>
            </a:r>
            <a:endParaRPr lang="zh-CN" altLang="en-US" sz="4000" dirty="0">
              <a:solidFill>
                <a:srgbClr val="6B799C"/>
              </a:solidFill>
            </a:endParaRPr>
          </a:p>
        </p:txBody>
      </p:sp>
      <p:sp>
        <p:nvSpPr>
          <p:cNvPr id="5" name="文本框 4"/>
          <p:cNvSpPr txBox="1"/>
          <p:nvPr/>
        </p:nvSpPr>
        <p:spPr>
          <a:xfrm>
            <a:off x="826881" y="1676766"/>
            <a:ext cx="10265662" cy="5324535"/>
          </a:xfrm>
          <a:prstGeom prst="rect">
            <a:avLst/>
          </a:prstGeom>
          <a:noFill/>
        </p:spPr>
        <p:txBody>
          <a:bodyPr wrap="square">
            <a:spAutoFit/>
          </a:bodyPr>
          <a:lstStyle/>
          <a:p>
            <a:r>
              <a:rPr lang="zh-CN" altLang="en-US" sz="2000" b="1" dirty="0">
                <a:solidFill>
                  <a:srgbClr val="6B799C"/>
                </a:solidFill>
              </a:rPr>
              <a:t>评析：</a:t>
            </a:r>
            <a:r>
              <a:rPr lang="zh-CN" altLang="zh-CN" sz="2000" dirty="0">
                <a:solidFill>
                  <a:srgbClr val="6B799C"/>
                </a:solidFill>
              </a:rPr>
              <a:t>这是文本型的教学设计，该设计包括了各种基本要素，较为完整。教材分析和学情分析还比较全面，说明在设计教学之前教师对背景有较好的了解。教学目标分成三个层面，比较清晰。教学过程的内容也较为丰富，有行为设计，有提问和预设回答等，每个环节能写出设计意图，说明教师的设计是较为理性的。总体来说，这是一份还不错的小学数学教学设计。</a:t>
            </a:r>
          </a:p>
          <a:p>
            <a:r>
              <a:rPr lang="zh-CN" altLang="zh-CN" sz="2000" dirty="0">
                <a:solidFill>
                  <a:srgbClr val="6B799C"/>
                </a:solidFill>
              </a:rPr>
              <a:t>但是，该设计还存在一些不足，主要归纳如下。</a:t>
            </a:r>
          </a:p>
          <a:p>
            <a:r>
              <a:rPr lang="zh-CN" altLang="zh-CN" sz="2000" dirty="0">
                <a:solidFill>
                  <a:srgbClr val="6B799C"/>
                </a:solidFill>
              </a:rPr>
              <a:t>① 在教学中缺乏对学习目的性的解释，也就是学生是被动地学习这种分类知识的。教师可以在引入环节设置某种情境，让学生体会到分类不仅重要，而且已有的分类不能解决所有问题，有必要也完全可以从另一个角度对三角形再分类。如果带着这种目的性进行后续的学习，课堂教学的效果会更佳。</a:t>
            </a:r>
          </a:p>
          <a:p>
            <a:r>
              <a:rPr lang="zh-CN" altLang="zh-CN" sz="2000" dirty="0">
                <a:solidFill>
                  <a:srgbClr val="6B799C"/>
                </a:solidFill>
              </a:rPr>
              <a:t>② 教学目标在教学过程中并未得到充分体现，尤其是能力性和情感性目标，并未能从设计中得到较好回应，该设计较为注重知识性的掌握，一些提问也较为简单，未能有效发展学生的能力和情感。</a:t>
            </a:r>
          </a:p>
          <a:p>
            <a:r>
              <a:rPr lang="zh-CN" altLang="zh-CN" sz="2000" dirty="0">
                <a:solidFill>
                  <a:srgbClr val="6B799C"/>
                </a:solidFill>
              </a:rPr>
              <a:t>③ 教学过程相对平淡，设计缺乏深层次的思考，针对三年级学生，可以设计一些培养抽象思维的内容。</a:t>
            </a:r>
          </a:p>
          <a:p>
            <a:r>
              <a:rPr lang="zh-CN" altLang="zh-CN" sz="2000" dirty="0">
                <a:solidFill>
                  <a:srgbClr val="6B799C"/>
                </a:solidFill>
              </a:rPr>
              <a:t>④ 教学环节之间以及环节内部的过渡还不是很自然，更多的是教师的提问在推进，如果这种提问是有较强相关性的，课堂的整体感会更强。</a:t>
            </a:r>
            <a:endParaRPr lang="zh-CN" altLang="en-US" sz="20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629167" y="287211"/>
            <a:ext cx="12118004" cy="645160"/>
          </a:xfrm>
          <a:prstGeom prst="rect">
            <a:avLst/>
          </a:prstGeom>
          <a:noFill/>
        </p:spPr>
        <p:txBody>
          <a:bodyPr wrap="square" rtlCol="0">
            <a:spAutoFit/>
          </a:bodyPr>
          <a:lstStyle/>
          <a:p>
            <a:pPr lvl="0" defTabSz="457200">
              <a:defRPr/>
            </a:pPr>
            <a:r>
              <a:rPr lang="zh-CN" altLang="en-US" sz="3600" b="1" dirty="0">
                <a:solidFill>
                  <a:srgbClr val="6B799C"/>
                </a:solidFill>
                <a:latin typeface="幼圆" panose="02010509060101010101" pitchFamily="49" charset="-122"/>
                <a:ea typeface="幼圆" panose="02010509060101010101" pitchFamily="49" charset="-122"/>
              </a:rPr>
              <a:t>三、“平均数”的教学设计</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3" name="文本框 2"/>
          <p:cNvSpPr txBox="1"/>
          <p:nvPr/>
        </p:nvSpPr>
        <p:spPr>
          <a:xfrm>
            <a:off x="4659085" y="1134587"/>
            <a:ext cx="6270172" cy="523220"/>
          </a:xfrm>
          <a:prstGeom prst="rect">
            <a:avLst/>
          </a:prstGeom>
          <a:noFill/>
        </p:spPr>
        <p:txBody>
          <a:bodyPr wrap="square" rtlCol="0">
            <a:spAutoFit/>
          </a:bodyPr>
          <a:lstStyle/>
          <a:p>
            <a:r>
              <a:rPr lang="zh-CN" altLang="en-US" sz="2800" dirty="0">
                <a:solidFill>
                  <a:srgbClr val="6B799C"/>
                </a:solidFill>
              </a:rPr>
              <a:t>内容见</a:t>
            </a:r>
            <a:r>
              <a:rPr lang="en-US" altLang="zh-CN" sz="2800" dirty="0">
                <a:solidFill>
                  <a:srgbClr val="6B799C"/>
                </a:solidFill>
              </a:rPr>
              <a:t>p57-p62</a:t>
            </a:r>
            <a:endParaRPr lang="zh-CN" altLang="en-US" sz="2800" dirty="0">
              <a:solidFill>
                <a:srgbClr val="6B799C"/>
              </a:solidFill>
            </a:endParaRPr>
          </a:p>
        </p:txBody>
      </p:sp>
      <p:sp>
        <p:nvSpPr>
          <p:cNvPr id="5" name="文本框 4"/>
          <p:cNvSpPr txBox="1"/>
          <p:nvPr/>
        </p:nvSpPr>
        <p:spPr>
          <a:xfrm>
            <a:off x="826881" y="1917700"/>
            <a:ext cx="10766425" cy="4940300"/>
          </a:xfrm>
          <a:prstGeom prst="rect">
            <a:avLst/>
          </a:prstGeom>
          <a:noFill/>
        </p:spPr>
        <p:txBody>
          <a:bodyPr wrap="square">
            <a:noAutofit/>
          </a:bodyPr>
          <a:lstStyle/>
          <a:p>
            <a:pPr algn="just"/>
            <a:r>
              <a:rPr lang="zh-CN" altLang="en-US" sz="2000" b="1" dirty="0">
                <a:solidFill>
                  <a:srgbClr val="6B799C"/>
                </a:solidFill>
                <a:sym typeface="+mn-ea"/>
              </a:rPr>
              <a:t>评析：</a:t>
            </a:r>
            <a:r>
              <a:rPr lang="zh-CN" altLang="en-US" sz="2000" dirty="0">
                <a:solidFill>
                  <a:srgbClr val="6B799C"/>
                </a:solidFill>
              </a:rPr>
              <a:t>上述“平均数”这一课时的教学设计是一个混合型教学设计，该设计包括了内容分析、学情分析、教学目标、教学重难点、教学过程等教学要素，结构上较为完整，每个教学要素的阐述也较为清晰准确。其中，教学过程的设计，采取“游戏导入、激活经验</a:t>
            </a:r>
            <a:r>
              <a:rPr lang="en-US" altLang="zh-CN" sz="2000" dirty="0">
                <a:solidFill>
                  <a:srgbClr val="6B799C"/>
                </a:solidFill>
              </a:rPr>
              <a:t>——</a:t>
            </a:r>
            <a:r>
              <a:rPr lang="zh-CN" altLang="en-US" sz="2000" dirty="0">
                <a:solidFill>
                  <a:srgbClr val="6B799C"/>
                </a:solidFill>
              </a:rPr>
              <a:t>自主探索、理解意义</a:t>
            </a:r>
            <a:r>
              <a:rPr lang="en-US" altLang="zh-CN" sz="2000" dirty="0">
                <a:solidFill>
                  <a:srgbClr val="6B799C"/>
                </a:solidFill>
              </a:rPr>
              <a:t>——</a:t>
            </a:r>
            <a:r>
              <a:rPr lang="zh-CN" altLang="en-US" sz="2000" dirty="0">
                <a:solidFill>
                  <a:srgbClr val="6B799C"/>
                </a:solidFill>
              </a:rPr>
              <a:t>应用解释、丰富理解</a:t>
            </a:r>
            <a:r>
              <a:rPr lang="en-US" altLang="zh-CN" sz="2000" dirty="0">
                <a:solidFill>
                  <a:srgbClr val="6B799C"/>
                </a:solidFill>
              </a:rPr>
              <a:t>——</a:t>
            </a:r>
            <a:r>
              <a:rPr lang="zh-CN" altLang="en-US" sz="2000" dirty="0">
                <a:solidFill>
                  <a:srgbClr val="6B799C"/>
                </a:solidFill>
              </a:rPr>
              <a:t>知识梳理、回顾总结”的教学方式；课始的导入环节采用“游戏导入”的方式激活学生的经验，调动学生的学习积极性和参与性；新知探究环节由教师引导，让学生经历联系、思考、尝试、交流等活动，理解平均数的概念；巩固新知环节设计了例题的变式训练，引导学生体会平均数的敏感性，并通过指导学生完成由浅入深的练习深化对平均数的理解；课堂小结环节引领学生梳理本课的核心内容。整体来看，该教学设计结构清晰，意图明确。</a:t>
            </a:r>
          </a:p>
          <a:p>
            <a:pPr algn="just"/>
            <a:endParaRPr lang="en-US" altLang="zh-CN" sz="2000" dirty="0">
              <a:solidFill>
                <a:srgbClr val="6B799C"/>
              </a:solidFill>
            </a:endParaRPr>
          </a:p>
          <a:p>
            <a:pPr algn="just"/>
            <a:r>
              <a:rPr lang="zh-CN" altLang="en-US" sz="2000" dirty="0">
                <a:solidFill>
                  <a:srgbClr val="6B799C"/>
                </a:solidFill>
              </a:rPr>
              <a:t>总的来说，这是一份比较规范的教学设计。但是该教学设计仍存在些许不足，主要表现在两个方面：</a:t>
            </a:r>
            <a:endParaRPr lang="en-US" altLang="zh-CN" sz="2000" dirty="0">
              <a:solidFill>
                <a:srgbClr val="6B799C"/>
              </a:solidFill>
            </a:endParaRPr>
          </a:p>
          <a:p>
            <a:pPr algn="just"/>
            <a:r>
              <a:rPr lang="zh-CN" altLang="en-US" sz="2000" dirty="0">
                <a:solidFill>
                  <a:srgbClr val="6B799C"/>
                </a:solidFill>
              </a:rPr>
              <a:t>一是教学目标的设计，可进一步明确本节课指向的数学核心素养要素，要渗透的主要数学思想方法，在表述方面尽量用一些可观测的词语；</a:t>
            </a:r>
            <a:endParaRPr lang="en-US" altLang="zh-CN" sz="2000" dirty="0">
              <a:solidFill>
                <a:srgbClr val="6B799C"/>
              </a:solidFill>
            </a:endParaRPr>
          </a:p>
          <a:p>
            <a:pPr algn="just"/>
            <a:r>
              <a:rPr lang="zh-CN" altLang="en-US" sz="2000" dirty="0">
                <a:solidFill>
                  <a:srgbClr val="6B799C"/>
                </a:solidFill>
              </a:rPr>
              <a:t>二是教学活动形式的设计还可以适当丰富些，在注重情境延续性和变式训练的同时，可以考虑设计一些引导学生自主合作探究的多种情境任务。</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9" name="直接连接符 8"/>
          <p:cNvCxnSpPr/>
          <p:nvPr/>
        </p:nvCxnSpPr>
        <p:spPr>
          <a:xfrm>
            <a:off x="8723630" y="2264694"/>
            <a:ext cx="27622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11" name="组合 10"/>
          <p:cNvGrpSpPr/>
          <p:nvPr/>
        </p:nvGrpSpPr>
        <p:grpSpPr>
          <a:xfrm>
            <a:off x="4095501" y="2622520"/>
            <a:ext cx="3652656" cy="2798859"/>
            <a:chOff x="4398762" y="2135773"/>
            <a:chExt cx="3652656" cy="2798859"/>
          </a:xfrm>
          <a:solidFill>
            <a:srgbClr val="6B799C"/>
          </a:solidFill>
        </p:grpSpPr>
        <p:sp>
          <p:nvSpPr>
            <p:cNvPr id="12" name="椭圆 11"/>
            <p:cNvSpPr/>
            <p:nvPr/>
          </p:nvSpPr>
          <p:spPr>
            <a:xfrm>
              <a:off x="4572232" y="4230889"/>
              <a:ext cx="487945" cy="70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3" name="椭圆 12"/>
            <p:cNvSpPr/>
            <p:nvPr/>
          </p:nvSpPr>
          <p:spPr>
            <a:xfrm>
              <a:off x="7390002" y="4266014"/>
              <a:ext cx="487945" cy="70249"/>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4" name="椭圆 13"/>
            <p:cNvSpPr/>
            <p:nvPr/>
          </p:nvSpPr>
          <p:spPr>
            <a:xfrm>
              <a:off x="5816099" y="4816868"/>
              <a:ext cx="817982" cy="117764"/>
            </a:xfrm>
            <a:prstGeom prst="ellips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5" name="Freeform 114"/>
            <p:cNvSpPr>
              <a:spLocks noEditPoints="1"/>
            </p:cNvSpPr>
            <p:nvPr/>
          </p:nvSpPr>
          <p:spPr bwMode="auto">
            <a:xfrm>
              <a:off x="5233649" y="2135773"/>
              <a:ext cx="1982882" cy="2739977"/>
            </a:xfrm>
            <a:custGeom>
              <a:avLst/>
              <a:gdLst>
                <a:gd name="T0" fmla="*/ 37 w 73"/>
                <a:gd name="T1" fmla="*/ 0 h 100"/>
                <a:gd name="T2" fmla="*/ 63 w 73"/>
                <a:gd name="T3" fmla="*/ 9 h 100"/>
                <a:gd name="T4" fmla="*/ 73 w 73"/>
                <a:gd name="T5" fmla="*/ 33 h 100"/>
                <a:gd name="T6" fmla="*/ 73 w 73"/>
                <a:gd name="T7" fmla="*/ 40 h 100"/>
                <a:gd name="T8" fmla="*/ 70 w 73"/>
                <a:gd name="T9" fmla="*/ 47 h 100"/>
                <a:gd name="T10" fmla="*/ 50 w 73"/>
                <a:gd name="T11" fmla="*/ 74 h 100"/>
                <a:gd name="T12" fmla="*/ 48 w 73"/>
                <a:gd name="T13" fmla="*/ 76 h 100"/>
                <a:gd name="T14" fmla="*/ 48 w 73"/>
                <a:gd name="T15" fmla="*/ 80 h 100"/>
                <a:gd name="T16" fmla="*/ 46 w 73"/>
                <a:gd name="T17" fmla="*/ 80 h 100"/>
                <a:gd name="T18" fmla="*/ 44 w 73"/>
                <a:gd name="T19" fmla="*/ 80 h 100"/>
                <a:gd name="T20" fmla="*/ 38 w 73"/>
                <a:gd name="T21" fmla="*/ 80 h 100"/>
                <a:gd name="T22" fmla="*/ 36 w 73"/>
                <a:gd name="T23" fmla="*/ 80 h 100"/>
                <a:gd name="T24" fmla="*/ 31 w 73"/>
                <a:gd name="T25" fmla="*/ 80 h 100"/>
                <a:gd name="T26" fmla="*/ 29 w 73"/>
                <a:gd name="T27" fmla="*/ 80 h 100"/>
                <a:gd name="T28" fmla="*/ 27 w 73"/>
                <a:gd name="T29" fmla="*/ 80 h 100"/>
                <a:gd name="T30" fmla="*/ 27 w 73"/>
                <a:gd name="T31" fmla="*/ 80 h 100"/>
                <a:gd name="T32" fmla="*/ 27 w 73"/>
                <a:gd name="T33" fmla="*/ 76 h 100"/>
                <a:gd name="T34" fmla="*/ 21 w 73"/>
                <a:gd name="T35" fmla="*/ 70 h 100"/>
                <a:gd name="T36" fmla="*/ 0 w 73"/>
                <a:gd name="T37" fmla="*/ 33 h 100"/>
                <a:gd name="T38" fmla="*/ 11 w 73"/>
                <a:gd name="T39" fmla="*/ 9 h 100"/>
                <a:gd name="T40" fmla="*/ 37 w 73"/>
                <a:gd name="T41" fmla="*/ 0 h 100"/>
                <a:gd name="T42" fmla="*/ 45 w 73"/>
                <a:gd name="T43" fmla="*/ 86 h 100"/>
                <a:gd name="T44" fmla="*/ 43 w 73"/>
                <a:gd name="T45" fmla="*/ 100 h 100"/>
                <a:gd name="T46" fmla="*/ 31 w 73"/>
                <a:gd name="T47" fmla="*/ 100 h 100"/>
                <a:gd name="T48" fmla="*/ 30 w 73"/>
                <a:gd name="T49" fmla="*/ 86 h 100"/>
                <a:gd name="T50" fmla="*/ 45 w 73"/>
                <a:gd name="T51" fmla="*/ 86 h 100"/>
                <a:gd name="T52" fmla="*/ 37 w 73"/>
                <a:gd name="T53" fmla="*/ 74 h 100"/>
                <a:gd name="T54" fmla="*/ 43 w 73"/>
                <a:gd name="T55" fmla="*/ 74 h 100"/>
                <a:gd name="T56" fmla="*/ 48 w 73"/>
                <a:gd name="T57" fmla="*/ 6 h 100"/>
                <a:gd name="T58" fmla="*/ 37 w 73"/>
                <a:gd name="T59" fmla="*/ 4 h 100"/>
                <a:gd name="T60" fmla="*/ 36 w 73"/>
                <a:gd name="T61" fmla="*/ 4 h 100"/>
                <a:gd name="T62" fmla="*/ 37 w 73"/>
                <a:gd name="T63" fmla="*/ 74 h 100"/>
                <a:gd name="T64" fmla="*/ 17 w 73"/>
                <a:gd name="T65" fmla="*/ 10 h 100"/>
                <a:gd name="T66" fmla="*/ 16 w 73"/>
                <a:gd name="T67" fmla="*/ 58 h 100"/>
                <a:gd name="T68" fmla="*/ 25 w 73"/>
                <a:gd name="T69" fmla="*/ 67 h 100"/>
                <a:gd name="T70" fmla="*/ 30 w 73"/>
                <a:gd name="T71" fmla="*/ 72 h 100"/>
                <a:gd name="T72" fmla="*/ 27 w 73"/>
                <a:gd name="T73" fmla="*/ 5 h 100"/>
                <a:gd name="T74" fmla="*/ 17 w 73"/>
                <a:gd name="T75" fmla="*/ 10 h 100"/>
                <a:gd name="T76" fmla="*/ 60 w 73"/>
                <a:gd name="T77" fmla="*/ 13 h 100"/>
                <a:gd name="T78" fmla="*/ 56 w 73"/>
                <a:gd name="T79" fmla="*/ 60 h 100"/>
                <a:gd name="T80" fmla="*/ 66 w 73"/>
                <a:gd name="T81" fmla="*/ 45 h 100"/>
                <a:gd name="T82" fmla="*/ 68 w 73"/>
                <a:gd name="T83" fmla="*/ 39 h 100"/>
                <a:gd name="T84" fmla="*/ 69 w 73"/>
                <a:gd name="T85" fmla="*/ 33 h 100"/>
                <a:gd name="T86" fmla="*/ 60 w 73"/>
                <a:gd name="T87" fmla="*/ 1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3" h="100">
                  <a:moveTo>
                    <a:pt x="37" y="0"/>
                  </a:moveTo>
                  <a:cubicBezTo>
                    <a:pt x="47" y="0"/>
                    <a:pt x="56" y="3"/>
                    <a:pt x="63" y="9"/>
                  </a:cubicBezTo>
                  <a:cubicBezTo>
                    <a:pt x="69" y="15"/>
                    <a:pt x="73" y="24"/>
                    <a:pt x="73" y="33"/>
                  </a:cubicBezTo>
                  <a:cubicBezTo>
                    <a:pt x="73" y="36"/>
                    <a:pt x="73" y="38"/>
                    <a:pt x="73" y="40"/>
                  </a:cubicBezTo>
                  <a:cubicBezTo>
                    <a:pt x="72" y="43"/>
                    <a:pt x="71" y="45"/>
                    <a:pt x="70" y="47"/>
                  </a:cubicBezTo>
                  <a:cubicBezTo>
                    <a:pt x="68" y="53"/>
                    <a:pt x="56" y="67"/>
                    <a:pt x="50" y="74"/>
                  </a:cubicBezTo>
                  <a:cubicBezTo>
                    <a:pt x="49" y="75"/>
                    <a:pt x="48" y="75"/>
                    <a:pt x="48" y="76"/>
                  </a:cubicBezTo>
                  <a:cubicBezTo>
                    <a:pt x="48" y="80"/>
                    <a:pt x="48" y="80"/>
                    <a:pt x="48" y="80"/>
                  </a:cubicBezTo>
                  <a:cubicBezTo>
                    <a:pt x="46" y="80"/>
                    <a:pt x="46" y="80"/>
                    <a:pt x="46" y="80"/>
                  </a:cubicBezTo>
                  <a:cubicBezTo>
                    <a:pt x="44" y="80"/>
                    <a:pt x="44" y="80"/>
                    <a:pt x="44" y="80"/>
                  </a:cubicBezTo>
                  <a:cubicBezTo>
                    <a:pt x="38" y="80"/>
                    <a:pt x="38" y="80"/>
                    <a:pt x="38" y="80"/>
                  </a:cubicBezTo>
                  <a:cubicBezTo>
                    <a:pt x="36" y="80"/>
                    <a:pt x="36" y="80"/>
                    <a:pt x="36" y="80"/>
                  </a:cubicBezTo>
                  <a:cubicBezTo>
                    <a:pt x="31" y="80"/>
                    <a:pt x="31" y="80"/>
                    <a:pt x="31" y="80"/>
                  </a:cubicBezTo>
                  <a:cubicBezTo>
                    <a:pt x="29" y="80"/>
                    <a:pt x="29" y="80"/>
                    <a:pt x="29" y="80"/>
                  </a:cubicBezTo>
                  <a:cubicBezTo>
                    <a:pt x="27" y="80"/>
                    <a:pt x="27" y="80"/>
                    <a:pt x="27" y="80"/>
                  </a:cubicBezTo>
                  <a:cubicBezTo>
                    <a:pt x="27" y="80"/>
                    <a:pt x="27" y="80"/>
                    <a:pt x="27" y="80"/>
                  </a:cubicBezTo>
                  <a:cubicBezTo>
                    <a:pt x="27" y="76"/>
                    <a:pt x="27" y="76"/>
                    <a:pt x="27" y="76"/>
                  </a:cubicBezTo>
                  <a:cubicBezTo>
                    <a:pt x="25" y="74"/>
                    <a:pt x="23" y="72"/>
                    <a:pt x="21" y="70"/>
                  </a:cubicBezTo>
                  <a:cubicBezTo>
                    <a:pt x="11" y="60"/>
                    <a:pt x="0" y="48"/>
                    <a:pt x="0" y="33"/>
                  </a:cubicBezTo>
                  <a:cubicBezTo>
                    <a:pt x="0" y="24"/>
                    <a:pt x="4" y="15"/>
                    <a:pt x="11" y="9"/>
                  </a:cubicBezTo>
                  <a:cubicBezTo>
                    <a:pt x="18" y="3"/>
                    <a:pt x="27" y="0"/>
                    <a:pt x="37" y="0"/>
                  </a:cubicBezTo>
                  <a:close/>
                  <a:moveTo>
                    <a:pt x="45" y="86"/>
                  </a:moveTo>
                  <a:cubicBezTo>
                    <a:pt x="43" y="100"/>
                    <a:pt x="43" y="100"/>
                    <a:pt x="43" y="100"/>
                  </a:cubicBezTo>
                  <a:cubicBezTo>
                    <a:pt x="31" y="100"/>
                    <a:pt x="31" y="100"/>
                    <a:pt x="31" y="100"/>
                  </a:cubicBezTo>
                  <a:cubicBezTo>
                    <a:pt x="30" y="86"/>
                    <a:pt x="30" y="86"/>
                    <a:pt x="30" y="86"/>
                  </a:cubicBezTo>
                  <a:cubicBezTo>
                    <a:pt x="45" y="86"/>
                    <a:pt x="45" y="86"/>
                    <a:pt x="45" y="86"/>
                  </a:cubicBezTo>
                  <a:close/>
                  <a:moveTo>
                    <a:pt x="37" y="74"/>
                  </a:moveTo>
                  <a:cubicBezTo>
                    <a:pt x="43" y="74"/>
                    <a:pt x="43" y="74"/>
                    <a:pt x="43" y="74"/>
                  </a:cubicBezTo>
                  <a:cubicBezTo>
                    <a:pt x="49" y="49"/>
                    <a:pt x="54" y="27"/>
                    <a:pt x="48" y="6"/>
                  </a:cubicBezTo>
                  <a:cubicBezTo>
                    <a:pt x="44" y="5"/>
                    <a:pt x="41" y="4"/>
                    <a:pt x="37" y="4"/>
                  </a:cubicBezTo>
                  <a:cubicBezTo>
                    <a:pt x="37" y="4"/>
                    <a:pt x="36" y="4"/>
                    <a:pt x="36" y="4"/>
                  </a:cubicBezTo>
                  <a:cubicBezTo>
                    <a:pt x="34" y="27"/>
                    <a:pt x="36" y="51"/>
                    <a:pt x="37" y="74"/>
                  </a:cubicBezTo>
                  <a:close/>
                  <a:moveTo>
                    <a:pt x="17" y="10"/>
                  </a:moveTo>
                  <a:cubicBezTo>
                    <a:pt x="5" y="25"/>
                    <a:pt x="6" y="41"/>
                    <a:pt x="16" y="58"/>
                  </a:cubicBezTo>
                  <a:cubicBezTo>
                    <a:pt x="19" y="61"/>
                    <a:pt x="22" y="64"/>
                    <a:pt x="25" y="67"/>
                  </a:cubicBezTo>
                  <a:cubicBezTo>
                    <a:pt x="26" y="69"/>
                    <a:pt x="28" y="70"/>
                    <a:pt x="30" y="72"/>
                  </a:cubicBezTo>
                  <a:cubicBezTo>
                    <a:pt x="24" y="52"/>
                    <a:pt x="13" y="25"/>
                    <a:pt x="27" y="5"/>
                  </a:cubicBezTo>
                  <a:cubicBezTo>
                    <a:pt x="23" y="6"/>
                    <a:pt x="20" y="8"/>
                    <a:pt x="17" y="10"/>
                  </a:cubicBezTo>
                  <a:close/>
                  <a:moveTo>
                    <a:pt x="60" y="13"/>
                  </a:moveTo>
                  <a:cubicBezTo>
                    <a:pt x="66" y="27"/>
                    <a:pt x="63" y="45"/>
                    <a:pt x="56" y="60"/>
                  </a:cubicBezTo>
                  <a:cubicBezTo>
                    <a:pt x="60" y="54"/>
                    <a:pt x="65" y="49"/>
                    <a:pt x="66" y="45"/>
                  </a:cubicBezTo>
                  <a:cubicBezTo>
                    <a:pt x="67" y="43"/>
                    <a:pt x="67" y="41"/>
                    <a:pt x="68" y="39"/>
                  </a:cubicBezTo>
                  <a:cubicBezTo>
                    <a:pt x="68" y="37"/>
                    <a:pt x="69" y="35"/>
                    <a:pt x="69" y="33"/>
                  </a:cubicBezTo>
                  <a:cubicBezTo>
                    <a:pt x="69" y="25"/>
                    <a:pt x="65" y="18"/>
                    <a:pt x="60" y="13"/>
                  </a:cubicBezTo>
                  <a:close/>
                </a:path>
              </a:pathLst>
            </a:custGeom>
            <a:solidFill>
              <a:srgbClr val="9B8E95"/>
            </a:solidFill>
            <a:ln>
              <a:noFill/>
            </a:ln>
          </p:spPr>
          <p:txBody>
            <a:bodyPr lIns="80296" tIns="40148" rIns="80296" bIns="40148"/>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p:txBody>
        </p:sp>
        <p:sp>
          <p:nvSpPr>
            <p:cNvPr id="16" name="Freeform 114"/>
            <p:cNvSpPr>
              <a:spLocks noEditPoints="1"/>
            </p:cNvSpPr>
            <p:nvPr/>
          </p:nvSpPr>
          <p:spPr bwMode="auto">
            <a:xfrm>
              <a:off x="7216531" y="3112354"/>
              <a:ext cx="834887" cy="1153660"/>
            </a:xfrm>
            <a:custGeom>
              <a:avLst/>
              <a:gdLst>
                <a:gd name="T0" fmla="*/ 37 w 73"/>
                <a:gd name="T1" fmla="*/ 0 h 100"/>
                <a:gd name="T2" fmla="*/ 63 w 73"/>
                <a:gd name="T3" fmla="*/ 9 h 100"/>
                <a:gd name="T4" fmla="*/ 73 w 73"/>
                <a:gd name="T5" fmla="*/ 33 h 100"/>
                <a:gd name="T6" fmla="*/ 73 w 73"/>
                <a:gd name="T7" fmla="*/ 40 h 100"/>
                <a:gd name="T8" fmla="*/ 70 w 73"/>
                <a:gd name="T9" fmla="*/ 47 h 100"/>
                <a:gd name="T10" fmla="*/ 50 w 73"/>
                <a:gd name="T11" fmla="*/ 74 h 100"/>
                <a:gd name="T12" fmla="*/ 48 w 73"/>
                <a:gd name="T13" fmla="*/ 76 h 100"/>
                <a:gd name="T14" fmla="*/ 48 w 73"/>
                <a:gd name="T15" fmla="*/ 80 h 100"/>
                <a:gd name="T16" fmla="*/ 46 w 73"/>
                <a:gd name="T17" fmla="*/ 80 h 100"/>
                <a:gd name="T18" fmla="*/ 44 w 73"/>
                <a:gd name="T19" fmla="*/ 80 h 100"/>
                <a:gd name="T20" fmla="*/ 38 w 73"/>
                <a:gd name="T21" fmla="*/ 80 h 100"/>
                <a:gd name="T22" fmla="*/ 36 w 73"/>
                <a:gd name="T23" fmla="*/ 80 h 100"/>
                <a:gd name="T24" fmla="*/ 31 w 73"/>
                <a:gd name="T25" fmla="*/ 80 h 100"/>
                <a:gd name="T26" fmla="*/ 29 w 73"/>
                <a:gd name="T27" fmla="*/ 80 h 100"/>
                <a:gd name="T28" fmla="*/ 27 w 73"/>
                <a:gd name="T29" fmla="*/ 80 h 100"/>
                <a:gd name="T30" fmla="*/ 27 w 73"/>
                <a:gd name="T31" fmla="*/ 80 h 100"/>
                <a:gd name="T32" fmla="*/ 27 w 73"/>
                <a:gd name="T33" fmla="*/ 76 h 100"/>
                <a:gd name="T34" fmla="*/ 21 w 73"/>
                <a:gd name="T35" fmla="*/ 70 h 100"/>
                <a:gd name="T36" fmla="*/ 0 w 73"/>
                <a:gd name="T37" fmla="*/ 33 h 100"/>
                <a:gd name="T38" fmla="*/ 11 w 73"/>
                <a:gd name="T39" fmla="*/ 9 h 100"/>
                <a:gd name="T40" fmla="*/ 37 w 73"/>
                <a:gd name="T41" fmla="*/ 0 h 100"/>
                <a:gd name="T42" fmla="*/ 45 w 73"/>
                <a:gd name="T43" fmla="*/ 86 h 100"/>
                <a:gd name="T44" fmla="*/ 43 w 73"/>
                <a:gd name="T45" fmla="*/ 100 h 100"/>
                <a:gd name="T46" fmla="*/ 31 w 73"/>
                <a:gd name="T47" fmla="*/ 100 h 100"/>
                <a:gd name="T48" fmla="*/ 30 w 73"/>
                <a:gd name="T49" fmla="*/ 86 h 100"/>
                <a:gd name="T50" fmla="*/ 45 w 73"/>
                <a:gd name="T51" fmla="*/ 86 h 100"/>
                <a:gd name="T52" fmla="*/ 37 w 73"/>
                <a:gd name="T53" fmla="*/ 74 h 100"/>
                <a:gd name="T54" fmla="*/ 43 w 73"/>
                <a:gd name="T55" fmla="*/ 74 h 100"/>
                <a:gd name="T56" fmla="*/ 48 w 73"/>
                <a:gd name="T57" fmla="*/ 6 h 100"/>
                <a:gd name="T58" fmla="*/ 37 w 73"/>
                <a:gd name="T59" fmla="*/ 4 h 100"/>
                <a:gd name="T60" fmla="*/ 36 w 73"/>
                <a:gd name="T61" fmla="*/ 4 h 100"/>
                <a:gd name="T62" fmla="*/ 37 w 73"/>
                <a:gd name="T63" fmla="*/ 74 h 100"/>
                <a:gd name="T64" fmla="*/ 17 w 73"/>
                <a:gd name="T65" fmla="*/ 10 h 100"/>
                <a:gd name="T66" fmla="*/ 16 w 73"/>
                <a:gd name="T67" fmla="*/ 58 h 100"/>
                <a:gd name="T68" fmla="*/ 25 w 73"/>
                <a:gd name="T69" fmla="*/ 67 h 100"/>
                <a:gd name="T70" fmla="*/ 30 w 73"/>
                <a:gd name="T71" fmla="*/ 72 h 100"/>
                <a:gd name="T72" fmla="*/ 27 w 73"/>
                <a:gd name="T73" fmla="*/ 5 h 100"/>
                <a:gd name="T74" fmla="*/ 17 w 73"/>
                <a:gd name="T75" fmla="*/ 10 h 100"/>
                <a:gd name="T76" fmla="*/ 60 w 73"/>
                <a:gd name="T77" fmla="*/ 13 h 100"/>
                <a:gd name="T78" fmla="*/ 56 w 73"/>
                <a:gd name="T79" fmla="*/ 60 h 100"/>
                <a:gd name="T80" fmla="*/ 66 w 73"/>
                <a:gd name="T81" fmla="*/ 45 h 100"/>
                <a:gd name="T82" fmla="*/ 68 w 73"/>
                <a:gd name="T83" fmla="*/ 39 h 100"/>
                <a:gd name="T84" fmla="*/ 69 w 73"/>
                <a:gd name="T85" fmla="*/ 33 h 100"/>
                <a:gd name="T86" fmla="*/ 60 w 73"/>
                <a:gd name="T87" fmla="*/ 1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3" h="100">
                  <a:moveTo>
                    <a:pt x="37" y="0"/>
                  </a:moveTo>
                  <a:cubicBezTo>
                    <a:pt x="47" y="0"/>
                    <a:pt x="56" y="3"/>
                    <a:pt x="63" y="9"/>
                  </a:cubicBezTo>
                  <a:cubicBezTo>
                    <a:pt x="69" y="15"/>
                    <a:pt x="73" y="24"/>
                    <a:pt x="73" y="33"/>
                  </a:cubicBezTo>
                  <a:cubicBezTo>
                    <a:pt x="73" y="36"/>
                    <a:pt x="73" y="38"/>
                    <a:pt x="73" y="40"/>
                  </a:cubicBezTo>
                  <a:cubicBezTo>
                    <a:pt x="72" y="43"/>
                    <a:pt x="71" y="45"/>
                    <a:pt x="70" y="47"/>
                  </a:cubicBezTo>
                  <a:cubicBezTo>
                    <a:pt x="68" y="53"/>
                    <a:pt x="56" y="67"/>
                    <a:pt x="50" y="74"/>
                  </a:cubicBezTo>
                  <a:cubicBezTo>
                    <a:pt x="49" y="75"/>
                    <a:pt x="48" y="75"/>
                    <a:pt x="48" y="76"/>
                  </a:cubicBezTo>
                  <a:cubicBezTo>
                    <a:pt x="48" y="80"/>
                    <a:pt x="48" y="80"/>
                    <a:pt x="48" y="80"/>
                  </a:cubicBezTo>
                  <a:cubicBezTo>
                    <a:pt x="46" y="80"/>
                    <a:pt x="46" y="80"/>
                    <a:pt x="46" y="80"/>
                  </a:cubicBezTo>
                  <a:cubicBezTo>
                    <a:pt x="44" y="80"/>
                    <a:pt x="44" y="80"/>
                    <a:pt x="44" y="80"/>
                  </a:cubicBezTo>
                  <a:cubicBezTo>
                    <a:pt x="38" y="80"/>
                    <a:pt x="38" y="80"/>
                    <a:pt x="38" y="80"/>
                  </a:cubicBezTo>
                  <a:cubicBezTo>
                    <a:pt x="36" y="80"/>
                    <a:pt x="36" y="80"/>
                    <a:pt x="36" y="80"/>
                  </a:cubicBezTo>
                  <a:cubicBezTo>
                    <a:pt x="31" y="80"/>
                    <a:pt x="31" y="80"/>
                    <a:pt x="31" y="80"/>
                  </a:cubicBezTo>
                  <a:cubicBezTo>
                    <a:pt x="29" y="80"/>
                    <a:pt x="29" y="80"/>
                    <a:pt x="29" y="80"/>
                  </a:cubicBezTo>
                  <a:cubicBezTo>
                    <a:pt x="27" y="80"/>
                    <a:pt x="27" y="80"/>
                    <a:pt x="27" y="80"/>
                  </a:cubicBezTo>
                  <a:cubicBezTo>
                    <a:pt x="27" y="80"/>
                    <a:pt x="27" y="80"/>
                    <a:pt x="27" y="80"/>
                  </a:cubicBezTo>
                  <a:cubicBezTo>
                    <a:pt x="27" y="76"/>
                    <a:pt x="27" y="76"/>
                    <a:pt x="27" y="76"/>
                  </a:cubicBezTo>
                  <a:cubicBezTo>
                    <a:pt x="25" y="74"/>
                    <a:pt x="23" y="72"/>
                    <a:pt x="21" y="70"/>
                  </a:cubicBezTo>
                  <a:cubicBezTo>
                    <a:pt x="11" y="60"/>
                    <a:pt x="0" y="48"/>
                    <a:pt x="0" y="33"/>
                  </a:cubicBezTo>
                  <a:cubicBezTo>
                    <a:pt x="0" y="24"/>
                    <a:pt x="4" y="15"/>
                    <a:pt x="11" y="9"/>
                  </a:cubicBezTo>
                  <a:cubicBezTo>
                    <a:pt x="18" y="3"/>
                    <a:pt x="27" y="0"/>
                    <a:pt x="37" y="0"/>
                  </a:cubicBezTo>
                  <a:close/>
                  <a:moveTo>
                    <a:pt x="45" y="86"/>
                  </a:moveTo>
                  <a:cubicBezTo>
                    <a:pt x="43" y="100"/>
                    <a:pt x="43" y="100"/>
                    <a:pt x="43" y="100"/>
                  </a:cubicBezTo>
                  <a:cubicBezTo>
                    <a:pt x="31" y="100"/>
                    <a:pt x="31" y="100"/>
                    <a:pt x="31" y="100"/>
                  </a:cubicBezTo>
                  <a:cubicBezTo>
                    <a:pt x="30" y="86"/>
                    <a:pt x="30" y="86"/>
                    <a:pt x="30" y="86"/>
                  </a:cubicBezTo>
                  <a:cubicBezTo>
                    <a:pt x="45" y="86"/>
                    <a:pt x="45" y="86"/>
                    <a:pt x="45" y="86"/>
                  </a:cubicBezTo>
                  <a:close/>
                  <a:moveTo>
                    <a:pt x="37" y="74"/>
                  </a:moveTo>
                  <a:cubicBezTo>
                    <a:pt x="43" y="74"/>
                    <a:pt x="43" y="74"/>
                    <a:pt x="43" y="74"/>
                  </a:cubicBezTo>
                  <a:cubicBezTo>
                    <a:pt x="49" y="49"/>
                    <a:pt x="54" y="27"/>
                    <a:pt x="48" y="6"/>
                  </a:cubicBezTo>
                  <a:cubicBezTo>
                    <a:pt x="44" y="5"/>
                    <a:pt x="41" y="4"/>
                    <a:pt x="37" y="4"/>
                  </a:cubicBezTo>
                  <a:cubicBezTo>
                    <a:pt x="37" y="4"/>
                    <a:pt x="36" y="4"/>
                    <a:pt x="36" y="4"/>
                  </a:cubicBezTo>
                  <a:cubicBezTo>
                    <a:pt x="34" y="27"/>
                    <a:pt x="36" y="51"/>
                    <a:pt x="37" y="74"/>
                  </a:cubicBezTo>
                  <a:close/>
                  <a:moveTo>
                    <a:pt x="17" y="10"/>
                  </a:moveTo>
                  <a:cubicBezTo>
                    <a:pt x="5" y="25"/>
                    <a:pt x="6" y="41"/>
                    <a:pt x="16" y="58"/>
                  </a:cubicBezTo>
                  <a:cubicBezTo>
                    <a:pt x="19" y="61"/>
                    <a:pt x="22" y="64"/>
                    <a:pt x="25" y="67"/>
                  </a:cubicBezTo>
                  <a:cubicBezTo>
                    <a:pt x="26" y="69"/>
                    <a:pt x="28" y="70"/>
                    <a:pt x="30" y="72"/>
                  </a:cubicBezTo>
                  <a:cubicBezTo>
                    <a:pt x="24" y="52"/>
                    <a:pt x="13" y="25"/>
                    <a:pt x="27" y="5"/>
                  </a:cubicBezTo>
                  <a:cubicBezTo>
                    <a:pt x="23" y="6"/>
                    <a:pt x="20" y="8"/>
                    <a:pt x="17" y="10"/>
                  </a:cubicBezTo>
                  <a:close/>
                  <a:moveTo>
                    <a:pt x="60" y="13"/>
                  </a:moveTo>
                  <a:cubicBezTo>
                    <a:pt x="66" y="27"/>
                    <a:pt x="63" y="45"/>
                    <a:pt x="56" y="60"/>
                  </a:cubicBezTo>
                  <a:cubicBezTo>
                    <a:pt x="60" y="54"/>
                    <a:pt x="65" y="49"/>
                    <a:pt x="66" y="45"/>
                  </a:cubicBezTo>
                  <a:cubicBezTo>
                    <a:pt x="67" y="43"/>
                    <a:pt x="67" y="41"/>
                    <a:pt x="68" y="39"/>
                  </a:cubicBezTo>
                  <a:cubicBezTo>
                    <a:pt x="68" y="37"/>
                    <a:pt x="69" y="35"/>
                    <a:pt x="69" y="33"/>
                  </a:cubicBezTo>
                  <a:cubicBezTo>
                    <a:pt x="69" y="25"/>
                    <a:pt x="65" y="18"/>
                    <a:pt x="60" y="13"/>
                  </a:cubicBezTo>
                  <a:close/>
                </a:path>
              </a:pathLst>
            </a:custGeom>
            <a:grpFill/>
            <a:ln>
              <a:noFill/>
            </a:ln>
          </p:spPr>
          <p:txBody>
            <a:bodyPr lIns="80296" tIns="40148" rIns="80296" bIns="40148"/>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sp>
          <p:nvSpPr>
            <p:cNvPr id="17" name="Freeform 114"/>
            <p:cNvSpPr>
              <a:spLocks noEditPoints="1"/>
            </p:cNvSpPr>
            <p:nvPr/>
          </p:nvSpPr>
          <p:spPr bwMode="auto">
            <a:xfrm>
              <a:off x="4398762" y="3112354"/>
              <a:ext cx="834887" cy="1153660"/>
            </a:xfrm>
            <a:custGeom>
              <a:avLst/>
              <a:gdLst>
                <a:gd name="T0" fmla="*/ 37 w 73"/>
                <a:gd name="T1" fmla="*/ 0 h 100"/>
                <a:gd name="T2" fmla="*/ 63 w 73"/>
                <a:gd name="T3" fmla="*/ 9 h 100"/>
                <a:gd name="T4" fmla="*/ 73 w 73"/>
                <a:gd name="T5" fmla="*/ 33 h 100"/>
                <a:gd name="T6" fmla="*/ 73 w 73"/>
                <a:gd name="T7" fmla="*/ 40 h 100"/>
                <a:gd name="T8" fmla="*/ 70 w 73"/>
                <a:gd name="T9" fmla="*/ 47 h 100"/>
                <a:gd name="T10" fmla="*/ 50 w 73"/>
                <a:gd name="T11" fmla="*/ 74 h 100"/>
                <a:gd name="T12" fmla="*/ 48 w 73"/>
                <a:gd name="T13" fmla="*/ 76 h 100"/>
                <a:gd name="T14" fmla="*/ 48 w 73"/>
                <a:gd name="T15" fmla="*/ 80 h 100"/>
                <a:gd name="T16" fmla="*/ 46 w 73"/>
                <a:gd name="T17" fmla="*/ 80 h 100"/>
                <a:gd name="T18" fmla="*/ 44 w 73"/>
                <a:gd name="T19" fmla="*/ 80 h 100"/>
                <a:gd name="T20" fmla="*/ 38 w 73"/>
                <a:gd name="T21" fmla="*/ 80 h 100"/>
                <a:gd name="T22" fmla="*/ 36 w 73"/>
                <a:gd name="T23" fmla="*/ 80 h 100"/>
                <a:gd name="T24" fmla="*/ 31 w 73"/>
                <a:gd name="T25" fmla="*/ 80 h 100"/>
                <a:gd name="T26" fmla="*/ 29 w 73"/>
                <a:gd name="T27" fmla="*/ 80 h 100"/>
                <a:gd name="T28" fmla="*/ 27 w 73"/>
                <a:gd name="T29" fmla="*/ 80 h 100"/>
                <a:gd name="T30" fmla="*/ 27 w 73"/>
                <a:gd name="T31" fmla="*/ 80 h 100"/>
                <a:gd name="T32" fmla="*/ 27 w 73"/>
                <a:gd name="T33" fmla="*/ 76 h 100"/>
                <a:gd name="T34" fmla="*/ 21 w 73"/>
                <a:gd name="T35" fmla="*/ 70 h 100"/>
                <a:gd name="T36" fmla="*/ 0 w 73"/>
                <a:gd name="T37" fmla="*/ 33 h 100"/>
                <a:gd name="T38" fmla="*/ 11 w 73"/>
                <a:gd name="T39" fmla="*/ 9 h 100"/>
                <a:gd name="T40" fmla="*/ 37 w 73"/>
                <a:gd name="T41" fmla="*/ 0 h 100"/>
                <a:gd name="T42" fmla="*/ 45 w 73"/>
                <a:gd name="T43" fmla="*/ 86 h 100"/>
                <a:gd name="T44" fmla="*/ 43 w 73"/>
                <a:gd name="T45" fmla="*/ 100 h 100"/>
                <a:gd name="T46" fmla="*/ 31 w 73"/>
                <a:gd name="T47" fmla="*/ 100 h 100"/>
                <a:gd name="T48" fmla="*/ 30 w 73"/>
                <a:gd name="T49" fmla="*/ 86 h 100"/>
                <a:gd name="T50" fmla="*/ 45 w 73"/>
                <a:gd name="T51" fmla="*/ 86 h 100"/>
                <a:gd name="T52" fmla="*/ 37 w 73"/>
                <a:gd name="T53" fmla="*/ 74 h 100"/>
                <a:gd name="T54" fmla="*/ 43 w 73"/>
                <a:gd name="T55" fmla="*/ 74 h 100"/>
                <a:gd name="T56" fmla="*/ 48 w 73"/>
                <a:gd name="T57" fmla="*/ 6 h 100"/>
                <a:gd name="T58" fmla="*/ 37 w 73"/>
                <a:gd name="T59" fmla="*/ 4 h 100"/>
                <a:gd name="T60" fmla="*/ 36 w 73"/>
                <a:gd name="T61" fmla="*/ 4 h 100"/>
                <a:gd name="T62" fmla="*/ 37 w 73"/>
                <a:gd name="T63" fmla="*/ 74 h 100"/>
                <a:gd name="T64" fmla="*/ 17 w 73"/>
                <a:gd name="T65" fmla="*/ 10 h 100"/>
                <a:gd name="T66" fmla="*/ 16 w 73"/>
                <a:gd name="T67" fmla="*/ 58 h 100"/>
                <a:gd name="T68" fmla="*/ 25 w 73"/>
                <a:gd name="T69" fmla="*/ 67 h 100"/>
                <a:gd name="T70" fmla="*/ 30 w 73"/>
                <a:gd name="T71" fmla="*/ 72 h 100"/>
                <a:gd name="T72" fmla="*/ 27 w 73"/>
                <a:gd name="T73" fmla="*/ 5 h 100"/>
                <a:gd name="T74" fmla="*/ 17 w 73"/>
                <a:gd name="T75" fmla="*/ 10 h 100"/>
                <a:gd name="T76" fmla="*/ 60 w 73"/>
                <a:gd name="T77" fmla="*/ 13 h 100"/>
                <a:gd name="T78" fmla="*/ 56 w 73"/>
                <a:gd name="T79" fmla="*/ 60 h 100"/>
                <a:gd name="T80" fmla="*/ 66 w 73"/>
                <a:gd name="T81" fmla="*/ 45 h 100"/>
                <a:gd name="T82" fmla="*/ 68 w 73"/>
                <a:gd name="T83" fmla="*/ 39 h 100"/>
                <a:gd name="T84" fmla="*/ 69 w 73"/>
                <a:gd name="T85" fmla="*/ 33 h 100"/>
                <a:gd name="T86" fmla="*/ 60 w 73"/>
                <a:gd name="T87" fmla="*/ 13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3" h="100">
                  <a:moveTo>
                    <a:pt x="37" y="0"/>
                  </a:moveTo>
                  <a:cubicBezTo>
                    <a:pt x="47" y="0"/>
                    <a:pt x="56" y="3"/>
                    <a:pt x="63" y="9"/>
                  </a:cubicBezTo>
                  <a:cubicBezTo>
                    <a:pt x="69" y="15"/>
                    <a:pt x="73" y="24"/>
                    <a:pt x="73" y="33"/>
                  </a:cubicBezTo>
                  <a:cubicBezTo>
                    <a:pt x="73" y="36"/>
                    <a:pt x="73" y="38"/>
                    <a:pt x="73" y="40"/>
                  </a:cubicBezTo>
                  <a:cubicBezTo>
                    <a:pt x="72" y="43"/>
                    <a:pt x="71" y="45"/>
                    <a:pt x="70" y="47"/>
                  </a:cubicBezTo>
                  <a:cubicBezTo>
                    <a:pt x="68" y="53"/>
                    <a:pt x="56" y="67"/>
                    <a:pt x="50" y="74"/>
                  </a:cubicBezTo>
                  <a:cubicBezTo>
                    <a:pt x="49" y="75"/>
                    <a:pt x="48" y="75"/>
                    <a:pt x="48" y="76"/>
                  </a:cubicBezTo>
                  <a:cubicBezTo>
                    <a:pt x="48" y="80"/>
                    <a:pt x="48" y="80"/>
                    <a:pt x="48" y="80"/>
                  </a:cubicBezTo>
                  <a:cubicBezTo>
                    <a:pt x="46" y="80"/>
                    <a:pt x="46" y="80"/>
                    <a:pt x="46" y="80"/>
                  </a:cubicBezTo>
                  <a:cubicBezTo>
                    <a:pt x="44" y="80"/>
                    <a:pt x="44" y="80"/>
                    <a:pt x="44" y="80"/>
                  </a:cubicBezTo>
                  <a:cubicBezTo>
                    <a:pt x="38" y="80"/>
                    <a:pt x="38" y="80"/>
                    <a:pt x="38" y="80"/>
                  </a:cubicBezTo>
                  <a:cubicBezTo>
                    <a:pt x="36" y="80"/>
                    <a:pt x="36" y="80"/>
                    <a:pt x="36" y="80"/>
                  </a:cubicBezTo>
                  <a:cubicBezTo>
                    <a:pt x="31" y="80"/>
                    <a:pt x="31" y="80"/>
                    <a:pt x="31" y="80"/>
                  </a:cubicBezTo>
                  <a:cubicBezTo>
                    <a:pt x="29" y="80"/>
                    <a:pt x="29" y="80"/>
                    <a:pt x="29" y="80"/>
                  </a:cubicBezTo>
                  <a:cubicBezTo>
                    <a:pt x="27" y="80"/>
                    <a:pt x="27" y="80"/>
                    <a:pt x="27" y="80"/>
                  </a:cubicBezTo>
                  <a:cubicBezTo>
                    <a:pt x="27" y="80"/>
                    <a:pt x="27" y="80"/>
                    <a:pt x="27" y="80"/>
                  </a:cubicBezTo>
                  <a:cubicBezTo>
                    <a:pt x="27" y="76"/>
                    <a:pt x="27" y="76"/>
                    <a:pt x="27" y="76"/>
                  </a:cubicBezTo>
                  <a:cubicBezTo>
                    <a:pt x="25" y="74"/>
                    <a:pt x="23" y="72"/>
                    <a:pt x="21" y="70"/>
                  </a:cubicBezTo>
                  <a:cubicBezTo>
                    <a:pt x="11" y="60"/>
                    <a:pt x="0" y="48"/>
                    <a:pt x="0" y="33"/>
                  </a:cubicBezTo>
                  <a:cubicBezTo>
                    <a:pt x="0" y="24"/>
                    <a:pt x="4" y="15"/>
                    <a:pt x="11" y="9"/>
                  </a:cubicBezTo>
                  <a:cubicBezTo>
                    <a:pt x="18" y="3"/>
                    <a:pt x="27" y="0"/>
                    <a:pt x="37" y="0"/>
                  </a:cubicBezTo>
                  <a:close/>
                  <a:moveTo>
                    <a:pt x="45" y="86"/>
                  </a:moveTo>
                  <a:cubicBezTo>
                    <a:pt x="43" y="100"/>
                    <a:pt x="43" y="100"/>
                    <a:pt x="43" y="100"/>
                  </a:cubicBezTo>
                  <a:cubicBezTo>
                    <a:pt x="31" y="100"/>
                    <a:pt x="31" y="100"/>
                    <a:pt x="31" y="100"/>
                  </a:cubicBezTo>
                  <a:cubicBezTo>
                    <a:pt x="30" y="86"/>
                    <a:pt x="30" y="86"/>
                    <a:pt x="30" y="86"/>
                  </a:cubicBezTo>
                  <a:cubicBezTo>
                    <a:pt x="45" y="86"/>
                    <a:pt x="45" y="86"/>
                    <a:pt x="45" y="86"/>
                  </a:cubicBezTo>
                  <a:close/>
                  <a:moveTo>
                    <a:pt x="37" y="74"/>
                  </a:moveTo>
                  <a:cubicBezTo>
                    <a:pt x="43" y="74"/>
                    <a:pt x="43" y="74"/>
                    <a:pt x="43" y="74"/>
                  </a:cubicBezTo>
                  <a:cubicBezTo>
                    <a:pt x="49" y="49"/>
                    <a:pt x="54" y="27"/>
                    <a:pt x="48" y="6"/>
                  </a:cubicBezTo>
                  <a:cubicBezTo>
                    <a:pt x="44" y="5"/>
                    <a:pt x="41" y="4"/>
                    <a:pt x="37" y="4"/>
                  </a:cubicBezTo>
                  <a:cubicBezTo>
                    <a:pt x="37" y="4"/>
                    <a:pt x="36" y="4"/>
                    <a:pt x="36" y="4"/>
                  </a:cubicBezTo>
                  <a:cubicBezTo>
                    <a:pt x="34" y="27"/>
                    <a:pt x="36" y="51"/>
                    <a:pt x="37" y="74"/>
                  </a:cubicBezTo>
                  <a:close/>
                  <a:moveTo>
                    <a:pt x="17" y="10"/>
                  </a:moveTo>
                  <a:cubicBezTo>
                    <a:pt x="5" y="25"/>
                    <a:pt x="6" y="41"/>
                    <a:pt x="16" y="58"/>
                  </a:cubicBezTo>
                  <a:cubicBezTo>
                    <a:pt x="19" y="61"/>
                    <a:pt x="22" y="64"/>
                    <a:pt x="25" y="67"/>
                  </a:cubicBezTo>
                  <a:cubicBezTo>
                    <a:pt x="26" y="69"/>
                    <a:pt x="28" y="70"/>
                    <a:pt x="30" y="72"/>
                  </a:cubicBezTo>
                  <a:cubicBezTo>
                    <a:pt x="24" y="52"/>
                    <a:pt x="13" y="25"/>
                    <a:pt x="27" y="5"/>
                  </a:cubicBezTo>
                  <a:cubicBezTo>
                    <a:pt x="23" y="6"/>
                    <a:pt x="20" y="8"/>
                    <a:pt x="17" y="10"/>
                  </a:cubicBezTo>
                  <a:close/>
                  <a:moveTo>
                    <a:pt x="60" y="13"/>
                  </a:moveTo>
                  <a:cubicBezTo>
                    <a:pt x="66" y="27"/>
                    <a:pt x="63" y="45"/>
                    <a:pt x="56" y="60"/>
                  </a:cubicBezTo>
                  <a:cubicBezTo>
                    <a:pt x="60" y="54"/>
                    <a:pt x="65" y="49"/>
                    <a:pt x="66" y="45"/>
                  </a:cubicBezTo>
                  <a:cubicBezTo>
                    <a:pt x="67" y="43"/>
                    <a:pt x="67" y="41"/>
                    <a:pt x="68" y="39"/>
                  </a:cubicBezTo>
                  <a:cubicBezTo>
                    <a:pt x="68" y="37"/>
                    <a:pt x="69" y="35"/>
                    <a:pt x="69" y="33"/>
                  </a:cubicBezTo>
                  <a:cubicBezTo>
                    <a:pt x="69" y="25"/>
                    <a:pt x="65" y="18"/>
                    <a:pt x="60" y="13"/>
                  </a:cubicBezTo>
                  <a:close/>
                </a:path>
              </a:pathLst>
            </a:custGeom>
            <a:grpFill/>
            <a:ln>
              <a:noFill/>
            </a:ln>
          </p:spPr>
          <p:txBody>
            <a:bodyPr lIns="80296" tIns="40148" rIns="80296" bIns="40148"/>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58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p:txBody>
        </p:sp>
      </p:grpSp>
      <p:cxnSp>
        <p:nvCxnSpPr>
          <p:cNvPr id="18" name="直接连接符 17"/>
          <p:cNvCxnSpPr/>
          <p:nvPr/>
        </p:nvCxnSpPr>
        <p:spPr>
          <a:xfrm>
            <a:off x="898842" y="2239855"/>
            <a:ext cx="276225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nvGrpSpPr>
          <p:cNvPr id="3" name="组合 2"/>
          <p:cNvGrpSpPr/>
          <p:nvPr/>
        </p:nvGrpSpPr>
        <p:grpSpPr>
          <a:xfrm>
            <a:off x="875030" y="2132663"/>
            <a:ext cx="2835275" cy="203499"/>
            <a:chOff x="1013327" y="3493257"/>
            <a:chExt cx="2835275" cy="203499"/>
          </a:xfrm>
        </p:grpSpPr>
        <p:sp>
          <p:nvSpPr>
            <p:cNvPr id="19" name="椭圆 18"/>
            <p:cNvSpPr/>
            <p:nvPr/>
          </p:nvSpPr>
          <p:spPr>
            <a:xfrm>
              <a:off x="1013327" y="3551237"/>
              <a:ext cx="98425" cy="984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椭圆 19"/>
            <p:cNvSpPr/>
            <p:nvPr/>
          </p:nvSpPr>
          <p:spPr>
            <a:xfrm>
              <a:off x="3750177" y="3551237"/>
              <a:ext cx="98425" cy="984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椭圆 20"/>
            <p:cNvSpPr/>
            <p:nvPr/>
          </p:nvSpPr>
          <p:spPr>
            <a:xfrm>
              <a:off x="3311015" y="3493257"/>
              <a:ext cx="192613" cy="192613"/>
            </a:xfrm>
            <a:prstGeom prst="ellipse">
              <a:avLst/>
            </a:prstGeom>
            <a:solidFill>
              <a:srgbClr val="6957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2" name="椭圆 21"/>
            <p:cNvSpPr/>
            <p:nvPr/>
          </p:nvSpPr>
          <p:spPr>
            <a:xfrm>
              <a:off x="1494699" y="3504143"/>
              <a:ext cx="192613" cy="192613"/>
            </a:xfrm>
            <a:prstGeom prst="ellipse">
              <a:avLst/>
            </a:prstGeom>
            <a:solidFill>
              <a:srgbClr val="6957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39" name="等腰三角形 38"/>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11010900"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200" b="1" dirty="0">
                <a:solidFill>
                  <a:srgbClr val="6B799C"/>
                </a:solidFill>
                <a:latin typeface="幼圆" panose="02010509060101010101" pitchFamily="49" charset="-122"/>
                <a:ea typeface="幼圆" panose="02010509060101010101" pitchFamily="49" charset="-122"/>
              </a:rPr>
              <a:t>小学数学教学设计的认识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grpSp>
        <p:nvGrpSpPr>
          <p:cNvPr id="4" name="组合 3"/>
          <p:cNvGrpSpPr/>
          <p:nvPr/>
        </p:nvGrpSpPr>
        <p:grpSpPr>
          <a:xfrm>
            <a:off x="8723630" y="2143549"/>
            <a:ext cx="2835275" cy="203499"/>
            <a:chOff x="1013327" y="3493257"/>
            <a:chExt cx="2835275" cy="203499"/>
          </a:xfrm>
        </p:grpSpPr>
        <p:sp>
          <p:nvSpPr>
            <p:cNvPr id="5" name="椭圆 4"/>
            <p:cNvSpPr/>
            <p:nvPr/>
          </p:nvSpPr>
          <p:spPr>
            <a:xfrm>
              <a:off x="1013327" y="3551237"/>
              <a:ext cx="98425" cy="984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6" name="椭圆 5"/>
            <p:cNvSpPr/>
            <p:nvPr/>
          </p:nvSpPr>
          <p:spPr>
            <a:xfrm>
              <a:off x="3750177" y="3551237"/>
              <a:ext cx="98425" cy="98425"/>
            </a:xfrm>
            <a:prstGeom prst="ellips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7" name="椭圆 6"/>
            <p:cNvSpPr/>
            <p:nvPr/>
          </p:nvSpPr>
          <p:spPr>
            <a:xfrm>
              <a:off x="3311015" y="3493257"/>
              <a:ext cx="192613" cy="192613"/>
            </a:xfrm>
            <a:prstGeom prst="ellipse">
              <a:avLst/>
            </a:prstGeom>
            <a:solidFill>
              <a:srgbClr val="6957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8" name="椭圆 7"/>
            <p:cNvSpPr/>
            <p:nvPr/>
          </p:nvSpPr>
          <p:spPr>
            <a:xfrm>
              <a:off x="1494699" y="3504143"/>
              <a:ext cx="192613" cy="192613"/>
            </a:xfrm>
            <a:prstGeom prst="ellipse">
              <a:avLst/>
            </a:prstGeom>
            <a:solidFill>
              <a:srgbClr val="6957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sp>
        <p:nvSpPr>
          <p:cNvPr id="10" name="TextBox 13"/>
          <p:cNvSpPr txBox="1">
            <a:spLocks noChangeArrowheads="1"/>
          </p:cNvSpPr>
          <p:nvPr/>
        </p:nvSpPr>
        <p:spPr bwMode="auto">
          <a:xfrm>
            <a:off x="809624" y="2824300"/>
            <a:ext cx="294068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algn="r" eaLnBrk="1" hangingPunct="1">
              <a:spcBef>
                <a:spcPct val="20000"/>
              </a:spcBef>
            </a:pPr>
            <a:r>
              <a:rPr lang="zh-CN" altLang="en-US" sz="2800" b="1" dirty="0">
                <a:solidFill>
                  <a:srgbClr val="6B799C"/>
                </a:solidFill>
                <a:latin typeface="幼圆" panose="02010509060101010101" pitchFamily="49" charset="-122"/>
                <a:ea typeface="幼圆" panose="02010509060101010101" pitchFamily="49" charset="-122"/>
              </a:rPr>
              <a:t>有助于小学数学课堂教学质量的提升</a:t>
            </a:r>
            <a:endParaRPr kumimoji="0" lang="zh-CN" altLang="en-US" sz="2800" b="1" i="0" u="none" strike="noStrike" kern="1200" cap="none" spc="0" normalizeH="0" baseline="0" noProof="0" dirty="0">
              <a:ln>
                <a:noFill/>
              </a:ln>
              <a:solidFill>
                <a:srgbClr val="6B799C"/>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6" name="TextBox 13"/>
          <p:cNvSpPr txBox="1">
            <a:spLocks noChangeArrowheads="1"/>
          </p:cNvSpPr>
          <p:nvPr/>
        </p:nvSpPr>
        <p:spPr bwMode="auto">
          <a:xfrm>
            <a:off x="8093349" y="2824300"/>
            <a:ext cx="3611245" cy="861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eaLnBrk="1" hangingPunct="1">
              <a:spcBef>
                <a:spcPct val="20000"/>
              </a:spcBef>
            </a:pPr>
            <a:r>
              <a:rPr lang="zh-CN" altLang="en-US" sz="2800" b="1" dirty="0">
                <a:solidFill>
                  <a:srgbClr val="6B799C"/>
                </a:solidFill>
                <a:latin typeface="幼圆" panose="02010509060101010101" pitchFamily="49" charset="-122"/>
                <a:ea typeface="幼圆" panose="02010509060101010101" pitchFamily="49" charset="-122"/>
              </a:rPr>
              <a:t>有助于小学数学教师专业的有效发展</a:t>
            </a:r>
            <a:endParaRPr kumimoji="0" lang="en-US" sz="2800" b="1" i="0" u="none" strike="noStrike" kern="1200" cap="none" spc="0" normalizeH="0" baseline="0" noProof="0" dirty="0">
              <a:ln>
                <a:noFill/>
              </a:ln>
              <a:solidFill>
                <a:srgbClr val="6B799C"/>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
        <p:nvSpPr>
          <p:cNvPr id="37" name="TextBox 11"/>
          <p:cNvSpPr>
            <a:spLocks noChangeArrowheads="1"/>
          </p:cNvSpPr>
          <p:nvPr/>
        </p:nvSpPr>
        <p:spPr bwMode="auto">
          <a:xfrm flipH="1">
            <a:off x="4756916" y="1787563"/>
            <a:ext cx="2679700" cy="51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ts val="0"/>
              </a:spcBef>
              <a:spcAft>
                <a:spcPts val="0"/>
              </a:spcAft>
              <a:buClrTx/>
              <a:buSzTx/>
              <a:buFont typeface="Arial" panose="020B0604020202020204" pitchFamily="34" charset="0"/>
              <a:buNone/>
              <a:defRPr/>
            </a:pPr>
            <a:r>
              <a:rPr lang="zh-CN"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小学数学教学设计的价值</a:t>
            </a:r>
            <a:endParaRPr kumimoji="0" lang="zh-CN" altLang="en-US" sz="2400" b="1" i="0" u="none" strike="noStrike" kern="1200" cap="none" spc="0" normalizeH="0" baseline="0" noProof="0" dirty="0">
              <a:ln>
                <a:noFill/>
              </a:ln>
              <a:solidFill>
                <a:srgbClr val="445469"/>
              </a:solidFill>
              <a:effectLst/>
              <a:uLnTx/>
              <a:uFillTx/>
              <a:latin typeface="Arial" panose="020B0604020202020204" pitchFamily="34" charset="0"/>
              <a:ea typeface="微软雅黑" panose="020B0503020204020204" pitchFamily="34" charset="-122"/>
              <a:cs typeface="+mn-cs"/>
              <a:sym typeface="Arial" panose="020B0604020202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anim calcmode="lin" valueType="num">
                                      <p:cBhvr additive="base">
                                        <p:cTn id="11" dur="500" fill="hold"/>
                                        <p:tgtEl>
                                          <p:spTgt spid="36"/>
                                        </p:tgtEl>
                                        <p:attrNameLst>
                                          <p:attrName>ppt_x</p:attrName>
                                        </p:attrNameLst>
                                      </p:cBhvr>
                                      <p:tavLst>
                                        <p:tav tm="0">
                                          <p:val>
                                            <p:strVal val="#ppt_x"/>
                                          </p:val>
                                        </p:tav>
                                        <p:tav tm="100000">
                                          <p:val>
                                            <p:strVal val="#ppt_x"/>
                                          </p:val>
                                        </p:tav>
                                      </p:tavLst>
                                    </p:anim>
                                    <p:anim calcmode="lin" valueType="num">
                                      <p:cBhvr additive="base">
                                        <p:cTn id="12" dur="500" fill="hold"/>
                                        <p:tgtEl>
                                          <p:spTgt spid="36"/>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37"/>
                                        </p:tgtEl>
                                        <p:attrNameLst>
                                          <p:attrName>style.visibility</p:attrName>
                                        </p:attrNameLst>
                                      </p:cBhvr>
                                      <p:to>
                                        <p:strVal val="visible"/>
                                      </p:to>
                                    </p:set>
                                    <p:animEffect transition="in" filter="fade">
                                      <p:cBhvr>
                                        <p:cTn id="16" dur="1000"/>
                                        <p:tgtEl>
                                          <p:spTgt spid="37"/>
                                        </p:tgtEl>
                                      </p:cBhvr>
                                    </p:animEffect>
                                    <p:anim calcmode="lin" valueType="num">
                                      <p:cBhvr>
                                        <p:cTn id="17" dur="1000" fill="hold"/>
                                        <p:tgtEl>
                                          <p:spTgt spid="37"/>
                                        </p:tgtEl>
                                        <p:attrNameLst>
                                          <p:attrName>ppt_x</p:attrName>
                                        </p:attrNameLst>
                                      </p:cBhvr>
                                      <p:tavLst>
                                        <p:tav tm="0">
                                          <p:val>
                                            <p:strVal val="#ppt_x"/>
                                          </p:val>
                                        </p:tav>
                                        <p:tav tm="100000">
                                          <p:val>
                                            <p:strVal val="#ppt_x"/>
                                          </p:val>
                                        </p:tav>
                                      </p:tavLst>
                                    </p:anim>
                                    <p:anim calcmode="lin" valueType="num">
                                      <p:cBhvr>
                                        <p:cTn id="18" dur="1000" fill="hold"/>
                                        <p:tgtEl>
                                          <p:spTgt spid="3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0" grpId="1"/>
      <p:bldP spid="36" grpId="0"/>
      <p:bldP spid="36" grpId="1"/>
      <p:bldP spid="37" grpId="0"/>
    </p:bldLst>
  </p:timing>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629167" y="287211"/>
            <a:ext cx="12118004" cy="64516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zh-CN" altLang="en-US" sz="3600" b="1" dirty="0">
                <a:solidFill>
                  <a:srgbClr val="6B799C"/>
                </a:solidFill>
                <a:latin typeface="幼圆" panose="02010509060101010101" pitchFamily="49" charset="-122"/>
                <a:ea typeface="幼圆" panose="02010509060101010101" pitchFamily="49" charset="-122"/>
              </a:rPr>
              <a:t>四、案例评析小结</a:t>
            </a:r>
            <a:endParaRPr kumimoji="0" lang="zh-CN" altLang="en-US" sz="36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5" name="文本框 4"/>
          <p:cNvSpPr txBox="1"/>
          <p:nvPr/>
        </p:nvSpPr>
        <p:spPr>
          <a:xfrm>
            <a:off x="376304" y="1173404"/>
            <a:ext cx="10735952" cy="4775603"/>
          </a:xfrm>
          <a:prstGeom prst="rect">
            <a:avLst/>
          </a:prstGeom>
          <a:noFill/>
        </p:spPr>
        <p:txBody>
          <a:bodyPr wrap="square">
            <a:spAutoFit/>
          </a:bodyPr>
          <a:lstStyle/>
          <a:p>
            <a:pPr algn="ctr"/>
            <a:r>
              <a:rPr lang="zh-CN" altLang="en-US" sz="3600" b="1" dirty="0">
                <a:solidFill>
                  <a:srgbClr val="6B799C"/>
                </a:solidFill>
              </a:rPr>
              <a:t>教学设计仅供参考，切勿“拿来主义”。</a:t>
            </a:r>
            <a:endParaRPr lang="en-US" altLang="zh-CN" sz="3600" b="1" dirty="0">
              <a:solidFill>
                <a:srgbClr val="6B799C"/>
              </a:solidFill>
            </a:endParaRPr>
          </a:p>
          <a:p>
            <a:pPr algn="ctr"/>
            <a:endParaRPr lang="zh-CN" altLang="en-US" sz="3600" b="1" dirty="0">
              <a:solidFill>
                <a:srgbClr val="6B799C"/>
              </a:solidFill>
            </a:endParaRPr>
          </a:p>
          <a:p>
            <a:r>
              <a:rPr lang="zh-CN" altLang="zh-CN" sz="2800" dirty="0">
                <a:solidFill>
                  <a:srgbClr val="6B799C"/>
                </a:solidFill>
              </a:rPr>
              <a:t>在撰写教学设计之前，前端分析很重要，切勿匆忙上阵，教师应该仔细思考以下几个方面的问题。</a:t>
            </a:r>
          </a:p>
          <a:p>
            <a:pPr>
              <a:lnSpc>
                <a:spcPct val="150000"/>
              </a:lnSpc>
            </a:pPr>
            <a:r>
              <a:rPr lang="zh-CN" altLang="en-US" sz="2400" dirty="0">
                <a:solidFill>
                  <a:srgbClr val="6B799C"/>
                </a:solidFill>
              </a:rPr>
              <a:t>    </a:t>
            </a:r>
            <a:r>
              <a:rPr lang="zh-CN" altLang="en-US" sz="2400" b="1" dirty="0">
                <a:solidFill>
                  <a:srgbClr val="6B799C"/>
                </a:solidFill>
              </a:rPr>
              <a:t>（一）这个教学知识点的内容到底是什么</a:t>
            </a:r>
            <a:endParaRPr lang="en-US" altLang="zh-CN" sz="2400" b="1" dirty="0">
              <a:solidFill>
                <a:srgbClr val="6B799C"/>
              </a:solidFill>
            </a:endParaRPr>
          </a:p>
          <a:p>
            <a:pPr>
              <a:lnSpc>
                <a:spcPct val="150000"/>
              </a:lnSpc>
            </a:pPr>
            <a:r>
              <a:rPr lang="zh-CN" altLang="en-US" sz="2400" dirty="0">
                <a:solidFill>
                  <a:srgbClr val="6B799C"/>
                </a:solidFill>
              </a:rPr>
              <a:t>这是教师实施教学的最基本条件，教师需要明确这个教学知识点的学科本质是什么，属于哪种类型的知识，具体表述是什么，是否有不同的表述等。例如，在教学“面积”时，既要明确“面积”的概念是怎么表述的，也要理解面积的本质内涵，并分析什么是本节课所需要传递的学科重点。</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4" name="文本框 3"/>
          <p:cNvSpPr txBox="1"/>
          <p:nvPr/>
        </p:nvSpPr>
        <p:spPr>
          <a:xfrm>
            <a:off x="542401" y="931954"/>
            <a:ext cx="10603119" cy="5170646"/>
          </a:xfrm>
          <a:prstGeom prst="rect">
            <a:avLst/>
          </a:prstGeom>
          <a:noFill/>
        </p:spPr>
        <p:txBody>
          <a:bodyPr wrap="square">
            <a:spAutoFit/>
          </a:bodyPr>
          <a:lstStyle/>
          <a:p>
            <a:pPr>
              <a:lnSpc>
                <a:spcPct val="150000"/>
              </a:lnSpc>
            </a:pPr>
            <a:r>
              <a:rPr lang="zh-CN" altLang="en-US" dirty="0"/>
              <a:t>    </a:t>
            </a:r>
            <a:r>
              <a:rPr lang="zh-CN" altLang="en-US" sz="2000" b="1" dirty="0">
                <a:solidFill>
                  <a:srgbClr val="6B799C"/>
                </a:solidFill>
              </a:rPr>
              <a:t>（二）学生学过哪些和这个教学知识点有关的内容，在教学中要讲到什么深度比较合适</a:t>
            </a:r>
            <a:endParaRPr lang="en-US" altLang="zh-CN" sz="2000" b="1" dirty="0">
              <a:solidFill>
                <a:srgbClr val="6B799C"/>
              </a:solidFill>
            </a:endParaRPr>
          </a:p>
          <a:p>
            <a:pPr>
              <a:lnSpc>
                <a:spcPct val="150000"/>
              </a:lnSpc>
            </a:pPr>
            <a:r>
              <a:rPr lang="zh-CN" altLang="en-US" sz="2000" dirty="0">
                <a:solidFill>
                  <a:srgbClr val="6B799C"/>
                </a:solidFill>
              </a:rPr>
              <a:t>教学中最重要是从已知到未知，经由此，学生才能建立起知识的有效联结，所以在设计教学时教师需要思考学生之前学了哪些知识，包括上节课学了什么知识，和这个主题相关的知识学生学了哪些等。想清楚这些问题对如何设计引入很关键。然后，教师要思考这个知识点中什么是最关键的、什么是学生一定要掌握的，哪些是最好能掌握的，哪些是这次课还不需要掌握的。</a:t>
            </a:r>
            <a:endParaRPr lang="en-US" altLang="zh-CN" sz="2000" dirty="0">
              <a:solidFill>
                <a:srgbClr val="6B799C"/>
              </a:solidFill>
            </a:endParaRPr>
          </a:p>
          <a:p>
            <a:pPr>
              <a:lnSpc>
                <a:spcPct val="150000"/>
              </a:lnSpc>
            </a:pPr>
            <a:endParaRPr lang="zh-CN" altLang="en-US" sz="2000" dirty="0">
              <a:solidFill>
                <a:srgbClr val="6B799C"/>
              </a:solidFill>
            </a:endParaRPr>
          </a:p>
          <a:p>
            <a:pPr>
              <a:lnSpc>
                <a:spcPct val="150000"/>
              </a:lnSpc>
            </a:pPr>
            <a:r>
              <a:rPr lang="zh-CN" altLang="en-US" sz="2000" dirty="0">
                <a:solidFill>
                  <a:srgbClr val="6B799C"/>
                </a:solidFill>
              </a:rPr>
              <a:t>    </a:t>
            </a:r>
            <a:r>
              <a:rPr lang="zh-CN" altLang="en-US" sz="2000" b="1" dirty="0">
                <a:solidFill>
                  <a:srgbClr val="6B799C"/>
                </a:solidFill>
              </a:rPr>
              <a:t>（三） 这节课要达到什么目标</a:t>
            </a:r>
            <a:r>
              <a:rPr lang="zh-CN" altLang="en-US" sz="2000" dirty="0">
                <a:solidFill>
                  <a:srgbClr val="6B799C"/>
                </a:solidFill>
              </a:rPr>
              <a:t>把前面两个部分思考清楚，接下来就可以确定目标，教学目标要相对具体。目标的确定以知识性为主，但不能仅仅限于知识性目标，也要兼顾能力性和情感性的教学目标。教学目标的确定可以从粗到细，慢慢具体、逐步完善，并不一定要一步到位。</a:t>
            </a:r>
            <a:endParaRPr lang="en-US" altLang="zh-CN" sz="2000" dirty="0">
              <a:solidFill>
                <a:srgbClr val="6B799C"/>
              </a:solidFill>
            </a:endParaRPr>
          </a:p>
          <a:p>
            <a:endParaRPr lang="zh-CN" altLang="en-US" sz="2000" dirty="0">
              <a:solidFill>
                <a:srgbClr val="6B799C"/>
              </a:solidFill>
            </a:endParaRPr>
          </a:p>
          <a:p>
            <a:r>
              <a:rPr lang="zh-CN" altLang="en-US" sz="2000" dirty="0">
                <a:solidFill>
                  <a:srgbClr val="6B799C"/>
                </a:solidFill>
              </a:rPr>
              <a:t>         </a:t>
            </a:r>
          </a:p>
          <a:p>
            <a:r>
              <a:rPr lang="zh-CN" altLang="en-US" sz="2000" b="1" dirty="0">
                <a:solidFill>
                  <a:srgbClr val="6B799C"/>
                </a:solidFill>
              </a:rPr>
              <a:t> </a:t>
            </a:r>
            <a:endParaRPr lang="zh-CN" altLang="en-US" sz="20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4" name="文本框 3"/>
          <p:cNvSpPr txBox="1"/>
          <p:nvPr/>
        </p:nvSpPr>
        <p:spPr>
          <a:xfrm>
            <a:off x="542401" y="931954"/>
            <a:ext cx="10603119" cy="3139321"/>
          </a:xfrm>
          <a:prstGeom prst="rect">
            <a:avLst/>
          </a:prstGeom>
          <a:noFill/>
        </p:spPr>
        <p:txBody>
          <a:bodyPr wrap="square">
            <a:spAutoFit/>
          </a:bodyPr>
          <a:lstStyle/>
          <a:p>
            <a:r>
              <a:rPr lang="zh-CN" altLang="en-US" dirty="0"/>
              <a:t>    </a:t>
            </a:r>
            <a:endParaRPr lang="zh-CN" altLang="en-US" sz="2000" dirty="0">
              <a:solidFill>
                <a:srgbClr val="6B799C"/>
              </a:solidFill>
            </a:endParaRPr>
          </a:p>
          <a:p>
            <a:r>
              <a:rPr lang="zh-CN" altLang="en-US" sz="2000" dirty="0">
                <a:solidFill>
                  <a:srgbClr val="6B799C"/>
                </a:solidFill>
              </a:rPr>
              <a:t>    </a:t>
            </a:r>
            <a:r>
              <a:rPr lang="zh-CN" altLang="en-US" sz="2000" b="1" dirty="0">
                <a:solidFill>
                  <a:srgbClr val="6B799C"/>
                </a:solidFill>
              </a:rPr>
              <a:t>（四）这节课大致进程如何</a:t>
            </a:r>
            <a:endParaRPr lang="en-US" altLang="zh-CN" sz="2000" b="1" dirty="0">
              <a:solidFill>
                <a:srgbClr val="6B799C"/>
              </a:solidFill>
            </a:endParaRPr>
          </a:p>
          <a:p>
            <a:pPr>
              <a:lnSpc>
                <a:spcPct val="150000"/>
              </a:lnSpc>
            </a:pPr>
            <a:r>
              <a:rPr lang="zh-CN" altLang="en-US" sz="2000" dirty="0">
                <a:solidFill>
                  <a:srgbClr val="6B799C"/>
                </a:solidFill>
              </a:rPr>
              <a:t>在目标确定后，就要围绕教学目标思考教学的大致流程，这时候的流程是粗略的，主要从大局观角度思考教学过程大致分为几个环节，再安排每个环节的时间比例和大致目的。这种大框架确定后，就可以制作教学课件和教具，然后在教学课件和教学设计的完善过程中交互推进。最终做到教学设计不仅合理，也能有效实施，设计和实施要以能达成教学目标为目的。</a:t>
            </a:r>
          </a:p>
          <a:p>
            <a:r>
              <a:rPr lang="zh-CN" altLang="en-US" sz="2000" dirty="0">
                <a:solidFill>
                  <a:srgbClr val="6B799C"/>
                </a:solidFill>
              </a:rPr>
              <a:t>     </a:t>
            </a:r>
          </a:p>
          <a:p>
            <a:r>
              <a:rPr lang="zh-CN" altLang="en-US" sz="2000" b="1" dirty="0">
                <a:solidFill>
                  <a:srgbClr val="6B799C"/>
                </a:solidFill>
              </a:rPr>
              <a:t> </a:t>
            </a:r>
            <a:endParaRPr lang="zh-CN" altLang="en-US" sz="2000" dirty="0">
              <a:solidFill>
                <a:srgbClr val="6B799C"/>
              </a:solidFill>
            </a:endParaRPr>
          </a:p>
        </p:txBody>
      </p:sp>
    </p:spTree>
    <p:extLst>
      <p:ext uri="{BB962C8B-B14F-4D97-AF65-F5344CB8AC3E}">
        <p14:creationId xmlns:p14="http://schemas.microsoft.com/office/powerpoint/2010/main" val="3307427451"/>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53" name="文本框 52"/>
          <p:cNvSpPr txBox="1"/>
          <p:nvPr/>
        </p:nvSpPr>
        <p:spPr>
          <a:xfrm>
            <a:off x="2678327" y="5555126"/>
            <a:ext cx="1201010" cy="369332"/>
          </a:xfrm>
          <a:prstGeom prst="rect">
            <a:avLst/>
          </a:prstGeom>
          <a:noFill/>
        </p:spPr>
        <p:txBody>
          <a:bodyPr wrap="square">
            <a:spAutoFit/>
          </a:bodyPr>
          <a:lstStyle/>
          <a:p>
            <a:r>
              <a:rPr lang="zh-CN" altLang="en-US" dirty="0">
                <a:solidFill>
                  <a:schemeClr val="bg1"/>
                </a:solidFill>
              </a:rPr>
              <a:t>列出要点</a:t>
            </a:r>
          </a:p>
        </p:txBody>
      </p:sp>
      <p:sp>
        <p:nvSpPr>
          <p:cNvPr id="4" name="文本框 3"/>
          <p:cNvSpPr txBox="1"/>
          <p:nvPr/>
        </p:nvSpPr>
        <p:spPr>
          <a:xfrm>
            <a:off x="542401" y="931954"/>
            <a:ext cx="10603119" cy="1631216"/>
          </a:xfrm>
          <a:prstGeom prst="rect">
            <a:avLst/>
          </a:prstGeom>
          <a:noFill/>
        </p:spPr>
        <p:txBody>
          <a:bodyPr wrap="square">
            <a:spAutoFit/>
          </a:bodyPr>
          <a:lstStyle/>
          <a:p>
            <a:r>
              <a:rPr lang="zh-CN" altLang="en-US" sz="2000" dirty="0">
                <a:solidFill>
                  <a:srgbClr val="6B799C"/>
                </a:solidFill>
              </a:rPr>
              <a:t>     </a:t>
            </a:r>
          </a:p>
          <a:p>
            <a:r>
              <a:rPr lang="zh-CN" altLang="en-US" sz="2000" b="1" dirty="0">
                <a:solidFill>
                  <a:srgbClr val="6B799C"/>
                </a:solidFill>
              </a:rPr>
              <a:t> 思考与练习</a:t>
            </a:r>
          </a:p>
          <a:p>
            <a:r>
              <a:rPr lang="en-US" altLang="zh-CN" sz="2000" dirty="0">
                <a:solidFill>
                  <a:srgbClr val="6B799C"/>
                </a:solidFill>
              </a:rPr>
              <a:t>1. </a:t>
            </a:r>
            <a:r>
              <a:rPr lang="zh-CN" altLang="en-US" sz="2000" dirty="0">
                <a:solidFill>
                  <a:srgbClr val="6B799C"/>
                </a:solidFill>
              </a:rPr>
              <a:t>什么是数学教学设计？</a:t>
            </a:r>
          </a:p>
          <a:p>
            <a:r>
              <a:rPr lang="en-US" altLang="zh-CN" sz="2000" dirty="0">
                <a:solidFill>
                  <a:srgbClr val="6B799C"/>
                </a:solidFill>
              </a:rPr>
              <a:t>2. </a:t>
            </a:r>
            <a:r>
              <a:rPr lang="zh-CN" altLang="en-US" sz="2000" dirty="0">
                <a:solidFill>
                  <a:srgbClr val="6B799C"/>
                </a:solidFill>
              </a:rPr>
              <a:t>小学数学教学设计的基本结构有哪些？</a:t>
            </a:r>
          </a:p>
          <a:p>
            <a:endParaRPr lang="zh-CN" altLang="en-US" sz="2000" dirty="0">
              <a:solidFill>
                <a:srgbClr val="6B799C"/>
              </a:solidFill>
            </a:endParaRPr>
          </a:p>
        </p:txBody>
      </p:sp>
    </p:spTree>
    <p:extLst>
      <p:ext uri="{BB962C8B-B14F-4D97-AF65-F5344CB8AC3E}">
        <p14:creationId xmlns:p14="http://schemas.microsoft.com/office/powerpoint/2010/main" val="4083417345"/>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等腰三角形 3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1007074" y="2921168"/>
            <a:ext cx="10674350" cy="1107996"/>
          </a:xfrm>
          <a:prstGeom prst="rect">
            <a:avLst/>
          </a:prstGeom>
          <a:noFill/>
        </p:spPr>
        <p:txBody>
          <a:bodyPr wrap="square" rtlCol="0">
            <a:spAutoFit/>
          </a:bodyPr>
          <a:lstStyle/>
          <a:p>
            <a:pPr algn="ctr"/>
            <a:r>
              <a:rPr lang="zh-CN" altLang="en-US" sz="6600" b="1" dirty="0">
                <a:solidFill>
                  <a:srgbClr val="6B799C"/>
                </a:solidFill>
                <a:latin typeface="华文新魏" panose="02010800040101010101" pitchFamily="2" charset="-122"/>
                <a:ea typeface="华文新魏" panose="02010800040101010101" pitchFamily="2" charset="-122"/>
                <a:sym typeface="+mn-ea"/>
              </a:rPr>
              <a:t>谢谢观看！</a:t>
            </a:r>
          </a:p>
        </p:txBody>
      </p:sp>
    </p:spTree>
    <p:extLst>
      <p:ext uri="{BB962C8B-B14F-4D97-AF65-F5344CB8AC3E}">
        <p14:creationId xmlns:p14="http://schemas.microsoft.com/office/powerpoint/2010/main" val="164755089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875030" y="398780"/>
            <a:ext cx="11010900" cy="1548765"/>
          </a:xfrm>
          <a:prstGeom prst="rect">
            <a:avLst/>
          </a:prstGeom>
          <a:noFill/>
        </p:spPr>
        <p:txBody>
          <a:bodyPr wrap="square" rtlCol="0">
            <a:no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一、小学数学</a:t>
            </a:r>
            <a:r>
              <a:rPr lang="zh-CN" altLang="en-US" sz="2800" b="1" dirty="0">
                <a:solidFill>
                  <a:srgbClr val="6B799C"/>
                </a:solidFill>
                <a:latin typeface="幼圆" panose="02010509060101010101" pitchFamily="49" charset="-122"/>
                <a:ea typeface="幼圆" panose="02010509060101010101" pitchFamily="49" charset="-122"/>
              </a:rPr>
              <a:t>教学设计的价值</a:t>
            </a:r>
            <a:endParaRPr kumimoji="0" lang="en-US" altLang="zh-CN"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lvl="0" defTabSz="457200">
              <a:defRPr/>
            </a:pPr>
            <a:r>
              <a:rPr lang="zh-CN" altLang="en-US" sz="2800" b="1" dirty="0">
                <a:solidFill>
                  <a:srgbClr val="6B799C"/>
                </a:solidFill>
                <a:latin typeface="幼圆" panose="02010509060101010101" pitchFamily="49" charset="-122"/>
                <a:ea typeface="幼圆" panose="02010509060101010101" pitchFamily="49" charset="-122"/>
              </a:rPr>
              <a:t>（一）有助于小学数学课堂教学质量的提升</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042483" y="2358799"/>
            <a:ext cx="9961490" cy="3785652"/>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8691AE"/>
                </a:solidFill>
                <a:latin typeface="Open Sans" panose="020B0606030504020204" pitchFamily="34" charset="0"/>
                <a:cs typeface="Open Sans" panose="020B0606030504020204" pitchFamily="34" charset="0"/>
              </a:rPr>
              <a:t>我们在听课过程中发现，有的教师在课堂中讲着讲着就偏离了教学目标，有的教师则对课堂中的一些突发事情缺乏应对措施，往往显得手忙脚乱或者“简单粗暴”地处理。这些都与他们缺乏教学设计或者教学的设计不够细致有关。</a:t>
            </a:r>
            <a:endParaRPr lang="en-US" altLang="zh-CN" sz="20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endParaRPr lang="en-US" altLang="zh-CN" sz="20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zh-CN" altLang="en-US" sz="2000" dirty="0">
                <a:solidFill>
                  <a:srgbClr val="8691AE"/>
                </a:solidFill>
                <a:latin typeface="Open Sans" panose="020B0606030504020204" pitchFamily="34" charset="0"/>
                <a:cs typeface="Open Sans" panose="020B0606030504020204" pitchFamily="34" charset="0"/>
              </a:rPr>
              <a:t>好的教学设计是教学成功的关键，教师若能在教学前设计出适合学生学习、适合教师教学风格、符合教学目标和教学环境的教学方案，就可以为高质量的小学数学课堂教学打下良好基础。</a:t>
            </a:r>
            <a:endParaRPr lang="en-US" altLang="zh-CN" sz="20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endParaRPr lang="en-US" altLang="zh-CN" sz="2000" dirty="0">
              <a:solidFill>
                <a:srgbClr val="8691AE"/>
              </a:solidFill>
              <a:latin typeface="Open Sans" panose="020B0606030504020204" pitchFamily="34" charset="0"/>
              <a:cs typeface="Open Sans" panose="020B0606030504020204" pitchFamily="34" charset="0"/>
            </a:endParaRPr>
          </a:p>
          <a:p>
            <a:pPr marL="342900" indent="-342900">
              <a:buFont typeface="Arial" panose="020B0604020202020204" pitchFamily="34" charset="0"/>
              <a:buChar char="•"/>
            </a:pPr>
            <a:r>
              <a:rPr lang="zh-CN" altLang="en-US" sz="2000" dirty="0">
                <a:solidFill>
                  <a:srgbClr val="8691AE"/>
                </a:solidFill>
                <a:latin typeface="Open Sans" panose="020B0606030504020204" pitchFamily="34" charset="0"/>
                <a:cs typeface="Open Sans" panose="020B0606030504020204" pitchFamily="34" charset="0"/>
              </a:rPr>
              <a:t>教师是小学数学课堂教学的“总设计师”，只有在实施教学前对教什么、如何教、为什么要这么教等问题有较为细致的思考，并为此组织好教学素材、设计好实施过程，才能取得良好的教学成效。这些都属于教学设计的范畴，因此做好教学设计有助于小学数学课堂教学质量的提升。</a:t>
            </a:r>
            <a:endParaRPr lang="en-US" altLang="zh-CN" sz="2000" dirty="0">
              <a:solidFill>
                <a:srgbClr val="8691AE"/>
              </a:solidFill>
              <a:latin typeface="Open Sans" panose="020B0606030504020204" pitchFamily="34" charset="0"/>
              <a:cs typeface="Open Sans" panose="020B0606030504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椭圆 3"/>
          <p:cNvSpPr/>
          <p:nvPr/>
        </p:nvSpPr>
        <p:spPr>
          <a:xfrm>
            <a:off x="1052599" y="1010862"/>
            <a:ext cx="7447165" cy="1329856"/>
          </a:xfrm>
          <a:prstGeom prst="ellipse">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875030" y="398780"/>
            <a:ext cx="11010900" cy="521970"/>
          </a:xfrm>
          <a:prstGeom prst="rect">
            <a:avLst/>
          </a:prstGeom>
          <a:noFill/>
        </p:spPr>
        <p:txBody>
          <a:bodyPr wrap="square" rtlCol="0">
            <a:spAutoFit/>
          </a:bodyPr>
          <a:lstStyle/>
          <a:p>
            <a:pPr lvl="0" defTabSz="457200">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2800" b="1" dirty="0">
                <a:solidFill>
                  <a:srgbClr val="6B799C"/>
                </a:solidFill>
                <a:latin typeface="幼圆" panose="02010509060101010101" pitchFamily="49" charset="-122"/>
                <a:ea typeface="幼圆" panose="02010509060101010101" pitchFamily="49" charset="-122"/>
              </a:rPr>
              <a:t>有助于小学数学课堂教学质量的提升</a:t>
            </a:r>
          </a:p>
        </p:txBody>
      </p:sp>
      <p:sp>
        <p:nvSpPr>
          <p:cNvPr id="3" name="文本框 2"/>
          <p:cNvSpPr txBox="1"/>
          <p:nvPr/>
        </p:nvSpPr>
        <p:spPr>
          <a:xfrm>
            <a:off x="1153390" y="1416342"/>
            <a:ext cx="9497291" cy="4093428"/>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chemeClr val="bg1"/>
                </a:solidFill>
                <a:effectLst/>
                <a:uLnTx/>
                <a:uFillTx/>
                <a:latin typeface="Open Sans" panose="020B0606030504020204" pitchFamily="34" charset="0"/>
                <a:ea typeface="等线" panose="02010600030101010101" pitchFamily="2" charset="-122"/>
                <a:cs typeface="Open Sans" panose="020B0606030504020204" pitchFamily="34" charset="0"/>
              </a:rPr>
              <a:t>因此，好的教学设计是教学成功的关键</a:t>
            </a:r>
            <a:endParaRPr kumimoji="0" lang="en-US" altLang="zh-CN" sz="3200" b="0" i="0" u="none" strike="noStrike" kern="1200" cap="none" spc="0" normalizeH="0" baseline="0" noProof="0" dirty="0">
              <a:ln>
                <a:noFill/>
              </a:ln>
              <a:solidFill>
                <a:schemeClr val="bg1"/>
              </a:solidFill>
              <a:effectLst/>
              <a:uLnTx/>
              <a:uFillTx/>
              <a:latin typeface="Open Sans" panose="020B0606030504020204" pitchFamily="34" charset="0"/>
              <a:ea typeface="等线" panose="02010600030101010101" pitchFamily="2" charset="-122"/>
              <a:cs typeface="Open Sans" panose="020B060603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zh-CN" altLang="en-US" sz="3200" b="0" i="0" u="none" strike="noStrike" kern="1200" cap="none" spc="0" normalizeH="0" baseline="0" noProof="0" dirty="0">
              <a:ln>
                <a:noFill/>
              </a:ln>
              <a:solidFill>
                <a:schemeClr val="bg1"/>
              </a:solidFill>
              <a:effectLst/>
              <a:uLnTx/>
              <a:uFillTx/>
              <a:latin typeface="Open Sans" panose="020B0606030504020204" pitchFamily="34" charset="0"/>
              <a:ea typeface="等线" panose="02010600030101010101" pitchFamily="2" charset="-122"/>
              <a:cs typeface="Open Sans" panose="020B0606030504020204" pitchFamily="34" charset="0"/>
            </a:endParaRPr>
          </a:p>
          <a:p>
            <a:pPr marL="457200" lvl="0" indent="-457200">
              <a:buFont typeface="Arial" panose="020B0604020202020204" pitchFamily="34" charset="0"/>
              <a:buChar char="•"/>
              <a:defRPr/>
            </a:pPr>
            <a:r>
              <a:rPr lang="zh-CN" altLang="en-US" sz="2800" dirty="0">
                <a:solidFill>
                  <a:srgbClr val="8691AE"/>
                </a:solidFill>
                <a:latin typeface="Open Sans" panose="020B0606030504020204" pitchFamily="34" charset="0"/>
                <a:cs typeface="Open Sans" panose="020B0606030504020204" pitchFamily="34" charset="0"/>
              </a:rPr>
              <a:t>如果是已经具备较强专业水平的教师，能在课前深入分析并撰写教学设计，那么课堂教学过程肯定会更为流畅、更有针对性，教学效果自然也会更佳。</a:t>
            </a:r>
            <a:endParaRPr lang="en-US" altLang="zh-CN" sz="2800" dirty="0">
              <a:solidFill>
                <a:srgbClr val="8691AE"/>
              </a:solidFill>
              <a:latin typeface="Open Sans" panose="020B0606030504020204" pitchFamily="34" charset="0"/>
              <a:cs typeface="Open Sans" panose="020B0606030504020204" pitchFamily="34" charset="0"/>
            </a:endParaRPr>
          </a:p>
          <a:p>
            <a:pPr marL="457200" lvl="0" indent="-457200">
              <a:buFont typeface="Arial" panose="020B0604020202020204" pitchFamily="34" charset="0"/>
              <a:buChar char="•"/>
              <a:defRPr/>
            </a:pPr>
            <a:endParaRPr lang="zh-CN" altLang="en-US" sz="2800" dirty="0">
              <a:solidFill>
                <a:srgbClr val="8691AE"/>
              </a:solidFill>
              <a:latin typeface="Open Sans" panose="020B0606030504020204" pitchFamily="34" charset="0"/>
              <a:cs typeface="Open Sans" panose="020B0606030504020204" pitchFamily="34" charset="0"/>
            </a:endParaRPr>
          </a:p>
          <a:p>
            <a:pPr marL="457200" lvl="0" indent="-457200">
              <a:buFont typeface="Arial" panose="020B0604020202020204" pitchFamily="34" charset="0"/>
              <a:buChar char="•"/>
              <a:defRPr/>
            </a:pPr>
            <a:r>
              <a:rPr lang="zh-CN" altLang="en-US" sz="2800" dirty="0">
                <a:solidFill>
                  <a:srgbClr val="8691AE"/>
                </a:solidFill>
                <a:latin typeface="Open Sans" panose="020B0606030504020204" pitchFamily="34" charset="0"/>
                <a:cs typeface="Open Sans" panose="020B0606030504020204" pitchFamily="34" charset="0"/>
              </a:rPr>
              <a:t>现如今，小学数学课堂教学中依然存在着“教教材”的情况，还有少数数学教师的课堂教学行为与预期的教学方案极不一致，这些都给数学课堂的教学质量带来了不利影响。</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 name="椭圆 8"/>
          <p:cNvSpPr/>
          <p:nvPr/>
        </p:nvSpPr>
        <p:spPr>
          <a:xfrm>
            <a:off x="754145" y="1005441"/>
            <a:ext cx="4122656" cy="951915"/>
          </a:xfrm>
          <a:prstGeom prst="ellipse">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875030" y="398780"/>
            <a:ext cx="11010900" cy="521970"/>
          </a:xfrm>
          <a:prstGeom prst="rect">
            <a:avLst/>
          </a:prstGeom>
          <a:noFill/>
        </p:spPr>
        <p:txBody>
          <a:bodyPr wrap="square" rtlCol="0">
            <a:spAutoFit/>
          </a:bodyPr>
          <a:lstStyle/>
          <a:p>
            <a:pPr lvl="0" defTabSz="457200">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2800" b="1" dirty="0">
                <a:solidFill>
                  <a:srgbClr val="6B799C"/>
                </a:solidFill>
                <a:latin typeface="幼圆" panose="02010509060101010101" pitchFamily="49" charset="-122"/>
                <a:ea typeface="幼圆" panose="02010509060101010101" pitchFamily="49" charset="-122"/>
              </a:rPr>
              <a:t>）有助于小学数学教师专业的有效发展</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8" name="文本框 7"/>
          <p:cNvSpPr txBox="1"/>
          <p:nvPr/>
        </p:nvSpPr>
        <p:spPr>
          <a:xfrm>
            <a:off x="1226127" y="1173254"/>
            <a:ext cx="9559636" cy="513986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3200" b="0" i="0" u="none" strike="noStrike" kern="1200" cap="none" spc="0" normalizeH="0" baseline="0" noProof="0" dirty="0">
                <a:ln>
                  <a:noFill/>
                </a:ln>
                <a:solidFill>
                  <a:schemeClr val="bg1"/>
                </a:solidFill>
                <a:effectLst/>
                <a:uLnTx/>
                <a:uFillTx/>
                <a:latin typeface="Open Sans" panose="020B0606030504020204" pitchFamily="34" charset="0"/>
                <a:ea typeface="等线" panose="02010600030101010101" pitchFamily="2" charset="-122"/>
                <a:cs typeface="Open Sans" panose="020B0606030504020204" pitchFamily="34" charset="0"/>
              </a:rPr>
              <a:t>实际的调研显示</a:t>
            </a:r>
            <a:endParaRPr kumimoji="0" lang="en-US" altLang="zh-CN" sz="3200" b="0" i="0" u="none" strike="noStrike" kern="1200" cap="none" spc="0" normalizeH="0" baseline="0" noProof="0" dirty="0">
              <a:ln>
                <a:noFill/>
              </a:ln>
              <a:solidFill>
                <a:schemeClr val="bg1"/>
              </a:solidFill>
              <a:effectLst/>
              <a:uLnTx/>
              <a:uFillTx/>
              <a:latin typeface="Open Sans" panose="020B0606030504020204" pitchFamily="34" charset="0"/>
              <a:ea typeface="等线" panose="02010600030101010101" pitchFamily="2" charset="-122"/>
              <a:cs typeface="Open Sans" panose="020B0606030504020204" pitchFamily="34" charset="0"/>
            </a:endParaRPr>
          </a:p>
          <a:p>
            <a:pPr marL="0" marR="0" lvl="0" indent="0" algn="l" defTabSz="914400" rtl="0" eaLnBrk="1" fontAlgn="auto" latinLnBrk="0" hangingPunct="1">
              <a:lnSpc>
                <a:spcPct val="100000"/>
              </a:lnSpc>
              <a:spcBef>
                <a:spcPts val="0"/>
              </a:spcBef>
              <a:spcAft>
                <a:spcPts val="0"/>
              </a:spcAft>
              <a:buClrTx/>
              <a:buSzTx/>
              <a:buFontTx/>
              <a:buNone/>
              <a:defRPr/>
            </a:pPr>
            <a:endParaRPr kumimoji="0" lang="en-US" altLang="zh-CN" sz="3200" b="0" i="0" u="none" strike="noStrike" kern="1200" cap="none" spc="0" normalizeH="0" baseline="0" noProof="0" dirty="0">
              <a:ln>
                <a:noFill/>
              </a:ln>
              <a:solidFill>
                <a:srgbClr val="8691AE"/>
              </a:solidFill>
              <a:effectLst/>
              <a:uLnTx/>
              <a:uFillTx/>
              <a:latin typeface="Open Sans" panose="020B0606030504020204" pitchFamily="34" charset="0"/>
              <a:ea typeface="Open Sans" panose="020B0606030504020204" pitchFamily="34" charset="0"/>
              <a:cs typeface="Open Sans" panose="020B0606030504020204" pitchFamily="34" charset="0"/>
            </a:endParaRPr>
          </a:p>
          <a:p>
            <a:pPr marL="342900" lvl="0" indent="-342900">
              <a:buFont typeface="Arial" panose="020B0604020202020204" pitchFamily="34" charset="0"/>
              <a:buChar char="•"/>
              <a:defRPr/>
            </a:pPr>
            <a:r>
              <a:rPr lang="zh-CN" altLang="en-US" sz="2400" dirty="0">
                <a:solidFill>
                  <a:srgbClr val="8691AE"/>
                </a:solidFill>
                <a:latin typeface="Open Sans" panose="020B0606030504020204" pitchFamily="34" charset="0"/>
                <a:cs typeface="Open Sans" panose="020B0606030504020204" pitchFamily="34" charset="0"/>
              </a:rPr>
              <a:t>教师在设计教学的过程中需要通过查阅资料、观摩名师教学视频等方式学习，并从各个角度进行分析和思考，教学实践完成后，又要针对教学设计预设的效果与实际效果的差异进行反思，从中获得有益经验。</a:t>
            </a:r>
            <a:endParaRPr lang="en-US" altLang="zh-CN" sz="2400" dirty="0">
              <a:solidFill>
                <a:srgbClr val="8691AE"/>
              </a:solidFill>
              <a:latin typeface="Open Sans" panose="020B0606030504020204" pitchFamily="34" charset="0"/>
              <a:cs typeface="Open Sans" panose="020B0606030504020204" pitchFamily="34" charset="0"/>
            </a:endParaRPr>
          </a:p>
          <a:p>
            <a:pPr marL="342900" lvl="0" indent="-342900">
              <a:buFont typeface="Arial" panose="020B0604020202020204" pitchFamily="34" charset="0"/>
              <a:buChar char="•"/>
              <a:defRPr/>
            </a:pPr>
            <a:r>
              <a:rPr lang="zh-CN" altLang="en-US" sz="2400" dirty="0">
                <a:solidFill>
                  <a:srgbClr val="8691AE"/>
                </a:solidFill>
                <a:latin typeface="Open Sans" panose="020B0606030504020204" pitchFamily="34" charset="0"/>
                <a:cs typeface="Open Sans" panose="020B0606030504020204" pitchFamily="34" charset="0"/>
              </a:rPr>
              <a:t>因此，设计教学的过程是丰富学科教学知识的过程，是更好地了解学生数学基础和认知特征的过程，是提高反思能力和分析能力的过程，也是树立更合理的教育观的过程，在这个过程中，教师的专业水平会获得有效提高。思考得越深入，准备得越充分，教师的体会就更深，就更有收获，成长得也更快。在数学教学中，教师如果对每个知识点都能深入思考，就可以以点带面，逐渐成为熟手教师，进而发展为专家型教师。</a:t>
            </a:r>
            <a:endParaRPr kumimoji="0" lang="zh-CN" altLang="en-US" sz="2400" b="0" i="0" u="none" strike="noStrike" kern="1200" cap="none" spc="0" normalizeH="0" baseline="0" noProof="0" dirty="0">
              <a:ln>
                <a:noFill/>
              </a:ln>
              <a:solidFill>
                <a:srgbClr val="8691AE"/>
              </a:solidFill>
              <a:effectLst/>
              <a:uLnTx/>
              <a:uFillTx/>
              <a:latin typeface="Open Sans" panose="020B0606030504020204" pitchFamily="34" charset="0"/>
              <a:ea typeface="等线" panose="02010600030101010101" pitchFamily="2" charset="-122"/>
              <a:cs typeface="Open Sans" panose="020B0606030504020204"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7" name="文本框 26"/>
          <p:cNvSpPr txBox="1"/>
          <p:nvPr/>
        </p:nvSpPr>
        <p:spPr>
          <a:xfrm>
            <a:off x="629167" y="435686"/>
            <a:ext cx="11443855" cy="521970"/>
          </a:xfrm>
          <a:prstGeom prst="rect">
            <a:avLst/>
          </a:prstGeom>
          <a:noFill/>
        </p:spPr>
        <p:txBody>
          <a:bodyPr wrap="square" rtlCol="0">
            <a:spAutoFit/>
          </a:bodyPr>
          <a:lstStyle/>
          <a:p>
            <a:pPr lvl="0" defTabSz="457200">
              <a:defRPr/>
            </a:pPr>
            <a:r>
              <a:rPr lang="zh-CN" altLang="en-US" sz="2800" b="1" dirty="0">
                <a:solidFill>
                  <a:srgbClr val="6B799C"/>
                </a:solidFill>
                <a:latin typeface="幼圆" panose="02010509060101010101" pitchFamily="49" charset="-122"/>
                <a:ea typeface="幼圆" panose="02010509060101010101" pitchFamily="49" charset="-122"/>
              </a:rPr>
              <a:t>（二）有助于小学数学教师专业的有效发展</a:t>
            </a:r>
          </a:p>
        </p:txBody>
      </p:sp>
      <p:sp>
        <p:nvSpPr>
          <p:cNvPr id="5" name="文本框 4"/>
          <p:cNvSpPr txBox="1"/>
          <p:nvPr/>
        </p:nvSpPr>
        <p:spPr>
          <a:xfrm>
            <a:off x="945625" y="1173253"/>
            <a:ext cx="10810937" cy="4893647"/>
          </a:xfrm>
          <a:prstGeom prst="rect">
            <a:avLst/>
          </a:prstGeom>
          <a:noFill/>
        </p:spPr>
        <p:txBody>
          <a:bodyPr wrap="square">
            <a:spAutoFit/>
          </a:bodyPr>
          <a:lstStyle/>
          <a:p>
            <a:pPr marL="342900" lvl="0" indent="-342900">
              <a:buFont typeface="Arial" panose="020B0604020202020204" pitchFamily="34" charset="0"/>
              <a:buChar char="•"/>
              <a:defRPr/>
            </a:pPr>
            <a:r>
              <a:rPr lang="zh-CN" altLang="en-US" sz="2400" dirty="0">
                <a:solidFill>
                  <a:srgbClr val="8691AE"/>
                </a:solidFill>
              </a:rPr>
              <a:t>教学设计能力也是教师专业的重要组成部分，是教师在教学设计过程中表现出的专业品质。优秀的数学教师需要具备较高的教学设计能力，这样才能较好地履行教育教学的职业活动。</a:t>
            </a:r>
            <a:endParaRPr lang="en-US" altLang="zh-CN" sz="2400" dirty="0">
              <a:solidFill>
                <a:srgbClr val="8691AE"/>
              </a:solidFill>
            </a:endParaRPr>
          </a:p>
          <a:p>
            <a:pPr marL="342900" lvl="0" indent="-342900">
              <a:buFont typeface="Arial" panose="020B0604020202020204" pitchFamily="34" charset="0"/>
              <a:buChar char="•"/>
              <a:defRPr/>
            </a:pPr>
            <a:r>
              <a:rPr lang="zh-CN" altLang="en-US" sz="2400" dirty="0">
                <a:solidFill>
                  <a:srgbClr val="8691AE"/>
                </a:solidFill>
              </a:rPr>
              <a:t>对于小学数学教师来说，精细的教学设计可以更好地帮助教师树立儿童观，更清楚小学生在数学学习中会出现哪些知识障碍，避免教师教学与学生认知之间出现落差。但是，在教育实践中，部分教师的教学设计能力还存在不足。例如，部分教师未能充分认识到教学设计的重要性，部分教师的教学设计更多关注学科知识本身，未能较好地分析学生的学情，设计的教学活动也脱离学生这一主体，致使教学实施过程无法摆脱“教师中心”的窠臼，学生学习效率较为低下。</a:t>
            </a:r>
            <a:endParaRPr lang="en-US" altLang="zh-CN" sz="2400" dirty="0">
              <a:solidFill>
                <a:srgbClr val="8691AE"/>
              </a:solidFill>
            </a:endParaRPr>
          </a:p>
          <a:p>
            <a:pPr marL="342900" lvl="0" indent="-342900">
              <a:buFont typeface="Arial" panose="020B0604020202020204" pitchFamily="34" charset="0"/>
              <a:buChar char="•"/>
              <a:defRPr/>
            </a:pPr>
            <a:r>
              <a:rPr lang="zh-CN" altLang="en-US" sz="2400" dirty="0">
                <a:solidFill>
                  <a:srgbClr val="8691AE"/>
                </a:solidFill>
              </a:rPr>
              <a:t>研究表明，教师的教学设计能力与教师的教学实践经验密切相关，数学教师要切实有效地提高其教学设计能力，应对日常教学工作中的教学设计予以高度重视，通过教学设计将经验升华。</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g5YWViYmRjNzU0MGQ2MzRmODJhODg4YzY2MjM1MTkifQ=="/>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330.80141732283465,&quot;left&quot;:100.02622047244094,&quot;top&quot;:112.7,&quot;width&quot;:712.4237795275591}"/>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330.80141732283465,&quot;left&quot;:100.02622047244094,&quot;top&quot;:112.7,&quot;width&quot;:712.4237795275591}"/>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330.80141732283465,&quot;left&quot;:100.02622047244094,&quot;top&quot;:112.7,&quot;width&quot;:712.4237795275591}"/>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330.80141732283465,&quot;left&quot;:100.02622047244094,&quot;top&quot;:112.7,&quot;width&quot;:712.4237795275591}"/>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183</TotalTime>
  <Words>10359</Words>
  <Application>Microsoft Office PowerPoint</Application>
  <PresentationFormat>宽屏</PresentationFormat>
  <Paragraphs>376</Paragraphs>
  <Slides>54</Slides>
  <Notes>4</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54</vt:i4>
      </vt:variant>
    </vt:vector>
  </HeadingPairs>
  <TitlesOfParts>
    <vt:vector size="66" baseType="lpstr">
      <vt:lpstr>Gill Sans</vt:lpstr>
      <vt:lpstr>等线</vt:lpstr>
      <vt:lpstr>华文楷体</vt:lpstr>
      <vt:lpstr>华文新魏</vt:lpstr>
      <vt:lpstr>微软雅黑</vt:lpstr>
      <vt:lpstr>幼圆</vt:lpstr>
      <vt:lpstr>Arial</vt:lpstr>
      <vt:lpstr>Calibri</vt:lpstr>
      <vt:lpstr>Calibri Light</vt:lpstr>
      <vt:lpstr>Impact</vt:lpstr>
      <vt:lpstr>Open Sans</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丽娜 赵</dc:creator>
  <cp:lastModifiedBy>范美琳</cp:lastModifiedBy>
  <cp:revision>35</cp:revision>
  <dcterms:created xsi:type="dcterms:W3CDTF">2024-08-12T06:04:00Z</dcterms:created>
  <dcterms:modified xsi:type="dcterms:W3CDTF">2024-10-12T01:31:23Z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DC67A159B6B34073AA02D4C4C77E9B42_12</vt:lpwstr>
  </property>
  <property fmtid="{D5CDD505-2E9C-101B-9397-08002B2CF9AE}" pid="3" name="KSOProductBuildVer">
    <vt:lpwstr>2052-12.1.0.18240</vt:lpwstr>
  </property>
</Properties>
</file>