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6"/>
  </p:notesMasterIdLst>
  <p:sldIdLst>
    <p:sldId id="402" r:id="rId2"/>
    <p:sldId id="331" r:id="rId3"/>
    <p:sldId id="329" r:id="rId4"/>
    <p:sldId id="333" r:id="rId5"/>
    <p:sldId id="371" r:id="rId6"/>
    <p:sldId id="372" r:id="rId7"/>
    <p:sldId id="373" r:id="rId8"/>
    <p:sldId id="374" r:id="rId9"/>
    <p:sldId id="375" r:id="rId10"/>
    <p:sldId id="396" r:id="rId11"/>
    <p:sldId id="332" r:id="rId12"/>
    <p:sldId id="376" r:id="rId13"/>
    <p:sldId id="378" r:id="rId14"/>
    <p:sldId id="379" r:id="rId15"/>
    <p:sldId id="380" r:id="rId16"/>
    <p:sldId id="381" r:id="rId17"/>
    <p:sldId id="394" r:id="rId18"/>
    <p:sldId id="382" r:id="rId19"/>
    <p:sldId id="383" r:id="rId20"/>
    <p:sldId id="384" r:id="rId21"/>
    <p:sldId id="397" r:id="rId22"/>
    <p:sldId id="398" r:id="rId23"/>
    <p:sldId id="385" r:id="rId24"/>
    <p:sldId id="386" r:id="rId25"/>
    <p:sldId id="401" r:id="rId26"/>
    <p:sldId id="400" r:id="rId27"/>
    <p:sldId id="328" r:id="rId28"/>
    <p:sldId id="387" r:id="rId29"/>
    <p:sldId id="388" r:id="rId30"/>
    <p:sldId id="389" r:id="rId31"/>
    <p:sldId id="395" r:id="rId32"/>
    <p:sldId id="413" r:id="rId33"/>
    <p:sldId id="390" r:id="rId34"/>
    <p:sldId id="412" r:id="rId35"/>
  </p:sldIdLst>
  <p:sldSz cx="12192000" cy="6858000"/>
  <p:notesSz cx="6858000" cy="9144000"/>
  <p:custDataLst>
    <p:tags r:id="rId3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9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B799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showGuides="1">
      <p:cViewPr varScale="1">
        <p:scale>
          <a:sx n="70" d="100"/>
          <a:sy n="70" d="100"/>
        </p:scale>
        <p:origin x="768" y="60"/>
      </p:cViewPr>
      <p:guideLst>
        <p:guide orient="horz" pos="219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gs" Target="tags/tag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1362A93-3C78-4416-BA14-67DBD6C22CBB}"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7F63676-4E4E-4C6F-9ACA-54F1D0F8099B}" type="slidenum">
              <a:rPr lang="zh-CN" altLang="en-US" smtClean="0"/>
              <a:t>‹#›</a:t>
            </a:fld>
            <a:endParaRPr lang="zh-CN" altLang="en-US"/>
          </a:p>
        </p:txBody>
      </p:sp>
    </p:spTree>
    <p:extLst>
      <p:ext uri="{BB962C8B-B14F-4D97-AF65-F5344CB8AC3E}">
        <p14:creationId xmlns:p14="http://schemas.microsoft.com/office/powerpoint/2010/main" val="6884546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242456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F63676-4E4E-4C6F-9ACA-54F1D0F8099B}" type="slidenum">
              <a:rPr lang="zh-CN" altLang="en-US" smtClean="0"/>
              <a:t>31</a:t>
            </a:fld>
            <a:endParaRPr lang="zh-CN" altLang="en-US"/>
          </a:p>
        </p:txBody>
      </p:sp>
    </p:spTree>
    <p:extLst>
      <p:ext uri="{BB962C8B-B14F-4D97-AF65-F5344CB8AC3E}">
        <p14:creationId xmlns:p14="http://schemas.microsoft.com/office/powerpoint/2010/main" val="1564732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F63676-4E4E-4C6F-9ACA-54F1D0F8099B}" type="slidenum">
              <a:rPr lang="zh-CN" altLang="en-US" smtClean="0"/>
              <a:t>32</a:t>
            </a:fld>
            <a:endParaRPr lang="zh-CN" altLang="en-US"/>
          </a:p>
        </p:txBody>
      </p:sp>
    </p:spTree>
    <p:extLst>
      <p:ext uri="{BB962C8B-B14F-4D97-AF65-F5344CB8AC3E}">
        <p14:creationId xmlns:p14="http://schemas.microsoft.com/office/powerpoint/2010/main" val="24369340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67F63676-4E4E-4C6F-9ACA-54F1D0F8099B}" type="slidenum">
              <a:rPr lang="zh-CN" altLang="en-US" smtClean="0"/>
              <a:t>33</a:t>
            </a:fld>
            <a:endParaRPr lang="zh-CN" altLang="en-US"/>
          </a:p>
        </p:txBody>
      </p:sp>
    </p:spTree>
    <p:extLst>
      <p:ext uri="{BB962C8B-B14F-4D97-AF65-F5344CB8AC3E}">
        <p14:creationId xmlns:p14="http://schemas.microsoft.com/office/powerpoint/2010/main" val="236598072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34</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7" Type="http://schemas.openxmlformats.org/officeDocument/2006/relationships/slideLayout" Target="../slideLayouts/slideLayout7.xml"/><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5" Type="http://schemas.openxmlformats.org/officeDocument/2006/relationships/tags" Target="../tags/tag6.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学复习课的常用教学策略</a:t>
            </a:r>
          </a:p>
        </p:txBody>
      </p:sp>
      <p:sp>
        <p:nvSpPr>
          <p:cNvPr id="4" name="文本框 3"/>
          <p:cNvSpPr txBox="1"/>
          <p:nvPr/>
        </p:nvSpPr>
        <p:spPr>
          <a:xfrm>
            <a:off x="826882" y="1623336"/>
            <a:ext cx="10418874" cy="3416320"/>
          </a:xfrm>
          <a:prstGeom prst="rect">
            <a:avLst/>
          </a:prstGeom>
          <a:noFill/>
        </p:spPr>
        <p:txBody>
          <a:bodyPr wrap="square">
            <a:spAutoFit/>
          </a:bodyPr>
          <a:lstStyle/>
          <a:p>
            <a:pPr marL="285750" indent="-285750" fontAlgn="auto">
              <a:buFont typeface="Arial" panose="020B0604020202020204" pitchFamily="34" charset="0"/>
              <a:buChar char="•"/>
            </a:pPr>
            <a:r>
              <a:rPr lang="zh-CN" altLang="en-US" sz="2400" dirty="0">
                <a:solidFill>
                  <a:srgbClr val="6B799C"/>
                </a:solidFill>
              </a:rPr>
              <a:t>谭海艳也指出，要提升小学数学复习课的教学质量，可立足于转变小学数学复习课的教学观念、合理编排小学数学复习课的教学内容、转变小学数学复习课的教学方法等。具体而言，在转变小学数学复习课的教学观念方面，可从明确复习课的特殊性、复习课应然的价值取向等方面着力；在合理编排小学数学复习课的教学内容方面，可从引导学生学会构建知识网络，帮助学生掌握知识本质、重视错题资源、杜绝题海战术等方面着力；在转变小学数学复习课的教学方法方面，可从借助思维导图帮助学生学习整合、通过变式练习帮助学生强化理解、让课前预习成为学习习惯、借助说题教学引导学生学会表达等方面着力。</a:t>
            </a:r>
          </a:p>
        </p:txBody>
      </p:sp>
    </p:spTree>
    <p:extLst>
      <p:ext uri="{BB962C8B-B14F-4D97-AF65-F5344CB8AC3E}">
        <p14:creationId xmlns:p14="http://schemas.microsoft.com/office/powerpoint/2010/main" val="52730461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91" y="2919870"/>
            <a:ext cx="5781221"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小学</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数学</a:t>
            </a:r>
            <a:r>
              <a:rPr lang="zh-CN" altLang="en-US" sz="4000" b="1" dirty="0">
                <a:solidFill>
                  <a:srgbClr val="6B799C"/>
                </a:solidFill>
                <a:latin typeface="幼圆" panose="02010509060101010101" pitchFamily="49" charset="-122"/>
                <a:ea typeface="幼圆" panose="02010509060101010101" pitchFamily="49" charset="-122"/>
                <a:sym typeface="+mn-ea"/>
              </a:rPr>
              <a:t>复习课的设计与实践</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2</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、小学数学复习课设计要领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13072" y="1153918"/>
            <a:ext cx="10565856" cy="5262979"/>
          </a:xfrm>
          <a:prstGeom prst="rect">
            <a:avLst/>
          </a:prstGeom>
          <a:noFill/>
        </p:spPr>
        <p:txBody>
          <a:bodyPr wrap="square">
            <a:spAutoFit/>
          </a:bodyPr>
          <a:lstStyle/>
          <a:p>
            <a:r>
              <a:rPr lang="zh-CN" altLang="en-US" sz="2400" dirty="0">
                <a:solidFill>
                  <a:srgbClr val="6B799C"/>
                </a:solidFill>
              </a:rPr>
              <a:t>相较于数学概念课、数学命题课等新授课的设计注重教学目标、课堂导入、教学过程、课堂小结和课后作业等要素，数学复习课的设计在关注这几个要素之余，一般会更加关注教学过程中知识的梳理深化和解题技能的练习提升这两个主要方面。本部分主要关注这两个方面的设计要领，同时也关注数学复习课教学实施过程中的交流互动的设计。</a:t>
            </a:r>
            <a:endParaRPr lang="en-US" altLang="zh-CN" sz="2400" dirty="0">
              <a:solidFill>
                <a:srgbClr val="6B799C"/>
              </a:solidFill>
            </a:endParaRPr>
          </a:p>
          <a:p>
            <a:endParaRPr lang="en-US" altLang="zh-CN" sz="2400" dirty="0">
              <a:solidFill>
                <a:srgbClr val="6B799C"/>
              </a:solidFill>
            </a:endParaRPr>
          </a:p>
          <a:p>
            <a:r>
              <a:rPr lang="zh-CN" altLang="en-US" sz="2400" dirty="0">
                <a:solidFill>
                  <a:srgbClr val="6B799C"/>
                </a:solidFill>
              </a:rPr>
              <a:t> </a:t>
            </a:r>
            <a:r>
              <a:rPr lang="zh-CN" altLang="en-US" sz="2400" b="1" dirty="0">
                <a:solidFill>
                  <a:srgbClr val="6B799C"/>
                </a:solidFill>
              </a:rPr>
              <a:t>（一）梳理深化：知识的系统化和本质化</a:t>
            </a:r>
            <a:endParaRPr lang="en-US" altLang="zh-CN" sz="2400" b="1" dirty="0">
              <a:solidFill>
                <a:srgbClr val="6B799C"/>
              </a:solidFill>
            </a:endParaRPr>
          </a:p>
          <a:p>
            <a:r>
              <a:rPr lang="zh-CN" altLang="en-US" sz="2400" dirty="0">
                <a:solidFill>
                  <a:srgbClr val="6B799C"/>
                </a:solidFill>
              </a:rPr>
              <a:t>在复习课中，核心和侧重点均在“复习”，所要达成的教学效果与复习本身所具有的价值相契合。鉴于学生在新授课学习时往往缺乏对知识的结构化和整体性的把握，教师需根据教学进度和学生的学习情况</a:t>
            </a:r>
            <a:r>
              <a:rPr lang="zh-CN" altLang="en-US" sz="2400" b="1" dirty="0">
                <a:solidFill>
                  <a:srgbClr val="6B799C"/>
                </a:solidFill>
              </a:rPr>
              <a:t>确定复习的核心内容</a:t>
            </a:r>
            <a:r>
              <a:rPr lang="zh-CN" altLang="en-US" sz="2400" dirty="0">
                <a:solidFill>
                  <a:srgbClr val="6B799C"/>
                </a:solidFill>
              </a:rPr>
              <a:t>，让学生了解复习目标与学习要求；对知识点进行系统化的梳理和讲解，帮助学生整理知识点；</a:t>
            </a:r>
            <a:r>
              <a:rPr lang="zh-CN" altLang="en-US" sz="2400" b="1" dirty="0">
                <a:solidFill>
                  <a:srgbClr val="6B799C"/>
                </a:solidFill>
              </a:rPr>
              <a:t>构建相应的复习框架</a:t>
            </a:r>
            <a:r>
              <a:rPr lang="zh-CN" altLang="en-US" sz="2400" dirty="0">
                <a:solidFill>
                  <a:srgbClr val="6B799C"/>
                </a:solidFill>
              </a:rPr>
              <a:t>，引领学生回顾复习、自主总结，并按图索骥完成知识的系统化过程，构建完善的知识体系。在复习课设计中，教师对知识的系统梳理和讲解占据重要地位。</a:t>
            </a:r>
            <a:endParaRPr lang="en-US" altLang="zh-CN"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1010786" y="405513"/>
            <a:ext cx="8054975" cy="583565"/>
          </a:xfrm>
          <a:prstGeom prst="rect">
            <a:avLst/>
          </a:prstGeom>
          <a:noFill/>
        </p:spPr>
        <p:txBody>
          <a:bodyPr wrap="square" rtlCol="0">
            <a:spAutoFit/>
          </a:bodyPr>
          <a:lstStyle/>
          <a:p>
            <a:pPr lvl="0" defTabSz="457200">
              <a:defRPr/>
            </a:pPr>
            <a:r>
              <a:rPr lang="zh-CN" altLang="en-US" sz="3200" b="1" dirty="0">
                <a:solidFill>
                  <a:srgbClr val="6B799C"/>
                </a:solidFill>
                <a:latin typeface="幼圆" panose="02010509060101010101" pitchFamily="49" charset="-122"/>
                <a:ea typeface="幼圆" panose="02010509060101010101" pitchFamily="49" charset="-122"/>
              </a:rPr>
              <a:t>一、小学数学复习课设计要领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13072" y="982345"/>
            <a:ext cx="10565856" cy="5909310"/>
          </a:xfrm>
          <a:prstGeom prst="rect">
            <a:avLst/>
          </a:prstGeom>
          <a:noFill/>
        </p:spPr>
        <p:txBody>
          <a:bodyPr wrap="square">
            <a:spAutoFit/>
          </a:bodyPr>
          <a:lstStyle/>
          <a:p>
            <a:endParaRPr lang="zh-CN" altLang="en-US" dirty="0"/>
          </a:p>
          <a:p>
            <a:pPr marL="342900" indent="-342900">
              <a:buFont typeface="Arial" panose="020B0604020202020204" pitchFamily="34" charset="0"/>
              <a:buChar char="•"/>
            </a:pPr>
            <a:r>
              <a:rPr lang="zh-CN" altLang="en-US" sz="2400" dirty="0">
                <a:solidFill>
                  <a:srgbClr val="6B799C"/>
                </a:solidFill>
              </a:rPr>
              <a:t>在复习课的实施过程中，教师除了需要注重知识技能的梳理，还需注重数学思想方法的提炼和渗透。其中，对知识技能进行梳理，不仅能帮助学生系统地认识过去一个阶段所学的内容，达到温故知新、融会贯通的目的，还能使学生综合运用所学知识和技能解决陌生环境下的复杂问题。对思想方法的提炼，体现了数学的本质特征，教师可以适当总结常用的数学思想方法，如数形结合、分类讨论、转换与化归、特殊与一般等，帮助学生感悟基本的数学思想，达到触类旁通的目的。</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此外，</a:t>
            </a:r>
            <a:r>
              <a:rPr lang="zh-CN" altLang="en-US" sz="2400" dirty="0">
                <a:solidFill>
                  <a:srgbClr val="6B799C"/>
                </a:solidFill>
              </a:rPr>
              <a:t>鉴于学生对相似或相关的知识点和概念易混淆，对不同或关联性不强的知识点易形成碎片化印象，教师需要帮助学生分析知识之间的关系，理解知识的本质，呈现相关知识的连贯性，辨析不同知识的关联性，做到化零为整。例如，对小学数学学习过程中的“除法、分数、比”三者之间的联系与区别的梳理与讲解，可以让学生整体把握概念。在复习“平面图形的面积”时，综合考虑知识点的学习时序、逻辑关系，整理成如图</a:t>
            </a:r>
            <a:r>
              <a:rPr lang="en-US" altLang="zh-CN" sz="2400" dirty="0">
                <a:solidFill>
                  <a:srgbClr val="6B799C"/>
                </a:solidFill>
              </a:rPr>
              <a:t>7-1</a:t>
            </a:r>
            <a:r>
              <a:rPr lang="zh-CN" altLang="en-US" sz="2400" dirty="0">
                <a:solidFill>
                  <a:srgbClr val="6B799C"/>
                </a:solidFill>
              </a:rPr>
              <a:t>所示的结构图，帮助学生从整体上感受长方形面积的根系作用、平行四边形面积的主干作用，感悟转化思想。</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、小学数学复习课设计要领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35186" y="1181737"/>
            <a:ext cx="10121628" cy="5262979"/>
          </a:xfrm>
          <a:prstGeom prst="rect">
            <a:avLst/>
          </a:prstGeom>
          <a:noFill/>
        </p:spPr>
        <p:txBody>
          <a:bodyPr wrap="square">
            <a:spAutoFit/>
          </a:bodyPr>
          <a:lstStyle/>
          <a:p>
            <a:r>
              <a:rPr lang="zh-CN" altLang="en-US" dirty="0"/>
              <a:t>        </a:t>
            </a:r>
            <a:r>
              <a:rPr lang="zh-CN" altLang="en-US" sz="2400" b="1" dirty="0">
                <a:solidFill>
                  <a:srgbClr val="6B799C"/>
                </a:solidFill>
              </a:rPr>
              <a:t>（二）练习提升：习题的典型性与方式的多样化</a:t>
            </a:r>
            <a:endParaRPr lang="en-US" altLang="zh-CN" sz="2400" b="1"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复习课中，除了知识点的梳理讲解之外，适当的习题练习也是必要的，同样可以达到复习的目的。但是习题练习只能作为辅助，而不能作为核心，要少而精。在复习课的教学设计阶段，教师应设置好复习提纲，紧扣复习内容的梳理和深化，根据教学目的、学生水平等选择形式多样、覆盖面广的典型习题。</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其中，习题的具体完成形式可以采用全班整体练习、分组或同伴练习、学生个人练习等，可根据实际情况灵活选用。注重数学知识的迁移，培养学生使用所学知识解决综合问题或尝试解决新问题的能力。但是要避免把复习课设计成注重技能训练的习题课或者讲评课等。</a:t>
            </a:r>
          </a:p>
          <a:p>
            <a:pPr marL="342900" indent="-342900">
              <a:buFont typeface="Arial" panose="020B0604020202020204" pitchFamily="34" charset="0"/>
              <a:buChar char="•"/>
            </a:pPr>
            <a:r>
              <a:rPr lang="zh-CN" altLang="en-US" sz="2400" dirty="0">
                <a:solidFill>
                  <a:srgbClr val="6B799C"/>
                </a:solidFill>
              </a:rPr>
              <a:t>复习课的练习题要精心挑选，避免雷同，要有一定的代表性和综合性，教师在练习教学后要及时总结归纳，使复习课的练习起到较强的辐射作用。切勿在数学复习课中一题题地练习和一题题地分析，这样容易见木不见林，不能达到知识点融会贯通和灵活运用的教学效果。</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、小学数学复习课设计要领</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191986" y="1173254"/>
            <a:ext cx="9808028" cy="4154984"/>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（三）交流互动：学生的主体性和机会的多元化</a:t>
            </a:r>
            <a:endParaRPr lang="en-US" altLang="zh-CN" sz="2400" b="1" dirty="0">
              <a:solidFill>
                <a:srgbClr val="6B799C"/>
              </a:solidFill>
            </a:endParaRPr>
          </a:p>
          <a:p>
            <a:r>
              <a:rPr lang="zh-CN" altLang="en-US" sz="2400" dirty="0">
                <a:solidFill>
                  <a:srgbClr val="6B799C"/>
                </a:solidFill>
              </a:rPr>
              <a:t>在复习课中，虽然教师对所教知识的梳理和讲解而言居于重要地位，但也不能忽视学生的主动参与，“以学生为中心”的教学仍然很重要。在复习课中，教师要设计必要的学习活动，让学生通过自主学习的方式或者合作学习的方式积极参与到对所学内容的回忆和再现过程中，进行复习总结。</a:t>
            </a:r>
            <a:endParaRPr lang="en-US" altLang="zh-CN" sz="2400" dirty="0">
              <a:solidFill>
                <a:srgbClr val="6B799C"/>
              </a:solidFill>
            </a:endParaRPr>
          </a:p>
          <a:p>
            <a:endParaRPr lang="zh-CN" altLang="en-US" sz="2400" b="1" dirty="0">
              <a:solidFill>
                <a:srgbClr val="6B799C"/>
              </a:solidFill>
            </a:endParaRPr>
          </a:p>
          <a:p>
            <a:pPr indent="0">
              <a:buFont typeface="Arial" panose="020B0604020202020204" pitchFamily="34" charset="0"/>
              <a:buNone/>
            </a:pPr>
            <a:r>
              <a:rPr lang="zh-CN" altLang="en-US" sz="2400" b="1" dirty="0">
                <a:solidFill>
                  <a:srgbClr val="6B799C"/>
                </a:solidFill>
              </a:rPr>
              <a:t>总的来说，</a:t>
            </a:r>
            <a:r>
              <a:rPr lang="zh-CN" altLang="en-US" sz="2400" dirty="0">
                <a:solidFill>
                  <a:srgbClr val="6B799C"/>
                </a:solidFill>
              </a:rPr>
              <a:t>在复习课教学中，教师要不断给学生创设认知和言语参与的机会，教师应避免提出缺少认知冲突的问题，而应有计划、有目的地提出一些能促进学生认知思维从低阶向高阶发展的问题，鼓励学生积极参与，鼓励其尝试进行自主梳理和应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、小学数学复习课的教学模式</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629167" y="1173254"/>
            <a:ext cx="10875046" cy="5940088"/>
          </a:xfrm>
          <a:prstGeom prst="rect">
            <a:avLst/>
          </a:prstGeom>
          <a:noFill/>
        </p:spPr>
        <p:txBody>
          <a:bodyPr wrap="square">
            <a:spAutoFit/>
          </a:bodyPr>
          <a:lstStyle/>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dirty="0">
                <a:solidFill>
                  <a:srgbClr val="6B799C"/>
                </a:solidFill>
              </a:rPr>
              <a:t>根据复习课所要达成的教学目标的不同，复习课的设计与实施可以有不同的思路和方法。目前的小学数学复习课教学实践中存在一些不同的教学应用模式。例如，错题贯穿式、例题串讲式、问题导引式等复习课教学模式。</a:t>
            </a:r>
          </a:p>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dirty="0">
                <a:solidFill>
                  <a:srgbClr val="6B799C"/>
                </a:solidFill>
              </a:rPr>
              <a:t>教师可根据教学内容、学生学习掌握情况和复习目的选择合适的教学模式。</a:t>
            </a:r>
          </a:p>
          <a:p>
            <a:pPr indent="609600" algn="just" fontAlgn="auto">
              <a:lnSpc>
                <a:spcPct val="150000"/>
              </a:lnSpc>
              <a:extLst>
                <a:ext uri="{35155182-B16C-46BC-9424-99874614C6A1}">
                  <wpsdc:indentchars xmlns="" xmlns:wpsdc="http://www.wps.cn/officeDocument/2017/drawingmlCustomData" val="200" checksum="4158780845"/>
                </a:ext>
              </a:extLst>
            </a:pPr>
            <a:r>
              <a:rPr lang="zh-CN" altLang="en-US" sz="2400" dirty="0">
                <a:solidFill>
                  <a:srgbClr val="6B799C"/>
                </a:solidFill>
              </a:rPr>
              <a:t>一般来说，小学数学复习课以梳理知识、查漏补缺、提高知识应用能力、培养自主复习能力为教学目标，以课前和课中为分界，主要采用“课前测验，发现问题；课堂导入，引出课题；师生互动，解决问题（提出问题，布置任务；自主探索，合作探究；成果交流，评价总结）；变式练习，应用巩固；回顾小结，知识梳理；布置作业，拓展迁移”的教学模式，</a:t>
            </a:r>
            <a:r>
              <a:rPr lang="zh-CN" altLang="en-US" sz="2400" b="1" dirty="0">
                <a:solidFill>
                  <a:srgbClr val="6B799C"/>
                </a:solidFill>
              </a:rPr>
              <a:t>具体来说，每个教学环节的内容如下。</a:t>
            </a:r>
          </a:p>
          <a:p>
            <a:r>
              <a:rPr lang="zh-CN" altLang="en-US" sz="2000" dirty="0">
                <a:solidFill>
                  <a:srgbClr val="6B799C"/>
                </a:solidFill>
              </a:rPr>
              <a:t>              </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二、小学数学复习课的教学模式</a:t>
            </a:r>
          </a:p>
        </p:txBody>
      </p:sp>
      <p:sp>
        <p:nvSpPr>
          <p:cNvPr id="4" name="文本框 3"/>
          <p:cNvSpPr txBox="1"/>
          <p:nvPr/>
        </p:nvSpPr>
        <p:spPr>
          <a:xfrm>
            <a:off x="826881" y="1610142"/>
            <a:ext cx="10507406" cy="3785652"/>
          </a:xfrm>
          <a:prstGeom prst="rect">
            <a:avLst/>
          </a:prstGeom>
          <a:noFill/>
        </p:spPr>
        <p:txBody>
          <a:bodyPr wrap="square">
            <a:spAutoFit/>
          </a:bodyPr>
          <a:lstStyle/>
          <a:p>
            <a:r>
              <a:rPr lang="zh-CN" altLang="en-US" sz="2000" dirty="0">
                <a:solidFill>
                  <a:srgbClr val="6B799C"/>
                </a:solidFill>
              </a:rPr>
              <a:t>             </a:t>
            </a:r>
            <a:r>
              <a:rPr lang="zh-CN" altLang="en-US" sz="2400" dirty="0">
                <a:solidFill>
                  <a:srgbClr val="6B799C"/>
                </a:solidFill>
              </a:rPr>
              <a:t> </a:t>
            </a:r>
            <a:r>
              <a:rPr lang="zh-CN" altLang="en-US" sz="2400" b="1" dirty="0">
                <a:solidFill>
                  <a:srgbClr val="6B799C"/>
                </a:solidFill>
              </a:rPr>
              <a:t>（一）课前测验，发现问题</a:t>
            </a:r>
            <a:endParaRPr lang="en-US" altLang="zh-CN" sz="2400" b="1" dirty="0">
              <a:solidFill>
                <a:srgbClr val="6B799C"/>
              </a:solidFill>
            </a:endParaRPr>
          </a:p>
          <a:p>
            <a:r>
              <a:rPr lang="zh-CN" altLang="en-US" sz="2400" dirty="0">
                <a:solidFill>
                  <a:srgbClr val="6B799C"/>
                </a:solidFill>
              </a:rPr>
              <a:t>教师根据复习内容设计相应的课前测验，并发布于电子书包的评测中心；学生使用移动终端完成测验并提交；此时教师可通过评测中心的统计功能及时汇总测验结果，了解学生对复习内容的掌握情况，根据发现的知识薄弱点确定复习重点、难点及易错点，在此基础上设计课堂教学内容。</a:t>
            </a:r>
            <a:endParaRPr lang="en-US" altLang="zh-CN" sz="2400" dirty="0">
              <a:solidFill>
                <a:srgbClr val="6B799C"/>
              </a:solidFill>
            </a:endParaRPr>
          </a:p>
          <a:p>
            <a:endParaRPr lang="zh-CN" altLang="en-US" sz="2400" dirty="0">
              <a:solidFill>
                <a:srgbClr val="6B799C"/>
              </a:solidFill>
            </a:endParaRPr>
          </a:p>
          <a:p>
            <a:r>
              <a:rPr lang="zh-CN" altLang="en-US" sz="2400" dirty="0">
                <a:solidFill>
                  <a:srgbClr val="6B799C"/>
                </a:solidFill>
              </a:rPr>
              <a:t>例如，对于沪编版的小学数学二年级第五单元</a:t>
            </a:r>
            <a:r>
              <a:rPr lang="en-US" altLang="zh-CN" sz="2400" dirty="0">
                <a:solidFill>
                  <a:srgbClr val="6B799C"/>
                </a:solidFill>
              </a:rPr>
              <a:t>《</a:t>
            </a:r>
            <a:r>
              <a:rPr lang="zh-CN" altLang="en-US" sz="2400" dirty="0">
                <a:solidFill>
                  <a:srgbClr val="6B799C"/>
                </a:solidFill>
              </a:rPr>
              <a:t>几何小实践</a:t>
            </a:r>
            <a:r>
              <a:rPr lang="en-US" altLang="zh-CN" sz="2400" dirty="0">
                <a:solidFill>
                  <a:srgbClr val="6B799C"/>
                </a:solidFill>
              </a:rPr>
              <a:t>》</a:t>
            </a:r>
            <a:r>
              <a:rPr lang="zh-CN" altLang="en-US" sz="2400" dirty="0">
                <a:solidFill>
                  <a:srgbClr val="6B799C"/>
                </a:solidFill>
              </a:rPr>
              <a:t>的单元复习课，教师在课前发布这一单元的基础测试题，通过测试找到学生的知识薄弱点。确定本单元复习课的要点：理清三角形分类中的并列关系；四边形与长方形、正方形之间的包含关系。</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学复习课的教学模式</a:t>
            </a:r>
          </a:p>
        </p:txBody>
      </p:sp>
      <p:sp>
        <p:nvSpPr>
          <p:cNvPr id="5" name="文本框 4"/>
          <p:cNvSpPr txBox="1"/>
          <p:nvPr/>
        </p:nvSpPr>
        <p:spPr>
          <a:xfrm>
            <a:off x="1016290" y="1390608"/>
            <a:ext cx="9716861" cy="3416320"/>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（二）课堂导入，引出课题</a:t>
            </a:r>
            <a:endParaRPr lang="en-US" altLang="zh-CN" sz="2400" b="1" dirty="0">
              <a:solidFill>
                <a:srgbClr val="6B799C"/>
              </a:solidFill>
            </a:endParaRPr>
          </a:p>
          <a:p>
            <a:r>
              <a:rPr lang="zh-CN" altLang="en-US" sz="2400" dirty="0">
                <a:solidFill>
                  <a:srgbClr val="6B799C"/>
                </a:solidFill>
              </a:rPr>
              <a:t>上课伊始，教师通过师生对话、讲述故事、玩游戏、猜谜语等方式进行复习回顾，自然引出课题，强调本堂课的教学目标。</a:t>
            </a:r>
            <a:endParaRPr lang="en-US" altLang="zh-CN" sz="2400" dirty="0">
              <a:solidFill>
                <a:srgbClr val="6B799C"/>
              </a:solidFill>
            </a:endParaRPr>
          </a:p>
          <a:p>
            <a:endParaRPr lang="zh-CN" altLang="en-US" sz="2400" dirty="0">
              <a:solidFill>
                <a:srgbClr val="6B799C"/>
              </a:solidFill>
            </a:endParaRPr>
          </a:p>
          <a:p>
            <a:r>
              <a:rPr lang="zh-CN" altLang="en-US" sz="2400" dirty="0">
                <a:solidFill>
                  <a:srgbClr val="6B799C"/>
                </a:solidFill>
              </a:rPr>
              <a:t>例如，对于沪编版的小学数学二年级第五单元</a:t>
            </a:r>
            <a:r>
              <a:rPr lang="en-US" altLang="zh-CN" sz="2400" dirty="0">
                <a:solidFill>
                  <a:srgbClr val="6B799C"/>
                </a:solidFill>
              </a:rPr>
              <a:t>《</a:t>
            </a:r>
            <a:r>
              <a:rPr lang="zh-CN" altLang="en-US" sz="2400" dirty="0">
                <a:solidFill>
                  <a:srgbClr val="6B799C"/>
                </a:solidFill>
              </a:rPr>
              <a:t>几何小实践</a:t>
            </a:r>
            <a:r>
              <a:rPr lang="en-US" altLang="zh-CN" sz="2400" dirty="0">
                <a:solidFill>
                  <a:srgbClr val="6B799C"/>
                </a:solidFill>
              </a:rPr>
              <a:t>》</a:t>
            </a:r>
            <a:r>
              <a:rPr lang="zh-CN" altLang="en-US" sz="2400" dirty="0">
                <a:solidFill>
                  <a:srgbClr val="6B799C"/>
                </a:solidFill>
              </a:rPr>
              <a:t>的单元复习课，教师借助谜语活动，激发学生学习兴趣，帮助学生巩固对三角形、正方形的认识，复习长方形、正方形和四边形之间的关系。在有趣猜谜的基础上，教师自然引出课题：理清图形之间的关系。</a:t>
            </a:r>
          </a:p>
          <a:p>
            <a:pPr marL="342900" indent="-342900">
              <a:buFont typeface="Arial" panose="020B0604020202020204" pitchFamily="34" charset="0"/>
              <a:buChar char="•"/>
            </a:pPr>
            <a:endParaRPr lang="zh-CN" altLang="en-US" sz="24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学复习课的教学模式</a:t>
            </a:r>
          </a:p>
        </p:txBody>
      </p:sp>
      <p:sp>
        <p:nvSpPr>
          <p:cNvPr id="4" name="文本框 3"/>
          <p:cNvSpPr txBox="1"/>
          <p:nvPr/>
        </p:nvSpPr>
        <p:spPr>
          <a:xfrm>
            <a:off x="1159328" y="1181737"/>
            <a:ext cx="9873343" cy="5632311"/>
          </a:xfrm>
          <a:prstGeom prst="rect">
            <a:avLst/>
          </a:prstGeom>
          <a:noFill/>
        </p:spPr>
        <p:txBody>
          <a:bodyPr wrap="square">
            <a:spAutoFit/>
          </a:bodyPr>
          <a:lstStyle/>
          <a:p>
            <a:r>
              <a:rPr lang="zh-CN" altLang="en-US" sz="2400" dirty="0">
                <a:solidFill>
                  <a:srgbClr val="6B799C"/>
                </a:solidFill>
              </a:rPr>
              <a:t>        </a:t>
            </a:r>
            <a:r>
              <a:rPr lang="zh-CN" altLang="en-US" sz="2400" b="1" dirty="0">
                <a:solidFill>
                  <a:srgbClr val="6B799C"/>
                </a:solidFill>
              </a:rPr>
              <a:t>（三）师生活动，解决问题</a:t>
            </a:r>
            <a:endParaRPr lang="en-US" altLang="zh-CN" sz="2400" b="1" dirty="0">
              <a:solidFill>
                <a:srgbClr val="6B799C"/>
              </a:solidFill>
            </a:endParaRPr>
          </a:p>
          <a:p>
            <a:r>
              <a:rPr lang="zh-CN" altLang="en-US" sz="2400" dirty="0">
                <a:solidFill>
                  <a:srgbClr val="6B799C"/>
                </a:solidFill>
              </a:rPr>
              <a:t>根据课前测验发现的问题，教师设计系列问题情境，让学生在自主探索、合作探究、成果交流过程中解决课前测验存在的问题，自主整理复习知识结构。在整个过程中，教师要根据活动中学生暴露出的问题，提供有针对性的指导及相关知识的补充阐释。该环节也可以是多个问题解决的循环过程，取决于教师对课堂活动的设计。</a:t>
            </a:r>
            <a:endParaRPr lang="en-US" altLang="zh-CN" sz="2400" dirty="0">
              <a:solidFill>
                <a:srgbClr val="6B799C"/>
              </a:solidFill>
            </a:endParaRPr>
          </a:p>
          <a:p>
            <a:endParaRPr lang="en-US" altLang="zh-CN" sz="2400" dirty="0">
              <a:solidFill>
                <a:srgbClr val="6B799C"/>
              </a:solidFill>
            </a:endParaRPr>
          </a:p>
          <a:p>
            <a:r>
              <a:rPr lang="zh-CN" altLang="en-US" sz="2400" dirty="0">
                <a:solidFill>
                  <a:srgbClr val="6B799C"/>
                </a:solidFill>
              </a:rPr>
              <a:t>例如，对于沪编版的小学数学二年级第五单元</a:t>
            </a:r>
            <a:r>
              <a:rPr lang="en-US" altLang="zh-CN" sz="2400" dirty="0">
                <a:solidFill>
                  <a:srgbClr val="6B799C"/>
                </a:solidFill>
              </a:rPr>
              <a:t>《</a:t>
            </a:r>
            <a:r>
              <a:rPr lang="zh-CN" altLang="en-US" sz="2400" dirty="0">
                <a:solidFill>
                  <a:srgbClr val="6B799C"/>
                </a:solidFill>
              </a:rPr>
              <a:t>几何小实践</a:t>
            </a:r>
            <a:r>
              <a:rPr lang="en-US" altLang="zh-CN" sz="2400" dirty="0">
                <a:solidFill>
                  <a:srgbClr val="6B799C"/>
                </a:solidFill>
              </a:rPr>
              <a:t>》</a:t>
            </a:r>
            <a:r>
              <a:rPr lang="zh-CN" altLang="en-US" sz="2400" dirty="0">
                <a:solidFill>
                  <a:srgbClr val="6B799C"/>
                </a:solidFill>
              </a:rPr>
              <a:t>的单元复习课，首先，教师布置“帮图形找家”的学习任务，要求学生根据边的特点、角的特点对所给出的图形</a:t>
            </a:r>
            <a:r>
              <a:rPr lang="en-US" altLang="zh-CN" sz="2400" dirty="0">
                <a:solidFill>
                  <a:srgbClr val="6B799C"/>
                </a:solidFill>
              </a:rPr>
              <a:t>(</a:t>
            </a:r>
            <a:r>
              <a:rPr lang="zh-CN" altLang="en-US" sz="2400" dirty="0">
                <a:solidFill>
                  <a:srgbClr val="6B799C"/>
                </a:solidFill>
              </a:rPr>
              <a:t>锐角三角形、直角三角形、钝角三角形、长方形、正方形、四边形、五边形、八边形</a:t>
            </a:r>
            <a:r>
              <a:rPr lang="en-US" altLang="zh-CN" sz="2400" dirty="0">
                <a:solidFill>
                  <a:srgbClr val="6B799C"/>
                </a:solidFill>
              </a:rPr>
              <a:t>)</a:t>
            </a:r>
            <a:r>
              <a:rPr lang="zh-CN" altLang="en-US" sz="2400" dirty="0">
                <a:solidFill>
                  <a:srgbClr val="6B799C"/>
                </a:solidFill>
              </a:rPr>
              <a:t>进行分类；并将相应图形填入给定的三个集合圈中。随后，学生开展小组讨论，并完成分类记录，填写集合圈；在学生的探究过程中，教师提供必要的引导以降低学生的学习难度。最后，教师选择部分小组对分类情况与填写结果进行汇报交流总结，配合板书呈现。</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18" name="文本框 17"/>
          <p:cNvSpPr txBox="1"/>
          <p:nvPr/>
        </p:nvSpPr>
        <p:spPr>
          <a:xfrm>
            <a:off x="349250" y="1516380"/>
            <a:ext cx="8843010" cy="3416320"/>
          </a:xfrm>
          <a:prstGeom prst="rect">
            <a:avLst/>
          </a:prstGeom>
          <a:noFill/>
        </p:spPr>
        <p:txBody>
          <a:bodyPr wrap="square" rtlCol="0">
            <a:spAutoFit/>
          </a:bodyPr>
          <a:lstStyle/>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第七章</a:t>
            </a:r>
          </a:p>
          <a:p>
            <a:pPr marL="0" marR="0" lvl="0" indent="0" algn="l" defTabSz="457200" rtl="0" eaLnBrk="1" fontAlgn="auto" latinLnBrk="0" hangingPunct="1">
              <a:lnSpc>
                <a:spcPct val="150000"/>
              </a:lnSpc>
              <a:spcBef>
                <a:spcPts val="0"/>
              </a:spcBef>
              <a:spcAft>
                <a:spcPts val="0"/>
              </a:spcAft>
              <a:buClrTx/>
              <a:buSzTx/>
              <a:buFontTx/>
              <a:buNone/>
              <a:defRPr/>
            </a:pPr>
            <a:r>
              <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4800" b="1" dirty="0">
                <a:solidFill>
                  <a:srgbClr val="6B799C"/>
                </a:solidFill>
                <a:latin typeface="幼圆" panose="02010509060101010101" pitchFamily="49" charset="-122"/>
                <a:ea typeface="幼圆" panose="02010509060101010101" pitchFamily="49" charset="-122"/>
              </a:rPr>
              <a:t>复习课教学技能的认识与提高</a:t>
            </a:r>
            <a:endParaRPr kumimoji="0" lang="zh-CN" altLang="en-US" sz="4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学复习课的教学模式</a:t>
            </a:r>
          </a:p>
        </p:txBody>
      </p:sp>
      <p:sp>
        <p:nvSpPr>
          <p:cNvPr id="5" name="文本框 4"/>
          <p:cNvSpPr txBox="1"/>
          <p:nvPr/>
        </p:nvSpPr>
        <p:spPr>
          <a:xfrm>
            <a:off x="629167" y="1310328"/>
            <a:ext cx="11066963" cy="5478423"/>
          </a:xfrm>
          <a:prstGeom prst="rect">
            <a:avLst/>
          </a:prstGeom>
          <a:noFill/>
        </p:spPr>
        <p:txBody>
          <a:bodyPr wrap="square">
            <a:spAutoFit/>
          </a:bodyPr>
          <a:lstStyle/>
          <a:p>
            <a:pPr fontAlgn="auto">
              <a:lnSpc>
                <a:spcPts val="3500"/>
              </a:lnSpc>
            </a:pPr>
            <a:r>
              <a:rPr lang="zh-CN" altLang="en-US" sz="2800" dirty="0">
                <a:solidFill>
                  <a:srgbClr val="6B799C"/>
                </a:solidFill>
              </a:rPr>
              <a:t>       </a:t>
            </a:r>
            <a:r>
              <a:rPr lang="zh-CN" altLang="en-US" sz="2400" b="1" dirty="0">
                <a:solidFill>
                  <a:srgbClr val="6B799C"/>
                </a:solidFill>
              </a:rPr>
              <a:t>（四）变式练习，应用巩固</a:t>
            </a:r>
            <a:endParaRPr lang="en-US" altLang="zh-CN" sz="2400" b="1" dirty="0">
              <a:solidFill>
                <a:srgbClr val="6B799C"/>
              </a:solidFill>
            </a:endParaRPr>
          </a:p>
          <a:p>
            <a:pPr fontAlgn="auto">
              <a:lnSpc>
                <a:spcPts val="3500"/>
              </a:lnSpc>
            </a:pPr>
            <a:r>
              <a:rPr lang="zh-CN" altLang="en-US" sz="2400" dirty="0">
                <a:solidFill>
                  <a:srgbClr val="6B799C"/>
                </a:solidFill>
              </a:rPr>
              <a:t>在课堂练习基础上，教师设计变式练习，检测经历以上解决问题过程后学生对复习内容的掌握情况；同时教师可提供与变式练习有关的微视频</a:t>
            </a:r>
            <a:r>
              <a:rPr lang="en-US" altLang="zh-CN" sz="2400" dirty="0">
                <a:solidFill>
                  <a:srgbClr val="6B799C"/>
                </a:solidFill>
              </a:rPr>
              <a:t>(</a:t>
            </a:r>
            <a:r>
              <a:rPr lang="zh-CN" altLang="en-US" sz="2400" dirty="0">
                <a:solidFill>
                  <a:srgbClr val="6B799C"/>
                </a:solidFill>
              </a:rPr>
              <a:t>建议视频长度在</a:t>
            </a:r>
            <a:r>
              <a:rPr lang="en-US" altLang="zh-CN" sz="2400" dirty="0">
                <a:solidFill>
                  <a:srgbClr val="6B799C"/>
                </a:solidFill>
              </a:rPr>
              <a:t>1</a:t>
            </a:r>
            <a:r>
              <a:rPr lang="zh-CN" altLang="en-US" sz="2400" dirty="0">
                <a:solidFill>
                  <a:srgbClr val="6B799C"/>
                </a:solidFill>
              </a:rPr>
              <a:t>分钟以内</a:t>
            </a:r>
            <a:r>
              <a:rPr lang="en-US" altLang="zh-CN" sz="2400" dirty="0">
                <a:solidFill>
                  <a:srgbClr val="6B799C"/>
                </a:solidFill>
              </a:rPr>
              <a:t>)</a:t>
            </a:r>
            <a:r>
              <a:rPr lang="zh-CN" altLang="en-US" sz="2400" dirty="0">
                <a:solidFill>
                  <a:srgbClr val="6B799C"/>
                </a:solidFill>
              </a:rPr>
              <a:t>，为有需要的学生在完成变式练习过程中提供自主学习的资源，落实课内分层教学。</a:t>
            </a:r>
            <a:endParaRPr lang="en-US" altLang="zh-CN" sz="2400" dirty="0">
              <a:solidFill>
                <a:srgbClr val="6B799C"/>
              </a:solidFill>
            </a:endParaRPr>
          </a:p>
          <a:p>
            <a:pPr fontAlgn="auto">
              <a:lnSpc>
                <a:spcPts val="3500"/>
              </a:lnSpc>
            </a:pPr>
            <a:endParaRPr lang="en-US" altLang="zh-CN" sz="2400" dirty="0">
              <a:solidFill>
                <a:srgbClr val="6B799C"/>
              </a:solidFill>
            </a:endParaRPr>
          </a:p>
          <a:p>
            <a:pPr fontAlgn="auto">
              <a:lnSpc>
                <a:spcPts val="3500"/>
              </a:lnSpc>
            </a:pPr>
            <a:r>
              <a:rPr lang="zh-CN" altLang="en-US" sz="2400" dirty="0">
                <a:solidFill>
                  <a:srgbClr val="6B799C"/>
                </a:solidFill>
              </a:rPr>
              <a:t>整个操作过程为：教师发布变式练习及微视频资源，学生借助微视频资源完成练习并提交；此时教师根据学生练习反馈情况</a:t>
            </a:r>
            <a:r>
              <a:rPr lang="en-US" altLang="zh-CN" sz="2400" dirty="0">
                <a:solidFill>
                  <a:srgbClr val="6B799C"/>
                </a:solidFill>
              </a:rPr>
              <a:t>(</a:t>
            </a:r>
            <a:r>
              <a:rPr lang="zh-CN" altLang="en-US" sz="2400" dirty="0">
                <a:solidFill>
                  <a:srgbClr val="6B799C"/>
                </a:solidFill>
              </a:rPr>
              <a:t>主观题是系统自动汇总形成分析图表；客观题是教师浏览学生提交内容后发现典型的错误</a:t>
            </a:r>
            <a:r>
              <a:rPr lang="en-US" altLang="zh-CN" sz="2400" dirty="0">
                <a:solidFill>
                  <a:srgbClr val="6B799C"/>
                </a:solidFill>
              </a:rPr>
              <a:t>)</a:t>
            </a:r>
            <a:r>
              <a:rPr lang="zh-CN" altLang="en-US" sz="2400" dirty="0">
                <a:solidFill>
                  <a:srgbClr val="6B799C"/>
                </a:solidFill>
              </a:rPr>
              <a:t>，提供有针对性的讲解；如果学生的掌握情况良好，可直接进入下一个教学环节；如果个别学生存在错误，可要求学生课后通过题目解析完成订正。通过变式练习，学生将灵活应用复习知识；而练习中及时的汇总反馈，可使教师在学生解决问题的最佳时机给予帮助。</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学复习课的教学模式</a:t>
            </a:r>
          </a:p>
        </p:txBody>
      </p:sp>
      <p:sp>
        <p:nvSpPr>
          <p:cNvPr id="5" name="文本框 4"/>
          <p:cNvSpPr txBox="1"/>
          <p:nvPr/>
        </p:nvSpPr>
        <p:spPr>
          <a:xfrm>
            <a:off x="629167" y="1310328"/>
            <a:ext cx="11066963" cy="3683060"/>
          </a:xfrm>
          <a:prstGeom prst="rect">
            <a:avLst/>
          </a:prstGeom>
          <a:noFill/>
        </p:spPr>
        <p:txBody>
          <a:bodyPr wrap="square">
            <a:spAutoFit/>
          </a:bodyPr>
          <a:lstStyle/>
          <a:p>
            <a:pPr fontAlgn="auto">
              <a:lnSpc>
                <a:spcPts val="3500"/>
              </a:lnSpc>
            </a:pPr>
            <a:r>
              <a:rPr lang="zh-CN" altLang="en-US" sz="2800" dirty="0">
                <a:solidFill>
                  <a:srgbClr val="6B799C"/>
                </a:solidFill>
              </a:rPr>
              <a:t>       </a:t>
            </a:r>
            <a:r>
              <a:rPr lang="zh-CN" altLang="en-US" sz="2400" b="1" dirty="0">
                <a:solidFill>
                  <a:srgbClr val="6B799C"/>
                </a:solidFill>
              </a:rPr>
              <a:t>（五）回顾小结，知识梳理</a:t>
            </a:r>
            <a:endParaRPr lang="en-US" altLang="zh-CN" sz="2400" b="1" dirty="0">
              <a:solidFill>
                <a:srgbClr val="6B799C"/>
              </a:solidFill>
            </a:endParaRPr>
          </a:p>
          <a:p>
            <a:pPr fontAlgn="auto">
              <a:lnSpc>
                <a:spcPts val="3500"/>
              </a:lnSpc>
            </a:pPr>
            <a:r>
              <a:rPr lang="zh-CN" altLang="en-US" sz="2400" dirty="0">
                <a:solidFill>
                  <a:srgbClr val="6B799C"/>
                </a:solidFill>
              </a:rPr>
              <a:t>在经历问题解决及变式练习之后，学生对复习内容有了进一步的认识与掌握。此时教师以图示、板书等方式回顾小结，展示知识梳理结果，能让学生对复习知识有整体把握，构建完整的知识结构。</a:t>
            </a:r>
            <a:endParaRPr lang="en-US" altLang="zh-CN" sz="2400" dirty="0">
              <a:solidFill>
                <a:srgbClr val="6B799C"/>
              </a:solidFill>
            </a:endParaRPr>
          </a:p>
          <a:p>
            <a:pPr fontAlgn="auto">
              <a:lnSpc>
                <a:spcPts val="3500"/>
              </a:lnSpc>
            </a:pPr>
            <a:endParaRPr lang="zh-CN" altLang="en-US" sz="2400" dirty="0">
              <a:solidFill>
                <a:srgbClr val="6B799C"/>
              </a:solidFill>
            </a:endParaRPr>
          </a:p>
          <a:p>
            <a:pPr fontAlgn="auto">
              <a:lnSpc>
                <a:spcPts val="3500"/>
              </a:lnSpc>
            </a:pPr>
            <a:r>
              <a:rPr lang="zh-CN" altLang="en-US" sz="2400" dirty="0">
                <a:solidFill>
                  <a:srgbClr val="6B799C"/>
                </a:solidFill>
              </a:rPr>
              <a:t>例如，对于沪编版的小学数学二年级第五单元</a:t>
            </a:r>
            <a:r>
              <a:rPr lang="en-US" altLang="zh-CN" sz="2400" dirty="0">
                <a:solidFill>
                  <a:srgbClr val="6B799C"/>
                </a:solidFill>
              </a:rPr>
              <a:t>《</a:t>
            </a:r>
            <a:r>
              <a:rPr lang="zh-CN" altLang="en-US" sz="2400" dirty="0">
                <a:solidFill>
                  <a:srgbClr val="6B799C"/>
                </a:solidFill>
              </a:rPr>
              <a:t>几何小实践</a:t>
            </a:r>
            <a:r>
              <a:rPr lang="en-US" altLang="zh-CN" sz="2400" dirty="0">
                <a:solidFill>
                  <a:srgbClr val="6B799C"/>
                </a:solidFill>
              </a:rPr>
              <a:t>》</a:t>
            </a:r>
            <a:r>
              <a:rPr lang="zh-CN" altLang="en-US" sz="2400" dirty="0">
                <a:solidFill>
                  <a:srgbClr val="6B799C"/>
                </a:solidFill>
              </a:rPr>
              <a:t>的单元复习课，教师结合板书，回顾本节复习课的内容。通过小结三个集合圈再次帮助学生梳理三角形分类中的并列关系和四边形与长方形、正方形之间的包含关系。</a:t>
            </a:r>
          </a:p>
        </p:txBody>
      </p:sp>
    </p:spTree>
    <p:extLst>
      <p:ext uri="{BB962C8B-B14F-4D97-AF65-F5344CB8AC3E}">
        <p14:creationId xmlns:p14="http://schemas.microsoft.com/office/powerpoint/2010/main" val="162420117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学复习课的教学模式</a:t>
            </a:r>
          </a:p>
        </p:txBody>
      </p:sp>
      <p:sp>
        <p:nvSpPr>
          <p:cNvPr id="5" name="文本框 4"/>
          <p:cNvSpPr txBox="1"/>
          <p:nvPr/>
        </p:nvSpPr>
        <p:spPr>
          <a:xfrm>
            <a:off x="629167" y="1310328"/>
            <a:ext cx="11066963" cy="5029582"/>
          </a:xfrm>
          <a:prstGeom prst="rect">
            <a:avLst/>
          </a:prstGeom>
          <a:noFill/>
        </p:spPr>
        <p:txBody>
          <a:bodyPr wrap="square">
            <a:spAutoFit/>
          </a:bodyPr>
          <a:lstStyle/>
          <a:p>
            <a:pPr fontAlgn="auto">
              <a:lnSpc>
                <a:spcPts val="3500"/>
              </a:lnSpc>
            </a:pPr>
            <a:r>
              <a:rPr lang="zh-CN" altLang="en-US" sz="2800" dirty="0">
                <a:solidFill>
                  <a:srgbClr val="6B799C"/>
                </a:solidFill>
              </a:rPr>
              <a:t>       </a:t>
            </a:r>
            <a:r>
              <a:rPr lang="zh-CN" altLang="en-US" sz="2400" b="1" dirty="0">
                <a:solidFill>
                  <a:srgbClr val="6B799C"/>
                </a:solidFill>
              </a:rPr>
              <a:t>（六）布置作业，拓展迁移</a:t>
            </a:r>
            <a:endParaRPr lang="en-US" altLang="zh-CN" sz="2400" b="1" dirty="0">
              <a:solidFill>
                <a:srgbClr val="6B799C"/>
              </a:solidFill>
            </a:endParaRPr>
          </a:p>
          <a:p>
            <a:pPr fontAlgn="auto">
              <a:lnSpc>
                <a:spcPts val="3500"/>
              </a:lnSpc>
            </a:pPr>
            <a:r>
              <a:rPr lang="zh-CN" altLang="en-US" sz="2400" dirty="0">
                <a:solidFill>
                  <a:srgbClr val="6B799C"/>
                </a:solidFill>
              </a:rPr>
              <a:t>根据课内测验结果及下一阶段将要学习的与本节内容相关联的知识，教师着眼于学生个体差异布置作业。对复习知识掌握得比较好的学生，可拓展迁移，提供更高层次的练习或拓展资源；对仍留有疑问的学生则可提供有针对性的练习及作业辅导。</a:t>
            </a:r>
            <a:endParaRPr lang="en-US" altLang="zh-CN" sz="2400" dirty="0">
              <a:solidFill>
                <a:srgbClr val="6B799C"/>
              </a:solidFill>
            </a:endParaRPr>
          </a:p>
          <a:p>
            <a:pPr fontAlgn="auto">
              <a:lnSpc>
                <a:spcPts val="3500"/>
              </a:lnSpc>
            </a:pPr>
            <a:endParaRPr lang="zh-CN" altLang="en-US" sz="2400" dirty="0">
              <a:solidFill>
                <a:srgbClr val="6B799C"/>
              </a:solidFill>
            </a:endParaRPr>
          </a:p>
          <a:p>
            <a:pPr fontAlgn="auto">
              <a:lnSpc>
                <a:spcPts val="3500"/>
              </a:lnSpc>
            </a:pPr>
            <a:r>
              <a:rPr lang="zh-CN" altLang="en-US" sz="2400" dirty="0">
                <a:solidFill>
                  <a:srgbClr val="6B799C"/>
                </a:solidFill>
              </a:rPr>
              <a:t>例如，对于沪编版的小学数学二年级第五单元</a:t>
            </a:r>
            <a:r>
              <a:rPr lang="en-US" altLang="zh-CN" sz="2400" dirty="0">
                <a:solidFill>
                  <a:srgbClr val="6B799C"/>
                </a:solidFill>
              </a:rPr>
              <a:t>《</a:t>
            </a:r>
            <a:r>
              <a:rPr lang="zh-CN" altLang="en-US" sz="2400" dirty="0">
                <a:solidFill>
                  <a:srgbClr val="6B799C"/>
                </a:solidFill>
              </a:rPr>
              <a:t>几何小实践</a:t>
            </a:r>
            <a:r>
              <a:rPr lang="en-US" altLang="zh-CN" sz="2400" dirty="0">
                <a:solidFill>
                  <a:srgbClr val="6B799C"/>
                </a:solidFill>
              </a:rPr>
              <a:t>》</a:t>
            </a:r>
            <a:r>
              <a:rPr lang="zh-CN" altLang="en-US" sz="2400" dirty="0">
                <a:solidFill>
                  <a:srgbClr val="6B799C"/>
                </a:solidFill>
              </a:rPr>
              <a:t>的单元复习课，教师在评测中心发布课后测验及测验解析微视频，供学生再次查漏补缺；同时发布游戏：六角形变长方形</a:t>
            </a:r>
            <a:r>
              <a:rPr lang="en-US" altLang="zh-CN" sz="2400" dirty="0">
                <a:solidFill>
                  <a:srgbClr val="6B799C"/>
                </a:solidFill>
              </a:rPr>
              <a:t>(</a:t>
            </a:r>
            <a:r>
              <a:rPr lang="zh-CN" altLang="en-US" sz="2400" dirty="0">
                <a:solidFill>
                  <a:srgbClr val="6B799C"/>
                </a:solidFill>
              </a:rPr>
              <a:t>你能在这个六角形上剪两刀，把剪出来的三部分拼成一个长方形吗</a:t>
            </a:r>
            <a:r>
              <a:rPr lang="en-US" altLang="zh-CN" sz="2400" dirty="0">
                <a:solidFill>
                  <a:srgbClr val="6B799C"/>
                </a:solidFill>
              </a:rPr>
              <a:t>?)</a:t>
            </a:r>
            <a:r>
              <a:rPr lang="zh-CN" altLang="en-US" sz="2400" dirty="0">
                <a:solidFill>
                  <a:srgbClr val="6B799C"/>
                </a:solidFill>
              </a:rPr>
              <a:t>，让一部分学生课后使用平板操作探究，向学生渗透割、补的数学方法，让学生了解转化的思想，为学生后续学习打下基础。</a:t>
            </a:r>
          </a:p>
        </p:txBody>
      </p:sp>
    </p:spTree>
    <p:extLst>
      <p:ext uri="{BB962C8B-B14F-4D97-AF65-F5344CB8AC3E}">
        <p14:creationId xmlns:p14="http://schemas.microsoft.com/office/powerpoint/2010/main" val="856409500"/>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、小学数学复习课案例与评析</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7" name="文本框 6"/>
          <p:cNvSpPr txBox="1"/>
          <p:nvPr/>
        </p:nvSpPr>
        <p:spPr>
          <a:xfrm>
            <a:off x="1210538" y="1732812"/>
            <a:ext cx="9963151" cy="523220"/>
          </a:xfrm>
          <a:prstGeom prst="rect">
            <a:avLst/>
          </a:prstGeom>
          <a:noFill/>
        </p:spPr>
        <p:txBody>
          <a:bodyPr wrap="square">
            <a:spAutoFit/>
          </a:bodyPr>
          <a:lstStyle/>
          <a:p>
            <a:r>
              <a:rPr lang="zh-CN" altLang="en-US" sz="2800" dirty="0">
                <a:solidFill>
                  <a:srgbClr val="6B799C"/>
                </a:solidFill>
              </a:rPr>
              <a:t>案例：“百分数”复习课的教学设计</a:t>
            </a:r>
          </a:p>
        </p:txBody>
      </p:sp>
      <p:sp>
        <p:nvSpPr>
          <p:cNvPr id="8" name="文本框 7"/>
          <p:cNvSpPr txBox="1"/>
          <p:nvPr/>
        </p:nvSpPr>
        <p:spPr>
          <a:xfrm>
            <a:off x="2878684" y="2843445"/>
            <a:ext cx="4680858" cy="584775"/>
          </a:xfrm>
          <a:prstGeom prst="rect">
            <a:avLst/>
          </a:prstGeom>
          <a:noFill/>
        </p:spPr>
        <p:txBody>
          <a:bodyPr wrap="square" rtlCol="0">
            <a:spAutoFit/>
          </a:bodyPr>
          <a:lstStyle/>
          <a:p>
            <a:r>
              <a:rPr lang="zh-CN" altLang="en-US" sz="3200" dirty="0">
                <a:solidFill>
                  <a:srgbClr val="6B799C"/>
                </a:solidFill>
              </a:rPr>
              <a:t>内容见</a:t>
            </a:r>
            <a:r>
              <a:rPr lang="en-US" altLang="zh-CN" sz="3200" dirty="0">
                <a:solidFill>
                  <a:srgbClr val="6B799C"/>
                </a:solidFill>
              </a:rPr>
              <a:t>p159-p164</a:t>
            </a:r>
            <a:endParaRPr lang="zh-CN" altLang="en-US" sz="32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学复习课案例与评析</a:t>
            </a:r>
          </a:p>
        </p:txBody>
      </p:sp>
      <p:sp>
        <p:nvSpPr>
          <p:cNvPr id="8" name="文本框 7"/>
          <p:cNvSpPr txBox="1"/>
          <p:nvPr/>
        </p:nvSpPr>
        <p:spPr>
          <a:xfrm>
            <a:off x="951320" y="1080951"/>
            <a:ext cx="4680858" cy="583565"/>
          </a:xfrm>
          <a:prstGeom prst="rect">
            <a:avLst/>
          </a:prstGeom>
          <a:noFill/>
        </p:spPr>
        <p:txBody>
          <a:bodyPr wrap="square" rtlCol="0">
            <a:spAutoFit/>
          </a:bodyPr>
          <a:lstStyle/>
          <a:p>
            <a:r>
              <a:rPr lang="zh-CN" altLang="en-US" sz="3200" b="1" dirty="0">
                <a:solidFill>
                  <a:srgbClr val="6B799C"/>
                </a:solidFill>
              </a:rPr>
              <a:t>评析：</a:t>
            </a:r>
          </a:p>
        </p:txBody>
      </p:sp>
      <p:sp>
        <p:nvSpPr>
          <p:cNvPr id="4" name="文本框 3"/>
          <p:cNvSpPr txBox="1"/>
          <p:nvPr/>
        </p:nvSpPr>
        <p:spPr>
          <a:xfrm>
            <a:off x="1132022" y="1755771"/>
            <a:ext cx="9691007" cy="3785652"/>
          </a:xfrm>
          <a:prstGeom prst="rect">
            <a:avLst/>
          </a:prstGeom>
          <a:noFill/>
        </p:spPr>
        <p:txBody>
          <a:bodyPr wrap="square">
            <a:spAutoFit/>
          </a:bodyPr>
          <a:lstStyle/>
          <a:p>
            <a:pPr indent="609600" fontAlgn="auto">
              <a:extLst>
                <a:ext uri="{35155182-B16C-46BC-9424-99874614C6A1}">
                  <wpsdc:indentchars xmlns="" xmlns:wpsdc="http://www.wps.cn/officeDocument/2017/drawingmlCustomData" val="200" checksum="4158780845"/>
                </a:ext>
              </a:extLst>
            </a:pPr>
            <a:r>
              <a:rPr lang="zh-CN" altLang="en-US" sz="2400" dirty="0">
                <a:solidFill>
                  <a:srgbClr val="6B799C"/>
                </a:solidFill>
              </a:rPr>
              <a:t>这节复习课设计较为新颖，教学主线较为清晰，主要体现在以下三个层面。</a:t>
            </a:r>
          </a:p>
          <a:p>
            <a:pPr indent="609600" fontAlgn="auto">
              <a:extLst>
                <a:ext uri="{35155182-B16C-46BC-9424-99874614C6A1}">
                  <wpsdc:indentchars xmlns="" xmlns:wpsdc="http://www.wps.cn/officeDocument/2017/drawingmlCustomData" val="200" checksum="4158780845"/>
                </a:ext>
              </a:extLst>
            </a:pPr>
            <a:endParaRPr lang="zh-CN" altLang="en-US" sz="2400" dirty="0">
              <a:solidFill>
                <a:srgbClr val="6B799C"/>
              </a:solidFill>
            </a:endParaRPr>
          </a:p>
          <a:p>
            <a:pPr indent="609600" fontAlgn="auto">
              <a:extLst>
                <a:ext uri="{35155182-B16C-46BC-9424-99874614C6A1}">
                  <wpsdc:indentchars xmlns="" xmlns:wpsdc="http://www.wps.cn/officeDocument/2017/drawingmlCustomData" val="200" checksum="4158780845"/>
                </a:ext>
              </a:extLst>
            </a:pPr>
            <a:r>
              <a:rPr lang="en-US" altLang="zh-CN" sz="2400" dirty="0">
                <a:solidFill>
                  <a:srgbClr val="6B799C"/>
                </a:solidFill>
              </a:rPr>
              <a:t>1. </a:t>
            </a:r>
            <a:r>
              <a:rPr lang="zh-CN" altLang="en-US" sz="2400" dirty="0">
                <a:solidFill>
                  <a:srgbClr val="6B799C"/>
                </a:solidFill>
              </a:rPr>
              <a:t>整个课堂教学的构架围绕问题提出展开</a:t>
            </a:r>
          </a:p>
          <a:p>
            <a:pPr indent="609600" fontAlgn="auto">
              <a:extLst>
                <a:ext uri="{35155182-B16C-46BC-9424-99874614C6A1}">
                  <wpsdc:indentchars xmlns="" xmlns:wpsdc="http://www.wps.cn/officeDocument/2017/drawingmlCustomData" val="200" checksum="4158780845"/>
                </a:ext>
              </a:extLst>
            </a:pPr>
            <a:r>
              <a:rPr lang="zh-CN" altLang="en-US" sz="2400" dirty="0">
                <a:solidFill>
                  <a:srgbClr val="6B799C"/>
                </a:solidFill>
              </a:rPr>
              <a:t>从一个问题提出任务开篇，以学生生成的问题为线索串联起课堂教学的各个环节，从而达到复习百分数</a:t>
            </a:r>
            <a:r>
              <a:rPr lang="en-US" altLang="zh-CN" sz="2400" dirty="0">
                <a:solidFill>
                  <a:srgbClr val="6B799C"/>
                </a:solidFill>
              </a:rPr>
              <a:t>(</a:t>
            </a:r>
            <a:r>
              <a:rPr lang="zh-CN" altLang="en-US" sz="2400" dirty="0">
                <a:solidFill>
                  <a:srgbClr val="6B799C"/>
                </a:solidFill>
              </a:rPr>
              <a:t>加深对百分数意义的理解和应用百分数解决问题</a:t>
            </a:r>
            <a:r>
              <a:rPr lang="en-US" altLang="zh-CN" sz="2400" dirty="0">
                <a:solidFill>
                  <a:srgbClr val="6B799C"/>
                </a:solidFill>
              </a:rPr>
              <a:t>)</a:t>
            </a:r>
            <a:r>
              <a:rPr lang="zh-CN" altLang="en-US" sz="2400" dirty="0">
                <a:solidFill>
                  <a:srgbClr val="6B799C"/>
                </a:solidFill>
              </a:rPr>
              <a:t>的目的。课始，以“从</a:t>
            </a:r>
            <a:r>
              <a:rPr lang="en-US" altLang="zh-CN" sz="2400" dirty="0">
                <a:solidFill>
                  <a:srgbClr val="6B799C"/>
                </a:solidFill>
              </a:rPr>
              <a:t>40</a:t>
            </a:r>
            <a:r>
              <a:rPr lang="zh-CN" altLang="en-US" sz="2400" dirty="0">
                <a:solidFill>
                  <a:srgbClr val="6B799C"/>
                </a:solidFill>
              </a:rPr>
              <a:t>、</a:t>
            </a:r>
            <a:r>
              <a:rPr lang="en-US" altLang="zh-CN" sz="2400" dirty="0">
                <a:solidFill>
                  <a:srgbClr val="6B799C"/>
                </a:solidFill>
              </a:rPr>
              <a:t>50</a:t>
            </a:r>
            <a:r>
              <a:rPr lang="zh-CN" altLang="en-US" sz="2400" dirty="0">
                <a:solidFill>
                  <a:srgbClr val="6B799C"/>
                </a:solidFill>
              </a:rPr>
              <a:t>、</a:t>
            </a:r>
            <a:r>
              <a:rPr lang="en-US" altLang="zh-CN" sz="2400" dirty="0">
                <a:solidFill>
                  <a:srgbClr val="6B799C"/>
                </a:solidFill>
              </a:rPr>
              <a:t>%</a:t>
            </a:r>
            <a:r>
              <a:rPr lang="zh-CN" altLang="en-US" sz="2400" dirty="0">
                <a:solidFill>
                  <a:srgbClr val="6B799C"/>
                </a:solidFill>
              </a:rPr>
              <a:t>中选择合适的数和运算符号提出问题”作为任务情境，让学生自主提出简单和稍难的百分数问题，为后续环节的展开积累了充分的素材。课中，对学生所提问题采用了三种处理方法。</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学复习课案例与评析</a:t>
            </a:r>
          </a:p>
        </p:txBody>
      </p:sp>
      <p:sp>
        <p:nvSpPr>
          <p:cNvPr id="8" name="文本框 7"/>
          <p:cNvSpPr txBox="1"/>
          <p:nvPr/>
        </p:nvSpPr>
        <p:spPr>
          <a:xfrm>
            <a:off x="951320" y="1080951"/>
            <a:ext cx="4680858" cy="583565"/>
          </a:xfrm>
          <a:prstGeom prst="rect">
            <a:avLst/>
          </a:prstGeom>
          <a:noFill/>
        </p:spPr>
        <p:txBody>
          <a:bodyPr wrap="square" rtlCol="0">
            <a:spAutoFit/>
          </a:bodyPr>
          <a:lstStyle/>
          <a:p>
            <a:r>
              <a:rPr lang="zh-CN" altLang="en-US" sz="3200" b="1" dirty="0">
                <a:solidFill>
                  <a:srgbClr val="6B799C"/>
                </a:solidFill>
              </a:rPr>
              <a:t>评析：</a:t>
            </a:r>
          </a:p>
        </p:txBody>
      </p:sp>
      <p:sp>
        <p:nvSpPr>
          <p:cNvPr id="4" name="文本框 3"/>
          <p:cNvSpPr txBox="1"/>
          <p:nvPr/>
        </p:nvSpPr>
        <p:spPr>
          <a:xfrm>
            <a:off x="1132022" y="1755771"/>
            <a:ext cx="9691007" cy="4893647"/>
          </a:xfrm>
          <a:prstGeom prst="rect">
            <a:avLst/>
          </a:prstGeom>
          <a:noFill/>
        </p:spPr>
        <p:txBody>
          <a:bodyPr wrap="square">
            <a:spAutoFit/>
          </a:bodyPr>
          <a:lstStyle/>
          <a:p>
            <a:r>
              <a:rPr lang="zh-CN" altLang="zh-CN" sz="2400" dirty="0">
                <a:solidFill>
                  <a:srgbClr val="6B799C"/>
                </a:solidFill>
              </a:rPr>
              <a:t>一是梳理，学生通过汇报分享所提出的问题，发现两类具有共性的问题，即“</a:t>
            </a:r>
            <a:r>
              <a:rPr lang="en-US" altLang="zh-CN" sz="2400" dirty="0">
                <a:solidFill>
                  <a:srgbClr val="6B799C"/>
                </a:solidFill>
              </a:rPr>
              <a:t>a</a:t>
            </a:r>
            <a:r>
              <a:rPr lang="zh-CN" altLang="zh-CN" sz="2400" dirty="0">
                <a:solidFill>
                  <a:srgbClr val="6B799C"/>
                </a:solidFill>
              </a:rPr>
              <a:t>是</a:t>
            </a:r>
            <a:r>
              <a:rPr lang="en-US" altLang="zh-CN" sz="2400" dirty="0">
                <a:solidFill>
                  <a:srgbClr val="6B799C"/>
                </a:solidFill>
              </a:rPr>
              <a:t>b</a:t>
            </a:r>
            <a:r>
              <a:rPr lang="zh-CN" altLang="zh-CN" sz="2400" dirty="0">
                <a:solidFill>
                  <a:srgbClr val="6B799C"/>
                </a:solidFill>
              </a:rPr>
              <a:t>的百分之几”以及“</a:t>
            </a:r>
            <a:r>
              <a:rPr lang="en-US" altLang="zh-CN" sz="2400" dirty="0">
                <a:solidFill>
                  <a:srgbClr val="6B799C"/>
                </a:solidFill>
              </a:rPr>
              <a:t>a</a:t>
            </a:r>
            <a:r>
              <a:rPr lang="zh-CN" altLang="zh-CN" sz="2400" dirty="0">
                <a:solidFill>
                  <a:srgbClr val="6B799C"/>
                </a:solidFill>
              </a:rPr>
              <a:t>与</a:t>
            </a:r>
            <a:r>
              <a:rPr lang="en-US" altLang="zh-CN" sz="2400" dirty="0">
                <a:solidFill>
                  <a:srgbClr val="6B799C"/>
                </a:solidFill>
              </a:rPr>
              <a:t>b</a:t>
            </a:r>
            <a:r>
              <a:rPr lang="zh-CN" altLang="zh-CN" sz="2400" dirty="0">
                <a:solidFill>
                  <a:srgbClr val="6B799C"/>
                </a:solidFill>
              </a:rPr>
              <a:t>的差是</a:t>
            </a:r>
            <a:r>
              <a:rPr lang="en-US" altLang="zh-CN" sz="2400" dirty="0">
                <a:solidFill>
                  <a:srgbClr val="6B799C"/>
                </a:solidFill>
              </a:rPr>
              <a:t>a</a:t>
            </a:r>
            <a:r>
              <a:rPr lang="zh-CN" altLang="zh-CN" sz="2400" dirty="0">
                <a:solidFill>
                  <a:srgbClr val="6B799C"/>
                </a:solidFill>
              </a:rPr>
              <a:t>的百分之几”，这也是反映百分数意义的两大类问题；二是比较，以学生所提出的问题为研究素材，让学生通过比较辨析，梳理出几种基本结构的百分数问题，以解决问题为突破口，经历百分数问题模型建构的过程；三是改进，以学生所提出的“不适宜”问题为研究素材，通过改进问题，进一步加深对百分数问题的理解。课末，针对本堂课提出的问题及解答情况进行简单反馈并做课堂小结。</a:t>
            </a:r>
          </a:p>
          <a:p>
            <a:r>
              <a:rPr lang="en-US" altLang="zh-CN" sz="2400" dirty="0">
                <a:solidFill>
                  <a:srgbClr val="6B799C"/>
                </a:solidFill>
              </a:rPr>
              <a:t> </a:t>
            </a:r>
            <a:endParaRPr lang="zh-CN" altLang="zh-CN" sz="2400" dirty="0">
              <a:solidFill>
                <a:srgbClr val="6B799C"/>
              </a:solidFill>
            </a:endParaRPr>
          </a:p>
          <a:p>
            <a:r>
              <a:rPr lang="en-US" altLang="zh-CN" sz="2400" dirty="0">
                <a:solidFill>
                  <a:srgbClr val="6B799C"/>
                </a:solidFill>
              </a:rPr>
              <a:t>2. </a:t>
            </a:r>
            <a:r>
              <a:rPr lang="zh-CN" altLang="zh-CN" sz="2400" dirty="0">
                <a:solidFill>
                  <a:srgbClr val="6B799C"/>
                </a:solidFill>
              </a:rPr>
              <a:t>区别于常见的问题提出教学，增加了“问题修正”的教学环节</a:t>
            </a:r>
          </a:p>
          <a:p>
            <a:pPr algn="just"/>
            <a:r>
              <a:rPr lang="zh-CN" altLang="zh-CN" sz="2400" dirty="0">
                <a:solidFill>
                  <a:srgbClr val="6B799C"/>
                </a:solidFill>
              </a:rPr>
              <a:t>教师充分且巧妙地利用了“错误”资源，引导学生分析、改编“不适宜”的问题，最大化地利用教学资源以给学生提供提问的机会。在纠错、修正、完善问题的过程中，提高学生思考的有效度、广度与深度。</a:t>
            </a:r>
            <a:endParaRPr lang="zh-CN" altLang="en-US" sz="2400" dirty="0">
              <a:solidFill>
                <a:srgbClr val="6B799C"/>
              </a:solidFill>
            </a:endParaRPr>
          </a:p>
        </p:txBody>
      </p:sp>
    </p:spTree>
    <p:extLst>
      <p:ext uri="{BB962C8B-B14F-4D97-AF65-F5344CB8AC3E}">
        <p14:creationId xmlns:p14="http://schemas.microsoft.com/office/powerpoint/2010/main" val="191602087"/>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学复习课案例与评析</a:t>
            </a:r>
          </a:p>
        </p:txBody>
      </p:sp>
      <p:sp>
        <p:nvSpPr>
          <p:cNvPr id="8" name="文本框 7"/>
          <p:cNvSpPr txBox="1"/>
          <p:nvPr/>
        </p:nvSpPr>
        <p:spPr>
          <a:xfrm>
            <a:off x="951320" y="1080951"/>
            <a:ext cx="4680858" cy="583565"/>
          </a:xfrm>
          <a:prstGeom prst="rect">
            <a:avLst/>
          </a:prstGeom>
          <a:noFill/>
        </p:spPr>
        <p:txBody>
          <a:bodyPr wrap="square" rtlCol="0">
            <a:spAutoFit/>
          </a:bodyPr>
          <a:lstStyle/>
          <a:p>
            <a:r>
              <a:rPr lang="zh-CN" altLang="en-US" sz="3200" b="1" dirty="0">
                <a:solidFill>
                  <a:srgbClr val="6B799C"/>
                </a:solidFill>
              </a:rPr>
              <a:t>评析：</a:t>
            </a:r>
          </a:p>
        </p:txBody>
      </p:sp>
      <p:sp>
        <p:nvSpPr>
          <p:cNvPr id="4" name="文本框 3"/>
          <p:cNvSpPr txBox="1"/>
          <p:nvPr/>
        </p:nvSpPr>
        <p:spPr>
          <a:xfrm>
            <a:off x="1132022" y="1755771"/>
            <a:ext cx="9691007" cy="2677656"/>
          </a:xfrm>
          <a:prstGeom prst="rect">
            <a:avLst/>
          </a:prstGeom>
          <a:noFill/>
        </p:spPr>
        <p:txBody>
          <a:bodyPr wrap="square">
            <a:spAutoFit/>
          </a:bodyPr>
          <a:lstStyle/>
          <a:p>
            <a:r>
              <a:rPr lang="en-US" altLang="zh-CN" sz="2400" dirty="0"/>
              <a:t> </a:t>
            </a:r>
            <a:endParaRPr lang="zh-CN" altLang="zh-CN" sz="2400" dirty="0"/>
          </a:p>
          <a:p>
            <a:r>
              <a:rPr lang="en-US" altLang="zh-CN" sz="2400" dirty="0">
                <a:solidFill>
                  <a:srgbClr val="6B799C"/>
                </a:solidFill>
              </a:rPr>
              <a:t>3. </a:t>
            </a:r>
            <a:r>
              <a:rPr lang="zh-CN" altLang="zh-CN" sz="2400" dirty="0">
                <a:solidFill>
                  <a:srgbClr val="6B799C"/>
                </a:solidFill>
              </a:rPr>
              <a:t>引导学生多角度</a:t>
            </a:r>
            <a:r>
              <a:rPr lang="en-US" altLang="zh-CN" sz="2400" dirty="0">
                <a:solidFill>
                  <a:srgbClr val="6B799C"/>
                </a:solidFill>
              </a:rPr>
              <a:t>(</a:t>
            </a:r>
            <a:r>
              <a:rPr lang="zh-CN" altLang="zh-CN" sz="2400" dirty="0">
                <a:solidFill>
                  <a:srgbClr val="6B799C"/>
                </a:solidFill>
              </a:rPr>
              <a:t>顺向、逆向、综合</a:t>
            </a:r>
            <a:r>
              <a:rPr lang="en-US" altLang="zh-CN" sz="2400" dirty="0">
                <a:solidFill>
                  <a:srgbClr val="6B799C"/>
                </a:solidFill>
              </a:rPr>
              <a:t>)</a:t>
            </a:r>
            <a:r>
              <a:rPr lang="zh-CN" altLang="zh-CN" sz="2400" dirty="0">
                <a:solidFill>
                  <a:srgbClr val="6B799C"/>
                </a:solidFill>
              </a:rPr>
              <a:t>思考问题</a:t>
            </a:r>
          </a:p>
          <a:p>
            <a:r>
              <a:rPr lang="zh-CN" altLang="zh-CN" sz="2400" dirty="0">
                <a:solidFill>
                  <a:srgbClr val="6B799C"/>
                </a:solidFill>
              </a:rPr>
              <a:t>在对问题进行分类梳理的过程中，获得从多角度构建问题模型的思维方式，为培养学生流畅地、灵活地、新颖地提出问题提供了可操作的教学参考。</a:t>
            </a:r>
          </a:p>
          <a:p>
            <a:r>
              <a:rPr lang="zh-CN" altLang="zh-CN" sz="2400" dirty="0">
                <a:solidFill>
                  <a:srgbClr val="6B799C"/>
                </a:solidFill>
              </a:rPr>
              <a:t>而且在教学过程中要引导学生思考，让学生自己回答问题，教师尽量不代劳。</a:t>
            </a:r>
            <a:endParaRPr lang="zh-CN" altLang="en-US" sz="2400" dirty="0">
              <a:solidFill>
                <a:srgbClr val="6B799C"/>
              </a:solidFill>
            </a:endParaRPr>
          </a:p>
        </p:txBody>
      </p:sp>
    </p:spTree>
    <p:extLst>
      <p:ext uri="{BB962C8B-B14F-4D97-AF65-F5344CB8AC3E}">
        <p14:creationId xmlns:p14="http://schemas.microsoft.com/office/powerpoint/2010/main" val="31334076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6004291" y="2817715"/>
            <a:ext cx="5986145" cy="13234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vl="0" defTabSz="457200">
              <a:defRPr/>
            </a:pPr>
            <a:r>
              <a:rPr lang="zh-CN" altLang="en-US" sz="4000" b="1" dirty="0">
                <a:solidFill>
                  <a:srgbClr val="6B799C"/>
                </a:solidFill>
                <a:latin typeface="幼圆" panose="02010509060101010101" pitchFamily="49" charset="-122"/>
                <a:ea typeface="幼圆" panose="02010509060101010101" pitchFamily="49" charset="-122"/>
              </a:rPr>
              <a:t>小学</a:t>
            </a: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数学</a:t>
            </a:r>
            <a:r>
              <a:rPr lang="zh-CN" altLang="en-US" sz="4000" b="1" dirty="0">
                <a:solidFill>
                  <a:srgbClr val="6B799C"/>
                </a:solidFill>
                <a:latin typeface="幼圆" panose="02010509060101010101" pitchFamily="49" charset="-122"/>
                <a:ea typeface="幼圆" panose="02010509060101010101" pitchFamily="49" charset="-122"/>
                <a:sym typeface="+mn-ea"/>
              </a:rPr>
              <a:t>复习课教学技能的提高</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lang="en-US" altLang="zh-CN" sz="11500" b="1" dirty="0">
                <a:solidFill>
                  <a:prstClr val="white"/>
                </a:solidFill>
                <a:latin typeface="Calibri" panose="020F0502020204030204"/>
                <a:ea typeface="等线" panose="02010600030101010101" pitchFamily="2" charset="-122"/>
              </a:rPr>
              <a:t>3</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2800" b="1" dirty="0">
                <a:solidFill>
                  <a:srgbClr val="6B799C"/>
                </a:solidFill>
                <a:latin typeface="幼圆" panose="02010509060101010101" pitchFamily="49" charset="-122"/>
                <a:ea typeface="幼圆" panose="02010509060101010101" pitchFamily="49" charset="-122"/>
              </a:rPr>
              <a:t>、学科专业知识的强化：复习内容本质特征及其内在关系的厘清</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1318758" y="1173254"/>
            <a:ext cx="9402084" cy="4893647"/>
          </a:xfrm>
          <a:prstGeom prst="rect">
            <a:avLst/>
          </a:prstGeom>
          <a:noFill/>
        </p:spPr>
        <p:txBody>
          <a:bodyPr wrap="square">
            <a:spAutoFit/>
          </a:bodyPr>
          <a:lstStyle/>
          <a:p>
            <a:pPr marL="342900" indent="-342900">
              <a:buFont typeface="Arial" panose="020B0604020202020204" pitchFamily="34" charset="0"/>
              <a:buChar char="•"/>
            </a:pPr>
            <a:r>
              <a:rPr lang="zh-CN" altLang="en-US" sz="2400" dirty="0">
                <a:solidFill>
                  <a:srgbClr val="6B799C"/>
                </a:solidFill>
              </a:rPr>
              <a:t>为了打破复习课常常存在的“只见知识、不见联系”等问题，将“梳理巩固已知，学习探索未知”在复习课中落到实处，授课教师需要具备过硬的相关专业知识储备并做足充分的准备。</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首先体现在复习课教学知识的丰富，包括对数学内容本身及教学有较为深厚的理解，能够准确地把握复习的数学内容的本质，厘清数学知识之间的层次结构及内在联系。</a:t>
            </a:r>
            <a:endParaRPr lang="en-US" altLang="zh-CN" sz="2400" dirty="0">
              <a:solidFill>
                <a:srgbClr val="6B799C"/>
              </a:solidFill>
            </a:endParaRPr>
          </a:p>
          <a:p>
            <a:pPr marL="342900" indent="-342900">
              <a:buFont typeface="Arial" panose="020B0604020202020204" pitchFamily="34" charset="0"/>
              <a:buChar char="•"/>
            </a:pPr>
            <a:r>
              <a:rPr lang="en-US" altLang="zh-CN" sz="2400" dirty="0">
                <a:solidFill>
                  <a:srgbClr val="6B799C"/>
                </a:solidFill>
              </a:rPr>
              <a:t>《</a:t>
            </a:r>
            <a:r>
              <a:rPr lang="zh-CN" altLang="en-US" sz="2400" dirty="0">
                <a:solidFill>
                  <a:srgbClr val="6B799C"/>
                </a:solidFill>
              </a:rPr>
              <a:t>义务教育数学课程标准（</a:t>
            </a:r>
            <a:r>
              <a:rPr lang="en-US" altLang="zh-CN" sz="2400" dirty="0">
                <a:solidFill>
                  <a:srgbClr val="6B799C"/>
                </a:solidFill>
              </a:rPr>
              <a:t>2022</a:t>
            </a:r>
            <a:r>
              <a:rPr lang="zh-CN" altLang="en-US" sz="2400" dirty="0">
                <a:solidFill>
                  <a:srgbClr val="6B799C"/>
                </a:solidFill>
              </a:rPr>
              <a:t>年版）</a:t>
            </a:r>
            <a:r>
              <a:rPr lang="en-US" altLang="zh-CN" sz="2400" dirty="0">
                <a:solidFill>
                  <a:srgbClr val="6B799C"/>
                </a:solidFill>
              </a:rPr>
              <a:t>》</a:t>
            </a:r>
            <a:r>
              <a:rPr lang="zh-CN" altLang="en-US" sz="2400" dirty="0">
                <a:solidFill>
                  <a:srgbClr val="6B799C"/>
                </a:solidFill>
              </a:rPr>
              <a:t>指出，教师要重视单元整体设计，其中最为关键的就是要熟悉知识点之间的联系，包括知识点的发展历程，以及知识点与小学生认知间的联系。</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因此，小学数学教师应该在备课中较好地把握数学知识的整体脉络和数学本质，只有这样，才能够在复习课的教学中更好地引导学生进行知识的梳理总结。强化教师的数学学科专业知识，是教师提高自身复习课教学技能的一个重要方面。</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2800" b="1" dirty="0">
                <a:solidFill>
                  <a:srgbClr val="6B799C"/>
                </a:solidFill>
                <a:latin typeface="幼圆" panose="02010509060101010101" pitchFamily="49" charset="-122"/>
                <a:ea typeface="幼圆" panose="02010509060101010101" pitchFamily="49" charset="-122"/>
              </a:rPr>
              <a:t>、教学辅助手段的掌握：复习教学辅助手段的学习与综合使用</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951230" y="1173254"/>
            <a:ext cx="9966960" cy="4494530"/>
          </a:xfrm>
          <a:prstGeom prst="rect">
            <a:avLst/>
          </a:prstGeom>
          <a:noFill/>
        </p:spPr>
        <p:txBody>
          <a:bodyPr wrap="square">
            <a:noAutofit/>
          </a:bodyPr>
          <a:lstStyle/>
          <a:p>
            <a:pPr marL="342900" indent="-342900">
              <a:buFont typeface="Arial" panose="020B0604020202020204" pitchFamily="34" charset="0"/>
              <a:buChar char="•"/>
            </a:pPr>
            <a:r>
              <a:rPr lang="zh-CN" altLang="en-US" sz="2400" dirty="0">
                <a:solidFill>
                  <a:srgbClr val="6B799C"/>
                </a:solidFill>
              </a:rPr>
              <a:t>伴随着现代信息技术的不断发展与充分应用，作为一种专门技术的信息教学技能，其技术含量也越来越高。</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数学复习课中少不了对知识点的梳理，传统的黑板已难以满足教学的需要，教师应该熟练掌握各种信息技术，通过</a:t>
            </a:r>
            <a:r>
              <a:rPr lang="zh-CN" altLang="en-US" sz="2400" b="1" dirty="0">
                <a:solidFill>
                  <a:srgbClr val="6B799C"/>
                </a:solidFill>
              </a:rPr>
              <a:t>思维导图、概念图、希沃白板</a:t>
            </a:r>
            <a:r>
              <a:rPr lang="zh-CN" altLang="en-US" sz="2400" dirty="0">
                <a:solidFill>
                  <a:srgbClr val="6B799C"/>
                </a:solidFill>
              </a:rPr>
              <a:t>等工具和变式教学等方式让知识梳理逻辑化、直观化，思考问题全面化、条理化，合作学习显性化、深度化，思维过程结构化、系统化。而对这些工具和方式能够进行充分利用，需要教师具备一定的信息素养，并在日常教学积累中不断创新，充分利用信息技术手段辅助教学，让复习课能更为直观清晰地呈现。信息技术等教学辅助手段的使用，意味着教师要不断学习并掌握一定的教学辅助手段。</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7030A0"/>
                </a:solidFill>
              </a:rPr>
              <a:t>因此，与时俱进地掌握一些教学辅助手段，也是教师提高自身复习课教学技能的一个重要方面。</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600" b="0" i="0" u="none" strike="noStrike" kern="1200" cap="none" spc="0" normalizeH="0" baseline="0" noProof="0">
                <a:ln>
                  <a:noFill/>
                </a:ln>
                <a:solidFill>
                  <a:srgbClr val="5A944C"/>
                </a:solidFill>
                <a:effectLst/>
                <a:uLnTx/>
                <a:uFillTx/>
                <a:latin typeface="幼圆" panose="02010509060101010101" pitchFamily="49" charset="-122"/>
                <a:ea typeface="幼圆" panose="02010509060101010101" pitchFamily="49" charset="-122"/>
                <a:cs typeface="+mn-cs"/>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0" marR="0" lvl="0" indent="0" algn="dist" defTabSz="1216025" rtl="0" eaLnBrk="1" fontAlgn="auto" latinLnBrk="0" hangingPunct="1">
              <a:lnSpc>
                <a:spcPct val="100000"/>
              </a:lnSpc>
              <a:spcBef>
                <a:spcPct val="20000"/>
              </a:spcBef>
              <a:spcAft>
                <a:spcPts val="0"/>
              </a:spcAft>
              <a:buClrTx/>
              <a:buSzTx/>
              <a:buFontTx/>
              <a:buNone/>
              <a:defRPr/>
            </a:pPr>
            <a:r>
              <a:rPr kumimoji="0" lang="en-US" altLang="zh-CN" sz="16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5677990" y="2910607"/>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小学数学复习课的认识</a:t>
            </a: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复习课的设计与实践</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01</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02</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3" name="文本框 17"/>
          <p:cNvSpPr txBox="1">
            <a:spLocks noChangeArrowheads="1"/>
          </p:cNvSpPr>
          <p:nvPr>
            <p:custDataLst>
              <p:tags r:id="rId5"/>
            </p:custDataLst>
          </p:nvPr>
        </p:nvSpPr>
        <p:spPr bwMode="auto">
          <a:xfrm>
            <a:off x="6388100" y="497065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defTabSz="457200" rtl="0" eaLnBrk="1" fontAlgn="auto" latinLnBrk="0" hangingPunct="1">
              <a:lnSpc>
                <a:spcPct val="100000"/>
              </a:lnSpc>
              <a:spcBef>
                <a:spcPct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小学数学</a:t>
            </a:r>
            <a:r>
              <a:rPr lang="zh-CN" altLang="en-US" sz="3200" b="1" dirty="0">
                <a:solidFill>
                  <a:srgbClr val="6B799C"/>
                </a:solidFill>
                <a:latin typeface="幼圆" panose="02010509060101010101" pitchFamily="49" charset="-122"/>
                <a:ea typeface="幼圆" panose="02010509060101010101" pitchFamily="49" charset="-122"/>
              </a:rPr>
              <a:t>复习课教学技能的提高</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16"/>
          <p:cNvSpPr txBox="1">
            <a:spLocks noChangeArrowheads="1"/>
          </p:cNvSpPr>
          <p:nvPr>
            <p:custDataLst>
              <p:tags r:id="rId6"/>
            </p:custDataLst>
          </p:nvPr>
        </p:nvSpPr>
        <p:spPr bwMode="auto">
          <a:xfrm>
            <a:off x="5418129" y="503176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en-US" altLang="zh-CN"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rPr>
              <a:t>03</a:t>
            </a:r>
            <a:endParaRPr kumimoji="0" lang="zh-CN" altLang="en-US" sz="3600" b="0" i="0" u="none" strike="noStrike" kern="1200" cap="none" spc="0" normalizeH="0" baseline="0" noProof="0" dirty="0">
              <a:ln>
                <a:noFill/>
              </a:ln>
              <a:solidFill>
                <a:srgbClr val="9B8E95"/>
              </a:solidFill>
              <a:effectLst/>
              <a:uLnTx/>
              <a:uFillTx/>
              <a:latin typeface="幼圆" panose="02010509060101010101" pitchFamily="49" charset="-122"/>
              <a:ea typeface="幼圆" panose="02010509060101010101" pitchFamily="49"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951230" y="405513"/>
            <a:ext cx="11828599"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2800" b="1" dirty="0">
                <a:solidFill>
                  <a:srgbClr val="6B799C"/>
                </a:solidFill>
                <a:latin typeface="幼圆" panose="02010509060101010101" pitchFamily="49" charset="-122"/>
                <a:ea typeface="幼圆" panose="02010509060101010101" pitchFamily="49" charset="-122"/>
              </a:rPr>
              <a:t>、优质教学范例的观摩：不同教学方式下的复习课观摩与反思</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5" name="文本框 4"/>
          <p:cNvSpPr txBox="1"/>
          <p:nvPr/>
        </p:nvSpPr>
        <p:spPr>
          <a:xfrm>
            <a:off x="826881" y="1491343"/>
            <a:ext cx="10049719" cy="3108543"/>
          </a:xfrm>
          <a:prstGeom prst="rect">
            <a:avLst/>
          </a:prstGeom>
          <a:noFill/>
        </p:spPr>
        <p:txBody>
          <a:bodyPr wrap="square">
            <a:spAutoFit/>
          </a:bodyPr>
          <a:lstStyle/>
          <a:p>
            <a:pPr marL="457200" indent="-457200">
              <a:buFont typeface="Arial" panose="020B0604020202020204" pitchFamily="34" charset="0"/>
              <a:buChar char="•"/>
            </a:pPr>
            <a:r>
              <a:rPr lang="zh-CN" altLang="en-US" sz="2800" dirty="0">
                <a:solidFill>
                  <a:srgbClr val="6B799C"/>
                </a:solidFill>
              </a:rPr>
              <a:t>对于不同类别、不同主题内容的复习课，可选择的教学方式也不尽相同。教师要充分把握好学习者的身份，以及教育教学实践活动中的探索者的身份。教师既可以通过观摩学习一些优质的小学数学复习课授课案例，积极总结提炼其中的典型经验，并加以借鉴使用；也可以通过与教学经验丰富的同行教师交流反思，寻求建议。</a:t>
            </a:r>
            <a:endParaRPr lang="en-US" altLang="zh-CN" sz="2800" dirty="0">
              <a:solidFill>
                <a:srgbClr val="6B799C"/>
              </a:solidFill>
            </a:endParaRPr>
          </a:p>
          <a:p>
            <a:pPr marL="457200" indent="-457200">
              <a:buFont typeface="Arial" panose="020B0604020202020204" pitchFamily="34" charset="0"/>
              <a:buChar char="•"/>
            </a:pPr>
            <a:r>
              <a:rPr lang="zh-CN" altLang="en-US" sz="2800" dirty="0">
                <a:solidFill>
                  <a:srgbClr val="6B799C"/>
                </a:solidFill>
              </a:rPr>
              <a:t>观摩反思是教师提高复习课教学实践技能的一个重要手段。</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285" y="221363"/>
            <a:ext cx="11828599"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2800" b="1" dirty="0">
                <a:solidFill>
                  <a:srgbClr val="6B799C"/>
                </a:solidFill>
                <a:latin typeface="幼圆" panose="02010509060101010101" pitchFamily="49" charset="-122"/>
                <a:ea typeface="幼圆" panose="02010509060101010101" pitchFamily="49" charset="-122"/>
              </a:rPr>
              <a:t>、自身实践经验的积累：在实践与反思中不断优化与改进</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593090" y="927735"/>
            <a:ext cx="11005820" cy="3760470"/>
          </a:xfrm>
          <a:prstGeom prst="rect">
            <a:avLst/>
          </a:prstGeom>
          <a:noFill/>
        </p:spPr>
        <p:txBody>
          <a:bodyPr wrap="square">
            <a:noAutofit/>
          </a:bodyPr>
          <a:lstStyle/>
          <a:p>
            <a:pPr marL="342900" indent="-342900" fontAlgn="auto">
              <a:lnSpc>
                <a:spcPts val="3500"/>
              </a:lnSpc>
              <a:buFont typeface="Arial" panose="020B0604020202020204" pitchFamily="34" charset="0"/>
              <a:buChar char="•"/>
            </a:pPr>
            <a:r>
              <a:rPr lang="zh-CN" altLang="en-US" sz="2400" dirty="0">
                <a:solidFill>
                  <a:srgbClr val="6B799C"/>
                </a:solidFill>
              </a:rPr>
              <a:t>与通过学习获得学科专业知识不同，</a:t>
            </a:r>
            <a:r>
              <a:rPr lang="zh-CN" altLang="en-US" sz="2400" b="1" dirty="0">
                <a:solidFill>
                  <a:srgbClr val="7030A0"/>
                </a:solidFill>
              </a:rPr>
              <a:t>复习课教学技能的提高还必须要通过实践训练加以实现</a:t>
            </a:r>
            <a:r>
              <a:rPr lang="zh-CN" altLang="en-US" sz="2400" dirty="0">
                <a:solidFill>
                  <a:srgbClr val="6B799C"/>
                </a:solidFill>
              </a:rPr>
              <a:t>。教师作为一名教学者，要在课下精心准备并反复练习，在日常的复习课教学中不断尝试和实践自己的所思所想，通过请教同行专家和自身不断反思持续优化改进自己的教学，掌握不同类型的复习课的授课设计与实施要领。在教学经验的不断积累中，逐渐提升自身的复习课教学技能，形成自己的复习课教学风格。</a:t>
            </a:r>
          </a:p>
          <a:p>
            <a:endParaRPr lang="zh-CN" altLang="en-US" sz="2000" dirty="0">
              <a:solidFill>
                <a:srgbClr val="6B799C"/>
              </a:solidFill>
            </a:endParaRPr>
          </a:p>
          <a:p>
            <a:endParaRPr lang="zh-CN" altLang="en-US" sz="2000" dirty="0">
              <a:solidFill>
                <a:srgbClr val="6B799C"/>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629285" y="221363"/>
            <a:ext cx="11828599" cy="521970"/>
          </a:xfrm>
          <a:prstGeom prst="rect">
            <a:avLst/>
          </a:prstGeom>
          <a:noFill/>
        </p:spPr>
        <p:txBody>
          <a:bodyPr wrap="square" rtlCol="0">
            <a:spAutoFit/>
          </a:bodyPr>
          <a:lstStyle/>
          <a:p>
            <a:pPr lvl="0" defTabSz="457200">
              <a:defRPr/>
            </a:pPr>
            <a:r>
              <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四</a:t>
            </a:r>
            <a:r>
              <a:rPr lang="zh-CN" altLang="en-US" sz="2800" b="1" dirty="0">
                <a:solidFill>
                  <a:srgbClr val="6B799C"/>
                </a:solidFill>
                <a:latin typeface="幼圆" panose="02010509060101010101" pitchFamily="49" charset="-122"/>
                <a:ea typeface="幼圆" panose="02010509060101010101" pitchFamily="49" charset="-122"/>
              </a:rPr>
              <a:t>、自身实践经验的积累：在实践与反思中不断优化与改进</a:t>
            </a:r>
            <a:endParaRPr kumimoji="0" lang="zh-CN" altLang="en-US" sz="28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593090" y="927735"/>
            <a:ext cx="11005820" cy="3760470"/>
          </a:xfrm>
          <a:prstGeom prst="rect">
            <a:avLst/>
          </a:prstGeom>
          <a:noFill/>
        </p:spPr>
        <p:txBody>
          <a:bodyPr wrap="square">
            <a:noAutofit/>
          </a:bodyPr>
          <a:lstStyle/>
          <a:p>
            <a:pPr marL="342900" indent="-342900" fontAlgn="auto">
              <a:lnSpc>
                <a:spcPts val="3500"/>
              </a:lnSpc>
              <a:buFont typeface="Arial" panose="020B0604020202020204" pitchFamily="34" charset="0"/>
              <a:buChar char="•"/>
            </a:pPr>
            <a:r>
              <a:rPr lang="zh-CN" altLang="en-US" sz="2400" dirty="0">
                <a:solidFill>
                  <a:srgbClr val="6B799C"/>
                </a:solidFill>
              </a:rPr>
              <a:t>此外，也应该注意到，小学数学概念课、命题课和复习课都有共性，它们都需要以数学知识点的教学为抓手，遵循小学生的思维认知特点，有效落实数学教学目标，发展小学生的数学核心素养。但是，它们也有着各自的特点，概念课注重概念的辨析，命题课强调关系的梳理，复习课则需要学生灵活地运用数学知识。所以，小学数学教师应该以小学数学学科本体知识为基础，通过教学实践锻炼各种教学能力，</a:t>
            </a:r>
            <a:r>
              <a:rPr lang="zh-CN" altLang="en-US" sz="2400" b="1" dirty="0">
                <a:solidFill>
                  <a:srgbClr val="7030A0"/>
                </a:solidFill>
              </a:rPr>
              <a:t>丰富教学知识，促进自身专业水平的不断发展。</a:t>
            </a:r>
          </a:p>
          <a:p>
            <a:pPr indent="0" fontAlgn="auto">
              <a:lnSpc>
                <a:spcPts val="3500"/>
              </a:lnSpc>
              <a:buFont typeface="Arial" panose="020B0604020202020204" pitchFamily="34" charset="0"/>
              <a:buNone/>
            </a:pPr>
            <a:r>
              <a:rPr lang="zh-CN" altLang="en-US" sz="2400" b="1" dirty="0">
                <a:solidFill>
                  <a:srgbClr val="7030A0"/>
                </a:solidFill>
              </a:rPr>
              <a:t>  </a:t>
            </a:r>
            <a:endParaRPr lang="en-US" altLang="zh-CN" sz="2400" b="1" dirty="0">
              <a:solidFill>
                <a:srgbClr val="7030A0"/>
              </a:solidFill>
            </a:endParaRPr>
          </a:p>
          <a:p>
            <a:endParaRPr lang="zh-CN" altLang="en-US" sz="2000" dirty="0">
              <a:solidFill>
                <a:srgbClr val="6B799C"/>
              </a:solidFill>
            </a:endParaRPr>
          </a:p>
          <a:p>
            <a:endParaRPr lang="zh-CN" altLang="en-US" sz="2000" dirty="0">
              <a:solidFill>
                <a:srgbClr val="6B799C"/>
              </a:solidFill>
            </a:endParaRPr>
          </a:p>
        </p:txBody>
      </p:sp>
    </p:spTree>
    <p:extLst>
      <p:ext uri="{BB962C8B-B14F-4D97-AF65-F5344CB8AC3E}">
        <p14:creationId xmlns:p14="http://schemas.microsoft.com/office/powerpoint/2010/main" val="4015567916"/>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4" name="文本框 3"/>
          <p:cNvSpPr txBox="1"/>
          <p:nvPr/>
        </p:nvSpPr>
        <p:spPr>
          <a:xfrm>
            <a:off x="826881" y="1135594"/>
            <a:ext cx="11005890" cy="1938020"/>
          </a:xfrm>
          <a:prstGeom prst="rect">
            <a:avLst/>
          </a:prstGeom>
          <a:noFill/>
        </p:spPr>
        <p:txBody>
          <a:bodyPr wrap="square">
            <a:spAutoFit/>
          </a:bodyPr>
          <a:lstStyle/>
          <a:p>
            <a:r>
              <a:rPr lang="zh-CN" altLang="en-US" sz="2000" dirty="0">
                <a:solidFill>
                  <a:srgbClr val="6B799C"/>
                </a:solidFill>
              </a:rPr>
              <a:t>      </a:t>
            </a:r>
            <a:endParaRPr lang="en-US" altLang="zh-CN" sz="2000" dirty="0">
              <a:solidFill>
                <a:srgbClr val="6B799C"/>
              </a:solidFill>
            </a:endParaRPr>
          </a:p>
          <a:p>
            <a:r>
              <a:rPr lang="zh-CN" altLang="en-US" sz="3200" b="1" dirty="0">
                <a:solidFill>
                  <a:srgbClr val="6B799C"/>
                </a:solidFill>
              </a:rPr>
              <a:t>思考与练习</a:t>
            </a:r>
            <a:endParaRPr lang="zh-CN" altLang="en-US" sz="2000" dirty="0">
              <a:solidFill>
                <a:srgbClr val="6B799C"/>
              </a:solidFill>
            </a:endParaRPr>
          </a:p>
          <a:p>
            <a:endParaRPr lang="zh-CN" altLang="en-US" sz="2000" dirty="0">
              <a:solidFill>
                <a:srgbClr val="6B799C"/>
              </a:solidFill>
            </a:endParaRPr>
          </a:p>
          <a:p>
            <a:r>
              <a:rPr lang="en-US" altLang="zh-CN" sz="2400" dirty="0">
                <a:solidFill>
                  <a:srgbClr val="6B799C"/>
                </a:solidFill>
              </a:rPr>
              <a:t>1. </a:t>
            </a:r>
            <a:r>
              <a:rPr lang="zh-CN" altLang="en-US" sz="2400" dirty="0">
                <a:solidFill>
                  <a:srgbClr val="6B799C"/>
                </a:solidFill>
              </a:rPr>
              <a:t>请阐述小学数学复习课的主要类型与作用。</a:t>
            </a:r>
          </a:p>
          <a:p>
            <a:r>
              <a:rPr lang="en-US" altLang="zh-CN" sz="2400" dirty="0">
                <a:solidFill>
                  <a:srgbClr val="6B799C"/>
                </a:solidFill>
              </a:rPr>
              <a:t>2. </a:t>
            </a:r>
            <a:r>
              <a:rPr lang="zh-CN" altLang="en-US" sz="2400" dirty="0">
                <a:solidFill>
                  <a:srgbClr val="6B799C"/>
                </a:solidFill>
              </a:rPr>
              <a:t>请设计一节小学数学单元复习课案例。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40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sym typeface="+mn-ea"/>
              </a:rPr>
              <a:t>小学数学</a:t>
            </a:r>
            <a:r>
              <a:rPr lang="zh-CN" altLang="en-US" sz="4000" b="1" dirty="0">
                <a:solidFill>
                  <a:srgbClr val="6B799C"/>
                </a:solidFill>
                <a:latin typeface="幼圆" panose="02010509060101010101" pitchFamily="49" charset="-122"/>
                <a:ea typeface="幼圆" panose="02010509060101010101" pitchFamily="49" charset="-122"/>
                <a:sym typeface="+mn-ea"/>
              </a:rPr>
              <a:t>复习课的认识</a:t>
            </a:r>
            <a:endParaRPr kumimoji="0" lang="zh-CN" altLang="en-US" sz="4000" b="0"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3264270" y="2693882"/>
            <a:ext cx="931665" cy="1862048"/>
          </a:xfrm>
          <a:prstGeom prst="rect">
            <a:avLst/>
          </a:prstGeom>
          <a:noFill/>
        </p:spPr>
        <p:txBody>
          <a:bodyPr wrap="non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en-US" altLang="zh-CN"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rPr>
              <a:t>1</a:t>
            </a:r>
            <a:endParaRPr kumimoji="0" lang="zh-CN" altLang="en-US" sz="11500" b="1" i="0" u="none" strike="noStrike" kern="1200" cap="none" spc="0" normalizeH="0" baseline="0" noProof="0" dirty="0">
              <a:ln>
                <a:noFill/>
              </a:ln>
              <a:solidFill>
                <a:prstClr val="white"/>
              </a:solidFill>
              <a:effectLst/>
              <a:uLnTx/>
              <a:uFillTx/>
              <a:latin typeface="Calibri" panose="020F0502020204030204"/>
              <a:ea typeface="等线" panose="02010600030101010101" pitchFamily="2" charset="-122"/>
              <a:cs typeface="+mn-cs"/>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一</a:t>
            </a:r>
            <a:r>
              <a:rPr lang="zh-CN" altLang="en-US" sz="3200" b="1" dirty="0">
                <a:solidFill>
                  <a:srgbClr val="6B799C"/>
                </a:solidFill>
                <a:latin typeface="幼圆" panose="02010509060101010101" pitchFamily="49" charset="-122"/>
                <a:ea typeface="幼圆" panose="02010509060101010101" pitchFamily="49" charset="-122"/>
              </a:rPr>
              <a:t>、小学数学复习课的内涵与特征 </a:t>
            </a:r>
            <a:endPar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endParaRPr>
          </a:p>
        </p:txBody>
      </p:sp>
      <p:sp>
        <p:nvSpPr>
          <p:cNvPr id="4" name="文本框 3"/>
          <p:cNvSpPr txBox="1"/>
          <p:nvPr/>
        </p:nvSpPr>
        <p:spPr>
          <a:xfrm>
            <a:off x="1028564" y="1650926"/>
            <a:ext cx="10417845" cy="4154984"/>
          </a:xfrm>
          <a:prstGeom prst="rect">
            <a:avLst/>
          </a:prstGeom>
          <a:noFill/>
        </p:spPr>
        <p:txBody>
          <a:bodyPr wrap="square">
            <a:spAutoFit/>
          </a:bodyPr>
          <a:lstStyle/>
          <a:p>
            <a:pPr marL="342900" indent="-342900">
              <a:buFont typeface="Arial" panose="020B0604020202020204" pitchFamily="34" charset="0"/>
              <a:buChar char="•"/>
            </a:pPr>
            <a:r>
              <a:rPr lang="zh-CN" altLang="en-US" sz="2400" b="1" dirty="0">
                <a:solidFill>
                  <a:srgbClr val="6B799C"/>
                </a:solidFill>
              </a:rPr>
              <a:t>夸美纽斯</a:t>
            </a:r>
            <a:r>
              <a:rPr lang="zh-CN" altLang="en-US" sz="2400" dirty="0">
                <a:solidFill>
                  <a:srgbClr val="6B799C"/>
                </a:solidFill>
              </a:rPr>
              <a:t>认为，复习课是指一个单元或者一个学段的教学结束后，对所学知识进行系统复习整理的课型。</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从教学实施过程与效果看</a:t>
            </a:r>
            <a:r>
              <a:rPr lang="zh-CN" altLang="en-US" sz="2400" dirty="0">
                <a:solidFill>
                  <a:srgbClr val="6B799C"/>
                </a:solidFill>
              </a:rPr>
              <a:t>，复习课是在一个阶段的新课学习之后，对学生所学的知识进行回顾总结，梳理归纳知识点之间的逻辑关系的一种教学形式。复习课也可以是对一个或多个单元新授课的高度提炼，可包含基本知识和基本技能的复习讲解，也可包含习题训练。其中，若是单元或期中的复习课，应以阶段性的整理和归纳为主；若是涉及内容较多、范围较广、时间较长的期末或学段结束的复习课，应对所讲知识进行系统化的梳理，建立知识结构，再配合适当习题进行练习。</a:t>
            </a:r>
          </a:p>
          <a:p>
            <a:pPr marL="342900" indent="-342900">
              <a:buFont typeface="Arial" panose="020B0604020202020204" pitchFamily="34" charset="0"/>
              <a:buChar char="•"/>
            </a:pPr>
            <a:r>
              <a:rPr lang="zh-CN" altLang="en-US" sz="2400" b="1" dirty="0">
                <a:solidFill>
                  <a:srgbClr val="6B799C"/>
                </a:solidFill>
              </a:rPr>
              <a:t>总的来说，</a:t>
            </a:r>
            <a:r>
              <a:rPr lang="zh-CN" altLang="en-US" sz="2400" dirty="0">
                <a:solidFill>
                  <a:srgbClr val="6B799C"/>
                </a:solidFill>
              </a:rPr>
              <a:t>尽管不同复习课的侧重点不尽相同，但是系统复习、梳理归纳、总结提炼等是所有数学复习课共有的主要特征。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二、小学数学复习课的类型与作用</a:t>
            </a:r>
          </a:p>
        </p:txBody>
      </p:sp>
      <p:sp>
        <p:nvSpPr>
          <p:cNvPr id="5" name="文本框 4"/>
          <p:cNvSpPr txBox="1"/>
          <p:nvPr/>
        </p:nvSpPr>
        <p:spPr>
          <a:xfrm>
            <a:off x="826881" y="1077586"/>
            <a:ext cx="10526486" cy="5447645"/>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（一）</a:t>
            </a:r>
            <a:r>
              <a:rPr lang="zh-CN" altLang="en-US" sz="2400" b="1" dirty="0">
                <a:solidFill>
                  <a:srgbClr val="6B799C"/>
                </a:solidFill>
              </a:rPr>
              <a:t>数学复习课的类型</a:t>
            </a:r>
            <a:endParaRPr lang="en-US" altLang="zh-CN" sz="2400" dirty="0">
              <a:solidFill>
                <a:srgbClr val="6B799C"/>
              </a:solidFill>
            </a:endParaRPr>
          </a:p>
          <a:p>
            <a:endParaRPr lang="zh-CN" altLang="en-US" sz="2400" dirty="0">
              <a:solidFill>
                <a:srgbClr val="6B799C"/>
              </a:solidFill>
            </a:endParaRPr>
          </a:p>
          <a:p>
            <a:pPr marL="342900" indent="-342900">
              <a:buFont typeface="Arial" panose="020B0604020202020204" pitchFamily="34" charset="0"/>
              <a:buChar char="•"/>
            </a:pPr>
            <a:r>
              <a:rPr lang="zh-CN" altLang="en-US" sz="2000" dirty="0">
                <a:solidFill>
                  <a:srgbClr val="6B799C"/>
                </a:solidFill>
              </a:rPr>
              <a:t>对于复习课，不同的研究者依据不同的标准往往形成不同的分类方式。例如，吴亚萍等人指出，根据复习课的教学过程结构来分，复习课主要包括知识拓展深化性质的复习课、知识梳理性质的复习课、专题技能形成性质的复习课。黄小燕等人指出，根据复习课的教学目的不同，复习课主要可分为单元复习课、阶段复习课、专题复习课、总复习课。毛飞飞等人指出，根据复习课教学的阶段性，复习课主要可分为章节复习课、单元复习课、学期复习课、学段复习课等。</a:t>
            </a:r>
            <a:endParaRPr lang="en-US" altLang="zh-CN" sz="2000" dirty="0">
              <a:solidFill>
                <a:srgbClr val="6B799C"/>
              </a:solidFill>
            </a:endParaRPr>
          </a:p>
          <a:p>
            <a:pPr marL="342900" indent="-342900">
              <a:buFont typeface="Arial" panose="020B0604020202020204" pitchFamily="34" charset="0"/>
              <a:buChar char="•"/>
            </a:pPr>
            <a:r>
              <a:rPr lang="zh-CN" altLang="en-US" sz="2000" dirty="0">
                <a:solidFill>
                  <a:srgbClr val="6B799C"/>
                </a:solidFill>
              </a:rPr>
              <a:t>不同类型的复习课设计往往服务于不同的目的。例如，</a:t>
            </a:r>
            <a:r>
              <a:rPr lang="zh-CN" altLang="en-US" sz="2000" b="1" dirty="0">
                <a:solidFill>
                  <a:srgbClr val="6B799C"/>
                </a:solidFill>
              </a:rPr>
              <a:t>章节复习课</a:t>
            </a:r>
            <a:r>
              <a:rPr lang="zh-CN" altLang="en-US" sz="2000" dirty="0">
                <a:solidFill>
                  <a:srgbClr val="6B799C"/>
                </a:solidFill>
              </a:rPr>
              <a:t>主要是针对刚刚学过的某一具体章节进行回顾，侧重于采取归纳总结的方式，串联已学的相关知识，比较注重知识技能的综合拓展、数学思想方法的运用和问题解决经验的积累；</a:t>
            </a:r>
            <a:r>
              <a:rPr lang="zh-CN" altLang="en-US" sz="2000" b="1" dirty="0">
                <a:solidFill>
                  <a:srgbClr val="6B799C"/>
                </a:solidFill>
              </a:rPr>
              <a:t>专题复习课</a:t>
            </a:r>
            <a:r>
              <a:rPr lang="zh-CN" altLang="en-US" sz="2000" dirty="0">
                <a:solidFill>
                  <a:srgbClr val="6B799C"/>
                </a:solidFill>
              </a:rPr>
              <a:t>主要是通过设置一个个专题，将不同阶段学习的相关联的内容串联起来以实现知识的结构化，如，某些关联性强的知识点、某些数学技能、某些数学思想方法、某个数学核心素养表现等；</a:t>
            </a:r>
            <a:r>
              <a:rPr lang="zh-CN" altLang="en-US" sz="2000" b="1" dirty="0">
                <a:solidFill>
                  <a:srgbClr val="6B799C"/>
                </a:solidFill>
              </a:rPr>
              <a:t>考前复习课</a:t>
            </a:r>
            <a:r>
              <a:rPr lang="zh-CN" altLang="en-US" sz="2000" dirty="0">
                <a:solidFill>
                  <a:srgbClr val="6B799C"/>
                </a:solidFill>
              </a:rPr>
              <a:t>主要是针对单元、期中、期末等考试准备的考前复习，这一复习往往会更加系统。</a:t>
            </a:r>
            <a:endParaRPr lang="en-US" altLang="zh-CN" sz="2000" dirty="0">
              <a:solidFill>
                <a:srgbClr val="6B799C"/>
              </a:solidFill>
            </a:endParaRPr>
          </a:p>
          <a:p>
            <a:pPr marL="342900" indent="-342900">
              <a:buFont typeface="Arial" panose="020B0604020202020204" pitchFamily="34" charset="0"/>
              <a:buChar char="•"/>
            </a:pPr>
            <a:endParaRPr lang="zh-CN" altLang="en-US" sz="2000" dirty="0">
              <a:solidFill>
                <a:srgbClr val="6B799C"/>
              </a:solidFill>
            </a:endParaRPr>
          </a:p>
          <a:p>
            <a:pPr indent="0">
              <a:buFont typeface="Arial" panose="020B0604020202020204" pitchFamily="34" charset="0"/>
              <a:buNone/>
            </a:pPr>
            <a:r>
              <a:rPr lang="zh-CN" altLang="en-US" sz="2000" dirty="0">
                <a:solidFill>
                  <a:srgbClr val="6B799C"/>
                </a:solidFill>
              </a:rPr>
              <a:t>不管复习课有何种具体目的，复习本身所能带来的巩固旧知、承前启后等作用是数学复习课必须落实的。</a:t>
            </a: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二、小学数学复习课的类型与作用</a:t>
            </a:r>
          </a:p>
        </p:txBody>
      </p:sp>
      <p:sp>
        <p:nvSpPr>
          <p:cNvPr id="4" name="文本框 3"/>
          <p:cNvSpPr txBox="1"/>
          <p:nvPr/>
        </p:nvSpPr>
        <p:spPr>
          <a:xfrm>
            <a:off x="1107042" y="1472494"/>
            <a:ext cx="10588626" cy="4524315"/>
          </a:xfrm>
          <a:prstGeom prst="rect">
            <a:avLst/>
          </a:prstGeom>
          <a:noFill/>
        </p:spPr>
        <p:txBody>
          <a:bodyPr wrap="square">
            <a:spAutoFit/>
          </a:bodyPr>
          <a:lstStyle/>
          <a:p>
            <a:r>
              <a:rPr lang="zh-CN" altLang="en-US" sz="2000" dirty="0">
                <a:solidFill>
                  <a:srgbClr val="6B799C"/>
                </a:solidFill>
              </a:rPr>
              <a:t>         </a:t>
            </a:r>
            <a:r>
              <a:rPr lang="zh-CN" altLang="en-US" sz="2000" b="1" dirty="0">
                <a:solidFill>
                  <a:srgbClr val="6B799C"/>
                </a:solidFill>
              </a:rPr>
              <a:t>（二）</a:t>
            </a:r>
            <a:r>
              <a:rPr lang="zh-CN" altLang="en-US" sz="2400" b="1" dirty="0">
                <a:solidFill>
                  <a:srgbClr val="6B799C"/>
                </a:solidFill>
              </a:rPr>
              <a:t>数学复习课的作用</a:t>
            </a:r>
            <a:endParaRPr lang="en-US" altLang="zh-CN" sz="2400" b="1" dirty="0">
              <a:solidFill>
                <a:srgbClr val="6B799C"/>
              </a:solidFill>
            </a:endParaRPr>
          </a:p>
          <a:p>
            <a:endParaRPr lang="zh-CN" altLang="en-US" sz="2400" b="1" dirty="0">
              <a:solidFill>
                <a:srgbClr val="6B799C"/>
              </a:solidFill>
            </a:endParaRPr>
          </a:p>
          <a:p>
            <a:pPr indent="0" fontAlgn="auto">
              <a:spcBef>
                <a:spcPts val="1200"/>
              </a:spcBef>
              <a:spcAft>
                <a:spcPts val="1200"/>
              </a:spcAft>
            </a:pPr>
            <a:r>
              <a:rPr lang="en-US" altLang="zh-CN" sz="2000" b="1" dirty="0">
                <a:solidFill>
                  <a:srgbClr val="6B799C"/>
                </a:solidFill>
              </a:rPr>
              <a:t>1.</a:t>
            </a:r>
            <a:r>
              <a:rPr lang="zh-CN" altLang="en-US" sz="2000" b="1" dirty="0">
                <a:solidFill>
                  <a:srgbClr val="6B799C"/>
                </a:solidFill>
              </a:rPr>
              <a:t>夯实基础，完善学生的数学认知结构</a:t>
            </a:r>
          </a:p>
          <a:p>
            <a:pPr marL="342900" indent="-342900">
              <a:buFont typeface="Arial" panose="020B0604020202020204" pitchFamily="34" charset="0"/>
              <a:buChar char="•"/>
            </a:pPr>
            <a:r>
              <a:rPr lang="en-US" altLang="zh-CN" sz="2000" b="1" dirty="0">
                <a:solidFill>
                  <a:srgbClr val="6B799C"/>
                </a:solidFill>
              </a:rPr>
              <a:t>《</a:t>
            </a:r>
            <a:r>
              <a:rPr lang="zh-CN" altLang="en-US" sz="2000" b="1" dirty="0">
                <a:solidFill>
                  <a:srgbClr val="6B799C"/>
                </a:solidFill>
              </a:rPr>
              <a:t>义务教育数学课程标准（</a:t>
            </a:r>
            <a:r>
              <a:rPr lang="en-US" altLang="zh-CN" sz="2000" b="1" dirty="0">
                <a:solidFill>
                  <a:srgbClr val="6B799C"/>
                </a:solidFill>
              </a:rPr>
              <a:t>2022</a:t>
            </a:r>
            <a:r>
              <a:rPr lang="zh-CN" altLang="en-US" sz="2000" b="1" dirty="0">
                <a:solidFill>
                  <a:srgbClr val="6B799C"/>
                </a:solidFill>
              </a:rPr>
              <a:t>年版）</a:t>
            </a:r>
            <a:r>
              <a:rPr lang="en-US" altLang="zh-CN" sz="2000" b="1" dirty="0">
                <a:solidFill>
                  <a:srgbClr val="6B799C"/>
                </a:solidFill>
              </a:rPr>
              <a:t>》</a:t>
            </a:r>
            <a:r>
              <a:rPr lang="zh-CN" altLang="en-US" sz="2000" dirty="0">
                <a:solidFill>
                  <a:srgbClr val="6B799C"/>
                </a:solidFill>
              </a:rPr>
              <a:t>明确指出：“学生通过数学课程的学习，掌握适应现代生活及进一步学习必备的</a:t>
            </a:r>
            <a:r>
              <a:rPr lang="zh-CN" altLang="en-US" sz="2000" b="1" dirty="0">
                <a:solidFill>
                  <a:srgbClr val="6B799C"/>
                </a:solidFill>
              </a:rPr>
              <a:t>基础知识和基本技能、基本思想和基本活动经验”（简称“四基”）。</a:t>
            </a:r>
            <a:endParaRPr lang="en-US" altLang="zh-CN" sz="2000" b="1" dirty="0">
              <a:solidFill>
                <a:srgbClr val="6B799C"/>
              </a:solidFill>
            </a:endParaRPr>
          </a:p>
          <a:p>
            <a:pPr marL="342900" indent="-342900">
              <a:buFont typeface="Arial" panose="020B0604020202020204" pitchFamily="34" charset="0"/>
              <a:buChar char="•"/>
            </a:pPr>
            <a:r>
              <a:rPr lang="zh-CN" altLang="en-US" sz="2000" dirty="0">
                <a:solidFill>
                  <a:srgbClr val="6B799C"/>
                </a:solidFill>
              </a:rPr>
              <a:t>可见，获得“四基”是小学数学学习的一个重要目标。小学数学中的概念、定理、公式、规则本身及其内容所反映的数学思想方法往往分散在不同的学习单元或学习阶段，但彼此之间又有着必然的结构关系，通过复习，可以按照内在逻辑联系对它们进行整理，并用框图、表格等方式表示出来，这样可以使学生对所学知识形成结构化的认知，将头脑中的数学知识系统化、结构化，促进学生的知识理解，进而形成良好的数学认知结构。需要指出的是，完善学生的数学认知结构，需要教师遵循教学原则，精心设计复习课，并在教学实施过程中进行有效的引导。</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二</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学复习课的类型与作用</a:t>
            </a:r>
          </a:p>
        </p:txBody>
      </p:sp>
      <p:sp>
        <p:nvSpPr>
          <p:cNvPr id="5" name="文本框 4"/>
          <p:cNvSpPr txBox="1"/>
          <p:nvPr/>
        </p:nvSpPr>
        <p:spPr>
          <a:xfrm>
            <a:off x="1295400" y="1196241"/>
            <a:ext cx="9427029" cy="5262979"/>
          </a:xfrm>
          <a:prstGeom prst="rect">
            <a:avLst/>
          </a:prstGeom>
          <a:noFill/>
        </p:spPr>
        <p:txBody>
          <a:bodyPr wrap="square">
            <a:spAutoFit/>
          </a:bodyPr>
          <a:lstStyle/>
          <a:p>
            <a:r>
              <a:rPr lang="en-US" altLang="zh-CN" sz="2400" b="1" dirty="0">
                <a:solidFill>
                  <a:srgbClr val="6B799C"/>
                </a:solidFill>
              </a:rPr>
              <a:t>2.</a:t>
            </a:r>
            <a:r>
              <a:rPr lang="zh-CN" altLang="en-US" sz="2400" b="1" dirty="0">
                <a:solidFill>
                  <a:srgbClr val="6B799C"/>
                </a:solidFill>
              </a:rPr>
              <a:t>强化关联，发展学生核心素养</a:t>
            </a:r>
            <a:endParaRPr lang="zh-CN" altLang="en-US" sz="2400" dirty="0">
              <a:solidFill>
                <a:srgbClr val="6B799C"/>
              </a:solidFill>
            </a:endParaRPr>
          </a:p>
          <a:p>
            <a:pPr marL="342900" indent="-342900">
              <a:buFont typeface="Arial" panose="020B0604020202020204" pitchFamily="34" charset="0"/>
              <a:buChar char="•"/>
            </a:pP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这一过程往往需要经历难度逐渐加大的三个阶段：</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其一</a:t>
            </a:r>
            <a:r>
              <a:rPr lang="zh-CN" altLang="en-US" sz="2400" dirty="0">
                <a:solidFill>
                  <a:srgbClr val="6B799C"/>
                </a:solidFill>
              </a:rPr>
              <a:t>是要打破知识点之间的割裂认识，寻找知识点间的结构关系；</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其二</a:t>
            </a:r>
            <a:r>
              <a:rPr lang="zh-CN" altLang="en-US" sz="2400" dirty="0">
                <a:solidFill>
                  <a:srgbClr val="6B799C"/>
                </a:solidFill>
              </a:rPr>
              <a:t>是要寻找结构关系所形成的知识块，对知识进行综合及延伸，形成知识网状结构；</a:t>
            </a:r>
            <a:endParaRPr lang="en-US" altLang="zh-CN" sz="2400" dirty="0">
              <a:solidFill>
                <a:srgbClr val="6B799C"/>
              </a:solidFill>
            </a:endParaRPr>
          </a:p>
          <a:p>
            <a:pPr marL="342900" indent="-342900">
              <a:buFont typeface="Arial" panose="020B0604020202020204" pitchFamily="34" charset="0"/>
              <a:buChar char="•"/>
            </a:pPr>
            <a:r>
              <a:rPr lang="zh-CN" altLang="en-US" sz="2400" b="1" dirty="0">
                <a:solidFill>
                  <a:srgbClr val="6B799C"/>
                </a:solidFill>
              </a:rPr>
              <a:t>其三</a:t>
            </a:r>
            <a:r>
              <a:rPr lang="zh-CN" altLang="en-US" sz="2400" dirty="0">
                <a:solidFill>
                  <a:srgbClr val="6B799C"/>
                </a:solidFill>
              </a:rPr>
              <a:t>是要将知识块和知识网融会贯通，从整体视角思考、分析并应用知识。</a:t>
            </a:r>
            <a:endParaRPr lang="en-US" altLang="zh-CN" sz="2400" dirty="0">
              <a:solidFill>
                <a:srgbClr val="6B799C"/>
              </a:solidFill>
            </a:endParaRPr>
          </a:p>
          <a:p>
            <a:pPr marL="342900" indent="-342900">
              <a:buFont typeface="Arial" panose="020B0604020202020204" pitchFamily="34" charset="0"/>
              <a:buChar char="•"/>
            </a:pPr>
            <a:r>
              <a:rPr lang="zh-CN" altLang="en-US" sz="2400" dirty="0">
                <a:solidFill>
                  <a:srgbClr val="6B799C"/>
                </a:solidFill>
              </a:rPr>
              <a:t>在数学复习课中，教师要通过精心设计复习提纲，让学生在复习过程中落实四基、四能（发现问题能力、提出问题能力、分析问题能力、解决问题能力）、情感态度与价值观等方面的发展，从而实现核心素养的形成与发展。</a:t>
            </a:r>
          </a:p>
          <a:p>
            <a:pPr marL="342900" indent="-342900">
              <a:buFont typeface="Arial" panose="020B0604020202020204" pitchFamily="34" charset="0"/>
              <a:buChar char="•"/>
            </a:pPr>
            <a:r>
              <a:rPr lang="zh-CN" altLang="en-US" sz="2400" dirty="0">
                <a:solidFill>
                  <a:srgbClr val="6B799C"/>
                </a:solidFill>
              </a:rPr>
              <a:t>总的来说，小学数学复习课的重要作用是不言而喻的，它是强化学生“四基”，提高学生“四能”，形成和发展学生核心素养的重要课型。</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Calibri" panose="020F0502020204030204"/>
              <a:ea typeface="等线" panose="02010600030101010101" pitchFamily="2" charset="-122"/>
              <a:cs typeface="+mn-cs"/>
            </a:endParaRPr>
          </a:p>
        </p:txBody>
      </p:sp>
      <p:sp>
        <p:nvSpPr>
          <p:cNvPr id="2" name="文本框 1"/>
          <p:cNvSpPr txBox="1"/>
          <p:nvPr/>
        </p:nvSpPr>
        <p:spPr>
          <a:xfrm>
            <a:off x="875030" y="398780"/>
            <a:ext cx="8054975" cy="583565"/>
          </a:xfrm>
          <a:prstGeom prst="rect">
            <a:avLst/>
          </a:prstGeom>
          <a:noFill/>
        </p:spPr>
        <p:txBody>
          <a:bodyPr wrap="square" rtlCol="0">
            <a:spAutoFit/>
          </a:bodyPr>
          <a:lstStyle/>
          <a:p>
            <a:pPr lvl="0" defTabSz="457200">
              <a:defRPr/>
            </a:pP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三</a:t>
            </a:r>
            <a:r>
              <a:rPr lang="zh-CN" altLang="en-US" sz="3200" b="1" dirty="0">
                <a:solidFill>
                  <a:srgbClr val="6B799C"/>
                </a:solidFill>
                <a:latin typeface="幼圆" panose="02010509060101010101" pitchFamily="49" charset="-122"/>
                <a:ea typeface="幼圆" panose="02010509060101010101" pitchFamily="49" charset="-122"/>
              </a:rPr>
              <a:t>、小学数</a:t>
            </a:r>
            <a:r>
              <a:rPr kumimoji="0" lang="zh-CN" altLang="en-US" sz="3200" b="1" i="0" u="none" strike="noStrike" kern="1200" cap="none" spc="0" normalizeH="0" baseline="0" noProof="0" dirty="0">
                <a:ln>
                  <a:noFill/>
                </a:ln>
                <a:solidFill>
                  <a:srgbClr val="6B799C"/>
                </a:solidFill>
                <a:effectLst/>
                <a:uLnTx/>
                <a:uFillTx/>
                <a:latin typeface="幼圆" panose="02010509060101010101" pitchFamily="49" charset="-122"/>
                <a:ea typeface="幼圆" panose="02010509060101010101" pitchFamily="49" charset="-122"/>
                <a:cs typeface="+mn-cs"/>
              </a:rPr>
              <a:t>学复习课的常用教学策略</a:t>
            </a:r>
          </a:p>
        </p:txBody>
      </p:sp>
      <p:sp>
        <p:nvSpPr>
          <p:cNvPr id="4" name="文本框 3"/>
          <p:cNvSpPr txBox="1"/>
          <p:nvPr/>
        </p:nvSpPr>
        <p:spPr>
          <a:xfrm>
            <a:off x="826882" y="1623336"/>
            <a:ext cx="10418874" cy="4154984"/>
          </a:xfrm>
          <a:prstGeom prst="rect">
            <a:avLst/>
          </a:prstGeom>
          <a:noFill/>
        </p:spPr>
        <p:txBody>
          <a:bodyPr wrap="square">
            <a:spAutoFit/>
          </a:bodyPr>
          <a:lstStyle/>
          <a:p>
            <a:pPr marL="285750" indent="-285750" fontAlgn="auto">
              <a:buFont typeface="Arial" panose="020B0604020202020204" pitchFamily="34" charset="0"/>
              <a:buChar char="•"/>
            </a:pPr>
            <a:r>
              <a:rPr lang="zh-CN" altLang="en-US" sz="2400" dirty="0">
                <a:solidFill>
                  <a:srgbClr val="6B799C"/>
                </a:solidFill>
              </a:rPr>
              <a:t>对于数学复习课的教学，教师可根据学生的已有基础以及学习能力情况，合理选择教学策略。</a:t>
            </a:r>
            <a:endParaRPr lang="en-US" altLang="zh-CN" sz="2400" dirty="0">
              <a:solidFill>
                <a:srgbClr val="6B799C"/>
              </a:solidFill>
            </a:endParaRPr>
          </a:p>
          <a:p>
            <a:pPr marL="285750" indent="-285750" fontAlgn="auto">
              <a:buFont typeface="Arial" panose="020B0604020202020204" pitchFamily="34" charset="0"/>
              <a:buChar char="•"/>
            </a:pPr>
            <a:r>
              <a:rPr lang="zh-CN" altLang="en-US" sz="2400" dirty="0">
                <a:solidFill>
                  <a:srgbClr val="6B799C"/>
                </a:solidFill>
              </a:rPr>
              <a:t>基于崔允漷提出的有效教学的教学准备策略、教学实施策略、教学评价策略，吴立建给出了数学复习课的</a:t>
            </a:r>
            <a:r>
              <a:rPr lang="zh-CN" altLang="en-US" sz="2400" b="1" dirty="0">
                <a:solidFill>
                  <a:srgbClr val="6B799C"/>
                </a:solidFill>
              </a:rPr>
              <a:t>教学准备策略</a:t>
            </a:r>
            <a:r>
              <a:rPr lang="zh-CN" altLang="en-US" sz="2400" dirty="0">
                <a:solidFill>
                  <a:srgbClr val="6B799C"/>
                </a:solidFill>
              </a:rPr>
              <a:t>和</a:t>
            </a:r>
            <a:r>
              <a:rPr lang="zh-CN" altLang="en-US" sz="2400" b="1" dirty="0">
                <a:solidFill>
                  <a:srgbClr val="6B799C"/>
                </a:solidFill>
              </a:rPr>
              <a:t>教学实施策略</a:t>
            </a:r>
            <a:r>
              <a:rPr lang="zh-CN" altLang="en-US" sz="2400" dirty="0">
                <a:solidFill>
                  <a:srgbClr val="6B799C"/>
                </a:solidFill>
              </a:rPr>
              <a:t>；教学准备策略包括复习目标的确定、复习内容的选择，复习课的教学实施策略包括针对教学行为的适时引导（在知识的关键处进行引导、在学生认知的困惑处进行引导、在学生探索的迷惘处进行引导）、合作交流（在知识梳理时进行合作交流、在选择解题策略时进行合作交流、在解答开放性问题时进行合作交流）、有效评价（自我评价、同伴评价、教师评价），以及针对教学过程的主题式复习、情境创设、网络化知识结构、题组复习、一题多解、解后反思、应用拓展等策略。</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heme/theme1.xml><?xml version="1.0" encoding="utf-8"?>
<a:theme xmlns:a="http://schemas.openxmlformats.org/drawingml/2006/main" name="1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36</TotalTime>
  <Words>4997</Words>
  <Application>Microsoft Office PowerPoint</Application>
  <PresentationFormat>宽屏</PresentationFormat>
  <Paragraphs>151</Paragraphs>
  <Slides>34</Slides>
  <Notes>6</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34</vt:i4>
      </vt:variant>
    </vt:vector>
  </HeadingPairs>
  <TitlesOfParts>
    <vt:vector size="42" baseType="lpstr">
      <vt:lpstr>等线</vt:lpstr>
      <vt:lpstr>华文楷体</vt:lpstr>
      <vt:lpstr>华文新魏</vt:lpstr>
      <vt:lpstr>幼圆</vt:lpstr>
      <vt:lpstr>Arial</vt:lpstr>
      <vt:lpstr>Calibri</vt:lpstr>
      <vt:lpstr>Calibri Light</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丽娜 赵</dc:creator>
  <cp:lastModifiedBy>范美琳</cp:lastModifiedBy>
  <cp:revision>14</cp:revision>
  <dcterms:created xsi:type="dcterms:W3CDTF">2024-08-14T14:20:00Z</dcterms:created>
  <dcterms:modified xsi:type="dcterms:W3CDTF">2024-10-12T01:38:53Z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56DB2011EAFB420D8CF0B4059676D494_12</vt:lpwstr>
  </property>
  <property fmtid="{D5CDD505-2E9C-101B-9397-08002B2CF9AE}" pid="3" name="KSOProductBuildVer">
    <vt:lpwstr>2052-12.1.0.18240</vt:lpwstr>
  </property>
</Properties>
</file>