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0"/>
  </p:notesMasterIdLst>
  <p:sldIdLst>
    <p:sldId id="465" r:id="rId2"/>
    <p:sldId id="331" r:id="rId3"/>
    <p:sldId id="329" r:id="rId4"/>
    <p:sldId id="328" r:id="rId5"/>
    <p:sldId id="360" r:id="rId6"/>
    <p:sldId id="362" r:id="rId7"/>
    <p:sldId id="363" r:id="rId8"/>
    <p:sldId id="364" r:id="rId9"/>
    <p:sldId id="366" r:id="rId10"/>
    <p:sldId id="367" r:id="rId11"/>
    <p:sldId id="368" r:id="rId12"/>
    <p:sldId id="369" r:id="rId13"/>
    <p:sldId id="370" r:id="rId14"/>
    <p:sldId id="451" r:id="rId15"/>
    <p:sldId id="371" r:id="rId16"/>
    <p:sldId id="372" r:id="rId17"/>
    <p:sldId id="332" r:id="rId18"/>
    <p:sldId id="374" r:id="rId19"/>
    <p:sldId id="452" r:id="rId20"/>
    <p:sldId id="375" r:id="rId21"/>
    <p:sldId id="453" r:id="rId22"/>
    <p:sldId id="454" r:id="rId23"/>
    <p:sldId id="455" r:id="rId24"/>
    <p:sldId id="456" r:id="rId25"/>
    <p:sldId id="457" r:id="rId26"/>
    <p:sldId id="458" r:id="rId27"/>
    <p:sldId id="333" r:id="rId28"/>
    <p:sldId id="401" r:id="rId29"/>
    <p:sldId id="459" r:id="rId30"/>
    <p:sldId id="402" r:id="rId31"/>
    <p:sldId id="403" r:id="rId32"/>
    <p:sldId id="404" r:id="rId33"/>
    <p:sldId id="460" r:id="rId34"/>
    <p:sldId id="461" r:id="rId35"/>
    <p:sldId id="462" r:id="rId36"/>
    <p:sldId id="463" r:id="rId37"/>
    <p:sldId id="464" r:id="rId38"/>
    <p:sldId id="412" r:id="rId39"/>
  </p:sldIdLst>
  <p:sldSz cx="12192000" cy="6858000"/>
  <p:notesSz cx="6858000" cy="9144000"/>
  <p:custDataLst>
    <p:tags r:id="rId4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70" d="100"/>
          <a:sy n="70" d="100"/>
        </p:scale>
        <p:origin x="76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436603-7D23-4B98-A2FB-95DD515B26CF}"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88FC7D2-B7E9-473A-89B7-10EF49AF1238}" type="slidenum">
              <a:rPr lang="zh-CN" altLang="en-US" smtClean="0"/>
              <a:t>‹#›</a:t>
            </a:fld>
            <a:endParaRPr lang="zh-CN" altLang="en-US"/>
          </a:p>
        </p:txBody>
      </p:sp>
    </p:spTree>
    <p:extLst>
      <p:ext uri="{BB962C8B-B14F-4D97-AF65-F5344CB8AC3E}">
        <p14:creationId xmlns:p14="http://schemas.microsoft.com/office/powerpoint/2010/main" val="15008136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58991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14</a:t>
            </a:fld>
            <a:endParaRPr lang="zh-CN" altLang="en-US"/>
          </a:p>
        </p:txBody>
      </p:sp>
    </p:spTree>
    <p:extLst>
      <p:ext uri="{BB962C8B-B14F-4D97-AF65-F5344CB8AC3E}">
        <p14:creationId xmlns:p14="http://schemas.microsoft.com/office/powerpoint/2010/main" val="15928438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15</a:t>
            </a:fld>
            <a:endParaRPr lang="zh-CN" altLang="en-US"/>
          </a:p>
        </p:txBody>
      </p:sp>
    </p:spTree>
    <p:extLst>
      <p:ext uri="{BB962C8B-B14F-4D97-AF65-F5344CB8AC3E}">
        <p14:creationId xmlns:p14="http://schemas.microsoft.com/office/powerpoint/2010/main" val="328191702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16</a:t>
            </a:fld>
            <a:endParaRPr lang="zh-CN" altLang="en-US"/>
          </a:p>
        </p:txBody>
      </p:sp>
    </p:spTree>
    <p:extLst>
      <p:ext uri="{BB962C8B-B14F-4D97-AF65-F5344CB8AC3E}">
        <p14:creationId xmlns:p14="http://schemas.microsoft.com/office/powerpoint/2010/main" val="21077221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18</a:t>
            </a:fld>
            <a:endParaRPr lang="zh-CN" altLang="en-US"/>
          </a:p>
        </p:txBody>
      </p:sp>
    </p:spTree>
    <p:extLst>
      <p:ext uri="{BB962C8B-B14F-4D97-AF65-F5344CB8AC3E}">
        <p14:creationId xmlns:p14="http://schemas.microsoft.com/office/powerpoint/2010/main" val="208418763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19</a:t>
            </a:fld>
            <a:endParaRPr lang="zh-CN" altLang="en-US"/>
          </a:p>
        </p:txBody>
      </p:sp>
    </p:spTree>
    <p:extLst>
      <p:ext uri="{BB962C8B-B14F-4D97-AF65-F5344CB8AC3E}">
        <p14:creationId xmlns:p14="http://schemas.microsoft.com/office/powerpoint/2010/main" val="21407931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20</a:t>
            </a:fld>
            <a:endParaRPr lang="zh-CN" altLang="en-US"/>
          </a:p>
        </p:txBody>
      </p:sp>
    </p:spTree>
    <p:extLst>
      <p:ext uri="{BB962C8B-B14F-4D97-AF65-F5344CB8AC3E}">
        <p14:creationId xmlns:p14="http://schemas.microsoft.com/office/powerpoint/2010/main" val="24373097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21</a:t>
            </a:fld>
            <a:endParaRPr lang="zh-CN" altLang="en-US"/>
          </a:p>
        </p:txBody>
      </p:sp>
    </p:spTree>
    <p:extLst>
      <p:ext uri="{BB962C8B-B14F-4D97-AF65-F5344CB8AC3E}">
        <p14:creationId xmlns:p14="http://schemas.microsoft.com/office/powerpoint/2010/main" val="29455477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22</a:t>
            </a:fld>
            <a:endParaRPr lang="zh-CN" altLang="en-US"/>
          </a:p>
        </p:txBody>
      </p:sp>
    </p:spTree>
    <p:extLst>
      <p:ext uri="{BB962C8B-B14F-4D97-AF65-F5344CB8AC3E}">
        <p14:creationId xmlns:p14="http://schemas.microsoft.com/office/powerpoint/2010/main" val="35961824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23</a:t>
            </a:fld>
            <a:endParaRPr lang="zh-CN" altLang="en-US"/>
          </a:p>
        </p:txBody>
      </p:sp>
    </p:spTree>
    <p:extLst>
      <p:ext uri="{BB962C8B-B14F-4D97-AF65-F5344CB8AC3E}">
        <p14:creationId xmlns:p14="http://schemas.microsoft.com/office/powerpoint/2010/main" val="29097012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24</a:t>
            </a:fld>
            <a:endParaRPr lang="zh-CN" altLang="en-US"/>
          </a:p>
        </p:txBody>
      </p:sp>
    </p:spTree>
    <p:extLst>
      <p:ext uri="{BB962C8B-B14F-4D97-AF65-F5344CB8AC3E}">
        <p14:creationId xmlns:p14="http://schemas.microsoft.com/office/powerpoint/2010/main" val="1683163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5117233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25</a:t>
            </a:fld>
            <a:endParaRPr lang="zh-CN" altLang="en-US"/>
          </a:p>
        </p:txBody>
      </p:sp>
    </p:spTree>
    <p:extLst>
      <p:ext uri="{BB962C8B-B14F-4D97-AF65-F5344CB8AC3E}">
        <p14:creationId xmlns:p14="http://schemas.microsoft.com/office/powerpoint/2010/main" val="142384039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26</a:t>
            </a:fld>
            <a:endParaRPr lang="zh-CN" altLang="en-US"/>
          </a:p>
        </p:txBody>
      </p:sp>
    </p:spTree>
    <p:extLst>
      <p:ext uri="{BB962C8B-B14F-4D97-AF65-F5344CB8AC3E}">
        <p14:creationId xmlns:p14="http://schemas.microsoft.com/office/powerpoint/2010/main" val="19316263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28</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278266722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29</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213006748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30</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1113188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31</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17999218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32</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21406739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33</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103226682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34</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254369153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35</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3190789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7</a:t>
            </a:fld>
            <a:endParaRPr lang="zh-CN" altLang="en-US"/>
          </a:p>
        </p:txBody>
      </p:sp>
    </p:spTree>
    <p:extLst>
      <p:ext uri="{BB962C8B-B14F-4D97-AF65-F5344CB8AC3E}">
        <p14:creationId xmlns:p14="http://schemas.microsoft.com/office/powerpoint/2010/main" val="339257225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36</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11556560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A88FC7D2-B7E9-473A-89B7-10EF49AF1238}"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t>37</a:t>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extLst>
      <p:ext uri="{BB962C8B-B14F-4D97-AF65-F5344CB8AC3E}">
        <p14:creationId xmlns:p14="http://schemas.microsoft.com/office/powerpoint/2010/main" val="30566164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38</a:t>
            </a:fld>
            <a:endParaRPr lang="en-US" altLang="zh-CN"/>
          </a:p>
        </p:txBody>
      </p:sp>
    </p:spTree>
    <p:extLst>
      <p:ext uri="{BB962C8B-B14F-4D97-AF65-F5344CB8AC3E}">
        <p14:creationId xmlns:p14="http://schemas.microsoft.com/office/powerpoint/2010/main" val="2038243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8</a:t>
            </a:fld>
            <a:endParaRPr lang="zh-CN" altLang="en-US"/>
          </a:p>
        </p:txBody>
      </p:sp>
    </p:spTree>
    <p:extLst>
      <p:ext uri="{BB962C8B-B14F-4D97-AF65-F5344CB8AC3E}">
        <p14:creationId xmlns:p14="http://schemas.microsoft.com/office/powerpoint/2010/main" val="30184592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9</a:t>
            </a:fld>
            <a:endParaRPr lang="zh-CN" altLang="en-US"/>
          </a:p>
        </p:txBody>
      </p:sp>
    </p:spTree>
    <p:extLst>
      <p:ext uri="{BB962C8B-B14F-4D97-AF65-F5344CB8AC3E}">
        <p14:creationId xmlns:p14="http://schemas.microsoft.com/office/powerpoint/2010/main" val="25227096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10</a:t>
            </a:fld>
            <a:endParaRPr lang="zh-CN" altLang="en-US"/>
          </a:p>
        </p:txBody>
      </p:sp>
    </p:spTree>
    <p:extLst>
      <p:ext uri="{BB962C8B-B14F-4D97-AF65-F5344CB8AC3E}">
        <p14:creationId xmlns:p14="http://schemas.microsoft.com/office/powerpoint/2010/main" val="37899973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11</a:t>
            </a:fld>
            <a:endParaRPr lang="zh-CN" altLang="en-US"/>
          </a:p>
        </p:txBody>
      </p:sp>
    </p:spTree>
    <p:extLst>
      <p:ext uri="{BB962C8B-B14F-4D97-AF65-F5344CB8AC3E}">
        <p14:creationId xmlns:p14="http://schemas.microsoft.com/office/powerpoint/2010/main" val="25304482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12</a:t>
            </a:fld>
            <a:endParaRPr lang="zh-CN" altLang="en-US"/>
          </a:p>
        </p:txBody>
      </p:sp>
    </p:spTree>
    <p:extLst>
      <p:ext uri="{BB962C8B-B14F-4D97-AF65-F5344CB8AC3E}">
        <p14:creationId xmlns:p14="http://schemas.microsoft.com/office/powerpoint/2010/main" val="7838708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88FC7D2-B7E9-473A-89B7-10EF49AF1238}" type="slidenum">
              <a:rPr lang="zh-CN" altLang="en-US" smtClean="0"/>
              <a:t>13</a:t>
            </a:fld>
            <a:endParaRPr lang="zh-CN" altLang="en-US"/>
          </a:p>
        </p:txBody>
      </p:sp>
    </p:spTree>
    <p:extLst>
      <p:ext uri="{BB962C8B-B14F-4D97-AF65-F5344CB8AC3E}">
        <p14:creationId xmlns:p14="http://schemas.microsoft.com/office/powerpoint/2010/main" val="10229374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4000" y="1498795"/>
            <a:ext cx="10179074" cy="1220142"/>
          </a:xfrm>
          <a:prstGeom prst="rect">
            <a:avLst/>
          </a:prstGeom>
          <a:noFill/>
        </p:spPr>
        <p:txBody>
          <a:bodyPr wrap="square" rtlCol="0">
            <a:spAutoFit/>
          </a:bodyPr>
          <a:lstStyle/>
          <a:p>
            <a:pPr indent="0" fontAlgn="auto">
              <a:lnSpc>
                <a:spcPct val="150000"/>
              </a:lnSpc>
            </a:pPr>
            <a:r>
              <a:rPr lang="zh-CN" altLang="en-US" sz="5400" b="1" dirty="0">
                <a:solidFill>
                  <a:srgbClr val="6B799C"/>
                </a:solidFill>
                <a:latin typeface="华文楷体" panose="02010600040101010101" pitchFamily="2" charset="-122"/>
                <a:ea typeface="华文楷体" panose="02010600040101010101" pitchFamily="2" charset="-122"/>
              </a:rPr>
              <a:t>小学数学教学实践技能修炼手册</a:t>
            </a:r>
            <a:endParaRPr lang="en-US" altLang="zh-CN" sz="5400" b="1" dirty="0">
              <a:solidFill>
                <a:srgbClr val="6B799C"/>
              </a:solidFill>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30A55C67-B4D9-43F9-A4D7-97C49B60E936}"/>
              </a:ext>
            </a:extLst>
          </p:cNvPr>
          <p:cNvSpPr txBox="1"/>
          <p:nvPr/>
        </p:nvSpPr>
        <p:spPr>
          <a:xfrm>
            <a:off x="3599920" y="2977963"/>
            <a:ext cx="8843010" cy="593560"/>
          </a:xfrm>
          <a:prstGeom prst="rect">
            <a:avLst/>
          </a:prstGeom>
          <a:noFill/>
        </p:spPr>
        <p:txBody>
          <a:bodyPr wrap="square" rtlCol="0">
            <a:spAutoFit/>
          </a:bodyPr>
          <a:lstStyle/>
          <a:p>
            <a:pPr indent="0" fontAlgn="auto">
              <a:lnSpc>
                <a:spcPct val="150000"/>
              </a:lnSpc>
            </a:pPr>
            <a:r>
              <a:rPr lang="zh-CN" altLang="en-US" sz="2400" b="1" dirty="0">
                <a:solidFill>
                  <a:srgbClr val="6B799C"/>
                </a:solidFill>
                <a:latin typeface="华文楷体" panose="02010600040101010101" pitchFamily="2" charset="-122"/>
                <a:ea typeface="华文楷体" panose="02010600040101010101" pitchFamily="2" charset="-122"/>
              </a:rPr>
              <a:t>黄友初 朱忠明  编著</a:t>
            </a:r>
            <a:endParaRPr lang="en-US" altLang="zh-CN" sz="2400" b="1" dirty="0">
              <a:solidFill>
                <a:srgbClr val="6B799C"/>
              </a:solidFill>
              <a:latin typeface="华文楷体" panose="02010600040101010101" pitchFamily="2" charset="-122"/>
              <a:ea typeface="华文楷体" panose="02010600040101010101" pitchFamily="2" charset="-122"/>
            </a:endParaRPr>
          </a:p>
        </p:txBody>
      </p:sp>
      <p:pic>
        <p:nvPicPr>
          <p:cNvPr id="10" name="图片 9">
            <a:extLst>
              <a:ext uri="{FF2B5EF4-FFF2-40B4-BE49-F238E27FC236}">
                <a16:creationId xmlns:a16="http://schemas.microsoft.com/office/drawing/2014/main" id="{701E1161-6DE6-47AB-8FD9-430503C3BD54}"/>
              </a:ext>
            </a:extLst>
          </p:cNvPr>
          <p:cNvPicPr>
            <a:picLocks noChangeAspect="1"/>
          </p:cNvPicPr>
          <p:nvPr/>
        </p:nvPicPr>
        <p:blipFill>
          <a:blip r:embed="rId3"/>
          <a:stretch>
            <a:fillRect/>
          </a:stretch>
        </p:blipFill>
        <p:spPr>
          <a:xfrm>
            <a:off x="1808659" y="5121166"/>
            <a:ext cx="2348474" cy="3651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1077218"/>
          </a:xfrm>
          <a:prstGeom prst="rect">
            <a:avLst/>
          </a:prstGeom>
          <a:noFill/>
        </p:spPr>
        <p:txBody>
          <a:bodyPr wrap="square" rtlCol="0">
            <a:spAutoFit/>
          </a:bodyPr>
          <a:lstStyle/>
          <a:p>
            <a:pPr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lang="zh-CN" altLang="en-US" sz="3200" b="1" dirty="0">
              <a:solidFill>
                <a:srgbClr val="6B799C"/>
              </a:solidFill>
              <a:latin typeface="幼圆" panose="02010509060101010101" pitchFamily="49" charset="-122"/>
              <a:ea typeface="幼圆" panose="02010509060101010101" pitchFamily="49" charset="-122"/>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788112" y="1173254"/>
            <a:ext cx="10615776" cy="347787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课堂导入的情境不是任意安排的，</a:t>
            </a:r>
            <a:r>
              <a:rPr lang="zh-CN" altLang="en-US" sz="2400" b="1" dirty="0">
                <a:solidFill>
                  <a:srgbClr val="7030A0"/>
                </a:solidFill>
              </a:rPr>
              <a:t>不仅要科学严谨，还要合理有效</a:t>
            </a:r>
            <a:r>
              <a:rPr lang="zh-CN" altLang="en-US" sz="2800" dirty="0">
                <a:solidFill>
                  <a:srgbClr val="6B799C"/>
                </a:solidFill>
              </a:rPr>
              <a:t>。</a:t>
            </a:r>
            <a:r>
              <a:rPr lang="zh-CN" altLang="en-US" sz="2400" dirty="0">
                <a:solidFill>
                  <a:srgbClr val="6B799C"/>
                </a:solidFill>
              </a:rPr>
              <a:t>这就要求教师对数学教材进行深刻地研读，发掘教材背后的课堂导入切入点，思考选取什么样的情境能够最为贴切地呈现本节课的主要知识和主要数学思想方法，什么样的情境能够最大程度实现课堂引入和后续教学过程的自然衔接，什么样的情境最易于激发小学生的数学学习兴趣。</a:t>
            </a:r>
            <a:endParaRPr lang="en-US" altLang="zh-CN"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教师在选择情境时</a:t>
            </a:r>
            <a:r>
              <a:rPr lang="zh-CN" altLang="en-US" sz="2400" b="1" dirty="0">
                <a:solidFill>
                  <a:srgbClr val="7030A0"/>
                </a:solidFill>
              </a:rPr>
              <a:t>应以简洁精准为主</a:t>
            </a:r>
            <a:r>
              <a:rPr lang="zh-CN" altLang="en-US" sz="2400" dirty="0">
                <a:solidFill>
                  <a:srgbClr val="6B799C"/>
                </a:solidFill>
              </a:rPr>
              <a:t>，达到引入目的即可，不必过于繁琐。最后，情境的选择应尽量贴近学生的实际生活，通过生活化的情境让学生产生熟悉的感觉，减少其对课堂学习内容的排斥。</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5" name="文本框 4"/>
          <p:cNvSpPr txBox="1"/>
          <p:nvPr/>
        </p:nvSpPr>
        <p:spPr>
          <a:xfrm>
            <a:off x="827007" y="1078639"/>
            <a:ext cx="9949975" cy="4216539"/>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（二）复习导入</a:t>
            </a:r>
            <a:endParaRPr lang="en-US" altLang="zh-CN" sz="2400" b="1"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小学数学各知识点之间有很强的关联性，每个部分都不是孤立存在的，但是这种关联并不一定是外显的，通常需要教师通过一系列的教学策略去点明这类联系，帮助学生完成数学知识体系的建构。</a:t>
            </a:r>
          </a:p>
          <a:p>
            <a:pPr marL="342900" indent="-342900">
              <a:buFont typeface="Arial" panose="020B0604020202020204" pitchFamily="34" charset="0"/>
              <a:buChar char="•"/>
            </a:pPr>
            <a:r>
              <a:rPr lang="zh-CN" altLang="en-US" sz="2000" dirty="0">
                <a:solidFill>
                  <a:srgbClr val="6B799C"/>
                </a:solidFill>
              </a:rPr>
              <a:t>数学的学习是一种由表及里、由浅入深的积累的过程，同样也是将已经学习过的知识内化并且建立起与新知识之间的联系的过程，复习导入以已经学过的旧知识作为新知识的起始点，一方面及时复习了所学知识，有利于教师及时得到学生学习情况的反馈，可以对下一步教学进度和教学策略进行灵活调整。另一方面建立了新旧知识的联系，有利于数学学习的体系化。</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在小学课堂中，复习导入一般以回答问题的形式进行，如举手作答、抢答、齐答等形式，这类方式对于小学生来说十分有效，他们表现欲强、上课积极性高，同时，通过提问的复习方式，也可以迅速将学生的注意力集中起来，让其快速进入学习状态中。</a:t>
            </a:r>
            <a:endParaRPr lang="en-US" altLang="zh-CN"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5" name="文本框 4"/>
          <p:cNvSpPr txBox="1"/>
          <p:nvPr/>
        </p:nvSpPr>
        <p:spPr>
          <a:xfrm>
            <a:off x="1249136" y="1322823"/>
            <a:ext cx="9429750" cy="5262979"/>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教师可以根据数学知识的难度、问题的类型以及学生当堂课的精神状态等选择提问的具体方式。</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例如，对于公式、乘法口诀等便于记忆又比较重要的知识，读起来朗朗上口，基本所有学生都能够熟练背诵，那么就可以采用齐答的形式，这样一来，教师就可以在最短的时间内尽可能多地检测到学生对所复习的知识的掌握情况，提高课堂教学的效率。对于一些计算题或者提问类的、需要学生稍作思考的题目，由于每个学生的掌握程度和反应能力存在差异，教师可以根据实际情况，采用抢答或者举手回答的形式，检测个别学生对知识点的掌握程度，同样也可以根据其余学生对举手回答的同学或者抢答同学答案的认同与反馈情况，预估其他学生的掌握情况。以上提问的复习方式可以很好地实现学生从以往的知识学习到新知识学习的过渡，体会数学知识之间的内在联系。</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1066800" y="1173254"/>
            <a:ext cx="10265229" cy="3785652"/>
          </a:xfrm>
          <a:prstGeom prst="rect">
            <a:avLst/>
          </a:prstGeom>
          <a:noFill/>
        </p:spPr>
        <p:txBody>
          <a:bodyPr wrap="square">
            <a:spAutoFit/>
          </a:bodyPr>
          <a:lstStyle/>
          <a:p>
            <a:r>
              <a:rPr lang="zh-CN" altLang="en-US" dirty="0">
                <a:solidFill>
                  <a:srgbClr val="6B799C"/>
                </a:solidFill>
              </a:rPr>
              <a:t> </a:t>
            </a:r>
            <a:r>
              <a:rPr lang="zh-CN" altLang="en-US" sz="2400" dirty="0">
                <a:solidFill>
                  <a:srgbClr val="6B799C"/>
                </a:solidFill>
              </a:rPr>
              <a:t>     </a:t>
            </a:r>
            <a:r>
              <a:rPr lang="zh-CN" altLang="en-US" sz="2400" b="1" dirty="0">
                <a:solidFill>
                  <a:srgbClr val="6B799C"/>
                </a:solidFill>
              </a:rPr>
              <a:t>（三）设疑导入</a:t>
            </a:r>
            <a:endParaRPr lang="zh-CN" altLang="en-US"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设疑导入，顾名思义要选择一个问题作为数学课的开端，小学数学的教学是离不开问题的，小学生本身就处于一个对外界事物十分好奇的阶段，问题有利于激发他们的好奇心和注意力，从问题导入入手，能够帮助学生迅速投入到问题解决中去。</a:t>
            </a:r>
            <a:endParaRPr lang="en-US" altLang="zh-CN" sz="2400" dirty="0">
              <a:solidFill>
                <a:srgbClr val="6B799C"/>
              </a:solidFill>
            </a:endParaRPr>
          </a:p>
          <a:p>
            <a:pPr marL="285750" indent="-285750">
              <a:buFont typeface="Arial" panose="020B0604020202020204" pitchFamily="34" charset="0"/>
              <a:buChar char="•"/>
            </a:pPr>
            <a:r>
              <a:rPr lang="zh-CN" altLang="en-US" sz="2400" b="1" dirty="0">
                <a:solidFill>
                  <a:srgbClr val="7030A0"/>
                </a:solidFill>
              </a:rPr>
              <a:t>问题并不是随意设置的，而是要经过精心的思考</a:t>
            </a:r>
            <a:r>
              <a:rPr lang="zh-CN" altLang="en-US" sz="2400" dirty="0">
                <a:solidFill>
                  <a:srgbClr val="6B799C"/>
                </a:solidFill>
              </a:rPr>
              <a:t>，并且将引入课堂的问题精准表述，确保学生能够听懂，才能进行下一步的教学活动。问题是数学的灵魂，而好奇心是小学生的天性，合理把握二者之间的关系，根据小学生感兴趣的内容精心巧妙地设计一些有趣味、引人入胜的问题，可以有效调动学生的积极性，激发学生的数学思维。</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4" name="文本框 3"/>
          <p:cNvSpPr txBox="1"/>
          <p:nvPr/>
        </p:nvSpPr>
        <p:spPr>
          <a:xfrm>
            <a:off x="875030" y="1410355"/>
            <a:ext cx="10265229" cy="5632311"/>
          </a:xfrm>
          <a:prstGeom prst="rect">
            <a:avLst/>
          </a:prstGeom>
          <a:noFill/>
        </p:spPr>
        <p:txBody>
          <a:bodyPr wrap="square">
            <a:spAutoFit/>
          </a:bodyPr>
          <a:lstStyle/>
          <a:p>
            <a:pPr marL="285750" indent="-285750">
              <a:buFont typeface="Arial" panose="020B0604020202020204" pitchFamily="34" charset="0"/>
              <a:buChar char="•"/>
            </a:pPr>
            <a:r>
              <a:rPr lang="zh-CN" altLang="en-US" sz="2000" dirty="0">
                <a:solidFill>
                  <a:srgbClr val="6B799C"/>
                </a:solidFill>
              </a:rPr>
              <a:t>例如，在带领学生学习对圆的认识时，教师可以在粉笔上系一根线，一手固定线的末端，将其按在黑板上，另一只手拉紧线，转动粉笔在黑板上转圈画出一个标准的圆。这个时候学生通常会产生疑问：老师是怎么做到的呢？教师此时紧紧把握学生产生疑问的节点，提出本节课的问题：老师是怎么画出这个圆的呢？为什么老师的粉笔没有乱跑而是形成了一个圆呢？老师为什么要按住线的末端呢？系住粉笔的线又可以起到什么样的作用呢？这一系列的问题首先是在学生脑海里产生的，教师只是在学生产生的疑问的基础上，用精准的语言将这些问题整理表述出来，从头到尾都是学生在主动观察现象、提出问题并且尝试解决问题，学生是这个问题导入中的主导。当然，教师活动也起到了重要的作用，教师为学生创造了这个发现问题的情境，并且把控了从学生观察到学生疑问到教师设疑和最后师生共同解决问题的教学节奏，实现了导入环节的教学目标。</a:t>
            </a:r>
            <a:endParaRPr lang="en-US" altLang="zh-CN" sz="2000" dirty="0">
              <a:solidFill>
                <a:srgbClr val="6B799C"/>
              </a:solidFill>
            </a:endParaRPr>
          </a:p>
          <a:p>
            <a:pPr marL="285750" indent="-285750">
              <a:buFont typeface="Arial" panose="020B0604020202020204" pitchFamily="34" charset="0"/>
              <a:buChar char="•"/>
            </a:pPr>
            <a:endParaRPr lang="en-US" altLang="zh-CN" sz="2000" dirty="0">
              <a:solidFill>
                <a:srgbClr val="6B799C"/>
              </a:solidFill>
            </a:endParaRPr>
          </a:p>
          <a:p>
            <a:r>
              <a:rPr lang="zh-CN" altLang="zh-CN" sz="2000" dirty="0">
                <a:solidFill>
                  <a:srgbClr val="6B799C"/>
                </a:solidFill>
              </a:rPr>
              <a:t>古希腊哲学家亚里士多德认为：“思维从问题开始，思维从惊讶开始”，这一理念在数学课堂教学中得到了生动体现。在数学课堂教学中，只需简单的几个问题，就可以促使学生渴望探求数学的奥秘，引导他们进入探索数学知识的学习情境，在这种求知欲的驱动之下，学生会以积极主动的学习态度展开数学学习，从而培养和发展数学思维。</a:t>
            </a:r>
            <a:endParaRPr lang="zh-CN" altLang="en-US" sz="2000" dirty="0">
              <a:solidFill>
                <a:srgbClr val="6B799C"/>
              </a:solidFill>
            </a:endParaRPr>
          </a:p>
          <a:p>
            <a:pPr marL="285750" indent="-285750">
              <a:buFont typeface="Arial" panose="020B0604020202020204" pitchFamily="34" charset="0"/>
              <a:buChar char="•"/>
            </a:pPr>
            <a:endParaRPr lang="en-US" altLang="zh-CN" sz="2400" dirty="0">
              <a:solidFill>
                <a:srgbClr val="6B799C"/>
              </a:solidFill>
            </a:endParaRPr>
          </a:p>
          <a:p>
            <a:pPr marL="285750" indent="-285750">
              <a:buFont typeface="Arial" panose="020B0604020202020204" pitchFamily="34" charset="0"/>
              <a:buChar char="•"/>
            </a:pPr>
            <a:endParaRPr lang="en-US" altLang="zh-CN" dirty="0">
              <a:solidFill>
                <a:srgbClr val="6B799C"/>
              </a:solidFill>
            </a:endParaRPr>
          </a:p>
          <a:p>
            <a:endParaRPr lang="zh-CN" altLang="en-US" dirty="0">
              <a:solidFill>
                <a:srgbClr val="6B799C"/>
              </a:solidFill>
            </a:endParaRPr>
          </a:p>
        </p:txBody>
      </p:sp>
    </p:spTree>
    <p:extLst>
      <p:ext uri="{BB962C8B-B14F-4D97-AF65-F5344CB8AC3E}">
        <p14:creationId xmlns:p14="http://schemas.microsoft.com/office/powerpoint/2010/main" val="378582804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629466" y="982119"/>
            <a:ext cx="10613571" cy="5832366"/>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（四）活动导入</a:t>
            </a:r>
            <a:endParaRPr lang="en-US" altLang="zh-CN" sz="2400" dirty="0">
              <a:solidFill>
                <a:srgbClr val="6B799C"/>
              </a:solidFill>
            </a:endParaRPr>
          </a:p>
          <a:p>
            <a:endParaRPr lang="zh-CN" altLang="en-US" sz="2400" dirty="0">
              <a:solidFill>
                <a:srgbClr val="6B799C"/>
              </a:solidFill>
            </a:endParaRPr>
          </a:p>
          <a:p>
            <a:pPr marL="342900" indent="-342900" fontAlgn="auto">
              <a:lnSpc>
                <a:spcPts val="3000"/>
              </a:lnSpc>
              <a:buFont typeface="Arial" panose="020B0604020202020204" pitchFamily="34" charset="0"/>
              <a:buChar char="•"/>
            </a:pPr>
            <a:r>
              <a:rPr lang="zh-CN" altLang="en-US" sz="2400" dirty="0">
                <a:solidFill>
                  <a:srgbClr val="6B799C"/>
                </a:solidFill>
              </a:rPr>
              <a:t>美国教育家杜威提倡让学生在“做”，在活动中感悟。数学必须让学生“动起来”，这样学生才能更加广泛地接触和感受事物，并且从感知和体验的过程中萌发出不同的情感与态度。</a:t>
            </a:r>
            <a:endParaRPr lang="en-US" altLang="zh-CN" sz="2400" dirty="0">
              <a:solidFill>
                <a:srgbClr val="6B799C"/>
              </a:solidFill>
            </a:endParaRPr>
          </a:p>
          <a:p>
            <a:pPr marL="342900" indent="-342900" fontAlgn="auto">
              <a:lnSpc>
                <a:spcPts val="3000"/>
              </a:lnSpc>
              <a:buFont typeface="Arial" panose="020B0604020202020204" pitchFamily="34" charset="0"/>
              <a:buChar char="•"/>
            </a:pPr>
            <a:r>
              <a:rPr lang="zh-CN" altLang="en-US" sz="2400" dirty="0">
                <a:solidFill>
                  <a:srgbClr val="6B799C"/>
                </a:solidFill>
              </a:rPr>
              <a:t>小学阶段的学生往往表现出较强的集体荣誉感、较高的学习活动热情以及较好的配合度，在数学教学中可以合理利用小学生这类突出的意志品质，设置恰当的活动引入的内容，激发小学生的学习兴趣和参与感，以趣引思，吸引小学生主动对要学的数学知识产生浓厚的兴趣，并产生学习新知识以解决数学问题的强烈欲望。</a:t>
            </a:r>
            <a:endParaRPr lang="en-US" altLang="zh-CN" sz="2400" dirty="0">
              <a:solidFill>
                <a:srgbClr val="6B799C"/>
              </a:solidFill>
            </a:endParaRPr>
          </a:p>
          <a:p>
            <a:pPr marL="342900" indent="-342900" fontAlgn="auto">
              <a:lnSpc>
                <a:spcPts val="3000"/>
              </a:lnSpc>
              <a:buFont typeface="Arial" panose="020B0604020202020204" pitchFamily="34" charset="0"/>
              <a:buChar char="•"/>
            </a:pPr>
            <a:r>
              <a:rPr lang="zh-CN" altLang="en-US" sz="2400" dirty="0">
                <a:solidFill>
                  <a:srgbClr val="6B799C"/>
                </a:solidFill>
              </a:rPr>
              <a:t>游戏导入法可以调动学生的研究主动性，通过寓教于乐的教学方法，激发学生多种感官参与学习过程，在游戏里进行合作、探讨和学习，也可以帮助学生加深对学习内容的印象。但是，在设置活动导入时需要考虑到课堂教学内容的容量、具体活动的操作难度、活动的管理难度等因素，所以该种导入方式在小学数学的常规性教学中出现得不多。</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80718" y="1488522"/>
            <a:ext cx="10385405" cy="4154984"/>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（五）直接导入</a:t>
            </a:r>
            <a:endParaRPr lang="zh-CN" altLang="en-US" sz="24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直接导入也就是“开门见山”式的导入，即教师在一节课开始的时候就直截了当地阐明本节课要学习的知识。这种方式看似“简单粗暴”，却能够“先发制人”，让学生迅速地集中注意力。对于小学生来说，每节课都是一个新的开始，每节课学习的内容也有所不同。</a:t>
            </a:r>
            <a:endParaRPr lang="en-US" altLang="zh-CN" sz="20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直接导入的方式最直接，也最易于操作，不需要教师再额外准备其他的导入资料，因此很多教师在日常教学中都倾向于选择这种方式。</a:t>
            </a:r>
            <a:endParaRPr lang="en-US" altLang="zh-CN" sz="20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但是直接并不等于生硬，而是指省去很多不必要说明的部分，使得教学更加直观、具体。当然，直接导入的使用不能过多，尤其在低年级教学中要慎用，否则容易演化成灌输式教学，导致学生的被动学习，进而阻碍学生批判性思维的发展。</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281055" y="2715561"/>
            <a:ext cx="53993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小学数学</a:t>
            </a:r>
            <a:r>
              <a:rPr lang="zh-CN" altLang="en-US" sz="4000" b="1" dirty="0">
                <a:solidFill>
                  <a:srgbClr val="6B799C"/>
                </a:solidFill>
                <a:latin typeface="幼圆" panose="02010509060101010101" pitchFamily="49" charset="-122"/>
                <a:ea typeface="幼圆" panose="02010509060101010101" pitchFamily="49" charset="-122"/>
                <a:sym typeface="+mn-ea"/>
              </a:rPr>
              <a:t>课堂导入的案例与分析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8014607" cy="707886"/>
          </a:xfrm>
          <a:prstGeom prst="rect">
            <a:avLst/>
          </a:prstGeom>
          <a:no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小学数学课堂导入的案例与分析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1012370" y="1853311"/>
            <a:ext cx="9960430" cy="2677656"/>
          </a:xfrm>
          <a:prstGeom prst="rect">
            <a:avLst/>
          </a:prstGeom>
          <a:noFill/>
        </p:spPr>
        <p:txBody>
          <a:bodyPr wrap="square">
            <a:spAutoFit/>
          </a:bodyPr>
          <a:lstStyle/>
          <a:p>
            <a:pPr marL="457200" indent="-457200">
              <a:buFont typeface="Arial" panose="020B0604020202020204" pitchFamily="34" charset="0"/>
              <a:buChar char="•"/>
            </a:pPr>
            <a:r>
              <a:rPr lang="zh-CN" altLang="en-US" sz="2800" dirty="0">
                <a:solidFill>
                  <a:srgbClr val="6B799C"/>
                </a:solidFill>
              </a:rPr>
              <a:t>课堂导入的重要性已为广大小学数学教师和数学教育研究者所熟知，很多学者也对此进行了研究。但是研究发现，课堂导入并没有引起一些教师的足够重视，他们习惯性和经验性地选择导入成为一种常态，而非遵循针对性和适切性的原则。本节将从相关研究中选取若干案例进行分析，以期为小学数学课堂导入技能的提升和课堂导入的研究提供参考。</a:t>
            </a:r>
            <a:endParaRPr lang="en-US" altLang="zh-CN" sz="28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一、优质课例中课堂导入的特征分析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826881" y="1625574"/>
            <a:ext cx="10452814" cy="4093428"/>
          </a:xfrm>
          <a:prstGeom prst="rect">
            <a:avLst/>
          </a:prstGeom>
          <a:noFill/>
        </p:spPr>
        <p:txBody>
          <a:bodyPr wrap="square">
            <a:spAutoFit/>
          </a:bodyPr>
          <a:lstStyle/>
          <a:p>
            <a:r>
              <a:rPr lang="zh-CN" altLang="en-US" sz="2000" dirty="0">
                <a:solidFill>
                  <a:srgbClr val="6B799C"/>
                </a:solidFill>
              </a:rPr>
              <a:t>马清宜采用</a:t>
            </a:r>
            <a:r>
              <a:rPr lang="en-US" altLang="zh-CN" sz="2000" dirty="0">
                <a:solidFill>
                  <a:srgbClr val="6B799C"/>
                </a:solidFill>
              </a:rPr>
              <a:t>Nvivo</a:t>
            </a:r>
            <a:r>
              <a:rPr lang="zh-CN" altLang="en-US" sz="2000" dirty="0">
                <a:solidFill>
                  <a:srgbClr val="6B799C"/>
                </a:solidFill>
              </a:rPr>
              <a:t>分析软件和</a:t>
            </a:r>
            <a:r>
              <a:rPr lang="en-US" altLang="zh-CN" sz="2000" dirty="0">
                <a:solidFill>
                  <a:srgbClr val="6B799C"/>
                </a:solidFill>
              </a:rPr>
              <a:t>ITIAS</a:t>
            </a:r>
            <a:r>
              <a:rPr lang="zh-CN" altLang="en-US" sz="2000" dirty="0">
                <a:solidFill>
                  <a:srgbClr val="6B799C"/>
                </a:solidFill>
              </a:rPr>
              <a:t>课堂互动分析系统对国家教育资源公共服务平台</a:t>
            </a:r>
            <a:r>
              <a:rPr lang="en-US" altLang="zh-CN" sz="2000" dirty="0">
                <a:solidFill>
                  <a:srgbClr val="6B799C"/>
                </a:solidFill>
              </a:rPr>
              <a:t>(1s1k.eduyun.cn)</a:t>
            </a:r>
            <a:r>
              <a:rPr lang="zh-CN" altLang="en-US" sz="2000" dirty="0">
                <a:solidFill>
                  <a:srgbClr val="6B799C"/>
                </a:solidFill>
              </a:rPr>
              <a:t>上的</a:t>
            </a:r>
            <a:r>
              <a:rPr lang="en-US" altLang="zh-CN" sz="2000" dirty="0">
                <a:solidFill>
                  <a:srgbClr val="6B799C"/>
                </a:solidFill>
              </a:rPr>
              <a:t>4</a:t>
            </a:r>
            <a:r>
              <a:rPr lang="zh-CN" altLang="en-US" sz="2000" dirty="0">
                <a:solidFill>
                  <a:srgbClr val="6B799C"/>
                </a:solidFill>
              </a:rPr>
              <a:t>个优质课进行分析，获得了课堂导入的若干特征。</a:t>
            </a:r>
            <a:endParaRPr lang="en-US" altLang="zh-CN" sz="2000" dirty="0">
              <a:solidFill>
                <a:srgbClr val="6B799C"/>
              </a:solidFill>
            </a:endParaRPr>
          </a:p>
          <a:p>
            <a:endParaRPr lang="en-US" altLang="zh-CN" sz="2000" dirty="0">
              <a:solidFill>
                <a:srgbClr val="6B799C"/>
              </a:solidFill>
            </a:endParaRPr>
          </a:p>
          <a:p>
            <a:r>
              <a:rPr lang="en-US" altLang="zh-CN" sz="2000" b="1" dirty="0">
                <a:solidFill>
                  <a:srgbClr val="6B799C"/>
                </a:solidFill>
              </a:rPr>
              <a:t>(</a:t>
            </a:r>
            <a:r>
              <a:rPr lang="zh-CN" altLang="zh-CN" sz="2000" b="1" dirty="0">
                <a:solidFill>
                  <a:srgbClr val="6B799C"/>
                </a:solidFill>
              </a:rPr>
              <a:t>一</a:t>
            </a:r>
            <a:r>
              <a:rPr lang="en-US" altLang="zh-CN" sz="2000" b="1" dirty="0">
                <a:solidFill>
                  <a:srgbClr val="6B799C"/>
                </a:solidFill>
              </a:rPr>
              <a:t>) </a:t>
            </a:r>
            <a:r>
              <a:rPr lang="zh-CN" altLang="zh-CN" sz="2000" b="1" dirty="0">
                <a:solidFill>
                  <a:srgbClr val="6B799C"/>
                </a:solidFill>
              </a:rPr>
              <a:t>情境导入案例的特征</a:t>
            </a:r>
          </a:p>
          <a:p>
            <a:r>
              <a:rPr lang="zh-CN" altLang="en-US" sz="2000" dirty="0">
                <a:solidFill>
                  <a:srgbClr val="6B799C"/>
                </a:solidFill>
              </a:rPr>
              <a:t>分析发现，在上述导入中，教师行为占比为</a:t>
            </a:r>
            <a:r>
              <a:rPr lang="en-US" altLang="zh-CN" sz="2000" dirty="0">
                <a:solidFill>
                  <a:srgbClr val="6B799C"/>
                </a:solidFill>
              </a:rPr>
              <a:t>61.79%</a:t>
            </a:r>
            <a:r>
              <a:rPr lang="zh-CN" altLang="en-US" sz="2000" dirty="0">
                <a:solidFill>
                  <a:srgbClr val="6B799C"/>
                </a:solidFill>
              </a:rPr>
              <a:t>，其中，占比较大的是</a:t>
            </a:r>
            <a:r>
              <a:rPr lang="en-US" altLang="zh-CN" sz="2000" dirty="0">
                <a:solidFill>
                  <a:srgbClr val="6B799C"/>
                </a:solidFill>
              </a:rPr>
              <a:t>26.78%</a:t>
            </a:r>
            <a:r>
              <a:rPr lang="zh-CN" altLang="en-US" sz="2000" dirty="0">
                <a:solidFill>
                  <a:srgbClr val="6B799C"/>
                </a:solidFill>
              </a:rPr>
              <a:t>的教师提出开放性问题行为和</a:t>
            </a:r>
            <a:r>
              <a:rPr lang="en-US" altLang="zh-CN" sz="2000" dirty="0">
                <a:solidFill>
                  <a:srgbClr val="6B799C"/>
                </a:solidFill>
              </a:rPr>
              <a:t>11.8%</a:t>
            </a:r>
            <a:r>
              <a:rPr lang="zh-CN" altLang="en-US" sz="2000" dirty="0">
                <a:solidFill>
                  <a:srgbClr val="6B799C"/>
                </a:solidFill>
              </a:rPr>
              <a:t>的教师讲授行为；学生行为占比为</a:t>
            </a:r>
            <a:r>
              <a:rPr lang="en-US" altLang="zh-CN" sz="2000" dirty="0">
                <a:solidFill>
                  <a:srgbClr val="6B799C"/>
                </a:solidFill>
              </a:rPr>
              <a:t>28.56%</a:t>
            </a:r>
            <a:r>
              <a:rPr lang="zh-CN" altLang="en-US" sz="2000" dirty="0">
                <a:solidFill>
                  <a:srgbClr val="6B799C"/>
                </a:solidFill>
              </a:rPr>
              <a:t>，呈现出较好的学生课堂语言行为趋势。其中占比较大的是</a:t>
            </a:r>
            <a:r>
              <a:rPr lang="en-US" altLang="zh-CN" sz="2000" dirty="0">
                <a:solidFill>
                  <a:srgbClr val="6B799C"/>
                </a:solidFill>
              </a:rPr>
              <a:t>23.21%</a:t>
            </a:r>
            <a:r>
              <a:rPr lang="zh-CN" altLang="en-US" sz="2000" dirty="0">
                <a:solidFill>
                  <a:srgbClr val="6B799C"/>
                </a:solidFill>
              </a:rPr>
              <a:t>的学生主动应答。说明该教师在导入环节能够充分调动学生学习的积极性，激发学生主动回答的欲望，使得课堂充满活力。结合视频也可以看出，在该案例中，学生在教师的引导下，学习热情高涨，争先恐后地想为“猪八戒”解决问题，对于教师提出的开放性问题，如“怎么撕一小块儿饼呢？”每一位同学都有自己的思考和见解。所以该案例呈现出教师主导、学生主体的教学结构。教师不仅是知识的传授者，更是课堂的引导者和促进者。</a:t>
            </a:r>
            <a:endParaRPr lang="en-US" altLang="zh-CN" sz="2000" dirty="0">
              <a:solidFill>
                <a:srgbClr val="6B799C"/>
              </a:solidFill>
            </a:endParaRPr>
          </a:p>
          <a:p>
            <a:endParaRPr lang="zh-CN" altLang="en-US" sz="2000" dirty="0">
              <a:solidFill>
                <a:srgbClr val="6B799C"/>
              </a:solidFill>
            </a:endParaRPr>
          </a:p>
        </p:txBody>
      </p:sp>
    </p:spTree>
    <p:extLst>
      <p:ext uri="{BB962C8B-B14F-4D97-AF65-F5344CB8AC3E}">
        <p14:creationId xmlns:p14="http://schemas.microsoft.com/office/powerpoint/2010/main" val="20249566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446407" cy="3416320"/>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第四章</a:t>
            </a:r>
          </a:p>
          <a:p>
            <a:pPr lvl="0" defTabSz="457200">
              <a:lnSpc>
                <a:spcPct val="150000"/>
              </a:lnSpc>
              <a:defRPr/>
            </a:pPr>
            <a:r>
              <a:rPr lang="zh-CN" altLang="en-US" sz="4800" b="1" dirty="0">
                <a:solidFill>
                  <a:srgbClr val="6B799C"/>
                </a:solidFill>
                <a:latin typeface="幼圆" panose="02010509060101010101" pitchFamily="49" charset="-122"/>
                <a:ea typeface="幼圆" panose="02010509060101010101" pitchFamily="49" charset="-122"/>
              </a:rPr>
              <a:t>小学数学课堂导入技能的认识与提高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一、优质课例中课堂导入的特征分析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724702" y="1173254"/>
            <a:ext cx="10657531" cy="5632311"/>
          </a:xfrm>
          <a:prstGeom prst="rect">
            <a:avLst/>
          </a:prstGeom>
          <a:noFill/>
        </p:spPr>
        <p:txBody>
          <a:bodyPr wrap="square">
            <a:spAutoFit/>
          </a:bodyPr>
          <a:lstStyle/>
          <a:p>
            <a:endParaRPr lang="en-US" altLang="zh-CN" sz="2000" dirty="0">
              <a:solidFill>
                <a:srgbClr val="6B799C"/>
              </a:solidFill>
            </a:endParaRPr>
          </a:p>
          <a:p>
            <a:r>
              <a:rPr lang="en-US" altLang="zh-CN" sz="2000" b="1" dirty="0">
                <a:solidFill>
                  <a:srgbClr val="6B799C"/>
                </a:solidFill>
              </a:rPr>
              <a:t>(</a:t>
            </a:r>
            <a:r>
              <a:rPr lang="zh-CN" altLang="en-US" sz="2000" b="1" dirty="0">
                <a:solidFill>
                  <a:srgbClr val="6B799C"/>
                </a:solidFill>
              </a:rPr>
              <a:t>二</a:t>
            </a:r>
            <a:r>
              <a:rPr lang="en-US" altLang="zh-CN" sz="2000" b="1" dirty="0">
                <a:solidFill>
                  <a:srgbClr val="6B799C"/>
                </a:solidFill>
              </a:rPr>
              <a:t>) </a:t>
            </a:r>
            <a:r>
              <a:rPr lang="zh-CN" altLang="en-US" sz="2000" b="1" dirty="0">
                <a:solidFill>
                  <a:srgbClr val="6B799C"/>
                </a:solidFill>
              </a:rPr>
              <a:t>问题导入案例的特征</a:t>
            </a:r>
            <a:endParaRPr lang="en-US" altLang="zh-CN" sz="2000" b="1" dirty="0">
              <a:solidFill>
                <a:srgbClr val="6B799C"/>
              </a:solidFill>
            </a:endParaRPr>
          </a:p>
          <a:p>
            <a:r>
              <a:rPr lang="zh-CN" altLang="en-US" sz="2000" dirty="0">
                <a:solidFill>
                  <a:srgbClr val="6B799C"/>
                </a:solidFill>
              </a:rPr>
              <a:t>分析发现，在课堂导入中</a:t>
            </a:r>
            <a:r>
              <a:rPr lang="en-US" altLang="zh-CN" sz="2000" dirty="0">
                <a:solidFill>
                  <a:srgbClr val="6B799C"/>
                </a:solidFill>
              </a:rPr>
              <a:t>,</a:t>
            </a:r>
            <a:r>
              <a:rPr lang="zh-CN" altLang="en-US" sz="2000" dirty="0">
                <a:solidFill>
                  <a:srgbClr val="6B799C"/>
                </a:solidFill>
              </a:rPr>
              <a:t>教师行为占比为</a:t>
            </a:r>
            <a:r>
              <a:rPr lang="en-US" altLang="zh-CN" sz="2000" dirty="0">
                <a:solidFill>
                  <a:srgbClr val="6B799C"/>
                </a:solidFill>
              </a:rPr>
              <a:t>58.75%</a:t>
            </a:r>
            <a:r>
              <a:rPr lang="zh-CN" altLang="en-US" sz="2000" dirty="0">
                <a:solidFill>
                  <a:srgbClr val="6B799C"/>
                </a:solidFill>
              </a:rPr>
              <a:t>，学生行为占比为</a:t>
            </a:r>
            <a:r>
              <a:rPr lang="en-US" altLang="zh-CN" sz="2000" dirty="0">
                <a:solidFill>
                  <a:srgbClr val="6B799C"/>
                </a:solidFill>
              </a:rPr>
              <a:t>30%</a:t>
            </a:r>
            <a:r>
              <a:rPr lang="zh-CN" altLang="en-US" sz="2000" dirty="0">
                <a:solidFill>
                  <a:srgbClr val="6B799C"/>
                </a:solidFill>
              </a:rPr>
              <a:t>。教师语言行为与学生语言行为的比率介于</a:t>
            </a:r>
            <a:r>
              <a:rPr lang="en-US" altLang="zh-CN" sz="2000" dirty="0">
                <a:solidFill>
                  <a:srgbClr val="6B799C"/>
                </a:solidFill>
              </a:rPr>
              <a:t>1</a:t>
            </a:r>
            <a:r>
              <a:rPr lang="zh-CN" altLang="en-US" sz="2000" dirty="0">
                <a:solidFill>
                  <a:srgbClr val="6B799C"/>
                </a:solidFill>
              </a:rPr>
              <a:t>与</a:t>
            </a:r>
            <a:r>
              <a:rPr lang="en-US" altLang="zh-CN" sz="2000" dirty="0">
                <a:solidFill>
                  <a:srgbClr val="6B799C"/>
                </a:solidFill>
              </a:rPr>
              <a:t>2</a:t>
            </a:r>
            <a:r>
              <a:rPr lang="zh-CN" altLang="en-US" sz="2000" dirty="0">
                <a:solidFill>
                  <a:srgbClr val="6B799C"/>
                </a:solidFill>
              </a:rPr>
              <a:t>之间。教师在提出导入部分需要解决的问题后，引导学生结合自己的生活实际思考如何作答，在学生作答的过程中教师及时反馈，在面对不恰当的回答，如“边看电视边吃零食”时，教师没有立刻批评指正而是引导全班同学思考这样的行为是否规范。该教师能够在有限的教学过程中给学生提供更多的课堂发言机会，让更多的学生表现自我，体现了学生是课堂主体的教学结构。</a:t>
            </a:r>
            <a:endParaRPr lang="en-US" altLang="zh-CN" sz="2000" dirty="0">
              <a:solidFill>
                <a:srgbClr val="6B799C"/>
              </a:solidFill>
            </a:endParaRPr>
          </a:p>
          <a:p>
            <a:endParaRPr lang="en-US" altLang="zh-CN" sz="2000" dirty="0">
              <a:solidFill>
                <a:srgbClr val="6B799C"/>
              </a:solidFill>
            </a:endParaRPr>
          </a:p>
          <a:p>
            <a:r>
              <a:rPr lang="en-US" altLang="zh-CN" sz="2000" b="1" dirty="0">
                <a:solidFill>
                  <a:srgbClr val="6B799C"/>
                </a:solidFill>
              </a:rPr>
              <a:t>(</a:t>
            </a:r>
            <a:r>
              <a:rPr lang="zh-CN" altLang="en-US" sz="2000" b="1" dirty="0">
                <a:solidFill>
                  <a:srgbClr val="6B799C"/>
                </a:solidFill>
              </a:rPr>
              <a:t>三</a:t>
            </a:r>
            <a:r>
              <a:rPr lang="en-US" altLang="zh-CN" sz="2000" b="1" dirty="0">
                <a:solidFill>
                  <a:srgbClr val="6B799C"/>
                </a:solidFill>
              </a:rPr>
              <a:t>) </a:t>
            </a:r>
            <a:r>
              <a:rPr lang="zh-CN" altLang="en-US" sz="2000" b="1" dirty="0">
                <a:solidFill>
                  <a:srgbClr val="6B799C"/>
                </a:solidFill>
              </a:rPr>
              <a:t>复习导入案例的特征</a:t>
            </a:r>
            <a:endParaRPr lang="en-US" altLang="zh-CN" sz="2000" b="1" dirty="0">
              <a:solidFill>
                <a:srgbClr val="6B799C"/>
              </a:solidFill>
            </a:endParaRPr>
          </a:p>
          <a:p>
            <a:r>
              <a:rPr lang="zh-CN" altLang="en-US" sz="2000" dirty="0">
                <a:solidFill>
                  <a:srgbClr val="6B799C"/>
                </a:solidFill>
              </a:rPr>
              <a:t>分析发现，该案例中，教师行为占比为</a:t>
            </a:r>
            <a:r>
              <a:rPr lang="en-US" altLang="zh-CN" sz="2000" dirty="0">
                <a:solidFill>
                  <a:srgbClr val="6B799C"/>
                </a:solidFill>
              </a:rPr>
              <a:t>40.23%</a:t>
            </a:r>
            <a:r>
              <a:rPr lang="zh-CN" altLang="en-US" sz="2000" dirty="0">
                <a:solidFill>
                  <a:srgbClr val="6B799C"/>
                </a:solidFill>
              </a:rPr>
              <a:t>，其中占比较大的是教师提出开放性问题。学生行为占比为</a:t>
            </a:r>
            <a:r>
              <a:rPr lang="en-US" altLang="zh-CN" sz="2000" dirty="0">
                <a:solidFill>
                  <a:srgbClr val="6B799C"/>
                </a:solidFill>
              </a:rPr>
              <a:t>43.68%</a:t>
            </a:r>
            <a:r>
              <a:rPr lang="zh-CN" altLang="en-US" sz="2000" dirty="0">
                <a:solidFill>
                  <a:srgbClr val="6B799C"/>
                </a:solidFill>
              </a:rPr>
              <a:t>，高于弗兰德斯提出的</a:t>
            </a:r>
            <a:r>
              <a:rPr lang="en-US" altLang="zh-CN" sz="2000" dirty="0">
                <a:solidFill>
                  <a:srgbClr val="6B799C"/>
                </a:solidFill>
              </a:rPr>
              <a:t>20%</a:t>
            </a:r>
            <a:r>
              <a:rPr lang="zh-CN" altLang="en-US" sz="2000" dirty="0">
                <a:solidFill>
                  <a:srgbClr val="6B799C"/>
                </a:solidFill>
              </a:rPr>
              <a:t>的标准值，呈现较好的学生课堂语言行为趋势。结合具体案例来看，在教师的提问中，学生主动应答和被动应答相结合，在教师的引导下学生从回忆计数器的用法过渡到用计数器拨新课中要用到的数，层层递进，学生在教师的引导下信心倍增，积极参与到课堂当中，逐步加深对知识的深度理解。该案例呈现教师主导、学生主体的教学结构。</a:t>
            </a:r>
          </a:p>
          <a:p>
            <a:endParaRPr lang="en-US" altLang="zh-CN" sz="2000" dirty="0">
              <a:solidFill>
                <a:srgbClr val="6B799C"/>
              </a:solidFill>
            </a:endParaRPr>
          </a:p>
          <a:p>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一、优质课例中课堂导入的特征分析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826881" y="1173254"/>
            <a:ext cx="10657531" cy="2862322"/>
          </a:xfrm>
          <a:prstGeom prst="rect">
            <a:avLst/>
          </a:prstGeom>
          <a:noFill/>
        </p:spPr>
        <p:txBody>
          <a:bodyPr wrap="square">
            <a:spAutoFit/>
          </a:bodyPr>
          <a:lstStyle/>
          <a:p>
            <a:endParaRPr lang="en-US" altLang="zh-CN" sz="2000" dirty="0">
              <a:solidFill>
                <a:srgbClr val="6B799C"/>
              </a:solidFill>
            </a:endParaRPr>
          </a:p>
          <a:p>
            <a:r>
              <a:rPr lang="en-US" altLang="zh-CN" sz="2000" b="1" dirty="0">
                <a:solidFill>
                  <a:srgbClr val="6B799C"/>
                </a:solidFill>
              </a:rPr>
              <a:t>(</a:t>
            </a:r>
            <a:r>
              <a:rPr lang="zh-CN" altLang="en-US" sz="2000" b="1" dirty="0">
                <a:solidFill>
                  <a:srgbClr val="6B799C"/>
                </a:solidFill>
              </a:rPr>
              <a:t>四</a:t>
            </a:r>
            <a:r>
              <a:rPr lang="en-US" altLang="zh-CN" sz="2000" b="1" dirty="0">
                <a:solidFill>
                  <a:srgbClr val="6B799C"/>
                </a:solidFill>
              </a:rPr>
              <a:t>) </a:t>
            </a:r>
            <a:r>
              <a:rPr lang="zh-CN" altLang="en-US" sz="2000" b="1" dirty="0">
                <a:solidFill>
                  <a:srgbClr val="6B799C"/>
                </a:solidFill>
              </a:rPr>
              <a:t>游戏导入案例的特征</a:t>
            </a:r>
            <a:endParaRPr lang="en-US" altLang="zh-CN" sz="2000" b="1" dirty="0">
              <a:solidFill>
                <a:srgbClr val="6B799C"/>
              </a:solidFill>
            </a:endParaRPr>
          </a:p>
          <a:p>
            <a:r>
              <a:rPr lang="zh-CN" altLang="en-US" sz="2000" dirty="0">
                <a:solidFill>
                  <a:srgbClr val="6B799C"/>
                </a:solidFill>
              </a:rPr>
              <a:t>分析发现，案例中，教师行为占比为</a:t>
            </a:r>
            <a:r>
              <a:rPr lang="en-US" altLang="zh-CN" sz="2000" dirty="0">
                <a:solidFill>
                  <a:srgbClr val="6B799C"/>
                </a:solidFill>
              </a:rPr>
              <a:t>21.15%</a:t>
            </a:r>
            <a:r>
              <a:rPr lang="zh-CN" altLang="en-US" sz="2000" dirty="0">
                <a:solidFill>
                  <a:srgbClr val="6B799C"/>
                </a:solidFill>
              </a:rPr>
              <a:t>，学生行为占比为</a:t>
            </a:r>
            <a:r>
              <a:rPr lang="en-US" altLang="zh-CN" sz="2000" dirty="0">
                <a:solidFill>
                  <a:srgbClr val="6B799C"/>
                </a:solidFill>
              </a:rPr>
              <a:t>21.15%</a:t>
            </a:r>
            <a:r>
              <a:rPr lang="zh-CN" altLang="en-US" sz="2000" dirty="0">
                <a:solidFill>
                  <a:srgbClr val="6B799C"/>
                </a:solidFill>
              </a:rPr>
              <a:t>，教师操作多媒体行为占比为</a:t>
            </a:r>
            <a:r>
              <a:rPr lang="en-US" altLang="zh-CN" sz="2000" dirty="0">
                <a:solidFill>
                  <a:srgbClr val="6B799C"/>
                </a:solidFill>
              </a:rPr>
              <a:t>51.92%</a:t>
            </a:r>
            <a:r>
              <a:rPr lang="zh-CN" altLang="en-US" sz="2000" dirty="0">
                <a:solidFill>
                  <a:srgbClr val="6B799C"/>
                </a:solidFill>
              </a:rPr>
              <a:t>，即教师使用多媒体呈现教学内容是本节课的重要组成部分。结合具体视频来看，该教师并没有过多地依赖多媒体技术，而是利用多媒体作为课堂演示的工具。教师在演示时会适当地结合自己的讲解，恰当地告知学生课堂内容当中体现的数学方法、贯穿的数学思想。该教师以引导者的角色出现</a:t>
            </a:r>
            <a:r>
              <a:rPr lang="en-US" altLang="zh-CN" sz="2000" dirty="0">
                <a:solidFill>
                  <a:srgbClr val="6B799C"/>
                </a:solidFill>
              </a:rPr>
              <a:t>,</a:t>
            </a:r>
            <a:r>
              <a:rPr lang="zh-CN" altLang="en-US" sz="2000" dirty="0">
                <a:solidFill>
                  <a:srgbClr val="6B799C"/>
                </a:solidFill>
              </a:rPr>
              <a:t>利用多媒体技术来帮助学生更好地理解游戏内容，学生在教师的引导下，主动应答和被动应答相结合，积极地参与到课堂当中。该案例为教师主导、学生为主体的教学结构。</a:t>
            </a:r>
          </a:p>
        </p:txBody>
      </p:sp>
    </p:spTree>
    <p:extLst>
      <p:ext uri="{BB962C8B-B14F-4D97-AF65-F5344CB8AC3E}">
        <p14:creationId xmlns:p14="http://schemas.microsoft.com/office/powerpoint/2010/main" val="131614851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二、课堂导入案例的比较分析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826881" y="1173254"/>
            <a:ext cx="10657531" cy="5940088"/>
          </a:xfrm>
          <a:prstGeom prst="rect">
            <a:avLst/>
          </a:prstGeom>
          <a:noFill/>
        </p:spPr>
        <p:txBody>
          <a:bodyPr wrap="square">
            <a:spAutoFit/>
          </a:bodyPr>
          <a:lstStyle/>
          <a:p>
            <a:endParaRPr lang="en-US" altLang="zh-CN" sz="2000" dirty="0">
              <a:solidFill>
                <a:srgbClr val="6B799C"/>
              </a:solidFill>
            </a:endParaRPr>
          </a:p>
          <a:p>
            <a:r>
              <a:rPr lang="zh-CN" altLang="en-US" sz="2000" dirty="0">
                <a:solidFill>
                  <a:srgbClr val="6B799C"/>
                </a:solidFill>
              </a:rPr>
              <a:t>徐蕾采用课堂观察和访谈的方式分别对有十三年教学经验的</a:t>
            </a:r>
            <a:r>
              <a:rPr lang="en-US" altLang="zh-CN" sz="2000" dirty="0">
                <a:solidFill>
                  <a:srgbClr val="6B799C"/>
                </a:solidFill>
              </a:rPr>
              <a:t>A</a:t>
            </a:r>
            <a:r>
              <a:rPr lang="zh-CN" altLang="en-US" sz="2000" dirty="0">
                <a:solidFill>
                  <a:srgbClr val="6B799C"/>
                </a:solidFill>
              </a:rPr>
              <a:t>教师和有三年教学经验的</a:t>
            </a:r>
            <a:r>
              <a:rPr lang="en-US" altLang="zh-CN" sz="2000" dirty="0">
                <a:solidFill>
                  <a:srgbClr val="6B799C"/>
                </a:solidFill>
              </a:rPr>
              <a:t>B</a:t>
            </a:r>
            <a:r>
              <a:rPr lang="zh-CN" altLang="en-US" sz="2000" dirty="0">
                <a:solidFill>
                  <a:srgbClr val="6B799C"/>
                </a:solidFill>
              </a:rPr>
              <a:t>教师进行研究，比较两位小学数学教师的课堂导入存在哪些相似点和差异点，并进行了分析。</a:t>
            </a:r>
            <a:endParaRPr lang="en-US" altLang="zh-CN" sz="2000" dirty="0">
              <a:solidFill>
                <a:srgbClr val="6B799C"/>
              </a:solidFill>
            </a:endParaRPr>
          </a:p>
          <a:p>
            <a:endParaRPr lang="en-US" altLang="zh-CN" sz="2000" dirty="0">
              <a:solidFill>
                <a:srgbClr val="6B799C"/>
              </a:solidFill>
            </a:endParaRPr>
          </a:p>
          <a:p>
            <a:r>
              <a:rPr lang="en-US" altLang="zh-CN" sz="2000" b="1" dirty="0">
                <a:solidFill>
                  <a:srgbClr val="6B799C"/>
                </a:solidFill>
              </a:rPr>
              <a:t>(</a:t>
            </a:r>
            <a:r>
              <a:rPr lang="zh-CN" altLang="en-US" sz="2000" b="1" dirty="0">
                <a:solidFill>
                  <a:srgbClr val="6B799C"/>
                </a:solidFill>
              </a:rPr>
              <a:t>一</a:t>
            </a:r>
            <a:r>
              <a:rPr lang="en-US" altLang="zh-CN" sz="2000" b="1" dirty="0">
                <a:solidFill>
                  <a:srgbClr val="6B799C"/>
                </a:solidFill>
              </a:rPr>
              <a:t>) </a:t>
            </a:r>
            <a:r>
              <a:rPr lang="zh-CN" altLang="en-US" sz="2000" b="1" dirty="0">
                <a:solidFill>
                  <a:srgbClr val="6B799C"/>
                </a:solidFill>
              </a:rPr>
              <a:t>教学课例概述</a:t>
            </a:r>
            <a:r>
              <a:rPr lang="en-US" altLang="zh-CN" sz="2000" b="1" dirty="0">
                <a:solidFill>
                  <a:srgbClr val="6B799C"/>
                </a:solidFill>
              </a:rPr>
              <a:t>【</a:t>
            </a:r>
            <a:r>
              <a:rPr lang="zh-CN" altLang="en-US" sz="2000" b="1" dirty="0">
                <a:solidFill>
                  <a:srgbClr val="6B799C"/>
                </a:solidFill>
              </a:rPr>
              <a:t>内容详见</a:t>
            </a:r>
            <a:r>
              <a:rPr lang="en-US" altLang="zh-CN" sz="2000" b="1" dirty="0">
                <a:solidFill>
                  <a:srgbClr val="6B799C"/>
                </a:solidFill>
              </a:rPr>
              <a:t>P101-P106】</a:t>
            </a:r>
          </a:p>
          <a:p>
            <a:endParaRPr lang="en-US" altLang="zh-CN" sz="2000" dirty="0">
              <a:solidFill>
                <a:srgbClr val="6B799C"/>
              </a:solidFill>
            </a:endParaRPr>
          </a:p>
          <a:p>
            <a:r>
              <a:rPr lang="en-US" altLang="zh-CN" sz="2000" dirty="0">
                <a:solidFill>
                  <a:srgbClr val="6B799C"/>
                </a:solidFill>
              </a:rPr>
              <a:t>1. “</a:t>
            </a:r>
            <a:r>
              <a:rPr lang="zh-CN" altLang="en-US" sz="2000" dirty="0">
                <a:solidFill>
                  <a:srgbClr val="6B799C"/>
                </a:solidFill>
              </a:rPr>
              <a:t>用字母表示数”的课堂导入</a:t>
            </a:r>
            <a:endParaRPr lang="en-US" altLang="zh-CN" sz="2000" dirty="0">
              <a:solidFill>
                <a:srgbClr val="6B799C"/>
              </a:solidFill>
            </a:endParaRPr>
          </a:p>
          <a:p>
            <a:pPr marL="457200" indent="-457200">
              <a:buAutoNum type="arabicParenBoth"/>
            </a:pPr>
            <a:r>
              <a:rPr lang="en-US" altLang="zh-CN" sz="2000" dirty="0">
                <a:solidFill>
                  <a:srgbClr val="6B799C"/>
                </a:solidFill>
              </a:rPr>
              <a:t>A</a:t>
            </a:r>
            <a:r>
              <a:rPr lang="zh-CN" altLang="en-US" sz="2000" dirty="0">
                <a:solidFill>
                  <a:srgbClr val="6B799C"/>
                </a:solidFill>
              </a:rPr>
              <a:t>教师的导入实录</a:t>
            </a:r>
            <a:endParaRPr lang="en-US" altLang="zh-CN" sz="2000" dirty="0">
              <a:solidFill>
                <a:srgbClr val="6B799C"/>
              </a:solidFill>
            </a:endParaRPr>
          </a:p>
          <a:p>
            <a:pPr marL="457200" indent="-457200">
              <a:buAutoNum type="arabicParenBoth"/>
            </a:pPr>
            <a:r>
              <a:rPr lang="en-US" altLang="zh-CN" sz="2000" dirty="0">
                <a:solidFill>
                  <a:srgbClr val="6B799C"/>
                </a:solidFill>
              </a:rPr>
              <a:t> B</a:t>
            </a:r>
            <a:r>
              <a:rPr lang="zh-CN" altLang="en-US" sz="2000" dirty="0">
                <a:solidFill>
                  <a:srgbClr val="6B799C"/>
                </a:solidFill>
              </a:rPr>
              <a:t>教师的导入实录</a:t>
            </a:r>
            <a:endParaRPr lang="en-US" altLang="zh-CN" sz="2000" dirty="0">
              <a:solidFill>
                <a:srgbClr val="6B799C"/>
              </a:solidFill>
            </a:endParaRPr>
          </a:p>
          <a:p>
            <a:r>
              <a:rPr lang="en-US" altLang="zh-CN" sz="2000" dirty="0">
                <a:solidFill>
                  <a:srgbClr val="6B799C"/>
                </a:solidFill>
              </a:rPr>
              <a:t>2. “</a:t>
            </a:r>
            <a:r>
              <a:rPr lang="zh-CN" altLang="en-US" sz="2000" dirty="0">
                <a:solidFill>
                  <a:srgbClr val="6B799C"/>
                </a:solidFill>
              </a:rPr>
              <a:t>平行四边形的面积”的课堂导入</a:t>
            </a:r>
          </a:p>
          <a:p>
            <a:pPr marL="457200" indent="-457200">
              <a:buAutoNum type="arabicParenBoth"/>
            </a:pPr>
            <a:r>
              <a:rPr lang="en-US" altLang="zh-CN" sz="2000" dirty="0">
                <a:solidFill>
                  <a:srgbClr val="6B799C"/>
                </a:solidFill>
              </a:rPr>
              <a:t>A</a:t>
            </a:r>
            <a:r>
              <a:rPr lang="zh-CN" altLang="en-US" sz="2000" dirty="0">
                <a:solidFill>
                  <a:srgbClr val="6B799C"/>
                </a:solidFill>
              </a:rPr>
              <a:t>教师的导入实录</a:t>
            </a:r>
            <a:endParaRPr lang="en-US" altLang="zh-CN" sz="2000" dirty="0">
              <a:solidFill>
                <a:srgbClr val="6B799C"/>
              </a:solidFill>
            </a:endParaRPr>
          </a:p>
          <a:p>
            <a:pPr marL="457200" indent="-457200">
              <a:buAutoNum type="arabicParenBoth"/>
            </a:pPr>
            <a:r>
              <a:rPr lang="en-US" altLang="zh-CN" sz="2000" dirty="0">
                <a:solidFill>
                  <a:srgbClr val="6B799C"/>
                </a:solidFill>
              </a:rPr>
              <a:t> B</a:t>
            </a:r>
            <a:r>
              <a:rPr lang="zh-CN" altLang="en-US" sz="2000" dirty="0">
                <a:solidFill>
                  <a:srgbClr val="6B799C"/>
                </a:solidFill>
              </a:rPr>
              <a:t>教师的导入实录</a:t>
            </a:r>
            <a:endParaRPr lang="en-US" altLang="zh-CN" sz="2000" dirty="0">
              <a:solidFill>
                <a:srgbClr val="6B799C"/>
              </a:solidFill>
            </a:endParaRPr>
          </a:p>
          <a:p>
            <a:r>
              <a:rPr lang="en-US" altLang="zh-CN" sz="2000" dirty="0">
                <a:solidFill>
                  <a:srgbClr val="6B799C"/>
                </a:solidFill>
              </a:rPr>
              <a:t>3. “</a:t>
            </a:r>
            <a:r>
              <a:rPr lang="zh-CN" altLang="en-US" sz="2000" dirty="0">
                <a:solidFill>
                  <a:srgbClr val="6B799C"/>
                </a:solidFill>
              </a:rPr>
              <a:t>可能性”的课堂导入</a:t>
            </a:r>
            <a:endParaRPr lang="en-US" altLang="zh-CN" sz="2000" dirty="0">
              <a:solidFill>
                <a:srgbClr val="6B799C"/>
              </a:solidFill>
            </a:endParaRPr>
          </a:p>
          <a:p>
            <a:pPr marL="457200" indent="-457200">
              <a:buAutoNum type="arabicParenBoth"/>
            </a:pPr>
            <a:r>
              <a:rPr lang="en-US" altLang="zh-CN" sz="2000" dirty="0">
                <a:solidFill>
                  <a:srgbClr val="6B799C"/>
                </a:solidFill>
              </a:rPr>
              <a:t>A</a:t>
            </a:r>
            <a:r>
              <a:rPr lang="zh-CN" altLang="en-US" sz="2000" dirty="0">
                <a:solidFill>
                  <a:srgbClr val="6B799C"/>
                </a:solidFill>
              </a:rPr>
              <a:t>教师的导入实录</a:t>
            </a:r>
            <a:endParaRPr lang="en-US" altLang="zh-CN" sz="2000" dirty="0">
              <a:solidFill>
                <a:srgbClr val="6B799C"/>
              </a:solidFill>
            </a:endParaRPr>
          </a:p>
          <a:p>
            <a:pPr marL="457200" indent="-457200">
              <a:buAutoNum type="arabicParenBoth"/>
            </a:pPr>
            <a:r>
              <a:rPr lang="en-US" altLang="zh-CN" sz="2000" dirty="0">
                <a:solidFill>
                  <a:srgbClr val="6B799C"/>
                </a:solidFill>
              </a:rPr>
              <a:t>B</a:t>
            </a:r>
            <a:r>
              <a:rPr lang="zh-CN" altLang="en-US" sz="2000" dirty="0">
                <a:solidFill>
                  <a:srgbClr val="6B799C"/>
                </a:solidFill>
              </a:rPr>
              <a:t>教师的导入实录</a:t>
            </a:r>
            <a:endParaRPr lang="en-US" altLang="zh-CN" sz="2000" dirty="0">
              <a:solidFill>
                <a:srgbClr val="6B799C"/>
              </a:solidFill>
            </a:endParaRPr>
          </a:p>
          <a:p>
            <a:r>
              <a:rPr lang="en-US" altLang="zh-CN" sz="2000" dirty="0">
                <a:solidFill>
                  <a:srgbClr val="6B799C"/>
                </a:solidFill>
              </a:rPr>
              <a:t>4. “</a:t>
            </a:r>
            <a:r>
              <a:rPr lang="zh-CN" altLang="en-US" sz="2000" dirty="0">
                <a:solidFill>
                  <a:srgbClr val="6B799C"/>
                </a:solidFill>
              </a:rPr>
              <a:t>植树问题”的课堂导入</a:t>
            </a:r>
            <a:endParaRPr lang="en-US" altLang="zh-CN" sz="2000" dirty="0">
              <a:solidFill>
                <a:srgbClr val="6B799C"/>
              </a:solidFill>
            </a:endParaRPr>
          </a:p>
          <a:p>
            <a:pPr marL="457200" indent="-457200">
              <a:buAutoNum type="arabicParenBoth"/>
            </a:pPr>
            <a:r>
              <a:rPr lang="en-US" altLang="zh-CN" sz="2000" dirty="0">
                <a:solidFill>
                  <a:srgbClr val="6B799C"/>
                </a:solidFill>
              </a:rPr>
              <a:t>A</a:t>
            </a:r>
            <a:r>
              <a:rPr lang="zh-CN" altLang="en-US" sz="2000" dirty="0">
                <a:solidFill>
                  <a:srgbClr val="6B799C"/>
                </a:solidFill>
              </a:rPr>
              <a:t>教师的导入实录</a:t>
            </a:r>
            <a:endParaRPr lang="en-US" altLang="zh-CN" sz="2000" dirty="0">
              <a:solidFill>
                <a:srgbClr val="6B799C"/>
              </a:solidFill>
            </a:endParaRPr>
          </a:p>
          <a:p>
            <a:pPr marL="457200" indent="-457200">
              <a:buAutoNum type="arabicParenBoth"/>
            </a:pPr>
            <a:r>
              <a:rPr lang="en-US" altLang="zh-CN" sz="2000" dirty="0">
                <a:solidFill>
                  <a:srgbClr val="6B799C"/>
                </a:solidFill>
              </a:rPr>
              <a:t>B</a:t>
            </a:r>
            <a:r>
              <a:rPr lang="zh-CN" altLang="en-US" sz="2000" dirty="0">
                <a:solidFill>
                  <a:srgbClr val="6B799C"/>
                </a:solidFill>
              </a:rPr>
              <a:t>教师的导入实录</a:t>
            </a:r>
            <a:endParaRPr lang="en-US" altLang="zh-CN" sz="2000" dirty="0">
              <a:solidFill>
                <a:srgbClr val="6B799C"/>
              </a:solidFill>
            </a:endParaRPr>
          </a:p>
          <a:p>
            <a:endParaRPr lang="en-US" altLang="zh-CN" sz="2000" dirty="0">
              <a:solidFill>
                <a:srgbClr val="6B799C"/>
              </a:solidFill>
            </a:endParaRPr>
          </a:p>
        </p:txBody>
      </p:sp>
    </p:spTree>
    <p:extLst>
      <p:ext uri="{BB962C8B-B14F-4D97-AF65-F5344CB8AC3E}">
        <p14:creationId xmlns:p14="http://schemas.microsoft.com/office/powerpoint/2010/main" val="983428708"/>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二、课堂导入案例的比较分析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219049" y="917912"/>
            <a:ext cx="11750721" cy="5940088"/>
          </a:xfrm>
          <a:prstGeom prst="rect">
            <a:avLst/>
          </a:prstGeom>
          <a:noFill/>
        </p:spPr>
        <p:txBody>
          <a:bodyPr wrap="square">
            <a:spAutoFit/>
          </a:bodyPr>
          <a:lstStyle/>
          <a:p>
            <a:endParaRPr lang="en-US" altLang="zh-CN" sz="2000" dirty="0">
              <a:solidFill>
                <a:srgbClr val="6B799C"/>
              </a:solidFill>
            </a:endParaRPr>
          </a:p>
          <a:p>
            <a:r>
              <a:rPr lang="en-US" altLang="zh-CN" sz="2000" b="1" dirty="0">
                <a:solidFill>
                  <a:srgbClr val="6B799C"/>
                </a:solidFill>
              </a:rPr>
              <a:t>(</a:t>
            </a:r>
            <a:r>
              <a:rPr lang="zh-CN" altLang="en-US" sz="2000" b="1" dirty="0">
                <a:solidFill>
                  <a:srgbClr val="6B799C"/>
                </a:solidFill>
              </a:rPr>
              <a:t>二</a:t>
            </a:r>
            <a:r>
              <a:rPr lang="en-US" altLang="zh-CN" sz="2000" b="1" dirty="0">
                <a:solidFill>
                  <a:srgbClr val="6B799C"/>
                </a:solidFill>
              </a:rPr>
              <a:t>)</a:t>
            </a:r>
            <a:r>
              <a:rPr lang="zh-CN" altLang="en-US" sz="2000" b="1" dirty="0">
                <a:solidFill>
                  <a:srgbClr val="6B799C"/>
                </a:solidFill>
              </a:rPr>
              <a:t>两位教师课堂导入的相似点</a:t>
            </a:r>
            <a:endParaRPr lang="en-US" altLang="zh-CN" sz="2000" b="1" dirty="0">
              <a:solidFill>
                <a:srgbClr val="6B799C"/>
              </a:solidFill>
            </a:endParaRPr>
          </a:p>
          <a:p>
            <a:r>
              <a:rPr lang="en-US" altLang="zh-CN" sz="2000" dirty="0">
                <a:solidFill>
                  <a:srgbClr val="6B799C"/>
                </a:solidFill>
              </a:rPr>
              <a:t>1. </a:t>
            </a:r>
            <a:r>
              <a:rPr lang="zh-CN" altLang="zh-CN" sz="2000" dirty="0">
                <a:solidFill>
                  <a:srgbClr val="6B799C"/>
                </a:solidFill>
              </a:rPr>
              <a:t>对于数学课堂导入的认识较为深刻</a:t>
            </a:r>
            <a:endParaRPr lang="en-US" altLang="zh-CN" sz="2000" dirty="0">
              <a:solidFill>
                <a:srgbClr val="6B799C"/>
              </a:solidFill>
            </a:endParaRPr>
          </a:p>
          <a:p>
            <a:r>
              <a:rPr lang="zh-CN" altLang="zh-CN" sz="2000" dirty="0">
                <a:solidFill>
                  <a:srgbClr val="6B799C"/>
                </a:solidFill>
              </a:rPr>
              <a:t>通过课堂观察和课后访谈发现，两位教师对于课堂导入的重要性都有着比较清晰的认识，并对于数学课堂导入都有着自己独到的见解，课堂教学中能根据不同的教学内容以及不同的教学目标选择不同的课堂导入方法。他们都认为导入环节对于吸引学生的注意力、激发学生的兴趣、调动学生的积极性等方面有重要的作用。他们在教学中会利用课堂导入环节来引出课题，并且希望通过导入环节的有效实施来激发学生的学习动机，调动学生学习的积极性，使整个课堂教学能够得到良性发展。</a:t>
            </a:r>
          </a:p>
          <a:p>
            <a:r>
              <a:rPr lang="en-US" altLang="zh-CN" sz="2000" dirty="0">
                <a:solidFill>
                  <a:srgbClr val="6B799C"/>
                </a:solidFill>
              </a:rPr>
              <a:t> </a:t>
            </a:r>
            <a:endParaRPr lang="zh-CN" altLang="zh-CN" sz="2000" dirty="0">
              <a:solidFill>
                <a:srgbClr val="6B799C"/>
              </a:solidFill>
            </a:endParaRPr>
          </a:p>
          <a:p>
            <a:r>
              <a:rPr lang="en-US" altLang="zh-CN" sz="2000" dirty="0">
                <a:solidFill>
                  <a:srgbClr val="6B799C"/>
                </a:solidFill>
              </a:rPr>
              <a:t>2. </a:t>
            </a:r>
            <a:r>
              <a:rPr lang="zh-CN" altLang="zh-CN" sz="2000" dirty="0">
                <a:solidFill>
                  <a:srgbClr val="6B799C"/>
                </a:solidFill>
              </a:rPr>
              <a:t>对于学生参与课堂导入环节较为重视</a:t>
            </a:r>
          </a:p>
          <a:p>
            <a:r>
              <a:rPr lang="zh-CN" altLang="zh-CN" sz="2000" dirty="0">
                <a:solidFill>
                  <a:srgbClr val="6B799C"/>
                </a:solidFill>
              </a:rPr>
              <a:t>研究发现，两位教师在课堂导入时大多采用的是师生共导的方式，也就是教师通过设计课堂导入环节，运用不同的方法如提问法、谈话法等，使学生在教师的引导下积极主动地参与到课堂导入的过程中去，这很好地体现了以学生为中心的教育理念。</a:t>
            </a:r>
          </a:p>
          <a:p>
            <a:r>
              <a:rPr lang="en-US" altLang="zh-CN" sz="2000" dirty="0">
                <a:solidFill>
                  <a:srgbClr val="6B799C"/>
                </a:solidFill>
              </a:rPr>
              <a:t> </a:t>
            </a:r>
            <a:endParaRPr lang="zh-CN" altLang="zh-CN" sz="2000" dirty="0">
              <a:solidFill>
                <a:srgbClr val="6B799C"/>
              </a:solidFill>
            </a:endParaRPr>
          </a:p>
          <a:p>
            <a:r>
              <a:rPr lang="en-US" altLang="zh-CN" sz="2000" dirty="0">
                <a:solidFill>
                  <a:srgbClr val="6B799C"/>
                </a:solidFill>
              </a:rPr>
              <a:t>3. </a:t>
            </a:r>
            <a:r>
              <a:rPr lang="zh-CN" altLang="zh-CN" sz="2000" dirty="0">
                <a:solidFill>
                  <a:srgbClr val="6B799C"/>
                </a:solidFill>
              </a:rPr>
              <a:t>对于数学知识的讲解较为重视</a:t>
            </a:r>
          </a:p>
          <a:p>
            <a:r>
              <a:rPr lang="zh-CN" altLang="zh-CN" sz="2000" dirty="0">
                <a:solidFill>
                  <a:srgbClr val="6B799C"/>
                </a:solidFill>
              </a:rPr>
              <a:t>两位教师在教学中都十分重视学生对数学知识的掌握，在课堂导入环节就比较紧密结合学科知识，能够通过运用合理的方式引出课题，使学生在课堂上的学习能够顺着教师预设的方向进行，并掌握必备的知识，达到基本的教学目标。课后反馈也表明，通过教师的教学，学生基本上都能够掌握必备的数学知识。</a:t>
            </a:r>
            <a:endParaRPr lang="en-US" altLang="zh-CN" sz="2000" dirty="0">
              <a:solidFill>
                <a:srgbClr val="6B799C"/>
              </a:solidFill>
            </a:endParaRPr>
          </a:p>
          <a:p>
            <a:endParaRPr lang="en-US" altLang="zh-CN" sz="2000" dirty="0">
              <a:solidFill>
                <a:srgbClr val="6B799C"/>
              </a:solidFill>
            </a:endParaRPr>
          </a:p>
        </p:txBody>
      </p:sp>
    </p:spTree>
    <p:extLst>
      <p:ext uri="{BB962C8B-B14F-4D97-AF65-F5344CB8AC3E}">
        <p14:creationId xmlns:p14="http://schemas.microsoft.com/office/powerpoint/2010/main" val="163292394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二、课堂导入案例的比较分析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219049" y="917912"/>
            <a:ext cx="11750721" cy="5940088"/>
          </a:xfrm>
          <a:prstGeom prst="rect">
            <a:avLst/>
          </a:prstGeom>
          <a:noFill/>
        </p:spPr>
        <p:txBody>
          <a:bodyPr wrap="square">
            <a:spAutoFit/>
          </a:bodyPr>
          <a:lstStyle/>
          <a:p>
            <a:endParaRPr lang="en-US" altLang="zh-CN" sz="2000" dirty="0">
              <a:solidFill>
                <a:srgbClr val="6B799C"/>
              </a:solidFill>
            </a:endParaRPr>
          </a:p>
          <a:p>
            <a:r>
              <a:rPr lang="en-US" altLang="zh-CN" sz="2000" b="1" dirty="0">
                <a:solidFill>
                  <a:srgbClr val="6B799C"/>
                </a:solidFill>
              </a:rPr>
              <a:t>(</a:t>
            </a:r>
            <a:r>
              <a:rPr lang="zh-CN" altLang="en-US" sz="2000" b="1" dirty="0">
                <a:solidFill>
                  <a:srgbClr val="6B799C"/>
                </a:solidFill>
              </a:rPr>
              <a:t>三</a:t>
            </a:r>
            <a:r>
              <a:rPr lang="en-US" altLang="zh-CN" sz="2000" b="1" dirty="0">
                <a:solidFill>
                  <a:srgbClr val="6B799C"/>
                </a:solidFill>
              </a:rPr>
              <a:t>) </a:t>
            </a:r>
            <a:r>
              <a:rPr lang="zh-CN" altLang="en-US" sz="2000" b="1" dirty="0">
                <a:solidFill>
                  <a:srgbClr val="6B799C"/>
                </a:solidFill>
              </a:rPr>
              <a:t>两位教师课堂导入的差异点</a:t>
            </a:r>
            <a:endParaRPr lang="en-US" altLang="zh-CN" sz="2000" b="1" dirty="0">
              <a:solidFill>
                <a:srgbClr val="6B799C"/>
              </a:solidFill>
            </a:endParaRPr>
          </a:p>
          <a:p>
            <a:r>
              <a:rPr lang="en-US" altLang="zh-CN" sz="2000" b="1" dirty="0">
                <a:solidFill>
                  <a:srgbClr val="6B799C"/>
                </a:solidFill>
              </a:rPr>
              <a:t>1. </a:t>
            </a:r>
            <a:r>
              <a:rPr lang="zh-CN" altLang="en-US" sz="2000" b="1" dirty="0">
                <a:solidFill>
                  <a:srgbClr val="6B799C"/>
                </a:solidFill>
              </a:rPr>
              <a:t>数学概念教学的课堂导入应注重新旧知识的联结</a:t>
            </a:r>
          </a:p>
          <a:p>
            <a:r>
              <a:rPr lang="zh-CN" altLang="en-US" sz="2000" dirty="0">
                <a:solidFill>
                  <a:srgbClr val="6B799C"/>
                </a:solidFill>
              </a:rPr>
              <a:t>数学概念对于学生来说比较陌生，学生理解起来比较困难，因此，教师在课堂导入的过程中要充分利用学生过去的知识经验，使学生在新旧知识之间建立起必要的联系，这样有利于学生对数学概念的理解和掌握。但是由于数学概念相对来说比较抽象，因此教师在对数学概念进行教学的过程中，也可以适当增加导入环节的趣味性，通过联系生活中的实际情境，从学生们耳熟能详的例子出发，这样更能够引起学生的共鸣，引起学生对问题进行积极的思考，从而使学生能够以较快的速度对数学概念形成初步的感知和理解。</a:t>
            </a:r>
          </a:p>
          <a:p>
            <a:r>
              <a:rPr lang="en-US" altLang="zh-CN" sz="2000" dirty="0">
                <a:solidFill>
                  <a:srgbClr val="6B799C"/>
                </a:solidFill>
              </a:rPr>
              <a:t> </a:t>
            </a:r>
            <a:endParaRPr lang="zh-CN" altLang="zh-CN" sz="2000" dirty="0">
              <a:solidFill>
                <a:srgbClr val="6B799C"/>
              </a:solidFill>
            </a:endParaRPr>
          </a:p>
          <a:p>
            <a:r>
              <a:rPr lang="en-US" altLang="zh-CN" sz="2000" b="1" dirty="0">
                <a:solidFill>
                  <a:srgbClr val="6B799C"/>
                </a:solidFill>
              </a:rPr>
              <a:t>2. </a:t>
            </a:r>
            <a:r>
              <a:rPr lang="zh-CN" altLang="en-US" sz="2000" b="1" dirty="0">
                <a:solidFill>
                  <a:srgbClr val="6B799C"/>
                </a:solidFill>
              </a:rPr>
              <a:t>图形与几何的课堂导入可从具体物体的认识入手</a:t>
            </a:r>
          </a:p>
          <a:p>
            <a:r>
              <a:rPr lang="zh-CN" altLang="en-US" sz="2000" dirty="0">
                <a:solidFill>
                  <a:srgbClr val="6B799C"/>
                </a:solidFill>
              </a:rPr>
              <a:t>图形与几何的内容较为抽象性，小学生往往难以认清其本质，课堂导入可以从具体物体入手，通过情境的创设，帮助学生形成抽象的几何知识。</a:t>
            </a:r>
            <a:r>
              <a:rPr lang="en-US" altLang="zh-CN" sz="2000" dirty="0">
                <a:solidFill>
                  <a:srgbClr val="6B799C"/>
                </a:solidFill>
              </a:rPr>
              <a:t> </a:t>
            </a:r>
          </a:p>
          <a:p>
            <a:endParaRPr lang="zh-CN" altLang="zh-CN" sz="2000" dirty="0">
              <a:solidFill>
                <a:srgbClr val="6B799C"/>
              </a:solidFill>
            </a:endParaRPr>
          </a:p>
          <a:p>
            <a:r>
              <a:rPr lang="en-US" altLang="zh-CN" sz="2000" b="1" dirty="0">
                <a:solidFill>
                  <a:srgbClr val="6B799C"/>
                </a:solidFill>
              </a:rPr>
              <a:t>3. </a:t>
            </a:r>
            <a:r>
              <a:rPr lang="zh-CN" altLang="en-US" sz="2000" b="1" dirty="0">
                <a:solidFill>
                  <a:srgbClr val="6B799C"/>
                </a:solidFill>
              </a:rPr>
              <a:t>概率与统计的课堂导入应注重知识本质的理解</a:t>
            </a:r>
          </a:p>
          <a:p>
            <a:r>
              <a:rPr lang="zh-CN" altLang="en-US" sz="2000" dirty="0">
                <a:solidFill>
                  <a:srgbClr val="6B799C"/>
                </a:solidFill>
              </a:rPr>
              <a:t>概率统计课的导入，教师一般会选用比较灵活的方式，如游戏、活动探究等导入方法，赋予学生较大的自主权，使学生能够在游戏与活动过程中自主进行学习。在“可能性”这节课中，两位教师都运用了游戏导入的方法来让学生感受可能性的大小，但是对于游戏的具体设计以及教师对于学生的提问等方面，两位教师表现出了一定程度的差异。</a:t>
            </a:r>
            <a:endParaRPr lang="en-US" altLang="zh-CN" sz="2000" dirty="0">
              <a:solidFill>
                <a:srgbClr val="6B799C"/>
              </a:solidFill>
            </a:endParaRPr>
          </a:p>
        </p:txBody>
      </p:sp>
    </p:spTree>
    <p:extLst>
      <p:ext uri="{BB962C8B-B14F-4D97-AF65-F5344CB8AC3E}">
        <p14:creationId xmlns:p14="http://schemas.microsoft.com/office/powerpoint/2010/main" val="34616735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二、课堂导入案例的比较分析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29167" y="1070739"/>
            <a:ext cx="10617273" cy="5632311"/>
          </a:xfrm>
          <a:prstGeom prst="rect">
            <a:avLst/>
          </a:prstGeom>
          <a:noFill/>
        </p:spPr>
        <p:txBody>
          <a:bodyPr wrap="square">
            <a:spAutoFit/>
          </a:bodyPr>
          <a:lstStyle/>
          <a:p>
            <a:endParaRPr lang="en-US" altLang="zh-CN" sz="2000" dirty="0">
              <a:solidFill>
                <a:srgbClr val="6B799C"/>
              </a:solidFill>
            </a:endParaRPr>
          </a:p>
          <a:p>
            <a:r>
              <a:rPr lang="en-US" altLang="zh-CN" sz="2000" b="1" dirty="0">
                <a:solidFill>
                  <a:srgbClr val="6B799C"/>
                </a:solidFill>
              </a:rPr>
              <a:t>4. </a:t>
            </a:r>
            <a:r>
              <a:rPr lang="zh-CN" altLang="en-US" sz="2000" b="1" dirty="0">
                <a:solidFill>
                  <a:srgbClr val="6B799C"/>
                </a:solidFill>
              </a:rPr>
              <a:t>综合与实践的课堂导入应以探究性问题为导向</a:t>
            </a:r>
          </a:p>
          <a:p>
            <a:r>
              <a:rPr lang="zh-CN" altLang="en-US" sz="2000" dirty="0">
                <a:solidFill>
                  <a:srgbClr val="6B799C"/>
                </a:solidFill>
              </a:rPr>
              <a:t>小学数学综合与实践的教学内容具有较强的综合性，大多具有生活情境，与社会生活联系密切，教学过程注重学生的活动和体验，可帮助学生积累活动经验。</a:t>
            </a:r>
            <a:endParaRPr lang="en-US" altLang="zh-CN" sz="2000" dirty="0">
              <a:solidFill>
                <a:srgbClr val="6B799C"/>
              </a:solidFill>
            </a:endParaRPr>
          </a:p>
          <a:p>
            <a:r>
              <a:rPr lang="en-US" altLang="zh-CN" sz="2000" dirty="0">
                <a:solidFill>
                  <a:srgbClr val="6B799C"/>
                </a:solidFill>
              </a:rPr>
              <a:t>A</a:t>
            </a:r>
            <a:r>
              <a:rPr lang="zh-CN" altLang="en-US" sz="2000" dirty="0">
                <a:solidFill>
                  <a:srgbClr val="6B799C"/>
                </a:solidFill>
              </a:rPr>
              <a:t>教师采用情境导入，以“多少个间隔”为核心问题，重点突出运用树与间隔“一一对应”的关系来完成数学建模，从少到多，让学生通过直观图示直接看到树与间隔必须按照“一一对应”的方法来计算，使学生在一开始便对问题解决有了非常清晰的思路，在此基础上再做适当变化学生也能够轻松应对了。</a:t>
            </a:r>
            <a:endParaRPr lang="en-US" altLang="zh-CN" sz="2000" dirty="0">
              <a:solidFill>
                <a:srgbClr val="6B799C"/>
              </a:solidFill>
            </a:endParaRPr>
          </a:p>
          <a:p>
            <a:r>
              <a:rPr lang="en-US" altLang="zh-CN" sz="2000" dirty="0">
                <a:solidFill>
                  <a:srgbClr val="6B799C"/>
                </a:solidFill>
              </a:rPr>
              <a:t>B</a:t>
            </a:r>
            <a:r>
              <a:rPr lang="zh-CN" altLang="en-US" sz="2000" dirty="0">
                <a:solidFill>
                  <a:srgbClr val="6B799C"/>
                </a:solidFill>
              </a:rPr>
              <a:t>教师在本节课所采用的导入方式是游戏导入，她在本节课的教学设计中，重视对植树问题所包含的三种可能情况的总结，也就是两端都栽树，两端都不栽树，一端栽树一端不栽树，并且要求学生牢牢记住这三种可能情况分别对应的公式，以便在面对这类问题时可以不假思索地直接加以利用。但是，导入所承载的内容过多，教师在导入环节也没有对游戏的原理进行总结说明，导致学生容易混淆。而且教师后面的教学活动也与这个游戏的内容差异较大，导致学生只能机械应用，不能灵活应对此类题型出现的各种可能变式，这与教师的导入没有抓住核心问题有很大关系。</a:t>
            </a:r>
          </a:p>
          <a:p>
            <a:r>
              <a:rPr lang="zh-CN" altLang="en-US" sz="2000" dirty="0">
                <a:solidFill>
                  <a:srgbClr val="6B799C"/>
                </a:solidFill>
              </a:rPr>
              <a:t>由此可见，课堂导入十分关键，而好的课堂导入，对教师的专业有较高的要求，教师需要具备较强的创新能力。</a:t>
            </a:r>
          </a:p>
          <a:p>
            <a:endParaRPr lang="zh-CN" altLang="en-US" sz="2000" dirty="0">
              <a:solidFill>
                <a:srgbClr val="6B799C"/>
              </a:solidFill>
            </a:endParaRPr>
          </a:p>
        </p:txBody>
      </p:sp>
    </p:spTree>
    <p:extLst>
      <p:ext uri="{BB962C8B-B14F-4D97-AF65-F5344CB8AC3E}">
        <p14:creationId xmlns:p14="http://schemas.microsoft.com/office/powerpoint/2010/main" val="131799292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933449" y="362853"/>
            <a:ext cx="9575327" cy="707886"/>
          </a:xfrm>
          <a:prstGeom prst="rect">
            <a:avLst/>
          </a:prstGeom>
          <a:noFill/>
        </p:spPr>
        <p:txBody>
          <a:bodyPr wrap="square">
            <a:spAutoFit/>
          </a:body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sym typeface="+mn-ea"/>
              </a:rPr>
              <a:t>二、课堂导入案例的比较分析</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228985" y="1322823"/>
            <a:ext cx="9880294" cy="4093428"/>
          </a:xfrm>
          <a:prstGeom prst="rect">
            <a:avLst/>
          </a:prstGeom>
          <a:noFill/>
        </p:spPr>
        <p:txBody>
          <a:bodyPr wrap="square">
            <a:spAutoFit/>
          </a:bodyPr>
          <a:lstStyle/>
          <a:p>
            <a:endParaRPr lang="en-US" altLang="zh-CN" sz="2000" dirty="0">
              <a:solidFill>
                <a:srgbClr val="6B799C"/>
              </a:solidFill>
            </a:endParaRPr>
          </a:p>
          <a:p>
            <a:r>
              <a:rPr lang="zh-CN" altLang="en-US" sz="2000" dirty="0">
                <a:solidFill>
                  <a:srgbClr val="6B799C"/>
                </a:solidFill>
              </a:rPr>
              <a:t>有学者提出了高效数学课堂导入应注意的五个角度，可作为教师设计教学时思考的内容：</a:t>
            </a:r>
            <a:endParaRPr lang="en-US" altLang="zh-CN" sz="2000" dirty="0">
              <a:solidFill>
                <a:srgbClr val="6B799C"/>
              </a:solidFill>
            </a:endParaRPr>
          </a:p>
          <a:p>
            <a:r>
              <a:rPr lang="zh-CN" altLang="en-US" sz="2000" dirty="0">
                <a:solidFill>
                  <a:srgbClr val="6B799C"/>
                </a:solidFill>
              </a:rPr>
              <a:t>①注重数学学习角度：从教学一开始就注重学生的情感体验，有意识地激发学生的数学学习兴趣；不仅重视从学生已有经验或数学知识出发，引导学生学习新知，还从导入环节就创设情境，引发学生主动学习动机。</a:t>
            </a:r>
            <a:endParaRPr lang="en-US" altLang="zh-CN" sz="2000" dirty="0">
              <a:solidFill>
                <a:srgbClr val="6B799C"/>
              </a:solidFill>
            </a:endParaRPr>
          </a:p>
          <a:p>
            <a:r>
              <a:rPr lang="zh-CN" altLang="en-US" sz="2000" dirty="0">
                <a:solidFill>
                  <a:srgbClr val="6B799C"/>
                </a:solidFill>
              </a:rPr>
              <a:t>②基础知识与基本技能的角度：重视引导学生建立知识的联系，灵活运用所学知识；不仅重视知识的教学，也注重学生掌握双基与形成积极数学情感体验之间的协同发展。</a:t>
            </a:r>
            <a:endParaRPr lang="en-US" altLang="zh-CN" sz="2000" dirty="0">
              <a:solidFill>
                <a:srgbClr val="6B799C"/>
              </a:solidFill>
            </a:endParaRPr>
          </a:p>
          <a:p>
            <a:r>
              <a:rPr lang="zh-CN" altLang="en-US" sz="2000" dirty="0">
                <a:solidFill>
                  <a:srgbClr val="6B799C"/>
                </a:solidFill>
              </a:rPr>
              <a:t>③教学信息反馈角度：在导入环节就重视数学学习中的交流质量，并保障所有学生</a:t>
            </a:r>
          </a:p>
          <a:p>
            <a:r>
              <a:rPr lang="zh-CN" altLang="en-US" sz="2000" dirty="0">
                <a:solidFill>
                  <a:srgbClr val="6B799C"/>
                </a:solidFill>
              </a:rPr>
              <a:t>和教师有同等交流的机会。</a:t>
            </a:r>
            <a:endParaRPr lang="en-US" altLang="zh-CN" sz="2000" dirty="0">
              <a:solidFill>
                <a:srgbClr val="6B799C"/>
              </a:solidFill>
            </a:endParaRPr>
          </a:p>
          <a:p>
            <a:r>
              <a:rPr lang="zh-CN" altLang="en-US" sz="2000" dirty="0">
                <a:solidFill>
                  <a:srgbClr val="6B799C"/>
                </a:solidFill>
              </a:rPr>
              <a:t>④数学教学的教育性角度：不局限于数学知识的层面，而要注重数学思想方法的渗透。</a:t>
            </a:r>
            <a:endParaRPr lang="en-US" altLang="zh-CN" sz="2000" dirty="0">
              <a:solidFill>
                <a:srgbClr val="6B799C"/>
              </a:solidFill>
            </a:endParaRPr>
          </a:p>
          <a:p>
            <a:r>
              <a:rPr lang="zh-CN" altLang="en-US" sz="2000" dirty="0">
                <a:solidFill>
                  <a:srgbClr val="6B799C"/>
                </a:solidFill>
              </a:rPr>
              <a:t>⑤创设问题情境角度：注重创设高质量问题情境引发学生思考，引领学生主动学习新知，即重视的是问题，而不是习题。</a:t>
            </a:r>
          </a:p>
          <a:p>
            <a:endParaRPr lang="zh-CN" altLang="en-US" sz="2000" dirty="0">
              <a:solidFill>
                <a:srgbClr val="6B799C"/>
              </a:solidFill>
            </a:endParaRPr>
          </a:p>
        </p:txBody>
      </p:sp>
    </p:spTree>
    <p:extLst>
      <p:ext uri="{BB962C8B-B14F-4D97-AF65-F5344CB8AC3E}">
        <p14:creationId xmlns:p14="http://schemas.microsoft.com/office/powerpoint/2010/main" val="834145628"/>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281055" y="2715561"/>
            <a:ext cx="53993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小</a:t>
            </a: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学数学</a:t>
            </a:r>
            <a:r>
              <a:rPr lang="zh-CN" altLang="en-US" sz="4000" b="1" dirty="0">
                <a:solidFill>
                  <a:srgbClr val="6B799C"/>
                </a:solidFill>
                <a:latin typeface="幼圆" panose="02010509060101010101" pitchFamily="49" charset="-122"/>
                <a:ea typeface="幼圆" panose="02010509060101010101" pitchFamily="49" charset="-122"/>
                <a:sym typeface="+mn-ea"/>
              </a:rPr>
              <a:t>课堂导入技能的提高</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文本框 3"/>
          <p:cNvSpPr txBox="1"/>
          <p:nvPr/>
        </p:nvSpPr>
        <p:spPr>
          <a:xfrm>
            <a:off x="826881" y="1436716"/>
            <a:ext cx="10210803" cy="3046988"/>
          </a:xfrm>
          <a:prstGeom prst="rect">
            <a:avLst/>
          </a:prstGeom>
          <a:noFill/>
        </p:spPr>
        <p:txBody>
          <a:bodyPr wrap="square">
            <a:spAutoFit/>
          </a:bodyPr>
          <a:lstStyle/>
          <a:p>
            <a:pPr indent="812800" fontAlgn="auto">
              <a:extLst>
                <a:ext uri="{35155182-B16C-46BC-9424-99874614C6A1}">
                  <wpsdc:indentchars xmlns:wpsdc="http://www.wps.cn/officeDocument/2017/drawingmlCustomData" xmlns="" val="200" checksum="3877492575"/>
                </a:ext>
              </a:extLst>
            </a:pPr>
            <a:r>
              <a:rPr lang="zh-CN" altLang="en-US" sz="2400" dirty="0">
                <a:solidFill>
                  <a:srgbClr val="6B799C"/>
                </a:solidFill>
              </a:rPr>
              <a:t>课堂导入技能的提高离不开教学实践，教师要在课堂教学中不断地尝试，为不同的内容设计不同的课堂导入，为不同的对象设置不同的课堂导入，同时也要结合自身的教学风格选择不同的导入方式。所有的方法都依赖实践，仅依靠从实践中归纳总结是不够的，还需要教师不断地学习、探究和反思。而在职前学习阶段，缺乏实践的环境，故学习、探究和反思就显得愈发重要。</a:t>
            </a:r>
            <a:endParaRPr lang="en-US" altLang="zh-CN" sz="2400" dirty="0">
              <a:solidFill>
                <a:srgbClr val="6B799C"/>
              </a:solidFill>
            </a:endParaRPr>
          </a:p>
          <a:p>
            <a:pPr indent="812800" fontAlgn="auto">
              <a:extLst>
                <a:ext uri="{35155182-B16C-46BC-9424-99874614C6A1}">
                  <wpsdc:indentchars xmlns:wpsdc="http://www.wps.cn/officeDocument/2017/drawingmlCustomData" xmlns="" val="200" checksum="3877492575"/>
                </a:ext>
              </a:extLst>
            </a:pPr>
            <a:r>
              <a:rPr lang="zh-CN" altLang="en-US" sz="2400" dirty="0">
                <a:solidFill>
                  <a:srgbClr val="6B799C"/>
                </a:solidFill>
              </a:rPr>
              <a:t>为此，准教师和新手教师可以从观摩课堂教学、深入解读教材、阅读教学研究文献和教学实践探索中提高自己的课堂导入技能。</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一、 观摩课堂教学</a:t>
            </a:r>
          </a:p>
        </p:txBody>
      </p:sp>
      <p:sp>
        <p:nvSpPr>
          <p:cNvPr id="3" name="文本框 2"/>
          <p:cNvSpPr txBox="1"/>
          <p:nvPr/>
        </p:nvSpPr>
        <p:spPr>
          <a:xfrm>
            <a:off x="629167" y="1472391"/>
            <a:ext cx="10820400" cy="4456430"/>
          </a:xfrm>
          <a:prstGeom prst="rect">
            <a:avLst/>
          </a:prstGeom>
          <a:noFill/>
        </p:spPr>
        <p:txBody>
          <a:bodyPr wrap="square">
            <a:noAutofit/>
          </a:bodyPr>
          <a:lstStyle/>
          <a:p>
            <a:pPr marL="342900" indent="-342900">
              <a:buFont typeface="Arial" panose="020B0604020202020204" pitchFamily="34" charset="0"/>
              <a:buChar char="•"/>
            </a:pPr>
            <a:r>
              <a:rPr lang="zh-CN" altLang="en-US" sz="2000" dirty="0">
                <a:solidFill>
                  <a:srgbClr val="6B799C"/>
                </a:solidFill>
              </a:rPr>
              <a:t>教师是一个终身学习的职业，教师在开展数学教学之余，应积极地学习优秀的教学案例，记录教研活动要点，对数学课堂教学进行反省与思考，不断地积累授课经验，提升专业素养，更加清晰地认知文本解读，进而达成对教学内容的有效整合，高效地实现小学数学教学目标。</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在这个过程中，观摩优质课堂教学或专家型教师的课堂教学就是一个重要路径，往往可以从中获得有创造性的、有启发性的课堂导入。</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观摩优秀教师的课堂教学对数学教师尤其是新手教师来说尤其有必要，一些教师在入职之初教学经验较为欠缺，课堂导入也较为机械。因此，需要积极主动地去观摩学习，在观摩中要做好记录，观摩后也要主动分析和思考，将其内化。当然，在观摩课堂教学时，除了导入技能的学习，也可以观摩和思考优秀教师是如何教学重难点的，是如何提问的，是如何处理课堂突发事件的，等等。数学学科有着自己独特的特点，不仅高度概括，还有着很强的逻辑性与抽象性，在小学数学教学过程中，虽然涉及的都是比较基础的数学知识，但是由于小学生的认知思维的发展程度还较低，无论是学习能力还是理解能力都还比较薄弱，需要进一步培养提高，因此，相对来说数学学习难度还是比较大的，需要小学数学教师把握好课堂教学的节奏，引导学生更好地开展数学学习，进而提高数学课堂教学的质量水平。</a:t>
            </a:r>
          </a:p>
          <a:p>
            <a:pPr marL="342900" indent="-342900">
              <a:buFont typeface="Arial" panose="020B0604020202020204" pitchFamily="34" charset="0"/>
              <a:buChar char="•"/>
            </a:pPr>
            <a:endParaRPr lang="zh-CN" altLang="en-US" sz="2400" dirty="0">
              <a:solidFill>
                <a:srgbClr val="6B799C"/>
              </a:solidFill>
            </a:endParaRPr>
          </a:p>
        </p:txBody>
      </p:sp>
    </p:spTree>
    <p:extLst>
      <p:ext uri="{BB962C8B-B14F-4D97-AF65-F5344CB8AC3E}">
        <p14:creationId xmlns:p14="http://schemas.microsoft.com/office/powerpoint/2010/main" val="1342755556"/>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p>
        </p:txBody>
      </p:sp>
      <p:sp>
        <p:nvSpPr>
          <p:cNvPr id="22" name="文本框 15"/>
          <p:cNvSpPr txBox="1">
            <a:spLocks noChangeArrowheads="1"/>
          </p:cNvSpPr>
          <p:nvPr>
            <p:custDataLst>
              <p:tags r:id="rId1"/>
            </p:custDataLst>
          </p:nvPr>
        </p:nvSpPr>
        <p:spPr bwMode="auto">
          <a:xfrm>
            <a:off x="6280528" y="2696664"/>
            <a:ext cx="55848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a:t>
            </a:r>
            <a:r>
              <a:rPr lang="zh-CN" altLang="en-US" sz="3200" b="1" dirty="0">
                <a:solidFill>
                  <a:srgbClr val="6B799C"/>
                </a:solidFill>
                <a:latin typeface="幼圆" panose="02010509060101010101" pitchFamily="49" charset="-122"/>
                <a:ea typeface="幼圆" panose="02010509060101010101" pitchFamily="49" charset="-122"/>
              </a:rPr>
              <a:t>课堂导入技能的认识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6280528" y="3646229"/>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小学数学课堂导入的案例与分析</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658070"/>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88230" y="367708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509835" y="476807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476134" y="4775436"/>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小学数学课堂导入技能的提高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二、 深入解读教材</a:t>
            </a:r>
          </a:p>
        </p:txBody>
      </p:sp>
      <p:sp>
        <p:nvSpPr>
          <p:cNvPr id="3" name="文本框 2"/>
          <p:cNvSpPr txBox="1"/>
          <p:nvPr/>
        </p:nvSpPr>
        <p:spPr>
          <a:xfrm>
            <a:off x="826770" y="1173480"/>
            <a:ext cx="10820400" cy="4456430"/>
          </a:xfrm>
          <a:prstGeom prst="rect">
            <a:avLst/>
          </a:prstGeom>
          <a:noFill/>
        </p:spPr>
        <p:txBody>
          <a:bodyPr wrap="square">
            <a:noAutofit/>
          </a:bodyPr>
          <a:lstStyle/>
          <a:p>
            <a:r>
              <a:rPr lang="zh-CN" altLang="en-US" sz="2400" dirty="0">
                <a:solidFill>
                  <a:srgbClr val="6B799C"/>
                </a:solidFill>
              </a:rPr>
              <a:t>如果将数学学习比喻为建造一座高楼，那么数学教材一定是这座高楼的地基。小学数学教师课堂导入技能的提升必须要从充分解读教学知识点入手。解读教材不只是将知识点进行梳理，更重要的是领悟教材的内在逻辑，领会教材编写者的编写意图，寻找不同板块知识间的深层联系。</a:t>
            </a:r>
            <a:endParaRPr lang="en-US" altLang="zh-CN" sz="2400" dirty="0">
              <a:solidFill>
                <a:srgbClr val="6B799C"/>
              </a:solidFill>
            </a:endParaRPr>
          </a:p>
          <a:p>
            <a:endParaRPr lang="en-US" altLang="zh-CN" sz="2400" dirty="0">
              <a:solidFill>
                <a:srgbClr val="6B799C"/>
              </a:solidFill>
            </a:endParaRPr>
          </a:p>
          <a:p>
            <a:r>
              <a:rPr lang="zh-CN" altLang="en-US" sz="2400" b="1" dirty="0">
                <a:solidFill>
                  <a:srgbClr val="6B799C"/>
                </a:solidFill>
              </a:rPr>
              <a:t>（一） 宏观把握教材知识脉络</a:t>
            </a:r>
            <a:endParaRPr lang="en-US" altLang="zh-CN" sz="2400" b="1" dirty="0">
              <a:solidFill>
                <a:srgbClr val="6B799C"/>
              </a:solidFill>
            </a:endParaRPr>
          </a:p>
          <a:p>
            <a:r>
              <a:rPr lang="zh-CN" altLang="en-US" sz="2400" dirty="0">
                <a:solidFill>
                  <a:srgbClr val="6B799C"/>
                </a:solidFill>
              </a:rPr>
              <a:t>小学教材不同年级、不同学期、不同单元、不同课时的安排都有其用意，数学知识之间从来都不是割裂的，各个板块自成方圆又密切联系。因此，教师不管教授哪一个年级的数学课程，都应该对小学的数学教材进行详细地梳理，厘清知识学习的内在逻辑。既要做到能从一个单元的角度出发去分析每一节课的具体知识，也要做到能从不同课时的数学学习中找到知识、方法的共通之处。</a:t>
            </a:r>
            <a:endParaRPr lang="en-US" altLang="zh-CN" sz="2400" dirty="0">
              <a:solidFill>
                <a:srgbClr val="6B799C"/>
              </a:solidFill>
            </a:endParaRPr>
          </a:p>
          <a:p>
            <a:r>
              <a:rPr lang="zh-CN" altLang="en-US" sz="2400" dirty="0">
                <a:solidFill>
                  <a:srgbClr val="6B799C"/>
                </a:solidFill>
              </a:rPr>
              <a:t>教师只有做到从宏观上把控数学知识的脉络，才能设置恰当的课堂导入，以符合学生认知的逻辑进行教学，更有效地达成教学目标，课堂导入技能也自然会随之提高。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二、 深入解读教材</a:t>
            </a:r>
          </a:p>
        </p:txBody>
      </p:sp>
      <p:sp>
        <p:nvSpPr>
          <p:cNvPr id="4" name="文本框 3"/>
          <p:cNvSpPr txBox="1"/>
          <p:nvPr/>
        </p:nvSpPr>
        <p:spPr>
          <a:xfrm>
            <a:off x="1055911" y="1322823"/>
            <a:ext cx="10461175" cy="4801314"/>
          </a:xfrm>
          <a:prstGeom prst="rect">
            <a:avLst/>
          </a:prstGeom>
          <a:noFill/>
        </p:spPr>
        <p:txBody>
          <a:bodyPr wrap="square">
            <a:spAutoFit/>
          </a:bodyPr>
          <a:lstStyle/>
          <a:p>
            <a:r>
              <a:rPr lang="zh-CN" altLang="en-US" sz="2400" b="1" dirty="0">
                <a:solidFill>
                  <a:srgbClr val="6B799C"/>
                </a:solidFill>
              </a:rPr>
              <a:t>（二） 微观突破教材细节知识</a:t>
            </a:r>
            <a:endParaRPr lang="en-US" altLang="zh-CN" sz="2400" b="1" dirty="0">
              <a:solidFill>
                <a:srgbClr val="6B799C"/>
              </a:solidFill>
            </a:endParaRPr>
          </a:p>
          <a:p>
            <a:endParaRPr lang="zh-CN" altLang="en-US" dirty="0">
              <a:solidFill>
                <a:srgbClr val="6B799C"/>
              </a:solidFill>
            </a:endParaRPr>
          </a:p>
          <a:p>
            <a:pPr marL="285750" indent="-285750">
              <a:buFont typeface="Arial" panose="020B0604020202020204" pitchFamily="34" charset="0"/>
              <a:buChar char="•"/>
            </a:pPr>
            <a:r>
              <a:rPr lang="zh-CN" altLang="en-US" sz="2400" dirty="0">
                <a:solidFill>
                  <a:srgbClr val="6B799C"/>
                </a:solidFill>
              </a:rPr>
              <a:t>教师对教材的把控就像填词游戏，在整体的框架已经搭建完成的基础之上，优秀的数学教师总是能快速且准确地将每一个细节之处填满。对于数学教材上的内容，我们不仅要关注一节课的重点知识，也要仔细研究教材的每一个细节，教材编写时，每一个导语、例题、提示语、练习、课后习题以及思考的设置都是经过反复斟酌的，因此教师在解读教材时也应该多花时间去琢磨每节课细节之处的用意。</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小学生的理解能力普遍还有待进一步完善，教师更要注重教学细节的把握，课前准备要深入研读教材、深入思考，做好备课工作，同时也要完善课中和课后的问题，让学生能够更好更直接地理解课堂学习的知识，只有更好地把握教材以及教学之中的细节，才能有效提高教学质量。在实践和学习中不断积累，不断探索，教师的课堂导入技能也会获得更为快速的发展。</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1055911" y="375554"/>
            <a:ext cx="8915399"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二、 深入解读教材</a:t>
            </a:r>
          </a:p>
        </p:txBody>
      </p:sp>
      <p:sp>
        <p:nvSpPr>
          <p:cNvPr id="3" name="文本框 2"/>
          <p:cNvSpPr txBox="1"/>
          <p:nvPr/>
        </p:nvSpPr>
        <p:spPr>
          <a:xfrm>
            <a:off x="1055911" y="1322823"/>
            <a:ext cx="10221686" cy="4955203"/>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（三）灵活整合教材知识</a:t>
            </a:r>
            <a:endParaRPr lang="en-US" altLang="zh-CN" sz="2400" dirty="0">
              <a:solidFill>
                <a:srgbClr val="6B799C"/>
              </a:solidFill>
            </a:endParaRPr>
          </a:p>
          <a:p>
            <a:endParaRPr lang="zh-CN" altLang="en-US" sz="28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无论是教学所使用版本的教材，还是其他版本的小学数学教材，如果都没有符合学生学习的课堂导入，教师就需要对教学内容进行整合，以使从导入到教学过程都更适合学生的学习。因此，教师需要根据教学实际需要对教材知识进行灵活地整合。如果教师将教材知识直接按部就班地传授给学生，缺乏适切性的整合和改造，那么教师的工作迟早有一天会被人工智能取代。无论是课堂导入技能的发展，还是教师专业水平的提升，都需要教师深入解读教材、灵活整合教材。</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小学数学教学应该是整体的而非碎片化的，对于实际教学来说，将不同模块的数学知识进行整合，从整体的角度出发探寻知识前后的逻辑关系，采用长线情境的全景式教学会有更好的教学效果。</a:t>
            </a: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826769" y="269248"/>
            <a:ext cx="103098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三、 阅读教学研究文献，准确认识儿童</a:t>
            </a:r>
          </a:p>
        </p:txBody>
      </p:sp>
      <p:sp>
        <p:nvSpPr>
          <p:cNvPr id="3" name="文本框 2"/>
          <p:cNvSpPr txBox="1"/>
          <p:nvPr/>
        </p:nvSpPr>
        <p:spPr>
          <a:xfrm>
            <a:off x="826770" y="1173480"/>
            <a:ext cx="10820400" cy="4456430"/>
          </a:xfrm>
          <a:prstGeom prst="rect">
            <a:avLst/>
          </a:prstGeom>
          <a:noFill/>
        </p:spPr>
        <p:txBody>
          <a:bodyPr wrap="square">
            <a:noAutofit/>
          </a:bodyPr>
          <a:lstStyle/>
          <a:p>
            <a:r>
              <a:rPr lang="zh-CN" altLang="en-US" sz="2400" dirty="0">
                <a:solidFill>
                  <a:srgbClr val="6B799C"/>
                </a:solidFill>
              </a:rPr>
              <a:t>教学研究文献是教育研究者对教育教学经验总结的结晶，具有重要的参考价值。教师阅读教学研究文献，可以更准确地认识儿童，丰富知识面。</a:t>
            </a:r>
            <a:endParaRPr lang="en-US" altLang="zh-CN" sz="2400" dirty="0">
              <a:solidFill>
                <a:srgbClr val="6B799C"/>
              </a:solidFill>
            </a:endParaRPr>
          </a:p>
          <a:p>
            <a:endParaRPr lang="en-US" altLang="zh-CN" sz="2400" dirty="0">
              <a:solidFill>
                <a:srgbClr val="6B799C"/>
              </a:solidFill>
            </a:endParaRPr>
          </a:p>
          <a:p>
            <a:r>
              <a:rPr lang="zh-CN" altLang="en-US" sz="2400" b="1" dirty="0">
                <a:solidFill>
                  <a:srgbClr val="6B799C"/>
                </a:solidFill>
              </a:rPr>
              <a:t>（一） 充分考虑小学生心理发展规律</a:t>
            </a:r>
            <a:endParaRPr lang="en-US" altLang="zh-CN" sz="2400" b="1" dirty="0">
              <a:solidFill>
                <a:srgbClr val="6B799C"/>
              </a:solidFill>
            </a:endParaRPr>
          </a:p>
          <a:p>
            <a:r>
              <a:rPr lang="zh-CN" altLang="en-US" sz="2400" dirty="0">
                <a:solidFill>
                  <a:srgbClr val="6B799C"/>
                </a:solidFill>
              </a:rPr>
              <a:t>在现阶段小学数学教学过程中，教师们在课堂导入环节中所采用的教学内容应当关注学生们的情感体验。在设计课堂导入环节时，应当选取既贴近学生实际生活又能够吸引他们学习兴趣的教学内容，应当考虑到学生们的感受。在此过程中，可以采用一些游戏进行教学，为学生们建立合适的教学情境，以便更好地吸引他们投入学习。总之，教师们在设计课堂导入环节教学内容时，应当充分考虑学生们的情感体验，了解学生们生活的环境，观察学生们喜欢的事物，有针对性地开展教学。而要更好地认识学生，除了教学实践的摸索，更多要借助于教研文献，从他人的研究文献中获得启示，积累必要的经验，这可以大大缩短教师自身的摸索时间，从而获得更快的成长。</a:t>
            </a:r>
          </a:p>
        </p:txBody>
      </p:sp>
    </p:spTree>
    <p:extLst>
      <p:ext uri="{BB962C8B-B14F-4D97-AF65-F5344CB8AC3E}">
        <p14:creationId xmlns:p14="http://schemas.microsoft.com/office/powerpoint/2010/main" val="1508616287"/>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826769" y="269248"/>
            <a:ext cx="103098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三、 阅读教学研究文献，准确认识儿童</a:t>
            </a:r>
          </a:p>
        </p:txBody>
      </p:sp>
      <p:sp>
        <p:nvSpPr>
          <p:cNvPr id="3" name="文本框 2"/>
          <p:cNvSpPr txBox="1"/>
          <p:nvPr/>
        </p:nvSpPr>
        <p:spPr>
          <a:xfrm>
            <a:off x="1386328" y="1446435"/>
            <a:ext cx="9859427" cy="4456430"/>
          </a:xfrm>
          <a:prstGeom prst="rect">
            <a:avLst/>
          </a:prstGeom>
          <a:noFill/>
        </p:spPr>
        <p:txBody>
          <a:bodyPr wrap="square">
            <a:noAutofit/>
          </a:bodyPr>
          <a:lstStyle/>
          <a:p>
            <a:r>
              <a:rPr lang="zh-CN" altLang="en-US" sz="2400" dirty="0">
                <a:solidFill>
                  <a:srgbClr val="6B799C"/>
                </a:solidFill>
              </a:rPr>
              <a:t>教学要讲究因材施教，而因材施教的基础就是对学生有较深层次的了解，这样才能更有针对性地来进行课堂导入。很多学科的知识学习靠的都是记忆积累，但数学却不仅如此，如果学生没有听懂前面的一节课，那么后面教师所讲的内容会更加听不懂，学习数学需要很强的逻辑思维，所以教师要更加用心地去了解学生，在课堂导入的环节也要做到因材施教，从学生的兴趣爱好、学习情况等方面出发，设计出最为恰当的课堂导入。这样一来也可以更加迅速有效地提升数学教师的课堂导入技能。</a:t>
            </a:r>
            <a:endParaRPr lang="en-US" altLang="zh-CN" sz="2400" dirty="0">
              <a:solidFill>
                <a:srgbClr val="6B799C"/>
              </a:solidFill>
            </a:endParaRPr>
          </a:p>
        </p:txBody>
      </p:sp>
    </p:spTree>
    <p:extLst>
      <p:ext uri="{BB962C8B-B14F-4D97-AF65-F5344CB8AC3E}">
        <p14:creationId xmlns:p14="http://schemas.microsoft.com/office/powerpoint/2010/main" val="4273575333"/>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826769" y="269248"/>
            <a:ext cx="103098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三、 阅读教学研究文献，准确认识儿童</a:t>
            </a:r>
          </a:p>
        </p:txBody>
      </p:sp>
      <p:sp>
        <p:nvSpPr>
          <p:cNvPr id="3" name="文本框 2"/>
          <p:cNvSpPr txBox="1"/>
          <p:nvPr/>
        </p:nvSpPr>
        <p:spPr>
          <a:xfrm>
            <a:off x="826770" y="1173480"/>
            <a:ext cx="10820400" cy="4456430"/>
          </a:xfrm>
          <a:prstGeom prst="rect">
            <a:avLst/>
          </a:prstGeom>
          <a:noFill/>
        </p:spPr>
        <p:txBody>
          <a:bodyPr wrap="square">
            <a:noAutofit/>
          </a:bodyPr>
          <a:lstStyle/>
          <a:p>
            <a:r>
              <a:rPr lang="zh-CN" altLang="en-US" sz="2400" dirty="0">
                <a:solidFill>
                  <a:srgbClr val="6B799C"/>
                </a:solidFill>
              </a:rPr>
              <a:t>教学研究文献是教育研究者对教育教学经验总结的结晶，具有重要的参考价值。教师阅读教学研究文献，可以更准确地认识儿童，丰富知识面。</a:t>
            </a:r>
            <a:endParaRPr lang="en-US" altLang="zh-CN" sz="2400" dirty="0">
              <a:solidFill>
                <a:srgbClr val="6B799C"/>
              </a:solidFill>
            </a:endParaRPr>
          </a:p>
          <a:p>
            <a:endParaRPr lang="en-US" altLang="zh-CN" sz="2400" dirty="0">
              <a:solidFill>
                <a:srgbClr val="6B799C"/>
              </a:solidFill>
            </a:endParaRPr>
          </a:p>
          <a:p>
            <a:r>
              <a:rPr lang="zh-CN" altLang="en-US" sz="2400" b="1" dirty="0">
                <a:solidFill>
                  <a:srgbClr val="6B799C"/>
                </a:solidFill>
              </a:rPr>
              <a:t>（二） 把握小学生数学敏感期</a:t>
            </a:r>
            <a:endParaRPr lang="en-US" altLang="zh-CN" sz="2400" b="1" dirty="0">
              <a:solidFill>
                <a:srgbClr val="6B799C"/>
              </a:solidFill>
            </a:endParaRPr>
          </a:p>
          <a:p>
            <a:r>
              <a:rPr lang="zh-CN" altLang="en-US" sz="2400" dirty="0">
                <a:solidFill>
                  <a:srgbClr val="6B799C"/>
                </a:solidFill>
              </a:rPr>
              <a:t>孩子的数学敏感期在一岁左右就已经开始，这个时候他们对数字表现出了一定的兴趣，而且有着浓厚的探求欲。父母一定要及时关注孩子的数学敏感期，针对他们所处的不同年龄段，对孩子进行不同的教育，让孩子尽早具有数学意识。儿童数学敏感期从</a:t>
            </a:r>
            <a:r>
              <a:rPr lang="en-US" altLang="zh-CN" sz="2400" dirty="0">
                <a:solidFill>
                  <a:srgbClr val="6B799C"/>
                </a:solidFill>
              </a:rPr>
              <a:t>1</a:t>
            </a:r>
            <a:r>
              <a:rPr lang="zh-CN" altLang="en-US" sz="2400" dirty="0">
                <a:solidFill>
                  <a:srgbClr val="6B799C"/>
                </a:solidFill>
              </a:rPr>
              <a:t>岁一直持续到</a:t>
            </a:r>
            <a:r>
              <a:rPr lang="en-US" altLang="zh-CN" sz="2400" dirty="0">
                <a:solidFill>
                  <a:srgbClr val="6B799C"/>
                </a:solidFill>
              </a:rPr>
              <a:t>6</a:t>
            </a:r>
            <a:r>
              <a:rPr lang="zh-CN" altLang="en-US" sz="2400" dirty="0">
                <a:solidFill>
                  <a:srgbClr val="6B799C"/>
                </a:solidFill>
              </a:rPr>
              <a:t>岁，可以说一直存续到他们上学之前。</a:t>
            </a:r>
            <a:r>
              <a:rPr lang="en-US" altLang="zh-CN" sz="2400" dirty="0">
                <a:solidFill>
                  <a:srgbClr val="6B799C"/>
                </a:solidFill>
              </a:rPr>
              <a:t>1—2</a:t>
            </a:r>
            <a:r>
              <a:rPr lang="zh-CN" altLang="en-US" sz="2400" dirty="0">
                <a:solidFill>
                  <a:srgbClr val="6B799C"/>
                </a:solidFill>
              </a:rPr>
              <a:t>岁是儿童掌握初级数概念的关键期；</a:t>
            </a:r>
            <a:r>
              <a:rPr lang="en-US" altLang="zh-CN" sz="2400" dirty="0">
                <a:solidFill>
                  <a:srgbClr val="6B799C"/>
                </a:solidFill>
              </a:rPr>
              <a:t>2—4</a:t>
            </a:r>
            <a:r>
              <a:rPr lang="zh-CN" altLang="en-US" sz="2400" dirty="0">
                <a:solidFill>
                  <a:srgbClr val="6B799C"/>
                </a:solidFill>
              </a:rPr>
              <a:t>岁是儿童计数能力发展的关键期；</a:t>
            </a:r>
            <a:r>
              <a:rPr lang="en-US" altLang="zh-CN" sz="2400" dirty="0">
                <a:solidFill>
                  <a:srgbClr val="6B799C"/>
                </a:solidFill>
              </a:rPr>
              <a:t>4—5</a:t>
            </a:r>
            <a:r>
              <a:rPr lang="zh-CN" altLang="en-US" sz="2400" dirty="0">
                <a:solidFill>
                  <a:srgbClr val="6B799C"/>
                </a:solidFill>
              </a:rPr>
              <a:t>岁是数字和物体数量间建立联系的阶段；</a:t>
            </a:r>
            <a:r>
              <a:rPr lang="en-US" altLang="zh-CN" sz="2400" dirty="0">
                <a:solidFill>
                  <a:srgbClr val="6B799C"/>
                </a:solidFill>
              </a:rPr>
              <a:t>5—6</a:t>
            </a:r>
            <a:r>
              <a:rPr lang="zh-CN" altLang="en-US" sz="2400" dirty="0">
                <a:solidFill>
                  <a:srgbClr val="6B799C"/>
                </a:solidFill>
              </a:rPr>
              <a:t>岁是儿童掌握数学概念、进行抽象运算以及综合数学能力开始形成的关键期。因此小学数学教育要充分把握学生的数学敏感期，以求教学效果的最大化。</a:t>
            </a:r>
          </a:p>
        </p:txBody>
      </p:sp>
    </p:spTree>
    <p:extLst>
      <p:ext uri="{BB962C8B-B14F-4D97-AF65-F5344CB8AC3E}">
        <p14:creationId xmlns:p14="http://schemas.microsoft.com/office/powerpoint/2010/main" val="2032369517"/>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826769" y="269248"/>
            <a:ext cx="103098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四、 教学实践探索</a:t>
            </a:r>
          </a:p>
        </p:txBody>
      </p:sp>
      <p:sp>
        <p:nvSpPr>
          <p:cNvPr id="3" name="文本框 2"/>
          <p:cNvSpPr txBox="1"/>
          <p:nvPr/>
        </p:nvSpPr>
        <p:spPr>
          <a:xfrm>
            <a:off x="629167" y="1472391"/>
            <a:ext cx="10820400" cy="4456430"/>
          </a:xfrm>
          <a:prstGeom prst="rect">
            <a:avLst/>
          </a:prstGeom>
          <a:noFill/>
        </p:spPr>
        <p:txBody>
          <a:bodyPr wrap="square">
            <a:noAutofit/>
          </a:bodyPr>
          <a:lstStyle/>
          <a:p>
            <a:r>
              <a:rPr lang="zh-CN" altLang="en-US" sz="2400" dirty="0">
                <a:solidFill>
                  <a:srgbClr val="6B799C"/>
                </a:solidFill>
              </a:rPr>
              <a:t>教学技能的提高需要以教学实践为依托，教师课堂导入技能的发展需要不断地开展教学实践来实现。这种实践需要以精细的准备为基础，准备得越细致，实践后的收获也会越多，成长也越快。为此，职前教师要重视学校中开设的微格教学训练，在模拟教学环节中锻炼自身的语言表达能力、实施具有创造性的课堂导入，并与同学、教师相互交流，从中总结自身的得与失。而新手教师拥有实践教学的环境，更是需要在实践中摸索适合内容、学生和自我的课堂导入。新手教师一方面要认识到课堂导入在小学数学教学中的重要性，另一方面也要在教学实践前做好精细准备，如挖掘教材、阅读教研文献、设计教学流程，这种流程最好源自教材，但又有所超越。</a:t>
            </a:r>
          </a:p>
        </p:txBody>
      </p:sp>
    </p:spTree>
    <p:extLst>
      <p:ext uri="{BB962C8B-B14F-4D97-AF65-F5344CB8AC3E}">
        <p14:creationId xmlns:p14="http://schemas.microsoft.com/office/powerpoint/2010/main" val="43174683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文本框 2"/>
          <p:cNvSpPr txBox="1">
            <a:spLocks noChangeArrowheads="1"/>
          </p:cNvSpPr>
          <p:nvPr/>
        </p:nvSpPr>
        <p:spPr bwMode="auto">
          <a:xfrm flipH="1">
            <a:off x="826769" y="269248"/>
            <a:ext cx="10309803"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endParaRPr lang="zh-CN" altLang="en-US" sz="4000" b="1" dirty="0">
              <a:solidFill>
                <a:srgbClr val="6B799C"/>
              </a:solidFill>
              <a:latin typeface="幼圆" panose="02010509060101010101" pitchFamily="49" charset="-122"/>
              <a:ea typeface="幼圆" panose="02010509060101010101" pitchFamily="49" charset="-122"/>
            </a:endParaRPr>
          </a:p>
        </p:txBody>
      </p:sp>
      <p:sp>
        <p:nvSpPr>
          <p:cNvPr id="3" name="文本框 2"/>
          <p:cNvSpPr txBox="1"/>
          <p:nvPr/>
        </p:nvSpPr>
        <p:spPr>
          <a:xfrm>
            <a:off x="685800" y="623191"/>
            <a:ext cx="10820400" cy="4456430"/>
          </a:xfrm>
          <a:prstGeom prst="rect">
            <a:avLst/>
          </a:prstGeom>
          <a:noFill/>
        </p:spPr>
        <p:txBody>
          <a:bodyPr wrap="square">
            <a:noAutofit/>
          </a:bodyPr>
          <a:lstStyle/>
          <a:p>
            <a:endParaRPr lang="en-US" altLang="zh-CN" sz="2400" dirty="0">
              <a:solidFill>
                <a:srgbClr val="6B799C"/>
              </a:solidFill>
            </a:endParaRPr>
          </a:p>
          <a:p>
            <a:endParaRPr lang="en-US" altLang="zh-CN" sz="2400" dirty="0">
              <a:solidFill>
                <a:srgbClr val="6B799C"/>
              </a:solidFill>
            </a:endParaRPr>
          </a:p>
          <a:p>
            <a:r>
              <a:rPr lang="zh-CN" altLang="en-US" sz="2400" b="1" dirty="0">
                <a:solidFill>
                  <a:srgbClr val="6B799C"/>
                </a:solidFill>
              </a:rPr>
              <a:t>思考与练习</a:t>
            </a:r>
          </a:p>
          <a:p>
            <a:endParaRPr lang="zh-CN" altLang="en-US" sz="2400" dirty="0">
              <a:solidFill>
                <a:srgbClr val="6B799C"/>
              </a:solidFill>
            </a:endParaRPr>
          </a:p>
          <a:p>
            <a:r>
              <a:rPr lang="en-US" altLang="zh-CN" sz="2400" dirty="0">
                <a:solidFill>
                  <a:srgbClr val="6B799C"/>
                </a:solidFill>
              </a:rPr>
              <a:t>1. </a:t>
            </a:r>
            <a:r>
              <a:rPr lang="zh-CN" altLang="en-US" sz="2400" dirty="0">
                <a:solidFill>
                  <a:srgbClr val="6B799C"/>
                </a:solidFill>
              </a:rPr>
              <a:t>小学数学课堂导入的常见类型有哪些？</a:t>
            </a:r>
          </a:p>
          <a:p>
            <a:r>
              <a:rPr lang="en-US" altLang="zh-CN" sz="2400" dirty="0">
                <a:solidFill>
                  <a:srgbClr val="6B799C"/>
                </a:solidFill>
              </a:rPr>
              <a:t>2. </a:t>
            </a:r>
            <a:r>
              <a:rPr lang="zh-CN" altLang="en-US" sz="2400" dirty="0">
                <a:solidFill>
                  <a:srgbClr val="6B799C"/>
                </a:solidFill>
              </a:rPr>
              <a:t>小学数学教师课堂导入技能的提高路径有哪些？</a:t>
            </a:r>
          </a:p>
          <a:p>
            <a:endParaRPr lang="zh-CN" altLang="en-US" sz="2400" dirty="0">
              <a:solidFill>
                <a:srgbClr val="6B799C"/>
              </a:solidFill>
            </a:endParaRPr>
          </a:p>
        </p:txBody>
      </p:sp>
    </p:spTree>
    <p:extLst>
      <p:ext uri="{BB962C8B-B14F-4D97-AF65-F5344CB8AC3E}">
        <p14:creationId xmlns:p14="http://schemas.microsoft.com/office/powerpoint/2010/main" val="3209655783"/>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007074" y="2921168"/>
            <a:ext cx="10674350" cy="1107996"/>
          </a:xfrm>
          <a:prstGeom prst="rect">
            <a:avLst/>
          </a:prstGeom>
          <a:noFill/>
        </p:spPr>
        <p:txBody>
          <a:bodyPr wrap="square" rtlCol="0">
            <a:spAutoFit/>
          </a:bodyPr>
          <a:lstStyle/>
          <a:p>
            <a:pPr algn="ctr"/>
            <a:r>
              <a:rPr lang="zh-CN" altLang="en-US" sz="6600" b="1" dirty="0">
                <a:solidFill>
                  <a:srgbClr val="6B799C"/>
                </a:solidFill>
                <a:latin typeface="华文新魏" panose="02010800040101010101" pitchFamily="2" charset="-122"/>
                <a:ea typeface="华文新魏" panose="02010800040101010101" pitchFamily="2" charset="-122"/>
                <a:sym typeface="+mn-ea"/>
              </a:rPr>
              <a:t>谢谢观看！</a:t>
            </a:r>
          </a:p>
        </p:txBody>
      </p:sp>
    </p:spTree>
    <p:extLst>
      <p:ext uri="{BB962C8B-B14F-4D97-AF65-F5344CB8AC3E}">
        <p14:creationId xmlns:p14="http://schemas.microsoft.com/office/powerpoint/2010/main" val="164755089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281055" y="2715561"/>
            <a:ext cx="539931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小学数学</a:t>
            </a:r>
            <a:r>
              <a:rPr lang="zh-CN" altLang="en-US" sz="4000" b="1" dirty="0">
                <a:solidFill>
                  <a:srgbClr val="6B799C"/>
                </a:solidFill>
                <a:latin typeface="幼圆" panose="02010509060101010101" pitchFamily="49" charset="-122"/>
                <a:ea typeface="幼圆" panose="02010509060101010101" pitchFamily="49" charset="-122"/>
                <a:sym typeface="+mn-ea"/>
              </a:rPr>
              <a:t>课堂导入技能的认识</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325406" y="405513"/>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一、小学数学课堂导入的重要性</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40765" y="1322705"/>
            <a:ext cx="10232390" cy="4142105"/>
          </a:xfrm>
          <a:prstGeom prst="rect">
            <a:avLst/>
          </a:prstGeom>
          <a:noFill/>
        </p:spPr>
        <p:txBody>
          <a:bodyPr wrap="square">
            <a:noAutofit/>
          </a:bodyPr>
          <a:lstStyle/>
          <a:p>
            <a:r>
              <a:rPr lang="zh-CN" altLang="en-US" sz="2400" dirty="0">
                <a:solidFill>
                  <a:srgbClr val="6B799C"/>
                </a:solidFill>
              </a:rPr>
              <a:t>好的开始是成功的一半，一个成功的开头，对后续课堂的教学实施十分重要。教师应该意识到导入对小学数学课堂教学的重要性。</a:t>
            </a:r>
            <a:endParaRPr lang="en-US" altLang="zh-CN" sz="2400" dirty="0">
              <a:solidFill>
                <a:srgbClr val="6B799C"/>
              </a:solidFill>
            </a:endParaRPr>
          </a:p>
          <a:p>
            <a:endParaRPr lang="en-US" altLang="zh-CN" sz="2400" b="1" dirty="0">
              <a:solidFill>
                <a:srgbClr val="6B799C"/>
              </a:solidFill>
            </a:endParaRPr>
          </a:p>
          <a:p>
            <a:r>
              <a:rPr lang="zh-CN" altLang="en-US" sz="2800" b="1" dirty="0">
                <a:solidFill>
                  <a:srgbClr val="6B799C"/>
                </a:solidFill>
              </a:rPr>
              <a:t>（一）有效导入可以明确学习目的，更好达成教学目标</a:t>
            </a:r>
            <a:endParaRPr lang="en-US" altLang="zh-CN" sz="2800" b="1" dirty="0">
              <a:solidFill>
                <a:srgbClr val="6B799C"/>
              </a:solidFill>
            </a:endParaRPr>
          </a:p>
          <a:p>
            <a:r>
              <a:rPr lang="zh-CN" altLang="en-US" sz="2400" dirty="0">
                <a:solidFill>
                  <a:srgbClr val="6B799C"/>
                </a:solidFill>
              </a:rPr>
              <a:t>无论是成年人还是儿童，在做某事之前一般都有着明确的目的，知道目前或接下来要做的事是为了什么、有什么用。否则，就不会去做，或者做了也不会用心。学生的学习也一样，如果不知道接下来的学习内容有何目的，可以具体用来解决什么问题，那么他们在学习过程中就不可避免地会产生“学了有什么用”“为什么要学这个东西”的疑惑，进而影响学习的专注度。如果在学习以前就通过教师的导入了解今天这节课的学习目的，那么学生就会带着解决问题的心态去学习，学习的效果也将更加显著。</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一、小学数学的课堂导入应能有效激发学生的学习兴趣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413440" y="1652655"/>
            <a:ext cx="10685599" cy="4893647"/>
          </a:xfrm>
          <a:prstGeom prst="rect">
            <a:avLst/>
          </a:prstGeom>
          <a:noFill/>
        </p:spPr>
        <p:txBody>
          <a:bodyPr wrap="square">
            <a:spAutoFit/>
          </a:bodyPr>
          <a:lstStyle/>
          <a:p>
            <a:r>
              <a:rPr lang="zh-CN" altLang="en-US" sz="2800" b="1" dirty="0">
                <a:solidFill>
                  <a:srgbClr val="6B799C"/>
                </a:solidFill>
              </a:rPr>
              <a:t>（二） 有效导入可激发兴趣，提升学生的学习动力</a:t>
            </a:r>
            <a:endParaRPr lang="zh-CN" altLang="en-US" sz="2400" dirty="0">
              <a:solidFill>
                <a:srgbClr val="6B799C"/>
              </a:solidFill>
            </a:endParaRPr>
          </a:p>
          <a:p>
            <a:pPr indent="609600" fontAlgn="auto">
              <a:buFont typeface="Arial" panose="020B0604020202020204" pitchFamily="34" charset="0"/>
              <a:buNone/>
              <a:extLst>
                <a:ext uri="{35155182-B16C-46BC-9424-99874614C6A1}">
                  <wpsdc:indentchars xmlns:wpsdc="http://www.wps.cn/officeDocument/2017/drawingmlCustomData" xmlns="" val="200" checksum="4158780845"/>
                </a:ext>
              </a:extLst>
            </a:pPr>
            <a:r>
              <a:rPr lang="zh-CN" altLang="en-US" sz="2400" dirty="0">
                <a:solidFill>
                  <a:srgbClr val="6B799C"/>
                </a:solidFill>
              </a:rPr>
              <a:t>明确了学习目的，学生在课堂学习时知道了所学内容的目的，学习就可以有的放矢。但是，仅仅知道为何学习还不够，还要有兴趣去学。</a:t>
            </a:r>
            <a:endParaRPr lang="en-US" altLang="zh-CN" sz="2400" dirty="0">
              <a:solidFill>
                <a:srgbClr val="6B799C"/>
              </a:solidFill>
            </a:endParaRPr>
          </a:p>
          <a:p>
            <a:pPr indent="609600" fontAlgn="auto">
              <a:buFont typeface="Arial" panose="020B0604020202020204" pitchFamily="34" charset="0"/>
              <a:buNone/>
              <a:extLst>
                <a:ext uri="{35155182-B16C-46BC-9424-99874614C6A1}">
                  <wpsdc:indentchars xmlns:wpsdc="http://www.wps.cn/officeDocument/2017/drawingmlCustomData" xmlns="" val="200" checksum="4158780845"/>
                </a:ext>
              </a:extLst>
            </a:pPr>
            <a:r>
              <a:rPr lang="zh-CN" altLang="en-US" sz="2400" dirty="0">
                <a:solidFill>
                  <a:srgbClr val="6B799C"/>
                </a:solidFill>
              </a:rPr>
              <a:t>值得一提的是，</a:t>
            </a:r>
            <a:r>
              <a:rPr lang="zh-CN" altLang="en-US" sz="2400" dirty="0">
                <a:solidFill>
                  <a:srgbClr val="7030A0"/>
                </a:solidFill>
              </a:rPr>
              <a:t>课堂导入要激发学生的学习兴趣，与导入要有趣并不完全一致。</a:t>
            </a:r>
            <a:r>
              <a:rPr lang="zh-CN" altLang="en-US" sz="2400" dirty="0">
                <a:solidFill>
                  <a:srgbClr val="6B799C"/>
                </a:solidFill>
              </a:rPr>
              <a:t>有趣的导入会让学生觉得有意思，学习过程可能也会很轻松，或许课堂中还会充满了欢声笑语，但是并不一定都能激发起学生的学习兴趣。能有效激发学生学习兴趣的导入可以是有趣的，也可以是能激发学生探究欲的任务和问题，或者是能激发学生胜负欲的小组合作或个人比赛。怎样的导入才能有效激发学生的学习兴趣和学习动力，通常和具体的数学知识点有关，也与学生的年龄特征、校园文化和社会文化有关系，一般都会以提问为结尾。教师应该善于思考，有意识地在模拟教学和真实的教学实践中不断尝试，从中获得体会和感悟。</a:t>
            </a:r>
          </a:p>
          <a:p>
            <a:pPr marL="342900" indent="-342900">
              <a:buFont typeface="Arial" panose="020B0604020202020204" pitchFamily="34" charset="0"/>
              <a:buChar char="•"/>
            </a:pPr>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一、小学数学的课堂导入应能有效激发学生的学习兴趣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6881" y="1069995"/>
            <a:ext cx="10777290" cy="4955203"/>
          </a:xfrm>
          <a:prstGeom prst="rect">
            <a:avLst/>
          </a:prstGeom>
          <a:noFill/>
        </p:spPr>
        <p:txBody>
          <a:bodyPr wrap="square">
            <a:spAutoFit/>
          </a:bodyPr>
          <a:lstStyle/>
          <a:p>
            <a:r>
              <a:rPr lang="zh-CN" altLang="en-US" dirty="0"/>
              <a:t>       </a:t>
            </a:r>
            <a:r>
              <a:rPr lang="zh-CN" altLang="en-US" sz="2400" b="1" dirty="0">
                <a:solidFill>
                  <a:srgbClr val="6B799C"/>
                </a:solidFill>
              </a:rPr>
              <a:t> </a:t>
            </a:r>
          </a:p>
          <a:p>
            <a:r>
              <a:rPr lang="zh-CN" altLang="en-US" sz="2800" b="1" dirty="0">
                <a:solidFill>
                  <a:srgbClr val="6B799C"/>
                </a:solidFill>
              </a:rPr>
              <a:t>（三）有效导入有助于平缓过渡，可帮助建立知识联结</a:t>
            </a:r>
          </a:p>
          <a:p>
            <a:pPr marL="285750" indent="-285750">
              <a:buFont typeface="Arial" panose="020B0604020202020204" pitchFamily="34" charset="0"/>
              <a:buChar char="•"/>
            </a:pPr>
            <a:r>
              <a:rPr lang="zh-CN" altLang="en-US" sz="2400" b="1" dirty="0">
                <a:solidFill>
                  <a:srgbClr val="7030A0"/>
                </a:solidFill>
              </a:rPr>
              <a:t>数学知识具有较强的体系性</a:t>
            </a:r>
            <a:r>
              <a:rPr lang="zh-CN" altLang="en-US" sz="2400" dirty="0">
                <a:solidFill>
                  <a:srgbClr val="6B799C"/>
                </a:solidFill>
              </a:rPr>
              <a:t>，各知识点之间存在着直接或间接关联，在数学学习的过程中，如果学生能将新学的知识纳入已有的知识图谱中，就能较好地掌握</a:t>
            </a:r>
            <a:r>
              <a:rPr lang="zh-CN" altLang="en-US" sz="2400" b="1" dirty="0">
                <a:solidFill>
                  <a:srgbClr val="6B799C"/>
                </a:solidFill>
              </a:rPr>
              <a:t>和</a:t>
            </a:r>
            <a:r>
              <a:rPr lang="zh-CN" altLang="en-US" sz="2400" dirty="0">
                <a:solidFill>
                  <a:srgbClr val="6B799C"/>
                </a:solidFill>
              </a:rPr>
              <a:t>运用。</a:t>
            </a:r>
          </a:p>
          <a:p>
            <a:pPr marL="285750" indent="-285750">
              <a:buFont typeface="Arial" panose="020B0604020202020204" pitchFamily="34" charset="0"/>
              <a:buChar char="•"/>
            </a:pPr>
            <a:r>
              <a:rPr lang="zh-CN" altLang="en-US" sz="2400" dirty="0">
                <a:solidFill>
                  <a:srgbClr val="6B799C"/>
                </a:solidFill>
              </a:rPr>
              <a:t>因此，教师在课堂导入中，可以从已学知识的复习开始，慢慢过渡到新授知识，让学生的思维能平缓过渡。这种导入不仅有利于学生掌握知识，也会让学生感受到数学并非是空泛和枯燥的，而是有迹可循的，有助于提升其学习数学的兴趣。</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为了能让学生对新授知识有较好的感知，教师往往会在课堂导入中复习已学知识作为过渡，这种导入方式在数学教学中较为常见，也能取得较好的效果。但是有的教师在设计导入时还不够细腻，缺乏逻辑上的关联，导致课堂导入未能发挥应有的效果。</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一、小学数学的课堂导入应能有效激发学生的学习兴趣</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51163" y="2218282"/>
            <a:ext cx="9710057" cy="452431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在正常情况下，每个人注意力集中的时间都有一个限度，成年人的稍长，儿童稍短，但是这种注意力不仅和年龄有关，也和个体的意志品质有关，更会受到关注对象的影响。如果所要关注的事物对个体来说很有吸引力，个体很有兴趣去了解，那么他的注意力的持续时间就会延长。</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如果学生觉得课堂缺乏吸引力，教师不能有效调动他们的学习热情，那么他们的注意力很快就会转移到其他地方；反之，如果导入有效，可以激发他们学习的兴趣，他们的学习注意力就会持续得更久，课堂教学效果也自然会更佳。</a:t>
            </a:r>
          </a:p>
          <a:p>
            <a:pPr marL="342900" indent="-342900">
              <a:buFont typeface="Arial" panose="020B0604020202020204" pitchFamily="34" charset="0"/>
              <a:buChar char="•"/>
            </a:pPr>
            <a:r>
              <a:rPr lang="zh-CN" altLang="en-US" sz="2400" dirty="0">
                <a:solidFill>
                  <a:srgbClr val="6B799C"/>
                </a:solidFill>
              </a:rPr>
              <a:t>小学生受到客观因素的影响程度较大，故数学课堂中对导入进行设计是十分有必要的。恰当合理的课堂导入，不仅可以让学生的数学学习更加自然、顺畅，也会使学生学习的注意力更为集中。</a:t>
            </a:r>
          </a:p>
        </p:txBody>
      </p:sp>
      <p:sp>
        <p:nvSpPr>
          <p:cNvPr id="7" name="文本框 6"/>
          <p:cNvSpPr txBox="1"/>
          <p:nvPr/>
        </p:nvSpPr>
        <p:spPr>
          <a:xfrm>
            <a:off x="1260020" y="1370086"/>
            <a:ext cx="9316995" cy="461665"/>
          </a:xfrm>
          <a:prstGeom prst="rect">
            <a:avLst/>
          </a:prstGeom>
          <a:noFill/>
        </p:spPr>
        <p:txBody>
          <a:bodyPr wrap="square">
            <a:spAutoFit/>
          </a:bodyPr>
          <a:lstStyle/>
          <a:p>
            <a:r>
              <a:rPr lang="zh-CN" altLang="en-US" sz="2400" b="1" dirty="0">
                <a:solidFill>
                  <a:srgbClr val="6B799C"/>
                </a:solidFill>
              </a:rPr>
              <a:t>（四）学生的学习注意力具有阶段性，导入的激发十分必要</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01284"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二、常见的小学数学课堂导入类型</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629194" y="869517"/>
            <a:ext cx="10805341" cy="4616648"/>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（一）情境导入</a:t>
            </a:r>
            <a:endParaRPr lang="zh-CN" altLang="en-US" sz="2800" dirty="0">
              <a:solidFill>
                <a:srgbClr val="6B799C"/>
              </a:solidFill>
            </a:endParaRPr>
          </a:p>
          <a:p>
            <a:pPr marL="342900" indent="-342900" fontAlgn="auto">
              <a:lnSpc>
                <a:spcPct val="150000"/>
              </a:lnSpc>
              <a:buFont typeface="Arial" panose="020B0604020202020204" pitchFamily="34" charset="0"/>
              <a:buChar char="•"/>
            </a:pPr>
            <a:r>
              <a:rPr lang="zh-CN" altLang="en-US" sz="2000" dirty="0">
                <a:solidFill>
                  <a:srgbClr val="6B799C"/>
                </a:solidFill>
              </a:rPr>
              <a:t>小学生特定的思维方式和认知水平决定了数学问题与具体情境相结合的必要性和合理性。小学数学学习内容与学生的实际生活有很大的联系，实际生活中处处可以见到数学，学生在生活中也能经常发现和数学有关的有趣现象和规律，但是对于小学生而言，直接理解数学课本上的内容还是有一定的难度，并且他们也不一定能够完全理解学习数学课本上的数学知识的意义。因此，对于低年龄阶段的小学生，运用情境导入法能够帮助他们建立起数学知识与实际生活的联系，实现知识学习到知识理解、知识理解到知识应用的跨越，知道自己为什么要学习数学知识以及学习的数学知识到底有什么作用。</a:t>
            </a:r>
          </a:p>
          <a:p>
            <a:pPr marL="342900" indent="-342900" fontAlgn="auto">
              <a:lnSpc>
                <a:spcPct val="150000"/>
              </a:lnSpc>
              <a:buFont typeface="Arial" panose="020B0604020202020204" pitchFamily="34" charset="0"/>
              <a:buChar char="•"/>
            </a:pPr>
            <a:r>
              <a:rPr lang="zh-CN" altLang="en-US" sz="2000" dirty="0">
                <a:solidFill>
                  <a:srgbClr val="6B799C"/>
                </a:solidFill>
              </a:rPr>
              <a:t>教师在设置情境时要充分考虑，</a:t>
            </a:r>
            <a:r>
              <a:rPr lang="zh-CN" altLang="en-US" sz="2000" b="1" dirty="0">
                <a:solidFill>
                  <a:srgbClr val="7030A0"/>
                </a:solidFill>
              </a:rPr>
              <a:t>所选择的情境是否与本节课的内容有密切联系，是否遵循小学生身心发展的规律和认知发展的规律</a:t>
            </a:r>
            <a:r>
              <a:rPr lang="zh-CN" altLang="en-US" sz="2000" dirty="0">
                <a:solidFill>
                  <a:srgbClr val="6B799C"/>
                </a:solidFill>
              </a:rPr>
              <a:t>。</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g5YWViYmRjNzU0MGQ2MzRmODJhODg4YzY2MjM1MTkifQ=="/>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TotalTime>
  <Words>6968</Words>
  <Application>Microsoft Office PowerPoint</Application>
  <PresentationFormat>宽屏</PresentationFormat>
  <Paragraphs>223</Paragraphs>
  <Slides>38</Slides>
  <Notes>32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38</vt:i4>
      </vt:variant>
    </vt:vector>
  </HeadingPairs>
  <TitlesOfParts>
    <vt:vector size="46" baseType="lpstr">
      <vt:lpstr>等线</vt:lpstr>
      <vt:lpstr>华文楷体</vt:lpstr>
      <vt:lpstr>华文新魏</vt:lpstr>
      <vt:lpstr>幼圆</vt:lpstr>
      <vt:lpstr>Arial</vt:lpstr>
      <vt:lpstr>Calibri</vt:lpstr>
      <vt:lpstr>Calibri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丽娜 赵</dc:creator>
  <cp:lastModifiedBy>范美琳</cp:lastModifiedBy>
  <cp:revision>27</cp:revision>
  <dcterms:created xsi:type="dcterms:W3CDTF">2024-08-14T06:58:00Z</dcterms:created>
  <dcterms:modified xsi:type="dcterms:W3CDTF">2024-10-12T01:34:48Z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9B729D964E4C4C7DAF33D894840B8C19_12</vt:lpwstr>
  </property>
  <property fmtid="{D5CDD505-2E9C-101B-9397-08002B2CF9AE}" pid="3" name="KSOProductBuildVer">
    <vt:lpwstr>2052-12.1.0.18240</vt:lpwstr>
  </property>
</Properties>
</file>