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7" r:id="rId2"/>
    <p:sldId id="279" r:id="rId3"/>
    <p:sldId id="368" r:id="rId4"/>
    <p:sldId id="348" r:id="rId5"/>
    <p:sldId id="375" r:id="rId6"/>
    <p:sldId id="376" r:id="rId7"/>
    <p:sldId id="379" r:id="rId8"/>
    <p:sldId id="380" r:id="rId9"/>
    <p:sldId id="381" r:id="rId10"/>
    <p:sldId id="350" r:id="rId11"/>
    <p:sldId id="353" r:id="rId12"/>
    <p:sldId id="366" r:id="rId13"/>
    <p:sldId id="367" r:id="rId14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65" autoAdjust="0"/>
  </p:normalViewPr>
  <p:slideViewPr>
    <p:cSldViewPr showGuides="1">
      <p:cViewPr varScale="1">
        <p:scale>
          <a:sx n="96" d="100"/>
          <a:sy n="96" d="100"/>
        </p:scale>
        <p:origin x="420" y="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2483768" y="1275606"/>
            <a:ext cx="5904656" cy="504056"/>
          </a:xfrm>
        </p:spPr>
        <p:txBody>
          <a:bodyPr/>
          <a:lstStyle/>
          <a:p>
            <a:pPr algn="l"/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kern="100" dirty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初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识数控车床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认识数控车床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46E5D7D-67A5-4A8E-9AD4-E715601350FA}"/>
              </a:ext>
            </a:extLst>
          </p:cNvPr>
          <p:cNvSpPr txBox="1"/>
          <p:nvPr/>
        </p:nvSpPr>
        <p:spPr>
          <a:xfrm>
            <a:off x="2195736" y="771550"/>
            <a:ext cx="5544616" cy="3135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一、参观数控实训车间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(1)学生规范穿戴工作服、工作帽和工作鞋。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(2)教师进行安全文明生产教育。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(3)找到数控车床,仔细观察其外形,说明数控车床的组成,解释机床型号含义。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(4)说明数控车床的加工特点及应用范围。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二、找出使用数控车床加工的零件并分析其结构特征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    辨别出数控车床加工的零件,例如传动轴,联轴器螺钉等零件。这些零件共同的结构特征,都是回转体零件。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A2A0302-6913-42B4-9A10-C19C3875D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3579862"/>
            <a:ext cx="2028521" cy="147936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71025" y="1707654"/>
            <a:ext cx="45719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检测评分表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772B496-7101-4158-B99D-DD056E2C8A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31"/>
          <a:stretch/>
        </p:blipFill>
        <p:spPr>
          <a:xfrm>
            <a:off x="1547664" y="987574"/>
            <a:ext cx="5904656" cy="32403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61DD7C2-78D5-4BFB-B656-63D04596BB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3" y="3651870"/>
            <a:ext cx="1368152" cy="135865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2B381E7-3D4C-475A-BA57-848E51DEA243}"/>
              </a:ext>
            </a:extLst>
          </p:cNvPr>
          <p:cNvSpPr txBox="1"/>
          <p:nvPr/>
        </p:nvSpPr>
        <p:spPr>
          <a:xfrm>
            <a:off x="2843808" y="915566"/>
            <a:ext cx="2952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认识数控车床自动回转刀架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08EF0A1-3124-4694-A4DA-632E9FFD2995}"/>
              </a:ext>
            </a:extLst>
          </p:cNvPr>
          <p:cNvSpPr txBox="1"/>
          <p:nvPr/>
        </p:nvSpPr>
        <p:spPr>
          <a:xfrm>
            <a:off x="1033559" y="1394958"/>
            <a:ext cx="1152128" cy="68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排式刀架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6E476DF-0EBB-4F30-A5A5-5A5C79217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965478"/>
            <a:ext cx="1996126" cy="143700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0D34568-5A92-49AF-9FC5-D7AC4E4C51C9}"/>
              </a:ext>
            </a:extLst>
          </p:cNvPr>
          <p:cNvSpPr txBox="1"/>
          <p:nvPr/>
        </p:nvSpPr>
        <p:spPr>
          <a:xfrm>
            <a:off x="3167844" y="3541385"/>
            <a:ext cx="27363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回转轴与主轴垂直的转塔式刀架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420670-946E-4C08-B840-D77F34C6E259}"/>
              </a:ext>
            </a:extLst>
          </p:cNvPr>
          <p:cNvSpPr txBox="1"/>
          <p:nvPr/>
        </p:nvSpPr>
        <p:spPr>
          <a:xfrm>
            <a:off x="5288834" y="1408973"/>
            <a:ext cx="1368152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转塔式刀架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67D23A-57AD-4C7C-B7E1-F46B6E30C981}"/>
              </a:ext>
            </a:extLst>
          </p:cNvPr>
          <p:cNvSpPr txBox="1"/>
          <p:nvPr/>
        </p:nvSpPr>
        <p:spPr>
          <a:xfrm>
            <a:off x="6084168" y="3541385"/>
            <a:ext cx="28083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回转轴与主轴平行的转塔式刀架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C8E9B0D-8AF5-425E-99D9-1DDC38BC7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856" y="1965478"/>
            <a:ext cx="2029680" cy="143504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F07D2B2-21DD-48B5-96DF-901434C3E7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1914869"/>
            <a:ext cx="1980874" cy="148565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486638D-005C-4DD8-A1D0-A6701C6408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30" y="3559295"/>
            <a:ext cx="1740158" cy="151731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691680" y="1302588"/>
            <a:ext cx="5535734" cy="253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了解本校数控实习车间或本地数控加工企业数控车床的型号、系统种类、加工零件等</a:t>
            </a:r>
          </a:p>
          <a:p>
            <a:pPr indent="266700" algn="l">
              <a:lnSpc>
                <a:spcPct val="115000"/>
              </a:lnSpc>
            </a:pP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情况。</a:t>
            </a:r>
          </a:p>
          <a:p>
            <a:pPr indent="266700"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查找相关类型设备资料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了解数控车床的主要技术参数及作用。主要技术参数包括</a:t>
            </a:r>
          </a:p>
          <a:p>
            <a:pPr indent="266700" algn="l">
              <a:lnSpc>
                <a:spcPct val="115000"/>
              </a:lnSpc>
            </a:pP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最大车削直径、最大车削长度、纵向最大行程、横向最大行程、主轴内孔直径、主轴转速范围、</a:t>
            </a:r>
          </a:p>
          <a:p>
            <a:pPr indent="266700" algn="l">
              <a:lnSpc>
                <a:spcPct val="115000"/>
              </a:lnSpc>
            </a:pP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主电动机功率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(kW)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、滑板移动最小设定单位 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X/Z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、刀架工位数、加工零件公差等级等。</a:t>
            </a:r>
          </a:p>
          <a:p>
            <a:pPr indent="266700"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了解国内外数控车床的应用现状和发展趋势。</a:t>
            </a:r>
            <a:endParaRPr lang="zh-CN" altLang="en-US" sz="14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1D7BB52-BAB9-4A9E-A1F5-B48433A4E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1" y="3723878"/>
            <a:ext cx="1296701" cy="14196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77011" y="1995686"/>
            <a:ext cx="3280931" cy="755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1. 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认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识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数控车床</a:t>
            </a:r>
            <a:endParaRPr lang="zh-CN" altLang="zh-CN" sz="2000" kern="1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2. 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数控车床加工优势</a:t>
            </a:r>
            <a:endParaRPr lang="zh-CN" altLang="en-US" sz="2000" kern="1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21A39AD-8DB3-4109-84E5-78357F744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83D7161-34FF-412C-A8D0-4692CFF997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696" y="1635646"/>
            <a:ext cx="3267075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E304564-29FB-4ED6-972B-DB74D8FA2C25}"/>
              </a:ext>
            </a:extLst>
          </p:cNvPr>
          <p:cNvSpPr txBox="1"/>
          <p:nvPr/>
        </p:nvSpPr>
        <p:spPr>
          <a:xfrm>
            <a:off x="2627784" y="1371421"/>
            <a:ext cx="4890052" cy="1689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参观数控实训车间或数控加工企业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观察数控车床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说出数控车床的结构、型号、种类以及数控系统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列举一些日常生活中常见的数控车床加工的零件。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71D6037-E923-4EEC-945D-D37CD6E6D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2966756"/>
            <a:ext cx="2316535" cy="21360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5A26CA-874F-4CA9-B73F-6B61110DF64D}"/>
              </a:ext>
            </a:extLst>
          </p:cNvPr>
          <p:cNvSpPr txBox="1"/>
          <p:nvPr/>
        </p:nvSpPr>
        <p:spPr>
          <a:xfrm>
            <a:off x="2915816" y="105958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一、数控车床加工特点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AC1DC7-5CA1-484C-A4C6-AB5447ACE1D4}"/>
              </a:ext>
            </a:extLst>
          </p:cNvPr>
          <p:cNvSpPr txBox="1"/>
          <p:nvPr/>
        </p:nvSpPr>
        <p:spPr>
          <a:xfrm>
            <a:off x="3059832" y="1735302"/>
            <a:ext cx="30243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（一）加工精度高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（二）自动化程度高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（三）生产效率高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（四）适应性强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（五）加工复杂形状特征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AA879F99-4FF9-45D2-A48A-7172F6B84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995686"/>
            <a:ext cx="2332557" cy="144169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20D1834-E9E4-41BF-B72A-FF3D927AE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2068462"/>
            <a:ext cx="2677307" cy="129614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4AE4D27-C46C-4C6E-BAA8-15553602B3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" y="4011910"/>
            <a:ext cx="1353223" cy="11315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E1DB7F63-6CC0-4DD4-884E-49D0686C88BD}"/>
              </a:ext>
            </a:extLst>
          </p:cNvPr>
          <p:cNvSpPr txBox="1"/>
          <p:nvPr/>
        </p:nvSpPr>
        <p:spPr>
          <a:xfrm>
            <a:off x="1115616" y="821898"/>
            <a:ext cx="3096344" cy="442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二、数控车床组成与型号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5F29C6-201A-476C-85E8-E2E3FCD60D84}"/>
              </a:ext>
            </a:extLst>
          </p:cNvPr>
          <p:cNvSpPr txBox="1"/>
          <p:nvPr/>
        </p:nvSpPr>
        <p:spPr>
          <a:xfrm>
            <a:off x="899592" y="1286508"/>
            <a:ext cx="3096344" cy="442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（一）数控车床组成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6F6D97B-F58C-41DF-9C99-2C4B1D999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588" y="1703092"/>
            <a:ext cx="3816424" cy="303892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5AAABAD-0386-4AC3-93C5-0565552950C8}"/>
              </a:ext>
            </a:extLst>
          </p:cNvPr>
          <p:cNvSpPr txBox="1"/>
          <p:nvPr/>
        </p:nvSpPr>
        <p:spPr>
          <a:xfrm>
            <a:off x="5364088" y="1264776"/>
            <a:ext cx="3096344" cy="442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（二）数控车床型号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DB06804-4E41-4434-BF28-2CA927717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4" y="2067694"/>
            <a:ext cx="3026985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52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87F4B02-A520-4CDD-8E37-6D610326B38B}"/>
              </a:ext>
            </a:extLst>
          </p:cNvPr>
          <p:cNvSpPr txBox="1"/>
          <p:nvPr/>
        </p:nvSpPr>
        <p:spPr>
          <a:xfrm>
            <a:off x="1418759" y="737302"/>
            <a:ext cx="23762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三、数控车床种类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7C6558-4E74-4B1E-9675-C2474599A7BA}"/>
              </a:ext>
            </a:extLst>
          </p:cNvPr>
          <p:cNvSpPr txBox="1"/>
          <p:nvPr/>
        </p:nvSpPr>
        <p:spPr>
          <a:xfrm>
            <a:off x="1272043" y="1255367"/>
            <a:ext cx="489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（一） 按主轴位置分类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B33B387-2486-44E1-94FB-E7C9F3DB00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720" y="1106634"/>
            <a:ext cx="1881106" cy="117476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88FBA71-0C82-4861-A2D4-C2984D2483C2}"/>
              </a:ext>
            </a:extLst>
          </p:cNvPr>
          <p:cNvSpPr txBox="1"/>
          <p:nvPr/>
        </p:nvSpPr>
        <p:spPr>
          <a:xfrm>
            <a:off x="1439652" y="1896543"/>
            <a:ext cx="27363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1. 水平导轨卧式数控车床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8D9E7-B352-43EE-89A2-819E6ECC0B4E}"/>
              </a:ext>
            </a:extLst>
          </p:cNvPr>
          <p:cNvSpPr txBox="1"/>
          <p:nvPr/>
        </p:nvSpPr>
        <p:spPr>
          <a:xfrm>
            <a:off x="1439652" y="3032869"/>
            <a:ext cx="27363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2. 倾斜导轨卧式数控车床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523EABD-08CB-43D7-9B24-DEC976986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2511315"/>
            <a:ext cx="1364063" cy="1043107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598FF23A-C2B3-4228-9109-4DB84A7B4E23}"/>
              </a:ext>
            </a:extLst>
          </p:cNvPr>
          <p:cNvSpPr txBox="1"/>
          <p:nvPr/>
        </p:nvSpPr>
        <p:spPr>
          <a:xfrm>
            <a:off x="1331640" y="3958422"/>
            <a:ext cx="19474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立式数控车床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1EF7D479-8BBB-4BDD-B074-FAC34FEA2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2295" y="3764074"/>
            <a:ext cx="1035599" cy="107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79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87F4B02-A520-4CDD-8E37-6D610326B38B}"/>
              </a:ext>
            </a:extLst>
          </p:cNvPr>
          <p:cNvSpPr txBox="1"/>
          <p:nvPr/>
        </p:nvSpPr>
        <p:spPr>
          <a:xfrm>
            <a:off x="1418759" y="737302"/>
            <a:ext cx="23762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三、数控车床种类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7C6558-4E74-4B1E-9675-C2474599A7BA}"/>
              </a:ext>
            </a:extLst>
          </p:cNvPr>
          <p:cNvSpPr txBox="1"/>
          <p:nvPr/>
        </p:nvSpPr>
        <p:spPr>
          <a:xfrm>
            <a:off x="1272043" y="1255367"/>
            <a:ext cx="489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（二） 按功能分类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88FBA71-0C82-4861-A2D4-C2984D2483C2}"/>
              </a:ext>
            </a:extLst>
          </p:cNvPr>
          <p:cNvSpPr txBox="1"/>
          <p:nvPr/>
        </p:nvSpPr>
        <p:spPr>
          <a:xfrm>
            <a:off x="1691680" y="1851670"/>
            <a:ext cx="2736304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经济普及型数控车床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AutoNum type="arabicPeriod"/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AutoNum type="arabicPeriod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全功能数控车床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AutoNum type="arabicPeriod"/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AutoNum type="arabicPeriod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 车削加工中心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AutoNum type="arabicPeriod"/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AutoNum type="arabicPeriod"/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FMC 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车削单元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938425B-3554-42D2-BAC8-B980B6A12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1710" y="2211710"/>
            <a:ext cx="2571328" cy="144971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099CDFD-3357-4862-881C-0EE976062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80910"/>
            <a:ext cx="1707300" cy="142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583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87F4B02-A520-4CDD-8E37-6D610326B38B}"/>
              </a:ext>
            </a:extLst>
          </p:cNvPr>
          <p:cNvSpPr txBox="1"/>
          <p:nvPr/>
        </p:nvSpPr>
        <p:spPr>
          <a:xfrm>
            <a:off x="1418759" y="737302"/>
            <a:ext cx="23762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三、数控车床种类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7C6558-4E74-4B1E-9675-C2474599A7BA}"/>
              </a:ext>
            </a:extLst>
          </p:cNvPr>
          <p:cNvSpPr txBox="1"/>
          <p:nvPr/>
        </p:nvSpPr>
        <p:spPr>
          <a:xfrm>
            <a:off x="1272043" y="1255367"/>
            <a:ext cx="489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（三） 按数控系统分类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88FBA71-0C82-4861-A2D4-C2984D2483C2}"/>
              </a:ext>
            </a:extLst>
          </p:cNvPr>
          <p:cNvSpPr txBox="1"/>
          <p:nvPr/>
        </p:nvSpPr>
        <p:spPr>
          <a:xfrm>
            <a:off x="683569" y="2149187"/>
            <a:ext cx="273630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华中数控系统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AutoNum type="arabicPeriod"/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AutoNum type="arabicPeriod"/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AutoNum type="arabicPeriod"/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AutoNum type="arabicPeriod"/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AutoNum type="arabicPeriod"/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广州数控系统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6736556-9D8D-4332-9B51-485C03964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900" y="1758241"/>
            <a:ext cx="1791035" cy="11076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0CFB4BA-F251-47D9-9095-9ACCBF872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0491" y="3287558"/>
            <a:ext cx="1882576" cy="109479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225CA8B-0AB6-4C99-8877-D1BA67683C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3884" y="1707011"/>
            <a:ext cx="2160239" cy="148911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3D88E16B-C9B5-46A4-9C9D-3DDBE1C9F60A}"/>
              </a:ext>
            </a:extLst>
          </p:cNvPr>
          <p:cNvSpPr txBox="1"/>
          <p:nvPr/>
        </p:nvSpPr>
        <p:spPr>
          <a:xfrm>
            <a:off x="4244041" y="2041478"/>
            <a:ext cx="273630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西门子数控系统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发那科数控系统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E4F8A3E-C18C-45E9-8572-20A3E22F27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3890" y="3318238"/>
            <a:ext cx="2219284" cy="107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53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87F4B02-A520-4CDD-8E37-6D610326B38B}"/>
              </a:ext>
            </a:extLst>
          </p:cNvPr>
          <p:cNvSpPr txBox="1"/>
          <p:nvPr/>
        </p:nvSpPr>
        <p:spPr>
          <a:xfrm>
            <a:off x="1418758" y="737302"/>
            <a:ext cx="37293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四、数控车床加工范围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88FBA71-0C82-4861-A2D4-C2984D2483C2}"/>
              </a:ext>
            </a:extLst>
          </p:cNvPr>
          <p:cNvSpPr txBox="1"/>
          <p:nvPr/>
        </p:nvSpPr>
        <p:spPr>
          <a:xfrm>
            <a:off x="5868144" y="2016968"/>
            <a:ext cx="252028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    数控车削是数控加工中用得最多的加工方法之一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主要用于轴类、套类、盘类等回转体零件的加工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如各种内外圆柱面、内外圆锥面、内外螺纹、管螺纹的加工及切槽、钻孔、扩孔、铰孔等工序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A9D5434-11C3-4FA0-8FE0-5B85EB5D42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5" y="1106634"/>
            <a:ext cx="4176464" cy="363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44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548</Words>
  <Application>Microsoft Office PowerPoint</Application>
  <PresentationFormat>全屏显示(16:9)</PresentationFormat>
  <Paragraphs>77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黑体</vt:lpstr>
      <vt:lpstr>宋体</vt:lpstr>
      <vt:lpstr>微软雅黑</vt:lpstr>
      <vt:lpstr>Arial</vt:lpstr>
      <vt:lpstr>Calibri</vt:lpstr>
      <vt:lpstr>Wingdings</vt:lpstr>
      <vt:lpstr>281TGp_consulting_light</vt:lpstr>
      <vt:lpstr>项目一   初识数控车床  任务一     认识数控车床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zhang</dc:creator>
  <cp:lastModifiedBy>沈丽华</cp:lastModifiedBy>
  <cp:revision>767</cp:revision>
  <dcterms:created xsi:type="dcterms:W3CDTF">2011-07-07T02:42:00Z</dcterms:created>
  <dcterms:modified xsi:type="dcterms:W3CDTF">2025-08-13T00:33:50Z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2052-12.1.0.21915</vt:lpwstr>
  </property>
</Properties>
</file>