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5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77" r:id="rId2"/>
    <p:sldId id="279" r:id="rId3"/>
    <p:sldId id="368" r:id="rId4"/>
    <p:sldId id="348" r:id="rId5"/>
    <p:sldId id="382" r:id="rId6"/>
    <p:sldId id="350" r:id="rId7"/>
    <p:sldId id="383" r:id="rId8"/>
    <p:sldId id="353" r:id="rId9"/>
    <p:sldId id="366" r:id="rId10"/>
    <p:sldId id="367" r:id="rId11"/>
  </p:sldIdLst>
  <p:sldSz cx="9144000" cy="5143500" type="screen16x9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A661"/>
    <a:srgbClr val="008080"/>
    <a:srgbClr val="00CC99"/>
    <a:srgbClr val="6371AD"/>
    <a:srgbClr val="53619F"/>
    <a:srgbClr val="800000"/>
    <a:srgbClr val="C634BF"/>
    <a:srgbClr val="008000"/>
    <a:srgbClr val="339933"/>
    <a:srgbClr val="E292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65" autoAdjust="0"/>
  </p:normalViewPr>
  <p:slideViewPr>
    <p:cSldViewPr showGuides="1">
      <p:cViewPr varScale="1">
        <p:scale>
          <a:sx n="96" d="100"/>
          <a:sy n="96" d="100"/>
        </p:scale>
        <p:origin x="42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252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4079A-1008-484D-A9D3-6ED630FF63BC}" type="datetimeFigureOut">
              <a:rPr lang="zh-CN" altLang="en-US" smtClean="0"/>
              <a:t>2025/8/4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8934E-0680-41D4-B0BA-FC07169034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6FC0A2-BD6D-46F3-BFBB-3EF6A37E9687}" type="datetimeFigureOut">
              <a:rPr lang="zh-CN" altLang="en-US" smtClean="0"/>
              <a:t>2025/8/4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435DC-B7C6-403F-AC56-93FE5967537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microsoft.com/office/2007/relationships/hdphoto" Target="../media/hdphoto3.wdp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7" Type="http://schemas.microsoft.com/office/2007/relationships/hdphoto" Target="../media/hdphoto3.wdp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.xml"/><Relationship Id="rId7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microsoft.com/office/2007/relationships/hdphoto" Target="../media/hdphoto3.wdp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8.xml"/><Relationship Id="rId7" Type="http://schemas.openxmlformats.org/officeDocument/2006/relationships/image" Target="../media/image5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9" Type="http://schemas.microsoft.com/office/2007/relationships/hdphoto" Target="../media/hdphoto3.wdp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3.xml"/><Relationship Id="rId7" Type="http://schemas.openxmlformats.org/officeDocument/2006/relationships/image" Target="../media/image5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9" Type="http://schemas.microsoft.com/office/2007/relationships/hdphoto" Target="../media/hdphoto3.wdp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8.xml"/><Relationship Id="rId7" Type="http://schemas.openxmlformats.org/officeDocument/2006/relationships/image" Target="../media/image5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9" Type="http://schemas.microsoft.com/office/2007/relationships/hdphoto" Target="../media/hdphoto3.wdp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" name="Rectangle 92"/>
          <p:cNvSpPr>
            <a:spLocks noChangeArrowheads="1"/>
          </p:cNvSpPr>
          <p:nvPr/>
        </p:nvSpPr>
        <p:spPr bwMode="gray">
          <a:xfrm>
            <a:off x="3667128" y="3143251"/>
            <a:ext cx="1857375" cy="957263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5" name="Rectangle 93"/>
          <p:cNvSpPr>
            <a:spLocks noChangeArrowheads="1"/>
          </p:cNvSpPr>
          <p:nvPr/>
        </p:nvSpPr>
        <p:spPr bwMode="gray">
          <a:xfrm>
            <a:off x="1824038" y="2218136"/>
            <a:ext cx="1833562" cy="925115"/>
          </a:xfrm>
          <a:prstGeom prst="rect">
            <a:avLst/>
          </a:prstGeom>
          <a:solidFill>
            <a:srgbClr val="CF6F9F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6" name="Rectangle 94"/>
          <p:cNvSpPr>
            <a:spLocks noChangeArrowheads="1"/>
          </p:cNvSpPr>
          <p:nvPr/>
        </p:nvSpPr>
        <p:spPr bwMode="gray">
          <a:xfrm>
            <a:off x="0" y="3149204"/>
            <a:ext cx="1828800" cy="951309"/>
          </a:xfrm>
          <a:prstGeom prst="rect">
            <a:avLst/>
          </a:prstGeom>
          <a:solidFill>
            <a:srgbClr val="FF99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7" name="Rectangle 95"/>
          <p:cNvSpPr>
            <a:spLocks noChangeArrowheads="1"/>
          </p:cNvSpPr>
          <p:nvPr/>
        </p:nvSpPr>
        <p:spPr bwMode="gray">
          <a:xfrm>
            <a:off x="0" y="4095750"/>
            <a:ext cx="9144000" cy="10477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4" name="Rectangle 102"/>
          <p:cNvSpPr>
            <a:spLocks noChangeArrowheads="1"/>
          </p:cNvSpPr>
          <p:nvPr/>
        </p:nvSpPr>
        <p:spPr bwMode="gray">
          <a:xfrm>
            <a:off x="7353300" y="2225279"/>
            <a:ext cx="1790700" cy="938213"/>
          </a:xfrm>
          <a:prstGeom prst="rect">
            <a:avLst/>
          </a:prstGeom>
          <a:solidFill>
            <a:srgbClr val="99CC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6" name="Rectangle 104"/>
          <p:cNvSpPr>
            <a:spLocks noChangeArrowheads="1"/>
          </p:cNvSpPr>
          <p:nvPr/>
        </p:nvSpPr>
        <p:spPr bwMode="gray">
          <a:xfrm>
            <a:off x="5524503" y="2218135"/>
            <a:ext cx="1833563" cy="1878806"/>
          </a:xfrm>
          <a:prstGeom prst="rect">
            <a:avLst/>
          </a:prstGeom>
          <a:solidFill>
            <a:srgbClr val="99CCFF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590928" y="1714500"/>
            <a:ext cx="5324475" cy="285750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2200">
                <a:solidFill>
                  <a:srgbClr val="000000"/>
                </a:solidFill>
              </a:defRPr>
            </a:lvl1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0" y="1085850"/>
            <a:ext cx="7010400" cy="571500"/>
          </a:xfrm>
          <a:effectLst>
            <a:outerShdw dist="17961" dir="2700000" algn="ctr" rotWithShape="0">
              <a:srgbClr val="C0C0C0"/>
            </a:outerShdw>
          </a:effectLst>
        </p:spPr>
        <p:txBody>
          <a:bodyPr/>
          <a:lstStyle>
            <a:lvl1pPr algn="r">
              <a:defRPr sz="360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8412" y1="7639" x2="10067" y2="6944"/>
                        <a14:foregroundMark x1="80761" y1="11111" x2="88591" y2="7639"/>
                        <a14:foregroundMark x1="7159" y1="10069" x2="2013" y2="25000"/>
                        <a14:foregroundMark x1="90380" y1="8681" x2="94631" y2="1979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1366412">
            <a:off x="1968304" y="3252987"/>
            <a:ext cx="1495020" cy="792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69" b="96769" l="5736" r="88778">
                        <a14:foregroundMark x1="36908" y1="10769" x2="36908" y2="10769"/>
                        <a14:foregroundMark x1="34414" y1="20154" x2="34414" y2="20154"/>
                        <a14:backgroundMark x1="75561" y1="72615" x2="75561" y2="72615"/>
                        <a14:backgroundMark x1="72818" y1="73231" x2="72818" y2="73231"/>
                        <a14:backgroundMark x1="24439" y1="74769" x2="24439" y2="74769"/>
                        <a14:backgroundMark x1="24688" y1="76462" x2="24688" y2="76462"/>
                        <a14:backgroundMark x1="22195" y1="74000" x2="22195" y2="74000"/>
                        <a14:backgroundMark x1="26185" y1="78000" x2="26185" y2="78000"/>
                        <a14:backgroundMark x1="74065" y1="72308" x2="74065" y2="72308"/>
                      </a14:backgroundRemoval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599582">
            <a:off x="7896147" y="3243809"/>
            <a:ext cx="705009" cy="8570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</a:p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</a:p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8425" y="473075"/>
            <a:ext cx="1151890" cy="112839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212994" name="Rectangle 2"/>
          <p:cNvSpPr>
            <a:spLocks noGrp="1" noChangeArrowheads="1"/>
          </p:cNvSpPr>
          <p:nvPr>
            <p:ph type="title" hasCustomPrompt="1"/>
          </p:nvPr>
        </p:nvSpPr>
        <p:spPr>
          <a:xfrm>
            <a:off x="988060" y="189865"/>
            <a:ext cx="970280" cy="365760"/>
          </a:xfrm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zh-CN" altLang="en-US" sz="15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en-US" altLang="zh-CN" sz="15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914400"/>
            <a:ext cx="8420100" cy="38290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6078" y="171450"/>
            <a:ext cx="2105025" cy="4572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1" y="171450"/>
            <a:ext cx="6162675" cy="45720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3345" y="469900"/>
            <a:ext cx="1134745" cy="111125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78117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42887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00482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58076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22846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Rectangle 124"/>
          <p:cNvSpPr>
            <a:spLocks noChangeArrowheads="1"/>
          </p:cNvSpPr>
          <p:nvPr/>
        </p:nvSpPr>
        <p:spPr bwMode="gray">
          <a:xfrm>
            <a:off x="0" y="0"/>
            <a:ext cx="9144000" cy="6858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49" name="Rectangle 125"/>
          <p:cNvSpPr>
            <a:spLocks noChangeArrowheads="1"/>
          </p:cNvSpPr>
          <p:nvPr/>
        </p:nvSpPr>
        <p:spPr bwMode="gray">
          <a:xfrm>
            <a:off x="8915400" y="685800"/>
            <a:ext cx="228600" cy="44577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6350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50" name="Freeform 126"/>
          <p:cNvSpPr/>
          <p:nvPr/>
        </p:nvSpPr>
        <p:spPr bwMode="gray">
          <a:xfrm>
            <a:off x="-12700" y="257176"/>
            <a:ext cx="6032500" cy="509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800" y="0"/>
              </a:cxn>
              <a:cxn ang="0">
                <a:pos x="3456" y="428"/>
              </a:cxn>
            </a:cxnLst>
            <a:rect l="0" t="0" r="r" b="b"/>
            <a:pathLst>
              <a:path w="3800" h="428">
                <a:moveTo>
                  <a:pt x="0" y="0"/>
                </a:moveTo>
                <a:lnTo>
                  <a:pt x="3800" y="0"/>
                </a:lnTo>
                <a:lnTo>
                  <a:pt x="3456" y="428"/>
                </a:lnTo>
              </a:path>
            </a:pathLst>
          </a:custGeom>
          <a:noFill/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152" name="Picture 128" descr="icon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304803" y="171451"/>
            <a:ext cx="619125" cy="500063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90600" y="171451"/>
            <a:ext cx="7086600" cy="365522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000000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7212" y="4761412"/>
            <a:ext cx="645802" cy="382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147814"/>
            <a:ext cx="1800200" cy="95771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2109" y="2211711"/>
            <a:ext cx="1872208" cy="1893818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1763688" y="1203598"/>
            <a:ext cx="4608512" cy="504056"/>
          </a:xfrm>
        </p:spPr>
        <p:txBody>
          <a:bodyPr/>
          <a:lstStyle/>
          <a:p>
            <a:pPr algn="l"/>
            <a:r>
              <a:rPr lang="zh-CN" altLang="zh-CN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项目</a:t>
            </a:r>
            <a:r>
              <a:rPr lang="zh-CN" altLang="en-US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 kern="100" dirty="0">
                <a:solidFill>
                  <a:srgbClr val="0070C0"/>
                </a:solidFill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初</a:t>
            </a:r>
            <a:r>
              <a:rPr lang="zh-CN" altLang="en-US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识数控车床</a:t>
            </a:r>
            <a:br>
              <a:rPr lang="en-US" altLang="zh-CN" sz="18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br>
              <a:rPr lang="en-US" altLang="zh-CN" sz="18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zh-CN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任务</a:t>
            </a:r>
            <a:r>
              <a:rPr lang="zh-CN" altLang="en-US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数控车床基本操作</a:t>
            </a:r>
            <a:br>
              <a:rPr lang="zh-CN" altLang="zh-CN" sz="1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br>
              <a:rPr lang="zh-CN" altLang="zh-CN" sz="18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1691680" y="1635646"/>
            <a:ext cx="5535734" cy="13345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l">
              <a:lnSpc>
                <a:spcPct val="150000"/>
              </a:lnSpc>
            </a:pP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通过网上查询等方式</a:t>
            </a: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了解哪类数控车床不需要回机床参考点</a:t>
            </a: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并解释其原因。</a:t>
            </a:r>
          </a:p>
          <a:p>
            <a:pPr indent="266700" algn="l">
              <a:lnSpc>
                <a:spcPct val="150000"/>
              </a:lnSpc>
            </a:pP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数控系统操作面板上</a:t>
            </a: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INSERT 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INPUT 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键有何区别</a:t>
            </a: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 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在何种场合使用</a:t>
            </a: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1400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1D7BB52-BAB9-4A9E-A1F5-B48433A4E7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21" y="3723878"/>
            <a:ext cx="1296701" cy="141962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zh-CN" altLang="en-US" sz="15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en-US" altLang="zh-CN" sz="15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2"/>
          <p:cNvSpPr txBox="1">
            <a:spLocks noChangeArrowheads="1"/>
          </p:cNvSpPr>
          <p:nvPr/>
        </p:nvSpPr>
        <p:spPr bwMode="gray">
          <a:xfrm>
            <a:off x="4229100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/>
        </p:nvSpPr>
        <p:spPr bwMode="gray">
          <a:xfrm>
            <a:off x="6444615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/>
        </p:nvSpPr>
        <p:spPr bwMode="gray">
          <a:xfrm>
            <a:off x="7526020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1985010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gray">
          <a:xfrm>
            <a:off x="3133090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04846" y="2017271"/>
            <a:ext cx="3280931" cy="11089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15000"/>
              </a:lnSpc>
            </a:pPr>
            <a:r>
              <a:rPr lang="zh-CN" altLang="en-US" sz="20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认识数控车床两大操作面板</a:t>
            </a:r>
            <a:r>
              <a:rPr lang="en-US" altLang="zh-CN" sz="20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,</a:t>
            </a:r>
            <a:r>
              <a:rPr lang="zh-CN" altLang="en-US" sz="20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即数控系统操作面板和机床控制面板。</a:t>
            </a:r>
          </a:p>
        </p:txBody>
      </p:sp>
      <p:sp>
        <p:nvSpPr>
          <p:cNvPr id="2" name="Rectangle 2"/>
          <p:cNvSpPr txBox="1">
            <a:spLocks noChangeArrowheads="1"/>
          </p:cNvSpPr>
          <p:nvPr/>
        </p:nvSpPr>
        <p:spPr bwMode="gray">
          <a:xfrm>
            <a:off x="5364480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921A39AD-8DB3-4109-84E5-78357F744E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90" y="2875383"/>
            <a:ext cx="1937350" cy="226811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83D7161-34FF-412C-A8D0-4692CFF997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5696" y="1635646"/>
            <a:ext cx="3267075" cy="20193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1E304564-29FB-4ED6-972B-DB74D8FA2C25}"/>
              </a:ext>
            </a:extLst>
          </p:cNvPr>
          <p:cNvSpPr txBox="1"/>
          <p:nvPr/>
        </p:nvSpPr>
        <p:spPr>
          <a:xfrm>
            <a:off x="2699792" y="1203598"/>
            <a:ext cx="4890052" cy="2104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根据所提供的数控车床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能理解操作面板各按键的含义与功能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理解机床控制面板各按键的含义与功能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完成回零、手动、手轮、编辑等工作模式的基本操作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71D6037-E923-4EEC-945D-D37CD6E6D1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2966756"/>
            <a:ext cx="2316535" cy="21360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55A26CA-874F-4CA9-B73F-6B61110DF64D}"/>
              </a:ext>
            </a:extLst>
          </p:cNvPr>
          <p:cNvSpPr txBox="1"/>
          <p:nvPr/>
        </p:nvSpPr>
        <p:spPr>
          <a:xfrm>
            <a:off x="1331640" y="915566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一、数控系统操作面板简介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5B7B010-C3DE-4975-8AB3-C31337673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1491630"/>
            <a:ext cx="6277262" cy="305866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55A26CA-874F-4CA9-B73F-6B61110DF64D}"/>
              </a:ext>
            </a:extLst>
          </p:cNvPr>
          <p:cNvSpPr txBox="1"/>
          <p:nvPr/>
        </p:nvSpPr>
        <p:spPr>
          <a:xfrm>
            <a:off x="1331640" y="915566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二、数控车床机床控制面板简介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043FA76-8A47-445F-BA34-FCE92D13DA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419622"/>
            <a:ext cx="6264696" cy="3353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7329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046E5D7D-67A5-4A8E-9AD4-E715601350FA}"/>
              </a:ext>
            </a:extLst>
          </p:cNvPr>
          <p:cNvSpPr txBox="1"/>
          <p:nvPr/>
        </p:nvSpPr>
        <p:spPr>
          <a:xfrm>
            <a:off x="1049756" y="627534"/>
            <a:ext cx="7704856" cy="6882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根据数控实训车间现有数控车床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理解数控系统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CRT/MDI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操作面板和机床控制面板各按键的含义与功能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独立完成数控车床回零、手动、手轮、编辑等工作模式的基本操作。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A2A0302-6913-42B4-9A10-C19C3875D5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7" y="3867894"/>
            <a:ext cx="1633568" cy="119133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0F74AB88-0599-4988-8508-DF19441BDF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9065" y="1334617"/>
            <a:ext cx="3213036" cy="360741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822435A-E542-40FA-B126-B2BF2BE31C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2184" y="1315572"/>
            <a:ext cx="2572751" cy="364550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046E5D7D-67A5-4A8E-9AD4-E715601350FA}"/>
              </a:ext>
            </a:extLst>
          </p:cNvPr>
          <p:cNvSpPr txBox="1"/>
          <p:nvPr/>
        </p:nvSpPr>
        <p:spPr>
          <a:xfrm>
            <a:off x="1049756" y="627534"/>
            <a:ext cx="7704856" cy="6882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根据数控实训车间现有数控车床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理解数控系统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CRT/MDI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操作面板和机床控制面板各按键的含义与功能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独立完成数控车床回零、手动、手轮、编辑等工作模式的基本操作。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A2A0302-6913-42B4-9A10-C19C3875D5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7" y="3795886"/>
            <a:ext cx="1732308" cy="126334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78F10F8-633F-48A1-AA67-DC182E42C8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9752" y="1315736"/>
            <a:ext cx="4248472" cy="3713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6506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9552" y="2139702"/>
            <a:ext cx="360040" cy="14719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检测评分表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90DCF62-B5A3-49D2-8907-4F5E604F02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843558"/>
            <a:ext cx="5997192" cy="370312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61DD7C2-78D5-4BFB-B656-63D04596BB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23878"/>
            <a:ext cx="1368152" cy="135865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92B381E7-3D4C-475A-BA57-848E51DEA243}"/>
              </a:ext>
            </a:extLst>
          </p:cNvPr>
          <p:cNvSpPr txBox="1"/>
          <p:nvPr/>
        </p:nvSpPr>
        <p:spPr>
          <a:xfrm>
            <a:off x="2843808" y="915566"/>
            <a:ext cx="29523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数控车床人机界面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08EF0A1-3124-4694-A4DA-632E9FFD2995}"/>
              </a:ext>
            </a:extLst>
          </p:cNvPr>
          <p:cNvSpPr txBox="1"/>
          <p:nvPr/>
        </p:nvSpPr>
        <p:spPr>
          <a:xfrm>
            <a:off x="2064263" y="1545710"/>
            <a:ext cx="1954266" cy="29503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一、人机界面的构成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（一） 显示器</a:t>
            </a:r>
            <a:endParaRPr lang="en-US" altLang="zh-CN" sz="14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（二） 输入设备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（三） 控制面板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二、人机界面的功能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（一） 编程功能</a:t>
            </a:r>
            <a:endParaRPr lang="en-US" altLang="zh-CN" sz="14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（二） 控制功能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（三） 监测功能</a:t>
            </a:r>
            <a:endParaRPr lang="en-US" altLang="zh-CN" sz="14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9420670-946E-4C08-B840-D77F34C6E259}"/>
              </a:ext>
            </a:extLst>
          </p:cNvPr>
          <p:cNvSpPr txBox="1"/>
          <p:nvPr/>
        </p:nvSpPr>
        <p:spPr>
          <a:xfrm>
            <a:off x="4448583" y="1545710"/>
            <a:ext cx="2736303" cy="13345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三、人机界面的使用方法</a:t>
            </a:r>
            <a:endParaRPr lang="en-US" altLang="zh-CN" sz="14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（一） 熟悉操作界面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（二） 精心编写加工程序</a:t>
            </a:r>
            <a:endParaRPr lang="en-US" altLang="zh-CN" sz="14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（三） 合理操作车床</a:t>
            </a:r>
            <a:endParaRPr lang="en-US" altLang="zh-CN" sz="14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8C5E7E1-F03D-428B-ABB8-1E49D07732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52" y="3344352"/>
            <a:ext cx="2251992" cy="179876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heme/theme1.xml><?xml version="1.0" encoding="utf-8"?>
<a:theme xmlns:a="http://schemas.openxmlformats.org/drawingml/2006/main" name="281TGp_consulting_light">
  <a:themeElements>
    <a:clrScheme name="281TGp_consulting_light 2">
      <a:dk1>
        <a:srgbClr val="333333"/>
      </a:dk1>
      <a:lt1>
        <a:srgbClr val="FFFFFF"/>
      </a:lt1>
      <a:dk2>
        <a:srgbClr val="000000"/>
      </a:dk2>
      <a:lt2>
        <a:srgbClr val="DDDDDD"/>
      </a:lt2>
      <a:accent1>
        <a:srgbClr val="25557B"/>
      </a:accent1>
      <a:accent2>
        <a:srgbClr val="E4C244"/>
      </a:accent2>
      <a:accent3>
        <a:srgbClr val="FFFFFF"/>
      </a:accent3>
      <a:accent4>
        <a:srgbClr val="2A2A2A"/>
      </a:accent4>
      <a:accent5>
        <a:srgbClr val="ACB4BF"/>
      </a:accent5>
      <a:accent6>
        <a:srgbClr val="CFB03D"/>
      </a:accent6>
      <a:hlink>
        <a:srgbClr val="669900"/>
      </a:hlink>
      <a:folHlink>
        <a:srgbClr val="B2B2B2"/>
      </a:folHlink>
    </a:clrScheme>
    <a:fontScheme name="281TGp_consulting_ligh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81TGp_consulting_light 1">
        <a:dk1>
          <a:srgbClr val="000000"/>
        </a:dk1>
        <a:lt1>
          <a:srgbClr val="FFFFFF"/>
        </a:lt1>
        <a:dk2>
          <a:srgbClr val="003366"/>
        </a:dk2>
        <a:lt2>
          <a:srgbClr val="C0C0C0"/>
        </a:lt2>
        <a:accent1>
          <a:srgbClr val="44357C"/>
        </a:accent1>
        <a:accent2>
          <a:srgbClr val="93C052"/>
        </a:accent2>
        <a:accent3>
          <a:srgbClr val="FFFFFF"/>
        </a:accent3>
        <a:accent4>
          <a:srgbClr val="000000"/>
        </a:accent4>
        <a:accent5>
          <a:srgbClr val="B0AEBF"/>
        </a:accent5>
        <a:accent6>
          <a:srgbClr val="85AE49"/>
        </a:accent6>
        <a:hlink>
          <a:srgbClr val="9999FF"/>
        </a:hlink>
        <a:folHlink>
          <a:srgbClr val="4EA7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81TGp_consulting_light 2">
        <a:dk1>
          <a:srgbClr val="333333"/>
        </a:dk1>
        <a:lt1>
          <a:srgbClr val="FFFFFF"/>
        </a:lt1>
        <a:dk2>
          <a:srgbClr val="000000"/>
        </a:dk2>
        <a:lt2>
          <a:srgbClr val="DDDDDD"/>
        </a:lt2>
        <a:accent1>
          <a:srgbClr val="25557B"/>
        </a:accent1>
        <a:accent2>
          <a:srgbClr val="E4C244"/>
        </a:accent2>
        <a:accent3>
          <a:srgbClr val="FFFFFF"/>
        </a:accent3>
        <a:accent4>
          <a:srgbClr val="2A2A2A"/>
        </a:accent4>
        <a:accent5>
          <a:srgbClr val="ACB4BF"/>
        </a:accent5>
        <a:accent6>
          <a:srgbClr val="CFB03D"/>
        </a:accent6>
        <a:hlink>
          <a:srgbClr val="6699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81TGp_consulting_light 3">
        <a:dk1>
          <a:srgbClr val="35567B"/>
        </a:dk1>
        <a:lt1>
          <a:srgbClr val="FFFFFF"/>
        </a:lt1>
        <a:dk2>
          <a:srgbClr val="000000"/>
        </a:dk2>
        <a:lt2>
          <a:srgbClr val="DDDDDD"/>
        </a:lt2>
        <a:accent1>
          <a:srgbClr val="789F21"/>
        </a:accent1>
        <a:accent2>
          <a:srgbClr val="E9803F"/>
        </a:accent2>
        <a:accent3>
          <a:srgbClr val="FFFFFF"/>
        </a:accent3>
        <a:accent4>
          <a:srgbClr val="2C4868"/>
        </a:accent4>
        <a:accent5>
          <a:srgbClr val="BECDAB"/>
        </a:accent5>
        <a:accent6>
          <a:srgbClr val="D37338"/>
        </a:accent6>
        <a:hlink>
          <a:srgbClr val="E0C244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668</TotalTime>
  <Words>320</Words>
  <Application>Microsoft Office PowerPoint</Application>
  <PresentationFormat>全屏显示(16:9)</PresentationFormat>
  <Paragraphs>33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黑体</vt:lpstr>
      <vt:lpstr>宋体</vt:lpstr>
      <vt:lpstr>微软雅黑</vt:lpstr>
      <vt:lpstr>Arial</vt:lpstr>
      <vt:lpstr>Calibri</vt:lpstr>
      <vt:lpstr>Wingdings</vt:lpstr>
      <vt:lpstr>281TGp_consulting_light</vt:lpstr>
      <vt:lpstr>项目一   初识数控车床  任务二     数控车床基本操作  </vt:lpstr>
      <vt:lpstr>任务导入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zhang</dc:creator>
  <cp:lastModifiedBy>沈丽华</cp:lastModifiedBy>
  <cp:revision>779</cp:revision>
  <dcterms:created xsi:type="dcterms:W3CDTF">2011-07-07T02:42:00Z</dcterms:created>
  <dcterms:modified xsi:type="dcterms:W3CDTF">2025-08-04T05:02:23Z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ADF6C4217E4243A59C4751DB4D8FEB43_12</vt:lpwstr>
  </property>
  <property fmtid="{D5CDD505-2E9C-101B-9397-08002B2CF9AE}" pid="3" name="KSOProductBuildVer">
    <vt:lpwstr>2052-12.1.0.21915</vt:lpwstr>
  </property>
</Properties>
</file>