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5">
  <p:sldMasterIdLst>
    <p:sldMasterId id="2147483648" r:id="rId1"/>
  </p:sldMasterIdLst>
  <p:notesMasterIdLst>
    <p:notesMasterId r:id="rId14"/>
  </p:notesMasterIdLst>
  <p:handoutMasterIdLst>
    <p:handoutMasterId r:id="rId15"/>
  </p:handoutMasterIdLst>
  <p:sldIdLst>
    <p:sldId id="277" r:id="rId2"/>
    <p:sldId id="279" r:id="rId3"/>
    <p:sldId id="368" r:id="rId4"/>
    <p:sldId id="348" r:id="rId5"/>
    <p:sldId id="384" r:id="rId6"/>
    <p:sldId id="385" r:id="rId7"/>
    <p:sldId id="386" r:id="rId8"/>
    <p:sldId id="387" r:id="rId9"/>
    <p:sldId id="350" r:id="rId10"/>
    <p:sldId id="353" r:id="rId11"/>
    <p:sldId id="366" r:id="rId12"/>
    <p:sldId id="367" r:id="rId13"/>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A661"/>
    <a:srgbClr val="008080"/>
    <a:srgbClr val="00CC99"/>
    <a:srgbClr val="6371AD"/>
    <a:srgbClr val="53619F"/>
    <a:srgbClr val="800000"/>
    <a:srgbClr val="C634BF"/>
    <a:srgbClr val="008000"/>
    <a:srgbClr val="339933"/>
    <a:srgbClr val="E292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65" autoAdjust="0"/>
  </p:normalViewPr>
  <p:slideViewPr>
    <p:cSldViewPr showGuides="1">
      <p:cViewPr varScale="1">
        <p:scale>
          <a:sx n="96" d="100"/>
          <a:sy n="96" d="100"/>
        </p:scale>
        <p:origin x="420" y="-180"/>
      </p:cViewPr>
      <p:guideLst>
        <p:guide orient="horz" pos="1620"/>
        <p:guide pos="2880"/>
      </p:guideLst>
    </p:cSldViewPr>
  </p:slideViewPr>
  <p:notesTextViewPr>
    <p:cViewPr>
      <p:scale>
        <a:sx n="100" d="100"/>
        <a:sy n="100" d="100"/>
      </p:scale>
      <p:origin x="0" y="0"/>
    </p:cViewPr>
  </p:notesTextViewPr>
  <p:notesViewPr>
    <p:cSldViewPr>
      <p:cViewPr varScale="1">
        <p:scale>
          <a:sx n="55" d="100"/>
          <a:sy n="55" d="100"/>
        </p:scale>
        <p:origin x="252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34E4079A-1008-484D-A9D3-6ED630FF63BC}" type="datetimeFigureOut">
              <a:rPr lang="zh-CN" altLang="en-US" smtClean="0"/>
              <a:t>2025/8/4</a:t>
            </a:fld>
            <a:endParaRPr lang="zh-CN" altLang="en-US"/>
          </a:p>
        </p:txBody>
      </p:sp>
      <p:sp>
        <p:nvSpPr>
          <p:cNvPr id="4" name="页脚占位符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1B68934E-0680-41D4-B0BA-FC0716903416}"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D66FC0A2-BD6D-46F3-BFBB-3EF6A37E9687}"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4B8435DC-B7C6-403F-AC56-93FE596753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3.xml"/><Relationship Id="rId7" Type="http://schemas.microsoft.com/office/2007/relationships/hdphoto" Target="../media/hdphoto3.wdp"/><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6.xml"/><Relationship Id="rId7" Type="http://schemas.microsoft.com/office/2007/relationships/hdphoto" Target="../media/hdphoto3.wdp"/><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 Id="rId9" Type="http://schemas.microsoft.com/office/2007/relationships/hdphoto" Target="../media/hdphoto3.wdp"/></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image" Target="../media/image5.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 Id="rId9" Type="http://schemas.microsoft.com/office/2007/relationships/hdphoto" Target="../media/hdphoto3.wdp"/></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3.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 Id="rId9" Type="http://schemas.microsoft.com/office/2007/relationships/hdphoto" Target="../media/hdphoto3.wdp"/></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 Id="rId9" Type="http://schemas.microsoft.com/office/2007/relationships/hdphoto" Target="../media/hdphoto3.wdp"/></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solidFill>
          <a:schemeClr val="bg1"/>
        </a:solidFill>
        <a:effectLst/>
      </p:bgPr>
    </p:bg>
    <p:spTree>
      <p:nvGrpSpPr>
        <p:cNvPr id="1" name=""/>
        <p:cNvGrpSpPr/>
        <p:nvPr/>
      </p:nvGrpSpPr>
      <p:grpSpPr>
        <a:xfrm>
          <a:off x="0" y="0"/>
          <a:ext cx="0" cy="0"/>
          <a:chOff x="0" y="0"/>
          <a:chExt cx="0" cy="0"/>
        </a:xfrm>
      </p:grpSpPr>
      <p:sp>
        <p:nvSpPr>
          <p:cNvPr id="3164" name="Rectangle 92"/>
          <p:cNvSpPr>
            <a:spLocks noChangeArrowheads="1"/>
          </p:cNvSpPr>
          <p:nvPr/>
        </p:nvSpPr>
        <p:spPr bwMode="gray">
          <a:xfrm>
            <a:off x="3667128" y="3143251"/>
            <a:ext cx="1857375" cy="957263"/>
          </a:xfrm>
          <a:prstGeom prst="rect">
            <a:avLst/>
          </a:prstGeom>
          <a:solidFill>
            <a:srgbClr val="FFCC00"/>
          </a:solidFill>
          <a:ln w="9525" algn="ctr">
            <a:noFill/>
            <a:miter lim="800000"/>
          </a:ln>
          <a:effectLst/>
        </p:spPr>
        <p:txBody>
          <a:bodyPr wrap="none" anchor="ctr"/>
          <a:lstStyle/>
          <a:p>
            <a:endParaRPr lang="zh-CN" altLang="en-US"/>
          </a:p>
        </p:txBody>
      </p:sp>
      <p:sp>
        <p:nvSpPr>
          <p:cNvPr id="3165" name="Rectangle 93"/>
          <p:cNvSpPr>
            <a:spLocks noChangeArrowheads="1"/>
          </p:cNvSpPr>
          <p:nvPr/>
        </p:nvSpPr>
        <p:spPr bwMode="gray">
          <a:xfrm>
            <a:off x="1824038" y="2218136"/>
            <a:ext cx="1833562" cy="925115"/>
          </a:xfrm>
          <a:prstGeom prst="rect">
            <a:avLst/>
          </a:prstGeom>
          <a:solidFill>
            <a:srgbClr val="CF6F9F"/>
          </a:solidFill>
          <a:ln w="9525" algn="ctr">
            <a:noFill/>
            <a:miter lim="800000"/>
          </a:ln>
          <a:effectLst/>
        </p:spPr>
        <p:txBody>
          <a:bodyPr wrap="none" anchor="ctr"/>
          <a:lstStyle/>
          <a:p>
            <a:endParaRPr lang="zh-CN" altLang="en-US"/>
          </a:p>
        </p:txBody>
      </p:sp>
      <p:sp>
        <p:nvSpPr>
          <p:cNvPr id="3166" name="Rectangle 94"/>
          <p:cNvSpPr>
            <a:spLocks noChangeArrowheads="1"/>
          </p:cNvSpPr>
          <p:nvPr/>
        </p:nvSpPr>
        <p:spPr bwMode="gray">
          <a:xfrm>
            <a:off x="0" y="3149204"/>
            <a:ext cx="1828800" cy="951309"/>
          </a:xfrm>
          <a:prstGeom prst="rect">
            <a:avLst/>
          </a:prstGeom>
          <a:solidFill>
            <a:srgbClr val="FF9900"/>
          </a:solidFill>
          <a:ln w="9525" algn="ctr">
            <a:noFill/>
            <a:miter lim="800000"/>
          </a:ln>
          <a:effectLst/>
        </p:spPr>
        <p:txBody>
          <a:bodyPr wrap="none" anchor="ctr"/>
          <a:lstStyle/>
          <a:p>
            <a:endParaRPr lang="zh-CN" altLang="en-US"/>
          </a:p>
        </p:txBody>
      </p:sp>
      <p:sp>
        <p:nvSpPr>
          <p:cNvPr id="3167" name="Rectangle 95"/>
          <p:cNvSpPr>
            <a:spLocks noChangeArrowheads="1"/>
          </p:cNvSpPr>
          <p:nvPr/>
        </p:nvSpPr>
        <p:spPr bwMode="gray">
          <a:xfrm>
            <a:off x="0" y="4095750"/>
            <a:ext cx="9144000" cy="1047750"/>
          </a:xfrm>
          <a:prstGeom prst="rect">
            <a:avLst/>
          </a:prstGeom>
          <a:solidFill>
            <a:schemeClr val="accent1"/>
          </a:solidFill>
          <a:ln w="9525">
            <a:noFill/>
            <a:miter lim="800000"/>
          </a:ln>
          <a:effectLst/>
        </p:spPr>
        <p:txBody>
          <a:bodyPr wrap="none" anchor="ctr"/>
          <a:lstStyle/>
          <a:p>
            <a:endParaRPr lang="zh-CN" altLang="en-US"/>
          </a:p>
        </p:txBody>
      </p:sp>
      <p:sp>
        <p:nvSpPr>
          <p:cNvPr id="3174" name="Rectangle 102"/>
          <p:cNvSpPr>
            <a:spLocks noChangeArrowheads="1"/>
          </p:cNvSpPr>
          <p:nvPr/>
        </p:nvSpPr>
        <p:spPr bwMode="gray">
          <a:xfrm>
            <a:off x="7353300" y="2225279"/>
            <a:ext cx="1790700" cy="938213"/>
          </a:xfrm>
          <a:prstGeom prst="rect">
            <a:avLst/>
          </a:prstGeom>
          <a:solidFill>
            <a:srgbClr val="99CC00"/>
          </a:solidFill>
          <a:ln w="9525" algn="ctr">
            <a:noFill/>
            <a:miter lim="800000"/>
          </a:ln>
          <a:effectLst/>
        </p:spPr>
        <p:txBody>
          <a:bodyPr wrap="none" anchor="ctr"/>
          <a:lstStyle/>
          <a:p>
            <a:endParaRPr lang="zh-CN" altLang="en-US"/>
          </a:p>
        </p:txBody>
      </p:sp>
      <p:sp>
        <p:nvSpPr>
          <p:cNvPr id="3176" name="Rectangle 104"/>
          <p:cNvSpPr>
            <a:spLocks noChangeArrowheads="1"/>
          </p:cNvSpPr>
          <p:nvPr/>
        </p:nvSpPr>
        <p:spPr bwMode="gray">
          <a:xfrm>
            <a:off x="5524503" y="2218135"/>
            <a:ext cx="1833563" cy="1878806"/>
          </a:xfrm>
          <a:prstGeom prst="rect">
            <a:avLst/>
          </a:prstGeom>
          <a:solidFill>
            <a:srgbClr val="99CCFF"/>
          </a:solidFill>
          <a:ln w="9525" algn="ctr">
            <a:noFill/>
            <a:miter lim="800000"/>
          </a:ln>
          <a:effectLst/>
        </p:spPr>
        <p:txBody>
          <a:bodyPr wrap="none" anchor="ctr"/>
          <a:lstStyle/>
          <a:p>
            <a:endParaRPr lang="zh-CN" altLang="en-US"/>
          </a:p>
        </p:txBody>
      </p:sp>
      <p:sp>
        <p:nvSpPr>
          <p:cNvPr id="3075" name="Rectangle 3"/>
          <p:cNvSpPr>
            <a:spLocks noGrp="1" noChangeArrowheads="1"/>
          </p:cNvSpPr>
          <p:nvPr>
            <p:ph type="subTitle" idx="1"/>
          </p:nvPr>
        </p:nvSpPr>
        <p:spPr bwMode="gray">
          <a:xfrm>
            <a:off x="3590928" y="1714500"/>
            <a:ext cx="5324475" cy="285750"/>
          </a:xfrm>
          <a:prstGeom prst="rect">
            <a:avLst/>
          </a:prstGeom>
        </p:spPr>
        <p:txBody>
          <a:bodyPr/>
          <a:lstStyle>
            <a:lvl1pPr marL="0" indent="0" algn="r">
              <a:buFont typeface="Wingdings" panose="05000000000000000000" pitchFamily="2" charset="2"/>
              <a:buNone/>
              <a:defRPr sz="2200">
                <a:solidFill>
                  <a:srgbClr val="000000"/>
                </a:solidFill>
              </a:defRPr>
            </a:lvl1pPr>
          </a:lstStyle>
          <a:p>
            <a:r>
              <a:rPr lang="zh-CN" altLang="en-US" dirty="0"/>
              <a:t>单击此处编辑母版副标题样式</a:t>
            </a:r>
          </a:p>
        </p:txBody>
      </p:sp>
      <p:sp>
        <p:nvSpPr>
          <p:cNvPr id="3074" name="Rectangle 2"/>
          <p:cNvSpPr>
            <a:spLocks noGrp="1" noChangeArrowheads="1"/>
          </p:cNvSpPr>
          <p:nvPr>
            <p:ph type="ctrTitle"/>
          </p:nvPr>
        </p:nvSpPr>
        <p:spPr>
          <a:xfrm>
            <a:off x="1905000" y="1085850"/>
            <a:ext cx="7010400" cy="571500"/>
          </a:xfrm>
          <a:effectLst>
            <a:outerShdw dist="17961" dir="2700000" algn="ctr" rotWithShape="0">
              <a:srgbClr val="C0C0C0"/>
            </a:outerShdw>
          </a:effectLst>
        </p:spPr>
        <p:txBody>
          <a:bodyPr/>
          <a:lstStyle>
            <a:lvl1pPr algn="r">
              <a:defRPr sz="3600">
                <a:solidFill>
                  <a:schemeClr val="tx1"/>
                </a:solidFill>
              </a:defRPr>
            </a:lvl1pPr>
          </a:lstStyle>
          <a:p>
            <a:r>
              <a:rPr lang="zh-CN" altLang="en-US"/>
              <a:t>单击此处编辑母版标题样式</a:t>
            </a:r>
          </a:p>
        </p:txBody>
      </p:sp>
      <p:pic>
        <p:nvPicPr>
          <p:cNvPr id="23" name="图片 22"/>
          <p:cNvPicPr>
            <a:picLocks noChangeAspect="1"/>
          </p:cNvPicPr>
          <p:nvPr userDrawn="1"/>
        </p:nvPicPr>
        <p:blipFill>
          <a:blip r:embed="rId2">
            <a:extLst>
              <a:ext uri="{BEBA8EAE-BF5A-486C-A8C5-ECC9F3942E4B}">
                <a14:imgProps xmlns:a14="http://schemas.microsoft.com/office/drawing/2010/main">
                  <a14:imgLayer r:embed="rId3">
                    <a14:imgEffect>
                      <a14:backgroundRemoval t="0" b="100000" l="0" r="100000">
                        <a14:foregroundMark x1="28412" y1="7639" x2="10067" y2="6944"/>
                        <a14:foregroundMark x1="80761" y1="11111" x2="88591" y2="7639"/>
                        <a14:foregroundMark x1="7159" y1="10069" x2="2013" y2="25000"/>
                        <a14:foregroundMark x1="90380" y1="8681" x2="94631" y2="19792"/>
                      </a14:backgroundRemoval>
                    </a14:imgEffect>
                  </a14:imgLayer>
                </a14:imgProps>
              </a:ext>
            </a:extLst>
          </a:blip>
          <a:stretch>
            <a:fillRect/>
          </a:stretch>
        </p:blipFill>
        <p:spPr>
          <a:xfrm rot="21366412">
            <a:off x="1968304" y="3252987"/>
            <a:ext cx="1495020" cy="792925"/>
          </a:xfrm>
          <a:prstGeom prst="rect">
            <a:avLst/>
          </a:prstGeom>
          <a:ln>
            <a:noFill/>
          </a:ln>
          <a:effectLst>
            <a:outerShdw blurRad="292100" dist="139700" dir="2700000" algn="tl" rotWithShape="0">
              <a:srgbClr val="333333">
                <a:alpha val="65000"/>
              </a:srgbClr>
            </a:outerShdw>
          </a:effectLst>
        </p:spPr>
      </p:pic>
      <p:pic>
        <p:nvPicPr>
          <p:cNvPr id="24" name="图片 23"/>
          <p:cNvPicPr>
            <a:picLocks noChangeAspect="1"/>
          </p:cNvPicPr>
          <p:nvPr userDrawn="1"/>
        </p:nvPicPr>
        <p:blipFill>
          <a:blip r:embed="rId4">
            <a:extLst>
              <a:ext uri="{BEBA8EAE-BF5A-486C-A8C5-ECC9F3942E4B}">
                <a14:imgProps xmlns:a14="http://schemas.microsoft.com/office/drawing/2010/main">
                  <a14:imgLayer r:embed="rId5">
                    <a14:imgEffect>
                      <a14:backgroundRemoval t="2769" b="96769" l="5736" r="88778">
                        <a14:foregroundMark x1="36908" y1="10769" x2="36908" y2="10769"/>
                        <a14:foregroundMark x1="34414" y1="20154" x2="34414" y2="20154"/>
                        <a14:backgroundMark x1="75561" y1="72615" x2="75561" y2="72615"/>
                        <a14:backgroundMark x1="72818" y1="73231" x2="72818" y2="73231"/>
                        <a14:backgroundMark x1="24439" y1="74769" x2="24439" y2="74769"/>
                        <a14:backgroundMark x1="24688" y1="76462" x2="24688" y2="76462"/>
                        <a14:backgroundMark x1="22195" y1="74000" x2="22195" y2="74000"/>
                        <a14:backgroundMark x1="26185" y1="78000" x2="26185" y2="78000"/>
                        <a14:backgroundMark x1="74065" y1="72308" x2="74065" y2="72308"/>
                      </a14:backgroundRemoval>
                    </a14:imgEffect>
                    <a14:imgEffect>
                      <a14:brightnessContrast bright="20000" contrast="20000"/>
                    </a14:imgEffect>
                  </a14:imgLayer>
                </a14:imgProps>
              </a:ext>
            </a:extLst>
          </a:blip>
          <a:stretch>
            <a:fillRect/>
          </a:stretch>
        </p:blipFill>
        <p:spPr>
          <a:xfrm rot="2599582">
            <a:off x="7896147" y="3243809"/>
            <a:ext cx="705009" cy="857087"/>
          </a:xfrm>
          <a:prstGeom prst="rect">
            <a:avLst/>
          </a:prstGeom>
          <a:ln>
            <a:noFill/>
          </a:ln>
          <a:effectLst>
            <a:outerShdw blurRad="190500" algn="tl" rotWithShape="0">
              <a:srgbClr val="000000">
                <a:alpha val="7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零件</a:t>
            </a:r>
          </a:p>
          <a:p>
            <a:pPr algn="ctr"/>
            <a:r>
              <a:rPr lang="zh-CN" altLang="en-US" sz="1400" b="1">
                <a:solidFill>
                  <a:srgbClr val="00B0F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零件</a:t>
            </a:r>
          </a:p>
          <a:p>
            <a:pPr algn="ctr"/>
            <a:r>
              <a:rPr lang="zh-CN" altLang="en-US" sz="1400" b="1">
                <a:solidFill>
                  <a:srgbClr val="FFC00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FFC000"/>
                </a:solidFill>
                <a:latin typeface="微软雅黑" panose="020B0503020204020204" pitchFamily="34" charset="-122"/>
                <a:ea typeface="微软雅黑" panose="020B0503020204020204" pitchFamily="34" charset="-122"/>
              </a:rPr>
              <a:t>思考与练习</a:t>
            </a: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8425" y="473075"/>
            <a:ext cx="1151890" cy="1128395"/>
          </a:xfrm>
          <a:prstGeom prst="rect">
            <a:avLst/>
          </a:prstGeom>
          <a:effectLst>
            <a:outerShdw blurRad="76200" dir="13500000" sy="23000" kx="1200000" algn="br" rotWithShape="0">
              <a:prstClr val="black">
                <a:alpha val="20000"/>
              </a:prstClr>
            </a:outerShdw>
            <a:softEdge rad="63500"/>
          </a:effectLst>
        </p:spPr>
      </p:pic>
      <p:sp>
        <p:nvSpPr>
          <p:cNvPr id="212994" name="Rectangle 2"/>
          <p:cNvSpPr>
            <a:spLocks noGrp="1" noChangeArrowheads="1"/>
          </p:cNvSpPr>
          <p:nvPr>
            <p:ph type="title" hasCustomPrompt="1"/>
          </p:nvPr>
        </p:nvSpPr>
        <p:spPr>
          <a:xfrm>
            <a:off x="988060" y="189865"/>
            <a:ext cx="970280" cy="365760"/>
          </a:xfrm>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a:xfrm>
            <a:off x="381000" y="914400"/>
            <a:ext cx="8420100" cy="382905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8" y="171450"/>
            <a:ext cx="2105025" cy="4572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81001" y="171450"/>
            <a:ext cx="6162675" cy="4572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3345" y="469900"/>
            <a:ext cx="1134745" cy="111125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78117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42887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00482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58076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22846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48" name="Rectangle 124"/>
          <p:cNvSpPr>
            <a:spLocks noChangeArrowheads="1"/>
          </p:cNvSpPr>
          <p:nvPr/>
        </p:nvSpPr>
        <p:spPr bwMode="gray">
          <a:xfrm>
            <a:off x="0" y="0"/>
            <a:ext cx="9144000" cy="685800"/>
          </a:xfrm>
          <a:prstGeom prst="rect">
            <a:avLst/>
          </a:prstGeom>
          <a:solidFill>
            <a:schemeClr val="accent1"/>
          </a:solidFill>
          <a:ln w="9525">
            <a:noFill/>
            <a:miter lim="800000"/>
          </a:ln>
          <a:effectLst/>
        </p:spPr>
        <p:txBody>
          <a:bodyPr wrap="none" anchor="ctr"/>
          <a:lstStyle/>
          <a:p>
            <a:endParaRPr lang="zh-CN" altLang="en-US"/>
          </a:p>
        </p:txBody>
      </p:sp>
      <p:sp>
        <p:nvSpPr>
          <p:cNvPr id="1149" name="Rectangle 125"/>
          <p:cNvSpPr>
            <a:spLocks noChangeArrowheads="1"/>
          </p:cNvSpPr>
          <p:nvPr/>
        </p:nvSpPr>
        <p:spPr bwMode="gray">
          <a:xfrm>
            <a:off x="8915400" y="685800"/>
            <a:ext cx="228600" cy="4457700"/>
          </a:xfrm>
          <a:prstGeom prst="rect">
            <a:avLst/>
          </a:prstGeom>
          <a:solidFill>
            <a:schemeClr val="accent1">
              <a:alpha val="50000"/>
            </a:schemeClr>
          </a:solidFill>
          <a:ln w="6350">
            <a:noFill/>
            <a:miter lim="800000"/>
          </a:ln>
          <a:effectLst/>
        </p:spPr>
        <p:txBody>
          <a:bodyPr wrap="none" anchor="ctr"/>
          <a:lstStyle/>
          <a:p>
            <a:endParaRPr lang="zh-CN" altLang="en-US"/>
          </a:p>
        </p:txBody>
      </p:sp>
      <p:sp>
        <p:nvSpPr>
          <p:cNvPr id="1150" name="Freeform 126"/>
          <p:cNvSpPr/>
          <p:nvPr/>
        </p:nvSpPr>
        <p:spPr bwMode="gray">
          <a:xfrm>
            <a:off x="-12700" y="257176"/>
            <a:ext cx="6032500" cy="509588"/>
          </a:xfrm>
          <a:custGeom>
            <a:avLst/>
            <a:gdLst/>
            <a:ahLst/>
            <a:cxnLst>
              <a:cxn ang="0">
                <a:pos x="0" y="0"/>
              </a:cxn>
              <a:cxn ang="0">
                <a:pos x="3800" y="0"/>
              </a:cxn>
              <a:cxn ang="0">
                <a:pos x="3456" y="428"/>
              </a:cxn>
            </a:cxnLst>
            <a:rect l="0" t="0" r="r" b="b"/>
            <a:pathLst>
              <a:path w="3800" h="428">
                <a:moveTo>
                  <a:pt x="0" y="0"/>
                </a:moveTo>
                <a:lnTo>
                  <a:pt x="3800" y="0"/>
                </a:lnTo>
                <a:lnTo>
                  <a:pt x="3456" y="428"/>
                </a:lnTo>
              </a:path>
            </a:pathLst>
          </a:custGeom>
          <a:noFill/>
          <a:ln w="9525">
            <a:noFill/>
            <a:round/>
          </a:ln>
          <a:effectLst/>
        </p:spPr>
        <p:txBody>
          <a:bodyPr wrap="none" anchor="ctr"/>
          <a:lstStyle/>
          <a:p>
            <a:endParaRPr lang="zh-CN" altLang="en-US"/>
          </a:p>
        </p:txBody>
      </p:sp>
      <p:pic>
        <p:nvPicPr>
          <p:cNvPr id="1152" name="Picture 128" descr="icon"/>
          <p:cNvPicPr>
            <a:picLocks noChangeAspect="1" noChangeArrowheads="1"/>
          </p:cNvPicPr>
          <p:nvPr/>
        </p:nvPicPr>
        <p:blipFill>
          <a:blip r:embed="rId25"/>
          <a:srcRect/>
          <a:stretch>
            <a:fillRect/>
          </a:stretch>
        </p:blipFill>
        <p:spPr bwMode="auto">
          <a:xfrm>
            <a:off x="304803" y="171451"/>
            <a:ext cx="619125" cy="500063"/>
          </a:xfrm>
          <a:prstGeom prst="rect">
            <a:avLst/>
          </a:prstGeom>
          <a:noFill/>
        </p:spPr>
      </p:pic>
      <p:sp>
        <p:nvSpPr>
          <p:cNvPr id="1026" name="Rectangle 2"/>
          <p:cNvSpPr>
            <a:spLocks noGrp="1" noChangeArrowheads="1"/>
          </p:cNvSpPr>
          <p:nvPr>
            <p:ph type="title"/>
          </p:nvPr>
        </p:nvSpPr>
        <p:spPr bwMode="gray">
          <a:xfrm>
            <a:off x="990600" y="171451"/>
            <a:ext cx="7086600" cy="365522"/>
          </a:xfrm>
          <a:prstGeom prst="rect">
            <a:avLst/>
          </a:prstGeom>
          <a:noFill/>
          <a:ln w="9525">
            <a:noFill/>
            <a:miter lim="800000"/>
          </a:ln>
          <a:effectLst>
            <a:outerShdw dist="35921" dir="2700000" algn="ctr" rotWithShape="0">
              <a:srgbClr val="000000"/>
            </a:outerShdw>
          </a:effectLst>
        </p:spPr>
        <p:txBody>
          <a:bodyPr vert="horz" wrap="square" lIns="91440" tIns="45720" rIns="91440" bIns="45720" numCol="1" anchor="ctr" anchorCtr="0" compatLnSpc="1"/>
          <a:lstStyle/>
          <a:p>
            <a:pPr lvl="0"/>
            <a:r>
              <a:rPr lang="zh-CN" altLang="en-US"/>
              <a:t>单击此处编辑母版标题样式</a:t>
            </a:r>
          </a:p>
        </p:txBody>
      </p:sp>
      <p:pic>
        <p:nvPicPr>
          <p:cNvPr id="2050" name="Picture 2"/>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a:off x="8177212" y="4761412"/>
            <a:ext cx="645802" cy="382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sldNum="0" hdr="0" dt="0"/>
  <p:txStyles>
    <p:title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Arial" panose="020B0604020202020204" pitchFamily="34" charset="0"/>
        </a:defRPr>
      </a:lvl2pPr>
      <a:lvl3pPr algn="l" rtl="0" fontAlgn="base">
        <a:spcBef>
          <a:spcPct val="0"/>
        </a:spcBef>
        <a:spcAft>
          <a:spcPct val="0"/>
        </a:spcAft>
        <a:defRPr sz="3200">
          <a:solidFill>
            <a:schemeClr val="bg1"/>
          </a:solidFill>
          <a:latin typeface="Arial" panose="020B0604020202020204" pitchFamily="34" charset="0"/>
        </a:defRPr>
      </a:lvl3pPr>
      <a:lvl4pPr algn="l" rtl="0" fontAlgn="base">
        <a:spcBef>
          <a:spcPct val="0"/>
        </a:spcBef>
        <a:spcAft>
          <a:spcPct val="0"/>
        </a:spcAft>
        <a:defRPr sz="3200">
          <a:solidFill>
            <a:schemeClr val="bg1"/>
          </a:solidFill>
          <a:latin typeface="Arial" panose="020B0604020202020204" pitchFamily="34" charset="0"/>
        </a:defRPr>
      </a:lvl4pPr>
      <a:lvl5pPr algn="l" rtl="0" fontAlgn="base">
        <a:spcBef>
          <a:spcPct val="0"/>
        </a:spcBef>
        <a:spcAft>
          <a:spcPct val="0"/>
        </a:spcAft>
        <a:defRPr sz="3200">
          <a:solidFill>
            <a:schemeClr val="bg1"/>
          </a:solidFill>
          <a:latin typeface="Arial" panose="020B0604020202020204" pitchFamily="34" charset="0"/>
        </a:defRPr>
      </a:lvl5pPr>
      <a:lvl6pPr marL="457200" algn="l" rtl="0" fontAlgn="base">
        <a:spcBef>
          <a:spcPct val="0"/>
        </a:spcBef>
        <a:spcAft>
          <a:spcPct val="0"/>
        </a:spcAft>
        <a:defRPr sz="3200">
          <a:solidFill>
            <a:schemeClr val="bg1"/>
          </a:solidFill>
          <a:latin typeface="Arial" panose="020B0604020202020204" pitchFamily="34" charset="0"/>
        </a:defRPr>
      </a:lvl6pPr>
      <a:lvl7pPr marL="914400" algn="l" rtl="0" fontAlgn="base">
        <a:spcBef>
          <a:spcPct val="0"/>
        </a:spcBef>
        <a:spcAft>
          <a:spcPct val="0"/>
        </a:spcAft>
        <a:defRPr sz="3200">
          <a:solidFill>
            <a:schemeClr val="bg1"/>
          </a:solidFill>
          <a:latin typeface="Arial" panose="020B0604020202020204" pitchFamily="34" charset="0"/>
        </a:defRPr>
      </a:lvl7pPr>
      <a:lvl8pPr marL="1371600" algn="l" rtl="0" fontAlgn="base">
        <a:spcBef>
          <a:spcPct val="0"/>
        </a:spcBef>
        <a:spcAft>
          <a:spcPct val="0"/>
        </a:spcAft>
        <a:defRPr sz="3200">
          <a:solidFill>
            <a:schemeClr val="bg1"/>
          </a:solidFill>
          <a:latin typeface="Arial" panose="020B0604020202020204" pitchFamily="34" charset="0"/>
        </a:defRPr>
      </a:lvl8pPr>
      <a:lvl9pPr marL="1828800" algn="l" rtl="0" fontAlgn="base">
        <a:spcBef>
          <a:spcPct val="0"/>
        </a:spcBef>
        <a:spcAft>
          <a:spcPct val="0"/>
        </a:spcAft>
        <a:defRPr sz="3200">
          <a:solidFill>
            <a:schemeClr val="bg1"/>
          </a:solidFill>
          <a:latin typeface="Arial" panose="020B0604020202020204" pitchFamily="34" charset="0"/>
        </a:defRPr>
      </a:lvl9pPr>
    </p:titleStyle>
    <p:bodyStyle>
      <a:lvl1pPr marL="342900" indent="-342900" algn="l" rtl="0" fontAlgn="base">
        <a:spcBef>
          <a:spcPct val="20000"/>
        </a:spcBef>
        <a:spcAft>
          <a:spcPct val="0"/>
        </a:spcAft>
        <a:buClr>
          <a:schemeClr val="tx2"/>
        </a:buClr>
        <a:buFont typeface="Wingdings" panose="05000000000000000000" pitchFamily="2" charset="2"/>
        <a:buChar char="v"/>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600">
          <a:solidFill>
            <a:schemeClr val="tx1"/>
          </a:solidFill>
          <a:latin typeface="+mn-lt"/>
        </a:defRPr>
      </a:lvl2pPr>
      <a:lvl3pPr marL="1143000" indent="-228600" algn="l" rtl="0" fontAlgn="base">
        <a:spcBef>
          <a:spcPct val="20000"/>
        </a:spcBef>
        <a:spcAft>
          <a:spcPct val="0"/>
        </a:spcAft>
        <a:buClr>
          <a:schemeClr val="accent2"/>
        </a:buClr>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147814"/>
            <a:ext cx="1800200" cy="957714"/>
          </a:xfrm>
          <a:prstGeom prst="rect">
            <a:avLst/>
          </a:prstGeom>
          <a:noFill/>
          <a:ln>
            <a:noFill/>
          </a:ln>
        </p:spPr>
      </p:pic>
      <p:pic>
        <p:nvPicPr>
          <p:cNvPr id="4" name="图片 3"/>
          <p:cNvPicPr>
            <a:picLocks noChangeAspect="1"/>
          </p:cNvPicPr>
          <p:nvPr/>
        </p:nvPicPr>
        <p:blipFill>
          <a:blip r:embed="rId3"/>
          <a:stretch>
            <a:fillRect/>
          </a:stretch>
        </p:blipFill>
        <p:spPr>
          <a:xfrm>
            <a:off x="7272109" y="2211711"/>
            <a:ext cx="1872208" cy="1893818"/>
          </a:xfrm>
          <a:prstGeom prst="rect">
            <a:avLst/>
          </a:prstGeom>
        </p:spPr>
      </p:pic>
      <p:sp>
        <p:nvSpPr>
          <p:cNvPr id="5" name="标题 4"/>
          <p:cNvSpPr>
            <a:spLocks noGrp="1"/>
          </p:cNvSpPr>
          <p:nvPr>
            <p:ph type="ctrTitle"/>
          </p:nvPr>
        </p:nvSpPr>
        <p:spPr>
          <a:xfrm>
            <a:off x="1763688" y="1203598"/>
            <a:ext cx="4608512" cy="504056"/>
          </a:xfrm>
        </p:spPr>
        <p:txBody>
          <a:bodyPr/>
          <a:lstStyle/>
          <a:p>
            <a:pPr algn="l"/>
            <a:r>
              <a:rPr lang="zh-CN"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项目</a:t>
            </a:r>
            <a:r>
              <a:rPr lang="zh-CN" altLang="en-US"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一</a:t>
            </a:r>
            <a:r>
              <a:rPr lang="en-US"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   </a:t>
            </a:r>
            <a:r>
              <a:rPr lang="zh-CN" altLang="en-US" sz="3200" b="1" kern="100" dirty="0">
                <a:solidFill>
                  <a:srgbClr val="0070C0"/>
                </a:solidFill>
                <a:latin typeface="Calibri" panose="020F0502020204030204" pitchFamily="34" charset="0"/>
                <a:ea typeface="黑体" panose="02010609060101010101" pitchFamily="49" charset="-122"/>
                <a:cs typeface="Times New Roman" panose="02020603050405020304" pitchFamily="18" charset="0"/>
              </a:rPr>
              <a:t>初</a:t>
            </a:r>
            <a:r>
              <a:rPr lang="zh-CN" altLang="en-US"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识数控车床</a:t>
            </a: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r>
              <a:rPr lang="zh-CN" altLang="zh-CN" sz="2800" b="1" kern="100" dirty="0">
                <a:effectLst/>
                <a:latin typeface="Arial" panose="020B0604020202020204" pitchFamily="34" charset="0"/>
                <a:ea typeface="黑体" panose="02010609060101010101" pitchFamily="49" charset="-122"/>
                <a:cs typeface="Times New Roman" panose="02020603050405020304" pitchFamily="18" charset="0"/>
              </a:rPr>
              <a:t>任务</a:t>
            </a:r>
            <a:r>
              <a:rPr lang="zh-CN" altLang="en-US" sz="2800" b="1" kern="100"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kern="100" dirty="0">
                <a:effectLst/>
                <a:latin typeface="Arial" panose="020B0604020202020204" pitchFamily="34" charset="0"/>
                <a:ea typeface="黑体" panose="02010609060101010101" pitchFamily="49" charset="-122"/>
                <a:cs typeface="Times New Roman" panose="02020603050405020304" pitchFamily="18" charset="0"/>
              </a:rPr>
              <a:t>     </a:t>
            </a:r>
            <a:r>
              <a:rPr lang="zh-CN" altLang="en-US" sz="2800" b="1" kern="100" dirty="0">
                <a:effectLst/>
                <a:latin typeface="Arial" panose="020B0604020202020204" pitchFamily="34" charset="0"/>
                <a:ea typeface="黑体" panose="02010609060101010101" pitchFamily="49" charset="-122"/>
                <a:cs typeface="Times New Roman" panose="02020603050405020304" pitchFamily="18" charset="0"/>
              </a:rPr>
              <a:t>数控车床对刀操作</a:t>
            </a:r>
            <a:br>
              <a:rPr lang="zh-CN" altLang="zh-CN" sz="1800" b="1" kern="100" dirty="0">
                <a:effectLst/>
                <a:latin typeface="Arial" panose="020B0604020202020204" pitchFamily="34" charset="0"/>
                <a:ea typeface="黑体" panose="02010609060101010101" pitchFamily="49" charset="-122"/>
                <a:cs typeface="Times New Roman" panose="02020603050405020304" pitchFamily="18" charset="0"/>
              </a:rPr>
            </a:br>
            <a:br>
              <a:rPr lang="zh-CN" altLang="zh-CN" sz="1800" kern="100" dirty="0">
                <a:effectLst/>
                <a:latin typeface="Calibri" panose="020F0502020204030204" pitchFamily="34" charset="0"/>
                <a:ea typeface="黑体" panose="02010609060101010101" pitchFamily="49" charset="-122"/>
                <a:cs typeface="Times New Roman" panose="02020603050405020304" pitchFamily="18" charset="0"/>
              </a:rPr>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3568" y="2067694"/>
            <a:ext cx="360040" cy="1471941"/>
          </a:xfrm>
          <a:prstGeom prst="rect">
            <a:avLst/>
          </a:prstGeom>
          <a:noFill/>
        </p:spPr>
        <p:txBody>
          <a:bodyPr wrap="square">
            <a:spAutoFit/>
          </a:bodyPr>
          <a:lstStyle/>
          <a:p>
            <a:pPr algn="ctr">
              <a:lnSpc>
                <a:spcPct val="115000"/>
              </a:lnSpc>
            </a:pPr>
            <a:r>
              <a:rPr lang="zh-CN" altLang="zh-CN" sz="16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检测评分表</a:t>
            </a:r>
          </a:p>
        </p:txBody>
      </p:sp>
      <p:pic>
        <p:nvPicPr>
          <p:cNvPr id="5" name="图片 4">
            <a:extLst>
              <a:ext uri="{FF2B5EF4-FFF2-40B4-BE49-F238E27FC236}">
                <a16:creationId xmlns:a16="http://schemas.microsoft.com/office/drawing/2014/main" id="{C0F82444-91F2-43C4-9F3C-FE423EF703D6}"/>
              </a:ext>
            </a:extLst>
          </p:cNvPr>
          <p:cNvPicPr>
            <a:picLocks noChangeAspect="1"/>
          </p:cNvPicPr>
          <p:nvPr/>
        </p:nvPicPr>
        <p:blipFill>
          <a:blip r:embed="rId2"/>
          <a:stretch>
            <a:fillRect/>
          </a:stretch>
        </p:blipFill>
        <p:spPr>
          <a:xfrm>
            <a:off x="1403648" y="915566"/>
            <a:ext cx="6496407" cy="3403181"/>
          </a:xfrm>
          <a:prstGeom prst="rect">
            <a:avLst/>
          </a:prstGeom>
        </p:spPr>
      </p:pic>
      <p:pic>
        <p:nvPicPr>
          <p:cNvPr id="3" name="图片 2">
            <a:extLst>
              <a:ext uri="{FF2B5EF4-FFF2-40B4-BE49-F238E27FC236}">
                <a16:creationId xmlns:a16="http://schemas.microsoft.com/office/drawing/2014/main" id="{F61DD7C2-78D5-4BFB-B656-63D04596BB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3" y="3756883"/>
            <a:ext cx="1368152" cy="135865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92B381E7-3D4C-475A-BA57-848E51DEA243}"/>
              </a:ext>
            </a:extLst>
          </p:cNvPr>
          <p:cNvSpPr txBox="1"/>
          <p:nvPr/>
        </p:nvSpPr>
        <p:spPr>
          <a:xfrm>
            <a:off x="2843808" y="915566"/>
            <a:ext cx="2952328" cy="369332"/>
          </a:xfrm>
          <a:prstGeom prst="rect">
            <a:avLst/>
          </a:prstGeom>
          <a:noFill/>
        </p:spPr>
        <p:txBody>
          <a:bodyPr wrap="square">
            <a:spAutoFit/>
          </a:bodyPr>
          <a:lstStyle/>
          <a:p>
            <a:r>
              <a:rPr lang="zh-CN" altLang="en-US" dirty="0">
                <a:effectLst/>
                <a:latin typeface="宋体" panose="02010600030101010101" pitchFamily="2" charset="-122"/>
                <a:ea typeface="宋体" panose="02010600030101010101" pitchFamily="2" charset="-122"/>
              </a:rPr>
              <a:t>常用的零件装夹方式</a:t>
            </a:r>
            <a:endParaRPr lang="zh-CN" altLang="en-US" dirty="0">
              <a:latin typeface="宋体" panose="02010600030101010101" pitchFamily="2" charset="-122"/>
              <a:ea typeface="宋体" panose="02010600030101010101" pitchFamily="2" charset="-122"/>
            </a:endParaRPr>
          </a:p>
        </p:txBody>
      </p:sp>
      <p:sp>
        <p:nvSpPr>
          <p:cNvPr id="6" name="文本框 5">
            <a:extLst>
              <a:ext uri="{FF2B5EF4-FFF2-40B4-BE49-F238E27FC236}">
                <a16:creationId xmlns:a16="http://schemas.microsoft.com/office/drawing/2014/main" id="{2A956A5E-968D-42D5-8C11-3554EB460DFB}"/>
              </a:ext>
            </a:extLst>
          </p:cNvPr>
          <p:cNvSpPr txBox="1"/>
          <p:nvPr/>
        </p:nvSpPr>
        <p:spPr>
          <a:xfrm>
            <a:off x="2126974" y="1438673"/>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一、三爪自定心卡盘装夹</a:t>
            </a:r>
          </a:p>
        </p:txBody>
      </p:sp>
      <p:sp>
        <p:nvSpPr>
          <p:cNvPr id="8" name="文本框 7">
            <a:extLst>
              <a:ext uri="{FF2B5EF4-FFF2-40B4-BE49-F238E27FC236}">
                <a16:creationId xmlns:a16="http://schemas.microsoft.com/office/drawing/2014/main" id="{D629AEC7-7995-406A-BDB1-FB831215A235}"/>
              </a:ext>
            </a:extLst>
          </p:cNvPr>
          <p:cNvSpPr txBox="1"/>
          <p:nvPr/>
        </p:nvSpPr>
        <p:spPr>
          <a:xfrm>
            <a:off x="2126974" y="2506002"/>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二、一夹一顶装夹</a:t>
            </a:r>
          </a:p>
        </p:txBody>
      </p:sp>
      <p:sp>
        <p:nvSpPr>
          <p:cNvPr id="10" name="文本框 9">
            <a:extLst>
              <a:ext uri="{FF2B5EF4-FFF2-40B4-BE49-F238E27FC236}">
                <a16:creationId xmlns:a16="http://schemas.microsoft.com/office/drawing/2014/main" id="{67C983D3-928A-498A-8B71-35D5F135312A}"/>
              </a:ext>
            </a:extLst>
          </p:cNvPr>
          <p:cNvSpPr txBox="1"/>
          <p:nvPr/>
        </p:nvSpPr>
        <p:spPr>
          <a:xfrm>
            <a:off x="2161727" y="3781352"/>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三、两顶尖装夹</a:t>
            </a:r>
          </a:p>
        </p:txBody>
      </p:sp>
      <p:pic>
        <p:nvPicPr>
          <p:cNvPr id="7" name="图片 6">
            <a:extLst>
              <a:ext uri="{FF2B5EF4-FFF2-40B4-BE49-F238E27FC236}">
                <a16:creationId xmlns:a16="http://schemas.microsoft.com/office/drawing/2014/main" id="{7B4B628D-E209-46A5-9ABE-03B08770D9FE}"/>
              </a:ext>
            </a:extLst>
          </p:cNvPr>
          <p:cNvPicPr>
            <a:picLocks noChangeAspect="1"/>
          </p:cNvPicPr>
          <p:nvPr/>
        </p:nvPicPr>
        <p:blipFill>
          <a:blip r:embed="rId2"/>
          <a:stretch>
            <a:fillRect/>
          </a:stretch>
        </p:blipFill>
        <p:spPr>
          <a:xfrm>
            <a:off x="6585104" y="1023799"/>
            <a:ext cx="1136743" cy="1185222"/>
          </a:xfrm>
          <a:prstGeom prst="rect">
            <a:avLst/>
          </a:prstGeom>
        </p:spPr>
      </p:pic>
      <p:pic>
        <p:nvPicPr>
          <p:cNvPr id="16" name="图片 15">
            <a:extLst>
              <a:ext uri="{FF2B5EF4-FFF2-40B4-BE49-F238E27FC236}">
                <a16:creationId xmlns:a16="http://schemas.microsoft.com/office/drawing/2014/main" id="{84BB8BE2-F59A-43D2-AD3E-EC13862979B1}"/>
              </a:ext>
            </a:extLst>
          </p:cNvPr>
          <p:cNvPicPr>
            <a:picLocks noChangeAspect="1"/>
          </p:cNvPicPr>
          <p:nvPr/>
        </p:nvPicPr>
        <p:blipFill>
          <a:blip r:embed="rId3"/>
          <a:stretch>
            <a:fillRect/>
          </a:stretch>
        </p:blipFill>
        <p:spPr>
          <a:xfrm>
            <a:off x="4352055" y="1920150"/>
            <a:ext cx="2295025" cy="1718110"/>
          </a:xfrm>
          <a:prstGeom prst="rect">
            <a:avLst/>
          </a:prstGeom>
        </p:spPr>
      </p:pic>
      <p:pic>
        <p:nvPicPr>
          <p:cNvPr id="18" name="图片 17">
            <a:extLst>
              <a:ext uri="{FF2B5EF4-FFF2-40B4-BE49-F238E27FC236}">
                <a16:creationId xmlns:a16="http://schemas.microsoft.com/office/drawing/2014/main" id="{F6E97082-2FB8-4365-A157-29B39FABB645}"/>
              </a:ext>
            </a:extLst>
          </p:cNvPr>
          <p:cNvPicPr>
            <a:picLocks noChangeAspect="1"/>
          </p:cNvPicPr>
          <p:nvPr/>
        </p:nvPicPr>
        <p:blipFill>
          <a:blip r:embed="rId4"/>
          <a:stretch>
            <a:fillRect/>
          </a:stretch>
        </p:blipFill>
        <p:spPr>
          <a:xfrm>
            <a:off x="5364088" y="3921161"/>
            <a:ext cx="1899963" cy="816569"/>
          </a:xfrm>
          <a:prstGeom prst="rect">
            <a:avLst/>
          </a:prstGeom>
        </p:spPr>
      </p:pic>
      <p:pic>
        <p:nvPicPr>
          <p:cNvPr id="3" name="图片 2">
            <a:extLst>
              <a:ext uri="{FF2B5EF4-FFF2-40B4-BE49-F238E27FC236}">
                <a16:creationId xmlns:a16="http://schemas.microsoft.com/office/drawing/2014/main" id="{50876A6E-DE9B-464F-9ACA-8BD8B28356CE}"/>
              </a:ext>
            </a:extLst>
          </p:cNvPr>
          <p:cNvPicPr>
            <a:picLocks noChangeAspect="1"/>
          </p:cNvPicPr>
          <p:nvPr/>
        </p:nvPicPr>
        <p:blipFill>
          <a:blip r:embed="rId5"/>
          <a:stretch>
            <a:fillRect/>
          </a:stretch>
        </p:blipFill>
        <p:spPr>
          <a:xfrm>
            <a:off x="65563" y="3244504"/>
            <a:ext cx="2026658" cy="176712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691680" y="1635646"/>
            <a:ext cx="5535734" cy="1657698"/>
          </a:xfrm>
          <a:prstGeom prst="rect">
            <a:avLst/>
          </a:prstGeom>
          <a:noFill/>
        </p:spPr>
        <p:txBody>
          <a:bodyPr wrap="square">
            <a:spAutoFit/>
          </a:bodyPr>
          <a:lstStyle/>
          <a:p>
            <a:pPr indent="266700" algn="l">
              <a:lnSpc>
                <a:spcPct val="150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 </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试简述数控车床标准坐标系确定原则。</a:t>
            </a:r>
          </a:p>
          <a:p>
            <a:pPr indent="266700" algn="l">
              <a:lnSpc>
                <a:spcPct val="150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 </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数控车床上</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工件坐标系建立有哪些方法</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p>
          <a:p>
            <a:pPr indent="266700" algn="l">
              <a:lnSpc>
                <a:spcPct val="150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数控车床上</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工件坐标原点通常设置在何处</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p>
          <a:p>
            <a:pPr indent="266700" algn="l">
              <a:lnSpc>
                <a:spcPct val="150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4. </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试实施外圆车刀对刀操作</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选用 </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G54/G55</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指令设置工件坐标系</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并验证对刀</a:t>
            </a:r>
            <a:r>
              <a:rPr lang="zh-CN" altLang="en-US" sz="1400" kern="100">
                <a:effectLst/>
                <a:latin typeface="宋体" panose="02010600030101010101" pitchFamily="2" charset="-122"/>
                <a:ea typeface="宋体" panose="02010600030101010101" pitchFamily="2" charset="-122"/>
                <a:cs typeface="Times New Roman" panose="02020603050405020304" pitchFamily="18" charset="0"/>
              </a:rPr>
              <a:t>的准确性</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1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D1D7BB52-BAB9-4A9E-A1F5-B48433A4E7EB}"/>
              </a:ext>
            </a:extLst>
          </p:cNvPr>
          <p:cNvPicPr>
            <a:picLocks noChangeAspect="1"/>
          </p:cNvPicPr>
          <p:nvPr/>
        </p:nvPicPr>
        <p:blipFill>
          <a:blip r:embed="rId2"/>
          <a:stretch>
            <a:fillRect/>
          </a:stretch>
        </p:blipFill>
        <p:spPr>
          <a:xfrm>
            <a:off x="43821" y="3723878"/>
            <a:ext cx="1296701" cy="141962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p:nvSpPr>
        <p:spPr bwMode="gray">
          <a:xfrm>
            <a:off x="4229100"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p:nvSpPr>
        <p:spPr bwMode="gray">
          <a:xfrm>
            <a:off x="6444615"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p:nvSpPr>
        <p:spPr bwMode="gray">
          <a:xfrm>
            <a:off x="7526020"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p:nvSpPr>
        <p:spPr bwMode="gray">
          <a:xfrm>
            <a:off x="1985010"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p:nvSpPr>
        <p:spPr bwMode="gray">
          <a:xfrm>
            <a:off x="3133090"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04846" y="2017271"/>
            <a:ext cx="3280931" cy="401072"/>
          </a:xfrm>
          <a:prstGeom prst="rect">
            <a:avLst/>
          </a:prstGeom>
          <a:noFill/>
        </p:spPr>
        <p:txBody>
          <a:bodyPr wrap="square">
            <a:spAutoFit/>
          </a:bodyPr>
          <a:lstStyle/>
          <a:p>
            <a:pPr indent="266700" algn="just">
              <a:lnSpc>
                <a:spcPct val="115000"/>
              </a:lnSpc>
            </a:pPr>
            <a:r>
              <a:rPr lang="zh-CN" altLang="en-US"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rPr>
              <a:t>数控车床对刀原理和作用</a:t>
            </a:r>
          </a:p>
        </p:txBody>
      </p:sp>
      <p:sp>
        <p:nvSpPr>
          <p:cNvPr id="2" name="Rectangle 2"/>
          <p:cNvSpPr txBox="1">
            <a:spLocks noChangeArrowheads="1"/>
          </p:cNvSpPr>
          <p:nvPr/>
        </p:nvSpPr>
        <p:spPr bwMode="gray">
          <a:xfrm>
            <a:off x="5364480"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921A39AD-8DB3-4109-84E5-78357F744EE5}"/>
              </a:ext>
            </a:extLst>
          </p:cNvPr>
          <p:cNvPicPr>
            <a:picLocks noChangeAspect="1"/>
          </p:cNvPicPr>
          <p:nvPr/>
        </p:nvPicPr>
        <p:blipFill>
          <a:blip r:embed="rId3"/>
          <a:stretch>
            <a:fillRect/>
          </a:stretch>
        </p:blipFill>
        <p:spPr>
          <a:xfrm>
            <a:off x="20990" y="2875383"/>
            <a:ext cx="1937350" cy="2268117"/>
          </a:xfrm>
          <a:prstGeom prst="rect">
            <a:avLst/>
          </a:prstGeom>
        </p:spPr>
      </p:pic>
      <p:pic>
        <p:nvPicPr>
          <p:cNvPr id="4" name="图片 3">
            <a:extLst>
              <a:ext uri="{FF2B5EF4-FFF2-40B4-BE49-F238E27FC236}">
                <a16:creationId xmlns:a16="http://schemas.microsoft.com/office/drawing/2014/main" id="{783D7161-34FF-412C-A8D0-4692CFF9975F}"/>
              </a:ext>
            </a:extLst>
          </p:cNvPr>
          <p:cNvPicPr>
            <a:picLocks noChangeAspect="1"/>
          </p:cNvPicPr>
          <p:nvPr/>
        </p:nvPicPr>
        <p:blipFill>
          <a:blip r:embed="rId4"/>
          <a:stretch>
            <a:fillRect/>
          </a:stretch>
        </p:blipFill>
        <p:spPr>
          <a:xfrm>
            <a:off x="1835696" y="1635646"/>
            <a:ext cx="3267075" cy="20193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E304564-29FB-4ED6-972B-DB74D8FA2C25}"/>
              </a:ext>
            </a:extLst>
          </p:cNvPr>
          <p:cNvSpPr txBox="1"/>
          <p:nvPr/>
        </p:nvSpPr>
        <p:spPr>
          <a:xfrm>
            <a:off x="1403648" y="699542"/>
            <a:ext cx="7344816" cy="688202"/>
          </a:xfrm>
          <a:prstGeom prst="rect">
            <a:avLst/>
          </a:prstGeom>
          <a:noFill/>
        </p:spPr>
        <p:txBody>
          <a:bodyPr wrap="square">
            <a:spAutoFit/>
          </a:bodyPr>
          <a:lstStyle/>
          <a:p>
            <a:pPr>
              <a:lnSpc>
                <a:spcPct val="150000"/>
              </a:lnSpc>
            </a:pPr>
            <a:r>
              <a:rPr lang="zh-CN" altLang="en-US" sz="1400" dirty="0">
                <a:latin typeface="宋体" panose="02010600030101010101" pitchFamily="2" charset="-122"/>
                <a:ea typeface="宋体" panose="02010600030101010101" pitchFamily="2" charset="-122"/>
              </a:rPr>
              <a:t>正确安装车刀和工件</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通过手动试切工件端面和外圆</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测出工件坐标系原点在机床坐标系中的位置</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并将其值输入到数控系统相应的存储器中</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使刀具在工件坐标系中运行。</a:t>
            </a:r>
          </a:p>
        </p:txBody>
      </p:sp>
      <p:pic>
        <p:nvPicPr>
          <p:cNvPr id="6" name="图片 5">
            <a:extLst>
              <a:ext uri="{FF2B5EF4-FFF2-40B4-BE49-F238E27FC236}">
                <a16:creationId xmlns:a16="http://schemas.microsoft.com/office/drawing/2014/main" id="{A71D6037-E923-4EEC-945D-D37CD6E6D167}"/>
              </a:ext>
            </a:extLst>
          </p:cNvPr>
          <p:cNvPicPr>
            <a:picLocks noChangeAspect="1"/>
          </p:cNvPicPr>
          <p:nvPr/>
        </p:nvPicPr>
        <p:blipFill>
          <a:blip r:embed="rId3"/>
          <a:stretch>
            <a:fillRect/>
          </a:stretch>
        </p:blipFill>
        <p:spPr>
          <a:xfrm>
            <a:off x="18322" y="2977283"/>
            <a:ext cx="2316535" cy="2136080"/>
          </a:xfrm>
          <a:prstGeom prst="rect">
            <a:avLst/>
          </a:prstGeom>
        </p:spPr>
      </p:pic>
      <p:pic>
        <p:nvPicPr>
          <p:cNvPr id="3" name="图片 2">
            <a:extLst>
              <a:ext uri="{FF2B5EF4-FFF2-40B4-BE49-F238E27FC236}">
                <a16:creationId xmlns:a16="http://schemas.microsoft.com/office/drawing/2014/main" id="{2E24F061-C1EA-4184-BF0A-62EFA0946F5D}"/>
              </a:ext>
            </a:extLst>
          </p:cNvPr>
          <p:cNvPicPr>
            <a:picLocks noChangeAspect="1"/>
          </p:cNvPicPr>
          <p:nvPr/>
        </p:nvPicPr>
        <p:blipFill>
          <a:blip r:embed="rId4"/>
          <a:stretch>
            <a:fillRect/>
          </a:stretch>
        </p:blipFill>
        <p:spPr>
          <a:xfrm>
            <a:off x="2123728" y="1405003"/>
            <a:ext cx="5184576" cy="366378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A26CA-874F-4CA9-B73F-6B61110DF64D}"/>
              </a:ext>
            </a:extLst>
          </p:cNvPr>
          <p:cNvSpPr txBox="1"/>
          <p:nvPr/>
        </p:nvSpPr>
        <p:spPr>
          <a:xfrm>
            <a:off x="1292627" y="814535"/>
            <a:ext cx="3456384"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一、认识数控车床坐标系</a:t>
            </a:r>
          </a:p>
        </p:txBody>
      </p:sp>
      <p:sp>
        <p:nvSpPr>
          <p:cNvPr id="6" name="文本框 5">
            <a:extLst>
              <a:ext uri="{FF2B5EF4-FFF2-40B4-BE49-F238E27FC236}">
                <a16:creationId xmlns:a16="http://schemas.microsoft.com/office/drawing/2014/main" id="{D9B493BF-CA5B-4064-A252-176E1954A428}"/>
              </a:ext>
            </a:extLst>
          </p:cNvPr>
          <p:cNvSpPr txBox="1"/>
          <p:nvPr/>
        </p:nvSpPr>
        <p:spPr>
          <a:xfrm>
            <a:off x="1259632" y="1347614"/>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 数控车床标准坐标系</a:t>
            </a:r>
          </a:p>
        </p:txBody>
      </p:sp>
      <p:sp>
        <p:nvSpPr>
          <p:cNvPr id="7" name="文本框 6">
            <a:extLst>
              <a:ext uri="{FF2B5EF4-FFF2-40B4-BE49-F238E27FC236}">
                <a16:creationId xmlns:a16="http://schemas.microsoft.com/office/drawing/2014/main" id="{552C947F-8C17-4C5A-B46A-D8C227410B9D}"/>
              </a:ext>
            </a:extLst>
          </p:cNvPr>
          <p:cNvSpPr txBox="1"/>
          <p:nvPr/>
        </p:nvSpPr>
        <p:spPr>
          <a:xfrm>
            <a:off x="1403648" y="1760612"/>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1. 坐标系的确定原则</a:t>
            </a:r>
          </a:p>
        </p:txBody>
      </p:sp>
      <p:sp>
        <p:nvSpPr>
          <p:cNvPr id="9" name="文本框 8">
            <a:extLst>
              <a:ext uri="{FF2B5EF4-FFF2-40B4-BE49-F238E27FC236}">
                <a16:creationId xmlns:a16="http://schemas.microsoft.com/office/drawing/2014/main" id="{363A5B5F-86D3-4096-BB73-6AA4AFED128C}"/>
              </a:ext>
            </a:extLst>
          </p:cNvPr>
          <p:cNvSpPr txBox="1"/>
          <p:nvPr/>
        </p:nvSpPr>
        <p:spPr>
          <a:xfrm>
            <a:off x="1426433" y="2566015"/>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2. 刀具相对于静止工件而运动的原则</a:t>
            </a:r>
          </a:p>
        </p:txBody>
      </p:sp>
      <p:sp>
        <p:nvSpPr>
          <p:cNvPr id="11" name="文本框 10">
            <a:extLst>
              <a:ext uri="{FF2B5EF4-FFF2-40B4-BE49-F238E27FC236}">
                <a16:creationId xmlns:a16="http://schemas.microsoft.com/office/drawing/2014/main" id="{EBF23687-129A-4EBB-876D-8FE3512C1E29}"/>
              </a:ext>
            </a:extLst>
          </p:cNvPr>
          <p:cNvSpPr txBox="1"/>
          <p:nvPr/>
        </p:nvSpPr>
        <p:spPr>
          <a:xfrm>
            <a:off x="1446649" y="3470150"/>
            <a:ext cx="4890052" cy="584775"/>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3. 坐标轴的确定顺序：</a:t>
            </a:r>
            <a:r>
              <a:rPr lang="en-US" altLang="zh-CN" sz="1400" dirty="0">
                <a:latin typeface="宋体" panose="02010600030101010101" pitchFamily="2" charset="-122"/>
                <a:ea typeface="宋体" panose="02010600030101010101" pitchFamily="2" charset="-122"/>
              </a:rPr>
              <a:t>Z</a:t>
            </a:r>
            <a:r>
              <a:rPr lang="zh-CN" altLang="en-US" sz="1400" dirty="0">
                <a:latin typeface="宋体" panose="02010600030101010101" pitchFamily="2" charset="-122"/>
                <a:ea typeface="宋体" panose="02010600030101010101" pitchFamily="2" charset="-122"/>
              </a:rPr>
              <a:t>、</a:t>
            </a:r>
            <a:r>
              <a:rPr lang="en-US" altLang="zh-CN" sz="1400" dirty="0">
                <a:latin typeface="宋体" panose="02010600030101010101" pitchFamily="2" charset="-122"/>
                <a:ea typeface="宋体" panose="02010600030101010101" pitchFamily="2" charset="-122"/>
              </a:rPr>
              <a:t>X</a:t>
            </a:r>
            <a:r>
              <a:rPr lang="zh-CN" altLang="en-US" sz="1400" dirty="0">
                <a:latin typeface="宋体" panose="02010600030101010101" pitchFamily="2" charset="-122"/>
                <a:ea typeface="宋体" panose="02010600030101010101" pitchFamily="2" charset="-122"/>
              </a:rPr>
              <a:t>、</a:t>
            </a:r>
            <a:r>
              <a:rPr lang="en-US" altLang="zh-CN" sz="1400" dirty="0">
                <a:latin typeface="宋体" panose="02010600030101010101" pitchFamily="2" charset="-122"/>
                <a:ea typeface="宋体" panose="02010600030101010101" pitchFamily="2" charset="-122"/>
              </a:rPr>
              <a:t>Y</a:t>
            </a:r>
          </a:p>
          <a:p>
            <a:endParaRPr lang="zh-CN" altLang="en-US" dirty="0"/>
          </a:p>
        </p:txBody>
      </p:sp>
      <p:pic>
        <p:nvPicPr>
          <p:cNvPr id="13" name="图片 12">
            <a:extLst>
              <a:ext uri="{FF2B5EF4-FFF2-40B4-BE49-F238E27FC236}">
                <a16:creationId xmlns:a16="http://schemas.microsoft.com/office/drawing/2014/main" id="{62C6401E-5DE1-4A67-BF64-9D7AD93F116C}"/>
              </a:ext>
            </a:extLst>
          </p:cNvPr>
          <p:cNvPicPr>
            <a:picLocks noChangeAspect="1"/>
          </p:cNvPicPr>
          <p:nvPr/>
        </p:nvPicPr>
        <p:blipFill>
          <a:blip r:embed="rId2"/>
          <a:stretch>
            <a:fillRect/>
          </a:stretch>
        </p:blipFill>
        <p:spPr>
          <a:xfrm>
            <a:off x="5292080" y="1294271"/>
            <a:ext cx="3158096" cy="1496822"/>
          </a:xfrm>
          <a:prstGeom prst="rect">
            <a:avLst/>
          </a:prstGeom>
        </p:spPr>
      </p:pic>
      <p:sp>
        <p:nvSpPr>
          <p:cNvPr id="15" name="文本框 14">
            <a:extLst>
              <a:ext uri="{FF2B5EF4-FFF2-40B4-BE49-F238E27FC236}">
                <a16:creationId xmlns:a16="http://schemas.microsoft.com/office/drawing/2014/main" id="{3FBE2446-BA49-49D8-95FC-00A8E0D33CB9}"/>
              </a:ext>
            </a:extLst>
          </p:cNvPr>
          <p:cNvSpPr txBox="1"/>
          <p:nvPr/>
        </p:nvSpPr>
        <p:spPr>
          <a:xfrm>
            <a:off x="6012160" y="3100818"/>
            <a:ext cx="2212368" cy="369332"/>
          </a:xfrm>
          <a:prstGeom prst="rect">
            <a:avLst/>
          </a:prstGeom>
          <a:noFill/>
        </p:spPr>
        <p:txBody>
          <a:bodyPr wrap="square">
            <a:spAutoFit/>
          </a:bodyPr>
          <a:lstStyle/>
          <a:p>
            <a:r>
              <a:rPr lang="zh-CN" altLang="en-US" dirty="0"/>
              <a:t> </a:t>
            </a:r>
            <a:r>
              <a:rPr lang="zh-CN" altLang="en-US" sz="1400" dirty="0">
                <a:latin typeface="宋体" panose="02010600030101010101" pitchFamily="2" charset="-122"/>
                <a:ea typeface="宋体" panose="02010600030101010101" pitchFamily="2" charset="-122"/>
              </a:rPr>
              <a:t>右手笛卡尔坐标系</a:t>
            </a:r>
          </a:p>
        </p:txBody>
      </p:sp>
      <p:pic>
        <p:nvPicPr>
          <p:cNvPr id="4" name="图片 3">
            <a:extLst>
              <a:ext uri="{FF2B5EF4-FFF2-40B4-BE49-F238E27FC236}">
                <a16:creationId xmlns:a16="http://schemas.microsoft.com/office/drawing/2014/main" id="{D0D63CA2-BEEA-4650-8739-784B327A1A4E}"/>
              </a:ext>
            </a:extLst>
          </p:cNvPr>
          <p:cNvPicPr>
            <a:picLocks noChangeAspect="1"/>
          </p:cNvPicPr>
          <p:nvPr/>
        </p:nvPicPr>
        <p:blipFill>
          <a:blip r:embed="rId3"/>
          <a:stretch>
            <a:fillRect/>
          </a:stretch>
        </p:blipFill>
        <p:spPr>
          <a:xfrm>
            <a:off x="0" y="3831774"/>
            <a:ext cx="2006015" cy="118496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A26CA-874F-4CA9-B73F-6B61110DF64D}"/>
              </a:ext>
            </a:extLst>
          </p:cNvPr>
          <p:cNvSpPr txBox="1"/>
          <p:nvPr/>
        </p:nvSpPr>
        <p:spPr>
          <a:xfrm>
            <a:off x="1292627" y="814535"/>
            <a:ext cx="3456384"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一、认识数控车床坐标系</a:t>
            </a:r>
          </a:p>
        </p:txBody>
      </p:sp>
      <p:sp>
        <p:nvSpPr>
          <p:cNvPr id="6" name="文本框 5">
            <a:extLst>
              <a:ext uri="{FF2B5EF4-FFF2-40B4-BE49-F238E27FC236}">
                <a16:creationId xmlns:a16="http://schemas.microsoft.com/office/drawing/2014/main" id="{D9B493BF-CA5B-4064-A252-176E1954A428}"/>
              </a:ext>
            </a:extLst>
          </p:cNvPr>
          <p:cNvSpPr txBox="1"/>
          <p:nvPr/>
        </p:nvSpPr>
        <p:spPr>
          <a:xfrm>
            <a:off x="1259632" y="1347614"/>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（二） 机床坐标系</a:t>
            </a:r>
          </a:p>
        </p:txBody>
      </p:sp>
      <p:sp>
        <p:nvSpPr>
          <p:cNvPr id="7" name="文本框 6">
            <a:extLst>
              <a:ext uri="{FF2B5EF4-FFF2-40B4-BE49-F238E27FC236}">
                <a16:creationId xmlns:a16="http://schemas.microsoft.com/office/drawing/2014/main" id="{552C947F-8C17-4C5A-B46A-D8C227410B9D}"/>
              </a:ext>
            </a:extLst>
          </p:cNvPr>
          <p:cNvSpPr txBox="1"/>
          <p:nvPr/>
        </p:nvSpPr>
        <p:spPr>
          <a:xfrm>
            <a:off x="1403648" y="1760612"/>
            <a:ext cx="4890052" cy="307777"/>
          </a:xfrm>
          <a:prstGeom prst="rect">
            <a:avLst/>
          </a:prstGeom>
          <a:noFill/>
        </p:spPr>
        <p:txBody>
          <a:bodyPr wrap="square">
            <a:spAutoFit/>
          </a:bodyPr>
          <a:lstStyle/>
          <a:p>
            <a:r>
              <a:rPr lang="en-US" altLang="zh-CN" sz="1400" dirty="0">
                <a:latin typeface="宋体" panose="02010600030101010101" pitchFamily="2" charset="-122"/>
                <a:ea typeface="宋体" panose="02010600030101010101" pitchFamily="2" charset="-122"/>
              </a:rPr>
              <a:t>1. </a:t>
            </a:r>
            <a:r>
              <a:rPr lang="zh-CN" altLang="en-US" sz="1400" dirty="0">
                <a:latin typeface="宋体" panose="02010600030101010101" pitchFamily="2" charset="-122"/>
                <a:ea typeface="宋体" panose="02010600030101010101" pitchFamily="2" charset="-122"/>
              </a:rPr>
              <a:t>机床原点</a:t>
            </a:r>
          </a:p>
        </p:txBody>
      </p:sp>
      <p:sp>
        <p:nvSpPr>
          <p:cNvPr id="9" name="文本框 8">
            <a:extLst>
              <a:ext uri="{FF2B5EF4-FFF2-40B4-BE49-F238E27FC236}">
                <a16:creationId xmlns:a16="http://schemas.microsoft.com/office/drawing/2014/main" id="{363A5B5F-86D3-4096-BB73-6AA4AFED128C}"/>
              </a:ext>
            </a:extLst>
          </p:cNvPr>
          <p:cNvSpPr txBox="1"/>
          <p:nvPr/>
        </p:nvSpPr>
        <p:spPr>
          <a:xfrm>
            <a:off x="1475656" y="3069314"/>
            <a:ext cx="4890052" cy="307777"/>
          </a:xfrm>
          <a:prstGeom prst="rect">
            <a:avLst/>
          </a:prstGeom>
          <a:noFill/>
        </p:spPr>
        <p:txBody>
          <a:bodyPr wrap="square">
            <a:spAutoFit/>
          </a:bodyPr>
          <a:lstStyle/>
          <a:p>
            <a:r>
              <a:rPr lang="en-US" altLang="zh-CN" sz="1400" dirty="0">
                <a:latin typeface="宋体" panose="02010600030101010101" pitchFamily="2" charset="-122"/>
                <a:ea typeface="宋体" panose="02010600030101010101" pitchFamily="2" charset="-122"/>
              </a:rPr>
              <a:t>2. </a:t>
            </a:r>
            <a:r>
              <a:rPr lang="zh-CN" altLang="en-US" sz="1400" dirty="0">
                <a:latin typeface="宋体" panose="02010600030101010101" pitchFamily="2" charset="-122"/>
                <a:ea typeface="宋体" panose="02010600030101010101" pitchFamily="2" charset="-122"/>
              </a:rPr>
              <a:t>机床参考点</a:t>
            </a:r>
          </a:p>
        </p:txBody>
      </p:sp>
      <p:pic>
        <p:nvPicPr>
          <p:cNvPr id="4" name="图片 3">
            <a:extLst>
              <a:ext uri="{FF2B5EF4-FFF2-40B4-BE49-F238E27FC236}">
                <a16:creationId xmlns:a16="http://schemas.microsoft.com/office/drawing/2014/main" id="{A9920B6F-0B6D-4E19-A4AE-AE9E5FE58462}"/>
              </a:ext>
            </a:extLst>
          </p:cNvPr>
          <p:cNvPicPr>
            <a:picLocks noChangeAspect="1"/>
          </p:cNvPicPr>
          <p:nvPr/>
        </p:nvPicPr>
        <p:blipFill>
          <a:blip r:embed="rId2"/>
          <a:stretch>
            <a:fillRect/>
          </a:stretch>
        </p:blipFill>
        <p:spPr>
          <a:xfrm>
            <a:off x="3563888" y="1563638"/>
            <a:ext cx="4204870" cy="2465344"/>
          </a:xfrm>
          <a:prstGeom prst="rect">
            <a:avLst/>
          </a:prstGeom>
        </p:spPr>
      </p:pic>
      <p:pic>
        <p:nvPicPr>
          <p:cNvPr id="8" name="图片 7">
            <a:extLst>
              <a:ext uri="{FF2B5EF4-FFF2-40B4-BE49-F238E27FC236}">
                <a16:creationId xmlns:a16="http://schemas.microsoft.com/office/drawing/2014/main" id="{03865B6D-265D-47BC-9A62-9BC6DC0790FF}"/>
              </a:ext>
            </a:extLst>
          </p:cNvPr>
          <p:cNvPicPr>
            <a:picLocks noChangeAspect="1"/>
          </p:cNvPicPr>
          <p:nvPr/>
        </p:nvPicPr>
        <p:blipFill>
          <a:blip r:embed="rId3"/>
          <a:stretch>
            <a:fillRect/>
          </a:stretch>
        </p:blipFill>
        <p:spPr>
          <a:xfrm>
            <a:off x="0" y="3831774"/>
            <a:ext cx="2006015" cy="1184965"/>
          </a:xfrm>
          <a:prstGeom prst="rect">
            <a:avLst/>
          </a:prstGeom>
        </p:spPr>
      </p:pic>
    </p:spTree>
    <p:extLst>
      <p:ext uri="{BB962C8B-B14F-4D97-AF65-F5344CB8AC3E}">
        <p14:creationId xmlns:p14="http://schemas.microsoft.com/office/powerpoint/2010/main" val="2953409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A26CA-874F-4CA9-B73F-6B61110DF64D}"/>
              </a:ext>
            </a:extLst>
          </p:cNvPr>
          <p:cNvSpPr txBox="1"/>
          <p:nvPr/>
        </p:nvSpPr>
        <p:spPr>
          <a:xfrm>
            <a:off x="1292627" y="814535"/>
            <a:ext cx="3456384"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一、认识数控车床坐标系</a:t>
            </a:r>
          </a:p>
        </p:txBody>
      </p:sp>
      <p:sp>
        <p:nvSpPr>
          <p:cNvPr id="6" name="文本框 5">
            <a:extLst>
              <a:ext uri="{FF2B5EF4-FFF2-40B4-BE49-F238E27FC236}">
                <a16:creationId xmlns:a16="http://schemas.microsoft.com/office/drawing/2014/main" id="{D9B493BF-CA5B-4064-A252-176E1954A428}"/>
              </a:ext>
            </a:extLst>
          </p:cNvPr>
          <p:cNvSpPr txBox="1"/>
          <p:nvPr/>
        </p:nvSpPr>
        <p:spPr>
          <a:xfrm>
            <a:off x="1259632" y="1347614"/>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（三） 数控车床工件坐标系</a:t>
            </a:r>
          </a:p>
        </p:txBody>
      </p:sp>
      <p:sp>
        <p:nvSpPr>
          <p:cNvPr id="7" name="文本框 6">
            <a:extLst>
              <a:ext uri="{FF2B5EF4-FFF2-40B4-BE49-F238E27FC236}">
                <a16:creationId xmlns:a16="http://schemas.microsoft.com/office/drawing/2014/main" id="{552C947F-8C17-4C5A-B46A-D8C227410B9D}"/>
              </a:ext>
            </a:extLst>
          </p:cNvPr>
          <p:cNvSpPr txBox="1"/>
          <p:nvPr/>
        </p:nvSpPr>
        <p:spPr>
          <a:xfrm>
            <a:off x="1475656" y="1736940"/>
            <a:ext cx="4890052" cy="307777"/>
          </a:xfrm>
          <a:prstGeom prst="rect">
            <a:avLst/>
          </a:prstGeom>
          <a:noFill/>
        </p:spPr>
        <p:txBody>
          <a:bodyPr wrap="square">
            <a:spAutoFit/>
          </a:bodyPr>
          <a:lstStyle/>
          <a:p>
            <a:r>
              <a:rPr lang="en-US" altLang="zh-CN" sz="1400" dirty="0">
                <a:latin typeface="宋体" panose="02010600030101010101" pitchFamily="2" charset="-122"/>
                <a:ea typeface="宋体" panose="02010600030101010101" pitchFamily="2" charset="-122"/>
              </a:rPr>
              <a:t>1. </a:t>
            </a:r>
            <a:r>
              <a:rPr lang="zh-CN" altLang="en-US" sz="1400" dirty="0">
                <a:latin typeface="宋体" panose="02010600030101010101" pitchFamily="2" charset="-122"/>
                <a:ea typeface="宋体" panose="02010600030101010101" pitchFamily="2" charset="-122"/>
              </a:rPr>
              <a:t>工件坐标系</a:t>
            </a:r>
          </a:p>
        </p:txBody>
      </p:sp>
      <p:sp>
        <p:nvSpPr>
          <p:cNvPr id="9" name="文本框 8">
            <a:extLst>
              <a:ext uri="{FF2B5EF4-FFF2-40B4-BE49-F238E27FC236}">
                <a16:creationId xmlns:a16="http://schemas.microsoft.com/office/drawing/2014/main" id="{363A5B5F-86D3-4096-BB73-6AA4AFED128C}"/>
              </a:ext>
            </a:extLst>
          </p:cNvPr>
          <p:cNvSpPr txBox="1"/>
          <p:nvPr/>
        </p:nvSpPr>
        <p:spPr>
          <a:xfrm>
            <a:off x="1475656" y="3075806"/>
            <a:ext cx="4890052" cy="307777"/>
          </a:xfrm>
          <a:prstGeom prst="rect">
            <a:avLst/>
          </a:prstGeom>
          <a:noFill/>
        </p:spPr>
        <p:txBody>
          <a:bodyPr wrap="square">
            <a:spAutoFit/>
          </a:bodyPr>
          <a:lstStyle/>
          <a:p>
            <a:r>
              <a:rPr lang="en-US" altLang="zh-CN" sz="1400" dirty="0">
                <a:latin typeface="宋体" panose="02010600030101010101" pitchFamily="2" charset="-122"/>
                <a:ea typeface="宋体" panose="02010600030101010101" pitchFamily="2" charset="-122"/>
              </a:rPr>
              <a:t>2. </a:t>
            </a:r>
            <a:r>
              <a:rPr lang="zh-CN" altLang="en-US" sz="1400" dirty="0">
                <a:latin typeface="宋体" panose="02010600030101010101" pitchFamily="2" charset="-122"/>
                <a:ea typeface="宋体" panose="02010600030101010101" pitchFamily="2" charset="-122"/>
              </a:rPr>
              <a:t>工件坐标系原点</a:t>
            </a:r>
          </a:p>
        </p:txBody>
      </p:sp>
      <p:sp>
        <p:nvSpPr>
          <p:cNvPr id="10" name="文本框 9">
            <a:extLst>
              <a:ext uri="{FF2B5EF4-FFF2-40B4-BE49-F238E27FC236}">
                <a16:creationId xmlns:a16="http://schemas.microsoft.com/office/drawing/2014/main" id="{0D5A3456-8E4C-401B-A24F-A7358415066E}"/>
              </a:ext>
            </a:extLst>
          </p:cNvPr>
          <p:cNvSpPr txBox="1"/>
          <p:nvPr/>
        </p:nvSpPr>
        <p:spPr>
          <a:xfrm>
            <a:off x="1835696" y="2082653"/>
            <a:ext cx="4890052" cy="523220"/>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编程人员在编写零件加工程序时通常根据零件图样及加工工艺等选择一个工件坐标系</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又称“编程坐标系”。</a:t>
            </a:r>
          </a:p>
        </p:txBody>
      </p:sp>
      <p:sp>
        <p:nvSpPr>
          <p:cNvPr id="12" name="文本框 11">
            <a:extLst>
              <a:ext uri="{FF2B5EF4-FFF2-40B4-BE49-F238E27FC236}">
                <a16:creationId xmlns:a16="http://schemas.microsoft.com/office/drawing/2014/main" id="{557FC26B-091A-47F8-8E66-60A3AC218560}"/>
              </a:ext>
            </a:extLst>
          </p:cNvPr>
          <p:cNvSpPr txBox="1"/>
          <p:nvPr/>
        </p:nvSpPr>
        <p:spPr>
          <a:xfrm>
            <a:off x="1835696" y="3428303"/>
            <a:ext cx="5112568" cy="523220"/>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工件坐标系的原点就是编程原点。选择工件原点时,最好将其设置在工件图样中的尺寸能够方便地转换成坐标值的位置。</a:t>
            </a:r>
          </a:p>
        </p:txBody>
      </p:sp>
      <p:pic>
        <p:nvPicPr>
          <p:cNvPr id="8" name="图片 7">
            <a:extLst>
              <a:ext uri="{FF2B5EF4-FFF2-40B4-BE49-F238E27FC236}">
                <a16:creationId xmlns:a16="http://schemas.microsoft.com/office/drawing/2014/main" id="{FC75F612-5BBB-44E0-8A39-43536872EC51}"/>
              </a:ext>
            </a:extLst>
          </p:cNvPr>
          <p:cNvPicPr>
            <a:picLocks noChangeAspect="1"/>
          </p:cNvPicPr>
          <p:nvPr/>
        </p:nvPicPr>
        <p:blipFill>
          <a:blip r:embed="rId2"/>
          <a:stretch>
            <a:fillRect/>
          </a:stretch>
        </p:blipFill>
        <p:spPr>
          <a:xfrm>
            <a:off x="0" y="3831774"/>
            <a:ext cx="2006015" cy="1184965"/>
          </a:xfrm>
          <a:prstGeom prst="rect">
            <a:avLst/>
          </a:prstGeom>
        </p:spPr>
      </p:pic>
    </p:spTree>
    <p:extLst>
      <p:ext uri="{BB962C8B-B14F-4D97-AF65-F5344CB8AC3E}">
        <p14:creationId xmlns:p14="http://schemas.microsoft.com/office/powerpoint/2010/main" val="1803329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A26CA-874F-4CA9-B73F-6B61110DF64D}"/>
              </a:ext>
            </a:extLst>
          </p:cNvPr>
          <p:cNvSpPr txBox="1"/>
          <p:nvPr/>
        </p:nvSpPr>
        <p:spPr>
          <a:xfrm>
            <a:off x="1292627" y="814535"/>
            <a:ext cx="3456384"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二、对刀原理与方法</a:t>
            </a:r>
          </a:p>
        </p:txBody>
      </p:sp>
      <p:sp>
        <p:nvSpPr>
          <p:cNvPr id="6" name="文本框 5">
            <a:extLst>
              <a:ext uri="{FF2B5EF4-FFF2-40B4-BE49-F238E27FC236}">
                <a16:creationId xmlns:a16="http://schemas.microsoft.com/office/drawing/2014/main" id="{D9B493BF-CA5B-4064-A252-176E1954A428}"/>
              </a:ext>
            </a:extLst>
          </p:cNvPr>
          <p:cNvSpPr txBox="1"/>
          <p:nvPr/>
        </p:nvSpPr>
        <p:spPr>
          <a:xfrm>
            <a:off x="1259632" y="1347614"/>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 对刀原理</a:t>
            </a:r>
          </a:p>
        </p:txBody>
      </p:sp>
      <p:sp>
        <p:nvSpPr>
          <p:cNvPr id="7" name="文本框 6">
            <a:extLst>
              <a:ext uri="{FF2B5EF4-FFF2-40B4-BE49-F238E27FC236}">
                <a16:creationId xmlns:a16="http://schemas.microsoft.com/office/drawing/2014/main" id="{552C947F-8C17-4C5A-B46A-D8C227410B9D}"/>
              </a:ext>
            </a:extLst>
          </p:cNvPr>
          <p:cNvSpPr txBox="1"/>
          <p:nvPr/>
        </p:nvSpPr>
        <p:spPr>
          <a:xfrm>
            <a:off x="1475656" y="1736940"/>
            <a:ext cx="3456384" cy="738664"/>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对刀的实质就是确定工件在数控车床坐标系中的具体位置</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即确定工件坐标系与数控车床坐标系之间的关系。</a:t>
            </a:r>
          </a:p>
        </p:txBody>
      </p:sp>
      <p:sp>
        <p:nvSpPr>
          <p:cNvPr id="9" name="文本框 8">
            <a:extLst>
              <a:ext uri="{FF2B5EF4-FFF2-40B4-BE49-F238E27FC236}">
                <a16:creationId xmlns:a16="http://schemas.microsoft.com/office/drawing/2014/main" id="{363A5B5F-86D3-4096-BB73-6AA4AFED128C}"/>
              </a:ext>
            </a:extLst>
          </p:cNvPr>
          <p:cNvSpPr txBox="1"/>
          <p:nvPr/>
        </p:nvSpPr>
        <p:spPr>
          <a:xfrm>
            <a:off x="1292627" y="2417861"/>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（二） 对刀方法</a:t>
            </a:r>
          </a:p>
        </p:txBody>
      </p:sp>
      <p:graphicFrame>
        <p:nvGraphicFramePr>
          <p:cNvPr id="11" name="表格 10">
            <a:extLst>
              <a:ext uri="{FF2B5EF4-FFF2-40B4-BE49-F238E27FC236}">
                <a16:creationId xmlns:a16="http://schemas.microsoft.com/office/drawing/2014/main" id="{8A2ED006-3EA1-4901-B31B-33DA1270C243}"/>
              </a:ext>
            </a:extLst>
          </p:cNvPr>
          <p:cNvGraphicFramePr>
            <a:graphicFrameLocks noGrp="1"/>
          </p:cNvGraphicFramePr>
          <p:nvPr>
            <p:extLst>
              <p:ext uri="{D42A27DB-BD31-4B8C-83A1-F6EECF244321}">
                <p14:modId xmlns:p14="http://schemas.microsoft.com/office/powerpoint/2010/main" val="570633165"/>
              </p:ext>
            </p:extLst>
          </p:nvPr>
        </p:nvGraphicFramePr>
        <p:xfrm>
          <a:off x="90719" y="2905737"/>
          <a:ext cx="6264696" cy="2006560"/>
        </p:xfrm>
        <a:graphic>
          <a:graphicData uri="http://schemas.openxmlformats.org/drawingml/2006/table">
            <a:tbl>
              <a:tblPr>
                <a:tableStyleId>{5C22544A-7EE6-4342-B048-85BDC9FD1C3A}</a:tableStyleId>
              </a:tblPr>
              <a:tblGrid>
                <a:gridCol w="3132348">
                  <a:extLst>
                    <a:ext uri="{9D8B030D-6E8A-4147-A177-3AD203B41FA5}">
                      <a16:colId xmlns:a16="http://schemas.microsoft.com/office/drawing/2014/main" val="3998275656"/>
                    </a:ext>
                  </a:extLst>
                </a:gridCol>
                <a:gridCol w="3132348">
                  <a:extLst>
                    <a:ext uri="{9D8B030D-6E8A-4147-A177-3AD203B41FA5}">
                      <a16:colId xmlns:a16="http://schemas.microsoft.com/office/drawing/2014/main" val="23397012"/>
                    </a:ext>
                  </a:extLst>
                </a:gridCol>
              </a:tblGrid>
              <a:tr h="267303">
                <a:tc>
                  <a:txBody>
                    <a:bodyPr/>
                    <a:lstStyle/>
                    <a:p>
                      <a:pPr marL="0" marR="0" indent="306070" algn="just">
                        <a:lnSpc>
                          <a:spcPct val="150000"/>
                        </a:lnSpc>
                        <a:spcBef>
                          <a:spcPts val="0"/>
                        </a:spcBef>
                        <a:spcAft>
                          <a:spcPts val="0"/>
                        </a:spcAft>
                      </a:pPr>
                      <a:r>
                        <a:rPr lang="en-US" altLang="zh-CN" sz="1100" kern="100" dirty="0">
                          <a:effectLst/>
                          <a:latin typeface="宋体" panose="02010600030101010101" pitchFamily="2" charset="-122"/>
                          <a:ea typeface="宋体" panose="02010600030101010101" pitchFamily="2" charset="-122"/>
                        </a:rPr>
                        <a:t>Z</a:t>
                      </a:r>
                      <a:r>
                        <a:rPr lang="zh-CN" altLang="en-US" sz="1100" kern="100" dirty="0">
                          <a:effectLst/>
                          <a:latin typeface="宋体" panose="02010600030101010101" pitchFamily="2" charset="-122"/>
                          <a:ea typeface="宋体" panose="02010600030101010101" pitchFamily="2" charset="-122"/>
                        </a:rPr>
                        <a:t>方向对刀面板操作步骤</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anchor="ctr"/>
                </a:tc>
                <a:tc>
                  <a:txBody>
                    <a:bodyPr/>
                    <a:lstStyle/>
                    <a:p>
                      <a:pPr marL="0" marR="0" indent="306070" algn="just">
                        <a:lnSpc>
                          <a:spcPct val="150000"/>
                        </a:lnSpc>
                        <a:spcBef>
                          <a:spcPts val="0"/>
                        </a:spcBef>
                        <a:spcAft>
                          <a:spcPts val="0"/>
                        </a:spcAft>
                      </a:pPr>
                      <a:r>
                        <a:rPr lang="en-US" altLang="zh-CN" sz="1100" kern="100">
                          <a:effectLst/>
                          <a:latin typeface="宋体" panose="02010600030101010101" pitchFamily="2" charset="-122"/>
                          <a:ea typeface="宋体" panose="02010600030101010101" pitchFamily="2" charset="-122"/>
                        </a:rPr>
                        <a:t>X</a:t>
                      </a:r>
                      <a:r>
                        <a:rPr lang="zh-CN" altLang="en-US" sz="1100" kern="100">
                          <a:effectLst/>
                          <a:latin typeface="宋体" panose="02010600030101010101" pitchFamily="2" charset="-122"/>
                          <a:ea typeface="宋体" panose="02010600030101010101" pitchFamily="2" charset="-122"/>
                        </a:rPr>
                        <a:t>方向对刀面板操作步骤</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anchor="ctr"/>
                </a:tc>
                <a:extLst>
                  <a:ext uri="{0D108BD9-81ED-4DB2-BD59-A6C34878D82A}">
                    <a16:rowId xmlns:a16="http://schemas.microsoft.com/office/drawing/2014/main" val="4153995171"/>
                  </a:ext>
                </a:extLst>
              </a:tr>
              <a:tr h="1702966">
                <a:tc>
                  <a:txBody>
                    <a:bodyPr/>
                    <a:lstStyle/>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1</a:t>
                      </a:r>
                      <a:r>
                        <a:rPr lang="zh-CN" altLang="en-US" sz="1100" kern="100" dirty="0">
                          <a:effectLst/>
                          <a:latin typeface="宋体" panose="02010600030101010101" pitchFamily="2" charset="-122"/>
                          <a:ea typeface="宋体" panose="02010600030101010101" pitchFamily="2" charset="-122"/>
                        </a:rPr>
                        <a:t>）按键，进入工件补正</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形状界面。</a:t>
                      </a:r>
                    </a:p>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2</a:t>
                      </a:r>
                      <a:r>
                        <a:rPr lang="zh-CN" altLang="en-US" sz="1100" kern="100" dirty="0">
                          <a:effectLst/>
                          <a:latin typeface="宋体" panose="02010600030101010101" pitchFamily="2" charset="-122"/>
                          <a:ea typeface="宋体" panose="02010600030101010101" pitchFamily="2" charset="-122"/>
                        </a:rPr>
                        <a:t>）光标移动到番号</a:t>
                      </a:r>
                      <a:r>
                        <a:rPr lang="en-US" altLang="zh-CN" sz="1100" kern="100" dirty="0">
                          <a:effectLst/>
                          <a:latin typeface="宋体" panose="02010600030101010101" pitchFamily="2" charset="-122"/>
                          <a:ea typeface="宋体" panose="02010600030101010101" pitchFamily="2" charset="-122"/>
                        </a:rPr>
                        <a:t>01</a:t>
                      </a:r>
                      <a:r>
                        <a:rPr lang="zh-CN" altLang="en-US" sz="1100" kern="100" dirty="0">
                          <a:effectLst/>
                          <a:latin typeface="宋体" panose="02010600030101010101" pitchFamily="2" charset="-122"/>
                          <a:ea typeface="宋体" panose="02010600030101010101" pitchFamily="2" charset="-122"/>
                        </a:rPr>
                        <a:t>的</a:t>
                      </a:r>
                      <a:r>
                        <a:rPr lang="en-US" altLang="zh-CN" sz="1100" kern="100" dirty="0">
                          <a:effectLst/>
                          <a:latin typeface="宋体" panose="02010600030101010101" pitchFamily="2" charset="-122"/>
                          <a:ea typeface="宋体" panose="02010600030101010101" pitchFamily="2" charset="-122"/>
                        </a:rPr>
                        <a:t>Z</a:t>
                      </a:r>
                      <a:r>
                        <a:rPr lang="zh-CN" altLang="en-US" sz="1100" kern="100" dirty="0">
                          <a:effectLst/>
                          <a:latin typeface="宋体" panose="02010600030101010101" pitchFamily="2" charset="-122"/>
                          <a:ea typeface="宋体" panose="02010600030101010101" pitchFamily="2" charset="-122"/>
                        </a:rPr>
                        <a:t>轴数据对应位置。</a:t>
                      </a:r>
                    </a:p>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3</a:t>
                      </a:r>
                      <a:r>
                        <a:rPr lang="zh-CN" altLang="en-US" sz="1100" kern="100" dirty="0">
                          <a:effectLst/>
                          <a:latin typeface="宋体" panose="02010600030101010101" pitchFamily="2" charset="-122"/>
                          <a:ea typeface="宋体" panose="02010600030101010101" pitchFamily="2" charset="-122"/>
                        </a:rPr>
                        <a:t>）输入刀具在工件坐标系中</a:t>
                      </a:r>
                      <a:r>
                        <a:rPr lang="en-US" altLang="zh-CN" sz="1100" kern="100" dirty="0">
                          <a:effectLst/>
                          <a:latin typeface="宋体" panose="02010600030101010101" pitchFamily="2" charset="-122"/>
                          <a:ea typeface="宋体" panose="02010600030101010101" pitchFamily="2" charset="-122"/>
                        </a:rPr>
                        <a:t>Z</a:t>
                      </a:r>
                      <a:r>
                        <a:rPr lang="zh-CN" altLang="en-US" sz="1100" kern="100" dirty="0">
                          <a:effectLst/>
                          <a:latin typeface="宋体" panose="02010600030101010101" pitchFamily="2" charset="-122"/>
                          <a:ea typeface="宋体" panose="02010600030101010101" pitchFamily="2" charset="-122"/>
                        </a:rPr>
                        <a:t>坐标值，此处为“</a:t>
                      </a:r>
                      <a:r>
                        <a:rPr lang="en-US" altLang="zh-CN" sz="1100" kern="100" dirty="0">
                          <a:effectLst/>
                          <a:latin typeface="宋体" panose="02010600030101010101" pitchFamily="2" charset="-122"/>
                          <a:ea typeface="宋体" panose="02010600030101010101" pitchFamily="2" charset="-122"/>
                        </a:rPr>
                        <a:t>Z0</a:t>
                      </a:r>
                      <a:r>
                        <a:rPr lang="zh-CN" altLang="en-US" sz="1100" kern="100" dirty="0">
                          <a:effectLst/>
                          <a:latin typeface="宋体" panose="02010600030101010101" pitchFamily="2" charset="-122"/>
                          <a:ea typeface="宋体" panose="02010600030101010101" pitchFamily="2" charset="-122"/>
                        </a:rPr>
                        <a:t>”，</a:t>
                      </a:r>
                    </a:p>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按</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操作</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软键，再按</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测量</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软键，完成</a:t>
                      </a:r>
                      <a:r>
                        <a:rPr lang="en-US" altLang="zh-CN" sz="1100" kern="100" dirty="0">
                          <a:effectLst/>
                          <a:latin typeface="宋体" panose="02010600030101010101" pitchFamily="2" charset="-122"/>
                          <a:ea typeface="宋体" panose="02010600030101010101" pitchFamily="2" charset="-122"/>
                        </a:rPr>
                        <a:t>Z</a:t>
                      </a:r>
                      <a:r>
                        <a:rPr lang="zh-CN" altLang="en-US" sz="1100" kern="100" dirty="0">
                          <a:effectLst/>
                          <a:latin typeface="宋体" panose="02010600030101010101" pitchFamily="2" charset="-122"/>
                          <a:ea typeface="宋体" panose="02010600030101010101" pitchFamily="2" charset="-122"/>
                        </a:rPr>
                        <a:t>轴对刀。</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anchor="ctr"/>
                </a:tc>
                <a:tc>
                  <a:txBody>
                    <a:bodyPr/>
                    <a:lstStyle/>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1</a:t>
                      </a:r>
                      <a:r>
                        <a:rPr lang="zh-CN" altLang="en-US" sz="1100" kern="100" dirty="0">
                          <a:effectLst/>
                          <a:latin typeface="宋体" panose="02010600030101010101" pitchFamily="2" charset="-122"/>
                          <a:ea typeface="宋体" panose="02010600030101010101" pitchFamily="2" charset="-122"/>
                        </a:rPr>
                        <a:t>）按键，进入工件补正</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形状界面。</a:t>
                      </a:r>
                    </a:p>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2</a:t>
                      </a:r>
                      <a:r>
                        <a:rPr lang="zh-CN" altLang="en-US" sz="1100" kern="100" dirty="0">
                          <a:effectLst/>
                          <a:latin typeface="宋体" panose="02010600030101010101" pitchFamily="2" charset="-122"/>
                          <a:ea typeface="宋体" panose="02010600030101010101" pitchFamily="2" charset="-122"/>
                        </a:rPr>
                        <a:t>）光标移动到番号</a:t>
                      </a:r>
                      <a:r>
                        <a:rPr lang="en-US" altLang="zh-CN" sz="1100" kern="100" dirty="0">
                          <a:effectLst/>
                          <a:latin typeface="宋体" panose="02010600030101010101" pitchFamily="2" charset="-122"/>
                          <a:ea typeface="宋体" panose="02010600030101010101" pitchFamily="2" charset="-122"/>
                        </a:rPr>
                        <a:t>01</a:t>
                      </a:r>
                      <a:r>
                        <a:rPr lang="zh-CN" altLang="en-US" sz="1100" kern="100" dirty="0">
                          <a:effectLst/>
                          <a:latin typeface="宋体" panose="02010600030101010101" pitchFamily="2" charset="-122"/>
                          <a:ea typeface="宋体" panose="02010600030101010101" pitchFamily="2" charset="-122"/>
                        </a:rPr>
                        <a:t>的</a:t>
                      </a:r>
                      <a:r>
                        <a:rPr lang="en-US" altLang="zh-CN" sz="1100" kern="100" dirty="0">
                          <a:effectLst/>
                          <a:latin typeface="宋体" panose="02010600030101010101" pitchFamily="2" charset="-122"/>
                          <a:ea typeface="宋体" panose="02010600030101010101" pitchFamily="2" charset="-122"/>
                        </a:rPr>
                        <a:t>X</a:t>
                      </a:r>
                      <a:r>
                        <a:rPr lang="zh-CN" altLang="en-US" sz="1100" kern="100" dirty="0">
                          <a:effectLst/>
                          <a:latin typeface="宋体" panose="02010600030101010101" pitchFamily="2" charset="-122"/>
                          <a:ea typeface="宋体" panose="02010600030101010101" pitchFamily="2" charset="-122"/>
                        </a:rPr>
                        <a:t>轴数据对应位置。</a:t>
                      </a:r>
                    </a:p>
                    <a:p>
                      <a:pPr marL="0" marR="0" indent="306070" algn="just">
                        <a:lnSpc>
                          <a:spcPct val="150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a:t>
                      </a:r>
                      <a:r>
                        <a:rPr lang="en-US" altLang="zh-CN" sz="1100" kern="100" dirty="0">
                          <a:effectLst/>
                          <a:latin typeface="宋体" panose="02010600030101010101" pitchFamily="2" charset="-122"/>
                          <a:ea typeface="宋体" panose="02010600030101010101" pitchFamily="2" charset="-122"/>
                        </a:rPr>
                        <a:t>3</a:t>
                      </a:r>
                      <a:r>
                        <a:rPr lang="zh-CN" altLang="en-US" sz="1100" kern="100" dirty="0">
                          <a:effectLst/>
                          <a:latin typeface="宋体" panose="02010600030101010101" pitchFamily="2" charset="-122"/>
                          <a:ea typeface="宋体" panose="02010600030101010101" pitchFamily="2" charset="-122"/>
                        </a:rPr>
                        <a:t>）输入刀具在工件坐标系中</a:t>
                      </a:r>
                      <a:r>
                        <a:rPr lang="en-US" altLang="zh-CN" sz="1100" kern="100" dirty="0">
                          <a:effectLst/>
                          <a:latin typeface="宋体" panose="02010600030101010101" pitchFamily="2" charset="-122"/>
                          <a:ea typeface="宋体" panose="02010600030101010101" pitchFamily="2" charset="-122"/>
                        </a:rPr>
                        <a:t>X</a:t>
                      </a:r>
                      <a:r>
                        <a:rPr lang="zh-CN" altLang="en-US" sz="1100" kern="100" dirty="0">
                          <a:effectLst/>
                          <a:latin typeface="宋体" panose="02010600030101010101" pitchFamily="2" charset="-122"/>
                          <a:ea typeface="宋体" panose="02010600030101010101" pitchFamily="2" charset="-122"/>
                        </a:rPr>
                        <a:t>坐标值，此处为“已加工外圆直径值”，按</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操作</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软键，再按</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测量</a:t>
                      </a:r>
                      <a:r>
                        <a:rPr lang="en-US" altLang="zh-CN" sz="1100" kern="100" dirty="0">
                          <a:effectLst/>
                          <a:latin typeface="宋体" panose="02010600030101010101" pitchFamily="2" charset="-122"/>
                          <a:ea typeface="宋体" panose="02010600030101010101" pitchFamily="2" charset="-122"/>
                        </a:rPr>
                        <a:t>】</a:t>
                      </a:r>
                      <a:r>
                        <a:rPr lang="zh-CN" altLang="en-US" sz="1100" kern="100" dirty="0">
                          <a:effectLst/>
                          <a:latin typeface="宋体" panose="02010600030101010101" pitchFamily="2" charset="-122"/>
                          <a:ea typeface="宋体" panose="02010600030101010101" pitchFamily="2" charset="-122"/>
                        </a:rPr>
                        <a:t>软键，完成</a:t>
                      </a:r>
                      <a:r>
                        <a:rPr lang="en-US" altLang="zh-CN" sz="1100" kern="100" dirty="0">
                          <a:effectLst/>
                          <a:latin typeface="宋体" panose="02010600030101010101" pitchFamily="2" charset="-122"/>
                          <a:ea typeface="宋体" panose="02010600030101010101" pitchFamily="2" charset="-122"/>
                        </a:rPr>
                        <a:t>X</a:t>
                      </a:r>
                      <a:r>
                        <a:rPr lang="zh-CN" altLang="en-US" sz="1100" kern="100" dirty="0">
                          <a:effectLst/>
                          <a:latin typeface="宋体" panose="02010600030101010101" pitchFamily="2" charset="-122"/>
                          <a:ea typeface="宋体" panose="02010600030101010101" pitchFamily="2" charset="-122"/>
                        </a:rPr>
                        <a:t>轴对刀。</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anchor="ctr"/>
                </a:tc>
                <a:extLst>
                  <a:ext uri="{0D108BD9-81ED-4DB2-BD59-A6C34878D82A}">
                    <a16:rowId xmlns:a16="http://schemas.microsoft.com/office/drawing/2014/main" val="900185992"/>
                  </a:ext>
                </a:extLst>
              </a:tr>
            </a:tbl>
          </a:graphicData>
        </a:graphic>
      </p:graphicFrame>
      <p:pic>
        <p:nvPicPr>
          <p:cNvPr id="1025" name="Picture 1">
            <a:extLst>
              <a:ext uri="{FF2B5EF4-FFF2-40B4-BE49-F238E27FC236}">
                <a16:creationId xmlns:a16="http://schemas.microsoft.com/office/drawing/2014/main" id="{A4636956-33AD-4DB8-A755-433B7784DB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10" y="3361924"/>
            <a:ext cx="318546" cy="1641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74E706CC-3D9D-4B86-A2E1-C88DF15CDE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779" y="3524347"/>
            <a:ext cx="376186" cy="193795"/>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id="{45E2AE8B-A9BA-440F-AE9B-62B03A026E42}"/>
              </a:ext>
            </a:extLst>
          </p:cNvPr>
          <p:cNvPicPr>
            <a:picLocks noChangeAspect="1"/>
          </p:cNvPicPr>
          <p:nvPr/>
        </p:nvPicPr>
        <p:blipFill>
          <a:blip r:embed="rId3"/>
          <a:stretch>
            <a:fillRect/>
          </a:stretch>
        </p:blipFill>
        <p:spPr>
          <a:xfrm>
            <a:off x="6457364" y="2905737"/>
            <a:ext cx="2159652" cy="1970269"/>
          </a:xfrm>
          <a:prstGeom prst="rect">
            <a:avLst/>
          </a:prstGeom>
        </p:spPr>
      </p:pic>
      <p:pic>
        <p:nvPicPr>
          <p:cNvPr id="16" name="图片 15">
            <a:extLst>
              <a:ext uri="{FF2B5EF4-FFF2-40B4-BE49-F238E27FC236}">
                <a16:creationId xmlns:a16="http://schemas.microsoft.com/office/drawing/2014/main" id="{F13E9433-4F9D-4D3E-8E1B-70464A03D435}"/>
              </a:ext>
            </a:extLst>
          </p:cNvPr>
          <p:cNvPicPr>
            <a:picLocks noChangeAspect="1"/>
          </p:cNvPicPr>
          <p:nvPr/>
        </p:nvPicPr>
        <p:blipFill>
          <a:blip r:embed="rId4"/>
          <a:stretch>
            <a:fillRect/>
          </a:stretch>
        </p:blipFill>
        <p:spPr>
          <a:xfrm>
            <a:off x="5724128" y="756201"/>
            <a:ext cx="817135" cy="1375295"/>
          </a:xfrm>
          <a:prstGeom prst="rect">
            <a:avLst/>
          </a:prstGeom>
        </p:spPr>
      </p:pic>
      <p:pic>
        <p:nvPicPr>
          <p:cNvPr id="18" name="图片 17">
            <a:extLst>
              <a:ext uri="{FF2B5EF4-FFF2-40B4-BE49-F238E27FC236}">
                <a16:creationId xmlns:a16="http://schemas.microsoft.com/office/drawing/2014/main" id="{A1508CC2-EEEE-41AB-957A-29162E7EEED2}"/>
              </a:ext>
            </a:extLst>
          </p:cNvPr>
          <p:cNvPicPr>
            <a:picLocks noChangeAspect="1"/>
          </p:cNvPicPr>
          <p:nvPr/>
        </p:nvPicPr>
        <p:blipFill>
          <a:blip r:embed="rId5"/>
          <a:stretch>
            <a:fillRect/>
          </a:stretch>
        </p:blipFill>
        <p:spPr>
          <a:xfrm>
            <a:off x="7452320" y="843558"/>
            <a:ext cx="974300" cy="1225203"/>
          </a:xfrm>
          <a:prstGeom prst="rect">
            <a:avLst/>
          </a:prstGeom>
        </p:spPr>
      </p:pic>
      <p:sp>
        <p:nvSpPr>
          <p:cNvPr id="19" name="文本框 18">
            <a:extLst>
              <a:ext uri="{FF2B5EF4-FFF2-40B4-BE49-F238E27FC236}">
                <a16:creationId xmlns:a16="http://schemas.microsoft.com/office/drawing/2014/main" id="{13EA7A1C-0023-4C43-B4D6-FF907B9F5645}"/>
              </a:ext>
            </a:extLst>
          </p:cNvPr>
          <p:cNvSpPr txBox="1"/>
          <p:nvPr/>
        </p:nvSpPr>
        <p:spPr>
          <a:xfrm>
            <a:off x="7449450" y="2306195"/>
            <a:ext cx="1152128" cy="307777"/>
          </a:xfrm>
          <a:prstGeom prst="rect">
            <a:avLst/>
          </a:prstGeom>
          <a:noFill/>
        </p:spPr>
        <p:txBody>
          <a:bodyPr wrap="square" rtlCol="0">
            <a:spAutoFit/>
          </a:bodyPr>
          <a:lstStyle/>
          <a:p>
            <a:r>
              <a:rPr lang="en-US" altLang="zh-CN" sz="1400" dirty="0">
                <a:latin typeface="宋体" panose="02010600030101010101" pitchFamily="2" charset="-122"/>
                <a:ea typeface="宋体" panose="02010600030101010101" pitchFamily="2" charset="-122"/>
              </a:rPr>
              <a:t>X</a:t>
            </a:r>
            <a:r>
              <a:rPr lang="zh-CN" altLang="en-US" sz="1400" dirty="0">
                <a:latin typeface="宋体" panose="02010600030101010101" pitchFamily="2" charset="-122"/>
                <a:ea typeface="宋体" panose="02010600030101010101" pitchFamily="2" charset="-122"/>
              </a:rPr>
              <a:t>向对刀</a:t>
            </a:r>
          </a:p>
        </p:txBody>
      </p:sp>
      <p:sp>
        <p:nvSpPr>
          <p:cNvPr id="22" name="文本框 21">
            <a:extLst>
              <a:ext uri="{FF2B5EF4-FFF2-40B4-BE49-F238E27FC236}">
                <a16:creationId xmlns:a16="http://schemas.microsoft.com/office/drawing/2014/main" id="{33C6F874-A7A5-43DF-B641-E360AED9776D}"/>
              </a:ext>
            </a:extLst>
          </p:cNvPr>
          <p:cNvSpPr txBox="1"/>
          <p:nvPr/>
        </p:nvSpPr>
        <p:spPr>
          <a:xfrm>
            <a:off x="5663936" y="2295003"/>
            <a:ext cx="1152128" cy="307777"/>
          </a:xfrm>
          <a:prstGeom prst="rect">
            <a:avLst/>
          </a:prstGeom>
          <a:noFill/>
        </p:spPr>
        <p:txBody>
          <a:bodyPr wrap="square" rtlCol="0">
            <a:spAutoFit/>
          </a:bodyPr>
          <a:lstStyle/>
          <a:p>
            <a:r>
              <a:rPr lang="en-US" altLang="zh-CN" sz="1400" dirty="0">
                <a:latin typeface="宋体" panose="02010600030101010101" pitchFamily="2" charset="-122"/>
                <a:ea typeface="宋体" panose="02010600030101010101" pitchFamily="2" charset="-122"/>
              </a:rPr>
              <a:t>Z</a:t>
            </a:r>
            <a:r>
              <a:rPr lang="zh-CN" altLang="en-US" sz="1400" dirty="0">
                <a:latin typeface="宋体" panose="02010600030101010101" pitchFamily="2" charset="-122"/>
                <a:ea typeface="宋体" panose="02010600030101010101" pitchFamily="2" charset="-122"/>
              </a:rPr>
              <a:t>向对刀</a:t>
            </a:r>
          </a:p>
        </p:txBody>
      </p:sp>
    </p:spTree>
    <p:extLst>
      <p:ext uri="{BB962C8B-B14F-4D97-AF65-F5344CB8AC3E}">
        <p14:creationId xmlns:p14="http://schemas.microsoft.com/office/powerpoint/2010/main" val="539123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A26CA-874F-4CA9-B73F-6B61110DF64D}"/>
              </a:ext>
            </a:extLst>
          </p:cNvPr>
          <p:cNvSpPr txBox="1"/>
          <p:nvPr/>
        </p:nvSpPr>
        <p:spPr>
          <a:xfrm>
            <a:off x="1292626" y="814535"/>
            <a:ext cx="4143469"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三、刀位点、换刀点及刀具补偿地址号</a:t>
            </a:r>
          </a:p>
        </p:txBody>
      </p:sp>
      <p:sp>
        <p:nvSpPr>
          <p:cNvPr id="6" name="文本框 5">
            <a:extLst>
              <a:ext uri="{FF2B5EF4-FFF2-40B4-BE49-F238E27FC236}">
                <a16:creationId xmlns:a16="http://schemas.microsoft.com/office/drawing/2014/main" id="{D9B493BF-CA5B-4064-A252-176E1954A428}"/>
              </a:ext>
            </a:extLst>
          </p:cNvPr>
          <p:cNvSpPr txBox="1"/>
          <p:nvPr/>
        </p:nvSpPr>
        <p:spPr>
          <a:xfrm>
            <a:off x="1259632" y="1347614"/>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 刀具刀位点</a:t>
            </a:r>
          </a:p>
        </p:txBody>
      </p:sp>
      <p:sp>
        <p:nvSpPr>
          <p:cNvPr id="7" name="文本框 6">
            <a:extLst>
              <a:ext uri="{FF2B5EF4-FFF2-40B4-BE49-F238E27FC236}">
                <a16:creationId xmlns:a16="http://schemas.microsoft.com/office/drawing/2014/main" id="{552C947F-8C17-4C5A-B46A-D8C227410B9D}"/>
              </a:ext>
            </a:extLst>
          </p:cNvPr>
          <p:cNvSpPr txBox="1"/>
          <p:nvPr/>
        </p:nvSpPr>
        <p:spPr>
          <a:xfrm>
            <a:off x="1475656" y="1736940"/>
            <a:ext cx="3456384" cy="523220"/>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刀具编程的基准点称为刀位点</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可以是刀尖或刀尖圆弧中心</a:t>
            </a:r>
          </a:p>
        </p:txBody>
      </p:sp>
      <p:pic>
        <p:nvPicPr>
          <p:cNvPr id="5" name="图片 4">
            <a:extLst>
              <a:ext uri="{FF2B5EF4-FFF2-40B4-BE49-F238E27FC236}">
                <a16:creationId xmlns:a16="http://schemas.microsoft.com/office/drawing/2014/main" id="{D0768BB9-56ED-4EC1-A4FD-FBBB95D70EC2}"/>
              </a:ext>
            </a:extLst>
          </p:cNvPr>
          <p:cNvPicPr>
            <a:picLocks noChangeAspect="1"/>
          </p:cNvPicPr>
          <p:nvPr/>
        </p:nvPicPr>
        <p:blipFill>
          <a:blip r:embed="rId2"/>
          <a:stretch>
            <a:fillRect/>
          </a:stretch>
        </p:blipFill>
        <p:spPr>
          <a:xfrm>
            <a:off x="5318044" y="1670968"/>
            <a:ext cx="2598711" cy="1337128"/>
          </a:xfrm>
          <a:prstGeom prst="rect">
            <a:avLst/>
          </a:prstGeom>
        </p:spPr>
      </p:pic>
      <p:sp>
        <p:nvSpPr>
          <p:cNvPr id="20" name="文本框 19">
            <a:extLst>
              <a:ext uri="{FF2B5EF4-FFF2-40B4-BE49-F238E27FC236}">
                <a16:creationId xmlns:a16="http://schemas.microsoft.com/office/drawing/2014/main" id="{0EBEFCE6-E8A6-49D7-ACFA-50E5FE078290}"/>
              </a:ext>
            </a:extLst>
          </p:cNvPr>
          <p:cNvSpPr txBox="1"/>
          <p:nvPr/>
        </p:nvSpPr>
        <p:spPr>
          <a:xfrm>
            <a:off x="1292626" y="2530853"/>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（二） 换刀点</a:t>
            </a:r>
          </a:p>
        </p:txBody>
      </p:sp>
      <p:sp>
        <p:nvSpPr>
          <p:cNvPr id="21" name="文本框 20">
            <a:extLst>
              <a:ext uri="{FF2B5EF4-FFF2-40B4-BE49-F238E27FC236}">
                <a16:creationId xmlns:a16="http://schemas.microsoft.com/office/drawing/2014/main" id="{74A7B2C7-01C4-459A-99F5-07BD7CFE4B2D}"/>
              </a:ext>
            </a:extLst>
          </p:cNvPr>
          <p:cNvSpPr txBox="1"/>
          <p:nvPr/>
        </p:nvSpPr>
        <p:spPr>
          <a:xfrm>
            <a:off x="1494587" y="2830472"/>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换刀点是刀具换刀时所处的位置</a:t>
            </a:r>
          </a:p>
        </p:txBody>
      </p:sp>
      <p:sp>
        <p:nvSpPr>
          <p:cNvPr id="23" name="文本框 22">
            <a:extLst>
              <a:ext uri="{FF2B5EF4-FFF2-40B4-BE49-F238E27FC236}">
                <a16:creationId xmlns:a16="http://schemas.microsoft.com/office/drawing/2014/main" id="{625A5FB7-61CC-46E7-A373-C552E9B93615}"/>
              </a:ext>
            </a:extLst>
          </p:cNvPr>
          <p:cNvSpPr txBox="1"/>
          <p:nvPr/>
        </p:nvSpPr>
        <p:spPr>
          <a:xfrm>
            <a:off x="1292626" y="3325731"/>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（三） 刀具号及刀具补偿地址号</a:t>
            </a:r>
          </a:p>
        </p:txBody>
      </p:sp>
      <p:sp>
        <p:nvSpPr>
          <p:cNvPr id="25" name="文本框 24">
            <a:extLst>
              <a:ext uri="{FF2B5EF4-FFF2-40B4-BE49-F238E27FC236}">
                <a16:creationId xmlns:a16="http://schemas.microsoft.com/office/drawing/2014/main" id="{01BAB06F-55FF-4613-BBE4-52BB201B057B}"/>
              </a:ext>
            </a:extLst>
          </p:cNvPr>
          <p:cNvSpPr txBox="1"/>
          <p:nvPr/>
        </p:nvSpPr>
        <p:spPr>
          <a:xfrm>
            <a:off x="1403648" y="3820990"/>
            <a:ext cx="5688632" cy="523220"/>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一般用四位数值表示,前两位是刀具号(00~99),后两位是刀具补偿地址号。例如,T0101表示选择1号刀具、1号刀具补偿地址号。</a:t>
            </a:r>
          </a:p>
        </p:txBody>
      </p:sp>
    </p:spTree>
    <p:extLst>
      <p:ext uri="{BB962C8B-B14F-4D97-AF65-F5344CB8AC3E}">
        <p14:creationId xmlns:p14="http://schemas.microsoft.com/office/powerpoint/2010/main" val="2100106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A2A0302-6913-42B4-9A10-C19C3875D5D2}"/>
              </a:ext>
            </a:extLst>
          </p:cNvPr>
          <p:cNvPicPr>
            <a:picLocks noChangeAspect="1"/>
          </p:cNvPicPr>
          <p:nvPr/>
        </p:nvPicPr>
        <p:blipFill>
          <a:blip r:embed="rId2"/>
          <a:stretch>
            <a:fillRect/>
          </a:stretch>
        </p:blipFill>
        <p:spPr>
          <a:xfrm>
            <a:off x="35497" y="3867894"/>
            <a:ext cx="1633568" cy="1191331"/>
          </a:xfrm>
          <a:prstGeom prst="rect">
            <a:avLst/>
          </a:prstGeom>
        </p:spPr>
      </p:pic>
      <p:sp>
        <p:nvSpPr>
          <p:cNvPr id="11" name="文本框 10">
            <a:extLst>
              <a:ext uri="{FF2B5EF4-FFF2-40B4-BE49-F238E27FC236}">
                <a16:creationId xmlns:a16="http://schemas.microsoft.com/office/drawing/2014/main" id="{09A0A686-9AD3-4BE3-8A43-1620585009A7}"/>
              </a:ext>
            </a:extLst>
          </p:cNvPr>
          <p:cNvSpPr txBox="1"/>
          <p:nvPr/>
        </p:nvSpPr>
        <p:spPr>
          <a:xfrm>
            <a:off x="2411760" y="915566"/>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一、开机,回机床参考点</a:t>
            </a:r>
          </a:p>
        </p:txBody>
      </p:sp>
      <p:sp>
        <p:nvSpPr>
          <p:cNvPr id="13" name="文本框 12">
            <a:extLst>
              <a:ext uri="{FF2B5EF4-FFF2-40B4-BE49-F238E27FC236}">
                <a16:creationId xmlns:a16="http://schemas.microsoft.com/office/drawing/2014/main" id="{A3B1A4A3-8227-453B-9173-287A0EC8FF2C}"/>
              </a:ext>
            </a:extLst>
          </p:cNvPr>
          <p:cNvSpPr txBox="1"/>
          <p:nvPr/>
        </p:nvSpPr>
        <p:spPr>
          <a:xfrm>
            <a:off x="2555776" y="1731416"/>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二、装夹工件</a:t>
            </a:r>
          </a:p>
        </p:txBody>
      </p:sp>
      <p:sp>
        <p:nvSpPr>
          <p:cNvPr id="15" name="文本框 14">
            <a:extLst>
              <a:ext uri="{FF2B5EF4-FFF2-40B4-BE49-F238E27FC236}">
                <a16:creationId xmlns:a16="http://schemas.microsoft.com/office/drawing/2014/main" id="{067E9F8E-E36E-47B8-93B5-FF80902CBB4C}"/>
              </a:ext>
            </a:extLst>
          </p:cNvPr>
          <p:cNvSpPr txBox="1"/>
          <p:nvPr/>
        </p:nvSpPr>
        <p:spPr>
          <a:xfrm>
            <a:off x="2432991" y="2547266"/>
            <a:ext cx="4890052" cy="307777"/>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三、装夹外圆车刀</a:t>
            </a:r>
          </a:p>
        </p:txBody>
      </p:sp>
      <p:sp>
        <p:nvSpPr>
          <p:cNvPr id="17" name="文本框 16">
            <a:extLst>
              <a:ext uri="{FF2B5EF4-FFF2-40B4-BE49-F238E27FC236}">
                <a16:creationId xmlns:a16="http://schemas.microsoft.com/office/drawing/2014/main" id="{6E63205B-4478-4EC6-8C2D-AC80E434C462}"/>
              </a:ext>
            </a:extLst>
          </p:cNvPr>
          <p:cNvSpPr txBox="1"/>
          <p:nvPr/>
        </p:nvSpPr>
        <p:spPr>
          <a:xfrm>
            <a:off x="2483768" y="3435846"/>
            <a:ext cx="4890052" cy="307777"/>
          </a:xfrm>
          <a:prstGeom prst="rect">
            <a:avLst/>
          </a:prstGeom>
          <a:noFill/>
        </p:spPr>
        <p:txBody>
          <a:bodyPr wrap="square">
            <a:spAutoFit/>
          </a:bodyPr>
          <a:lstStyle/>
          <a:p>
            <a:r>
              <a:rPr lang="zh-CN" altLang="en-US" sz="1400">
                <a:latin typeface="宋体" panose="02010600030101010101" pitchFamily="2" charset="-122"/>
                <a:ea typeface="宋体" panose="02010600030101010101" pitchFamily="2" charset="-122"/>
              </a:rPr>
              <a:t>四、外圆车刀对刀</a:t>
            </a:r>
            <a:endParaRPr lang="zh-CN" altLang="en-US" sz="1400" dirty="0">
              <a:latin typeface="宋体" panose="02010600030101010101" pitchFamily="2" charset="-122"/>
              <a:ea typeface="宋体" panose="02010600030101010101" pitchFamily="2" charset="-122"/>
            </a:endParaRPr>
          </a:p>
        </p:txBody>
      </p:sp>
      <p:pic>
        <p:nvPicPr>
          <p:cNvPr id="19" name="图片 18">
            <a:extLst>
              <a:ext uri="{FF2B5EF4-FFF2-40B4-BE49-F238E27FC236}">
                <a16:creationId xmlns:a16="http://schemas.microsoft.com/office/drawing/2014/main" id="{E4FBD351-24B5-4C13-801C-311734230843}"/>
              </a:ext>
            </a:extLst>
          </p:cNvPr>
          <p:cNvPicPr>
            <a:picLocks noChangeAspect="1"/>
          </p:cNvPicPr>
          <p:nvPr/>
        </p:nvPicPr>
        <p:blipFill>
          <a:blip r:embed="rId3"/>
          <a:stretch>
            <a:fillRect/>
          </a:stretch>
        </p:blipFill>
        <p:spPr>
          <a:xfrm>
            <a:off x="5148064" y="1071499"/>
            <a:ext cx="2134263" cy="1475767"/>
          </a:xfrm>
          <a:prstGeom prst="rect">
            <a:avLst/>
          </a:prstGeom>
        </p:spPr>
      </p:pic>
      <p:sp>
        <p:nvSpPr>
          <p:cNvPr id="20" name="文本框 19">
            <a:extLst>
              <a:ext uri="{FF2B5EF4-FFF2-40B4-BE49-F238E27FC236}">
                <a16:creationId xmlns:a16="http://schemas.microsoft.com/office/drawing/2014/main" id="{04FE818E-1723-448F-ACD6-1A3A2BF8F94A}"/>
              </a:ext>
            </a:extLst>
          </p:cNvPr>
          <p:cNvSpPr txBox="1"/>
          <p:nvPr/>
        </p:nvSpPr>
        <p:spPr>
          <a:xfrm>
            <a:off x="5645628" y="2796531"/>
            <a:ext cx="1800200" cy="307777"/>
          </a:xfrm>
          <a:prstGeom prst="rect">
            <a:avLst/>
          </a:prstGeom>
          <a:noFill/>
        </p:spPr>
        <p:txBody>
          <a:bodyPr wrap="square" rtlCol="0">
            <a:spAutoFit/>
          </a:bodyPr>
          <a:lstStyle/>
          <a:p>
            <a:r>
              <a:rPr lang="zh-CN" altLang="en-US" sz="1400" dirty="0">
                <a:latin typeface="宋体" panose="02010600030101010101" pitchFamily="2" charset="-122"/>
                <a:ea typeface="宋体" panose="02010600030101010101" pitchFamily="2" charset="-122"/>
              </a:rPr>
              <a:t>装夹示意图</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heme/theme1.xml><?xml version="1.0" encoding="utf-8"?>
<a:theme xmlns:a="http://schemas.openxmlformats.org/drawingml/2006/main" name="281TGp_consulting_light">
  <a:themeElements>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fontScheme name="281TGp_consulting_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81TGp_consulting_light 1">
        <a:dk1>
          <a:srgbClr val="000000"/>
        </a:dk1>
        <a:lt1>
          <a:srgbClr val="FFFFFF"/>
        </a:lt1>
        <a:dk2>
          <a:srgbClr val="003366"/>
        </a:dk2>
        <a:lt2>
          <a:srgbClr val="C0C0C0"/>
        </a:lt2>
        <a:accent1>
          <a:srgbClr val="44357C"/>
        </a:accent1>
        <a:accent2>
          <a:srgbClr val="93C052"/>
        </a:accent2>
        <a:accent3>
          <a:srgbClr val="FFFFFF"/>
        </a:accent3>
        <a:accent4>
          <a:srgbClr val="000000"/>
        </a:accent4>
        <a:accent5>
          <a:srgbClr val="B0AEBF"/>
        </a:accent5>
        <a:accent6>
          <a:srgbClr val="85AE49"/>
        </a:accent6>
        <a:hlink>
          <a:srgbClr val="9999FF"/>
        </a:hlink>
        <a:folHlink>
          <a:srgbClr val="4EA7EA"/>
        </a:folHlink>
      </a:clrScheme>
      <a:clrMap bg1="lt1" tx1="dk1" bg2="lt2" tx2="dk2" accent1="accent1" accent2="accent2" accent3="accent3" accent4="accent4" accent5="accent5" accent6="accent6" hlink="hlink" folHlink="folHlink"/>
    </a:extraClrScheme>
    <a:extraClrScheme>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clrMap bg1="lt1" tx1="dk1" bg2="lt2" tx2="dk2" accent1="accent1" accent2="accent2" accent3="accent3" accent4="accent4" accent5="accent5" accent6="accent6" hlink="hlink" folHlink="folHlink"/>
    </a:extraClrScheme>
    <a:extraClrScheme>
      <a:clrScheme name="281TGp_consulting_light 3">
        <a:dk1>
          <a:srgbClr val="35567B"/>
        </a:dk1>
        <a:lt1>
          <a:srgbClr val="FFFFFF"/>
        </a:lt1>
        <a:dk2>
          <a:srgbClr val="000000"/>
        </a:dk2>
        <a:lt2>
          <a:srgbClr val="DDDDDD"/>
        </a:lt2>
        <a:accent1>
          <a:srgbClr val="789F21"/>
        </a:accent1>
        <a:accent2>
          <a:srgbClr val="E9803F"/>
        </a:accent2>
        <a:accent3>
          <a:srgbClr val="FFFFFF"/>
        </a:accent3>
        <a:accent4>
          <a:srgbClr val="2C4868"/>
        </a:accent4>
        <a:accent5>
          <a:srgbClr val="BECDAB"/>
        </a:accent5>
        <a:accent6>
          <a:srgbClr val="D37338"/>
        </a:accent6>
        <a:hlink>
          <a:srgbClr val="E0C244"/>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TotalTime>
  <Words>672</Words>
  <Application>Microsoft Office PowerPoint</Application>
  <PresentationFormat>全屏显示(16:9)</PresentationFormat>
  <Paragraphs>62</Paragraphs>
  <Slides>12</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黑体</vt:lpstr>
      <vt:lpstr>宋体</vt:lpstr>
      <vt:lpstr>微软雅黑</vt:lpstr>
      <vt:lpstr>Arial</vt:lpstr>
      <vt:lpstr>Calibri</vt:lpstr>
      <vt:lpstr>Wingdings</vt:lpstr>
      <vt:lpstr>281TGp_consulting_light</vt:lpstr>
      <vt:lpstr>项目一   初识数控车床  任务三     数控车床对刀操作  </vt:lpstr>
      <vt:lpstr>任务导入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zhang</dc:creator>
  <cp:lastModifiedBy>沈丽华</cp:lastModifiedBy>
  <cp:revision>801</cp:revision>
  <dcterms:created xsi:type="dcterms:W3CDTF">2011-07-07T02:42:00Z</dcterms:created>
  <dcterms:modified xsi:type="dcterms:W3CDTF">2025-08-04T05:01:42Z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ADF6C4217E4243A59C4751DB4D8FEB43_12</vt:lpwstr>
  </property>
  <property fmtid="{D5CDD505-2E9C-101B-9397-08002B2CF9AE}" pid="3" name="KSOProductBuildVer">
    <vt:lpwstr>2052-12.1.0.21915</vt:lpwstr>
  </property>
</Properties>
</file>