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5">
  <p:sldMasterIdLst>
    <p:sldMasterId id="2147483648" r:id="rId1"/>
  </p:sldMasterIdLst>
  <p:notesMasterIdLst>
    <p:notesMasterId r:id="rId23"/>
  </p:notesMasterIdLst>
  <p:handoutMasterIdLst>
    <p:handoutMasterId r:id="rId24"/>
  </p:handoutMasterIdLst>
  <p:sldIdLst>
    <p:sldId id="277" r:id="rId2"/>
    <p:sldId id="279" r:id="rId3"/>
    <p:sldId id="368" r:id="rId4"/>
    <p:sldId id="348" r:id="rId5"/>
    <p:sldId id="354" r:id="rId6"/>
    <p:sldId id="355" r:id="rId7"/>
    <p:sldId id="356" r:id="rId8"/>
    <p:sldId id="359" r:id="rId9"/>
    <p:sldId id="360" r:id="rId10"/>
    <p:sldId id="357" r:id="rId11"/>
    <p:sldId id="361" r:id="rId12"/>
    <p:sldId id="350" r:id="rId13"/>
    <p:sldId id="363" r:id="rId14"/>
    <p:sldId id="364" r:id="rId15"/>
    <p:sldId id="351" r:id="rId16"/>
    <p:sldId id="365" r:id="rId17"/>
    <p:sldId id="352" r:id="rId18"/>
    <p:sldId id="353" r:id="rId19"/>
    <p:sldId id="370" r:id="rId20"/>
    <p:sldId id="366" r:id="rId21"/>
    <p:sldId id="367" r:id="rId22"/>
  </p:sldIdLst>
  <p:sldSz cx="9144000" cy="5143500" type="screen16x9"/>
  <p:notesSz cx="7315200" cy="96012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90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A661"/>
    <a:srgbClr val="008080"/>
    <a:srgbClr val="00CC99"/>
    <a:srgbClr val="6371AD"/>
    <a:srgbClr val="53619F"/>
    <a:srgbClr val="800000"/>
    <a:srgbClr val="C634BF"/>
    <a:srgbClr val="008000"/>
    <a:srgbClr val="339933"/>
    <a:srgbClr val="E292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65" autoAdjust="0"/>
  </p:normalViewPr>
  <p:slideViewPr>
    <p:cSldViewPr showGuides="1">
      <p:cViewPr varScale="1">
        <p:scale>
          <a:sx n="96" d="100"/>
          <a:sy n="96" d="100"/>
        </p:scale>
        <p:origin x="420" y="-180"/>
      </p:cViewPr>
      <p:guideLst>
        <p:guide orient="horz" pos="1620"/>
        <p:guide pos="2909"/>
      </p:guideLst>
    </p:cSldViewPr>
  </p:slideViewPr>
  <p:notesTextViewPr>
    <p:cViewPr>
      <p:scale>
        <a:sx n="100" d="100"/>
        <a:sy n="100" d="100"/>
      </p:scale>
      <p:origin x="0" y="0"/>
    </p:cViewPr>
  </p:notesTextViewPr>
  <p:notesViewPr>
    <p:cSldViewPr>
      <p:cViewPr varScale="1">
        <p:scale>
          <a:sx n="55" d="100"/>
          <a:sy n="55" d="100"/>
        </p:scale>
        <p:origin x="252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34E4079A-1008-484D-A9D3-6ED630FF63BC}" type="datetimeFigureOut">
              <a:rPr lang="zh-CN" altLang="en-US" smtClean="0"/>
              <a:t>2025/8/13</a:t>
            </a:fld>
            <a:endParaRPr lang="zh-CN" altLang="en-US"/>
          </a:p>
        </p:txBody>
      </p:sp>
      <p:sp>
        <p:nvSpPr>
          <p:cNvPr id="4" name="页脚占位符 3"/>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1B68934E-0680-41D4-B0BA-FC0716903416}"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D66FC0A2-BD6D-46F3-BFBB-3EF6A37E9687}" type="datetimeFigureOut">
              <a:rPr lang="zh-CN" altLang="en-US" smtClean="0"/>
              <a:t>2025/8/13</a:t>
            </a:fld>
            <a:endParaRPr lang="zh-CN" altLang="en-US"/>
          </a:p>
        </p:txBody>
      </p:sp>
      <p:sp>
        <p:nvSpPr>
          <p:cNvPr id="4" name="幻灯片图像占位符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4B8435DC-B7C6-403F-AC56-93FE596753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1.xml"/><Relationship Id="rId7" Type="http://schemas.microsoft.com/office/2007/relationships/hdphoto" Target="../media/hdphoto3.wdp"/><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34.xml"/><Relationship Id="rId7" Type="http://schemas.microsoft.com/office/2007/relationships/hdphoto" Target="../media/hdphoto3.wdp"/><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 Id="rId9" Type="http://schemas.microsoft.com/office/2007/relationships/hdphoto" Target="../media/hdphoto3.wdp"/></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8.xml"/><Relationship Id="rId7" Type="http://schemas.openxmlformats.org/officeDocument/2006/relationships/image" Target="../media/image5.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 Id="rId9" Type="http://schemas.microsoft.com/office/2007/relationships/hdphoto" Target="../media/hdphoto3.wdp"/></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3.xml"/><Relationship Id="rId7" Type="http://schemas.openxmlformats.org/officeDocument/2006/relationships/image" Target="../media/image5.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 Id="rId9" Type="http://schemas.microsoft.com/office/2007/relationships/hdphoto" Target="../media/hdphoto3.wdp"/></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8.xml"/><Relationship Id="rId7" Type="http://schemas.openxmlformats.org/officeDocument/2006/relationships/image" Target="../media/image5.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 Id="rId9" Type="http://schemas.microsoft.com/office/2007/relationships/hdphoto" Target="../media/hdphoto3.wdp"/></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3.xml"/><Relationship Id="rId7" Type="http://schemas.openxmlformats.org/officeDocument/2006/relationships/image" Target="../media/image5.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 Id="rId9" Type="http://schemas.microsoft.com/office/2007/relationships/hdphoto" Target="../media/hdphoto3.wdp"/></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28.xml"/><Relationship Id="rId7" Type="http://schemas.microsoft.com/office/2007/relationships/hdphoto" Target="../media/hdphoto3.wdp"/><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solidFill>
          <a:schemeClr val="bg1"/>
        </a:solidFill>
        <a:effectLst/>
      </p:bgPr>
    </p:bg>
    <p:spTree>
      <p:nvGrpSpPr>
        <p:cNvPr id="1" name=""/>
        <p:cNvGrpSpPr/>
        <p:nvPr/>
      </p:nvGrpSpPr>
      <p:grpSpPr>
        <a:xfrm>
          <a:off x="0" y="0"/>
          <a:ext cx="0" cy="0"/>
          <a:chOff x="0" y="0"/>
          <a:chExt cx="0" cy="0"/>
        </a:xfrm>
      </p:grpSpPr>
      <p:sp>
        <p:nvSpPr>
          <p:cNvPr id="3164" name="Rectangle 92"/>
          <p:cNvSpPr>
            <a:spLocks noChangeArrowheads="1"/>
          </p:cNvSpPr>
          <p:nvPr/>
        </p:nvSpPr>
        <p:spPr bwMode="gray">
          <a:xfrm>
            <a:off x="3667128" y="3143251"/>
            <a:ext cx="1857375" cy="957263"/>
          </a:xfrm>
          <a:prstGeom prst="rect">
            <a:avLst/>
          </a:prstGeom>
          <a:solidFill>
            <a:srgbClr val="FFCC00"/>
          </a:solidFill>
          <a:ln w="9525" algn="ctr">
            <a:noFill/>
            <a:miter lim="800000"/>
          </a:ln>
          <a:effectLst/>
        </p:spPr>
        <p:txBody>
          <a:bodyPr wrap="none" anchor="ctr"/>
          <a:lstStyle/>
          <a:p>
            <a:endParaRPr lang="zh-CN" altLang="en-US"/>
          </a:p>
        </p:txBody>
      </p:sp>
      <p:sp>
        <p:nvSpPr>
          <p:cNvPr id="3165" name="Rectangle 93"/>
          <p:cNvSpPr>
            <a:spLocks noChangeArrowheads="1"/>
          </p:cNvSpPr>
          <p:nvPr/>
        </p:nvSpPr>
        <p:spPr bwMode="gray">
          <a:xfrm>
            <a:off x="1824038" y="2218136"/>
            <a:ext cx="1833562" cy="925115"/>
          </a:xfrm>
          <a:prstGeom prst="rect">
            <a:avLst/>
          </a:prstGeom>
          <a:solidFill>
            <a:srgbClr val="CF6F9F"/>
          </a:solidFill>
          <a:ln w="9525" algn="ctr">
            <a:noFill/>
            <a:miter lim="800000"/>
          </a:ln>
          <a:effectLst/>
        </p:spPr>
        <p:txBody>
          <a:bodyPr wrap="none" anchor="ctr"/>
          <a:lstStyle/>
          <a:p>
            <a:endParaRPr lang="zh-CN" altLang="en-US"/>
          </a:p>
        </p:txBody>
      </p:sp>
      <p:sp>
        <p:nvSpPr>
          <p:cNvPr id="3166" name="Rectangle 94"/>
          <p:cNvSpPr>
            <a:spLocks noChangeArrowheads="1"/>
          </p:cNvSpPr>
          <p:nvPr/>
        </p:nvSpPr>
        <p:spPr bwMode="gray">
          <a:xfrm>
            <a:off x="0" y="3149204"/>
            <a:ext cx="1828800" cy="951309"/>
          </a:xfrm>
          <a:prstGeom prst="rect">
            <a:avLst/>
          </a:prstGeom>
          <a:solidFill>
            <a:srgbClr val="FF9900"/>
          </a:solidFill>
          <a:ln w="9525" algn="ctr">
            <a:noFill/>
            <a:miter lim="800000"/>
          </a:ln>
          <a:effectLst/>
        </p:spPr>
        <p:txBody>
          <a:bodyPr wrap="none" anchor="ctr"/>
          <a:lstStyle/>
          <a:p>
            <a:endParaRPr lang="zh-CN" altLang="en-US"/>
          </a:p>
        </p:txBody>
      </p:sp>
      <p:sp>
        <p:nvSpPr>
          <p:cNvPr id="3167" name="Rectangle 95"/>
          <p:cNvSpPr>
            <a:spLocks noChangeArrowheads="1"/>
          </p:cNvSpPr>
          <p:nvPr/>
        </p:nvSpPr>
        <p:spPr bwMode="gray">
          <a:xfrm>
            <a:off x="0" y="4095750"/>
            <a:ext cx="9144000" cy="1047750"/>
          </a:xfrm>
          <a:prstGeom prst="rect">
            <a:avLst/>
          </a:prstGeom>
          <a:solidFill>
            <a:schemeClr val="accent1"/>
          </a:solidFill>
          <a:ln w="9525">
            <a:noFill/>
            <a:miter lim="800000"/>
          </a:ln>
          <a:effectLst/>
        </p:spPr>
        <p:txBody>
          <a:bodyPr wrap="none" anchor="ctr"/>
          <a:lstStyle/>
          <a:p>
            <a:endParaRPr lang="zh-CN" altLang="en-US"/>
          </a:p>
        </p:txBody>
      </p:sp>
      <p:sp>
        <p:nvSpPr>
          <p:cNvPr id="3174" name="Rectangle 102"/>
          <p:cNvSpPr>
            <a:spLocks noChangeArrowheads="1"/>
          </p:cNvSpPr>
          <p:nvPr/>
        </p:nvSpPr>
        <p:spPr bwMode="gray">
          <a:xfrm>
            <a:off x="7353300" y="2225279"/>
            <a:ext cx="1790700" cy="938213"/>
          </a:xfrm>
          <a:prstGeom prst="rect">
            <a:avLst/>
          </a:prstGeom>
          <a:solidFill>
            <a:srgbClr val="99CC00"/>
          </a:solidFill>
          <a:ln w="9525" algn="ctr">
            <a:noFill/>
            <a:miter lim="800000"/>
          </a:ln>
          <a:effectLst/>
        </p:spPr>
        <p:txBody>
          <a:bodyPr wrap="none" anchor="ctr"/>
          <a:lstStyle/>
          <a:p>
            <a:endParaRPr lang="zh-CN" altLang="en-US"/>
          </a:p>
        </p:txBody>
      </p:sp>
      <p:sp>
        <p:nvSpPr>
          <p:cNvPr id="3176" name="Rectangle 104"/>
          <p:cNvSpPr>
            <a:spLocks noChangeArrowheads="1"/>
          </p:cNvSpPr>
          <p:nvPr/>
        </p:nvSpPr>
        <p:spPr bwMode="gray">
          <a:xfrm>
            <a:off x="5524503" y="2218135"/>
            <a:ext cx="1833563" cy="1878806"/>
          </a:xfrm>
          <a:prstGeom prst="rect">
            <a:avLst/>
          </a:prstGeom>
          <a:solidFill>
            <a:srgbClr val="99CCFF"/>
          </a:solidFill>
          <a:ln w="9525" algn="ctr">
            <a:noFill/>
            <a:miter lim="800000"/>
          </a:ln>
          <a:effectLst/>
        </p:spPr>
        <p:txBody>
          <a:bodyPr wrap="none" anchor="ctr"/>
          <a:lstStyle/>
          <a:p>
            <a:endParaRPr lang="zh-CN" altLang="en-US"/>
          </a:p>
        </p:txBody>
      </p:sp>
      <p:sp>
        <p:nvSpPr>
          <p:cNvPr id="3075" name="Rectangle 3"/>
          <p:cNvSpPr>
            <a:spLocks noGrp="1" noChangeArrowheads="1"/>
          </p:cNvSpPr>
          <p:nvPr>
            <p:ph type="subTitle" idx="1"/>
          </p:nvPr>
        </p:nvSpPr>
        <p:spPr bwMode="gray">
          <a:xfrm>
            <a:off x="3590928" y="1714500"/>
            <a:ext cx="5324475" cy="285750"/>
          </a:xfrm>
          <a:prstGeom prst="rect">
            <a:avLst/>
          </a:prstGeom>
        </p:spPr>
        <p:txBody>
          <a:bodyPr/>
          <a:lstStyle>
            <a:lvl1pPr marL="0" indent="0" algn="r">
              <a:buFont typeface="Wingdings" panose="05000000000000000000" pitchFamily="2" charset="2"/>
              <a:buNone/>
              <a:defRPr sz="2200">
                <a:solidFill>
                  <a:srgbClr val="000000"/>
                </a:solidFill>
              </a:defRPr>
            </a:lvl1pPr>
          </a:lstStyle>
          <a:p>
            <a:r>
              <a:rPr lang="zh-CN" altLang="en-US" dirty="0"/>
              <a:t>单击此处编辑母版副标题样式</a:t>
            </a:r>
          </a:p>
        </p:txBody>
      </p:sp>
      <p:sp>
        <p:nvSpPr>
          <p:cNvPr id="3074" name="Rectangle 2"/>
          <p:cNvSpPr>
            <a:spLocks noGrp="1" noChangeArrowheads="1"/>
          </p:cNvSpPr>
          <p:nvPr>
            <p:ph type="ctrTitle"/>
          </p:nvPr>
        </p:nvSpPr>
        <p:spPr>
          <a:xfrm>
            <a:off x="1905000" y="1085850"/>
            <a:ext cx="7010400" cy="571500"/>
          </a:xfrm>
          <a:effectLst>
            <a:outerShdw dist="17961" dir="2700000" algn="ctr" rotWithShape="0">
              <a:srgbClr val="C0C0C0"/>
            </a:outerShdw>
          </a:effectLst>
        </p:spPr>
        <p:txBody>
          <a:bodyPr/>
          <a:lstStyle>
            <a:lvl1pPr algn="r">
              <a:defRPr sz="3600">
                <a:solidFill>
                  <a:schemeClr val="tx1"/>
                </a:solidFill>
              </a:defRPr>
            </a:lvl1pPr>
          </a:lstStyle>
          <a:p>
            <a:r>
              <a:rPr lang="zh-CN" altLang="en-US"/>
              <a:t>单击此处编辑母版标题样式</a:t>
            </a:r>
          </a:p>
        </p:txBody>
      </p:sp>
      <p:pic>
        <p:nvPicPr>
          <p:cNvPr id="23" name="图片 22"/>
          <p:cNvPicPr>
            <a:picLocks noChangeAspect="1"/>
          </p:cNvPicPr>
          <p:nvPr userDrawn="1"/>
        </p:nvPicPr>
        <p:blipFill>
          <a:blip r:embed="rId2">
            <a:extLst>
              <a:ext uri="{BEBA8EAE-BF5A-486C-A8C5-ECC9F3942E4B}">
                <a14:imgProps xmlns:a14="http://schemas.microsoft.com/office/drawing/2010/main">
                  <a14:imgLayer r:embed="rId3">
                    <a14:imgEffect>
                      <a14:backgroundRemoval t="0" b="100000" l="0" r="100000">
                        <a14:foregroundMark x1="28412" y1="7639" x2="10067" y2="6944"/>
                        <a14:foregroundMark x1="80761" y1="11111" x2="88591" y2="7639"/>
                        <a14:foregroundMark x1="7159" y1="10069" x2="2013" y2="25000"/>
                        <a14:foregroundMark x1="90380" y1="8681" x2="94631" y2="19792"/>
                      </a14:backgroundRemoval>
                    </a14:imgEffect>
                  </a14:imgLayer>
                </a14:imgProps>
              </a:ext>
            </a:extLst>
          </a:blip>
          <a:stretch>
            <a:fillRect/>
          </a:stretch>
        </p:blipFill>
        <p:spPr>
          <a:xfrm rot="21366412">
            <a:off x="1968304" y="3252987"/>
            <a:ext cx="1495020" cy="792925"/>
          </a:xfrm>
          <a:prstGeom prst="rect">
            <a:avLst/>
          </a:prstGeom>
          <a:ln>
            <a:noFill/>
          </a:ln>
          <a:effectLst>
            <a:outerShdw blurRad="292100" dist="139700" dir="2700000" algn="tl" rotWithShape="0">
              <a:srgbClr val="333333">
                <a:alpha val="65000"/>
              </a:srgbClr>
            </a:outerShdw>
          </a:effectLst>
        </p:spPr>
      </p:pic>
      <p:pic>
        <p:nvPicPr>
          <p:cNvPr id="24" name="图片 23"/>
          <p:cNvPicPr>
            <a:picLocks noChangeAspect="1"/>
          </p:cNvPicPr>
          <p:nvPr userDrawn="1"/>
        </p:nvPicPr>
        <p:blipFill>
          <a:blip r:embed="rId4">
            <a:extLst>
              <a:ext uri="{BEBA8EAE-BF5A-486C-A8C5-ECC9F3942E4B}">
                <a14:imgProps xmlns:a14="http://schemas.microsoft.com/office/drawing/2010/main">
                  <a14:imgLayer r:embed="rId5">
                    <a14:imgEffect>
                      <a14:backgroundRemoval t="2769" b="96769" l="5736" r="88778">
                        <a14:foregroundMark x1="36908" y1="10769" x2="36908" y2="10769"/>
                        <a14:foregroundMark x1="34414" y1="20154" x2="34414" y2="20154"/>
                        <a14:backgroundMark x1="75561" y1="72615" x2="75561" y2="72615"/>
                        <a14:backgroundMark x1="72818" y1="73231" x2="72818" y2="73231"/>
                        <a14:backgroundMark x1="24439" y1="74769" x2="24439" y2="74769"/>
                        <a14:backgroundMark x1="24688" y1="76462" x2="24688" y2="76462"/>
                        <a14:backgroundMark x1="22195" y1="74000" x2="22195" y2="74000"/>
                        <a14:backgroundMark x1="26185" y1="78000" x2="26185" y2="78000"/>
                        <a14:backgroundMark x1="74065" y1="72308" x2="74065" y2="72308"/>
                      </a14:backgroundRemoval>
                    </a14:imgEffect>
                    <a14:imgEffect>
                      <a14:brightnessContrast bright="20000" contrast="20000"/>
                    </a14:imgEffect>
                  </a14:imgLayer>
                </a14:imgProps>
              </a:ext>
            </a:extLst>
          </a:blip>
          <a:stretch>
            <a:fillRect/>
          </a:stretch>
        </p:blipFill>
        <p:spPr>
          <a:xfrm rot="2599582">
            <a:off x="7896147" y="3243809"/>
            <a:ext cx="705009" cy="857087"/>
          </a:xfrm>
          <a:prstGeom prst="rect">
            <a:avLst/>
          </a:prstGeom>
          <a:ln>
            <a:noFill/>
          </a:ln>
          <a:effectLst>
            <a:outerShdw blurRad="190500" algn="tl" rotWithShape="0">
              <a:srgbClr val="000000">
                <a:alpha val="7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5"/>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6">
            <a:extLst>
              <a:ext uri="{BEBA8EAE-BF5A-486C-A8C5-ECC9F3942E4B}">
                <a14:imgProps xmlns:a14="http://schemas.microsoft.com/office/drawing/2010/main">
                  <a14:imgLayer r:embed="rId7">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工艺分析</a:t>
            </a:r>
          </a:p>
        </p:txBody>
      </p:sp>
      <p:sp>
        <p:nvSpPr>
          <p:cNvPr id="3" name="圆角矩形 2"/>
          <p:cNvSpPr/>
          <p:nvPr userDrawn="1">
            <p:custDataLst>
              <p:tags r:id="rId2"/>
            </p:custDataLst>
          </p:nvPr>
        </p:nvSpPr>
        <p:spPr>
          <a:xfrm>
            <a:off x="252095" y="271589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程序编制</a:t>
            </a:r>
          </a:p>
        </p:txBody>
      </p:sp>
      <p:sp>
        <p:nvSpPr>
          <p:cNvPr id="7" name="圆角矩形 6"/>
          <p:cNvSpPr/>
          <p:nvPr userDrawn="1">
            <p:custDataLst>
              <p:tags r:id="rId3"/>
            </p:custDataLst>
          </p:nvPr>
        </p:nvSpPr>
        <p:spPr>
          <a:xfrm>
            <a:off x="277495" y="3578860"/>
            <a:ext cx="68580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零件</a:t>
            </a:r>
          </a:p>
          <a:p>
            <a:pPr algn="ctr"/>
            <a:r>
              <a:rPr lang="zh-CN" altLang="en-US" sz="1400" b="1">
                <a:solidFill>
                  <a:srgbClr val="00B0F0"/>
                </a:solidFill>
                <a:latin typeface="微软雅黑" panose="020B0503020204020204" pitchFamily="34" charset="-122"/>
                <a:ea typeface="微软雅黑" panose="020B0503020204020204" pitchFamily="34" charset="-122"/>
              </a:rPr>
              <a:t>加工</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5"/>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6">
            <a:extLst>
              <a:ext uri="{BEBA8EAE-BF5A-486C-A8C5-ECC9F3942E4B}">
                <a14:imgProps xmlns:a14="http://schemas.microsoft.com/office/drawing/2010/main">
                  <a14:imgLayer r:embed="rId7">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工艺分析</a:t>
            </a:r>
          </a:p>
        </p:txBody>
      </p:sp>
      <p:sp>
        <p:nvSpPr>
          <p:cNvPr id="3" name="圆角矩形 2"/>
          <p:cNvSpPr/>
          <p:nvPr userDrawn="1">
            <p:custDataLst>
              <p:tags r:id="rId2"/>
            </p:custDataLst>
          </p:nvPr>
        </p:nvSpPr>
        <p:spPr>
          <a:xfrm>
            <a:off x="252095" y="271589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程序编制</a:t>
            </a:r>
          </a:p>
        </p:txBody>
      </p:sp>
      <p:sp>
        <p:nvSpPr>
          <p:cNvPr id="7" name="圆角矩形 6"/>
          <p:cNvSpPr/>
          <p:nvPr userDrawn="1">
            <p:custDataLst>
              <p:tags r:id="rId3"/>
            </p:custDataLst>
          </p:nvPr>
        </p:nvSpPr>
        <p:spPr>
          <a:xfrm>
            <a:off x="277495" y="3578860"/>
            <a:ext cx="68580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零件</a:t>
            </a:r>
          </a:p>
          <a:p>
            <a:pPr algn="ctr"/>
            <a:r>
              <a:rPr lang="zh-CN" altLang="en-US" sz="1400" b="1">
                <a:solidFill>
                  <a:srgbClr val="FFC000"/>
                </a:solidFill>
                <a:latin typeface="微软雅黑" panose="020B0503020204020204" pitchFamily="34" charset="-122"/>
                <a:ea typeface="微软雅黑" panose="020B0503020204020204" pitchFamily="34" charset="-122"/>
              </a:rPr>
              <a:t>加工</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任务评价</a:t>
            </a: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拓展学习</a:t>
            </a: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FFC000"/>
                </a:solidFill>
                <a:latin typeface="微软雅黑" panose="020B0503020204020204" pitchFamily="34" charset="-122"/>
                <a:ea typeface="微软雅黑" panose="020B0503020204020204" pitchFamily="34" charset="-122"/>
              </a:rPr>
              <a:t>思考与练习</a:t>
            </a: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8425" y="473075"/>
            <a:ext cx="1151890" cy="1128395"/>
          </a:xfrm>
          <a:prstGeom prst="rect">
            <a:avLst/>
          </a:prstGeom>
          <a:effectLst>
            <a:outerShdw blurRad="76200" dir="13500000" sy="23000" kx="1200000" algn="br" rotWithShape="0">
              <a:prstClr val="black">
                <a:alpha val="20000"/>
              </a:prstClr>
            </a:outerShdw>
            <a:softEdge rad="63500"/>
          </a:effectLst>
        </p:spPr>
      </p:pic>
      <p:sp>
        <p:nvSpPr>
          <p:cNvPr id="212994" name="Rectangle 2"/>
          <p:cNvSpPr>
            <a:spLocks noGrp="1" noChangeArrowheads="1"/>
          </p:cNvSpPr>
          <p:nvPr>
            <p:ph type="title" hasCustomPrompt="1"/>
          </p:nvPr>
        </p:nvSpPr>
        <p:spPr>
          <a:xfrm>
            <a:off x="988060" y="189865"/>
            <a:ext cx="970280" cy="365760"/>
          </a:xfrm>
          <a:scene3d>
            <a:camera prst="orthographicFront"/>
            <a:lightRig rig="threePt" dir="t"/>
          </a:scene3d>
          <a:sp3d>
            <a:bevelT/>
          </a:sp3d>
        </p:spPr>
        <p:style>
          <a:lnRef idx="0">
            <a:scrgbClr r="0" g="0" b="0"/>
          </a:lnRef>
          <a:fillRef idx="1003">
            <a:schemeClr val="dk2"/>
          </a:fillRef>
          <a:effectRef idx="0">
            <a:scrgbClr r="0" g="0" b="0"/>
          </a:effectRef>
          <a:fontRef idx="major"/>
        </p:style>
        <p:txBody>
          <a:bodyPr/>
          <a:lstStyle/>
          <a:p>
            <a:r>
              <a:rPr lang="zh-CN" altLang="en-US" sz="1500" b="1" dirty="0">
                <a:solidFill>
                  <a:srgbClr val="FFC000"/>
                </a:solidFill>
                <a:latin typeface="微软雅黑" panose="020B0503020204020204" pitchFamily="34" charset="-122"/>
                <a:ea typeface="微软雅黑" panose="020B0503020204020204" pitchFamily="34" charset="-122"/>
              </a:rPr>
              <a:t>任务导入</a:t>
            </a:r>
            <a:endParaRPr lang="en-US" altLang="zh-CN" sz="1500" b="1" dirty="0">
              <a:solidFill>
                <a:srgbClr val="FFC000"/>
              </a:solidFill>
              <a:latin typeface="微软雅黑" panose="020B0503020204020204" pitchFamily="34" charset="-122"/>
              <a:ea typeface="微软雅黑" panose="020B0503020204020204" pitchFamily="34" charset="-122"/>
            </a:endParaRPr>
          </a:p>
        </p:txBody>
      </p:sp>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任务描述</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知识准备</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a:xfrm>
            <a:off x="381000" y="914400"/>
            <a:ext cx="8420100" cy="382905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6078" y="171450"/>
            <a:ext cx="2105025" cy="4572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81001" y="171450"/>
            <a:ext cx="6162675" cy="45720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3345" y="469900"/>
            <a:ext cx="1134745" cy="111125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知识准备</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78117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42887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00482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58076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22846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5"/>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6">
            <a:extLst>
              <a:ext uri="{BEBA8EAE-BF5A-486C-A8C5-ECC9F3942E4B}">
                <a14:imgProps xmlns:a14="http://schemas.microsoft.com/office/drawing/2010/main">
                  <a14:imgLayer r:embed="rId7">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工艺分析</a:t>
            </a:r>
          </a:p>
        </p:txBody>
      </p:sp>
      <p:sp>
        <p:nvSpPr>
          <p:cNvPr id="3" name="圆角矩形 2"/>
          <p:cNvSpPr/>
          <p:nvPr userDrawn="1">
            <p:custDataLst>
              <p:tags r:id="rId2"/>
            </p:custDataLst>
          </p:nvPr>
        </p:nvSpPr>
        <p:spPr>
          <a:xfrm>
            <a:off x="252095" y="271589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程序编制</a:t>
            </a:r>
          </a:p>
        </p:txBody>
      </p:sp>
      <p:sp>
        <p:nvSpPr>
          <p:cNvPr id="7" name="圆角矩形 6"/>
          <p:cNvSpPr/>
          <p:nvPr userDrawn="1">
            <p:custDataLst>
              <p:tags r:id="rId3"/>
            </p:custDataLst>
          </p:nvPr>
        </p:nvSpPr>
        <p:spPr>
          <a:xfrm>
            <a:off x="277495" y="3578860"/>
            <a:ext cx="68580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零件</a:t>
            </a:r>
          </a:p>
          <a:p>
            <a:pPr algn="ctr"/>
            <a:r>
              <a:rPr lang="zh-CN" altLang="en-US" sz="1400" b="1">
                <a:solidFill>
                  <a:srgbClr val="00B0F0"/>
                </a:solidFill>
                <a:latin typeface="微软雅黑" panose="020B0503020204020204" pitchFamily="34" charset="-122"/>
                <a:ea typeface="微软雅黑" panose="020B0503020204020204" pitchFamily="34" charset="-122"/>
              </a:rPr>
              <a:t>加工</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148" name="Rectangle 124"/>
          <p:cNvSpPr>
            <a:spLocks noChangeArrowheads="1"/>
          </p:cNvSpPr>
          <p:nvPr/>
        </p:nvSpPr>
        <p:spPr bwMode="gray">
          <a:xfrm>
            <a:off x="0" y="0"/>
            <a:ext cx="9144000" cy="685800"/>
          </a:xfrm>
          <a:prstGeom prst="rect">
            <a:avLst/>
          </a:prstGeom>
          <a:solidFill>
            <a:schemeClr val="accent1"/>
          </a:solidFill>
          <a:ln w="9525">
            <a:noFill/>
            <a:miter lim="800000"/>
          </a:ln>
          <a:effectLst/>
        </p:spPr>
        <p:txBody>
          <a:bodyPr wrap="none" anchor="ctr"/>
          <a:lstStyle/>
          <a:p>
            <a:endParaRPr lang="zh-CN" altLang="en-US"/>
          </a:p>
        </p:txBody>
      </p:sp>
      <p:sp>
        <p:nvSpPr>
          <p:cNvPr id="1149" name="Rectangle 125"/>
          <p:cNvSpPr>
            <a:spLocks noChangeArrowheads="1"/>
          </p:cNvSpPr>
          <p:nvPr/>
        </p:nvSpPr>
        <p:spPr bwMode="gray">
          <a:xfrm>
            <a:off x="8915400" y="685800"/>
            <a:ext cx="228600" cy="4457700"/>
          </a:xfrm>
          <a:prstGeom prst="rect">
            <a:avLst/>
          </a:prstGeom>
          <a:solidFill>
            <a:schemeClr val="accent1">
              <a:alpha val="50000"/>
            </a:schemeClr>
          </a:solidFill>
          <a:ln w="6350">
            <a:noFill/>
            <a:miter lim="800000"/>
          </a:ln>
          <a:effectLst/>
        </p:spPr>
        <p:txBody>
          <a:bodyPr wrap="none" anchor="ctr"/>
          <a:lstStyle/>
          <a:p>
            <a:endParaRPr lang="zh-CN" altLang="en-US"/>
          </a:p>
        </p:txBody>
      </p:sp>
      <p:sp>
        <p:nvSpPr>
          <p:cNvPr id="1150" name="Freeform 126"/>
          <p:cNvSpPr/>
          <p:nvPr/>
        </p:nvSpPr>
        <p:spPr bwMode="gray">
          <a:xfrm>
            <a:off x="-12700" y="257176"/>
            <a:ext cx="6032500" cy="509588"/>
          </a:xfrm>
          <a:custGeom>
            <a:avLst/>
            <a:gdLst/>
            <a:ahLst/>
            <a:cxnLst>
              <a:cxn ang="0">
                <a:pos x="0" y="0"/>
              </a:cxn>
              <a:cxn ang="0">
                <a:pos x="3800" y="0"/>
              </a:cxn>
              <a:cxn ang="0">
                <a:pos x="3456" y="428"/>
              </a:cxn>
            </a:cxnLst>
            <a:rect l="0" t="0" r="r" b="b"/>
            <a:pathLst>
              <a:path w="3800" h="428">
                <a:moveTo>
                  <a:pt x="0" y="0"/>
                </a:moveTo>
                <a:lnTo>
                  <a:pt x="3800" y="0"/>
                </a:lnTo>
                <a:lnTo>
                  <a:pt x="3456" y="428"/>
                </a:lnTo>
              </a:path>
            </a:pathLst>
          </a:custGeom>
          <a:noFill/>
          <a:ln w="9525">
            <a:noFill/>
            <a:round/>
          </a:ln>
          <a:effectLst/>
        </p:spPr>
        <p:txBody>
          <a:bodyPr wrap="none" anchor="ctr"/>
          <a:lstStyle/>
          <a:p>
            <a:endParaRPr lang="zh-CN" altLang="en-US"/>
          </a:p>
        </p:txBody>
      </p:sp>
      <p:pic>
        <p:nvPicPr>
          <p:cNvPr id="1152" name="Picture 128" descr="icon"/>
          <p:cNvPicPr>
            <a:picLocks noChangeAspect="1" noChangeArrowheads="1"/>
          </p:cNvPicPr>
          <p:nvPr/>
        </p:nvPicPr>
        <p:blipFill>
          <a:blip r:embed="rId25"/>
          <a:srcRect/>
          <a:stretch>
            <a:fillRect/>
          </a:stretch>
        </p:blipFill>
        <p:spPr bwMode="auto">
          <a:xfrm>
            <a:off x="304803" y="171451"/>
            <a:ext cx="619125" cy="500063"/>
          </a:xfrm>
          <a:prstGeom prst="rect">
            <a:avLst/>
          </a:prstGeom>
          <a:noFill/>
        </p:spPr>
      </p:pic>
      <p:sp>
        <p:nvSpPr>
          <p:cNvPr id="1026" name="Rectangle 2"/>
          <p:cNvSpPr>
            <a:spLocks noGrp="1" noChangeArrowheads="1"/>
          </p:cNvSpPr>
          <p:nvPr>
            <p:ph type="title"/>
          </p:nvPr>
        </p:nvSpPr>
        <p:spPr bwMode="gray">
          <a:xfrm>
            <a:off x="990600" y="171451"/>
            <a:ext cx="7086600" cy="365522"/>
          </a:xfrm>
          <a:prstGeom prst="rect">
            <a:avLst/>
          </a:prstGeom>
          <a:noFill/>
          <a:ln w="9525">
            <a:noFill/>
            <a:miter lim="800000"/>
          </a:ln>
          <a:effectLst>
            <a:outerShdw dist="35921" dir="2700000" algn="ctr" rotWithShape="0">
              <a:srgbClr val="000000"/>
            </a:outerShdw>
          </a:effectLst>
        </p:spPr>
        <p:txBody>
          <a:bodyPr vert="horz" wrap="square" lIns="91440" tIns="45720" rIns="91440" bIns="45720" numCol="1" anchor="ctr" anchorCtr="0" compatLnSpc="1"/>
          <a:lstStyle/>
          <a:p>
            <a:pPr lvl="0"/>
            <a:r>
              <a:rPr lang="zh-CN" altLang="en-US"/>
              <a:t>单击此处编辑母版标题样式</a:t>
            </a:r>
          </a:p>
        </p:txBody>
      </p:sp>
      <p:pic>
        <p:nvPicPr>
          <p:cNvPr id="2050" name="Picture 2"/>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a:off x="8177212" y="4761412"/>
            <a:ext cx="645802" cy="3820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sldNum="0" hdr="0" dt="0"/>
  <p:txStyles>
    <p:title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Arial" panose="020B0604020202020204" pitchFamily="34" charset="0"/>
        </a:defRPr>
      </a:lvl2pPr>
      <a:lvl3pPr algn="l" rtl="0" fontAlgn="base">
        <a:spcBef>
          <a:spcPct val="0"/>
        </a:spcBef>
        <a:spcAft>
          <a:spcPct val="0"/>
        </a:spcAft>
        <a:defRPr sz="3200">
          <a:solidFill>
            <a:schemeClr val="bg1"/>
          </a:solidFill>
          <a:latin typeface="Arial" panose="020B0604020202020204" pitchFamily="34" charset="0"/>
        </a:defRPr>
      </a:lvl3pPr>
      <a:lvl4pPr algn="l" rtl="0" fontAlgn="base">
        <a:spcBef>
          <a:spcPct val="0"/>
        </a:spcBef>
        <a:spcAft>
          <a:spcPct val="0"/>
        </a:spcAft>
        <a:defRPr sz="3200">
          <a:solidFill>
            <a:schemeClr val="bg1"/>
          </a:solidFill>
          <a:latin typeface="Arial" panose="020B0604020202020204" pitchFamily="34" charset="0"/>
        </a:defRPr>
      </a:lvl4pPr>
      <a:lvl5pPr algn="l" rtl="0" fontAlgn="base">
        <a:spcBef>
          <a:spcPct val="0"/>
        </a:spcBef>
        <a:spcAft>
          <a:spcPct val="0"/>
        </a:spcAft>
        <a:defRPr sz="3200">
          <a:solidFill>
            <a:schemeClr val="bg1"/>
          </a:solidFill>
          <a:latin typeface="Arial" panose="020B0604020202020204" pitchFamily="34" charset="0"/>
        </a:defRPr>
      </a:lvl5pPr>
      <a:lvl6pPr marL="457200" algn="l" rtl="0" fontAlgn="base">
        <a:spcBef>
          <a:spcPct val="0"/>
        </a:spcBef>
        <a:spcAft>
          <a:spcPct val="0"/>
        </a:spcAft>
        <a:defRPr sz="3200">
          <a:solidFill>
            <a:schemeClr val="bg1"/>
          </a:solidFill>
          <a:latin typeface="Arial" panose="020B0604020202020204" pitchFamily="34" charset="0"/>
        </a:defRPr>
      </a:lvl6pPr>
      <a:lvl7pPr marL="914400" algn="l" rtl="0" fontAlgn="base">
        <a:spcBef>
          <a:spcPct val="0"/>
        </a:spcBef>
        <a:spcAft>
          <a:spcPct val="0"/>
        </a:spcAft>
        <a:defRPr sz="3200">
          <a:solidFill>
            <a:schemeClr val="bg1"/>
          </a:solidFill>
          <a:latin typeface="Arial" panose="020B0604020202020204" pitchFamily="34" charset="0"/>
        </a:defRPr>
      </a:lvl7pPr>
      <a:lvl8pPr marL="1371600" algn="l" rtl="0" fontAlgn="base">
        <a:spcBef>
          <a:spcPct val="0"/>
        </a:spcBef>
        <a:spcAft>
          <a:spcPct val="0"/>
        </a:spcAft>
        <a:defRPr sz="3200">
          <a:solidFill>
            <a:schemeClr val="bg1"/>
          </a:solidFill>
          <a:latin typeface="Arial" panose="020B0604020202020204" pitchFamily="34" charset="0"/>
        </a:defRPr>
      </a:lvl8pPr>
      <a:lvl9pPr marL="1828800" algn="l" rtl="0" fontAlgn="base">
        <a:spcBef>
          <a:spcPct val="0"/>
        </a:spcBef>
        <a:spcAft>
          <a:spcPct val="0"/>
        </a:spcAft>
        <a:defRPr sz="3200">
          <a:solidFill>
            <a:schemeClr val="bg1"/>
          </a:solidFill>
          <a:latin typeface="Arial" panose="020B0604020202020204" pitchFamily="34" charset="0"/>
        </a:defRPr>
      </a:lvl9pPr>
    </p:titleStyle>
    <p:bodyStyle>
      <a:lvl1pPr marL="342900" indent="-342900" algn="l" rtl="0" fontAlgn="base">
        <a:spcBef>
          <a:spcPct val="20000"/>
        </a:spcBef>
        <a:spcAft>
          <a:spcPct val="0"/>
        </a:spcAft>
        <a:buClr>
          <a:schemeClr val="tx2"/>
        </a:buClr>
        <a:buFont typeface="Wingdings" panose="05000000000000000000" pitchFamily="2" charset="2"/>
        <a:buChar char="v"/>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600">
          <a:solidFill>
            <a:schemeClr val="tx1"/>
          </a:solidFill>
          <a:latin typeface="+mn-lt"/>
        </a:defRPr>
      </a:lvl2pPr>
      <a:lvl3pPr marL="1143000" indent="-228600" algn="l" rtl="0" fontAlgn="base">
        <a:spcBef>
          <a:spcPct val="20000"/>
        </a:spcBef>
        <a:spcAft>
          <a:spcPct val="0"/>
        </a:spcAft>
        <a:buClr>
          <a:schemeClr val="accent2"/>
        </a:buClr>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8.xml"/><Relationship Id="rId1" Type="http://schemas.openxmlformats.org/officeDocument/2006/relationships/tags" Target="../tags/tag38.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png"/><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27.png"/><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147814"/>
            <a:ext cx="1800200" cy="957714"/>
          </a:xfrm>
          <a:prstGeom prst="rect">
            <a:avLst/>
          </a:prstGeom>
          <a:noFill/>
          <a:ln>
            <a:noFill/>
          </a:ln>
        </p:spPr>
      </p:pic>
      <p:pic>
        <p:nvPicPr>
          <p:cNvPr id="4" name="图片 3"/>
          <p:cNvPicPr>
            <a:picLocks noChangeAspect="1"/>
          </p:cNvPicPr>
          <p:nvPr/>
        </p:nvPicPr>
        <p:blipFill>
          <a:blip r:embed="rId3"/>
          <a:stretch>
            <a:fillRect/>
          </a:stretch>
        </p:blipFill>
        <p:spPr>
          <a:xfrm>
            <a:off x="7272109" y="2211711"/>
            <a:ext cx="1872208" cy="1893818"/>
          </a:xfrm>
          <a:prstGeom prst="rect">
            <a:avLst/>
          </a:prstGeom>
        </p:spPr>
      </p:pic>
      <p:sp>
        <p:nvSpPr>
          <p:cNvPr id="5" name="标题 4"/>
          <p:cNvSpPr>
            <a:spLocks noGrp="1"/>
          </p:cNvSpPr>
          <p:nvPr>
            <p:ph type="ctrTitle"/>
          </p:nvPr>
        </p:nvSpPr>
        <p:spPr>
          <a:xfrm>
            <a:off x="1979712" y="1203598"/>
            <a:ext cx="5904656" cy="504056"/>
          </a:xfrm>
        </p:spPr>
        <p:txBody>
          <a:bodyPr/>
          <a:lstStyle/>
          <a:p>
            <a:pPr algn="l"/>
            <a:r>
              <a:rPr lang="zh-CN" altLang="zh-CN"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项目二</a:t>
            </a:r>
            <a:r>
              <a:rPr lang="en-US" altLang="zh-CN"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    </a:t>
            </a:r>
            <a:r>
              <a:rPr lang="zh-CN" altLang="zh-CN"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轴类零件编程与加工</a:t>
            </a:r>
            <a:br>
              <a:rPr lang="en-US" altLang="zh-CN" sz="18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br>
            <a:br>
              <a:rPr lang="en-US" altLang="zh-CN" sz="18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br>
            <a:r>
              <a:rPr lang="zh-CN" altLang="zh-CN" sz="2800" b="1" kern="100" dirty="0">
                <a:effectLst/>
                <a:latin typeface="Arial" panose="020B0604020202020204" pitchFamily="34" charset="0"/>
                <a:ea typeface="黑体" panose="02010609060101010101" pitchFamily="49" charset="-122"/>
                <a:cs typeface="Times New Roman" panose="02020603050405020304" pitchFamily="18" charset="0"/>
              </a:rPr>
              <a:t>任务一</a:t>
            </a:r>
            <a:r>
              <a:rPr lang="en-US" altLang="zh-CN" sz="2800" b="1" kern="100" dirty="0">
                <a:effectLst/>
                <a:latin typeface="Arial" panose="020B0604020202020204" pitchFamily="34" charset="0"/>
                <a:ea typeface="黑体" panose="02010609060101010101" pitchFamily="49" charset="-122"/>
                <a:cs typeface="Times New Roman" panose="02020603050405020304" pitchFamily="18" charset="0"/>
              </a:rPr>
              <a:t>     </a:t>
            </a:r>
            <a:r>
              <a:rPr lang="zh-CN" altLang="zh-CN" sz="2800" b="1" kern="100" dirty="0">
                <a:effectLst/>
                <a:latin typeface="Arial" panose="020B0604020202020204" pitchFamily="34" charset="0"/>
                <a:ea typeface="黑体" panose="02010609060101010101" pitchFamily="49" charset="-122"/>
                <a:cs typeface="Times New Roman" panose="02020603050405020304" pitchFamily="18" charset="0"/>
              </a:rPr>
              <a:t>心轴编程与加工</a:t>
            </a:r>
            <a:br>
              <a:rPr lang="zh-CN" altLang="zh-CN" sz="1800" b="1" kern="100" dirty="0">
                <a:effectLst/>
                <a:latin typeface="Arial" panose="020B0604020202020204" pitchFamily="34" charset="0"/>
                <a:ea typeface="黑体" panose="02010609060101010101" pitchFamily="49" charset="-122"/>
                <a:cs typeface="Times New Roman" panose="02020603050405020304" pitchFamily="18" charset="0"/>
              </a:rPr>
            </a:br>
            <a:br>
              <a:rPr lang="zh-CN" altLang="zh-CN" sz="1800" kern="100" dirty="0">
                <a:effectLst/>
                <a:latin typeface="Calibri" panose="020F0502020204030204" pitchFamily="34" charset="0"/>
                <a:ea typeface="黑体" panose="02010609060101010101" pitchFamily="49" charset="-122"/>
                <a:cs typeface="Times New Roman" panose="02020603050405020304" pitchFamily="18" charset="0"/>
              </a:rPr>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187473" y="1254016"/>
          <a:ext cx="5412429" cy="3042504"/>
        </p:xfrm>
        <a:graphic>
          <a:graphicData uri="http://schemas.openxmlformats.org/drawingml/2006/table">
            <a:tbl>
              <a:tblPr firstRow="1" firstCol="1" bandRow="1">
                <a:tableStyleId>{5C22544A-7EE6-4342-B048-85BDC9FD1C3A}</a:tableStyleId>
              </a:tblPr>
              <a:tblGrid>
                <a:gridCol w="1122077">
                  <a:extLst>
                    <a:ext uri="{9D8B030D-6E8A-4147-A177-3AD203B41FA5}">
                      <a16:colId xmlns:a16="http://schemas.microsoft.com/office/drawing/2014/main" val="20000"/>
                    </a:ext>
                  </a:extLst>
                </a:gridCol>
                <a:gridCol w="1553032">
                  <a:extLst>
                    <a:ext uri="{9D8B030D-6E8A-4147-A177-3AD203B41FA5}">
                      <a16:colId xmlns:a16="http://schemas.microsoft.com/office/drawing/2014/main" val="20001"/>
                    </a:ext>
                  </a:extLst>
                </a:gridCol>
                <a:gridCol w="2737320">
                  <a:extLst>
                    <a:ext uri="{9D8B030D-6E8A-4147-A177-3AD203B41FA5}">
                      <a16:colId xmlns:a16="http://schemas.microsoft.com/office/drawing/2014/main" val="20002"/>
                    </a:ext>
                  </a:extLst>
                </a:gridCol>
              </a:tblGrid>
              <a:tr h="242570">
                <a:tc>
                  <a:txBody>
                    <a:bodyPr/>
                    <a:lstStyle/>
                    <a:p>
                      <a:pPr algn="ctr">
                        <a:lnSpc>
                          <a:spcPct val="115000"/>
                        </a:lnSpc>
                      </a:pPr>
                      <a:r>
                        <a:rPr lang="zh-CN" sz="1200" kern="0" dirty="0">
                          <a:effectLst/>
                          <a:latin typeface="黑体" panose="02010609060101010101" pitchFamily="49" charset="-122"/>
                          <a:ea typeface="黑体" panose="02010609060101010101" pitchFamily="49" charset="-122"/>
                        </a:rPr>
                        <a:t>外圆车刀种类</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tc>
                  <a:txBody>
                    <a:bodyPr/>
                    <a:lstStyle/>
                    <a:p>
                      <a:pPr algn="ctr">
                        <a:lnSpc>
                          <a:spcPct val="115000"/>
                        </a:lnSpc>
                      </a:pPr>
                      <a:r>
                        <a:rPr lang="zh-CN" sz="1200" kern="0" dirty="0">
                          <a:effectLst/>
                          <a:latin typeface="黑体" panose="02010609060101010101" pitchFamily="49" charset="-122"/>
                          <a:ea typeface="黑体" panose="02010609060101010101" pitchFamily="49" charset="-122"/>
                        </a:rPr>
                        <a:t>结构形式</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tc>
                  <a:txBody>
                    <a:bodyPr/>
                    <a:lstStyle/>
                    <a:p>
                      <a:pPr algn="ctr">
                        <a:lnSpc>
                          <a:spcPct val="115000"/>
                        </a:lnSpc>
                      </a:pPr>
                      <a:r>
                        <a:rPr lang="zh-CN" sz="1200" kern="0">
                          <a:effectLst/>
                          <a:latin typeface="黑体" panose="02010609060101010101" pitchFamily="49" charset="-122"/>
                          <a:ea typeface="黑体" panose="02010609060101010101" pitchFamily="49" charset="-122"/>
                        </a:rPr>
                        <a:t>加工特点</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extLst>
                  <a:ext uri="{0D108BD9-81ED-4DB2-BD59-A6C34878D82A}">
                    <a16:rowId xmlns:a16="http://schemas.microsoft.com/office/drawing/2014/main" val="10000"/>
                  </a:ext>
                </a:extLst>
              </a:tr>
              <a:tr h="848153">
                <a:tc>
                  <a:txBody>
                    <a:bodyPr/>
                    <a:lstStyle/>
                    <a:p>
                      <a:pPr algn="ctr">
                        <a:lnSpc>
                          <a:spcPct val="115000"/>
                        </a:lnSpc>
                      </a:pPr>
                      <a:r>
                        <a:rPr lang="zh-CN" sz="1200" kern="0">
                          <a:effectLst/>
                          <a:latin typeface="黑体" panose="02010609060101010101" pitchFamily="49" charset="-122"/>
                          <a:ea typeface="黑体" panose="02010609060101010101" pitchFamily="49" charset="-122"/>
                        </a:rPr>
                        <a:t>整体式外圆车刀</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tc>
                  <a:txBody>
                    <a:bodyPr/>
                    <a:lstStyle/>
                    <a:p>
                      <a:pPr algn="ctr">
                        <a:lnSpc>
                          <a:spcPct val="115000"/>
                        </a:lnSpc>
                      </a:pPr>
                      <a:r>
                        <a:rPr lang="en-US" sz="1200" kern="0" dirty="0">
                          <a:effectLst/>
                          <a:latin typeface="黑体" panose="02010609060101010101" pitchFamily="49" charset="-122"/>
                          <a:ea typeface="黑体" panose="02010609060101010101" pitchFamily="49" charset="-122"/>
                        </a:rPr>
                        <a:t> </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tc>
                  <a:txBody>
                    <a:bodyPr/>
                    <a:lstStyle/>
                    <a:p>
                      <a:pPr indent="254000" algn="just">
                        <a:lnSpc>
                          <a:spcPct val="115000"/>
                        </a:lnSpc>
                      </a:pPr>
                      <a:r>
                        <a:rPr lang="zh-CN" sz="1200" kern="0" dirty="0">
                          <a:effectLst/>
                          <a:latin typeface="黑体" panose="02010609060101010101" pitchFamily="49" charset="-122"/>
                          <a:ea typeface="黑体" panose="02010609060101010101" pitchFamily="49" charset="-122"/>
                        </a:rPr>
                        <a:t>高速钢刀条刃磨而成，刃口锋利，切削速度较低，效率较低，用于有色金属、塑料等材料加工。</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extLst>
                  <a:ext uri="{0D108BD9-81ED-4DB2-BD59-A6C34878D82A}">
                    <a16:rowId xmlns:a16="http://schemas.microsoft.com/office/drawing/2014/main" val="10001"/>
                  </a:ext>
                </a:extLst>
              </a:tr>
              <a:tr h="676066">
                <a:tc>
                  <a:txBody>
                    <a:bodyPr/>
                    <a:lstStyle/>
                    <a:p>
                      <a:pPr algn="ctr">
                        <a:lnSpc>
                          <a:spcPct val="115000"/>
                        </a:lnSpc>
                      </a:pPr>
                      <a:r>
                        <a:rPr lang="zh-CN" sz="1200" kern="0">
                          <a:effectLst/>
                          <a:latin typeface="黑体" panose="02010609060101010101" pitchFamily="49" charset="-122"/>
                          <a:ea typeface="黑体" panose="02010609060101010101" pitchFamily="49" charset="-122"/>
                        </a:rPr>
                        <a:t>焊接式外圆车刀</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tc>
                  <a:txBody>
                    <a:bodyPr/>
                    <a:lstStyle/>
                    <a:p>
                      <a:pPr algn="ctr">
                        <a:lnSpc>
                          <a:spcPct val="115000"/>
                        </a:lnSpc>
                      </a:pPr>
                      <a:r>
                        <a:rPr lang="en-US" sz="1200" kern="0" dirty="0">
                          <a:effectLst/>
                          <a:latin typeface="黑体" panose="02010609060101010101" pitchFamily="49" charset="-122"/>
                          <a:ea typeface="黑体" panose="02010609060101010101" pitchFamily="49" charset="-122"/>
                        </a:rPr>
                        <a:t> </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tc>
                  <a:txBody>
                    <a:bodyPr/>
                    <a:lstStyle/>
                    <a:p>
                      <a:pPr indent="254000" algn="just">
                        <a:lnSpc>
                          <a:spcPct val="115000"/>
                        </a:lnSpc>
                      </a:pPr>
                      <a:r>
                        <a:rPr lang="zh-CN" sz="1200" kern="0" dirty="0">
                          <a:effectLst/>
                          <a:latin typeface="黑体" panose="02010609060101010101" pitchFamily="49" charset="-122"/>
                          <a:ea typeface="黑体" panose="02010609060101010101" pitchFamily="49" charset="-122"/>
                        </a:rPr>
                        <a:t>由硬质合金刀片焊接在刀杆上，价格较低，磨损后需重磨，效率低。</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extLst>
                  <a:ext uri="{0D108BD9-81ED-4DB2-BD59-A6C34878D82A}">
                    <a16:rowId xmlns:a16="http://schemas.microsoft.com/office/drawing/2014/main" val="10002"/>
                  </a:ext>
                </a:extLst>
              </a:tr>
              <a:tr h="1275715">
                <a:tc>
                  <a:txBody>
                    <a:bodyPr/>
                    <a:lstStyle/>
                    <a:p>
                      <a:pPr algn="ctr">
                        <a:lnSpc>
                          <a:spcPct val="115000"/>
                        </a:lnSpc>
                      </a:pPr>
                      <a:r>
                        <a:rPr lang="zh-CN" sz="1200" kern="0">
                          <a:effectLst/>
                          <a:latin typeface="黑体" panose="02010609060101010101" pitchFamily="49" charset="-122"/>
                          <a:ea typeface="黑体" panose="02010609060101010101" pitchFamily="49" charset="-122"/>
                        </a:rPr>
                        <a:t>可转位式外圆</a:t>
                      </a:r>
                      <a:endParaRPr lang="zh-CN" sz="1200" kern="100">
                        <a:effectLst/>
                        <a:latin typeface="黑体" panose="02010609060101010101" pitchFamily="49" charset="-122"/>
                        <a:ea typeface="黑体" panose="02010609060101010101" pitchFamily="49" charset="-122"/>
                      </a:endParaRPr>
                    </a:p>
                    <a:p>
                      <a:pPr algn="ctr">
                        <a:lnSpc>
                          <a:spcPct val="115000"/>
                        </a:lnSpc>
                      </a:pPr>
                      <a:r>
                        <a:rPr lang="zh-CN" sz="1200" kern="0">
                          <a:effectLst/>
                          <a:latin typeface="黑体" panose="02010609060101010101" pitchFamily="49" charset="-122"/>
                          <a:ea typeface="黑体" panose="02010609060101010101" pitchFamily="49" charset="-122"/>
                        </a:rPr>
                        <a:t>车刀</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tc>
                  <a:txBody>
                    <a:bodyPr/>
                    <a:lstStyle/>
                    <a:p>
                      <a:pPr algn="ctr">
                        <a:lnSpc>
                          <a:spcPct val="115000"/>
                        </a:lnSpc>
                      </a:pPr>
                      <a:r>
                        <a:rPr lang="en-US" sz="1200" kern="0" dirty="0">
                          <a:effectLst/>
                          <a:latin typeface="黑体" panose="02010609060101010101" pitchFamily="49" charset="-122"/>
                          <a:ea typeface="黑体" panose="02010609060101010101" pitchFamily="49" charset="-122"/>
                        </a:rPr>
                        <a:t> </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nchor="ctr"/>
                </a:tc>
                <a:tc>
                  <a:txBody>
                    <a:bodyPr/>
                    <a:lstStyle/>
                    <a:p>
                      <a:pPr indent="254000" algn="just">
                        <a:lnSpc>
                          <a:spcPct val="115000"/>
                        </a:lnSpc>
                      </a:pPr>
                      <a:endParaRPr lang="zh-CN" sz="1200" kern="0" dirty="0">
                        <a:effectLst/>
                        <a:latin typeface="黑体" panose="02010609060101010101" pitchFamily="49" charset="-122"/>
                        <a:ea typeface="黑体" panose="02010609060101010101" pitchFamily="49" charset="-122"/>
                      </a:endParaRPr>
                    </a:p>
                    <a:p>
                      <a:pPr indent="254000" algn="just">
                        <a:lnSpc>
                          <a:spcPct val="115000"/>
                        </a:lnSpc>
                      </a:pPr>
                      <a:r>
                        <a:rPr lang="zh-CN" sz="1200" kern="0" dirty="0">
                          <a:effectLst/>
                          <a:latin typeface="黑体" panose="02010609060101010101" pitchFamily="49" charset="-122"/>
                          <a:ea typeface="黑体" panose="02010609060101010101" pitchFamily="49" charset="-122"/>
                        </a:rPr>
                        <a:t>效率高，故数控机床一般都选用可转位式外圆车刀进行加工。</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4752" marR="64752" marT="0" marB="0"/>
                </a:tc>
                <a:extLst>
                  <a:ext uri="{0D108BD9-81ED-4DB2-BD59-A6C34878D82A}">
                    <a16:rowId xmlns:a16="http://schemas.microsoft.com/office/drawing/2014/main" val="10003"/>
                  </a:ext>
                </a:extLst>
              </a:tr>
            </a:tbl>
          </a:graphicData>
        </a:graphic>
      </p:graphicFrame>
      <p:pic>
        <p:nvPicPr>
          <p:cNvPr id="19" name="图片 18"/>
          <p:cNvPicPr/>
          <p:nvPr/>
        </p:nvPicPr>
        <p:blipFill>
          <a:blip r:embed="rId2">
            <a:extLst>
              <a:ext uri="{28A0092B-C50C-407E-A947-70E740481C1C}">
                <a14:useLocalDpi xmlns:a14="http://schemas.microsoft.com/office/drawing/2010/main" val="0"/>
              </a:ext>
            </a:extLst>
          </a:blip>
          <a:srcRect/>
          <a:stretch>
            <a:fillRect/>
          </a:stretch>
        </p:blipFill>
        <p:spPr>
          <a:xfrm rot="10800000">
            <a:off x="2398139" y="1780029"/>
            <a:ext cx="1315557" cy="276860"/>
          </a:xfrm>
          <a:prstGeom prst="rect">
            <a:avLst/>
          </a:prstGeom>
          <a:noFill/>
          <a:ln>
            <a:noFill/>
          </a:ln>
        </p:spPr>
      </p:pic>
      <p:pic>
        <p:nvPicPr>
          <p:cNvPr id="6" name="图片 5"/>
          <p:cNvPicPr>
            <a:picLocks noChangeAspect="1"/>
          </p:cNvPicPr>
          <p:nvPr/>
        </p:nvPicPr>
        <p:blipFill>
          <a:blip r:embed="rId3"/>
          <a:stretch>
            <a:fillRect/>
          </a:stretch>
        </p:blipFill>
        <p:spPr>
          <a:xfrm>
            <a:off x="2363350" y="2355629"/>
            <a:ext cx="1267966" cy="654441"/>
          </a:xfrm>
          <a:prstGeom prst="rect">
            <a:avLst/>
          </a:prstGeom>
        </p:spPr>
      </p:pic>
      <p:pic>
        <p:nvPicPr>
          <p:cNvPr id="23" name="图片 22"/>
          <p:cNvPicPr/>
          <p:nvPr/>
        </p:nvPicPr>
        <p:blipFill>
          <a:blip r:embed="rId4"/>
          <a:stretch>
            <a:fillRect/>
          </a:stretch>
        </p:blipFill>
        <p:spPr>
          <a:xfrm>
            <a:off x="2363172" y="3291852"/>
            <a:ext cx="1368114" cy="787243"/>
          </a:xfrm>
          <a:prstGeom prst="rect">
            <a:avLst/>
          </a:prstGeom>
        </p:spPr>
      </p:pic>
      <p:pic>
        <p:nvPicPr>
          <p:cNvPr id="24" name="图片 23"/>
          <p:cNvPicPr/>
          <p:nvPr/>
        </p:nvPicPr>
        <p:blipFill>
          <a:blip r:embed="rId5" cstate="print">
            <a:extLst>
              <a:ext uri="{28A0092B-C50C-407E-A947-70E740481C1C}">
                <a14:useLocalDpi xmlns:a14="http://schemas.microsoft.com/office/drawing/2010/main" val="0"/>
              </a:ext>
            </a:extLst>
          </a:blip>
          <a:srcRect/>
          <a:stretch>
            <a:fillRect/>
          </a:stretch>
        </p:blipFill>
        <p:spPr>
          <a:xfrm>
            <a:off x="6712758" y="1799894"/>
            <a:ext cx="1800200" cy="1728192"/>
          </a:xfrm>
          <a:prstGeom prst="rect">
            <a:avLst/>
          </a:prstGeom>
          <a:noFill/>
          <a:ln>
            <a:noFill/>
          </a:ln>
        </p:spPr>
      </p:pic>
      <p:sp>
        <p:nvSpPr>
          <p:cNvPr id="26" name="文本框 25"/>
          <p:cNvSpPr txBox="1"/>
          <p:nvPr/>
        </p:nvSpPr>
        <p:spPr>
          <a:xfrm>
            <a:off x="6765285" y="1419622"/>
            <a:ext cx="1695146" cy="275590"/>
          </a:xfrm>
          <a:prstGeom prst="rect">
            <a:avLst/>
          </a:prstGeom>
          <a:noFill/>
        </p:spPr>
        <p:txBody>
          <a:bodyPr wrap="square">
            <a:spAutoFit/>
          </a:bodyPr>
          <a:lstStyle/>
          <a:p>
            <a:r>
              <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rPr>
              <a:t>常见的可转位刀片</a:t>
            </a:r>
            <a:endParaRPr lang="zh-CN" altLang="en-US" sz="1200" dirty="0">
              <a:latin typeface="黑体" panose="02010609060101010101" pitchFamily="49" charset="-122"/>
              <a:ea typeface="黑体" panose="02010609060101010101" pitchFamily="49" charset="-122"/>
            </a:endParaRPr>
          </a:p>
        </p:txBody>
      </p:sp>
      <p:sp>
        <p:nvSpPr>
          <p:cNvPr id="9" name="文本框 8">
            <a:extLst>
              <a:ext uri="{FF2B5EF4-FFF2-40B4-BE49-F238E27FC236}">
                <a16:creationId xmlns:a16="http://schemas.microsoft.com/office/drawing/2014/main" id="{406A066B-3ED4-465A-A8B8-ECA1C4441683}"/>
              </a:ext>
            </a:extLst>
          </p:cNvPr>
          <p:cNvSpPr txBox="1"/>
          <p:nvPr/>
        </p:nvSpPr>
        <p:spPr>
          <a:xfrm>
            <a:off x="1186290" y="774042"/>
            <a:ext cx="4890052" cy="369332"/>
          </a:xfrm>
          <a:prstGeom prst="rect">
            <a:avLst/>
          </a:prstGeom>
          <a:noFill/>
        </p:spPr>
        <p:txBody>
          <a:bodyPr wrap="square">
            <a:spAutoFit/>
          </a:bodyPr>
          <a:lstStyle/>
          <a:p>
            <a:r>
              <a:rPr lang="zh-CN" altLang="en-US" sz="1800" dirty="0">
                <a:effectLst/>
                <a:latin typeface="宋体" panose="02010600030101010101" pitchFamily="2" charset="-122"/>
                <a:ea typeface="宋体" panose="02010600030101010101" pitchFamily="2" charset="-122"/>
              </a:rPr>
              <a:t>四、外圆车刀的选用</a:t>
            </a:r>
            <a:endParaRPr lang="zh-CN" altLang="en-US" dirty="0">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1475105" y="1205865"/>
          <a:ext cx="6575425" cy="3164205"/>
        </p:xfrm>
        <a:graphic>
          <a:graphicData uri="http://schemas.openxmlformats.org/drawingml/2006/table">
            <a:tbl>
              <a:tblPr firstRow="1" firstCol="1" bandRow="1">
                <a:tableStyleId>{5C22544A-7EE6-4342-B048-85BDC9FD1C3A}</a:tableStyleId>
              </a:tblPr>
              <a:tblGrid>
                <a:gridCol w="774065">
                  <a:extLst>
                    <a:ext uri="{9D8B030D-6E8A-4147-A177-3AD203B41FA5}">
                      <a16:colId xmlns:a16="http://schemas.microsoft.com/office/drawing/2014/main" val="20000"/>
                    </a:ext>
                  </a:extLst>
                </a:gridCol>
                <a:gridCol w="2614295">
                  <a:extLst>
                    <a:ext uri="{9D8B030D-6E8A-4147-A177-3AD203B41FA5}">
                      <a16:colId xmlns:a16="http://schemas.microsoft.com/office/drawing/2014/main" val="20001"/>
                    </a:ext>
                  </a:extLst>
                </a:gridCol>
                <a:gridCol w="3187065">
                  <a:extLst>
                    <a:ext uri="{9D8B030D-6E8A-4147-A177-3AD203B41FA5}">
                      <a16:colId xmlns:a16="http://schemas.microsoft.com/office/drawing/2014/main" val="20002"/>
                    </a:ext>
                  </a:extLst>
                </a:gridCol>
              </a:tblGrid>
              <a:tr h="243205">
                <a:tc>
                  <a:txBody>
                    <a:bodyPr/>
                    <a:lstStyle/>
                    <a:p>
                      <a:pPr algn="ctr">
                        <a:lnSpc>
                          <a:spcPct val="115000"/>
                        </a:lnSpc>
                      </a:pPr>
                      <a:r>
                        <a:rPr lang="zh-CN" sz="1200" kern="0" dirty="0">
                          <a:effectLst/>
                        </a:rPr>
                        <a:t>量具种类</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15000"/>
                        </a:lnSpc>
                      </a:pPr>
                      <a:r>
                        <a:rPr lang="zh-CN" sz="1200" kern="0" dirty="0">
                          <a:effectLst/>
                        </a:rPr>
                        <a:t>量具图示</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15000"/>
                        </a:lnSpc>
                      </a:pPr>
                      <a:r>
                        <a:rPr lang="zh-CN" sz="1200" kern="0">
                          <a:effectLst/>
                        </a:rPr>
                        <a:t>精度及应用</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730250">
                <a:tc>
                  <a:txBody>
                    <a:bodyPr/>
                    <a:lstStyle/>
                    <a:p>
                      <a:pPr algn="ctr">
                        <a:lnSpc>
                          <a:spcPct val="115000"/>
                        </a:lnSpc>
                      </a:pPr>
                      <a:r>
                        <a:rPr lang="zh-CN" sz="1200" kern="0" dirty="0">
                          <a:effectLst/>
                        </a:rPr>
                        <a:t>钢直尺</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15000"/>
                        </a:lnSpc>
                      </a:pPr>
                      <a:r>
                        <a:rPr lang="en-US" sz="1200" kern="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54000" algn="just">
                        <a:lnSpc>
                          <a:spcPct val="115000"/>
                        </a:lnSpc>
                      </a:pPr>
                      <a:r>
                        <a:rPr lang="zh-CN" sz="1200" kern="0" dirty="0">
                          <a:effectLst/>
                          <a:latin typeface="黑体" panose="02010609060101010101" pitchFamily="49" charset="-122"/>
                          <a:ea typeface="黑体" panose="02010609060101010101" pitchFamily="49" charset="-122"/>
                        </a:rPr>
                        <a:t>最简单的长度量具，常用长度有</a:t>
                      </a:r>
                      <a:r>
                        <a:rPr lang="en-US" sz="1200" kern="0" dirty="0">
                          <a:effectLst/>
                          <a:latin typeface="黑体" panose="02010609060101010101" pitchFamily="49" charset="-122"/>
                          <a:ea typeface="黑体" panose="02010609060101010101" pitchFamily="49" charset="-122"/>
                        </a:rPr>
                        <a:t>150</a:t>
                      </a:r>
                      <a:r>
                        <a:rPr lang="zh-CN" sz="1200" kern="0" dirty="0">
                          <a:effectLst/>
                          <a:latin typeface="黑体" panose="02010609060101010101" pitchFamily="49" charset="-122"/>
                          <a:ea typeface="黑体" panose="02010609060101010101" pitchFamily="49" charset="-122"/>
                        </a:rPr>
                        <a:t>，</a:t>
                      </a:r>
                      <a:r>
                        <a:rPr lang="en-US" sz="1200" kern="0" dirty="0">
                          <a:effectLst/>
                          <a:latin typeface="黑体" panose="02010609060101010101" pitchFamily="49" charset="-122"/>
                          <a:ea typeface="黑体" panose="02010609060101010101" pitchFamily="49" charset="-122"/>
                        </a:rPr>
                        <a:t>300</a:t>
                      </a:r>
                      <a:r>
                        <a:rPr lang="zh-CN" sz="1200" kern="0" dirty="0">
                          <a:effectLst/>
                          <a:latin typeface="黑体" panose="02010609060101010101" pitchFamily="49" charset="-122"/>
                          <a:ea typeface="黑体" panose="02010609060101010101" pitchFamily="49" charset="-122"/>
                        </a:rPr>
                        <a:t>，</a:t>
                      </a:r>
                      <a:r>
                        <a:rPr lang="en-US" sz="1200" kern="0" dirty="0">
                          <a:effectLst/>
                          <a:latin typeface="黑体" panose="02010609060101010101" pitchFamily="49" charset="-122"/>
                          <a:ea typeface="黑体" panose="02010609060101010101" pitchFamily="49" charset="-122"/>
                        </a:rPr>
                        <a:t>500</a:t>
                      </a:r>
                      <a:r>
                        <a:rPr lang="zh-CN" sz="1200" kern="0" dirty="0">
                          <a:effectLst/>
                          <a:latin typeface="黑体" panose="02010609060101010101" pitchFamily="49" charset="-122"/>
                          <a:ea typeface="黑体" panose="02010609060101010101" pitchFamily="49" charset="-122"/>
                        </a:rPr>
                        <a:t>和</a:t>
                      </a:r>
                      <a:r>
                        <a:rPr lang="en-US" sz="1200" kern="0" dirty="0">
                          <a:effectLst/>
                          <a:latin typeface="黑体" panose="02010609060101010101" pitchFamily="49" charset="-122"/>
                          <a:ea typeface="黑体" panose="02010609060101010101" pitchFamily="49" charset="-122"/>
                        </a:rPr>
                        <a:t>1000mm</a:t>
                      </a:r>
                      <a:r>
                        <a:rPr lang="zh-CN" sz="1200" kern="0" dirty="0">
                          <a:effectLst/>
                          <a:latin typeface="黑体" panose="02010609060101010101" pitchFamily="49" charset="-122"/>
                          <a:ea typeface="黑体" panose="02010609060101010101" pitchFamily="49" charset="-122"/>
                        </a:rPr>
                        <a:t>四种规格，测量精度低。</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1217295">
                <a:tc>
                  <a:txBody>
                    <a:bodyPr/>
                    <a:lstStyle/>
                    <a:p>
                      <a:pPr algn="ctr">
                        <a:lnSpc>
                          <a:spcPct val="115000"/>
                        </a:lnSpc>
                      </a:pPr>
                      <a:r>
                        <a:rPr lang="zh-CN" sz="1200" kern="0">
                          <a:effectLst/>
                        </a:rPr>
                        <a:t>游标卡尺</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306070" algn="ctr">
                        <a:lnSpc>
                          <a:spcPct val="115000"/>
                        </a:lnSpc>
                      </a:pPr>
                      <a:r>
                        <a:rPr lang="en-US" sz="1200" kern="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54000" algn="just">
                        <a:lnSpc>
                          <a:spcPct val="115000"/>
                        </a:lnSpc>
                      </a:pPr>
                      <a:r>
                        <a:rPr lang="zh-CN" sz="1200" kern="0" dirty="0">
                          <a:effectLst/>
                          <a:latin typeface="黑体" panose="02010609060101010101" pitchFamily="49" charset="-122"/>
                          <a:ea typeface="黑体" panose="02010609060101010101" pitchFamily="49" charset="-122"/>
                        </a:rPr>
                        <a:t>工业上常用的测量长度的仪器，测量精度较高的工件。按游标的刻度值来分，游标卡尺又分</a:t>
                      </a:r>
                      <a:r>
                        <a:rPr lang="en-US" sz="1200" kern="0" dirty="0">
                          <a:effectLst/>
                          <a:latin typeface="黑体" panose="02010609060101010101" pitchFamily="49" charset="-122"/>
                          <a:ea typeface="黑体" panose="02010609060101010101" pitchFamily="49" charset="-122"/>
                        </a:rPr>
                        <a:t>0.1</a:t>
                      </a:r>
                      <a:r>
                        <a:rPr lang="zh-CN" sz="1200" kern="0" dirty="0">
                          <a:effectLst/>
                          <a:latin typeface="黑体" panose="02010609060101010101" pitchFamily="49" charset="-122"/>
                          <a:ea typeface="黑体" panose="02010609060101010101" pitchFamily="49" charset="-122"/>
                        </a:rPr>
                        <a:t>、</a:t>
                      </a:r>
                      <a:r>
                        <a:rPr lang="en-US" sz="1200" kern="0" dirty="0">
                          <a:effectLst/>
                          <a:latin typeface="黑体" panose="02010609060101010101" pitchFamily="49" charset="-122"/>
                          <a:ea typeface="黑体" panose="02010609060101010101" pitchFamily="49" charset="-122"/>
                        </a:rPr>
                        <a:t>0.05</a:t>
                      </a:r>
                      <a:r>
                        <a:rPr lang="zh-CN" sz="1200" kern="0" dirty="0">
                          <a:effectLst/>
                          <a:latin typeface="黑体" panose="02010609060101010101" pitchFamily="49" charset="-122"/>
                          <a:ea typeface="黑体" panose="02010609060101010101" pitchFamily="49" charset="-122"/>
                        </a:rPr>
                        <a:t>、</a:t>
                      </a:r>
                      <a:r>
                        <a:rPr lang="en-US" sz="1200" kern="0" dirty="0">
                          <a:effectLst/>
                          <a:latin typeface="黑体" panose="02010609060101010101" pitchFamily="49" charset="-122"/>
                          <a:ea typeface="黑体" panose="02010609060101010101" pitchFamily="49" charset="-122"/>
                        </a:rPr>
                        <a:t>0.02mm</a:t>
                      </a:r>
                      <a:r>
                        <a:rPr lang="zh-CN" sz="1200" kern="0" dirty="0">
                          <a:effectLst/>
                          <a:latin typeface="黑体" panose="02010609060101010101" pitchFamily="49" charset="-122"/>
                          <a:ea typeface="黑体" panose="02010609060101010101" pitchFamily="49" charset="-122"/>
                        </a:rPr>
                        <a:t>三种。</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973455">
                <a:tc>
                  <a:txBody>
                    <a:bodyPr/>
                    <a:lstStyle/>
                    <a:p>
                      <a:pPr algn="ctr">
                        <a:lnSpc>
                          <a:spcPct val="115000"/>
                        </a:lnSpc>
                      </a:pPr>
                      <a:r>
                        <a:rPr lang="zh-CN" sz="1200" kern="0">
                          <a:effectLst/>
                        </a:rPr>
                        <a:t>外径千分尺</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15000"/>
                        </a:lnSpc>
                      </a:pPr>
                      <a:r>
                        <a:rPr lang="en-US" sz="1200" kern="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indent="254000" algn="just">
                        <a:lnSpc>
                          <a:spcPct val="115000"/>
                        </a:lnSpc>
                      </a:pPr>
                      <a:r>
                        <a:rPr lang="zh-CN" sz="1200" kern="0" dirty="0">
                          <a:effectLst/>
                          <a:latin typeface="黑体" panose="02010609060101010101" pitchFamily="49" charset="-122"/>
                          <a:ea typeface="黑体" panose="02010609060101010101" pitchFamily="49" charset="-122"/>
                        </a:rPr>
                        <a:t>长度测量仪器，测量分度值可达</a:t>
                      </a:r>
                      <a:r>
                        <a:rPr lang="en-US" sz="1200" kern="0" dirty="0">
                          <a:effectLst/>
                          <a:latin typeface="黑体" panose="02010609060101010101" pitchFamily="49" charset="-122"/>
                          <a:ea typeface="黑体" panose="02010609060101010101" pitchFamily="49" charset="-122"/>
                        </a:rPr>
                        <a:t>0.01mm</a:t>
                      </a:r>
                      <a:r>
                        <a:rPr lang="zh-CN" sz="1200" kern="0" dirty="0">
                          <a:effectLst/>
                          <a:latin typeface="黑体" panose="02010609060101010101" pitchFamily="49" charset="-122"/>
                          <a:ea typeface="黑体" panose="02010609060101010101" pitchFamily="49" charset="-122"/>
                        </a:rPr>
                        <a:t>，有</a:t>
                      </a:r>
                      <a:r>
                        <a:rPr lang="en-US" sz="1200" kern="0" dirty="0">
                          <a:effectLst/>
                          <a:latin typeface="黑体" panose="02010609060101010101" pitchFamily="49" charset="-122"/>
                          <a:ea typeface="黑体" panose="02010609060101010101" pitchFamily="49" charset="-122"/>
                        </a:rPr>
                        <a:t>0</a:t>
                      </a:r>
                      <a:r>
                        <a:rPr lang="zh-CN" sz="1200" kern="0" dirty="0">
                          <a:effectLst/>
                          <a:latin typeface="黑体" panose="02010609060101010101" pitchFamily="49" charset="-122"/>
                          <a:ea typeface="黑体" panose="02010609060101010101" pitchFamily="49" charset="-122"/>
                        </a:rPr>
                        <a:t>～Ф</a:t>
                      </a:r>
                      <a:r>
                        <a:rPr lang="en-US" sz="1200" kern="0" dirty="0">
                          <a:effectLst/>
                          <a:latin typeface="黑体" panose="02010609060101010101" pitchFamily="49" charset="-122"/>
                          <a:ea typeface="黑体" panose="02010609060101010101" pitchFamily="49" charset="-122"/>
                        </a:rPr>
                        <a:t>25mm</a:t>
                      </a:r>
                      <a:r>
                        <a:rPr lang="zh-CN" sz="1200" kern="0" dirty="0">
                          <a:effectLst/>
                          <a:latin typeface="黑体" panose="02010609060101010101" pitchFamily="49" charset="-122"/>
                          <a:ea typeface="黑体" panose="02010609060101010101" pitchFamily="49" charset="-122"/>
                        </a:rPr>
                        <a:t>、Ф</a:t>
                      </a:r>
                      <a:r>
                        <a:rPr lang="en-US" sz="1200" kern="0" dirty="0">
                          <a:effectLst/>
                          <a:latin typeface="黑体" panose="02010609060101010101" pitchFamily="49" charset="-122"/>
                          <a:ea typeface="黑体" panose="02010609060101010101" pitchFamily="49" charset="-122"/>
                        </a:rPr>
                        <a:t>25</a:t>
                      </a:r>
                      <a:r>
                        <a:rPr lang="zh-CN" sz="1200" kern="0" dirty="0">
                          <a:effectLst/>
                          <a:latin typeface="黑体" panose="02010609060101010101" pitchFamily="49" charset="-122"/>
                          <a:ea typeface="黑体" panose="02010609060101010101" pitchFamily="49" charset="-122"/>
                        </a:rPr>
                        <a:t>～Ф</a:t>
                      </a:r>
                      <a:r>
                        <a:rPr lang="en-US" sz="1200" kern="0" dirty="0">
                          <a:effectLst/>
                          <a:latin typeface="黑体" panose="02010609060101010101" pitchFamily="49" charset="-122"/>
                          <a:ea typeface="黑体" panose="02010609060101010101" pitchFamily="49" charset="-122"/>
                        </a:rPr>
                        <a:t>50mm</a:t>
                      </a:r>
                      <a:r>
                        <a:rPr lang="zh-CN" sz="1200" kern="0" dirty="0">
                          <a:effectLst/>
                          <a:latin typeface="黑体" panose="02010609060101010101" pitchFamily="49" charset="-122"/>
                          <a:ea typeface="黑体" panose="02010609060101010101" pitchFamily="49" charset="-122"/>
                        </a:rPr>
                        <a:t>、Ф</a:t>
                      </a:r>
                      <a:r>
                        <a:rPr lang="en-US" sz="1200" kern="0" dirty="0">
                          <a:effectLst/>
                          <a:latin typeface="黑体" panose="02010609060101010101" pitchFamily="49" charset="-122"/>
                          <a:ea typeface="黑体" panose="02010609060101010101" pitchFamily="49" charset="-122"/>
                        </a:rPr>
                        <a:t>50</a:t>
                      </a:r>
                      <a:r>
                        <a:rPr lang="zh-CN" sz="1200" kern="0" dirty="0">
                          <a:effectLst/>
                          <a:latin typeface="黑体" panose="02010609060101010101" pitchFamily="49" charset="-122"/>
                          <a:ea typeface="黑体" panose="02010609060101010101" pitchFamily="49" charset="-122"/>
                        </a:rPr>
                        <a:t>～Ф</a:t>
                      </a:r>
                      <a:r>
                        <a:rPr lang="en-US" sz="1200" kern="0" dirty="0">
                          <a:effectLst/>
                          <a:latin typeface="黑体" panose="02010609060101010101" pitchFamily="49" charset="-122"/>
                          <a:ea typeface="黑体" panose="02010609060101010101" pitchFamily="49" charset="-122"/>
                        </a:rPr>
                        <a:t>75mm</a:t>
                      </a:r>
                      <a:r>
                        <a:rPr lang="zh-CN" sz="1200" kern="0" dirty="0">
                          <a:effectLst/>
                          <a:latin typeface="黑体" panose="02010609060101010101" pitchFamily="49" charset="-122"/>
                          <a:ea typeface="黑体" panose="02010609060101010101" pitchFamily="49" charset="-122"/>
                        </a:rPr>
                        <a:t>等多种规格，测量精度高。</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bl>
          </a:graphicData>
        </a:graphic>
      </p:graphicFrame>
      <p:pic>
        <p:nvPicPr>
          <p:cNvPr id="13" name="图片 12"/>
          <p:cNvPicPr/>
          <p:nvPr/>
        </p:nvPicPr>
        <p:blipFill>
          <a:blip r:embed="rId3" cstate="print">
            <a:extLst>
              <a:ext uri="{28A0092B-C50C-407E-A947-70E740481C1C}">
                <a14:useLocalDpi xmlns:a14="http://schemas.microsoft.com/office/drawing/2010/main" val="0"/>
              </a:ext>
            </a:extLst>
          </a:blip>
          <a:srcRect/>
          <a:stretch>
            <a:fillRect/>
          </a:stretch>
        </p:blipFill>
        <p:spPr>
          <a:xfrm>
            <a:off x="2411870" y="3579482"/>
            <a:ext cx="2213615" cy="705237"/>
          </a:xfrm>
          <a:prstGeom prst="rect">
            <a:avLst/>
          </a:prstGeom>
          <a:noFill/>
          <a:ln>
            <a:noFill/>
          </a:ln>
        </p:spPr>
      </p:pic>
      <p:pic>
        <p:nvPicPr>
          <p:cNvPr id="14" name="图片 13"/>
          <p:cNvPicPr/>
          <p:nvPr/>
        </p:nvPicPr>
        <p:blipFill>
          <a:blip r:embed="rId4" cstate="print">
            <a:extLst>
              <a:ext uri="{28A0092B-C50C-407E-A947-70E740481C1C}">
                <a14:useLocalDpi xmlns:a14="http://schemas.microsoft.com/office/drawing/2010/main" val="0"/>
              </a:ext>
            </a:extLst>
          </a:blip>
          <a:srcRect/>
          <a:stretch>
            <a:fillRect/>
          </a:stretch>
        </p:blipFill>
        <p:spPr>
          <a:xfrm>
            <a:off x="2411777" y="2499565"/>
            <a:ext cx="2339975" cy="712470"/>
          </a:xfrm>
          <a:prstGeom prst="rect">
            <a:avLst/>
          </a:prstGeom>
          <a:noFill/>
          <a:ln>
            <a:noFill/>
          </a:ln>
        </p:spPr>
      </p:pic>
      <p:pic>
        <p:nvPicPr>
          <p:cNvPr id="17" name="图片 16"/>
          <p:cNvPicPr/>
          <p:nvPr/>
        </p:nvPicPr>
        <p:blipFill>
          <a:blip r:embed="rId5" cstate="print">
            <a:extLst>
              <a:ext uri="{28A0092B-C50C-407E-A947-70E740481C1C}">
                <a14:useLocalDpi xmlns:a14="http://schemas.microsoft.com/office/drawing/2010/main" val="0"/>
              </a:ext>
            </a:extLst>
          </a:blip>
          <a:srcRect/>
          <a:stretch>
            <a:fillRect/>
          </a:stretch>
        </p:blipFill>
        <p:spPr>
          <a:xfrm>
            <a:off x="2339339" y="1720516"/>
            <a:ext cx="2383155" cy="229870"/>
          </a:xfrm>
          <a:prstGeom prst="rect">
            <a:avLst/>
          </a:prstGeom>
          <a:noFill/>
          <a:ln>
            <a:noFill/>
          </a:ln>
        </p:spPr>
      </p:pic>
      <p:sp>
        <p:nvSpPr>
          <p:cNvPr id="7" name="文本框 6">
            <a:extLst>
              <a:ext uri="{FF2B5EF4-FFF2-40B4-BE49-F238E27FC236}">
                <a16:creationId xmlns:a16="http://schemas.microsoft.com/office/drawing/2014/main" id="{AC90AEE6-B8B2-4953-973D-6DAC7D9D9C35}"/>
              </a:ext>
            </a:extLst>
          </p:cNvPr>
          <p:cNvSpPr txBox="1"/>
          <p:nvPr/>
        </p:nvSpPr>
        <p:spPr>
          <a:xfrm>
            <a:off x="1445896" y="751182"/>
            <a:ext cx="4890052" cy="369332"/>
          </a:xfrm>
          <a:prstGeom prst="rect">
            <a:avLst/>
          </a:prstGeom>
          <a:noFill/>
        </p:spPr>
        <p:txBody>
          <a:bodyPr wrap="square">
            <a:spAutoFit/>
          </a:bodyPr>
          <a:lstStyle/>
          <a:p>
            <a:r>
              <a:rPr lang="zh-CN" altLang="en-US" dirty="0">
                <a:effectLst/>
                <a:latin typeface="宋体" panose="02010600030101010101" pitchFamily="2" charset="-122"/>
                <a:ea typeface="宋体" panose="02010600030101010101" pitchFamily="2" charset="-122"/>
              </a:rPr>
              <a:t>五、量具选择</a:t>
            </a:r>
            <a:endParaRPr lang="zh-CN" altLang="en-US" dirty="0">
              <a:latin typeface="宋体" panose="02010600030101010101" pitchFamily="2" charset="-122"/>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259632" y="655523"/>
            <a:ext cx="6120680" cy="384721"/>
          </a:xfrm>
          <a:prstGeom prst="rect">
            <a:avLst/>
          </a:prstGeom>
          <a:noFill/>
        </p:spPr>
        <p:txBody>
          <a:bodyPr wrap="square">
            <a:spAutoFit/>
          </a:bodyPr>
          <a:lstStyle/>
          <a:p>
            <a:pPr indent="306070" algn="just">
              <a:lnSpc>
                <a:spcPct val="150000"/>
              </a:lnSpc>
            </a:pPr>
            <a:r>
              <a:rPr lang="en-US" altLang="zh-CN" sz="1400" b="1" kern="100" dirty="0">
                <a:effectLst/>
                <a:latin typeface="华文宋体" panose="02010600040101010101" charset="-122"/>
                <a:ea typeface="华文宋体" panose="02010600040101010101" charset="-122"/>
                <a:cs typeface="华文宋体" panose="02010600040101010101" charset="-122"/>
              </a:rPr>
              <a:t>1.</a:t>
            </a:r>
            <a:r>
              <a:rPr lang="zh-CN" altLang="zh-CN" sz="1400" b="1" kern="100" dirty="0">
                <a:solidFill>
                  <a:srgbClr val="FF0000"/>
                </a:solidFill>
                <a:effectLst/>
                <a:latin typeface="宋体" panose="02010600030101010101" pitchFamily="2" charset="-122"/>
                <a:ea typeface="宋体" panose="02010600030101010101" pitchFamily="2" charset="-122"/>
                <a:cs typeface="华文宋体" panose="02010600040101010101" charset="-122"/>
              </a:rPr>
              <a:t>刀具选择</a:t>
            </a:r>
          </a:p>
        </p:txBody>
      </p:sp>
      <p:graphicFrame>
        <p:nvGraphicFramePr>
          <p:cNvPr id="5" name="表格 4"/>
          <p:cNvGraphicFramePr>
            <a:graphicFrameLocks noGrp="1"/>
          </p:cNvGraphicFramePr>
          <p:nvPr/>
        </p:nvGraphicFramePr>
        <p:xfrm>
          <a:off x="1677131" y="1205648"/>
          <a:ext cx="5507373" cy="1295676"/>
        </p:xfrm>
        <a:graphic>
          <a:graphicData uri="http://schemas.openxmlformats.org/drawingml/2006/table">
            <a:tbl>
              <a:tblPr firstRow="1" firstCol="1" bandRow="1">
                <a:tableStyleId>{5C22544A-7EE6-4342-B048-85BDC9FD1C3A}</a:tableStyleId>
              </a:tblPr>
              <a:tblGrid>
                <a:gridCol w="442793">
                  <a:extLst>
                    <a:ext uri="{9D8B030D-6E8A-4147-A177-3AD203B41FA5}">
                      <a16:colId xmlns:a16="http://schemas.microsoft.com/office/drawing/2014/main" val="20000"/>
                    </a:ext>
                  </a:extLst>
                </a:gridCol>
                <a:gridCol w="478039">
                  <a:extLst>
                    <a:ext uri="{9D8B030D-6E8A-4147-A177-3AD203B41FA5}">
                      <a16:colId xmlns:a16="http://schemas.microsoft.com/office/drawing/2014/main" val="20001"/>
                    </a:ext>
                  </a:extLst>
                </a:gridCol>
                <a:gridCol w="1022169">
                  <a:extLst>
                    <a:ext uri="{9D8B030D-6E8A-4147-A177-3AD203B41FA5}">
                      <a16:colId xmlns:a16="http://schemas.microsoft.com/office/drawing/2014/main" val="20002"/>
                    </a:ext>
                  </a:extLst>
                </a:gridCol>
                <a:gridCol w="1277711">
                  <a:extLst>
                    <a:ext uri="{9D8B030D-6E8A-4147-A177-3AD203B41FA5}">
                      <a16:colId xmlns:a16="http://schemas.microsoft.com/office/drawing/2014/main" val="20003"/>
                    </a:ext>
                  </a:extLst>
                </a:gridCol>
                <a:gridCol w="1069532">
                  <a:extLst>
                    <a:ext uri="{9D8B030D-6E8A-4147-A177-3AD203B41FA5}">
                      <a16:colId xmlns:a16="http://schemas.microsoft.com/office/drawing/2014/main" val="20004"/>
                    </a:ext>
                  </a:extLst>
                </a:gridCol>
                <a:gridCol w="685117">
                  <a:extLst>
                    <a:ext uri="{9D8B030D-6E8A-4147-A177-3AD203B41FA5}">
                      <a16:colId xmlns:a16="http://schemas.microsoft.com/office/drawing/2014/main" val="20005"/>
                    </a:ext>
                  </a:extLst>
                </a:gridCol>
                <a:gridCol w="532012">
                  <a:extLst>
                    <a:ext uri="{9D8B030D-6E8A-4147-A177-3AD203B41FA5}">
                      <a16:colId xmlns:a16="http://schemas.microsoft.com/office/drawing/2014/main" val="20006"/>
                    </a:ext>
                  </a:extLst>
                </a:gridCol>
              </a:tblGrid>
              <a:tr h="636998">
                <a:tc>
                  <a:txBody>
                    <a:bodyPr/>
                    <a:lstStyle/>
                    <a:p>
                      <a:pPr algn="ctr">
                        <a:lnSpc>
                          <a:spcPts val="1200"/>
                        </a:lnSpc>
                      </a:pPr>
                      <a:r>
                        <a:rPr lang="zh-CN" sz="1200" kern="100">
                          <a:effectLst/>
                        </a:rPr>
                        <a:t>序号</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ts val="1200"/>
                        </a:lnSpc>
                      </a:pPr>
                      <a:r>
                        <a:rPr lang="zh-CN" sz="1200" kern="100">
                          <a:effectLst/>
                        </a:rPr>
                        <a:t>刀具号</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ts val="1200"/>
                        </a:lnSpc>
                      </a:pPr>
                      <a:r>
                        <a:rPr lang="zh-CN" sz="1200" kern="100" dirty="0">
                          <a:effectLst/>
                        </a:rPr>
                        <a:t>刀具名称</a:t>
                      </a:r>
                      <a:endParaRPr lang="zh-CN" sz="12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ts val="1200"/>
                        </a:lnSpc>
                      </a:pPr>
                      <a:r>
                        <a:rPr lang="zh-CN" sz="1200" kern="100">
                          <a:effectLst/>
                        </a:rPr>
                        <a:t>刀片</a:t>
                      </a:r>
                      <a:r>
                        <a:rPr lang="en-US" sz="1200" kern="100">
                          <a:effectLst/>
                        </a:rPr>
                        <a:t>/</a:t>
                      </a:r>
                      <a:r>
                        <a:rPr lang="zh-CN" sz="1200" kern="100">
                          <a:effectLst/>
                        </a:rPr>
                        <a:t>刀具规格</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ts val="1200"/>
                        </a:lnSpc>
                      </a:pPr>
                      <a:r>
                        <a:rPr lang="zh-CN" sz="1200" kern="100">
                          <a:effectLst/>
                        </a:rPr>
                        <a:t>刀尖圆弧</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ts val="1200"/>
                        </a:lnSpc>
                      </a:pPr>
                      <a:r>
                        <a:rPr lang="zh-CN" sz="1200" kern="100">
                          <a:effectLst/>
                        </a:rPr>
                        <a:t>刀具材料</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ts val="1200"/>
                        </a:lnSpc>
                      </a:pPr>
                      <a:r>
                        <a:rPr lang="zh-CN" sz="1200" kern="100">
                          <a:effectLst/>
                        </a:rPr>
                        <a:t>备注</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658678">
                <a:tc>
                  <a:txBody>
                    <a:bodyPr/>
                    <a:lstStyle/>
                    <a:p>
                      <a:pPr algn="ctr">
                        <a:lnSpc>
                          <a:spcPct val="115000"/>
                        </a:lnSpc>
                      </a:pPr>
                      <a:r>
                        <a:rPr lang="en-US" sz="1200" kern="100">
                          <a:effectLst/>
                        </a:rPr>
                        <a:t>1</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rPr>
                        <a:t>T01</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rPr>
                        <a:t>外圆车刀</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rPr>
                        <a:t>35</a:t>
                      </a:r>
                      <a:r>
                        <a:rPr lang="zh-CN" sz="1200" kern="100">
                          <a:effectLst/>
                        </a:rPr>
                        <a:t>°</a:t>
                      </a:r>
                      <a:r>
                        <a:rPr lang="en-US" sz="1200" kern="100">
                          <a:effectLst/>
                        </a:rPr>
                        <a:t>V</a:t>
                      </a:r>
                      <a:r>
                        <a:rPr lang="zh-CN" sz="1200" kern="100">
                          <a:effectLst/>
                        </a:rPr>
                        <a:t>形刀片</a:t>
                      </a:r>
                      <a:r>
                        <a:rPr lang="en-US" sz="1200" kern="100">
                          <a:effectLst/>
                        </a:rPr>
                        <a:t>/20</a:t>
                      </a:r>
                      <a:r>
                        <a:rPr lang="zh-CN" sz="1200" kern="100">
                          <a:effectLst/>
                        </a:rPr>
                        <a:t>×</a:t>
                      </a:r>
                      <a:r>
                        <a:rPr lang="en-US" sz="1200" kern="100">
                          <a:effectLst/>
                        </a:rPr>
                        <a:t>20</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dirty="0">
                          <a:effectLst/>
                        </a:rPr>
                        <a:t>R=0.4</a:t>
                      </a:r>
                      <a:endParaRPr lang="zh-CN" sz="12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rPr>
                        <a:t>YT15</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dirty="0">
                          <a:effectLst/>
                        </a:rPr>
                        <a:t>93</a:t>
                      </a:r>
                      <a:r>
                        <a:rPr lang="zh-CN" sz="1200" kern="100" dirty="0">
                          <a:effectLst/>
                        </a:rPr>
                        <a:t>°</a:t>
                      </a:r>
                      <a:endParaRPr lang="zh-CN" sz="12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bl>
          </a:graphicData>
        </a:graphic>
      </p:graphicFrame>
      <p:sp>
        <p:nvSpPr>
          <p:cNvPr id="18" name="文本框 17"/>
          <p:cNvSpPr txBox="1"/>
          <p:nvPr/>
        </p:nvSpPr>
        <p:spPr>
          <a:xfrm>
            <a:off x="1331640" y="2501324"/>
            <a:ext cx="5012634" cy="586105"/>
          </a:xfrm>
          <a:prstGeom prst="rect">
            <a:avLst/>
          </a:prstGeom>
          <a:noFill/>
        </p:spPr>
        <p:txBody>
          <a:bodyPr wrap="square">
            <a:spAutoFit/>
          </a:bodyPr>
          <a:lstStyle/>
          <a:p>
            <a:pPr indent="267970" algn="just">
              <a:lnSpc>
                <a:spcPct val="115000"/>
              </a:lnSpc>
            </a:pPr>
            <a:r>
              <a:rPr lang="en-US" altLang="zh-CN" sz="1400" b="1" kern="100" dirty="0">
                <a:effectLst/>
                <a:latin typeface="华文宋体" panose="02010600040101010101" charset="-122"/>
                <a:ea typeface="华文宋体" panose="02010600040101010101" charset="-122"/>
                <a:cs typeface="华文宋体" panose="02010600040101010101" charset="-122"/>
              </a:rPr>
              <a:t>2.</a:t>
            </a:r>
            <a:r>
              <a:rPr lang="zh-CN" altLang="zh-CN" sz="1400" b="1" kern="100" dirty="0">
                <a:solidFill>
                  <a:srgbClr val="FF0000"/>
                </a:solidFill>
                <a:effectLst/>
                <a:latin typeface="宋体" panose="02010600030101010101" pitchFamily="2" charset="-122"/>
                <a:ea typeface="宋体" panose="02010600030101010101" pitchFamily="2" charset="-122"/>
                <a:cs typeface="华文宋体" panose="02010600040101010101" charset="-122"/>
              </a:rPr>
              <a:t>量具选择</a:t>
            </a:r>
            <a:endParaRPr lang="zh-CN" altLang="zh-CN" sz="1400" kern="100" dirty="0">
              <a:solidFill>
                <a:srgbClr val="FF0000"/>
              </a:solidFill>
              <a:effectLst/>
              <a:latin typeface="宋体" panose="02010600030101010101" pitchFamily="2" charset="-122"/>
              <a:ea typeface="宋体" panose="02010600030101010101" pitchFamily="2" charset="-122"/>
              <a:cs typeface="华文宋体" panose="02010600040101010101" charset="-122"/>
            </a:endParaRPr>
          </a:p>
          <a:p>
            <a:pPr indent="266700" algn="just">
              <a:lnSpc>
                <a:spcPct val="115000"/>
              </a:lnSpc>
            </a:pPr>
            <a:endParaRPr lang="zh-CN" altLang="zh-CN" sz="1400" kern="100" dirty="0">
              <a:effectLst/>
              <a:latin typeface="华文宋体" panose="02010600040101010101" charset="-122"/>
              <a:ea typeface="华文宋体" panose="02010600040101010101" charset="-122"/>
              <a:cs typeface="华文宋体" panose="02010600040101010101" charset="-122"/>
            </a:endParaRPr>
          </a:p>
        </p:txBody>
      </p:sp>
      <p:graphicFrame>
        <p:nvGraphicFramePr>
          <p:cNvPr id="19" name="表格 18"/>
          <p:cNvGraphicFramePr>
            <a:graphicFrameLocks noGrp="1"/>
          </p:cNvGraphicFramePr>
          <p:nvPr/>
        </p:nvGraphicFramePr>
        <p:xfrm>
          <a:off x="1691429" y="2859088"/>
          <a:ext cx="5487157" cy="1649528"/>
        </p:xfrm>
        <a:graphic>
          <a:graphicData uri="http://schemas.openxmlformats.org/drawingml/2006/table">
            <a:tbl>
              <a:tblPr firstRow="1" firstCol="1" bandRow="1">
                <a:tableStyleId>{5C22544A-7EE6-4342-B048-85BDC9FD1C3A}</a:tableStyleId>
              </a:tblPr>
              <a:tblGrid>
                <a:gridCol w="725552">
                  <a:extLst>
                    <a:ext uri="{9D8B030D-6E8A-4147-A177-3AD203B41FA5}">
                      <a16:colId xmlns:a16="http://schemas.microsoft.com/office/drawing/2014/main" val="20000"/>
                    </a:ext>
                  </a:extLst>
                </a:gridCol>
                <a:gridCol w="1178540">
                  <a:extLst>
                    <a:ext uri="{9D8B030D-6E8A-4147-A177-3AD203B41FA5}">
                      <a16:colId xmlns:a16="http://schemas.microsoft.com/office/drawing/2014/main" val="20001"/>
                    </a:ext>
                  </a:extLst>
                </a:gridCol>
                <a:gridCol w="1485866">
                  <a:extLst>
                    <a:ext uri="{9D8B030D-6E8A-4147-A177-3AD203B41FA5}">
                      <a16:colId xmlns:a16="http://schemas.microsoft.com/office/drawing/2014/main" val="20002"/>
                    </a:ext>
                  </a:extLst>
                </a:gridCol>
                <a:gridCol w="833422">
                  <a:extLst>
                    <a:ext uri="{9D8B030D-6E8A-4147-A177-3AD203B41FA5}">
                      <a16:colId xmlns:a16="http://schemas.microsoft.com/office/drawing/2014/main" val="20003"/>
                    </a:ext>
                  </a:extLst>
                </a:gridCol>
                <a:gridCol w="1263777">
                  <a:extLst>
                    <a:ext uri="{9D8B030D-6E8A-4147-A177-3AD203B41FA5}">
                      <a16:colId xmlns:a16="http://schemas.microsoft.com/office/drawing/2014/main" val="20004"/>
                    </a:ext>
                  </a:extLst>
                </a:gridCol>
              </a:tblGrid>
              <a:tr h="323363">
                <a:tc>
                  <a:txBody>
                    <a:bodyPr/>
                    <a:lstStyle/>
                    <a:p>
                      <a:pPr algn="ctr">
                        <a:lnSpc>
                          <a:spcPct val="115000"/>
                        </a:lnSpc>
                      </a:pPr>
                      <a:r>
                        <a:rPr lang="zh-CN" sz="1200" kern="100">
                          <a:effectLst/>
                        </a:rPr>
                        <a:t>序号</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dirty="0">
                          <a:effectLst/>
                        </a:rPr>
                        <a:t>名称</a:t>
                      </a:r>
                      <a:endParaRPr lang="zh-CN" sz="12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rPr>
                        <a:t>规格</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rPr>
                        <a:t>数量</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rPr>
                        <a:t>备注</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334406">
                <a:tc>
                  <a:txBody>
                    <a:bodyPr/>
                    <a:lstStyle/>
                    <a:p>
                      <a:pPr algn="ctr">
                        <a:lnSpc>
                          <a:spcPct val="115000"/>
                        </a:lnSpc>
                      </a:pPr>
                      <a:r>
                        <a:rPr lang="en-US" sz="1200" kern="100">
                          <a:effectLst/>
                        </a:rPr>
                        <a:t>1</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rPr>
                        <a:t>钢直尺</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rPr>
                        <a:t>0</a:t>
                      </a:r>
                      <a:r>
                        <a:rPr lang="zh-CN" sz="1200" kern="100">
                          <a:effectLst/>
                        </a:rPr>
                        <a:t>～</a:t>
                      </a:r>
                      <a:r>
                        <a:rPr lang="en-US" sz="1200" kern="100">
                          <a:effectLst/>
                        </a:rPr>
                        <a:t>150mm</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rPr>
                        <a:t>1</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rPr>
                        <a:t>测长度</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668396">
                <a:tc>
                  <a:txBody>
                    <a:bodyPr/>
                    <a:lstStyle/>
                    <a:p>
                      <a:pPr algn="ctr">
                        <a:lnSpc>
                          <a:spcPct val="115000"/>
                        </a:lnSpc>
                      </a:pPr>
                      <a:r>
                        <a:rPr lang="en-US" sz="1200" kern="100">
                          <a:effectLst/>
                        </a:rPr>
                        <a:t>2</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rPr>
                        <a:t>游标卡尺</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rPr>
                        <a:t>0</a:t>
                      </a:r>
                      <a:r>
                        <a:rPr lang="zh-CN" sz="1200" kern="100">
                          <a:effectLst/>
                        </a:rPr>
                        <a:t>～</a:t>
                      </a:r>
                      <a:r>
                        <a:rPr lang="en-US" sz="1200" kern="100">
                          <a:effectLst/>
                        </a:rPr>
                        <a:t>125mm</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rPr>
                        <a:t>1</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dirty="0">
                          <a:effectLst/>
                        </a:rPr>
                        <a:t>测外圆、长度</a:t>
                      </a:r>
                      <a:endParaRPr lang="zh-CN" sz="12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323363">
                <a:tc>
                  <a:txBody>
                    <a:bodyPr/>
                    <a:lstStyle/>
                    <a:p>
                      <a:pPr algn="ctr">
                        <a:lnSpc>
                          <a:spcPct val="115000"/>
                        </a:lnSpc>
                      </a:pPr>
                      <a:r>
                        <a:rPr lang="en-US" sz="1200" kern="100">
                          <a:effectLst/>
                        </a:rPr>
                        <a:t>3</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rPr>
                        <a:t>外径千分尺</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rPr>
                        <a:t>Ф</a:t>
                      </a:r>
                      <a:r>
                        <a:rPr lang="en-US" sz="1200" kern="100">
                          <a:effectLst/>
                        </a:rPr>
                        <a:t>25</a:t>
                      </a:r>
                      <a:r>
                        <a:rPr lang="zh-CN" sz="1200" kern="100">
                          <a:effectLst/>
                        </a:rPr>
                        <a:t>～Ф</a:t>
                      </a:r>
                      <a:r>
                        <a:rPr lang="en-US" sz="1200" kern="100">
                          <a:effectLst/>
                        </a:rPr>
                        <a:t>50mm</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rPr>
                        <a:t>1</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dirty="0">
                          <a:effectLst/>
                        </a:rPr>
                        <a:t>测外圆</a:t>
                      </a:r>
                      <a:endParaRPr lang="zh-CN" sz="12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331640" y="895032"/>
            <a:ext cx="5472608" cy="586105"/>
          </a:xfrm>
          <a:prstGeom prst="rect">
            <a:avLst/>
          </a:prstGeom>
          <a:noFill/>
        </p:spPr>
        <p:txBody>
          <a:bodyPr wrap="square">
            <a:spAutoFit/>
          </a:bodyPr>
          <a:lstStyle/>
          <a:p>
            <a:pPr indent="267970" algn="just">
              <a:lnSpc>
                <a:spcPct val="115000"/>
              </a:lnSpc>
            </a:pPr>
            <a:r>
              <a:rPr lang="en-US" altLang="zh-CN" sz="1400" b="1" kern="100" dirty="0">
                <a:effectLst/>
                <a:latin typeface="华文宋体" panose="02010600040101010101" charset="-122"/>
                <a:ea typeface="华文宋体" panose="02010600040101010101" charset="-122"/>
                <a:cs typeface="华文宋体" panose="02010600040101010101" charset="-122"/>
              </a:rPr>
              <a:t>3.</a:t>
            </a:r>
            <a:r>
              <a:rPr lang="zh-CN" altLang="zh-CN" sz="1400" b="1" kern="100" dirty="0">
                <a:solidFill>
                  <a:srgbClr val="FF0000"/>
                </a:solidFill>
                <a:effectLst/>
                <a:latin typeface="宋体" panose="02010600030101010101" pitchFamily="2" charset="-122"/>
                <a:ea typeface="宋体" panose="02010600030101010101" pitchFamily="2" charset="-122"/>
                <a:cs typeface="华文宋体" panose="02010600040101010101" charset="-122"/>
              </a:rPr>
              <a:t>工艺路线分析</a:t>
            </a:r>
            <a:endParaRPr lang="zh-CN" altLang="zh-CN" sz="1400" kern="100" dirty="0">
              <a:solidFill>
                <a:srgbClr val="FF0000"/>
              </a:solidFill>
              <a:effectLst/>
              <a:latin typeface="宋体" panose="02010600030101010101" pitchFamily="2" charset="-122"/>
              <a:ea typeface="宋体" panose="02010600030101010101" pitchFamily="2" charset="-122"/>
              <a:cs typeface="华文宋体" panose="02010600040101010101" charset="-122"/>
            </a:endParaRPr>
          </a:p>
          <a:p>
            <a:pPr indent="267970" algn="just">
              <a:lnSpc>
                <a:spcPct val="115000"/>
              </a:lnSpc>
            </a:pPr>
            <a:endParaRPr lang="zh-CN" altLang="zh-CN" sz="1400" kern="100" dirty="0">
              <a:effectLst/>
              <a:latin typeface="华文宋体" panose="02010600040101010101" charset="-122"/>
              <a:ea typeface="华文宋体" panose="02010600040101010101" charset="-122"/>
              <a:cs typeface="华文宋体" panose="02010600040101010101" charset="-122"/>
            </a:endParaRPr>
          </a:p>
        </p:txBody>
      </p:sp>
      <p:sp>
        <p:nvSpPr>
          <p:cNvPr id="13" name="文本框 12"/>
          <p:cNvSpPr txBox="1"/>
          <p:nvPr/>
        </p:nvSpPr>
        <p:spPr>
          <a:xfrm>
            <a:off x="1619250" y="3796030"/>
            <a:ext cx="1452880" cy="285115"/>
          </a:xfrm>
          <a:prstGeom prst="rect">
            <a:avLst/>
          </a:prstGeom>
          <a:noFill/>
        </p:spPr>
        <p:txBody>
          <a:bodyPr wrap="square">
            <a:spAutoFit/>
          </a:bodyPr>
          <a:lstStyle/>
          <a:p>
            <a:pPr indent="266700" algn="just">
              <a:lnSpc>
                <a:spcPct val="115000"/>
              </a:lnSpc>
            </a:pPr>
            <a:r>
              <a:rPr lang="zh-CN" altLang="zh-CN" sz="1100" kern="100" dirty="0">
                <a:solidFill>
                  <a:srgbClr val="FF0000"/>
                </a:solidFill>
                <a:effectLst/>
                <a:latin typeface="Calibri" panose="020F0502020204030204" pitchFamily="34" charset="0"/>
                <a:ea typeface="黑体" panose="02010609060101010101" pitchFamily="49" charset="-122"/>
                <a:cs typeface="Times New Roman" panose="02020603050405020304" pitchFamily="18" charset="0"/>
              </a:rPr>
              <a:t>粗加工路线</a:t>
            </a:r>
            <a:endParaRPr lang="zh-CN" altLang="zh-CN" sz="1200" kern="100" dirty="0">
              <a:effectLst/>
              <a:latin typeface="Calibri" panose="020F0502020204030204" pitchFamily="34" charset="0"/>
              <a:ea typeface="黑体" panose="02010609060101010101" pitchFamily="49" charset="-122"/>
              <a:cs typeface="Times New Roman" panose="02020603050405020304" pitchFamily="18" charset="0"/>
            </a:endParaRPr>
          </a:p>
        </p:txBody>
      </p:sp>
      <p:pic>
        <p:nvPicPr>
          <p:cNvPr id="14" name="图片 13"/>
          <p:cNvPicPr/>
          <p:nvPr/>
        </p:nvPicPr>
        <p:blipFill>
          <a:blip r:embed="rId2">
            <a:extLst>
              <a:ext uri="{28A0092B-C50C-407E-A947-70E740481C1C}">
                <a14:useLocalDpi xmlns:a14="http://schemas.microsoft.com/office/drawing/2010/main" val="0"/>
              </a:ext>
            </a:extLst>
          </a:blip>
          <a:srcRect/>
          <a:stretch>
            <a:fillRect/>
          </a:stretch>
        </p:blipFill>
        <p:spPr>
          <a:xfrm>
            <a:off x="1453515" y="1275715"/>
            <a:ext cx="3293745" cy="2117725"/>
          </a:xfrm>
          <a:prstGeom prst="rect">
            <a:avLst/>
          </a:prstGeom>
          <a:noFill/>
          <a:ln>
            <a:noFill/>
          </a:ln>
        </p:spPr>
      </p:pic>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4787900" y="1275715"/>
            <a:ext cx="3597275" cy="2022475"/>
          </a:xfrm>
          <a:prstGeom prst="rect">
            <a:avLst/>
          </a:prstGeom>
          <a:noFill/>
          <a:ln>
            <a:noFill/>
          </a:ln>
        </p:spPr>
      </p:pic>
      <p:sp>
        <p:nvSpPr>
          <p:cNvPr id="2" name="文本框 1"/>
          <p:cNvSpPr txBox="1"/>
          <p:nvPr/>
        </p:nvSpPr>
        <p:spPr>
          <a:xfrm>
            <a:off x="5363845" y="3651885"/>
            <a:ext cx="1350645" cy="303530"/>
          </a:xfrm>
          <a:prstGeom prst="rect">
            <a:avLst/>
          </a:prstGeom>
          <a:noFill/>
        </p:spPr>
        <p:txBody>
          <a:bodyPr wrap="square">
            <a:spAutoFit/>
          </a:bodyPr>
          <a:lstStyle/>
          <a:p>
            <a:pPr indent="266700" algn="just">
              <a:lnSpc>
                <a:spcPct val="115000"/>
              </a:lnSpc>
            </a:pPr>
            <a:r>
              <a:rPr lang="zh-CN" altLang="zh-CN" sz="1200" kern="100" dirty="0">
                <a:solidFill>
                  <a:srgbClr val="FF0000"/>
                </a:solidFill>
                <a:effectLst/>
                <a:latin typeface="Calibri" panose="020F0502020204030204" pitchFamily="34" charset="0"/>
                <a:ea typeface="黑体" panose="02010609060101010101" pitchFamily="49" charset="-122"/>
                <a:cs typeface="Times New Roman" panose="02020603050405020304" pitchFamily="18" charset="0"/>
              </a:rPr>
              <a:t>精加工路线</a:t>
            </a:r>
            <a:endParaRPr lang="zh-CN" altLang="zh-CN" sz="1200" kern="100" dirty="0">
              <a:effectLst/>
              <a:latin typeface="Calibri" panose="020F0502020204030204" pitchFamily="34" charset="0"/>
              <a:ea typeface="黑体" panose="02010609060101010101" pitchFamily="49" charset="-122"/>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p:nvPr/>
        </p:nvPicPr>
        <p:blipFill>
          <a:blip r:embed="rId2"/>
          <a:stretch>
            <a:fillRect/>
          </a:stretch>
        </p:blipFill>
        <p:spPr>
          <a:xfrm>
            <a:off x="1747559" y="2965066"/>
            <a:ext cx="2531110" cy="1830070"/>
          </a:xfrm>
          <a:prstGeom prst="rect">
            <a:avLst/>
          </a:prstGeom>
        </p:spPr>
      </p:pic>
      <p:sp>
        <p:nvSpPr>
          <p:cNvPr id="13" name="文本框 12"/>
          <p:cNvSpPr txBox="1"/>
          <p:nvPr/>
        </p:nvSpPr>
        <p:spPr>
          <a:xfrm>
            <a:off x="1547664" y="771879"/>
            <a:ext cx="1849332" cy="308482"/>
          </a:xfrm>
          <a:prstGeom prst="rect">
            <a:avLst/>
          </a:prstGeom>
          <a:noFill/>
        </p:spPr>
        <p:txBody>
          <a:bodyPr wrap="square">
            <a:spAutoFit/>
          </a:bodyPr>
          <a:lstStyle/>
          <a:p>
            <a:pPr indent="266700" algn="just">
              <a:lnSpc>
                <a:spcPct val="115000"/>
              </a:lnSpc>
            </a:pPr>
            <a:r>
              <a:rPr lang="en-US" altLang="zh-CN" sz="14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4.</a:t>
            </a:r>
            <a:r>
              <a:rPr lang="zh-CN" altLang="en-US" sz="14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装夹示意图</a:t>
            </a:r>
            <a:endParaRPr lang="zh-CN" altLang="zh-CN" sz="1400" kern="100" dirty="0">
              <a:solidFill>
                <a:srgbClr val="FF0000"/>
              </a:solidFill>
              <a:effectLst/>
              <a:latin typeface="黑体" panose="02010609060101010101" pitchFamily="49" charset="-122"/>
              <a:ea typeface="黑体" panose="02010609060101010101" pitchFamily="49" charset="-122"/>
              <a:cs typeface="Times New Roman" panose="02020603050405020304" pitchFamily="18" charset="0"/>
            </a:endParaRPr>
          </a:p>
        </p:txBody>
      </p:sp>
      <p:pic>
        <p:nvPicPr>
          <p:cNvPr id="14" name="图片 13"/>
          <p:cNvPicPr/>
          <p:nvPr/>
        </p:nvPicPr>
        <p:blipFill>
          <a:blip r:embed="rId3"/>
          <a:stretch>
            <a:fillRect/>
          </a:stretch>
        </p:blipFill>
        <p:spPr>
          <a:xfrm>
            <a:off x="1693843" y="1143081"/>
            <a:ext cx="2642870" cy="1779270"/>
          </a:xfrm>
          <a:prstGeom prst="rect">
            <a:avLst/>
          </a:prstGeom>
        </p:spPr>
      </p:pic>
      <p:pic>
        <p:nvPicPr>
          <p:cNvPr id="15" name="图片 14"/>
          <p:cNvPicPr/>
          <p:nvPr/>
        </p:nvPicPr>
        <p:blipFill>
          <a:blip r:embed="rId4"/>
          <a:stretch>
            <a:fillRect/>
          </a:stretch>
        </p:blipFill>
        <p:spPr>
          <a:xfrm>
            <a:off x="4644008" y="1159600"/>
            <a:ext cx="2908300" cy="1719580"/>
          </a:xfrm>
          <a:prstGeom prst="rect">
            <a:avLst/>
          </a:prstGeom>
        </p:spPr>
      </p:pic>
      <p:sp>
        <p:nvSpPr>
          <p:cNvPr id="16" name="文本框 15"/>
          <p:cNvSpPr txBox="1"/>
          <p:nvPr/>
        </p:nvSpPr>
        <p:spPr>
          <a:xfrm>
            <a:off x="1858572" y="2953680"/>
            <a:ext cx="2309085" cy="303530"/>
          </a:xfrm>
          <a:prstGeom prst="rect">
            <a:avLst/>
          </a:prstGeom>
          <a:noFill/>
        </p:spPr>
        <p:txBody>
          <a:bodyPr wrap="square">
            <a:spAutoFit/>
          </a:bodyPr>
          <a:lstStyle/>
          <a:p>
            <a:pPr indent="266700" algn="just">
              <a:lnSpc>
                <a:spcPct val="115000"/>
              </a:lnSpc>
            </a:pPr>
            <a:r>
              <a:rPr lang="zh-CN" altLang="en-US" sz="12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第一次装夹示意图</a:t>
            </a:r>
            <a:endPar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17" name="文本框 16"/>
          <p:cNvSpPr txBox="1"/>
          <p:nvPr/>
        </p:nvSpPr>
        <p:spPr>
          <a:xfrm>
            <a:off x="5143235" y="2860879"/>
            <a:ext cx="2309085" cy="303530"/>
          </a:xfrm>
          <a:prstGeom prst="rect">
            <a:avLst/>
          </a:prstGeom>
          <a:noFill/>
        </p:spPr>
        <p:txBody>
          <a:bodyPr wrap="square">
            <a:spAutoFit/>
          </a:bodyPr>
          <a:lstStyle/>
          <a:p>
            <a:pPr indent="266700" algn="just">
              <a:lnSpc>
                <a:spcPct val="115000"/>
              </a:lnSpc>
            </a:pPr>
            <a:r>
              <a:rPr lang="zh-CN" altLang="zh-CN" sz="1200" kern="100" dirty="0">
                <a:effectLst/>
                <a:ea typeface="黑体" panose="02010609060101010101" pitchFamily="49" charset="-122"/>
                <a:cs typeface="Times New Roman" panose="02020603050405020304" pitchFamily="18" charset="0"/>
              </a:rPr>
              <a:t> 轮廓加工示意图</a:t>
            </a:r>
            <a:endPar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pic>
        <p:nvPicPr>
          <p:cNvPr id="19" name="图片 18"/>
          <p:cNvPicPr/>
          <p:nvPr/>
        </p:nvPicPr>
        <p:blipFill>
          <a:blip r:embed="rId5"/>
          <a:stretch>
            <a:fillRect/>
          </a:stretch>
        </p:blipFill>
        <p:spPr>
          <a:xfrm>
            <a:off x="4716016" y="3138236"/>
            <a:ext cx="2602865" cy="1519555"/>
          </a:xfrm>
          <a:prstGeom prst="rect">
            <a:avLst/>
          </a:prstGeom>
        </p:spPr>
      </p:pic>
      <p:sp>
        <p:nvSpPr>
          <p:cNvPr id="20" name="文本框 19"/>
          <p:cNvSpPr txBox="1"/>
          <p:nvPr/>
        </p:nvSpPr>
        <p:spPr>
          <a:xfrm>
            <a:off x="1747559" y="4708567"/>
            <a:ext cx="2309085" cy="303530"/>
          </a:xfrm>
          <a:prstGeom prst="rect">
            <a:avLst/>
          </a:prstGeom>
          <a:noFill/>
        </p:spPr>
        <p:txBody>
          <a:bodyPr wrap="square">
            <a:spAutoFit/>
          </a:bodyPr>
          <a:lstStyle/>
          <a:p>
            <a:pPr indent="266700" algn="just">
              <a:lnSpc>
                <a:spcPct val="115000"/>
              </a:lnSpc>
            </a:pPr>
            <a:r>
              <a:rPr lang="zh-CN" altLang="en-US" sz="12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调头装夹示意图</a:t>
            </a:r>
            <a:endPar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21" name="文本框 20"/>
          <p:cNvSpPr txBox="1"/>
          <p:nvPr/>
        </p:nvSpPr>
        <p:spPr>
          <a:xfrm>
            <a:off x="5087358" y="4657791"/>
            <a:ext cx="2309085" cy="303530"/>
          </a:xfrm>
          <a:prstGeom prst="rect">
            <a:avLst/>
          </a:prstGeom>
          <a:noFill/>
        </p:spPr>
        <p:txBody>
          <a:bodyPr wrap="square">
            <a:spAutoFit/>
          </a:bodyPr>
          <a:lstStyle/>
          <a:p>
            <a:pPr indent="266700" algn="just">
              <a:lnSpc>
                <a:spcPct val="115000"/>
              </a:lnSpc>
            </a:pPr>
            <a:r>
              <a:rPr lang="zh-CN" altLang="zh-CN" sz="1200" kern="100" dirty="0">
                <a:effectLst/>
                <a:ea typeface="黑体" panose="02010609060101010101" pitchFamily="49" charset="-122"/>
                <a:cs typeface="Times New Roman" panose="02020603050405020304" pitchFamily="18" charset="0"/>
              </a:rPr>
              <a:t> 轮廓加工示意图</a:t>
            </a:r>
            <a:endPar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extLst>
                  <p:ext uri="{D42A27DB-BD31-4B8C-83A1-F6EECF244321}">
                    <p14:modId xmlns:p14="http://schemas.microsoft.com/office/powerpoint/2010/main" val="1434869576"/>
                  </p:ext>
                </p:extLst>
              </p:nvPr>
            </p:nvGraphicFramePr>
            <p:xfrm>
              <a:off x="1259632" y="915566"/>
              <a:ext cx="7612122" cy="3706477"/>
            </p:xfrm>
            <a:graphic>
              <a:graphicData uri="http://schemas.openxmlformats.org/drawingml/2006/table">
                <a:tbl>
                  <a:tblPr firstRow="1" firstCol="1" bandRow="1">
                    <a:tableStyleId>{5C22544A-7EE6-4342-B048-85BDC9FD1C3A}</a:tableStyleId>
                  </a:tblPr>
                  <a:tblGrid>
                    <a:gridCol w="423366">
                      <a:extLst>
                        <a:ext uri="{9D8B030D-6E8A-4147-A177-3AD203B41FA5}">
                          <a16:colId xmlns:a16="http://schemas.microsoft.com/office/drawing/2014/main" val="20000"/>
                        </a:ext>
                      </a:extLst>
                    </a:gridCol>
                    <a:gridCol w="467532">
                      <a:extLst>
                        <a:ext uri="{9D8B030D-6E8A-4147-A177-3AD203B41FA5}">
                          <a16:colId xmlns:a16="http://schemas.microsoft.com/office/drawing/2014/main" val="20001"/>
                        </a:ext>
                      </a:extLst>
                    </a:gridCol>
                    <a:gridCol w="172766">
                      <a:extLst>
                        <a:ext uri="{9D8B030D-6E8A-4147-A177-3AD203B41FA5}">
                          <a16:colId xmlns:a16="http://schemas.microsoft.com/office/drawing/2014/main" val="20002"/>
                        </a:ext>
                      </a:extLst>
                    </a:gridCol>
                    <a:gridCol w="472917">
                      <a:extLst>
                        <a:ext uri="{9D8B030D-6E8A-4147-A177-3AD203B41FA5}">
                          <a16:colId xmlns:a16="http://schemas.microsoft.com/office/drawing/2014/main" val="20003"/>
                        </a:ext>
                      </a:extLst>
                    </a:gridCol>
                    <a:gridCol w="2008481">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267885">
                      <a:extLst>
                        <a:ext uri="{9D8B030D-6E8A-4147-A177-3AD203B41FA5}">
                          <a16:colId xmlns:a16="http://schemas.microsoft.com/office/drawing/2014/main" val="20006"/>
                        </a:ext>
                      </a:extLst>
                    </a:gridCol>
                    <a:gridCol w="936834">
                      <a:extLst>
                        <a:ext uri="{9D8B030D-6E8A-4147-A177-3AD203B41FA5}">
                          <a16:colId xmlns:a16="http://schemas.microsoft.com/office/drawing/2014/main" val="20007"/>
                        </a:ext>
                      </a:extLst>
                    </a:gridCol>
                    <a:gridCol w="709964">
                      <a:extLst>
                        <a:ext uri="{9D8B030D-6E8A-4147-A177-3AD203B41FA5}">
                          <a16:colId xmlns:a16="http://schemas.microsoft.com/office/drawing/2014/main" val="20008"/>
                        </a:ext>
                      </a:extLst>
                    </a:gridCol>
                    <a:gridCol w="740687">
                      <a:extLst>
                        <a:ext uri="{9D8B030D-6E8A-4147-A177-3AD203B41FA5}">
                          <a16:colId xmlns:a16="http://schemas.microsoft.com/office/drawing/2014/main" val="20009"/>
                        </a:ext>
                      </a:extLst>
                    </a:gridCol>
                    <a:gridCol w="1203410">
                      <a:extLst>
                        <a:ext uri="{9D8B030D-6E8A-4147-A177-3AD203B41FA5}">
                          <a16:colId xmlns:a16="http://schemas.microsoft.com/office/drawing/2014/main" val="20010"/>
                        </a:ext>
                      </a:extLst>
                    </a:gridCol>
                  </a:tblGrid>
                  <a:tr h="115428">
                    <a:tc rowSpan="2" gridSpan="5">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数控加工工艺卡</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rowSpan="2" hMerge="1">
                      <a:txBody>
                        <a:bodyPr/>
                        <a:lstStyle/>
                        <a:p>
                          <a:endParaRPr lang="zh-CN"/>
                        </a:p>
                      </a:txBody>
                      <a:tcPr/>
                    </a:tc>
                    <a:tc rowSpan="2" hMerge="1">
                      <a:txBody>
                        <a:bodyPr/>
                        <a:lstStyle/>
                        <a:p>
                          <a:endParaRPr lang="zh-CN"/>
                        </a:p>
                      </a:txBody>
                      <a:tcPr/>
                    </a:tc>
                    <a:tc rowSpan="2" hMerge="1">
                      <a:txBody>
                        <a:bodyPr/>
                        <a:lstStyle/>
                        <a:p>
                          <a:endParaRPr lang="zh-CN"/>
                        </a:p>
                      </a:txBody>
                      <a:tcPr/>
                    </a:tc>
                    <a:tc rowSpan="2" hMerge="1">
                      <a:txBody>
                        <a:bodyPr/>
                        <a:lstStyle/>
                        <a:p>
                          <a:endParaRPr lang="zh-CN"/>
                        </a:p>
                      </a:txBody>
                      <a:tcPr/>
                    </a:tc>
                    <a:tc gridSpan="3">
                      <a:txBody>
                        <a:bodyPr/>
                        <a:lstStyle/>
                        <a:p>
                          <a:pPr algn="ctr">
                            <a:lnSpc>
                              <a:spcPct val="115000"/>
                            </a:lnSpc>
                          </a:pPr>
                          <a:r>
                            <a:rPr lang="zh-CN" sz="1000" kern="100">
                              <a:effectLst/>
                              <a:latin typeface="宋体" panose="02010600030101010101" pitchFamily="2" charset="-122"/>
                              <a:ea typeface="宋体" panose="02010600030101010101" pitchFamily="2" charset="-122"/>
                            </a:rPr>
                            <a:t>零件名称</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gridSpan="2">
                      <a:txBody>
                        <a:bodyPr/>
                        <a:lstStyle/>
                        <a:p>
                          <a:pPr algn="ctr">
                            <a:lnSpc>
                              <a:spcPct val="115000"/>
                            </a:lnSpc>
                          </a:pPr>
                          <a:r>
                            <a:rPr lang="zh-CN" sz="1000" kern="100">
                              <a:effectLst/>
                              <a:latin typeface="宋体" panose="02010600030101010101" pitchFamily="2" charset="-122"/>
                              <a:ea typeface="宋体" panose="02010600030101010101" pitchFamily="2" charset="-122"/>
                            </a:rPr>
                            <a:t>材料名称</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零件数量</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0"/>
                      </a:ext>
                    </a:extLst>
                  </a:tr>
                  <a:tr h="187436">
                    <a:tc gridSpan="5" vMerge="1">
                      <a:txBody>
                        <a:bodyPr/>
                        <a:lstStyle/>
                        <a:p>
                          <a:endParaRPr lang="zh-CN"/>
                        </a:p>
                      </a:txBody>
                      <a:tcPr/>
                    </a:tc>
                    <a:tc hMerge="1" vMerge="1">
                      <a:txBody>
                        <a:bodyPr/>
                        <a:lstStyle/>
                        <a:p>
                          <a:endParaRPr lang="zh-CN"/>
                        </a:p>
                      </a:txBody>
                      <a:tcPr/>
                    </a:tc>
                    <a:tc hMerge="1" vMerge="1">
                      <a:txBody>
                        <a:bodyPr/>
                        <a:lstStyle/>
                        <a:p>
                          <a:endParaRPr lang="zh-CN"/>
                        </a:p>
                      </a:txBody>
                      <a:tcPr/>
                    </a:tc>
                    <a:tc hMerge="1" vMerge="1">
                      <a:txBody>
                        <a:bodyPr/>
                        <a:lstStyle/>
                        <a:p>
                          <a:endParaRPr lang="zh-CN"/>
                        </a:p>
                      </a:txBody>
                      <a:tcPr/>
                    </a:tc>
                    <a:tc hMerge="1" vMerge="1">
                      <a:txBody>
                        <a:bodyPr/>
                        <a:lstStyle/>
                        <a:p>
                          <a:endParaRPr lang="zh-CN"/>
                        </a:p>
                      </a:txBody>
                      <a:tcPr/>
                    </a:tc>
                    <a:tc gridSpan="3">
                      <a:txBody>
                        <a:bodyPr/>
                        <a:lstStyle/>
                        <a:p>
                          <a:pPr algn="ctr">
                            <a:lnSpc>
                              <a:spcPct val="115000"/>
                            </a:lnSpc>
                          </a:pPr>
                          <a:r>
                            <a:rPr lang="zh-CN" sz="1000" kern="100">
                              <a:effectLst/>
                              <a:latin typeface="宋体" panose="02010600030101010101" pitchFamily="2" charset="-122"/>
                              <a:ea typeface="宋体" panose="02010600030101010101" pitchFamily="2" charset="-122"/>
                            </a:rPr>
                            <a:t>心轴</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宋体" panose="02010600030101010101" pitchFamily="2" charset="-122"/>
                              <a:ea typeface="宋体" panose="02010600030101010101" pitchFamily="2" charset="-122"/>
                            </a:rPr>
                            <a:t>45</a:t>
                          </a:r>
                          <a:r>
                            <a:rPr lang="zh-CN" sz="1000" kern="100">
                              <a:effectLst/>
                              <a:latin typeface="宋体" panose="02010600030101010101" pitchFamily="2" charset="-122"/>
                              <a:ea typeface="宋体" panose="02010600030101010101" pitchFamily="2" charset="-122"/>
                            </a:rPr>
                            <a:t>钢</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1"/>
                      </a:ext>
                    </a:extLst>
                  </a:tr>
                  <a:tr h="387386">
                    <a:tc>
                      <a:txBody>
                        <a:bodyPr/>
                        <a:lstStyle/>
                        <a:p>
                          <a:pPr algn="ctr">
                            <a:lnSpc>
                              <a:spcPct val="115000"/>
                            </a:lnSpc>
                          </a:pPr>
                          <a:r>
                            <a:rPr lang="zh-CN" sz="1000" kern="100">
                              <a:effectLst/>
                            </a:rPr>
                            <a:t>设备名称</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数控</a:t>
                          </a:r>
                        </a:p>
                        <a:p>
                          <a:pPr algn="ctr">
                            <a:lnSpc>
                              <a:spcPct val="115000"/>
                            </a:lnSpc>
                          </a:pPr>
                          <a:r>
                            <a:rPr lang="zh-CN" sz="1000" kern="100" dirty="0">
                              <a:effectLst/>
                              <a:latin typeface="宋体" panose="02010600030101010101" pitchFamily="2" charset="-122"/>
                              <a:ea typeface="宋体" panose="02010600030101010101" pitchFamily="2" charset="-122"/>
                            </a:rPr>
                            <a:t>车床</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gridSpan="2">
                      <a:txBody>
                        <a:bodyPr/>
                        <a:lstStyle/>
                        <a:p>
                          <a:pPr algn="ctr">
                            <a:lnSpc>
                              <a:spcPct val="115000"/>
                            </a:lnSpc>
                          </a:pPr>
                          <a:r>
                            <a:rPr lang="zh-CN" sz="1000" kern="100">
                              <a:effectLst/>
                              <a:latin typeface="宋体" panose="02010600030101010101" pitchFamily="2" charset="-122"/>
                              <a:ea typeface="宋体" panose="02010600030101010101" pitchFamily="2" charset="-122"/>
                            </a:rPr>
                            <a:t>系统</a:t>
                          </a:r>
                        </a:p>
                        <a:p>
                          <a:pPr algn="ctr">
                            <a:lnSpc>
                              <a:spcPct val="115000"/>
                            </a:lnSpc>
                          </a:pPr>
                          <a:r>
                            <a:rPr lang="zh-CN" sz="1000" kern="100">
                              <a:effectLst/>
                              <a:latin typeface="宋体" panose="02010600030101010101" pitchFamily="2" charset="-122"/>
                              <a:ea typeface="宋体" panose="02010600030101010101" pitchFamily="2" charset="-122"/>
                            </a:rPr>
                            <a:t>型号</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发那科</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gridSpan="3">
                      <a:txBody>
                        <a:bodyPr/>
                        <a:lstStyle/>
                        <a:p>
                          <a:pPr algn="ctr">
                            <a:lnSpc>
                              <a:spcPct val="115000"/>
                            </a:lnSpc>
                          </a:pPr>
                          <a:r>
                            <a:rPr lang="zh-CN" sz="1000" kern="100">
                              <a:effectLst/>
                              <a:latin typeface="宋体" panose="02010600030101010101" pitchFamily="2" charset="-122"/>
                              <a:ea typeface="宋体" panose="02010600030101010101" pitchFamily="2" charset="-122"/>
                            </a:rPr>
                            <a:t>夹具名称</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三爪卡盘</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毛坯尺寸</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φ</a:t>
                          </a:r>
                          <a:r>
                            <a:rPr lang="en-US" sz="1000" kern="100">
                              <a:effectLst/>
                              <a:latin typeface="宋体" panose="02010600030101010101" pitchFamily="2" charset="-122"/>
                              <a:ea typeface="宋体" panose="02010600030101010101" pitchFamily="2" charset="-122"/>
                            </a:rPr>
                            <a:t>50</a:t>
                          </a:r>
                          <a:r>
                            <a:rPr lang="zh-CN" sz="1000" kern="100">
                              <a:effectLst/>
                              <a:latin typeface="宋体" panose="02010600030101010101" pitchFamily="2" charset="-122"/>
                              <a:ea typeface="宋体" panose="02010600030101010101" pitchFamily="2" charset="-122"/>
                            </a:rPr>
                            <a:t>×</a:t>
                          </a:r>
                          <a:r>
                            <a:rPr lang="en-US" sz="1000" kern="100">
                              <a:effectLst/>
                              <a:latin typeface="宋体" panose="02010600030101010101" pitchFamily="2" charset="-122"/>
                              <a:ea typeface="宋体" panose="02010600030101010101" pitchFamily="2" charset="-122"/>
                            </a:rPr>
                            <a:t>102</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2"/>
                      </a:ext>
                    </a:extLst>
                  </a:tr>
                  <a:tr h="387386">
                    <a:tc>
                      <a:txBody>
                        <a:bodyPr/>
                        <a:lstStyle/>
                        <a:p>
                          <a:pPr algn="ctr">
                            <a:lnSpc>
                              <a:spcPct val="115000"/>
                            </a:lnSpc>
                          </a:pPr>
                          <a:r>
                            <a:rPr lang="zh-CN" sz="1000" kern="100">
                              <a:effectLst/>
                            </a:rPr>
                            <a:t>工序号</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4">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工步内容</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刀具号</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主轴转速</a:t>
                          </a:r>
                        </a:p>
                        <a:p>
                          <a:pPr algn="ctr">
                            <a:lnSpc>
                              <a:spcPct val="115000"/>
                            </a:lnSpc>
                          </a:pPr>
                          <a:r>
                            <a:rPr lang="zh-CN" sz="1000" kern="100">
                              <a:effectLst/>
                              <a:latin typeface="宋体" panose="02010600030101010101" pitchFamily="2" charset="-122"/>
                              <a:ea typeface="宋体" panose="02010600030101010101" pitchFamily="2" charset="-122"/>
                            </a:rPr>
                            <a:t>（</a:t>
                          </a:r>
                          <a:r>
                            <a:rPr lang="en-US" sz="1000" kern="100">
                              <a:effectLst/>
                              <a:latin typeface="宋体" panose="02010600030101010101" pitchFamily="2" charset="-122"/>
                              <a:ea typeface="宋体" panose="02010600030101010101" pitchFamily="2" charset="-122"/>
                            </a:rPr>
                            <a:t>r/min</a:t>
                          </a:r>
                          <a:r>
                            <a:rPr lang="zh-CN" sz="1000" kern="100">
                              <a:effectLst/>
                              <a:latin typeface="宋体" panose="02010600030101010101" pitchFamily="2" charset="-122"/>
                              <a:ea typeface="宋体" panose="02010600030101010101" pitchFamily="2" charset="-122"/>
                            </a:rPr>
                            <a:t>）</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进给量</a:t>
                          </a:r>
                        </a:p>
                        <a:p>
                          <a:pPr algn="ctr">
                            <a:lnSpc>
                              <a:spcPct val="115000"/>
                            </a:lnSpc>
                          </a:pPr>
                          <a:r>
                            <a:rPr lang="zh-CN" sz="1000" kern="100">
                              <a:effectLst/>
                              <a:latin typeface="宋体" panose="02010600030101010101" pitchFamily="2" charset="-122"/>
                              <a:ea typeface="宋体" panose="02010600030101010101" pitchFamily="2" charset="-122"/>
                            </a:rPr>
                            <a:t>（</a:t>
                          </a:r>
                          <a:r>
                            <a:rPr lang="en-US" sz="1000" kern="100">
                              <a:effectLst/>
                              <a:latin typeface="宋体" panose="02010600030101010101" pitchFamily="2" charset="-122"/>
                              <a:ea typeface="宋体" panose="02010600030101010101" pitchFamily="2" charset="-122"/>
                            </a:rPr>
                            <a:t>mm/r</a:t>
                          </a:r>
                          <a:r>
                            <a:rPr lang="zh-CN" sz="1000" kern="100">
                              <a:effectLst/>
                              <a:latin typeface="宋体" panose="02010600030101010101" pitchFamily="2" charset="-122"/>
                              <a:ea typeface="宋体" panose="02010600030101010101" pitchFamily="2" charset="-122"/>
                            </a:rPr>
                            <a:t>）</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背吃刀量</a:t>
                          </a:r>
                        </a:p>
                        <a:p>
                          <a:pPr algn="ctr">
                            <a:lnSpc>
                              <a:spcPct val="115000"/>
                            </a:lnSpc>
                          </a:pPr>
                          <a:r>
                            <a:rPr lang="en-US" sz="1000" kern="100">
                              <a:effectLst/>
                              <a:latin typeface="宋体" panose="02010600030101010101" pitchFamily="2" charset="-122"/>
                              <a:ea typeface="宋体" panose="02010600030101010101" pitchFamily="2" charset="-122"/>
                            </a:rPr>
                            <a:t>/mm</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备注</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3"/>
                      </a:ext>
                    </a:extLst>
                  </a:tr>
                  <a:tr h="456753">
                    <a:tc rowSpan="5">
                      <a:txBody>
                        <a:bodyPr/>
                        <a:lstStyle/>
                        <a:p>
                          <a:pPr algn="ctr">
                            <a:lnSpc>
                              <a:spcPct val="115000"/>
                            </a:lnSpc>
                          </a:pPr>
                          <a:r>
                            <a:rPr lang="zh-CN" sz="1000" kern="100">
                              <a:effectLst/>
                            </a:rPr>
                            <a:t>车削</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4">
                      <a:txBody>
                        <a:bodyPr/>
                        <a:lstStyle/>
                        <a:p>
                          <a:pPr algn="just">
                            <a:lnSpc>
                              <a:spcPct val="115000"/>
                            </a:lnSpc>
                          </a:pPr>
                          <a:r>
                            <a:rPr lang="zh-CN" sz="1000" kern="0" dirty="0">
                              <a:effectLst/>
                              <a:latin typeface="宋体" panose="02010600030101010101" pitchFamily="2" charset="-122"/>
                              <a:ea typeface="宋体" panose="02010600030101010101" pitchFamily="2" charset="-122"/>
                            </a:rPr>
                            <a:t>（</a:t>
                          </a:r>
                          <a:r>
                            <a:rPr lang="en-US" sz="1000" kern="0" dirty="0">
                              <a:effectLst/>
                              <a:latin typeface="宋体" panose="02010600030101010101" pitchFamily="2" charset="-122"/>
                              <a:ea typeface="宋体" panose="02010600030101010101" pitchFamily="2" charset="-122"/>
                            </a:rPr>
                            <a:t>1</a:t>
                          </a:r>
                          <a:r>
                            <a:rPr lang="zh-CN" sz="1000" kern="0" dirty="0">
                              <a:effectLst/>
                              <a:latin typeface="宋体" panose="02010600030101010101" pitchFamily="2" charset="-122"/>
                              <a:ea typeface="宋体" panose="02010600030101010101" pitchFamily="2" charset="-122"/>
                            </a:rPr>
                            <a:t>）夹住毛坯外圆，保证伸出长度，车端面，以工件右端面中心建立工件坐标系。</a:t>
                          </a:r>
                          <a:endParaRPr lang="zh-CN"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T01</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600</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宋体" panose="02010600030101010101" pitchFamily="2" charset="-122"/>
                              <a:ea typeface="宋体" panose="02010600030101010101" pitchFamily="2" charset="-122"/>
                            </a:rPr>
                            <a:t>0.1</a:t>
                          </a:r>
                          <a:endParaRPr lang="en-US"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宋体" panose="02010600030101010101" pitchFamily="2" charset="-122"/>
                              <a:ea typeface="宋体" panose="02010600030101010101" pitchFamily="2" charset="-122"/>
                            </a:rPr>
                            <a:t>0.5</a:t>
                          </a:r>
                          <a:r>
                            <a:rPr lang="zh-CN" sz="1000" kern="0">
                              <a:effectLst/>
                              <a:latin typeface="宋体" panose="02010600030101010101" pitchFamily="2" charset="-122"/>
                              <a:ea typeface="宋体" panose="02010600030101010101" pitchFamily="2" charset="-122"/>
                            </a:rPr>
                            <a:t>～</a:t>
                          </a:r>
                          <a:r>
                            <a:rPr lang="en-US" sz="1000" kern="0">
                              <a:effectLst/>
                              <a:latin typeface="宋体" panose="02010600030101010101" pitchFamily="2" charset="-122"/>
                              <a:ea typeface="宋体" panose="02010600030101010101" pitchFamily="2" charset="-122"/>
                            </a:rPr>
                            <a:t>1</a:t>
                          </a:r>
                          <a:endParaRPr lang="zh-CN"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O0001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4"/>
                      </a:ext>
                    </a:extLst>
                  </a:tr>
                  <a:tr h="464239">
                    <a:tc vMerge="1">
                      <a:txBody>
                        <a:bodyPr/>
                        <a:lstStyle/>
                        <a:p>
                          <a:endParaRPr lang="zh-CN"/>
                        </a:p>
                      </a:txBody>
                      <a:tcPr/>
                    </a:tc>
                    <a:tc gridSpan="4">
                      <a:txBody>
                        <a:bodyPr/>
                        <a:lstStyle/>
                        <a:p>
                          <a:pPr algn="just">
                            <a:lnSpc>
                              <a:spcPct val="115000"/>
                            </a:lnSpc>
                          </a:pPr>
                          <a:r>
                            <a:rPr lang="zh-CN" sz="1000" kern="0" dirty="0">
                              <a:effectLst/>
                              <a:latin typeface="宋体" panose="02010600030101010101" pitchFamily="2" charset="-122"/>
                              <a:ea typeface="宋体" panose="02010600030101010101" pitchFamily="2" charset="-122"/>
                            </a:rPr>
                            <a:t>（</a:t>
                          </a:r>
                          <a:r>
                            <a:rPr lang="en-US" sz="1000" kern="0" dirty="0">
                              <a:effectLst/>
                              <a:latin typeface="宋体" panose="02010600030101010101" pitchFamily="2" charset="-122"/>
                              <a:ea typeface="宋体" panose="02010600030101010101" pitchFamily="2" charset="-122"/>
                            </a:rPr>
                            <a:t>2</a:t>
                          </a:r>
                          <a:r>
                            <a:rPr lang="zh-CN" sz="1000" kern="0" dirty="0">
                              <a:effectLst/>
                              <a:latin typeface="宋体" panose="02010600030101010101" pitchFamily="2" charset="-122"/>
                              <a:ea typeface="宋体" panose="02010600030101010101" pitchFamily="2" charset="-122"/>
                            </a:rPr>
                            <a:t>）外圆车刀粗精加工Φ</a:t>
                          </a:r>
                          <a14:m>
                            <m:oMath xmlns:m="http://schemas.openxmlformats.org/officeDocument/2006/math">
                              <m:sSubSup>
                                <m:sSubSupPr>
                                  <m:ctrlPr>
                                    <a:rPr lang="zh-CN" sz="1000" i="1" kern="0">
                                      <a:effectLst/>
                                      <a:latin typeface="Cambria Math" panose="02040503050406030204" pitchFamily="18" charset="0"/>
                                    </a:rPr>
                                  </m:ctrlPr>
                                </m:sSubSupPr>
                                <m:e>
                                  <m:r>
                                    <a:rPr lang="en-US" sz="1000" kern="0">
                                      <a:effectLst/>
                                      <a:latin typeface="Cambria Math" panose="02040503050406030204" pitchFamily="18" charset="0"/>
                                    </a:rPr>
                                    <m:t>48</m:t>
                                  </m:r>
                                </m:e>
                                <m:sub>
                                  <m:r>
                                    <a:rPr lang="en-US" sz="1000" kern="0">
                                      <a:effectLst/>
                                      <a:latin typeface="Cambria Math" panose="02040503050406030204" pitchFamily="18" charset="0"/>
                                    </a:rPr>
                                    <m:t>−0.025</m:t>
                                  </m:r>
                                </m:sub>
                                <m:sup>
                                  <m:r>
                                    <a:rPr lang="en-US" sz="1000" kern="0">
                                      <a:effectLst/>
                                      <a:latin typeface="Cambria Math" panose="02040503050406030204" pitchFamily="18" charset="0"/>
                                    </a:rPr>
                                    <m:t>   0</m:t>
                                  </m:r>
                                </m:sup>
                              </m:sSubSup>
                            </m:oMath>
                          </a14:m>
                          <a:r>
                            <a:rPr lang="zh-CN" sz="1000" kern="0" dirty="0">
                              <a:effectLst/>
                              <a:latin typeface="宋体" panose="02010600030101010101" pitchFamily="2" charset="-122"/>
                              <a:ea typeface="宋体" panose="02010600030101010101" pitchFamily="2" charset="-122"/>
                            </a:rPr>
                            <a:t>和Φ</a:t>
                          </a:r>
                          <a14:m>
                            <m:oMath xmlns:m="http://schemas.openxmlformats.org/officeDocument/2006/math">
                              <m:sSubSup>
                                <m:sSubSupPr>
                                  <m:ctrlPr>
                                    <a:rPr lang="zh-CN" sz="1000" i="1" kern="0">
                                      <a:effectLst/>
                                      <a:latin typeface="Cambria Math" panose="02040503050406030204" pitchFamily="18" charset="0"/>
                                    </a:rPr>
                                  </m:ctrlPr>
                                </m:sSubSupPr>
                                <m:e>
                                  <m:r>
                                    <a:rPr lang="en-US" sz="1000" kern="0">
                                      <a:effectLst/>
                                      <a:latin typeface="Cambria Math" panose="02040503050406030204" pitchFamily="18" charset="0"/>
                                    </a:rPr>
                                    <m:t>44</m:t>
                                  </m:r>
                                </m:e>
                                <m:sub>
                                  <m:r>
                                    <a:rPr lang="en-US" sz="1000" kern="0">
                                      <a:effectLst/>
                                      <a:latin typeface="Cambria Math" panose="02040503050406030204" pitchFamily="18" charset="0"/>
                                    </a:rPr>
                                    <m:t>−0.025</m:t>
                                  </m:r>
                                </m:sub>
                                <m:sup>
                                  <m:r>
                                    <a:rPr lang="en-US" sz="1000" kern="0">
                                      <a:effectLst/>
                                      <a:latin typeface="Cambria Math" panose="02040503050406030204" pitchFamily="18" charset="0"/>
                                    </a:rPr>
                                    <m:t>   0</m:t>
                                  </m:r>
                                </m:sup>
                              </m:sSubSup>
                            </m:oMath>
                          </a14:m>
                          <a:r>
                            <a:rPr lang="zh-CN" sz="1000" kern="0" dirty="0">
                              <a:effectLst/>
                              <a:latin typeface="宋体" panose="02010600030101010101" pitchFamily="2" charset="-122"/>
                              <a:ea typeface="宋体" panose="02010600030101010101" pitchFamily="2" charset="-122"/>
                            </a:rPr>
                            <a:t>外圆，保证尺寸精度和表面粗糙度要求。</a:t>
                          </a:r>
                          <a:endParaRPr lang="zh-CN"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T01</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600/800</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0.2/0.1</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宋体" panose="02010600030101010101" pitchFamily="2" charset="-122"/>
                              <a:ea typeface="宋体" panose="02010600030101010101" pitchFamily="2" charset="-122"/>
                            </a:rPr>
                            <a:t>2/1</a:t>
                          </a:r>
                          <a:endParaRPr lang="en-US"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O0001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5"/>
                      </a:ext>
                    </a:extLst>
                  </a:tr>
                  <a:tr h="602023">
                    <a:tc vMerge="1">
                      <a:txBody>
                        <a:bodyPr/>
                        <a:lstStyle/>
                        <a:p>
                          <a:endParaRPr lang="zh-CN"/>
                        </a:p>
                      </a:txBody>
                      <a:tcPr/>
                    </a:tc>
                    <a:tc gridSpan="4">
                      <a:txBody>
                        <a:bodyPr/>
                        <a:lstStyle/>
                        <a:p>
                          <a:pPr algn="just">
                            <a:lnSpc>
                              <a:spcPct val="115000"/>
                            </a:lnSpc>
                          </a:pPr>
                          <a:r>
                            <a:rPr lang="zh-CN" sz="1000" kern="0">
                              <a:effectLst/>
                              <a:latin typeface="宋体" panose="02010600030101010101" pitchFamily="2" charset="-122"/>
                              <a:ea typeface="宋体" panose="02010600030101010101" pitchFamily="2" charset="-122"/>
                            </a:rPr>
                            <a:t>（</a:t>
                          </a:r>
                          <a:r>
                            <a:rPr lang="en-US" sz="1000" kern="0">
                              <a:effectLst/>
                              <a:latin typeface="宋体" panose="02010600030101010101" pitchFamily="2" charset="-122"/>
                              <a:ea typeface="宋体" panose="02010600030101010101" pitchFamily="2" charset="-122"/>
                            </a:rPr>
                            <a:t>3</a:t>
                          </a:r>
                          <a:r>
                            <a:rPr lang="zh-CN" sz="1000" kern="0">
                              <a:effectLst/>
                              <a:latin typeface="宋体" panose="02010600030101010101" pitchFamily="2" charset="-122"/>
                              <a:ea typeface="宋体" panose="02010600030101010101" pitchFamily="2" charset="-122"/>
                            </a:rPr>
                            <a:t>）调头用铜皮包裹并装夹Φ</a:t>
                          </a:r>
                          <a:r>
                            <a:rPr lang="en-US" sz="1000" kern="0">
                              <a:effectLst/>
                              <a:latin typeface="宋体" panose="02010600030101010101" pitchFamily="2" charset="-122"/>
                              <a:ea typeface="宋体" panose="02010600030101010101" pitchFamily="2" charset="-122"/>
                            </a:rPr>
                            <a:t>44</a:t>
                          </a:r>
                          <a:r>
                            <a:rPr lang="zh-CN" sz="1000" kern="0">
                              <a:effectLst/>
                              <a:latin typeface="宋体" panose="02010600030101010101" pitchFamily="2" charset="-122"/>
                              <a:ea typeface="宋体" panose="02010600030101010101" pitchFamily="2" charset="-122"/>
                            </a:rPr>
                            <a:t>外圆，车端面，控制总长</a:t>
                          </a:r>
                          <a14:m>
                            <m:oMath xmlns:m="http://schemas.openxmlformats.org/officeDocument/2006/math">
                              <m:sSubSup>
                                <m:sSubSupPr>
                                  <m:ctrlPr>
                                    <a:rPr lang="zh-CN" sz="1000" i="1" kern="0">
                                      <a:effectLst/>
                                      <a:latin typeface="Cambria Math" panose="02040503050406030204" pitchFamily="18" charset="0"/>
                                    </a:rPr>
                                  </m:ctrlPr>
                                </m:sSubSupPr>
                                <m:e>
                                  <m:r>
                                    <a:rPr lang="en-US" sz="1000" kern="0">
                                      <a:effectLst/>
                                      <a:latin typeface="Cambria Math" panose="02040503050406030204" pitchFamily="18" charset="0"/>
                                    </a:rPr>
                                    <m:t>100</m:t>
                                  </m:r>
                                </m:e>
                                <m:sub>
                                  <m:r>
                                    <a:rPr lang="en-US" sz="1000" kern="0">
                                      <a:effectLst/>
                                      <a:latin typeface="Cambria Math" panose="02040503050406030204" pitchFamily="18" charset="0"/>
                                    </a:rPr>
                                    <m:t>−0.1</m:t>
                                  </m:r>
                                </m:sub>
                                <m:sup>
                                  <m:r>
                                    <a:rPr lang="en-US" sz="1000" kern="0">
                                      <a:effectLst/>
                                      <a:latin typeface="Cambria Math" panose="02040503050406030204" pitchFamily="18" charset="0"/>
                                    </a:rPr>
                                    <m:t>   0</m:t>
                                  </m:r>
                                </m:sup>
                              </m:sSubSup>
                            </m:oMath>
                          </a14:m>
                          <a:r>
                            <a:rPr lang="zh-CN" sz="1000" kern="0">
                              <a:effectLst/>
                              <a:latin typeface="宋体" panose="02010600030101010101" pitchFamily="2" charset="-122"/>
                              <a:ea typeface="宋体" panose="02010600030101010101" pitchFamily="2" charset="-122"/>
                            </a:rPr>
                            <a:t>，以左端面中心点建立工件坐标系。</a:t>
                          </a:r>
                          <a:endParaRPr lang="zh-CN"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宋体" panose="02010600030101010101" pitchFamily="2" charset="-122"/>
                              <a:ea typeface="宋体" panose="02010600030101010101" pitchFamily="2" charset="-122"/>
                            </a:rPr>
                            <a:t>T01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600</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0.1</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0.5</a:t>
                          </a:r>
                          <a:r>
                            <a:rPr lang="zh-CN" sz="1000" kern="0" dirty="0">
                              <a:effectLst/>
                              <a:latin typeface="宋体" panose="02010600030101010101" pitchFamily="2" charset="-122"/>
                              <a:ea typeface="宋体" panose="02010600030101010101" pitchFamily="2" charset="-122"/>
                            </a:rPr>
                            <a:t>～</a:t>
                          </a:r>
                          <a:r>
                            <a:rPr lang="en-US" sz="1000" kern="0" dirty="0">
                              <a:effectLst/>
                              <a:latin typeface="宋体" panose="02010600030101010101" pitchFamily="2" charset="-122"/>
                              <a:ea typeface="宋体" panose="02010600030101010101" pitchFamily="2" charset="-122"/>
                            </a:rPr>
                            <a:t>1</a:t>
                          </a:r>
                          <a:endParaRPr lang="zh-CN"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O0002</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6"/>
                      </a:ext>
                    </a:extLst>
                  </a:tr>
                  <a:tr h="553196">
                    <a:tc vMerge="1">
                      <a:txBody>
                        <a:bodyPr/>
                        <a:lstStyle/>
                        <a:p>
                          <a:endParaRPr lang="zh-CN"/>
                        </a:p>
                      </a:txBody>
                      <a:tcPr/>
                    </a:tc>
                    <a:tc gridSpan="4">
                      <a:txBody>
                        <a:bodyPr/>
                        <a:lstStyle/>
                        <a:p>
                          <a:pPr algn="just">
                            <a:lnSpc>
                              <a:spcPct val="115000"/>
                            </a:lnSpc>
                          </a:pPr>
                          <a:r>
                            <a:rPr lang="zh-CN" sz="1000" kern="0">
                              <a:effectLst/>
                              <a:latin typeface="宋体" panose="02010600030101010101" pitchFamily="2" charset="-122"/>
                              <a:ea typeface="宋体" panose="02010600030101010101" pitchFamily="2" charset="-122"/>
                            </a:rPr>
                            <a:t>（</a:t>
                          </a:r>
                          <a:r>
                            <a:rPr lang="en-US" sz="1000" kern="0">
                              <a:effectLst/>
                              <a:latin typeface="宋体" panose="02010600030101010101" pitchFamily="2" charset="-122"/>
                              <a:ea typeface="宋体" panose="02010600030101010101" pitchFamily="2" charset="-122"/>
                            </a:rPr>
                            <a:t>4</a:t>
                          </a:r>
                          <a:r>
                            <a:rPr lang="zh-CN" sz="1000" kern="0">
                              <a:effectLst/>
                              <a:latin typeface="宋体" panose="02010600030101010101" pitchFamily="2" charset="-122"/>
                              <a:ea typeface="宋体" panose="02010600030101010101" pitchFamily="2" charset="-122"/>
                            </a:rPr>
                            <a:t>）外圆车刀粗精加工Φ</a:t>
                          </a:r>
                          <a14:m>
                            <m:oMath xmlns:m="http://schemas.openxmlformats.org/officeDocument/2006/math">
                              <m:sSubSup>
                                <m:sSubSupPr>
                                  <m:ctrlPr>
                                    <a:rPr lang="zh-CN" sz="1000" i="1" kern="0">
                                      <a:effectLst/>
                                      <a:latin typeface="Cambria Math" panose="02040503050406030204" pitchFamily="18" charset="0"/>
                                    </a:rPr>
                                  </m:ctrlPr>
                                </m:sSubSupPr>
                                <m:e>
                                  <m:r>
                                    <a:rPr lang="en-US" sz="1000" kern="0">
                                      <a:effectLst/>
                                      <a:latin typeface="Cambria Math" panose="02040503050406030204" pitchFamily="18" charset="0"/>
                                    </a:rPr>
                                    <m:t>44</m:t>
                                  </m:r>
                                </m:e>
                                <m:sub>
                                  <m:r>
                                    <a:rPr lang="en-US" sz="1000" kern="0">
                                      <a:effectLst/>
                                      <a:latin typeface="Cambria Math" panose="02040503050406030204" pitchFamily="18" charset="0"/>
                                    </a:rPr>
                                    <m:t>−0.025</m:t>
                                  </m:r>
                                </m:sub>
                                <m:sup>
                                  <m:r>
                                    <a:rPr lang="en-US" sz="1000" kern="0">
                                      <a:effectLst/>
                                      <a:latin typeface="Cambria Math" panose="02040503050406030204" pitchFamily="18" charset="0"/>
                                    </a:rPr>
                                    <m:t>   0</m:t>
                                  </m:r>
                                </m:sup>
                              </m:sSubSup>
                            </m:oMath>
                          </a14:m>
                          <a:r>
                            <a:rPr lang="zh-CN" sz="1000" kern="0">
                              <a:effectLst/>
                              <a:latin typeface="宋体" panose="02010600030101010101" pitchFamily="2" charset="-122"/>
                              <a:ea typeface="宋体" panose="02010600030101010101" pitchFamily="2" charset="-122"/>
                            </a:rPr>
                            <a:t>外圆表面，保证精度尺寸和表面粗糙度。</a:t>
                          </a:r>
                          <a:endParaRPr lang="zh-CN"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宋体" panose="02010600030101010101" pitchFamily="2" charset="-122"/>
                              <a:ea typeface="宋体" panose="02010600030101010101" pitchFamily="2" charset="-122"/>
                            </a:rPr>
                            <a:t>T01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a:effectLst/>
                              <a:latin typeface="宋体" panose="02010600030101010101" pitchFamily="2" charset="-122"/>
                              <a:ea typeface="宋体" panose="02010600030101010101" pitchFamily="2" charset="-122"/>
                            </a:rPr>
                            <a:t>600/800</a:t>
                          </a:r>
                          <a:endParaRPr lang="en-US"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0.2/0.1</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2/1</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O0002</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7"/>
                      </a:ext>
                    </a:extLst>
                  </a:tr>
                  <a:tr h="187108">
                    <a:tc vMerge="1">
                      <a:txBody>
                        <a:bodyPr/>
                        <a:lstStyle/>
                        <a:p>
                          <a:endParaRPr lang="zh-CN"/>
                        </a:p>
                      </a:txBody>
                      <a:tcPr/>
                    </a:tc>
                    <a:tc gridSpan="4">
                      <a:txBody>
                        <a:bodyPr/>
                        <a:lstStyle/>
                        <a:p>
                          <a:pPr algn="just">
                            <a:lnSpc>
                              <a:spcPct val="115000"/>
                            </a:lnSpc>
                          </a:pPr>
                          <a:r>
                            <a:rPr lang="zh-CN" sz="1000" kern="0">
                              <a:effectLst/>
                              <a:latin typeface="宋体" panose="02010600030101010101" pitchFamily="2" charset="-122"/>
                              <a:ea typeface="宋体" panose="02010600030101010101" pitchFamily="2" charset="-122"/>
                            </a:rPr>
                            <a:t>（</a:t>
                          </a:r>
                          <a:r>
                            <a:rPr lang="en-US" sz="1000" kern="0">
                              <a:effectLst/>
                              <a:latin typeface="宋体" panose="02010600030101010101" pitchFamily="2" charset="-122"/>
                              <a:ea typeface="宋体" panose="02010600030101010101" pitchFamily="2" charset="-122"/>
                            </a:rPr>
                            <a:t>5</a:t>
                          </a:r>
                          <a:r>
                            <a:rPr lang="zh-CN" sz="1000" kern="0">
                              <a:effectLst/>
                              <a:latin typeface="宋体" panose="02010600030101010101" pitchFamily="2" charset="-122"/>
                              <a:ea typeface="宋体" panose="02010600030101010101" pitchFamily="2" charset="-122"/>
                            </a:rPr>
                            <a:t>）拆卸零件，去毛刺。</a:t>
                          </a:r>
                          <a:endParaRPr lang="zh-CN"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 </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 </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8"/>
                      </a:ext>
                    </a:extLst>
                  </a:tr>
                  <a:tr h="255270">
                    <a:tc>
                      <a:txBody>
                        <a:bodyPr/>
                        <a:lstStyle/>
                        <a:p>
                          <a:pPr algn="ctr">
                            <a:lnSpc>
                              <a:spcPct val="115000"/>
                            </a:lnSpc>
                          </a:pPr>
                          <a:r>
                            <a:rPr lang="zh-CN" sz="1000" kern="100" dirty="0">
                              <a:effectLst/>
                            </a:rPr>
                            <a:t>编制</a:t>
                          </a:r>
                          <a:endParaRPr lang="zh-CN" sz="10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2">
                      <a:txBody>
                        <a:bodyPr/>
                        <a:lstStyle/>
                        <a:p>
                          <a:pPr algn="ctr">
                            <a:lnSpc>
                              <a:spcPct val="115000"/>
                            </a:lnSpc>
                          </a:pPr>
                          <a:r>
                            <a:rPr lang="en-US" sz="1000" kern="100" dirty="0">
                              <a:effectLst/>
                            </a:rPr>
                            <a:t> </a:t>
                          </a:r>
                          <a:endParaRPr lang="en-US" sz="10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审核</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批准</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gridSpan="2">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年</a:t>
                          </a:r>
                          <a:r>
                            <a:rPr lang="en-US" sz="1000" kern="100" dirty="0">
                              <a:effectLst/>
                              <a:latin typeface="宋体" panose="02010600030101010101" pitchFamily="2" charset="-122"/>
                              <a:ea typeface="宋体" panose="02010600030101010101" pitchFamily="2" charset="-122"/>
                            </a:rPr>
                            <a:t>   </a:t>
                          </a:r>
                          <a:r>
                            <a:rPr lang="zh-CN" sz="1000" kern="100" dirty="0">
                              <a:effectLst/>
                              <a:latin typeface="宋体" panose="02010600030101010101" pitchFamily="2" charset="-122"/>
                              <a:ea typeface="宋体" panose="02010600030101010101" pitchFamily="2" charset="-122"/>
                            </a:rPr>
                            <a:t>月</a:t>
                          </a:r>
                          <a:r>
                            <a:rPr lang="en-US" sz="1000" kern="100" dirty="0">
                              <a:effectLst/>
                              <a:latin typeface="宋体" panose="02010600030101010101" pitchFamily="2" charset="-122"/>
                              <a:ea typeface="宋体" panose="02010600030101010101" pitchFamily="2" charset="-122"/>
                            </a:rPr>
                            <a:t>   </a:t>
                          </a:r>
                          <a:r>
                            <a:rPr lang="zh-CN" sz="1000" kern="100" dirty="0">
                              <a:effectLst/>
                              <a:latin typeface="宋体" panose="02010600030101010101" pitchFamily="2" charset="-122"/>
                              <a:ea typeface="宋体" panose="02010600030101010101" pitchFamily="2" charset="-122"/>
                            </a:rPr>
                            <a:t>日</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共</a:t>
                          </a:r>
                          <a:r>
                            <a:rPr lang="en-US" sz="1000" kern="100" dirty="0">
                              <a:effectLst/>
                              <a:latin typeface="宋体" panose="02010600030101010101" pitchFamily="2" charset="-122"/>
                              <a:ea typeface="宋体" panose="02010600030101010101" pitchFamily="2" charset="-122"/>
                            </a:rPr>
                            <a:t>1</a:t>
                          </a:r>
                          <a:r>
                            <a:rPr lang="zh-CN" sz="1000" kern="100" dirty="0">
                              <a:effectLst/>
                              <a:latin typeface="宋体" panose="02010600030101010101" pitchFamily="2" charset="-122"/>
                              <a:ea typeface="宋体" panose="02010600030101010101" pitchFamily="2" charset="-122"/>
                            </a:rPr>
                            <a:t>页</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第</a:t>
                          </a:r>
                          <a:r>
                            <a:rPr lang="en-US" sz="1000" kern="100" dirty="0">
                              <a:effectLst/>
                              <a:latin typeface="宋体" panose="02010600030101010101" pitchFamily="2" charset="-122"/>
                              <a:ea typeface="宋体" panose="02010600030101010101" pitchFamily="2" charset="-122"/>
                            </a:rPr>
                            <a:t>1</a:t>
                          </a:r>
                          <a:r>
                            <a:rPr lang="zh-CN" sz="1000" kern="100" dirty="0">
                              <a:effectLst/>
                              <a:latin typeface="宋体" panose="02010600030101010101" pitchFamily="2" charset="-122"/>
                              <a:ea typeface="宋体" panose="02010600030101010101" pitchFamily="2" charset="-122"/>
                            </a:rPr>
                            <a:t>页</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9"/>
                      </a:ext>
                    </a:extLst>
                  </a:tr>
                </a:tbl>
              </a:graphicData>
            </a:graphic>
          </p:graphicFrame>
        </mc:Choice>
        <mc:Fallback xmlns="">
          <p:graphicFrame>
            <p:nvGraphicFramePr>
              <p:cNvPr id="2" name="表格 1"/>
              <p:cNvGraphicFramePr>
                <a:graphicFrameLocks noGrp="1"/>
              </p:cNvGraphicFramePr>
              <p:nvPr>
                <p:extLst>
                  <p:ext uri="{D42A27DB-BD31-4B8C-83A1-F6EECF244321}">
                    <p14:modId xmlns:p14="http://schemas.microsoft.com/office/powerpoint/2010/main" val="1434869576"/>
                  </p:ext>
                </p:extLst>
              </p:nvPr>
            </p:nvGraphicFramePr>
            <p:xfrm>
              <a:off x="1259632" y="915566"/>
              <a:ext cx="7612122" cy="3706477"/>
            </p:xfrm>
            <a:graphic>
              <a:graphicData uri="http://schemas.openxmlformats.org/drawingml/2006/table">
                <a:tbl>
                  <a:tblPr firstRow="1" firstCol="1" bandRow="1">
                    <a:tableStyleId>{5C22544A-7EE6-4342-B048-85BDC9FD1C3A}</a:tableStyleId>
                  </a:tblPr>
                  <a:tblGrid>
                    <a:gridCol w="423366">
                      <a:extLst>
                        <a:ext uri="{9D8B030D-6E8A-4147-A177-3AD203B41FA5}">
                          <a16:colId xmlns:a16="http://schemas.microsoft.com/office/drawing/2014/main" val="20000"/>
                        </a:ext>
                      </a:extLst>
                    </a:gridCol>
                    <a:gridCol w="467532">
                      <a:extLst>
                        <a:ext uri="{9D8B030D-6E8A-4147-A177-3AD203B41FA5}">
                          <a16:colId xmlns:a16="http://schemas.microsoft.com/office/drawing/2014/main" val="20001"/>
                        </a:ext>
                      </a:extLst>
                    </a:gridCol>
                    <a:gridCol w="172766">
                      <a:extLst>
                        <a:ext uri="{9D8B030D-6E8A-4147-A177-3AD203B41FA5}">
                          <a16:colId xmlns:a16="http://schemas.microsoft.com/office/drawing/2014/main" val="20002"/>
                        </a:ext>
                      </a:extLst>
                    </a:gridCol>
                    <a:gridCol w="472917">
                      <a:extLst>
                        <a:ext uri="{9D8B030D-6E8A-4147-A177-3AD203B41FA5}">
                          <a16:colId xmlns:a16="http://schemas.microsoft.com/office/drawing/2014/main" val="20003"/>
                        </a:ext>
                      </a:extLst>
                    </a:gridCol>
                    <a:gridCol w="2008481">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267885">
                      <a:extLst>
                        <a:ext uri="{9D8B030D-6E8A-4147-A177-3AD203B41FA5}">
                          <a16:colId xmlns:a16="http://schemas.microsoft.com/office/drawing/2014/main" val="20006"/>
                        </a:ext>
                      </a:extLst>
                    </a:gridCol>
                    <a:gridCol w="936834">
                      <a:extLst>
                        <a:ext uri="{9D8B030D-6E8A-4147-A177-3AD203B41FA5}">
                          <a16:colId xmlns:a16="http://schemas.microsoft.com/office/drawing/2014/main" val="20007"/>
                        </a:ext>
                      </a:extLst>
                    </a:gridCol>
                    <a:gridCol w="709964">
                      <a:extLst>
                        <a:ext uri="{9D8B030D-6E8A-4147-A177-3AD203B41FA5}">
                          <a16:colId xmlns:a16="http://schemas.microsoft.com/office/drawing/2014/main" val="20008"/>
                        </a:ext>
                      </a:extLst>
                    </a:gridCol>
                    <a:gridCol w="740687">
                      <a:extLst>
                        <a:ext uri="{9D8B030D-6E8A-4147-A177-3AD203B41FA5}">
                          <a16:colId xmlns:a16="http://schemas.microsoft.com/office/drawing/2014/main" val="20009"/>
                        </a:ext>
                      </a:extLst>
                    </a:gridCol>
                    <a:gridCol w="1203410">
                      <a:extLst>
                        <a:ext uri="{9D8B030D-6E8A-4147-A177-3AD203B41FA5}">
                          <a16:colId xmlns:a16="http://schemas.microsoft.com/office/drawing/2014/main" val="20010"/>
                        </a:ext>
                      </a:extLst>
                    </a:gridCol>
                  </a:tblGrid>
                  <a:tr h="152845">
                    <a:tc rowSpan="2" gridSpan="5">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数控加工工艺卡</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rowSpan="2" hMerge="1">
                      <a:txBody>
                        <a:bodyPr/>
                        <a:lstStyle/>
                        <a:p>
                          <a:endParaRPr lang="zh-CN"/>
                        </a:p>
                      </a:txBody>
                      <a:tcPr/>
                    </a:tc>
                    <a:tc rowSpan="2" hMerge="1">
                      <a:txBody>
                        <a:bodyPr/>
                        <a:lstStyle/>
                        <a:p>
                          <a:endParaRPr lang="zh-CN"/>
                        </a:p>
                      </a:txBody>
                      <a:tcPr/>
                    </a:tc>
                    <a:tc rowSpan="2" hMerge="1">
                      <a:txBody>
                        <a:bodyPr/>
                        <a:lstStyle/>
                        <a:p>
                          <a:endParaRPr lang="zh-CN"/>
                        </a:p>
                      </a:txBody>
                      <a:tcPr/>
                    </a:tc>
                    <a:tc rowSpan="2" hMerge="1">
                      <a:txBody>
                        <a:bodyPr/>
                        <a:lstStyle/>
                        <a:p>
                          <a:endParaRPr lang="zh-CN"/>
                        </a:p>
                      </a:txBody>
                      <a:tcPr/>
                    </a:tc>
                    <a:tc gridSpan="3">
                      <a:txBody>
                        <a:bodyPr/>
                        <a:lstStyle/>
                        <a:p>
                          <a:pPr algn="ctr">
                            <a:lnSpc>
                              <a:spcPct val="115000"/>
                            </a:lnSpc>
                          </a:pPr>
                          <a:r>
                            <a:rPr lang="zh-CN" sz="1000" kern="100">
                              <a:effectLst/>
                              <a:latin typeface="宋体" panose="02010600030101010101" pitchFamily="2" charset="-122"/>
                              <a:ea typeface="宋体" panose="02010600030101010101" pitchFamily="2" charset="-122"/>
                            </a:rPr>
                            <a:t>零件名称</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gridSpan="2">
                      <a:txBody>
                        <a:bodyPr/>
                        <a:lstStyle/>
                        <a:p>
                          <a:pPr algn="ctr">
                            <a:lnSpc>
                              <a:spcPct val="115000"/>
                            </a:lnSpc>
                          </a:pPr>
                          <a:r>
                            <a:rPr lang="zh-CN" sz="1000" kern="100">
                              <a:effectLst/>
                              <a:latin typeface="宋体" panose="02010600030101010101" pitchFamily="2" charset="-122"/>
                              <a:ea typeface="宋体" panose="02010600030101010101" pitchFamily="2" charset="-122"/>
                            </a:rPr>
                            <a:t>材料名称</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零件数量</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0"/>
                      </a:ext>
                    </a:extLst>
                  </a:tr>
                  <a:tr h="187436">
                    <a:tc gridSpan="5" vMerge="1">
                      <a:txBody>
                        <a:bodyPr/>
                        <a:lstStyle/>
                        <a:p>
                          <a:endParaRPr lang="zh-CN"/>
                        </a:p>
                      </a:txBody>
                      <a:tcPr/>
                    </a:tc>
                    <a:tc hMerge="1" vMerge="1">
                      <a:txBody>
                        <a:bodyPr/>
                        <a:lstStyle/>
                        <a:p>
                          <a:endParaRPr lang="zh-CN"/>
                        </a:p>
                      </a:txBody>
                      <a:tcPr/>
                    </a:tc>
                    <a:tc hMerge="1" vMerge="1">
                      <a:txBody>
                        <a:bodyPr/>
                        <a:lstStyle/>
                        <a:p>
                          <a:endParaRPr lang="zh-CN"/>
                        </a:p>
                      </a:txBody>
                      <a:tcPr/>
                    </a:tc>
                    <a:tc hMerge="1" vMerge="1">
                      <a:txBody>
                        <a:bodyPr/>
                        <a:lstStyle/>
                        <a:p>
                          <a:endParaRPr lang="zh-CN"/>
                        </a:p>
                      </a:txBody>
                      <a:tcPr/>
                    </a:tc>
                    <a:tc hMerge="1" vMerge="1">
                      <a:txBody>
                        <a:bodyPr/>
                        <a:lstStyle/>
                        <a:p>
                          <a:endParaRPr lang="zh-CN"/>
                        </a:p>
                      </a:txBody>
                      <a:tcPr/>
                    </a:tc>
                    <a:tc gridSpan="3">
                      <a:txBody>
                        <a:bodyPr/>
                        <a:lstStyle/>
                        <a:p>
                          <a:pPr algn="ctr">
                            <a:lnSpc>
                              <a:spcPct val="115000"/>
                            </a:lnSpc>
                          </a:pPr>
                          <a:r>
                            <a:rPr lang="zh-CN" sz="1000" kern="100">
                              <a:effectLst/>
                              <a:latin typeface="宋体" panose="02010600030101010101" pitchFamily="2" charset="-122"/>
                              <a:ea typeface="宋体" panose="02010600030101010101" pitchFamily="2" charset="-122"/>
                            </a:rPr>
                            <a:t>心轴</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宋体" panose="02010600030101010101" pitchFamily="2" charset="-122"/>
                              <a:ea typeface="宋体" panose="02010600030101010101" pitchFamily="2" charset="-122"/>
                            </a:rPr>
                            <a:t>45</a:t>
                          </a:r>
                          <a:r>
                            <a:rPr lang="zh-CN" sz="1000" kern="100">
                              <a:effectLst/>
                              <a:latin typeface="宋体" panose="02010600030101010101" pitchFamily="2" charset="-122"/>
                              <a:ea typeface="宋体" panose="02010600030101010101" pitchFamily="2" charset="-122"/>
                            </a:rPr>
                            <a:t>钢</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1"/>
                      </a:ext>
                    </a:extLst>
                  </a:tr>
                  <a:tr h="387386">
                    <a:tc>
                      <a:txBody>
                        <a:bodyPr/>
                        <a:lstStyle/>
                        <a:p>
                          <a:pPr algn="ctr">
                            <a:lnSpc>
                              <a:spcPct val="115000"/>
                            </a:lnSpc>
                          </a:pPr>
                          <a:r>
                            <a:rPr lang="zh-CN" sz="1000" kern="100">
                              <a:effectLst/>
                            </a:rPr>
                            <a:t>设备名称</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数控</a:t>
                          </a:r>
                        </a:p>
                        <a:p>
                          <a:pPr algn="ctr">
                            <a:lnSpc>
                              <a:spcPct val="115000"/>
                            </a:lnSpc>
                          </a:pPr>
                          <a:r>
                            <a:rPr lang="zh-CN" sz="1000" kern="100" dirty="0">
                              <a:effectLst/>
                              <a:latin typeface="宋体" panose="02010600030101010101" pitchFamily="2" charset="-122"/>
                              <a:ea typeface="宋体" panose="02010600030101010101" pitchFamily="2" charset="-122"/>
                            </a:rPr>
                            <a:t>车床</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gridSpan="2">
                      <a:txBody>
                        <a:bodyPr/>
                        <a:lstStyle/>
                        <a:p>
                          <a:pPr algn="ctr">
                            <a:lnSpc>
                              <a:spcPct val="115000"/>
                            </a:lnSpc>
                          </a:pPr>
                          <a:r>
                            <a:rPr lang="zh-CN" sz="1000" kern="100">
                              <a:effectLst/>
                              <a:latin typeface="宋体" panose="02010600030101010101" pitchFamily="2" charset="-122"/>
                              <a:ea typeface="宋体" panose="02010600030101010101" pitchFamily="2" charset="-122"/>
                            </a:rPr>
                            <a:t>系统</a:t>
                          </a:r>
                        </a:p>
                        <a:p>
                          <a:pPr algn="ctr">
                            <a:lnSpc>
                              <a:spcPct val="115000"/>
                            </a:lnSpc>
                          </a:pPr>
                          <a:r>
                            <a:rPr lang="zh-CN" sz="1000" kern="100">
                              <a:effectLst/>
                              <a:latin typeface="宋体" panose="02010600030101010101" pitchFamily="2" charset="-122"/>
                              <a:ea typeface="宋体" panose="02010600030101010101" pitchFamily="2" charset="-122"/>
                            </a:rPr>
                            <a:t>型号</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发那科</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gridSpan="3">
                      <a:txBody>
                        <a:bodyPr/>
                        <a:lstStyle/>
                        <a:p>
                          <a:pPr algn="ctr">
                            <a:lnSpc>
                              <a:spcPct val="115000"/>
                            </a:lnSpc>
                          </a:pPr>
                          <a:r>
                            <a:rPr lang="zh-CN" sz="1000" kern="100">
                              <a:effectLst/>
                              <a:latin typeface="宋体" panose="02010600030101010101" pitchFamily="2" charset="-122"/>
                              <a:ea typeface="宋体" panose="02010600030101010101" pitchFamily="2" charset="-122"/>
                            </a:rPr>
                            <a:t>夹具名称</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三爪卡盘</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毛坯尺寸</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φ</a:t>
                          </a:r>
                          <a:r>
                            <a:rPr lang="en-US" sz="1000" kern="100">
                              <a:effectLst/>
                              <a:latin typeface="宋体" panose="02010600030101010101" pitchFamily="2" charset="-122"/>
                              <a:ea typeface="宋体" panose="02010600030101010101" pitchFamily="2" charset="-122"/>
                            </a:rPr>
                            <a:t>50</a:t>
                          </a:r>
                          <a:r>
                            <a:rPr lang="zh-CN" sz="1000" kern="100">
                              <a:effectLst/>
                              <a:latin typeface="宋体" panose="02010600030101010101" pitchFamily="2" charset="-122"/>
                              <a:ea typeface="宋体" panose="02010600030101010101" pitchFamily="2" charset="-122"/>
                            </a:rPr>
                            <a:t>×</a:t>
                          </a:r>
                          <a:r>
                            <a:rPr lang="en-US" sz="1000" kern="100">
                              <a:effectLst/>
                              <a:latin typeface="宋体" panose="02010600030101010101" pitchFamily="2" charset="-122"/>
                              <a:ea typeface="宋体" panose="02010600030101010101" pitchFamily="2" charset="-122"/>
                            </a:rPr>
                            <a:t>102</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2"/>
                      </a:ext>
                    </a:extLst>
                  </a:tr>
                  <a:tr h="387386">
                    <a:tc>
                      <a:txBody>
                        <a:bodyPr/>
                        <a:lstStyle/>
                        <a:p>
                          <a:pPr algn="ctr">
                            <a:lnSpc>
                              <a:spcPct val="115000"/>
                            </a:lnSpc>
                          </a:pPr>
                          <a:r>
                            <a:rPr lang="zh-CN" sz="1000" kern="100">
                              <a:effectLst/>
                            </a:rPr>
                            <a:t>工序号</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4">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工步内容</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刀具号</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主轴转速</a:t>
                          </a:r>
                        </a:p>
                        <a:p>
                          <a:pPr algn="ctr">
                            <a:lnSpc>
                              <a:spcPct val="115000"/>
                            </a:lnSpc>
                          </a:pPr>
                          <a:r>
                            <a:rPr lang="zh-CN" sz="1000" kern="100">
                              <a:effectLst/>
                              <a:latin typeface="宋体" panose="02010600030101010101" pitchFamily="2" charset="-122"/>
                              <a:ea typeface="宋体" panose="02010600030101010101" pitchFamily="2" charset="-122"/>
                            </a:rPr>
                            <a:t>（</a:t>
                          </a:r>
                          <a:r>
                            <a:rPr lang="en-US" sz="1000" kern="100">
                              <a:effectLst/>
                              <a:latin typeface="宋体" panose="02010600030101010101" pitchFamily="2" charset="-122"/>
                              <a:ea typeface="宋体" panose="02010600030101010101" pitchFamily="2" charset="-122"/>
                            </a:rPr>
                            <a:t>r/min</a:t>
                          </a:r>
                          <a:r>
                            <a:rPr lang="zh-CN" sz="1000" kern="100">
                              <a:effectLst/>
                              <a:latin typeface="宋体" panose="02010600030101010101" pitchFamily="2" charset="-122"/>
                              <a:ea typeface="宋体" panose="02010600030101010101" pitchFamily="2" charset="-122"/>
                            </a:rPr>
                            <a:t>）</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进给量</a:t>
                          </a:r>
                        </a:p>
                        <a:p>
                          <a:pPr algn="ctr">
                            <a:lnSpc>
                              <a:spcPct val="115000"/>
                            </a:lnSpc>
                          </a:pPr>
                          <a:r>
                            <a:rPr lang="zh-CN" sz="1000" kern="100">
                              <a:effectLst/>
                              <a:latin typeface="宋体" panose="02010600030101010101" pitchFamily="2" charset="-122"/>
                              <a:ea typeface="宋体" panose="02010600030101010101" pitchFamily="2" charset="-122"/>
                            </a:rPr>
                            <a:t>（</a:t>
                          </a:r>
                          <a:r>
                            <a:rPr lang="en-US" sz="1000" kern="100">
                              <a:effectLst/>
                              <a:latin typeface="宋体" panose="02010600030101010101" pitchFamily="2" charset="-122"/>
                              <a:ea typeface="宋体" panose="02010600030101010101" pitchFamily="2" charset="-122"/>
                            </a:rPr>
                            <a:t>mm/r</a:t>
                          </a:r>
                          <a:r>
                            <a:rPr lang="zh-CN" sz="1000" kern="100">
                              <a:effectLst/>
                              <a:latin typeface="宋体" panose="02010600030101010101" pitchFamily="2" charset="-122"/>
                              <a:ea typeface="宋体" panose="02010600030101010101" pitchFamily="2" charset="-122"/>
                            </a:rPr>
                            <a:t>）</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背吃刀量</a:t>
                          </a:r>
                        </a:p>
                        <a:p>
                          <a:pPr algn="ctr">
                            <a:lnSpc>
                              <a:spcPct val="115000"/>
                            </a:lnSpc>
                          </a:pPr>
                          <a:r>
                            <a:rPr lang="en-US" sz="1000" kern="100">
                              <a:effectLst/>
                              <a:latin typeface="宋体" panose="02010600030101010101" pitchFamily="2" charset="-122"/>
                              <a:ea typeface="宋体" panose="02010600030101010101" pitchFamily="2" charset="-122"/>
                            </a:rPr>
                            <a:t>/mm</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备注</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3"/>
                      </a:ext>
                    </a:extLst>
                  </a:tr>
                  <a:tr h="456753">
                    <a:tc rowSpan="5">
                      <a:txBody>
                        <a:bodyPr/>
                        <a:lstStyle/>
                        <a:p>
                          <a:pPr algn="ctr">
                            <a:lnSpc>
                              <a:spcPct val="115000"/>
                            </a:lnSpc>
                          </a:pPr>
                          <a:r>
                            <a:rPr lang="zh-CN" sz="1000" kern="100">
                              <a:effectLst/>
                            </a:rPr>
                            <a:t>车削</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4">
                      <a:txBody>
                        <a:bodyPr/>
                        <a:lstStyle/>
                        <a:p>
                          <a:pPr algn="just">
                            <a:lnSpc>
                              <a:spcPct val="115000"/>
                            </a:lnSpc>
                          </a:pPr>
                          <a:r>
                            <a:rPr lang="zh-CN" sz="1000" kern="0" dirty="0">
                              <a:effectLst/>
                              <a:latin typeface="宋体" panose="02010600030101010101" pitchFamily="2" charset="-122"/>
                              <a:ea typeface="宋体" panose="02010600030101010101" pitchFamily="2" charset="-122"/>
                            </a:rPr>
                            <a:t>（</a:t>
                          </a:r>
                          <a:r>
                            <a:rPr lang="en-US" sz="1000" kern="0" dirty="0">
                              <a:effectLst/>
                              <a:latin typeface="宋体" panose="02010600030101010101" pitchFamily="2" charset="-122"/>
                              <a:ea typeface="宋体" panose="02010600030101010101" pitchFamily="2" charset="-122"/>
                            </a:rPr>
                            <a:t>1</a:t>
                          </a:r>
                          <a:r>
                            <a:rPr lang="zh-CN" sz="1000" kern="0" dirty="0">
                              <a:effectLst/>
                              <a:latin typeface="宋体" panose="02010600030101010101" pitchFamily="2" charset="-122"/>
                              <a:ea typeface="宋体" panose="02010600030101010101" pitchFamily="2" charset="-122"/>
                            </a:rPr>
                            <a:t>）夹住毛坯外圆，保证伸出长度，车端面，以工件右端面中心建立工件坐标系。</a:t>
                          </a:r>
                          <a:endParaRPr lang="zh-CN"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T01</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600</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宋体" panose="02010600030101010101" pitchFamily="2" charset="-122"/>
                              <a:ea typeface="宋体" panose="02010600030101010101" pitchFamily="2" charset="-122"/>
                            </a:rPr>
                            <a:t>0.1</a:t>
                          </a:r>
                          <a:endParaRPr lang="en-US"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宋体" panose="02010600030101010101" pitchFamily="2" charset="-122"/>
                              <a:ea typeface="宋体" panose="02010600030101010101" pitchFamily="2" charset="-122"/>
                            </a:rPr>
                            <a:t>0.5</a:t>
                          </a:r>
                          <a:r>
                            <a:rPr lang="zh-CN" sz="1000" kern="0">
                              <a:effectLst/>
                              <a:latin typeface="宋体" panose="02010600030101010101" pitchFamily="2" charset="-122"/>
                              <a:ea typeface="宋体" panose="02010600030101010101" pitchFamily="2" charset="-122"/>
                            </a:rPr>
                            <a:t>～</a:t>
                          </a:r>
                          <a:r>
                            <a:rPr lang="en-US" sz="1000" kern="0">
                              <a:effectLst/>
                              <a:latin typeface="宋体" panose="02010600030101010101" pitchFamily="2" charset="-122"/>
                              <a:ea typeface="宋体" panose="02010600030101010101" pitchFamily="2" charset="-122"/>
                            </a:rPr>
                            <a:t>1</a:t>
                          </a:r>
                          <a:endParaRPr lang="zh-CN"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O0001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4"/>
                      </a:ext>
                    </a:extLst>
                  </a:tr>
                  <a:tr h="464239">
                    <a:tc vMerge="1">
                      <a:txBody>
                        <a:bodyPr/>
                        <a:lstStyle/>
                        <a:p>
                          <a:endParaRPr lang="zh-CN"/>
                        </a:p>
                      </a:txBody>
                      <a:tcPr/>
                    </a:tc>
                    <a:tc gridSpan="4">
                      <a:txBody>
                        <a:bodyPr/>
                        <a:lstStyle/>
                        <a:p>
                          <a:endParaRPr lang="zh-CN"/>
                        </a:p>
                      </a:txBody>
                      <a:tcPr marL="33309" marR="33309" marT="0" marB="0" anchor="ctr">
                        <a:blipFill>
                          <a:blip r:embed="rId2"/>
                          <a:stretch>
                            <a:fillRect l="-13867" t="-342857" r="-131250" b="-371429"/>
                          </a:stretch>
                        </a:blip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T01</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600/800</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0.2/0.1</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宋体" panose="02010600030101010101" pitchFamily="2" charset="-122"/>
                              <a:ea typeface="宋体" panose="02010600030101010101" pitchFamily="2" charset="-122"/>
                            </a:rPr>
                            <a:t>2/1</a:t>
                          </a:r>
                          <a:endParaRPr lang="en-US"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O0001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5"/>
                      </a:ext>
                    </a:extLst>
                  </a:tr>
                  <a:tr h="602023">
                    <a:tc vMerge="1">
                      <a:txBody>
                        <a:bodyPr/>
                        <a:lstStyle/>
                        <a:p>
                          <a:endParaRPr lang="zh-CN"/>
                        </a:p>
                      </a:txBody>
                      <a:tcPr/>
                    </a:tc>
                    <a:tc gridSpan="4">
                      <a:txBody>
                        <a:bodyPr/>
                        <a:lstStyle/>
                        <a:p>
                          <a:endParaRPr lang="zh-CN"/>
                        </a:p>
                      </a:txBody>
                      <a:tcPr marL="33309" marR="33309" marT="0" marB="0" anchor="ctr">
                        <a:blipFill>
                          <a:blip r:embed="rId2"/>
                          <a:stretch>
                            <a:fillRect l="-13867" t="-347959" r="-131250" b="-191837"/>
                          </a:stretch>
                        </a:blip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宋体" panose="02010600030101010101" pitchFamily="2" charset="-122"/>
                              <a:ea typeface="宋体" panose="02010600030101010101" pitchFamily="2" charset="-122"/>
                            </a:rPr>
                            <a:t>T01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600</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0.1</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0.5</a:t>
                          </a:r>
                          <a:r>
                            <a:rPr lang="zh-CN" sz="1000" kern="0" dirty="0">
                              <a:effectLst/>
                              <a:latin typeface="宋体" panose="02010600030101010101" pitchFamily="2" charset="-122"/>
                              <a:ea typeface="宋体" panose="02010600030101010101" pitchFamily="2" charset="-122"/>
                            </a:rPr>
                            <a:t>～</a:t>
                          </a:r>
                          <a:r>
                            <a:rPr lang="en-US" sz="1000" kern="0" dirty="0">
                              <a:effectLst/>
                              <a:latin typeface="宋体" panose="02010600030101010101" pitchFamily="2" charset="-122"/>
                              <a:ea typeface="宋体" panose="02010600030101010101" pitchFamily="2" charset="-122"/>
                            </a:rPr>
                            <a:t>1</a:t>
                          </a:r>
                          <a:endParaRPr lang="zh-CN"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O0002</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6"/>
                      </a:ext>
                    </a:extLst>
                  </a:tr>
                  <a:tr h="553196">
                    <a:tc vMerge="1">
                      <a:txBody>
                        <a:bodyPr/>
                        <a:lstStyle/>
                        <a:p>
                          <a:endParaRPr lang="zh-CN"/>
                        </a:p>
                      </a:txBody>
                      <a:tcPr/>
                    </a:tc>
                    <a:tc gridSpan="4">
                      <a:txBody>
                        <a:bodyPr/>
                        <a:lstStyle/>
                        <a:p>
                          <a:endParaRPr lang="zh-CN"/>
                        </a:p>
                      </a:txBody>
                      <a:tcPr marL="33309" marR="33309" marT="0" marB="0" anchor="ctr">
                        <a:blipFill>
                          <a:blip r:embed="rId2"/>
                          <a:stretch>
                            <a:fillRect l="-13867" t="-482418" r="-131250" b="-106593"/>
                          </a:stretch>
                        </a:blip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宋体" panose="02010600030101010101" pitchFamily="2" charset="-122"/>
                              <a:ea typeface="宋体" panose="02010600030101010101" pitchFamily="2" charset="-122"/>
                            </a:rPr>
                            <a:t>T01</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a:effectLst/>
                              <a:latin typeface="宋体" panose="02010600030101010101" pitchFamily="2" charset="-122"/>
                              <a:ea typeface="宋体" panose="02010600030101010101" pitchFamily="2" charset="-122"/>
                            </a:rPr>
                            <a:t>600/800</a:t>
                          </a:r>
                          <a:endParaRPr lang="en-US"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0.2/0.1</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宋体" panose="02010600030101010101" pitchFamily="2" charset="-122"/>
                              <a:ea typeface="宋体" panose="02010600030101010101" pitchFamily="2" charset="-122"/>
                            </a:rPr>
                            <a:t>2/1</a:t>
                          </a:r>
                          <a:endParaRPr lang="en-US" sz="1000" kern="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O0002</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7"/>
                      </a:ext>
                    </a:extLst>
                  </a:tr>
                  <a:tr h="187108">
                    <a:tc vMerge="1">
                      <a:txBody>
                        <a:bodyPr/>
                        <a:lstStyle/>
                        <a:p>
                          <a:endParaRPr lang="zh-CN"/>
                        </a:p>
                      </a:txBody>
                      <a:tcPr/>
                    </a:tc>
                    <a:tc gridSpan="4">
                      <a:txBody>
                        <a:bodyPr/>
                        <a:lstStyle/>
                        <a:p>
                          <a:pPr algn="just">
                            <a:lnSpc>
                              <a:spcPct val="115000"/>
                            </a:lnSpc>
                          </a:pPr>
                          <a:r>
                            <a:rPr lang="zh-CN" sz="1000" kern="0">
                              <a:effectLst/>
                              <a:latin typeface="宋体" panose="02010600030101010101" pitchFamily="2" charset="-122"/>
                              <a:ea typeface="宋体" panose="02010600030101010101" pitchFamily="2" charset="-122"/>
                            </a:rPr>
                            <a:t>（</a:t>
                          </a:r>
                          <a:r>
                            <a:rPr lang="en-US" sz="1000" kern="0">
                              <a:effectLst/>
                              <a:latin typeface="宋体" panose="02010600030101010101" pitchFamily="2" charset="-122"/>
                              <a:ea typeface="宋体" panose="02010600030101010101" pitchFamily="2" charset="-122"/>
                            </a:rPr>
                            <a:t>5</a:t>
                          </a:r>
                          <a:r>
                            <a:rPr lang="zh-CN" sz="1000" kern="0">
                              <a:effectLst/>
                              <a:latin typeface="宋体" panose="02010600030101010101" pitchFamily="2" charset="-122"/>
                              <a:ea typeface="宋体" panose="02010600030101010101" pitchFamily="2" charset="-122"/>
                            </a:rPr>
                            <a:t>）拆卸零件，去毛刺。</a:t>
                          </a:r>
                          <a:endParaRPr lang="zh-CN" sz="1000" kern="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 </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dirty="0">
                              <a:effectLst/>
                              <a:latin typeface="宋体" panose="02010600030101010101" pitchFamily="2" charset="-122"/>
                              <a:ea typeface="宋体" panose="02010600030101010101" pitchFamily="2" charset="-122"/>
                            </a:rPr>
                            <a:t> </a:t>
                          </a:r>
                          <a:endParaRPr lang="en-US"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8"/>
                      </a:ext>
                    </a:extLst>
                  </a:tr>
                  <a:tr h="328105">
                    <a:tc>
                      <a:txBody>
                        <a:bodyPr/>
                        <a:lstStyle/>
                        <a:p>
                          <a:pPr algn="ctr">
                            <a:lnSpc>
                              <a:spcPct val="115000"/>
                            </a:lnSpc>
                          </a:pPr>
                          <a:r>
                            <a:rPr lang="zh-CN" sz="1000" kern="100" dirty="0">
                              <a:effectLst/>
                            </a:rPr>
                            <a:t>编制</a:t>
                          </a:r>
                          <a:endParaRPr lang="zh-CN" sz="10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2">
                      <a:txBody>
                        <a:bodyPr/>
                        <a:lstStyle/>
                        <a:p>
                          <a:pPr algn="ctr">
                            <a:lnSpc>
                              <a:spcPct val="115000"/>
                            </a:lnSpc>
                          </a:pPr>
                          <a:r>
                            <a:rPr lang="en-US" sz="1000" kern="100" dirty="0">
                              <a:effectLst/>
                            </a:rPr>
                            <a:t> </a:t>
                          </a:r>
                          <a:endParaRPr lang="en-US" sz="10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审核</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宋体" panose="02010600030101010101" pitchFamily="2" charset="-122"/>
                              <a:ea typeface="宋体" panose="02010600030101010101" pitchFamily="2" charset="-122"/>
                            </a:rPr>
                            <a:t>批准</a:t>
                          </a:r>
                          <a:endParaRPr lang="zh-CN"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宋体" panose="02010600030101010101" pitchFamily="2" charset="-122"/>
                              <a:ea typeface="宋体" panose="02010600030101010101" pitchFamily="2" charset="-122"/>
                            </a:rPr>
                            <a:t> </a:t>
                          </a:r>
                          <a:endParaRPr lang="en-US" sz="1000" kern="10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gridSpan="2">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年</a:t>
                          </a:r>
                          <a:r>
                            <a:rPr lang="en-US" sz="1000" kern="100" dirty="0">
                              <a:effectLst/>
                              <a:latin typeface="宋体" panose="02010600030101010101" pitchFamily="2" charset="-122"/>
                              <a:ea typeface="宋体" panose="02010600030101010101" pitchFamily="2" charset="-122"/>
                            </a:rPr>
                            <a:t>   </a:t>
                          </a:r>
                          <a:r>
                            <a:rPr lang="zh-CN" sz="1000" kern="100" dirty="0">
                              <a:effectLst/>
                              <a:latin typeface="宋体" panose="02010600030101010101" pitchFamily="2" charset="-122"/>
                              <a:ea typeface="宋体" panose="02010600030101010101" pitchFamily="2" charset="-122"/>
                            </a:rPr>
                            <a:t>月</a:t>
                          </a:r>
                          <a:r>
                            <a:rPr lang="en-US" sz="1000" kern="100" dirty="0">
                              <a:effectLst/>
                              <a:latin typeface="宋体" panose="02010600030101010101" pitchFamily="2" charset="-122"/>
                              <a:ea typeface="宋体" panose="02010600030101010101" pitchFamily="2" charset="-122"/>
                            </a:rPr>
                            <a:t>   </a:t>
                          </a:r>
                          <a:r>
                            <a:rPr lang="zh-CN" sz="1000" kern="100" dirty="0">
                              <a:effectLst/>
                              <a:latin typeface="宋体" panose="02010600030101010101" pitchFamily="2" charset="-122"/>
                              <a:ea typeface="宋体" panose="02010600030101010101" pitchFamily="2" charset="-122"/>
                            </a:rPr>
                            <a:t>日</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共</a:t>
                          </a:r>
                          <a:r>
                            <a:rPr lang="en-US" sz="1000" kern="100" dirty="0">
                              <a:effectLst/>
                              <a:latin typeface="宋体" panose="02010600030101010101" pitchFamily="2" charset="-122"/>
                              <a:ea typeface="宋体" panose="02010600030101010101" pitchFamily="2" charset="-122"/>
                            </a:rPr>
                            <a:t>1</a:t>
                          </a:r>
                          <a:r>
                            <a:rPr lang="zh-CN" sz="1000" kern="100" dirty="0">
                              <a:effectLst/>
                              <a:latin typeface="宋体" panose="02010600030101010101" pitchFamily="2" charset="-122"/>
                              <a:ea typeface="宋体" panose="02010600030101010101" pitchFamily="2" charset="-122"/>
                            </a:rPr>
                            <a:t>页</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dirty="0">
                              <a:effectLst/>
                              <a:latin typeface="宋体" panose="02010600030101010101" pitchFamily="2" charset="-122"/>
                              <a:ea typeface="宋体" panose="02010600030101010101" pitchFamily="2" charset="-122"/>
                            </a:rPr>
                            <a:t>第</a:t>
                          </a:r>
                          <a:r>
                            <a:rPr lang="en-US" sz="1000" kern="100" dirty="0">
                              <a:effectLst/>
                              <a:latin typeface="宋体" panose="02010600030101010101" pitchFamily="2" charset="-122"/>
                              <a:ea typeface="宋体" panose="02010600030101010101" pitchFamily="2" charset="-122"/>
                            </a:rPr>
                            <a:t>1</a:t>
                          </a:r>
                          <a:r>
                            <a:rPr lang="zh-CN" sz="1000" kern="100" dirty="0">
                              <a:effectLst/>
                              <a:latin typeface="宋体" panose="02010600030101010101" pitchFamily="2" charset="-122"/>
                              <a:ea typeface="宋体" panose="02010600030101010101" pitchFamily="2" charset="-122"/>
                            </a:rPr>
                            <a:t>页</a:t>
                          </a:r>
                          <a:endParaRPr lang="zh-CN" sz="1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9"/>
                      </a:ext>
                    </a:extLst>
                  </a:tr>
                </a:tbl>
              </a:graphicData>
            </a:graphic>
          </p:graphicFrame>
        </mc:Fallback>
      </mc:AlternateContent>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548148085"/>
              </p:ext>
            </p:extLst>
          </p:nvPr>
        </p:nvGraphicFramePr>
        <p:xfrm>
          <a:off x="1979712" y="1146847"/>
          <a:ext cx="1103662" cy="3698313"/>
        </p:xfrm>
        <a:graphic>
          <a:graphicData uri="http://schemas.openxmlformats.org/drawingml/2006/table">
            <a:tbl>
              <a:tblPr firstRow="1" firstCol="1" bandRow="1">
                <a:tableStyleId>{5C22544A-7EE6-4342-B048-85BDC9FD1C3A}</a:tableStyleId>
              </a:tblPr>
              <a:tblGrid>
                <a:gridCol w="1103662">
                  <a:extLst>
                    <a:ext uri="{9D8B030D-6E8A-4147-A177-3AD203B41FA5}">
                      <a16:colId xmlns:a16="http://schemas.microsoft.com/office/drawing/2014/main" val="20000"/>
                    </a:ext>
                  </a:extLst>
                </a:gridCol>
              </a:tblGrid>
              <a:tr h="129352">
                <a:tc>
                  <a:txBody>
                    <a:bodyPr/>
                    <a:lstStyle/>
                    <a:p>
                      <a:pPr algn="just">
                        <a:lnSpc>
                          <a:spcPct val="115000"/>
                        </a:lnSpc>
                      </a:pPr>
                      <a:r>
                        <a:rPr lang="zh-CN" sz="900" b="0" kern="100" dirty="0">
                          <a:solidFill>
                            <a:schemeClr val="tx1"/>
                          </a:solidFill>
                          <a:effectLst/>
                          <a:latin typeface="华文宋体" panose="02010600040101010101" charset="-122"/>
                          <a:ea typeface="华文宋体" panose="02010600040101010101" charset="-122"/>
                        </a:rPr>
                        <a:t>程序</a:t>
                      </a:r>
                      <a:endParaRPr lang="zh-CN" sz="900" b="0" kern="100" dirty="0">
                        <a:solidFill>
                          <a:schemeClr val="tx1"/>
                        </a:solidFill>
                        <a:effectLst/>
                        <a:latin typeface="华文宋体" panose="02010600040101010101" charset="-122"/>
                        <a:ea typeface="华文宋体" panose="02010600040101010101" charset="-122"/>
                        <a:cs typeface="Times New Roman" panose="02020603050405020304" pitchFamily="18" charset="0"/>
                      </a:endParaRPr>
                    </a:p>
                  </a:txBody>
                  <a:tcPr marL="35189" marR="35189" marT="0" marB="0" anchor="ctr">
                    <a:solidFill>
                      <a:schemeClr val="bg1"/>
                    </a:solidFill>
                  </a:tcPr>
                </a:tc>
                <a:extLst>
                  <a:ext uri="{0D108BD9-81ED-4DB2-BD59-A6C34878D82A}">
                    <a16:rowId xmlns:a16="http://schemas.microsoft.com/office/drawing/2014/main" val="10000"/>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O0001</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01"/>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T0101</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02"/>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M04 S600</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03"/>
                  </a:ext>
                </a:extLst>
              </a:tr>
              <a:tr h="181973">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G00 X55. Z5. M08</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04"/>
                  </a:ext>
                </a:extLst>
              </a:tr>
              <a:tr h="129352">
                <a:tc>
                  <a:txBody>
                    <a:bodyPr/>
                    <a:lstStyle/>
                    <a:p>
                      <a:pPr algn="just">
                        <a:lnSpc>
                          <a:spcPct val="115000"/>
                        </a:lnSpc>
                      </a:pPr>
                      <a:r>
                        <a:rPr lang="en-US" sz="900" b="0" kern="100" dirty="0">
                          <a:solidFill>
                            <a:schemeClr val="tx1"/>
                          </a:solidFill>
                          <a:effectLst/>
                          <a:latin typeface="华文宋体" panose="02010600040101010101" charset="-122"/>
                          <a:ea typeface="华文宋体" panose="02010600040101010101" charset="-122"/>
                          <a:cs typeface="华文宋体" panose="02010600040101010101" charset="-122"/>
                        </a:rPr>
                        <a:t>G90 X48.5 Z-82. F0.2</a:t>
                      </a:r>
                      <a:r>
                        <a:rPr lang="zh-CN" sz="900" b="0" kern="100" dirty="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05"/>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G90 X44.5 Z-20.</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06"/>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G00 Z20. M09</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07"/>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M05</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08"/>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M00</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09"/>
                  </a:ext>
                </a:extLst>
              </a:tr>
              <a:tr h="129352">
                <a:tc>
                  <a:txBody>
                    <a:bodyPr/>
                    <a:lstStyle/>
                    <a:p>
                      <a:pPr algn="just">
                        <a:lnSpc>
                          <a:spcPct val="115000"/>
                        </a:lnSpc>
                      </a:pPr>
                      <a:r>
                        <a:rPr lang="en-US" sz="900" b="0" kern="100" dirty="0">
                          <a:solidFill>
                            <a:schemeClr val="tx1"/>
                          </a:solidFill>
                          <a:effectLst/>
                          <a:latin typeface="华文宋体" panose="02010600040101010101" charset="-122"/>
                          <a:ea typeface="华文宋体" panose="02010600040101010101" charset="-122"/>
                          <a:cs typeface="华文宋体" panose="02010600040101010101" charset="-122"/>
                        </a:rPr>
                        <a:t>T0101</a:t>
                      </a:r>
                      <a:r>
                        <a:rPr lang="zh-CN" sz="900" b="0" kern="100" dirty="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0"/>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M04 S800</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1"/>
                  </a:ext>
                </a:extLst>
              </a:tr>
              <a:tr h="181973">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G00 X55. Z5. M08</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2"/>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G00 X40. Z1.</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3"/>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G01 X42. Z0. F0.1</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4"/>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G01 X43.987 Z-1.</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5"/>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G01 X43.987 Z-20.</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6"/>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G01 X47.987</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7"/>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G01 X47.987 Z-82.</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8"/>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G01 X55.</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19"/>
                  </a:ext>
                </a:extLst>
              </a:tr>
              <a:tr h="181973">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G00 Z20. M09</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20"/>
                  </a:ext>
                </a:extLst>
              </a:tr>
              <a:tr h="129352">
                <a:tc>
                  <a:txBody>
                    <a:bodyPr/>
                    <a:lstStyle/>
                    <a:p>
                      <a:pPr algn="just">
                        <a:lnSpc>
                          <a:spcPct val="115000"/>
                        </a:lnSpc>
                      </a:pPr>
                      <a:r>
                        <a:rPr lang="en-US" sz="900" b="0" kern="100" dirty="0">
                          <a:solidFill>
                            <a:schemeClr val="tx1"/>
                          </a:solidFill>
                          <a:effectLst/>
                          <a:latin typeface="华文宋体" panose="02010600040101010101" charset="-122"/>
                          <a:ea typeface="华文宋体" panose="02010600040101010101" charset="-122"/>
                          <a:cs typeface="华文宋体" panose="02010600040101010101" charset="-122"/>
                        </a:rPr>
                        <a:t>M05</a:t>
                      </a:r>
                      <a:r>
                        <a:rPr lang="zh-CN" sz="900" b="0" kern="100" dirty="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21"/>
                  </a:ext>
                </a:extLst>
              </a:tr>
              <a:tr h="129352">
                <a:tc>
                  <a:txBody>
                    <a:bodyPr/>
                    <a:lstStyle/>
                    <a:p>
                      <a:pPr algn="just">
                        <a:lnSpc>
                          <a:spcPct val="115000"/>
                        </a:lnSpc>
                      </a:pPr>
                      <a:r>
                        <a:rPr lang="en-US" sz="900" b="0" kern="100">
                          <a:solidFill>
                            <a:schemeClr val="tx1"/>
                          </a:solidFill>
                          <a:effectLst/>
                          <a:latin typeface="华文宋体" panose="02010600040101010101" charset="-122"/>
                          <a:ea typeface="华文宋体" panose="02010600040101010101" charset="-122"/>
                          <a:cs typeface="华文宋体" panose="02010600040101010101" charset="-122"/>
                        </a:rPr>
                        <a:t>T0100</a:t>
                      </a:r>
                      <a:r>
                        <a:rPr lang="zh-CN" sz="900" b="0" kern="10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22"/>
                  </a:ext>
                </a:extLst>
              </a:tr>
              <a:tr h="129352">
                <a:tc>
                  <a:txBody>
                    <a:bodyPr/>
                    <a:lstStyle/>
                    <a:p>
                      <a:pPr algn="just">
                        <a:lnSpc>
                          <a:spcPct val="115000"/>
                        </a:lnSpc>
                      </a:pPr>
                      <a:r>
                        <a:rPr lang="en-US" sz="900" b="0" kern="100" dirty="0">
                          <a:solidFill>
                            <a:schemeClr val="tx1"/>
                          </a:solidFill>
                          <a:effectLst/>
                          <a:latin typeface="华文宋体" panose="02010600040101010101" charset="-122"/>
                          <a:ea typeface="华文宋体" panose="02010600040101010101" charset="-122"/>
                          <a:cs typeface="华文宋体" panose="02010600040101010101" charset="-122"/>
                        </a:rPr>
                        <a:t>M30</a:t>
                      </a:r>
                      <a:r>
                        <a:rPr lang="zh-CN" sz="900" b="0" kern="100" dirty="0">
                          <a:solidFill>
                            <a:schemeClr val="tx1"/>
                          </a:solidFill>
                          <a:effectLst/>
                          <a:latin typeface="华文宋体" panose="02010600040101010101" charset="-122"/>
                          <a:ea typeface="华文宋体" panose="02010600040101010101" charset="-122"/>
                          <a:cs typeface="华文宋体" panose="02010600040101010101" charset="-122"/>
                        </a:rPr>
                        <a:t>；</a:t>
                      </a:r>
                    </a:p>
                  </a:txBody>
                  <a:tcPr marL="35189" marR="35189" marT="0" marB="0" anchor="ctr">
                    <a:solidFill>
                      <a:schemeClr val="bg1"/>
                    </a:solidFill>
                  </a:tcPr>
                </a:tc>
                <a:extLst>
                  <a:ext uri="{0D108BD9-81ED-4DB2-BD59-A6C34878D82A}">
                    <a16:rowId xmlns:a16="http://schemas.microsoft.com/office/drawing/2014/main" val="10023"/>
                  </a:ext>
                </a:extLst>
              </a:tr>
            </a:tbl>
          </a:graphicData>
        </a:graphic>
      </p:graphicFrame>
      <p:sp>
        <p:nvSpPr>
          <p:cNvPr id="15" name="文本框 14"/>
          <p:cNvSpPr txBox="1"/>
          <p:nvPr/>
        </p:nvSpPr>
        <p:spPr>
          <a:xfrm>
            <a:off x="179512" y="814830"/>
            <a:ext cx="4959626" cy="308482"/>
          </a:xfrm>
          <a:prstGeom prst="rect">
            <a:avLst/>
          </a:prstGeom>
          <a:noFill/>
        </p:spPr>
        <p:txBody>
          <a:bodyPr wrap="square">
            <a:spAutoFit/>
          </a:bodyPr>
          <a:lstStyle/>
          <a:p>
            <a:pPr algn="ctr">
              <a:lnSpc>
                <a:spcPct val="115000"/>
              </a:lnSpc>
            </a:pP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加工参考程序（右端）</a:t>
            </a:r>
          </a:p>
        </p:txBody>
      </p:sp>
      <p:graphicFrame>
        <p:nvGraphicFramePr>
          <p:cNvPr id="6" name="表格 5"/>
          <p:cNvGraphicFramePr>
            <a:graphicFrameLocks noGrp="1"/>
          </p:cNvGraphicFramePr>
          <p:nvPr>
            <p:extLst>
              <p:ext uri="{D42A27DB-BD31-4B8C-83A1-F6EECF244321}">
                <p14:modId xmlns:p14="http://schemas.microsoft.com/office/powerpoint/2010/main" val="2768400128"/>
              </p:ext>
            </p:extLst>
          </p:nvPr>
        </p:nvGraphicFramePr>
        <p:xfrm>
          <a:off x="4860032" y="1203358"/>
          <a:ext cx="1252456" cy="3354776"/>
        </p:xfrm>
        <a:graphic>
          <a:graphicData uri="http://schemas.openxmlformats.org/drawingml/2006/table">
            <a:tbl>
              <a:tblPr firstRow="1" firstCol="1" bandRow="1">
                <a:tableStyleId>{5C22544A-7EE6-4342-B048-85BDC9FD1C3A}</a:tableStyleId>
              </a:tblPr>
              <a:tblGrid>
                <a:gridCol w="1252456">
                  <a:extLst>
                    <a:ext uri="{9D8B030D-6E8A-4147-A177-3AD203B41FA5}">
                      <a16:colId xmlns:a16="http://schemas.microsoft.com/office/drawing/2014/main" val="20000"/>
                    </a:ext>
                  </a:extLst>
                </a:gridCol>
              </a:tblGrid>
              <a:tr h="146816">
                <a:tc>
                  <a:txBody>
                    <a:bodyPr/>
                    <a:lstStyle/>
                    <a:p>
                      <a:pPr algn="just">
                        <a:lnSpc>
                          <a:spcPct val="115000"/>
                        </a:lnSpc>
                      </a:pPr>
                      <a:r>
                        <a:rPr lang="zh-CN" sz="900" b="0" kern="100" dirty="0">
                          <a:solidFill>
                            <a:schemeClr val="tx1"/>
                          </a:solidFill>
                          <a:effectLst/>
                          <a:latin typeface="华文宋体" panose="02010600040101010101" pitchFamily="2" charset="-122"/>
                          <a:ea typeface="华文宋体" panose="02010600040101010101" pitchFamily="2" charset="-122"/>
                        </a:rPr>
                        <a:t>程序</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0"/>
                  </a:ext>
                </a:extLst>
              </a:tr>
              <a:tr h="146816">
                <a:tc>
                  <a:txBody>
                    <a:bodyPr/>
                    <a:lstStyle/>
                    <a:p>
                      <a:pPr algn="just">
                        <a:lnSpc>
                          <a:spcPct val="115000"/>
                        </a:lnSpc>
                      </a:pPr>
                      <a:r>
                        <a:rPr lang="en-US" sz="900" b="0" kern="100">
                          <a:solidFill>
                            <a:schemeClr val="tx1"/>
                          </a:solidFill>
                          <a:effectLst/>
                          <a:latin typeface="华文宋体" panose="02010600040101010101" pitchFamily="2" charset="-122"/>
                          <a:ea typeface="华文宋体" panose="02010600040101010101" pitchFamily="2" charset="-122"/>
                        </a:rPr>
                        <a:t>O0002</a:t>
                      </a:r>
                      <a:r>
                        <a:rPr lang="zh-CN" sz="900" b="0" kern="100">
                          <a:solidFill>
                            <a:schemeClr val="tx1"/>
                          </a:solidFill>
                          <a:effectLst/>
                          <a:latin typeface="华文宋体" panose="02010600040101010101" pitchFamily="2" charset="-122"/>
                          <a:ea typeface="华文宋体" panose="02010600040101010101" pitchFamily="2" charset="-122"/>
                        </a:rPr>
                        <a:t>；</a:t>
                      </a:r>
                      <a:endParaRPr lang="zh-CN" sz="900" b="0" kern="10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1"/>
                  </a:ext>
                </a:extLst>
              </a:tr>
              <a:tr h="136128">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T0101</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2"/>
                  </a:ext>
                </a:extLst>
              </a:tr>
              <a:tr h="146816">
                <a:tc>
                  <a:txBody>
                    <a:bodyPr/>
                    <a:lstStyle/>
                    <a:p>
                      <a:pPr algn="just">
                        <a:lnSpc>
                          <a:spcPct val="115000"/>
                        </a:lnSpc>
                      </a:pPr>
                      <a:r>
                        <a:rPr lang="en-US" sz="900" b="0" kern="100">
                          <a:solidFill>
                            <a:schemeClr val="tx1"/>
                          </a:solidFill>
                          <a:effectLst/>
                          <a:latin typeface="华文宋体" panose="02010600040101010101" pitchFamily="2" charset="-122"/>
                          <a:ea typeface="华文宋体" panose="02010600040101010101" pitchFamily="2" charset="-122"/>
                        </a:rPr>
                        <a:t>M04 S600</a:t>
                      </a:r>
                      <a:r>
                        <a:rPr lang="zh-CN" sz="900" b="0" kern="100">
                          <a:solidFill>
                            <a:schemeClr val="tx1"/>
                          </a:solidFill>
                          <a:effectLst/>
                          <a:latin typeface="华文宋体" panose="02010600040101010101" pitchFamily="2" charset="-122"/>
                          <a:ea typeface="华文宋体" panose="02010600040101010101" pitchFamily="2" charset="-122"/>
                        </a:rPr>
                        <a:t>；</a:t>
                      </a:r>
                      <a:endParaRPr lang="zh-CN" sz="900" b="0" kern="10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3"/>
                  </a:ext>
                </a:extLst>
              </a:tr>
              <a:tr h="206541">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G00 X55. Z5. M08</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4"/>
                  </a:ext>
                </a:extLst>
              </a:tr>
              <a:tr h="146816">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G90 X44.5 Z-20. F0.2</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5"/>
                  </a:ext>
                </a:extLst>
              </a:tr>
              <a:tr h="146816">
                <a:tc>
                  <a:txBody>
                    <a:bodyPr/>
                    <a:lstStyle/>
                    <a:p>
                      <a:pPr algn="just">
                        <a:lnSpc>
                          <a:spcPct val="115000"/>
                        </a:lnSpc>
                      </a:pPr>
                      <a:r>
                        <a:rPr lang="en-US" sz="900" b="0" kern="100">
                          <a:solidFill>
                            <a:schemeClr val="tx1"/>
                          </a:solidFill>
                          <a:effectLst/>
                          <a:latin typeface="华文宋体" panose="02010600040101010101" pitchFamily="2" charset="-122"/>
                          <a:ea typeface="华文宋体" panose="02010600040101010101" pitchFamily="2" charset="-122"/>
                        </a:rPr>
                        <a:t>G00 Z50. M09</a:t>
                      </a:r>
                      <a:r>
                        <a:rPr lang="zh-CN" sz="900" b="0" kern="100">
                          <a:solidFill>
                            <a:schemeClr val="tx1"/>
                          </a:solidFill>
                          <a:effectLst/>
                          <a:latin typeface="华文宋体" panose="02010600040101010101" pitchFamily="2" charset="-122"/>
                          <a:ea typeface="华文宋体" panose="02010600040101010101" pitchFamily="2" charset="-122"/>
                        </a:rPr>
                        <a:t>；</a:t>
                      </a:r>
                      <a:endParaRPr lang="zh-CN" sz="900" b="0" kern="10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6"/>
                  </a:ext>
                </a:extLst>
              </a:tr>
              <a:tr h="146816">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M05</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7"/>
                  </a:ext>
                </a:extLst>
              </a:tr>
              <a:tr h="146816">
                <a:tc>
                  <a:txBody>
                    <a:bodyPr/>
                    <a:lstStyle/>
                    <a:p>
                      <a:pPr algn="just">
                        <a:lnSpc>
                          <a:spcPct val="115000"/>
                        </a:lnSpc>
                      </a:pPr>
                      <a:r>
                        <a:rPr lang="en-US" sz="900" b="0" kern="100">
                          <a:solidFill>
                            <a:schemeClr val="tx1"/>
                          </a:solidFill>
                          <a:effectLst/>
                          <a:latin typeface="华文宋体" panose="02010600040101010101" pitchFamily="2" charset="-122"/>
                          <a:ea typeface="华文宋体" panose="02010600040101010101" pitchFamily="2" charset="-122"/>
                        </a:rPr>
                        <a:t>M00</a:t>
                      </a:r>
                      <a:r>
                        <a:rPr lang="zh-CN" sz="900" b="0" kern="100">
                          <a:solidFill>
                            <a:schemeClr val="tx1"/>
                          </a:solidFill>
                          <a:effectLst/>
                          <a:latin typeface="华文宋体" panose="02010600040101010101" pitchFamily="2" charset="-122"/>
                          <a:ea typeface="华文宋体" panose="02010600040101010101" pitchFamily="2" charset="-122"/>
                        </a:rPr>
                        <a:t>；</a:t>
                      </a:r>
                      <a:endParaRPr lang="zh-CN" sz="900" b="0" kern="10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8"/>
                  </a:ext>
                </a:extLst>
              </a:tr>
              <a:tr h="146816">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T0101</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09"/>
                  </a:ext>
                </a:extLst>
              </a:tr>
              <a:tr h="146816">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M04 S800</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0"/>
                  </a:ext>
                </a:extLst>
              </a:tr>
              <a:tr h="206541">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G00 X55. Z5. M08</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1"/>
                  </a:ext>
                </a:extLst>
              </a:tr>
              <a:tr h="146816">
                <a:tc>
                  <a:txBody>
                    <a:bodyPr/>
                    <a:lstStyle/>
                    <a:p>
                      <a:pPr algn="just">
                        <a:lnSpc>
                          <a:spcPct val="115000"/>
                        </a:lnSpc>
                      </a:pPr>
                      <a:r>
                        <a:rPr lang="en-US" sz="900" b="0" kern="100">
                          <a:solidFill>
                            <a:schemeClr val="tx1"/>
                          </a:solidFill>
                          <a:effectLst/>
                          <a:latin typeface="华文宋体" panose="02010600040101010101" pitchFamily="2" charset="-122"/>
                          <a:ea typeface="华文宋体" panose="02010600040101010101" pitchFamily="2" charset="-122"/>
                        </a:rPr>
                        <a:t>G00 X40. Z1.</a:t>
                      </a:r>
                      <a:r>
                        <a:rPr lang="zh-CN" sz="900" b="0" kern="100">
                          <a:solidFill>
                            <a:schemeClr val="tx1"/>
                          </a:solidFill>
                          <a:effectLst/>
                          <a:latin typeface="华文宋体" panose="02010600040101010101" pitchFamily="2" charset="-122"/>
                          <a:ea typeface="华文宋体" panose="02010600040101010101" pitchFamily="2" charset="-122"/>
                        </a:rPr>
                        <a:t>；</a:t>
                      </a:r>
                      <a:endParaRPr lang="zh-CN" sz="900" b="0" kern="10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2"/>
                  </a:ext>
                </a:extLst>
              </a:tr>
              <a:tr h="146816">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G01 X42. Z0. F0.1</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3"/>
                  </a:ext>
                </a:extLst>
              </a:tr>
              <a:tr h="146816">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G01 X43.987 Z-1.</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4"/>
                  </a:ext>
                </a:extLst>
              </a:tr>
              <a:tr h="146816">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G01 X43.987 Z-20.</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5"/>
                  </a:ext>
                </a:extLst>
              </a:tr>
              <a:tr h="146816">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G01 X55.</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6"/>
                  </a:ext>
                </a:extLst>
              </a:tr>
              <a:tr h="206541">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G00 Z50. M09</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7"/>
                  </a:ext>
                </a:extLst>
              </a:tr>
              <a:tr h="146816">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M05</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8"/>
                  </a:ext>
                </a:extLst>
              </a:tr>
              <a:tr h="44981">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T0100</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19"/>
                  </a:ext>
                </a:extLst>
              </a:tr>
              <a:tr h="183215">
                <a:tc>
                  <a:txBody>
                    <a:bodyPr/>
                    <a:lstStyle/>
                    <a:p>
                      <a:pPr algn="just">
                        <a:lnSpc>
                          <a:spcPct val="115000"/>
                        </a:lnSpc>
                      </a:pPr>
                      <a:r>
                        <a:rPr lang="en-US" sz="900" b="0" kern="100" dirty="0">
                          <a:solidFill>
                            <a:schemeClr val="tx1"/>
                          </a:solidFill>
                          <a:effectLst/>
                          <a:latin typeface="华文宋体" panose="02010600040101010101" pitchFamily="2" charset="-122"/>
                          <a:ea typeface="华文宋体" panose="02010600040101010101" pitchFamily="2" charset="-122"/>
                        </a:rPr>
                        <a:t>M30</a:t>
                      </a:r>
                      <a:r>
                        <a:rPr lang="zh-CN" sz="900" b="0" kern="100" dirty="0">
                          <a:solidFill>
                            <a:schemeClr val="tx1"/>
                          </a:solidFill>
                          <a:effectLst/>
                          <a:latin typeface="华文宋体" panose="02010600040101010101" pitchFamily="2" charset="-122"/>
                          <a:ea typeface="华文宋体" panose="02010600040101010101" pitchFamily="2" charset="-122"/>
                        </a:rPr>
                        <a:t>；</a:t>
                      </a:r>
                      <a:endParaRPr lang="zh-CN" sz="900" b="0" kern="100" dirty="0">
                        <a:solidFill>
                          <a:schemeClr val="tx1"/>
                        </a:solidFill>
                        <a:effectLst/>
                        <a:latin typeface="华文宋体" panose="02010600040101010101" pitchFamily="2" charset="-122"/>
                        <a:ea typeface="华文宋体" panose="02010600040101010101" pitchFamily="2" charset="-122"/>
                        <a:cs typeface="Times New Roman" panose="02020603050405020304" pitchFamily="18" charset="0"/>
                      </a:endParaRPr>
                    </a:p>
                  </a:txBody>
                  <a:tcPr marL="39940" marR="39940" marT="0" marB="0" anchor="ctr">
                    <a:solidFill>
                      <a:schemeClr val="bg1"/>
                    </a:solidFill>
                  </a:tcPr>
                </a:tc>
                <a:extLst>
                  <a:ext uri="{0D108BD9-81ED-4DB2-BD59-A6C34878D82A}">
                    <a16:rowId xmlns:a16="http://schemas.microsoft.com/office/drawing/2014/main" val="10020"/>
                  </a:ext>
                </a:extLst>
              </a:tr>
            </a:tbl>
          </a:graphicData>
        </a:graphic>
      </p:graphicFrame>
      <p:sp>
        <p:nvSpPr>
          <p:cNvPr id="18" name="文本框 17"/>
          <p:cNvSpPr txBox="1"/>
          <p:nvPr/>
        </p:nvSpPr>
        <p:spPr>
          <a:xfrm>
            <a:off x="4715407" y="871299"/>
            <a:ext cx="1969337" cy="307777"/>
          </a:xfrm>
          <a:prstGeom prst="rect">
            <a:avLst/>
          </a:prstGeom>
          <a:noFill/>
        </p:spPr>
        <p:txBody>
          <a:bodyPr wrap="square">
            <a:spAutoFit/>
          </a:bodyPr>
          <a:lstStyle/>
          <a:p>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加工参考程序（左端）</a:t>
            </a:r>
            <a:endParaRPr lang="zh-CN" altLang="en-US" sz="1400" dirty="0">
              <a:latin typeface="宋体" panose="02010600030101010101" pitchFamily="2" charset="-122"/>
              <a:ea typeface="宋体" panose="02010600030101010101" pitchFamily="2" charset="-122"/>
            </a:endParaRPr>
          </a:p>
        </p:txBody>
      </p:sp>
      <p:pic>
        <p:nvPicPr>
          <p:cNvPr id="7" name="图片 6">
            <a:extLst>
              <a:ext uri="{FF2B5EF4-FFF2-40B4-BE49-F238E27FC236}">
                <a16:creationId xmlns:a16="http://schemas.microsoft.com/office/drawing/2014/main" id="{80426D7C-0D00-4BA9-9B53-EB5D0E91D3E3}"/>
              </a:ext>
            </a:extLst>
          </p:cNvPr>
          <p:cNvPicPr>
            <a:picLocks noChangeAspect="1"/>
          </p:cNvPicPr>
          <p:nvPr/>
        </p:nvPicPr>
        <p:blipFill>
          <a:blip r:embed="rId2"/>
          <a:stretch>
            <a:fillRect/>
          </a:stretch>
        </p:blipFill>
        <p:spPr>
          <a:xfrm>
            <a:off x="7164288" y="771550"/>
            <a:ext cx="1550893" cy="1204493"/>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19672" y="954641"/>
            <a:ext cx="5182235" cy="2042803"/>
          </a:xfrm>
          <a:prstGeom prst="rect">
            <a:avLst/>
          </a:prstGeom>
          <a:noFill/>
        </p:spPr>
        <p:txBody>
          <a:bodyPr wrap="square">
            <a:spAutoFit/>
          </a:bodyPr>
          <a:lstStyle/>
          <a:p>
            <a:pPr algn="l">
              <a:lnSpc>
                <a:spcPct val="115000"/>
              </a:lnSpc>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加工准备</a:t>
            </a:r>
            <a:endPar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15000"/>
              </a:lnSpc>
            </a:pPr>
            <a:endPar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15000"/>
              </a:lnSpc>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零件加工</a:t>
            </a:r>
            <a:endPar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15000"/>
              </a:lnSpc>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调出</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O0001</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程序</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加工零件右端外圆至达到尺寸要求。</a:t>
            </a:r>
          </a:p>
          <a:p>
            <a:pPr algn="l">
              <a:lnSpc>
                <a:spcPct val="115000"/>
              </a:lnSpc>
            </a:pPr>
            <a:endPar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15000"/>
              </a:lnSpc>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调头装夹</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调出</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O0002</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程序</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粗、精加工外圆达到尺寸要求。</a:t>
            </a:r>
          </a:p>
          <a:p>
            <a:pPr algn="l">
              <a:lnSpc>
                <a:spcPct val="115000"/>
              </a:lnSpc>
            </a:pPr>
            <a:endPar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15000"/>
              </a:lnSpc>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拆卸零件</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去毛刺</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清扫机床。</a:t>
            </a:r>
          </a:p>
        </p:txBody>
      </p:sp>
      <p:pic>
        <p:nvPicPr>
          <p:cNvPr id="2" name="图片 1"/>
          <p:cNvPicPr>
            <a:picLocks noChangeAspect="1"/>
          </p:cNvPicPr>
          <p:nvPr/>
        </p:nvPicPr>
        <p:blipFill>
          <a:blip r:embed="rId2"/>
          <a:stretch>
            <a:fillRect/>
          </a:stretch>
        </p:blipFill>
        <p:spPr>
          <a:xfrm>
            <a:off x="7164288" y="771550"/>
            <a:ext cx="1550893" cy="1204493"/>
          </a:xfrm>
          <a:prstGeom prst="rect">
            <a:avLst/>
          </a:prstGeom>
        </p:spPr>
      </p:pic>
      <p:pic>
        <p:nvPicPr>
          <p:cNvPr id="4" name="图片 3">
            <a:extLst>
              <a:ext uri="{FF2B5EF4-FFF2-40B4-BE49-F238E27FC236}">
                <a16:creationId xmlns:a16="http://schemas.microsoft.com/office/drawing/2014/main" id="{843EF33F-A78B-43DE-B190-F234CBA48353}"/>
              </a:ext>
            </a:extLst>
          </p:cNvPr>
          <p:cNvPicPr>
            <a:picLocks noChangeAspect="1"/>
          </p:cNvPicPr>
          <p:nvPr/>
        </p:nvPicPr>
        <p:blipFill>
          <a:blip r:embed="rId3"/>
          <a:stretch>
            <a:fillRect/>
          </a:stretch>
        </p:blipFill>
        <p:spPr>
          <a:xfrm>
            <a:off x="2699792" y="3219822"/>
            <a:ext cx="2815233" cy="162894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5936" y="4735428"/>
            <a:ext cx="757931" cy="194604"/>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a:extLst>
              <a:ext uri="{FF2B5EF4-FFF2-40B4-BE49-F238E27FC236}">
                <a16:creationId xmlns:a16="http://schemas.microsoft.com/office/drawing/2014/main" id="{8FB12610-E599-4E65-9DDC-71CD8A37A6CA}"/>
              </a:ext>
            </a:extLst>
          </p:cNvPr>
          <p:cNvPicPr>
            <a:picLocks noChangeAspect="1"/>
          </p:cNvPicPr>
          <p:nvPr/>
        </p:nvPicPr>
        <p:blipFill>
          <a:blip r:embed="rId3"/>
          <a:stretch>
            <a:fillRect/>
          </a:stretch>
        </p:blipFill>
        <p:spPr>
          <a:xfrm>
            <a:off x="7164288" y="771550"/>
            <a:ext cx="1550893" cy="1204493"/>
          </a:xfrm>
          <a:prstGeom prst="rect">
            <a:avLst/>
          </a:prstGeom>
        </p:spPr>
      </p:pic>
      <p:graphicFrame>
        <p:nvGraphicFramePr>
          <p:cNvPr id="5" name="表格 4">
            <a:extLst>
              <a:ext uri="{FF2B5EF4-FFF2-40B4-BE49-F238E27FC236}">
                <a16:creationId xmlns:a16="http://schemas.microsoft.com/office/drawing/2014/main" id="{EC3C277B-6833-4D95-A66A-18C2FEA249B8}"/>
              </a:ext>
            </a:extLst>
          </p:cNvPr>
          <p:cNvGraphicFramePr>
            <a:graphicFrameLocks noGrp="1"/>
          </p:cNvGraphicFramePr>
          <p:nvPr>
            <p:extLst>
              <p:ext uri="{D42A27DB-BD31-4B8C-83A1-F6EECF244321}">
                <p14:modId xmlns:p14="http://schemas.microsoft.com/office/powerpoint/2010/main" val="1896572781"/>
              </p:ext>
            </p:extLst>
          </p:nvPr>
        </p:nvGraphicFramePr>
        <p:xfrm>
          <a:off x="1259632" y="968216"/>
          <a:ext cx="5976665" cy="3767212"/>
        </p:xfrm>
        <a:graphic>
          <a:graphicData uri="http://schemas.openxmlformats.org/drawingml/2006/table">
            <a:tbl>
              <a:tblPr>
                <a:tableStyleId>{5C22544A-7EE6-4342-B048-85BDC9FD1C3A}</a:tableStyleId>
              </a:tblPr>
              <a:tblGrid>
                <a:gridCol w="470693">
                  <a:extLst>
                    <a:ext uri="{9D8B030D-6E8A-4147-A177-3AD203B41FA5}">
                      <a16:colId xmlns:a16="http://schemas.microsoft.com/office/drawing/2014/main" val="1658989038"/>
                    </a:ext>
                  </a:extLst>
                </a:gridCol>
                <a:gridCol w="621643">
                  <a:extLst>
                    <a:ext uri="{9D8B030D-6E8A-4147-A177-3AD203B41FA5}">
                      <a16:colId xmlns:a16="http://schemas.microsoft.com/office/drawing/2014/main" val="1742079161"/>
                    </a:ext>
                  </a:extLst>
                </a:gridCol>
                <a:gridCol w="1687315">
                  <a:extLst>
                    <a:ext uri="{9D8B030D-6E8A-4147-A177-3AD203B41FA5}">
                      <a16:colId xmlns:a16="http://schemas.microsoft.com/office/drawing/2014/main" val="3862693656"/>
                    </a:ext>
                  </a:extLst>
                </a:gridCol>
                <a:gridCol w="2687465">
                  <a:extLst>
                    <a:ext uri="{9D8B030D-6E8A-4147-A177-3AD203B41FA5}">
                      <a16:colId xmlns:a16="http://schemas.microsoft.com/office/drawing/2014/main" val="3991627493"/>
                    </a:ext>
                  </a:extLst>
                </a:gridCol>
                <a:gridCol w="509549">
                  <a:extLst>
                    <a:ext uri="{9D8B030D-6E8A-4147-A177-3AD203B41FA5}">
                      <a16:colId xmlns:a16="http://schemas.microsoft.com/office/drawing/2014/main" val="882122406"/>
                    </a:ext>
                  </a:extLst>
                </a:gridCol>
              </a:tblGrid>
              <a:tr h="230651">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序号</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评价项目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评价内容</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评价要求</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配分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405317348"/>
                  </a:ext>
                </a:extLst>
              </a:tr>
              <a:tr h="230651">
                <a:tc rowSpan="3">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1</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rowSpan="3">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职业素养</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规范着装</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规范穿戴好工作服、工作帽和工作鞋</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2520429401"/>
                  </a:ext>
                </a:extLst>
              </a:tr>
              <a:tr h="414037">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安全纪律</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坚决服从指挥，严格遵守实训纪律和操作员规程，消除一切安全隐患</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2</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858726378"/>
                  </a:ext>
                </a:extLst>
              </a:tr>
              <a:tr h="230651">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工量具整理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按顺序分类规范摆放，做好维护与清点</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242177709"/>
                  </a:ext>
                </a:extLst>
              </a:tr>
              <a:tr h="230651">
                <a:tc rowSpan="4">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rowSpan="4">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工艺制定</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装夹与定位正确</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装夹与定位正确，若不正确为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378059704"/>
                  </a:ext>
                </a:extLst>
              </a:tr>
              <a:tr h="230651">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刀具选择合理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刀具选择合理，若不合理为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1760943619"/>
                  </a:ext>
                </a:extLst>
              </a:tr>
              <a:tr h="230651">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加工路线合理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加工路线合理，若不合理为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22460747"/>
                  </a:ext>
                </a:extLst>
              </a:tr>
              <a:tr h="230651">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切削用量合理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切削用量合理，若不合理为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150309475"/>
                  </a:ext>
                </a:extLst>
              </a:tr>
              <a:tr h="230651">
                <a:tc rowSpan="3">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3</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rowSpan="3">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程序编制</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坐标系原点选择正确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坐标系原点选择正确，若不正确为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2</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781845204"/>
                  </a:ext>
                </a:extLst>
              </a:tr>
              <a:tr h="230651">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编程格式和指令使用正确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编程格式和指令使用正确，若不正确为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1543495878"/>
                  </a:ext>
                </a:extLst>
              </a:tr>
              <a:tr h="230651">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基点坐标正确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基点坐标正确，若不正确为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3</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397194659"/>
                  </a:ext>
                </a:extLst>
              </a:tr>
              <a:tr h="399966">
                <a:tc rowSpan="3">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rowSpan="3">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机床操作</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开机前检查、开机回参考点正确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开机前检查、开机回参考点正确，若不正确为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3</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605393328"/>
                  </a:ext>
                </a:extLst>
              </a:tr>
              <a:tr h="230651">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工件装夹与对刀正确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工件装夹与对刀正确，若不正确为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3</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966764432"/>
                  </a:ext>
                </a:extLst>
              </a:tr>
              <a:tr h="230651">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程序输入与校验正确</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程序输入与校验正确，若不正确为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3</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325854619"/>
                  </a:ext>
                </a:extLst>
              </a:tr>
            </a:tbl>
          </a:graphicData>
        </a:graphic>
      </p:graphicFrame>
      <p:sp>
        <p:nvSpPr>
          <p:cNvPr id="6" name="文本框 5">
            <a:extLst>
              <a:ext uri="{FF2B5EF4-FFF2-40B4-BE49-F238E27FC236}">
                <a16:creationId xmlns:a16="http://schemas.microsoft.com/office/drawing/2014/main" id="{DFFAD7DA-79D5-4F3A-B073-0E30CC41DA09}"/>
              </a:ext>
            </a:extLst>
          </p:cNvPr>
          <p:cNvSpPr txBox="1"/>
          <p:nvPr/>
        </p:nvSpPr>
        <p:spPr>
          <a:xfrm>
            <a:off x="611560" y="1779662"/>
            <a:ext cx="216024" cy="1471941"/>
          </a:xfrm>
          <a:prstGeom prst="rect">
            <a:avLst/>
          </a:prstGeom>
          <a:noFill/>
        </p:spPr>
        <p:txBody>
          <a:bodyPr wrap="square">
            <a:spAutoFit/>
          </a:bodyPr>
          <a:lstStyle/>
          <a:p>
            <a:pPr algn="ctr">
              <a:lnSpc>
                <a:spcPct val="115000"/>
              </a:lnSpc>
            </a:pPr>
            <a:r>
              <a:rPr lang="zh-CN" altLang="zh-CN" sz="1600" kern="100" dirty="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检测评分表</a:t>
            </a:r>
          </a:p>
        </p:txBody>
      </p:sp>
      <p:pic>
        <p:nvPicPr>
          <p:cNvPr id="7" name="图片 6">
            <a:extLst>
              <a:ext uri="{FF2B5EF4-FFF2-40B4-BE49-F238E27FC236}">
                <a16:creationId xmlns:a16="http://schemas.microsoft.com/office/drawing/2014/main" id="{F61DD7C2-78D5-4BFB-B656-63D04596BB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795886"/>
            <a:ext cx="1331182" cy="132193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FB12610-E599-4E65-9DDC-71CD8A37A6CA}"/>
              </a:ext>
            </a:extLst>
          </p:cNvPr>
          <p:cNvPicPr>
            <a:picLocks noChangeAspect="1"/>
          </p:cNvPicPr>
          <p:nvPr/>
        </p:nvPicPr>
        <p:blipFill>
          <a:blip r:embed="rId2"/>
          <a:stretch>
            <a:fillRect/>
          </a:stretch>
        </p:blipFill>
        <p:spPr>
          <a:xfrm>
            <a:off x="7324429" y="771551"/>
            <a:ext cx="1390752" cy="1080120"/>
          </a:xfrm>
          <a:prstGeom prst="rect">
            <a:avLst/>
          </a:prstGeom>
        </p:spPr>
      </p:pic>
      <p:sp>
        <p:nvSpPr>
          <p:cNvPr id="5" name="文本框 4">
            <a:extLst>
              <a:ext uri="{FF2B5EF4-FFF2-40B4-BE49-F238E27FC236}">
                <a16:creationId xmlns:a16="http://schemas.microsoft.com/office/drawing/2014/main" id="{79420CF8-10DF-446B-8D20-4CB0611A5C0D}"/>
              </a:ext>
            </a:extLst>
          </p:cNvPr>
          <p:cNvSpPr txBox="1"/>
          <p:nvPr/>
        </p:nvSpPr>
        <p:spPr>
          <a:xfrm>
            <a:off x="539552" y="1948136"/>
            <a:ext cx="288032" cy="1471941"/>
          </a:xfrm>
          <a:prstGeom prst="rect">
            <a:avLst/>
          </a:prstGeom>
          <a:noFill/>
        </p:spPr>
        <p:txBody>
          <a:bodyPr wrap="square">
            <a:spAutoFit/>
          </a:bodyPr>
          <a:lstStyle/>
          <a:p>
            <a:pPr algn="ctr">
              <a:lnSpc>
                <a:spcPct val="115000"/>
              </a:lnSpc>
            </a:pPr>
            <a:r>
              <a:rPr lang="zh-CN" altLang="zh-CN" sz="1600" kern="100" dirty="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检测评分表</a:t>
            </a:r>
          </a:p>
        </p:txBody>
      </p:sp>
      <mc:AlternateContent xmlns:mc="http://schemas.openxmlformats.org/markup-compatibility/2006" xmlns:a14="http://schemas.microsoft.com/office/drawing/2010/main">
        <mc:Choice Requires="a14">
          <p:graphicFrame>
            <p:nvGraphicFramePr>
              <p:cNvPr id="6" name="表格 5">
                <a:extLst>
                  <a:ext uri="{FF2B5EF4-FFF2-40B4-BE49-F238E27FC236}">
                    <a16:creationId xmlns:a16="http://schemas.microsoft.com/office/drawing/2014/main" id="{BF86D9EE-595D-4441-B874-DF6393B0647E}"/>
                  </a:ext>
                </a:extLst>
              </p:cNvPr>
              <p:cNvGraphicFramePr>
                <a:graphicFrameLocks noGrp="1"/>
              </p:cNvGraphicFramePr>
              <p:nvPr>
                <p:extLst>
                  <p:ext uri="{D42A27DB-BD31-4B8C-83A1-F6EECF244321}">
                    <p14:modId xmlns:p14="http://schemas.microsoft.com/office/powerpoint/2010/main" val="4189211825"/>
                  </p:ext>
                </p:extLst>
              </p:nvPr>
            </p:nvGraphicFramePr>
            <p:xfrm>
              <a:off x="1043608" y="1311611"/>
              <a:ext cx="6120629" cy="2894001"/>
            </p:xfrm>
            <a:graphic>
              <a:graphicData uri="http://schemas.openxmlformats.org/drawingml/2006/table">
                <a:tbl>
                  <a:tblPr>
                    <a:tableStyleId>{5C22544A-7EE6-4342-B048-85BDC9FD1C3A}</a:tableStyleId>
                  </a:tblPr>
                  <a:tblGrid>
                    <a:gridCol w="459046">
                      <a:extLst>
                        <a:ext uri="{9D8B030D-6E8A-4147-A177-3AD203B41FA5}">
                          <a16:colId xmlns:a16="http://schemas.microsoft.com/office/drawing/2014/main" val="898437159"/>
                        </a:ext>
                      </a:extLst>
                    </a:gridCol>
                    <a:gridCol w="765079">
                      <a:extLst>
                        <a:ext uri="{9D8B030D-6E8A-4147-A177-3AD203B41FA5}">
                          <a16:colId xmlns:a16="http://schemas.microsoft.com/office/drawing/2014/main" val="1054219344"/>
                        </a:ext>
                      </a:extLst>
                    </a:gridCol>
                    <a:gridCol w="1512179">
                      <a:extLst>
                        <a:ext uri="{9D8B030D-6E8A-4147-A177-3AD203B41FA5}">
                          <a16:colId xmlns:a16="http://schemas.microsoft.com/office/drawing/2014/main" val="1946053462"/>
                        </a:ext>
                      </a:extLst>
                    </a:gridCol>
                    <a:gridCol w="2736252">
                      <a:extLst>
                        <a:ext uri="{9D8B030D-6E8A-4147-A177-3AD203B41FA5}">
                          <a16:colId xmlns:a16="http://schemas.microsoft.com/office/drawing/2014/main" val="3181459193"/>
                        </a:ext>
                      </a:extLst>
                    </a:gridCol>
                    <a:gridCol w="648073">
                      <a:extLst>
                        <a:ext uri="{9D8B030D-6E8A-4147-A177-3AD203B41FA5}">
                          <a16:colId xmlns:a16="http://schemas.microsoft.com/office/drawing/2014/main" val="1116764531"/>
                        </a:ext>
                      </a:extLst>
                    </a:gridCol>
                  </a:tblGrid>
                  <a:tr h="0">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序号</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评价项目</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l">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评价内容</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评价要求</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配分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864523745"/>
                      </a:ext>
                    </a:extLst>
                  </a:tr>
                  <a:tr h="327554">
                    <a:tc rowSpan="8">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5</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rowSpan="8">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零件加工</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algn="l">
                            <a:lnSpc>
                              <a:spcPct val="115000"/>
                            </a:lnSpc>
                          </a:pPr>
                          <a:r>
                            <a:rPr lang="zh-CN" sz="900" kern="100" dirty="0">
                              <a:effectLst/>
                            </a:rPr>
                            <a:t>Φ</a:t>
                          </a:r>
                          <a14:m>
                            <m:oMath xmlns:m="http://schemas.openxmlformats.org/officeDocument/2006/math">
                              <m:sSubSup>
                                <m:sSubSupPr>
                                  <m:ctrlPr>
                                    <a:rPr lang="zh-CN" sz="900" i="1" kern="100">
                                      <a:effectLst/>
                                      <a:latin typeface="Cambria Math" panose="02040503050406030204" pitchFamily="18" charset="0"/>
                                    </a:rPr>
                                  </m:ctrlPr>
                                </m:sSubSupPr>
                                <m:e>
                                  <m:r>
                                    <a:rPr lang="en-US" sz="900" kern="100">
                                      <a:effectLst/>
                                      <a:latin typeface="Cambria Math" panose="02040503050406030204" pitchFamily="18" charset="0"/>
                                    </a:rPr>
                                    <m:t>48</m:t>
                                  </m:r>
                                </m:e>
                                <m:sub>
                                  <m:r>
                                    <a:rPr lang="en-US" sz="900" kern="100">
                                      <a:effectLst/>
                                      <a:latin typeface="Cambria Math" panose="02040503050406030204" pitchFamily="18" charset="0"/>
                                    </a:rPr>
                                    <m:t>−0.025</m:t>
                                  </m:r>
                                </m:sub>
                                <m:sup>
                                  <m:r>
                                    <a:rPr lang="en-US" sz="900" kern="100">
                                      <a:effectLst/>
                                      <a:latin typeface="Cambria Math" panose="02040503050406030204" pitchFamily="18" charset="0"/>
                                    </a:rPr>
                                    <m:t>0</m:t>
                                  </m:r>
                                </m:sup>
                              </m:sSubSup>
                            </m:oMath>
                          </a14:m>
                          <a:r>
                            <a:rPr lang="en-US" sz="900" kern="100" dirty="0">
                              <a:effectLst/>
                            </a:rPr>
                            <a:t>mm</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0.05</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5</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10</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268020172"/>
                      </a:ext>
                    </a:extLst>
                  </a:tr>
                  <a:tr h="327554">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zh-CN" sz="900" kern="100" dirty="0">
                              <a:effectLst/>
                            </a:rPr>
                            <a:t>Φ</a:t>
                          </a:r>
                          <a14:m>
                            <m:oMath xmlns:m="http://schemas.openxmlformats.org/officeDocument/2006/math">
                              <m:sSubSup>
                                <m:sSubSupPr>
                                  <m:ctrlPr>
                                    <a:rPr lang="zh-CN" sz="900" i="1" kern="100">
                                      <a:effectLst/>
                                      <a:latin typeface="Cambria Math" panose="02040503050406030204" pitchFamily="18" charset="0"/>
                                    </a:rPr>
                                  </m:ctrlPr>
                                </m:sSubSupPr>
                                <m:e>
                                  <m:r>
                                    <a:rPr lang="en-US" sz="900" kern="100">
                                      <a:effectLst/>
                                      <a:latin typeface="Cambria Math" panose="02040503050406030204" pitchFamily="18" charset="0"/>
                                    </a:rPr>
                                    <m:t>44</m:t>
                                  </m:r>
                                </m:e>
                                <m:sub>
                                  <m:r>
                                    <a:rPr lang="en-US" sz="900" kern="100">
                                      <a:effectLst/>
                                      <a:latin typeface="Cambria Math" panose="02040503050406030204" pitchFamily="18" charset="0"/>
                                    </a:rPr>
                                    <m:t>−0.025</m:t>
                                  </m:r>
                                </m:sub>
                                <m:sup>
                                  <m:r>
                                    <a:rPr lang="en-US" sz="900" kern="100">
                                      <a:effectLst/>
                                      <a:latin typeface="Cambria Math" panose="02040503050406030204" pitchFamily="18" charset="0"/>
                                    </a:rPr>
                                    <m:t>0</m:t>
                                  </m:r>
                                </m:sup>
                              </m:sSubSup>
                            </m:oMath>
                          </a14:m>
                          <a:r>
                            <a:rPr lang="en-US" sz="900" kern="100" dirty="0">
                              <a:effectLst/>
                            </a:rPr>
                            <a:t>mm</a:t>
                          </a:r>
                          <a:r>
                            <a:rPr lang="zh-CN" sz="900" kern="100" dirty="0">
                              <a:effectLst/>
                            </a:rPr>
                            <a:t>（左端）</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0.05</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5</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10</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614465851"/>
                      </a:ext>
                    </a:extLst>
                  </a:tr>
                  <a:tr h="327554">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zh-CN" sz="900" kern="100">
                              <a:effectLst/>
                            </a:rPr>
                            <a:t>Φ</a:t>
                          </a:r>
                          <a14:m>
                            <m:oMath xmlns:m="http://schemas.openxmlformats.org/officeDocument/2006/math">
                              <m:sSubSup>
                                <m:sSubSupPr>
                                  <m:ctrlPr>
                                    <a:rPr lang="zh-CN" sz="900" i="1" kern="100">
                                      <a:effectLst/>
                                      <a:latin typeface="Cambria Math" panose="02040503050406030204" pitchFamily="18" charset="0"/>
                                    </a:rPr>
                                  </m:ctrlPr>
                                </m:sSubSupPr>
                                <m:e>
                                  <m:r>
                                    <a:rPr lang="en-US" sz="900" kern="100">
                                      <a:effectLst/>
                                      <a:latin typeface="Cambria Math" panose="02040503050406030204" pitchFamily="18" charset="0"/>
                                    </a:rPr>
                                    <m:t>44</m:t>
                                  </m:r>
                                </m:e>
                                <m:sub>
                                  <m:r>
                                    <a:rPr lang="en-US" sz="900" kern="100">
                                      <a:effectLst/>
                                      <a:latin typeface="Cambria Math" panose="02040503050406030204" pitchFamily="18" charset="0"/>
                                    </a:rPr>
                                    <m:t>−0.025</m:t>
                                  </m:r>
                                </m:sub>
                                <m:sup>
                                  <m:r>
                                    <a:rPr lang="en-US" sz="900" kern="100">
                                      <a:effectLst/>
                                      <a:latin typeface="Cambria Math" panose="02040503050406030204" pitchFamily="18" charset="0"/>
                                    </a:rPr>
                                    <m:t>0</m:t>
                                  </m:r>
                                </m:sup>
                              </m:sSubSup>
                            </m:oMath>
                          </a14:m>
                          <a:r>
                            <a:rPr lang="en-US" sz="900" kern="100">
                              <a:effectLst/>
                            </a:rPr>
                            <a:t>mm</a:t>
                          </a:r>
                          <a:r>
                            <a:rPr lang="zh-CN" sz="900" kern="100">
                              <a:effectLst/>
                            </a:rPr>
                            <a:t>（右端）</a:t>
                          </a:r>
                          <a:endParaRPr lang="zh-CN" sz="900" kern="10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0.05</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5</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10</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2007034933"/>
                      </a:ext>
                    </a:extLst>
                  </a:tr>
                  <a:tr h="327554">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en-US" sz="900" kern="100" dirty="0">
                              <a:effectLst/>
                            </a:rPr>
                            <a:t>20mm</a:t>
                          </a:r>
                          <a:r>
                            <a:rPr lang="zh-CN" sz="900" kern="100" dirty="0">
                              <a:effectLst/>
                            </a:rPr>
                            <a:t>（左端）</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6</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674947750"/>
                      </a:ext>
                    </a:extLst>
                  </a:tr>
                  <a:tr h="327554">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en-US" sz="900" kern="100" dirty="0">
                              <a:effectLst/>
                            </a:rPr>
                            <a:t>20mm</a:t>
                          </a:r>
                          <a:r>
                            <a:rPr lang="zh-CN" sz="900" kern="100" dirty="0">
                              <a:effectLst/>
                            </a:rPr>
                            <a:t>（右端）</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6</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2668857725"/>
                      </a:ext>
                    </a:extLst>
                  </a:tr>
                  <a:tr h="377660">
                    <a:tc vMerge="1">
                      <a:txBody>
                        <a:bodyPr/>
                        <a:lstStyle/>
                        <a:p>
                          <a:endParaRPr lang="zh-CN" altLang="en-US"/>
                        </a:p>
                      </a:txBody>
                      <a:tcPr/>
                    </a:tc>
                    <a:tc vMerge="1">
                      <a:txBody>
                        <a:bodyPr/>
                        <a:lstStyle/>
                        <a:p>
                          <a:endParaRPr lang="zh-CN" altLang="en-US"/>
                        </a:p>
                      </a:txBody>
                      <a:tcPr/>
                    </a:tc>
                    <a:tc>
                      <a:txBody>
                        <a:bodyPr/>
                        <a:lstStyle/>
                        <a:p>
                          <a:pPr algn="l">
                            <a:lnSpc>
                              <a:spcPct val="115000"/>
                            </a:lnSpc>
                          </a:pPr>
                          <a14:m>
                            <m:oMath xmlns:m="http://schemas.openxmlformats.org/officeDocument/2006/math">
                              <m:sSubSup>
                                <m:sSubSupPr>
                                  <m:ctrlPr>
                                    <a:rPr lang="zh-CN" sz="900" i="1" kern="0">
                                      <a:effectLst/>
                                      <a:latin typeface="Cambria Math" panose="02040503050406030204" pitchFamily="18" charset="0"/>
                                    </a:rPr>
                                  </m:ctrlPr>
                                </m:sSubSupPr>
                                <m:e>
                                  <m:r>
                                    <a:rPr lang="en-US" sz="900" kern="0">
                                      <a:effectLst/>
                                      <a:latin typeface="Cambria Math" panose="02040503050406030204" pitchFamily="18" charset="0"/>
                                    </a:rPr>
                                    <m:t>100</m:t>
                                  </m:r>
                                </m:e>
                                <m:sub>
                                  <m:r>
                                    <a:rPr lang="en-US" sz="900" kern="0">
                                      <a:effectLst/>
                                      <a:latin typeface="Cambria Math" panose="02040503050406030204" pitchFamily="18" charset="0"/>
                                    </a:rPr>
                                    <m:t>−0.1</m:t>
                                  </m:r>
                                </m:sub>
                                <m:sup>
                                  <m:r>
                                    <a:rPr lang="en-US" sz="900" kern="0">
                                      <a:effectLst/>
                                      <a:latin typeface="Cambria Math" panose="02040503050406030204" pitchFamily="18" charset="0"/>
                                    </a:rPr>
                                    <m:t>   0</m:t>
                                  </m:r>
                                </m:sup>
                              </m:sSubSup>
                            </m:oMath>
                          </a14:m>
                          <a:r>
                            <a:rPr lang="en-US" sz="900" kern="0" dirty="0">
                              <a:effectLst/>
                            </a:rPr>
                            <a:t>mm</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0.05</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5</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10</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18614292"/>
                      </a:ext>
                    </a:extLst>
                  </a:tr>
                  <a:tr h="360040">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zh-CN" sz="900" kern="100" dirty="0">
                              <a:effectLst/>
                            </a:rPr>
                            <a:t>表面粗糙度</a:t>
                          </a:r>
                          <a:r>
                            <a:rPr lang="en-US" sz="900" kern="100" dirty="0">
                              <a:effectLst/>
                            </a:rPr>
                            <a:t>Ra1.6</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有一外降级，扣</a:t>
                          </a:r>
                          <a:r>
                            <a:rPr lang="en-US" altLang="zh-CN" sz="1100" kern="0" dirty="0">
                              <a:effectLst/>
                              <a:latin typeface="宋体" panose="02010600030101010101" pitchFamily="2" charset="-122"/>
                              <a:ea typeface="宋体" panose="02010600030101010101" pitchFamily="2" charset="-122"/>
                            </a:rPr>
                            <a:t>3</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9</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352765110"/>
                      </a:ext>
                    </a:extLst>
                  </a:tr>
                  <a:tr h="301713">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zh-CN" sz="900" kern="100" dirty="0">
                              <a:effectLst/>
                            </a:rPr>
                            <a:t>倒角</a:t>
                          </a:r>
                          <a:r>
                            <a:rPr lang="en-US" sz="900" kern="100" dirty="0">
                              <a:effectLst/>
                            </a:rPr>
                            <a:t>2</a:t>
                          </a:r>
                          <a:r>
                            <a:rPr lang="zh-CN" sz="900" kern="100" dirty="0">
                              <a:effectLst/>
                            </a:rPr>
                            <a:t>处</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有一处不合格扣</a:t>
                          </a:r>
                          <a:r>
                            <a:rPr lang="en-US" altLang="zh-CN" sz="1100" kern="0" dirty="0">
                              <a:effectLst/>
                              <a:latin typeface="宋体" panose="02010600030101010101" pitchFamily="2" charset="-122"/>
                              <a:ea typeface="宋体" panose="02010600030101010101" pitchFamily="2" charset="-122"/>
                            </a:rPr>
                            <a:t>2</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9</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4104743126"/>
                      </a:ext>
                    </a:extLst>
                  </a:tr>
                </a:tbl>
              </a:graphicData>
            </a:graphic>
          </p:graphicFrame>
        </mc:Choice>
        <mc:Fallback xmlns="">
          <p:graphicFrame>
            <p:nvGraphicFramePr>
              <p:cNvPr id="6" name="表格 5">
                <a:extLst>
                  <a:ext uri="{FF2B5EF4-FFF2-40B4-BE49-F238E27FC236}">
                    <a16:creationId xmlns:a16="http://schemas.microsoft.com/office/drawing/2014/main" id="{BF86D9EE-595D-4441-B874-DF6393B0647E}"/>
                  </a:ext>
                </a:extLst>
              </p:cNvPr>
              <p:cNvGraphicFramePr>
                <a:graphicFrameLocks noGrp="1"/>
              </p:cNvGraphicFramePr>
              <p:nvPr>
                <p:extLst>
                  <p:ext uri="{D42A27DB-BD31-4B8C-83A1-F6EECF244321}">
                    <p14:modId xmlns:p14="http://schemas.microsoft.com/office/powerpoint/2010/main" val="4189211825"/>
                  </p:ext>
                </p:extLst>
              </p:nvPr>
            </p:nvGraphicFramePr>
            <p:xfrm>
              <a:off x="1043608" y="1311611"/>
              <a:ext cx="6120629" cy="2894001"/>
            </p:xfrm>
            <a:graphic>
              <a:graphicData uri="http://schemas.openxmlformats.org/drawingml/2006/table">
                <a:tbl>
                  <a:tblPr>
                    <a:tableStyleId>{5C22544A-7EE6-4342-B048-85BDC9FD1C3A}</a:tableStyleId>
                  </a:tblPr>
                  <a:tblGrid>
                    <a:gridCol w="459046">
                      <a:extLst>
                        <a:ext uri="{9D8B030D-6E8A-4147-A177-3AD203B41FA5}">
                          <a16:colId xmlns:a16="http://schemas.microsoft.com/office/drawing/2014/main" val="898437159"/>
                        </a:ext>
                      </a:extLst>
                    </a:gridCol>
                    <a:gridCol w="765079">
                      <a:extLst>
                        <a:ext uri="{9D8B030D-6E8A-4147-A177-3AD203B41FA5}">
                          <a16:colId xmlns:a16="http://schemas.microsoft.com/office/drawing/2014/main" val="1054219344"/>
                        </a:ext>
                      </a:extLst>
                    </a:gridCol>
                    <a:gridCol w="1512179">
                      <a:extLst>
                        <a:ext uri="{9D8B030D-6E8A-4147-A177-3AD203B41FA5}">
                          <a16:colId xmlns:a16="http://schemas.microsoft.com/office/drawing/2014/main" val="1946053462"/>
                        </a:ext>
                      </a:extLst>
                    </a:gridCol>
                    <a:gridCol w="2736252">
                      <a:extLst>
                        <a:ext uri="{9D8B030D-6E8A-4147-A177-3AD203B41FA5}">
                          <a16:colId xmlns:a16="http://schemas.microsoft.com/office/drawing/2014/main" val="3181459193"/>
                        </a:ext>
                      </a:extLst>
                    </a:gridCol>
                    <a:gridCol w="648073">
                      <a:extLst>
                        <a:ext uri="{9D8B030D-6E8A-4147-A177-3AD203B41FA5}">
                          <a16:colId xmlns:a16="http://schemas.microsoft.com/office/drawing/2014/main" val="1116764531"/>
                        </a:ext>
                      </a:extLst>
                    </a:gridCol>
                  </a:tblGrid>
                  <a:tr h="216818">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序号</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评价项目</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l">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评价内容</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评价要求</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配分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864523745"/>
                      </a:ext>
                    </a:extLst>
                  </a:tr>
                  <a:tr h="327554">
                    <a:tc rowSpan="8">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5</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rowSpan="8">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零件加工</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endParaRPr lang="zh-CN"/>
                        </a:p>
                      </a:txBody>
                      <a:tcPr marL="40040" marR="40040" marT="0" marB="0" anchor="ctr">
                        <a:blipFill>
                          <a:blip r:embed="rId3"/>
                          <a:stretch>
                            <a:fillRect l="-81452" t="-73585" r="-225000" b="-735849"/>
                          </a:stretch>
                        </a:blipFill>
                      </a:tcP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0.05</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5</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10</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268020172"/>
                      </a:ext>
                    </a:extLst>
                  </a:tr>
                  <a:tr h="327554">
                    <a:tc vMerge="1">
                      <a:txBody>
                        <a:bodyPr/>
                        <a:lstStyle/>
                        <a:p>
                          <a:endParaRPr lang="zh-CN" altLang="en-US"/>
                        </a:p>
                      </a:txBody>
                      <a:tcPr/>
                    </a:tc>
                    <a:tc vMerge="1">
                      <a:txBody>
                        <a:bodyPr/>
                        <a:lstStyle/>
                        <a:p>
                          <a:endParaRPr lang="zh-CN" altLang="en-US"/>
                        </a:p>
                      </a:txBody>
                      <a:tcPr/>
                    </a:tc>
                    <a:tc>
                      <a:txBody>
                        <a:bodyPr/>
                        <a:lstStyle/>
                        <a:p>
                          <a:endParaRPr lang="zh-CN"/>
                        </a:p>
                      </a:txBody>
                      <a:tcPr marL="40040" marR="40040" marT="0" marB="0" anchor="ctr">
                        <a:blipFill>
                          <a:blip r:embed="rId3"/>
                          <a:stretch>
                            <a:fillRect l="-81452" t="-170370" r="-225000" b="-622222"/>
                          </a:stretch>
                        </a:blipFill>
                      </a:tcP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0.05</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5</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10</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614465851"/>
                      </a:ext>
                    </a:extLst>
                  </a:tr>
                  <a:tr h="327554">
                    <a:tc vMerge="1">
                      <a:txBody>
                        <a:bodyPr/>
                        <a:lstStyle/>
                        <a:p>
                          <a:endParaRPr lang="zh-CN" altLang="en-US"/>
                        </a:p>
                      </a:txBody>
                      <a:tcPr/>
                    </a:tc>
                    <a:tc vMerge="1">
                      <a:txBody>
                        <a:bodyPr/>
                        <a:lstStyle/>
                        <a:p>
                          <a:endParaRPr lang="zh-CN" altLang="en-US"/>
                        </a:p>
                      </a:txBody>
                      <a:tcPr/>
                    </a:tc>
                    <a:tc>
                      <a:txBody>
                        <a:bodyPr/>
                        <a:lstStyle/>
                        <a:p>
                          <a:endParaRPr lang="zh-CN"/>
                        </a:p>
                      </a:txBody>
                      <a:tcPr marL="40040" marR="40040" marT="0" marB="0" anchor="ctr">
                        <a:blipFill>
                          <a:blip r:embed="rId3"/>
                          <a:stretch>
                            <a:fillRect l="-81452" t="-270370" r="-225000" b="-522222"/>
                          </a:stretch>
                        </a:blipFill>
                      </a:tcP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0.05</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5</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10</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2007034933"/>
                      </a:ext>
                    </a:extLst>
                  </a:tr>
                  <a:tr h="327554">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en-US" sz="900" kern="100" dirty="0">
                              <a:effectLst/>
                            </a:rPr>
                            <a:t>20mm</a:t>
                          </a:r>
                          <a:r>
                            <a:rPr lang="zh-CN" sz="900" kern="100" dirty="0">
                              <a:effectLst/>
                            </a:rPr>
                            <a:t>（左端）</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6</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674947750"/>
                      </a:ext>
                    </a:extLst>
                  </a:tr>
                  <a:tr h="327554">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en-US" sz="900" kern="100" dirty="0">
                              <a:effectLst/>
                            </a:rPr>
                            <a:t>20mm</a:t>
                          </a:r>
                          <a:r>
                            <a:rPr lang="zh-CN" sz="900" kern="100" dirty="0">
                              <a:effectLst/>
                            </a:rPr>
                            <a:t>（右端）</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6</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2668857725"/>
                      </a:ext>
                    </a:extLst>
                  </a:tr>
                  <a:tr h="377660">
                    <a:tc vMerge="1">
                      <a:txBody>
                        <a:bodyPr/>
                        <a:lstStyle/>
                        <a:p>
                          <a:endParaRPr lang="zh-CN" altLang="en-US"/>
                        </a:p>
                      </a:txBody>
                      <a:tcPr/>
                    </a:tc>
                    <a:tc vMerge="1">
                      <a:txBody>
                        <a:bodyPr/>
                        <a:lstStyle/>
                        <a:p>
                          <a:endParaRPr lang="zh-CN" altLang="en-US"/>
                        </a:p>
                      </a:txBody>
                      <a:tcPr/>
                    </a:tc>
                    <a:tc>
                      <a:txBody>
                        <a:bodyPr/>
                        <a:lstStyle/>
                        <a:p>
                          <a:endParaRPr lang="zh-CN"/>
                        </a:p>
                      </a:txBody>
                      <a:tcPr marL="40040" marR="40040" marT="0" marB="0" anchor="ctr">
                        <a:blipFill>
                          <a:blip r:embed="rId3"/>
                          <a:stretch>
                            <a:fillRect l="-81452" t="-495161" r="-225000" b="-182258"/>
                          </a:stretch>
                        </a:blipFill>
                      </a:tcP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0.05</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5</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10</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18614292"/>
                      </a:ext>
                    </a:extLst>
                  </a:tr>
                  <a:tr h="360040">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zh-CN" sz="900" kern="100" dirty="0">
                              <a:effectLst/>
                            </a:rPr>
                            <a:t>表面粗糙度</a:t>
                          </a:r>
                          <a:r>
                            <a:rPr lang="en-US" sz="900" kern="100" dirty="0">
                              <a:effectLst/>
                            </a:rPr>
                            <a:t>Ra1.6</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有一外降级，扣</a:t>
                          </a:r>
                          <a:r>
                            <a:rPr lang="en-US" altLang="zh-CN" sz="1100" kern="0" dirty="0">
                              <a:effectLst/>
                              <a:latin typeface="宋体" panose="02010600030101010101" pitchFamily="2" charset="-122"/>
                              <a:ea typeface="宋体" panose="02010600030101010101" pitchFamily="2" charset="-122"/>
                            </a:rPr>
                            <a:t>3</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9</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352765110"/>
                      </a:ext>
                    </a:extLst>
                  </a:tr>
                  <a:tr h="301713">
                    <a:tc vMerge="1">
                      <a:txBody>
                        <a:bodyPr/>
                        <a:lstStyle/>
                        <a:p>
                          <a:endParaRPr lang="zh-CN" altLang="en-US"/>
                        </a:p>
                      </a:txBody>
                      <a:tcPr/>
                    </a:tc>
                    <a:tc vMerge="1">
                      <a:txBody>
                        <a:bodyPr/>
                        <a:lstStyle/>
                        <a:p>
                          <a:endParaRPr lang="zh-CN" altLang="en-US"/>
                        </a:p>
                      </a:txBody>
                      <a:tcPr/>
                    </a:tc>
                    <a:tc>
                      <a:txBody>
                        <a:bodyPr/>
                        <a:lstStyle/>
                        <a:p>
                          <a:pPr algn="l">
                            <a:lnSpc>
                              <a:spcPct val="115000"/>
                            </a:lnSpc>
                          </a:pPr>
                          <a:r>
                            <a:rPr lang="zh-CN" sz="900" kern="100" dirty="0">
                              <a:effectLst/>
                            </a:rPr>
                            <a:t>倒角</a:t>
                          </a:r>
                          <a:r>
                            <a:rPr lang="en-US" sz="900" kern="100" dirty="0">
                              <a:effectLst/>
                            </a:rPr>
                            <a:t>2</a:t>
                          </a:r>
                          <a:r>
                            <a:rPr lang="zh-CN" sz="900" kern="100" dirty="0">
                              <a:effectLst/>
                            </a:rPr>
                            <a:t>处</a:t>
                          </a:r>
                          <a:endParaRPr lang="zh-CN" sz="900" kern="100" dirty="0">
                            <a:effectLst/>
                            <a:latin typeface="Calibri" panose="020F0502020204030204" pitchFamily="34" charset="0"/>
                            <a:ea typeface="黑体" panose="02010609060101010101" pitchFamily="49" charset="-122"/>
                            <a:cs typeface="Times New Roman" panose="02020603050405020304" pitchFamily="18" charset="0"/>
                          </a:endParaRPr>
                        </a:p>
                      </a:txBody>
                      <a:tcPr marL="40040" marR="40040" marT="0" marB="0"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有一处不合格扣</a:t>
                          </a:r>
                          <a:r>
                            <a:rPr lang="en-US" altLang="zh-CN" sz="1100" kern="0" dirty="0">
                              <a:effectLst/>
                              <a:latin typeface="宋体" panose="02010600030101010101" pitchFamily="2" charset="-122"/>
                              <a:ea typeface="宋体" panose="02010600030101010101" pitchFamily="2" charset="-122"/>
                            </a:rPr>
                            <a:t>2</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cs typeface="Times New Roman" panose="02020603050405020304" pitchFamily="18" charset="0"/>
                            </a:rPr>
                            <a:t>9</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4104743126"/>
                      </a:ext>
                    </a:extLst>
                  </a:tr>
                </a:tbl>
              </a:graphicData>
            </a:graphic>
          </p:graphicFrame>
        </mc:Fallback>
      </mc:AlternateContent>
      <p:pic>
        <p:nvPicPr>
          <p:cNvPr id="7" name="图片 6">
            <a:extLst>
              <a:ext uri="{FF2B5EF4-FFF2-40B4-BE49-F238E27FC236}">
                <a16:creationId xmlns:a16="http://schemas.microsoft.com/office/drawing/2014/main" id="{F61DD7C2-78D5-4BFB-B656-63D04596BB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94" y="3784849"/>
            <a:ext cx="1368152" cy="1358651"/>
          </a:xfrm>
          <a:prstGeom prst="rect">
            <a:avLst/>
          </a:prstGeom>
        </p:spPr>
      </p:pic>
    </p:spTree>
    <p:extLst>
      <p:ext uri="{BB962C8B-B14F-4D97-AF65-F5344CB8AC3E}">
        <p14:creationId xmlns:p14="http://schemas.microsoft.com/office/powerpoint/2010/main" val="1030966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scene3d>
            <a:camera prst="orthographicFront"/>
            <a:lightRig rig="threePt" dir="t"/>
          </a:scene3d>
          <a:sp3d>
            <a:bevelT/>
          </a:sp3d>
        </p:spPr>
        <p:style>
          <a:lnRef idx="0">
            <a:scrgbClr r="0" g="0" b="0"/>
          </a:lnRef>
          <a:fillRef idx="1003">
            <a:schemeClr val="dk2"/>
          </a:fillRef>
          <a:effectRef idx="0">
            <a:scrgbClr r="0" g="0" b="0"/>
          </a:effectRef>
          <a:fontRef idx="major"/>
        </p:style>
        <p:txBody>
          <a:bodyPr/>
          <a:lstStyle/>
          <a:p>
            <a:r>
              <a:rPr lang="zh-CN" altLang="en-US" sz="1500" b="1" dirty="0">
                <a:solidFill>
                  <a:srgbClr val="FFC000"/>
                </a:solidFill>
                <a:latin typeface="微软雅黑" panose="020B0503020204020204" pitchFamily="34" charset="-122"/>
                <a:ea typeface="微软雅黑" panose="020B0503020204020204" pitchFamily="34" charset="-122"/>
              </a:rPr>
              <a:t>任务导入</a:t>
            </a:r>
            <a:endParaRPr lang="en-US" altLang="zh-CN" sz="1500" b="1" dirty="0">
              <a:solidFill>
                <a:srgbClr val="FFC000"/>
              </a:solidFill>
              <a:latin typeface="微软雅黑" panose="020B0503020204020204" pitchFamily="34" charset="-122"/>
              <a:ea typeface="微软雅黑" panose="020B0503020204020204" pitchFamily="34" charset="-122"/>
            </a:endParaRPr>
          </a:p>
        </p:txBody>
      </p:sp>
      <p:sp>
        <p:nvSpPr>
          <p:cNvPr id="35" name="Rectangle 2"/>
          <p:cNvSpPr txBox="1">
            <a:spLocks noChangeArrowheads="1"/>
          </p:cNvSpPr>
          <p:nvPr/>
        </p:nvSpPr>
        <p:spPr bwMode="gray">
          <a:xfrm>
            <a:off x="4229100"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p:nvSpPr>
        <p:spPr bwMode="gray">
          <a:xfrm>
            <a:off x="6444615"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p:nvSpPr>
        <p:spPr bwMode="gray">
          <a:xfrm>
            <a:off x="7526020"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p:nvSpPr>
        <p:spPr bwMode="gray">
          <a:xfrm>
            <a:off x="1985010"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任务描述</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10" name="Rectangle 2"/>
          <p:cNvSpPr txBox="1">
            <a:spLocks noChangeArrowheads="1"/>
          </p:cNvSpPr>
          <p:nvPr/>
        </p:nvSpPr>
        <p:spPr bwMode="gray">
          <a:xfrm>
            <a:off x="3133090"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知识准备</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972611" y="1419622"/>
            <a:ext cx="3816424" cy="1346074"/>
          </a:xfrm>
          <a:prstGeom prst="rect">
            <a:avLst/>
          </a:prstGeom>
          <a:noFill/>
        </p:spPr>
        <p:txBody>
          <a:bodyPr wrap="square">
            <a:spAutoFit/>
          </a:bodyPr>
          <a:lstStyle/>
          <a:p>
            <a:pPr indent="266700" algn="just">
              <a:lnSpc>
                <a:spcPct val="115000"/>
              </a:lnSpc>
            </a:pPr>
            <a:r>
              <a:rPr lang="en-US" altLang="zh-CN" sz="2400" kern="100" dirty="0">
                <a:solidFill>
                  <a:srgbClr val="000000"/>
                </a:solidFill>
                <a:effectLst/>
                <a:latin typeface="华文宋体" panose="02010600040101010101" charset="-122"/>
                <a:ea typeface="华文宋体" panose="02010600040101010101" charset="-122"/>
                <a:cs typeface="华文宋体" panose="02010600040101010101" charset="-122"/>
              </a:rPr>
              <a:t>1.</a:t>
            </a:r>
            <a:r>
              <a:rPr lang="zh-CN" altLang="zh-CN" sz="2400" kern="100" dirty="0">
                <a:solidFill>
                  <a:srgbClr val="000000"/>
                </a:solidFill>
                <a:effectLst/>
                <a:latin typeface="华文宋体" panose="02010600040101010101" charset="-122"/>
                <a:ea typeface="华文宋体" panose="02010600040101010101" charset="-122"/>
                <a:cs typeface="华文宋体" panose="02010600040101010101" charset="-122"/>
              </a:rPr>
              <a:t>识识心轴的结构与作用</a:t>
            </a:r>
          </a:p>
          <a:p>
            <a:pPr indent="266700" algn="just">
              <a:lnSpc>
                <a:spcPct val="115000"/>
              </a:lnSpc>
            </a:pPr>
            <a:r>
              <a:rPr lang="en-US" altLang="zh-CN" sz="2400" kern="100" dirty="0">
                <a:solidFill>
                  <a:srgbClr val="000000"/>
                </a:solidFill>
                <a:effectLst/>
                <a:latin typeface="华文宋体" panose="02010600040101010101" charset="-122"/>
                <a:ea typeface="华文宋体" panose="02010600040101010101" charset="-122"/>
                <a:cs typeface="华文宋体" panose="02010600040101010101" charset="-122"/>
              </a:rPr>
              <a:t>2.</a:t>
            </a:r>
            <a:r>
              <a:rPr lang="zh-CN" altLang="en-US" sz="2400" kern="100" dirty="0">
                <a:solidFill>
                  <a:srgbClr val="000000"/>
                </a:solidFill>
                <a:effectLst/>
                <a:latin typeface="华文宋体" panose="02010600040101010101" charset="-122"/>
                <a:ea typeface="华文宋体" panose="02010600040101010101" charset="-122"/>
                <a:cs typeface="华文宋体" panose="02010600040101010101" charset="-122"/>
              </a:rPr>
              <a:t>思考加工工艺、编程指令？</a:t>
            </a:r>
          </a:p>
        </p:txBody>
      </p:sp>
      <p:pic>
        <p:nvPicPr>
          <p:cNvPr id="12" name="图片 11"/>
          <p:cNvPicPr/>
          <p:nvPr/>
        </p:nvPicPr>
        <p:blipFill>
          <a:blip r:embed="rId3">
            <a:extLst>
              <a:ext uri="{28A0092B-C50C-407E-A947-70E740481C1C}">
                <a14:useLocalDpi xmlns:a14="http://schemas.microsoft.com/office/drawing/2010/main" val="0"/>
              </a:ext>
            </a:extLst>
          </a:blip>
          <a:stretch>
            <a:fillRect/>
          </a:stretch>
        </p:blipFill>
        <p:spPr>
          <a:xfrm>
            <a:off x="2379345" y="1790803"/>
            <a:ext cx="2506980" cy="2169160"/>
          </a:xfrm>
          <a:prstGeom prst="rect">
            <a:avLst/>
          </a:prstGeom>
        </p:spPr>
      </p:pic>
      <p:sp>
        <p:nvSpPr>
          <p:cNvPr id="2" name="Rectangle 2"/>
          <p:cNvSpPr txBox="1">
            <a:spLocks noChangeArrowheads="1"/>
          </p:cNvSpPr>
          <p:nvPr/>
        </p:nvSpPr>
        <p:spPr bwMode="gray">
          <a:xfrm>
            <a:off x="5364480"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A6578CE1-4AD6-4EBD-9D02-CBEEF34B674F}"/>
              </a:ext>
            </a:extLst>
          </p:cNvPr>
          <p:cNvPicPr>
            <a:picLocks noChangeAspect="1"/>
          </p:cNvPicPr>
          <p:nvPr/>
        </p:nvPicPr>
        <p:blipFill>
          <a:blip r:embed="rId4"/>
          <a:stretch>
            <a:fillRect/>
          </a:stretch>
        </p:blipFill>
        <p:spPr>
          <a:xfrm>
            <a:off x="20990" y="2875383"/>
            <a:ext cx="1937350" cy="226811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691618" y="3517220"/>
            <a:ext cx="3186892" cy="460375"/>
          </a:xfrm>
          <a:prstGeom prst="rect">
            <a:avLst/>
          </a:prstGeom>
          <a:noFill/>
        </p:spPr>
        <p:txBody>
          <a:bodyPr wrap="square">
            <a:spAutoFit/>
          </a:bodyPr>
          <a:lstStyle/>
          <a:p>
            <a:endParaRPr lang="en-US" altLang="zh-CN" sz="1200" dirty="0">
              <a:effectLst/>
              <a:ea typeface="黑体" panose="02010609060101010101" pitchFamily="49" charset="-122"/>
              <a:cs typeface="Times New Roman" panose="02020603050405020304" pitchFamily="18" charset="0"/>
            </a:endParaRPr>
          </a:p>
          <a:p>
            <a:r>
              <a:rPr lang="zh-CN" altLang="en-US" sz="12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基点</a:t>
            </a:r>
            <a:r>
              <a:rPr lang="zh-CN" altLang="en-US" sz="1200" dirty="0">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a:effectLst/>
                <a:latin typeface="黑体" panose="02010609060101010101" pitchFamily="49" charset="-122"/>
                <a:ea typeface="黑体" panose="02010609060101010101" pitchFamily="49" charset="-122"/>
                <a:cs typeface="Times New Roman" panose="02020603050405020304" pitchFamily="18" charset="0"/>
              </a:rPr>
              <a:t>各个几何元素间的连接点</a:t>
            </a:r>
            <a:endParaRPr lang="zh-CN" altLang="en-US" sz="1200" dirty="0"/>
          </a:p>
        </p:txBody>
      </p:sp>
      <p:pic>
        <p:nvPicPr>
          <p:cNvPr id="22" name="图片 21"/>
          <p:cNvPicPr/>
          <p:nvPr/>
        </p:nvPicPr>
        <p:blipFill>
          <a:blip r:embed="rId2" cstate="print">
            <a:extLst>
              <a:ext uri="{28A0092B-C50C-407E-A947-70E740481C1C}">
                <a14:useLocalDpi xmlns:a14="http://schemas.microsoft.com/office/drawing/2010/main" val="0"/>
              </a:ext>
            </a:extLst>
          </a:blip>
          <a:stretch>
            <a:fillRect/>
          </a:stretch>
        </p:blipFill>
        <p:spPr>
          <a:xfrm>
            <a:off x="1691640" y="1273810"/>
            <a:ext cx="2743200" cy="1951990"/>
          </a:xfrm>
          <a:prstGeom prst="rect">
            <a:avLst/>
          </a:prstGeom>
        </p:spPr>
      </p:pic>
      <p:sp>
        <p:nvSpPr>
          <p:cNvPr id="28" name="文本框 27"/>
          <p:cNvSpPr txBox="1"/>
          <p:nvPr/>
        </p:nvSpPr>
        <p:spPr>
          <a:xfrm>
            <a:off x="4806103" y="3147967"/>
            <a:ext cx="3096736" cy="1198880"/>
          </a:xfrm>
          <a:prstGeom prst="rect">
            <a:avLst/>
          </a:prstGeom>
          <a:noFill/>
        </p:spPr>
        <p:txBody>
          <a:bodyPr wrap="square">
            <a:spAutoFit/>
          </a:bodyPr>
          <a:lstStyle/>
          <a:p>
            <a:pPr>
              <a:lnSpc>
                <a:spcPct val="150000"/>
              </a:lnSpc>
            </a:pPr>
            <a:r>
              <a:rPr lang="zh-CN" altLang="zh-CN" sz="1200" b="1" kern="100" dirty="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节点</a:t>
            </a:r>
            <a:r>
              <a:rPr lang="zh-CN" altLang="en-US" sz="12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1200" dirty="0">
                <a:effectLst/>
                <a:latin typeface="黑体" panose="02010609060101010101" pitchFamily="49" charset="-122"/>
                <a:ea typeface="黑体" panose="02010609060101010101" pitchFamily="49" charset="-122"/>
                <a:cs typeface="Times New Roman" panose="02020603050405020304" pitchFamily="18" charset="0"/>
              </a:rPr>
              <a:t> </a:t>
            </a:r>
            <a:r>
              <a:rPr lang="zh-CN" altLang="zh-CN" sz="1200" dirty="0">
                <a:effectLst/>
                <a:latin typeface="黑体" panose="02010609060101010101" pitchFamily="49" charset="-122"/>
                <a:ea typeface="黑体" panose="02010609060101010101" pitchFamily="49" charset="-122"/>
                <a:cs typeface="Times New Roman" panose="02020603050405020304" pitchFamily="18" charset="0"/>
              </a:rPr>
              <a:t>当零件的轮廓为非圆曲线时，常用直线段或圆弧段等去逼近实际轮廓曲线，逼近直线或逼近圆弧与非圆曲线的交点或切点称为节点。</a:t>
            </a:r>
            <a:endParaRPr lang="zh-CN" altLang="en-US" sz="1200" dirty="0">
              <a:latin typeface="黑体" panose="02010609060101010101" pitchFamily="49" charset="-122"/>
              <a:ea typeface="黑体" panose="02010609060101010101" pitchFamily="49" charset="-122"/>
            </a:endParaRP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a:xfrm>
            <a:off x="5435636" y="1562841"/>
            <a:ext cx="1979930" cy="1373505"/>
          </a:xfrm>
          <a:prstGeom prst="rect">
            <a:avLst/>
          </a:prstGeom>
        </p:spPr>
      </p:pic>
      <p:sp>
        <p:nvSpPr>
          <p:cNvPr id="7" name="文本框 6">
            <a:extLst>
              <a:ext uri="{FF2B5EF4-FFF2-40B4-BE49-F238E27FC236}">
                <a16:creationId xmlns:a16="http://schemas.microsoft.com/office/drawing/2014/main" id="{20E3838A-579B-4746-B6F9-505637872345}"/>
              </a:ext>
            </a:extLst>
          </p:cNvPr>
          <p:cNvSpPr txBox="1"/>
          <p:nvPr/>
        </p:nvSpPr>
        <p:spPr>
          <a:xfrm>
            <a:off x="2990610" y="950678"/>
            <a:ext cx="4890052" cy="369332"/>
          </a:xfrm>
          <a:prstGeom prst="rect">
            <a:avLst/>
          </a:prstGeom>
          <a:noFill/>
        </p:spPr>
        <p:txBody>
          <a:bodyPr wrap="square">
            <a:spAutoFit/>
          </a:bodyPr>
          <a:lstStyle/>
          <a:p>
            <a:r>
              <a:rPr lang="zh-CN" altLang="en-US" sz="1800" dirty="0">
                <a:effectLst/>
                <a:latin typeface="宋体" panose="02010600030101010101" pitchFamily="2" charset="-122"/>
                <a:ea typeface="宋体" panose="02010600030101010101" pitchFamily="2" charset="-122"/>
              </a:rPr>
              <a:t>数控加工中的数值计算与处理</a:t>
            </a:r>
            <a:endParaRPr lang="zh-CN" altLang="en-US" dirty="0">
              <a:latin typeface="宋体" panose="02010600030101010101" pitchFamily="2" charset="-122"/>
              <a:ea typeface="宋体" panose="02010600030101010101" pitchFamily="2" charset="-122"/>
            </a:endParaRPr>
          </a:p>
        </p:txBody>
      </p:sp>
      <p:pic>
        <p:nvPicPr>
          <p:cNvPr id="3" name="图片 2">
            <a:extLst>
              <a:ext uri="{FF2B5EF4-FFF2-40B4-BE49-F238E27FC236}">
                <a16:creationId xmlns:a16="http://schemas.microsoft.com/office/drawing/2014/main" id="{39A40958-3D1E-4D29-B30A-153DAADB2BD8}"/>
              </a:ext>
            </a:extLst>
          </p:cNvPr>
          <p:cNvPicPr>
            <a:picLocks noChangeAspect="1"/>
          </p:cNvPicPr>
          <p:nvPr/>
        </p:nvPicPr>
        <p:blipFill>
          <a:blip r:embed="rId4"/>
          <a:stretch>
            <a:fillRect/>
          </a:stretch>
        </p:blipFill>
        <p:spPr>
          <a:xfrm>
            <a:off x="35496" y="3484638"/>
            <a:ext cx="1512168" cy="159300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485852" y="725956"/>
            <a:ext cx="6188226" cy="489942"/>
          </a:xfrm>
          <a:prstGeom prst="rect">
            <a:avLst/>
          </a:prstGeom>
          <a:noFill/>
        </p:spPr>
        <p:txBody>
          <a:bodyPr wrap="square">
            <a:spAutoFit/>
          </a:bodyPr>
          <a:lstStyle/>
          <a:p>
            <a:pPr indent="266700" algn="l">
              <a:lnSpc>
                <a:spcPct val="115000"/>
              </a:lnSpc>
            </a:pP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现有阶梯轴零件如图所示，选择合适的走刀路线及刀具，确定工艺参数，完成零件的编程与加工。（毛坯尺寸为Φ</a:t>
            </a: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50</a:t>
            </a: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102mm</a:t>
            </a:r>
            <a:r>
              <a:rPr lang="zh-CN" altLang="en-US" sz="1200" kern="100" dirty="0">
                <a:effectLst/>
                <a:latin typeface="宋体" panose="02010600030101010101" pitchFamily="2" charset="-122"/>
                <a:ea typeface="宋体" panose="02010600030101010101" pitchFamily="2" charset="-122"/>
                <a:cs typeface="Times New Roman" panose="02020603050405020304" pitchFamily="18" charset="0"/>
              </a:rPr>
              <a:t>）</a:t>
            </a:r>
          </a:p>
        </p:txBody>
      </p:sp>
      <p:pic>
        <p:nvPicPr>
          <p:cNvPr id="17" name="图片 16" descr="2-1-10"/>
          <p:cNvPicPr/>
          <p:nvPr/>
        </p:nvPicPr>
        <p:blipFill>
          <a:blip r:embed="rId2"/>
          <a:stretch>
            <a:fillRect/>
          </a:stretch>
        </p:blipFill>
        <p:spPr>
          <a:xfrm>
            <a:off x="1469922" y="1217537"/>
            <a:ext cx="5855970" cy="3835400"/>
          </a:xfrm>
          <a:prstGeom prst="rect">
            <a:avLst/>
          </a:prstGeom>
        </p:spPr>
      </p:pic>
      <p:pic>
        <p:nvPicPr>
          <p:cNvPr id="4" name="图片 3">
            <a:extLst>
              <a:ext uri="{FF2B5EF4-FFF2-40B4-BE49-F238E27FC236}">
                <a16:creationId xmlns:a16="http://schemas.microsoft.com/office/drawing/2014/main" id="{B5B9BB62-F368-4767-B470-D1B0A1999F89}"/>
              </a:ext>
            </a:extLst>
          </p:cNvPr>
          <p:cNvPicPr>
            <a:picLocks noChangeAspect="1"/>
          </p:cNvPicPr>
          <p:nvPr/>
        </p:nvPicPr>
        <p:blipFill>
          <a:blip r:embed="rId3"/>
          <a:stretch>
            <a:fillRect/>
          </a:stretch>
        </p:blipFill>
        <p:spPr>
          <a:xfrm>
            <a:off x="16091" y="3723878"/>
            <a:ext cx="1296701" cy="141962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2-1-2心轴零件图"/>
          <p:cNvPicPr>
            <a:picLocks noChangeAspect="1"/>
          </p:cNvPicPr>
          <p:nvPr/>
        </p:nvPicPr>
        <p:blipFill>
          <a:blip r:embed="rId3"/>
          <a:stretch>
            <a:fillRect/>
          </a:stretch>
        </p:blipFill>
        <p:spPr>
          <a:xfrm>
            <a:off x="971550" y="987425"/>
            <a:ext cx="5252720" cy="3712210"/>
          </a:xfrm>
          <a:prstGeom prst="rect">
            <a:avLst/>
          </a:prstGeom>
        </p:spPr>
      </p:pic>
      <p:sp>
        <p:nvSpPr>
          <p:cNvPr id="4" name="文本框 3"/>
          <p:cNvSpPr txBox="1"/>
          <p:nvPr/>
        </p:nvSpPr>
        <p:spPr>
          <a:xfrm>
            <a:off x="6084570" y="1635760"/>
            <a:ext cx="2505075" cy="953135"/>
          </a:xfrm>
          <a:prstGeom prst="rect">
            <a:avLst/>
          </a:prstGeom>
        </p:spPr>
        <p:txBody>
          <a:bodyPr wrap="square">
            <a:spAutoFit/>
          </a:bodyPr>
          <a:lstStyle/>
          <a:p>
            <a:r>
              <a:rPr lang="zh-CN" altLang="en-US" sz="1400" dirty="0">
                <a:solidFill>
                  <a:srgbClr val="000000"/>
                </a:solidFill>
                <a:latin typeface="宋体" panose="02010600030101010101" pitchFamily="2" charset="-122"/>
                <a:ea typeface="宋体" panose="02010600030101010101" pitchFamily="2" charset="-122"/>
                <a:cs typeface="华文宋体" panose="02010600040101010101" charset="-122"/>
              </a:rPr>
              <a:t>已知毛坯尺寸为 </a:t>
            </a:r>
            <a:r>
              <a:rPr lang="en-US" altLang="zh-CN" sz="1400" dirty="0">
                <a:solidFill>
                  <a:srgbClr val="000000"/>
                </a:solidFill>
                <a:latin typeface="宋体" panose="02010600030101010101" pitchFamily="2" charset="-122"/>
                <a:ea typeface="宋体" panose="02010600030101010101" pitchFamily="2" charset="-122"/>
                <a:cs typeface="华文宋体" panose="02010600040101010101" charset="-122"/>
              </a:rPr>
              <a:t>ϕ50×102,</a:t>
            </a:r>
            <a:r>
              <a:rPr lang="zh-CN" altLang="en-US" sz="1400" dirty="0">
                <a:solidFill>
                  <a:srgbClr val="000000"/>
                </a:solidFill>
                <a:latin typeface="宋体" panose="02010600030101010101" pitchFamily="2" charset="-122"/>
                <a:ea typeface="宋体" panose="02010600030101010101" pitchFamily="2" charset="-122"/>
                <a:cs typeface="华文宋体" panose="02010600040101010101" charset="-122"/>
              </a:rPr>
              <a:t> </a:t>
            </a:r>
          </a:p>
          <a:p>
            <a:r>
              <a:rPr lang="zh-CN" altLang="en-US" sz="1400" dirty="0">
                <a:solidFill>
                  <a:srgbClr val="000000"/>
                </a:solidFill>
                <a:latin typeface="宋体" panose="02010600030101010101" pitchFamily="2" charset="-122"/>
                <a:ea typeface="宋体" panose="02010600030101010101" pitchFamily="2" charset="-122"/>
                <a:cs typeface="华文宋体" panose="02010600040101010101" charset="-122"/>
              </a:rPr>
              <a:t>选择合适的刀具及走刀路线</a:t>
            </a:r>
            <a:r>
              <a:rPr lang="en-US" altLang="zh-CN" sz="1400" dirty="0">
                <a:solidFill>
                  <a:srgbClr val="000000"/>
                </a:solidFill>
                <a:latin typeface="宋体" panose="02010600030101010101" pitchFamily="2" charset="-122"/>
                <a:ea typeface="宋体" panose="02010600030101010101" pitchFamily="2" charset="-122"/>
                <a:cs typeface="华文宋体" panose="02010600040101010101" charset="-122"/>
              </a:rPr>
              <a:t>,</a:t>
            </a:r>
            <a:r>
              <a:rPr lang="zh-CN" altLang="en-US" sz="1400" dirty="0">
                <a:solidFill>
                  <a:srgbClr val="000000"/>
                </a:solidFill>
                <a:latin typeface="宋体" panose="02010600030101010101" pitchFamily="2" charset="-122"/>
                <a:ea typeface="宋体" panose="02010600030101010101" pitchFamily="2" charset="-122"/>
                <a:cs typeface="华文宋体" panose="02010600040101010101" charset="-122"/>
              </a:rPr>
              <a:t>确定工艺参数</a:t>
            </a:r>
            <a:r>
              <a:rPr lang="en-US" altLang="zh-CN" sz="1400" dirty="0">
                <a:solidFill>
                  <a:srgbClr val="000000"/>
                </a:solidFill>
                <a:latin typeface="宋体" panose="02010600030101010101" pitchFamily="2" charset="-122"/>
                <a:ea typeface="宋体" panose="02010600030101010101" pitchFamily="2" charset="-122"/>
                <a:cs typeface="华文宋体" panose="02010600040101010101" charset="-122"/>
              </a:rPr>
              <a:t>,</a:t>
            </a:r>
            <a:r>
              <a:rPr lang="zh-CN" altLang="en-US" sz="1400" dirty="0">
                <a:solidFill>
                  <a:srgbClr val="000000"/>
                </a:solidFill>
                <a:latin typeface="宋体" panose="02010600030101010101" pitchFamily="2" charset="-122"/>
                <a:ea typeface="宋体" panose="02010600030101010101" pitchFamily="2" charset="-122"/>
                <a:cs typeface="华文宋体" panose="02010600040101010101" charset="-122"/>
              </a:rPr>
              <a:t>编写零件加工程序</a:t>
            </a:r>
            <a:r>
              <a:rPr lang="en-US" altLang="zh-CN" sz="1400" dirty="0">
                <a:solidFill>
                  <a:srgbClr val="000000"/>
                </a:solidFill>
                <a:latin typeface="宋体" panose="02010600030101010101" pitchFamily="2" charset="-122"/>
                <a:ea typeface="宋体" panose="02010600030101010101" pitchFamily="2" charset="-122"/>
                <a:cs typeface="华文宋体" panose="02010600040101010101" charset="-122"/>
              </a:rPr>
              <a:t>,</a:t>
            </a:r>
            <a:r>
              <a:rPr lang="zh-CN" altLang="en-US" sz="1400" dirty="0">
                <a:solidFill>
                  <a:srgbClr val="000000"/>
                </a:solidFill>
                <a:latin typeface="宋体" panose="02010600030101010101" pitchFamily="2" charset="-122"/>
                <a:ea typeface="宋体" panose="02010600030101010101" pitchFamily="2" charset="-122"/>
                <a:cs typeface="华文宋体" panose="02010600040101010101" charset="-122"/>
              </a:rPr>
              <a:t>完成零件加工与检测。</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1459865" y="1564005"/>
          <a:ext cx="6777990" cy="3117215"/>
        </p:xfrm>
        <a:graphic>
          <a:graphicData uri="http://schemas.openxmlformats.org/drawingml/2006/table">
            <a:tbl>
              <a:tblPr firstRow="1" firstCol="1" bandRow="1">
                <a:tableStyleId>{5C22544A-7EE6-4342-B048-85BDC9FD1C3A}</a:tableStyleId>
              </a:tblPr>
              <a:tblGrid>
                <a:gridCol w="295910">
                  <a:extLst>
                    <a:ext uri="{9D8B030D-6E8A-4147-A177-3AD203B41FA5}">
                      <a16:colId xmlns:a16="http://schemas.microsoft.com/office/drawing/2014/main" val="20000"/>
                    </a:ext>
                  </a:extLst>
                </a:gridCol>
                <a:gridCol w="6482080">
                  <a:extLst>
                    <a:ext uri="{9D8B030D-6E8A-4147-A177-3AD203B41FA5}">
                      <a16:colId xmlns:a16="http://schemas.microsoft.com/office/drawing/2014/main" val="20001"/>
                    </a:ext>
                  </a:extLst>
                </a:gridCol>
              </a:tblGrid>
              <a:tr h="840740">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指令格式</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just">
                        <a:lnSpc>
                          <a:spcPct val="115000"/>
                        </a:lnSpc>
                      </a:pPr>
                      <a:endParaRPr lang="en-US" sz="1200" kern="100" dirty="0">
                        <a:effectLst/>
                        <a:latin typeface="黑体" panose="02010609060101010101" pitchFamily="49" charset="-122"/>
                        <a:ea typeface="黑体" panose="02010609060101010101" pitchFamily="49" charset="-122"/>
                      </a:endParaRPr>
                    </a:p>
                    <a:p>
                      <a:pPr algn="just">
                        <a:lnSpc>
                          <a:spcPct val="115000"/>
                        </a:lnSpc>
                      </a:pPr>
                      <a:r>
                        <a:rPr lang="en-US" sz="1200" kern="100" dirty="0">
                          <a:effectLst/>
                          <a:latin typeface="黑体" panose="02010609060101010101" pitchFamily="49" charset="-122"/>
                          <a:ea typeface="黑体" panose="02010609060101010101" pitchFamily="49" charset="-122"/>
                        </a:rPr>
                        <a:t>G00  X</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U</a:t>
                      </a:r>
                      <a:r>
                        <a:rPr lang="zh-CN" sz="1200" kern="100" dirty="0">
                          <a:effectLst/>
                          <a:latin typeface="黑体" panose="02010609060101010101" pitchFamily="49" charset="-122"/>
                          <a:ea typeface="黑体" panose="02010609060101010101" pitchFamily="49" charset="-122"/>
                        </a:rPr>
                        <a:t>）</a:t>
                      </a:r>
                      <a:r>
                        <a:rPr lang="en-US" sz="1200" u="sng" kern="100" dirty="0">
                          <a:effectLst/>
                          <a:latin typeface="黑体" panose="02010609060101010101" pitchFamily="49" charset="-122"/>
                          <a:ea typeface="黑体" panose="02010609060101010101" pitchFamily="49" charset="-122"/>
                        </a:rPr>
                        <a:t>  </a:t>
                      </a:r>
                      <a:r>
                        <a:rPr lang="en-US" sz="1200" kern="100" dirty="0">
                          <a:effectLst/>
                          <a:latin typeface="黑体" panose="02010609060101010101" pitchFamily="49" charset="-122"/>
                          <a:ea typeface="黑体" panose="02010609060101010101" pitchFamily="49" charset="-122"/>
                        </a:rPr>
                        <a:t>  Z</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W</a:t>
                      </a:r>
                      <a:r>
                        <a:rPr lang="zh-CN" sz="1200" kern="100" dirty="0">
                          <a:effectLst/>
                          <a:latin typeface="黑体" panose="02010609060101010101" pitchFamily="49" charset="-122"/>
                          <a:ea typeface="黑体" panose="02010609060101010101" pitchFamily="49" charset="-122"/>
                        </a:rPr>
                        <a:t>）</a:t>
                      </a:r>
                      <a:r>
                        <a:rPr lang="en-US" sz="1200" u="sng" kern="100" dirty="0">
                          <a:effectLst/>
                          <a:latin typeface="黑体" panose="02010609060101010101" pitchFamily="49" charset="-122"/>
                          <a:ea typeface="黑体" panose="02010609060101010101" pitchFamily="49" charset="-122"/>
                        </a:rPr>
                        <a:t>  </a:t>
                      </a:r>
                      <a:r>
                        <a:rPr lang="en-US" sz="1200" kern="100" dirty="0">
                          <a:effectLst/>
                          <a:latin typeface="黑体" panose="02010609060101010101" pitchFamily="49" charset="-122"/>
                          <a:ea typeface="黑体" panose="02010609060101010101" pitchFamily="49" charset="-122"/>
                        </a:rPr>
                        <a:t> </a:t>
                      </a:r>
                      <a:r>
                        <a:rPr lang="zh-CN" sz="1200" kern="100" dirty="0">
                          <a:effectLst/>
                          <a:latin typeface="黑体" panose="02010609060101010101" pitchFamily="49" charset="-122"/>
                          <a:ea typeface="黑体" panose="02010609060101010101" pitchFamily="49" charset="-122"/>
                        </a:rPr>
                        <a:t>；</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840740">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参数含义</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marL="0" lvl="0" indent="0" algn="just">
                        <a:lnSpc>
                          <a:spcPct val="115000"/>
                        </a:lnSpc>
                        <a:buFont typeface="+mj-lt"/>
                        <a:buNone/>
                      </a:pPr>
                      <a:r>
                        <a:rPr lang="en-US" sz="1200" kern="100" dirty="0">
                          <a:effectLst/>
                          <a:latin typeface="黑体" panose="02010609060101010101" pitchFamily="49" charset="-122"/>
                          <a:ea typeface="黑体" panose="02010609060101010101" pitchFamily="49" charset="-122"/>
                        </a:rPr>
                        <a:t>(1)  X</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Z</a:t>
                      </a:r>
                      <a:r>
                        <a:rPr lang="zh-CN" sz="1200" kern="100" dirty="0">
                          <a:effectLst/>
                          <a:latin typeface="黑体" panose="02010609060101010101" pitchFamily="49" charset="-122"/>
                          <a:ea typeface="黑体" panose="02010609060101010101" pitchFamily="49" charset="-122"/>
                        </a:rPr>
                        <a:t>为刀具终点绝对坐标；</a:t>
                      </a:r>
                    </a:p>
                    <a:p>
                      <a:pPr marL="0" lvl="0" indent="0" algn="just">
                        <a:lnSpc>
                          <a:spcPct val="115000"/>
                        </a:lnSpc>
                        <a:buFont typeface="+mj-lt"/>
                        <a:buNone/>
                      </a:pPr>
                      <a:r>
                        <a:rPr lang="en-US" sz="1200" kern="100" dirty="0">
                          <a:effectLst/>
                          <a:latin typeface="黑体" panose="02010609060101010101" pitchFamily="49" charset="-122"/>
                          <a:ea typeface="黑体" panose="02010609060101010101" pitchFamily="49" charset="-122"/>
                        </a:rPr>
                        <a:t>(2)  U</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W</a:t>
                      </a:r>
                      <a:r>
                        <a:rPr lang="zh-CN" sz="1200" kern="100" dirty="0">
                          <a:effectLst/>
                          <a:latin typeface="黑体" panose="02010609060101010101" pitchFamily="49" charset="-122"/>
                          <a:ea typeface="黑体" panose="02010609060101010101" pitchFamily="49" charset="-122"/>
                        </a:rPr>
                        <a:t>为刀具终点相对于起点的增量坐标；</a:t>
                      </a:r>
                    </a:p>
                    <a:p>
                      <a:pPr algn="just">
                        <a:lnSpc>
                          <a:spcPct val="115000"/>
                        </a:lnSpc>
                      </a:pPr>
                      <a:r>
                        <a:rPr lang="zh-CN" sz="1200" kern="100" dirty="0">
                          <a:effectLst/>
                          <a:latin typeface="黑体" panose="02010609060101010101" pitchFamily="49" charset="-122"/>
                          <a:ea typeface="黑体" panose="02010609060101010101" pitchFamily="49" charset="-122"/>
                        </a:rPr>
                        <a:t>如：</a:t>
                      </a:r>
                      <a:r>
                        <a:rPr lang="en-US" sz="1200" kern="100" dirty="0">
                          <a:effectLst/>
                          <a:latin typeface="黑体" panose="02010609060101010101" pitchFamily="49" charset="-122"/>
                          <a:ea typeface="黑体" panose="02010609060101010101" pitchFamily="49" charset="-122"/>
                        </a:rPr>
                        <a:t>G00 X20.0 Z10.0</a:t>
                      </a:r>
                      <a:r>
                        <a:rPr lang="zh-CN" sz="1200" kern="100" dirty="0">
                          <a:effectLst/>
                          <a:latin typeface="黑体" panose="02010609060101010101" pitchFamily="49" charset="-122"/>
                          <a:ea typeface="黑体" panose="02010609060101010101" pitchFamily="49" charset="-122"/>
                        </a:rPr>
                        <a:t>；是指刀具快速移动到坐标为（</a:t>
                      </a:r>
                      <a:r>
                        <a:rPr lang="en-US" sz="1200" kern="100" dirty="0">
                          <a:effectLst/>
                          <a:latin typeface="黑体" panose="02010609060101010101" pitchFamily="49" charset="-122"/>
                          <a:ea typeface="黑体" panose="02010609060101010101" pitchFamily="49" charset="-122"/>
                        </a:rPr>
                        <a:t>20</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10</a:t>
                      </a:r>
                      <a:r>
                        <a:rPr lang="zh-CN" sz="1200" kern="100" dirty="0">
                          <a:effectLst/>
                          <a:latin typeface="黑体" panose="02010609060101010101" pitchFamily="49" charset="-122"/>
                          <a:ea typeface="黑体" panose="02010609060101010101" pitchFamily="49" charset="-122"/>
                        </a:rPr>
                        <a:t>）的位置。</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1435735">
                <a:tc>
                  <a:txBody>
                    <a:bodyPr/>
                    <a:lstStyle/>
                    <a:p>
                      <a:pPr algn="ctr">
                        <a:lnSpc>
                          <a:spcPct val="115000"/>
                        </a:lnSpc>
                      </a:pPr>
                      <a:r>
                        <a:rPr lang="zh-CN" sz="1200" kern="100">
                          <a:effectLst/>
                          <a:latin typeface="黑体" panose="02010609060101010101" pitchFamily="49" charset="-122"/>
                          <a:ea typeface="黑体" panose="02010609060101010101" pitchFamily="49" charset="-122"/>
                        </a:rPr>
                        <a:t>使用说明</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1</a:t>
                      </a:r>
                      <a:r>
                        <a:rPr lang="zh-CN" sz="1200" kern="100" dirty="0">
                          <a:effectLst/>
                          <a:latin typeface="黑体" panose="02010609060101010101" pitchFamily="49" charset="-122"/>
                          <a:ea typeface="黑体" panose="02010609060101010101" pitchFamily="49" charset="-122"/>
                        </a:rPr>
                        <a:t>）指令刀具移动速度由机床系统规定，无需在程序段中指定</a:t>
                      </a:r>
                      <a:r>
                        <a:rPr lang="en-US" sz="1200" kern="100" dirty="0">
                          <a:effectLst/>
                          <a:latin typeface="黑体" panose="02010609060101010101" pitchFamily="49" charset="-122"/>
                          <a:ea typeface="黑体" panose="02010609060101010101" pitchFamily="49" charset="-122"/>
                        </a:rPr>
                        <a:t>F</a:t>
                      </a:r>
                      <a:r>
                        <a:rPr lang="zh-CN" sz="1200" kern="100" dirty="0">
                          <a:effectLst/>
                          <a:latin typeface="黑体" panose="02010609060101010101" pitchFamily="49" charset="-122"/>
                          <a:ea typeface="黑体" panose="02010609060101010101" pitchFamily="49" charset="-122"/>
                        </a:rPr>
                        <a:t>；</a:t>
                      </a:r>
                    </a:p>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2</a:t>
                      </a:r>
                      <a:r>
                        <a:rPr lang="zh-CN" sz="1200" kern="100" dirty="0">
                          <a:effectLst/>
                          <a:latin typeface="黑体" panose="02010609060101010101" pitchFamily="49" charset="-122"/>
                          <a:ea typeface="黑体" panose="02010609060101010101" pitchFamily="49" charset="-122"/>
                        </a:rPr>
                        <a:t>）指令为模态指令，一经使用持续有效，直到同组代码（</a:t>
                      </a:r>
                      <a:r>
                        <a:rPr lang="en-US" sz="1200" kern="100" dirty="0">
                          <a:effectLst/>
                          <a:latin typeface="黑体" panose="02010609060101010101" pitchFamily="49" charset="-122"/>
                          <a:ea typeface="黑体" panose="02010609060101010101" pitchFamily="49" charset="-122"/>
                        </a:rPr>
                        <a:t>G01</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G02...</a:t>
                      </a:r>
                      <a:r>
                        <a:rPr lang="zh-CN" sz="1200" kern="100" dirty="0">
                          <a:effectLst/>
                          <a:latin typeface="黑体" panose="02010609060101010101" pitchFamily="49" charset="-122"/>
                          <a:ea typeface="黑体" panose="02010609060101010101" pitchFamily="49" charset="-122"/>
                        </a:rPr>
                        <a:t>）取代为止；</a:t>
                      </a:r>
                    </a:p>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3</a:t>
                      </a:r>
                      <a:r>
                        <a:rPr lang="zh-CN" sz="1200" kern="100" dirty="0">
                          <a:effectLst/>
                          <a:latin typeface="黑体" panose="02010609060101010101" pitchFamily="49" charset="-122"/>
                          <a:ea typeface="黑体" panose="02010609060101010101" pitchFamily="49" charset="-122"/>
                        </a:rPr>
                        <a:t>）指令移动速度快，只能使用在空行程或退刀场合，以缩短时间，提高效率；</a:t>
                      </a:r>
                    </a:p>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4</a:t>
                      </a:r>
                      <a:r>
                        <a:rPr lang="zh-CN" sz="1200" kern="100" dirty="0">
                          <a:effectLst/>
                          <a:latin typeface="黑体" panose="02010609060101010101" pitchFamily="49" charset="-122"/>
                          <a:ea typeface="黑体" panose="02010609060101010101" pitchFamily="49" charset="-122"/>
                        </a:rPr>
                        <a:t>）指令目标不能设置在工件表面，应保持一定的安全距离，且在移动过程中不能碰到机床、刀具等。</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
        <p:nvSpPr>
          <p:cNvPr id="3" name="文本框 2"/>
          <p:cNvSpPr txBox="1"/>
          <p:nvPr/>
        </p:nvSpPr>
        <p:spPr>
          <a:xfrm>
            <a:off x="1135380" y="699542"/>
            <a:ext cx="6873240" cy="688715"/>
          </a:xfrm>
          <a:prstGeom prst="rect">
            <a:avLst/>
          </a:prstGeom>
          <a:noFill/>
        </p:spPr>
        <p:txBody>
          <a:bodyPr wrap="square">
            <a:spAutoFit/>
          </a:bodyPr>
          <a:lstStyle/>
          <a:p>
            <a:pPr indent="267970" algn="just">
              <a:lnSpc>
                <a:spcPct val="115000"/>
              </a:lnSpc>
            </a:pPr>
            <a:r>
              <a:rPr lang="zh-CN" altLang="en-US" kern="100" dirty="0">
                <a:latin typeface="宋体" panose="02010600030101010101" pitchFamily="2" charset="-122"/>
                <a:ea typeface="宋体" panose="02010600030101010101" pitchFamily="2" charset="-122"/>
                <a:cs typeface="华文宋体" panose="02010600040101010101" charset="-122"/>
              </a:rPr>
              <a:t>一、</a:t>
            </a:r>
            <a:r>
              <a:rPr lang="zh-CN" altLang="zh-CN" kern="100" dirty="0">
                <a:effectLst/>
                <a:latin typeface="宋体" panose="02010600030101010101" pitchFamily="2" charset="-122"/>
                <a:ea typeface="宋体" panose="02010600030101010101" pitchFamily="2" charset="-122"/>
                <a:cs typeface="华文宋体" panose="02010600040101010101" charset="-122"/>
              </a:rPr>
              <a:t>快速点定位指令</a:t>
            </a:r>
            <a:r>
              <a:rPr lang="en-US" altLang="zh-CN" kern="100" dirty="0">
                <a:effectLst/>
                <a:latin typeface="宋体" panose="02010600030101010101" pitchFamily="2" charset="-122"/>
                <a:ea typeface="宋体" panose="02010600030101010101" pitchFamily="2" charset="-122"/>
                <a:cs typeface="华文宋体" panose="02010600040101010101" charset="-122"/>
              </a:rPr>
              <a:t>G00</a:t>
            </a:r>
            <a:endParaRPr lang="zh-CN" altLang="zh-CN" kern="100" dirty="0">
              <a:effectLst/>
              <a:latin typeface="宋体" panose="02010600030101010101" pitchFamily="2" charset="-122"/>
              <a:ea typeface="宋体" panose="02010600030101010101" pitchFamily="2" charset="-122"/>
              <a:cs typeface="华文宋体" panose="02010600040101010101" charset="-122"/>
            </a:endParaRPr>
          </a:p>
          <a:p>
            <a:pPr indent="266700" algn="just">
              <a:lnSpc>
                <a:spcPct val="115000"/>
              </a:lnSpc>
            </a:pPr>
            <a:r>
              <a:rPr lang="zh-CN" altLang="zh-CN" kern="100" dirty="0">
                <a:effectLst/>
                <a:latin typeface="宋体" panose="02010600030101010101" pitchFamily="2" charset="-122"/>
                <a:ea typeface="宋体" panose="02010600030101010101" pitchFamily="2" charset="-122"/>
                <a:cs typeface="华文宋体" panose="02010600040101010101" charset="-122"/>
              </a:rPr>
              <a:t>指刀具以机床规定的移动速度从所在位置快速移动到目标点位置。</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1596390" y="1379855"/>
          <a:ext cx="6148705" cy="3208369"/>
        </p:xfrm>
        <a:graphic>
          <a:graphicData uri="http://schemas.openxmlformats.org/drawingml/2006/table">
            <a:tbl>
              <a:tblPr firstRow="1" firstCol="1" bandRow="1">
                <a:tableStyleId>{5C22544A-7EE6-4342-B048-85BDC9FD1C3A}</a:tableStyleId>
              </a:tblPr>
              <a:tblGrid>
                <a:gridCol w="575945">
                  <a:extLst>
                    <a:ext uri="{9D8B030D-6E8A-4147-A177-3AD203B41FA5}">
                      <a16:colId xmlns:a16="http://schemas.microsoft.com/office/drawing/2014/main" val="20000"/>
                    </a:ext>
                  </a:extLst>
                </a:gridCol>
                <a:gridCol w="5572760">
                  <a:extLst>
                    <a:ext uri="{9D8B030D-6E8A-4147-A177-3AD203B41FA5}">
                      <a16:colId xmlns:a16="http://schemas.microsoft.com/office/drawing/2014/main" val="20001"/>
                    </a:ext>
                  </a:extLst>
                </a:gridCol>
              </a:tblGrid>
              <a:tr h="466836">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指令格式</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just">
                        <a:lnSpc>
                          <a:spcPct val="115000"/>
                        </a:lnSpc>
                      </a:pPr>
                      <a:r>
                        <a:rPr lang="en-US" sz="1200" kern="100" dirty="0">
                          <a:effectLst/>
                          <a:latin typeface="黑体" panose="02010609060101010101" pitchFamily="49" charset="-122"/>
                          <a:ea typeface="黑体" panose="02010609060101010101" pitchFamily="49" charset="-122"/>
                        </a:rPr>
                        <a:t>G01 X</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U</a:t>
                      </a:r>
                      <a:r>
                        <a:rPr lang="zh-CN" sz="1200" kern="100" dirty="0">
                          <a:effectLst/>
                          <a:latin typeface="黑体" panose="02010609060101010101" pitchFamily="49" charset="-122"/>
                          <a:ea typeface="黑体" panose="02010609060101010101" pitchFamily="49" charset="-122"/>
                        </a:rPr>
                        <a:t>）</a:t>
                      </a:r>
                      <a:r>
                        <a:rPr lang="en-US" sz="1200" u="sng" kern="100" dirty="0">
                          <a:effectLst/>
                          <a:latin typeface="黑体" panose="02010609060101010101" pitchFamily="49" charset="-122"/>
                          <a:ea typeface="黑体" panose="02010609060101010101" pitchFamily="49" charset="-122"/>
                        </a:rPr>
                        <a:t>  </a:t>
                      </a:r>
                      <a:r>
                        <a:rPr lang="en-US" sz="1200" kern="100" dirty="0">
                          <a:effectLst/>
                          <a:latin typeface="黑体" panose="02010609060101010101" pitchFamily="49" charset="-122"/>
                          <a:ea typeface="黑体" panose="02010609060101010101" pitchFamily="49" charset="-122"/>
                        </a:rPr>
                        <a:t>  Z</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W</a:t>
                      </a:r>
                      <a:r>
                        <a:rPr lang="zh-CN" sz="1200" kern="100" dirty="0">
                          <a:effectLst/>
                          <a:latin typeface="黑体" panose="02010609060101010101" pitchFamily="49" charset="-122"/>
                          <a:ea typeface="黑体" panose="02010609060101010101" pitchFamily="49" charset="-122"/>
                        </a:rPr>
                        <a:t>）</a:t>
                      </a:r>
                      <a:r>
                        <a:rPr lang="en-US" sz="1200" u="sng" kern="100" dirty="0">
                          <a:effectLst/>
                          <a:latin typeface="黑体" panose="02010609060101010101" pitchFamily="49" charset="-122"/>
                          <a:ea typeface="黑体" panose="02010609060101010101" pitchFamily="49" charset="-122"/>
                        </a:rPr>
                        <a:t>  </a:t>
                      </a:r>
                      <a:r>
                        <a:rPr lang="en-US" sz="1200" kern="100" dirty="0">
                          <a:effectLst/>
                          <a:latin typeface="黑体" panose="02010609060101010101" pitchFamily="49" charset="-122"/>
                          <a:ea typeface="黑体" panose="02010609060101010101" pitchFamily="49" charset="-122"/>
                        </a:rPr>
                        <a:t>  F</a:t>
                      </a:r>
                      <a:r>
                        <a:rPr lang="en-US" sz="1200" u="sng" kern="100" dirty="0">
                          <a:effectLst/>
                          <a:latin typeface="黑体" panose="02010609060101010101" pitchFamily="49" charset="-122"/>
                          <a:ea typeface="黑体" panose="02010609060101010101" pitchFamily="49" charset="-122"/>
                        </a:rPr>
                        <a:t>  </a:t>
                      </a:r>
                      <a:r>
                        <a:rPr lang="en-US" sz="1200" kern="100" dirty="0">
                          <a:effectLst/>
                          <a:latin typeface="黑体" panose="02010609060101010101" pitchFamily="49" charset="-122"/>
                          <a:ea typeface="黑体" panose="02010609060101010101" pitchFamily="49" charset="-122"/>
                        </a:rPr>
                        <a:t> </a:t>
                      </a:r>
                      <a:r>
                        <a:rPr lang="zh-CN" sz="1200" kern="100" dirty="0">
                          <a:effectLst/>
                          <a:latin typeface="黑体" panose="02010609060101010101" pitchFamily="49" charset="-122"/>
                          <a:ea typeface="黑体" panose="02010609060101010101" pitchFamily="49" charset="-122"/>
                        </a:rPr>
                        <a:t>；</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1244680">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参数含义</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just">
                        <a:lnSpc>
                          <a:spcPct val="115000"/>
                        </a:lnSpc>
                      </a:pPr>
                      <a:endParaRPr lang="zh-CN" sz="1200" kern="100" dirty="0">
                        <a:effectLst/>
                        <a:latin typeface="黑体" panose="02010609060101010101" pitchFamily="49" charset="-122"/>
                        <a:ea typeface="黑体" panose="02010609060101010101" pitchFamily="49" charset="-122"/>
                      </a:endParaRPr>
                    </a:p>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1</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X</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Z</a:t>
                      </a:r>
                      <a:r>
                        <a:rPr lang="zh-CN" sz="1200" kern="100" dirty="0">
                          <a:effectLst/>
                          <a:latin typeface="黑体" panose="02010609060101010101" pitchFamily="49" charset="-122"/>
                          <a:ea typeface="黑体" panose="02010609060101010101" pitchFamily="49" charset="-122"/>
                        </a:rPr>
                        <a:t>为刀具终点绝对坐标；</a:t>
                      </a:r>
                    </a:p>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2</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U</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W</a:t>
                      </a:r>
                      <a:r>
                        <a:rPr lang="zh-CN" sz="1200" kern="100" dirty="0">
                          <a:effectLst/>
                          <a:latin typeface="黑体" panose="02010609060101010101" pitchFamily="49" charset="-122"/>
                          <a:ea typeface="黑体" panose="02010609060101010101" pitchFamily="49" charset="-122"/>
                        </a:rPr>
                        <a:t>为刀具终点相对于起点的增量坐标；</a:t>
                      </a:r>
                    </a:p>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3</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F</a:t>
                      </a:r>
                      <a:r>
                        <a:rPr lang="zh-CN" sz="1200" kern="100" dirty="0">
                          <a:effectLst/>
                          <a:latin typeface="黑体" panose="02010609060101010101" pitchFamily="49" charset="-122"/>
                          <a:ea typeface="黑体" panose="02010609060101010101" pitchFamily="49" charset="-122"/>
                        </a:rPr>
                        <a:t>后的值为直线插补进给速度；</a:t>
                      </a:r>
                    </a:p>
                    <a:p>
                      <a:pPr algn="just">
                        <a:lnSpc>
                          <a:spcPct val="115000"/>
                        </a:lnSpc>
                      </a:pP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1496853">
                <a:tc>
                  <a:txBody>
                    <a:bodyPr/>
                    <a:lstStyle/>
                    <a:p>
                      <a:pPr algn="ctr">
                        <a:lnSpc>
                          <a:spcPct val="115000"/>
                        </a:lnSpc>
                      </a:pPr>
                      <a:r>
                        <a:rPr lang="zh-CN" sz="1200" kern="100">
                          <a:effectLst/>
                          <a:latin typeface="黑体" panose="02010609060101010101" pitchFamily="49" charset="-122"/>
                          <a:ea typeface="黑体" panose="02010609060101010101" pitchFamily="49" charset="-122"/>
                        </a:rPr>
                        <a:t>使用说明</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just">
                        <a:lnSpc>
                          <a:spcPct val="115000"/>
                        </a:lnSpc>
                      </a:pPr>
                      <a:endParaRPr lang="zh-CN" sz="1200" kern="100" dirty="0">
                        <a:effectLst/>
                        <a:latin typeface="黑体" panose="02010609060101010101" pitchFamily="49" charset="-122"/>
                        <a:ea typeface="黑体" panose="02010609060101010101" pitchFamily="49" charset="-122"/>
                      </a:endParaRPr>
                    </a:p>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1</a:t>
                      </a:r>
                      <a:r>
                        <a:rPr lang="zh-CN" sz="1200" kern="100" dirty="0">
                          <a:effectLst/>
                          <a:latin typeface="黑体" panose="02010609060101010101" pitchFamily="49" charset="-122"/>
                          <a:ea typeface="黑体" panose="02010609060101010101" pitchFamily="49" charset="-122"/>
                        </a:rPr>
                        <a:t>）指令用于零件切削加工，须指定刀具进给速度，且一段程序中只能指定一个进给速度；</a:t>
                      </a:r>
                    </a:p>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2</a:t>
                      </a:r>
                      <a:r>
                        <a:rPr lang="zh-CN" sz="1200" kern="100" dirty="0">
                          <a:effectLst/>
                          <a:latin typeface="黑体" panose="02010609060101010101" pitchFamily="49" charset="-122"/>
                          <a:ea typeface="黑体" panose="02010609060101010101" pitchFamily="49" charset="-122"/>
                        </a:rPr>
                        <a:t>）指令移动速度较慢，空行程或退刀过程中用此指令则走刀时间长，效率低；</a:t>
                      </a:r>
                    </a:p>
                    <a:p>
                      <a:pPr algn="just">
                        <a:lnSpc>
                          <a:spcPct val="115000"/>
                        </a:lnSpc>
                      </a:pP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3</a:t>
                      </a:r>
                      <a:r>
                        <a:rPr lang="zh-CN" sz="1200" kern="100" dirty="0">
                          <a:effectLst/>
                          <a:latin typeface="黑体" panose="02010609060101010101" pitchFamily="49" charset="-122"/>
                          <a:ea typeface="黑体" panose="02010609060101010101" pitchFamily="49" charset="-122"/>
                        </a:rPr>
                        <a:t>）指令为模态指令，一经使用持续有效，直至同组</a:t>
                      </a:r>
                      <a:r>
                        <a:rPr lang="en-US" sz="1200" kern="100" dirty="0">
                          <a:effectLst/>
                          <a:latin typeface="黑体" panose="02010609060101010101" pitchFamily="49" charset="-122"/>
                          <a:ea typeface="黑体" panose="02010609060101010101" pitchFamily="49" charset="-122"/>
                        </a:rPr>
                        <a:t>G</a:t>
                      </a:r>
                      <a:r>
                        <a:rPr lang="zh-CN" sz="1200" kern="100" dirty="0">
                          <a:effectLst/>
                          <a:latin typeface="黑体" panose="02010609060101010101" pitchFamily="49" charset="-122"/>
                          <a:ea typeface="黑体" panose="02010609060101010101" pitchFamily="49" charset="-122"/>
                        </a:rPr>
                        <a:t>代码（</a:t>
                      </a:r>
                      <a:r>
                        <a:rPr lang="en-US" sz="1200" kern="100" dirty="0">
                          <a:effectLst/>
                          <a:latin typeface="黑体" panose="02010609060101010101" pitchFamily="49" charset="-122"/>
                          <a:ea typeface="黑体" panose="02010609060101010101" pitchFamily="49" charset="-122"/>
                        </a:rPr>
                        <a:t>G00</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G02..</a:t>
                      </a:r>
                      <a:r>
                        <a:rPr lang="zh-CN" sz="1200" kern="100" dirty="0">
                          <a:effectLst/>
                          <a:latin typeface="黑体" panose="02010609060101010101" pitchFamily="49" charset="-122"/>
                          <a:ea typeface="黑体" panose="02010609060101010101" pitchFamily="49" charset="-122"/>
                        </a:rPr>
                        <a:t>）取代为止。</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
        <p:nvSpPr>
          <p:cNvPr id="2" name="文本框 1"/>
          <p:cNvSpPr txBox="1"/>
          <p:nvPr/>
        </p:nvSpPr>
        <p:spPr>
          <a:xfrm>
            <a:off x="1576782" y="699542"/>
            <a:ext cx="5080000" cy="615553"/>
          </a:xfrm>
          <a:prstGeom prst="rect">
            <a:avLst/>
          </a:prstGeom>
        </p:spPr>
        <p:txBody>
          <a:bodyPr>
            <a:spAutoFit/>
          </a:bodyPr>
          <a:lstStyle/>
          <a:p>
            <a:r>
              <a:rPr lang="zh-CN" altLang="en-US" dirty="0">
                <a:latin typeface="宋体" panose="02010600030101010101" pitchFamily="2" charset="-122"/>
                <a:ea typeface="宋体" panose="02010600030101010101" pitchFamily="2" charset="-122"/>
                <a:cs typeface="华文宋体" panose="02010600040101010101" charset="-122"/>
              </a:rPr>
              <a:t>二、</a:t>
            </a:r>
            <a:r>
              <a:rPr lang="zh-CN" altLang="en-US" dirty="0">
                <a:solidFill>
                  <a:schemeClr val="tx1"/>
                </a:solidFill>
                <a:latin typeface="宋体" panose="02010600030101010101" pitchFamily="2" charset="-122"/>
                <a:ea typeface="宋体" panose="02010600030101010101" pitchFamily="2" charset="-122"/>
                <a:cs typeface="华文宋体" panose="02010600040101010101" charset="-122"/>
              </a:rPr>
              <a:t>直线插补指令 </a:t>
            </a:r>
            <a:r>
              <a:rPr lang="en-US" altLang="zh-CN" dirty="0">
                <a:solidFill>
                  <a:schemeClr val="tx1"/>
                </a:solidFill>
                <a:latin typeface="宋体" panose="02010600030101010101" pitchFamily="2" charset="-122"/>
                <a:ea typeface="宋体" panose="02010600030101010101" pitchFamily="2" charset="-122"/>
                <a:cs typeface="华文宋体" panose="02010600040101010101" charset="-122"/>
              </a:rPr>
              <a:t>G01</a:t>
            </a:r>
          </a:p>
          <a:p>
            <a:r>
              <a:rPr lang="zh-CN" altLang="en-US" sz="1600" dirty="0">
                <a:solidFill>
                  <a:schemeClr val="tx1"/>
                </a:solidFill>
                <a:latin typeface="华文宋体" panose="02010600040101010101" charset="-122"/>
                <a:ea typeface="华文宋体" panose="02010600040101010101" charset="-122"/>
                <a:cs typeface="华文宋体" panose="02010600040101010101" charset="-122"/>
              </a:rPr>
              <a:t>指刀具以编程指定的进给速度移动到目标点。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custDataLst>
              <p:tags r:id="rId1"/>
            </p:custDataLst>
          </p:nvPr>
        </p:nvGraphicFramePr>
        <p:xfrm>
          <a:off x="1403350" y="1059815"/>
          <a:ext cx="6697345" cy="3677920"/>
        </p:xfrm>
        <a:graphic>
          <a:graphicData uri="http://schemas.openxmlformats.org/drawingml/2006/table">
            <a:tbl>
              <a:tblPr firstRow="1" firstCol="1" bandRow="1">
                <a:tableStyleId>{5C22544A-7EE6-4342-B048-85BDC9FD1C3A}</a:tableStyleId>
              </a:tblPr>
              <a:tblGrid>
                <a:gridCol w="1050290">
                  <a:extLst>
                    <a:ext uri="{9D8B030D-6E8A-4147-A177-3AD203B41FA5}">
                      <a16:colId xmlns:a16="http://schemas.microsoft.com/office/drawing/2014/main" val="20000"/>
                    </a:ext>
                  </a:extLst>
                </a:gridCol>
                <a:gridCol w="5647055">
                  <a:extLst>
                    <a:ext uri="{9D8B030D-6E8A-4147-A177-3AD203B41FA5}">
                      <a16:colId xmlns:a16="http://schemas.microsoft.com/office/drawing/2014/main" val="20001"/>
                    </a:ext>
                  </a:extLst>
                </a:gridCol>
              </a:tblGrid>
              <a:tr h="343535">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指令格式</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just">
                        <a:lnSpc>
                          <a:spcPct val="115000"/>
                        </a:lnSpc>
                      </a:pPr>
                      <a:r>
                        <a:rPr lang="en-US" altLang="zh-CN" sz="1200" b="1" kern="1200" dirty="0">
                          <a:solidFill>
                            <a:schemeClr val="lt1"/>
                          </a:solidFill>
                          <a:effectLst/>
                          <a:latin typeface="黑体" panose="02010609060101010101" pitchFamily="49" charset="-122"/>
                          <a:ea typeface="黑体" panose="02010609060101010101" pitchFamily="49" charset="-122"/>
                          <a:cs typeface="+mn-cs"/>
                        </a:rPr>
                        <a:t>G90  X</a:t>
                      </a:r>
                      <a:r>
                        <a:rPr lang="zh-CN" altLang="zh-CN" sz="1200" b="1" kern="1200" dirty="0">
                          <a:solidFill>
                            <a:schemeClr val="lt1"/>
                          </a:solidFill>
                          <a:effectLst/>
                          <a:latin typeface="黑体" panose="02010609060101010101" pitchFamily="49" charset="-122"/>
                          <a:ea typeface="黑体" panose="02010609060101010101" pitchFamily="49" charset="-122"/>
                          <a:cs typeface="+mn-cs"/>
                        </a:rPr>
                        <a:t>（</a:t>
                      </a:r>
                      <a:r>
                        <a:rPr lang="en-US" altLang="zh-CN" sz="1200" b="1" kern="1200" dirty="0">
                          <a:solidFill>
                            <a:schemeClr val="lt1"/>
                          </a:solidFill>
                          <a:effectLst/>
                          <a:latin typeface="黑体" panose="02010609060101010101" pitchFamily="49" charset="-122"/>
                          <a:ea typeface="黑体" panose="02010609060101010101" pitchFamily="49" charset="-122"/>
                          <a:cs typeface="+mn-cs"/>
                        </a:rPr>
                        <a:t>U</a:t>
                      </a:r>
                      <a:r>
                        <a:rPr lang="zh-CN" altLang="zh-CN" sz="1200" b="1" kern="1200" dirty="0">
                          <a:solidFill>
                            <a:schemeClr val="lt1"/>
                          </a:solidFill>
                          <a:effectLst/>
                          <a:latin typeface="黑体" panose="02010609060101010101" pitchFamily="49" charset="-122"/>
                          <a:ea typeface="黑体" panose="02010609060101010101" pitchFamily="49" charset="-122"/>
                          <a:cs typeface="+mn-cs"/>
                        </a:rPr>
                        <a:t>）</a:t>
                      </a:r>
                      <a:r>
                        <a:rPr lang="en-US" altLang="zh-CN" sz="1200" b="1" u="sng" kern="1200" dirty="0">
                          <a:solidFill>
                            <a:schemeClr val="lt1"/>
                          </a:solidFill>
                          <a:effectLst/>
                          <a:latin typeface="黑体" panose="02010609060101010101" pitchFamily="49" charset="-122"/>
                          <a:ea typeface="黑体" panose="02010609060101010101" pitchFamily="49" charset="-122"/>
                          <a:cs typeface="+mn-cs"/>
                        </a:rPr>
                        <a:t>  </a:t>
                      </a:r>
                      <a:r>
                        <a:rPr lang="en-US" altLang="zh-CN" sz="1200" b="1" kern="1200" dirty="0">
                          <a:solidFill>
                            <a:schemeClr val="lt1"/>
                          </a:solidFill>
                          <a:effectLst/>
                          <a:latin typeface="黑体" panose="02010609060101010101" pitchFamily="49" charset="-122"/>
                          <a:ea typeface="黑体" panose="02010609060101010101" pitchFamily="49" charset="-122"/>
                          <a:cs typeface="+mn-cs"/>
                        </a:rPr>
                        <a:t>  Z</a:t>
                      </a:r>
                      <a:r>
                        <a:rPr lang="zh-CN" altLang="zh-CN" sz="1200" b="1" kern="1200" dirty="0">
                          <a:solidFill>
                            <a:schemeClr val="lt1"/>
                          </a:solidFill>
                          <a:effectLst/>
                          <a:latin typeface="黑体" panose="02010609060101010101" pitchFamily="49" charset="-122"/>
                          <a:ea typeface="黑体" panose="02010609060101010101" pitchFamily="49" charset="-122"/>
                          <a:cs typeface="+mn-cs"/>
                        </a:rPr>
                        <a:t>（</a:t>
                      </a:r>
                      <a:r>
                        <a:rPr lang="en-US" altLang="zh-CN" sz="1200" b="1" kern="1200" dirty="0">
                          <a:solidFill>
                            <a:schemeClr val="lt1"/>
                          </a:solidFill>
                          <a:effectLst/>
                          <a:latin typeface="黑体" panose="02010609060101010101" pitchFamily="49" charset="-122"/>
                          <a:ea typeface="黑体" panose="02010609060101010101" pitchFamily="49" charset="-122"/>
                          <a:cs typeface="+mn-cs"/>
                        </a:rPr>
                        <a:t>W</a:t>
                      </a:r>
                      <a:r>
                        <a:rPr lang="zh-CN" altLang="zh-CN" sz="1200" b="1" kern="1200" dirty="0">
                          <a:solidFill>
                            <a:schemeClr val="lt1"/>
                          </a:solidFill>
                          <a:effectLst/>
                          <a:latin typeface="黑体" panose="02010609060101010101" pitchFamily="49" charset="-122"/>
                          <a:ea typeface="黑体" panose="02010609060101010101" pitchFamily="49" charset="-122"/>
                          <a:cs typeface="+mn-cs"/>
                        </a:rPr>
                        <a:t>）</a:t>
                      </a:r>
                      <a:r>
                        <a:rPr lang="en-US" altLang="zh-CN" sz="1200" b="1" u="sng" kern="1200" dirty="0">
                          <a:solidFill>
                            <a:schemeClr val="lt1"/>
                          </a:solidFill>
                          <a:effectLst/>
                          <a:latin typeface="黑体" panose="02010609060101010101" pitchFamily="49" charset="-122"/>
                          <a:ea typeface="黑体" panose="02010609060101010101" pitchFamily="49" charset="-122"/>
                          <a:cs typeface="+mn-cs"/>
                        </a:rPr>
                        <a:t>  </a:t>
                      </a:r>
                      <a:r>
                        <a:rPr lang="en-US" altLang="zh-CN" sz="1200" b="1" kern="1200" dirty="0">
                          <a:solidFill>
                            <a:schemeClr val="lt1"/>
                          </a:solidFill>
                          <a:effectLst/>
                          <a:latin typeface="黑体" panose="02010609060101010101" pitchFamily="49" charset="-122"/>
                          <a:ea typeface="黑体" panose="02010609060101010101" pitchFamily="49" charset="-122"/>
                          <a:cs typeface="+mn-cs"/>
                        </a:rPr>
                        <a:t>  F </a:t>
                      </a:r>
                      <a:r>
                        <a:rPr lang="en-US" altLang="zh-CN" sz="1200" b="1" u="sng" kern="1200" dirty="0">
                          <a:solidFill>
                            <a:schemeClr val="lt1"/>
                          </a:solidFill>
                          <a:effectLst/>
                          <a:latin typeface="黑体" panose="02010609060101010101" pitchFamily="49" charset="-122"/>
                          <a:ea typeface="黑体" panose="02010609060101010101" pitchFamily="49" charset="-122"/>
                          <a:cs typeface="+mn-cs"/>
                        </a:rPr>
                        <a:t>  </a:t>
                      </a:r>
                      <a:r>
                        <a:rPr lang="en-US" altLang="zh-CN" sz="1200" b="1" kern="1200" dirty="0">
                          <a:solidFill>
                            <a:schemeClr val="lt1"/>
                          </a:solidFill>
                          <a:effectLst/>
                          <a:latin typeface="黑体" panose="02010609060101010101" pitchFamily="49" charset="-122"/>
                          <a:ea typeface="黑体" panose="02010609060101010101" pitchFamily="49" charset="-122"/>
                          <a:cs typeface="+mn-cs"/>
                        </a:rPr>
                        <a:t>  </a:t>
                      </a:r>
                      <a:r>
                        <a:rPr lang="zh-CN" altLang="zh-CN" sz="1200" b="1" kern="1200" dirty="0">
                          <a:solidFill>
                            <a:schemeClr val="lt1"/>
                          </a:solidFill>
                          <a:effectLst/>
                          <a:latin typeface="黑体" panose="02010609060101010101" pitchFamily="49" charset="-122"/>
                          <a:ea typeface="黑体" panose="02010609060101010101" pitchFamily="49" charset="-122"/>
                          <a:cs typeface="+mn-cs"/>
                        </a:rPr>
                        <a:t>；</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542290">
                <a:tc>
                  <a:txBody>
                    <a:bodyPr/>
                    <a:lstStyle/>
                    <a:p>
                      <a:pPr algn="ctr">
                        <a:lnSpc>
                          <a:spcPct val="115000"/>
                        </a:lnSpc>
                      </a:pPr>
                      <a:r>
                        <a:rPr lang="zh-CN" altLang="zh-CN" sz="1200" b="1" kern="1200" dirty="0">
                          <a:solidFill>
                            <a:schemeClr val="lt1"/>
                          </a:solidFill>
                          <a:effectLst/>
                          <a:latin typeface="黑体" panose="02010609060101010101" pitchFamily="49" charset="-122"/>
                          <a:ea typeface="黑体" panose="02010609060101010101" pitchFamily="49" charset="-122"/>
                          <a:cs typeface="+mn-cs"/>
                        </a:rPr>
                        <a:t>参数含义</a:t>
                      </a:r>
                      <a:endParaRPr lang="zh-CN" altLang="en-US" sz="1200" b="1" kern="1200" dirty="0">
                        <a:solidFill>
                          <a:schemeClr val="lt1"/>
                        </a:solidFill>
                        <a:effectLst/>
                        <a:latin typeface="黑体" panose="02010609060101010101" pitchFamily="49" charset="-122"/>
                        <a:ea typeface="黑体" panose="02010609060101010101" pitchFamily="49" charset="-122"/>
                        <a:cs typeface="+mn-cs"/>
                      </a:endParaRPr>
                    </a:p>
                  </a:txBody>
                  <a:tcPr marL="68580" marR="68580" marT="0" marB="0" anchor="ctr"/>
                </a:tc>
                <a:tc>
                  <a:txBody>
                    <a:bodyPr/>
                    <a:lstStyle/>
                    <a:p>
                      <a:r>
                        <a:rPr lang="en-US" altLang="zh-CN" sz="1200" kern="1200" dirty="0">
                          <a:solidFill>
                            <a:schemeClr val="dk1"/>
                          </a:solidFill>
                          <a:effectLst/>
                          <a:latin typeface="黑体" panose="02010609060101010101" pitchFamily="49" charset="-122"/>
                          <a:ea typeface="黑体" panose="02010609060101010101" pitchFamily="49" charset="-122"/>
                          <a:cs typeface="+mn-cs"/>
                        </a:rPr>
                        <a:t>  (1)X</a:t>
                      </a:r>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Z</a:t>
                      </a:r>
                      <a:r>
                        <a:rPr lang="zh-CN" altLang="zh-CN" sz="1200" kern="1200" dirty="0">
                          <a:solidFill>
                            <a:schemeClr val="dk1"/>
                          </a:solidFill>
                          <a:effectLst/>
                          <a:latin typeface="黑体" panose="02010609060101010101" pitchFamily="49" charset="-122"/>
                          <a:ea typeface="黑体" panose="02010609060101010101" pitchFamily="49" charset="-122"/>
                          <a:cs typeface="+mn-cs"/>
                        </a:rPr>
                        <a:t>为圆柱面切削终点坐标值；</a:t>
                      </a:r>
                    </a:p>
                    <a:p>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2</a:t>
                      </a:r>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U</a:t>
                      </a:r>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W</a:t>
                      </a:r>
                      <a:r>
                        <a:rPr lang="zh-CN" altLang="zh-CN" sz="1200" kern="1200" dirty="0">
                          <a:solidFill>
                            <a:schemeClr val="dk1"/>
                          </a:solidFill>
                          <a:effectLst/>
                          <a:latin typeface="黑体" panose="02010609060101010101" pitchFamily="49" charset="-122"/>
                          <a:ea typeface="黑体" panose="02010609060101010101" pitchFamily="49" charset="-122"/>
                          <a:cs typeface="+mn-cs"/>
                        </a:rPr>
                        <a:t>为圆柱面切削相对循环起点的坐标增量；</a:t>
                      </a:r>
                    </a:p>
                    <a:p>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3</a:t>
                      </a:r>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F</a:t>
                      </a:r>
                      <a:r>
                        <a:rPr lang="zh-CN" altLang="zh-CN" sz="1200" kern="1200" dirty="0">
                          <a:solidFill>
                            <a:schemeClr val="dk1"/>
                          </a:solidFill>
                          <a:effectLst/>
                          <a:latin typeface="黑体" panose="02010609060101010101" pitchFamily="49" charset="-122"/>
                          <a:ea typeface="黑体" panose="02010609060101010101" pitchFamily="49" charset="-122"/>
                          <a:cs typeface="+mn-cs"/>
                        </a:rPr>
                        <a:t>为切削循环过程中的进给速度。</a:t>
                      </a:r>
                      <a:endParaRPr lang="zh-CN" altLang="en-US" sz="1200" kern="1200" dirty="0">
                        <a:solidFill>
                          <a:schemeClr val="dk1"/>
                        </a:solidFill>
                        <a:effectLst/>
                        <a:latin typeface="黑体" panose="02010609060101010101" pitchFamily="49" charset="-122"/>
                        <a:ea typeface="黑体" panose="02010609060101010101" pitchFamily="49" charset="-122"/>
                        <a:cs typeface="+mn-cs"/>
                      </a:endParaRPr>
                    </a:p>
                  </a:txBody>
                  <a:tcPr marL="68580" marR="68580" marT="0" marB="0"/>
                </a:tc>
                <a:extLst>
                  <a:ext uri="{0D108BD9-81ED-4DB2-BD59-A6C34878D82A}">
                    <a16:rowId xmlns:a16="http://schemas.microsoft.com/office/drawing/2014/main" val="10001"/>
                  </a:ext>
                </a:extLst>
              </a:tr>
              <a:tr h="1463040">
                <a:tc>
                  <a:txBody>
                    <a:bodyPr/>
                    <a:lstStyle/>
                    <a:p>
                      <a:pPr marL="0" marR="0" lvl="0" indent="0" algn="ctr" defTabSz="914400" rtl="0" eaLnBrk="1" fontAlgn="auto" latinLnBrk="0" hangingPunct="1">
                        <a:lnSpc>
                          <a:spcPct val="115000"/>
                        </a:lnSpc>
                        <a:spcBef>
                          <a:spcPts val="0"/>
                        </a:spcBef>
                        <a:spcAft>
                          <a:spcPts val="0"/>
                        </a:spcAft>
                        <a:buClrTx/>
                        <a:buSzTx/>
                        <a:buFontTx/>
                        <a:buNone/>
                        <a:defRPr/>
                      </a:pPr>
                      <a:r>
                        <a:rPr lang="zh-CN" altLang="zh-CN" sz="1200" b="1" kern="1200" dirty="0">
                          <a:solidFill>
                            <a:schemeClr val="lt1"/>
                          </a:solidFill>
                          <a:effectLst/>
                          <a:latin typeface="黑体" panose="02010609060101010101" pitchFamily="49" charset="-122"/>
                          <a:ea typeface="黑体" panose="02010609060101010101" pitchFamily="49" charset="-122"/>
                          <a:cs typeface="+mn-cs"/>
                        </a:rPr>
                        <a:t>外圆切削单一循环刀具运动轨迹</a:t>
                      </a:r>
                      <a:endPar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15000"/>
                        </a:lnSpc>
                      </a:pP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endParaRPr lang="en-US" altLang="zh-CN" sz="1200" kern="1200" dirty="0">
                        <a:solidFill>
                          <a:schemeClr val="dk1"/>
                        </a:solidFill>
                        <a:effectLst/>
                        <a:latin typeface="黑体" panose="02010609060101010101" pitchFamily="49" charset="-122"/>
                        <a:ea typeface="黑体" panose="02010609060101010101" pitchFamily="49" charset="-122"/>
                        <a:cs typeface="+mn-cs"/>
                      </a:endParaRPr>
                    </a:p>
                    <a:p>
                      <a:endParaRPr lang="en-US" altLang="zh-CN" sz="1200" kern="1200" dirty="0">
                        <a:solidFill>
                          <a:schemeClr val="dk1"/>
                        </a:solidFill>
                        <a:effectLst/>
                        <a:latin typeface="黑体" panose="02010609060101010101" pitchFamily="49" charset="-122"/>
                        <a:ea typeface="黑体" panose="02010609060101010101" pitchFamily="49" charset="-122"/>
                        <a:cs typeface="+mn-cs"/>
                      </a:endParaRPr>
                    </a:p>
                    <a:p>
                      <a:endParaRPr lang="en-US" altLang="zh-CN" sz="1200" kern="1200" dirty="0">
                        <a:solidFill>
                          <a:schemeClr val="dk1"/>
                        </a:solidFill>
                        <a:effectLst/>
                        <a:latin typeface="黑体" panose="02010609060101010101" pitchFamily="49" charset="-122"/>
                        <a:ea typeface="黑体" panose="02010609060101010101" pitchFamily="49" charset="-122"/>
                        <a:cs typeface="+mn-cs"/>
                      </a:endParaRPr>
                    </a:p>
                    <a:p>
                      <a:endParaRPr lang="en-US" altLang="zh-CN" sz="1200" kern="1200" dirty="0">
                        <a:solidFill>
                          <a:schemeClr val="dk1"/>
                        </a:solidFill>
                        <a:effectLst/>
                        <a:latin typeface="黑体" panose="02010609060101010101" pitchFamily="49" charset="-122"/>
                        <a:ea typeface="黑体" panose="02010609060101010101" pitchFamily="49" charset="-122"/>
                        <a:cs typeface="+mn-cs"/>
                      </a:endParaRPr>
                    </a:p>
                    <a:p>
                      <a:endParaRPr lang="en-US" altLang="zh-CN" sz="1200" kern="1200" dirty="0">
                        <a:solidFill>
                          <a:schemeClr val="dk1"/>
                        </a:solidFill>
                        <a:effectLst/>
                        <a:latin typeface="黑体" panose="02010609060101010101" pitchFamily="49" charset="-122"/>
                        <a:ea typeface="黑体" panose="02010609060101010101" pitchFamily="49" charset="-122"/>
                        <a:cs typeface="+mn-cs"/>
                      </a:endParaRPr>
                    </a:p>
                    <a:p>
                      <a:endParaRPr lang="en-US" altLang="zh-CN" sz="1200" kern="1200" dirty="0">
                        <a:solidFill>
                          <a:schemeClr val="dk1"/>
                        </a:solidFill>
                        <a:effectLst/>
                        <a:latin typeface="黑体" panose="02010609060101010101" pitchFamily="49" charset="-122"/>
                        <a:ea typeface="黑体" panose="02010609060101010101" pitchFamily="49" charset="-122"/>
                        <a:cs typeface="+mn-cs"/>
                      </a:endParaRPr>
                    </a:p>
                    <a:p>
                      <a:endParaRPr lang="en-US" altLang="zh-CN" sz="1200" kern="1200" dirty="0">
                        <a:solidFill>
                          <a:schemeClr val="dk1"/>
                        </a:solidFill>
                        <a:effectLst/>
                        <a:latin typeface="黑体" panose="02010609060101010101" pitchFamily="49" charset="-122"/>
                        <a:ea typeface="黑体" panose="02010609060101010101" pitchFamily="49" charset="-122"/>
                        <a:cs typeface="+mn-cs"/>
                      </a:endParaRPr>
                    </a:p>
                    <a:p>
                      <a:endParaRPr lang="zh-CN" altLang="en-US" sz="1200" kern="1200" dirty="0">
                        <a:solidFill>
                          <a:schemeClr val="dk1"/>
                        </a:solidFill>
                        <a:effectLst/>
                        <a:latin typeface="黑体" panose="02010609060101010101" pitchFamily="49" charset="-122"/>
                        <a:ea typeface="黑体" panose="02010609060101010101" pitchFamily="49" charset="-122"/>
                        <a:cs typeface="+mn-cs"/>
                      </a:endParaRPr>
                    </a:p>
                  </a:txBody>
                  <a:tcPr marL="68580" marR="68580" marT="0" marB="0"/>
                </a:tc>
                <a:extLst>
                  <a:ext uri="{0D108BD9-81ED-4DB2-BD59-A6C34878D82A}">
                    <a16:rowId xmlns:a16="http://schemas.microsoft.com/office/drawing/2014/main" val="10002"/>
                  </a:ext>
                </a:extLst>
              </a:tr>
              <a:tr h="1322705">
                <a:tc>
                  <a:txBody>
                    <a:bodyPr/>
                    <a:lstStyle/>
                    <a:p>
                      <a:pPr algn="ctr">
                        <a:lnSpc>
                          <a:spcPct val="115000"/>
                        </a:lnSpc>
                      </a:pPr>
                      <a:r>
                        <a:rPr lang="zh-CN" sz="1200" kern="100">
                          <a:effectLst/>
                          <a:latin typeface="黑体" panose="02010609060101010101" pitchFamily="49" charset="-122"/>
                          <a:ea typeface="黑体" panose="02010609060101010101" pitchFamily="49" charset="-122"/>
                        </a:rPr>
                        <a:t>使用说明</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marL="0" algn="l" defTabSz="914400" rtl="0" eaLnBrk="1" latinLnBrk="0" hangingPunct="1"/>
                      <a:endParaRPr lang="zh-CN" altLang="zh-CN" sz="1200" kern="1200" dirty="0">
                        <a:solidFill>
                          <a:schemeClr val="dk1"/>
                        </a:solidFill>
                        <a:effectLst/>
                        <a:latin typeface="黑体" panose="02010609060101010101" pitchFamily="49" charset="-122"/>
                        <a:ea typeface="黑体" panose="02010609060101010101" pitchFamily="49" charset="-122"/>
                        <a:cs typeface="+mn-cs"/>
                      </a:endParaRPr>
                    </a:p>
                    <a:p>
                      <a:pPr marL="0" algn="l" defTabSz="914400" rtl="0" eaLnBrk="1" latinLnBrk="0" hangingPunct="1"/>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1</a:t>
                      </a:r>
                      <a:r>
                        <a:rPr lang="zh-CN" altLang="zh-CN" sz="1200" kern="1200" dirty="0">
                          <a:solidFill>
                            <a:schemeClr val="dk1"/>
                          </a:solidFill>
                          <a:effectLst/>
                          <a:latin typeface="黑体" panose="02010609060101010101" pitchFamily="49" charset="-122"/>
                          <a:ea typeface="黑体" panose="02010609060101010101" pitchFamily="49" charset="-122"/>
                          <a:cs typeface="+mn-cs"/>
                        </a:rPr>
                        <a:t>）指令加工过程中，程序段中的</a:t>
                      </a:r>
                      <a:r>
                        <a:rPr lang="en-US" altLang="zh-CN" sz="1200" kern="1200" dirty="0">
                          <a:solidFill>
                            <a:schemeClr val="dk1"/>
                          </a:solidFill>
                          <a:effectLst/>
                          <a:latin typeface="黑体" panose="02010609060101010101" pitchFamily="49" charset="-122"/>
                          <a:ea typeface="黑体" panose="02010609060101010101" pitchFamily="49" charset="-122"/>
                          <a:cs typeface="+mn-cs"/>
                        </a:rPr>
                        <a:t>M</a:t>
                      </a:r>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S</a:t>
                      </a:r>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T</a:t>
                      </a:r>
                      <a:r>
                        <a:rPr lang="zh-CN" altLang="zh-CN" sz="1200" kern="1200" dirty="0">
                          <a:solidFill>
                            <a:schemeClr val="dk1"/>
                          </a:solidFill>
                          <a:effectLst/>
                          <a:latin typeface="黑体" panose="02010609060101010101" pitchFamily="49" charset="-122"/>
                          <a:ea typeface="黑体" panose="02010609060101010101" pitchFamily="49" charset="-122"/>
                          <a:cs typeface="+mn-cs"/>
                        </a:rPr>
                        <a:t>功能都不能改变；如果改变必须在</a:t>
                      </a:r>
                      <a:r>
                        <a:rPr lang="en-US" altLang="zh-CN" sz="1200" kern="1200" dirty="0">
                          <a:solidFill>
                            <a:schemeClr val="dk1"/>
                          </a:solidFill>
                          <a:effectLst/>
                          <a:latin typeface="黑体" panose="02010609060101010101" pitchFamily="49" charset="-122"/>
                          <a:ea typeface="黑体" panose="02010609060101010101" pitchFamily="49" charset="-122"/>
                          <a:cs typeface="+mn-cs"/>
                        </a:rPr>
                        <a:t>G00</a:t>
                      </a:r>
                      <a:r>
                        <a:rPr lang="zh-CN" altLang="zh-CN" sz="1200" kern="1200" dirty="0">
                          <a:solidFill>
                            <a:schemeClr val="dk1"/>
                          </a:solidFill>
                          <a:effectLst/>
                          <a:latin typeface="黑体" panose="02010609060101010101" pitchFamily="49" charset="-122"/>
                          <a:ea typeface="黑体" panose="02010609060101010101" pitchFamily="49" charset="-122"/>
                          <a:cs typeface="+mn-cs"/>
                        </a:rPr>
                        <a:t>或</a:t>
                      </a:r>
                      <a:r>
                        <a:rPr lang="en-US" altLang="zh-CN" sz="1200" kern="1200" dirty="0">
                          <a:solidFill>
                            <a:schemeClr val="dk1"/>
                          </a:solidFill>
                          <a:effectLst/>
                          <a:latin typeface="黑体" panose="02010609060101010101" pitchFamily="49" charset="-122"/>
                          <a:ea typeface="黑体" panose="02010609060101010101" pitchFamily="49" charset="-122"/>
                          <a:cs typeface="+mn-cs"/>
                        </a:rPr>
                        <a:t>G01</a:t>
                      </a:r>
                      <a:r>
                        <a:rPr lang="zh-CN" altLang="zh-CN" sz="1200" kern="1200" dirty="0">
                          <a:solidFill>
                            <a:schemeClr val="dk1"/>
                          </a:solidFill>
                          <a:effectLst/>
                          <a:latin typeface="黑体" panose="02010609060101010101" pitchFamily="49" charset="-122"/>
                          <a:ea typeface="黑体" panose="02010609060101010101" pitchFamily="49" charset="-122"/>
                          <a:cs typeface="+mn-cs"/>
                        </a:rPr>
                        <a:t>指令下变更，再指定单一固定循环指令。</a:t>
                      </a:r>
                    </a:p>
                    <a:p>
                      <a:pPr marL="0" algn="l" defTabSz="914400" rtl="0" eaLnBrk="1" latinLnBrk="0" hangingPunct="1"/>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2</a:t>
                      </a:r>
                      <a:r>
                        <a:rPr lang="zh-CN" altLang="zh-CN" sz="1200" kern="1200" dirty="0">
                          <a:solidFill>
                            <a:schemeClr val="dk1"/>
                          </a:solidFill>
                          <a:effectLst/>
                          <a:latin typeface="黑体" panose="02010609060101010101" pitchFamily="49" charset="-122"/>
                          <a:ea typeface="黑体" panose="02010609060101010101" pitchFamily="49" charset="-122"/>
                          <a:cs typeface="+mn-cs"/>
                        </a:rPr>
                        <a:t>）指令每一次切削加工结束后，刀具会返回循环起始点。</a:t>
                      </a:r>
                    </a:p>
                    <a:p>
                      <a:pPr marL="0" algn="l" defTabSz="914400" rtl="0" eaLnBrk="1" latinLnBrk="0" hangingPunct="1"/>
                      <a:r>
                        <a:rPr lang="zh-CN" altLang="zh-CN" sz="1200" kern="1200" dirty="0">
                          <a:solidFill>
                            <a:schemeClr val="dk1"/>
                          </a:solidFill>
                          <a:effectLst/>
                          <a:latin typeface="黑体" panose="02010609060101010101" pitchFamily="49" charset="-122"/>
                          <a:ea typeface="黑体" panose="02010609060101010101" pitchFamily="49" charset="-122"/>
                          <a:cs typeface="+mn-cs"/>
                        </a:rPr>
                        <a:t>（</a:t>
                      </a:r>
                      <a:r>
                        <a:rPr lang="en-US" altLang="zh-CN" sz="1200" kern="1200" dirty="0">
                          <a:solidFill>
                            <a:schemeClr val="dk1"/>
                          </a:solidFill>
                          <a:effectLst/>
                          <a:latin typeface="黑体" panose="02010609060101010101" pitchFamily="49" charset="-122"/>
                          <a:ea typeface="黑体" panose="02010609060101010101" pitchFamily="49" charset="-122"/>
                          <a:cs typeface="+mn-cs"/>
                        </a:rPr>
                        <a:t>3</a:t>
                      </a:r>
                      <a:r>
                        <a:rPr lang="zh-CN" altLang="zh-CN" sz="1200" kern="1200" dirty="0">
                          <a:solidFill>
                            <a:schemeClr val="dk1"/>
                          </a:solidFill>
                          <a:effectLst/>
                          <a:latin typeface="黑体" panose="02010609060101010101" pitchFamily="49" charset="-122"/>
                          <a:ea typeface="黑体" panose="02010609060101010101" pitchFamily="49" charset="-122"/>
                          <a:cs typeface="+mn-cs"/>
                        </a:rPr>
                        <a:t>）指令可以将一系列连接的动作如“切入</a:t>
                      </a:r>
                      <a:r>
                        <a:rPr lang="en-US" altLang="zh-CN" sz="1200" kern="1200" dirty="0">
                          <a:solidFill>
                            <a:schemeClr val="dk1"/>
                          </a:solidFill>
                          <a:effectLst/>
                          <a:latin typeface="黑体" panose="02010609060101010101" pitchFamily="49" charset="-122"/>
                          <a:ea typeface="黑体" panose="02010609060101010101" pitchFamily="49" charset="-122"/>
                          <a:cs typeface="+mn-cs"/>
                        </a:rPr>
                        <a:t>-</a:t>
                      </a:r>
                      <a:r>
                        <a:rPr lang="zh-CN" altLang="zh-CN" sz="1200" kern="1200" dirty="0">
                          <a:solidFill>
                            <a:schemeClr val="dk1"/>
                          </a:solidFill>
                          <a:effectLst/>
                          <a:latin typeface="黑体" panose="02010609060101010101" pitchFamily="49" charset="-122"/>
                          <a:ea typeface="黑体" panose="02010609060101010101" pitchFamily="49" charset="-122"/>
                          <a:cs typeface="+mn-cs"/>
                        </a:rPr>
                        <a:t>切削</a:t>
                      </a:r>
                      <a:r>
                        <a:rPr lang="en-US" altLang="zh-CN" sz="1200" kern="1200" dirty="0">
                          <a:solidFill>
                            <a:schemeClr val="dk1"/>
                          </a:solidFill>
                          <a:effectLst/>
                          <a:latin typeface="黑体" panose="02010609060101010101" pitchFamily="49" charset="-122"/>
                          <a:ea typeface="黑体" panose="02010609060101010101" pitchFamily="49" charset="-122"/>
                          <a:cs typeface="+mn-cs"/>
                        </a:rPr>
                        <a:t>-</a:t>
                      </a:r>
                      <a:r>
                        <a:rPr lang="zh-CN" altLang="zh-CN" sz="1200" kern="1200" dirty="0">
                          <a:solidFill>
                            <a:schemeClr val="dk1"/>
                          </a:solidFill>
                          <a:effectLst/>
                          <a:latin typeface="黑体" panose="02010609060101010101" pitchFamily="49" charset="-122"/>
                          <a:ea typeface="黑体" panose="02010609060101010101" pitchFamily="49" charset="-122"/>
                          <a:cs typeface="+mn-cs"/>
                        </a:rPr>
                        <a:t>退刀</a:t>
                      </a:r>
                      <a:r>
                        <a:rPr lang="en-US" altLang="zh-CN" sz="1200" kern="1200" dirty="0">
                          <a:solidFill>
                            <a:schemeClr val="dk1"/>
                          </a:solidFill>
                          <a:effectLst/>
                          <a:latin typeface="黑体" panose="02010609060101010101" pitchFamily="49" charset="-122"/>
                          <a:ea typeface="黑体" panose="02010609060101010101" pitchFamily="49" charset="-122"/>
                          <a:cs typeface="+mn-cs"/>
                        </a:rPr>
                        <a:t>-</a:t>
                      </a:r>
                      <a:r>
                        <a:rPr lang="zh-CN" altLang="zh-CN" sz="1200" kern="1200" dirty="0">
                          <a:solidFill>
                            <a:schemeClr val="dk1"/>
                          </a:solidFill>
                          <a:effectLst/>
                          <a:latin typeface="黑体" panose="02010609060101010101" pitchFamily="49" charset="-122"/>
                          <a:ea typeface="黑体" panose="02010609060101010101" pitchFamily="49" charset="-122"/>
                          <a:cs typeface="+mn-cs"/>
                        </a:rPr>
                        <a:t>返回”用一条循环指令完成，进一步使程序简化。</a:t>
                      </a:r>
                      <a:endParaRPr lang="zh-CN" altLang="en-US" sz="1200" kern="1200" dirty="0">
                        <a:solidFill>
                          <a:schemeClr val="dk1"/>
                        </a:solidFill>
                        <a:effectLst/>
                        <a:latin typeface="黑体" panose="02010609060101010101" pitchFamily="49" charset="-122"/>
                        <a:ea typeface="黑体" panose="02010609060101010101" pitchFamily="49" charset="-122"/>
                        <a:cs typeface="+mn-cs"/>
                      </a:endParaRPr>
                    </a:p>
                  </a:txBody>
                  <a:tcPr marL="68580" marR="68580" marT="0" marB="0"/>
                </a:tc>
                <a:extLst>
                  <a:ext uri="{0D108BD9-81ED-4DB2-BD59-A6C34878D82A}">
                    <a16:rowId xmlns:a16="http://schemas.microsoft.com/office/drawing/2014/main" val="10003"/>
                  </a:ext>
                </a:extLst>
              </a:tr>
            </a:tbl>
          </a:graphicData>
        </a:graphic>
      </p:graphicFrame>
      <p:sp>
        <p:nvSpPr>
          <p:cNvPr id="17" name="文本框 16"/>
          <p:cNvSpPr txBox="1"/>
          <p:nvPr/>
        </p:nvSpPr>
        <p:spPr>
          <a:xfrm>
            <a:off x="1043608" y="664806"/>
            <a:ext cx="4959926" cy="370166"/>
          </a:xfrm>
          <a:prstGeom prst="rect">
            <a:avLst/>
          </a:prstGeom>
          <a:noFill/>
        </p:spPr>
        <p:txBody>
          <a:bodyPr wrap="square">
            <a:spAutoFit/>
          </a:bodyPr>
          <a:lstStyle/>
          <a:p>
            <a:pPr indent="267970" algn="just">
              <a:lnSpc>
                <a:spcPct val="115000"/>
              </a:lnSpc>
            </a:pPr>
            <a:r>
              <a:rPr lang="zh-CN" altLang="en-US" b="1" kern="100" dirty="0">
                <a:latin typeface="宋体" panose="02010600030101010101" pitchFamily="2" charset="-122"/>
                <a:ea typeface="宋体" panose="02010600030101010101" pitchFamily="2" charset="-122"/>
                <a:cs typeface="华文宋体" panose="02010600040101010101" charset="-122"/>
              </a:rPr>
              <a:t>三、</a:t>
            </a:r>
            <a:r>
              <a:rPr lang="zh-CN" altLang="zh-CN" b="1" kern="100" dirty="0">
                <a:effectLst/>
                <a:latin typeface="宋体" panose="02010600030101010101" pitchFamily="2" charset="-122"/>
                <a:ea typeface="宋体" panose="02010600030101010101" pitchFamily="2" charset="-122"/>
                <a:cs typeface="华文宋体" panose="02010600040101010101" charset="-122"/>
              </a:rPr>
              <a:t>外圆（内孔）单一切削循环指令</a:t>
            </a:r>
            <a:r>
              <a:rPr lang="en-US" altLang="zh-CN" b="1" kern="100" dirty="0">
                <a:effectLst/>
                <a:latin typeface="宋体" panose="02010600030101010101" pitchFamily="2" charset="-122"/>
                <a:ea typeface="宋体" panose="02010600030101010101" pitchFamily="2" charset="-122"/>
                <a:cs typeface="华文宋体" panose="02010600040101010101" charset="-122"/>
              </a:rPr>
              <a:t>G90</a:t>
            </a:r>
            <a:endParaRPr lang="zh-CN" altLang="zh-CN" kern="100" dirty="0">
              <a:effectLst/>
              <a:latin typeface="宋体" panose="02010600030101010101" pitchFamily="2" charset="-122"/>
              <a:ea typeface="宋体" panose="02010600030101010101" pitchFamily="2" charset="-122"/>
              <a:cs typeface="华文宋体" panose="02010600040101010101" charset="-122"/>
            </a:endParaRPr>
          </a:p>
        </p:txBody>
      </p:sp>
      <p:pic>
        <p:nvPicPr>
          <p:cNvPr id="18" name="图片 17"/>
          <p:cNvPicPr/>
          <p:nvPr/>
        </p:nvPicPr>
        <p:blipFill>
          <a:blip r:embed="rId3" cstate="print">
            <a:extLst>
              <a:ext uri="{28A0092B-C50C-407E-A947-70E740481C1C}">
                <a14:useLocalDpi xmlns:a14="http://schemas.microsoft.com/office/drawing/2010/main" val="0"/>
              </a:ext>
            </a:extLst>
          </a:blip>
          <a:srcRect/>
          <a:stretch>
            <a:fillRect/>
          </a:stretch>
        </p:blipFill>
        <p:spPr>
          <a:xfrm>
            <a:off x="3635895" y="1996063"/>
            <a:ext cx="2127507" cy="13968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 name="文本框 12"/>
              <p:cNvSpPr txBox="1"/>
              <p:nvPr/>
            </p:nvSpPr>
            <p:spPr>
              <a:xfrm>
                <a:off x="2035175" y="915566"/>
                <a:ext cx="5073650" cy="3063875"/>
              </a:xfrm>
              <a:prstGeom prst="rect">
                <a:avLst/>
              </a:prstGeom>
              <a:noFill/>
            </p:spPr>
            <p:txBody>
              <a:bodyPr wrap="square">
                <a:noAutofit/>
              </a:bodyPr>
              <a:lstStyle/>
              <a:p>
                <a:pPr indent="306070" algn="just">
                  <a:lnSpc>
                    <a:spcPct val="150000"/>
                  </a:lnSpc>
                </a:pPr>
                <a:r>
                  <a:rPr lang="zh-CN" altLang="en-US" kern="100" dirty="0">
                    <a:latin typeface="宋体" panose="02010600030101010101" pitchFamily="2" charset="-122"/>
                    <a:ea typeface="宋体" panose="02010600030101010101" pitchFamily="2" charset="-122"/>
                    <a:cs typeface="华文宋体" panose="02010600040101010101" charset="-122"/>
                  </a:rPr>
                  <a:t>一、</a:t>
                </a:r>
                <a:r>
                  <a:rPr lang="zh-CN" altLang="zh-CN" kern="100" dirty="0">
                    <a:latin typeface="宋体" panose="02010600030101010101" pitchFamily="2" charset="-122"/>
                    <a:ea typeface="宋体" panose="02010600030101010101" pitchFamily="2" charset="-122"/>
                    <a:cs typeface="华文宋体" panose="02010600040101010101" charset="-122"/>
                  </a:rPr>
                  <a:t>切削用量的选择</a:t>
                </a:r>
              </a:p>
              <a:p>
                <a:pPr indent="267970" algn="just">
                  <a:lnSpc>
                    <a:spcPct val="115000"/>
                  </a:lnSpc>
                </a:pPr>
                <a:r>
                  <a:rPr lang="zh-CN" altLang="en-US" sz="1400" kern="100" dirty="0">
                    <a:latin typeface="华文宋体" panose="02010600040101010101" charset="-122"/>
                    <a:ea typeface="华文宋体" panose="02010600040101010101" charset="-122"/>
                    <a:cs typeface="华文宋体" panose="02010600040101010101" charset="-122"/>
                  </a:rPr>
                  <a:t>（</a:t>
                </a:r>
                <a:r>
                  <a:rPr lang="en-US" altLang="zh-CN" sz="1400" kern="100" dirty="0">
                    <a:latin typeface="华文宋体" panose="02010600040101010101" charset="-122"/>
                    <a:ea typeface="华文宋体" panose="02010600040101010101" charset="-122"/>
                    <a:cs typeface="华文宋体" panose="02010600040101010101" charset="-122"/>
                  </a:rPr>
                  <a:t>1</a:t>
                </a:r>
                <a:r>
                  <a:rPr lang="zh-CN" altLang="en-US" sz="1400" kern="100" dirty="0">
                    <a:latin typeface="华文宋体" panose="02010600040101010101" charset="-122"/>
                    <a:ea typeface="华文宋体" panose="02010600040101010101" charset="-122"/>
                    <a:cs typeface="华文宋体" panose="02010600040101010101" charset="-122"/>
                  </a:rPr>
                  <a:t>）</a:t>
                </a:r>
                <a:r>
                  <a:rPr lang="zh-CN" altLang="zh-CN" sz="1400" kern="100" dirty="0">
                    <a:latin typeface="华文宋体" panose="02010600040101010101" charset="-122"/>
                    <a:ea typeface="华文宋体" panose="02010600040101010101" charset="-122"/>
                    <a:cs typeface="华文宋体" panose="02010600040101010101" charset="-122"/>
                  </a:rPr>
                  <a:t>背吃刀量（</a:t>
                </a:r>
                <a14:m>
                  <m:oMath xmlns:m="http://schemas.openxmlformats.org/officeDocument/2006/math">
                    <m:sSub>
                      <m:sSubPr>
                        <m:ctrlPr>
                          <a:rPr lang="zh-CN" altLang="zh-CN" sz="1400" i="1" kern="100">
                            <a:latin typeface="Cambria Math" panose="02040503050406030204" pitchFamily="18" charset="0"/>
                            <a:ea typeface="华文宋体" panose="02010600040101010101" charset="-122"/>
                            <a:cs typeface="Cambria Math" panose="02040503050406030204" pitchFamily="18" charset="0"/>
                          </a:rPr>
                        </m:ctrlPr>
                      </m:sSubPr>
                      <m:e>
                        <m:r>
                          <a:rPr lang="en-US" altLang="zh-CN" sz="1400" kern="100">
                            <a:latin typeface="Cambria Math" panose="02040503050406030204" pitchFamily="18" charset="0"/>
                            <a:ea typeface="华文宋体" panose="02010600040101010101" charset="-122"/>
                            <a:cs typeface="Cambria Math" panose="02040503050406030204" pitchFamily="18" charset="0"/>
                          </a:rPr>
                          <m:t>𝒂</m:t>
                        </m:r>
                      </m:e>
                      <m:sub>
                        <m:r>
                          <a:rPr lang="en-US" altLang="zh-CN" sz="1400" kern="100">
                            <a:latin typeface="Cambria Math" panose="02040503050406030204" pitchFamily="18" charset="0"/>
                            <a:ea typeface="华文宋体" panose="02010600040101010101" charset="-122"/>
                            <a:cs typeface="Cambria Math" panose="02040503050406030204" pitchFamily="18" charset="0"/>
                          </a:rPr>
                          <m:t>𝒑</m:t>
                        </m:r>
                      </m:sub>
                    </m:sSub>
                  </m:oMath>
                </a14:m>
                <a:r>
                  <a:rPr lang="zh-CN" altLang="zh-CN" sz="1400" kern="100" dirty="0">
                    <a:latin typeface="华文宋体" panose="02010600040101010101" charset="-122"/>
                    <a:ea typeface="华文宋体" panose="02010600040101010101" charset="-122"/>
                    <a:cs typeface="华文宋体" panose="02010600040101010101" charset="-122"/>
                  </a:rPr>
                  <a:t>）</a:t>
                </a:r>
              </a:p>
              <a:p>
                <a:pPr indent="267970" algn="just">
                  <a:lnSpc>
                    <a:spcPct val="115000"/>
                  </a:lnSpc>
                </a:pPr>
                <a:endParaRPr lang="zh-CN" altLang="zh-CN" sz="1400" kern="100" dirty="0">
                  <a:latin typeface="华文宋体" panose="02010600040101010101" charset="-122"/>
                  <a:ea typeface="华文宋体" panose="02010600040101010101" charset="-122"/>
                  <a:cs typeface="华文宋体" panose="02010600040101010101" charset="-122"/>
                </a:endParaRPr>
              </a:p>
              <a:p>
                <a:pPr indent="267970" algn="just">
                  <a:lnSpc>
                    <a:spcPct val="115000"/>
                  </a:lnSpc>
                </a:pPr>
                <a:r>
                  <a:rPr lang="zh-CN" altLang="en-US" sz="1400" kern="100" dirty="0">
                    <a:latin typeface="华文宋体" panose="02010600040101010101" charset="-122"/>
                    <a:ea typeface="华文宋体" panose="02010600040101010101" charset="-122"/>
                    <a:cs typeface="华文宋体" panose="02010600040101010101" charset="-122"/>
                  </a:rPr>
                  <a:t>（</a:t>
                </a:r>
                <a:r>
                  <a:rPr lang="en-US" altLang="zh-CN" sz="1400" kern="100" dirty="0">
                    <a:latin typeface="华文宋体" panose="02010600040101010101" charset="-122"/>
                    <a:ea typeface="华文宋体" panose="02010600040101010101" charset="-122"/>
                    <a:cs typeface="华文宋体" panose="02010600040101010101" charset="-122"/>
                  </a:rPr>
                  <a:t>2</a:t>
                </a:r>
                <a:r>
                  <a:rPr lang="zh-CN" altLang="en-US" sz="1400" kern="100" dirty="0">
                    <a:latin typeface="华文宋体" panose="02010600040101010101" charset="-122"/>
                    <a:ea typeface="华文宋体" panose="02010600040101010101" charset="-122"/>
                    <a:cs typeface="华文宋体" panose="02010600040101010101" charset="-122"/>
                  </a:rPr>
                  <a:t>）</a:t>
                </a:r>
                <a:r>
                  <a:rPr lang="zh-CN" altLang="zh-CN" sz="1400" kern="100" dirty="0">
                    <a:latin typeface="华文宋体" panose="02010600040101010101" charset="-122"/>
                    <a:ea typeface="华文宋体" panose="02010600040101010101" charset="-122"/>
                    <a:cs typeface="华文宋体" panose="02010600040101010101" charset="-122"/>
                  </a:rPr>
                  <a:t>进给量</a:t>
                </a:r>
                <a14:m>
                  <m:oMath xmlns:m="http://schemas.openxmlformats.org/officeDocument/2006/math">
                    <m:r>
                      <a:rPr lang="zh-CN" altLang="zh-CN" sz="1400" kern="100">
                        <a:latin typeface="Cambria Math" panose="02040503050406030204" pitchFamily="18" charset="0"/>
                        <a:ea typeface="MS Mincho" charset="0"/>
                        <a:cs typeface="Cambria Math" panose="02040503050406030204" pitchFamily="18" charset="0"/>
                      </a:rPr>
                      <m:t>（</m:t>
                    </m:r>
                    <m:r>
                      <a:rPr lang="en-US" altLang="zh-CN" sz="1400" kern="100">
                        <a:latin typeface="Cambria Math" panose="02040503050406030204" pitchFamily="18" charset="0"/>
                        <a:ea typeface="华文宋体" panose="02010600040101010101" charset="-122"/>
                        <a:cs typeface="Cambria Math" panose="02040503050406030204" pitchFamily="18" charset="0"/>
                      </a:rPr>
                      <m:t>𝐟</m:t>
                    </m:r>
                    <m:r>
                      <a:rPr lang="zh-CN" altLang="zh-CN" sz="1400" kern="100">
                        <a:latin typeface="Cambria Math" panose="02040503050406030204" pitchFamily="18" charset="0"/>
                        <a:ea typeface="MS Mincho" charset="0"/>
                        <a:cs typeface="Cambria Math" panose="02040503050406030204" pitchFamily="18" charset="0"/>
                      </a:rPr>
                      <m:t>）</m:t>
                    </m:r>
                  </m:oMath>
                </a14:m>
                <a:endParaRPr lang="zh-CN" altLang="zh-CN" sz="1400" kern="100" dirty="0">
                  <a:latin typeface="Cambria Math" panose="02040503050406030204" pitchFamily="18" charset="0"/>
                  <a:ea typeface="MS Mincho" charset="0"/>
                  <a:cs typeface="Cambria Math" panose="02040503050406030204" pitchFamily="18" charset="0"/>
                </a:endParaRPr>
              </a:p>
              <a:p>
                <a:pPr indent="267970" algn="just">
                  <a:lnSpc>
                    <a:spcPct val="115000"/>
                  </a:lnSpc>
                </a:pPr>
                <a:endParaRPr lang="zh-CN" altLang="zh-CN" sz="1400" kern="100" dirty="0">
                  <a:latin typeface="华文宋体" panose="02010600040101010101" charset="-122"/>
                  <a:ea typeface="华文宋体" panose="02010600040101010101" charset="-122"/>
                  <a:cs typeface="华文宋体" panose="02010600040101010101" charset="-122"/>
                </a:endParaRPr>
              </a:p>
              <a:p>
                <a:pPr indent="267970" algn="just">
                  <a:lnSpc>
                    <a:spcPct val="115000"/>
                  </a:lnSpc>
                </a:pPr>
                <a:r>
                  <a:rPr lang="zh-CN" altLang="en-US" sz="1400" kern="100" dirty="0">
                    <a:latin typeface="华文宋体" panose="02010600040101010101" charset="-122"/>
                    <a:ea typeface="华文宋体" panose="02010600040101010101" charset="-122"/>
                    <a:cs typeface="华文宋体" panose="02010600040101010101" charset="-122"/>
                  </a:rPr>
                  <a:t>（</a:t>
                </a:r>
                <a:r>
                  <a:rPr lang="en-US" altLang="zh-CN" sz="1400" kern="100" dirty="0">
                    <a:latin typeface="华文宋体" panose="02010600040101010101" charset="-122"/>
                    <a:ea typeface="华文宋体" panose="02010600040101010101" charset="-122"/>
                    <a:cs typeface="华文宋体" panose="02010600040101010101" charset="-122"/>
                  </a:rPr>
                  <a:t>3</a:t>
                </a:r>
                <a:r>
                  <a:rPr lang="zh-CN" altLang="en-US" sz="1400" kern="100" dirty="0">
                    <a:latin typeface="华文宋体" panose="02010600040101010101" charset="-122"/>
                    <a:ea typeface="华文宋体" panose="02010600040101010101" charset="-122"/>
                    <a:cs typeface="华文宋体" panose="02010600040101010101" charset="-122"/>
                  </a:rPr>
                  <a:t>）</a:t>
                </a:r>
                <a:r>
                  <a:rPr lang="zh-CN" altLang="zh-CN" sz="1400" kern="100" dirty="0">
                    <a:latin typeface="华文宋体" panose="02010600040101010101" charset="-122"/>
                    <a:ea typeface="华文宋体" panose="02010600040101010101" charset="-122"/>
                    <a:cs typeface="华文宋体" panose="02010600040101010101" charset="-122"/>
                  </a:rPr>
                  <a:t>切削速度（</a:t>
                </a:r>
                <a14:m>
                  <m:oMath xmlns:m="http://schemas.openxmlformats.org/officeDocument/2006/math">
                    <m:sSub>
                      <m:sSubPr>
                        <m:ctrlPr>
                          <a:rPr lang="zh-CN" altLang="zh-CN" sz="1400" i="1" kern="100">
                            <a:latin typeface="Cambria Math" panose="02040503050406030204" pitchFamily="18" charset="0"/>
                            <a:ea typeface="华文宋体" panose="02010600040101010101" charset="-122"/>
                            <a:cs typeface="Cambria Math" panose="02040503050406030204" pitchFamily="18" charset="0"/>
                          </a:rPr>
                        </m:ctrlPr>
                      </m:sSubPr>
                      <m:e>
                        <m:r>
                          <a:rPr lang="en-US" altLang="zh-CN" sz="1400" kern="100">
                            <a:latin typeface="Cambria Math" panose="02040503050406030204" pitchFamily="18" charset="0"/>
                            <a:ea typeface="华文宋体" panose="02010600040101010101" charset="-122"/>
                            <a:cs typeface="Cambria Math" panose="02040503050406030204" pitchFamily="18" charset="0"/>
                          </a:rPr>
                          <m:t>𝑽</m:t>
                        </m:r>
                      </m:e>
                      <m:sub>
                        <m:r>
                          <a:rPr lang="en-US" altLang="zh-CN" sz="1400" kern="100">
                            <a:latin typeface="Cambria Math" panose="02040503050406030204" pitchFamily="18" charset="0"/>
                            <a:ea typeface="华文宋体" panose="02010600040101010101" charset="-122"/>
                            <a:cs typeface="Cambria Math" panose="02040503050406030204" pitchFamily="18" charset="0"/>
                          </a:rPr>
                          <m:t>𝒄</m:t>
                        </m:r>
                      </m:sub>
                    </m:sSub>
                  </m:oMath>
                </a14:m>
                <a:r>
                  <a:rPr lang="zh-CN" altLang="zh-CN" sz="1400" kern="100" dirty="0">
                    <a:latin typeface="华文宋体" panose="02010600040101010101" charset="-122"/>
                    <a:ea typeface="华文宋体" panose="02010600040101010101" charset="-122"/>
                    <a:cs typeface="华文宋体" panose="02010600040101010101" charset="-122"/>
                  </a:rPr>
                  <a:t>）</a:t>
                </a:r>
                <a:endParaRPr lang="en-US" altLang="zh-CN" sz="1400" kern="100" dirty="0">
                  <a:latin typeface="华文宋体" panose="02010600040101010101" charset="-122"/>
                  <a:ea typeface="华文宋体" panose="02010600040101010101" charset="-122"/>
                  <a:cs typeface="华文宋体" panose="02010600040101010101" charset="-122"/>
                </a:endParaRPr>
              </a:p>
              <a:p>
                <a:pPr indent="267970" algn="just">
                  <a:lnSpc>
                    <a:spcPct val="115000"/>
                  </a:lnSpc>
                </a:pPr>
                <a:endParaRPr lang="zh-CN" altLang="zh-CN" sz="1400" kern="100" dirty="0">
                  <a:latin typeface="华文宋体" panose="02010600040101010101" charset="-122"/>
                  <a:ea typeface="华文宋体" panose="02010600040101010101" charset="-122"/>
                  <a:cs typeface="华文宋体" panose="02010600040101010101" charset="-122"/>
                </a:endParaRPr>
              </a:p>
              <a:p>
                <a:pPr indent="266700" algn="just">
                  <a:lnSpc>
                    <a:spcPct val="115000"/>
                  </a:lnSpc>
                </a:pPr>
                <a:r>
                  <a:rPr lang="zh-CN" altLang="zh-CN" sz="1400" kern="100" dirty="0">
                    <a:latin typeface="华文宋体" panose="02010600040101010101" charset="-122"/>
                    <a:ea typeface="华文宋体" panose="02010600040101010101" charset="-122"/>
                    <a:cs typeface="华文宋体" panose="02010600040101010101" charset="-122"/>
                  </a:rPr>
                  <a:t>切削速度是指车刀切削刃上某一点相对于工件待加工面的瞬时速度，与主轴转速之间关系为：</a:t>
                </a:r>
                <a14:m>
                  <m:oMath xmlns:m="http://schemas.openxmlformats.org/officeDocument/2006/math">
                    <m:sSub>
                      <m:sSubPr>
                        <m:ctrlPr>
                          <a:rPr lang="zh-CN" altLang="zh-CN" sz="1400" i="1" kern="100">
                            <a:latin typeface="Cambria Math" panose="02040503050406030204" pitchFamily="18" charset="0"/>
                            <a:ea typeface="华文宋体" panose="02010600040101010101" charset="-122"/>
                            <a:cs typeface="Cambria Math" panose="02040503050406030204" pitchFamily="18" charset="0"/>
                          </a:rPr>
                        </m:ctrlPr>
                      </m:sSubPr>
                      <m:e>
                        <m:r>
                          <a:rPr lang="en-US" altLang="zh-CN" sz="1400" kern="100">
                            <a:latin typeface="Cambria Math" panose="02040503050406030204" pitchFamily="18" charset="0"/>
                            <a:ea typeface="华文宋体" panose="02010600040101010101" charset="-122"/>
                            <a:cs typeface="Cambria Math" panose="02040503050406030204" pitchFamily="18" charset="0"/>
                          </a:rPr>
                          <m:t>𝑉</m:t>
                        </m:r>
                      </m:e>
                      <m:sub>
                        <m:r>
                          <a:rPr lang="en-US" altLang="zh-CN" sz="1400" kern="100">
                            <a:latin typeface="Cambria Math" panose="02040503050406030204" pitchFamily="18" charset="0"/>
                            <a:ea typeface="华文宋体" panose="02010600040101010101" charset="-122"/>
                            <a:cs typeface="Cambria Math" panose="02040503050406030204" pitchFamily="18" charset="0"/>
                          </a:rPr>
                          <m:t>𝑐</m:t>
                        </m:r>
                      </m:sub>
                    </m:sSub>
                    <m:r>
                      <a:rPr lang="en-US" altLang="zh-CN" sz="1400" kern="100">
                        <a:latin typeface="Cambria Math" panose="02040503050406030204" pitchFamily="18" charset="0"/>
                        <a:ea typeface="MS Mincho" charset="0"/>
                        <a:cs typeface="Cambria Math" panose="02040503050406030204" pitchFamily="18" charset="0"/>
                      </a:rPr>
                      <m:t>=</m:t>
                    </m:r>
                    <m:r>
                      <a:rPr lang="en-US" altLang="zh-CN" sz="1400" kern="100">
                        <a:latin typeface="Cambria Math" panose="02040503050406030204" pitchFamily="18" charset="0"/>
                        <a:ea typeface="MS Mincho" charset="0"/>
                        <a:cs typeface="Cambria Math" panose="02040503050406030204" pitchFamily="18" charset="0"/>
                      </a:rPr>
                      <m:t>𝜋</m:t>
                    </m:r>
                    <m:r>
                      <a:rPr lang="en-US" altLang="zh-CN" sz="1400" kern="100">
                        <a:latin typeface="Cambria Math" panose="02040503050406030204" pitchFamily="18" charset="0"/>
                        <a:ea typeface="华文宋体" panose="02010600040101010101" charset="-122"/>
                        <a:cs typeface="Cambria Math" panose="02040503050406030204" pitchFamily="18" charset="0"/>
                      </a:rPr>
                      <m:t>𝑛𝑑</m:t>
                    </m:r>
                    <m:r>
                      <a:rPr lang="en-US" altLang="zh-CN" sz="1400" kern="100">
                        <a:latin typeface="Cambria Math" panose="02040503050406030204" pitchFamily="18" charset="0"/>
                        <a:ea typeface="MS Mincho" charset="0"/>
                        <a:cs typeface="Cambria Math" panose="02040503050406030204" pitchFamily="18" charset="0"/>
                      </a:rPr>
                      <m:t>/1000</m:t>
                    </m:r>
                  </m:oMath>
                </a14:m>
                <a:r>
                  <a:rPr lang="zh-CN" altLang="zh-CN" sz="1400" kern="100" dirty="0">
                    <a:latin typeface="华文宋体" panose="02010600040101010101" charset="-122"/>
                    <a:ea typeface="华文宋体" panose="02010600040101010101" charset="-122"/>
                    <a:cs typeface="华文宋体" panose="02010600040101010101" charset="-122"/>
                  </a:rPr>
                  <a:t>（</a:t>
                </a:r>
                <a:r>
                  <a:rPr lang="en-US" altLang="zh-CN" sz="1400" kern="100" dirty="0">
                    <a:latin typeface="华文宋体" panose="02010600040101010101" charset="-122"/>
                    <a:ea typeface="华文宋体" panose="02010600040101010101" charset="-122"/>
                    <a:cs typeface="华文宋体" panose="02010600040101010101" charset="-122"/>
                  </a:rPr>
                  <a:t>m/min</a:t>
                </a:r>
                <a:r>
                  <a:rPr lang="zh-CN" altLang="zh-CN" sz="1400" kern="100" dirty="0">
                    <a:latin typeface="华文宋体" panose="02010600040101010101" charset="-122"/>
                    <a:ea typeface="华文宋体" panose="02010600040101010101" charset="-122"/>
                    <a:cs typeface="华文宋体" panose="02010600040101010101" charset="-122"/>
                  </a:rPr>
                  <a:t>）。</a:t>
                </a:r>
              </a:p>
              <a:p>
                <a:pPr indent="266700" algn="just">
                  <a:lnSpc>
                    <a:spcPct val="115000"/>
                  </a:lnSpc>
                </a:pPr>
                <a:r>
                  <a:rPr lang="zh-CN" altLang="zh-CN" sz="1400" kern="100" dirty="0">
                    <a:latin typeface="华文宋体" panose="02010600040101010101" charset="-122"/>
                    <a:ea typeface="华文宋体" panose="02010600040101010101" charset="-122"/>
                    <a:cs typeface="华文宋体" panose="02010600040101010101" charset="-122"/>
                  </a:rPr>
                  <a:t>式中</a:t>
                </a:r>
                <a14:m>
                  <m:oMath xmlns:m="http://schemas.openxmlformats.org/officeDocument/2006/math">
                    <m:r>
                      <a:rPr lang="en-US" altLang="zh-CN" sz="1400" kern="100">
                        <a:latin typeface="Cambria Math" panose="02040503050406030204" pitchFamily="18" charset="0"/>
                        <a:ea typeface="华文宋体" panose="02010600040101010101" charset="-122"/>
                        <a:cs typeface="Cambria Math" panose="02040503050406030204" pitchFamily="18" charset="0"/>
                      </a:rPr>
                      <m:t>𝑑</m:t>
                    </m:r>
                  </m:oMath>
                </a14:m>
                <a:r>
                  <a:rPr lang="zh-CN" altLang="zh-CN" sz="1400" kern="100" dirty="0">
                    <a:latin typeface="华文宋体" panose="02010600040101010101" charset="-122"/>
                    <a:ea typeface="华文宋体" panose="02010600040101010101" charset="-122"/>
                    <a:cs typeface="华文宋体" panose="02010600040101010101" charset="-122"/>
                  </a:rPr>
                  <a:t>——零件待加工表面的直径（</a:t>
                </a:r>
                <a:r>
                  <a:rPr lang="en-US" altLang="zh-CN" sz="1400" kern="100" dirty="0">
                    <a:latin typeface="华文宋体" panose="02010600040101010101" charset="-122"/>
                    <a:ea typeface="华文宋体" panose="02010600040101010101" charset="-122"/>
                    <a:cs typeface="华文宋体" panose="02010600040101010101" charset="-122"/>
                  </a:rPr>
                  <a:t>mm</a:t>
                </a:r>
                <a:r>
                  <a:rPr lang="zh-CN" altLang="zh-CN" sz="1400" kern="100" dirty="0">
                    <a:latin typeface="华文宋体" panose="02010600040101010101" charset="-122"/>
                    <a:ea typeface="华文宋体" panose="02010600040101010101" charset="-122"/>
                    <a:cs typeface="华文宋体" panose="02010600040101010101" charset="-122"/>
                  </a:rPr>
                  <a:t>）；</a:t>
                </a:r>
              </a:p>
              <a:p>
                <a:pPr indent="533400" algn="just">
                  <a:lnSpc>
                    <a:spcPct val="115000"/>
                  </a:lnSpc>
                </a:pPr>
                <a14:m>
                  <m:oMath xmlns:m="http://schemas.openxmlformats.org/officeDocument/2006/math">
                    <m:r>
                      <a:rPr lang="en-US" altLang="zh-CN" sz="1400" kern="100">
                        <a:latin typeface="Cambria Math" panose="02040503050406030204" pitchFamily="18" charset="0"/>
                        <a:ea typeface="华文宋体" panose="02010600040101010101" charset="-122"/>
                        <a:cs typeface="Cambria Math" panose="02040503050406030204" pitchFamily="18" charset="0"/>
                      </a:rPr>
                      <m:t>𝑛</m:t>
                    </m:r>
                  </m:oMath>
                </a14:m>
                <a:r>
                  <a:rPr lang="zh-CN" altLang="zh-CN" sz="1400" kern="100" dirty="0">
                    <a:latin typeface="华文宋体" panose="02010600040101010101" charset="-122"/>
                    <a:ea typeface="华文宋体" panose="02010600040101010101" charset="-122"/>
                    <a:cs typeface="华文宋体" panose="02010600040101010101" charset="-122"/>
                  </a:rPr>
                  <a:t>——主轴转速（</a:t>
                </a:r>
                <a:r>
                  <a:rPr lang="en-US" altLang="zh-CN" sz="1400" kern="100" dirty="0">
                    <a:latin typeface="华文宋体" panose="02010600040101010101" charset="-122"/>
                    <a:ea typeface="华文宋体" panose="02010600040101010101" charset="-122"/>
                    <a:cs typeface="华文宋体" panose="02010600040101010101" charset="-122"/>
                  </a:rPr>
                  <a:t>r/min</a:t>
                </a:r>
                <a:r>
                  <a:rPr lang="zh-CN" altLang="zh-CN" sz="1400" kern="100" dirty="0">
                    <a:latin typeface="华文宋体" panose="02010600040101010101" charset="-122"/>
                    <a:ea typeface="华文宋体" panose="02010600040101010101" charset="-122"/>
                    <a:cs typeface="华文宋体" panose="02010600040101010101" charset="-122"/>
                  </a:rPr>
                  <a:t>）。</a:t>
                </a:r>
              </a:p>
              <a:p>
                <a:pPr indent="266700" algn="just">
                  <a:lnSpc>
                    <a:spcPct val="115000"/>
                  </a:lnSpc>
                </a:pPr>
                <a:endParaRPr lang="zh-CN" altLang="zh-CN" sz="1400" kern="100" dirty="0">
                  <a:effectLst/>
                  <a:latin typeface="华文宋体" panose="02010600040101010101" charset="-122"/>
                  <a:ea typeface="华文宋体" panose="02010600040101010101" charset="-122"/>
                  <a:cs typeface="华文宋体" panose="02010600040101010101" charset="-122"/>
                </a:endParaRPr>
              </a:p>
            </p:txBody>
          </p:sp>
        </mc:Choice>
        <mc:Fallback>
          <p:sp>
            <p:nvSpPr>
              <p:cNvPr id="13" name="文本框 12"/>
              <p:cNvSpPr txBox="1">
                <a:spLocks noRot="1" noChangeAspect="1" noMove="1" noResize="1" noEditPoints="1" noAdjustHandles="1" noChangeArrowheads="1" noChangeShapeType="1" noTextEdit="1"/>
              </p:cNvSpPr>
              <p:nvPr/>
            </p:nvSpPr>
            <p:spPr>
              <a:xfrm>
                <a:off x="2035175" y="915566"/>
                <a:ext cx="5073650" cy="3063875"/>
              </a:xfrm>
              <a:prstGeom prst="rect">
                <a:avLst/>
              </a:prstGeom>
              <a:blipFill>
                <a:blip r:embed="rId2"/>
                <a:stretch>
                  <a:fillRect l="-361" r="-361"/>
                </a:stretch>
              </a:blipFill>
            </p:spPr>
            <p:txBody>
              <a:bodyPr/>
              <a:lstStyle/>
              <a:p>
                <a:r>
                  <a:rPr lang="zh-CN" altLang="en-US">
                    <a:noFill/>
                  </a:rPr>
                  <a:t> </a:t>
                </a:r>
              </a:p>
            </p:txBody>
          </p:sp>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idx="4294967295"/>
          </p:nvPr>
        </p:nvSpPr>
        <p:spPr>
          <a:xfrm>
            <a:off x="0" y="195580"/>
            <a:ext cx="1080135" cy="365125"/>
          </a:xfrm>
          <a:scene3d>
            <a:camera prst="orthographicFront"/>
            <a:lightRig rig="threePt" dir="t"/>
          </a:scene3d>
          <a:sp3d>
            <a:bevelT/>
          </a:sp3d>
        </p:spPr>
        <p:style>
          <a:lnRef idx="0">
            <a:scrgbClr r="0" g="0" b="0"/>
          </a:lnRef>
          <a:fillRef idx="1003">
            <a:schemeClr val="dk2"/>
          </a:fillRef>
          <a:effectRef idx="0">
            <a:scrgbClr r="0" g="0" b="0"/>
          </a:effectRef>
          <a:fontRef idx="major"/>
        </p:style>
        <p:txBody>
          <a:bodyPr/>
          <a:lstStyle/>
          <a:p>
            <a:r>
              <a:rPr lang="zh-CN" altLang="en-US" sz="1600" b="1" dirty="0">
                <a:latin typeface="微软雅黑" panose="020B0503020204020204" pitchFamily="34" charset="-122"/>
                <a:ea typeface="微软雅黑" panose="020B0503020204020204" pitchFamily="34" charset="-122"/>
              </a:rPr>
              <a:t> </a:t>
            </a:r>
            <a:r>
              <a:rPr lang="zh-CN" altLang="en-US" sz="1600" b="1" dirty="0">
                <a:solidFill>
                  <a:srgbClr val="00B0F0"/>
                </a:solidFill>
                <a:latin typeface="微软雅黑" panose="020B0503020204020204" pitchFamily="34" charset="-122"/>
                <a:ea typeface="微软雅黑" panose="020B0503020204020204" pitchFamily="34" charset="-122"/>
              </a:rPr>
              <a:t>任务导入</a:t>
            </a:r>
            <a:endParaRPr lang="en-US" altLang="zh-CN" sz="1600" b="1" dirty="0">
              <a:solidFill>
                <a:srgbClr val="00B0F0"/>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1403134" y="1131461"/>
          <a:ext cx="6308732" cy="3471988"/>
        </p:xfrm>
        <a:graphic>
          <a:graphicData uri="http://schemas.openxmlformats.org/drawingml/2006/table">
            <a:tbl>
              <a:tblPr firstRow="1" firstCol="1" bandRow="1">
                <a:tableStyleId>{5C22544A-7EE6-4342-B048-85BDC9FD1C3A}</a:tableStyleId>
              </a:tblPr>
              <a:tblGrid>
                <a:gridCol w="975292">
                  <a:extLst>
                    <a:ext uri="{9D8B030D-6E8A-4147-A177-3AD203B41FA5}">
                      <a16:colId xmlns:a16="http://schemas.microsoft.com/office/drawing/2014/main" val="20000"/>
                    </a:ext>
                  </a:extLst>
                </a:gridCol>
                <a:gridCol w="2383865">
                  <a:extLst>
                    <a:ext uri="{9D8B030D-6E8A-4147-A177-3AD203B41FA5}">
                      <a16:colId xmlns:a16="http://schemas.microsoft.com/office/drawing/2014/main" val="20001"/>
                    </a:ext>
                  </a:extLst>
                </a:gridCol>
                <a:gridCol w="2949575">
                  <a:extLst>
                    <a:ext uri="{9D8B030D-6E8A-4147-A177-3AD203B41FA5}">
                      <a16:colId xmlns:a16="http://schemas.microsoft.com/office/drawing/2014/main" val="20002"/>
                    </a:ext>
                  </a:extLst>
                </a:gridCol>
              </a:tblGrid>
              <a:tr h="288032">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要求</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ctr">
                        <a:lnSpc>
                          <a:spcPct val="115000"/>
                        </a:lnSpc>
                      </a:pPr>
                      <a:r>
                        <a:rPr lang="zh-CN" sz="1200" kern="100">
                          <a:effectLst/>
                          <a:latin typeface="黑体" panose="02010609060101010101" pitchFamily="49" charset="-122"/>
                          <a:ea typeface="黑体" panose="02010609060101010101" pitchFamily="49" charset="-122"/>
                        </a:rPr>
                        <a:t>特点</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目的</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extLst>
                  <a:ext uri="{0D108BD9-81ED-4DB2-BD59-A6C34878D82A}">
                    <a16:rowId xmlns:a16="http://schemas.microsoft.com/office/drawing/2014/main" val="10000"/>
                  </a:ext>
                </a:extLst>
              </a:tr>
              <a:tr h="594149">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精度高</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en-US" sz="1200" kern="100" dirty="0">
                          <a:effectLst/>
                          <a:latin typeface="黑体" panose="02010609060101010101" pitchFamily="49" charset="-122"/>
                          <a:ea typeface="黑体" panose="02010609060101010101" pitchFamily="49" charset="-122"/>
                        </a:rPr>
                        <a:t>M</a:t>
                      </a:r>
                      <a:r>
                        <a:rPr lang="zh-CN" sz="1200" kern="100" dirty="0">
                          <a:effectLst/>
                          <a:latin typeface="黑体" panose="02010609060101010101" pitchFamily="49" charset="-122"/>
                          <a:ea typeface="黑体" panose="02010609060101010101" pitchFamily="49" charset="-122"/>
                        </a:rPr>
                        <a:t>级或更高精度等级的刀片；多采用精密级的刀杆</a:t>
                      </a:r>
                      <a:r>
                        <a:rPr lang="en-US" sz="1200" kern="100" dirty="0">
                          <a:effectLst/>
                          <a:latin typeface="黑体" panose="02010609060101010101" pitchFamily="49" charset="-122"/>
                          <a:ea typeface="黑体" panose="02010609060101010101" pitchFamily="49" charset="-122"/>
                        </a:rPr>
                        <a:t>;</a:t>
                      </a:r>
                      <a:r>
                        <a:rPr lang="zh-CN" sz="1200" kern="100" dirty="0">
                          <a:effectLst/>
                          <a:latin typeface="黑体" panose="02010609060101010101" pitchFamily="49" charset="-122"/>
                          <a:ea typeface="黑体" panose="02010609060101010101" pitchFamily="49" charset="-122"/>
                        </a:rPr>
                        <a:t>用带微调装置的刀杆在机外预调好</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zh-CN" sz="1200" kern="100" dirty="0">
                          <a:effectLst/>
                          <a:latin typeface="黑体" panose="02010609060101010101" pitchFamily="49" charset="-122"/>
                          <a:ea typeface="黑体" panose="02010609060101010101" pitchFamily="49" charset="-122"/>
                        </a:rPr>
                        <a:t>保证刀片重复定位精度，方便坐标设定，保证刀尖位置精度</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extLst>
                  <a:ext uri="{0D108BD9-81ED-4DB2-BD59-A6C34878D82A}">
                    <a16:rowId xmlns:a16="http://schemas.microsoft.com/office/drawing/2014/main" val="10001"/>
                  </a:ext>
                </a:extLst>
              </a:tr>
              <a:tr h="894440">
                <a:tc>
                  <a:txBody>
                    <a:bodyPr/>
                    <a:lstStyle/>
                    <a:p>
                      <a:pPr algn="ctr">
                        <a:lnSpc>
                          <a:spcPct val="115000"/>
                        </a:lnSpc>
                      </a:pPr>
                      <a:r>
                        <a:rPr lang="zh-CN" sz="1200" kern="100">
                          <a:effectLst/>
                          <a:latin typeface="黑体" panose="02010609060101010101" pitchFamily="49" charset="-122"/>
                          <a:ea typeface="黑体" panose="02010609060101010101" pitchFamily="49" charset="-122"/>
                        </a:rPr>
                        <a:t>可靠性好</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zh-CN" sz="1200" kern="100" dirty="0">
                          <a:effectLst/>
                          <a:latin typeface="黑体" panose="02010609060101010101" pitchFamily="49" charset="-122"/>
                          <a:ea typeface="黑体" panose="02010609060101010101" pitchFamily="49" charset="-122"/>
                        </a:rPr>
                        <a:t>断屑可靠性高的断屑槽型或有断屑台和断屑器的车刀；采用结构可靠的车刀，复合式夹紧结构和夹紧可靠的其他结构</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zh-CN" sz="1200" kern="100" dirty="0">
                          <a:effectLst/>
                          <a:latin typeface="黑体" panose="02010609060101010101" pitchFamily="49" charset="-122"/>
                          <a:ea typeface="黑体" panose="02010609060101010101" pitchFamily="49" charset="-122"/>
                        </a:rPr>
                        <a:t>断屑稳定；适应刀架快速移动和换位以及整个自动切削过程中夹紧不得有松动的要求</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extLst>
                  <a:ext uri="{0D108BD9-81ED-4DB2-BD59-A6C34878D82A}">
                    <a16:rowId xmlns:a16="http://schemas.microsoft.com/office/drawing/2014/main" val="10002"/>
                  </a:ext>
                </a:extLst>
              </a:tr>
              <a:tr h="638506">
                <a:tc>
                  <a:txBody>
                    <a:bodyPr/>
                    <a:lstStyle/>
                    <a:p>
                      <a:pPr algn="ctr">
                        <a:lnSpc>
                          <a:spcPct val="115000"/>
                        </a:lnSpc>
                      </a:pPr>
                      <a:r>
                        <a:rPr lang="zh-CN" sz="1200" kern="100">
                          <a:effectLst/>
                          <a:latin typeface="黑体" panose="02010609060101010101" pitchFamily="49" charset="-122"/>
                          <a:ea typeface="黑体" panose="02010609060101010101" pitchFamily="49" charset="-122"/>
                        </a:rPr>
                        <a:t>换刀迅速</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zh-CN" sz="1200" kern="100" dirty="0">
                          <a:effectLst/>
                          <a:latin typeface="黑体" panose="02010609060101010101" pitchFamily="49" charset="-122"/>
                          <a:ea typeface="黑体" panose="02010609060101010101" pitchFamily="49" charset="-122"/>
                        </a:rPr>
                        <a:t>车削工具系统；采用快换小刀夹</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zh-CN" sz="1200" kern="100">
                          <a:effectLst/>
                          <a:latin typeface="黑体" panose="02010609060101010101" pitchFamily="49" charset="-122"/>
                          <a:ea typeface="黑体" panose="02010609060101010101" pitchFamily="49" charset="-122"/>
                        </a:rPr>
                        <a:t>迅速更换，提高生产效率</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extLst>
                  <a:ext uri="{0D108BD9-81ED-4DB2-BD59-A6C34878D82A}">
                    <a16:rowId xmlns:a16="http://schemas.microsoft.com/office/drawing/2014/main" val="10003"/>
                  </a:ext>
                </a:extLst>
              </a:tr>
              <a:tr h="442858">
                <a:tc>
                  <a:txBody>
                    <a:bodyPr/>
                    <a:lstStyle/>
                    <a:p>
                      <a:pPr algn="ctr">
                        <a:lnSpc>
                          <a:spcPct val="115000"/>
                        </a:lnSpc>
                      </a:pPr>
                      <a:r>
                        <a:rPr lang="zh-CN" sz="1200" kern="100">
                          <a:effectLst/>
                          <a:latin typeface="黑体" panose="02010609060101010101" pitchFamily="49" charset="-122"/>
                          <a:ea typeface="黑体" panose="02010609060101010101" pitchFamily="49" charset="-122"/>
                        </a:rPr>
                        <a:t>刀片材料</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zh-CN" sz="1200" kern="100" dirty="0">
                          <a:effectLst/>
                          <a:latin typeface="黑体" panose="02010609060101010101" pitchFamily="49" charset="-122"/>
                          <a:ea typeface="黑体" panose="02010609060101010101" pitchFamily="49" charset="-122"/>
                        </a:rPr>
                        <a:t>较多采用涂层刀片</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zh-CN" sz="1200" kern="100" dirty="0">
                          <a:effectLst/>
                          <a:latin typeface="黑体" panose="02010609060101010101" pitchFamily="49" charset="-122"/>
                          <a:ea typeface="黑体" panose="02010609060101010101" pitchFamily="49" charset="-122"/>
                        </a:rPr>
                        <a:t>满足生产节拍要求，提高加工效率 </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extLst>
                  <a:ext uri="{0D108BD9-81ED-4DB2-BD59-A6C34878D82A}">
                    <a16:rowId xmlns:a16="http://schemas.microsoft.com/office/drawing/2014/main" val="10004"/>
                  </a:ext>
                </a:extLst>
              </a:tr>
              <a:tr h="291567">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刀杆截型</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zh-CN" sz="1200" kern="100">
                          <a:effectLst/>
                          <a:latin typeface="黑体" panose="02010609060101010101" pitchFamily="49" charset="-122"/>
                          <a:ea typeface="黑体" panose="02010609060101010101" pitchFamily="49" charset="-122"/>
                        </a:rPr>
                        <a:t>较多采用正方形刀杆，但因刀架系统结构差异大，有的需采用专用刀杆</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tc>
                  <a:txBody>
                    <a:bodyPr/>
                    <a:lstStyle/>
                    <a:p>
                      <a:pPr algn="just">
                        <a:lnSpc>
                          <a:spcPct val="115000"/>
                        </a:lnSpc>
                      </a:pPr>
                      <a:r>
                        <a:rPr lang="zh-CN" sz="1200" kern="100" dirty="0">
                          <a:effectLst/>
                          <a:latin typeface="黑体" panose="02010609060101010101" pitchFamily="49" charset="-122"/>
                          <a:ea typeface="黑体" panose="02010609060101010101" pitchFamily="49" charset="-122"/>
                        </a:rPr>
                        <a:t>刀杆与刀架系统匹配</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56382" marR="56382" marT="0" marB="0" anchor="ctr"/>
                </a:tc>
                <a:extLst>
                  <a:ext uri="{0D108BD9-81ED-4DB2-BD59-A6C34878D82A}">
                    <a16:rowId xmlns:a16="http://schemas.microsoft.com/office/drawing/2014/main" val="10005"/>
                  </a:ext>
                </a:extLst>
              </a:tr>
            </a:tbl>
          </a:graphicData>
        </a:graphic>
      </p:graphicFrame>
      <p:sp>
        <p:nvSpPr>
          <p:cNvPr id="5" name="文本框 4">
            <a:extLst>
              <a:ext uri="{FF2B5EF4-FFF2-40B4-BE49-F238E27FC236}">
                <a16:creationId xmlns:a16="http://schemas.microsoft.com/office/drawing/2014/main" id="{ED3395E3-9A09-46BA-B4EF-5A6FE48E2145}"/>
              </a:ext>
            </a:extLst>
          </p:cNvPr>
          <p:cNvSpPr txBox="1"/>
          <p:nvPr/>
        </p:nvSpPr>
        <p:spPr>
          <a:xfrm>
            <a:off x="1547664" y="699542"/>
            <a:ext cx="4890052" cy="369332"/>
          </a:xfrm>
          <a:prstGeom prst="rect">
            <a:avLst/>
          </a:prstGeom>
          <a:noFill/>
        </p:spPr>
        <p:txBody>
          <a:bodyPr wrap="square">
            <a:spAutoFit/>
          </a:bodyPr>
          <a:lstStyle/>
          <a:p>
            <a:r>
              <a:rPr lang="zh-CN" altLang="en-US" sz="1800" dirty="0">
                <a:solidFill>
                  <a:srgbClr val="000000"/>
                </a:solidFill>
                <a:effectLst/>
                <a:latin typeface="宋体" panose="02010600030101010101" pitchFamily="2" charset="-122"/>
                <a:ea typeface="宋体" panose="02010600030101010101" pitchFamily="2" charset="-122"/>
              </a:rPr>
              <a:t>二、可转位车刀的要求和特点</a:t>
            </a:r>
            <a:endParaRPr lang="zh-CN" altLang="en-US" dirty="0">
              <a:latin typeface="宋体" panose="02010600030101010101" pitchFamily="2" charset="-122"/>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975561661"/>
              </p:ext>
            </p:extLst>
          </p:nvPr>
        </p:nvGraphicFramePr>
        <p:xfrm>
          <a:off x="1475656" y="1419622"/>
          <a:ext cx="5256584" cy="2952327"/>
        </p:xfrm>
        <a:graphic>
          <a:graphicData uri="http://schemas.openxmlformats.org/drawingml/2006/table">
            <a:tbl>
              <a:tblPr firstRow="1" firstCol="1" bandRow="1">
                <a:tableStyleId>{5C22544A-7EE6-4342-B048-85BDC9FD1C3A}</a:tableStyleId>
              </a:tblPr>
              <a:tblGrid>
                <a:gridCol w="1198393">
                  <a:extLst>
                    <a:ext uri="{9D8B030D-6E8A-4147-A177-3AD203B41FA5}">
                      <a16:colId xmlns:a16="http://schemas.microsoft.com/office/drawing/2014/main" val="20000"/>
                    </a:ext>
                  </a:extLst>
                </a:gridCol>
                <a:gridCol w="2305997">
                  <a:extLst>
                    <a:ext uri="{9D8B030D-6E8A-4147-A177-3AD203B41FA5}">
                      <a16:colId xmlns:a16="http://schemas.microsoft.com/office/drawing/2014/main" val="20001"/>
                    </a:ext>
                  </a:extLst>
                </a:gridCol>
                <a:gridCol w="1752194">
                  <a:extLst>
                    <a:ext uri="{9D8B030D-6E8A-4147-A177-3AD203B41FA5}">
                      <a16:colId xmlns:a16="http://schemas.microsoft.com/office/drawing/2014/main" val="20002"/>
                    </a:ext>
                  </a:extLst>
                </a:gridCol>
              </a:tblGrid>
              <a:tr h="417849">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类型</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主偏角</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tc>
                  <a:txBody>
                    <a:bodyPr/>
                    <a:lstStyle/>
                    <a:p>
                      <a:pPr algn="ctr">
                        <a:lnSpc>
                          <a:spcPct val="115000"/>
                        </a:lnSpc>
                      </a:pPr>
                      <a:r>
                        <a:rPr lang="zh-CN" sz="1200" kern="100">
                          <a:effectLst/>
                          <a:latin typeface="黑体" panose="02010609060101010101" pitchFamily="49" charset="-122"/>
                          <a:ea typeface="黑体" panose="02010609060101010101" pitchFamily="49" charset="-122"/>
                        </a:rPr>
                        <a:t>适用机床</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448453">
                <a:tc>
                  <a:txBody>
                    <a:bodyPr/>
                    <a:lstStyle/>
                    <a:p>
                      <a:pPr algn="ctr">
                        <a:lnSpc>
                          <a:spcPct val="115000"/>
                        </a:lnSpc>
                      </a:pPr>
                      <a:r>
                        <a:rPr lang="zh-CN" sz="1200" kern="100">
                          <a:effectLst/>
                          <a:latin typeface="黑体" panose="02010609060101010101" pitchFamily="49" charset="-122"/>
                          <a:ea typeface="黑体" panose="02010609060101010101" pitchFamily="49" charset="-122"/>
                        </a:rPr>
                        <a:t>外圆车刀</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dirty="0">
                          <a:effectLst/>
                          <a:latin typeface="黑体" panose="02010609060101010101" pitchFamily="49" charset="-122"/>
                          <a:ea typeface="黑体" panose="02010609060101010101" pitchFamily="49" charset="-122"/>
                        </a:rPr>
                        <a:t>45</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50</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60</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75</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90</a:t>
                      </a:r>
                      <a:r>
                        <a:rPr lang="zh-CN" sz="1200" kern="100" dirty="0">
                          <a:effectLst/>
                          <a:latin typeface="黑体" panose="02010609060101010101" pitchFamily="49" charset="-122"/>
                          <a:ea typeface="黑体" panose="02010609060101010101" pitchFamily="49" charset="-122"/>
                        </a:rPr>
                        <a:t>°</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latin typeface="黑体" panose="02010609060101010101" pitchFamily="49" charset="-122"/>
                          <a:ea typeface="黑体" panose="02010609060101010101" pitchFamily="49" charset="-122"/>
                        </a:rPr>
                        <a:t>卧式车床和数控车床</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863082">
                <a:tc>
                  <a:txBody>
                    <a:bodyPr/>
                    <a:lstStyle/>
                    <a:p>
                      <a:pPr algn="ctr">
                        <a:lnSpc>
                          <a:spcPct val="115000"/>
                        </a:lnSpc>
                      </a:pPr>
                      <a:r>
                        <a:rPr lang="zh-CN" sz="1200" kern="100">
                          <a:effectLst/>
                          <a:latin typeface="黑体" panose="02010609060101010101" pitchFamily="49" charset="-122"/>
                          <a:ea typeface="黑体" panose="02010609060101010101" pitchFamily="49" charset="-122"/>
                        </a:rPr>
                        <a:t>内孔车刀</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dirty="0">
                          <a:effectLst/>
                          <a:latin typeface="黑体" panose="02010609060101010101" pitchFamily="49" charset="-122"/>
                          <a:ea typeface="黑体" panose="02010609060101010101" pitchFamily="49" charset="-122"/>
                        </a:rPr>
                        <a:t>45</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60</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75</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90</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91</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93</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95</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107.5</a:t>
                      </a:r>
                      <a:r>
                        <a:rPr lang="zh-CN" sz="1200" kern="100" dirty="0">
                          <a:effectLst/>
                          <a:latin typeface="黑体" panose="02010609060101010101" pitchFamily="49" charset="-122"/>
                          <a:ea typeface="黑体" panose="02010609060101010101" pitchFamily="49" charset="-122"/>
                        </a:rPr>
                        <a:t>°</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latin typeface="黑体" panose="02010609060101010101" pitchFamily="49" charset="-122"/>
                          <a:ea typeface="黑体" panose="02010609060101010101" pitchFamily="49" charset="-122"/>
                        </a:rPr>
                        <a:t>卧式车床和数控车床</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417849">
                <a:tc>
                  <a:txBody>
                    <a:bodyPr/>
                    <a:lstStyle/>
                    <a:p>
                      <a:pPr algn="ctr">
                        <a:lnSpc>
                          <a:spcPct val="115000"/>
                        </a:lnSpc>
                      </a:pPr>
                      <a:r>
                        <a:rPr lang="zh-CN" sz="1200" kern="100">
                          <a:effectLst/>
                          <a:latin typeface="黑体" panose="02010609060101010101" pitchFamily="49" charset="-122"/>
                          <a:ea typeface="黑体" panose="02010609060101010101" pitchFamily="49" charset="-122"/>
                        </a:rPr>
                        <a:t>端面车刀</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dirty="0">
                          <a:effectLst/>
                          <a:latin typeface="黑体" panose="02010609060101010101" pitchFamily="49" charset="-122"/>
                          <a:ea typeface="黑体" panose="02010609060101010101" pitchFamily="49" charset="-122"/>
                        </a:rPr>
                        <a:t>45</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75</a:t>
                      </a:r>
                      <a:r>
                        <a:rPr lang="zh-CN" sz="1200" kern="100" dirty="0">
                          <a:effectLst/>
                          <a:latin typeface="黑体" panose="02010609060101010101" pitchFamily="49" charset="-122"/>
                          <a:ea typeface="黑体" panose="02010609060101010101" pitchFamily="49" charset="-122"/>
                        </a:rPr>
                        <a:t>°、</a:t>
                      </a:r>
                      <a:r>
                        <a:rPr lang="en-US" sz="1200" kern="100" dirty="0">
                          <a:effectLst/>
                          <a:latin typeface="黑体" panose="02010609060101010101" pitchFamily="49" charset="-122"/>
                          <a:ea typeface="黑体" panose="02010609060101010101" pitchFamily="49" charset="-122"/>
                        </a:rPr>
                        <a:t>90</a:t>
                      </a:r>
                      <a:r>
                        <a:rPr lang="zh-CN" sz="1200" kern="100" dirty="0">
                          <a:effectLst/>
                          <a:latin typeface="黑体" panose="02010609060101010101" pitchFamily="49" charset="-122"/>
                          <a:ea typeface="黑体" panose="02010609060101010101" pitchFamily="49" charset="-122"/>
                        </a:rPr>
                        <a:t>°</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a:effectLst/>
                          <a:latin typeface="黑体" panose="02010609060101010101" pitchFamily="49" charset="-122"/>
                          <a:ea typeface="黑体" panose="02010609060101010101" pitchFamily="49" charset="-122"/>
                        </a:rPr>
                        <a:t>卧式车床和数控车床</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417849">
                <a:tc>
                  <a:txBody>
                    <a:bodyPr/>
                    <a:lstStyle/>
                    <a:p>
                      <a:pPr algn="ctr">
                        <a:lnSpc>
                          <a:spcPct val="115000"/>
                        </a:lnSpc>
                      </a:pPr>
                      <a:r>
                        <a:rPr lang="zh-CN" sz="1200" kern="100">
                          <a:effectLst/>
                          <a:latin typeface="黑体" panose="02010609060101010101" pitchFamily="49" charset="-122"/>
                          <a:ea typeface="黑体" panose="02010609060101010101" pitchFamily="49" charset="-122"/>
                        </a:rPr>
                        <a:t>车槽刀</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latin typeface="黑体" panose="02010609060101010101" pitchFamily="49" charset="-122"/>
                          <a:ea typeface="黑体" panose="02010609060101010101" pitchFamily="49" charset="-122"/>
                        </a:rPr>
                        <a:t> </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卧式车床和数控车床</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387245">
                <a:tc>
                  <a:txBody>
                    <a:bodyPr/>
                    <a:lstStyle/>
                    <a:p>
                      <a:pPr algn="ctr">
                        <a:lnSpc>
                          <a:spcPct val="115000"/>
                        </a:lnSpc>
                      </a:pPr>
                      <a:r>
                        <a:rPr lang="zh-CN" sz="1200" kern="100">
                          <a:effectLst/>
                          <a:latin typeface="黑体" panose="02010609060101010101" pitchFamily="49" charset="-122"/>
                          <a:ea typeface="黑体" panose="02010609060101010101" pitchFamily="49" charset="-122"/>
                        </a:rPr>
                        <a:t>螺纹车刀</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en-US" sz="1200" kern="100">
                          <a:effectLst/>
                          <a:latin typeface="黑体" panose="02010609060101010101" pitchFamily="49" charset="-122"/>
                          <a:ea typeface="黑体" panose="02010609060101010101" pitchFamily="49" charset="-122"/>
                        </a:rPr>
                        <a:t> </a:t>
                      </a:r>
                      <a:endParaRPr lang="zh-CN" sz="12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15000"/>
                        </a:lnSpc>
                      </a:pPr>
                      <a:r>
                        <a:rPr lang="zh-CN" sz="1200" kern="100" dirty="0">
                          <a:effectLst/>
                          <a:latin typeface="黑体" panose="02010609060101010101" pitchFamily="49" charset="-122"/>
                          <a:ea typeface="黑体" panose="02010609060101010101" pitchFamily="49" charset="-122"/>
                        </a:rPr>
                        <a:t>卧式车床和数控车床</a:t>
                      </a:r>
                      <a:endParaRPr 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bl>
          </a:graphicData>
        </a:graphic>
      </p:graphicFrame>
      <p:sp>
        <p:nvSpPr>
          <p:cNvPr id="16" name="文本框 15"/>
          <p:cNvSpPr txBox="1"/>
          <p:nvPr/>
        </p:nvSpPr>
        <p:spPr>
          <a:xfrm>
            <a:off x="6804124" y="2067570"/>
            <a:ext cx="1800199" cy="1198880"/>
          </a:xfrm>
          <a:prstGeom prst="rect">
            <a:avLst/>
          </a:prstGeom>
          <a:noFill/>
        </p:spPr>
        <p:txBody>
          <a:bodyPr wrap="square">
            <a:spAutoFit/>
          </a:bodyPr>
          <a:lstStyle/>
          <a:p>
            <a:r>
              <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rPr>
              <a:t>车刀刀片的材料主要有高速钢、</a:t>
            </a:r>
            <a:endParaRPr lang="en-US"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p>
            <a:r>
              <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rPr>
              <a:t>硬质合金、</a:t>
            </a:r>
            <a:endParaRPr lang="en-US"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p>
            <a:r>
              <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rPr>
              <a:t>涂层硬质合金、</a:t>
            </a:r>
            <a:endParaRPr lang="en-US"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p>
            <a:r>
              <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rPr>
              <a:t>陶瓷、</a:t>
            </a:r>
            <a:endParaRPr lang="en-US"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a:p>
            <a:r>
              <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rPr>
              <a:t>立方氮化硼和金刚石等</a:t>
            </a:r>
            <a:endParaRPr lang="zh-CN" altLang="en-US" sz="1200" dirty="0">
              <a:latin typeface="黑体" panose="02010609060101010101" pitchFamily="49" charset="-122"/>
              <a:ea typeface="黑体" panose="02010609060101010101" pitchFamily="49" charset="-122"/>
            </a:endParaRPr>
          </a:p>
        </p:txBody>
      </p:sp>
      <p:sp>
        <p:nvSpPr>
          <p:cNvPr id="6" name="文本框 5">
            <a:extLst>
              <a:ext uri="{FF2B5EF4-FFF2-40B4-BE49-F238E27FC236}">
                <a16:creationId xmlns:a16="http://schemas.microsoft.com/office/drawing/2014/main" id="{C27BF8A2-1504-4BBF-B6D5-83455F56BF2B}"/>
              </a:ext>
            </a:extLst>
          </p:cNvPr>
          <p:cNvSpPr txBox="1"/>
          <p:nvPr/>
        </p:nvSpPr>
        <p:spPr>
          <a:xfrm>
            <a:off x="1501113" y="915566"/>
            <a:ext cx="4890052" cy="369332"/>
          </a:xfrm>
          <a:prstGeom prst="rect">
            <a:avLst/>
          </a:prstGeom>
          <a:noFill/>
        </p:spPr>
        <p:txBody>
          <a:bodyPr wrap="square">
            <a:spAutoFit/>
          </a:bodyPr>
          <a:lstStyle/>
          <a:p>
            <a:r>
              <a:rPr lang="zh-CN" altLang="en-US" dirty="0">
                <a:effectLst/>
                <a:latin typeface="宋体" panose="02010600030101010101" pitchFamily="2" charset="-122"/>
                <a:ea typeface="宋体" panose="02010600030101010101" pitchFamily="2" charset="-122"/>
              </a:rPr>
              <a:t>三、可换位车刀的种类</a:t>
            </a:r>
            <a:endParaRPr lang="zh-CN" altLang="en-US" dirty="0">
              <a:latin typeface="宋体" panose="02010600030101010101" pitchFamily="2" charset="-122"/>
              <a:ea typeface="宋体" panose="02010600030101010101" pitchFamily="2"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3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35.xml><?xml version="1.0" encoding="utf-8"?>
<p:tagLst xmlns:a="http://schemas.openxmlformats.org/drawingml/2006/main" xmlns:r="http://schemas.openxmlformats.org/officeDocument/2006/relationships" xmlns:p="http://schemas.openxmlformats.org/presentationml/2006/main">
  <p:tag name="TABLE_ENDDRAG_ORIGIN_RECT" val="533*239"/>
  <p:tag name="TABLE_ENDDRAG_RECT" val="114*123*533*239"/>
</p:tagLst>
</file>

<file path=ppt/tags/tag36.xml><?xml version="1.0" encoding="utf-8"?>
<p:tagLst xmlns:a="http://schemas.openxmlformats.org/drawingml/2006/main" xmlns:r="http://schemas.openxmlformats.org/officeDocument/2006/relationships" xmlns:p="http://schemas.openxmlformats.org/presentationml/2006/main">
  <p:tag name="TABLE_ENDDRAG_ORIGIN_RECT" val="484*252"/>
  <p:tag name="TABLE_ENDDRAG_RECT" val="125*108*484*252"/>
</p:tagLst>
</file>

<file path=ppt/tags/tag37.xml><?xml version="1.0" encoding="utf-8"?>
<p:tagLst xmlns:a="http://schemas.openxmlformats.org/drawingml/2006/main" xmlns:r="http://schemas.openxmlformats.org/officeDocument/2006/relationships" xmlns:p="http://schemas.openxmlformats.org/presentationml/2006/main">
  <p:tag name="TABLE_ENDDRAG_ORIGIN_RECT" val="527*315"/>
  <p:tag name="TABLE_ENDDRAG_RECT" val="109*77*527*315"/>
</p:tagLst>
</file>

<file path=ppt/tags/tag38.xml><?xml version="1.0" encoding="utf-8"?>
<p:tagLst xmlns:a="http://schemas.openxmlformats.org/drawingml/2006/main" xmlns:r="http://schemas.openxmlformats.org/officeDocument/2006/relationships" xmlns:p="http://schemas.openxmlformats.org/presentationml/2006/main">
  <p:tag name="TABLE_ENDDRAG_ORIGIN_RECT" val="478*249"/>
  <p:tag name="TABLE_ENDDRAG_RECT" val="116*94*478*249"/>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heme/theme1.xml><?xml version="1.0" encoding="utf-8"?>
<a:theme xmlns:a="http://schemas.openxmlformats.org/drawingml/2006/main" name="281TGp_consulting_light">
  <a:themeElements>
    <a:clrScheme name="281TGp_consulting_light 2">
      <a:dk1>
        <a:srgbClr val="333333"/>
      </a:dk1>
      <a:lt1>
        <a:srgbClr val="FFFFFF"/>
      </a:lt1>
      <a:dk2>
        <a:srgbClr val="000000"/>
      </a:dk2>
      <a:lt2>
        <a:srgbClr val="DDDDDD"/>
      </a:lt2>
      <a:accent1>
        <a:srgbClr val="25557B"/>
      </a:accent1>
      <a:accent2>
        <a:srgbClr val="E4C244"/>
      </a:accent2>
      <a:accent3>
        <a:srgbClr val="FFFFFF"/>
      </a:accent3>
      <a:accent4>
        <a:srgbClr val="2A2A2A"/>
      </a:accent4>
      <a:accent5>
        <a:srgbClr val="ACB4BF"/>
      </a:accent5>
      <a:accent6>
        <a:srgbClr val="CFB03D"/>
      </a:accent6>
      <a:hlink>
        <a:srgbClr val="669900"/>
      </a:hlink>
      <a:folHlink>
        <a:srgbClr val="B2B2B2"/>
      </a:folHlink>
    </a:clrScheme>
    <a:fontScheme name="281TGp_consulting_ligh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81TGp_consulting_light 1">
        <a:dk1>
          <a:srgbClr val="000000"/>
        </a:dk1>
        <a:lt1>
          <a:srgbClr val="FFFFFF"/>
        </a:lt1>
        <a:dk2>
          <a:srgbClr val="003366"/>
        </a:dk2>
        <a:lt2>
          <a:srgbClr val="C0C0C0"/>
        </a:lt2>
        <a:accent1>
          <a:srgbClr val="44357C"/>
        </a:accent1>
        <a:accent2>
          <a:srgbClr val="93C052"/>
        </a:accent2>
        <a:accent3>
          <a:srgbClr val="FFFFFF"/>
        </a:accent3>
        <a:accent4>
          <a:srgbClr val="000000"/>
        </a:accent4>
        <a:accent5>
          <a:srgbClr val="B0AEBF"/>
        </a:accent5>
        <a:accent6>
          <a:srgbClr val="85AE49"/>
        </a:accent6>
        <a:hlink>
          <a:srgbClr val="9999FF"/>
        </a:hlink>
        <a:folHlink>
          <a:srgbClr val="4EA7EA"/>
        </a:folHlink>
      </a:clrScheme>
      <a:clrMap bg1="lt1" tx1="dk1" bg2="lt2" tx2="dk2" accent1="accent1" accent2="accent2" accent3="accent3" accent4="accent4" accent5="accent5" accent6="accent6" hlink="hlink" folHlink="folHlink"/>
    </a:extraClrScheme>
    <a:extraClrScheme>
      <a:clrScheme name="281TGp_consulting_light 2">
        <a:dk1>
          <a:srgbClr val="333333"/>
        </a:dk1>
        <a:lt1>
          <a:srgbClr val="FFFFFF"/>
        </a:lt1>
        <a:dk2>
          <a:srgbClr val="000000"/>
        </a:dk2>
        <a:lt2>
          <a:srgbClr val="DDDDDD"/>
        </a:lt2>
        <a:accent1>
          <a:srgbClr val="25557B"/>
        </a:accent1>
        <a:accent2>
          <a:srgbClr val="E4C244"/>
        </a:accent2>
        <a:accent3>
          <a:srgbClr val="FFFFFF"/>
        </a:accent3>
        <a:accent4>
          <a:srgbClr val="2A2A2A"/>
        </a:accent4>
        <a:accent5>
          <a:srgbClr val="ACB4BF"/>
        </a:accent5>
        <a:accent6>
          <a:srgbClr val="CFB03D"/>
        </a:accent6>
        <a:hlink>
          <a:srgbClr val="669900"/>
        </a:hlink>
        <a:folHlink>
          <a:srgbClr val="B2B2B2"/>
        </a:folHlink>
      </a:clrScheme>
      <a:clrMap bg1="lt1" tx1="dk1" bg2="lt2" tx2="dk2" accent1="accent1" accent2="accent2" accent3="accent3" accent4="accent4" accent5="accent5" accent6="accent6" hlink="hlink" folHlink="folHlink"/>
    </a:extraClrScheme>
    <a:extraClrScheme>
      <a:clrScheme name="281TGp_consulting_light 3">
        <a:dk1>
          <a:srgbClr val="35567B"/>
        </a:dk1>
        <a:lt1>
          <a:srgbClr val="FFFFFF"/>
        </a:lt1>
        <a:dk2>
          <a:srgbClr val="000000"/>
        </a:dk2>
        <a:lt2>
          <a:srgbClr val="DDDDDD"/>
        </a:lt2>
        <a:accent1>
          <a:srgbClr val="789F21"/>
        </a:accent1>
        <a:accent2>
          <a:srgbClr val="E9803F"/>
        </a:accent2>
        <a:accent3>
          <a:srgbClr val="FFFFFF"/>
        </a:accent3>
        <a:accent4>
          <a:srgbClr val="2C4868"/>
        </a:accent4>
        <a:accent5>
          <a:srgbClr val="BECDAB"/>
        </a:accent5>
        <a:accent6>
          <a:srgbClr val="D37338"/>
        </a:accent6>
        <a:hlink>
          <a:srgbClr val="E0C244"/>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2298</Words>
  <Application>Microsoft Office PowerPoint</Application>
  <PresentationFormat>全屏显示(16:9)</PresentationFormat>
  <Paragraphs>398</Paragraphs>
  <Slides>21</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等线</vt:lpstr>
      <vt:lpstr>黑体</vt:lpstr>
      <vt:lpstr>华文宋体</vt:lpstr>
      <vt:lpstr>宋体</vt:lpstr>
      <vt:lpstr>微软雅黑</vt:lpstr>
      <vt:lpstr>Arial</vt:lpstr>
      <vt:lpstr>Calibri</vt:lpstr>
      <vt:lpstr>Cambria Math</vt:lpstr>
      <vt:lpstr>Wingdings</vt:lpstr>
      <vt:lpstr>281TGp_consulting_light</vt:lpstr>
      <vt:lpstr>项目二    轴类零件编程与加工  任务一     心轴编程与加工  </vt:lpstr>
      <vt:lpstr>任务导入</vt:lpstr>
      <vt:lpstr>PowerPoint 演示文稿</vt:lpstr>
      <vt:lpstr>PowerPoint 演示文稿</vt:lpstr>
      <vt:lpstr>PowerPoint 演示文稿</vt:lpstr>
      <vt:lpstr>PowerPoint 演示文稿</vt:lpstr>
      <vt:lpstr>PowerPoint 演示文稿</vt:lpstr>
      <vt:lpstr> 任务导入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zhang</dc:creator>
  <cp:lastModifiedBy>沈丽华</cp:lastModifiedBy>
  <cp:revision>482</cp:revision>
  <dcterms:created xsi:type="dcterms:W3CDTF">2011-07-07T02:42:00Z</dcterms:created>
  <dcterms:modified xsi:type="dcterms:W3CDTF">2025-08-13T00:36:35Z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ADF6C4217E4243A59C4751DB4D8FEB43_12</vt:lpwstr>
  </property>
  <property fmtid="{D5CDD505-2E9C-101B-9397-08002B2CF9AE}" pid="3" name="KSOProductBuildVer">
    <vt:lpwstr>2052-12.1.0.21541</vt:lpwstr>
  </property>
</Properties>
</file>