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7" r:id="rId2"/>
    <p:sldId id="279" r:id="rId3"/>
    <p:sldId id="368" r:id="rId4"/>
    <p:sldId id="348" r:id="rId5"/>
    <p:sldId id="369" r:id="rId6"/>
    <p:sldId id="354" r:id="rId7"/>
    <p:sldId id="350" r:id="rId8"/>
    <p:sldId id="364" r:id="rId9"/>
    <p:sldId id="351" r:id="rId10"/>
    <p:sldId id="365" r:id="rId11"/>
    <p:sldId id="352" r:id="rId12"/>
    <p:sldId id="353" r:id="rId13"/>
    <p:sldId id="371" r:id="rId14"/>
    <p:sldId id="366" r:id="rId15"/>
    <p:sldId id="367" r:id="rId16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5" autoAdjust="0"/>
  </p:normalViewPr>
  <p:slideViewPr>
    <p:cSldViewPr showGuides="1">
      <p:cViewPr varScale="1">
        <p:scale>
          <a:sx n="96" d="100"/>
          <a:sy n="96" d="100"/>
        </p:scale>
        <p:origin x="420" y="-96"/>
      </p:cViewPr>
      <p:guideLst>
        <p:guide orient="horz" pos="1620"/>
        <p:guide pos="290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09535" y="771525"/>
            <a:ext cx="1183005" cy="1046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09535" y="771525"/>
            <a:ext cx="1183005" cy="1046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09535" y="771525"/>
            <a:ext cx="1183005" cy="1046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3363595"/>
            <a:ext cx="1649730" cy="14585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09535" y="771525"/>
            <a:ext cx="1183005" cy="1046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904656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项目二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轴类零件编程与加工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任务二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阀芯</a:t>
            </a: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编程与加工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23119" y="843551"/>
            <a:ext cx="4959626" cy="277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2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加工参考程序（左端）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15407" y="871299"/>
            <a:ext cx="1969337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2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加工参考程序（右端）</a:t>
            </a:r>
            <a:endParaRPr lang="zh-CN" altLang="en-US" sz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79295" y="1131570"/>
          <a:ext cx="1362710" cy="3622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zh-CN" sz="900" kern="100">
                        <a:solidFill>
                          <a:schemeClr val="tx1"/>
                        </a:solidFill>
                        <a:effectLst/>
                        <a:latin typeface="华文宋体" panose="02010600040101010101" charset="-122"/>
                        <a:ea typeface="华文宋体" panose="02010600040101010101" charset="-122"/>
                        <a:cs typeface="Times New Roman" panose="02020603050405020304" pitchFamily="18" charset="0"/>
                      </a:endParaRPr>
                    </a:p>
                  </a:txBody>
                  <a:tcPr marL="35189" marR="35189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O0001</a:t>
                      </a:r>
                      <a:r>
                        <a:rPr lang="zh-CN" sz="900" kern="10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</a:txBody>
                  <a:tcPr marL="35189" marR="35189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70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O0001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T0101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M04 S800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G00 X55. Z5. M08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G71 U1. R1.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G71 P10 Q20 U1. W0 F0.2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N10 G00 X36.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G01 X40. Z0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X42. Z-1.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Z-18.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N20 G01 X55.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G00 Z20.M09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M00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T0101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M04 S1000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G00 X55. Z5. M08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G70 P10 Q20 F0.1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G00 Z50. M09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M05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T0100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M30</a:t>
                      </a:r>
                      <a:r>
                        <a:rPr lang="zh-CN" altLang="en-US" sz="900" kern="100" dirty="0">
                          <a:solidFill>
                            <a:schemeClr val="tx1"/>
                          </a:solidFill>
                          <a:effectLst/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</a:rPr>
                        <a:t>；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华文宋体" panose="02010600040101010101" charset="-122"/>
                        <a:ea typeface="华文宋体" panose="02010600040101010101" charset="-122"/>
                        <a:cs typeface="华文宋体" panose="02010600040101010101" charset="-122"/>
                      </a:endParaRPr>
                    </a:p>
                  </a:txBody>
                  <a:tcPr marL="35189" marR="35189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859655" y="1275715"/>
            <a:ext cx="1503045" cy="36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O0002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T0101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M04 S800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G00 X55. Z5. M08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G71 U1. R1.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G71 P10 Q20 U1. W0 F0.2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N10 G00 X20.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G01 X22. Z0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X24. Z-1.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Z-20.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X25.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X30. Z-35.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Z-40.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X40.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X44. Z-42.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N20 G01 X55.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G00 Z20.M09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M00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T0101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M04 S1000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G00 X55. Z5. M08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G70 P10 Q20 F0.1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G00 Z50. M09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M05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T0100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M30</a:t>
            </a:r>
            <a:r>
              <a:rPr lang="zh-CN" sz="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</a:t>
            </a:r>
            <a:endParaRPr lang="zh-CN" altLang="en-US" sz="900" b="1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835696" y="1059582"/>
            <a:ext cx="5182235" cy="2042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加工准备</a:t>
            </a:r>
            <a:endParaRPr lang="en-US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零件加工</a:t>
            </a:r>
            <a:endParaRPr lang="en-US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调出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O0001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加工零件左端外圆至达到尺寸要求。</a:t>
            </a: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调头装夹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调出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O0002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粗、精加工外圆达到尺寸要求。</a:t>
            </a: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拆卸零件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去毛刺</a:t>
            </a: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清扫机床。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A01420D-8B87-4FD6-8D72-AFB9FD028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3269448"/>
            <a:ext cx="2815233" cy="16289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2B44773-EE5C-4E16-886D-F5E2A1FC87FC}"/>
              </a:ext>
            </a:extLst>
          </p:cNvPr>
          <p:cNvSpPr txBox="1"/>
          <p:nvPr/>
        </p:nvSpPr>
        <p:spPr>
          <a:xfrm>
            <a:off x="539552" y="1779662"/>
            <a:ext cx="504056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测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评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038F135-5C9F-40B2-AE1B-F5C9447AB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664803"/>
              </p:ext>
            </p:extLst>
          </p:nvPr>
        </p:nvGraphicFramePr>
        <p:xfrm>
          <a:off x="1331640" y="1059582"/>
          <a:ext cx="6264696" cy="3653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val="165898903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74207916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3862693656"/>
                    </a:ext>
                  </a:extLst>
                </a:gridCol>
                <a:gridCol w="2916139">
                  <a:extLst>
                    <a:ext uri="{9D8B030D-6E8A-4147-A177-3AD203B41FA5}">
                      <a16:colId xmlns:a16="http://schemas.microsoft.com/office/drawing/2014/main" val="3991627493"/>
                    </a:ext>
                  </a:extLst>
                </a:gridCol>
                <a:gridCol w="468237">
                  <a:extLst>
                    <a:ext uri="{9D8B030D-6E8A-4147-A177-3AD203B41FA5}">
                      <a16:colId xmlns:a16="http://schemas.microsoft.com/office/drawing/2014/main" val="882122406"/>
                    </a:ext>
                  </a:extLst>
                </a:gridCol>
              </a:tblGrid>
              <a:tr h="2352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评价项目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评价内容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评价要求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配分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405317348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职业素养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规范着装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规范穿戴好工作服、工作帽和工作鞋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520429401"/>
                  </a:ext>
                </a:extLst>
              </a:tr>
              <a:tr h="422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安全纪律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坚决服从指挥，严格遵守实训纪律和操作员规程，消除一切安全隐患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8587263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工量具整理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按顺序分类规范摆放，做好维护与清点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242177709"/>
                  </a:ext>
                </a:extLst>
              </a:tr>
              <a:tr h="235288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工艺制定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780597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760943619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2460747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0309475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程序编制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7818452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434958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97194659"/>
                  </a:ext>
                </a:extLst>
              </a:tr>
              <a:tr h="354586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机床操作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60539332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966764432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25854619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9EC31CF3-C9B2-41A3-BA73-AF91C7985F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867894"/>
            <a:ext cx="1184379" cy="117615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2B44773-EE5C-4E16-886D-F5E2A1FC87FC}"/>
              </a:ext>
            </a:extLst>
          </p:cNvPr>
          <p:cNvSpPr txBox="1"/>
          <p:nvPr/>
        </p:nvSpPr>
        <p:spPr>
          <a:xfrm>
            <a:off x="415415" y="1779662"/>
            <a:ext cx="504056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测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评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格 4">
                <a:extLst>
                  <a:ext uri="{FF2B5EF4-FFF2-40B4-BE49-F238E27FC236}">
                    <a16:creationId xmlns:a16="http://schemas.microsoft.com/office/drawing/2014/main" id="{B11413E8-58AB-463C-91F3-FDDFA1B4CE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7777081"/>
                  </p:ext>
                </p:extLst>
              </p:nvPr>
            </p:nvGraphicFramePr>
            <p:xfrm>
              <a:off x="1259632" y="1203598"/>
              <a:ext cx="6120629" cy="2870929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59046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765079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1530158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2718273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48073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9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9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10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0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  <m:r>
                                    <a:rPr lang="en-US" sz="11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b>
                                  <m:r>
                                    <a:rPr lang="en-US" sz="11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−0.</m:t>
                                  </m:r>
                                  <m:r>
                                    <a:rPr lang="en-US" sz="1100" b="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1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sz="1100" i="1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0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24</m:t>
                                  </m:r>
                                </m:e>
                                <m:sub>
                                  <m:r>
                                    <a:rPr lang="en-US" sz="11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−0.0</m:t>
                                  </m:r>
                                  <m:r>
                                    <a:rPr lang="en-US" sz="1100" b="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  <m:sup>
                                  <m:r>
                                    <a:rPr lang="en-US" sz="11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altLang="zh-CN" sz="1100" i="1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30</m:t>
                                  </m:r>
                                </m:e>
                                <m:sub>
                                  <m:r>
                                    <a:rPr lang="en-US" altLang="zh-CN" sz="11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−0.0</m:t>
                                  </m:r>
                                  <m:r>
                                    <a:rPr lang="en-US" altLang="zh-CN" sz="1100" b="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  <m:sup>
                                  <m:r>
                                    <a:rPr lang="en-US" altLang="zh-CN" sz="11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zh-CN" alt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</a:pP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en-US" alt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16mm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20mm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668857725"/>
                      </a:ext>
                    </a:extLst>
                  </a:tr>
                  <a:tr h="14245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40mm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18614292"/>
                      </a:ext>
                    </a:extLst>
                  </a:tr>
                  <a:tr h="14245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56</a:t>
                          </a:r>
                          <a14:m>
                            <m:oMath xmlns:m="http://schemas.openxmlformats.org/officeDocument/2006/math">
                              <m:r>
                                <a:rPr lang="en-US" sz="1100" i="1" kern="1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±</m:t>
                              </m:r>
                              <m:r>
                                <a:rPr lang="en-US" sz="1100" b="0" i="1" kern="1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0.1</m:t>
                              </m:r>
                            </m:oMath>
                          </a14:m>
                          <a:r>
                            <a:rPr 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 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352765110"/>
                      </a:ext>
                    </a:extLst>
                  </a:tr>
                  <a:tr h="14245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Ra1.6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有一处降级扣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4104743126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倒角</a:t>
                          </a:r>
                          <a:r>
                            <a:rPr lang="en-US" alt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处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有一处不合格扣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91081103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格 4">
                <a:extLst>
                  <a:ext uri="{FF2B5EF4-FFF2-40B4-BE49-F238E27FC236}">
                    <a16:creationId xmlns:a16="http://schemas.microsoft.com/office/drawing/2014/main" id="{B11413E8-58AB-463C-91F3-FDDFA1B4CE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7777081"/>
                  </p:ext>
                </p:extLst>
              </p:nvPr>
            </p:nvGraphicFramePr>
            <p:xfrm>
              <a:off x="1259632" y="1203598"/>
              <a:ext cx="6120629" cy="2870929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59046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765079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1530158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2718273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48073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21681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9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9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45568" marR="45568" marT="0" marB="0" anchor="ctr">
                        <a:blipFill>
                          <a:blip r:embed="rId2"/>
                          <a:stretch>
                            <a:fillRect l="-80478" t="-73585" r="-221116" b="-7264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45568" marR="45568" marT="0" marB="0" anchor="ctr">
                        <a:blipFill>
                          <a:blip r:embed="rId2"/>
                          <a:stretch>
                            <a:fillRect l="-80478" t="-170370" r="-221116" b="-6129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65887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45568" marR="45568" marT="0" marB="0" anchor="ctr">
                        <a:blipFill>
                          <a:blip r:embed="rId2"/>
                          <a:stretch>
                            <a:fillRect l="-80478" t="-239344" r="-221116" b="-4426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en-US" alt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16mm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20mm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668857725"/>
                      </a:ext>
                    </a:extLst>
                  </a:tr>
                  <a:tr h="21681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40mm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18614292"/>
                      </a:ext>
                    </a:extLst>
                  </a:tr>
                  <a:tr h="21681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45568" marR="45568" marT="0" marB="0" anchor="ctr">
                        <a:blipFill>
                          <a:blip r:embed="rId2"/>
                          <a:stretch>
                            <a:fillRect l="-80478" t="-972222" r="-221116" b="-25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352765110"/>
                      </a:ext>
                    </a:extLst>
                  </a:tr>
                  <a:tr h="21681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Ra1.6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有一处降级扣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4104743126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倒角</a:t>
                          </a:r>
                          <a:r>
                            <a:rPr lang="en-US" altLang="zh-CN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100" dirty="0"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处</a:t>
                          </a:r>
                          <a:endParaRPr lang="zh-CN" sz="1100" kern="100" dirty="0"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568" marR="45568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有一处不合格扣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91081103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F0C061E9-2D11-4EEF-97E5-61C2CCE36D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8" y="3867894"/>
            <a:ext cx="1223129" cy="121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71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7495" y="771208"/>
            <a:ext cx="5080000" cy="3371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倒角指令格式及参数含义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203598"/>
            <a:ext cx="4968850" cy="345634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CD0FD0C-20A1-48F8-9106-8680500AF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267521" y="1100365"/>
            <a:ext cx="1202262" cy="140872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518B1A4-4F04-49E6-A590-D0F9D5016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96" y="3856058"/>
            <a:ext cx="1455299" cy="126893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485852" y="725956"/>
            <a:ext cx="6188226" cy="489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15000"/>
              </a:lnSpc>
            </a:pPr>
            <a:r>
              <a:rPr lang="zh-CN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现有零件如图所示，选择合适的走刀路线及刀具，确定工艺参数，完成零件的编程与加工。（毛坯尺寸为Φ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90mm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1203325"/>
            <a:ext cx="5607685" cy="389191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0F48E32-CBF5-4642-B66D-0DB66D9A8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23878"/>
            <a:ext cx="1296701" cy="14196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43666" y="1923803"/>
            <a:ext cx="3816424" cy="755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识识阀芯的结构与作用</a:t>
            </a: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思考加工所用编程指令？</a:t>
            </a:r>
            <a:endParaRPr lang="zh-CN" altLang="en-US" sz="2000" kern="1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576" y="1468177"/>
            <a:ext cx="1872004" cy="220714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47B656A-5AC4-4838-A7A0-04A1867260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72225" y="1635760"/>
            <a:ext cx="250507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已知毛坯尺寸为 </a:t>
            </a:r>
            <a:r>
              <a:rPr lang="en-US" altLang="zh-CN" sz="140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ϕ50×60,</a:t>
            </a:r>
            <a:r>
              <a:rPr lang="zh-CN" altLang="en-US" sz="140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</a:t>
            </a:r>
          </a:p>
          <a:p>
            <a:r>
              <a:rPr lang="zh-CN" altLang="en-US" sz="140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选择合适的刀具及走刀路线</a:t>
            </a:r>
            <a:r>
              <a:rPr lang="en-US" altLang="zh-CN" sz="140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确定工艺参数</a:t>
            </a:r>
            <a:r>
              <a:rPr lang="en-US" altLang="zh-CN" sz="140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编写零件加工程序</a:t>
            </a:r>
            <a:r>
              <a:rPr lang="en-US" altLang="zh-CN" sz="140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完成零件加工与检测。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843558"/>
            <a:ext cx="5418455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632" y="915566"/>
            <a:ext cx="6873240" cy="37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b="1" kern="100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一、</a:t>
            </a:r>
            <a:r>
              <a:rPr lang="zh-CN" altLang="en-US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外圆粗车复合循环指令</a:t>
            </a: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G71</a:t>
            </a:r>
            <a:endParaRPr lang="zh-CN" altLang="zh-CN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491630"/>
            <a:ext cx="5791200" cy="2578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63595"/>
            <a:ext cx="1649730" cy="14585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205" y="771525"/>
            <a:ext cx="6873240" cy="37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b="1" kern="100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一、</a:t>
            </a:r>
            <a:r>
              <a:rPr lang="zh-CN" altLang="en-US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外圆粗车复合循环指令</a:t>
            </a: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G71</a:t>
            </a:r>
            <a:endParaRPr lang="zh-CN" altLang="zh-CN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295" y="1203325"/>
            <a:ext cx="4829175" cy="33197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3395" y="915353"/>
            <a:ext cx="5080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二、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精加工循环指令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G70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1736090"/>
            <a:ext cx="6044565" cy="12579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619481" y="699538"/>
            <a:ext cx="6120680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en-US" altLang="zh-CN" sz="1400" b="1" kern="100" dirty="0"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1.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刀具选择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691425" y="2211541"/>
            <a:ext cx="5012634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1400" b="1" kern="100" dirty="0"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量具选择</a:t>
            </a:r>
            <a:endParaRPr lang="zh-CN" altLang="zh-CN" sz="1400" kern="100" dirty="0">
              <a:solidFill>
                <a:srgbClr val="FF0000"/>
              </a:solidFill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 indent="266700" algn="just">
              <a:lnSpc>
                <a:spcPct val="115000"/>
              </a:lnSpc>
            </a:pPr>
            <a:endParaRPr lang="zh-CN" altLang="zh-CN" sz="1400" kern="100" dirty="0"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773" y="1203598"/>
            <a:ext cx="5765531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773" y="2715766"/>
            <a:ext cx="5765531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770885" y="748710"/>
            <a:ext cx="1731645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装夹示意图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58572" y="2953680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en-US" sz="12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第一次装夹示意图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43235" y="2860879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zh-CN" sz="12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左端轮廓加工示意图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47559" y="4708567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en-US" sz="12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调头装夹示意图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87358" y="4657791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zh-CN" sz="12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右端轮廓加工示意图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645" y="1257935"/>
            <a:ext cx="1894205" cy="1602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90" y="1059815"/>
            <a:ext cx="1701800" cy="171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195" y="3256915"/>
            <a:ext cx="1643380" cy="14535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3845" y="3164205"/>
            <a:ext cx="1964690" cy="14839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444846"/>
              </p:ext>
            </p:extLst>
          </p:nvPr>
        </p:nvGraphicFramePr>
        <p:xfrm>
          <a:off x="971600" y="843558"/>
          <a:ext cx="6757532" cy="39109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5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0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3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9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29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8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48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46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02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346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912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87436">
                <a:tc rowSpan="2"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数控加工工艺卡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零件名称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材料名称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零件数量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436">
                <a:tc gridSpan="5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阀芯</a:t>
                      </a: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钢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设备名称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数控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车床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系统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型号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发那科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夹具名称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三爪卡盘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毛坯尺寸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φ</a:t>
                      </a: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</a:t>
                      </a: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×</a:t>
                      </a: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60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7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工序号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工步内容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刀具号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主轴转速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r/min</a:t>
                      </a: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进给量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mm/r</a:t>
                      </a: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背吃刀量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/mm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备注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753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车削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夹住毛坯外圆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保证伸出长度满足加工要求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车端面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以工件左端面中心点建立工件坐标系。</a:t>
                      </a: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</a:t>
                      </a:r>
                      <a:endParaRPr lang="en-US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sz="11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sz="11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O0001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42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粗、精加工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ϕ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 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外圆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保证精度尺寸和表面粗糙度。</a:t>
                      </a: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1/0.5</a:t>
                      </a:r>
                      <a:endParaRPr lang="en-US" sz="11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O0001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202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调头装夹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ϕ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 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外圆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车端面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控制总长为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56</a:t>
                      </a:r>
                      <a:r>
                        <a:rPr lang="en-US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±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0.1,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以工件右端面中心点建立工件坐标系。</a:t>
                      </a: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</a:t>
                      </a:r>
                      <a:endParaRPr lang="en-US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31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粗、精加工</a:t>
                      </a:r>
                      <a:r>
                        <a:rPr lang="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ϕ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ϕ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外圆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保证精度尺寸和表面粗糙度。</a:t>
                      </a: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sz="11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1/0.5</a:t>
                      </a:r>
                      <a:endParaRPr lang="en-US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71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）拆卸零件，去毛刺。</a:t>
                      </a:r>
                      <a:endParaRPr lang="zh-CN" sz="11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编制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en-US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审核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批准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共</a:t>
                      </a: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1054</Words>
  <Application>Microsoft Office PowerPoint</Application>
  <PresentationFormat>全屏显示(16:9)</PresentationFormat>
  <Paragraphs>245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黑体</vt:lpstr>
      <vt:lpstr>华文宋体</vt:lpstr>
      <vt:lpstr>宋体</vt:lpstr>
      <vt:lpstr>微软雅黑</vt:lpstr>
      <vt:lpstr>Arial</vt:lpstr>
      <vt:lpstr>Calibri</vt:lpstr>
      <vt:lpstr>Cambria Math</vt:lpstr>
      <vt:lpstr>Wingdings</vt:lpstr>
      <vt:lpstr>281TGp_consulting_light</vt:lpstr>
      <vt:lpstr>项目二  轴类零件编程与加工  任务二    阀芯编程与加工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zhang</dc:creator>
  <cp:lastModifiedBy>沈丽华</cp:lastModifiedBy>
  <cp:revision>515</cp:revision>
  <dcterms:created xsi:type="dcterms:W3CDTF">2011-07-07T02:42:00Z</dcterms:created>
  <dcterms:modified xsi:type="dcterms:W3CDTF">2025-08-04T04:59:41Z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2052-12.1.0.21541</vt:lpwstr>
  </property>
</Properties>
</file>