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7" r:id="rId2"/>
    <p:sldId id="279" r:id="rId3"/>
    <p:sldId id="368" r:id="rId4"/>
    <p:sldId id="348" r:id="rId5"/>
    <p:sldId id="369" r:id="rId6"/>
    <p:sldId id="354" r:id="rId7"/>
    <p:sldId id="371" r:id="rId8"/>
    <p:sldId id="370" r:id="rId9"/>
    <p:sldId id="350" r:id="rId10"/>
    <p:sldId id="364" r:id="rId11"/>
    <p:sldId id="351" r:id="rId12"/>
    <p:sldId id="365" r:id="rId13"/>
    <p:sldId id="352" r:id="rId14"/>
    <p:sldId id="353" r:id="rId15"/>
    <p:sldId id="372" r:id="rId16"/>
    <p:sldId id="366" r:id="rId17"/>
    <p:sldId id="367" r:id="rId18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5" autoAdjust="0"/>
  </p:normalViewPr>
  <p:slideViewPr>
    <p:cSldViewPr showGuides="1">
      <p:cViewPr varScale="1">
        <p:scale>
          <a:sx n="96" d="100"/>
          <a:sy n="96" d="100"/>
        </p:scale>
        <p:origin x="420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8" name="图片 7" descr="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597775" y="915670"/>
            <a:ext cx="1136015" cy="11963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8" name="图片 7" descr="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597775" y="915670"/>
            <a:ext cx="1136015" cy="11963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8" name="图片 7" descr="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68260" y="843280"/>
            <a:ext cx="1136015" cy="11963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3" name="图片 2" descr="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560" y="3794760"/>
            <a:ext cx="1136015" cy="11963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8" name="图片 7" descr="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597775" y="915670"/>
            <a:ext cx="1136015" cy="119634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835696" y="1203598"/>
            <a:ext cx="5904656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项目二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轴类零件编程与加工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任务三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手柄</a:t>
            </a: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编程与加工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440" y="987425"/>
            <a:ext cx="4846320" cy="17932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835696" y="835660"/>
            <a:ext cx="1731645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装夹示意图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79222" y="2792390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en-US" sz="12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第一次装夹示意图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59390" y="2780869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zh-CN" sz="12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左端轮廓加工示意图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79334" y="4516162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en-US" sz="12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调头装夹示意图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58428" y="4516186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zh-CN" sz="12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右端轮廓加工示意图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340" y="3107055"/>
            <a:ext cx="4799965" cy="12579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738868"/>
              </p:ext>
            </p:extLst>
          </p:nvPr>
        </p:nvGraphicFramePr>
        <p:xfrm>
          <a:off x="1198845" y="850144"/>
          <a:ext cx="7612122" cy="39941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33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29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084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22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24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9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401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039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87436">
                <a:tc rowSpan="2"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数控加工工艺卡</a:t>
                      </a:r>
                      <a:endParaRPr lang="zh-CN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零件名称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材料名称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零件数量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436">
                <a:tc gridSpan="5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手柄</a:t>
                      </a: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钢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设备名称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数控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车床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系统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型号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发那科</a:t>
                      </a:r>
                      <a:endParaRPr lang="zh-CN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夹具名称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三爪卡盘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毛坯尺寸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φ</a:t>
                      </a:r>
                      <a:r>
                        <a:rPr lang="en-US" alt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×</a:t>
                      </a:r>
                      <a:r>
                        <a:rPr lang="en-US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82</a:t>
                      </a:r>
                      <a:endParaRPr lang="zh-CN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7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工序号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工步内容</a:t>
                      </a:r>
                      <a:endParaRPr lang="zh-CN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刀具号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主轴转速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r/min</a:t>
                      </a: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进给量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mm/r</a:t>
                      </a: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背吃刀量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/mm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备注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753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车削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en-US" altLang="zh-CN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夹住毛坯外圆</a:t>
                      </a:r>
                      <a:r>
                        <a:rPr lang="en-US" altLang="zh-CN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保证伸出长度满足加工要求</a:t>
                      </a:r>
                      <a:r>
                        <a:rPr lang="en-US" altLang="zh-CN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车端面</a:t>
                      </a:r>
                      <a:r>
                        <a:rPr lang="en-US" altLang="zh-CN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以工件左端面中心点建立工件坐标系。</a:t>
                      </a: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</a:t>
                      </a:r>
                      <a:endParaRPr lang="en-US" sz="12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sz="12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zh-CN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sz="12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O0001</a:t>
                      </a:r>
                      <a:endParaRPr lang="en-US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42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粗、精加工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ϕ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12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、</a:t>
                      </a:r>
                      <a:r>
                        <a:rPr lang="en-US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ϕ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15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、</a:t>
                      </a:r>
                      <a:r>
                        <a:rPr lang="en-US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ϕ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外圆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保证精度尺寸和表面粗糙度。</a:t>
                      </a: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sz="12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sz="12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1/0.5</a:t>
                      </a:r>
                      <a:endParaRPr lang="en-US" sz="12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O0001</a:t>
                      </a:r>
                      <a:endParaRPr lang="en-US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202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调头装夹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ϕ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外圆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车端面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控制总长为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80,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以工件右端面中心点建立工件坐标系。</a:t>
                      </a: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</a:t>
                      </a:r>
                      <a:endParaRPr lang="en-US" sz="12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sz="12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zh-CN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sz="12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31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粗、精加工</a:t>
                      </a:r>
                      <a:r>
                        <a:rPr 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圆弧面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保证</a:t>
                      </a:r>
                      <a:r>
                        <a:rPr lang="en-US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ϕ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alt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精度尺寸和表面粗糙度。</a:t>
                      </a: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sz="12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sz="12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1/0.5</a:t>
                      </a:r>
                      <a:endParaRPr lang="en-US" sz="12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71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sz="12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）拆卸零件，去毛刺。</a:t>
                      </a:r>
                      <a:endParaRPr lang="zh-CN" sz="12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编制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审核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批准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sz="1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共</a:t>
                      </a:r>
                      <a:r>
                        <a:rPr lang="en-US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59632" y="783599"/>
            <a:ext cx="3096344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加工参考程序（左端）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15407" y="784304"/>
            <a:ext cx="23768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心轴加工参考程序（右端</a:t>
            </a:r>
            <a:r>
              <a:rPr lang="zh-CN" altLang="zh-CN" sz="12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79295" y="1059815"/>
          <a:ext cx="1362710" cy="4094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zh-CN" sz="900" kern="100">
                        <a:solidFill>
                          <a:schemeClr val="tx1"/>
                        </a:solidFill>
                        <a:effectLst/>
                        <a:latin typeface="华文宋体" panose="02010600040101010101" charset="-122"/>
                        <a:ea typeface="华文宋体" panose="02010600040101010101" charset="-122"/>
                        <a:cs typeface="Times New Roman" panose="02020603050405020304" pitchFamily="18" charset="0"/>
                      </a:endParaRPr>
                    </a:p>
                  </a:txBody>
                  <a:tcPr marL="35189" marR="35189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95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O0001</a:t>
                      </a:r>
                      <a:r>
                        <a:rPr lang="zh-CN" altLang="en-US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T0101;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M04 S800;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G00 G42 X26. Z5. M08;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G71 U1. R1.;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G71 P10 Q20 U1. W0 F0.2;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N10 G00 X8.;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G01 X10. Z0;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X12. Z-1.;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Z-12.;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X15.;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Z-27.;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X21.;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N20 Z-35.;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G00 Z20. M09</a:t>
                      </a:r>
                      <a:r>
                        <a:rPr lang="zh-CN" altLang="en-US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M00;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T0101;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M04 S1000;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G00 G42 X26. Z5. M08;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G70 P10 Q20 F0.1;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G40 G00 Z50. M09;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M05</a:t>
                      </a:r>
                      <a:r>
                        <a:rPr lang="zh-CN" altLang="en-US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T0100</a:t>
                      </a:r>
                      <a:r>
                        <a:rPr lang="zh-CN" altLang="en-US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M30</a:t>
                      </a:r>
                      <a:r>
                        <a:rPr lang="zh-CN" altLang="en-US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</a:txBody>
                  <a:tcPr marL="35189" marR="35189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华文宋体" panose="02010600040101010101" charset="-122"/>
                        <a:ea typeface="华文宋体" panose="02010600040101010101" charset="-122"/>
                        <a:cs typeface="华文宋体" panose="02010600040101010101" charset="-122"/>
                      </a:endParaRPr>
                    </a:p>
                  </a:txBody>
                  <a:tcPr marL="35189" marR="35189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859655" y="1131570"/>
            <a:ext cx="15030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O0002</a:t>
            </a:r>
            <a:r>
              <a:rPr lang="zh-CN" alt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T0101;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M04 S800;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G00 X26. Z5. M08;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G73 U12.R12;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G73 P10 Q20 U1. W0 F0.2;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N10 G00 X-2;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G01 X0 Z0;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G03 X6.46 Z-1.64 R4.;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G03 X16.01 Z-27. R30.;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G02 X21. Z-47. R27.;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G01 X23. Z-48.;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N20 X26.;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G00 Z20. M09</a:t>
            </a:r>
            <a:r>
              <a:rPr lang="zh-CN" alt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M00;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T0101;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M04 S1000;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G00 G42 X26. Z5. M08;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G70 P10 Q20 F0.1;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G40 G00 Z50. M09;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M05</a:t>
            </a:r>
            <a:r>
              <a:rPr lang="zh-CN" alt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T0100</a:t>
            </a:r>
            <a:r>
              <a:rPr lang="zh-CN" alt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M30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900" b="1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835696" y="915566"/>
            <a:ext cx="5182235" cy="2042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加工准备</a:t>
            </a:r>
            <a:endParaRPr lang="en-US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零件加工</a:t>
            </a:r>
            <a:endParaRPr lang="en-US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调出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O0001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加工零件左端外圆达到尺寸要求。</a:t>
            </a: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调头装夹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调出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O0002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粗、精加工外圆达到尺寸要求。</a:t>
            </a: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拆卸零件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去毛刺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清扫机床。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498912-C261-422E-BB67-8DEE28658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3219822"/>
            <a:ext cx="2815233" cy="16289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684120B-6B95-4B16-B099-17FA97BCD50E}"/>
              </a:ext>
            </a:extLst>
          </p:cNvPr>
          <p:cNvSpPr txBox="1"/>
          <p:nvPr/>
        </p:nvSpPr>
        <p:spPr>
          <a:xfrm>
            <a:off x="323527" y="1995686"/>
            <a:ext cx="720080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测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评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8F7A4C7-949C-4662-9B49-FA5404C8F3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136930"/>
              </p:ext>
            </p:extLst>
          </p:nvPr>
        </p:nvGraphicFramePr>
        <p:xfrm>
          <a:off x="1331640" y="1059582"/>
          <a:ext cx="6264696" cy="3653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val="165898903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74207916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3862693656"/>
                    </a:ext>
                  </a:extLst>
                </a:gridCol>
                <a:gridCol w="2916139">
                  <a:extLst>
                    <a:ext uri="{9D8B030D-6E8A-4147-A177-3AD203B41FA5}">
                      <a16:colId xmlns:a16="http://schemas.microsoft.com/office/drawing/2014/main" val="3991627493"/>
                    </a:ext>
                  </a:extLst>
                </a:gridCol>
                <a:gridCol w="468237">
                  <a:extLst>
                    <a:ext uri="{9D8B030D-6E8A-4147-A177-3AD203B41FA5}">
                      <a16:colId xmlns:a16="http://schemas.microsoft.com/office/drawing/2014/main" val="882122406"/>
                    </a:ext>
                  </a:extLst>
                </a:gridCol>
              </a:tblGrid>
              <a:tr h="2352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评价项目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评价内容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评价要求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配分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405317348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职业素养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规范着装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规范穿戴好工作服、工作帽和工作鞋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520429401"/>
                  </a:ext>
                </a:extLst>
              </a:tr>
              <a:tr h="422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安全纪律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坚决服从指挥，严格遵守实训纪律和操作员规程，消除一切安全隐患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8587263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工量具整理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按顺序分类规范摆放，做好维护与清点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242177709"/>
                  </a:ext>
                </a:extLst>
              </a:tr>
              <a:tr h="235288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工艺制定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780597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760943619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2460747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0309475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程序编制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7818452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434958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97194659"/>
                  </a:ext>
                </a:extLst>
              </a:tr>
              <a:tr h="354586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机床操作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60539332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966764432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25854619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9EC31CF3-C9B2-41A3-BA73-AF91C7985F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8" y="3938560"/>
            <a:ext cx="1184379" cy="117615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684120B-6B95-4B16-B099-17FA97BCD50E}"/>
              </a:ext>
            </a:extLst>
          </p:cNvPr>
          <p:cNvSpPr txBox="1"/>
          <p:nvPr/>
        </p:nvSpPr>
        <p:spPr>
          <a:xfrm>
            <a:off x="395536" y="1635646"/>
            <a:ext cx="720080" cy="1755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测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评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格 4">
                <a:extLst>
                  <a:ext uri="{FF2B5EF4-FFF2-40B4-BE49-F238E27FC236}">
                    <a16:creationId xmlns:a16="http://schemas.microsoft.com/office/drawing/2014/main" id="{0BBB937C-8EF4-43B6-9D0F-4716074A657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2295101"/>
                  </p:ext>
                </p:extLst>
              </p:nvPr>
            </p:nvGraphicFramePr>
            <p:xfrm>
              <a:off x="1403648" y="1238473"/>
              <a:ext cx="6120629" cy="3132199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59046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765079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1530158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2718273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48073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9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9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e>
                                <m:sub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−0.018</m:t>
                                  </m:r>
                                </m:sub>
                                <m:sup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15</m:t>
                                  </m:r>
                                </m:e>
                                <m:sub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−0.018</m:t>
                                  </m:r>
                                </m:sub>
                                <m:sup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21mm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18</m:t>
                                  </m:r>
                                </m:e>
                                <m:sub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−0.018</m:t>
                                  </m:r>
                                </m:sub>
                                <m:sup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12mm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668857725"/>
                      </a:ext>
                    </a:extLst>
                  </a:tr>
                  <a:tr h="394393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27mm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18614292"/>
                      </a:ext>
                    </a:extLst>
                  </a:tr>
                  <a:tr h="267632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0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80</m:t>
                                  </m:r>
                                </m:e>
                                <m:sub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−0.1</m:t>
                                  </m:r>
                                </m:sub>
                                <m:sup>
                                  <m:r>
                                    <a:rPr lang="en-US" sz="1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 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352765110"/>
                      </a:ext>
                    </a:extLst>
                  </a:tr>
                  <a:tr h="288032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Ra1.6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有一外降级，扣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4104743126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倒角</a:t>
                          </a:r>
                          <a:r>
                            <a:rPr lang="en-US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C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不合格全扣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91081103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格 4">
                <a:extLst>
                  <a:ext uri="{FF2B5EF4-FFF2-40B4-BE49-F238E27FC236}">
                    <a16:creationId xmlns:a16="http://schemas.microsoft.com/office/drawing/2014/main" id="{0BBB937C-8EF4-43B6-9D0F-4716074A657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2295101"/>
                  </p:ext>
                </p:extLst>
              </p:nvPr>
            </p:nvGraphicFramePr>
            <p:xfrm>
              <a:off x="1403648" y="1238473"/>
              <a:ext cx="6120629" cy="3132199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59046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765079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1530158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2718273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48073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21681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9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9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45568" marR="45568" marT="0" marB="0" anchor="ctr">
                        <a:blipFill>
                          <a:blip r:embed="rId2"/>
                          <a:stretch>
                            <a:fillRect l="-80478" t="-73585" r="-221116" b="-8075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45568" marR="45568" marT="0" marB="0" anchor="ctr">
                        <a:blipFill>
                          <a:blip r:embed="rId2"/>
                          <a:stretch>
                            <a:fillRect l="-80478" t="-170370" r="-221116" b="-6925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21mm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45568" marR="45568" marT="0" marB="0" anchor="ctr">
                        <a:blipFill>
                          <a:blip r:embed="rId2"/>
                          <a:stretch>
                            <a:fillRect l="-80478" t="-370370" r="-221116" b="-4925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12mm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668857725"/>
                      </a:ext>
                    </a:extLst>
                  </a:tr>
                  <a:tr h="394393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27mm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18614292"/>
                      </a:ext>
                    </a:extLst>
                  </a:tr>
                  <a:tr h="267632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45568" marR="45568" marT="0" marB="0" anchor="ctr">
                        <a:blipFill>
                          <a:blip r:embed="rId2"/>
                          <a:stretch>
                            <a:fillRect l="-80478" t="-845455" r="-221116" b="-236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352765110"/>
                      </a:ext>
                    </a:extLst>
                  </a:tr>
                  <a:tr h="288032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Ra1.6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有一外降级，扣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4104743126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倒角</a:t>
                          </a:r>
                          <a:r>
                            <a:rPr lang="en-US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C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不合格全扣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91081103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AA23ECEB-BE09-44A5-9000-F06955A415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7894"/>
            <a:ext cx="1184379" cy="117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116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5736" y="843558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圆弧过渡指令格式及参数含义</a:t>
            </a:r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C1B7A8A-1E49-4340-9C37-3FAF72E13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1335161"/>
            <a:ext cx="5080000" cy="369396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EF31C08-F2CB-4898-844C-015928117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31309"/>
            <a:ext cx="1950801" cy="170098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485852" y="725956"/>
            <a:ext cx="6188226" cy="556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15000"/>
              </a:lnSpc>
            </a:pPr>
            <a:r>
              <a:rPr lang="zh-CN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现有零件如图所示，选择合适的走刀路线及刀具，确定工艺参数，完成零件的编程与加工。（毛坯尺寸为Φ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60mm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95E5B7B-E558-4CAA-B6DD-9F767FA44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5" y="1347970"/>
            <a:ext cx="4938559" cy="345602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C06A659-08D8-46D6-A198-8885AE953D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23878"/>
            <a:ext cx="1296701" cy="14196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53890" y="1924050"/>
            <a:ext cx="4006215" cy="1108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 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识识圆弧曲面零件特征</a:t>
            </a: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 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思考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编制圆弧曲面轮廓加工程序指令？</a:t>
            </a: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690" y="1347614"/>
            <a:ext cx="1828800" cy="2222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0D2CE76-A0BC-401E-9490-7BA889C669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72225" y="1635760"/>
            <a:ext cx="250507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已知毛坯尺寸为 </a:t>
            </a:r>
            <a:r>
              <a:rPr lang="en-US" altLang="zh-CN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ϕ25×82,</a:t>
            </a: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 </a:t>
            </a:r>
          </a:p>
          <a:p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选择合适的刀具及走刀路线</a:t>
            </a:r>
            <a:r>
              <a:rPr lang="en-US" altLang="zh-CN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确定工艺参数</a:t>
            </a:r>
            <a:r>
              <a:rPr lang="en-US" altLang="zh-CN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编写零件加工程序</a:t>
            </a:r>
            <a:r>
              <a:rPr lang="en-US" altLang="zh-CN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完成零件加工与检测。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60" y="987425"/>
            <a:ext cx="5509895" cy="38144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205" y="843280"/>
            <a:ext cx="6873240" cy="37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b="1" kern="100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一、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  </a:t>
            </a: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G02</a:t>
            </a:r>
            <a:r>
              <a:rPr lang="zh-CN" altLang="en-US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、</a:t>
            </a: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G03</a:t>
            </a:r>
            <a:r>
              <a:rPr lang="zh-CN" altLang="en-US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指令格式、参数含议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1452245"/>
            <a:ext cx="6087745" cy="22390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205" y="771525"/>
            <a:ext cx="6873240" cy="37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b="1" kern="100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二、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   </a:t>
            </a: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G41</a:t>
            </a:r>
            <a:r>
              <a:rPr lang="zh-CN" altLang="en-US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、</a:t>
            </a: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G42</a:t>
            </a:r>
            <a:r>
              <a:rPr lang="zh-CN" altLang="en-US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和</a:t>
            </a: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G40</a:t>
            </a:r>
            <a:r>
              <a:rPr lang="zh-CN" altLang="en-US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指令格式、参数含义及使用说明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95" y="1275715"/>
            <a:ext cx="5567680" cy="30340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2458" y="1191199"/>
            <a:ext cx="2556453" cy="2950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G41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、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G42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的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  <a:sym typeface="+mn-ea"/>
              </a:rPr>
              <a:t>补偿方向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判别方法</a:t>
            </a:r>
            <a:r>
              <a:rPr lang="en-US" altLang="zh-CN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</a:t>
            </a:r>
            <a:r>
              <a: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）根据右手直角笛卡尔坐标系原则判定出不在加工平面的第三坐标轴。</a:t>
            </a:r>
            <a:endParaRPr lang="en-US" altLang="zh-CN" sz="1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</a:t>
            </a:r>
            <a:r>
              <a: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）从该轴的正方向往负方向看刀具运动轨迹。</a:t>
            </a:r>
            <a:endParaRPr lang="en-US" altLang="zh-CN" sz="1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3</a:t>
            </a:r>
            <a:r>
              <a: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）沿着刀具前进方向看</a:t>
            </a:r>
            <a:r>
              <a:rPr lang="en-US" altLang="zh-CN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若刀具在前进轨迹方向左侧为</a:t>
            </a:r>
            <a:r>
              <a:rPr lang="en-US" altLang="zh-CN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G41</a:t>
            </a:r>
            <a:r>
              <a: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左补偿</a:t>
            </a:r>
            <a:r>
              <a:rPr lang="en-US" altLang="zh-CN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,</a:t>
            </a:r>
            <a:r>
              <a:rPr lang="zh-CN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反之则为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  <a:sym typeface="+mn-ea"/>
              </a:rPr>
              <a:t>G42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  <a:sym typeface="+mn-ea"/>
              </a:rPr>
              <a:t>右补偿。</a:t>
            </a:r>
            <a:endParaRPr lang="zh-CN" sz="1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904" y="1491629"/>
            <a:ext cx="4279900" cy="2349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75856" y="939447"/>
            <a:ext cx="180213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车刀刀尖方位号</a:t>
            </a:r>
            <a:endParaRPr lang="zh-CN" sz="1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435" y="1419622"/>
            <a:ext cx="5739130" cy="26168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91865" y="3939540"/>
            <a:ext cx="180213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1600" b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车刀刀尖方位号</a:t>
            </a:r>
            <a:endParaRPr lang="zh-CN" sz="1600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7104" y="849821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三、固定形状粗加工循环指令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G73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1347470"/>
            <a:ext cx="5088890" cy="32175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187624" y="699538"/>
            <a:ext cx="6120680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en-US" altLang="zh-CN" sz="1400" b="1" kern="100" dirty="0"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1.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刀具选择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59632" y="2206689"/>
            <a:ext cx="5012634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1400" b="1" kern="100" dirty="0"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量具选择</a:t>
            </a:r>
            <a:endParaRPr lang="zh-CN" altLang="zh-CN" sz="1400" kern="100" dirty="0">
              <a:solidFill>
                <a:srgbClr val="FF0000"/>
              </a:solidFill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 indent="266700" algn="just">
              <a:lnSpc>
                <a:spcPct val="115000"/>
              </a:lnSpc>
            </a:pPr>
            <a:endParaRPr lang="zh-CN" altLang="zh-CN" sz="1400" kern="100" dirty="0"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200225"/>
            <a:ext cx="5711190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322" y="2643758"/>
            <a:ext cx="5977470" cy="14795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107*307"/>
  <p:tag name="TABLE_ENDDRAG_RECT" val="155*83*107*30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1137</Words>
  <Application>Microsoft Office PowerPoint</Application>
  <PresentationFormat>全屏显示(16:9)</PresentationFormat>
  <Paragraphs>251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黑体</vt:lpstr>
      <vt:lpstr>华文宋体</vt:lpstr>
      <vt:lpstr>宋体</vt:lpstr>
      <vt:lpstr>微软雅黑</vt:lpstr>
      <vt:lpstr>Arial</vt:lpstr>
      <vt:lpstr>Calibri</vt:lpstr>
      <vt:lpstr>Cambria Math</vt:lpstr>
      <vt:lpstr>Wingdings</vt:lpstr>
      <vt:lpstr>281TGp_consulting_light</vt:lpstr>
      <vt:lpstr>项目二   轴类零件编程与加工  任务三    手柄编程与加工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zhang</dc:creator>
  <cp:lastModifiedBy>沈丽华</cp:lastModifiedBy>
  <cp:revision>544</cp:revision>
  <dcterms:created xsi:type="dcterms:W3CDTF">2011-07-07T02:42:00Z</dcterms:created>
  <dcterms:modified xsi:type="dcterms:W3CDTF">2025-08-04T04:59:12Z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2052-12.1.0.21915</vt:lpwstr>
  </property>
</Properties>
</file>