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7" r:id="rId2"/>
    <p:sldId id="279" r:id="rId3"/>
    <p:sldId id="368" r:id="rId4"/>
    <p:sldId id="348" r:id="rId5"/>
    <p:sldId id="372" r:id="rId6"/>
    <p:sldId id="373" r:id="rId7"/>
    <p:sldId id="375" r:id="rId8"/>
    <p:sldId id="369" r:id="rId9"/>
    <p:sldId id="354" r:id="rId10"/>
    <p:sldId id="376" r:id="rId11"/>
    <p:sldId id="377" r:id="rId12"/>
    <p:sldId id="350" r:id="rId13"/>
    <p:sldId id="351" r:id="rId14"/>
    <p:sldId id="365" r:id="rId15"/>
    <p:sldId id="352" r:id="rId16"/>
    <p:sldId id="353" r:id="rId17"/>
    <p:sldId id="366" r:id="rId18"/>
    <p:sldId id="367" r:id="rId19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8" autoAdjust="0"/>
  </p:normalViewPr>
  <p:slideViewPr>
    <p:cSldViewPr showGuides="1">
      <p:cViewPr varScale="1">
        <p:scale>
          <a:sx n="95" d="100"/>
          <a:sy n="95" d="100"/>
        </p:scale>
        <p:origin x="460" y="-1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23898C1-97E7-4162-8EEF-36FB205E190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17765" y="742712"/>
            <a:ext cx="1304273" cy="13644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53AE3C9-1153-4056-A504-53D18980011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17765" y="742712"/>
            <a:ext cx="1304273" cy="13644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01CECEE-DDA2-4174-B007-5B5A5FFDE16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17765" y="742712"/>
            <a:ext cx="1304273" cy="13644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651EA7D-287D-4E45-B213-5B29F10380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086" y="3225443"/>
            <a:ext cx="1651948" cy="17281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053A2B4-D412-48EA-BA47-1DEABDC48A0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17765" y="742712"/>
            <a:ext cx="1304273" cy="13644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套类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任务一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衬套</a:t>
            </a: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1247845" y="1131590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五、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端面啄式钻孔循环指令 </a:t>
            </a:r>
            <a:r>
              <a:rPr lang="en-US" altLang="zh-CN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G74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54DA889-7549-4B8A-AB3E-CAD8A8DC1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131590"/>
            <a:ext cx="3290211" cy="37078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7E8D3C4-FD16-4FB7-815A-3A9852433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82" y="2108676"/>
            <a:ext cx="4050723" cy="4630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D4766FC-FD84-4CAA-B2DE-8F3830F0E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572" y="3044133"/>
            <a:ext cx="4046733" cy="117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83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1247845" y="1131590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五、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端面啄式钻孔循环指令 </a:t>
            </a:r>
            <a:r>
              <a:rPr lang="en-US" altLang="zh-CN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G74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69AEEE4-9575-48F8-ACA1-A780E18A0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563638"/>
            <a:ext cx="5248820" cy="301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75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619481" y="910547"/>
            <a:ext cx="6120680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683973" y="2129661"/>
            <a:ext cx="5012634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endParaRPr lang="zh-CN" altLang="zh-CN" sz="14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1A8A360-31D2-43C3-A44A-39C710891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498532"/>
            <a:ext cx="4876800" cy="3714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4F91EC4-C8FE-4A75-A7D5-E4D14C423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684" y="2764411"/>
            <a:ext cx="5904465" cy="100952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DEE4C55-4470-4643-BAEC-5E14938F8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771550"/>
            <a:ext cx="3421553" cy="42277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691680" y="1059582"/>
            <a:ext cx="6541256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1400" kern="100" dirty="0"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麻花钻钻通孔参考程序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（本次任务仅完成“用麻花钻钻通孔”工步内容）：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A73C80-ACD4-4627-98AB-81EE08268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1491630"/>
            <a:ext cx="4962525" cy="15335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1E7DDEE-7B86-467B-8A80-927B5BC2A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787" y="3025155"/>
            <a:ext cx="4943475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35696" y="987574"/>
            <a:ext cx="5182235" cy="1547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加工准备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零件加工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调出 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O0003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完成衬套内孔的粗加工（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本次任务仅完成“用麻花钻钻通孔”工步内容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2859782"/>
            <a:ext cx="2815233" cy="16289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5576" y="1795361"/>
            <a:ext cx="45719" cy="2038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32DC8B7-8F40-4AE4-BC7D-5AF9706989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9486" y="774806"/>
            <a:ext cx="4538063" cy="399245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29283C9-56FA-41BC-9F72-9143225036F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" y="3867894"/>
            <a:ext cx="1184379" cy="117615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411760" y="699542"/>
            <a:ext cx="331236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平端面车削单一循环指令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）平端面车削单一循环指令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pl-PL" sz="1400" dirty="0">
                <a:latin typeface="宋体" pitchFamily="2" charset="-122"/>
                <a:ea typeface="宋体" pitchFamily="2" charset="-122"/>
              </a:rPr>
              <a:t>格式</a:t>
            </a:r>
            <a:r>
              <a:rPr lang="pl-PL" altLang="zh-CN" sz="1400" dirty="0">
                <a:latin typeface="宋体" pitchFamily="2" charset="-122"/>
                <a:ea typeface="宋体" pitchFamily="2" charset="-122"/>
              </a:rPr>
              <a:t>:G94X(U)</a:t>
            </a:r>
            <a:r>
              <a:rPr lang="pl-PL" altLang="zh-CN" sz="1400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1400" u="sng" dirty="0">
                <a:latin typeface="宋体" pitchFamily="2" charset="-122"/>
                <a:ea typeface="宋体" pitchFamily="2" charset="-122"/>
              </a:rPr>
              <a:t>  </a:t>
            </a:r>
            <a:r>
              <a:rPr lang="pl-PL" altLang="zh-CN" sz="1400" dirty="0">
                <a:latin typeface="宋体" pitchFamily="2" charset="-122"/>
                <a:ea typeface="宋体" pitchFamily="2" charset="-122"/>
              </a:rPr>
              <a:t>Z(W)</a:t>
            </a:r>
            <a:r>
              <a:rPr lang="en-US" altLang="zh-CN" sz="1400" u="sng" dirty="0">
                <a:latin typeface="宋体" pitchFamily="2" charset="-122"/>
                <a:ea typeface="宋体" pitchFamily="2" charset="-122"/>
              </a:rPr>
              <a:t>  </a:t>
            </a:r>
            <a:r>
              <a:rPr lang="pl-PL" altLang="zh-CN" sz="1400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pl-PL" altLang="zh-CN" sz="1400" dirty="0">
                <a:latin typeface="宋体" pitchFamily="2" charset="-122"/>
                <a:ea typeface="宋体" pitchFamily="2" charset="-122"/>
              </a:rPr>
              <a:t>F</a:t>
            </a:r>
            <a:r>
              <a:rPr lang="en-US" altLang="zh-CN" sz="1400" u="sng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；</a:t>
            </a:r>
            <a:r>
              <a:rPr lang="pl-PL" altLang="zh-CN" sz="1400" dirty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zh-CN" altLang="en-US" sz="1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）锥面车削单一循环指令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pl-PL" sz="1400" dirty="0">
                <a:latin typeface="宋体" pitchFamily="2" charset="-122"/>
                <a:ea typeface="宋体" pitchFamily="2" charset="-122"/>
              </a:rPr>
              <a:t>格式</a:t>
            </a:r>
            <a:r>
              <a:rPr lang="pl-PL" altLang="zh-CN" sz="1400" dirty="0">
                <a:latin typeface="宋体" pitchFamily="2" charset="-122"/>
                <a:ea typeface="宋体" pitchFamily="2" charset="-122"/>
              </a:rPr>
              <a:t>:G94X(U)</a:t>
            </a:r>
            <a:r>
              <a:rPr lang="en-US" altLang="zh-CN" sz="1400" u="sng" dirty="0">
                <a:latin typeface="宋体" pitchFamily="2" charset="-122"/>
                <a:ea typeface="宋体" pitchFamily="2" charset="-122"/>
              </a:rPr>
              <a:t>  </a:t>
            </a:r>
            <a:r>
              <a:rPr lang="pl-PL" altLang="zh-CN" sz="1400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pl-PL" altLang="zh-CN" sz="1400" dirty="0">
                <a:latin typeface="宋体" pitchFamily="2" charset="-122"/>
                <a:ea typeface="宋体" pitchFamily="2" charset="-122"/>
              </a:rPr>
              <a:t>Z(W)</a:t>
            </a:r>
            <a:r>
              <a:rPr lang="en-US" altLang="zh-CN" sz="1400" u="sng" dirty="0">
                <a:latin typeface="宋体" pitchFamily="2" charset="-122"/>
                <a:ea typeface="宋体" pitchFamily="2" charset="-122"/>
              </a:rPr>
              <a:t>  </a:t>
            </a:r>
            <a:r>
              <a:rPr lang="pl-PL" altLang="zh-CN" sz="1400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1400" u="sng" dirty="0">
                <a:latin typeface="宋体" pitchFamily="2" charset="-122"/>
                <a:ea typeface="宋体" pitchFamily="2" charset="-122"/>
              </a:rPr>
              <a:t>   </a:t>
            </a:r>
            <a:r>
              <a:rPr lang="pl-PL" altLang="zh-CN" sz="1400" dirty="0">
                <a:latin typeface="宋体" pitchFamily="2" charset="-122"/>
                <a:ea typeface="宋体" pitchFamily="2" charset="-122"/>
              </a:rPr>
              <a:t>F</a:t>
            </a:r>
            <a:r>
              <a:rPr lang="pl-PL" altLang="zh-CN" sz="1400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1400" u="sng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；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恒线切削速度功能指令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G96</a:t>
            </a: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端面车削粗加工复合循环指令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G72</a:t>
            </a:r>
          </a:p>
          <a:p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1C75B49-83E8-477E-A6FC-BF7B0B430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3147814"/>
            <a:ext cx="4104455" cy="8520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0D142F0-5648-44B5-A2C2-C3A8BCFB8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4434242"/>
            <a:ext cx="4539977" cy="5248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8F8A596-9265-4FFF-9E2A-ABDFCD200F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3359013"/>
            <a:ext cx="1944216" cy="169523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85852" y="725956"/>
            <a:ext cx="6188226" cy="713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15000"/>
              </a:lnSpc>
            </a:pP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现有定位轴套零件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已知毛坯尺寸为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ϕ50×55mm,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零件材料为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钢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外圆尺寸标注有公差要求和表面粗糙度要求。要求选用数控车床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选择合适的走刀路线及刀具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确定工艺参数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编写零件加工程序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完成零件加工。</a:t>
            </a:r>
          </a:p>
        </p:txBody>
      </p:sp>
      <p:pic>
        <p:nvPicPr>
          <p:cNvPr id="2" name="图片 1" descr="upload_post_object_v2_40424350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44292"/>
            <a:ext cx="1278147" cy="139923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7179716-0559-4FD5-A899-B3EAC75B5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375617"/>
            <a:ext cx="5217068" cy="37678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4139" y="2320904"/>
            <a:ext cx="3280931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认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识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套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类零件特征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思考工艺制定、程序编制、零件加工？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8D225D4-4048-44EE-B5C1-BABDCCFE45D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3" t="9912" r="11607" b="20709"/>
          <a:stretch>
            <a:fillRect/>
          </a:stretch>
        </p:blipFill>
        <p:spPr>
          <a:xfrm>
            <a:off x="2484119" y="1489758"/>
            <a:ext cx="1511817" cy="138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FBD59AE-FFD2-4B44-8BC7-D28F2A62F2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1585" y="2939705"/>
            <a:ext cx="1651948" cy="17281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38488" y="1563638"/>
            <a:ext cx="25050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衬套已经完成了外圆的粗、精加工，本任务重点是运用端面啄式钻孔循环指令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G74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完成内孔加工的前一道加工工序，即</a:t>
            </a:r>
            <a:r>
              <a:rPr lang="zh-CN" altLang="en-US" sz="1400" b="1" dirty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钻孔加工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。要求选用数控车床，选择合适的走刀路线及刀具、确定工艺参数，编写零件加工程序，完成零件加工。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B368C2-3803-47F8-8F9D-297A5B031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987574"/>
            <a:ext cx="5241938" cy="37958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一、</a:t>
            </a:r>
            <a:r>
              <a:rPr lang="en-US" altLang="zh-CN" sz="1600" b="1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 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麻花钻的组成部分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84F8210-4F3B-4F81-9495-27567970F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275606"/>
            <a:ext cx="5282356" cy="208264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5B0A1F3-8E87-4557-BBF2-1B6B86CFB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391876"/>
            <a:ext cx="83534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632" y="1027989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二、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麻花钻的装夹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53FBBC-04C2-4CF6-8BAB-5576567269E7}"/>
              </a:ext>
            </a:extLst>
          </p:cNvPr>
          <p:cNvSpPr txBox="1"/>
          <p:nvPr/>
        </p:nvSpPr>
        <p:spPr>
          <a:xfrm>
            <a:off x="1475656" y="3387650"/>
            <a:ext cx="26440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直柄麻花钻通过辅助工具——钻夹头装夹后再装到机床上。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B0CBBB-B0F6-46AA-99E0-078502941F33}"/>
              </a:ext>
            </a:extLst>
          </p:cNvPr>
          <p:cNvSpPr txBox="1"/>
          <p:nvPr/>
        </p:nvSpPr>
        <p:spPr>
          <a:xfrm>
            <a:off x="5256898" y="3507854"/>
            <a:ext cx="24422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锥柄麻花钻可以直接地或通过过渡套和机床联接。</a:t>
            </a:r>
            <a:endParaRPr lang="zh-CN" altLang="en-US" sz="1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5F54C6D-CB91-4E92-AFFC-C4F44B076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592719"/>
            <a:ext cx="2266855" cy="168972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86BD866-9BF1-4F24-9791-98B3D5F6D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6310" y="1718586"/>
            <a:ext cx="2843386" cy="156386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205" y="771525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三、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钻孔时切削用量和切削液的选择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D534499-4671-45AF-8E0A-ACD9DA66F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205" y="1252029"/>
            <a:ext cx="5788837" cy="38757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47845" y="1131590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三、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钻孔时切削用量和切削液的选择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A4C4B0C-87D5-476D-9BCC-453975390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204" y="1749104"/>
            <a:ext cx="7274341" cy="170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487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22F526E-7773-4066-90D0-F7D4CFA894A9}"/>
              </a:ext>
            </a:extLst>
          </p:cNvPr>
          <p:cNvSpPr txBox="1"/>
          <p:nvPr/>
        </p:nvSpPr>
        <p:spPr>
          <a:xfrm>
            <a:off x="1247845" y="1131590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四、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麻花钻试切法对刀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D306B63-976D-4402-B3CC-9CFFEE3F9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996" y="1779662"/>
            <a:ext cx="6087020" cy="27924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1247845" y="1131590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五、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端面啄式钻孔循环指令 </a:t>
            </a:r>
            <a:r>
              <a:rPr lang="en-US" altLang="zh-CN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G74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408FE9-4785-40EE-A73F-30D8777AD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707654"/>
            <a:ext cx="6932637" cy="79253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1A263B0-4A89-4762-AD77-B42361D6A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2643316"/>
            <a:ext cx="6938287" cy="20166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414</Words>
  <Application>Microsoft Office PowerPoint</Application>
  <PresentationFormat>全屏显示(16:9)</PresentationFormat>
  <Paragraphs>48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黑体</vt:lpstr>
      <vt:lpstr>华文宋体</vt:lpstr>
      <vt:lpstr>宋体</vt:lpstr>
      <vt:lpstr>微软雅黑</vt:lpstr>
      <vt:lpstr>Arial</vt:lpstr>
      <vt:lpstr>Calibri</vt:lpstr>
      <vt:lpstr>Wingdings</vt:lpstr>
      <vt:lpstr>281TGp_consulting_light</vt:lpstr>
      <vt:lpstr>项目三   套类零件编程与加工  任务一     衬套编程与加工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项目六   综合类零件编程与加工  任务一     螺纹连接轴编程与加工</dc:title>
  <dc:creator>zhang</dc:creator>
  <cp:lastModifiedBy>沈丽华</cp:lastModifiedBy>
  <cp:revision>12</cp:revision>
  <dcterms:created xsi:type="dcterms:W3CDTF">2025-07-28T03:14:08Z</dcterms:created>
  <dcterms:modified xsi:type="dcterms:W3CDTF">2025-08-13T00:29:07Z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2052-0.0.0.0</vt:lpwstr>
  </property>
</Properties>
</file>