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7" r:id="rId2"/>
    <p:sldId id="279" r:id="rId3"/>
    <p:sldId id="368" r:id="rId4"/>
    <p:sldId id="348" r:id="rId5"/>
    <p:sldId id="372" r:id="rId6"/>
    <p:sldId id="376" r:id="rId7"/>
    <p:sldId id="377" r:id="rId8"/>
    <p:sldId id="375" r:id="rId9"/>
    <p:sldId id="378" r:id="rId10"/>
    <p:sldId id="379" r:id="rId11"/>
    <p:sldId id="380" r:id="rId12"/>
    <p:sldId id="373" r:id="rId13"/>
    <p:sldId id="350" r:id="rId14"/>
    <p:sldId id="382" r:id="rId15"/>
    <p:sldId id="365" r:id="rId16"/>
    <p:sldId id="352" r:id="rId17"/>
    <p:sldId id="353" r:id="rId18"/>
    <p:sldId id="374" r:id="rId19"/>
    <p:sldId id="366" r:id="rId20"/>
    <p:sldId id="367" r:id="rId21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-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DF6D21DA-7912-4208-B835-E89C25F4D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FE0F1E8-1124-4040-B129-0A7E97F333B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14268" y="702698"/>
            <a:ext cx="1538339" cy="10858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741299A-EB90-4DFC-867A-294003453A9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14268" y="702698"/>
            <a:ext cx="1538339" cy="10858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086C2C2-C9E9-439B-9331-E4516F01A6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14268" y="702698"/>
            <a:ext cx="1538339" cy="10858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7920B71-6CA0-440D-9C2D-AD18E1F08ED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697" y="3888184"/>
            <a:ext cx="1538339" cy="10858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82321E8-2E88-4177-91B7-EC251227A8C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14268" y="702698"/>
            <a:ext cx="1538339" cy="108588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../media/image3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槽类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外沟槽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1980291" y="1059582"/>
            <a:ext cx="5472608" cy="698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二、基本编程指令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（一）暂停指令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G04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CCD1BA2-457C-4845-BCEB-E0896B87E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851670"/>
            <a:ext cx="5842223" cy="281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43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1835696" y="627534"/>
            <a:ext cx="5472608" cy="698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二、基本编程指令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（二）外径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内径车槽复合循环指令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G75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11AF23-8845-43DF-AD9F-BB15EFAE7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325802"/>
            <a:ext cx="3205059" cy="368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90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5144" y="771525"/>
            <a:ext cx="6873240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</a:t>
            </a:r>
            <a:r>
              <a:rPr lang="zh-CN" altLang="en-US" sz="1600" dirty="0"/>
              <a:t>外槽车刀试切法对刀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6F65555-BDA9-4AB9-A961-CC47493E2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386" y="1322238"/>
            <a:ext cx="3028574" cy="2551383"/>
          </a:xfrm>
          <a:prstGeom prst="rect">
            <a:avLst/>
          </a:prstGeom>
          <a:ln w="19050">
            <a:noFill/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0DE9BAB-6744-4759-A38E-B2542B58D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397019"/>
            <a:ext cx="4176464" cy="2401823"/>
          </a:xfrm>
          <a:prstGeom prst="rect">
            <a:avLst/>
          </a:prstGeom>
          <a:ln w="1905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19481" y="699538"/>
            <a:ext cx="612068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74280" y="2571586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5AAD895-B1BB-458D-A752-42C18FA53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137" y="1213311"/>
            <a:ext cx="5944167" cy="10924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CB5CE7E-F7CA-45AE-9F49-A58F91B1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628" y="3075806"/>
            <a:ext cx="6016175" cy="11077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3F076A7E-90C4-4683-8A41-FEAE0C0E1A1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0456402"/>
                  </p:ext>
                </p:extLst>
              </p:nvPr>
            </p:nvGraphicFramePr>
            <p:xfrm>
              <a:off x="971600" y="843558"/>
              <a:ext cx="6757532" cy="39109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758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50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33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19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8299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489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3748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69460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3025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834622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891217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187436">
                    <a:tc rowSpan="2"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数控加工工艺卡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零件名称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材料名称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零件数量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7436">
                    <a:tc gridSpan="5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阀芯</a:t>
                          </a: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45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钢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73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设备名称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数控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车床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系统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型号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发那科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夹具名称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三爪卡盘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毛坯尺寸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40</a:t>
                          </a: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×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100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73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工序号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工步内容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刀具号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主轴转速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r/min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进给量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mm/r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背吃刀量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备注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6753">
                    <a:tc rowSpan="5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车削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夹住毛坯外圆，保证伸出长度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满足加工要求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，车端面，以工件端面中心点建立工件坐标系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altLang="en-US" sz="1100" b="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T01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en-US" sz="1100" kern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0.5</a:t>
                          </a:r>
                          <a:r>
                            <a:rPr 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～</a:t>
                          </a: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100" kern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423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粗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精加工</a:t>
                          </a:r>
                          <a:r>
                            <a:rPr lang="el-GR" altLang="zh-CN" sz="1100" kern="100" dirty="0"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6</m:t>
                                  </m:r>
                                </m:e>
                                <m:sub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−0.025</m:t>
                                  </m:r>
                                </m:sub>
                                <m:sup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</m:t>
                                  </m:r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l-GR" altLang="zh-CN" sz="1100" kern="100" dirty="0">
                              <a:ea typeface="宋体" panose="02010600030101010101" pitchFamily="2" charset="-122"/>
                            </a:rPr>
                            <a:t> 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8</m:t>
                                  </m:r>
                                </m:e>
                                <m:sub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−0.025</m:t>
                                  </m:r>
                                </m:sub>
                                <m:sup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外圆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，保证精度尺寸和表面粗糙度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altLang="zh-CN" sz="1100" b="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T01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600/800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0.2/0.1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1/0.5</a:t>
                          </a:r>
                          <a:endParaRPr lang="en-US" sz="1100" kern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0202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加工</a:t>
                          </a:r>
                          <a:r>
                            <a:rPr lang="en-US" altLang="zh-CN" sz="1100" b="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5×Φ28</a:t>
                          </a:r>
                          <a:r>
                            <a:rPr lang="zh-CN" altLang="zh-CN" sz="1100" b="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的矩形槽</a:t>
                          </a:r>
                          <a:r>
                            <a:rPr lang="zh-CN" altLang="en-US" sz="1100" b="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，保证</a:t>
                          </a:r>
                          <a:r>
                            <a:rPr lang="zh-CN" altLang="en-US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达到</a:t>
                          </a:r>
                          <a:r>
                            <a:rPr lang="el-GR" altLang="zh-CN" sz="1100" kern="100" dirty="0"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5</m:t>
                                  </m:r>
                                </m:e>
                                <m:sub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+0.1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en-US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l-GR" altLang="zh-CN" sz="1100" kern="100" dirty="0">
                              <a:ea typeface="宋体" panose="02010600030101010101" pitchFamily="2" charset="-122"/>
                            </a:rPr>
                            <a:t> Φ</a:t>
                          </a:r>
                          <a:r>
                            <a:rPr lang="en-US" altLang="zh-CN" sz="1100" kern="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8</m:t>
                                  </m:r>
                                </m:e>
                                <m:sub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−0.0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52</m:t>
                                  </m:r>
                                </m:sub>
                                <m:sup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en-US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的精 度尺寸要求。</a:t>
                          </a:r>
                          <a:endParaRPr lang="zh-CN" altLang="zh-CN" sz="1100" b="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T03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endParaRPr lang="zh-CN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5319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加工</a:t>
                          </a:r>
                          <a:r>
                            <a:rPr lang="en-US" altLang="zh-CN" sz="1100" b="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20×Φ26</a:t>
                          </a:r>
                          <a:r>
                            <a:rPr lang="zh-CN" altLang="zh-CN" sz="1100" b="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的矩形槽</a:t>
                          </a:r>
                          <a:r>
                            <a:rPr lang="zh-CN" altLang="en-US" sz="1100" b="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。保证</a:t>
                          </a:r>
                          <a:r>
                            <a:rPr lang="zh-CN" altLang="en-US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达到</a:t>
                          </a:r>
                          <a:r>
                            <a:rPr lang="el-GR" altLang="zh-CN" sz="1100" kern="100" dirty="0"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20</m:t>
                                  </m:r>
                                </m:e>
                                <m:sub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+0.1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en-US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l-GR" altLang="zh-CN" sz="1100" kern="100" dirty="0">
                              <a:ea typeface="宋体" panose="02010600030101010101" pitchFamily="2" charset="-122"/>
                            </a:rPr>
                            <a:t> Φ</a:t>
                          </a:r>
                          <a:r>
                            <a:rPr lang="en-US" altLang="zh-CN" sz="1100" kern="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6</m:t>
                                  </m:r>
                                </m:e>
                                <m:sub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−0.0</m:t>
                                  </m:r>
                                  <m:r>
                                    <a:rPr lang="en-US" altLang="zh-CN" sz="1100" b="0" i="1" kern="100" smtClean="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52</m:t>
                                  </m:r>
                                </m:sub>
                                <m:sup>
                                  <m:r>
                                    <a:rPr lang="en-US" altLang="zh-CN" sz="1100" i="1" kern="100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  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en-US" sz="1100" dirty="0"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的精 度尺寸要求。</a:t>
                          </a:r>
                          <a:endParaRPr lang="zh-CN" altLang="zh-CN" sz="1100" b="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T03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O0002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710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）拆卸零件，去毛刺。</a:t>
                          </a:r>
                          <a:endParaRPr lang="zh-CN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5527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编制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200" kern="100">
                              <a:effectLst/>
                            </a:rPr>
                            <a:t> </a:t>
                          </a:r>
                          <a:endParaRPr lang="en-US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审核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批准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年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月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日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共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第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3F076A7E-90C4-4683-8A41-FEAE0C0E1A1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0456402"/>
                  </p:ext>
                </p:extLst>
              </p:nvPr>
            </p:nvGraphicFramePr>
            <p:xfrm>
              <a:off x="971600" y="843558"/>
              <a:ext cx="6757532" cy="39109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758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50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33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19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8299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489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3748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69460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3025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834622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891217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187436">
                    <a:tc rowSpan="2"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数控加工工艺卡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零件名称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材料名称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零件数量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7436">
                    <a:tc gridSpan="5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阀芯</a:t>
                          </a: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45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钢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741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设备名称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数控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车床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系统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型号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发那科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夹具名称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三爪卡盘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毛坯尺寸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φ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40</a:t>
                          </a: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×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100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0741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工序号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工步内容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刀具号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主轴转速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r/min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进给量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mm/r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背吃刀量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备注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53720">
                    <a:tc rowSpan="5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车削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夹住毛坯外圆，保证伸出长度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满足加工要求</a:t>
                          </a:r>
                          <a:r>
                            <a:rPr lang="zh-CN" altLang="zh-CN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，车端面，以工件端面中心点建立工件坐标系</a:t>
                          </a:r>
                          <a:r>
                            <a:rPr lang="zh-CN" altLang="en-US" sz="1100" b="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。</a:t>
                          </a:r>
                          <a:endParaRPr lang="zh-CN" altLang="en-US" sz="1100" b="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T01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en-US" sz="1100" kern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0.5</a:t>
                          </a:r>
                          <a:r>
                            <a:rPr 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～</a:t>
                          </a: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100" kern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423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3309" marR="33309" marT="0" marB="0" anchor="ctr">
                        <a:blipFill>
                          <a:blip r:embed="rId2"/>
                          <a:stretch>
                            <a:fillRect l="-13877" t="-384211" r="-131718" b="-38684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T01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600/800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0.2/0.1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1/0.5</a:t>
                          </a:r>
                          <a:endParaRPr lang="en-US" sz="1100" kern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0202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3309" marR="33309" marT="0" marB="0" anchor="ctr">
                        <a:blipFill>
                          <a:blip r:embed="rId2"/>
                          <a:stretch>
                            <a:fillRect l="-13877" t="-371717" r="-131718" b="-19697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T03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endParaRPr lang="zh-CN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O0001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5319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3309" marR="33309" marT="0" marB="0" anchor="ctr">
                        <a:blipFill>
                          <a:blip r:embed="rId2"/>
                          <a:stretch>
                            <a:fillRect l="-13877" t="-513187" r="-131718" b="-1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T03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500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0.1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endParaRPr lang="en-US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O0002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710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</a:pPr>
                          <a:r>
                            <a:rPr 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（</a:t>
                          </a:r>
                          <a:r>
                            <a:rPr 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）拆卸零件，去毛刺。</a:t>
                          </a:r>
                          <a:endParaRPr lang="zh-CN" sz="1100" kern="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6093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200" kern="100">
                              <a:effectLst/>
                            </a:rPr>
                            <a:t>编制</a:t>
                          </a:r>
                          <a:endParaRPr lang="zh-CN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200" kern="100">
                              <a:effectLst/>
                            </a:rPr>
                            <a:t> </a:t>
                          </a:r>
                          <a:endParaRPr lang="en-US" sz="1200" kern="100">
                            <a:effectLst/>
                            <a:latin typeface="Calibri" panose="020F0502020204030204" pitchFamily="34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审核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批准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 </a:t>
                          </a:r>
                          <a:endParaRPr 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年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月</a:t>
                          </a:r>
                          <a:r>
                            <a:rPr lang="en-US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   </a:t>
                          </a:r>
                          <a:r>
                            <a:rPr lang="zh-CN" sz="1100" kern="10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日</a:t>
                          </a:r>
                          <a:endParaRPr lang="zh-CN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共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第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页</a:t>
                          </a:r>
                          <a:endParaRPr 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3309" marR="33309" marT="0" marB="0" anchor="ctr"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5132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59632" y="1048810"/>
            <a:ext cx="3041701" cy="317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右端</a:t>
            </a: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5×</a:t>
            </a:r>
            <a:r>
              <a:rPr lang="el-GR" altLang="zh-CN" sz="1400" kern="1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ϕ28</a:t>
            </a: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矩形槽加工参考程序</a:t>
            </a:r>
            <a:endParaRPr lang="zh-CN" altLang="zh-CN" sz="1400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56020" y="1058107"/>
            <a:ext cx="32733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左侧</a:t>
            </a: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20×ϕ26mm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矩形槽端加工参考程序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4C98F4-BD09-4E3A-89F9-C280E7158CA9}"/>
              </a:ext>
            </a:extLst>
          </p:cNvPr>
          <p:cNvSpPr txBox="1"/>
          <p:nvPr/>
        </p:nvSpPr>
        <p:spPr>
          <a:xfrm>
            <a:off x="1614597" y="1365884"/>
            <a:ext cx="2331769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O0001；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T0303;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S500;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X38. Z2. 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Z-1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G01 X2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. F0.1;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X38.;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Z-15.;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X27.975;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G04 P2000；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Z-14.;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G04 P2000；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X38.；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Z100.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M09;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M30；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6BF7BF-C1AF-4AFF-ABA7-5ECEF24AA32D}"/>
              </a:ext>
            </a:extLst>
          </p:cNvPr>
          <p:cNvSpPr txBox="1"/>
          <p:nvPr/>
        </p:nvSpPr>
        <p:spPr>
          <a:xfrm>
            <a:off x="4574298" y="1367118"/>
            <a:ext cx="2451013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O000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T0303;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S500;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X40. Z2.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Z-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49.5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G75 R1.;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G75 X2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. Z-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34.5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 P2000 Q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500 F0.1;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Z100. M09;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T0300;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M00;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T0303;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M04 S550;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G00 X40. Z2.;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F86966-0FE5-4CFB-A509-4E4D4187563D}"/>
              </a:ext>
            </a:extLst>
          </p:cNvPr>
          <p:cNvSpPr txBox="1"/>
          <p:nvPr/>
        </p:nvSpPr>
        <p:spPr>
          <a:xfrm>
            <a:off x="6948265" y="1851670"/>
            <a:ext cx="187220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Z-50.;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G01 X25.975 F0.1;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Z-34.;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X40.;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G00 Z100.;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M09;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T0300;</a:t>
            </a:r>
          </a:p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M30；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/>
              <p:cNvSpPr txBox="1"/>
              <p:nvPr/>
            </p:nvSpPr>
            <p:spPr>
              <a:xfrm>
                <a:off x="1835696" y="987574"/>
                <a:ext cx="5760640" cy="2303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加工准备</a:t>
                </a:r>
                <a:endParaRPr lang="en-US" altLang="zh-CN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零件加工</a:t>
                </a:r>
                <a:endParaRPr lang="en-US" altLang="zh-CN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调出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外圆加工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程序，加工零件右端外圆达到</a:t>
                </a:r>
                <a:r>
                  <a:rPr lang="el-GR" altLang="zh-CN" sz="1400" kern="100" dirty="0">
                    <a:ea typeface="宋体" panose="02010600030101010101" pitchFamily="2" charset="-122"/>
                  </a:rPr>
                  <a:t>Φ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SupPr>
                      <m:e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  <m:r>
                          <a:rPr lang="en-US" altLang="zh-CN" sz="1400" b="0" i="1" kern="10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6</m:t>
                        </m:r>
                      </m:e>
                      <m:sub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1400" b="0" i="1" kern="10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−0.025</m:t>
                        </m:r>
                      </m:sub>
                      <m:sup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1400" b="0" i="1" kern="10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   </m:t>
                        </m:r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en-US" altLang="zh-CN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、</a:t>
                </a:r>
                <a:r>
                  <a:rPr lang="el-GR" altLang="zh-CN" sz="1400" kern="100" dirty="0">
                    <a:ea typeface="宋体" panose="02010600030101010101" pitchFamily="2" charset="-122"/>
                  </a:rPr>
                  <a:t> Φ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SupPr>
                      <m:e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  <m:r>
                          <a:rPr lang="en-US" altLang="zh-CN" sz="1400" b="0" i="1" kern="10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8</m:t>
                        </m:r>
                      </m:e>
                      <m:sub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−0.025</m:t>
                        </m:r>
                      </m:sub>
                      <m:sup>
                        <m:r>
                          <a:rPr lang="en-US" altLang="zh-CN" sz="14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    0</m:t>
                        </m:r>
                      </m:sup>
                    </m:sSubSup>
                    <m:r>
                      <a:rPr lang="en-US" altLang="zh-CN" sz="14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尺寸要求。</a:t>
                </a:r>
              </a:p>
              <a:p>
                <a:pPr algn="l">
                  <a:lnSpc>
                    <a:spcPct val="115000"/>
                  </a:lnSpc>
                </a:pP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1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调出槽的加工程序，运行程序进行加工，保证达到槽的尺寸要求。</a:t>
                </a: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15000"/>
                  </a:lnSpc>
                </a:pPr>
                <a:r>
                  <a:rPr lang="en-US" altLang="zh-CN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en-US" sz="14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拆卸零件，去毛刺，清扫机床</a:t>
                </a:r>
                <a:r>
                  <a:rPr lang="zh-CN" altLang="en-US" sz="14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en-US" sz="14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987574"/>
                <a:ext cx="5760640" cy="2303259"/>
              </a:xfrm>
              <a:prstGeom prst="rect">
                <a:avLst/>
              </a:prstGeom>
              <a:blipFill>
                <a:blip r:embed="rId2"/>
                <a:stretch>
                  <a:fillRect l="-317" t="-529" b="-2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B3A421A4-CAB2-4537-AEA6-4BC724409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219822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2189" y="1923678"/>
            <a:ext cx="45719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C905EC7-E6BD-4CCD-B228-A16731EF68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902838"/>
              </p:ext>
            </p:extLst>
          </p:nvPr>
        </p:nvGraphicFramePr>
        <p:xfrm>
          <a:off x="1259633" y="987574"/>
          <a:ext cx="6029244" cy="38265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4834">
                  <a:extLst>
                    <a:ext uri="{9D8B030D-6E8A-4147-A177-3AD203B41FA5}">
                      <a16:colId xmlns:a16="http://schemas.microsoft.com/office/drawing/2014/main" val="1658989038"/>
                    </a:ext>
                  </a:extLst>
                </a:gridCol>
                <a:gridCol w="627111">
                  <a:extLst>
                    <a:ext uri="{9D8B030D-6E8A-4147-A177-3AD203B41FA5}">
                      <a16:colId xmlns:a16="http://schemas.microsoft.com/office/drawing/2014/main" val="1742079161"/>
                    </a:ext>
                  </a:extLst>
                </a:gridCol>
                <a:gridCol w="1702159">
                  <a:extLst>
                    <a:ext uri="{9D8B030D-6E8A-4147-A177-3AD203B41FA5}">
                      <a16:colId xmlns:a16="http://schemas.microsoft.com/office/drawing/2014/main" val="3862693656"/>
                    </a:ext>
                  </a:extLst>
                </a:gridCol>
                <a:gridCol w="2711108">
                  <a:extLst>
                    <a:ext uri="{9D8B030D-6E8A-4147-A177-3AD203B41FA5}">
                      <a16:colId xmlns:a16="http://schemas.microsoft.com/office/drawing/2014/main" val="3991627493"/>
                    </a:ext>
                  </a:extLst>
                </a:gridCol>
                <a:gridCol w="514032">
                  <a:extLst>
                    <a:ext uri="{9D8B030D-6E8A-4147-A177-3AD203B41FA5}">
                      <a16:colId xmlns:a16="http://schemas.microsoft.com/office/drawing/2014/main" val="882122406"/>
                    </a:ext>
                  </a:extLst>
                </a:gridCol>
              </a:tblGrid>
              <a:tr h="2352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405317348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职业素养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规范着装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规范穿戴好工作服、工作帽和工作鞋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520429401"/>
                  </a:ext>
                </a:extLst>
              </a:tr>
              <a:tr h="422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安全纪律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坚决服从指挥，严格遵守实训纪律和操作员规程，消除一切安全隐患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8587263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工量具整理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按顺序分类规范摆放，做好维护与清点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242177709"/>
                  </a:ext>
                </a:extLst>
              </a:tr>
              <a:tr h="23528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工艺制定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装夹与定位正确，若不正确为</a:t>
                      </a: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780597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760943619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2460747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0309475"/>
                  </a:ext>
                </a:extLst>
              </a:tr>
              <a:tr h="23528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程序编制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781845204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4349587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97194659"/>
                  </a:ext>
                </a:extLst>
              </a:tr>
              <a:tr h="354586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机床操作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605393328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966764432"/>
                  </a:ext>
                </a:extLst>
              </a:tr>
              <a:tr h="23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25854619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:a16="http://schemas.microsoft.com/office/drawing/2014/main" id="{984B583A-DCB4-443D-8DB8-89716335C2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599896" y="1912077"/>
            <a:ext cx="14412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1013105"/>
                  </p:ext>
                </p:extLst>
              </p:nvPr>
            </p:nvGraphicFramePr>
            <p:xfrm>
              <a:off x="1331641" y="1043340"/>
              <a:ext cx="5976664" cy="301747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48249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47083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46925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601578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32829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18559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8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8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槽宽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5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+0.1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槽底径</a:t>
                          </a: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28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−0.052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窄槽轴向定位尺寸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0.20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9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zh-CN" altLang="en-US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槽宽</m:t>
                                  </m:r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20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+0.1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槽底径</a:t>
                          </a:r>
                          <a:r>
                            <a:rPr lang="el-GR" altLang="zh-CN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26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−0.052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   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alt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宽槽轴向定位尺寸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30mm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9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Ra3.2</a:t>
                          </a:r>
                          <a:endParaRPr lang="en-US" alt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有一处降级，扣</a:t>
                          </a:r>
                          <a:r>
                            <a:rPr lang="en-US" altLang="zh-CN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3</a:t>
                          </a: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分，依次类推，扣完为止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52760306"/>
                      </a:ext>
                    </a:extLst>
                  </a:tr>
                  <a:tr h="427377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有一处降级，扣</a:t>
                          </a:r>
                          <a:r>
                            <a:rPr lang="en-US" altLang="zh-CN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3</a:t>
                          </a: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分，依次类推，扣完为止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1013105"/>
                  </p:ext>
                </p:extLst>
              </p:nvPr>
            </p:nvGraphicFramePr>
            <p:xfrm>
              <a:off x="1331641" y="1043340"/>
              <a:ext cx="5976664" cy="301747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48249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747083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1546925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2601578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32829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21681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8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8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77559" t="-73585" r="-209843" b="-7830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77559" t="-170370" r="-209843" b="-66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窄槽轴向定位尺寸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0.20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9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77559" t="-370370" r="-209843" b="-46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77559" t="-470370" r="-209843" b="-36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ea typeface="宋体" panose="02010600030101010101" pitchFamily="2" charset="-122"/>
                            </a:rPr>
                            <a:t>宽槽轴向定位尺寸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30mm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超差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0.10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，不得分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9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  <a:tr h="407953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Ra3.2</a:t>
                          </a:r>
                          <a:endParaRPr lang="en-US" altLang="zh-CN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有一处降级，扣</a:t>
                          </a:r>
                          <a:r>
                            <a:rPr lang="en-US" altLang="zh-CN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3</a:t>
                          </a: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分，依次类推，扣完为止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52760306"/>
                      </a:ext>
                    </a:extLst>
                  </a:tr>
                  <a:tr h="427377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Ra1.6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1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有一处降级，扣</a:t>
                          </a:r>
                          <a:r>
                            <a:rPr lang="en-US" altLang="zh-CN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3</a:t>
                          </a:r>
                          <a:r>
                            <a:rPr lang="zh-CN" altLang="en-US" sz="1100" kern="0" dirty="0">
                              <a:solidFill>
                                <a:schemeClr val="dk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分，依次类推，扣完为止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C5FB726C-0794-4871-9EAA-47F05D4C12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346"/>
            <a:ext cx="1184379" cy="11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65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2245392" y="699542"/>
            <a:ext cx="4890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径向均布槽加工程序的编制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8EF0A1-3124-4694-A4DA-632E9FFD2995}"/>
              </a:ext>
            </a:extLst>
          </p:cNvPr>
          <p:cNvSpPr txBox="1"/>
          <p:nvPr/>
        </p:nvSpPr>
        <p:spPr>
          <a:xfrm>
            <a:off x="1259632" y="1141850"/>
            <a:ext cx="5976663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使用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G75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指令既可以切削较宽的径向槽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也可以切削径向均布槽。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现以图示零件为例说明使用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G75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指令编制径向均布槽的加工程序。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9C1C6A-B3AD-4673-A2BB-9770507F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07854"/>
            <a:ext cx="1755420" cy="153062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47B247-EC19-407C-851D-43C4BB110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2023913"/>
            <a:ext cx="3600400" cy="257907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B6B8EDB-6EB0-460E-9940-4A268342FF6C}"/>
              </a:ext>
            </a:extLst>
          </p:cNvPr>
          <p:cNvSpPr txBox="1"/>
          <p:nvPr/>
        </p:nvSpPr>
        <p:spPr>
          <a:xfrm>
            <a:off x="5535150" y="2164897"/>
            <a:ext cx="278126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O0004;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T0303;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M04 S500;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X32. Z3.;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M08;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Z-15.;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G75 R1.;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G75 X26. Z-39. P2000 Q8000 F0.08;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G00 Z100.;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M09;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T0300;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M05;</a:t>
            </a:r>
          </a:p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M30;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157A23-FD69-49FA-90C6-2FCC6D71C402}"/>
              </a:ext>
            </a:extLst>
          </p:cNvPr>
          <p:cNvSpPr txBox="1"/>
          <p:nvPr/>
        </p:nvSpPr>
        <p:spPr>
          <a:xfrm>
            <a:off x="5508104" y="1799861"/>
            <a:ext cx="2045067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参考加工程序如下：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65C5BE6-1784-4BE9-940E-83DD708AB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610" y="2139702"/>
            <a:ext cx="2338189" cy="2167564"/>
          </a:xfrm>
          <a:prstGeom prst="rect">
            <a:avLst/>
          </a:prstGeom>
        </p:spPr>
      </p:pic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8064" y="1412482"/>
            <a:ext cx="3280931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识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外沟槽结构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9333B7C-A7AC-41F9-9ED2-B73D3DBB91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648" y="1281161"/>
            <a:ext cx="2447925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85852" y="725956"/>
            <a:ext cx="6188226" cy="556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加工如图所示零件径向均布槽。如果外槽车刀刀宽为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3mm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，试用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G75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指令编 写零件径向均布槽的加工程序。</a:t>
            </a:r>
            <a:endParaRPr lang="zh-CN" altLang="en-US" sz="1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1D7BB52-BAB9-4A9E-A1F5-B48433A4E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1" y="3723878"/>
            <a:ext cx="1296701" cy="141962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5FBD6A5-B877-4576-97B1-4EBEDB7B3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286334"/>
            <a:ext cx="4968552" cy="35591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44208" y="1625296"/>
            <a:ext cx="20162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已知毛坯尺寸为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ϕ40×100mm,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零件材料为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45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钢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现需加工各外圆和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5×ϕ28mm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的退刀槽及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20×ϕ26mm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的宽槽。要求选用数控车床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选择合适的走刀路线及刀具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确定工艺参数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编写零件加工程序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完成零件加工与检测。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48047D-B3E1-437A-8888-0FB2C6E2D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987574"/>
            <a:ext cx="5279479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1640" y="866655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一、槽加工的相关知识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547664" y="1205979"/>
            <a:ext cx="30963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（一）槽的种类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根据沟槽宽度分类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宽槽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窄槽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9A8267-2FF0-48DD-AE81-F44A8AA37EC8}"/>
              </a:ext>
            </a:extLst>
          </p:cNvPr>
          <p:cNvSpPr txBox="1"/>
          <p:nvPr/>
        </p:nvSpPr>
        <p:spPr>
          <a:xfrm>
            <a:off x="4211960" y="1419622"/>
            <a:ext cx="30963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按槽在零件上的位置分类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外沟槽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内沟槽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端面槽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B9E51AE-7469-4E2E-B076-5D71D178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425141"/>
            <a:ext cx="4775107" cy="22042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（二）槽的加工方法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窄槽的加工方法</a:t>
            </a:r>
          </a:p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4C8F7F-AD66-427E-8C32-4CE431E25A12}"/>
              </a:ext>
            </a:extLst>
          </p:cNvPr>
          <p:cNvSpPr txBox="1"/>
          <p:nvPr/>
        </p:nvSpPr>
        <p:spPr>
          <a:xfrm>
            <a:off x="2051720" y="2184996"/>
            <a:ext cx="489452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直进切削窄槽有四个基本动作：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(1)轴向(Z轴)定位———G00;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(2)径向(X 轴)切削———G01;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(3)槽底暂停———G04;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(4)径向(X 轴)退刀———G01。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0EE7019-E9A3-435E-B7CF-7E74DD38E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256451"/>
            <a:ext cx="2888057" cy="22345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宽槽的加工方法</a:t>
            </a:r>
          </a:p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4C8F7F-AD66-427E-8C32-4CE431E25A12}"/>
              </a:ext>
            </a:extLst>
          </p:cNvPr>
          <p:cNvSpPr txBox="1"/>
          <p:nvPr/>
        </p:nvSpPr>
        <p:spPr>
          <a:xfrm>
            <a:off x="2045167" y="1788954"/>
            <a:ext cx="576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   加工宽槽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宽度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&gt;5mm)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要分多次进刀，在宽度上的车削轨迹应有重叠，槽底和两侧要留精加工余量</a:t>
            </a:r>
            <a:r>
              <a:rPr lang="zh-CN" altLang="en-US" sz="1400" dirty="0"/>
              <a:t>，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最后精车槽侧和槽底。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A729A0C-771C-4502-A959-E2CE8CE6E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990" y="2419896"/>
            <a:ext cx="4944020" cy="21232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375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（三）刀具的选择及刀位点的确定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4C8F7F-AD66-427E-8C32-4CE431E25A12}"/>
              </a:ext>
            </a:extLst>
          </p:cNvPr>
          <p:cNvSpPr txBox="1"/>
          <p:nvPr/>
        </p:nvSpPr>
        <p:spPr>
          <a:xfrm>
            <a:off x="2051720" y="1986975"/>
            <a:ext cx="280831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    外槽车刀一般有三个刀位点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即左刀位点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、右刀位点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和中心刀位点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416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所示。编 程时可选择其中一个刀位点进行编程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一般选择左刀位点。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8202BA0-A65E-4683-A0AC-982407F5E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1847850"/>
            <a:ext cx="23336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19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843558"/>
            <a:ext cx="5472608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（四）外槽车刀的类型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B0F0E3A-B0C4-4B02-965D-C27E41AA9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50" y="1234142"/>
            <a:ext cx="4581500" cy="352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00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D13433-6ADA-47A6-8128-B229209E3C59}"/>
              </a:ext>
            </a:extLst>
          </p:cNvPr>
          <p:cNvSpPr txBox="1"/>
          <p:nvPr/>
        </p:nvSpPr>
        <p:spPr>
          <a:xfrm>
            <a:off x="2051720" y="1419622"/>
            <a:ext cx="5472608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（五）外槽车刀的安装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（六）车外沟槽与切断编程及加工中的注意事项</a:t>
            </a:r>
          </a:p>
        </p:txBody>
      </p:sp>
    </p:spTree>
    <p:extLst>
      <p:ext uri="{BB962C8B-B14F-4D97-AF65-F5344CB8AC3E}">
        <p14:creationId xmlns:p14="http://schemas.microsoft.com/office/powerpoint/2010/main" val="425099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1469</Words>
  <Application>Microsoft Office PowerPoint</Application>
  <PresentationFormat>全屏显示(16:9)</PresentationFormat>
  <Paragraphs>265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黑体</vt:lpstr>
      <vt:lpstr>华文宋体</vt:lpstr>
      <vt:lpstr>宋体</vt:lpstr>
      <vt:lpstr>微软雅黑</vt:lpstr>
      <vt:lpstr>Arial</vt:lpstr>
      <vt:lpstr>Calibri</vt:lpstr>
      <vt:lpstr>Cambria Math</vt:lpstr>
      <vt:lpstr>Wingdings</vt:lpstr>
      <vt:lpstr>281TGp_consulting_light</vt:lpstr>
      <vt:lpstr>项目四   槽类零件编程与加工  任务一     外沟槽编程与加工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704</cp:revision>
  <dcterms:created xsi:type="dcterms:W3CDTF">2011-07-07T02:42:00Z</dcterms:created>
  <dcterms:modified xsi:type="dcterms:W3CDTF">2025-08-20T07:09:30Z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