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7" r:id="rId2"/>
    <p:sldId id="279" r:id="rId3"/>
    <p:sldId id="368" r:id="rId4"/>
    <p:sldId id="348" r:id="rId5"/>
    <p:sldId id="372" r:id="rId6"/>
    <p:sldId id="376" r:id="rId7"/>
    <p:sldId id="373" r:id="rId8"/>
    <p:sldId id="384" r:id="rId9"/>
    <p:sldId id="350" r:id="rId10"/>
    <p:sldId id="383" r:id="rId11"/>
    <p:sldId id="365" r:id="rId12"/>
    <p:sldId id="352" r:id="rId13"/>
    <p:sldId id="353" r:id="rId14"/>
    <p:sldId id="374" r:id="rId15"/>
    <p:sldId id="366" r:id="rId16"/>
    <p:sldId id="382" r:id="rId17"/>
    <p:sldId id="367" r:id="rId18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0" autoAdjust="0"/>
    <p:restoredTop sz="94565" autoAdjust="0"/>
  </p:normalViewPr>
  <p:slideViewPr>
    <p:cSldViewPr showGuides="1">
      <p:cViewPr varScale="1">
        <p:scale>
          <a:sx n="98" d="100"/>
          <a:sy n="98" d="100"/>
        </p:scale>
        <p:origin x="284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C67DC33-0AC2-4D32-88E8-AFA53D5126F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68344" y="717868"/>
            <a:ext cx="1192445" cy="10721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A2978F4-3983-4B34-B79E-DC3A042340F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68344" y="717868"/>
            <a:ext cx="1192445" cy="10721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9E47D36-2347-4E3E-804E-AB5453698DC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8344" y="717868"/>
            <a:ext cx="1192445" cy="10721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C569C40-ECF8-41C4-8697-3C86D142AB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158" y="3929070"/>
            <a:ext cx="1326110" cy="11923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E6AB1A7-E694-446F-A3AF-A29BA934221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68344" y="717868"/>
            <a:ext cx="1192445" cy="107215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槽类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内沟槽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B8D42C-812C-4624-9323-0176772703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1405275"/>
                  </p:ext>
                </p:extLst>
              </p:nvPr>
            </p:nvGraphicFramePr>
            <p:xfrm>
              <a:off x="1115616" y="1203598"/>
              <a:ext cx="6120678" cy="34447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48072">
                      <a:extLst>
                        <a:ext uri="{9D8B030D-6E8A-4147-A177-3AD203B41FA5}">
                          <a16:colId xmlns:a16="http://schemas.microsoft.com/office/drawing/2014/main" val="479357302"/>
                        </a:ext>
                      </a:extLst>
                    </a:gridCol>
                    <a:gridCol w="401038">
                      <a:extLst>
                        <a:ext uri="{9D8B030D-6E8A-4147-A177-3AD203B41FA5}">
                          <a16:colId xmlns:a16="http://schemas.microsoft.com/office/drawing/2014/main" val="1883086272"/>
                        </a:ext>
                      </a:extLst>
                    </a:gridCol>
                    <a:gridCol w="478748">
                      <a:extLst>
                        <a:ext uri="{9D8B030D-6E8A-4147-A177-3AD203B41FA5}">
                          <a16:colId xmlns:a16="http://schemas.microsoft.com/office/drawing/2014/main" val="383268154"/>
                        </a:ext>
                      </a:extLst>
                    </a:gridCol>
                    <a:gridCol w="200334">
                      <a:extLst>
                        <a:ext uri="{9D8B030D-6E8A-4147-A177-3AD203B41FA5}">
                          <a16:colId xmlns:a16="http://schemas.microsoft.com/office/drawing/2014/main" val="2265577126"/>
                        </a:ext>
                      </a:extLst>
                    </a:gridCol>
                    <a:gridCol w="648072">
                      <a:extLst>
                        <a:ext uri="{9D8B030D-6E8A-4147-A177-3AD203B41FA5}">
                          <a16:colId xmlns:a16="http://schemas.microsoft.com/office/drawing/2014/main" val="2292812320"/>
                        </a:ext>
                      </a:extLst>
                    </a:gridCol>
                    <a:gridCol w="395358">
                      <a:extLst>
                        <a:ext uri="{9D8B030D-6E8A-4147-A177-3AD203B41FA5}">
                          <a16:colId xmlns:a16="http://schemas.microsoft.com/office/drawing/2014/main" val="1092514223"/>
                        </a:ext>
                      </a:extLst>
                    </a:gridCol>
                    <a:gridCol w="286812">
                      <a:extLst>
                        <a:ext uri="{9D8B030D-6E8A-4147-A177-3AD203B41FA5}">
                          <a16:colId xmlns:a16="http://schemas.microsoft.com/office/drawing/2014/main" val="2762284522"/>
                        </a:ext>
                      </a:extLst>
                    </a:gridCol>
                    <a:gridCol w="765561">
                      <a:extLst>
                        <a:ext uri="{9D8B030D-6E8A-4147-A177-3AD203B41FA5}">
                          <a16:colId xmlns:a16="http://schemas.microsoft.com/office/drawing/2014/main" val="4242293568"/>
                        </a:ext>
                      </a:extLst>
                    </a:gridCol>
                    <a:gridCol w="765561">
                      <a:extLst>
                        <a:ext uri="{9D8B030D-6E8A-4147-A177-3AD203B41FA5}">
                          <a16:colId xmlns:a16="http://schemas.microsoft.com/office/drawing/2014/main" val="466371418"/>
                        </a:ext>
                      </a:extLst>
                    </a:gridCol>
                    <a:gridCol w="811044">
                      <a:extLst>
                        <a:ext uri="{9D8B030D-6E8A-4147-A177-3AD203B41FA5}">
                          <a16:colId xmlns:a16="http://schemas.microsoft.com/office/drawing/2014/main" val="886955249"/>
                        </a:ext>
                      </a:extLst>
                    </a:gridCol>
                    <a:gridCol w="720078">
                      <a:extLst>
                        <a:ext uri="{9D8B030D-6E8A-4147-A177-3AD203B41FA5}">
                          <a16:colId xmlns:a16="http://schemas.microsoft.com/office/drawing/2014/main" val="1353131450"/>
                        </a:ext>
                      </a:extLst>
                    </a:gridCol>
                  </a:tblGrid>
                  <a:tr h="247279">
                    <a:tc rowSpan="2"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数控加工工艺卡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rowSpan="2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零件名称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</a:rPr>
                            <a:t>材料名称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</a:rPr>
                            <a:t>零件数量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2983983992"/>
                      </a:ext>
                    </a:extLst>
                  </a:tr>
                  <a:tr h="256777">
                    <a:tc gridSpan="5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轴套</a:t>
                          </a:r>
                          <a:endParaRPr lang="zh-CN" alt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45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钢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3638395089"/>
                      </a:ext>
                    </a:extLst>
                  </a:tr>
                  <a:tr h="5039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设备名称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数控车床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系统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型号</a:t>
                          </a:r>
                          <a:endParaRPr lang="zh-CN" altLang="en-US" dirty="0"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</a:rPr>
                            <a:t>发那科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发那科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夹具名称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三爪卡盘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毛坯尺寸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45</a:t>
                          </a:r>
                          <a:r>
                            <a:rPr lang="zh-CN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×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52</a:t>
                          </a:r>
                          <a:endParaRPr lang="zh-CN" alt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1413321437"/>
                      </a:ext>
                    </a:extLst>
                  </a:tr>
                  <a:tr h="5039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工序号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工步内容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刀具号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主轴转速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r/min</a:t>
                          </a: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进给量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mm/r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背吃刀量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备注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16871249"/>
                      </a:ext>
                    </a:extLst>
                  </a:tr>
                  <a:tr h="632211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</a:rPr>
                            <a:t>车削</a:t>
                          </a:r>
                          <a:endParaRPr lang="en-US" altLang="zh-CN" sz="1000" kern="100" dirty="0">
                            <a:effectLst/>
                          </a:endParaRPr>
                        </a:p>
                      </a:txBody>
                      <a:tcPr marL="47818" marR="47818" marT="0" marB="0" anchor="ctr"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夹住零件外圆，保证伸出长度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满足加工要求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，车端面，保证零件总长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以工件端面中心点建立工件坐标系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0.5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～</a:t>
                          </a: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1949547756"/>
                      </a:ext>
                    </a:extLst>
                  </a:tr>
                  <a:tr h="50390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粗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精加工</a:t>
                          </a:r>
                          <a:r>
                            <a:rPr lang="el-GR" altLang="zh-CN" sz="1000" kern="100" dirty="0"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38</m:t>
                                  </m:r>
                                </m:e>
                                <m:sub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b>
                                <m:sup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+0.039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l-GR" altLang="zh-CN" sz="1000" kern="100" dirty="0">
                              <a:ea typeface="宋体" panose="02010600030101010101" pitchFamily="2" charset="-122"/>
                            </a:rPr>
                            <a:t> 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</m:t>
                                  </m:r>
                                  <m:r>
                                    <a:rPr lang="en-US" altLang="zh-CN" sz="10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</m:t>
                                  </m:r>
                                </m:e>
                                <m:sub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b>
                                <m:sup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+0.039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en-US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l-GR" altLang="zh-CN" sz="1000" kern="100" dirty="0"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26</m:t>
                                  </m:r>
                                </m:e>
                                <m:sub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b>
                                <m:sup>
                                  <m:r>
                                    <a:rPr lang="en-US" altLang="zh-CN" sz="10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+0.033</m:t>
                                  </m:r>
                                </m:sup>
                              </m:sSubSup>
                              <m:r>
                                <a:rPr lang="en-US" altLang="zh-CN" sz="1000" i="1" kern="100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</m:t>
                              </m:r>
                            </m:oMath>
                          </a14:m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内孔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保证尺寸精度和表面粗糙度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T02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600/800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0.2/0.1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1/0.5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extLst>
                      <a:ext uri="{0D108BD9-81ED-4DB2-BD59-A6C34878D82A}">
                        <a16:rowId xmlns:a16="http://schemas.microsoft.com/office/drawing/2014/main" val="184751503"/>
                      </a:ext>
                    </a:extLst>
                  </a:tr>
                  <a:tr h="24727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加工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4×1mm</a:t>
                          </a:r>
                          <a:r>
                            <a:rPr lang="zh-CN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的内沟槽</a:t>
                          </a: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T04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500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467561324"/>
                      </a:ext>
                    </a:extLst>
                  </a:tr>
                  <a:tr h="24727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en-US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拆卸零件</a:t>
                          </a:r>
                          <a:r>
                            <a:rPr lang="en-US" altLang="zh-CN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,</a:t>
                          </a:r>
                          <a:r>
                            <a:rPr lang="zh-CN" altLang="en-US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去毛刺。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2490713431"/>
                      </a:ext>
                    </a:extLst>
                  </a:tr>
                  <a:tr h="24727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编制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indent="266700" algn="just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</a:rPr>
                            <a:t> 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</a:rPr>
                            <a:t>审核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indent="266700"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</a:rPr>
                            <a:t> 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6700" algn="ctr">
                            <a:lnSpc>
                              <a:spcPct val="115000"/>
                            </a:lnSpc>
                          </a:pP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批准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indent="266700" algn="just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年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月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日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共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第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23586511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B8D42C-812C-4624-9323-0176772703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1405275"/>
                  </p:ext>
                </p:extLst>
              </p:nvPr>
            </p:nvGraphicFramePr>
            <p:xfrm>
              <a:off x="1115616" y="1203598"/>
              <a:ext cx="6120678" cy="34447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48072">
                      <a:extLst>
                        <a:ext uri="{9D8B030D-6E8A-4147-A177-3AD203B41FA5}">
                          <a16:colId xmlns:a16="http://schemas.microsoft.com/office/drawing/2014/main" val="479357302"/>
                        </a:ext>
                      </a:extLst>
                    </a:gridCol>
                    <a:gridCol w="401038">
                      <a:extLst>
                        <a:ext uri="{9D8B030D-6E8A-4147-A177-3AD203B41FA5}">
                          <a16:colId xmlns:a16="http://schemas.microsoft.com/office/drawing/2014/main" val="1883086272"/>
                        </a:ext>
                      </a:extLst>
                    </a:gridCol>
                    <a:gridCol w="478748">
                      <a:extLst>
                        <a:ext uri="{9D8B030D-6E8A-4147-A177-3AD203B41FA5}">
                          <a16:colId xmlns:a16="http://schemas.microsoft.com/office/drawing/2014/main" val="383268154"/>
                        </a:ext>
                      </a:extLst>
                    </a:gridCol>
                    <a:gridCol w="200334">
                      <a:extLst>
                        <a:ext uri="{9D8B030D-6E8A-4147-A177-3AD203B41FA5}">
                          <a16:colId xmlns:a16="http://schemas.microsoft.com/office/drawing/2014/main" val="2265577126"/>
                        </a:ext>
                      </a:extLst>
                    </a:gridCol>
                    <a:gridCol w="648072">
                      <a:extLst>
                        <a:ext uri="{9D8B030D-6E8A-4147-A177-3AD203B41FA5}">
                          <a16:colId xmlns:a16="http://schemas.microsoft.com/office/drawing/2014/main" val="2292812320"/>
                        </a:ext>
                      </a:extLst>
                    </a:gridCol>
                    <a:gridCol w="395358">
                      <a:extLst>
                        <a:ext uri="{9D8B030D-6E8A-4147-A177-3AD203B41FA5}">
                          <a16:colId xmlns:a16="http://schemas.microsoft.com/office/drawing/2014/main" val="1092514223"/>
                        </a:ext>
                      </a:extLst>
                    </a:gridCol>
                    <a:gridCol w="286812">
                      <a:extLst>
                        <a:ext uri="{9D8B030D-6E8A-4147-A177-3AD203B41FA5}">
                          <a16:colId xmlns:a16="http://schemas.microsoft.com/office/drawing/2014/main" val="2762284522"/>
                        </a:ext>
                      </a:extLst>
                    </a:gridCol>
                    <a:gridCol w="765561">
                      <a:extLst>
                        <a:ext uri="{9D8B030D-6E8A-4147-A177-3AD203B41FA5}">
                          <a16:colId xmlns:a16="http://schemas.microsoft.com/office/drawing/2014/main" val="4242293568"/>
                        </a:ext>
                      </a:extLst>
                    </a:gridCol>
                    <a:gridCol w="765561">
                      <a:extLst>
                        <a:ext uri="{9D8B030D-6E8A-4147-A177-3AD203B41FA5}">
                          <a16:colId xmlns:a16="http://schemas.microsoft.com/office/drawing/2014/main" val="466371418"/>
                        </a:ext>
                      </a:extLst>
                    </a:gridCol>
                    <a:gridCol w="811044">
                      <a:extLst>
                        <a:ext uri="{9D8B030D-6E8A-4147-A177-3AD203B41FA5}">
                          <a16:colId xmlns:a16="http://schemas.microsoft.com/office/drawing/2014/main" val="886955249"/>
                        </a:ext>
                      </a:extLst>
                    </a:gridCol>
                    <a:gridCol w="720078">
                      <a:extLst>
                        <a:ext uri="{9D8B030D-6E8A-4147-A177-3AD203B41FA5}">
                          <a16:colId xmlns:a16="http://schemas.microsoft.com/office/drawing/2014/main" val="1353131450"/>
                        </a:ext>
                      </a:extLst>
                    </a:gridCol>
                  </a:tblGrid>
                  <a:tr h="247279">
                    <a:tc rowSpan="2"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数控加工工艺卡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rowSpan="2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零件名称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</a:rPr>
                            <a:t>材料名称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</a:rPr>
                            <a:t>零件数量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2983983992"/>
                      </a:ext>
                    </a:extLst>
                  </a:tr>
                  <a:tr h="256777">
                    <a:tc gridSpan="5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轴套</a:t>
                          </a:r>
                          <a:endParaRPr lang="zh-CN" alt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45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钢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3638395089"/>
                      </a:ext>
                    </a:extLst>
                  </a:tr>
                  <a:tr h="5039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设备名称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数控车床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系统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型号</a:t>
                          </a:r>
                          <a:endParaRPr lang="zh-CN" altLang="en-US" dirty="0"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</a:rPr>
                            <a:t>发那科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发那科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夹具名称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三爪卡盘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毛坯尺寸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45</a:t>
                          </a:r>
                          <a:r>
                            <a:rPr lang="zh-CN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×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52</a:t>
                          </a:r>
                          <a:endParaRPr lang="zh-CN" alt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1413321437"/>
                      </a:ext>
                    </a:extLst>
                  </a:tr>
                  <a:tr h="5039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工序号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工步内容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刀具号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主轴转速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r/min</a:t>
                          </a: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进给量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mm/r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背吃刀量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备注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16871249"/>
                      </a:ext>
                    </a:extLst>
                  </a:tr>
                  <a:tr h="678625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100" dirty="0">
                              <a:effectLst/>
                            </a:rPr>
                            <a:t>车削</a:t>
                          </a:r>
                          <a:endParaRPr lang="en-US" altLang="zh-CN" sz="1000" kern="100" dirty="0">
                            <a:effectLst/>
                          </a:endParaRPr>
                        </a:p>
                      </a:txBody>
                      <a:tcPr marL="47818" marR="47818" marT="0" marB="0" anchor="ctr"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夹住零件外圆，保证伸出长度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满足加工要求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，车端面，保证零件总长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以工件端面中心点建立工件坐标系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0.5</a:t>
                          </a:r>
                          <a:r>
                            <a:rPr 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～</a:t>
                          </a: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1949547756"/>
                      </a:ext>
                    </a:extLst>
                  </a:tr>
                  <a:tr h="512382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45882" marR="45882" marT="0" marB="0" anchor="ctr">
                        <a:blipFill>
                          <a:blip r:embed="rId2"/>
                          <a:stretch>
                            <a:fillRect l="-38028" t="-433333" r="-217958" b="-15238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T02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600/800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0.2/0.1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1/0.5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5882" marR="45882" marT="0" marB="0" anchor="ctr"/>
                    </a:tc>
                    <a:extLst>
                      <a:ext uri="{0D108BD9-81ED-4DB2-BD59-A6C34878D82A}">
                        <a16:rowId xmlns:a16="http://schemas.microsoft.com/office/drawing/2014/main" val="184751503"/>
                      </a:ext>
                    </a:extLst>
                  </a:tr>
                  <a:tr h="24727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加工</a:t>
                          </a:r>
                          <a:r>
                            <a:rPr lang="en-US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4×1mm</a:t>
                          </a:r>
                          <a:r>
                            <a:rPr lang="zh-CN" alt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的内沟槽</a:t>
                          </a:r>
                          <a:r>
                            <a:rPr lang="zh-CN" alt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T04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500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467561324"/>
                      </a:ext>
                    </a:extLst>
                  </a:tr>
                  <a:tr h="24727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0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en-US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拆卸零件</a:t>
                          </a:r>
                          <a:r>
                            <a:rPr lang="en-US" altLang="zh-CN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,</a:t>
                          </a:r>
                          <a:r>
                            <a:rPr lang="zh-CN" altLang="en-US" sz="10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去毛刺。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2490713431"/>
                      </a:ext>
                    </a:extLst>
                  </a:tr>
                  <a:tr h="24727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</a:rPr>
                            <a:t>编制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indent="266700" algn="just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</a:rPr>
                            <a:t> 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</a:rPr>
                            <a:t>审核</a:t>
                          </a: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indent="266700" algn="ctr">
                            <a:lnSpc>
                              <a:spcPct val="115000"/>
                            </a:lnSpc>
                          </a:pPr>
                          <a:r>
                            <a:rPr lang="en-US" sz="1000" kern="100" dirty="0">
                              <a:effectLst/>
                            </a:rPr>
                            <a:t> </a:t>
                          </a:r>
                          <a:endParaRPr lang="zh-CN" sz="1000" kern="100" dirty="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6700" algn="ctr">
                            <a:lnSpc>
                              <a:spcPct val="115000"/>
                            </a:lnSpc>
                          </a:pPr>
                          <a:endParaRPr lang="zh-CN" sz="10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批准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indent="266700" algn="just">
                            <a:lnSpc>
                              <a:spcPct val="115000"/>
                            </a:lnSpc>
                          </a:pP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年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月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日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共</a:t>
                          </a:r>
                          <a:r>
                            <a:rPr lang="en-US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0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0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第</a:t>
                          </a:r>
                          <a:r>
                            <a:rPr lang="en-US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0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0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47818" marR="47818" marT="0" marB="0" anchor="ctr"/>
                    </a:tc>
                    <a:extLst>
                      <a:ext uri="{0D108BD9-81ED-4DB2-BD59-A6C34878D82A}">
                        <a16:rowId xmlns:a16="http://schemas.microsoft.com/office/drawing/2014/main" val="235865115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51850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0827" y="1635646"/>
            <a:ext cx="3041701" cy="317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内沟槽加工参考程序</a:t>
            </a:r>
            <a:endParaRPr lang="zh-CN" altLang="zh-CN" sz="14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4C98F4-BD09-4E3A-89F9-C280E7158CA9}"/>
              </a:ext>
            </a:extLst>
          </p:cNvPr>
          <p:cNvSpPr txBox="1"/>
          <p:nvPr/>
        </p:nvSpPr>
        <p:spPr>
          <a:xfrm>
            <a:off x="1936275" y="2063365"/>
            <a:ext cx="23317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O0001;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T0404;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M04 S500;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G00 X30. Z2.;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G01 Z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18. F0.2;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X40. F0.1;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G04 P2000;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X30.;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G00 Z100.;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M09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T0400;</a:t>
            </a:r>
          </a:p>
          <a:p>
            <a:r>
              <a:rPr lang="pl-PL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M30;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A3B3BB-7927-40B6-9B23-FF30249D0FC8}"/>
              </a:ext>
            </a:extLst>
          </p:cNvPr>
          <p:cNvSpPr txBox="1"/>
          <p:nvPr/>
        </p:nvSpPr>
        <p:spPr>
          <a:xfrm>
            <a:off x="1835696" y="1131590"/>
            <a:ext cx="3041701" cy="317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内孔加工程序（根据图纸自行编制）</a:t>
            </a:r>
            <a:endParaRPr lang="zh-CN" altLang="zh-CN" sz="14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/>
              <p:cNvSpPr txBox="1"/>
              <p:nvPr/>
            </p:nvSpPr>
            <p:spPr>
              <a:xfrm>
                <a:off x="1835696" y="843558"/>
                <a:ext cx="5472608" cy="2303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加工准备</a:t>
                </a:r>
                <a:endParaRPr lang="en-US" altLang="zh-CN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零件加工</a:t>
                </a:r>
                <a:endParaRPr lang="en-US" altLang="zh-CN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调出内孔加工程序，加工零件内孔至达到</a:t>
                </a:r>
                <a:r>
                  <a:rPr lang="el-GR" altLang="zh-CN" sz="1400" kern="100" dirty="0">
                    <a:ea typeface="宋体" panose="02010600030101010101" pitchFamily="2" charset="-122"/>
                  </a:rPr>
                  <a:t>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38</m:t>
                        </m:r>
                      </m:e>
                      <m:sub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    0</m:t>
                        </m:r>
                      </m:sub>
                      <m:sup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+0.039</m:t>
                        </m:r>
                      </m:sup>
                    </m:sSubSup>
                  </m:oMath>
                </a14:m>
                <a:r>
                  <a:rPr lang="en-US" altLang="zh-CN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mm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el-GR" altLang="zh-CN" sz="1400" kern="100" dirty="0">
                    <a:ea typeface="宋体" panose="02010600030101010101" pitchFamily="2" charset="-122"/>
                  </a:rPr>
                  <a:t> 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  <m:r>
                          <a:rPr lang="en-US" altLang="zh-CN" sz="1400" b="0" i="1" kern="1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e>
                      <m:sub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    0</m:t>
                        </m:r>
                      </m:sub>
                      <m:sup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+0.039</m:t>
                        </m:r>
                      </m:sup>
                    </m:sSubSup>
                  </m:oMath>
                </a14:m>
                <a:r>
                  <a:rPr lang="en-US" altLang="zh-CN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mm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及</a:t>
                </a:r>
                <a:r>
                  <a:rPr lang="el-GR" altLang="zh-CN" sz="1400" kern="100" dirty="0">
                    <a:ea typeface="宋体" panose="02010600030101010101" pitchFamily="2" charset="-122"/>
                  </a:rPr>
                  <a:t>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26</m:t>
                        </m:r>
                      </m:e>
                      <m:sub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    0</m:t>
                        </m:r>
                      </m:sub>
                      <m:sup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+0.033</m:t>
                        </m:r>
                      </m:sup>
                    </m:sSubSup>
                    <m:r>
                      <a:rPr lang="en-US" altLang="zh-CN" sz="14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en-US" altLang="zh-CN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mm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尺寸要求。</a:t>
                </a: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调出槽的加工程序，运行程序进行加工，保证达到槽的尺寸要求。</a:t>
                </a: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拆卸零件，去毛刺，清扫机床</a:t>
                </a:r>
                <a:r>
                  <a:rPr lang="zh-CN" altLang="en-US" sz="14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843558"/>
                <a:ext cx="5472608" cy="2303259"/>
              </a:xfrm>
              <a:prstGeom prst="rect">
                <a:avLst/>
              </a:prstGeom>
              <a:blipFill>
                <a:blip r:embed="rId2"/>
                <a:stretch>
                  <a:fillRect l="-334" t="-265" r="-2784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B3A421A4-CAB2-4537-AEA6-4BC724409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21982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2189" y="1923678"/>
            <a:ext cx="45719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C905EC7-E6BD-4CCD-B228-A16731EF6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123698"/>
              </p:ext>
            </p:extLst>
          </p:nvPr>
        </p:nvGraphicFramePr>
        <p:xfrm>
          <a:off x="1259632" y="987574"/>
          <a:ext cx="6336704" cy="3653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9048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59091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788960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849360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540245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352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22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3528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54586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id="{984B583A-DCB4-443D-8DB8-89716335C2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599896" y="1912077"/>
            <a:ext cx="14412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378721"/>
                  </p:ext>
                </p:extLst>
              </p:nvPr>
            </p:nvGraphicFramePr>
            <p:xfrm>
              <a:off x="1331640" y="1043340"/>
              <a:ext cx="6120629" cy="217648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84187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664244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1855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6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6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+0.039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32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+0.039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26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+0.033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槽宽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槽深</a:t>
                          </a:r>
                          <a:r>
                            <a:rPr lang="en-US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189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9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378721"/>
                  </p:ext>
                </p:extLst>
              </p:nvPr>
            </p:nvGraphicFramePr>
            <p:xfrm>
              <a:off x="1331640" y="1043340"/>
              <a:ext cx="6120629" cy="217648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5904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65079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84187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664244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48073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21681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6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6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692" t="-72222" r="-210000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692" t="-175472" r="-210000" b="-4094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692" t="-270370" r="-210000" b="-301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槽宽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槽深</a:t>
                          </a:r>
                          <a:r>
                            <a:rPr lang="en-US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189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9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C04F0703-A312-4197-9658-487592C5CD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65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3059832" y="737335"/>
            <a:ext cx="1966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内沟槽的测量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EF0A1-3124-4694-A4DA-632E9FFD2995}"/>
              </a:ext>
            </a:extLst>
          </p:cNvPr>
          <p:cNvSpPr txBox="1"/>
          <p:nvPr/>
        </p:nvSpPr>
        <p:spPr>
          <a:xfrm>
            <a:off x="1889537" y="1224338"/>
            <a:ext cx="2304256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内沟槽直径的测量方法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6370378-E932-47F7-B9DB-CC5D4DD6B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960" y="1887846"/>
            <a:ext cx="5687074" cy="234948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3059832" y="737335"/>
            <a:ext cx="1966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内沟槽的测量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F46A73C-AC43-4AE1-AA24-DAD4FAAA5576}"/>
              </a:ext>
            </a:extLst>
          </p:cNvPr>
          <p:cNvSpPr txBox="1"/>
          <p:nvPr/>
        </p:nvSpPr>
        <p:spPr>
          <a:xfrm>
            <a:off x="1979712" y="1133472"/>
            <a:ext cx="324036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内沟槽宽度和轴向位置的测量方法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97F85F0-2E67-4F1E-92D8-4E2C3D606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427734"/>
            <a:ext cx="2753028" cy="15306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83EC19-74C4-4BD6-9F9F-8744801316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525313"/>
            <a:ext cx="4771827" cy="254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75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/>
              <p:cNvSpPr txBox="1"/>
              <p:nvPr/>
            </p:nvSpPr>
            <p:spPr>
              <a:xfrm>
                <a:off x="1485852" y="725956"/>
                <a:ext cx="6188226" cy="8040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266700" algn="l">
                  <a:lnSpc>
                    <a:spcPct val="115000"/>
                  </a:lnSpc>
                </a:pP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现有密封轴套零件如图所示，已知</a:t>
                </a:r>
                <a:r>
                  <a:rPr lang="el-GR" altLang="zh-CN" sz="1400" kern="100" dirty="0">
                    <a:effectLst/>
                    <a:ea typeface="宋体" panose="02010600030101010101" pitchFamily="2" charset="-122"/>
                  </a:rPr>
                  <a:t>Φ</a:t>
                </a:r>
                <a14:m>
                  <m:oMath xmlns:m="http://schemas.openxmlformats.org/officeDocument/2006/math">
                    <m:r>
                      <a:rPr lang="en-US" altLang="zh-CN" sz="1400" b="0" i="0" kern="10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48</m:t>
                    </m:r>
                    <m:r>
                      <a:rPr lang="en-US" altLang="zh-CN" sz="1400" b="0" i="1" kern="10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en-US" altLang="zh-CN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mm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外圆已加工完成，零件材料为</a:t>
                </a:r>
                <a:r>
                  <a:rPr lang="en-US" altLang="zh-CN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45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钢。要求选用数控车床，选择合适的走刀路线及刀具，确定工艺参数，编写加工程序，完成内孔及内沟槽的加工。</a:t>
                </a:r>
                <a:endParaRPr lang="zh-CN" altLang="en-US" sz="1400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852" y="725956"/>
                <a:ext cx="6188226" cy="804003"/>
              </a:xfrm>
              <a:prstGeom prst="rect">
                <a:avLst/>
              </a:prstGeom>
              <a:blipFill>
                <a:blip r:embed="rId2"/>
                <a:stretch>
                  <a:fillRect l="-296" t="-151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0255B22-32FC-47EE-A0B1-BF21952BF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1552282"/>
            <a:ext cx="5039757" cy="36006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8064" y="1412482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内沟槽结构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78EA7A4-7CA0-4C1C-B9FE-68A4CD0D6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571" y="1412482"/>
            <a:ext cx="2934740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44208" y="1625296"/>
            <a:ext cx="20162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现有轴套零件如图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所示，已知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ϕ45mm 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外圆已加工完成，预制孔直径</a:t>
            </a:r>
          </a:p>
          <a:p>
            <a:r>
              <a:rPr lang="el-GR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Φ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20mm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，零件材料为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45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钢，现需加工内孔和内沟槽。要求选用数控车床，选择合适的走刀路线及刀具，确定工艺参数，编写零件加工程序，完成零件加工与检测。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878B09F-34D1-48D7-91A4-50C670FFE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638" y="1131589"/>
            <a:ext cx="5106562" cy="36598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866655"/>
            <a:ext cx="6873240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内沟槽的种类与工艺要求特点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671916" y="3730212"/>
            <a:ext cx="30963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工艺要求：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退刀槽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尺寸精度要求较低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密封槽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尺寸精度要求一般较高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轴向定位槽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精度要求高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通油槽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尺寸精度要求高。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1C38DB-EE41-4840-8529-023CBF423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80" y="1405088"/>
            <a:ext cx="7812360" cy="23333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275606"/>
            <a:ext cx="547260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二、内槽车刀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7C4ADD2-C740-4774-9E13-BB726D204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707654"/>
            <a:ext cx="2581356" cy="26242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车内沟槽的切削用量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4C8F7F-AD66-427E-8C32-4CE431E25A12}"/>
              </a:ext>
            </a:extLst>
          </p:cNvPr>
          <p:cNvSpPr txBox="1"/>
          <p:nvPr/>
        </p:nvSpPr>
        <p:spPr>
          <a:xfrm>
            <a:off x="2267744" y="1833086"/>
            <a:ext cx="57606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背吃刀量的选择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进给量的选择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切削速度的选择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D5E5EE-4846-422A-977A-3DF3675C35AA}"/>
              </a:ext>
            </a:extLst>
          </p:cNvPr>
          <p:cNvSpPr txBox="1"/>
          <p:nvPr/>
        </p:nvSpPr>
        <p:spPr>
          <a:xfrm>
            <a:off x="2051720" y="2736164"/>
            <a:ext cx="5472608" cy="37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四、内沟槽加工注意事项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5144" y="771525"/>
            <a:ext cx="6873240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、内槽车刀试切法对刀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DDF64C8-5306-4AD5-BCC0-025ECBEBC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452405"/>
            <a:ext cx="5400600" cy="30145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5144" y="771525"/>
            <a:ext cx="6873240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、内槽车刀试切法对刀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2A9A4F-F02D-4103-884D-01A7A6D1C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419622"/>
            <a:ext cx="7055768" cy="270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167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699538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74280" y="2571586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45D91F-BF36-4AA8-A055-52B9E7CF8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628" y="1099415"/>
            <a:ext cx="6241716" cy="14680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EF43179-2958-47F9-BCE0-9CE6C235F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628" y="2864638"/>
            <a:ext cx="6313533" cy="134468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</TotalTime>
  <Words>965</Words>
  <Application>Microsoft Office PowerPoint</Application>
  <PresentationFormat>全屏显示(16:9)</PresentationFormat>
  <Paragraphs>191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黑体</vt:lpstr>
      <vt:lpstr>华文宋体</vt:lpstr>
      <vt:lpstr>宋体</vt:lpstr>
      <vt:lpstr>微软雅黑</vt:lpstr>
      <vt:lpstr>Arial</vt:lpstr>
      <vt:lpstr>Calibri</vt:lpstr>
      <vt:lpstr>Cambria Math</vt:lpstr>
      <vt:lpstr>Wingdings</vt:lpstr>
      <vt:lpstr>281TGp_consulting_light</vt:lpstr>
      <vt:lpstr>项目四   槽类零件编程与加工  任务二     内沟槽编程与加工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700</cp:revision>
  <dcterms:created xsi:type="dcterms:W3CDTF">2011-07-07T02:42:00Z</dcterms:created>
  <dcterms:modified xsi:type="dcterms:W3CDTF">2025-08-18T01:55:08Z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