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7" r:id="rId2"/>
    <p:sldId id="279" r:id="rId3"/>
    <p:sldId id="368" r:id="rId4"/>
    <p:sldId id="348" r:id="rId5"/>
    <p:sldId id="372" r:id="rId6"/>
    <p:sldId id="379" r:id="rId7"/>
    <p:sldId id="377" r:id="rId8"/>
    <p:sldId id="390" r:id="rId9"/>
    <p:sldId id="350" r:id="rId10"/>
    <p:sldId id="382" r:id="rId11"/>
    <p:sldId id="365" r:id="rId12"/>
    <p:sldId id="389" r:id="rId13"/>
    <p:sldId id="352" r:id="rId14"/>
    <p:sldId id="353" r:id="rId15"/>
    <p:sldId id="374" r:id="rId16"/>
    <p:sldId id="366" r:id="rId17"/>
    <p:sldId id="383" r:id="rId18"/>
    <p:sldId id="384" r:id="rId19"/>
    <p:sldId id="385" r:id="rId20"/>
    <p:sldId id="367" r:id="rId21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DA8EB0-7E4F-49D5-AF86-7B15203EEC3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0351" y="771550"/>
            <a:ext cx="1165775" cy="10547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591D588-D4B3-4E47-ABF2-99E66905B8A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0351" y="771550"/>
            <a:ext cx="1165775" cy="10547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9848061-8ACD-405C-8C77-00996C15F21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40351" y="771550"/>
            <a:ext cx="1165775" cy="10547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34FB4C5-0638-4ABE-BE9C-E447DFA0E4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504" y="3867893"/>
            <a:ext cx="1414280" cy="12795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BE3B3D4-206F-498D-922B-7D487138100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0351" y="771550"/>
            <a:ext cx="1165775" cy="105474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槽类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型槽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F076A7E-90C4-4683-8A41-FEAE0C0E1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647984"/>
              </p:ext>
            </p:extLst>
          </p:nvPr>
        </p:nvGraphicFramePr>
        <p:xfrm>
          <a:off x="1115616" y="1491630"/>
          <a:ext cx="6624734" cy="33361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0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7436">
                  <a:extLst>
                    <a:ext uri="{9D8B030D-6E8A-4147-A177-3AD203B41FA5}">
                      <a16:colId xmlns:a16="http://schemas.microsoft.com/office/drawing/2014/main" val="1622385862"/>
                    </a:ext>
                  </a:extLst>
                </a:gridCol>
                <a:gridCol w="1812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7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09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78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82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7370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87436"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436">
                <a:tc gridSpan="5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型带轮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设备名称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车床</a:t>
                      </a:r>
                      <a:endParaRPr lang="zh-CN" sz="12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</a:t>
                      </a: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70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工序号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r/min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mm/r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alt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zh-CN" alt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75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车削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altLang="en-US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zh-CN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夹住</a:t>
                      </a:r>
                      <a:r>
                        <a:rPr lang="el-GR" altLang="zh-CN" sz="1100" dirty="0">
                          <a:ea typeface="宋体" panose="02010600030101010101" pitchFamily="2" charset="-122"/>
                        </a:rPr>
                        <a:t>ϕ32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zh-CN" altLang="zh-CN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外圆，以工件端面中心点建立工件坐标系</a:t>
                      </a:r>
                      <a:r>
                        <a:rPr lang="zh-CN" altLang="en-US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100" b="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altLang="en-US" sz="1100" b="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T03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500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100" ker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42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altLang="en-US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100" b="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 </a:t>
                      </a: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加工三个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型槽。</a:t>
                      </a:r>
                      <a:endParaRPr lang="zh-CN" altLang="zh-CN" sz="1100" b="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altLang="zh-CN" sz="1100" b="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T03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500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alt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O0003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1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zh-CN" sz="11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200" kern="100">
                          <a:effectLst/>
                        </a:rPr>
                        <a:t>编制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en-US" sz="1200" kern="100"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sz="11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309" marR="3330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32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59632" y="1048810"/>
            <a:ext cx="3041701" cy="317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单个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型槽加工参考程序</a:t>
            </a:r>
            <a:endParaRPr lang="zh-CN" altLang="zh-CN" sz="1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4C98F4-BD09-4E3A-89F9-C280E7158CA9}"/>
              </a:ext>
            </a:extLst>
          </p:cNvPr>
          <p:cNvSpPr txBox="1"/>
          <p:nvPr/>
        </p:nvSpPr>
        <p:spPr>
          <a:xfrm>
            <a:off x="1763688" y="1365884"/>
            <a:ext cx="233176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O0001；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S500;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8. Z2. 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Z-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9.943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G01 X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. F0.1;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Z-9.058;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Z-13.;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X56.;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 Z-9.943;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Z-6.;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X56.;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320DA9-2F08-410C-B0FF-572D5988FA4A}"/>
              </a:ext>
            </a:extLst>
          </p:cNvPr>
          <p:cNvSpPr txBox="1"/>
          <p:nvPr/>
        </p:nvSpPr>
        <p:spPr>
          <a:xfrm>
            <a:off x="4139952" y="1469293"/>
            <a:ext cx="23317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 Z-9.943;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Z-6.;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X56.;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 Z-9.058;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G04 P2000；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M30；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59632" y="1048810"/>
            <a:ext cx="3041701" cy="317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三个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型槽加工参考程序</a:t>
            </a:r>
            <a:endParaRPr lang="zh-CN" altLang="zh-CN" sz="1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4C98F4-BD09-4E3A-89F9-C280E7158CA9}"/>
              </a:ext>
            </a:extLst>
          </p:cNvPr>
          <p:cNvSpPr txBox="1"/>
          <p:nvPr/>
        </p:nvSpPr>
        <p:spPr>
          <a:xfrm>
            <a:off x="1763688" y="1635646"/>
            <a:ext cx="23317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S500;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X38. Z2. 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2.057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M98 P30003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Z100.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6BF7BF-C1AF-4AFF-ABA7-5ECEF24AA32D}"/>
              </a:ext>
            </a:extLst>
          </p:cNvPr>
          <p:cNvSpPr txBox="1"/>
          <p:nvPr/>
        </p:nvSpPr>
        <p:spPr>
          <a:xfrm>
            <a:off x="4554436" y="1504383"/>
            <a:ext cx="245101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W-12. F0.2;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G01 X36.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F0.1;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W0.886 F0.2;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F0.1;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W3.057 F0.2;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X56.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F0.1;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 W-3.057;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W-3.943 F0.2;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X56.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F0.1;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X36. W3.057;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X58.;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99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A95C76-D166-473A-BD89-B857C72BADBF}"/>
              </a:ext>
            </a:extLst>
          </p:cNvPr>
          <p:cNvSpPr txBox="1"/>
          <p:nvPr/>
        </p:nvSpPr>
        <p:spPr>
          <a:xfrm>
            <a:off x="1359774" y="1358647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BFD6D-E698-4899-8A8E-B648FEB52C4C}"/>
              </a:ext>
            </a:extLst>
          </p:cNvPr>
          <p:cNvSpPr txBox="1"/>
          <p:nvPr/>
        </p:nvSpPr>
        <p:spPr>
          <a:xfrm>
            <a:off x="3942272" y="136588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子程序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987574"/>
            <a:ext cx="5760640" cy="154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调出主程序，加工零件</a:t>
            </a:r>
            <a:r>
              <a:rPr lang="en-US" altLang="zh-CN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型槽</a:t>
            </a:r>
            <a:r>
              <a:rPr lang="en-US" altLang="zh-CN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保证槽的精度。</a:t>
            </a: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拆卸零件，去毛刺，清扫机床</a:t>
            </a:r>
            <a:r>
              <a:rPr lang="zh-CN" altLang="en-US" sz="1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A421A4-CAB2-4537-AEA6-4BC724409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321982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189" y="1923678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905EC7-E6BD-4CCD-B228-A16731EF6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840188"/>
              </p:ext>
            </p:extLst>
          </p:nvPr>
        </p:nvGraphicFramePr>
        <p:xfrm>
          <a:off x="1259632" y="987574"/>
          <a:ext cx="6336704" cy="3653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048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59091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788960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849360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540245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984B583A-DCB4-443D-8DB8-89716335C2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599896" y="1912077"/>
            <a:ext cx="14412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04F0703-A312-4197-9658-487592C5C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2947AD81-FDD8-44DB-B165-2CA514D77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041272"/>
              </p:ext>
            </p:extLst>
          </p:nvPr>
        </p:nvGraphicFramePr>
        <p:xfrm>
          <a:off x="1331640" y="1707654"/>
          <a:ext cx="6120629" cy="18489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9046">
                  <a:extLst>
                    <a:ext uri="{9D8B030D-6E8A-4147-A177-3AD203B41FA5}">
                      <a16:colId xmlns:a16="http://schemas.microsoft.com/office/drawing/2014/main" val="898437159"/>
                    </a:ext>
                  </a:extLst>
                </a:gridCol>
                <a:gridCol w="765079">
                  <a:extLst>
                    <a:ext uri="{9D8B030D-6E8A-4147-A177-3AD203B41FA5}">
                      <a16:colId xmlns:a16="http://schemas.microsoft.com/office/drawing/2014/main" val="1054219344"/>
                    </a:ext>
                  </a:extLst>
                </a:gridCol>
                <a:gridCol w="1584187">
                  <a:extLst>
                    <a:ext uri="{9D8B030D-6E8A-4147-A177-3AD203B41FA5}">
                      <a16:colId xmlns:a16="http://schemas.microsoft.com/office/drawing/2014/main" val="1946053462"/>
                    </a:ext>
                  </a:extLst>
                </a:gridCol>
                <a:gridCol w="2664244">
                  <a:extLst>
                    <a:ext uri="{9D8B030D-6E8A-4147-A177-3AD203B41FA5}">
                      <a16:colId xmlns:a16="http://schemas.microsoft.com/office/drawing/2014/main" val="3181459193"/>
                    </a:ext>
                  </a:extLst>
                </a:gridCol>
                <a:gridCol w="648073">
                  <a:extLst>
                    <a:ext uri="{9D8B030D-6E8A-4147-A177-3AD203B41FA5}">
                      <a16:colId xmlns:a16="http://schemas.microsoft.com/office/drawing/2014/main" val="1116764531"/>
                    </a:ext>
                  </a:extLst>
                </a:gridCol>
              </a:tblGrid>
              <a:tr h="1855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864523745"/>
                  </a:ext>
                </a:extLst>
              </a:tr>
              <a:tr h="327554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零件加工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型槽底径</a:t>
                      </a:r>
                      <a:r>
                        <a:rPr lang="el-GR" altLang="zh-CN" sz="1100" dirty="0">
                          <a:ea typeface="宋体" panose="02010600030101010101" pitchFamily="2" charset="-122"/>
                        </a:rPr>
                        <a:t>ϕ36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超差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，不得分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3268020172"/>
                  </a:ext>
                </a:extLst>
              </a:tr>
              <a:tr h="3275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槽夹角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34°</a:t>
                      </a:r>
                      <a:endParaRPr lang="en-US" alt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超差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en-US" altLang="zh-CN" sz="1100" dirty="0"/>
                        <a:t>°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，不得分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3614465851"/>
                  </a:ext>
                </a:extLst>
              </a:tr>
              <a:tr h="3275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槽间距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12mm</a:t>
                      </a:r>
                      <a:endParaRPr lang="en-US" altLang="zh-CN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超差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，不得分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2007034933"/>
                  </a:ext>
                </a:extLst>
              </a:tr>
              <a:tr h="3275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槽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</a:t>
                      </a:r>
                      <a:r>
                        <a:rPr lang="zh-CN" altLang="en-US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向位置</a:t>
                      </a:r>
                      <a:r>
                        <a:rPr lang="en-US" altLang="zh-CN" sz="11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3mm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超差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，不得分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3674947750"/>
                  </a:ext>
                </a:extLst>
              </a:tr>
              <a:tr h="3218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表面粗糙度</a:t>
                      </a:r>
                      <a:endParaRPr 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有一处降级，扣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分，依次类推，扣完为止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07" marR="37407" marT="24938" marB="24938" anchor="ctr"/>
                </a:tc>
                <a:extLst>
                  <a:ext uri="{0D108BD9-81ED-4DB2-BD59-A6C34878D82A}">
                    <a16:rowId xmlns:a16="http://schemas.microsoft.com/office/drawing/2014/main" val="2000231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165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3037480" y="763323"/>
            <a:ext cx="2326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端面槽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6DFF3EA-B25A-43CE-A872-39A69E631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275606"/>
            <a:ext cx="5472608" cy="33261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1475656" y="1203598"/>
            <a:ext cx="23266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一、端面直槽刀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BDF1B74-5E42-4634-B77B-32007002CC31}"/>
              </a:ext>
            </a:extLst>
          </p:cNvPr>
          <p:cNvSpPr txBox="1"/>
          <p:nvPr/>
        </p:nvSpPr>
        <p:spPr>
          <a:xfrm>
            <a:off x="3037480" y="763323"/>
            <a:ext cx="2326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端面槽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81AD29-F996-40EB-BE68-C363AD97C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1507114"/>
            <a:ext cx="5170801" cy="19737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7DCB315-00B9-47AB-8A72-688D092A3E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522" y="3478730"/>
            <a:ext cx="5038955" cy="146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80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1475656" y="1203598"/>
            <a:ext cx="28803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端面切槽刀进刀方式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BDF1B74-5E42-4634-B77B-32007002CC31}"/>
              </a:ext>
            </a:extLst>
          </p:cNvPr>
          <p:cNvSpPr txBox="1"/>
          <p:nvPr/>
        </p:nvSpPr>
        <p:spPr>
          <a:xfrm>
            <a:off x="3037480" y="763323"/>
            <a:ext cx="2326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端面槽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9733AC-7686-469C-A0ED-CBDB803FEC40}"/>
              </a:ext>
            </a:extLst>
          </p:cNvPr>
          <p:cNvSpPr txBox="1"/>
          <p:nvPr/>
        </p:nvSpPr>
        <p:spPr>
          <a:xfrm>
            <a:off x="1862924" y="1635646"/>
            <a:ext cx="53013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选用端面切槽刀以实现圆形切槽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要分多步进行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并保持低的轴向进给率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以避免切屑堵塞。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切削时从最大直径开始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向内切削以获取最佳切屑控制。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端面切槽刀因槽形状的不同而不同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进刀一般采用直进法切削。</a:t>
            </a:r>
          </a:p>
        </p:txBody>
      </p:sp>
    </p:spTree>
    <p:extLst>
      <p:ext uri="{BB962C8B-B14F-4D97-AF65-F5344CB8AC3E}">
        <p14:creationId xmlns:p14="http://schemas.microsoft.com/office/powerpoint/2010/main" val="290354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1475656" y="1203598"/>
            <a:ext cx="23266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端面槽程序编制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BDF1B74-5E42-4634-B77B-32007002CC31}"/>
              </a:ext>
            </a:extLst>
          </p:cNvPr>
          <p:cNvSpPr txBox="1"/>
          <p:nvPr/>
        </p:nvSpPr>
        <p:spPr>
          <a:xfrm>
            <a:off x="3037480" y="763323"/>
            <a:ext cx="2326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端面槽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2D05C7-C967-456B-8622-CCD62F3D5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206" y="1951649"/>
            <a:ext cx="2611363" cy="222170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EB8C2FD-02FD-40DB-8FC0-C8A1CB685E5E}"/>
              </a:ext>
            </a:extLst>
          </p:cNvPr>
          <p:cNvSpPr txBox="1"/>
          <p:nvPr/>
        </p:nvSpPr>
        <p:spPr>
          <a:xfrm>
            <a:off x="1691680" y="1542152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选用刃宽为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3mm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的端面槽刀加工端面槽，参考程序如下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DFE1AF-2EC7-43E4-9DC4-AD13D257413B}"/>
              </a:ext>
            </a:extLst>
          </p:cNvPr>
          <p:cNvSpPr txBox="1"/>
          <p:nvPr/>
        </p:nvSpPr>
        <p:spPr>
          <a:xfrm>
            <a:off x="1933537" y="1951649"/>
            <a:ext cx="29264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O0004;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M04 S500;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X37. Z3.;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G74 R0.5;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G74 X18. Z-10. P2500 Q2000 F0.1；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X60.;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Z100.;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M30;</a:t>
            </a:r>
          </a:p>
        </p:txBody>
      </p:sp>
    </p:spTree>
    <p:extLst>
      <p:ext uri="{BB962C8B-B14F-4D97-AF65-F5344CB8AC3E}">
        <p14:creationId xmlns:p14="http://schemas.microsoft.com/office/powerpoint/2010/main" val="1900189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8064" y="1412482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了解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型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槽的应用</a:t>
            </a:r>
            <a:endParaRPr lang="zh-CN" altLang="zh-CN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279D40-CAD0-4DDD-9703-43B520CD6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720" y="1385995"/>
            <a:ext cx="2773017" cy="293463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71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现有带轮零件如图所示，已知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ϕ70mm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ϕ50mm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的外圆与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ϕ30mm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的内孔已加工完成，零件材料为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钢，现需加工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型槽。要求选用数控车床，选择合适的走刀路线及刀具，确定工艺参数，编写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型槽加工程序，完成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型槽加工。</a:t>
            </a:r>
            <a:endParaRPr lang="zh-CN" altLang="en-US" sz="12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9884A1-C13B-4CAC-BDA0-B39738F55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1441729"/>
            <a:ext cx="4990724" cy="35430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56176" y="1625296"/>
            <a:ext cx="23042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现有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型带轮零件如图所示，已知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ϕ56mm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ϕ32mm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的外圆与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ϕ20mm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的内孔已加工完成，零件材料为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钢，现需加工</a:t>
            </a:r>
            <a:r>
              <a:rPr lang="en-US" altLang="zh-CN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型槽。要求选用数控车床，选择合适的走 刀路线及刀具，确定工艺参数，编写零件加工程序，完成零件加工与检测。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58735D4-66EB-4563-AA64-0AF6B0B8A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231078"/>
            <a:ext cx="4737270" cy="33313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866655"/>
            <a:ext cx="687324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型槽切削相关知识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547664" y="1205979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型槽切削加工刀具路径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8F0258-D92F-4772-A8FB-6DA31A7D3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818614"/>
            <a:ext cx="5954800" cy="28147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1835696" y="1131590"/>
            <a:ext cx="547260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型槽切削加工基点坐标计算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625205-8AB3-4DD5-AB61-45A9B3E37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421" y="2047025"/>
            <a:ext cx="2980579" cy="24592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5DA38E5-5C57-4F80-839C-9009BC7D2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775" y="2211710"/>
            <a:ext cx="3304517" cy="21298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1980291" y="1059582"/>
            <a:ext cx="5472608" cy="1657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二、基本编程指令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（一）子程序的应用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零件上有若干处相同的轮廓形状。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加工中反复出现具有相同轨迹的走刀路线。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有时为满足某种特殊的需要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也可以采用子程序。</a:t>
            </a:r>
          </a:p>
        </p:txBody>
      </p:sp>
    </p:spTree>
    <p:extLst>
      <p:ext uri="{BB962C8B-B14F-4D97-AF65-F5344CB8AC3E}">
        <p14:creationId xmlns:p14="http://schemas.microsoft.com/office/powerpoint/2010/main" val="956743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3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（二）子程序的格式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F6BDA7A-E85A-4341-8558-B520FF820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058183"/>
            <a:ext cx="3964285" cy="141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19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2627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（三）子程序的调用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格式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:M98P××××××× ;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M98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是调用子程序指令，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后面的数字中，前三位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×××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表示子程序调用次数，后四位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××××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表示子程序号。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）调用次数前面的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可省去不写，如：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M98P51000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；表示调用子程序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O1000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次；若调用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次也可省略不写，如：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M98P1000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；表示调用子程序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O1000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次。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3D22D0-F3B1-4AB4-9A08-850B68899B9C}"/>
              </a:ext>
            </a:extLst>
          </p:cNvPr>
          <p:cNvSpPr txBox="1"/>
          <p:nvPr/>
        </p:nvSpPr>
        <p:spPr>
          <a:xfrm>
            <a:off x="2051720" y="4222938"/>
            <a:ext cx="547260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（四）使用说明</a:t>
            </a:r>
          </a:p>
        </p:txBody>
      </p:sp>
    </p:spTree>
    <p:extLst>
      <p:ext uri="{BB962C8B-B14F-4D97-AF65-F5344CB8AC3E}">
        <p14:creationId xmlns:p14="http://schemas.microsoft.com/office/powerpoint/2010/main" val="963498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699538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74280" y="2571586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FB3C309-3F49-4D71-89F1-A615F9397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628" y="1275606"/>
            <a:ext cx="6313533" cy="9288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26B9E0C-3D2D-4FD7-9721-0DC852A47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628" y="3003798"/>
            <a:ext cx="6457740" cy="13079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1286</Words>
  <Application>Microsoft Office PowerPoint</Application>
  <PresentationFormat>全屏显示(16:9)</PresentationFormat>
  <Paragraphs>250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黑体</vt:lpstr>
      <vt:lpstr>华文宋体</vt:lpstr>
      <vt:lpstr>宋体</vt:lpstr>
      <vt:lpstr>微软雅黑</vt:lpstr>
      <vt:lpstr>Arial</vt:lpstr>
      <vt:lpstr>Calibri</vt:lpstr>
      <vt:lpstr>Wingdings</vt:lpstr>
      <vt:lpstr>281TGp_consulting_light</vt:lpstr>
      <vt:lpstr>项目四   槽类零件编程与加工  任务三     V型槽编程与加工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704</cp:revision>
  <dcterms:created xsi:type="dcterms:W3CDTF">2011-07-07T02:42:00Z</dcterms:created>
  <dcterms:modified xsi:type="dcterms:W3CDTF">2025-08-18T01:58:25Z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