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5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77" r:id="rId2"/>
    <p:sldId id="279" r:id="rId3"/>
    <p:sldId id="368" r:id="rId4"/>
    <p:sldId id="348" r:id="rId5"/>
    <p:sldId id="378" r:id="rId6"/>
    <p:sldId id="379" r:id="rId7"/>
    <p:sldId id="381" r:id="rId8"/>
    <p:sldId id="382" r:id="rId9"/>
    <p:sldId id="383" r:id="rId10"/>
    <p:sldId id="384" r:id="rId11"/>
    <p:sldId id="385" r:id="rId12"/>
    <p:sldId id="380" r:id="rId13"/>
    <p:sldId id="386" r:id="rId14"/>
    <p:sldId id="387" r:id="rId15"/>
    <p:sldId id="388" r:id="rId16"/>
    <p:sldId id="391" r:id="rId17"/>
    <p:sldId id="390" r:id="rId18"/>
    <p:sldId id="369" r:id="rId19"/>
    <p:sldId id="354" r:id="rId20"/>
    <p:sldId id="392" r:id="rId21"/>
    <p:sldId id="393" r:id="rId22"/>
    <p:sldId id="399" r:id="rId23"/>
    <p:sldId id="350" r:id="rId24"/>
    <p:sldId id="351" r:id="rId25"/>
    <p:sldId id="395" r:id="rId26"/>
    <p:sldId id="365" r:id="rId27"/>
    <p:sldId id="396" r:id="rId28"/>
    <p:sldId id="352" r:id="rId29"/>
    <p:sldId id="397" r:id="rId30"/>
    <p:sldId id="353" r:id="rId31"/>
    <p:sldId id="366" r:id="rId32"/>
    <p:sldId id="394" r:id="rId33"/>
    <p:sldId id="367" r:id="rId34"/>
  </p:sldIdLst>
  <p:sldSz cx="9144000" cy="5143500" type="screen16x9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A661"/>
    <a:srgbClr val="008080"/>
    <a:srgbClr val="00CC99"/>
    <a:srgbClr val="6371AD"/>
    <a:srgbClr val="53619F"/>
    <a:srgbClr val="800000"/>
    <a:srgbClr val="C634BF"/>
    <a:srgbClr val="008000"/>
    <a:srgbClr val="339933"/>
    <a:srgbClr val="E292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98" autoAdjust="0"/>
  </p:normalViewPr>
  <p:slideViewPr>
    <p:cSldViewPr showGuides="1">
      <p:cViewPr varScale="1">
        <p:scale>
          <a:sx n="95" d="100"/>
          <a:sy n="95" d="100"/>
        </p:scale>
        <p:origin x="460" y="-15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252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4079A-1008-484D-A9D3-6ED630FF63B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8934E-0680-41D4-B0BA-FC0716903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FC0A2-BD6D-46F3-BFBB-3EF6A37E9687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435DC-B7C6-403F-AC56-93FE596753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6.xml"/><Relationship Id="rId7" Type="http://schemas.microsoft.com/office/2007/relationships/hdphoto" Target="../media/hdphoto3.wdp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9.xml"/><Relationship Id="rId7" Type="http://schemas.microsoft.com/office/2007/relationships/hdphoto" Target="../media/hdphoto3.wdp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microsoft.com/office/2007/relationships/hdphoto" Target="../media/hdphoto3.wdp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8.xml"/><Relationship Id="rId7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9" Type="http://schemas.microsoft.com/office/2007/relationships/hdphoto" Target="../media/hdphoto3.wdp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3.xml"/><Relationship Id="rId7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microsoft.com/office/2007/relationships/hdphoto" Target="../media/hdphoto3.wdp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8.xml"/><Relationship Id="rId7" Type="http://schemas.openxmlformats.org/officeDocument/2006/relationships/image" Target="../media/image5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9" Type="http://schemas.microsoft.com/office/2007/relationships/hdphoto" Target="../media/hdphoto3.wdp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3.xml"/><Relationship Id="rId7" Type="http://schemas.microsoft.com/office/2007/relationships/hdphoto" Target="../media/hdphoto3.wdp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" name="Rectangle 92"/>
          <p:cNvSpPr>
            <a:spLocks noChangeArrowheads="1"/>
          </p:cNvSpPr>
          <p:nvPr/>
        </p:nvSpPr>
        <p:spPr bwMode="gray">
          <a:xfrm>
            <a:off x="3667128" y="3143251"/>
            <a:ext cx="1857375" cy="957263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5" name="Rectangle 93"/>
          <p:cNvSpPr>
            <a:spLocks noChangeArrowheads="1"/>
          </p:cNvSpPr>
          <p:nvPr/>
        </p:nvSpPr>
        <p:spPr bwMode="gray">
          <a:xfrm>
            <a:off x="1824038" y="2218136"/>
            <a:ext cx="1833562" cy="925115"/>
          </a:xfrm>
          <a:prstGeom prst="rect">
            <a:avLst/>
          </a:prstGeom>
          <a:solidFill>
            <a:srgbClr val="CF6F9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6" name="Rectangle 94"/>
          <p:cNvSpPr>
            <a:spLocks noChangeArrowheads="1"/>
          </p:cNvSpPr>
          <p:nvPr/>
        </p:nvSpPr>
        <p:spPr bwMode="gray">
          <a:xfrm>
            <a:off x="0" y="3149204"/>
            <a:ext cx="1828800" cy="951309"/>
          </a:xfrm>
          <a:prstGeom prst="rect">
            <a:avLst/>
          </a:prstGeom>
          <a:solidFill>
            <a:srgbClr val="FF99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7" name="Rectangle 95"/>
          <p:cNvSpPr>
            <a:spLocks noChangeArrowheads="1"/>
          </p:cNvSpPr>
          <p:nvPr/>
        </p:nvSpPr>
        <p:spPr bwMode="gray">
          <a:xfrm>
            <a:off x="0" y="4095750"/>
            <a:ext cx="9144000" cy="10477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" name="Rectangle 102"/>
          <p:cNvSpPr>
            <a:spLocks noChangeArrowheads="1"/>
          </p:cNvSpPr>
          <p:nvPr/>
        </p:nvSpPr>
        <p:spPr bwMode="gray">
          <a:xfrm>
            <a:off x="7353300" y="2225279"/>
            <a:ext cx="1790700" cy="938213"/>
          </a:xfrm>
          <a:prstGeom prst="rect">
            <a:avLst/>
          </a:prstGeom>
          <a:solidFill>
            <a:srgbClr val="99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6" name="Rectangle 104"/>
          <p:cNvSpPr>
            <a:spLocks noChangeArrowheads="1"/>
          </p:cNvSpPr>
          <p:nvPr/>
        </p:nvSpPr>
        <p:spPr bwMode="gray">
          <a:xfrm>
            <a:off x="5524503" y="2218135"/>
            <a:ext cx="1833563" cy="1878806"/>
          </a:xfrm>
          <a:prstGeom prst="rect">
            <a:avLst/>
          </a:prstGeom>
          <a:solidFill>
            <a:srgbClr val="99CCF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590928" y="1714500"/>
            <a:ext cx="5324475" cy="285750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2200">
                <a:solidFill>
                  <a:srgbClr val="000000"/>
                </a:solidFill>
              </a:defRPr>
            </a:lvl1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085850"/>
            <a:ext cx="7010400" cy="571500"/>
          </a:xfrm>
          <a:effectLst>
            <a:outerShdw dist="17961" dir="2700000" algn="ctr" rotWithShape="0">
              <a:srgbClr val="C0C0C0"/>
            </a:outerShdw>
          </a:effectLst>
        </p:spPr>
        <p:txBody>
          <a:bodyPr/>
          <a:lstStyle>
            <a:lvl1pPr algn="r">
              <a:defRPr sz="36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8412" y1="7639" x2="10067" y2="6944"/>
                        <a14:foregroundMark x1="80761" y1="11111" x2="88591" y2="7639"/>
                        <a14:foregroundMark x1="7159" y1="10069" x2="2013" y2="25000"/>
                        <a14:foregroundMark x1="90380" y1="8681" x2="94631" y2="197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366412">
            <a:off x="1968304" y="3252987"/>
            <a:ext cx="1495020" cy="792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69" b="96769" l="5736" r="88778">
                        <a14:foregroundMark x1="36908" y1="10769" x2="36908" y2="10769"/>
                        <a14:foregroundMark x1="34414" y1="20154" x2="34414" y2="20154"/>
                        <a14:backgroundMark x1="75561" y1="72615" x2="75561" y2="72615"/>
                        <a14:backgroundMark x1="72818" y1="73231" x2="72818" y2="73231"/>
                        <a14:backgroundMark x1="24439" y1="74769" x2="24439" y2="74769"/>
                        <a14:backgroundMark x1="24688" y1="76462" x2="24688" y2="76462"/>
                        <a14:backgroundMark x1="22195" y1="74000" x2="22195" y2="74000"/>
                        <a14:backgroundMark x1="26185" y1="78000" x2="26185" y2="78000"/>
                        <a14:backgroundMark x1="74065" y1="72308" x2="74065" y2="72308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599582">
            <a:off x="7896147" y="3243809"/>
            <a:ext cx="705009" cy="8570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E3789646-4BA4-44AC-AE6F-8915499CE11D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748543" y="753124"/>
            <a:ext cx="1143937" cy="10354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AD0FED5B-D833-40EA-86A5-80A3CE145A0D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748543" y="753124"/>
            <a:ext cx="1143937" cy="10354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1019133A-6F2A-4E54-8FCE-8F98A35B7A2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748543" y="753124"/>
            <a:ext cx="1143937" cy="10354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8425" y="473075"/>
            <a:ext cx="1151890" cy="112839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212994" name="Rectangle 2"/>
          <p:cNvSpPr>
            <a:spLocks noGrp="1" noChangeArrowheads="1"/>
          </p:cNvSpPr>
          <p:nvPr>
            <p:ph type="title" hasCustomPrompt="1"/>
          </p:nvPr>
        </p:nvSpPr>
        <p:spPr>
          <a:xfrm>
            <a:off x="988060" y="189865"/>
            <a:ext cx="970280" cy="365760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5F9E4D7F-B451-4208-89B8-CA9438DFF69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8962" y="4011910"/>
            <a:ext cx="1143937" cy="10354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914400"/>
            <a:ext cx="8420100" cy="38290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8" y="171450"/>
            <a:ext cx="2105025" cy="4572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1" y="171450"/>
            <a:ext cx="6162675" cy="4572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3345" y="469900"/>
            <a:ext cx="1134745" cy="111125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78117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42887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00482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58076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22846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6866A9BA-4E54-468B-860B-5D4503978EBB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748543" y="753124"/>
            <a:ext cx="1143937" cy="1035461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Rectangle 124"/>
          <p:cNvSpPr>
            <a:spLocks noChangeArrowheads="1"/>
          </p:cNvSpPr>
          <p:nvPr/>
        </p:nvSpPr>
        <p:spPr bwMode="gray">
          <a:xfrm>
            <a:off x="0" y="0"/>
            <a:ext cx="9144000" cy="685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9" name="Rectangle 125"/>
          <p:cNvSpPr>
            <a:spLocks noChangeArrowheads="1"/>
          </p:cNvSpPr>
          <p:nvPr/>
        </p:nvSpPr>
        <p:spPr bwMode="gray">
          <a:xfrm>
            <a:off x="8915400" y="685800"/>
            <a:ext cx="228600" cy="44577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6350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0" name="Freeform 126"/>
          <p:cNvSpPr/>
          <p:nvPr/>
        </p:nvSpPr>
        <p:spPr bwMode="gray">
          <a:xfrm>
            <a:off x="-12700" y="257176"/>
            <a:ext cx="6032500" cy="509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00" y="0"/>
              </a:cxn>
              <a:cxn ang="0">
                <a:pos x="3456" y="428"/>
              </a:cxn>
            </a:cxnLst>
            <a:rect l="0" t="0" r="r" b="b"/>
            <a:pathLst>
              <a:path w="3800" h="428">
                <a:moveTo>
                  <a:pt x="0" y="0"/>
                </a:moveTo>
                <a:lnTo>
                  <a:pt x="3800" y="0"/>
                </a:lnTo>
                <a:lnTo>
                  <a:pt x="3456" y="428"/>
                </a:lnTo>
              </a:path>
            </a:pathLst>
          </a:custGeom>
          <a:noFill/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52" name="Picture 128" descr="icon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04803" y="171451"/>
            <a:ext cx="619125" cy="500063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171451"/>
            <a:ext cx="7086600" cy="36552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000000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212" y="4761412"/>
            <a:ext cx="645802" cy="38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jpeg"/><Relationship Id="rId7" Type="http://schemas.openxmlformats.org/officeDocument/2006/relationships/image" Target="../media/image55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Relationship Id="rId9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47814"/>
            <a:ext cx="1800200" cy="957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2109" y="2211711"/>
            <a:ext cx="1872208" cy="1893818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763688" y="1203598"/>
            <a:ext cx="5688632" cy="504056"/>
          </a:xfrm>
        </p:spPr>
        <p:txBody>
          <a:bodyPr/>
          <a:lstStyle/>
          <a:p>
            <a:pPr algn="l"/>
            <a:r>
              <a:rPr lang="zh-CN" altLang="en-US" sz="3200" b="1" kern="100" dirty="0">
                <a:solidFill>
                  <a:srgbClr val="0070C0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项目五  螺纹类零件编程与加工</a:t>
            </a: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en-US" sz="2800" b="1" kern="100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任务一  圆柱螺栓编程与加工</a:t>
            </a:r>
            <a:br>
              <a:rPr lang="zh-CN" altLang="zh-CN" sz="1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zh-CN" altLang="zh-CN" sz="18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C3ECF181-4F81-4DE3-B9A1-EAACE83D412E}"/>
              </a:ext>
            </a:extLst>
          </p:cNvPr>
          <p:cNvSpPr/>
          <p:nvPr/>
        </p:nvSpPr>
        <p:spPr>
          <a:xfrm>
            <a:off x="997215" y="1382006"/>
            <a:ext cx="65735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加工螺纹时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单边切削总深度等于螺纹实际牙型高度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一般取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h=(d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大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-d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小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)/2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。车削时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背吃刀量的选择采用递减分配原则。同时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精加工时要考虑螺纹的表面粗糙度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背吃刀量不能过小。使用硬质合金螺纹车刀时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一般最后一刀的背吃刀量不能小于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0.1mm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。如图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5-1-8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所示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,α</a:t>
            </a:r>
            <a:r>
              <a:rPr lang="en-US" altLang="zh-CN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p1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&gt;α</a:t>
            </a:r>
            <a:r>
              <a:rPr lang="en-US" altLang="zh-CN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p2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&gt;α</a:t>
            </a:r>
            <a:r>
              <a:rPr lang="en-US" altLang="zh-CN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p3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&gt;</a:t>
            </a:r>
            <a:r>
              <a:rPr lang="en-US" altLang="zh-CN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αp4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,αp4&gt;0.1mm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α</a:t>
            </a:r>
            <a:r>
              <a:rPr lang="en-US" altLang="zh-CN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p1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+α</a:t>
            </a:r>
            <a:r>
              <a:rPr lang="en-US" altLang="zh-CN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p2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+…+α</a:t>
            </a:r>
            <a:r>
              <a:rPr lang="en-US" altLang="zh-CN" sz="1200" baseline="-25000" dirty="0" err="1">
                <a:latin typeface="宋体" panose="02010600030101010101" pitchFamily="2" charset="-122"/>
                <a:ea typeface="宋体" panose="02010600030101010101" pitchFamily="2" charset="-122"/>
              </a:rPr>
              <a:t>pn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=h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2FC32F1-0B59-43AA-B51F-F12032AEA0AA}"/>
              </a:ext>
            </a:extLst>
          </p:cNvPr>
          <p:cNvGrpSpPr/>
          <p:nvPr/>
        </p:nvGrpSpPr>
        <p:grpSpPr>
          <a:xfrm>
            <a:off x="1691680" y="2590899"/>
            <a:ext cx="3702388" cy="1470807"/>
            <a:chOff x="1763688" y="2339324"/>
            <a:chExt cx="3702388" cy="1470807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68F9A40-C6E0-487E-B0BB-2747DFE31010}"/>
                </a:ext>
              </a:extLst>
            </p:cNvPr>
            <p:cNvSpPr/>
            <p:nvPr/>
          </p:nvSpPr>
          <p:spPr>
            <a:xfrm>
              <a:off x="2076386" y="3563460"/>
              <a:ext cx="2279590" cy="2466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indent="267970" algn="just">
                <a:lnSpc>
                  <a:spcPct val="115000"/>
                </a:lnSpc>
              </a:pP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图</a:t>
              </a:r>
              <a:r>
                <a:rPr lang="en-US" altLang="zh-CN" sz="1000" kern="100" dirty="0">
                  <a:latin typeface="宋体" pitchFamily="2" charset="-122"/>
                  <a:ea typeface="宋体" pitchFamily="2" charset="-122"/>
                </a:rPr>
                <a:t>5-1-8  </a:t>
              </a: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螺纹加工的背吃刀量 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698AD82-FBE3-4411-8929-7AC573EF1A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63688" y="2339324"/>
              <a:ext cx="3702388" cy="1131673"/>
            </a:xfrm>
            <a:prstGeom prst="rect">
              <a:avLst/>
            </a:prstGeom>
          </p:spPr>
        </p:pic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A9C37B5-2F93-40D7-9F92-442133906D84}"/>
              </a:ext>
            </a:extLst>
          </p:cNvPr>
          <p:cNvSpPr/>
          <p:nvPr/>
        </p:nvSpPr>
        <p:spPr>
          <a:xfrm>
            <a:off x="899592" y="4299942"/>
            <a:ext cx="41044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常用螺纹加工的走刀次数与分层切削余量见表5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1所示。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0B01697-C355-49F2-9DE0-07F4BFADE9CC}"/>
              </a:ext>
            </a:extLst>
          </p:cNvPr>
          <p:cNvSpPr/>
          <p:nvPr/>
        </p:nvSpPr>
        <p:spPr>
          <a:xfrm>
            <a:off x="899592" y="936296"/>
            <a:ext cx="206261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背吃刀量的选用及分配</a:t>
            </a:r>
          </a:p>
        </p:txBody>
      </p:sp>
    </p:spTree>
    <p:extLst>
      <p:ext uri="{BB962C8B-B14F-4D97-AF65-F5344CB8AC3E}">
        <p14:creationId xmlns:p14="http://schemas.microsoft.com/office/powerpoint/2010/main" val="15645446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2761C7E-11B6-45AE-B829-74E446271ED4}"/>
              </a:ext>
            </a:extLst>
          </p:cNvPr>
          <p:cNvSpPr/>
          <p:nvPr/>
        </p:nvSpPr>
        <p:spPr>
          <a:xfrm>
            <a:off x="1979712" y="758682"/>
            <a:ext cx="3744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表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5-1-1   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常用螺纹加工的走刀次数与分层切削余量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D9FE956-037E-4657-8923-D474F7C160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5" y="1004252"/>
            <a:ext cx="4623305" cy="329568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FB0004EC-9011-450C-AC81-A1E7A751A0F1}"/>
              </a:ext>
            </a:extLst>
          </p:cNvPr>
          <p:cNvSpPr/>
          <p:nvPr/>
        </p:nvSpPr>
        <p:spPr>
          <a:xfrm>
            <a:off x="755577" y="4454991"/>
            <a:ext cx="10801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进给量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0AB420D-042F-43CA-8A50-01885F98EBBA}"/>
              </a:ext>
            </a:extLst>
          </p:cNvPr>
          <p:cNvSpPr/>
          <p:nvPr/>
        </p:nvSpPr>
        <p:spPr>
          <a:xfrm>
            <a:off x="1834306" y="4454991"/>
            <a:ext cx="51139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单线螺纹的进给量等于螺距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即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f=P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；多线螺纹的进给量等于导程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即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f=L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9531170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7584" y="789261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三、螺纹编程指令</a:t>
            </a:r>
            <a:endParaRPr lang="zh-CN" altLang="en-US" sz="1600" kern="100" dirty="0"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EA9EBD0-F4A0-4DB7-B0CD-E3D4B125489F}"/>
              </a:ext>
            </a:extLst>
          </p:cNvPr>
          <p:cNvSpPr/>
          <p:nvPr/>
        </p:nvSpPr>
        <p:spPr>
          <a:xfrm>
            <a:off x="972766" y="1130219"/>
            <a:ext cx="3815258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kern="100" dirty="0">
                <a:latin typeface="宋体" pitchFamily="2" charset="-122"/>
                <a:ea typeface="宋体" pitchFamily="2" charset="-122"/>
              </a:rPr>
              <a:t>（一）单一循环螺纹切削指令</a:t>
            </a:r>
            <a:r>
              <a:rPr lang="en-US" altLang="zh-CN" sz="1600" kern="100" dirty="0">
                <a:latin typeface="宋体" pitchFamily="2" charset="-122"/>
                <a:ea typeface="宋体" pitchFamily="2" charset="-122"/>
              </a:rPr>
              <a:t>G32</a:t>
            </a:r>
            <a:endParaRPr lang="zh-CN" altLang="en-US" sz="1600" kern="1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69075A6-8A30-4EC1-BA07-DADE697279D3}"/>
              </a:ext>
            </a:extLst>
          </p:cNvPr>
          <p:cNvSpPr/>
          <p:nvPr/>
        </p:nvSpPr>
        <p:spPr>
          <a:xfrm>
            <a:off x="863588" y="1509942"/>
            <a:ext cx="74942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如图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5-1-9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所示，单一循环螺纹切削指令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G32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可加工固定导程的圆柱螺纹或圆锥螺纹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还可以加工端面螺纹。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G32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指令的格式、参数含义及使用说明见表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5-1-2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044065C-CC54-4927-9D9C-DDE2A2543EB0}"/>
              </a:ext>
            </a:extLst>
          </p:cNvPr>
          <p:cNvGrpSpPr/>
          <p:nvPr/>
        </p:nvGrpSpPr>
        <p:grpSpPr>
          <a:xfrm>
            <a:off x="1187624" y="1952458"/>
            <a:ext cx="2520280" cy="2954195"/>
            <a:chOff x="539552" y="1952458"/>
            <a:chExt cx="2520280" cy="2954195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BEAAC7A-0F63-4B90-80D3-71866FABA5F8}"/>
                </a:ext>
              </a:extLst>
            </p:cNvPr>
            <p:cNvSpPr/>
            <p:nvPr/>
          </p:nvSpPr>
          <p:spPr>
            <a:xfrm>
              <a:off x="539552" y="4659982"/>
              <a:ext cx="2520280" cy="2466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267970" algn="just">
                <a:lnSpc>
                  <a:spcPct val="115000"/>
                </a:lnSpc>
              </a:pP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图</a:t>
              </a:r>
              <a:r>
                <a:rPr lang="en-US" altLang="zh-CN" sz="1000" kern="100" dirty="0">
                  <a:latin typeface="宋体" pitchFamily="2" charset="-122"/>
                  <a:ea typeface="宋体" pitchFamily="2" charset="-122"/>
                </a:rPr>
                <a:t>5-1-9  </a:t>
              </a: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单一循环螺纹切削指令</a:t>
              </a:r>
              <a:r>
                <a:rPr lang="en-US" altLang="zh-CN" sz="1000" kern="100" dirty="0">
                  <a:latin typeface="宋体" pitchFamily="2" charset="-122"/>
                  <a:ea typeface="宋体" pitchFamily="2" charset="-122"/>
                </a:rPr>
                <a:t>G32</a:t>
              </a:r>
              <a:endParaRPr lang="zh-CN" altLang="en-US" sz="1000" kern="100" dirty="0">
                <a:latin typeface="宋体" pitchFamily="2" charset="-122"/>
                <a:ea typeface="宋体" pitchFamily="2" charset="-122"/>
              </a:endParaRP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F742B251-9E56-4FD7-8A76-661078BD6F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6151" r="48289"/>
            <a:stretch/>
          </p:blipFill>
          <p:spPr>
            <a:xfrm>
              <a:off x="1113978" y="1952458"/>
              <a:ext cx="1766417" cy="1273706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C9EE00F6-9F47-407D-B5DD-A506035438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55846"/>
            <a:stretch/>
          </p:blipFill>
          <p:spPr>
            <a:xfrm>
              <a:off x="987694" y="3242971"/>
              <a:ext cx="1711883" cy="1273706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25D9E29-2CC9-4D2B-8F44-82DB07D480D7}"/>
              </a:ext>
            </a:extLst>
          </p:cNvPr>
          <p:cNvGrpSpPr/>
          <p:nvPr/>
        </p:nvGrpSpPr>
        <p:grpSpPr>
          <a:xfrm>
            <a:off x="4368193" y="1952458"/>
            <a:ext cx="2140461" cy="2954195"/>
            <a:chOff x="4368193" y="1952458"/>
            <a:chExt cx="2140461" cy="2954195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8ECFED7A-F4FD-44DC-8766-B5675FA1C2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3094" r="50000"/>
            <a:stretch/>
          </p:blipFill>
          <p:spPr>
            <a:xfrm>
              <a:off x="4368193" y="1952458"/>
              <a:ext cx="2056264" cy="1122693"/>
            </a:xfrm>
            <a:prstGeom prst="rect">
              <a:avLst/>
            </a:prstGeom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2DE1D32A-3BBF-41DA-931A-19F7C54DD104}"/>
                </a:ext>
              </a:extLst>
            </p:cNvPr>
            <p:cNvSpPr/>
            <p:nvPr/>
          </p:nvSpPr>
          <p:spPr>
            <a:xfrm>
              <a:off x="4452390" y="4659982"/>
              <a:ext cx="2056264" cy="2466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267970" algn="just">
                <a:lnSpc>
                  <a:spcPct val="115000"/>
                </a:lnSpc>
              </a:pP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图</a:t>
              </a:r>
              <a:r>
                <a:rPr lang="en-US" altLang="zh-CN" sz="1000" kern="100" dirty="0">
                  <a:latin typeface="宋体" pitchFamily="2" charset="-122"/>
                  <a:ea typeface="宋体" pitchFamily="2" charset="-122"/>
                </a:rPr>
                <a:t>5-1-10   G32</a:t>
              </a: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走刀路径</a:t>
              </a:r>
            </a:p>
          </p:txBody>
        </p: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6E2A148F-43CA-411B-AC22-AA1441917C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2536"/>
            <a:stretch/>
          </p:blipFill>
          <p:spPr>
            <a:xfrm>
              <a:off x="4452390" y="3149913"/>
              <a:ext cx="1951966" cy="14598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659873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2761C7E-11B6-45AE-B829-74E446271ED4}"/>
              </a:ext>
            </a:extLst>
          </p:cNvPr>
          <p:cNvSpPr/>
          <p:nvPr/>
        </p:nvSpPr>
        <p:spPr>
          <a:xfrm>
            <a:off x="2275139" y="788228"/>
            <a:ext cx="3744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表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5-1-2  G32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指令格式、参数含义及使用说明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E01C3B6-1482-4711-B546-ED514299F2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1131590"/>
            <a:ext cx="5491035" cy="362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1134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7584" y="789261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三、螺纹编程指令</a:t>
            </a:r>
            <a:endParaRPr lang="zh-CN" altLang="en-US" sz="1600" kern="100" dirty="0"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EA9EBD0-F4A0-4DB7-B0CD-E3D4B125489F}"/>
              </a:ext>
            </a:extLst>
          </p:cNvPr>
          <p:cNvSpPr/>
          <p:nvPr/>
        </p:nvSpPr>
        <p:spPr>
          <a:xfrm>
            <a:off x="972766" y="1130219"/>
            <a:ext cx="3815258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kern="100" dirty="0">
                <a:latin typeface="宋体" pitchFamily="2" charset="-122"/>
                <a:ea typeface="宋体" pitchFamily="2" charset="-122"/>
              </a:rPr>
              <a:t>（二）螺纹切削单一固定循环指令</a:t>
            </a:r>
            <a:r>
              <a:rPr lang="en-US" altLang="zh-CN" sz="1600" kern="100" dirty="0">
                <a:latin typeface="宋体" pitchFamily="2" charset="-122"/>
                <a:ea typeface="宋体" pitchFamily="2" charset="-122"/>
              </a:rPr>
              <a:t>G92</a:t>
            </a:r>
            <a:endParaRPr lang="zh-CN" altLang="en-US" sz="1600" kern="1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69075A6-8A30-4EC1-BA07-DADE697279D3}"/>
              </a:ext>
            </a:extLst>
          </p:cNvPr>
          <p:cNvSpPr/>
          <p:nvPr/>
        </p:nvSpPr>
        <p:spPr>
          <a:xfrm>
            <a:off x="1221866" y="1551017"/>
            <a:ext cx="6084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螺纹切削单一固定循环指令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G92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可切削圆锥螺纹和圆柱螺纹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其走刀路径如图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5-1-11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G92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指令的格式、参数含义及使用说明见表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5-1-3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783C10A-A215-43F6-95A8-BC9770D62606}"/>
              </a:ext>
            </a:extLst>
          </p:cNvPr>
          <p:cNvGrpSpPr/>
          <p:nvPr/>
        </p:nvGrpSpPr>
        <p:grpSpPr>
          <a:xfrm>
            <a:off x="1850709" y="2060503"/>
            <a:ext cx="3672408" cy="2293736"/>
            <a:chOff x="1850709" y="2060503"/>
            <a:chExt cx="3672408" cy="2293736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BDB36081-64F3-48CD-9DF7-95B87AAADB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79711" y="2060503"/>
              <a:ext cx="3414405" cy="1879399"/>
            </a:xfrm>
            <a:prstGeom prst="rect">
              <a:avLst/>
            </a:prstGeom>
          </p:spPr>
        </p:pic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0BA72AC-F37C-44CD-B412-216F9D418F43}"/>
                </a:ext>
              </a:extLst>
            </p:cNvPr>
            <p:cNvSpPr/>
            <p:nvPr/>
          </p:nvSpPr>
          <p:spPr>
            <a:xfrm>
              <a:off x="1850709" y="4107568"/>
              <a:ext cx="3672408" cy="2466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267970" algn="just">
                <a:lnSpc>
                  <a:spcPct val="115000"/>
                </a:lnSpc>
              </a:pP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图</a:t>
              </a:r>
              <a:r>
                <a:rPr lang="en-US" altLang="zh-CN" sz="1000" kern="100" dirty="0">
                  <a:latin typeface="宋体" pitchFamily="2" charset="-122"/>
                  <a:ea typeface="宋体" pitchFamily="2" charset="-122"/>
                </a:rPr>
                <a:t>5-1-11   </a:t>
              </a: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 螺纹切削单一固定循环指令</a:t>
              </a:r>
              <a:r>
                <a:rPr lang="en-US" altLang="zh-CN" sz="1000" kern="100" dirty="0">
                  <a:latin typeface="宋体" pitchFamily="2" charset="-122"/>
                  <a:ea typeface="宋体" pitchFamily="2" charset="-122"/>
                </a:rPr>
                <a:t>G92</a:t>
              </a: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的走刀路径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11304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2761C7E-11B6-45AE-B829-74E446271ED4}"/>
              </a:ext>
            </a:extLst>
          </p:cNvPr>
          <p:cNvSpPr/>
          <p:nvPr/>
        </p:nvSpPr>
        <p:spPr>
          <a:xfrm>
            <a:off x="2275139" y="788228"/>
            <a:ext cx="3744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表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5-1-3  G92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指令格式、参数含义及使用说明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3B82FF5-4E85-4B4B-83C1-48199F15C4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021" y="1049719"/>
            <a:ext cx="5715243" cy="3660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7319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7584" y="789261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三、螺纹编程指令</a:t>
            </a:r>
            <a:endParaRPr lang="zh-CN" altLang="en-US" sz="1600" kern="100" dirty="0"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EA9EBD0-F4A0-4DB7-B0CD-E3D4B125489F}"/>
              </a:ext>
            </a:extLst>
          </p:cNvPr>
          <p:cNvSpPr/>
          <p:nvPr/>
        </p:nvSpPr>
        <p:spPr>
          <a:xfrm>
            <a:off x="953883" y="1170139"/>
            <a:ext cx="3815258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kern="100" dirty="0">
                <a:latin typeface="宋体" pitchFamily="2" charset="-122"/>
                <a:ea typeface="宋体" pitchFamily="2" charset="-122"/>
              </a:rPr>
              <a:t>（三）螺纹切削复合循环指令</a:t>
            </a:r>
            <a:r>
              <a:rPr lang="en-US" altLang="zh-CN" sz="1600" kern="100" dirty="0">
                <a:latin typeface="宋体" pitchFamily="2" charset="-122"/>
                <a:ea typeface="宋体" pitchFamily="2" charset="-122"/>
              </a:rPr>
              <a:t>G76</a:t>
            </a:r>
            <a:endParaRPr lang="zh-CN" altLang="en-US" sz="1600" kern="1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69075A6-8A30-4EC1-BA07-DADE697279D3}"/>
              </a:ext>
            </a:extLst>
          </p:cNvPr>
          <p:cNvSpPr/>
          <p:nvPr/>
        </p:nvSpPr>
        <p:spPr>
          <a:xfrm>
            <a:off x="1221866" y="1551017"/>
            <a:ext cx="70945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如图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5-1-12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所示，螺纹切削复合循环指令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G76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的切深和进刀次数等均可设置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系统将自动完成螺纹加工。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G76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指令的格式、参数含义及使用说明见表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5-1-4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B4A5E84-54DA-4633-AADA-A342FDF15158}"/>
              </a:ext>
            </a:extLst>
          </p:cNvPr>
          <p:cNvGrpSpPr/>
          <p:nvPr/>
        </p:nvGrpSpPr>
        <p:grpSpPr>
          <a:xfrm>
            <a:off x="1393074" y="2116730"/>
            <a:ext cx="5742260" cy="2360844"/>
            <a:chOff x="1393074" y="2116730"/>
            <a:chExt cx="5742260" cy="2360844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0BA72AC-F37C-44CD-B412-216F9D418F43}"/>
                </a:ext>
              </a:extLst>
            </p:cNvPr>
            <p:cNvSpPr/>
            <p:nvPr/>
          </p:nvSpPr>
          <p:spPr>
            <a:xfrm>
              <a:off x="2483768" y="4230903"/>
              <a:ext cx="2880320" cy="2466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267970" algn="just">
                <a:lnSpc>
                  <a:spcPct val="115000"/>
                </a:lnSpc>
              </a:pP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图</a:t>
              </a:r>
              <a:r>
                <a:rPr lang="en-US" altLang="zh-CN" sz="1000" kern="100" dirty="0">
                  <a:latin typeface="宋体" pitchFamily="2" charset="-122"/>
                  <a:ea typeface="宋体" pitchFamily="2" charset="-122"/>
                </a:rPr>
                <a:t>5-1-12  </a:t>
              </a: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螺纹切削复合循环指令</a:t>
              </a:r>
              <a:r>
                <a:rPr lang="en-US" altLang="zh-CN" sz="1000" kern="100" dirty="0">
                  <a:latin typeface="宋体" pitchFamily="2" charset="-122"/>
                  <a:ea typeface="宋体" pitchFamily="2" charset="-122"/>
                </a:rPr>
                <a:t>G76</a:t>
              </a:r>
              <a:endParaRPr lang="zh-CN" altLang="en-US" sz="1000" kern="100" dirty="0">
                <a:latin typeface="宋体" pitchFamily="2" charset="-122"/>
                <a:ea typeface="宋体" pitchFamily="2" charset="-122"/>
              </a:endParaRP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0EA07F2-E341-4D48-A3EE-D60DA2661A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93074" y="2116730"/>
              <a:ext cx="5742260" cy="20005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495446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0FEC0A2-620F-4DBD-96E6-67307E04B2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692696"/>
            <a:ext cx="4179366" cy="444395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8B8C148F-7E19-4C7B-AD81-6D5E0BA48DE5}"/>
              </a:ext>
            </a:extLst>
          </p:cNvPr>
          <p:cNvSpPr txBox="1"/>
          <p:nvPr/>
        </p:nvSpPr>
        <p:spPr>
          <a:xfrm>
            <a:off x="1547664" y="878349"/>
            <a:ext cx="430887" cy="41960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表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5-1-4  G76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指令格式、参数含义及使用说明</a:t>
            </a:r>
          </a:p>
        </p:txBody>
      </p:sp>
    </p:spTree>
    <p:extLst>
      <p:ext uri="{BB962C8B-B14F-4D97-AF65-F5344CB8AC3E}">
        <p14:creationId xmlns:p14="http://schemas.microsoft.com/office/powerpoint/2010/main" val="14244662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22F526E-7773-4066-90D0-F7D4CFA894A9}"/>
              </a:ext>
            </a:extLst>
          </p:cNvPr>
          <p:cNvSpPr txBox="1"/>
          <p:nvPr/>
        </p:nvSpPr>
        <p:spPr>
          <a:xfrm>
            <a:off x="836886" y="843558"/>
            <a:ext cx="279901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四、螺纹旋向及走刀方向</a:t>
            </a:r>
            <a:endParaRPr lang="zh-CN" altLang="en-US" sz="1600" kern="100" dirty="0"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E0A29C6-FFE4-455D-BF5E-125F3D584E8D}"/>
              </a:ext>
            </a:extLst>
          </p:cNvPr>
          <p:cNvSpPr/>
          <p:nvPr/>
        </p:nvSpPr>
        <p:spPr>
          <a:xfrm>
            <a:off x="862931" y="1347614"/>
            <a:ext cx="7597501" cy="648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螺纹旋向分左旋和右旋。在数控加工中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螺纹的旋转方向、主轴的正反转和走刀方向均符合右手螺旋法则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如图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5-1-13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所示。以右旋螺纹为例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四根手指弯曲的方向可以表示螺纹的旋转方向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即螺纹刀相对于工件的旋转方向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),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而大拇指对应的是螺母移动的方向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即螺纹刀相对于工件的轴向移动方向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E081A93-3396-403E-9837-DA9AB504ACAE}"/>
              </a:ext>
            </a:extLst>
          </p:cNvPr>
          <p:cNvGrpSpPr/>
          <p:nvPr/>
        </p:nvGrpSpPr>
        <p:grpSpPr>
          <a:xfrm>
            <a:off x="3131840" y="2418421"/>
            <a:ext cx="2305794" cy="2118879"/>
            <a:chOff x="3205386" y="2427734"/>
            <a:chExt cx="2305794" cy="2118879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0AA665E8-6E42-4A00-95C1-E0B248C701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05386" y="2427734"/>
              <a:ext cx="2305794" cy="1696406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1A83124-7C01-43FD-AC83-94B055D2C0CE}"/>
                </a:ext>
              </a:extLst>
            </p:cNvPr>
            <p:cNvSpPr/>
            <p:nvPr/>
          </p:nvSpPr>
          <p:spPr>
            <a:xfrm>
              <a:off x="3347864" y="4299942"/>
              <a:ext cx="1944216" cy="2466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267970" algn="just">
                <a:lnSpc>
                  <a:spcPct val="115000"/>
                </a:lnSpc>
              </a:pP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图</a:t>
              </a:r>
              <a:r>
                <a:rPr lang="en-US" altLang="zh-CN" sz="1000" kern="100" dirty="0">
                  <a:latin typeface="宋体" pitchFamily="2" charset="-122"/>
                  <a:ea typeface="宋体" pitchFamily="2" charset="-122"/>
                </a:rPr>
                <a:t>5-1-13  </a:t>
              </a: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右手螺旋法则</a:t>
              </a: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DA280620-E876-4ECB-9DA8-85693DE3E0DC}"/>
              </a:ext>
            </a:extLst>
          </p:cNvPr>
          <p:cNvSpPr/>
          <p:nvPr/>
        </p:nvSpPr>
        <p:spPr>
          <a:xfrm>
            <a:off x="5652120" y="2585889"/>
            <a:ext cx="20882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当刀架是后置刀架时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主轴的旋转方向为反转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指令为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M04,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螺纹刀从机床尾座向卡盘方向进给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沿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-Z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方向进给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则加工出左旋螺纹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螺纹刀从卡盘向机床尾座方向进给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沿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+Z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方向进给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),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则加工出右旋螺纹。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5178EEE-A705-4B12-89B7-D6D4C87021A2}"/>
              </a:ext>
            </a:extLst>
          </p:cNvPr>
          <p:cNvSpPr/>
          <p:nvPr/>
        </p:nvSpPr>
        <p:spPr>
          <a:xfrm>
            <a:off x="1124000" y="2568320"/>
            <a:ext cx="20882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当刀架是前置刀架时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主轴的旋转方向为正转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指令为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M03,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螺纹刀从机床尾座向卡盘方向进给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沿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-Z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方向进给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),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则加工出右旋螺纹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螺纹刀从卡盘向机床尾座方向进给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沿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+Z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方向进给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),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则加工出左旋螺纹。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BCC19AA-F892-426D-8E20-920A5BD6F1EB}"/>
              </a:ext>
            </a:extLst>
          </p:cNvPr>
          <p:cNvSpPr txBox="1"/>
          <p:nvPr/>
        </p:nvSpPr>
        <p:spPr>
          <a:xfrm>
            <a:off x="979091" y="771550"/>
            <a:ext cx="2604075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五、外螺纹车刀及选用</a:t>
            </a:r>
            <a:endParaRPr lang="zh-CN" altLang="en-US" sz="1600" kern="100" dirty="0"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502DC85-37B2-49A5-9C32-34A97D0E5C87}"/>
              </a:ext>
            </a:extLst>
          </p:cNvPr>
          <p:cNvSpPr/>
          <p:nvPr/>
        </p:nvSpPr>
        <p:spPr>
          <a:xfrm>
            <a:off x="1259632" y="1424822"/>
            <a:ext cx="59766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外螺纹车刀有整体式、焊接式和可换位式三种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其结构形式和加工特点见表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5-1-5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F43680F-F91D-4659-AD2B-DC25A09547D4}"/>
              </a:ext>
            </a:extLst>
          </p:cNvPr>
          <p:cNvSpPr/>
          <p:nvPr/>
        </p:nvSpPr>
        <p:spPr>
          <a:xfrm>
            <a:off x="827584" y="1110874"/>
            <a:ext cx="2755582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kern="100" dirty="0">
                <a:latin typeface="宋体" pitchFamily="2" charset="-122"/>
                <a:ea typeface="宋体" pitchFamily="2" charset="-122"/>
              </a:rPr>
              <a:t>（一）外螺纹车刀的类型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4C53879-4A7D-45DD-909A-035F58D0580F}"/>
              </a:ext>
            </a:extLst>
          </p:cNvPr>
          <p:cNvSpPr/>
          <p:nvPr/>
        </p:nvSpPr>
        <p:spPr>
          <a:xfrm>
            <a:off x="2170822" y="1738770"/>
            <a:ext cx="3744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表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5-1-5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 外螺纹车刀常见形式及加工特点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12414B0-FA74-4811-A250-5F2B76707533}"/>
              </a:ext>
            </a:extLst>
          </p:cNvPr>
          <p:cNvGrpSpPr/>
          <p:nvPr/>
        </p:nvGrpSpPr>
        <p:grpSpPr>
          <a:xfrm>
            <a:off x="1835696" y="2015769"/>
            <a:ext cx="4032448" cy="3092001"/>
            <a:chOff x="1475656" y="1928021"/>
            <a:chExt cx="4032448" cy="309200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93AC4FA-DE13-4B06-ABB1-649D20A320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75656" y="1928021"/>
              <a:ext cx="4032448" cy="2098042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AE02A4F2-48ED-49B3-B93E-D3866298A6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75656" y="4035355"/>
              <a:ext cx="4032448" cy="98466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/>
        </p:nvSpPr>
        <p:spPr bwMode="gray">
          <a:xfrm>
            <a:off x="4229100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 bwMode="gray">
          <a:xfrm>
            <a:off x="6444615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 bwMode="gray">
          <a:xfrm>
            <a:off x="7526020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1985010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gray">
          <a:xfrm>
            <a:off x="3133090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24139" y="2320904"/>
            <a:ext cx="3952317" cy="1108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en-US" altLang="zh-CN" sz="2000" kern="100" dirty="0"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1. </a:t>
            </a:r>
            <a:r>
              <a:rPr lang="zh-CN" altLang="en-US" sz="2000" kern="100" dirty="0"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认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识零件</a:t>
            </a:r>
            <a:r>
              <a:rPr lang="zh-CN" altLang="en-US" sz="2000" kern="100" dirty="0"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外螺纹结构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特征</a:t>
            </a:r>
          </a:p>
          <a:p>
            <a:pPr indent="266700" algn="just">
              <a:lnSpc>
                <a:spcPct val="115000"/>
              </a:lnSpc>
            </a:pPr>
            <a:r>
              <a:rPr lang="en-US" altLang="zh-CN" sz="2000" kern="100" dirty="0"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2. </a:t>
            </a:r>
            <a:r>
              <a:rPr lang="zh-CN" altLang="en-US" sz="2000" kern="1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思考工艺制定、程序编制、零件加工？</a:t>
            </a:r>
            <a:endParaRPr lang="zh-CN" altLang="en-US" sz="2000" kern="100" dirty="0"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 bwMode="gray">
          <a:xfrm>
            <a:off x="5364480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90" y="2875383"/>
            <a:ext cx="1937350" cy="226811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1F28AFD-9F0C-4834-9F5E-3787A46522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5358" y="2882799"/>
            <a:ext cx="1511481" cy="136815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0CE5BD6-F50C-428E-9C77-B73A73F3E5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6964" y="1347614"/>
            <a:ext cx="1952898" cy="110505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EA9EBD0-F4A0-4DB7-B0CD-E3D4B125489F}"/>
              </a:ext>
            </a:extLst>
          </p:cNvPr>
          <p:cNvSpPr/>
          <p:nvPr/>
        </p:nvSpPr>
        <p:spPr>
          <a:xfrm>
            <a:off x="755577" y="1044384"/>
            <a:ext cx="2737776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kern="100" dirty="0">
                <a:latin typeface="宋体" pitchFamily="2" charset="-122"/>
                <a:ea typeface="宋体" pitchFamily="2" charset="-122"/>
              </a:rPr>
              <a:t>（二）外螺纹车刀的安装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3ECF181-4F81-4DE3-B9A1-EAACE83D412E}"/>
              </a:ext>
            </a:extLst>
          </p:cNvPr>
          <p:cNvSpPr/>
          <p:nvPr/>
        </p:nvSpPr>
        <p:spPr>
          <a:xfrm>
            <a:off x="1066503" y="1626776"/>
            <a:ext cx="74529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装夹外螺纹车刀时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刀尖位置一般应与工件的轴线等高。当高速车削螺纹时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为防止振动和“扎刀”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其硬质合金车刀的刀尖应略高出工件轴线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0.1~0.3mm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0AE5353-30CF-4C38-9614-D467400BE977}"/>
              </a:ext>
            </a:extLst>
          </p:cNvPr>
          <p:cNvSpPr/>
          <p:nvPr/>
        </p:nvSpPr>
        <p:spPr>
          <a:xfrm>
            <a:off x="1187624" y="1397954"/>
            <a:ext cx="11529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刀尖高度</a:t>
            </a:r>
            <a:endParaRPr lang="zh-CN" altLang="en-US" sz="1200" baseline="-25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68F9A40-C6E0-487E-B0BB-2747DFE31010}"/>
              </a:ext>
            </a:extLst>
          </p:cNvPr>
          <p:cNvSpPr/>
          <p:nvPr/>
        </p:nvSpPr>
        <p:spPr>
          <a:xfrm>
            <a:off x="2332583" y="4839812"/>
            <a:ext cx="3714794" cy="2466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indent="267970" algn="just">
              <a:lnSpc>
                <a:spcPct val="115000"/>
              </a:lnSpc>
            </a:pPr>
            <a:r>
              <a:rPr lang="zh-CN" altLang="en-US" sz="1000" kern="100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1000" kern="100" dirty="0">
                <a:latin typeface="宋体" pitchFamily="2" charset="-122"/>
                <a:ea typeface="宋体" pitchFamily="2" charset="-122"/>
              </a:rPr>
              <a:t>5-1-14  </a:t>
            </a:r>
            <a:r>
              <a:rPr lang="zh-CN" altLang="en-US" sz="1000" kern="100" dirty="0">
                <a:latin typeface="宋体" pitchFamily="2" charset="-122"/>
                <a:ea typeface="宋体" pitchFamily="2" charset="-122"/>
              </a:rPr>
              <a:t>用角度样板校对螺纹刀是否与工件轴线垂直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BF1F284-378E-4505-B29E-BA6E076F7C22}"/>
              </a:ext>
            </a:extLst>
          </p:cNvPr>
          <p:cNvSpPr txBox="1"/>
          <p:nvPr/>
        </p:nvSpPr>
        <p:spPr>
          <a:xfrm>
            <a:off x="889277" y="705060"/>
            <a:ext cx="2604075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五、外螺纹车刀及选用</a:t>
            </a:r>
            <a:endParaRPr lang="zh-CN" altLang="en-US" sz="1600" kern="100" dirty="0"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6A15441-5CDB-47D2-ADEC-125AB9E142C3}"/>
              </a:ext>
            </a:extLst>
          </p:cNvPr>
          <p:cNvSpPr/>
          <p:nvPr/>
        </p:nvSpPr>
        <p:spPr>
          <a:xfrm>
            <a:off x="1151493" y="2258268"/>
            <a:ext cx="74529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刀头一般不要伸出过长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约为刀杆厚度的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1~1.5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倍。内螺纹刀的刀头加上刀杆后的径向长度应该比螺纹孔直径小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3~5mm,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以免退刀时碰伤牙顶。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A30E30B-F7A2-4A4A-8672-F9037E02111C}"/>
              </a:ext>
            </a:extLst>
          </p:cNvPr>
          <p:cNvSpPr/>
          <p:nvPr/>
        </p:nvSpPr>
        <p:spPr>
          <a:xfrm>
            <a:off x="1187624" y="2034307"/>
            <a:ext cx="14401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刀头伸出的长度</a:t>
            </a:r>
            <a:endParaRPr lang="zh-CN" altLang="en-US" sz="1200" baseline="-25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1FE9C81-5D56-4370-B082-747ED60BED90}"/>
              </a:ext>
            </a:extLst>
          </p:cNvPr>
          <p:cNvSpPr/>
          <p:nvPr/>
        </p:nvSpPr>
        <p:spPr>
          <a:xfrm>
            <a:off x="1151492" y="2931790"/>
            <a:ext cx="745295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安装时应将刀杆侧面靠紧刀架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可用角度样板校对刀其是否与工件轴线垂直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然后锁紧螺纹刀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如图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5-1-14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613B4D0-8328-4D50-A093-DADF5C369382}"/>
              </a:ext>
            </a:extLst>
          </p:cNvPr>
          <p:cNvSpPr/>
          <p:nvPr/>
        </p:nvSpPr>
        <p:spPr>
          <a:xfrm>
            <a:off x="1187624" y="2672696"/>
            <a:ext cx="14401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牙型半角</a:t>
            </a:r>
            <a:endParaRPr lang="zh-CN" altLang="en-US" sz="1200" baseline="-25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7405DB5-268B-4213-8FCD-3DF7B53A706E}"/>
              </a:ext>
            </a:extLst>
          </p:cNvPr>
          <p:cNvGrpSpPr/>
          <p:nvPr/>
        </p:nvGrpSpPr>
        <p:grpSpPr>
          <a:xfrm>
            <a:off x="2016105" y="3264337"/>
            <a:ext cx="3924047" cy="1467653"/>
            <a:chOff x="2016105" y="3264337"/>
            <a:chExt cx="3924047" cy="1467653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6EF4A228-38BB-487B-ACAC-E75960916B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16105" y="3563282"/>
              <a:ext cx="1440160" cy="969903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624BE54E-9E00-4A92-ACF3-6FF557A1A0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59161" y="3264337"/>
              <a:ext cx="1880991" cy="14676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043533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BCC19AA-F892-426D-8E20-920A5BD6F1EB}"/>
              </a:ext>
            </a:extLst>
          </p:cNvPr>
          <p:cNvSpPr txBox="1"/>
          <p:nvPr/>
        </p:nvSpPr>
        <p:spPr>
          <a:xfrm>
            <a:off x="971600" y="723106"/>
            <a:ext cx="2604075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 六、 外螺纹测量</a:t>
            </a:r>
            <a:endParaRPr lang="zh-CN" altLang="en-US" sz="1600" kern="100" dirty="0"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502DC85-37B2-49A5-9C32-34A97D0E5C87}"/>
              </a:ext>
            </a:extLst>
          </p:cNvPr>
          <p:cNvSpPr/>
          <p:nvPr/>
        </p:nvSpPr>
        <p:spPr>
          <a:xfrm>
            <a:off x="1187624" y="1077434"/>
            <a:ext cx="698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测量外螺纹时常用的量具有螺纹环规和螺纹千分尺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测量台阶长度尺寸时可用钢直尺、游标卡尺等量具。各量具的特点、精度及应用见表见表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5-1-6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4C53879-4A7D-45DD-909A-035F58D0580F}"/>
              </a:ext>
            </a:extLst>
          </p:cNvPr>
          <p:cNvSpPr/>
          <p:nvPr/>
        </p:nvSpPr>
        <p:spPr>
          <a:xfrm>
            <a:off x="2195736" y="1539099"/>
            <a:ext cx="3744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表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5-1-6  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外螺纹的常用量具特点、精度及应用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449542F-3FF3-43A6-9C56-8E064105270C}"/>
              </a:ext>
            </a:extLst>
          </p:cNvPr>
          <p:cNvGrpSpPr/>
          <p:nvPr/>
        </p:nvGrpSpPr>
        <p:grpSpPr>
          <a:xfrm>
            <a:off x="1475656" y="1780950"/>
            <a:ext cx="4968552" cy="3327402"/>
            <a:chOff x="1388814" y="1815206"/>
            <a:chExt cx="5525953" cy="3996904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517451CE-3B35-4430-BCB5-D5D41142B8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8325"/>
            <a:stretch/>
          </p:blipFill>
          <p:spPr>
            <a:xfrm>
              <a:off x="1388814" y="2148628"/>
              <a:ext cx="5525953" cy="3663482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901A64A9-53D2-45CF-B226-2F3220C1CD3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03648" y="1815206"/>
              <a:ext cx="5477639" cy="3334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528309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BCC19AA-F892-426D-8E20-920A5BD6F1EB}"/>
              </a:ext>
            </a:extLst>
          </p:cNvPr>
          <p:cNvSpPr txBox="1"/>
          <p:nvPr/>
        </p:nvSpPr>
        <p:spPr>
          <a:xfrm>
            <a:off x="971600" y="806317"/>
            <a:ext cx="3384376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七、 外螺纹车刀试切法对刀</a:t>
            </a:r>
            <a:endParaRPr lang="zh-CN" altLang="en-US" sz="1600" kern="100" dirty="0"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4ACAC06-4B6B-4A63-8C6B-D2883C78E4B0}"/>
              </a:ext>
            </a:extLst>
          </p:cNvPr>
          <p:cNvGrpSpPr/>
          <p:nvPr/>
        </p:nvGrpSpPr>
        <p:grpSpPr>
          <a:xfrm>
            <a:off x="1187624" y="1365669"/>
            <a:ext cx="1152128" cy="2131988"/>
            <a:chOff x="1187624" y="1077435"/>
            <a:chExt cx="1152128" cy="2131988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5502DC85-37B2-49A5-9C32-34A97D0E5C87}"/>
                </a:ext>
              </a:extLst>
            </p:cNvPr>
            <p:cNvSpPr/>
            <p:nvPr/>
          </p:nvSpPr>
          <p:spPr>
            <a:xfrm>
              <a:off x="1187624" y="1077435"/>
              <a:ext cx="1152128" cy="276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1.Z</a:t>
              </a:r>
              <a:r>
                <a: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方向对刀</a:t>
              </a:r>
              <a:endPara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D9BC5BA7-E331-4326-B22D-C567D7F314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87624" y="1466153"/>
              <a:ext cx="1109353" cy="174327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5AAC5B9-410A-41D5-99C2-C4A145DF4308}"/>
              </a:ext>
            </a:extLst>
          </p:cNvPr>
          <p:cNvGrpSpPr/>
          <p:nvPr/>
        </p:nvGrpSpPr>
        <p:grpSpPr>
          <a:xfrm>
            <a:off x="2987824" y="1365667"/>
            <a:ext cx="4824536" cy="2430219"/>
            <a:chOff x="2987824" y="1077433"/>
            <a:chExt cx="4824536" cy="2430219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4C53879-4A7D-45DD-909A-035F58D0580F}"/>
                </a:ext>
              </a:extLst>
            </p:cNvPr>
            <p:cNvSpPr/>
            <p:nvPr/>
          </p:nvSpPr>
          <p:spPr>
            <a:xfrm>
              <a:off x="3059832" y="1077433"/>
              <a:ext cx="108012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2.X</a:t>
              </a:r>
              <a:r>
                <a: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方向对刀</a:t>
              </a: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8F49B02D-44AE-40D5-A7E2-E79E794DC9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87824" y="1473699"/>
              <a:ext cx="4824536" cy="20339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217819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547664" y="799384"/>
            <a:ext cx="1551848" cy="365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6070" algn="just">
              <a:lnSpc>
                <a:spcPct val="150000"/>
              </a:lnSpc>
            </a:pPr>
            <a:r>
              <a:rPr lang="zh-CN" altLang="zh-CN" sz="1400" b="1" kern="100" dirty="0"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刀具选择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547664" y="2643758"/>
            <a:ext cx="1375859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zh-CN" sz="1400" b="1" kern="100" dirty="0"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量具选择</a:t>
            </a:r>
            <a:endParaRPr lang="zh-CN" altLang="zh-CN" sz="1400" kern="100" dirty="0">
              <a:solidFill>
                <a:srgbClr val="FF0000"/>
              </a:solidFill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9DC9A64-C726-40D7-8114-702CDC2FDB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1274244"/>
            <a:ext cx="5012634" cy="114387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B2A1D06-DE0D-4F99-9336-ED167CF973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3075806"/>
            <a:ext cx="5058323" cy="110123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D9D2CC6-6BB0-4BDD-A9AB-2EA4332333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682402"/>
            <a:ext cx="5171970" cy="440962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2FD5454-343E-459C-A708-9758023D768A}"/>
              </a:ext>
            </a:extLst>
          </p:cNvPr>
          <p:cNvSpPr txBox="1"/>
          <p:nvPr/>
        </p:nvSpPr>
        <p:spPr>
          <a:xfrm>
            <a:off x="827584" y="699542"/>
            <a:ext cx="1375859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400" b="1" kern="1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工艺路线</a:t>
            </a:r>
            <a:endParaRPr lang="zh-CN" altLang="zh-CN" sz="1400" kern="100" dirty="0">
              <a:solidFill>
                <a:srgbClr val="FF0000"/>
              </a:solidFill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2FD5454-343E-459C-A708-9758023D768A}"/>
              </a:ext>
            </a:extLst>
          </p:cNvPr>
          <p:cNvSpPr txBox="1"/>
          <p:nvPr/>
        </p:nvSpPr>
        <p:spPr>
          <a:xfrm>
            <a:off x="827584" y="699542"/>
            <a:ext cx="1375859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400" b="1" kern="1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工艺路线</a:t>
            </a:r>
            <a:endParaRPr lang="zh-CN" altLang="zh-CN" sz="1400" kern="100" dirty="0">
              <a:solidFill>
                <a:srgbClr val="FF0000"/>
              </a:solidFill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FFE370B-9987-43F1-B763-3F5E53AF32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60" y="708124"/>
            <a:ext cx="3982385" cy="213853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0641C60-7BE5-4A87-ADD6-E2DC3E89E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752" y="2931790"/>
            <a:ext cx="4100952" cy="213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862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115616" y="753022"/>
            <a:ext cx="6541256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1400" kern="100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接头件加工参考程序</a:t>
            </a:r>
            <a:r>
              <a:rPr lang="zh-CN" altLang="en-US" sz="1400" kern="100" dirty="0"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（本次任务仅完成“外螺纹”工步内容）：</a:t>
            </a:r>
            <a:endParaRPr lang="zh-CN" altLang="zh-CN" sz="1400" kern="100" dirty="0">
              <a:solidFill>
                <a:srgbClr val="FF0000"/>
              </a:solidFill>
              <a:effectLst/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9FA764F-6600-4836-8DF5-2BD458515A15}"/>
              </a:ext>
            </a:extLst>
          </p:cNvPr>
          <p:cNvGrpSpPr/>
          <p:nvPr/>
        </p:nvGrpSpPr>
        <p:grpSpPr>
          <a:xfrm>
            <a:off x="1115616" y="1061504"/>
            <a:ext cx="4760242" cy="3758706"/>
            <a:chOff x="1539951" y="1152040"/>
            <a:chExt cx="4760242" cy="3758706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CF561DD0-17C1-4C5E-B366-5DD805775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39951" y="1152040"/>
              <a:ext cx="4760242" cy="3084197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C3013BF9-88C3-44E9-A94E-1BC244AA38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513"/>
            <a:stretch/>
          </p:blipFill>
          <p:spPr>
            <a:xfrm>
              <a:off x="1539951" y="4236237"/>
              <a:ext cx="4760242" cy="67450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115616" y="686461"/>
            <a:ext cx="6541256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1400" kern="100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接头件加工参考程序</a:t>
            </a:r>
            <a:r>
              <a:rPr lang="zh-CN" altLang="en-US" sz="1400" kern="100" dirty="0"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（本次任务仅完成“外螺纹”工步内容）：</a:t>
            </a:r>
            <a:endParaRPr lang="zh-CN" altLang="zh-CN" sz="1400" kern="100" dirty="0">
              <a:solidFill>
                <a:srgbClr val="FF0000"/>
              </a:solidFill>
              <a:effectLst/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E395EF2-5E84-4EEC-BC1A-6A4B1E790E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994943"/>
            <a:ext cx="4752528" cy="79808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F03EA49-7990-4F8D-BEAD-255890A421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650" y="1793023"/>
            <a:ext cx="4896544" cy="3292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9016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763689" y="843558"/>
            <a:ext cx="1080120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加工准备</a:t>
            </a:r>
            <a:endParaRPr lang="en-US" altLang="zh-CN" sz="14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366" y="4155926"/>
            <a:ext cx="1493383" cy="86409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5502DC85-37B2-49A5-9C32-34A97D0E5C87}"/>
              </a:ext>
            </a:extLst>
          </p:cNvPr>
          <p:cNvSpPr/>
          <p:nvPr/>
        </p:nvSpPr>
        <p:spPr>
          <a:xfrm>
            <a:off x="1403648" y="1162229"/>
            <a:ext cx="6192688" cy="281904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(1) 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数控车床上电前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检查车床的外观和润滑油箱的油位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清除车床上的灰尘和切屑。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(2) 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数控车床上电后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在手动模式下检查主轴箱、进给轴的传动是否顺畅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是否有异响情况。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(3) 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开机回参考点。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工件装夹及找正。夹住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ϕ24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外圆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伸出长度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32mm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左右。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(5)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刀具装夹及找正。外圆车刀、外槽车刀和外螺纹刀分别装夹在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T01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T02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T03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号刀位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确保刀尖与工件回转中心等高。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(6)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完成对刀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建立工件坐标系。采用试切法对刀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将对刀数据输入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号刀具对应的补偿地址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中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并验证对刀是否正确。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(7)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将零件的加工程序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程序名为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O0001)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输入数控车床。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(8)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程序校验运行。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763688" y="771550"/>
            <a:ext cx="1080120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零件加工</a:t>
            </a:r>
            <a:endParaRPr lang="en-US" altLang="zh-CN" sz="14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538" y="3862325"/>
            <a:ext cx="2098613" cy="1214292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5502DC85-37B2-49A5-9C32-34A97D0E5C87}"/>
              </a:ext>
            </a:extLst>
          </p:cNvPr>
          <p:cNvSpPr/>
          <p:nvPr/>
        </p:nvSpPr>
        <p:spPr>
          <a:xfrm>
            <a:off x="1475656" y="1162229"/>
            <a:ext cx="5832648" cy="226504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调出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O0001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程序。检查工件、刀具是否按要求夹紧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对刀是否完成。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选择自动加工方式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打开进给倍率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可选用单段运行键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按数控启动键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一段一段执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  行程序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进行零件加工。加工过程中观察切削情况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逐渐将进给倍率调到适当位置。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观察到切削正常后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可取削单段运行。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粗、精加工外圆至螺纹大径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ϕ19.8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加工外沟槽。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(5)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加工外螺纹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M20-6g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(6)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拆卸零件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清扫机床。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A79754D-9F29-4919-8B55-FB7FE606F1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912" y="3862325"/>
            <a:ext cx="2929625" cy="1130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148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997514" y="1491630"/>
            <a:ext cx="27980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现有接头件零件如图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5-1-2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所示，由外圆柱面、沟槽和圆柱外螺纹及倒角构成。外圆柱面、沟槽和倒角已加工完成。已知上道工序尺寸为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ϕ24×42mm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，零件材料为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45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钢。</a:t>
            </a:r>
          </a:p>
          <a:p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要求选用数控车床，选择合适的走刀路线及刀具，确定工艺参数，编写接头件</a:t>
            </a:r>
            <a:r>
              <a:rPr lang="zh-CN" altLang="en-US" sz="1400" dirty="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外螺纹部分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的加工程序，完成零件加工与检测。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23CBB88-8114-4470-BBF6-8DC094C04F4B}"/>
              </a:ext>
            </a:extLst>
          </p:cNvPr>
          <p:cNvGrpSpPr/>
          <p:nvPr/>
        </p:nvGrpSpPr>
        <p:grpSpPr>
          <a:xfrm>
            <a:off x="956954" y="805921"/>
            <a:ext cx="5040560" cy="3864856"/>
            <a:chOff x="956954" y="805921"/>
            <a:chExt cx="5040560" cy="3864856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87E61564-AD74-46E5-8CF9-E37BFCFA65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799" t="535"/>
            <a:stretch/>
          </p:blipFill>
          <p:spPr>
            <a:xfrm>
              <a:off x="956954" y="805921"/>
              <a:ext cx="5040560" cy="3618185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FA2BBA7B-D94C-4469-B28C-9F7BB7A113E9}"/>
                </a:ext>
              </a:extLst>
            </p:cNvPr>
            <p:cNvSpPr/>
            <p:nvPr/>
          </p:nvSpPr>
          <p:spPr>
            <a:xfrm>
              <a:off x="2123728" y="4424106"/>
              <a:ext cx="2307103" cy="2466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267970" algn="just">
                <a:lnSpc>
                  <a:spcPct val="115000"/>
                </a:lnSpc>
              </a:pP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图</a:t>
              </a:r>
              <a:r>
                <a:rPr lang="en-US" altLang="zh-CN" sz="1000" kern="100" dirty="0">
                  <a:latin typeface="宋体" pitchFamily="2" charset="-122"/>
                  <a:ea typeface="宋体" pitchFamily="2" charset="-122"/>
                </a:rPr>
                <a:t>5-1-2</a:t>
              </a: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接头件零件图</a:t>
              </a: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55576" y="1795361"/>
            <a:ext cx="45719" cy="2038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加工检测评分表</a:t>
            </a:r>
          </a:p>
        </p:txBody>
      </p:sp>
      <p:pic>
        <p:nvPicPr>
          <p:cNvPr id="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1747" y="-285750"/>
            <a:ext cx="819150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1747" y="-285750"/>
            <a:ext cx="692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1747" y="-285750"/>
            <a:ext cx="781050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29283C9-56FA-41BC-9F72-9143225036F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3" y="3867894"/>
            <a:ext cx="1184379" cy="1176154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DA842B4D-760B-4817-A002-6752E71DD844}"/>
              </a:ext>
            </a:extLst>
          </p:cNvPr>
          <p:cNvGrpSpPr/>
          <p:nvPr/>
        </p:nvGrpSpPr>
        <p:grpSpPr>
          <a:xfrm>
            <a:off x="1619671" y="674600"/>
            <a:ext cx="4994841" cy="4468900"/>
            <a:chOff x="1259632" y="771551"/>
            <a:chExt cx="5400001" cy="6274146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DB30A66F-1E9B-47FF-B9B5-CDB1957748C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59633" y="771551"/>
              <a:ext cx="5400000" cy="1316690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0C1EAC18-866B-44D5-97B1-874A4D9B718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259632" y="2067694"/>
              <a:ext cx="5400000" cy="497800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8F8A596-9265-4FFF-9E2A-ABDFCD200F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3939902"/>
            <a:ext cx="1278013" cy="111435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23E3ECB0-5D1D-43DC-9E81-8F98BCC02794}"/>
              </a:ext>
            </a:extLst>
          </p:cNvPr>
          <p:cNvSpPr/>
          <p:nvPr/>
        </p:nvSpPr>
        <p:spPr>
          <a:xfrm>
            <a:off x="755576" y="1044384"/>
            <a:ext cx="4248471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400" kern="100" dirty="0">
                <a:latin typeface="宋体" pitchFamily="2" charset="-122"/>
                <a:ea typeface="宋体" pitchFamily="2" charset="-122"/>
              </a:rPr>
              <a:t> 一、 螺纹千分尺的结构和测量原理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A150A3B-160B-4415-A131-ADD8770878FC}"/>
              </a:ext>
            </a:extLst>
          </p:cNvPr>
          <p:cNvSpPr/>
          <p:nvPr/>
        </p:nvSpPr>
        <p:spPr>
          <a:xfrm>
            <a:off x="899592" y="1387648"/>
            <a:ext cx="77539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如图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5-1-19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所示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螺纹千分尺由尺架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、调整装置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V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形测量头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、圆锥形测量头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、测微螺杆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、锁紧装置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、固定套管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、微分筒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、测力装置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、隔热装置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、校对杆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11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、一组测量头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如图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5-1-20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所示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和调整扳手组成。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589E856-97C9-42A6-B7F9-D7227DA1328F}"/>
              </a:ext>
            </a:extLst>
          </p:cNvPr>
          <p:cNvSpPr txBox="1"/>
          <p:nvPr/>
        </p:nvSpPr>
        <p:spPr>
          <a:xfrm>
            <a:off x="2483768" y="688643"/>
            <a:ext cx="3898747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用螺纹千分尺测量外螺纹中径</a:t>
            </a:r>
            <a:endParaRPr lang="zh-CN" altLang="en-US" sz="1600" kern="100" dirty="0"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E2FB993-4F84-43D1-9AE9-40C266DE7CFD}"/>
              </a:ext>
            </a:extLst>
          </p:cNvPr>
          <p:cNvGrpSpPr/>
          <p:nvPr/>
        </p:nvGrpSpPr>
        <p:grpSpPr>
          <a:xfrm>
            <a:off x="1356669" y="2355726"/>
            <a:ext cx="3137140" cy="1834004"/>
            <a:chOff x="1356669" y="2355726"/>
            <a:chExt cx="3137140" cy="1834004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978C04A-BB80-451C-8FD0-85E2A51C6714}"/>
                </a:ext>
              </a:extLst>
            </p:cNvPr>
            <p:cNvSpPr/>
            <p:nvPr/>
          </p:nvSpPr>
          <p:spPr>
            <a:xfrm>
              <a:off x="1760102" y="3943059"/>
              <a:ext cx="2239417" cy="2466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indent="267970" algn="just">
                <a:lnSpc>
                  <a:spcPct val="115000"/>
                </a:lnSpc>
              </a:pP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图</a:t>
              </a:r>
              <a:r>
                <a:rPr lang="en-US" altLang="zh-CN" sz="1000" kern="100" dirty="0">
                  <a:latin typeface="宋体" pitchFamily="2" charset="-122"/>
                  <a:ea typeface="宋体" pitchFamily="2" charset="-122"/>
                </a:rPr>
                <a:t>5-1-19  </a:t>
              </a: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螺纹千分尺的结构</a:t>
              </a:r>
            </a:p>
          </p:txBody>
        </p:sp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AAE5A9FD-53FB-4319-A3CE-264C9CEF2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56669" y="2355726"/>
              <a:ext cx="3137140" cy="1412457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9FA1510-95F0-4E76-957C-EDCA7F5910FC}"/>
              </a:ext>
            </a:extLst>
          </p:cNvPr>
          <p:cNvGrpSpPr/>
          <p:nvPr/>
        </p:nvGrpSpPr>
        <p:grpSpPr>
          <a:xfrm>
            <a:off x="4776576" y="2342194"/>
            <a:ext cx="2239417" cy="1847536"/>
            <a:chOff x="4776576" y="2342194"/>
            <a:chExt cx="2239417" cy="1847536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FFED3E3C-3C03-4E59-BB56-D1E6A0B181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76056" y="2342194"/>
              <a:ext cx="1797921" cy="1559037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617E7D43-1CB6-48B1-AEF8-DE4199189A07}"/>
                </a:ext>
              </a:extLst>
            </p:cNvPr>
            <p:cNvSpPr/>
            <p:nvPr/>
          </p:nvSpPr>
          <p:spPr>
            <a:xfrm>
              <a:off x="4776576" y="3943059"/>
              <a:ext cx="2239417" cy="2466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indent="267970" algn="just">
                <a:lnSpc>
                  <a:spcPct val="115000"/>
                </a:lnSpc>
              </a:pP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图</a:t>
              </a:r>
              <a:r>
                <a:rPr lang="en-US" altLang="zh-CN" sz="1000" kern="100" dirty="0">
                  <a:latin typeface="宋体" pitchFamily="2" charset="-122"/>
                  <a:ea typeface="宋体" pitchFamily="2" charset="-122"/>
                </a:rPr>
                <a:t>5-1-20  </a:t>
              </a: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螺纹千分尺的测量头</a:t>
              </a: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8F8A596-9265-4FFF-9E2A-ABDFCD200F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3939902"/>
            <a:ext cx="1278013" cy="111435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23E3ECB0-5D1D-43DC-9E81-8F98BCC02794}"/>
              </a:ext>
            </a:extLst>
          </p:cNvPr>
          <p:cNvSpPr/>
          <p:nvPr/>
        </p:nvSpPr>
        <p:spPr>
          <a:xfrm>
            <a:off x="755577" y="1039132"/>
            <a:ext cx="2952328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400" kern="100" dirty="0">
                <a:latin typeface="宋体" pitchFamily="2" charset="-122"/>
                <a:ea typeface="宋体" pitchFamily="2" charset="-122"/>
              </a:rPr>
              <a:t>二、 螺纹中径的查阅和计算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A150A3B-160B-4415-A131-ADD8770878FC}"/>
              </a:ext>
            </a:extLst>
          </p:cNvPr>
          <p:cNvSpPr/>
          <p:nvPr/>
        </p:nvSpPr>
        <p:spPr>
          <a:xfrm>
            <a:off x="1007604" y="1349355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（一） 查阅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螺纹中径一般可以通过查阅国家标准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GB/T 1962003《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普通螺纹 基本尺寸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得到。如通过查阅该标准可知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螺纹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M246g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的中径为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22.051mm,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螺纹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M36×1.56g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的中径为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35.026mm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589E856-97C9-42A6-B7F9-D7227DA1328F}"/>
              </a:ext>
            </a:extLst>
          </p:cNvPr>
          <p:cNvSpPr txBox="1"/>
          <p:nvPr/>
        </p:nvSpPr>
        <p:spPr>
          <a:xfrm>
            <a:off x="2483768" y="688643"/>
            <a:ext cx="3898747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用螺纹千分尺测量外螺纹中径</a:t>
            </a:r>
            <a:endParaRPr lang="zh-CN" altLang="en-US" sz="1600" kern="100" dirty="0"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9A87545-7182-4755-A295-4B3ECDDB13A9}"/>
              </a:ext>
            </a:extLst>
          </p:cNvPr>
          <p:cNvSpPr/>
          <p:nvPr/>
        </p:nvSpPr>
        <p:spPr>
          <a:xfrm>
            <a:off x="1015640" y="2078727"/>
            <a:ext cx="72287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（二） 计算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螺纹中径也可以通过计算得出。国家标准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GB/T 1962003《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普通螺纹 基本尺寸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规定螺纹中径的计算公为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32A6BB1-7D2E-462C-974B-A0F96D56C226}"/>
              </a:ext>
            </a:extLst>
          </p:cNvPr>
          <p:cNvSpPr/>
          <p:nvPr/>
        </p:nvSpPr>
        <p:spPr>
          <a:xfrm>
            <a:off x="1049945" y="3230855"/>
            <a:ext cx="4572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式中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:D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为内、外螺纹的公称直径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;P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为螺距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;H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为原始牙高。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C07D8ED-0B4B-41C8-9C12-EEB57F2765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776" y="2503642"/>
            <a:ext cx="2932991" cy="799221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EBB8B0F8-5D5A-49BA-9863-18E0DDB5C958}"/>
              </a:ext>
            </a:extLst>
          </p:cNvPr>
          <p:cNvSpPr/>
          <p:nvPr/>
        </p:nvSpPr>
        <p:spPr>
          <a:xfrm>
            <a:off x="1475656" y="3932351"/>
            <a:ext cx="58326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螺纹中径的基本偏差和公差可以通过查阅国家标准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GB/T197-2003《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普通螺纹公差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得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到。例如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查阅该标准可知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外螺纹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M24-6g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的基本偏差为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-0.048mm,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公差为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0.2mm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由此可以计算出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外螺纹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M24-6g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中径的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上极限尺寸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=22.051mm-0.048mm=22.003mm,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下极限尺寸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=22.003mm-0.2mm=21.803mm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DF9541C-DD99-42B1-B795-8AC9B02091E5}"/>
              </a:ext>
            </a:extLst>
          </p:cNvPr>
          <p:cNvSpPr/>
          <p:nvPr/>
        </p:nvSpPr>
        <p:spPr>
          <a:xfrm>
            <a:off x="1259632" y="3631420"/>
            <a:ext cx="4320480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400" kern="100" dirty="0">
                <a:latin typeface="宋体" pitchFamily="2" charset="-122"/>
                <a:ea typeface="宋体" pitchFamily="2" charset="-122"/>
              </a:rPr>
              <a:t>三、中径基本偏差、公差、极限尺寸的查阅计算</a:t>
            </a:r>
          </a:p>
        </p:txBody>
      </p:sp>
    </p:spTree>
    <p:extLst>
      <p:ext uri="{BB962C8B-B14F-4D97-AF65-F5344CB8AC3E}">
        <p14:creationId xmlns:p14="http://schemas.microsoft.com/office/powerpoint/2010/main" val="29346765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477887" y="771550"/>
            <a:ext cx="6188226" cy="5016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>
              <a:lnSpc>
                <a:spcPct val="115000"/>
              </a:lnSpc>
            </a:pPr>
            <a:r>
              <a:rPr lang="zh-CN" altLang="en-US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现有螺塞零件如图</a:t>
            </a:r>
            <a:r>
              <a:rPr lang="en-US" altLang="zh-CN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5-1-21</a:t>
            </a:r>
            <a:r>
              <a:rPr lang="zh-CN" altLang="en-US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所示</a:t>
            </a:r>
            <a:r>
              <a:rPr lang="en-US" altLang="zh-CN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已知毛坯尺寸为</a:t>
            </a:r>
            <a:r>
              <a:rPr lang="en-US" altLang="zh-CN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ϕ45×82mm,</a:t>
            </a:r>
            <a:r>
              <a:rPr lang="zh-CN" altLang="en-US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零件材料为</a:t>
            </a:r>
            <a:r>
              <a:rPr lang="en-US" altLang="zh-CN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en-US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钢。要求选用数控车床</a:t>
            </a:r>
            <a:r>
              <a:rPr lang="en-US" altLang="zh-CN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选择合适的走刀路线及刀具</a:t>
            </a:r>
            <a:r>
              <a:rPr lang="en-US" altLang="zh-CN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确定工艺参数</a:t>
            </a:r>
            <a:r>
              <a:rPr lang="en-US" altLang="zh-CN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编写零件加工程序，完成零件加工。</a:t>
            </a:r>
            <a:endParaRPr lang="zh-CN" altLang="en-US" sz="1200" kern="100" dirty="0">
              <a:effectLst/>
              <a:latin typeface="Calibri" panose="020F050202020403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 descr="upload_post_object_v2_40424350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44292"/>
            <a:ext cx="1278147" cy="139923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18BF63F-0A1C-4CC9-9B73-AD87E7045F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695" y="1246596"/>
            <a:ext cx="5111821" cy="389690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7584" y="789261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一、螺纹的结构要素</a:t>
            </a:r>
            <a:endParaRPr lang="zh-CN" altLang="en-US" sz="1600" kern="100" dirty="0"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EA9EBD0-F4A0-4DB7-B0CD-E3D4B125489F}"/>
              </a:ext>
            </a:extLst>
          </p:cNvPr>
          <p:cNvSpPr/>
          <p:nvPr/>
        </p:nvSpPr>
        <p:spPr>
          <a:xfrm>
            <a:off x="971600" y="1275606"/>
            <a:ext cx="2523127" cy="349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kern="100" dirty="0">
                <a:latin typeface="宋体" pitchFamily="2" charset="-122"/>
                <a:ea typeface="宋体" pitchFamily="2" charset="-122"/>
              </a:rPr>
              <a:t>（一）螺纹的常用牙型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9FA5FB4-5E8B-4B78-A48F-67109309DF17}"/>
              </a:ext>
            </a:extLst>
          </p:cNvPr>
          <p:cNvGrpSpPr/>
          <p:nvPr/>
        </p:nvGrpSpPr>
        <p:grpSpPr>
          <a:xfrm>
            <a:off x="1547664" y="2427734"/>
            <a:ext cx="5047281" cy="1608936"/>
            <a:chOff x="1835696" y="1491630"/>
            <a:chExt cx="5047281" cy="1608936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146DBA6-3505-411A-9F44-5B1856C192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35696" y="1621766"/>
              <a:ext cx="1438476" cy="121937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934CBEC-691E-495E-9E7C-7C47889A5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35896" y="1621766"/>
              <a:ext cx="1514686" cy="1209844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D004237B-CA33-42AA-87C1-DDDC30E7F4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92080" y="1491630"/>
              <a:ext cx="1590897" cy="1362265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D36E61CC-4058-4640-8CA7-7195CEA34B1C}"/>
                </a:ext>
              </a:extLst>
            </p:cNvPr>
            <p:cNvSpPr/>
            <p:nvPr/>
          </p:nvSpPr>
          <p:spPr>
            <a:xfrm>
              <a:off x="3273626" y="2853895"/>
              <a:ext cx="2307103" cy="2466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267970" algn="just">
                <a:lnSpc>
                  <a:spcPct val="115000"/>
                </a:lnSpc>
              </a:pP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图</a:t>
              </a:r>
              <a:r>
                <a:rPr lang="en-US" altLang="zh-CN" sz="1000" kern="100" dirty="0">
                  <a:latin typeface="宋体" pitchFamily="2" charset="-122"/>
                  <a:ea typeface="宋体" pitchFamily="2" charset="-122"/>
                </a:rPr>
                <a:t>5-1-3  </a:t>
              </a: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常用螺纹的牙型</a:t>
              </a: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C0AAF470-34C2-430F-B104-9AB2C6E00902}"/>
              </a:ext>
            </a:extLst>
          </p:cNvPr>
          <p:cNvSpPr/>
          <p:nvPr/>
        </p:nvSpPr>
        <p:spPr>
          <a:xfrm>
            <a:off x="972766" y="4216160"/>
            <a:ext cx="56886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牙型角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α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是指螺纹牙型上相邻两牙侧间的夹角。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普通三角螺纹的牙型角为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60°,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管螺纹的牙型角为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55°,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梯形螺纹的牙型角为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30°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69075A6-8A30-4EC1-BA07-DADE697279D3}"/>
              </a:ext>
            </a:extLst>
          </p:cNvPr>
          <p:cNvSpPr/>
          <p:nvPr/>
        </p:nvSpPr>
        <p:spPr>
          <a:xfrm>
            <a:off x="971600" y="1752988"/>
            <a:ext cx="68732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在沿螺纹轴线剖切的截面内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螺纹牙型两侧边的夹角称为螺纹的牙型。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螺纹的牙型有三角形、梯形、锯齿形、矩形等。实际工作中常用螺纹的牙型如图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5-1-3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7584" y="789261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一、螺纹的结构要素</a:t>
            </a:r>
            <a:endParaRPr lang="zh-CN" altLang="en-US" sz="1600" kern="100" dirty="0"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EA9EBD0-F4A0-4DB7-B0CD-E3D4B125489F}"/>
              </a:ext>
            </a:extLst>
          </p:cNvPr>
          <p:cNvSpPr/>
          <p:nvPr/>
        </p:nvSpPr>
        <p:spPr>
          <a:xfrm>
            <a:off x="972766" y="1130219"/>
            <a:ext cx="2523127" cy="349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kern="100" dirty="0">
                <a:latin typeface="宋体" pitchFamily="2" charset="-122"/>
                <a:ea typeface="宋体" pitchFamily="2" charset="-122"/>
              </a:rPr>
              <a:t>（二）普通螺纹的参数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0AAF470-34C2-430F-B104-9AB2C6E00902}"/>
              </a:ext>
            </a:extLst>
          </p:cNvPr>
          <p:cNvSpPr/>
          <p:nvPr/>
        </p:nvSpPr>
        <p:spPr>
          <a:xfrm>
            <a:off x="6300192" y="2547764"/>
            <a:ext cx="219391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图中：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为公称直径；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en-US" altLang="zh-CN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en-US" altLang="zh-CN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为螺纹小径；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en-US" altLang="zh-CN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en-US" altLang="zh-CN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为螺纹中径；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为螺距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H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为理论；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h</a:t>
            </a:r>
            <a:r>
              <a:rPr lang="en-US" altLang="zh-CN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为螺纹三角形的牙型高度。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69075A6-8A30-4EC1-BA07-DADE697279D3}"/>
              </a:ext>
            </a:extLst>
          </p:cNvPr>
          <p:cNvSpPr/>
          <p:nvPr/>
        </p:nvSpPr>
        <p:spPr>
          <a:xfrm>
            <a:off x="863588" y="1509942"/>
            <a:ext cx="49685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三角形螺纹的参数分为理论牙型参数和三角外螺纹参数。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5-1-4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所示为螺纹的理论牙型参数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图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5-1-5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所示为三角外螺纹参数。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03AC4AE-BF47-4087-AC43-9BEC00D86CCA}"/>
              </a:ext>
            </a:extLst>
          </p:cNvPr>
          <p:cNvGrpSpPr/>
          <p:nvPr/>
        </p:nvGrpSpPr>
        <p:grpSpPr>
          <a:xfrm>
            <a:off x="786154" y="2012940"/>
            <a:ext cx="5419478" cy="2317907"/>
            <a:chOff x="620285" y="2087866"/>
            <a:chExt cx="5419478" cy="2317907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4C20E5D9-3A12-4FFC-8F5C-C9A3B6DD7427}"/>
                </a:ext>
              </a:extLst>
            </p:cNvPr>
            <p:cNvGrpSpPr/>
            <p:nvPr/>
          </p:nvGrpSpPr>
          <p:grpSpPr>
            <a:xfrm>
              <a:off x="620285" y="2087866"/>
              <a:ext cx="2875608" cy="2314731"/>
              <a:chOff x="620285" y="2087866"/>
              <a:chExt cx="2875608" cy="2314731"/>
            </a:xfrm>
          </p:grpSpPr>
          <p:pic>
            <p:nvPicPr>
              <p:cNvPr id="2" name="图片 1">
                <a:extLst>
                  <a:ext uri="{FF2B5EF4-FFF2-40B4-BE49-F238E27FC236}">
                    <a16:creationId xmlns:a16="http://schemas.microsoft.com/office/drawing/2014/main" id="{DCF7285D-F733-4A7E-A6E8-833AD08EC1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20285" y="2087866"/>
                <a:ext cx="2875608" cy="2053228"/>
              </a:xfrm>
              <a:prstGeom prst="rect">
                <a:avLst/>
              </a:prstGeom>
            </p:spPr>
          </p:pic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3BEAAC7A-0F63-4B90-80D3-71866FABA5F8}"/>
                  </a:ext>
                </a:extLst>
              </p:cNvPr>
              <p:cNvSpPr/>
              <p:nvPr/>
            </p:nvSpPr>
            <p:spPr>
              <a:xfrm>
                <a:off x="899592" y="4155926"/>
                <a:ext cx="2307103" cy="2466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267970" algn="just">
                  <a:lnSpc>
                    <a:spcPct val="115000"/>
                  </a:lnSpc>
                </a:pPr>
                <a:r>
                  <a:rPr lang="zh-CN" altLang="en-US" sz="1000" kern="100" dirty="0">
                    <a:latin typeface="宋体" pitchFamily="2" charset="-122"/>
                    <a:ea typeface="宋体" pitchFamily="2" charset="-122"/>
                  </a:rPr>
                  <a:t>图</a:t>
                </a:r>
                <a:r>
                  <a:rPr lang="en-US" altLang="zh-CN" sz="1000" kern="100" dirty="0">
                    <a:latin typeface="宋体" pitchFamily="2" charset="-122"/>
                    <a:ea typeface="宋体" pitchFamily="2" charset="-122"/>
                  </a:rPr>
                  <a:t>5-1-4  </a:t>
                </a:r>
                <a:r>
                  <a:rPr lang="zh-CN" altLang="en-US" sz="1000" kern="100" dirty="0">
                    <a:latin typeface="宋体" pitchFamily="2" charset="-122"/>
                    <a:ea typeface="宋体" pitchFamily="2" charset="-122"/>
                  </a:rPr>
                  <a:t>常用螺纹的牙型</a:t>
                </a: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3A5D62C4-CCC1-4D3E-9D45-901A7AF1A5BD}"/>
                </a:ext>
              </a:extLst>
            </p:cNvPr>
            <p:cNvGrpSpPr/>
            <p:nvPr/>
          </p:nvGrpSpPr>
          <p:grpSpPr>
            <a:xfrm>
              <a:off x="3739196" y="2571750"/>
              <a:ext cx="2300567" cy="1834023"/>
              <a:chOff x="3739196" y="2571750"/>
              <a:chExt cx="2300567" cy="1834023"/>
            </a:xfrm>
          </p:grpSpPr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3B92C153-20F9-48E2-BB73-1033C36082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739196" y="2571750"/>
                <a:ext cx="2300567" cy="1492630"/>
              </a:xfrm>
              <a:prstGeom prst="rect">
                <a:avLst/>
              </a:prstGeom>
            </p:spPr>
          </p:pic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D36E61CC-4058-4640-8CA7-7195CEA34B1C}"/>
                  </a:ext>
                </a:extLst>
              </p:cNvPr>
              <p:cNvSpPr/>
              <p:nvPr/>
            </p:nvSpPr>
            <p:spPr>
              <a:xfrm>
                <a:off x="3826805" y="4159102"/>
                <a:ext cx="2005335" cy="2466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 indent="267970" algn="just">
                  <a:lnSpc>
                    <a:spcPct val="115000"/>
                  </a:lnSpc>
                </a:pPr>
                <a:r>
                  <a:rPr lang="zh-CN" altLang="en-US" sz="1000" kern="100" dirty="0">
                    <a:latin typeface="宋体" pitchFamily="2" charset="-122"/>
                    <a:ea typeface="宋体" pitchFamily="2" charset="-122"/>
                  </a:rPr>
                  <a:t>图</a:t>
                </a:r>
                <a:r>
                  <a:rPr lang="en-US" altLang="zh-CN" sz="1000" kern="100" dirty="0">
                    <a:latin typeface="宋体" pitchFamily="2" charset="-122"/>
                    <a:ea typeface="宋体" pitchFamily="2" charset="-122"/>
                  </a:rPr>
                  <a:t>5-1-5  </a:t>
                </a:r>
                <a:r>
                  <a:rPr lang="zh-CN" altLang="en-US" sz="1000" kern="100" dirty="0">
                    <a:latin typeface="宋体" pitchFamily="2" charset="-122"/>
                    <a:ea typeface="宋体" pitchFamily="2" charset="-122"/>
                  </a:rPr>
                  <a:t>常用螺纹的牙型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0739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7584" y="789261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二、螺纹的加工工艺分析</a:t>
            </a:r>
            <a:endParaRPr lang="zh-CN" altLang="en-US" sz="1600" kern="100" dirty="0"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EA9EBD0-F4A0-4DB7-B0CD-E3D4B125489F}"/>
              </a:ext>
            </a:extLst>
          </p:cNvPr>
          <p:cNvSpPr/>
          <p:nvPr/>
        </p:nvSpPr>
        <p:spPr>
          <a:xfrm>
            <a:off x="950825" y="1205153"/>
            <a:ext cx="3168352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kern="100" dirty="0">
                <a:latin typeface="宋体" pitchFamily="2" charset="-122"/>
                <a:ea typeface="宋体" pitchFamily="2" charset="-122"/>
              </a:rPr>
              <a:t>（一）螺纹加工的数据处理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0AAF470-34C2-430F-B104-9AB2C6E00902}"/>
              </a:ext>
            </a:extLst>
          </p:cNvPr>
          <p:cNvSpPr/>
          <p:nvPr/>
        </p:nvSpPr>
        <p:spPr>
          <a:xfrm>
            <a:off x="1043608" y="1977104"/>
            <a:ext cx="49685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车螺纹时，零件材料由于受车刀挤压而使外径胀大，理论上一般取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    外螺纹大径          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大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=d-0.1P;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    外螺纹小径          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小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=d-1.1P;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    外螺纹牙型高度       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h=(d</a:t>
            </a:r>
            <a:r>
              <a:rPr lang="zh-CN" altLang="en-US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大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-d</a:t>
            </a:r>
            <a:r>
              <a:rPr lang="zh-CN" altLang="en-US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小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)/2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69075A6-8A30-4EC1-BA07-DADE697279D3}"/>
              </a:ext>
            </a:extLst>
          </p:cNvPr>
          <p:cNvSpPr/>
          <p:nvPr/>
        </p:nvSpPr>
        <p:spPr>
          <a:xfrm>
            <a:off x="970782" y="1644038"/>
            <a:ext cx="68732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外圆柱面的直径及螺纹实际小径的确定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FD749DA-D8B0-4DE6-ADF4-D6CE3F9DFA4A}"/>
              </a:ext>
            </a:extLst>
          </p:cNvPr>
          <p:cNvSpPr/>
          <p:nvPr/>
        </p:nvSpPr>
        <p:spPr>
          <a:xfrm>
            <a:off x="1054770" y="3075806"/>
            <a:ext cx="65412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在实际生产中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国家标准未注螺纹公差普通螺纹的公差值较大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编程时外螺纹大径、小径可按 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以下经验公式计算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有时要根据具体情况加以调整。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    外螺纹实际大径           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大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=d-0.1P;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    外螺纹实际小径           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小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=d-1.3P;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    外螺纹实际牙型高度       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h=(d</a:t>
            </a:r>
            <a:r>
              <a:rPr lang="zh-CN" altLang="en-US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大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-d</a:t>
            </a:r>
            <a:r>
              <a:rPr lang="zh-CN" altLang="en-US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小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)/2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5268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7584" y="789261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二、螺纹的加工工艺分析</a:t>
            </a:r>
            <a:endParaRPr lang="zh-CN" altLang="en-US" sz="1600" kern="100" dirty="0"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EA9EBD0-F4A0-4DB7-B0CD-E3D4B125489F}"/>
              </a:ext>
            </a:extLst>
          </p:cNvPr>
          <p:cNvSpPr/>
          <p:nvPr/>
        </p:nvSpPr>
        <p:spPr>
          <a:xfrm>
            <a:off x="950825" y="1205153"/>
            <a:ext cx="3168352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kern="100" dirty="0">
                <a:latin typeface="宋体" pitchFamily="2" charset="-122"/>
                <a:ea typeface="宋体" pitchFamily="2" charset="-122"/>
              </a:rPr>
              <a:t>（一）螺纹加工的数据处理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0AAF470-34C2-430F-B104-9AB2C6E00902}"/>
              </a:ext>
            </a:extLst>
          </p:cNvPr>
          <p:cNvSpPr/>
          <p:nvPr/>
        </p:nvSpPr>
        <p:spPr>
          <a:xfrm>
            <a:off x="1043608" y="1925419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如图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5-1-6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所示，车削螺纹时进给速度分三个阶段；起始时需要一个升速进刀段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后以正常速度车螺纹段，结束前有一个降速退刀段。车螺纹时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两端要设置足够的升速进刀距离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δ</a:t>
            </a:r>
            <a:r>
              <a:rPr lang="en-US" altLang="zh-CN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及降速退刀距离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δ</a:t>
            </a:r>
            <a:r>
              <a:rPr lang="en-US" altLang="zh-CN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δ</a:t>
            </a:r>
            <a:r>
              <a:rPr lang="en-US" altLang="zh-CN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δ</a:t>
            </a:r>
            <a:r>
              <a:rPr lang="en-US" altLang="zh-CN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的数值与螺纹的螺距和螺纹的精度有关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一般大于或等于一个螺距即可。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69075A6-8A30-4EC1-BA07-DADE697279D3}"/>
              </a:ext>
            </a:extLst>
          </p:cNvPr>
          <p:cNvSpPr/>
          <p:nvPr/>
        </p:nvSpPr>
        <p:spPr>
          <a:xfrm>
            <a:off x="950825" y="1574671"/>
            <a:ext cx="2165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螺纹轴向起点与终点的确定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FD749DA-D8B0-4DE6-ADF4-D6CE3F9DFA4A}"/>
              </a:ext>
            </a:extLst>
          </p:cNvPr>
          <p:cNvSpPr/>
          <p:nvPr/>
        </p:nvSpPr>
        <p:spPr>
          <a:xfrm>
            <a:off x="3851920" y="2811581"/>
            <a:ext cx="29996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实际生产中，螺距大和精度高的螺纹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δ1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取大值，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一般在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2~5mm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δ2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值不得大于退刀槽宽度，一般取退刀槽宽度的一半左右，取值范围在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1~3mm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之间。如果螺纹收尾处没有退刀槽，收尾处的形状与数控系统有关，一般按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45°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退刀收尾。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4AB71EF-9448-46F9-A9BA-7FACF777D3FD}"/>
              </a:ext>
            </a:extLst>
          </p:cNvPr>
          <p:cNvGrpSpPr/>
          <p:nvPr/>
        </p:nvGrpSpPr>
        <p:grpSpPr>
          <a:xfrm>
            <a:off x="1395206" y="2605149"/>
            <a:ext cx="2279590" cy="1622785"/>
            <a:chOff x="1763688" y="2730587"/>
            <a:chExt cx="2279590" cy="1622785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B5DDA6C9-C1D5-4D05-8540-02D169AE74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60162" y="2730587"/>
              <a:ext cx="1863766" cy="1376114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8D8688A-EFFA-400E-8773-C3192F4C771B}"/>
                </a:ext>
              </a:extLst>
            </p:cNvPr>
            <p:cNvSpPr/>
            <p:nvPr/>
          </p:nvSpPr>
          <p:spPr>
            <a:xfrm>
              <a:off x="1763688" y="4106701"/>
              <a:ext cx="2279590" cy="2466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indent="267970" algn="just">
                <a:lnSpc>
                  <a:spcPct val="115000"/>
                </a:lnSpc>
              </a:pP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图</a:t>
              </a:r>
              <a:r>
                <a:rPr lang="en-US" altLang="zh-CN" sz="1000" kern="100" dirty="0">
                  <a:latin typeface="宋体" pitchFamily="2" charset="-122"/>
                  <a:ea typeface="宋体" pitchFamily="2" charset="-122"/>
                </a:rPr>
                <a:t>5-1-6 </a:t>
              </a: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车螺纹时的进刀与退刀</a:t>
              </a: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5D4FF086-F810-4379-BB65-B85A305B2957}"/>
              </a:ext>
            </a:extLst>
          </p:cNvPr>
          <p:cNvSpPr/>
          <p:nvPr/>
        </p:nvSpPr>
        <p:spPr>
          <a:xfrm>
            <a:off x="1187624" y="4591387"/>
            <a:ext cx="50405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螺纹加工时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径向起点根据螺纹的大径确定，径向终点由螺纹的小径确定。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400BCC4-85FB-48BF-886F-B2E49BFD9138}"/>
              </a:ext>
            </a:extLst>
          </p:cNvPr>
          <p:cNvSpPr/>
          <p:nvPr/>
        </p:nvSpPr>
        <p:spPr>
          <a:xfrm>
            <a:off x="1043608" y="4288019"/>
            <a:ext cx="21653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螺纹径向起点与终点的确定</a:t>
            </a:r>
          </a:p>
        </p:txBody>
      </p:sp>
    </p:spTree>
    <p:extLst>
      <p:ext uri="{BB962C8B-B14F-4D97-AF65-F5344CB8AC3E}">
        <p14:creationId xmlns:p14="http://schemas.microsoft.com/office/powerpoint/2010/main" val="3280664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7584" y="789261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二、螺纹的加工工艺分析</a:t>
            </a:r>
            <a:endParaRPr lang="zh-CN" altLang="en-US" sz="1600" kern="100" dirty="0"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EA9EBD0-F4A0-4DB7-B0CD-E3D4B125489F}"/>
              </a:ext>
            </a:extLst>
          </p:cNvPr>
          <p:cNvSpPr/>
          <p:nvPr/>
        </p:nvSpPr>
        <p:spPr>
          <a:xfrm>
            <a:off x="950824" y="1205153"/>
            <a:ext cx="3693183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kern="100" dirty="0">
                <a:latin typeface="宋体" pitchFamily="2" charset="-122"/>
                <a:ea typeface="宋体" pitchFamily="2" charset="-122"/>
              </a:rPr>
              <a:t>（二）螺纹加工切削用量的选择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0AAF470-34C2-430F-B104-9AB2C6E00902}"/>
              </a:ext>
            </a:extLst>
          </p:cNvPr>
          <p:cNvSpPr/>
          <p:nvPr/>
        </p:nvSpPr>
        <p:spPr>
          <a:xfrm>
            <a:off x="1115616" y="2150746"/>
            <a:ext cx="410445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多数普通数控车床车削螺纹时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主轴转速用如下公式计算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69075A6-8A30-4EC1-BA07-DADE697279D3}"/>
              </a:ext>
            </a:extLst>
          </p:cNvPr>
          <p:cNvSpPr/>
          <p:nvPr/>
        </p:nvSpPr>
        <p:spPr>
          <a:xfrm>
            <a:off x="970783" y="1644038"/>
            <a:ext cx="11529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主轴转速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FD749DA-D8B0-4DE6-ADF4-D6CE3F9DFA4A}"/>
              </a:ext>
            </a:extLst>
          </p:cNvPr>
          <p:cNvSpPr/>
          <p:nvPr/>
        </p:nvSpPr>
        <p:spPr>
          <a:xfrm>
            <a:off x="1115616" y="3322025"/>
            <a:ext cx="547639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式中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:P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为螺纹的螺距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单位</a:t>
            </a:r>
            <a:r>
              <a:rPr lang="en-US" altLang="zh-CN" sz="1200" dirty="0" err="1">
                <a:latin typeface="宋体" panose="02010600030101010101" pitchFamily="2" charset="-122"/>
                <a:ea typeface="宋体" panose="02010600030101010101" pitchFamily="2" charset="-122"/>
              </a:rPr>
              <a:t>mm;K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为保险系数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一般取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80;n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为主轴转速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单位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r/min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339FB66-79EB-4CD4-8008-0071EFAB3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2560661"/>
            <a:ext cx="1267134" cy="559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251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7584" y="789261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二、螺纹的加工工艺分析</a:t>
            </a:r>
            <a:endParaRPr lang="zh-CN" altLang="en-US" sz="1600" kern="100" dirty="0"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EA9EBD0-F4A0-4DB7-B0CD-E3D4B125489F}"/>
              </a:ext>
            </a:extLst>
          </p:cNvPr>
          <p:cNvSpPr/>
          <p:nvPr/>
        </p:nvSpPr>
        <p:spPr>
          <a:xfrm>
            <a:off x="950824" y="1205153"/>
            <a:ext cx="3693183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kern="100" dirty="0">
                <a:latin typeface="宋体" pitchFamily="2" charset="-122"/>
                <a:ea typeface="宋体" pitchFamily="2" charset="-122"/>
              </a:rPr>
              <a:t>（二）螺纹加工切削用量的选择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3ECF181-4F81-4DE3-B9A1-EAACE83D412E}"/>
              </a:ext>
            </a:extLst>
          </p:cNvPr>
          <p:cNvSpPr/>
          <p:nvPr/>
        </p:nvSpPr>
        <p:spPr>
          <a:xfrm>
            <a:off x="917529" y="1900976"/>
            <a:ext cx="74529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进刀方法的选择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在数控车床上加工螺纹时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一般选择以直进法或斜进法进刀。当螺距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P&lt;3mm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宜采用直进法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如图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5-1-7a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所示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当螺距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P≥3mm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宜采用斜进法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如图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5-1-7b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背吃刀量的选用及分配。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0AE5353-30CF-4C38-9614-D467400BE977}"/>
              </a:ext>
            </a:extLst>
          </p:cNvPr>
          <p:cNvSpPr/>
          <p:nvPr/>
        </p:nvSpPr>
        <p:spPr>
          <a:xfrm>
            <a:off x="1043608" y="1587604"/>
            <a:ext cx="11529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背吃刀量</a:t>
            </a:r>
            <a:r>
              <a:rPr lang="el-GR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α</a:t>
            </a:r>
            <a:r>
              <a:rPr lang="en-US" altLang="zh-CN" sz="1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endParaRPr lang="zh-CN" altLang="en-US" sz="1200" baseline="-25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4F9C25F-1058-41AA-9794-80DE95B6398C}"/>
              </a:ext>
            </a:extLst>
          </p:cNvPr>
          <p:cNvGrpSpPr/>
          <p:nvPr/>
        </p:nvGrpSpPr>
        <p:grpSpPr>
          <a:xfrm>
            <a:off x="1907704" y="2583256"/>
            <a:ext cx="3600400" cy="2006831"/>
            <a:chOff x="1907704" y="2583256"/>
            <a:chExt cx="3600400" cy="2006831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1ED46F98-E701-41D2-B0B1-C021BD2D2D3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07704" y="2583256"/>
              <a:ext cx="3600400" cy="1735034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68F9A40-C6E0-487E-B0BB-2747DFE31010}"/>
                </a:ext>
              </a:extLst>
            </p:cNvPr>
            <p:cNvSpPr/>
            <p:nvPr/>
          </p:nvSpPr>
          <p:spPr>
            <a:xfrm>
              <a:off x="2411760" y="4343416"/>
              <a:ext cx="2279590" cy="2466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indent="267970" algn="just">
                <a:lnSpc>
                  <a:spcPct val="115000"/>
                </a:lnSpc>
              </a:pP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图</a:t>
              </a:r>
              <a:r>
                <a:rPr lang="en-US" altLang="zh-CN" sz="1000" kern="100" dirty="0">
                  <a:latin typeface="宋体" pitchFamily="2" charset="-122"/>
                  <a:ea typeface="宋体" pitchFamily="2" charset="-122"/>
                </a:rPr>
                <a:t>5-1-7 </a:t>
              </a:r>
              <a:r>
                <a:rPr lang="zh-CN" altLang="en-US" sz="1000" kern="100" dirty="0">
                  <a:latin typeface="宋体" pitchFamily="2" charset="-122"/>
                  <a:ea typeface="宋体" pitchFamily="2" charset="-122"/>
                </a:rPr>
                <a:t>车螺纹时的进刀与退刀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2057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heme/theme1.xml><?xml version="1.0" encoding="utf-8"?>
<a:theme xmlns:a="http://schemas.openxmlformats.org/drawingml/2006/main" name="281TGp_consulting_light">
  <a:themeElements>
    <a:clrScheme name="281TGp_consulting_light 2">
      <a:dk1>
        <a:srgbClr val="333333"/>
      </a:dk1>
      <a:lt1>
        <a:srgbClr val="FFFFFF"/>
      </a:lt1>
      <a:dk2>
        <a:srgbClr val="000000"/>
      </a:dk2>
      <a:lt2>
        <a:srgbClr val="DDDDDD"/>
      </a:lt2>
      <a:accent1>
        <a:srgbClr val="25557B"/>
      </a:accent1>
      <a:accent2>
        <a:srgbClr val="E4C244"/>
      </a:accent2>
      <a:accent3>
        <a:srgbClr val="FFFFFF"/>
      </a:accent3>
      <a:accent4>
        <a:srgbClr val="2A2A2A"/>
      </a:accent4>
      <a:accent5>
        <a:srgbClr val="ACB4BF"/>
      </a:accent5>
      <a:accent6>
        <a:srgbClr val="CFB03D"/>
      </a:accent6>
      <a:hlink>
        <a:srgbClr val="669900"/>
      </a:hlink>
      <a:folHlink>
        <a:srgbClr val="B2B2B2"/>
      </a:folHlink>
    </a:clrScheme>
    <a:fontScheme name="281TGp_consulting_lig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81TGp_consulting_light 1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44357C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0AEBF"/>
        </a:accent5>
        <a:accent6>
          <a:srgbClr val="85AE49"/>
        </a:accent6>
        <a:hlink>
          <a:srgbClr val="9999FF"/>
        </a:hlink>
        <a:folHlink>
          <a:srgbClr val="4EA7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2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25557B"/>
        </a:accent1>
        <a:accent2>
          <a:srgbClr val="E4C244"/>
        </a:accent2>
        <a:accent3>
          <a:srgbClr val="FFFFFF"/>
        </a:accent3>
        <a:accent4>
          <a:srgbClr val="2A2A2A"/>
        </a:accent4>
        <a:accent5>
          <a:srgbClr val="ACB4BF"/>
        </a:accent5>
        <a:accent6>
          <a:srgbClr val="CFB03D"/>
        </a:accent6>
        <a:hlink>
          <a:srgbClr val="66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3">
        <a:dk1>
          <a:srgbClr val="35567B"/>
        </a:dk1>
        <a:lt1>
          <a:srgbClr val="FFFFFF"/>
        </a:lt1>
        <a:dk2>
          <a:srgbClr val="000000"/>
        </a:dk2>
        <a:lt2>
          <a:srgbClr val="DDDDDD"/>
        </a:lt2>
        <a:accent1>
          <a:srgbClr val="789F21"/>
        </a:accent1>
        <a:accent2>
          <a:srgbClr val="E9803F"/>
        </a:accent2>
        <a:accent3>
          <a:srgbClr val="FFFFFF"/>
        </a:accent3>
        <a:accent4>
          <a:srgbClr val="2C4868"/>
        </a:accent4>
        <a:accent5>
          <a:srgbClr val="BECDAB"/>
        </a:accent5>
        <a:accent6>
          <a:srgbClr val="D37338"/>
        </a:accent6>
        <a:hlink>
          <a:srgbClr val="E0C24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2538</Words>
  <Application>Microsoft Office PowerPoint</Application>
  <PresentationFormat>全屏显示(16:9)</PresentationFormat>
  <Paragraphs>159</Paragraphs>
  <Slides>33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1" baseType="lpstr">
      <vt:lpstr>黑体</vt:lpstr>
      <vt:lpstr>华文宋体</vt:lpstr>
      <vt:lpstr>宋体</vt:lpstr>
      <vt:lpstr>微软雅黑</vt:lpstr>
      <vt:lpstr>Arial</vt:lpstr>
      <vt:lpstr>Calibri</vt:lpstr>
      <vt:lpstr>Wingdings</vt:lpstr>
      <vt:lpstr>281TGp_consulting_light</vt:lpstr>
      <vt:lpstr>项目五  螺纹类零件编程与加工  任务一  圆柱螺栓编程与加工  </vt:lpstr>
      <vt:lpstr>任务导入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项目六   综合类零件编程与加工  任务一     螺纹连接轴编程与加工</dc:title>
  <dc:creator>zhang</dc:creator>
  <cp:lastModifiedBy>沈丽华</cp:lastModifiedBy>
  <cp:revision>55</cp:revision>
  <dcterms:created xsi:type="dcterms:W3CDTF">2025-07-28T03:14:08Z</dcterms:created>
  <dcterms:modified xsi:type="dcterms:W3CDTF">2025-08-20T06:58:30Z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ADF6C4217E4243A59C4751DB4D8FEB43_12</vt:lpwstr>
  </property>
  <property fmtid="{D5CDD505-2E9C-101B-9397-08002B2CF9AE}" pid="3" name="KSOProductBuildVer">
    <vt:lpwstr>2052-0.0.0.0</vt:lpwstr>
  </property>
</Properties>
</file>