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5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77" r:id="rId2"/>
    <p:sldId id="279" r:id="rId3"/>
    <p:sldId id="368" r:id="rId4"/>
    <p:sldId id="348" r:id="rId5"/>
    <p:sldId id="401" r:id="rId6"/>
    <p:sldId id="354" r:id="rId7"/>
    <p:sldId id="392" r:id="rId8"/>
    <p:sldId id="393" r:id="rId9"/>
    <p:sldId id="399" r:id="rId10"/>
    <p:sldId id="350" r:id="rId11"/>
    <p:sldId id="351" r:id="rId12"/>
    <p:sldId id="395" r:id="rId13"/>
    <p:sldId id="365" r:id="rId14"/>
    <p:sldId id="352" r:id="rId15"/>
    <p:sldId id="397" r:id="rId16"/>
    <p:sldId id="353" r:id="rId17"/>
    <p:sldId id="366" r:id="rId18"/>
    <p:sldId id="400" r:id="rId19"/>
    <p:sldId id="367" r:id="rId20"/>
  </p:sldIdLst>
  <p:sldSz cx="9144000" cy="5143500" type="screen16x9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A661"/>
    <a:srgbClr val="008080"/>
    <a:srgbClr val="00CC99"/>
    <a:srgbClr val="6371AD"/>
    <a:srgbClr val="53619F"/>
    <a:srgbClr val="800000"/>
    <a:srgbClr val="C634BF"/>
    <a:srgbClr val="008000"/>
    <a:srgbClr val="339933"/>
    <a:srgbClr val="E292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98" autoAdjust="0"/>
  </p:normalViewPr>
  <p:slideViewPr>
    <p:cSldViewPr showGuides="1">
      <p:cViewPr varScale="1">
        <p:scale>
          <a:sx n="95" d="100"/>
          <a:sy n="95" d="100"/>
        </p:scale>
        <p:origin x="460" y="-10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252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4079A-1008-484D-A9D3-6ED630FF63B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8934E-0680-41D4-B0BA-FC0716903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FC0A2-BD6D-46F3-BFBB-3EF6A37E9687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435DC-B7C6-403F-AC56-93FE596753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35DC-B7C6-403F-AC56-93FE5967537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6329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35DC-B7C6-403F-AC56-93FE5967537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701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6.xml"/><Relationship Id="rId7" Type="http://schemas.microsoft.com/office/2007/relationships/hdphoto" Target="../media/hdphoto3.wdp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9.xml"/><Relationship Id="rId7" Type="http://schemas.microsoft.com/office/2007/relationships/hdphoto" Target="../media/hdphoto3.wdp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microsoft.com/office/2007/relationships/hdphoto" Target="../media/hdphoto3.wdp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8.xml"/><Relationship Id="rId7" Type="http://schemas.openxmlformats.org/officeDocument/2006/relationships/image" Target="../media/image5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9" Type="http://schemas.microsoft.com/office/2007/relationships/hdphoto" Target="../media/hdphoto3.wdp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3.xml"/><Relationship Id="rId7" Type="http://schemas.openxmlformats.org/officeDocument/2006/relationships/image" Target="../media/image5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9" Type="http://schemas.microsoft.com/office/2007/relationships/hdphoto" Target="../media/hdphoto3.wdp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8.xml"/><Relationship Id="rId7" Type="http://schemas.openxmlformats.org/officeDocument/2006/relationships/image" Target="../media/image5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9" Type="http://schemas.microsoft.com/office/2007/relationships/hdphoto" Target="../media/hdphoto3.wdp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3.xml"/><Relationship Id="rId7" Type="http://schemas.microsoft.com/office/2007/relationships/hdphoto" Target="../media/hdphoto3.wdp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" name="Rectangle 92"/>
          <p:cNvSpPr>
            <a:spLocks noChangeArrowheads="1"/>
          </p:cNvSpPr>
          <p:nvPr/>
        </p:nvSpPr>
        <p:spPr bwMode="gray">
          <a:xfrm>
            <a:off x="3667128" y="3143251"/>
            <a:ext cx="1857375" cy="957263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5" name="Rectangle 93"/>
          <p:cNvSpPr>
            <a:spLocks noChangeArrowheads="1"/>
          </p:cNvSpPr>
          <p:nvPr/>
        </p:nvSpPr>
        <p:spPr bwMode="gray">
          <a:xfrm>
            <a:off x="1824038" y="2218136"/>
            <a:ext cx="1833562" cy="925115"/>
          </a:xfrm>
          <a:prstGeom prst="rect">
            <a:avLst/>
          </a:prstGeom>
          <a:solidFill>
            <a:srgbClr val="CF6F9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6" name="Rectangle 94"/>
          <p:cNvSpPr>
            <a:spLocks noChangeArrowheads="1"/>
          </p:cNvSpPr>
          <p:nvPr/>
        </p:nvSpPr>
        <p:spPr bwMode="gray">
          <a:xfrm>
            <a:off x="0" y="3149204"/>
            <a:ext cx="1828800" cy="951309"/>
          </a:xfrm>
          <a:prstGeom prst="rect">
            <a:avLst/>
          </a:prstGeom>
          <a:solidFill>
            <a:srgbClr val="FF99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7" name="Rectangle 95"/>
          <p:cNvSpPr>
            <a:spLocks noChangeArrowheads="1"/>
          </p:cNvSpPr>
          <p:nvPr/>
        </p:nvSpPr>
        <p:spPr bwMode="gray">
          <a:xfrm>
            <a:off x="0" y="4095750"/>
            <a:ext cx="9144000" cy="10477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" name="Rectangle 102"/>
          <p:cNvSpPr>
            <a:spLocks noChangeArrowheads="1"/>
          </p:cNvSpPr>
          <p:nvPr/>
        </p:nvSpPr>
        <p:spPr bwMode="gray">
          <a:xfrm>
            <a:off x="7353300" y="2225279"/>
            <a:ext cx="1790700" cy="938213"/>
          </a:xfrm>
          <a:prstGeom prst="rect">
            <a:avLst/>
          </a:prstGeom>
          <a:solidFill>
            <a:srgbClr val="99CC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6" name="Rectangle 104"/>
          <p:cNvSpPr>
            <a:spLocks noChangeArrowheads="1"/>
          </p:cNvSpPr>
          <p:nvPr/>
        </p:nvSpPr>
        <p:spPr bwMode="gray">
          <a:xfrm>
            <a:off x="5524503" y="2218135"/>
            <a:ext cx="1833563" cy="1878806"/>
          </a:xfrm>
          <a:prstGeom prst="rect">
            <a:avLst/>
          </a:prstGeom>
          <a:solidFill>
            <a:srgbClr val="99CCF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590928" y="1714500"/>
            <a:ext cx="5324475" cy="285750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2200">
                <a:solidFill>
                  <a:srgbClr val="000000"/>
                </a:solidFill>
              </a:defRPr>
            </a:lvl1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1085850"/>
            <a:ext cx="7010400" cy="571500"/>
          </a:xfrm>
          <a:effectLst>
            <a:outerShdw dist="17961" dir="2700000" algn="ctr" rotWithShape="0">
              <a:srgbClr val="C0C0C0"/>
            </a:outerShdw>
          </a:effectLst>
        </p:spPr>
        <p:txBody>
          <a:bodyPr/>
          <a:lstStyle>
            <a:lvl1pPr algn="r">
              <a:defRPr sz="360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8412" y1="7639" x2="10067" y2="6944"/>
                        <a14:foregroundMark x1="80761" y1="11111" x2="88591" y2="7639"/>
                        <a14:foregroundMark x1="7159" y1="10069" x2="2013" y2="25000"/>
                        <a14:foregroundMark x1="90380" y1="8681" x2="94631" y2="1979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366412">
            <a:off x="1968304" y="3252987"/>
            <a:ext cx="1495020" cy="792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69" b="96769" l="5736" r="88778">
                        <a14:foregroundMark x1="36908" y1="10769" x2="36908" y2="10769"/>
                        <a14:foregroundMark x1="34414" y1="20154" x2="34414" y2="20154"/>
                        <a14:backgroundMark x1="75561" y1="72615" x2="75561" y2="72615"/>
                        <a14:backgroundMark x1="72818" y1="73231" x2="72818" y2="73231"/>
                        <a14:backgroundMark x1="24439" y1="74769" x2="24439" y2="74769"/>
                        <a14:backgroundMark x1="24688" y1="76462" x2="24688" y2="76462"/>
                        <a14:backgroundMark x1="22195" y1="74000" x2="22195" y2="74000"/>
                        <a14:backgroundMark x1="26185" y1="78000" x2="26185" y2="78000"/>
                        <a14:backgroundMark x1="74065" y1="72308" x2="74065" y2="72308"/>
                      </a14:backgroundRemoval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599582">
            <a:off x="7896147" y="3243809"/>
            <a:ext cx="705009" cy="8570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851D1B0C-7568-4892-8AF8-C02D43B8A89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812360" y="814555"/>
            <a:ext cx="940950" cy="9740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C0DEF310-FF77-4AAA-8B58-0C81C28567A1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812360" y="814555"/>
            <a:ext cx="940950" cy="9740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E20220A1-34EF-4F88-948F-87318381966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812360" y="814555"/>
            <a:ext cx="940950" cy="9740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8425" y="473075"/>
            <a:ext cx="1151890" cy="112839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212994" name="Rectangle 2"/>
          <p:cNvSpPr>
            <a:spLocks noGrp="1" noChangeArrowheads="1"/>
          </p:cNvSpPr>
          <p:nvPr>
            <p:ph type="title" hasCustomPrompt="1"/>
          </p:nvPr>
        </p:nvSpPr>
        <p:spPr>
          <a:xfrm>
            <a:off x="988060" y="189865"/>
            <a:ext cx="970280" cy="365760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sz="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en-US" altLang="zh-CN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FBB6B501-AB08-40BC-8EC0-556CB02AF10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79512" y="3979605"/>
            <a:ext cx="940950" cy="9740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914400"/>
            <a:ext cx="8420100" cy="38290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8" y="171450"/>
            <a:ext cx="2105025" cy="4572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1" y="171450"/>
            <a:ext cx="6162675" cy="4572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3345" y="469900"/>
            <a:ext cx="1134745" cy="111125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78117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42887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00482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58076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22846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9A68250-A437-4CDF-80D1-F286038760A5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812360" y="814555"/>
            <a:ext cx="940950" cy="97403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Rectangle 124"/>
          <p:cNvSpPr>
            <a:spLocks noChangeArrowheads="1"/>
          </p:cNvSpPr>
          <p:nvPr/>
        </p:nvSpPr>
        <p:spPr bwMode="gray">
          <a:xfrm>
            <a:off x="0" y="0"/>
            <a:ext cx="9144000" cy="6858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49" name="Rectangle 125"/>
          <p:cNvSpPr>
            <a:spLocks noChangeArrowheads="1"/>
          </p:cNvSpPr>
          <p:nvPr/>
        </p:nvSpPr>
        <p:spPr bwMode="gray">
          <a:xfrm>
            <a:off x="8915400" y="685800"/>
            <a:ext cx="228600" cy="44577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6350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0" name="Freeform 126"/>
          <p:cNvSpPr/>
          <p:nvPr/>
        </p:nvSpPr>
        <p:spPr bwMode="gray">
          <a:xfrm>
            <a:off x="-12700" y="257176"/>
            <a:ext cx="6032500" cy="509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00" y="0"/>
              </a:cxn>
              <a:cxn ang="0">
                <a:pos x="3456" y="428"/>
              </a:cxn>
            </a:cxnLst>
            <a:rect l="0" t="0" r="r" b="b"/>
            <a:pathLst>
              <a:path w="3800" h="428">
                <a:moveTo>
                  <a:pt x="0" y="0"/>
                </a:moveTo>
                <a:lnTo>
                  <a:pt x="3800" y="0"/>
                </a:lnTo>
                <a:lnTo>
                  <a:pt x="3456" y="428"/>
                </a:lnTo>
              </a:path>
            </a:pathLst>
          </a:custGeom>
          <a:noFill/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152" name="Picture 128" descr="icon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04803" y="171451"/>
            <a:ext cx="619125" cy="500063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90600" y="171451"/>
            <a:ext cx="7086600" cy="365522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000000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212" y="4761412"/>
            <a:ext cx="645802" cy="382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147814"/>
            <a:ext cx="1800200" cy="957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2109" y="2211711"/>
            <a:ext cx="1872208" cy="1893818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763688" y="1203598"/>
            <a:ext cx="5760640" cy="504056"/>
          </a:xfrm>
        </p:spPr>
        <p:txBody>
          <a:bodyPr/>
          <a:lstStyle/>
          <a:p>
            <a:pPr algn="l"/>
            <a:r>
              <a:rPr lang="zh-CN" altLang="en-US" sz="3200" b="1" kern="100" dirty="0">
                <a:solidFill>
                  <a:srgbClr val="0070C0"/>
                </a:solidFill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项目五  螺纹类零件编程与加工</a:t>
            </a:r>
            <a:br>
              <a:rPr lang="en-US" altLang="zh-CN" sz="18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br>
              <a:rPr lang="en-US" altLang="zh-CN" sz="18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en-US" sz="2800" b="1" kern="100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任务二  短轴套编程与加工</a:t>
            </a:r>
            <a:br>
              <a:rPr lang="zh-CN" altLang="zh-CN" sz="1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br>
              <a:rPr lang="zh-CN" altLang="zh-CN" sz="18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547664" y="799384"/>
            <a:ext cx="1551848" cy="365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6070" algn="just">
              <a:lnSpc>
                <a:spcPct val="150000"/>
              </a:lnSpc>
            </a:pPr>
            <a:r>
              <a:rPr lang="zh-CN" altLang="zh-CN" sz="1400" b="1" kern="100" dirty="0"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刀具选择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528102" y="3003798"/>
            <a:ext cx="1375859" cy="308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zh-CN" sz="1400" b="1" kern="100" dirty="0"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量具选择</a:t>
            </a:r>
            <a:endParaRPr lang="zh-CN" altLang="zh-CN" sz="1400" kern="100" dirty="0">
              <a:solidFill>
                <a:srgbClr val="FF0000"/>
              </a:solidFill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241D46F-53FE-4DB7-A27E-ECFEF98023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3291830"/>
            <a:ext cx="5430862" cy="91557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55BFFF8-FE8F-4A28-ADA5-DABD81165B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271" y="1164420"/>
            <a:ext cx="5454578" cy="160890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44FEF7AB-6577-4D03-8778-7500F8408C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699542"/>
            <a:ext cx="5537715" cy="440445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4C94675F-3924-4D19-AA0E-CD98BDCCF8F2}"/>
              </a:ext>
            </a:extLst>
          </p:cNvPr>
          <p:cNvSpPr txBox="1"/>
          <p:nvPr/>
        </p:nvSpPr>
        <p:spPr>
          <a:xfrm>
            <a:off x="1298471" y="915566"/>
            <a:ext cx="400110" cy="79765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kern="1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工艺路线</a:t>
            </a:r>
            <a:endParaRPr lang="zh-CN" altLang="en-US" sz="1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2FD5454-343E-459C-A708-9758023D768A}"/>
              </a:ext>
            </a:extLst>
          </p:cNvPr>
          <p:cNvSpPr txBox="1"/>
          <p:nvPr/>
        </p:nvSpPr>
        <p:spPr>
          <a:xfrm>
            <a:off x="899592" y="895116"/>
            <a:ext cx="1375859" cy="308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400" b="1" kern="1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工艺路线</a:t>
            </a:r>
            <a:endParaRPr lang="zh-CN" altLang="zh-CN" sz="1400" kern="100" dirty="0">
              <a:solidFill>
                <a:srgbClr val="FF0000"/>
              </a:solidFill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9051250-22BF-4CA9-A2BF-6C326703B6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1" y="1491630"/>
            <a:ext cx="6073799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862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115616" y="753022"/>
            <a:ext cx="6541256" cy="308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1400" kern="100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短轴套加工参考程序</a:t>
            </a:r>
            <a:r>
              <a:rPr lang="zh-CN" altLang="en-US" sz="1400" kern="100" dirty="0"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（本次任务仅完成“内螺纹”工步内容）：</a:t>
            </a:r>
            <a:endParaRPr lang="zh-CN" altLang="zh-CN" sz="1400" kern="100" dirty="0">
              <a:solidFill>
                <a:srgbClr val="FF0000"/>
              </a:solidFill>
              <a:effectLst/>
              <a:latin typeface="宋体" pitchFamily="2" charset="-122"/>
              <a:ea typeface="宋体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E738390-7FB2-4004-83F3-957ECE1455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1120901"/>
            <a:ext cx="5037139" cy="4002011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C91F039D-EAAC-4D80-8FDD-0F7DF0DA538C}"/>
              </a:ext>
            </a:extLst>
          </p:cNvPr>
          <p:cNvGrpSpPr/>
          <p:nvPr/>
        </p:nvGrpSpPr>
        <p:grpSpPr>
          <a:xfrm>
            <a:off x="6300192" y="2931790"/>
            <a:ext cx="2555775" cy="877674"/>
            <a:chOff x="6444664" y="2922641"/>
            <a:chExt cx="2555775" cy="877674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518DA5CC-191F-4C56-8515-2FEE96A137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51319"/>
            <a:stretch/>
          </p:blipFill>
          <p:spPr>
            <a:xfrm>
              <a:off x="6444664" y="2922641"/>
              <a:ext cx="2424415" cy="582788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03CD3BC2-2CE1-4A33-BA8A-1F84A678E4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8681" t="48809"/>
            <a:stretch/>
          </p:blipFill>
          <p:spPr>
            <a:xfrm>
              <a:off x="6444664" y="3501981"/>
              <a:ext cx="2555775" cy="29833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763689" y="843558"/>
            <a:ext cx="1080120" cy="308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加工准备</a:t>
            </a:r>
            <a:endParaRPr lang="en-US" altLang="zh-CN" sz="14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3848" y="4083918"/>
            <a:ext cx="1493383" cy="864096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5502DC85-37B2-49A5-9C32-34A97D0E5C87}"/>
              </a:ext>
            </a:extLst>
          </p:cNvPr>
          <p:cNvSpPr/>
          <p:nvPr/>
        </p:nvSpPr>
        <p:spPr>
          <a:xfrm>
            <a:off x="1403648" y="1162229"/>
            <a:ext cx="6192688" cy="281904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数控车床上电前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检查车床的外观和润滑油箱的油位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清除车床上的灰尘和切屑。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数控车床上电后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在手动模式下检查主轴箱、进给轴的传动是否顺畅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是否有异响情况。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开机回参考点。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(4)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工件装夹及找正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夹住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ϕ50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外圆。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(5)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刀具装夹及找正。内孔车刀、内槽车刀和内螺纹刀分别装夹在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T02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T04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T06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号刀位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刀尖与工件回转中心等高。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(6)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完成对刀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建立工件坐标系。采用试切法对刀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将对刀数据输入刀具对应的补偿地址中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并验证对刀是否正确。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(7)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将零件的加工程序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程序名为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O0001)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输入数控车床。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(8)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程序校验运行。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763688" y="771550"/>
            <a:ext cx="1080120" cy="308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零件加工</a:t>
            </a:r>
            <a:endParaRPr lang="en-US" altLang="zh-CN" sz="14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3723878"/>
            <a:ext cx="1594557" cy="92263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5502DC85-37B2-49A5-9C32-34A97D0E5C87}"/>
              </a:ext>
            </a:extLst>
          </p:cNvPr>
          <p:cNvSpPr/>
          <p:nvPr/>
        </p:nvSpPr>
        <p:spPr>
          <a:xfrm>
            <a:off x="1475656" y="1162229"/>
            <a:ext cx="5832648" cy="226504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调出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O0001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程序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检查工件、刀具是否按要求夹紧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对刀是否完成。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选择自动加工方式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打开进给倍率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可选用单段运行键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按数控启动键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一段一段执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    行程序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进行零件加工。加工过程中观察切削情况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逐渐将进给倍率调到适当位置。 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观察到切削正常后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可取消单段运行。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粗、精加工内底孔至直径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ϕ28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(4)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加工内沟槽。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(5)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加工内螺纹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M30×2-6G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(6)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拆卸零件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清扫机床。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A914BBC-E24D-462A-A1CD-8194D0ECF1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846" y="2796956"/>
            <a:ext cx="3372321" cy="847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1487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55576" y="1795361"/>
            <a:ext cx="45719" cy="2038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加工检测评分表</a:t>
            </a:r>
          </a:p>
        </p:txBody>
      </p:sp>
      <p:pic>
        <p:nvPicPr>
          <p:cNvPr id="5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1747" y="-285750"/>
            <a:ext cx="819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1747" y="-285750"/>
            <a:ext cx="819150" cy="38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1747" y="-285750"/>
            <a:ext cx="819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1747" y="-285750"/>
            <a:ext cx="692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1747" y="-285750"/>
            <a:ext cx="781050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29283C9-56FA-41BC-9F72-9143225036F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3" y="3867894"/>
            <a:ext cx="1184379" cy="117615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901FC6C3-0336-4183-99C0-625B71CCB32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02230" y="672353"/>
            <a:ext cx="3961086" cy="441967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8F8A596-9265-4FFF-9E2A-ABDFCD200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30" y="4023122"/>
            <a:ext cx="1278013" cy="111435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23E3ECB0-5D1D-43DC-9E81-8F98BCC02794}"/>
              </a:ext>
            </a:extLst>
          </p:cNvPr>
          <p:cNvSpPr/>
          <p:nvPr/>
        </p:nvSpPr>
        <p:spPr>
          <a:xfrm>
            <a:off x="755576" y="1044384"/>
            <a:ext cx="4248471" cy="308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en-US" altLang="zh-CN" sz="1400" kern="1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1400" kern="100" dirty="0">
                <a:latin typeface="宋体" pitchFamily="2" charset="-122"/>
                <a:ea typeface="宋体" pitchFamily="2" charset="-122"/>
              </a:rPr>
              <a:t>、通过改变螺纹切削初始角加工多线螺纹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A150A3B-160B-4415-A131-ADD8770878FC}"/>
              </a:ext>
            </a:extLst>
          </p:cNvPr>
          <p:cNvSpPr/>
          <p:nvPr/>
        </p:nvSpPr>
        <p:spPr>
          <a:xfrm>
            <a:off x="1115616" y="1622986"/>
            <a:ext cx="59046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式中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,Q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为螺纹起始角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该值为不带小数点的非模态值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即增量为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0.001°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。如起始角为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180°,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则表示为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Q180000(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单线螺纹可以不用指定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此时该值为零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589E856-97C9-42A6-B7F9-D7227DA1328F}"/>
              </a:ext>
            </a:extLst>
          </p:cNvPr>
          <p:cNvSpPr txBox="1"/>
          <p:nvPr/>
        </p:nvSpPr>
        <p:spPr>
          <a:xfrm>
            <a:off x="3419872" y="725105"/>
            <a:ext cx="1728192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多线螺纹编程</a:t>
            </a:r>
            <a:endParaRPr lang="zh-CN" altLang="en-US" sz="1600" kern="100" dirty="0"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8CE2B554-01A4-4C3F-9D60-DB9C7D12EB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0333" y="1366013"/>
            <a:ext cx="2439580" cy="221062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29B12EE3-4256-4870-889A-F6936C9A770F}"/>
              </a:ext>
            </a:extLst>
          </p:cNvPr>
          <p:cNvGrpSpPr/>
          <p:nvPr/>
        </p:nvGrpSpPr>
        <p:grpSpPr>
          <a:xfrm>
            <a:off x="1439013" y="2594920"/>
            <a:ext cx="2622775" cy="1810108"/>
            <a:chOff x="778147" y="2376465"/>
            <a:chExt cx="2622775" cy="1810108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7978C04A-BB80-451C-8FD0-85E2A51C6714}"/>
                </a:ext>
              </a:extLst>
            </p:cNvPr>
            <p:cNvSpPr/>
            <p:nvPr/>
          </p:nvSpPr>
          <p:spPr>
            <a:xfrm>
              <a:off x="801046" y="3939902"/>
              <a:ext cx="2078765" cy="2466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indent="267970" algn="just">
                <a:lnSpc>
                  <a:spcPct val="115000"/>
                </a:lnSpc>
              </a:pPr>
              <a:r>
                <a:rPr lang="zh-CN" altLang="en-US" sz="1000" kern="100" dirty="0">
                  <a:latin typeface="宋体" pitchFamily="2" charset="-122"/>
                  <a:ea typeface="宋体" pitchFamily="2" charset="-122"/>
                </a:rPr>
                <a:t>图</a:t>
              </a:r>
              <a:r>
                <a:rPr lang="en-US" altLang="zh-CN" sz="1000" kern="100" dirty="0">
                  <a:latin typeface="宋体" pitchFamily="2" charset="-122"/>
                  <a:ea typeface="宋体" pitchFamily="2" charset="-122"/>
                </a:rPr>
                <a:t>5-2-8  </a:t>
              </a:r>
              <a:r>
                <a:rPr lang="zh-CN" altLang="en-US" sz="1000" kern="100" dirty="0">
                  <a:latin typeface="宋体" pitchFamily="2" charset="-122"/>
                  <a:ea typeface="宋体" pitchFamily="2" charset="-122"/>
                </a:rPr>
                <a:t>双线螺纹零件示例  </a:t>
              </a:r>
            </a:p>
          </p:txBody>
        </p: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EF602AE6-63F2-4FCD-88F2-E8F4317CFEE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78147" y="2376465"/>
              <a:ext cx="2622775" cy="1563437"/>
            </a:xfrm>
            <a:prstGeom prst="rect">
              <a:avLst/>
            </a:prstGeom>
          </p:spPr>
        </p:pic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04AF9DCC-100F-4EB7-8BB3-6E5132C30A17}"/>
              </a:ext>
            </a:extLst>
          </p:cNvPr>
          <p:cNvSpPr/>
          <p:nvPr/>
        </p:nvSpPr>
        <p:spPr>
          <a:xfrm>
            <a:off x="3995939" y="2108953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该零件上有多线螺纹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M30×3(P1.5)-6g,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螺距为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1.5mm,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导程为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3mm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。用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G92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指令编制参考程序如下：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1291218-B39D-4562-AAF1-2351D423CCE6}"/>
              </a:ext>
            </a:extLst>
          </p:cNvPr>
          <p:cNvSpPr/>
          <p:nvPr/>
        </p:nvSpPr>
        <p:spPr>
          <a:xfrm>
            <a:off x="4437127" y="2643208"/>
            <a:ext cx="1800200" cy="25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┄┄;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 G00 X32. Z3.;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 G92 X29.2 Z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42. F3.0; 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X29.2 Q180000;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 X28.6 F3.0;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 X28.6 Q180000;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 X28.2 F3.0;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 X28.2 Q180000;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 X28.05 F3.0;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 X28.05 Q180000;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 ┄┄;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8F8A596-9265-4FFF-9E2A-ABDFCD200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29" y="3579862"/>
            <a:ext cx="1278013" cy="147439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23E3ECB0-5D1D-43DC-9E81-8F98BCC02794}"/>
              </a:ext>
            </a:extLst>
          </p:cNvPr>
          <p:cNvSpPr/>
          <p:nvPr/>
        </p:nvSpPr>
        <p:spPr>
          <a:xfrm>
            <a:off x="755576" y="1044384"/>
            <a:ext cx="4248471" cy="308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en-US" altLang="zh-CN" sz="1400" kern="1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1400" kern="100" dirty="0">
                <a:latin typeface="宋体" pitchFamily="2" charset="-122"/>
                <a:ea typeface="宋体" pitchFamily="2" charset="-122"/>
              </a:rPr>
              <a:t>、通过改变螺纹轴向切削起点加工多线螺纹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A150A3B-160B-4415-A131-ADD8770878FC}"/>
              </a:ext>
            </a:extLst>
          </p:cNvPr>
          <p:cNvSpPr/>
          <p:nvPr/>
        </p:nvSpPr>
        <p:spPr>
          <a:xfrm>
            <a:off x="1187625" y="1390049"/>
            <a:ext cx="6912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用改变螺纹轴向切削起点的方法加工多线螺纹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在编程时先确定第一线螺纹的切削起点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利用螺纹加工指令完成第一线螺纹的加工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在加工第二线螺纹前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要重新确定切削起点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与第一线螺纹的切削起点轴向相差一个螺距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P,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依次类推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即可车削多线螺纹。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589E856-97C9-42A6-B7F9-D7227DA1328F}"/>
              </a:ext>
            </a:extLst>
          </p:cNvPr>
          <p:cNvSpPr txBox="1"/>
          <p:nvPr/>
        </p:nvSpPr>
        <p:spPr>
          <a:xfrm>
            <a:off x="3419872" y="725105"/>
            <a:ext cx="1728192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多线螺纹编程</a:t>
            </a:r>
            <a:endParaRPr lang="zh-CN" altLang="en-US" sz="1600" kern="100" dirty="0"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978C04A-BB80-451C-8FD0-85E2A51C6714}"/>
              </a:ext>
            </a:extLst>
          </p:cNvPr>
          <p:cNvSpPr/>
          <p:nvPr/>
        </p:nvSpPr>
        <p:spPr>
          <a:xfrm>
            <a:off x="1333542" y="4134055"/>
            <a:ext cx="2078765" cy="24667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indent="267970" algn="just">
              <a:lnSpc>
                <a:spcPct val="115000"/>
              </a:lnSpc>
            </a:pPr>
            <a:r>
              <a:rPr lang="zh-CN" altLang="en-US" sz="1000" kern="100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1000" kern="100" dirty="0">
                <a:latin typeface="宋体" pitchFamily="2" charset="-122"/>
                <a:ea typeface="宋体" pitchFamily="2" charset="-122"/>
              </a:rPr>
              <a:t>5-2-9  </a:t>
            </a:r>
            <a:r>
              <a:rPr lang="zh-CN" altLang="en-US" sz="1000" kern="100" dirty="0">
                <a:latin typeface="宋体" pitchFamily="2" charset="-122"/>
                <a:ea typeface="宋体" pitchFamily="2" charset="-122"/>
              </a:rPr>
              <a:t>双线螺纹零件图  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4AF9DCC-100F-4EB7-8BB3-6E5132C30A17}"/>
              </a:ext>
            </a:extLst>
          </p:cNvPr>
          <p:cNvSpPr/>
          <p:nvPr/>
        </p:nvSpPr>
        <p:spPr>
          <a:xfrm>
            <a:off x="3995939" y="2108953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该零件上有多线螺纹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M30×3(P1.5)-6g,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螺距为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1.5mm,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导程为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3mm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。用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G76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指令编制参考程序如下：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1291218-B39D-4562-AAF1-2351D423CCE6}"/>
              </a:ext>
            </a:extLst>
          </p:cNvPr>
          <p:cNvSpPr/>
          <p:nvPr/>
        </p:nvSpPr>
        <p:spPr>
          <a:xfrm>
            <a:off x="3995939" y="2643191"/>
            <a:ext cx="2844313" cy="2265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┄┄;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 G00X32.</a:t>
            </a:r>
            <a:r>
              <a:rPr lang="en-US" altLang="zh-CN" sz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Z3.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;(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线螺纹线加工定位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 G76 P021260 Q100 R100;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 G76 X28.05 Z-42. R0 P975 Q200 F3.;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 G00 </a:t>
            </a:r>
            <a:r>
              <a:rPr lang="en-US" altLang="zh-CN" sz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Z4.5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;(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线螺纹线加工定位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 G76 P021260 Q100 R100;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 G76 X28.05 Z-42. R0 P975 Q200 F3.;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 ┄┄;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6656B10-4D42-4B15-AF7E-4F6C25C0ED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625" y="2156760"/>
            <a:ext cx="2566247" cy="186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4406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477887" y="771550"/>
            <a:ext cx="6188226" cy="713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>
              <a:lnSpc>
                <a:spcPct val="115000"/>
              </a:lnSpc>
            </a:pPr>
            <a:r>
              <a:rPr lang="zh-CN" altLang="en-US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现有直销圆螺母零件如图</a:t>
            </a:r>
            <a:r>
              <a:rPr lang="en-US" altLang="zh-CN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5-2-10</a:t>
            </a:r>
            <a:r>
              <a:rPr lang="zh-CN" altLang="en-US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所示</a:t>
            </a:r>
            <a:r>
              <a:rPr lang="en-US" altLang="zh-CN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</a:t>
            </a:r>
            <a:r>
              <a:rPr lang="en-US" altLang="zh-CN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已知毛坯尺寸为</a:t>
            </a:r>
            <a:r>
              <a:rPr lang="en-US" altLang="zh-CN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ϕ40×31mm(</a:t>
            </a:r>
            <a:r>
              <a:rPr lang="zh-CN" altLang="en-US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内孔</a:t>
            </a:r>
            <a:r>
              <a:rPr lang="en-US" altLang="zh-CN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ϕ18</a:t>
            </a:r>
            <a:r>
              <a:rPr lang="zh-CN" altLang="en-US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通孔</a:t>
            </a:r>
            <a:r>
              <a:rPr lang="en-US" altLang="zh-CN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en-US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零件材料为</a:t>
            </a:r>
            <a:r>
              <a:rPr lang="en-US" altLang="zh-CN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zh-CN" altLang="en-US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钢。要求选用数控车床</a:t>
            </a:r>
            <a:r>
              <a:rPr lang="en-US" altLang="zh-CN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选择合适的走刀路线及刀具</a:t>
            </a:r>
            <a:r>
              <a:rPr lang="en-US" altLang="zh-CN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确定工艺参数</a:t>
            </a:r>
            <a:r>
              <a:rPr lang="en-US" altLang="zh-CN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编写零件加工程序</a:t>
            </a:r>
            <a:r>
              <a:rPr lang="en-US" altLang="zh-CN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完成零件加工。</a:t>
            </a:r>
            <a:endParaRPr lang="zh-CN" altLang="en-US" sz="1200" kern="100" dirty="0">
              <a:effectLst/>
              <a:latin typeface="Calibri" panose="020F050202020403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 descr="upload_post_object_v2_40424350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44292"/>
            <a:ext cx="1278147" cy="139923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38746DD-E1BA-4C1E-8390-7054289DFD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696" y="1419622"/>
            <a:ext cx="4945776" cy="372387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sz="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en-US" altLang="zh-CN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/>
        </p:nvSpPr>
        <p:spPr bwMode="gray">
          <a:xfrm>
            <a:off x="4229100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/>
        </p:nvSpPr>
        <p:spPr bwMode="gray">
          <a:xfrm>
            <a:off x="6444615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 bwMode="gray">
          <a:xfrm>
            <a:off x="7526020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1985010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gray">
          <a:xfrm>
            <a:off x="3133090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24139" y="2320904"/>
            <a:ext cx="3952317" cy="11089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en-US" altLang="zh-CN" sz="2000" kern="100" dirty="0"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1. </a:t>
            </a:r>
            <a:r>
              <a:rPr lang="zh-CN" altLang="en-US" sz="2000" kern="100" dirty="0"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认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识零件</a:t>
            </a:r>
            <a:r>
              <a:rPr lang="zh-CN" altLang="en-US" sz="2000" kern="100" dirty="0"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内螺纹结构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特征</a:t>
            </a:r>
          </a:p>
          <a:p>
            <a:pPr indent="266700" algn="just">
              <a:lnSpc>
                <a:spcPct val="115000"/>
              </a:lnSpc>
            </a:pPr>
            <a:r>
              <a:rPr lang="en-US" altLang="zh-CN" sz="2000" kern="100" dirty="0"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2. </a:t>
            </a:r>
            <a:r>
              <a:rPr lang="zh-CN" altLang="en-US" sz="2000" kern="1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思考工艺制定、程序编制、零件加工？</a:t>
            </a:r>
            <a:endParaRPr lang="zh-CN" altLang="en-US" sz="2000" kern="100" dirty="0"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/>
        </p:nvSpPr>
        <p:spPr bwMode="gray">
          <a:xfrm>
            <a:off x="5364480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90" y="2875383"/>
            <a:ext cx="1937350" cy="226811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90BE380-7BA0-460D-BFA5-80A19470B1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9089" y="1347615"/>
            <a:ext cx="1131286" cy="110895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1F0D7B6-A1FD-4427-BB6B-6ECA79273E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6370" y="3003798"/>
            <a:ext cx="1881574" cy="118469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997514" y="1491630"/>
            <a:ext cx="27980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       现有短轴套零件如图</a:t>
            </a:r>
            <a:r>
              <a:rPr lang="en-US" altLang="zh-CN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5-2-2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所示，由内外圆柱面、内沟槽和圆柱内螺纹及倒角构成，内外圆柱面已加工完成。零件材料为</a:t>
            </a:r>
            <a:r>
              <a:rPr lang="en-US" altLang="zh-CN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45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钢</a:t>
            </a:r>
            <a:r>
              <a:rPr lang="en-US" altLang="zh-CN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,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上道工序尺寸为</a:t>
            </a:r>
            <a:r>
              <a:rPr lang="en-US" altLang="zh-CN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ϕ50×31mm(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内孔</a:t>
            </a:r>
            <a:r>
              <a:rPr lang="en-US" altLang="zh-CN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ϕ18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通孔</a:t>
            </a:r>
            <a:r>
              <a:rPr lang="en-US" altLang="zh-CN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)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。</a:t>
            </a:r>
          </a:p>
          <a:p>
            <a:r>
              <a:rPr lang="zh-CN" altLang="en-US" sz="140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       现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要求选用数控车床，选择合适的走刀路线及刀具，确定工艺参数，编写短轴套部分的加工程序</a:t>
            </a:r>
            <a:r>
              <a:rPr lang="en-US" altLang="zh-CN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,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完成短轴套加工。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A2BBA7B-D94C-4469-B28C-9F7BB7A113E9}"/>
              </a:ext>
            </a:extLst>
          </p:cNvPr>
          <p:cNvSpPr/>
          <p:nvPr/>
        </p:nvSpPr>
        <p:spPr>
          <a:xfrm>
            <a:off x="2195736" y="4424106"/>
            <a:ext cx="1872208" cy="2466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000" kern="100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1000" kern="100" dirty="0">
                <a:latin typeface="宋体" pitchFamily="2" charset="-122"/>
                <a:ea typeface="宋体" pitchFamily="2" charset="-122"/>
              </a:rPr>
              <a:t>5-2-2  </a:t>
            </a:r>
            <a:r>
              <a:rPr lang="zh-CN" altLang="en-US" sz="1000" kern="100" dirty="0">
                <a:latin typeface="宋体" pitchFamily="2" charset="-122"/>
                <a:ea typeface="宋体" pitchFamily="2" charset="-122"/>
              </a:rPr>
              <a:t>短轴套零件图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FBF4768-0C2A-4160-8C13-E6A4AD4789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771549"/>
            <a:ext cx="5184576" cy="363601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27584" y="789261"/>
            <a:ext cx="687324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一、内螺纹加工参数计算</a:t>
            </a:r>
            <a:endParaRPr lang="zh-CN" altLang="en-US" sz="1600" kern="100" dirty="0"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EA9EBD0-F4A0-4DB7-B0CD-E3D4B125489F}"/>
              </a:ext>
            </a:extLst>
          </p:cNvPr>
          <p:cNvSpPr/>
          <p:nvPr/>
        </p:nvSpPr>
        <p:spPr>
          <a:xfrm>
            <a:off x="683568" y="1214426"/>
            <a:ext cx="2523127" cy="3491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kern="100" dirty="0">
                <a:latin typeface="宋体" pitchFamily="2" charset="-122"/>
                <a:ea typeface="宋体" pitchFamily="2" charset="-122"/>
              </a:rPr>
              <a:t>（一）螺纹底孔直径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0AAF470-34C2-430F-B104-9AB2C6E00902}"/>
              </a:ext>
            </a:extLst>
          </p:cNvPr>
          <p:cNvSpPr/>
          <p:nvPr/>
        </p:nvSpPr>
        <p:spPr>
          <a:xfrm>
            <a:off x="1945131" y="2117771"/>
            <a:ext cx="5688632" cy="115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              D</a:t>
            </a:r>
            <a:r>
              <a:rPr lang="zh-CN" altLang="en-US" sz="12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孔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=D-1.0825P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式中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:D</a:t>
            </a:r>
            <a:r>
              <a:rPr lang="zh-CN" altLang="en-US" sz="12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孔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为内螺纹底孔直径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;D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为内螺纹公称直径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;P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为螺距。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例如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内螺纹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M30×2-6G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的底孔直径为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              D</a:t>
            </a:r>
            <a:r>
              <a:rPr lang="zh-CN" altLang="en-US" sz="12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孔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=D-1.0825P=30-1.0825×2=27.835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69075A6-8A30-4EC1-BA07-DADE697279D3}"/>
              </a:ext>
            </a:extLst>
          </p:cNvPr>
          <p:cNvSpPr/>
          <p:nvPr/>
        </p:nvSpPr>
        <p:spPr>
          <a:xfrm>
            <a:off x="1043608" y="1567088"/>
            <a:ext cx="70567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车削内螺纹时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需要计算实际车削时内螺纹的底孔直径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12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孔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。由于车刀切削时的挤压作用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将使内孔直径缩小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所以车削内螺纹的底孔直径应大于螺纹小径。一般实际车削时的内螺纹底孔直径计算方法如下：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1B158E5-9D7A-4D2B-A771-3999AFC5C71A}"/>
              </a:ext>
            </a:extLst>
          </p:cNvPr>
          <p:cNvSpPr/>
          <p:nvPr/>
        </p:nvSpPr>
        <p:spPr>
          <a:xfrm>
            <a:off x="683567" y="3507854"/>
            <a:ext cx="2523127" cy="3491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kern="100" dirty="0">
                <a:latin typeface="宋体" pitchFamily="2" charset="-122"/>
                <a:ea typeface="宋体" pitchFamily="2" charset="-122"/>
              </a:rPr>
              <a:t>（二）螺纹大径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C059F98-EEEF-4BAB-A446-B8BD224BC9E0}"/>
              </a:ext>
            </a:extLst>
          </p:cNvPr>
          <p:cNvSpPr/>
          <p:nvPr/>
        </p:nvSpPr>
        <p:spPr>
          <a:xfrm>
            <a:off x="1050702" y="3929074"/>
            <a:ext cx="48894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内螺纹大径等于螺纹公称直径。例如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内螺纹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M30×2-6G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的大径为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D=30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71600" y="1011862"/>
            <a:ext cx="2664296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二、内螺纹加工方法</a:t>
            </a:r>
            <a:endParaRPr lang="zh-CN" altLang="en-US" sz="1600" kern="100" dirty="0"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69075A6-8A30-4EC1-BA07-DADE697279D3}"/>
              </a:ext>
            </a:extLst>
          </p:cNvPr>
          <p:cNvSpPr/>
          <p:nvPr/>
        </p:nvSpPr>
        <p:spPr>
          <a:xfrm>
            <a:off x="1619672" y="1343447"/>
            <a:ext cx="5040560" cy="115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    数控车床切削加工内螺纹同样用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G32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G92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G76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三个指令。内螺纹加工方式与外螺纹类似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不同之处在于两者在切削时径向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(X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轴上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的切削方向相反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外螺纹为由大到小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内螺纹则为由小到大。退刀时因在内孔中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应考虑刀背与内孔的干涉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否则会发生加工事故。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2BE7851-1216-4F74-9643-8388B658EB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3723830"/>
            <a:ext cx="1080120" cy="111809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C273857-02BE-4113-BD6C-465D1CB794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5816" y="3366270"/>
            <a:ext cx="2645511" cy="1530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230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BCC19AA-F892-426D-8E20-920A5BD6F1EB}"/>
              </a:ext>
            </a:extLst>
          </p:cNvPr>
          <p:cNvSpPr txBox="1"/>
          <p:nvPr/>
        </p:nvSpPr>
        <p:spPr>
          <a:xfrm>
            <a:off x="979091" y="771550"/>
            <a:ext cx="2604075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三、内螺纹车刀及选用</a:t>
            </a:r>
            <a:endParaRPr lang="zh-CN" altLang="en-US" sz="1600" kern="100" dirty="0"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502DC85-37B2-49A5-9C32-34A97D0E5C87}"/>
              </a:ext>
            </a:extLst>
          </p:cNvPr>
          <p:cNvSpPr/>
          <p:nvPr/>
        </p:nvSpPr>
        <p:spPr>
          <a:xfrm>
            <a:off x="1259632" y="1424822"/>
            <a:ext cx="59766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内螺纹车刀有整体式、焊接式、可换位式三种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其结构形式和加工特点见表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5-2-1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F43680F-F91D-4659-AD2B-DC25A09547D4}"/>
              </a:ext>
            </a:extLst>
          </p:cNvPr>
          <p:cNvSpPr/>
          <p:nvPr/>
        </p:nvSpPr>
        <p:spPr>
          <a:xfrm>
            <a:off x="827584" y="1110874"/>
            <a:ext cx="2755582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kern="100" dirty="0">
                <a:latin typeface="宋体" pitchFamily="2" charset="-122"/>
                <a:ea typeface="宋体" pitchFamily="2" charset="-122"/>
              </a:rPr>
              <a:t>（一）内螺纹车刀的类型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4C53879-4A7D-45DD-909A-035F58D0580F}"/>
              </a:ext>
            </a:extLst>
          </p:cNvPr>
          <p:cNvSpPr/>
          <p:nvPr/>
        </p:nvSpPr>
        <p:spPr>
          <a:xfrm>
            <a:off x="2170822" y="1738770"/>
            <a:ext cx="3744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表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5-2-1  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内螺纹车刀常见形式及加工特点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A4792447-07DE-4064-B62A-48266D00EB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9" y="2048636"/>
            <a:ext cx="5185041" cy="304339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EA9EBD0-F4A0-4DB7-B0CD-E3D4B125489F}"/>
              </a:ext>
            </a:extLst>
          </p:cNvPr>
          <p:cNvSpPr/>
          <p:nvPr/>
        </p:nvSpPr>
        <p:spPr>
          <a:xfrm>
            <a:off x="845390" y="1063779"/>
            <a:ext cx="2737776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kern="100" dirty="0">
                <a:latin typeface="宋体" pitchFamily="2" charset="-122"/>
                <a:ea typeface="宋体" pitchFamily="2" charset="-122"/>
              </a:rPr>
              <a:t>（二）内螺纹车刀的安装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3ECF181-4F81-4DE3-B9A1-EAACE83D412E}"/>
              </a:ext>
            </a:extLst>
          </p:cNvPr>
          <p:cNvSpPr/>
          <p:nvPr/>
        </p:nvSpPr>
        <p:spPr>
          <a:xfrm>
            <a:off x="1393676" y="1639969"/>
            <a:ext cx="50896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装夹内螺纹车刀时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刀尖位置一般应与工件的轴线等高。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当高速车削螺纹时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其硬质合金车刀的刀尖应略高出工件轴线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0.1~0.3mm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0AE5353-30CF-4C38-9614-D467400BE977}"/>
              </a:ext>
            </a:extLst>
          </p:cNvPr>
          <p:cNvSpPr/>
          <p:nvPr/>
        </p:nvSpPr>
        <p:spPr>
          <a:xfrm>
            <a:off x="1273101" y="1403073"/>
            <a:ext cx="11529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刀尖高度</a:t>
            </a:r>
            <a:endParaRPr lang="zh-CN" altLang="en-US" sz="1200" baseline="-25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6A15441-5CDB-47D2-ADEC-125AB9E142C3}"/>
              </a:ext>
            </a:extLst>
          </p:cNvPr>
          <p:cNvSpPr/>
          <p:nvPr/>
        </p:nvSpPr>
        <p:spPr>
          <a:xfrm>
            <a:off x="1273101" y="2655084"/>
            <a:ext cx="56886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刀头一般不要伸出过长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比加工深度大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5~10mm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。内螺纹车刀的刀头加上刀杆后的径向长度应该比螺纹孔直径小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3~5mm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A30E30B-F7A2-4A4A-8672-F9037E02111C}"/>
              </a:ext>
            </a:extLst>
          </p:cNvPr>
          <p:cNvSpPr/>
          <p:nvPr/>
        </p:nvSpPr>
        <p:spPr>
          <a:xfrm>
            <a:off x="1273101" y="2378085"/>
            <a:ext cx="14401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刀头伸出的长度</a:t>
            </a:r>
            <a:endParaRPr lang="zh-CN" altLang="en-US" sz="1200" baseline="-25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1FE9C81-5D56-4370-B082-747ED60BED90}"/>
              </a:ext>
            </a:extLst>
          </p:cNvPr>
          <p:cNvSpPr/>
          <p:nvPr/>
        </p:nvSpPr>
        <p:spPr>
          <a:xfrm>
            <a:off x="1403648" y="3683670"/>
            <a:ext cx="28444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安装时应将刀杆侧面靠紧刀架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可用角度样板校对刀其是否与工件轴线垂直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然后锁紧螺纹刀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如图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5-2-3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613B4D0-8328-4D50-A093-DADF5C369382}"/>
              </a:ext>
            </a:extLst>
          </p:cNvPr>
          <p:cNvSpPr/>
          <p:nvPr/>
        </p:nvSpPr>
        <p:spPr>
          <a:xfrm>
            <a:off x="1273101" y="3406671"/>
            <a:ext cx="14401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牙型半角</a:t>
            </a:r>
            <a:endParaRPr lang="zh-CN" altLang="en-US" sz="1200" baseline="-25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D4510FF-3F62-40CA-A98D-876732DAD818}"/>
              </a:ext>
            </a:extLst>
          </p:cNvPr>
          <p:cNvGrpSpPr/>
          <p:nvPr/>
        </p:nvGrpSpPr>
        <p:grpSpPr>
          <a:xfrm>
            <a:off x="4355976" y="3262933"/>
            <a:ext cx="1993307" cy="1753323"/>
            <a:chOff x="3579639" y="3153330"/>
            <a:chExt cx="1993307" cy="1753323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E68F9A40-C6E0-487E-B0BB-2747DFE31010}"/>
                </a:ext>
              </a:extLst>
            </p:cNvPr>
            <p:cNvSpPr/>
            <p:nvPr/>
          </p:nvSpPr>
          <p:spPr>
            <a:xfrm>
              <a:off x="3579639" y="4659982"/>
              <a:ext cx="1785389" cy="2466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indent="267970" algn="just">
                <a:lnSpc>
                  <a:spcPct val="115000"/>
                </a:lnSpc>
              </a:pPr>
              <a:r>
                <a:rPr lang="zh-CN" altLang="en-US" sz="1000" kern="100" dirty="0">
                  <a:latin typeface="宋体" pitchFamily="2" charset="-122"/>
                  <a:ea typeface="宋体" pitchFamily="2" charset="-122"/>
                </a:rPr>
                <a:t>图</a:t>
              </a:r>
              <a:r>
                <a:rPr lang="en-US" altLang="zh-CN" sz="1000" kern="100" dirty="0">
                  <a:latin typeface="宋体" pitchFamily="2" charset="-122"/>
                  <a:ea typeface="宋体" pitchFamily="2" charset="-122"/>
                </a:rPr>
                <a:t>5-2-3</a:t>
              </a:r>
              <a:r>
                <a:rPr lang="zh-CN" altLang="en-US" sz="1000" kern="100" dirty="0">
                  <a:latin typeface="宋体" pitchFamily="2" charset="-122"/>
                  <a:ea typeface="宋体" pitchFamily="2" charset="-122"/>
                </a:rPr>
                <a:t>内螺纹车刀装刀</a:t>
              </a:r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31159F03-475D-4D1B-8F1E-CB2EE15461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23928" y="3153330"/>
              <a:ext cx="1649018" cy="1422543"/>
            </a:xfrm>
            <a:prstGeom prst="rect">
              <a:avLst/>
            </a:prstGeom>
          </p:spPr>
        </p:pic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EC34820F-D909-4493-B13D-1130B064690A}"/>
              </a:ext>
            </a:extLst>
          </p:cNvPr>
          <p:cNvSpPr txBox="1"/>
          <p:nvPr/>
        </p:nvSpPr>
        <p:spPr>
          <a:xfrm>
            <a:off x="979091" y="771550"/>
            <a:ext cx="2604075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三、内螺纹车刀及选用</a:t>
            </a:r>
            <a:endParaRPr lang="zh-CN" altLang="en-US" sz="1600" kern="100" dirty="0"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43533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BCC19AA-F892-426D-8E20-920A5BD6F1EB}"/>
              </a:ext>
            </a:extLst>
          </p:cNvPr>
          <p:cNvSpPr txBox="1"/>
          <p:nvPr/>
        </p:nvSpPr>
        <p:spPr>
          <a:xfrm>
            <a:off x="971600" y="723106"/>
            <a:ext cx="2604075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四、内螺纹测量</a:t>
            </a:r>
            <a:endParaRPr lang="zh-CN" altLang="en-US" sz="1600" kern="100" dirty="0"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502DC85-37B2-49A5-9C32-34A97D0E5C87}"/>
              </a:ext>
            </a:extLst>
          </p:cNvPr>
          <p:cNvSpPr/>
          <p:nvPr/>
        </p:nvSpPr>
        <p:spPr>
          <a:xfrm>
            <a:off x="1187624" y="1077434"/>
            <a:ext cx="68407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测量内螺纹时常用的量具有螺纹塞规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如图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5-2-4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所示。螺纹塞规用于综合测量内螺纹尺寸的准确性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一端为通规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一端为止规。通规通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止规止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螺纹合格。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058671C-E949-4E13-8FCD-389E8DBD22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1923678"/>
            <a:ext cx="3296110" cy="93358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AAFD289A-FA87-4B72-BD1E-214EF273125B}"/>
              </a:ext>
            </a:extLst>
          </p:cNvPr>
          <p:cNvSpPr/>
          <p:nvPr/>
        </p:nvSpPr>
        <p:spPr>
          <a:xfrm>
            <a:off x="3419872" y="2977158"/>
            <a:ext cx="1728192" cy="24667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indent="267970" algn="just">
              <a:lnSpc>
                <a:spcPct val="115000"/>
              </a:lnSpc>
            </a:pPr>
            <a:r>
              <a:rPr lang="zh-CN" altLang="en-US" sz="1000" kern="100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1000" kern="100" dirty="0">
                <a:latin typeface="宋体" pitchFamily="2" charset="-122"/>
                <a:ea typeface="宋体" pitchFamily="2" charset="-122"/>
              </a:rPr>
              <a:t>5-2-4  </a:t>
            </a:r>
            <a:r>
              <a:rPr lang="zh-CN" altLang="en-US" sz="1000" kern="100" dirty="0">
                <a:latin typeface="宋体" pitchFamily="2" charset="-122"/>
                <a:ea typeface="宋体" pitchFamily="2" charset="-122"/>
              </a:rPr>
              <a:t>螺纹塞规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06B53CE-52D5-43D2-A0AC-D7A9E3C320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624" y="3435846"/>
            <a:ext cx="6296904" cy="885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830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BCC19AA-F892-426D-8E20-920A5BD6F1EB}"/>
              </a:ext>
            </a:extLst>
          </p:cNvPr>
          <p:cNvSpPr txBox="1"/>
          <p:nvPr/>
        </p:nvSpPr>
        <p:spPr>
          <a:xfrm>
            <a:off x="958600" y="1041557"/>
            <a:ext cx="3384376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五、内螺纹车刀试切法对刀</a:t>
            </a:r>
            <a:endParaRPr lang="zh-CN" altLang="en-US" sz="1600" kern="100" dirty="0"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9385A93-25D4-4BBD-8A84-58E89BA7EDC9}"/>
              </a:ext>
            </a:extLst>
          </p:cNvPr>
          <p:cNvGrpSpPr/>
          <p:nvPr/>
        </p:nvGrpSpPr>
        <p:grpSpPr>
          <a:xfrm>
            <a:off x="360212" y="1623434"/>
            <a:ext cx="2054648" cy="2154959"/>
            <a:chOff x="360212" y="1623434"/>
            <a:chExt cx="2054648" cy="2154959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5502DC85-37B2-49A5-9C32-34A97D0E5C87}"/>
                </a:ext>
              </a:extLst>
            </p:cNvPr>
            <p:cNvSpPr/>
            <p:nvPr/>
          </p:nvSpPr>
          <p:spPr>
            <a:xfrm>
              <a:off x="360212" y="1623434"/>
              <a:ext cx="1152128" cy="276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1.Z</a:t>
              </a:r>
              <a:r>
                <a:rPr lang="zh-CN" altLang="en-US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方向对刀</a:t>
              </a:r>
              <a:endPara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7E8BBE92-B280-4A8B-B95B-981B756EB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7544" y="1999254"/>
              <a:ext cx="1947316" cy="1779139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6E016F2-969C-4671-AC79-DB35A60C5A78}"/>
              </a:ext>
            </a:extLst>
          </p:cNvPr>
          <p:cNvGrpSpPr/>
          <p:nvPr/>
        </p:nvGrpSpPr>
        <p:grpSpPr>
          <a:xfrm>
            <a:off x="2775818" y="1606591"/>
            <a:ext cx="5612606" cy="2202209"/>
            <a:chOff x="2775818" y="1606591"/>
            <a:chExt cx="5612606" cy="2202209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34C53879-4A7D-45DD-909A-035F58D0580F}"/>
                </a:ext>
              </a:extLst>
            </p:cNvPr>
            <p:cNvSpPr/>
            <p:nvPr/>
          </p:nvSpPr>
          <p:spPr>
            <a:xfrm>
              <a:off x="2775818" y="1606591"/>
              <a:ext cx="108012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2.X</a:t>
              </a:r>
              <a:r>
                <a:rPr lang="zh-CN" altLang="en-US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方向对刀</a:t>
              </a:r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CE6807E6-F9A4-4CD5-8508-522E769C3C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87824" y="1995686"/>
              <a:ext cx="5400600" cy="18131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2178198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heme/theme1.xml><?xml version="1.0" encoding="utf-8"?>
<a:theme xmlns:a="http://schemas.openxmlformats.org/drawingml/2006/main" name="281TGp_consulting_light">
  <a:themeElements>
    <a:clrScheme name="281TGp_consulting_light 2">
      <a:dk1>
        <a:srgbClr val="333333"/>
      </a:dk1>
      <a:lt1>
        <a:srgbClr val="FFFFFF"/>
      </a:lt1>
      <a:dk2>
        <a:srgbClr val="000000"/>
      </a:dk2>
      <a:lt2>
        <a:srgbClr val="DDDDDD"/>
      </a:lt2>
      <a:accent1>
        <a:srgbClr val="25557B"/>
      </a:accent1>
      <a:accent2>
        <a:srgbClr val="E4C244"/>
      </a:accent2>
      <a:accent3>
        <a:srgbClr val="FFFFFF"/>
      </a:accent3>
      <a:accent4>
        <a:srgbClr val="2A2A2A"/>
      </a:accent4>
      <a:accent5>
        <a:srgbClr val="ACB4BF"/>
      </a:accent5>
      <a:accent6>
        <a:srgbClr val="CFB03D"/>
      </a:accent6>
      <a:hlink>
        <a:srgbClr val="669900"/>
      </a:hlink>
      <a:folHlink>
        <a:srgbClr val="B2B2B2"/>
      </a:folHlink>
    </a:clrScheme>
    <a:fontScheme name="281TGp_consulting_ligh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81TGp_consulting_light 1">
        <a:dk1>
          <a:srgbClr val="000000"/>
        </a:dk1>
        <a:lt1>
          <a:srgbClr val="FFFFFF"/>
        </a:lt1>
        <a:dk2>
          <a:srgbClr val="003366"/>
        </a:dk2>
        <a:lt2>
          <a:srgbClr val="C0C0C0"/>
        </a:lt2>
        <a:accent1>
          <a:srgbClr val="44357C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0AEBF"/>
        </a:accent5>
        <a:accent6>
          <a:srgbClr val="85AE49"/>
        </a:accent6>
        <a:hlink>
          <a:srgbClr val="9999FF"/>
        </a:hlink>
        <a:folHlink>
          <a:srgbClr val="4EA7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1TGp_consulting_light 2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25557B"/>
        </a:accent1>
        <a:accent2>
          <a:srgbClr val="E4C244"/>
        </a:accent2>
        <a:accent3>
          <a:srgbClr val="FFFFFF"/>
        </a:accent3>
        <a:accent4>
          <a:srgbClr val="2A2A2A"/>
        </a:accent4>
        <a:accent5>
          <a:srgbClr val="ACB4BF"/>
        </a:accent5>
        <a:accent6>
          <a:srgbClr val="CFB03D"/>
        </a:accent6>
        <a:hlink>
          <a:srgbClr val="66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1TGp_consulting_light 3">
        <a:dk1>
          <a:srgbClr val="35567B"/>
        </a:dk1>
        <a:lt1>
          <a:srgbClr val="FFFFFF"/>
        </a:lt1>
        <a:dk2>
          <a:srgbClr val="000000"/>
        </a:dk2>
        <a:lt2>
          <a:srgbClr val="DDDDDD"/>
        </a:lt2>
        <a:accent1>
          <a:srgbClr val="789F21"/>
        </a:accent1>
        <a:accent2>
          <a:srgbClr val="E9803F"/>
        </a:accent2>
        <a:accent3>
          <a:srgbClr val="FFFFFF"/>
        </a:accent3>
        <a:accent4>
          <a:srgbClr val="2C4868"/>
        </a:accent4>
        <a:accent5>
          <a:srgbClr val="BECDAB"/>
        </a:accent5>
        <a:accent6>
          <a:srgbClr val="D37338"/>
        </a:accent6>
        <a:hlink>
          <a:srgbClr val="E0C24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1370</Words>
  <Application>Microsoft Office PowerPoint</Application>
  <PresentationFormat>全屏显示(16:9)</PresentationFormat>
  <Paragraphs>103</Paragraphs>
  <Slides>19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黑体</vt:lpstr>
      <vt:lpstr>华文宋体</vt:lpstr>
      <vt:lpstr>宋体</vt:lpstr>
      <vt:lpstr>微软雅黑</vt:lpstr>
      <vt:lpstr>Arial</vt:lpstr>
      <vt:lpstr>Calibri</vt:lpstr>
      <vt:lpstr>Wingdings</vt:lpstr>
      <vt:lpstr>281TGp_consulting_light</vt:lpstr>
      <vt:lpstr>项目五  螺纹类零件编程与加工  任务二  短轴套编程与加工  </vt:lpstr>
      <vt:lpstr>任务导入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项目六   综合类零件编程与加工  任务一     螺纹连接轴编程与加工</dc:title>
  <dc:creator>zhang</dc:creator>
  <cp:lastModifiedBy>沈丽华</cp:lastModifiedBy>
  <cp:revision>76</cp:revision>
  <dcterms:created xsi:type="dcterms:W3CDTF">2025-07-28T03:14:08Z</dcterms:created>
  <dcterms:modified xsi:type="dcterms:W3CDTF">2025-08-20T07:06:49Z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ADF6C4217E4243A59C4751DB4D8FEB43_12</vt:lpwstr>
  </property>
  <property fmtid="{D5CDD505-2E9C-101B-9397-08002B2CF9AE}" pid="3" name="KSOProductBuildVer">
    <vt:lpwstr>2052-0.0.0.0</vt:lpwstr>
  </property>
</Properties>
</file>