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5">
  <p:sldMasterIdLst>
    <p:sldMasterId id="2147483648" r:id="rId1"/>
  </p:sldMasterIdLst>
  <p:notesMasterIdLst>
    <p:notesMasterId r:id="rId20"/>
  </p:notesMasterIdLst>
  <p:handoutMasterIdLst>
    <p:handoutMasterId r:id="rId21"/>
  </p:handoutMasterIdLst>
  <p:sldIdLst>
    <p:sldId id="277" r:id="rId2"/>
    <p:sldId id="279" r:id="rId3"/>
    <p:sldId id="368" r:id="rId4"/>
    <p:sldId id="348" r:id="rId5"/>
    <p:sldId id="372" r:id="rId6"/>
    <p:sldId id="373" r:id="rId7"/>
    <p:sldId id="369" r:id="rId8"/>
    <p:sldId id="354" r:id="rId9"/>
    <p:sldId id="371" r:id="rId10"/>
    <p:sldId id="350" r:id="rId11"/>
    <p:sldId id="364" r:id="rId12"/>
    <p:sldId id="351" r:id="rId13"/>
    <p:sldId id="365" r:id="rId14"/>
    <p:sldId id="352" r:id="rId15"/>
    <p:sldId id="353" r:id="rId16"/>
    <p:sldId id="374" r:id="rId17"/>
    <p:sldId id="366" r:id="rId18"/>
    <p:sldId id="367" r:id="rId19"/>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A661"/>
    <a:srgbClr val="008080"/>
    <a:srgbClr val="00CC99"/>
    <a:srgbClr val="6371AD"/>
    <a:srgbClr val="53619F"/>
    <a:srgbClr val="800000"/>
    <a:srgbClr val="C634BF"/>
    <a:srgbClr val="008000"/>
    <a:srgbClr val="339933"/>
    <a:srgbClr val="E292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65" autoAdjust="0"/>
  </p:normalViewPr>
  <p:slideViewPr>
    <p:cSldViewPr showGuides="1">
      <p:cViewPr varScale="1">
        <p:scale>
          <a:sx n="96" d="100"/>
          <a:sy n="96" d="100"/>
        </p:scale>
        <p:origin x="420" y="-36"/>
      </p:cViewPr>
      <p:guideLst>
        <p:guide orient="horz" pos="1620"/>
        <p:guide pos="2880"/>
      </p:guideLst>
    </p:cSldViewPr>
  </p:slideViewPr>
  <p:notesTextViewPr>
    <p:cViewPr>
      <p:scale>
        <a:sx n="100" d="100"/>
        <a:sy n="100" d="100"/>
      </p:scale>
      <p:origin x="0" y="0"/>
    </p:cViewPr>
  </p:notesTextViewPr>
  <p:notesViewPr>
    <p:cSldViewPr>
      <p:cViewPr varScale="1">
        <p:scale>
          <a:sx n="55" d="100"/>
          <a:sy n="55" d="100"/>
        </p:scale>
        <p:origin x="252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34E4079A-1008-484D-A9D3-6ED630FF63BC}" type="datetimeFigureOut">
              <a:rPr lang="zh-CN" altLang="en-US" smtClean="0"/>
              <a:t>2025/8/4</a:t>
            </a:fld>
            <a:endParaRPr lang="zh-CN" altLang="en-US"/>
          </a:p>
        </p:txBody>
      </p:sp>
      <p:sp>
        <p:nvSpPr>
          <p:cNvPr id="4" name="页脚占位符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1B68934E-0680-41D4-B0BA-FC0716903416}"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D66FC0A2-BD6D-46F3-BFBB-3EF6A37E9687}"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4B8435DC-B7C6-403F-AC56-93FE596753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B8435DC-B7C6-403F-AC56-93FE5967537F}" type="slidenum">
              <a:rPr lang="zh-CN" altLang="en-US" smtClean="0"/>
              <a:t>16</a:t>
            </a:fld>
            <a:endParaRPr lang="zh-CN" altLang="en-US"/>
          </a:p>
        </p:txBody>
      </p:sp>
    </p:spTree>
    <p:extLst>
      <p:ext uri="{BB962C8B-B14F-4D97-AF65-F5344CB8AC3E}">
        <p14:creationId xmlns:p14="http://schemas.microsoft.com/office/powerpoint/2010/main" val="296971763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26.xml"/><Relationship Id="rId7" Type="http://schemas.openxmlformats.org/officeDocument/2006/relationships/image" Target="../media/image6.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9.xml"/><Relationship Id="rId7" Type="http://schemas.microsoft.com/office/2007/relationships/hdphoto" Target="../media/hdphoto3.wdp"/><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 Id="rId9" Type="http://schemas.microsoft.com/office/2007/relationships/hdphoto" Target="../media/hdphoto3.wdp"/></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image" Target="../media/image5.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 Id="rId9" Type="http://schemas.microsoft.com/office/2007/relationships/hdphoto" Target="../media/hdphoto3.wdp"/></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3.xml"/><Relationship Id="rId7"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 Id="rId9" Type="http://schemas.microsoft.com/office/2007/relationships/hdphoto" Target="../media/hdphoto3.wdp"/></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 Id="rId9" Type="http://schemas.microsoft.com/office/2007/relationships/hdphoto" Target="../media/hdphoto3.wdp"/></Relationships>
</file>

<file path=ppt/slideLayouts/_rels/slideLayout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23.xml"/><Relationship Id="rId7" Type="http://schemas.openxmlformats.org/officeDocument/2006/relationships/image" Target="../media/image6.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solidFill>
          <a:schemeClr val="bg1"/>
        </a:solidFill>
        <a:effectLst/>
      </p:bgPr>
    </p:bg>
    <p:spTree>
      <p:nvGrpSpPr>
        <p:cNvPr id="1" name=""/>
        <p:cNvGrpSpPr/>
        <p:nvPr/>
      </p:nvGrpSpPr>
      <p:grpSpPr>
        <a:xfrm>
          <a:off x="0" y="0"/>
          <a:ext cx="0" cy="0"/>
          <a:chOff x="0" y="0"/>
          <a:chExt cx="0" cy="0"/>
        </a:xfrm>
      </p:grpSpPr>
      <p:sp>
        <p:nvSpPr>
          <p:cNvPr id="3164" name="Rectangle 92"/>
          <p:cNvSpPr>
            <a:spLocks noChangeArrowheads="1"/>
          </p:cNvSpPr>
          <p:nvPr/>
        </p:nvSpPr>
        <p:spPr bwMode="gray">
          <a:xfrm>
            <a:off x="3667128" y="3143251"/>
            <a:ext cx="1857375" cy="957263"/>
          </a:xfrm>
          <a:prstGeom prst="rect">
            <a:avLst/>
          </a:prstGeom>
          <a:solidFill>
            <a:srgbClr val="FFCC00"/>
          </a:solidFill>
          <a:ln w="9525" algn="ctr">
            <a:noFill/>
            <a:miter lim="800000"/>
          </a:ln>
          <a:effectLst/>
        </p:spPr>
        <p:txBody>
          <a:bodyPr wrap="none" anchor="ctr"/>
          <a:lstStyle/>
          <a:p>
            <a:endParaRPr lang="zh-CN" altLang="en-US"/>
          </a:p>
        </p:txBody>
      </p:sp>
      <p:sp>
        <p:nvSpPr>
          <p:cNvPr id="3165" name="Rectangle 93"/>
          <p:cNvSpPr>
            <a:spLocks noChangeArrowheads="1"/>
          </p:cNvSpPr>
          <p:nvPr/>
        </p:nvSpPr>
        <p:spPr bwMode="gray">
          <a:xfrm>
            <a:off x="1824038" y="2218136"/>
            <a:ext cx="1833562" cy="925115"/>
          </a:xfrm>
          <a:prstGeom prst="rect">
            <a:avLst/>
          </a:prstGeom>
          <a:solidFill>
            <a:srgbClr val="CF6F9F"/>
          </a:solidFill>
          <a:ln w="9525" algn="ctr">
            <a:noFill/>
            <a:miter lim="800000"/>
          </a:ln>
          <a:effectLst/>
        </p:spPr>
        <p:txBody>
          <a:bodyPr wrap="none" anchor="ctr"/>
          <a:lstStyle/>
          <a:p>
            <a:endParaRPr lang="zh-CN" altLang="en-US"/>
          </a:p>
        </p:txBody>
      </p:sp>
      <p:sp>
        <p:nvSpPr>
          <p:cNvPr id="3166" name="Rectangle 94"/>
          <p:cNvSpPr>
            <a:spLocks noChangeArrowheads="1"/>
          </p:cNvSpPr>
          <p:nvPr/>
        </p:nvSpPr>
        <p:spPr bwMode="gray">
          <a:xfrm>
            <a:off x="0" y="3149204"/>
            <a:ext cx="1828800" cy="951309"/>
          </a:xfrm>
          <a:prstGeom prst="rect">
            <a:avLst/>
          </a:prstGeom>
          <a:solidFill>
            <a:srgbClr val="FF9900"/>
          </a:solidFill>
          <a:ln w="9525" algn="ctr">
            <a:noFill/>
            <a:miter lim="800000"/>
          </a:ln>
          <a:effectLst/>
        </p:spPr>
        <p:txBody>
          <a:bodyPr wrap="none" anchor="ctr"/>
          <a:lstStyle/>
          <a:p>
            <a:endParaRPr lang="zh-CN" altLang="en-US"/>
          </a:p>
        </p:txBody>
      </p:sp>
      <p:sp>
        <p:nvSpPr>
          <p:cNvPr id="3167" name="Rectangle 95"/>
          <p:cNvSpPr>
            <a:spLocks noChangeArrowheads="1"/>
          </p:cNvSpPr>
          <p:nvPr/>
        </p:nvSpPr>
        <p:spPr bwMode="gray">
          <a:xfrm>
            <a:off x="0" y="4095750"/>
            <a:ext cx="9144000" cy="1047750"/>
          </a:xfrm>
          <a:prstGeom prst="rect">
            <a:avLst/>
          </a:prstGeom>
          <a:solidFill>
            <a:schemeClr val="accent1"/>
          </a:solidFill>
          <a:ln w="9525">
            <a:noFill/>
            <a:miter lim="800000"/>
          </a:ln>
          <a:effectLst/>
        </p:spPr>
        <p:txBody>
          <a:bodyPr wrap="none" anchor="ctr"/>
          <a:lstStyle/>
          <a:p>
            <a:endParaRPr lang="zh-CN" altLang="en-US"/>
          </a:p>
        </p:txBody>
      </p:sp>
      <p:sp>
        <p:nvSpPr>
          <p:cNvPr id="3174" name="Rectangle 102"/>
          <p:cNvSpPr>
            <a:spLocks noChangeArrowheads="1"/>
          </p:cNvSpPr>
          <p:nvPr/>
        </p:nvSpPr>
        <p:spPr bwMode="gray">
          <a:xfrm>
            <a:off x="7353300" y="2225279"/>
            <a:ext cx="1790700" cy="938213"/>
          </a:xfrm>
          <a:prstGeom prst="rect">
            <a:avLst/>
          </a:prstGeom>
          <a:solidFill>
            <a:srgbClr val="99CC00"/>
          </a:solidFill>
          <a:ln w="9525" algn="ctr">
            <a:noFill/>
            <a:miter lim="800000"/>
          </a:ln>
          <a:effectLst/>
        </p:spPr>
        <p:txBody>
          <a:bodyPr wrap="none" anchor="ctr"/>
          <a:lstStyle/>
          <a:p>
            <a:endParaRPr lang="zh-CN" altLang="en-US"/>
          </a:p>
        </p:txBody>
      </p:sp>
      <p:sp>
        <p:nvSpPr>
          <p:cNvPr id="3176" name="Rectangle 104"/>
          <p:cNvSpPr>
            <a:spLocks noChangeArrowheads="1"/>
          </p:cNvSpPr>
          <p:nvPr/>
        </p:nvSpPr>
        <p:spPr bwMode="gray">
          <a:xfrm>
            <a:off x="5524503" y="2218135"/>
            <a:ext cx="1833563" cy="1878806"/>
          </a:xfrm>
          <a:prstGeom prst="rect">
            <a:avLst/>
          </a:prstGeom>
          <a:solidFill>
            <a:srgbClr val="99CCFF"/>
          </a:solidFill>
          <a:ln w="9525" algn="ctr">
            <a:noFill/>
            <a:miter lim="800000"/>
          </a:ln>
          <a:effectLst/>
        </p:spPr>
        <p:txBody>
          <a:bodyPr wrap="none" anchor="ctr"/>
          <a:lstStyle/>
          <a:p>
            <a:endParaRPr lang="zh-CN" altLang="en-US"/>
          </a:p>
        </p:txBody>
      </p:sp>
      <p:sp>
        <p:nvSpPr>
          <p:cNvPr id="3075" name="Rectangle 3"/>
          <p:cNvSpPr>
            <a:spLocks noGrp="1" noChangeArrowheads="1"/>
          </p:cNvSpPr>
          <p:nvPr>
            <p:ph type="subTitle" idx="1"/>
          </p:nvPr>
        </p:nvSpPr>
        <p:spPr bwMode="gray">
          <a:xfrm>
            <a:off x="3590928" y="1714500"/>
            <a:ext cx="5324475" cy="285750"/>
          </a:xfrm>
          <a:prstGeom prst="rect">
            <a:avLst/>
          </a:prstGeom>
        </p:spPr>
        <p:txBody>
          <a:bodyPr/>
          <a:lstStyle>
            <a:lvl1pPr marL="0" indent="0" algn="r">
              <a:buFont typeface="Wingdings" panose="05000000000000000000" pitchFamily="2" charset="2"/>
              <a:buNone/>
              <a:defRPr sz="2200">
                <a:solidFill>
                  <a:srgbClr val="000000"/>
                </a:solidFill>
              </a:defRPr>
            </a:lvl1pPr>
          </a:lstStyle>
          <a:p>
            <a:r>
              <a:rPr lang="zh-CN" altLang="en-US" dirty="0"/>
              <a:t>单击此处编辑母版副标题样式</a:t>
            </a:r>
          </a:p>
        </p:txBody>
      </p:sp>
      <p:sp>
        <p:nvSpPr>
          <p:cNvPr id="3074" name="Rectangle 2"/>
          <p:cNvSpPr>
            <a:spLocks noGrp="1" noChangeArrowheads="1"/>
          </p:cNvSpPr>
          <p:nvPr>
            <p:ph type="ctrTitle"/>
          </p:nvPr>
        </p:nvSpPr>
        <p:spPr>
          <a:xfrm>
            <a:off x="1905000" y="1085850"/>
            <a:ext cx="7010400" cy="571500"/>
          </a:xfrm>
          <a:effectLst>
            <a:outerShdw dist="17961" dir="2700000" algn="ctr" rotWithShape="0">
              <a:srgbClr val="C0C0C0"/>
            </a:outerShdw>
          </a:effectLst>
        </p:spPr>
        <p:txBody>
          <a:bodyPr/>
          <a:lstStyle>
            <a:lvl1pPr algn="r">
              <a:defRPr sz="3600">
                <a:solidFill>
                  <a:schemeClr val="tx1"/>
                </a:solidFill>
              </a:defRPr>
            </a:lvl1pPr>
          </a:lstStyle>
          <a:p>
            <a:r>
              <a:rPr lang="zh-CN" altLang="en-US"/>
              <a:t>单击此处编辑母版标题样式</a:t>
            </a:r>
          </a:p>
        </p:txBody>
      </p:sp>
      <p:pic>
        <p:nvPicPr>
          <p:cNvPr id="23" name="图片 22"/>
          <p:cNvPicPr>
            <a:picLocks noChangeAspect="1"/>
          </p:cNvPicPr>
          <p:nvPr userDrawn="1"/>
        </p:nvPicPr>
        <p:blipFill>
          <a:blip r:embed="rId2">
            <a:extLst>
              <a:ext uri="{BEBA8EAE-BF5A-486C-A8C5-ECC9F3942E4B}">
                <a14:imgProps xmlns:a14="http://schemas.microsoft.com/office/drawing/2010/main">
                  <a14:imgLayer r:embed="rId3">
                    <a14:imgEffect>
                      <a14:backgroundRemoval t="0" b="100000" l="0" r="100000">
                        <a14:foregroundMark x1="28412" y1="7639" x2="10067" y2="6944"/>
                        <a14:foregroundMark x1="80761" y1="11111" x2="88591" y2="7639"/>
                        <a14:foregroundMark x1="7159" y1="10069" x2="2013" y2="25000"/>
                        <a14:foregroundMark x1="90380" y1="8681" x2="94631" y2="19792"/>
                      </a14:backgroundRemoval>
                    </a14:imgEffect>
                  </a14:imgLayer>
                </a14:imgProps>
              </a:ext>
            </a:extLst>
          </a:blip>
          <a:stretch>
            <a:fillRect/>
          </a:stretch>
        </p:blipFill>
        <p:spPr>
          <a:xfrm rot="21366412">
            <a:off x="1968304" y="3252987"/>
            <a:ext cx="1495020" cy="792925"/>
          </a:xfrm>
          <a:prstGeom prst="rect">
            <a:avLst/>
          </a:prstGeom>
          <a:ln>
            <a:noFill/>
          </a:ln>
          <a:effectLst>
            <a:outerShdw blurRad="292100" dist="139700" dir="2700000" algn="tl" rotWithShape="0">
              <a:srgbClr val="333333">
                <a:alpha val="65000"/>
              </a:srgbClr>
            </a:outerShdw>
          </a:effectLst>
        </p:spPr>
      </p:pic>
      <p:pic>
        <p:nvPicPr>
          <p:cNvPr id="24" name="图片 23"/>
          <p:cNvPicPr>
            <a:picLocks noChangeAspect="1"/>
          </p:cNvPicPr>
          <p:nvPr userDrawn="1"/>
        </p:nvPicPr>
        <p:blipFill>
          <a:blip r:embed="rId4">
            <a:extLst>
              <a:ext uri="{BEBA8EAE-BF5A-486C-A8C5-ECC9F3942E4B}">
                <a14:imgProps xmlns:a14="http://schemas.microsoft.com/office/drawing/2010/main">
                  <a14:imgLayer r:embed="rId5">
                    <a14:imgEffect>
                      <a14:backgroundRemoval t="2769" b="96769" l="5736" r="88778">
                        <a14:foregroundMark x1="36908" y1="10769" x2="36908" y2="10769"/>
                        <a14:foregroundMark x1="34414" y1="20154" x2="34414" y2="20154"/>
                        <a14:backgroundMark x1="75561" y1="72615" x2="75561" y2="72615"/>
                        <a14:backgroundMark x1="72818" y1="73231" x2="72818" y2="73231"/>
                        <a14:backgroundMark x1="24439" y1="74769" x2="24439" y2="74769"/>
                        <a14:backgroundMark x1="24688" y1="76462" x2="24688" y2="76462"/>
                        <a14:backgroundMark x1="22195" y1="74000" x2="22195" y2="74000"/>
                        <a14:backgroundMark x1="26185" y1="78000" x2="26185" y2="78000"/>
                        <a14:backgroundMark x1="74065" y1="72308" x2="74065" y2="72308"/>
                      </a14:backgroundRemoval>
                    </a14:imgEffect>
                    <a14:imgEffect>
                      <a14:brightnessContrast bright="20000" contrast="20000"/>
                    </a14:imgEffect>
                  </a14:imgLayer>
                </a14:imgProps>
              </a:ext>
            </a:extLst>
          </a:blip>
          <a:stretch>
            <a:fillRect/>
          </a:stretch>
        </p:blipFill>
        <p:spPr>
          <a:xfrm rot="2599582">
            <a:off x="7896147" y="3243809"/>
            <a:ext cx="705009" cy="857087"/>
          </a:xfrm>
          <a:prstGeom prst="rect">
            <a:avLst/>
          </a:prstGeom>
          <a:ln>
            <a:noFill/>
          </a:ln>
          <a:effectLst>
            <a:outerShdw blurRad="190500" algn="tl" rotWithShape="0">
              <a:srgbClr val="000000">
                <a:alpha val="7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5"/>
          <a:stretch>
            <a:fillRect/>
          </a:stretch>
        </p:blipFill>
        <p:spPr>
          <a:xfrm rot="15240000">
            <a:off x="7575550" y="960755"/>
            <a:ext cx="1279525" cy="975360"/>
          </a:xfrm>
          <a:prstGeom prst="rect">
            <a:avLst/>
          </a:prstGeom>
        </p:spPr>
      </p:pic>
      <p:pic>
        <p:nvPicPr>
          <p:cNvPr id="4" name="图片 3"/>
          <p:cNvPicPr>
            <a:picLocks noChangeAspect="1"/>
          </p:cNvPicPr>
          <p:nvPr userDrawn="1"/>
        </p:nvPicPr>
        <p:blipFill>
          <a:blip r:embed="rId6"/>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7">
            <a:extLst>
              <a:ext uri="{BEBA8EAE-BF5A-486C-A8C5-ECC9F3942E4B}">
                <a14:imgProps xmlns:a14="http://schemas.microsoft.com/office/drawing/2010/main">
                  <a14:imgLayer r:embed="rId8">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零件</a:t>
            </a:r>
          </a:p>
          <a:p>
            <a:pPr algn="ctr"/>
            <a:r>
              <a:rPr lang="zh-CN" altLang="en-US" sz="1400" b="1">
                <a:solidFill>
                  <a:srgbClr val="00B0F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6">
            <a:extLst>
              <a:ext uri="{BEBA8EAE-BF5A-486C-A8C5-ECC9F3942E4B}">
                <a14:imgProps xmlns:a14="http://schemas.microsoft.com/office/drawing/2010/main">
                  <a14:imgLayer r:embed="rId7">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零件</a:t>
            </a:r>
          </a:p>
          <a:p>
            <a:pPr algn="ctr"/>
            <a:r>
              <a:rPr lang="zh-CN" altLang="en-US" sz="1400" b="1">
                <a:solidFill>
                  <a:srgbClr val="FFC000"/>
                </a:solidFill>
                <a:latin typeface="微软雅黑" panose="020B0503020204020204" pitchFamily="34" charset="-122"/>
                <a:ea typeface="微软雅黑" panose="020B0503020204020204" pitchFamily="34" charset="-122"/>
              </a:rPr>
              <a:t>加工</a:t>
            </a:r>
          </a:p>
        </p:txBody>
      </p:sp>
      <p:pic>
        <p:nvPicPr>
          <p:cNvPr id="11" name="图片 10"/>
          <p:cNvPicPr>
            <a:picLocks noChangeAspect="1"/>
          </p:cNvPicPr>
          <p:nvPr userDrawn="1"/>
        </p:nvPicPr>
        <p:blipFill>
          <a:blip r:embed="rId8"/>
          <a:stretch>
            <a:fillRect/>
          </a:stretch>
        </p:blipFill>
        <p:spPr>
          <a:xfrm rot="15240000">
            <a:off x="7575550" y="960755"/>
            <a:ext cx="1279525" cy="97536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pic>
        <p:nvPicPr>
          <p:cNvPr id="11" name="图片 10"/>
          <p:cNvPicPr>
            <a:picLocks noChangeAspect="1"/>
          </p:cNvPicPr>
          <p:nvPr userDrawn="1"/>
        </p:nvPicPr>
        <p:blipFill>
          <a:blip r:embed="rId5"/>
          <a:stretch>
            <a:fillRect/>
          </a:stretch>
        </p:blipFill>
        <p:spPr>
          <a:xfrm rot="15240000">
            <a:off x="7575550" y="960755"/>
            <a:ext cx="1279525" cy="97536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拓展学习</a:t>
            </a: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FFC000"/>
                </a:solidFill>
                <a:latin typeface="微软雅黑" panose="020B0503020204020204" pitchFamily="34" charset="-122"/>
                <a:ea typeface="微软雅黑" panose="020B0503020204020204" pitchFamily="34" charset="-122"/>
              </a:rPr>
              <a:t>思考与练习</a:t>
            </a: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8425" y="473075"/>
            <a:ext cx="1151890" cy="1128395"/>
          </a:xfrm>
          <a:prstGeom prst="rect">
            <a:avLst/>
          </a:prstGeom>
          <a:effectLst>
            <a:outerShdw blurRad="76200" dir="13500000" sy="23000" kx="1200000" algn="br" rotWithShape="0">
              <a:prstClr val="black">
                <a:alpha val="20000"/>
              </a:prstClr>
            </a:outerShdw>
            <a:softEdge rad="63500"/>
          </a:effectLst>
        </p:spPr>
      </p:pic>
      <p:sp>
        <p:nvSpPr>
          <p:cNvPr id="212994" name="Rectangle 2"/>
          <p:cNvSpPr>
            <a:spLocks noGrp="1" noChangeArrowheads="1"/>
          </p:cNvSpPr>
          <p:nvPr>
            <p:ph type="title" hasCustomPrompt="1"/>
          </p:nvPr>
        </p:nvSpPr>
        <p:spPr>
          <a:xfrm>
            <a:off x="988060" y="189865"/>
            <a:ext cx="970280" cy="365760"/>
          </a:xfrm>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500" b="1" dirty="0">
                <a:solidFill>
                  <a:srgbClr val="FFC000"/>
                </a:solidFill>
                <a:latin typeface="微软雅黑" panose="020B0503020204020204" pitchFamily="34" charset="-122"/>
                <a:ea typeface="微软雅黑" panose="020B0503020204020204" pitchFamily="34" charset="-122"/>
              </a:rPr>
              <a:t>任务导入</a:t>
            </a:r>
            <a:endParaRPr lang="en-US" altLang="zh-CN" sz="1500" b="1" dirty="0">
              <a:solidFill>
                <a:srgbClr val="FFC000"/>
              </a:solidFill>
              <a:latin typeface="微软雅黑" panose="020B0503020204020204" pitchFamily="34" charset="-122"/>
              <a:ea typeface="微软雅黑" panose="020B0503020204020204" pitchFamily="34" charset="-122"/>
            </a:endParaRPr>
          </a:p>
        </p:txBody>
      </p:sp>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任务描述</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a:xfrm>
            <a:off x="381000" y="914400"/>
            <a:ext cx="8420100" cy="382905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8" y="171450"/>
            <a:ext cx="2105025" cy="4572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81001" y="171450"/>
            <a:ext cx="6162675" cy="4572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3345" y="469900"/>
            <a:ext cx="1134745" cy="111125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3">
            <a:extLst>
              <a:ext uri="{BEBA8EAE-BF5A-486C-A8C5-ECC9F3942E4B}">
                <a14:imgProps xmlns:a14="http://schemas.microsoft.com/office/drawing/2010/main">
                  <a14:imgLayer r:embed="rId4">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pic>
        <p:nvPicPr>
          <p:cNvPr id="7" name="图片 6"/>
          <p:cNvPicPr>
            <a:picLocks noChangeAspect="1"/>
          </p:cNvPicPr>
          <p:nvPr userDrawn="1"/>
        </p:nvPicPr>
        <p:blipFill>
          <a:blip r:embed="rId5"/>
          <a:stretch>
            <a:fillRect/>
          </a:stretch>
        </p:blipFill>
        <p:spPr>
          <a:xfrm rot="15240000">
            <a:off x="201930" y="3545205"/>
            <a:ext cx="1593215" cy="121475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78117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42887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00482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58076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22846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8">
            <a:extLst>
              <a:ext uri="{BEBA8EAE-BF5A-486C-A8C5-ECC9F3942E4B}">
                <a14:imgProps xmlns:a14="http://schemas.microsoft.com/office/drawing/2010/main">
                  <a14:imgLayer r:embed="rId9">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FFC00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编程知识</a:t>
            </a:r>
          </a:p>
        </p:txBody>
      </p:sp>
      <p:sp>
        <p:nvSpPr>
          <p:cNvPr id="3" name="圆角矩形 2"/>
          <p:cNvSpPr/>
          <p:nvPr userDrawn="1">
            <p:custDataLst>
              <p:tags r:id="rId2"/>
            </p:custDataLst>
          </p:nvPr>
        </p:nvSpPr>
        <p:spPr>
          <a:xfrm>
            <a:off x="252095" y="257238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切削用量</a:t>
            </a:r>
          </a:p>
        </p:txBody>
      </p:sp>
      <p:sp>
        <p:nvSpPr>
          <p:cNvPr id="7" name="圆角矩形 6"/>
          <p:cNvSpPr/>
          <p:nvPr userDrawn="1">
            <p:custDataLst>
              <p:tags r:id="rId3"/>
            </p:custDataLst>
          </p:nvPr>
        </p:nvSpPr>
        <p:spPr>
          <a:xfrm>
            <a:off x="252095" y="3148330"/>
            <a:ext cx="79375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可转位车刀</a:t>
            </a:r>
          </a:p>
        </p:txBody>
      </p:sp>
      <p:sp>
        <p:nvSpPr>
          <p:cNvPr id="8" name="圆角矩形 7"/>
          <p:cNvSpPr/>
          <p:nvPr userDrawn="1">
            <p:custDataLst>
              <p:tags r:id="rId4"/>
            </p:custDataLst>
          </p:nvPr>
        </p:nvSpPr>
        <p:spPr>
          <a:xfrm>
            <a:off x="276860" y="3724275"/>
            <a:ext cx="581025"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外圆车刀</a:t>
            </a:r>
          </a:p>
        </p:txBody>
      </p:sp>
      <p:sp>
        <p:nvSpPr>
          <p:cNvPr id="11" name="圆角矩形 10"/>
          <p:cNvSpPr/>
          <p:nvPr userDrawn="1">
            <p:custDataLst>
              <p:tags r:id="rId5"/>
            </p:custDataLst>
          </p:nvPr>
        </p:nvSpPr>
        <p:spPr>
          <a:xfrm>
            <a:off x="252095" y="4371975"/>
            <a:ext cx="6057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常用量具</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5"/>
          <a:stretch>
            <a:fillRect/>
          </a:stretch>
        </p:blipFill>
        <p:spPr>
          <a:xfrm rot="15240000">
            <a:off x="7542530" y="973455"/>
            <a:ext cx="1343660" cy="1024890"/>
          </a:xfrm>
          <a:prstGeom prst="rect">
            <a:avLst/>
          </a:prstGeom>
        </p:spPr>
      </p:pic>
      <p:pic>
        <p:nvPicPr>
          <p:cNvPr id="4" name="图片 3"/>
          <p:cNvPicPr>
            <a:picLocks noChangeAspect="1"/>
          </p:cNvPicPr>
          <p:nvPr userDrawn="1"/>
        </p:nvPicPr>
        <p:blipFill>
          <a:blip r:embed="rId6"/>
          <a:stretch>
            <a:fillRect/>
          </a:stretch>
        </p:blipFill>
        <p:spPr>
          <a:xfrm>
            <a:off x="7164288" y="3643215"/>
            <a:ext cx="1728192" cy="1500285"/>
          </a:xfrm>
          <a:prstGeom prst="rect">
            <a:avLst/>
          </a:prstGeom>
        </p:spPr>
      </p:pic>
      <p:pic>
        <p:nvPicPr>
          <p:cNvPr id="6" name="图片 5"/>
          <p:cNvPicPr>
            <a:picLocks noChangeAspect="1"/>
          </p:cNvPicPr>
          <p:nvPr userDrawn="1"/>
        </p:nvPicPr>
        <p:blipFill>
          <a:blip r:embed="rId7">
            <a:extLst>
              <a:ext uri="{BEBA8EAE-BF5A-486C-A8C5-ECC9F3942E4B}">
                <a14:imgProps xmlns:a14="http://schemas.microsoft.com/office/drawing/2010/main">
                  <a14:imgLayer r:embed="rId8">
                    <a14:imgEffect>
                      <a14:backgroundRemoval t="1205" b="95181" l="9735" r="96165">
                        <a14:foregroundMark x1="24484" y1="81627" x2="24484" y2="81627"/>
                        <a14:foregroundMark x1="27139" y1="82530" x2="27139" y2="82530"/>
                        <a14:foregroundMark x1="41593" y1="59036" x2="41593" y2="59036"/>
                        <a14:foregroundMark x1="46313" y1="55120" x2="46313" y2="55120"/>
                        <a14:foregroundMark x1="40413" y1="48795" x2="40413" y2="48795"/>
                        <a14:foregroundMark x1="40118" y1="45482" x2="40118" y2="45482"/>
                        <a14:foregroundMark x1="64012" y1="48193" x2="64012" y2="48193"/>
                        <a14:foregroundMark x1="67257" y1="48795" x2="67257" y2="48795"/>
                        <a14:foregroundMark x1="41593" y1="74096" x2="41593" y2="74096"/>
                        <a14:foregroundMark x1="66077" y1="73494" x2="66077" y2="73494"/>
                        <a14:foregroundMark x1="65192" y1="76807" x2="65192" y2="76807"/>
                        <a14:foregroundMark x1="66962" y1="77410" x2="66962" y2="77410"/>
                        <a14:foregroundMark x1="79941" y1="53012" x2="79941" y2="53012"/>
                        <a14:foregroundMark x1="76106" y1="46687" x2="76106" y2="46687"/>
                        <a14:foregroundMark x1="79941" y1="37349" x2="79941" y2="37349"/>
                        <a14:foregroundMark x1="79941" y1="34639" x2="79941" y2="34639"/>
                        <a14:foregroundMark x1="81121" y1="32530" x2="92035" y2="61145"/>
                        <a14:foregroundMark x1="80531" y1="27711" x2="94100" y2="65361"/>
                        <a14:foregroundMark x1="94985" y1="67771" x2="84071" y2="85542"/>
                        <a14:foregroundMark x1="88201" y1="71386" x2="88201" y2="71386"/>
                        <a14:foregroundMark x1="69322" y1="72289" x2="69322" y2="72289"/>
                        <a14:foregroundMark x1="25664" y1="51807" x2="25664" y2="51807"/>
                        <a14:foregroundMark x1="21239" y1="58133" x2="21239" y2="58133"/>
                        <a14:foregroundMark x1="20354" y1="52108" x2="17109" y2="65964"/>
                        <a14:foregroundMark x1="16519" y1="66566" x2="17109" y2="65964"/>
                        <a14:backgroundMark x1="80531" y1="86446" x2="80531" y2="86446"/>
                      </a14:backgroundRemoval>
                    </a14:imgEffect>
                  </a14:imgLayer>
                </a14:imgProps>
              </a:ext>
            </a:extLst>
          </a:blip>
          <a:stretch>
            <a:fillRect/>
          </a:stretch>
        </p:blipFill>
        <p:spPr>
          <a:xfrm rot="1694229">
            <a:off x="-94615" y="470535"/>
            <a:ext cx="1138555" cy="1115060"/>
          </a:xfrm>
          <a:prstGeom prst="rect">
            <a:avLst/>
          </a:prstGeom>
          <a:effectLst>
            <a:outerShdw blurRad="76200" dir="13500000" sy="23000" kx="1200000" algn="br" rotWithShape="0">
              <a:prstClr val="black">
                <a:alpha val="20000"/>
              </a:prstClr>
            </a:outerShdw>
            <a:softEdge rad="63500"/>
          </a:effectLst>
        </p:spPr>
      </p:pic>
      <p:sp>
        <p:nvSpPr>
          <p:cNvPr id="35" name="Rectangle 2"/>
          <p:cNvSpPr txBox="1">
            <a:spLocks noChangeArrowheads="1"/>
          </p:cNvSpPr>
          <p:nvPr userDrawn="1"/>
        </p:nvSpPr>
        <p:spPr bwMode="gray">
          <a:xfrm>
            <a:off x="4300855"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FFC000"/>
                </a:solidFill>
                <a:latin typeface="微软雅黑" panose="020B0503020204020204" pitchFamily="34" charset="-122"/>
                <a:ea typeface="微软雅黑" panose="020B0503020204020204" pitchFamily="34" charset="-122"/>
              </a:rPr>
              <a:t>任务实施</a:t>
            </a:r>
          </a:p>
        </p:txBody>
      </p:sp>
      <p:sp>
        <p:nvSpPr>
          <p:cNvPr id="37" name="Rectangle 2"/>
          <p:cNvSpPr txBox="1">
            <a:spLocks noChangeArrowheads="1"/>
          </p:cNvSpPr>
          <p:nvPr userDrawn="1"/>
        </p:nvSpPr>
        <p:spPr bwMode="gray">
          <a:xfrm>
            <a:off x="6516370"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userDrawn="1"/>
        </p:nvSpPr>
        <p:spPr bwMode="gray">
          <a:xfrm>
            <a:off x="7597775"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userDrawn="1"/>
        </p:nvSpPr>
        <p:spPr bwMode="gray">
          <a:xfrm>
            <a:off x="2056765"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任务描述</a:t>
            </a:r>
          </a:p>
        </p:txBody>
      </p:sp>
      <p:sp>
        <p:nvSpPr>
          <p:cNvPr id="10" name="Rectangle 2"/>
          <p:cNvSpPr txBox="1">
            <a:spLocks noChangeArrowheads="1"/>
          </p:cNvSpPr>
          <p:nvPr userDrawn="1"/>
        </p:nvSpPr>
        <p:spPr bwMode="gray">
          <a:xfrm>
            <a:off x="3204845"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500" b="1" kern="0" dirty="0">
                <a:solidFill>
                  <a:srgbClr val="00B0F0"/>
                </a:solidFill>
                <a:latin typeface="微软雅黑" panose="020B0503020204020204" pitchFamily="34" charset="-122"/>
                <a:ea typeface="微软雅黑" panose="020B0503020204020204" pitchFamily="34" charset="-122"/>
              </a:rPr>
              <a:t>知识准备</a:t>
            </a:r>
          </a:p>
        </p:txBody>
      </p:sp>
      <p:sp>
        <p:nvSpPr>
          <p:cNvPr id="5" name="Rectangle 2"/>
          <p:cNvSpPr txBox="1">
            <a:spLocks noChangeArrowheads="1"/>
          </p:cNvSpPr>
          <p:nvPr userDrawn="1"/>
        </p:nvSpPr>
        <p:spPr bwMode="gray">
          <a:xfrm>
            <a:off x="5436235"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2" name="Rectangle 2"/>
          <p:cNvSpPr txBox="1">
            <a:spLocks noChangeArrowheads="1"/>
          </p:cNvSpPr>
          <p:nvPr userDrawn="1"/>
        </p:nvSpPr>
        <p:spPr bwMode="gray">
          <a:xfrm>
            <a:off x="960755" y="19558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任务导入</a:t>
            </a:r>
          </a:p>
        </p:txBody>
      </p:sp>
      <p:sp>
        <p:nvSpPr>
          <p:cNvPr id="93" name="圆角矩形 92"/>
          <p:cNvSpPr/>
          <p:nvPr userDrawn="1">
            <p:custDataLst>
              <p:tags r:id="rId1"/>
            </p:custDataLst>
          </p:nvPr>
        </p:nvSpPr>
        <p:spPr>
          <a:xfrm>
            <a:off x="276860" y="1924685"/>
            <a:ext cx="66294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FFC000"/>
                </a:solidFill>
                <a:latin typeface="微软雅黑" panose="020B0503020204020204" pitchFamily="34" charset="-122"/>
                <a:ea typeface="微软雅黑" panose="020B0503020204020204" pitchFamily="34" charset="-122"/>
              </a:rPr>
              <a:t>工艺分析</a:t>
            </a:r>
          </a:p>
        </p:txBody>
      </p:sp>
      <p:sp>
        <p:nvSpPr>
          <p:cNvPr id="3" name="圆角矩形 2"/>
          <p:cNvSpPr/>
          <p:nvPr userDrawn="1">
            <p:custDataLst>
              <p:tags r:id="rId2"/>
            </p:custDataLst>
          </p:nvPr>
        </p:nvSpPr>
        <p:spPr>
          <a:xfrm>
            <a:off x="252095" y="2715895"/>
            <a:ext cx="72009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程序编制</a:t>
            </a:r>
          </a:p>
        </p:txBody>
      </p:sp>
      <p:sp>
        <p:nvSpPr>
          <p:cNvPr id="7" name="圆角矩形 6"/>
          <p:cNvSpPr/>
          <p:nvPr userDrawn="1">
            <p:custDataLst>
              <p:tags r:id="rId3"/>
            </p:custDataLst>
          </p:nvPr>
        </p:nvSpPr>
        <p:spPr>
          <a:xfrm>
            <a:off x="277495" y="3578860"/>
            <a:ext cx="685800" cy="41338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a:outerShdw blurRad="381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rgbClr val="00B0F0"/>
                </a:solidFill>
                <a:latin typeface="微软雅黑" panose="020B0503020204020204" pitchFamily="34" charset="-122"/>
                <a:ea typeface="微软雅黑" panose="020B0503020204020204" pitchFamily="34" charset="-122"/>
              </a:rPr>
              <a:t>零件</a:t>
            </a:r>
          </a:p>
          <a:p>
            <a:pPr algn="ctr"/>
            <a:r>
              <a:rPr lang="zh-CN" altLang="en-US" sz="1400" b="1">
                <a:solidFill>
                  <a:srgbClr val="00B0F0"/>
                </a:solidFill>
                <a:latin typeface="微软雅黑" panose="020B0503020204020204" pitchFamily="34" charset="-122"/>
                <a:ea typeface="微软雅黑" panose="020B0503020204020204" pitchFamily="34" charset="-122"/>
              </a:rPr>
              <a:t>加工</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48" name="Rectangle 124"/>
          <p:cNvSpPr>
            <a:spLocks noChangeArrowheads="1"/>
          </p:cNvSpPr>
          <p:nvPr/>
        </p:nvSpPr>
        <p:spPr bwMode="gray">
          <a:xfrm>
            <a:off x="0" y="0"/>
            <a:ext cx="9144000" cy="685800"/>
          </a:xfrm>
          <a:prstGeom prst="rect">
            <a:avLst/>
          </a:prstGeom>
          <a:solidFill>
            <a:schemeClr val="accent1"/>
          </a:solidFill>
          <a:ln w="9525">
            <a:noFill/>
            <a:miter lim="800000"/>
          </a:ln>
          <a:effectLst/>
        </p:spPr>
        <p:txBody>
          <a:bodyPr wrap="none" anchor="ctr"/>
          <a:lstStyle/>
          <a:p>
            <a:endParaRPr lang="zh-CN" altLang="en-US"/>
          </a:p>
        </p:txBody>
      </p:sp>
      <p:sp>
        <p:nvSpPr>
          <p:cNvPr id="1149" name="Rectangle 125"/>
          <p:cNvSpPr>
            <a:spLocks noChangeArrowheads="1"/>
          </p:cNvSpPr>
          <p:nvPr/>
        </p:nvSpPr>
        <p:spPr bwMode="gray">
          <a:xfrm>
            <a:off x="8915400" y="685800"/>
            <a:ext cx="228600" cy="4457700"/>
          </a:xfrm>
          <a:prstGeom prst="rect">
            <a:avLst/>
          </a:prstGeom>
          <a:solidFill>
            <a:schemeClr val="accent1">
              <a:alpha val="50000"/>
            </a:schemeClr>
          </a:solidFill>
          <a:ln w="6350">
            <a:noFill/>
            <a:miter lim="800000"/>
          </a:ln>
          <a:effectLst/>
        </p:spPr>
        <p:txBody>
          <a:bodyPr wrap="none" anchor="ctr"/>
          <a:lstStyle/>
          <a:p>
            <a:endParaRPr lang="zh-CN" altLang="en-US"/>
          </a:p>
        </p:txBody>
      </p:sp>
      <p:sp>
        <p:nvSpPr>
          <p:cNvPr id="1150" name="Freeform 126"/>
          <p:cNvSpPr/>
          <p:nvPr/>
        </p:nvSpPr>
        <p:spPr bwMode="gray">
          <a:xfrm>
            <a:off x="-12700" y="257176"/>
            <a:ext cx="6032500" cy="509588"/>
          </a:xfrm>
          <a:custGeom>
            <a:avLst/>
            <a:gdLst/>
            <a:ahLst/>
            <a:cxnLst>
              <a:cxn ang="0">
                <a:pos x="0" y="0"/>
              </a:cxn>
              <a:cxn ang="0">
                <a:pos x="3800" y="0"/>
              </a:cxn>
              <a:cxn ang="0">
                <a:pos x="3456" y="428"/>
              </a:cxn>
            </a:cxnLst>
            <a:rect l="0" t="0" r="r" b="b"/>
            <a:pathLst>
              <a:path w="3800" h="428">
                <a:moveTo>
                  <a:pt x="0" y="0"/>
                </a:moveTo>
                <a:lnTo>
                  <a:pt x="3800" y="0"/>
                </a:lnTo>
                <a:lnTo>
                  <a:pt x="3456" y="428"/>
                </a:lnTo>
              </a:path>
            </a:pathLst>
          </a:custGeom>
          <a:noFill/>
          <a:ln w="9525">
            <a:noFill/>
            <a:round/>
          </a:ln>
          <a:effectLst/>
        </p:spPr>
        <p:txBody>
          <a:bodyPr wrap="none" anchor="ctr"/>
          <a:lstStyle/>
          <a:p>
            <a:endParaRPr lang="zh-CN" altLang="en-US"/>
          </a:p>
        </p:txBody>
      </p:sp>
      <p:pic>
        <p:nvPicPr>
          <p:cNvPr id="1152" name="Picture 128" descr="icon"/>
          <p:cNvPicPr>
            <a:picLocks noChangeAspect="1" noChangeArrowheads="1"/>
          </p:cNvPicPr>
          <p:nvPr/>
        </p:nvPicPr>
        <p:blipFill>
          <a:blip r:embed="rId25"/>
          <a:srcRect/>
          <a:stretch>
            <a:fillRect/>
          </a:stretch>
        </p:blipFill>
        <p:spPr bwMode="auto">
          <a:xfrm>
            <a:off x="304803" y="171451"/>
            <a:ext cx="619125" cy="500063"/>
          </a:xfrm>
          <a:prstGeom prst="rect">
            <a:avLst/>
          </a:prstGeom>
          <a:noFill/>
        </p:spPr>
      </p:pic>
      <p:sp>
        <p:nvSpPr>
          <p:cNvPr id="1026" name="Rectangle 2"/>
          <p:cNvSpPr>
            <a:spLocks noGrp="1" noChangeArrowheads="1"/>
          </p:cNvSpPr>
          <p:nvPr>
            <p:ph type="title"/>
          </p:nvPr>
        </p:nvSpPr>
        <p:spPr bwMode="gray">
          <a:xfrm>
            <a:off x="990600" y="171451"/>
            <a:ext cx="7086600" cy="365522"/>
          </a:xfrm>
          <a:prstGeom prst="rect">
            <a:avLst/>
          </a:prstGeom>
          <a:noFill/>
          <a:ln w="9525">
            <a:noFill/>
            <a:miter lim="800000"/>
          </a:ln>
          <a:effectLst>
            <a:outerShdw dist="35921" dir="2700000" algn="ctr" rotWithShape="0">
              <a:srgbClr val="000000"/>
            </a:outerShdw>
          </a:effectLst>
        </p:spPr>
        <p:txBody>
          <a:bodyPr vert="horz" wrap="square" lIns="91440" tIns="45720" rIns="91440" bIns="45720" numCol="1" anchor="ctr" anchorCtr="0" compatLnSpc="1"/>
          <a:lstStyle/>
          <a:p>
            <a:pPr lvl="0"/>
            <a:r>
              <a:rPr lang="zh-CN" altLang="en-US"/>
              <a:t>单击此处编辑母版标题样式</a:t>
            </a:r>
          </a:p>
        </p:txBody>
      </p:sp>
      <p:pic>
        <p:nvPicPr>
          <p:cNvPr id="2050" name="Picture 2"/>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a:off x="8177212" y="4761412"/>
            <a:ext cx="645802" cy="382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sldNum="0" hdr="0" dt="0"/>
  <p:txStyles>
    <p:title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Arial" panose="020B0604020202020204" pitchFamily="34" charset="0"/>
        </a:defRPr>
      </a:lvl2pPr>
      <a:lvl3pPr algn="l" rtl="0" fontAlgn="base">
        <a:spcBef>
          <a:spcPct val="0"/>
        </a:spcBef>
        <a:spcAft>
          <a:spcPct val="0"/>
        </a:spcAft>
        <a:defRPr sz="3200">
          <a:solidFill>
            <a:schemeClr val="bg1"/>
          </a:solidFill>
          <a:latin typeface="Arial" panose="020B0604020202020204" pitchFamily="34" charset="0"/>
        </a:defRPr>
      </a:lvl3pPr>
      <a:lvl4pPr algn="l" rtl="0" fontAlgn="base">
        <a:spcBef>
          <a:spcPct val="0"/>
        </a:spcBef>
        <a:spcAft>
          <a:spcPct val="0"/>
        </a:spcAft>
        <a:defRPr sz="3200">
          <a:solidFill>
            <a:schemeClr val="bg1"/>
          </a:solidFill>
          <a:latin typeface="Arial" panose="020B0604020202020204" pitchFamily="34" charset="0"/>
        </a:defRPr>
      </a:lvl4pPr>
      <a:lvl5pPr algn="l" rtl="0" fontAlgn="base">
        <a:spcBef>
          <a:spcPct val="0"/>
        </a:spcBef>
        <a:spcAft>
          <a:spcPct val="0"/>
        </a:spcAft>
        <a:defRPr sz="3200">
          <a:solidFill>
            <a:schemeClr val="bg1"/>
          </a:solidFill>
          <a:latin typeface="Arial" panose="020B0604020202020204" pitchFamily="34" charset="0"/>
        </a:defRPr>
      </a:lvl5pPr>
      <a:lvl6pPr marL="457200" algn="l" rtl="0" fontAlgn="base">
        <a:spcBef>
          <a:spcPct val="0"/>
        </a:spcBef>
        <a:spcAft>
          <a:spcPct val="0"/>
        </a:spcAft>
        <a:defRPr sz="3200">
          <a:solidFill>
            <a:schemeClr val="bg1"/>
          </a:solidFill>
          <a:latin typeface="Arial" panose="020B0604020202020204" pitchFamily="34" charset="0"/>
        </a:defRPr>
      </a:lvl6pPr>
      <a:lvl7pPr marL="914400" algn="l" rtl="0" fontAlgn="base">
        <a:spcBef>
          <a:spcPct val="0"/>
        </a:spcBef>
        <a:spcAft>
          <a:spcPct val="0"/>
        </a:spcAft>
        <a:defRPr sz="3200">
          <a:solidFill>
            <a:schemeClr val="bg1"/>
          </a:solidFill>
          <a:latin typeface="Arial" panose="020B0604020202020204" pitchFamily="34" charset="0"/>
        </a:defRPr>
      </a:lvl7pPr>
      <a:lvl8pPr marL="1371600" algn="l" rtl="0" fontAlgn="base">
        <a:spcBef>
          <a:spcPct val="0"/>
        </a:spcBef>
        <a:spcAft>
          <a:spcPct val="0"/>
        </a:spcAft>
        <a:defRPr sz="3200">
          <a:solidFill>
            <a:schemeClr val="bg1"/>
          </a:solidFill>
          <a:latin typeface="Arial" panose="020B0604020202020204" pitchFamily="34" charset="0"/>
        </a:defRPr>
      </a:lvl8pPr>
      <a:lvl9pPr marL="1828800" algn="l" rtl="0" fontAlgn="base">
        <a:spcBef>
          <a:spcPct val="0"/>
        </a:spcBef>
        <a:spcAft>
          <a:spcPct val="0"/>
        </a:spcAft>
        <a:defRPr sz="3200">
          <a:solidFill>
            <a:schemeClr val="bg1"/>
          </a:solidFill>
          <a:latin typeface="Arial" panose="020B0604020202020204" pitchFamily="34" charset="0"/>
        </a:defRPr>
      </a:lvl9pPr>
    </p:titleStyle>
    <p:bodyStyle>
      <a:lvl1pPr marL="342900" indent="-342900" algn="l" rtl="0" fontAlgn="base">
        <a:spcBef>
          <a:spcPct val="20000"/>
        </a:spcBef>
        <a:spcAft>
          <a:spcPct val="0"/>
        </a:spcAft>
        <a:buClr>
          <a:schemeClr val="tx2"/>
        </a:buClr>
        <a:buFont typeface="Wingdings" panose="05000000000000000000" pitchFamily="2" charset="2"/>
        <a:buChar char="v"/>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600">
          <a:solidFill>
            <a:schemeClr val="tx1"/>
          </a:solidFill>
          <a:latin typeface="+mn-lt"/>
        </a:defRPr>
      </a:lvl2pPr>
      <a:lvl3pPr marL="1143000" indent="-228600" algn="l" rtl="0" fontAlgn="base">
        <a:spcBef>
          <a:spcPct val="20000"/>
        </a:spcBef>
        <a:spcAft>
          <a:spcPct val="0"/>
        </a:spcAft>
        <a:buClr>
          <a:schemeClr val="accent2"/>
        </a:buClr>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image" Target="../media/image18.jpeg"/><Relationship Id="rId1" Type="http://schemas.openxmlformats.org/officeDocument/2006/relationships/slideLayout" Target="../slideLayouts/slideLayout1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147814"/>
            <a:ext cx="1800200" cy="957714"/>
          </a:xfrm>
          <a:prstGeom prst="rect">
            <a:avLst/>
          </a:prstGeom>
          <a:noFill/>
          <a:ln>
            <a:noFill/>
          </a:ln>
        </p:spPr>
      </p:pic>
      <p:pic>
        <p:nvPicPr>
          <p:cNvPr id="4" name="图片 3"/>
          <p:cNvPicPr>
            <a:picLocks noChangeAspect="1"/>
          </p:cNvPicPr>
          <p:nvPr/>
        </p:nvPicPr>
        <p:blipFill>
          <a:blip r:embed="rId3"/>
          <a:stretch>
            <a:fillRect/>
          </a:stretch>
        </p:blipFill>
        <p:spPr>
          <a:xfrm>
            <a:off x="7272109" y="2211711"/>
            <a:ext cx="1872208" cy="1893818"/>
          </a:xfrm>
          <a:prstGeom prst="rect">
            <a:avLst/>
          </a:prstGeom>
        </p:spPr>
      </p:pic>
      <p:sp>
        <p:nvSpPr>
          <p:cNvPr id="5" name="标题 4"/>
          <p:cNvSpPr>
            <a:spLocks noGrp="1"/>
          </p:cNvSpPr>
          <p:nvPr>
            <p:ph type="ctrTitle"/>
          </p:nvPr>
        </p:nvSpPr>
        <p:spPr>
          <a:xfrm>
            <a:off x="1763688" y="1203598"/>
            <a:ext cx="5904656" cy="504056"/>
          </a:xfrm>
        </p:spPr>
        <p:txBody>
          <a:bodyPr/>
          <a:lstStyle/>
          <a:p>
            <a:pPr algn="l"/>
            <a:r>
              <a:rPr lang="zh-CN"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项目六</a:t>
            </a:r>
            <a:r>
              <a:rPr lang="en-US"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   </a:t>
            </a:r>
            <a:r>
              <a:rPr lang="zh-CN" altLang="en-US"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综合类</a:t>
            </a:r>
            <a:r>
              <a:rPr lang="zh-CN" altLang="zh-CN" sz="32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t>零件编程与加工</a:t>
            </a:r>
            <a:br>
              <a:rPr lang="en-US" altLang="zh-CN" sz="18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br>
            <a:br>
              <a:rPr lang="en-US" altLang="zh-CN" sz="1800" b="1" kern="100" dirty="0">
                <a:solidFill>
                  <a:srgbClr val="0070C0"/>
                </a:solidFill>
                <a:effectLst/>
                <a:latin typeface="Calibri" panose="020F0502020204030204" pitchFamily="34" charset="0"/>
                <a:ea typeface="黑体" panose="02010609060101010101" pitchFamily="49" charset="-122"/>
                <a:cs typeface="Times New Roman" panose="02020603050405020304" pitchFamily="18" charset="0"/>
              </a:rPr>
            </a:br>
            <a:r>
              <a:rPr lang="zh-CN" altLang="zh-CN" sz="2800" b="1" kern="100" dirty="0">
                <a:effectLst/>
                <a:latin typeface="Arial" panose="020B0604020202020204" pitchFamily="34" charset="0"/>
                <a:ea typeface="黑体" panose="02010609060101010101" pitchFamily="49" charset="-122"/>
                <a:cs typeface="Times New Roman" panose="02020603050405020304" pitchFamily="18" charset="0"/>
              </a:rPr>
              <a:t>任务一</a:t>
            </a:r>
            <a:r>
              <a:rPr lang="en-US" altLang="zh-CN" sz="2800" b="1" kern="100" dirty="0">
                <a:effectLst/>
                <a:latin typeface="Arial" panose="020B0604020202020204" pitchFamily="34" charset="0"/>
                <a:ea typeface="黑体" panose="02010609060101010101" pitchFamily="49" charset="-122"/>
                <a:cs typeface="Times New Roman" panose="02020603050405020304" pitchFamily="18" charset="0"/>
              </a:rPr>
              <a:t>     </a:t>
            </a:r>
            <a:r>
              <a:rPr lang="zh-CN" altLang="en-US" sz="2800" b="1" kern="100" dirty="0">
                <a:effectLst/>
                <a:latin typeface="Arial" panose="020B0604020202020204" pitchFamily="34" charset="0"/>
                <a:ea typeface="黑体" panose="02010609060101010101" pitchFamily="49" charset="-122"/>
                <a:cs typeface="Times New Roman" panose="02020603050405020304" pitchFamily="18" charset="0"/>
              </a:rPr>
              <a:t>螺纹连接轴</a:t>
            </a:r>
            <a:r>
              <a:rPr lang="zh-CN" altLang="zh-CN" sz="2800" b="1" kern="100" dirty="0">
                <a:effectLst/>
                <a:latin typeface="Arial" panose="020B0604020202020204" pitchFamily="34" charset="0"/>
                <a:ea typeface="黑体" panose="02010609060101010101" pitchFamily="49" charset="-122"/>
                <a:cs typeface="Times New Roman" panose="02020603050405020304" pitchFamily="18" charset="0"/>
              </a:rPr>
              <a:t>编程与加工</a:t>
            </a:r>
            <a:br>
              <a:rPr lang="zh-CN" altLang="zh-CN" sz="1800" b="1" kern="100" dirty="0">
                <a:effectLst/>
                <a:latin typeface="Arial" panose="020B0604020202020204" pitchFamily="34" charset="0"/>
                <a:ea typeface="黑体" panose="02010609060101010101" pitchFamily="49" charset="-122"/>
                <a:cs typeface="Times New Roman" panose="02020603050405020304" pitchFamily="18" charset="0"/>
              </a:rPr>
            </a:br>
            <a:br>
              <a:rPr lang="zh-CN" altLang="zh-CN" sz="1800" kern="100" dirty="0">
                <a:effectLst/>
                <a:latin typeface="Calibri" panose="020F0502020204030204" pitchFamily="34" charset="0"/>
                <a:ea typeface="黑体" panose="02010609060101010101" pitchFamily="49" charset="-122"/>
                <a:cs typeface="Times New Roman" panose="02020603050405020304" pitchFamily="18" charset="0"/>
              </a:rPr>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619481" y="699538"/>
            <a:ext cx="6120680" cy="365036"/>
          </a:xfrm>
          <a:prstGeom prst="rect">
            <a:avLst/>
          </a:prstGeom>
          <a:noFill/>
        </p:spPr>
        <p:txBody>
          <a:bodyPr wrap="square">
            <a:spAutoFit/>
          </a:bodyPr>
          <a:lstStyle/>
          <a:p>
            <a:pPr indent="306070" algn="just">
              <a:lnSpc>
                <a:spcPct val="150000"/>
              </a:lnSpc>
            </a:pPr>
            <a:r>
              <a:rPr lang="en-US"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1.</a:t>
            </a:r>
            <a:r>
              <a:rPr lang="zh-CN"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刀具选择</a:t>
            </a:r>
          </a:p>
        </p:txBody>
      </p:sp>
      <p:sp>
        <p:nvSpPr>
          <p:cNvPr id="18" name="文本框 17"/>
          <p:cNvSpPr txBox="1"/>
          <p:nvPr/>
        </p:nvSpPr>
        <p:spPr>
          <a:xfrm>
            <a:off x="1674280" y="2571586"/>
            <a:ext cx="5012634" cy="586105"/>
          </a:xfrm>
          <a:prstGeom prst="rect">
            <a:avLst/>
          </a:prstGeom>
          <a:noFill/>
        </p:spPr>
        <p:txBody>
          <a:bodyPr wrap="square">
            <a:spAutoFit/>
          </a:bodyPr>
          <a:lstStyle/>
          <a:p>
            <a:pPr indent="267970" algn="just">
              <a:lnSpc>
                <a:spcPct val="115000"/>
              </a:lnSpc>
            </a:pPr>
            <a:r>
              <a:rPr lang="en-US"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2.</a:t>
            </a:r>
            <a:r>
              <a:rPr lang="zh-CN" altLang="zh-CN" sz="1400" b="1" kern="100" dirty="0">
                <a:solidFill>
                  <a:srgbClr val="FF0000"/>
                </a:solidFill>
                <a:effectLst/>
                <a:latin typeface="宋体" panose="02010600030101010101" pitchFamily="2" charset="-122"/>
                <a:ea typeface="宋体" panose="02010600030101010101" pitchFamily="2" charset="-122"/>
                <a:cs typeface="华文宋体" panose="02010600040101010101" charset="-122"/>
              </a:rPr>
              <a:t>量具选择</a:t>
            </a:r>
            <a:endParaRPr lang="zh-CN" altLang="zh-CN" sz="1400" kern="100" dirty="0">
              <a:solidFill>
                <a:srgbClr val="FF0000"/>
              </a:solidFill>
              <a:effectLst/>
              <a:latin typeface="宋体" panose="02010600030101010101" pitchFamily="2" charset="-122"/>
              <a:ea typeface="宋体" panose="02010600030101010101" pitchFamily="2" charset="-122"/>
              <a:cs typeface="华文宋体" panose="02010600040101010101" charset="-122"/>
            </a:endParaRPr>
          </a:p>
          <a:p>
            <a:pPr indent="266700" algn="just">
              <a:lnSpc>
                <a:spcPct val="115000"/>
              </a:lnSpc>
            </a:pPr>
            <a:endParaRPr lang="zh-CN" altLang="zh-CN" sz="1400" kern="100" dirty="0">
              <a:effectLst/>
              <a:latin typeface="华文宋体" panose="02010600040101010101" charset="-122"/>
              <a:ea typeface="华文宋体" panose="02010600040101010101" charset="-122"/>
              <a:cs typeface="华文宋体" panose="02010600040101010101" charset="-122"/>
            </a:endParaRPr>
          </a:p>
        </p:txBody>
      </p:sp>
      <p:pic>
        <p:nvPicPr>
          <p:cNvPr id="2" name="图片 1"/>
          <p:cNvPicPr>
            <a:picLocks noChangeAspect="1"/>
          </p:cNvPicPr>
          <p:nvPr/>
        </p:nvPicPr>
        <p:blipFill>
          <a:blip r:embed="rId2"/>
          <a:stretch>
            <a:fillRect/>
          </a:stretch>
        </p:blipFill>
        <p:spPr>
          <a:xfrm>
            <a:off x="1547495" y="1059815"/>
            <a:ext cx="5899150" cy="1435100"/>
          </a:xfrm>
          <a:prstGeom prst="rect">
            <a:avLst/>
          </a:prstGeom>
        </p:spPr>
      </p:pic>
      <p:pic>
        <p:nvPicPr>
          <p:cNvPr id="3" name="图片 2"/>
          <p:cNvPicPr>
            <a:picLocks noChangeAspect="1"/>
          </p:cNvPicPr>
          <p:nvPr/>
        </p:nvPicPr>
        <p:blipFill>
          <a:blip r:embed="rId3"/>
          <a:stretch>
            <a:fillRect/>
          </a:stretch>
        </p:blipFill>
        <p:spPr>
          <a:xfrm>
            <a:off x="1619250" y="2931795"/>
            <a:ext cx="5778500" cy="1600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872110" y="731584"/>
            <a:ext cx="1731645" cy="308482"/>
          </a:xfrm>
          <a:prstGeom prst="rect">
            <a:avLst/>
          </a:prstGeom>
          <a:noFill/>
        </p:spPr>
        <p:txBody>
          <a:bodyPr wrap="square">
            <a:spAutoFit/>
          </a:bodyPr>
          <a:lstStyle/>
          <a:p>
            <a:pPr indent="266700" algn="just">
              <a:lnSpc>
                <a:spcPct val="115000"/>
              </a:lnSpc>
            </a:pPr>
            <a:r>
              <a:rPr lang="en-US" altLang="zh-CN" sz="1400"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en-US" sz="1400"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装夹示意图</a:t>
            </a:r>
            <a:endParaRPr lang="zh-CN" altLang="zh-CN"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16" name="文本框 15"/>
          <p:cNvSpPr txBox="1"/>
          <p:nvPr/>
        </p:nvSpPr>
        <p:spPr>
          <a:xfrm>
            <a:off x="1979222" y="2792390"/>
            <a:ext cx="2309085" cy="303530"/>
          </a:xfrm>
          <a:prstGeom prst="rect">
            <a:avLst/>
          </a:prstGeom>
          <a:noFill/>
        </p:spPr>
        <p:txBody>
          <a:bodyPr wrap="square">
            <a:spAutoFit/>
          </a:bodyPr>
          <a:lstStyle/>
          <a:p>
            <a:pPr indent="266700" algn="just">
              <a:lnSpc>
                <a:spcPct val="115000"/>
              </a:lnSpc>
            </a:pPr>
            <a:r>
              <a:rPr lang="zh-CN" altLang="en-US" sz="12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第一次装夹示意图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17" name="文本框 16"/>
          <p:cNvSpPr txBox="1"/>
          <p:nvPr/>
        </p:nvSpPr>
        <p:spPr>
          <a:xfrm>
            <a:off x="4859390" y="2780869"/>
            <a:ext cx="2309085" cy="303530"/>
          </a:xfrm>
          <a:prstGeom prst="rect">
            <a:avLst/>
          </a:prstGeom>
          <a:noFill/>
        </p:spPr>
        <p:txBody>
          <a:bodyPr wrap="square">
            <a:spAutoFit/>
          </a:bodyPr>
          <a:lstStyle/>
          <a:p>
            <a:pPr indent="266700" algn="just">
              <a:lnSpc>
                <a:spcPct val="115000"/>
              </a:lnSpc>
            </a:pPr>
            <a:r>
              <a:rPr lang="zh-CN" altLang="zh-CN" sz="1200" kern="100" dirty="0">
                <a:effectLst/>
                <a:ea typeface="黑体" panose="02010609060101010101" pitchFamily="49" charset="-122"/>
                <a:cs typeface="Times New Roman" panose="02020603050405020304" pitchFamily="18" charset="0"/>
              </a:rPr>
              <a:t> 左端轮廓加工示意图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20" name="文本框 19"/>
          <p:cNvSpPr txBox="1"/>
          <p:nvPr/>
        </p:nvSpPr>
        <p:spPr>
          <a:xfrm>
            <a:off x="1979334" y="4516162"/>
            <a:ext cx="2309085" cy="303530"/>
          </a:xfrm>
          <a:prstGeom prst="rect">
            <a:avLst/>
          </a:prstGeom>
          <a:noFill/>
        </p:spPr>
        <p:txBody>
          <a:bodyPr wrap="square">
            <a:spAutoFit/>
          </a:bodyPr>
          <a:lstStyle/>
          <a:p>
            <a:pPr indent="266700" algn="just">
              <a:lnSpc>
                <a:spcPct val="115000"/>
              </a:lnSpc>
            </a:pPr>
            <a:r>
              <a:rPr lang="zh-CN" altLang="en-US" sz="12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调头装夹示意图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21" name="文本框 20"/>
          <p:cNvSpPr txBox="1"/>
          <p:nvPr/>
        </p:nvSpPr>
        <p:spPr>
          <a:xfrm>
            <a:off x="4758428" y="4516186"/>
            <a:ext cx="2309085" cy="303530"/>
          </a:xfrm>
          <a:prstGeom prst="rect">
            <a:avLst/>
          </a:prstGeom>
          <a:noFill/>
        </p:spPr>
        <p:txBody>
          <a:bodyPr wrap="square">
            <a:spAutoFit/>
          </a:bodyPr>
          <a:lstStyle/>
          <a:p>
            <a:pPr indent="266700" algn="just">
              <a:lnSpc>
                <a:spcPct val="115000"/>
              </a:lnSpc>
            </a:pPr>
            <a:r>
              <a:rPr lang="zh-CN" altLang="zh-CN" sz="1200" kern="100" dirty="0">
                <a:effectLst/>
                <a:ea typeface="黑体" panose="02010609060101010101" pitchFamily="49" charset="-122"/>
                <a:cs typeface="Times New Roman" panose="02020603050405020304" pitchFamily="18" charset="0"/>
              </a:rPr>
              <a:t> 右端轮廓加工示意图</a:t>
            </a:r>
            <a:endParaRPr lang="zh-CN" altLang="zh-CN" sz="1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1907540" y="1131570"/>
            <a:ext cx="5304155" cy="1555750"/>
          </a:xfrm>
          <a:prstGeom prst="rect">
            <a:avLst/>
          </a:prstGeom>
        </p:spPr>
      </p:pic>
      <p:pic>
        <p:nvPicPr>
          <p:cNvPr id="3" name="图片 2"/>
          <p:cNvPicPr>
            <a:picLocks noChangeAspect="1"/>
          </p:cNvPicPr>
          <p:nvPr/>
        </p:nvPicPr>
        <p:blipFill>
          <a:blip r:embed="rId3"/>
          <a:stretch>
            <a:fillRect/>
          </a:stretch>
        </p:blipFill>
        <p:spPr>
          <a:xfrm>
            <a:off x="2054225" y="3004185"/>
            <a:ext cx="5013325" cy="1473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659543649"/>
              </p:ext>
            </p:extLst>
          </p:nvPr>
        </p:nvGraphicFramePr>
        <p:xfrm>
          <a:off x="1115660" y="627259"/>
          <a:ext cx="7612122" cy="4322552"/>
        </p:xfrm>
        <a:graphic>
          <a:graphicData uri="http://schemas.openxmlformats.org/drawingml/2006/table">
            <a:tbl>
              <a:tblPr firstRow="1" firstCol="1" bandRow="1">
                <a:tableStyleId>{5C22544A-7EE6-4342-B048-85BDC9FD1C3A}</a:tableStyleId>
              </a:tblPr>
              <a:tblGrid>
                <a:gridCol w="423366">
                  <a:extLst>
                    <a:ext uri="{9D8B030D-6E8A-4147-A177-3AD203B41FA5}">
                      <a16:colId xmlns:a16="http://schemas.microsoft.com/office/drawing/2014/main" val="20000"/>
                    </a:ext>
                  </a:extLst>
                </a:gridCol>
                <a:gridCol w="467532">
                  <a:extLst>
                    <a:ext uri="{9D8B030D-6E8A-4147-A177-3AD203B41FA5}">
                      <a16:colId xmlns:a16="http://schemas.microsoft.com/office/drawing/2014/main" val="20001"/>
                    </a:ext>
                  </a:extLst>
                </a:gridCol>
                <a:gridCol w="172766">
                  <a:extLst>
                    <a:ext uri="{9D8B030D-6E8A-4147-A177-3AD203B41FA5}">
                      <a16:colId xmlns:a16="http://schemas.microsoft.com/office/drawing/2014/main" val="20002"/>
                    </a:ext>
                  </a:extLst>
                </a:gridCol>
                <a:gridCol w="472917">
                  <a:extLst>
                    <a:ext uri="{9D8B030D-6E8A-4147-A177-3AD203B41FA5}">
                      <a16:colId xmlns:a16="http://schemas.microsoft.com/office/drawing/2014/main" val="20003"/>
                    </a:ext>
                  </a:extLst>
                </a:gridCol>
                <a:gridCol w="2301240">
                  <a:extLst>
                    <a:ext uri="{9D8B030D-6E8A-4147-A177-3AD203B41FA5}">
                      <a16:colId xmlns:a16="http://schemas.microsoft.com/office/drawing/2014/main" val="20004"/>
                    </a:ext>
                  </a:extLst>
                </a:gridCol>
                <a:gridCol w="363831">
                  <a:extLst>
                    <a:ext uri="{9D8B030D-6E8A-4147-A177-3AD203B41FA5}">
                      <a16:colId xmlns:a16="http://schemas.microsoft.com/office/drawing/2014/main" val="20005"/>
                    </a:ext>
                  </a:extLst>
                </a:gridCol>
                <a:gridCol w="293370">
                  <a:extLst>
                    <a:ext uri="{9D8B030D-6E8A-4147-A177-3AD203B41FA5}">
                      <a16:colId xmlns:a16="http://schemas.microsoft.com/office/drawing/2014/main" val="20006"/>
                    </a:ext>
                  </a:extLst>
                </a:gridCol>
                <a:gridCol w="739140">
                  <a:extLst>
                    <a:ext uri="{9D8B030D-6E8A-4147-A177-3AD203B41FA5}">
                      <a16:colId xmlns:a16="http://schemas.microsoft.com/office/drawing/2014/main" val="20007"/>
                    </a:ext>
                  </a:extLst>
                </a:gridCol>
                <a:gridCol w="744344">
                  <a:extLst>
                    <a:ext uri="{9D8B030D-6E8A-4147-A177-3AD203B41FA5}">
                      <a16:colId xmlns:a16="http://schemas.microsoft.com/office/drawing/2014/main" val="20008"/>
                    </a:ext>
                  </a:extLst>
                </a:gridCol>
                <a:gridCol w="862999">
                  <a:extLst>
                    <a:ext uri="{9D8B030D-6E8A-4147-A177-3AD203B41FA5}">
                      <a16:colId xmlns:a16="http://schemas.microsoft.com/office/drawing/2014/main" val="20009"/>
                    </a:ext>
                  </a:extLst>
                </a:gridCol>
                <a:gridCol w="770617">
                  <a:extLst>
                    <a:ext uri="{9D8B030D-6E8A-4147-A177-3AD203B41FA5}">
                      <a16:colId xmlns:a16="http://schemas.microsoft.com/office/drawing/2014/main" val="20010"/>
                    </a:ext>
                  </a:extLst>
                </a:gridCol>
              </a:tblGrid>
              <a:tr h="187436">
                <a:tc rowSpan="2" gridSpan="5">
                  <a:txBody>
                    <a:bodyPr/>
                    <a:lstStyle/>
                    <a:p>
                      <a:pPr algn="ctr">
                        <a:lnSpc>
                          <a:spcPct val="115000"/>
                        </a:lnSpc>
                      </a:pPr>
                      <a:r>
                        <a:rPr lang="zh-CN" sz="1000" kern="100" dirty="0">
                          <a:effectLst/>
                          <a:latin typeface="黑体" panose="02010609060101010101" pitchFamily="49" charset="-122"/>
                          <a:ea typeface="黑体" panose="02010609060101010101" pitchFamily="49" charset="-122"/>
                        </a:rPr>
                        <a:t>数控加工工艺卡</a:t>
                      </a:r>
                      <a:endParaRPr lang="zh-CN"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rowSpan="2" hMerge="1">
                  <a:txBody>
                    <a:bodyPr/>
                    <a:lstStyle/>
                    <a:p>
                      <a:endParaRPr lang="zh-CN"/>
                    </a:p>
                  </a:txBody>
                  <a:tcPr/>
                </a:tc>
                <a:tc rowSpan="2" hMerge="1">
                  <a:txBody>
                    <a:bodyPr/>
                    <a:lstStyle/>
                    <a:p>
                      <a:endParaRPr lang="zh-CN"/>
                    </a:p>
                  </a:txBody>
                  <a:tcPr/>
                </a:tc>
                <a:tc rowSpan="2" hMerge="1">
                  <a:txBody>
                    <a:bodyPr/>
                    <a:lstStyle/>
                    <a:p>
                      <a:endParaRPr lang="zh-CN"/>
                    </a:p>
                  </a:txBody>
                  <a:tcPr/>
                </a:tc>
                <a:tc rowSpan="2" hMerge="1">
                  <a:txBody>
                    <a:bodyPr/>
                    <a:lstStyle/>
                    <a:p>
                      <a:endParaRPr lang="zh-CN"/>
                    </a:p>
                  </a:txBody>
                  <a:tcPr/>
                </a:tc>
                <a:tc gridSpan="3">
                  <a:txBody>
                    <a:bodyPr/>
                    <a:lstStyle/>
                    <a:p>
                      <a:pPr algn="ctr">
                        <a:lnSpc>
                          <a:spcPct val="115000"/>
                        </a:lnSpc>
                      </a:pPr>
                      <a:r>
                        <a:rPr lang="zh-CN" sz="1000" kern="100">
                          <a:effectLst/>
                        </a:rPr>
                        <a:t>零件名称</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gridSpan="2">
                  <a:txBody>
                    <a:bodyPr/>
                    <a:lstStyle/>
                    <a:p>
                      <a:pPr algn="ctr">
                        <a:lnSpc>
                          <a:spcPct val="115000"/>
                        </a:lnSpc>
                      </a:pPr>
                      <a:r>
                        <a:rPr lang="zh-CN" sz="1000" kern="100">
                          <a:effectLst/>
                        </a:rPr>
                        <a:t>材料名称</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rPr>
                        <a:t>零件数量</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0"/>
                  </a:ext>
                </a:extLst>
              </a:tr>
              <a:tr h="187436">
                <a:tc gridSpan="5" vMerge="1">
                  <a:txBody>
                    <a:bodyPr/>
                    <a:lstStyle/>
                    <a:p>
                      <a:endParaRPr lang="zh-CN"/>
                    </a:p>
                  </a:txBody>
                  <a:tcPr/>
                </a:tc>
                <a:tc hMerge="1" vMerge="1">
                  <a:txBody>
                    <a:bodyPr/>
                    <a:lstStyle/>
                    <a:p>
                      <a:endParaRPr lang="zh-CN"/>
                    </a:p>
                  </a:txBody>
                  <a:tcPr/>
                </a:tc>
                <a:tc hMerge="1" vMerge="1">
                  <a:txBody>
                    <a:bodyPr/>
                    <a:lstStyle/>
                    <a:p>
                      <a:endParaRPr lang="zh-CN"/>
                    </a:p>
                  </a:txBody>
                  <a:tcPr/>
                </a:tc>
                <a:tc hMerge="1" vMerge="1">
                  <a:txBody>
                    <a:bodyPr/>
                    <a:lstStyle/>
                    <a:p>
                      <a:endParaRPr lang="zh-CN"/>
                    </a:p>
                  </a:txBody>
                  <a:tcPr/>
                </a:tc>
                <a:tc hMerge="1" vMerge="1">
                  <a:txBody>
                    <a:bodyPr/>
                    <a:lstStyle/>
                    <a:p>
                      <a:endParaRPr lang="zh-CN"/>
                    </a:p>
                  </a:txBody>
                  <a:tcPr/>
                </a:tc>
                <a:tc gridSpan="3">
                  <a:txBody>
                    <a:bodyPr/>
                    <a:lstStyle/>
                    <a:p>
                      <a:pPr algn="ctr">
                        <a:lnSpc>
                          <a:spcPct val="115000"/>
                        </a:lnSpc>
                      </a:pPr>
                      <a:r>
                        <a:rPr lang="zh-CN" sz="1000" kern="100">
                          <a:effectLst/>
                          <a:latin typeface="黑体" panose="02010609060101010101" pitchFamily="49" charset="-122"/>
                          <a:ea typeface="黑体" panose="02010609060101010101" pitchFamily="49" charset="-122"/>
                          <a:cs typeface="Times New Roman" panose="02020603050405020304" pitchFamily="18" charset="0"/>
                        </a:rPr>
                        <a:t>手柄</a:t>
                      </a:r>
                    </a:p>
                  </a:txBody>
                  <a:tcPr marL="33309" marR="33309" marT="0" marB="0" anchor="ct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黑体" panose="02010609060101010101" pitchFamily="49" charset="-122"/>
                          <a:ea typeface="黑体" panose="02010609060101010101" pitchFamily="49" charset="-122"/>
                        </a:rPr>
                        <a:t>45</a:t>
                      </a:r>
                      <a:r>
                        <a:rPr lang="zh-CN" sz="1000" kern="100">
                          <a:effectLst/>
                          <a:latin typeface="黑体" panose="02010609060101010101" pitchFamily="49" charset="-122"/>
                          <a:ea typeface="黑体" panose="02010609060101010101" pitchFamily="49" charset="-122"/>
                        </a:rPr>
                        <a:t>钢</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1</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1"/>
                  </a:ext>
                </a:extLst>
              </a:tr>
              <a:tr h="387386">
                <a:tc>
                  <a:txBody>
                    <a:bodyPr/>
                    <a:lstStyle/>
                    <a:p>
                      <a:pPr algn="ctr">
                        <a:lnSpc>
                          <a:spcPct val="115000"/>
                        </a:lnSpc>
                      </a:pPr>
                      <a:r>
                        <a:rPr lang="zh-CN" sz="1200" kern="100">
                          <a:effectLst/>
                        </a:rPr>
                        <a:t>设备名称</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rPr>
                        <a:t>数控</a:t>
                      </a:r>
                    </a:p>
                    <a:p>
                      <a:pPr algn="ctr">
                        <a:lnSpc>
                          <a:spcPct val="115000"/>
                        </a:lnSpc>
                      </a:pPr>
                      <a:r>
                        <a:rPr lang="zh-CN" sz="1000" kern="100">
                          <a:effectLst/>
                        </a:rPr>
                        <a:t>车床</a:t>
                      </a:r>
                      <a:endParaRPr lang="zh-CN"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2">
                  <a:txBody>
                    <a:bodyPr/>
                    <a:lstStyle/>
                    <a:p>
                      <a:pPr algn="ctr">
                        <a:lnSpc>
                          <a:spcPct val="115000"/>
                        </a:lnSpc>
                      </a:pPr>
                      <a:r>
                        <a:rPr lang="zh-CN" sz="1000" kern="100">
                          <a:effectLst/>
                          <a:latin typeface="黑体" panose="02010609060101010101" pitchFamily="49" charset="-122"/>
                          <a:ea typeface="黑体" panose="02010609060101010101" pitchFamily="49" charset="-122"/>
                        </a:rPr>
                        <a:t>系统</a:t>
                      </a:r>
                    </a:p>
                    <a:p>
                      <a:pPr algn="ctr">
                        <a:lnSpc>
                          <a:spcPct val="115000"/>
                        </a:lnSpc>
                      </a:pPr>
                      <a:r>
                        <a:rPr lang="zh-CN" sz="1000" kern="100">
                          <a:effectLst/>
                          <a:latin typeface="黑体" panose="02010609060101010101" pitchFamily="49" charset="-122"/>
                          <a:ea typeface="黑体" panose="02010609060101010101" pitchFamily="49" charset="-122"/>
                        </a:rPr>
                        <a:t>型号</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dirty="0">
                          <a:effectLst/>
                          <a:latin typeface="黑体" panose="02010609060101010101" pitchFamily="49" charset="-122"/>
                          <a:ea typeface="黑体" panose="02010609060101010101" pitchFamily="49" charset="-122"/>
                        </a:rPr>
                        <a:t>发那科</a:t>
                      </a:r>
                      <a:endParaRPr lang="zh-CN"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gridSpan="3">
                  <a:txBody>
                    <a:bodyPr/>
                    <a:lstStyle/>
                    <a:p>
                      <a:pPr algn="ctr">
                        <a:lnSpc>
                          <a:spcPct val="115000"/>
                        </a:lnSpc>
                      </a:pPr>
                      <a:r>
                        <a:rPr lang="zh-CN" sz="1000" kern="100">
                          <a:effectLst/>
                          <a:latin typeface="黑体" panose="02010609060101010101" pitchFamily="49" charset="-122"/>
                          <a:ea typeface="黑体" panose="02010609060101010101" pitchFamily="49" charset="-122"/>
                        </a:rPr>
                        <a:t>夹具名称</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三爪卡盘</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毛坯尺寸</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dirty="0">
                          <a:effectLst/>
                          <a:latin typeface="黑体" panose="02010609060101010101" pitchFamily="49" charset="-122"/>
                          <a:ea typeface="黑体" panose="02010609060101010101" pitchFamily="49" charset="-122"/>
                        </a:rPr>
                        <a:t>φ</a:t>
                      </a:r>
                      <a:r>
                        <a:rPr lang="en-US" altLang="zh-CN" sz="1000" kern="100" dirty="0">
                          <a:effectLst/>
                          <a:latin typeface="黑体" panose="02010609060101010101" pitchFamily="49" charset="-122"/>
                          <a:ea typeface="黑体" panose="02010609060101010101" pitchFamily="49" charset="-122"/>
                        </a:rPr>
                        <a:t>50x100</a:t>
                      </a:r>
                    </a:p>
                  </a:txBody>
                  <a:tcPr marL="33309" marR="33309" marT="0" marB="0" anchor="ctr"/>
                </a:tc>
                <a:extLst>
                  <a:ext uri="{0D108BD9-81ED-4DB2-BD59-A6C34878D82A}">
                    <a16:rowId xmlns:a16="http://schemas.microsoft.com/office/drawing/2014/main" val="10002"/>
                  </a:ext>
                </a:extLst>
              </a:tr>
              <a:tr h="387386">
                <a:tc>
                  <a:txBody>
                    <a:bodyPr/>
                    <a:lstStyle/>
                    <a:p>
                      <a:pPr algn="ctr">
                        <a:lnSpc>
                          <a:spcPct val="115000"/>
                        </a:lnSpc>
                      </a:pPr>
                      <a:r>
                        <a:rPr lang="zh-CN" sz="1200" kern="100">
                          <a:effectLst/>
                        </a:rPr>
                        <a:t>工序号</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4">
                  <a:txBody>
                    <a:bodyPr/>
                    <a:lstStyle/>
                    <a:p>
                      <a:pPr algn="ctr">
                        <a:lnSpc>
                          <a:spcPct val="115000"/>
                        </a:lnSpc>
                      </a:pPr>
                      <a:r>
                        <a:rPr lang="zh-CN" sz="1000" kern="100" dirty="0">
                          <a:effectLst/>
                          <a:latin typeface="黑体" panose="02010609060101010101" pitchFamily="49" charset="-122"/>
                          <a:ea typeface="黑体" panose="02010609060101010101" pitchFamily="49" charset="-122"/>
                        </a:rPr>
                        <a:t>工步内容</a:t>
                      </a:r>
                      <a:endParaRPr lang="zh-CN"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zh-CN" sz="1000" kern="100">
                          <a:effectLst/>
                          <a:latin typeface="黑体" panose="02010609060101010101" pitchFamily="49" charset="-122"/>
                          <a:ea typeface="黑体" panose="02010609060101010101" pitchFamily="49" charset="-122"/>
                        </a:rPr>
                        <a:t>刀具号</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主轴转速</a:t>
                      </a:r>
                    </a:p>
                    <a:p>
                      <a:pPr algn="ctr">
                        <a:lnSpc>
                          <a:spcPct val="115000"/>
                        </a:lnSpc>
                      </a:pPr>
                      <a:r>
                        <a:rPr lang="zh-CN" sz="1000" kern="100">
                          <a:effectLst/>
                          <a:latin typeface="黑体" panose="02010609060101010101" pitchFamily="49" charset="-122"/>
                          <a:ea typeface="黑体" panose="02010609060101010101" pitchFamily="49" charset="-122"/>
                        </a:rPr>
                        <a:t>（</a:t>
                      </a:r>
                      <a:r>
                        <a:rPr lang="en-US" sz="1000" kern="100">
                          <a:effectLst/>
                          <a:latin typeface="黑体" panose="02010609060101010101" pitchFamily="49" charset="-122"/>
                          <a:ea typeface="黑体" panose="02010609060101010101" pitchFamily="49" charset="-122"/>
                        </a:rPr>
                        <a:t>r/min</a:t>
                      </a:r>
                      <a:r>
                        <a:rPr lang="zh-CN" sz="1000" kern="100">
                          <a:effectLst/>
                          <a:latin typeface="黑体" panose="02010609060101010101" pitchFamily="49" charset="-122"/>
                          <a:ea typeface="黑体" panose="02010609060101010101" pitchFamily="49" charset="-122"/>
                        </a:rPr>
                        <a:t>）</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进给量</a:t>
                      </a:r>
                    </a:p>
                    <a:p>
                      <a:pPr algn="ctr">
                        <a:lnSpc>
                          <a:spcPct val="115000"/>
                        </a:lnSpc>
                      </a:pPr>
                      <a:r>
                        <a:rPr lang="zh-CN" sz="1000" kern="100">
                          <a:effectLst/>
                          <a:latin typeface="黑体" panose="02010609060101010101" pitchFamily="49" charset="-122"/>
                          <a:ea typeface="黑体" panose="02010609060101010101" pitchFamily="49" charset="-122"/>
                        </a:rPr>
                        <a:t>（</a:t>
                      </a:r>
                      <a:r>
                        <a:rPr lang="en-US" sz="1000" kern="100">
                          <a:effectLst/>
                          <a:latin typeface="黑体" panose="02010609060101010101" pitchFamily="49" charset="-122"/>
                          <a:ea typeface="黑体" panose="02010609060101010101" pitchFamily="49" charset="-122"/>
                        </a:rPr>
                        <a:t>mm/r</a:t>
                      </a:r>
                      <a:r>
                        <a:rPr lang="zh-CN" sz="1000" kern="100">
                          <a:effectLst/>
                          <a:latin typeface="黑体" panose="02010609060101010101" pitchFamily="49" charset="-122"/>
                          <a:ea typeface="黑体" panose="02010609060101010101" pitchFamily="49" charset="-122"/>
                        </a:rPr>
                        <a:t>）</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背吃刀量</a:t>
                      </a:r>
                    </a:p>
                    <a:p>
                      <a:pPr algn="ctr">
                        <a:lnSpc>
                          <a:spcPct val="115000"/>
                        </a:lnSpc>
                      </a:pPr>
                      <a:r>
                        <a:rPr lang="en-US" sz="1000" kern="100">
                          <a:effectLst/>
                          <a:latin typeface="黑体" panose="02010609060101010101" pitchFamily="49" charset="-122"/>
                          <a:ea typeface="黑体" panose="02010609060101010101" pitchFamily="49" charset="-122"/>
                        </a:rPr>
                        <a:t>/mm</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备注</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3"/>
                  </a:ext>
                </a:extLst>
              </a:tr>
              <a:tr h="449580">
                <a:tc rowSpan="7">
                  <a:txBody>
                    <a:bodyPr/>
                    <a:lstStyle/>
                    <a:p>
                      <a:pPr algn="ctr">
                        <a:lnSpc>
                          <a:spcPct val="115000"/>
                        </a:lnSpc>
                      </a:pPr>
                      <a:r>
                        <a:rPr lang="zh-CN" sz="1200" kern="100">
                          <a:effectLst/>
                        </a:rPr>
                        <a:t>车削</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4">
                  <a:txBody>
                    <a:bodyPr/>
                    <a:lstStyle/>
                    <a:p>
                      <a:pPr algn="just">
                        <a:lnSpc>
                          <a:spcPct val="115000"/>
                        </a:lnSpc>
                      </a:pPr>
                      <a:r>
                        <a:rPr lang="zh-CN" sz="1000" kern="0" dirty="0">
                          <a:effectLst/>
                          <a:latin typeface="黑体" panose="02010609060101010101" pitchFamily="49" charset="-122"/>
                          <a:ea typeface="黑体" panose="02010609060101010101" pitchFamily="49" charset="-122"/>
                        </a:rPr>
                        <a:t>（</a:t>
                      </a:r>
                      <a:r>
                        <a:rPr lang="en-US" sz="1000" kern="0" dirty="0">
                          <a:effectLst/>
                          <a:latin typeface="黑体" panose="02010609060101010101" pitchFamily="49" charset="-122"/>
                          <a:ea typeface="黑体" panose="02010609060101010101" pitchFamily="49" charset="-122"/>
                        </a:rPr>
                        <a:t>1</a:t>
                      </a:r>
                      <a:r>
                        <a:rPr lang="zh-CN" sz="1000" kern="0" dirty="0">
                          <a:effectLst/>
                          <a:latin typeface="黑体" panose="02010609060101010101" pitchFamily="49" charset="-122"/>
                          <a:ea typeface="黑体" panose="02010609060101010101" pitchFamily="49" charset="-122"/>
                        </a:rPr>
                        <a:t>）</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夹住毛坯外圆</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保证伸出长度满足加工要求</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车端面</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以工件左端面中心点建立工件坐标系。</a:t>
                      </a: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dirty="0">
                          <a:effectLst/>
                          <a:latin typeface="黑体" panose="02010609060101010101" pitchFamily="49" charset="-122"/>
                          <a:ea typeface="黑体" panose="02010609060101010101" pitchFamily="49" charset="-122"/>
                        </a:rPr>
                        <a:t>T01</a:t>
                      </a:r>
                      <a:endParaRPr lang="en-US"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800</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0.1</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0.5</a:t>
                      </a:r>
                      <a:r>
                        <a:rPr lang="zh-CN" sz="1000" kern="0">
                          <a:effectLst/>
                          <a:latin typeface="黑体" panose="02010609060101010101" pitchFamily="49" charset="-122"/>
                          <a:ea typeface="黑体" panose="02010609060101010101" pitchFamily="49" charset="-122"/>
                        </a:rPr>
                        <a:t>～</a:t>
                      </a:r>
                      <a:r>
                        <a:rPr lang="en-US" sz="1000" kern="0">
                          <a:effectLst/>
                          <a:latin typeface="黑体" panose="02010609060101010101" pitchFamily="49" charset="-122"/>
                          <a:ea typeface="黑体" panose="02010609060101010101" pitchFamily="49" charset="-122"/>
                        </a:rPr>
                        <a:t>1</a:t>
                      </a:r>
                      <a:endParaRPr lang="zh-CN"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O0001</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4"/>
                  </a:ext>
                </a:extLst>
              </a:tr>
              <a:tr h="464239">
                <a:tc vMerge="1">
                  <a:txBody>
                    <a:bodyPr/>
                    <a:lstStyle/>
                    <a:p>
                      <a:endParaRPr lang="zh-CN"/>
                    </a:p>
                  </a:txBody>
                  <a:tcPr/>
                </a:tc>
                <a:tc gridSpan="4">
                  <a:txBody>
                    <a:bodyPr/>
                    <a:lstStyle/>
                    <a:p>
                      <a:pPr algn="just">
                        <a:lnSpc>
                          <a:spcPct val="115000"/>
                        </a:lnSpc>
                      </a:pPr>
                      <a:r>
                        <a:rPr lang="zh-CN" sz="1000" kern="0" dirty="0">
                          <a:effectLst/>
                          <a:latin typeface="黑体" panose="02010609060101010101" pitchFamily="49" charset="-122"/>
                          <a:ea typeface="黑体" panose="02010609060101010101" pitchFamily="49" charset="-122"/>
                        </a:rPr>
                        <a:t>（</a:t>
                      </a:r>
                      <a:r>
                        <a:rPr lang="en-US" sz="1000" kern="0" dirty="0">
                          <a:effectLst/>
                          <a:latin typeface="黑体" panose="02010609060101010101" pitchFamily="49" charset="-122"/>
                          <a:ea typeface="黑体" panose="02010609060101010101" pitchFamily="49" charset="-122"/>
                        </a:rPr>
                        <a:t>2</a:t>
                      </a:r>
                      <a:r>
                        <a:rPr lang="zh-CN" sz="1000" kern="0" dirty="0">
                          <a:effectLst/>
                          <a:latin typeface="黑体" panose="02010609060101010101" pitchFamily="49" charset="-122"/>
                          <a:ea typeface="黑体" panose="02010609060101010101" pitchFamily="49" charset="-122"/>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粗、精加工</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 </a:t>
                      </a:r>
                      <a:r>
                        <a:rPr lang="en-US" altLang="en-US" sz="1000" kern="0" dirty="0">
                          <a:effectLst/>
                          <a:latin typeface="黑体" panose="02010609060101010101" pitchFamily="49" charset="-122"/>
                          <a:ea typeface="黑体" panose="02010609060101010101" pitchFamily="49" charset="-122"/>
                          <a:cs typeface="Times New Roman" panose="02020603050405020304" pitchFamily="18" charset="0"/>
                          <a:sym typeface="+mn-ea"/>
                        </a:rPr>
                        <a:t>ϕ</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sym typeface="+mn-ea"/>
                        </a:rPr>
                        <a:t>42</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sym typeface="+mn-ea"/>
                        </a:rPr>
                        <a:t>、</a:t>
                      </a:r>
                      <a:r>
                        <a:rPr lang="en-US" altLang="en-US" sz="1000" kern="0" dirty="0">
                          <a:effectLst/>
                          <a:latin typeface="黑体" panose="02010609060101010101" pitchFamily="49" charset="-122"/>
                          <a:ea typeface="黑体" panose="02010609060101010101" pitchFamily="49" charset="-122"/>
                          <a:cs typeface="Times New Roman" panose="02020603050405020304" pitchFamily="18" charset="0"/>
                          <a:sym typeface="+mn-ea"/>
                        </a:rPr>
                        <a:t>ϕ</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sym typeface="+mn-ea"/>
                        </a:rPr>
                        <a:t>46</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外圆</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保证精度尺寸和表面粗糙度。</a:t>
                      </a: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dirty="0">
                          <a:effectLst/>
                          <a:latin typeface="黑体" panose="02010609060101010101" pitchFamily="49" charset="-122"/>
                          <a:ea typeface="黑体" panose="02010609060101010101" pitchFamily="49" charset="-122"/>
                        </a:rPr>
                        <a:t>T01</a:t>
                      </a:r>
                      <a:endParaRPr lang="en-US"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黑体" panose="02010609060101010101" pitchFamily="49" charset="-122"/>
                          <a:ea typeface="黑体" panose="02010609060101010101" pitchFamily="49" charset="-122"/>
                        </a:rPr>
                        <a:t>800/1000</a:t>
                      </a:r>
                      <a:endParaRPr lang="en-US" sz="1000" kern="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0.2/0.1</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2/1</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O0001</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5"/>
                  </a:ext>
                </a:extLst>
              </a:tr>
              <a:tr h="448945">
                <a:tc vMerge="1">
                  <a:txBody>
                    <a:bodyPr/>
                    <a:lstStyle/>
                    <a:p>
                      <a:endParaRPr lang="zh-CN"/>
                    </a:p>
                  </a:txBody>
                  <a:tcPr/>
                </a:tc>
                <a:tc gridSpan="4">
                  <a:txBody>
                    <a:bodyPr/>
                    <a:lstStyle/>
                    <a:p>
                      <a:pPr algn="just">
                        <a:lnSpc>
                          <a:spcPct val="115000"/>
                        </a:lnSpc>
                        <a:buNone/>
                      </a:pPr>
                      <a:r>
                        <a:rPr lang="zh-CN" sz="1000" kern="0">
                          <a:effectLst/>
                          <a:latin typeface="黑体" panose="02010609060101010101" pitchFamily="49" charset="-122"/>
                          <a:ea typeface="黑体" panose="02010609060101010101" pitchFamily="49" charset="-122"/>
                          <a:sym typeface="+mn-ea"/>
                        </a:rPr>
                        <a:t>（</a:t>
                      </a:r>
                      <a:r>
                        <a:rPr lang="en-US" altLang="zh-CN" sz="1000" kern="0">
                          <a:effectLst/>
                          <a:latin typeface="黑体" panose="02010609060101010101" pitchFamily="49" charset="-122"/>
                          <a:ea typeface="黑体" panose="02010609060101010101" pitchFamily="49" charset="-122"/>
                          <a:sym typeface="+mn-ea"/>
                        </a:rPr>
                        <a:t>3</a:t>
                      </a:r>
                      <a:r>
                        <a:rPr lang="zh-CN" sz="1000" kern="0">
                          <a:effectLst/>
                          <a:latin typeface="黑体" panose="02010609060101010101" pitchFamily="49" charset="-122"/>
                          <a:ea typeface="黑体" panose="02010609060101010101" pitchFamily="49" charset="-122"/>
                          <a:sym typeface="+mn-ea"/>
                        </a:rPr>
                        <a:t>）</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sym typeface="+mn-ea"/>
                        </a:rPr>
                        <a:t>粗、精加工</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en-US" sz="1000" kern="0">
                          <a:effectLst/>
                          <a:latin typeface="黑体" panose="02010609060101010101" pitchFamily="49" charset="-122"/>
                          <a:ea typeface="黑体" panose="02010609060101010101" pitchFamily="49" charset="-122"/>
                          <a:cs typeface="Times New Roman" panose="02020603050405020304" pitchFamily="18" charset="0"/>
                          <a:sym typeface="+mn-ea"/>
                        </a:rPr>
                        <a:t>ϕ2</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sym typeface="+mn-ea"/>
                        </a:rPr>
                        <a:t>4</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sym typeface="+mn-ea"/>
                        </a:rPr>
                        <a:t>、</a:t>
                      </a:r>
                      <a:r>
                        <a:rPr lang="en-US" altLang="en-US" sz="1000" kern="0">
                          <a:effectLst/>
                          <a:latin typeface="黑体" panose="02010609060101010101" pitchFamily="49" charset="-122"/>
                          <a:ea typeface="黑体" panose="02010609060101010101" pitchFamily="49" charset="-122"/>
                          <a:cs typeface="Times New Roman" panose="02020603050405020304" pitchFamily="18" charset="0"/>
                          <a:sym typeface="+mn-ea"/>
                        </a:rPr>
                        <a:t>ϕ32</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sym typeface="+mn-ea"/>
                        </a:rPr>
                        <a:t>内孔</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sym typeface="+mn-ea"/>
                        </a:rPr>
                        <a:t>保证精度尺寸和表面粗糙度。</a:t>
                      </a:r>
                      <a:endParaRPr lang="zh-CN" alt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buNone/>
                      </a:pPr>
                      <a:r>
                        <a:rPr lang="en-US" altLang="en-US" sz="1000" kern="100" dirty="0">
                          <a:effectLst/>
                          <a:latin typeface="黑体" panose="02010609060101010101" pitchFamily="49" charset="-122"/>
                          <a:ea typeface="黑体" panose="02010609060101010101" pitchFamily="49" charset="-122"/>
                          <a:cs typeface="Times New Roman" panose="02020603050405020304" pitchFamily="18" charset="0"/>
                        </a:rPr>
                        <a:t>T02</a:t>
                      </a: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黑体" panose="02010609060101010101" pitchFamily="49" charset="-122"/>
                          <a:ea typeface="黑体" panose="02010609060101010101" pitchFamily="49" charset="-122"/>
                        </a:rPr>
                        <a:t>800/1000</a:t>
                      </a:r>
                      <a:endParaRPr lang="en-US" sz="1000" kern="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0.2/0.1</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1/0.5</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O0001</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6"/>
                  </a:ext>
                </a:extLst>
              </a:tr>
              <a:tr h="446405">
                <a:tc vMerge="1">
                  <a:txBody>
                    <a:bodyPr/>
                    <a:lstStyle/>
                    <a:p>
                      <a:endParaRPr lang="zh-CN"/>
                    </a:p>
                  </a:txBody>
                  <a:tcPr/>
                </a:tc>
                <a:tc gridSpan="4">
                  <a:txBody>
                    <a:bodyPr/>
                    <a:lstStyle/>
                    <a:p>
                      <a:pPr algn="just">
                        <a:lnSpc>
                          <a:spcPct val="115000"/>
                        </a:lnSpc>
                      </a:pPr>
                      <a:r>
                        <a:rPr lang="zh-CN" sz="1000" kern="0" dirty="0">
                          <a:effectLst/>
                          <a:latin typeface="黑体" panose="02010609060101010101" pitchFamily="49" charset="-122"/>
                          <a:ea typeface="黑体" panose="02010609060101010101" pitchFamily="49" charset="-122"/>
                        </a:rPr>
                        <a:t>（</a:t>
                      </a:r>
                      <a:r>
                        <a:rPr lang="en-US" altLang="zh-CN" sz="1000" kern="0" dirty="0">
                          <a:effectLst/>
                          <a:latin typeface="黑体" panose="02010609060101010101" pitchFamily="49" charset="-122"/>
                          <a:ea typeface="黑体" panose="02010609060101010101" pitchFamily="49" charset="-122"/>
                        </a:rPr>
                        <a:t>4</a:t>
                      </a:r>
                      <a:r>
                        <a:rPr lang="zh-CN" sz="1000" kern="0" dirty="0">
                          <a:effectLst/>
                          <a:latin typeface="黑体" panose="02010609060101010101" pitchFamily="49" charset="-122"/>
                          <a:ea typeface="黑体" panose="02010609060101010101" pitchFamily="49" charset="-122"/>
                        </a:rPr>
                        <a:t>）</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(4)</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调头装夹</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 </a:t>
                      </a:r>
                      <a:r>
                        <a:rPr lang="en-US" altLang="en-US" sz="1000" kern="0" dirty="0">
                          <a:effectLst/>
                          <a:latin typeface="黑体" panose="02010609060101010101" pitchFamily="49" charset="-122"/>
                          <a:ea typeface="黑体" panose="02010609060101010101" pitchFamily="49" charset="-122"/>
                          <a:cs typeface="Times New Roman" panose="02020603050405020304" pitchFamily="18" charset="0"/>
                        </a:rPr>
                        <a:t>ϕ</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42 </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外圆柱面</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车端面</a:t>
                      </a:r>
                      <a:r>
                        <a:rPr lang="en-US" altLang="zh-CN" sz="1000" kern="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控制总长为</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98,</a:t>
                      </a:r>
                      <a:r>
                        <a:rPr lang="zh-CN" altLang="en-US" sz="1000" kern="0" dirty="0">
                          <a:effectLst/>
                          <a:latin typeface="黑体" panose="02010609060101010101" pitchFamily="49" charset="-122"/>
                          <a:ea typeface="黑体" panose="02010609060101010101" pitchFamily="49" charset="-122"/>
                          <a:cs typeface="Times New Roman" panose="02020603050405020304" pitchFamily="18" charset="0"/>
                        </a:rPr>
                        <a:t>以工件右端面中心点建立工件坐标系。</a:t>
                      </a: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黑体" panose="02010609060101010101" pitchFamily="49" charset="-122"/>
                          <a:ea typeface="黑体" panose="02010609060101010101" pitchFamily="49" charset="-122"/>
                        </a:rPr>
                        <a:t>T01</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dirty="0">
                          <a:effectLst/>
                          <a:latin typeface="黑体" panose="02010609060101010101" pitchFamily="49" charset="-122"/>
                          <a:ea typeface="黑体" panose="02010609060101010101" pitchFamily="49" charset="-122"/>
                        </a:rPr>
                        <a:t>800</a:t>
                      </a:r>
                      <a:endParaRPr lang="en-US" sz="1000" kern="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0.1</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0.5</a:t>
                      </a:r>
                      <a:r>
                        <a:rPr lang="zh-CN" sz="1000" kern="0">
                          <a:effectLst/>
                          <a:latin typeface="黑体" panose="02010609060101010101" pitchFamily="49" charset="-122"/>
                          <a:ea typeface="黑体" panose="02010609060101010101" pitchFamily="49" charset="-122"/>
                        </a:rPr>
                        <a:t>～</a:t>
                      </a:r>
                      <a:r>
                        <a:rPr lang="en-US" sz="1000" kern="0">
                          <a:effectLst/>
                          <a:latin typeface="黑体" panose="02010609060101010101" pitchFamily="49" charset="-122"/>
                          <a:ea typeface="黑体" panose="02010609060101010101" pitchFamily="49" charset="-122"/>
                        </a:rPr>
                        <a:t>1</a:t>
                      </a:r>
                      <a:endParaRPr lang="zh-CN"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O0002</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7"/>
                  </a:ext>
                </a:extLst>
              </a:tr>
              <a:tr h="553196">
                <a:tc vMerge="1">
                  <a:txBody>
                    <a:bodyPr/>
                    <a:lstStyle/>
                    <a:p>
                      <a:endParaRPr lang="zh-CN"/>
                    </a:p>
                  </a:txBody>
                  <a:tcPr/>
                </a:tc>
                <a:tc gridSpan="4">
                  <a:txBody>
                    <a:bodyPr/>
                    <a:lstStyle/>
                    <a:p>
                      <a:pPr algn="just">
                        <a:lnSpc>
                          <a:spcPct val="115000"/>
                        </a:lnSpc>
                      </a:pPr>
                      <a:r>
                        <a:rPr lang="zh-CN" sz="1000" kern="0">
                          <a:effectLst/>
                          <a:latin typeface="黑体" panose="02010609060101010101" pitchFamily="49" charset="-122"/>
                          <a:ea typeface="黑体" panose="02010609060101010101" pitchFamily="49" charset="-122"/>
                        </a:rPr>
                        <a:t>（</a:t>
                      </a:r>
                      <a:r>
                        <a:rPr lang="en-US" sz="1000" kern="0">
                          <a:effectLst/>
                          <a:latin typeface="黑体" panose="02010609060101010101" pitchFamily="49" charset="-122"/>
                          <a:ea typeface="黑体" panose="02010609060101010101" pitchFamily="49" charset="-122"/>
                        </a:rPr>
                        <a:t>5</a:t>
                      </a:r>
                      <a:r>
                        <a:rPr lang="zh-CN" altLang="en-US" sz="1000" kern="0">
                          <a:effectLst/>
                          <a:latin typeface="黑体" panose="02010609060101010101" pitchFamily="49" charset="-122"/>
                          <a:ea typeface="黑体" panose="02010609060101010101" pitchFamily="49" charset="-122"/>
                        </a:rPr>
                        <a:t>）</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粗、精加工</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R6 </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和</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R12 </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圆弧面、</a:t>
                      </a:r>
                      <a:r>
                        <a:rPr lang="en-US" altLang="en-US" sz="1000" kern="0">
                          <a:effectLst/>
                          <a:latin typeface="黑体" panose="02010609060101010101" pitchFamily="49" charset="-122"/>
                          <a:ea typeface="黑体" panose="02010609060101010101" pitchFamily="49" charset="-122"/>
                          <a:cs typeface="Times New Roman" panose="02020603050405020304" pitchFamily="18" charset="0"/>
                        </a:rPr>
                        <a:t>ϕ</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36 </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和</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M30</a:t>
                      </a:r>
                      <a:r>
                        <a:rPr lang="en-US" altLang="en-US" sz="1000" kern="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6 -6g</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螺纹大径</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a:t>
                      </a:r>
                      <a:r>
                        <a:rPr lang="en-US" altLang="en-US" sz="1000" kern="0">
                          <a:effectLst/>
                          <a:latin typeface="黑体" panose="02010609060101010101" pitchFamily="49" charset="-122"/>
                          <a:ea typeface="黑体" panose="02010609060101010101" pitchFamily="49" charset="-122"/>
                          <a:cs typeface="Times New Roman" panose="02020603050405020304" pitchFamily="18" charset="0"/>
                        </a:rPr>
                        <a:t>ϕ</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29.85,</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保证精度尺寸和表面粗糙度</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并满足同轴度要求。</a:t>
                      </a: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黑体" panose="02010609060101010101" pitchFamily="49" charset="-122"/>
                          <a:ea typeface="黑体" panose="02010609060101010101" pitchFamily="49" charset="-122"/>
                        </a:rPr>
                        <a:t>T01</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0">
                          <a:effectLst/>
                          <a:latin typeface="黑体" panose="02010609060101010101" pitchFamily="49" charset="-122"/>
                          <a:ea typeface="黑体" panose="02010609060101010101" pitchFamily="49" charset="-122"/>
                        </a:rPr>
                        <a:t>800/1000</a:t>
                      </a:r>
                      <a:endParaRPr lang="en-US"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黑体" panose="02010609060101010101" pitchFamily="49" charset="-122"/>
                          <a:ea typeface="黑体" panose="02010609060101010101" pitchFamily="49" charset="-122"/>
                        </a:rPr>
                        <a:t>0.2/0.1</a:t>
                      </a:r>
                      <a:endParaRPr lang="en-US" sz="1000" kern="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0" dirty="0">
                          <a:effectLst/>
                          <a:latin typeface="黑体" panose="02010609060101010101" pitchFamily="49" charset="-122"/>
                          <a:ea typeface="黑体" panose="02010609060101010101" pitchFamily="49" charset="-122"/>
                        </a:rPr>
                        <a:t>2/1</a:t>
                      </a:r>
                      <a:endParaRPr lang="en-US" sz="1000" kern="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O0002</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8"/>
                  </a:ext>
                </a:extLst>
              </a:tr>
              <a:tr h="264795">
                <a:tc vMerge="1">
                  <a:txBody>
                    <a:bodyPr/>
                    <a:lstStyle/>
                    <a:p>
                      <a:endParaRPr lang="zh-CN"/>
                    </a:p>
                  </a:txBody>
                  <a:tcPr/>
                </a:tc>
                <a:tc gridSpan="4">
                  <a:txBody>
                    <a:bodyPr/>
                    <a:lstStyle/>
                    <a:p>
                      <a:pPr algn="just">
                        <a:lnSpc>
                          <a:spcPct val="115000"/>
                        </a:lnSpc>
                        <a:buNone/>
                      </a:pP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6</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）粗、精加工外螺纹</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M30</a:t>
                      </a:r>
                      <a:r>
                        <a:rPr lang="en-US" altLang="en-US" sz="1000" kern="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1000" kern="0">
                          <a:effectLst/>
                          <a:latin typeface="黑体" panose="02010609060101010101" pitchFamily="49" charset="-122"/>
                          <a:ea typeface="黑体" panose="02010609060101010101" pitchFamily="49" charset="-122"/>
                          <a:cs typeface="Times New Roman" panose="02020603050405020304" pitchFamily="18" charset="0"/>
                        </a:rPr>
                        <a:t> 26g</a:t>
                      </a:r>
                      <a:r>
                        <a:rPr lang="zh-CN" altLang="en-US" sz="1000" kern="0">
                          <a:effectLst/>
                          <a:latin typeface="黑体" panose="02010609060101010101" pitchFamily="49" charset="-122"/>
                          <a:ea typeface="黑体" panose="02010609060101010101" pitchFamily="49" charset="-122"/>
                          <a:cs typeface="Times New Roman" panose="02020603050405020304" pitchFamily="18" charset="0"/>
                        </a:rPr>
                        <a:t>。</a:t>
                      </a: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buNone/>
                      </a:pPr>
                      <a:r>
                        <a:rPr lang="en-US" altLang="en-US" sz="1000" kern="100">
                          <a:effectLst/>
                          <a:latin typeface="黑体" panose="02010609060101010101" pitchFamily="49" charset="-122"/>
                          <a:ea typeface="黑体" panose="02010609060101010101" pitchFamily="49" charset="-122"/>
                          <a:cs typeface="Times New Roman" panose="02020603050405020304" pitchFamily="18" charset="0"/>
                        </a:rPr>
                        <a:t>T03</a:t>
                      </a:r>
                    </a:p>
                  </a:txBody>
                  <a:tcPr marL="33309" marR="33309" marT="0" marB="0" anchor="ctr"/>
                </a:tc>
                <a:tc hMerge="1">
                  <a:txBody>
                    <a:bodyPr/>
                    <a:lstStyle/>
                    <a:p>
                      <a:endParaRPr lang="zh-CN"/>
                    </a:p>
                  </a:txBody>
                  <a:tcPr/>
                </a:tc>
                <a:tc>
                  <a:txBody>
                    <a:bodyPr/>
                    <a:lstStyle/>
                    <a:p>
                      <a:pPr algn="ctr">
                        <a:lnSpc>
                          <a:spcPct val="115000"/>
                        </a:lnSpc>
                        <a:buNone/>
                      </a:pPr>
                      <a:r>
                        <a:rPr lang="en-US" altLang="en-US" sz="1000" kern="0">
                          <a:effectLst/>
                          <a:latin typeface="黑体" panose="02010609060101010101" pitchFamily="49" charset="-122"/>
                          <a:ea typeface="黑体" panose="02010609060101010101" pitchFamily="49" charset="-122"/>
                          <a:cs typeface="Times New Roman" panose="02020603050405020304" pitchFamily="18" charset="0"/>
                        </a:rPr>
                        <a:t>600</a:t>
                      </a:r>
                    </a:p>
                  </a:txBody>
                  <a:tcPr marL="33309" marR="33309" marT="0" marB="0" anchor="ctr"/>
                </a:tc>
                <a:tc>
                  <a:txBody>
                    <a:bodyPr/>
                    <a:lstStyle/>
                    <a:p>
                      <a:pPr algn="ctr">
                        <a:lnSpc>
                          <a:spcPct val="115000"/>
                        </a:lnSpc>
                        <a:buNone/>
                      </a:pPr>
                      <a:r>
                        <a:rPr lang="en-US" altLang="en-US" sz="1000" kern="0" dirty="0">
                          <a:effectLst/>
                          <a:latin typeface="黑体" panose="02010609060101010101" pitchFamily="49" charset="-122"/>
                          <a:ea typeface="黑体" panose="02010609060101010101" pitchFamily="49" charset="-122"/>
                          <a:cs typeface="Times New Roman" panose="02020603050405020304" pitchFamily="18" charset="0"/>
                        </a:rPr>
                        <a:t>1.5</a:t>
                      </a:r>
                    </a:p>
                  </a:txBody>
                  <a:tcPr marL="33309" marR="33309" marT="0" marB="0" anchor="ctr"/>
                </a:tc>
                <a:tc>
                  <a:txBody>
                    <a:bodyPr/>
                    <a:lstStyle/>
                    <a:p>
                      <a:pPr algn="ctr">
                        <a:lnSpc>
                          <a:spcPct val="115000"/>
                        </a:lnSpc>
                      </a:pPr>
                      <a:r>
                        <a:rPr lang="en-US" sz="1000" kern="0">
                          <a:effectLst/>
                          <a:latin typeface="黑体" panose="02010609060101010101" pitchFamily="49" charset="-122"/>
                          <a:ea typeface="黑体" panose="02010609060101010101" pitchFamily="49" charset="-122"/>
                          <a:sym typeface="+mn-ea"/>
                        </a:rPr>
                        <a:t>0.5</a:t>
                      </a:r>
                      <a:r>
                        <a:rPr lang="zh-CN" sz="1000" kern="0">
                          <a:effectLst/>
                          <a:latin typeface="黑体" panose="02010609060101010101" pitchFamily="49" charset="-122"/>
                          <a:ea typeface="黑体" panose="02010609060101010101" pitchFamily="49" charset="-122"/>
                          <a:sym typeface="+mn-ea"/>
                        </a:rPr>
                        <a:t>～</a:t>
                      </a:r>
                      <a:r>
                        <a:rPr lang="en-US" sz="1000" kern="0">
                          <a:effectLst/>
                          <a:latin typeface="黑体" panose="02010609060101010101" pitchFamily="49" charset="-122"/>
                          <a:ea typeface="黑体" panose="02010609060101010101" pitchFamily="49" charset="-122"/>
                          <a:sym typeface="+mn-ea"/>
                        </a:rPr>
                        <a:t>1</a:t>
                      </a:r>
                      <a:endParaRPr lang="en-US" altLang="en-US" sz="1000" kern="0" dirty="0">
                        <a:effectLst/>
                        <a:latin typeface="黑体" panose="02010609060101010101" pitchFamily="49" charset="-122"/>
                        <a:ea typeface="黑体" panose="02010609060101010101" pitchFamily="49" charset="-122"/>
                        <a:cs typeface="Times New Roman" panose="02020603050405020304" pitchFamily="18" charset="0"/>
                        <a:sym typeface="+mn-ea"/>
                      </a:endParaRPr>
                    </a:p>
                  </a:txBody>
                  <a:tcPr marL="33309" marR="33309" marT="0" marB="0" anchor="ctr"/>
                </a:tc>
                <a:tc>
                  <a:txBody>
                    <a:bodyPr/>
                    <a:lstStyle/>
                    <a:p>
                      <a:pPr algn="ctr">
                        <a:lnSpc>
                          <a:spcPct val="115000"/>
                        </a:lnSpc>
                        <a:buNone/>
                      </a:pPr>
                      <a:r>
                        <a:rPr lang="en-US" sz="1000" kern="100">
                          <a:effectLst/>
                          <a:latin typeface="黑体" panose="02010609060101010101" pitchFamily="49" charset="-122"/>
                          <a:ea typeface="黑体" panose="02010609060101010101" pitchFamily="49" charset="-122"/>
                          <a:sym typeface="+mn-ea"/>
                        </a:rPr>
                        <a:t>O0002</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15000"/>
                        </a:lnSpc>
                        <a:buNone/>
                      </a:pPr>
                      <a:endParaRPr lang="en-US" alt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09"/>
                  </a:ext>
                </a:extLst>
              </a:tr>
              <a:tr h="187108">
                <a:tc vMerge="1">
                  <a:txBody>
                    <a:bodyPr/>
                    <a:lstStyle/>
                    <a:p>
                      <a:endParaRPr lang="zh-CN"/>
                    </a:p>
                  </a:txBody>
                  <a:tcPr/>
                </a:tc>
                <a:tc gridSpan="4">
                  <a:txBody>
                    <a:bodyPr/>
                    <a:lstStyle/>
                    <a:p>
                      <a:pPr algn="just">
                        <a:lnSpc>
                          <a:spcPct val="115000"/>
                        </a:lnSpc>
                      </a:pPr>
                      <a:r>
                        <a:rPr lang="zh-CN" sz="1000" kern="0">
                          <a:effectLst/>
                          <a:latin typeface="黑体" panose="02010609060101010101" pitchFamily="49" charset="-122"/>
                          <a:ea typeface="黑体" panose="02010609060101010101" pitchFamily="49" charset="-122"/>
                        </a:rPr>
                        <a:t>（</a:t>
                      </a:r>
                      <a:r>
                        <a:rPr lang="en-US" altLang="zh-CN" sz="1000" kern="0">
                          <a:effectLst/>
                          <a:latin typeface="黑体" panose="02010609060101010101" pitchFamily="49" charset="-122"/>
                          <a:ea typeface="黑体" panose="02010609060101010101" pitchFamily="49" charset="-122"/>
                        </a:rPr>
                        <a:t>7</a:t>
                      </a:r>
                      <a:r>
                        <a:rPr lang="zh-CN" sz="1000" kern="0">
                          <a:effectLst/>
                          <a:latin typeface="黑体" panose="02010609060101010101" pitchFamily="49" charset="-122"/>
                          <a:ea typeface="黑体" panose="02010609060101010101" pitchFamily="49" charset="-122"/>
                        </a:rPr>
                        <a:t>）拆卸零件，去毛刺。</a:t>
                      </a:r>
                      <a:endParaRPr lang="zh-CN" sz="1000" kern="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15000"/>
                        </a:lnSpc>
                      </a:pPr>
                      <a:r>
                        <a:rPr lang="en-US" sz="1000" kern="100">
                          <a:effectLst/>
                          <a:latin typeface="黑体" panose="02010609060101010101" pitchFamily="49" charset="-122"/>
                          <a:ea typeface="黑体" panose="02010609060101010101" pitchFamily="49" charset="-122"/>
                        </a:rPr>
                        <a:t> </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 </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 </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dirty="0">
                          <a:effectLst/>
                          <a:latin typeface="黑体" panose="02010609060101010101" pitchFamily="49" charset="-122"/>
                          <a:ea typeface="黑体" panose="02010609060101010101" pitchFamily="49" charset="-122"/>
                        </a:rPr>
                        <a:t> </a:t>
                      </a:r>
                      <a:endParaRPr lang="en-US"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 </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10"/>
                  </a:ext>
                </a:extLst>
              </a:tr>
              <a:tr h="255270">
                <a:tc>
                  <a:txBody>
                    <a:bodyPr/>
                    <a:lstStyle/>
                    <a:p>
                      <a:pPr algn="ctr">
                        <a:lnSpc>
                          <a:spcPct val="115000"/>
                        </a:lnSpc>
                      </a:pPr>
                      <a:r>
                        <a:rPr lang="zh-CN" sz="1200" kern="100">
                          <a:effectLst/>
                        </a:rPr>
                        <a:t>编制</a:t>
                      </a:r>
                      <a:endParaRPr lang="zh-CN" sz="12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gridSpan="2">
                  <a:txBody>
                    <a:bodyPr/>
                    <a:lstStyle/>
                    <a:p>
                      <a:pPr algn="ctr">
                        <a:lnSpc>
                          <a:spcPct val="115000"/>
                        </a:lnSpc>
                      </a:pPr>
                      <a:r>
                        <a:rPr lang="en-US" sz="1000" kern="100">
                          <a:effectLst/>
                        </a:rPr>
                        <a:t> </a:t>
                      </a:r>
                      <a:endParaRPr lang="en-US" sz="1000" kern="100">
                        <a:effectLst/>
                        <a:latin typeface="Calibri" panose="020F0502020204030204" pitchFamily="34" charset="0"/>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审核</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 </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a:effectLst/>
                          <a:latin typeface="黑体" panose="02010609060101010101" pitchFamily="49" charset="-122"/>
                          <a:ea typeface="黑体" panose="02010609060101010101" pitchFamily="49" charset="-122"/>
                        </a:rPr>
                        <a:t>批准</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en-US" sz="1000" kern="100">
                          <a:effectLst/>
                          <a:latin typeface="黑体" panose="02010609060101010101" pitchFamily="49" charset="-122"/>
                          <a:ea typeface="黑体" panose="02010609060101010101" pitchFamily="49" charset="-122"/>
                        </a:rPr>
                        <a:t> </a:t>
                      </a:r>
                      <a:endParaRPr lang="en-US"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gridSpan="2">
                  <a:txBody>
                    <a:bodyPr/>
                    <a:lstStyle/>
                    <a:p>
                      <a:pPr algn="ctr">
                        <a:lnSpc>
                          <a:spcPct val="115000"/>
                        </a:lnSpc>
                      </a:pPr>
                      <a:r>
                        <a:rPr lang="zh-CN" sz="1000" kern="100">
                          <a:effectLst/>
                          <a:latin typeface="黑体" panose="02010609060101010101" pitchFamily="49" charset="-122"/>
                          <a:ea typeface="黑体" panose="02010609060101010101" pitchFamily="49" charset="-122"/>
                        </a:rPr>
                        <a:t>年</a:t>
                      </a:r>
                      <a:r>
                        <a:rPr lang="en-US" sz="1000" kern="100">
                          <a:effectLst/>
                          <a:latin typeface="黑体" panose="02010609060101010101" pitchFamily="49" charset="-122"/>
                          <a:ea typeface="黑体" panose="02010609060101010101" pitchFamily="49" charset="-122"/>
                        </a:rPr>
                        <a:t>   </a:t>
                      </a:r>
                      <a:r>
                        <a:rPr lang="zh-CN" sz="1000" kern="100">
                          <a:effectLst/>
                          <a:latin typeface="黑体" panose="02010609060101010101" pitchFamily="49" charset="-122"/>
                          <a:ea typeface="黑体" panose="02010609060101010101" pitchFamily="49" charset="-122"/>
                        </a:rPr>
                        <a:t>月</a:t>
                      </a:r>
                      <a:r>
                        <a:rPr lang="en-US" sz="1000" kern="100">
                          <a:effectLst/>
                          <a:latin typeface="黑体" panose="02010609060101010101" pitchFamily="49" charset="-122"/>
                          <a:ea typeface="黑体" panose="02010609060101010101" pitchFamily="49" charset="-122"/>
                        </a:rPr>
                        <a:t>   </a:t>
                      </a:r>
                      <a:r>
                        <a:rPr lang="zh-CN" sz="1000" kern="100">
                          <a:effectLst/>
                          <a:latin typeface="黑体" panose="02010609060101010101" pitchFamily="49" charset="-122"/>
                          <a:ea typeface="黑体" panose="02010609060101010101" pitchFamily="49" charset="-122"/>
                        </a:rPr>
                        <a:t>日</a:t>
                      </a:r>
                      <a:endParaRPr lang="zh-CN" sz="1000" kern="10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hMerge="1">
                  <a:txBody>
                    <a:bodyPr/>
                    <a:lstStyle/>
                    <a:p>
                      <a:endParaRPr lang="zh-CN"/>
                    </a:p>
                  </a:txBody>
                  <a:tcPr/>
                </a:tc>
                <a:tc>
                  <a:txBody>
                    <a:bodyPr/>
                    <a:lstStyle/>
                    <a:p>
                      <a:pPr algn="ctr">
                        <a:lnSpc>
                          <a:spcPct val="115000"/>
                        </a:lnSpc>
                      </a:pPr>
                      <a:r>
                        <a:rPr lang="zh-CN" sz="1000" kern="100" dirty="0">
                          <a:effectLst/>
                          <a:latin typeface="黑体" panose="02010609060101010101" pitchFamily="49" charset="-122"/>
                          <a:ea typeface="黑体" panose="02010609060101010101" pitchFamily="49" charset="-122"/>
                        </a:rPr>
                        <a:t>共</a:t>
                      </a:r>
                      <a:r>
                        <a:rPr lang="en-US" sz="1000" kern="100" dirty="0">
                          <a:effectLst/>
                          <a:latin typeface="黑体" panose="02010609060101010101" pitchFamily="49" charset="-122"/>
                          <a:ea typeface="黑体" panose="02010609060101010101" pitchFamily="49" charset="-122"/>
                        </a:rPr>
                        <a:t>1</a:t>
                      </a:r>
                      <a:r>
                        <a:rPr lang="zh-CN" sz="1000" kern="100" dirty="0">
                          <a:effectLst/>
                          <a:latin typeface="黑体" panose="02010609060101010101" pitchFamily="49" charset="-122"/>
                          <a:ea typeface="黑体" panose="02010609060101010101" pitchFamily="49" charset="-122"/>
                        </a:rPr>
                        <a:t>页</a:t>
                      </a:r>
                      <a:endParaRPr lang="zh-CN"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tc>
                  <a:txBody>
                    <a:bodyPr/>
                    <a:lstStyle/>
                    <a:p>
                      <a:pPr algn="ctr">
                        <a:lnSpc>
                          <a:spcPct val="115000"/>
                        </a:lnSpc>
                      </a:pPr>
                      <a:r>
                        <a:rPr lang="zh-CN" sz="1000" kern="100" dirty="0">
                          <a:effectLst/>
                          <a:latin typeface="黑体" panose="02010609060101010101" pitchFamily="49" charset="-122"/>
                          <a:ea typeface="黑体" panose="02010609060101010101" pitchFamily="49" charset="-122"/>
                        </a:rPr>
                        <a:t>第</a:t>
                      </a:r>
                      <a:r>
                        <a:rPr lang="en-US" sz="1000" kern="100" dirty="0">
                          <a:effectLst/>
                          <a:latin typeface="黑体" panose="02010609060101010101" pitchFamily="49" charset="-122"/>
                          <a:ea typeface="黑体" panose="02010609060101010101" pitchFamily="49" charset="-122"/>
                        </a:rPr>
                        <a:t>1</a:t>
                      </a:r>
                      <a:r>
                        <a:rPr lang="zh-CN" sz="1000" kern="100" dirty="0">
                          <a:effectLst/>
                          <a:latin typeface="黑体" panose="02010609060101010101" pitchFamily="49" charset="-122"/>
                          <a:ea typeface="黑体" panose="02010609060101010101" pitchFamily="49" charset="-122"/>
                        </a:rPr>
                        <a:t>页</a:t>
                      </a:r>
                      <a:endParaRPr lang="zh-CN" sz="1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33309" marR="33309" marT="0" marB="0" anchor="ctr"/>
                </a:tc>
                <a:extLst>
                  <a:ext uri="{0D108BD9-81ED-4DB2-BD59-A6C34878D82A}">
                    <a16:rowId xmlns:a16="http://schemas.microsoft.com/office/drawing/2014/main" val="1001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03152" y="1059582"/>
            <a:ext cx="2666364" cy="308482"/>
          </a:xfrm>
          <a:prstGeom prst="rect">
            <a:avLst/>
          </a:prstGeom>
          <a:noFill/>
        </p:spPr>
        <p:txBody>
          <a:bodyPr wrap="square">
            <a:spAutoFit/>
          </a:bodyPr>
          <a:lstStyle/>
          <a:p>
            <a:pPr algn="ctr">
              <a:lnSpc>
                <a:spcPct val="115000"/>
              </a:lnSpc>
            </a:pPr>
            <a:r>
              <a:rPr lang="zh-CN" altLang="en-US"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左端：</a:t>
            </a:r>
            <a:r>
              <a:rPr lang="zh-CN" altLang="zh-CN"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加工参考程序</a:t>
            </a:r>
            <a:r>
              <a:rPr lang="zh-CN" altLang="en-US"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略</a:t>
            </a:r>
            <a:r>
              <a:rPr lang="zh-CN" altLang="en-US"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18" name="文本框 17"/>
          <p:cNvSpPr txBox="1"/>
          <p:nvPr/>
        </p:nvSpPr>
        <p:spPr>
          <a:xfrm>
            <a:off x="4798587" y="1059582"/>
            <a:ext cx="2642261" cy="307777"/>
          </a:xfrm>
          <a:prstGeom prst="rect">
            <a:avLst/>
          </a:prstGeom>
          <a:noFill/>
        </p:spPr>
        <p:txBody>
          <a:bodyPr wrap="square">
            <a:spAutoFit/>
          </a:bodyPr>
          <a:lstStyle/>
          <a:p>
            <a:r>
              <a:rPr lang="zh-CN" altLang="en-US" sz="1400"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右端：</a:t>
            </a:r>
            <a:r>
              <a:rPr lang="zh-CN" altLang="zh-CN"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加工参考程序</a:t>
            </a:r>
            <a:r>
              <a:rPr lang="zh-CN" altLang="en-US"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1400"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略）</a:t>
            </a:r>
          </a:p>
        </p:txBody>
      </p:sp>
      <p:pic>
        <p:nvPicPr>
          <p:cNvPr id="4" name="图片 3">
            <a:extLst>
              <a:ext uri="{FF2B5EF4-FFF2-40B4-BE49-F238E27FC236}">
                <a16:creationId xmlns:a16="http://schemas.microsoft.com/office/drawing/2014/main" id="{007EDBBC-1FDF-45B8-BAFC-EC4DF3FEFAB5}"/>
              </a:ext>
            </a:extLst>
          </p:cNvPr>
          <p:cNvPicPr>
            <a:picLocks noChangeAspect="1"/>
          </p:cNvPicPr>
          <p:nvPr/>
        </p:nvPicPr>
        <p:blipFill rotWithShape="1">
          <a:blip r:embed="rId2"/>
          <a:srcRect l="49731"/>
          <a:stretch/>
        </p:blipFill>
        <p:spPr>
          <a:xfrm>
            <a:off x="1466439" y="1831221"/>
            <a:ext cx="3332148" cy="1944216"/>
          </a:xfrm>
          <a:prstGeom prst="rect">
            <a:avLst/>
          </a:prstGeom>
        </p:spPr>
      </p:pic>
      <p:pic>
        <p:nvPicPr>
          <p:cNvPr id="5" name="图片 4">
            <a:extLst>
              <a:ext uri="{FF2B5EF4-FFF2-40B4-BE49-F238E27FC236}">
                <a16:creationId xmlns:a16="http://schemas.microsoft.com/office/drawing/2014/main" id="{8C14E703-3CDE-4444-B83C-D04C74FB4DCF}"/>
              </a:ext>
            </a:extLst>
          </p:cNvPr>
          <p:cNvPicPr>
            <a:picLocks noChangeAspect="1"/>
          </p:cNvPicPr>
          <p:nvPr/>
        </p:nvPicPr>
        <p:blipFill rotWithShape="1">
          <a:blip r:embed="rId3"/>
          <a:srcRect l="46568"/>
          <a:stretch/>
        </p:blipFill>
        <p:spPr>
          <a:xfrm>
            <a:off x="4860032" y="1999182"/>
            <a:ext cx="3229797" cy="177625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835696" y="987574"/>
            <a:ext cx="5182235" cy="2042803"/>
          </a:xfrm>
          <a:prstGeom prst="rect">
            <a:avLst/>
          </a:prstGeom>
          <a:noFill/>
        </p:spPr>
        <p:txBody>
          <a:bodyPr wrap="square">
            <a:spAutoFit/>
          </a:bodyPr>
          <a:lstStyle/>
          <a:p>
            <a:pPr algn="l">
              <a:lnSpc>
                <a:spcPct val="115000"/>
              </a:lnSpc>
            </a:pP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1.</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加工准备</a:t>
            </a:r>
            <a:endPar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endParaRPr>
          </a:p>
          <a:p>
            <a:pPr algn="l">
              <a:lnSpc>
                <a:spcPct val="115000"/>
              </a:lnSpc>
            </a:pPr>
            <a:endPar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endParaRPr>
          </a:p>
          <a:p>
            <a:pPr algn="l">
              <a:lnSpc>
                <a:spcPct val="115000"/>
              </a:lnSpc>
            </a:pP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2.</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零件加工</a:t>
            </a:r>
            <a:endPar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endParaRPr>
          </a:p>
          <a:p>
            <a:pPr algn="l">
              <a:lnSpc>
                <a:spcPct val="115000"/>
              </a:lnSpc>
            </a:pP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(1)</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调出</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 O0001</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程序</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加工零件左端至达到尺寸要求。</a:t>
            </a:r>
          </a:p>
          <a:p>
            <a:pPr algn="l">
              <a:lnSpc>
                <a:spcPct val="115000"/>
              </a:lnSpc>
            </a:pPr>
            <a:endPar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endParaRPr>
          </a:p>
          <a:p>
            <a:pPr algn="l">
              <a:lnSpc>
                <a:spcPct val="115000"/>
              </a:lnSpc>
            </a:pP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(2)</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调头装夹</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调出</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 O0002</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程序</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粗、精加工</a:t>
            </a:r>
            <a:r>
              <a:rPr lang="zh-CN" altLang="en-US" sz="1400" kern="100" dirty="0">
                <a:latin typeface="黑体" panose="02010609060101010101" pitchFamily="49" charset="-122"/>
                <a:ea typeface="黑体" panose="02010609060101010101" pitchFamily="49" charset="-122"/>
                <a:cs typeface="Times New Roman" panose="02020603050405020304" pitchFamily="18" charset="0"/>
              </a:rPr>
              <a:t>右端</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达到尺寸要求。</a:t>
            </a:r>
          </a:p>
          <a:p>
            <a:pPr algn="l">
              <a:lnSpc>
                <a:spcPct val="115000"/>
              </a:lnSpc>
            </a:pPr>
            <a:endPar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endParaRPr>
          </a:p>
          <a:p>
            <a:pPr algn="l">
              <a:lnSpc>
                <a:spcPct val="115000"/>
              </a:lnSpc>
            </a:pP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(3)</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拆卸零件</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去毛刺</a:t>
            </a:r>
            <a:r>
              <a:rPr lang="en-US" altLang="zh-CN" sz="14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dirty="0">
                <a:effectLst/>
                <a:latin typeface="黑体" panose="02010609060101010101" pitchFamily="49" charset="-122"/>
                <a:ea typeface="黑体" panose="02010609060101010101" pitchFamily="49" charset="-122"/>
                <a:cs typeface="Times New Roman" panose="02020603050405020304" pitchFamily="18" charset="0"/>
              </a:rPr>
              <a:t>清扫机床。</a:t>
            </a:r>
          </a:p>
        </p:txBody>
      </p:sp>
      <p:pic>
        <p:nvPicPr>
          <p:cNvPr id="3" name="图片 2">
            <a:extLst>
              <a:ext uri="{FF2B5EF4-FFF2-40B4-BE49-F238E27FC236}">
                <a16:creationId xmlns:a16="http://schemas.microsoft.com/office/drawing/2014/main" id="{B3A421A4-CAB2-4537-AEA6-4BC724409CF4}"/>
              </a:ext>
            </a:extLst>
          </p:cNvPr>
          <p:cNvPicPr>
            <a:picLocks noChangeAspect="1"/>
          </p:cNvPicPr>
          <p:nvPr/>
        </p:nvPicPr>
        <p:blipFill>
          <a:blip r:embed="rId2"/>
          <a:stretch>
            <a:fillRect/>
          </a:stretch>
        </p:blipFill>
        <p:spPr>
          <a:xfrm>
            <a:off x="2915816" y="3341456"/>
            <a:ext cx="2815233" cy="162894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1318" y="1835779"/>
            <a:ext cx="45719" cy="1471941"/>
          </a:xfrm>
          <a:prstGeom prst="rect">
            <a:avLst/>
          </a:prstGeom>
          <a:noFill/>
        </p:spPr>
        <p:txBody>
          <a:bodyPr wrap="square">
            <a:spAutoFit/>
          </a:bodyPr>
          <a:lstStyle/>
          <a:p>
            <a:pPr algn="ctr">
              <a:lnSpc>
                <a:spcPct val="115000"/>
              </a:lnSpc>
            </a:pPr>
            <a:r>
              <a:rPr lang="zh-CN" altLang="zh-CN" sz="1600"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检测评分表</a:t>
            </a:r>
          </a:p>
        </p:txBody>
      </p:sp>
      <p:pic>
        <p:nvPicPr>
          <p:cNvPr id="5" name="图片 5"/>
          <p:cNvPicPr>
            <a:picLocks noChangeAspect="1"/>
          </p:cNvPicPr>
          <p:nvPr/>
        </p:nvPicPr>
        <p:blipFill>
          <a:blip r:embed="rId2"/>
          <a:stretch>
            <a:fillRect/>
          </a:stretch>
        </p:blipFill>
        <p:spPr>
          <a:xfrm>
            <a:off x="3821747" y="-285750"/>
            <a:ext cx="819150" cy="285750"/>
          </a:xfrm>
          <a:prstGeom prst="rect">
            <a:avLst/>
          </a:prstGeom>
          <a:noFill/>
          <a:ln w="9525">
            <a:noFill/>
          </a:ln>
        </p:spPr>
      </p:pic>
      <p:pic>
        <p:nvPicPr>
          <p:cNvPr id="6" name="图片 4"/>
          <p:cNvPicPr>
            <a:picLocks noChangeAspect="1"/>
          </p:cNvPicPr>
          <p:nvPr/>
        </p:nvPicPr>
        <p:blipFill>
          <a:blip r:embed="rId3"/>
          <a:stretch>
            <a:fillRect/>
          </a:stretch>
        </p:blipFill>
        <p:spPr>
          <a:xfrm>
            <a:off x="3821747" y="-285750"/>
            <a:ext cx="819150" cy="387350"/>
          </a:xfrm>
          <a:prstGeom prst="rect">
            <a:avLst/>
          </a:prstGeom>
          <a:noFill/>
          <a:ln w="9525">
            <a:noFill/>
          </a:ln>
        </p:spPr>
      </p:pic>
      <p:pic>
        <p:nvPicPr>
          <p:cNvPr id="7" name="图片 3"/>
          <p:cNvPicPr>
            <a:picLocks noChangeAspect="1"/>
          </p:cNvPicPr>
          <p:nvPr/>
        </p:nvPicPr>
        <p:blipFill>
          <a:blip r:embed="rId4"/>
          <a:stretch>
            <a:fillRect/>
          </a:stretch>
        </p:blipFill>
        <p:spPr>
          <a:xfrm>
            <a:off x="3821747" y="-285750"/>
            <a:ext cx="819150" cy="285750"/>
          </a:xfrm>
          <a:prstGeom prst="rect">
            <a:avLst/>
          </a:prstGeom>
          <a:noFill/>
          <a:ln w="9525">
            <a:noFill/>
          </a:ln>
        </p:spPr>
      </p:pic>
      <p:pic>
        <p:nvPicPr>
          <p:cNvPr id="8" name="图片 2"/>
          <p:cNvPicPr>
            <a:picLocks noChangeAspect="1"/>
          </p:cNvPicPr>
          <p:nvPr/>
        </p:nvPicPr>
        <p:blipFill>
          <a:blip r:embed="rId5"/>
          <a:stretch>
            <a:fillRect/>
          </a:stretch>
        </p:blipFill>
        <p:spPr>
          <a:xfrm>
            <a:off x="3821747" y="-285750"/>
            <a:ext cx="692150" cy="285750"/>
          </a:xfrm>
          <a:prstGeom prst="rect">
            <a:avLst/>
          </a:prstGeom>
          <a:noFill/>
          <a:ln w="9525">
            <a:noFill/>
          </a:ln>
        </p:spPr>
      </p:pic>
      <p:pic>
        <p:nvPicPr>
          <p:cNvPr id="9" name="图片 1"/>
          <p:cNvPicPr>
            <a:picLocks noChangeAspect="1"/>
          </p:cNvPicPr>
          <p:nvPr/>
        </p:nvPicPr>
        <p:blipFill>
          <a:blip r:embed="rId6"/>
          <a:stretch>
            <a:fillRect/>
          </a:stretch>
        </p:blipFill>
        <p:spPr>
          <a:xfrm>
            <a:off x="3821747" y="-285750"/>
            <a:ext cx="781050" cy="190500"/>
          </a:xfrm>
          <a:prstGeom prst="rect">
            <a:avLst/>
          </a:prstGeom>
          <a:noFill/>
          <a:ln w="9525">
            <a:noFill/>
          </a:ln>
        </p:spPr>
      </p:pic>
      <p:graphicFrame>
        <p:nvGraphicFramePr>
          <p:cNvPr id="2" name="表格 1">
            <a:extLst>
              <a:ext uri="{FF2B5EF4-FFF2-40B4-BE49-F238E27FC236}">
                <a16:creationId xmlns:a16="http://schemas.microsoft.com/office/drawing/2014/main" id="{AC905EC7-E6BD-4CCD-B228-A16731EF68F4}"/>
              </a:ext>
            </a:extLst>
          </p:cNvPr>
          <p:cNvGraphicFramePr>
            <a:graphicFrameLocks noGrp="1"/>
          </p:cNvGraphicFramePr>
          <p:nvPr>
            <p:extLst>
              <p:ext uri="{D42A27DB-BD31-4B8C-83A1-F6EECF244321}">
                <p14:modId xmlns:p14="http://schemas.microsoft.com/office/powerpoint/2010/main" val="2107653813"/>
              </p:ext>
            </p:extLst>
          </p:nvPr>
        </p:nvGraphicFramePr>
        <p:xfrm>
          <a:off x="1259632" y="987574"/>
          <a:ext cx="6336704" cy="3653824"/>
        </p:xfrm>
        <a:graphic>
          <a:graphicData uri="http://schemas.openxmlformats.org/drawingml/2006/table">
            <a:tbl>
              <a:tblPr>
                <a:tableStyleId>{5C22544A-7EE6-4342-B048-85BDC9FD1C3A}</a:tableStyleId>
              </a:tblPr>
              <a:tblGrid>
                <a:gridCol w="499048">
                  <a:extLst>
                    <a:ext uri="{9D8B030D-6E8A-4147-A177-3AD203B41FA5}">
                      <a16:colId xmlns:a16="http://schemas.microsoft.com/office/drawing/2014/main" val="1658989038"/>
                    </a:ext>
                  </a:extLst>
                </a:gridCol>
                <a:gridCol w="659091">
                  <a:extLst>
                    <a:ext uri="{9D8B030D-6E8A-4147-A177-3AD203B41FA5}">
                      <a16:colId xmlns:a16="http://schemas.microsoft.com/office/drawing/2014/main" val="1742079161"/>
                    </a:ext>
                  </a:extLst>
                </a:gridCol>
                <a:gridCol w="1788960">
                  <a:extLst>
                    <a:ext uri="{9D8B030D-6E8A-4147-A177-3AD203B41FA5}">
                      <a16:colId xmlns:a16="http://schemas.microsoft.com/office/drawing/2014/main" val="3862693656"/>
                    </a:ext>
                  </a:extLst>
                </a:gridCol>
                <a:gridCol w="2849360">
                  <a:extLst>
                    <a:ext uri="{9D8B030D-6E8A-4147-A177-3AD203B41FA5}">
                      <a16:colId xmlns:a16="http://schemas.microsoft.com/office/drawing/2014/main" val="3991627493"/>
                    </a:ext>
                  </a:extLst>
                </a:gridCol>
                <a:gridCol w="540245">
                  <a:extLst>
                    <a:ext uri="{9D8B030D-6E8A-4147-A177-3AD203B41FA5}">
                      <a16:colId xmlns:a16="http://schemas.microsoft.com/office/drawing/2014/main" val="882122406"/>
                    </a:ext>
                  </a:extLst>
                </a:gridCol>
              </a:tblGrid>
              <a:tr h="235288">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序号</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评价项目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评价内容</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评价要求</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配分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405317348"/>
                  </a:ext>
                </a:extLst>
              </a:tr>
              <a:tr h="235288">
                <a:tc rowSpan="3">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1</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3">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职业素养</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规范着装</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规范穿戴好工作服、工作帽和工作鞋</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2520429401"/>
                  </a:ext>
                </a:extLst>
              </a:tr>
              <a:tr h="422361">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安全纪律</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坚决服从指挥，严格遵守实训纪律和操作员规程，消除一切安全隐患</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858726378"/>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工量具整理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按顺序分类规范摆放，做好维护与清点</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242177709"/>
                  </a:ext>
                </a:extLst>
              </a:tr>
              <a:tr h="235288">
                <a:tc rowSpan="4">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4">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工艺制定</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装夹与定位正确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装夹与定位正确，若不正确为</a:t>
                      </a:r>
                      <a:r>
                        <a:rPr lang="en-US" altLang="zh-CN" sz="1100" kern="0">
                          <a:effectLst/>
                          <a:latin typeface="宋体" panose="02010600030101010101" pitchFamily="2" charset="-122"/>
                          <a:ea typeface="宋体" panose="02010600030101010101" pitchFamily="2" charset="-122"/>
                        </a:rPr>
                        <a:t>0</a:t>
                      </a:r>
                      <a:r>
                        <a:rPr lang="zh-CN" altLang="en-US" sz="1100" kern="0">
                          <a:effectLst/>
                          <a:latin typeface="宋体" panose="02010600030101010101" pitchFamily="2" charset="-122"/>
                          <a:ea typeface="宋体" panose="02010600030101010101" pitchFamily="2" charset="-122"/>
                        </a:rPr>
                        <a:t>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378059704"/>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刀具选择合理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刀具选择合理，若不合理为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1760943619"/>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加工路线合理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加工路线合理，若不合理为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22460747"/>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切削用量合理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切削用量合理，若不合理为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150309475"/>
                  </a:ext>
                </a:extLst>
              </a:tr>
              <a:tr h="235288">
                <a:tc rowSpan="3">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3</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3">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程序编制</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坐标系原点选择正确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坐标系原点选择正确，若不正确为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781845204"/>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编程格式和指令使用正确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编程格式和指令使用正确，若不正确为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1543495878"/>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基点坐标正确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基点坐标正确，若不正确为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3</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397194659"/>
                  </a:ext>
                </a:extLst>
              </a:tr>
              <a:tr h="354586">
                <a:tc rowSpan="3">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rowSpan="3">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机床操作</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开机前检查、开机回参考点正确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开机前检查、开机回参考点正确，若不正确为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3</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605393328"/>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工件装夹与对刀正确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工件装夹与对刀正确，若不正确为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3</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966764432"/>
                  </a:ext>
                </a:extLst>
              </a:tr>
              <a:tr h="235288">
                <a:tc vMerge="1">
                  <a:txBody>
                    <a:bodyPr/>
                    <a:lstStyle/>
                    <a:p>
                      <a:endParaRPr lang="zh-CN" altLang="en-US"/>
                    </a:p>
                  </a:txBody>
                  <a:tcPr/>
                </a:tc>
                <a:tc vMerge="1">
                  <a:txBody>
                    <a:bodyPr/>
                    <a:lstStyle/>
                    <a:p>
                      <a:endParaRPr lang="zh-CN" altLang="en-US"/>
                    </a:p>
                  </a:txBody>
                  <a:tcP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程序输入与校验正确</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程序输入与校验正确，若不正确为</a:t>
                      </a:r>
                      <a:r>
                        <a:rPr lang="en-US" altLang="zh-CN" sz="1100" kern="0" dirty="0">
                          <a:effectLst/>
                          <a:latin typeface="宋体" panose="02010600030101010101" pitchFamily="2" charset="-122"/>
                          <a:ea typeface="宋体" panose="02010600030101010101" pitchFamily="2" charset="-122"/>
                        </a:rPr>
                        <a:t>0</a:t>
                      </a:r>
                      <a:r>
                        <a:rPr lang="zh-CN" altLang="en-US" sz="1100" kern="0" dirty="0">
                          <a:effectLst/>
                          <a:latin typeface="宋体" panose="02010600030101010101" pitchFamily="2" charset="-122"/>
                          <a:ea typeface="宋体" panose="02010600030101010101" pitchFamily="2" charset="-122"/>
                        </a:rPr>
                        <a:t>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3</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47" marR="37447" marT="24965" marB="24965" anchor="ctr"/>
                </a:tc>
                <a:extLst>
                  <a:ext uri="{0D108BD9-81ED-4DB2-BD59-A6C34878D82A}">
                    <a16:rowId xmlns:a16="http://schemas.microsoft.com/office/drawing/2014/main" val="3325854619"/>
                  </a:ext>
                </a:extLst>
              </a:tr>
            </a:tbl>
          </a:graphicData>
        </a:graphic>
      </p:graphicFrame>
      <p:pic>
        <p:nvPicPr>
          <p:cNvPr id="10" name="图片 9">
            <a:extLst>
              <a:ext uri="{FF2B5EF4-FFF2-40B4-BE49-F238E27FC236}">
                <a16:creationId xmlns:a16="http://schemas.microsoft.com/office/drawing/2014/main" id="{9EC31CF3-C9B2-41A3-BA73-AF91C7985F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53" y="3867894"/>
            <a:ext cx="1184379" cy="117615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flipH="1">
            <a:off x="631516" y="1887836"/>
            <a:ext cx="144120" cy="1471941"/>
          </a:xfrm>
          <a:prstGeom prst="rect">
            <a:avLst/>
          </a:prstGeom>
          <a:noFill/>
        </p:spPr>
        <p:txBody>
          <a:bodyPr wrap="square">
            <a:spAutoFit/>
          </a:bodyPr>
          <a:lstStyle/>
          <a:p>
            <a:pPr algn="ctr">
              <a:lnSpc>
                <a:spcPct val="115000"/>
              </a:lnSpc>
            </a:pPr>
            <a:r>
              <a:rPr lang="zh-CN" altLang="zh-CN" sz="1600" kern="100" dirty="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检测评分表</a:t>
            </a:r>
          </a:p>
        </p:txBody>
      </p:sp>
      <p:pic>
        <p:nvPicPr>
          <p:cNvPr id="5" name="图片 5"/>
          <p:cNvPicPr>
            <a:picLocks noChangeAspect="1"/>
          </p:cNvPicPr>
          <p:nvPr/>
        </p:nvPicPr>
        <p:blipFill>
          <a:blip r:embed="rId3"/>
          <a:stretch>
            <a:fillRect/>
          </a:stretch>
        </p:blipFill>
        <p:spPr>
          <a:xfrm>
            <a:off x="3821747" y="-285750"/>
            <a:ext cx="819150" cy="285750"/>
          </a:xfrm>
          <a:prstGeom prst="rect">
            <a:avLst/>
          </a:prstGeom>
          <a:noFill/>
          <a:ln w="9525">
            <a:noFill/>
          </a:ln>
        </p:spPr>
      </p:pic>
      <p:pic>
        <p:nvPicPr>
          <p:cNvPr id="6" name="图片 4"/>
          <p:cNvPicPr>
            <a:picLocks noChangeAspect="1"/>
          </p:cNvPicPr>
          <p:nvPr/>
        </p:nvPicPr>
        <p:blipFill>
          <a:blip r:embed="rId4"/>
          <a:stretch>
            <a:fillRect/>
          </a:stretch>
        </p:blipFill>
        <p:spPr>
          <a:xfrm>
            <a:off x="3821747" y="-285750"/>
            <a:ext cx="819150" cy="387350"/>
          </a:xfrm>
          <a:prstGeom prst="rect">
            <a:avLst/>
          </a:prstGeom>
          <a:noFill/>
          <a:ln w="9525">
            <a:noFill/>
          </a:ln>
        </p:spPr>
      </p:pic>
      <p:pic>
        <p:nvPicPr>
          <p:cNvPr id="7" name="图片 3"/>
          <p:cNvPicPr>
            <a:picLocks noChangeAspect="1"/>
          </p:cNvPicPr>
          <p:nvPr/>
        </p:nvPicPr>
        <p:blipFill>
          <a:blip r:embed="rId5"/>
          <a:stretch>
            <a:fillRect/>
          </a:stretch>
        </p:blipFill>
        <p:spPr>
          <a:xfrm>
            <a:off x="3821747" y="-285750"/>
            <a:ext cx="819150" cy="285750"/>
          </a:xfrm>
          <a:prstGeom prst="rect">
            <a:avLst/>
          </a:prstGeom>
          <a:noFill/>
          <a:ln w="9525">
            <a:noFill/>
          </a:ln>
        </p:spPr>
      </p:pic>
      <p:pic>
        <p:nvPicPr>
          <p:cNvPr id="8" name="图片 2"/>
          <p:cNvPicPr>
            <a:picLocks noChangeAspect="1"/>
          </p:cNvPicPr>
          <p:nvPr/>
        </p:nvPicPr>
        <p:blipFill>
          <a:blip r:embed="rId6"/>
          <a:stretch>
            <a:fillRect/>
          </a:stretch>
        </p:blipFill>
        <p:spPr>
          <a:xfrm>
            <a:off x="3821747" y="-285750"/>
            <a:ext cx="692150" cy="285750"/>
          </a:xfrm>
          <a:prstGeom prst="rect">
            <a:avLst/>
          </a:prstGeom>
          <a:noFill/>
          <a:ln w="9525">
            <a:noFill/>
          </a:ln>
        </p:spPr>
      </p:pic>
      <p:pic>
        <p:nvPicPr>
          <p:cNvPr id="9" name="图片 1"/>
          <p:cNvPicPr>
            <a:picLocks noChangeAspect="1"/>
          </p:cNvPicPr>
          <p:nvPr/>
        </p:nvPicPr>
        <p:blipFill>
          <a:blip r:embed="rId7"/>
          <a:stretch>
            <a:fillRect/>
          </a:stretch>
        </p:blipFill>
        <p:spPr>
          <a:xfrm>
            <a:off x="3821747" y="-285750"/>
            <a:ext cx="781050" cy="190500"/>
          </a:xfrm>
          <a:prstGeom prst="rect">
            <a:avLst/>
          </a:prstGeom>
          <a:noFill/>
          <a:ln w="9525">
            <a:noFill/>
          </a:ln>
        </p:spPr>
      </p:pic>
      <mc:AlternateContent xmlns:mc="http://schemas.openxmlformats.org/markup-compatibility/2006" xmlns:a14="http://schemas.microsoft.com/office/drawing/2010/main">
        <mc:Choice Requires="a14">
          <p:graphicFrame>
            <p:nvGraphicFramePr>
              <p:cNvPr id="2" name="表格 1">
                <a:extLst>
                  <a:ext uri="{FF2B5EF4-FFF2-40B4-BE49-F238E27FC236}">
                    <a16:creationId xmlns:a16="http://schemas.microsoft.com/office/drawing/2014/main" id="{1D29D150-9D4A-4496-A4F6-AA6E16F83B9D}"/>
                  </a:ext>
                </a:extLst>
              </p:cNvPr>
              <p:cNvGraphicFramePr>
                <a:graphicFrameLocks noGrp="1"/>
              </p:cNvGraphicFramePr>
              <p:nvPr>
                <p:extLst>
                  <p:ext uri="{D42A27DB-BD31-4B8C-83A1-F6EECF244321}">
                    <p14:modId xmlns:p14="http://schemas.microsoft.com/office/powerpoint/2010/main" val="2268596952"/>
                  </p:ext>
                </p:extLst>
              </p:nvPr>
            </p:nvGraphicFramePr>
            <p:xfrm>
              <a:off x="1403700" y="731648"/>
              <a:ext cx="6120629" cy="3784318"/>
            </p:xfrm>
            <a:graphic>
              <a:graphicData uri="http://schemas.openxmlformats.org/drawingml/2006/table">
                <a:tbl>
                  <a:tblPr>
                    <a:tableStyleId>{5C22544A-7EE6-4342-B048-85BDC9FD1C3A}</a:tableStyleId>
                  </a:tblPr>
                  <a:tblGrid>
                    <a:gridCol w="459046">
                      <a:extLst>
                        <a:ext uri="{9D8B030D-6E8A-4147-A177-3AD203B41FA5}">
                          <a16:colId xmlns:a16="http://schemas.microsoft.com/office/drawing/2014/main" val="898437159"/>
                        </a:ext>
                      </a:extLst>
                    </a:gridCol>
                    <a:gridCol w="765079">
                      <a:extLst>
                        <a:ext uri="{9D8B030D-6E8A-4147-A177-3AD203B41FA5}">
                          <a16:colId xmlns:a16="http://schemas.microsoft.com/office/drawing/2014/main" val="1054219344"/>
                        </a:ext>
                      </a:extLst>
                    </a:gridCol>
                    <a:gridCol w="1530158">
                      <a:extLst>
                        <a:ext uri="{9D8B030D-6E8A-4147-A177-3AD203B41FA5}">
                          <a16:colId xmlns:a16="http://schemas.microsoft.com/office/drawing/2014/main" val="1946053462"/>
                        </a:ext>
                      </a:extLst>
                    </a:gridCol>
                    <a:gridCol w="2718273">
                      <a:extLst>
                        <a:ext uri="{9D8B030D-6E8A-4147-A177-3AD203B41FA5}">
                          <a16:colId xmlns:a16="http://schemas.microsoft.com/office/drawing/2014/main" val="3181459193"/>
                        </a:ext>
                      </a:extLst>
                    </a:gridCol>
                    <a:gridCol w="648073">
                      <a:extLst>
                        <a:ext uri="{9D8B030D-6E8A-4147-A177-3AD203B41FA5}">
                          <a16:colId xmlns:a16="http://schemas.microsoft.com/office/drawing/2014/main" val="1116764531"/>
                        </a:ext>
                      </a:extLst>
                    </a:gridCol>
                  </a:tblGrid>
                  <a:tr h="0">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序号</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评价项目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l">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评价内容</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评价要求</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配分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864523745"/>
                      </a:ext>
                    </a:extLst>
                  </a:tr>
                  <a:tr h="327554">
                    <a:tc rowSpan="11">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5</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rowSpan="11">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零件加工</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a:t>
                          </a:r>
                          <a14:m>
                            <m:oMath xmlns:m="http://schemas.openxmlformats.org/officeDocument/2006/math">
                              <m:sSubSup>
                                <m:sSubSupPr>
                                  <m:ctrlPr>
                                    <a:rPr lang="en-US" altLang="zh-CN" sz="1100" i="1" kern="100" smtClean="0">
                                      <a:effectLst/>
                                      <a:latin typeface="Cambria Math" panose="02040503050406030204" pitchFamily="18" charset="0"/>
                                      <a:ea typeface="宋体" panose="02010600030101010101" pitchFamily="2" charset="-122"/>
                                    </a:rPr>
                                  </m:ctrlPr>
                                </m:sSubSupPr>
                                <m:e>
                                  <m:r>
                                    <a:rPr lang="en-US" altLang="zh-CN" sz="1100" b="0" i="1" kern="100" smtClean="0">
                                      <a:effectLst/>
                                      <a:latin typeface="Cambria Math" panose="02040503050406030204" pitchFamily="18" charset="0"/>
                                      <a:ea typeface="宋体" panose="02010600030101010101" pitchFamily="2" charset="-122"/>
                                    </a:rPr>
                                    <m:t>42</m:t>
                                  </m:r>
                                </m:e>
                                <m:sub>
                                  <m:r>
                                    <a:rPr lang="en-US" altLang="zh-CN" sz="1100" b="0" i="1" kern="100" smtClean="0">
                                      <a:effectLst/>
                                      <a:latin typeface="Cambria Math" panose="02040503050406030204" pitchFamily="18" charset="0"/>
                                      <a:ea typeface="宋体" panose="02010600030101010101" pitchFamily="2" charset="-122"/>
                                    </a:rPr>
                                    <m:t>−0.034</m:t>
                                  </m:r>
                                </m:sub>
                                <m:sup>
                                  <m:r>
                                    <a:rPr lang="en-US" altLang="zh-CN" sz="1100" b="0" i="1" kern="100" smtClean="0">
                                      <a:effectLst/>
                                      <a:latin typeface="Cambria Math" panose="02040503050406030204" pitchFamily="18" charset="0"/>
                                      <a:ea typeface="宋体" panose="02010600030101010101" pitchFamily="2" charset="-122"/>
                                    </a:rPr>
                                    <m:t>−0.009</m:t>
                                  </m:r>
                                </m:sup>
                              </m:sSubSup>
                            </m:oMath>
                          </a14:m>
                          <a:r>
                            <a:rPr lang="en-US" sz="1100" kern="100" dirty="0">
                              <a:effectLst/>
                              <a:latin typeface="宋体" panose="02010600030101010101" pitchFamily="2" charset="-122"/>
                              <a:ea typeface="宋体" panose="02010600030101010101" pitchFamily="2" charset="-122"/>
                            </a:rPr>
                            <a:t>mm</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just">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超差</a:t>
                          </a:r>
                          <a:r>
                            <a:rPr lang="en-US" altLang="zh-CN" sz="1100" kern="0">
                              <a:effectLst/>
                              <a:latin typeface="宋体" panose="02010600030101010101" pitchFamily="2" charset="-122"/>
                              <a:ea typeface="宋体" panose="02010600030101010101" pitchFamily="2" charset="-122"/>
                            </a:rPr>
                            <a:t>0.02</a:t>
                          </a:r>
                          <a:r>
                            <a:rPr lang="zh-CN" altLang="en-US" sz="1100" kern="0">
                              <a:effectLst/>
                              <a:latin typeface="宋体" panose="02010600030101010101" pitchFamily="2" charset="-122"/>
                              <a:ea typeface="宋体" panose="02010600030101010101" pitchFamily="2" charset="-122"/>
                            </a:rPr>
                            <a:t>，扣</a:t>
                          </a:r>
                          <a:r>
                            <a:rPr lang="en-US" altLang="zh-CN" sz="1100" kern="0">
                              <a:effectLst/>
                              <a:latin typeface="宋体" panose="02010600030101010101" pitchFamily="2" charset="-122"/>
                              <a:ea typeface="宋体" panose="02010600030101010101" pitchFamily="2" charset="-122"/>
                            </a:rPr>
                            <a:t>4</a:t>
                          </a:r>
                          <a:r>
                            <a:rPr lang="zh-CN" altLang="en-US" sz="1100" kern="0">
                              <a:effectLst/>
                              <a:latin typeface="宋体" panose="02010600030101010101" pitchFamily="2" charset="-122"/>
                              <a:ea typeface="宋体" panose="02010600030101010101" pitchFamily="2" charset="-122"/>
                            </a:rPr>
                            <a:t>分，依次类推，扣完为止</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268020172"/>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a:t>
                          </a:r>
                          <a14:m>
                            <m:oMath xmlns:m="http://schemas.openxmlformats.org/officeDocument/2006/math">
                              <m:sSubSup>
                                <m:sSubSupPr>
                                  <m:ctrlPr>
                                    <a:rPr lang="en-US" altLang="zh-CN" sz="1100" i="1" kern="100" smtClean="0">
                                      <a:effectLst/>
                                      <a:latin typeface="Cambria Math" panose="02040503050406030204" pitchFamily="18" charset="0"/>
                                      <a:ea typeface="宋体" panose="02010600030101010101" pitchFamily="2" charset="-122"/>
                                    </a:rPr>
                                  </m:ctrlPr>
                                </m:sSubSupPr>
                                <m:e>
                                  <m:r>
                                    <a:rPr lang="en-US" altLang="zh-CN" sz="1100" b="0" i="1" kern="100" smtClean="0">
                                      <a:effectLst/>
                                      <a:latin typeface="Cambria Math" panose="02040503050406030204" pitchFamily="18" charset="0"/>
                                      <a:ea typeface="宋体" panose="02010600030101010101" pitchFamily="2" charset="-122"/>
                                    </a:rPr>
                                    <m:t>24</m:t>
                                  </m:r>
                                </m:e>
                                <m:sub>
                                  <m:r>
                                    <a:rPr lang="en-US" altLang="zh-CN" sz="1100" b="0" i="1" kern="100" smtClean="0">
                                      <a:effectLst/>
                                      <a:latin typeface="Cambria Math" panose="02040503050406030204" pitchFamily="18" charset="0"/>
                                      <a:ea typeface="宋体" panose="02010600030101010101" pitchFamily="2" charset="-122"/>
                                    </a:rPr>
                                    <m:t>+0.020</m:t>
                                  </m:r>
                                </m:sub>
                                <m:sup>
                                  <m:r>
                                    <a:rPr lang="en-US" altLang="zh-CN" sz="1100" b="0" i="1" kern="100" smtClean="0">
                                      <a:effectLst/>
                                      <a:latin typeface="Cambria Math" panose="02040503050406030204" pitchFamily="18" charset="0"/>
                                      <a:ea typeface="宋体" panose="02010600030101010101" pitchFamily="2" charset="-122"/>
                                    </a:rPr>
                                    <m:t>+0.053</m:t>
                                  </m:r>
                                </m:sup>
                              </m:sSubSup>
                            </m:oMath>
                          </a14:m>
                          <a:r>
                            <a:rPr lang="en-US" sz="1100" kern="100" dirty="0">
                              <a:effectLst/>
                              <a:latin typeface="宋体" panose="02010600030101010101" pitchFamily="2" charset="-122"/>
                              <a:ea typeface="宋体" panose="02010600030101010101" pitchFamily="2" charset="-122"/>
                            </a:rPr>
                            <a:t>mm</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0.02</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4</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14465851"/>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a:t>
                          </a:r>
                          <a14:m>
                            <m:oMath xmlns:m="http://schemas.openxmlformats.org/officeDocument/2006/math">
                              <m:sSubSup>
                                <m:sSubSupPr>
                                  <m:ctrlPr>
                                    <a:rPr lang="en-US" altLang="zh-CN" sz="1100" i="1" kern="100" smtClean="0">
                                      <a:effectLst/>
                                      <a:latin typeface="Cambria Math" panose="02040503050406030204" pitchFamily="18" charset="0"/>
                                      <a:ea typeface="宋体" panose="02010600030101010101" pitchFamily="2" charset="-122"/>
                                    </a:rPr>
                                  </m:ctrlPr>
                                </m:sSubSupPr>
                                <m:e>
                                  <m:r>
                                    <a:rPr lang="en-US" altLang="zh-CN" sz="1100" b="0" i="1" kern="100" smtClean="0">
                                      <a:effectLst/>
                                      <a:latin typeface="Cambria Math" panose="02040503050406030204" pitchFamily="18" charset="0"/>
                                      <a:ea typeface="宋体" panose="02010600030101010101" pitchFamily="2" charset="-122"/>
                                    </a:rPr>
                                    <m:t>36</m:t>
                                  </m:r>
                                </m:e>
                                <m:sub>
                                  <m:r>
                                    <a:rPr lang="en-US" altLang="zh-CN" sz="1100" b="0" i="1" kern="100" smtClean="0">
                                      <a:effectLst/>
                                      <a:latin typeface="Cambria Math" panose="02040503050406030204" pitchFamily="18" charset="0"/>
                                      <a:ea typeface="宋体" panose="02010600030101010101" pitchFamily="2" charset="-122"/>
                                    </a:rPr>
                                    <m:t>−0.034</m:t>
                                  </m:r>
                                </m:sub>
                                <m:sup>
                                  <m:r>
                                    <a:rPr lang="en-US" altLang="zh-CN" sz="1100" b="0" i="1" kern="100" smtClean="0">
                                      <a:effectLst/>
                                      <a:latin typeface="Cambria Math" panose="02040503050406030204" pitchFamily="18" charset="0"/>
                                      <a:ea typeface="宋体" panose="02010600030101010101" pitchFamily="2" charset="-122"/>
                                    </a:rPr>
                                    <m:t>−0.009</m:t>
                                  </m:r>
                                </m:sup>
                              </m:sSubSup>
                            </m:oMath>
                          </a14:m>
                          <a:r>
                            <a:rPr lang="en-US" sz="1100" kern="100" dirty="0">
                              <a:effectLst/>
                              <a:latin typeface="宋体" panose="02010600030101010101" pitchFamily="2" charset="-122"/>
                              <a:ea typeface="宋体" panose="02010600030101010101" pitchFamily="2" charset="-122"/>
                            </a:rPr>
                            <a:t>mm</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just">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超差</a:t>
                          </a:r>
                          <a:r>
                            <a:rPr lang="en-US" altLang="zh-CN" sz="1100" kern="0">
                              <a:effectLst/>
                              <a:latin typeface="宋体" panose="02010600030101010101" pitchFamily="2" charset="-122"/>
                              <a:ea typeface="宋体" panose="02010600030101010101" pitchFamily="2" charset="-122"/>
                            </a:rPr>
                            <a:t>0.02</a:t>
                          </a:r>
                          <a:r>
                            <a:rPr lang="zh-CN" altLang="en-US" sz="1100" kern="0">
                              <a:effectLst/>
                              <a:latin typeface="宋体" panose="02010600030101010101" pitchFamily="2" charset="-122"/>
                              <a:ea typeface="宋体" panose="02010600030101010101" pitchFamily="2" charset="-122"/>
                            </a:rPr>
                            <a:t>，扣</a:t>
                          </a:r>
                          <a:r>
                            <a:rPr lang="en-US" altLang="zh-CN" sz="1100" kern="0">
                              <a:effectLst/>
                              <a:latin typeface="宋体" panose="02010600030101010101" pitchFamily="2" charset="-122"/>
                              <a:ea typeface="宋体" panose="02010600030101010101" pitchFamily="2" charset="-122"/>
                            </a:rPr>
                            <a:t>4</a:t>
                          </a:r>
                          <a:r>
                            <a:rPr lang="zh-CN" altLang="en-US" sz="1100" kern="0">
                              <a:effectLst/>
                              <a:latin typeface="宋体" panose="02010600030101010101" pitchFamily="2" charset="-122"/>
                              <a:ea typeface="宋体" panose="02010600030101010101" pitchFamily="2" charset="-122"/>
                            </a:rPr>
                            <a:t>分，依次类推，扣完为止</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007034933"/>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a:t>
                          </a:r>
                          <a14:m>
                            <m:oMath xmlns:m="http://schemas.openxmlformats.org/officeDocument/2006/math">
                              <m:sSubSup>
                                <m:sSubSupPr>
                                  <m:ctrlPr>
                                    <a:rPr lang="en-US" altLang="zh-CN" sz="1100" i="1" kern="100" smtClean="0">
                                      <a:effectLst/>
                                      <a:latin typeface="Cambria Math" panose="02040503050406030204" pitchFamily="18" charset="0"/>
                                      <a:ea typeface="宋体" panose="02010600030101010101" pitchFamily="2" charset="-122"/>
                                    </a:rPr>
                                  </m:ctrlPr>
                                </m:sSubSupPr>
                                <m:e>
                                  <m:r>
                                    <a:rPr lang="en-US" altLang="zh-CN" sz="1100" b="0" i="1" kern="100" smtClean="0">
                                      <a:effectLst/>
                                      <a:latin typeface="Cambria Math" panose="02040503050406030204" pitchFamily="18" charset="0"/>
                                      <a:ea typeface="宋体" panose="02010600030101010101" pitchFamily="2" charset="-122"/>
                                    </a:rPr>
                                    <m:t>98</m:t>
                                  </m:r>
                                </m:e>
                                <m:sub>
                                  <m:r>
                                    <a:rPr lang="en-US" altLang="zh-CN" sz="1100" b="0" i="1" kern="100" smtClean="0">
                                      <a:effectLst/>
                                      <a:latin typeface="Cambria Math" panose="02040503050406030204" pitchFamily="18" charset="0"/>
                                      <a:ea typeface="宋体" panose="02010600030101010101" pitchFamily="2" charset="-122"/>
                                    </a:rPr>
                                    <m:t>−0.1</m:t>
                                  </m:r>
                                </m:sub>
                                <m:sup>
                                  <m:r>
                                    <a:rPr lang="en-US" altLang="zh-CN" sz="1100" b="0" i="1" kern="100" smtClean="0">
                                      <a:effectLst/>
                                      <a:latin typeface="Cambria Math" panose="02040503050406030204" pitchFamily="18" charset="0"/>
                                      <a:ea typeface="宋体" panose="02010600030101010101" pitchFamily="2" charset="-122"/>
                                    </a:rPr>
                                    <m:t>0</m:t>
                                  </m:r>
                                </m:sup>
                              </m:sSubSup>
                            </m:oMath>
                          </a14:m>
                          <a:r>
                            <a:rPr lang="en-US" sz="1100" kern="100" dirty="0">
                              <a:effectLst/>
                              <a:latin typeface="宋体" panose="02010600030101010101" pitchFamily="2" charset="-122"/>
                              <a:ea typeface="宋体" panose="02010600030101010101" pitchFamily="2" charset="-122"/>
                            </a:rPr>
                            <a:t>mm</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just">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超差</a:t>
                          </a:r>
                          <a:r>
                            <a:rPr lang="en-US" altLang="zh-CN" sz="1100" kern="0">
                              <a:effectLst/>
                              <a:latin typeface="宋体" panose="02010600030101010101" pitchFamily="2" charset="-122"/>
                              <a:ea typeface="宋体" panose="02010600030101010101" pitchFamily="2" charset="-122"/>
                            </a:rPr>
                            <a:t>0.02</a:t>
                          </a:r>
                          <a:r>
                            <a:rPr lang="zh-CN" altLang="en-US" sz="1100" kern="0">
                              <a:effectLst/>
                              <a:latin typeface="宋体" panose="02010600030101010101" pitchFamily="2" charset="-122"/>
                              <a:ea typeface="宋体" panose="02010600030101010101" pitchFamily="2" charset="-122"/>
                            </a:rPr>
                            <a:t>，扣</a:t>
                          </a:r>
                          <a:r>
                            <a:rPr lang="en-US" altLang="zh-CN" sz="1100" kern="0">
                              <a:effectLst/>
                              <a:latin typeface="宋体" panose="02010600030101010101" pitchFamily="2" charset="-122"/>
                              <a:ea typeface="宋体" panose="02010600030101010101" pitchFamily="2" charset="-122"/>
                            </a:rPr>
                            <a:t>4</a:t>
                          </a:r>
                          <a:r>
                            <a:rPr lang="zh-CN" altLang="en-US" sz="1100" kern="0">
                              <a:effectLst/>
                              <a:latin typeface="宋体" panose="02010600030101010101" pitchFamily="2" charset="-122"/>
                              <a:ea typeface="宋体" panose="02010600030101010101" pitchFamily="2" charset="-122"/>
                            </a:rPr>
                            <a:t>分，依次类推，扣完为止</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74947750"/>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n-US" sz="1100" kern="100" dirty="0">
                              <a:effectLst/>
                              <a:latin typeface="宋体" panose="02010600030101010101" pitchFamily="2" charset="-122"/>
                              <a:ea typeface="宋体" panose="02010600030101010101" pitchFamily="2" charset="-122"/>
                            </a:rPr>
                            <a:t>M30x2-6g</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通规能通，止规能止，止规旋进超</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圈不得分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12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668857725"/>
                      </a:ext>
                    </a:extLst>
                  </a:tr>
                  <a:tr h="142459">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n-US" sz="1100" kern="100" dirty="0">
                              <a:effectLst/>
                              <a:latin typeface="宋体" panose="02010600030101010101" pitchFamily="2" charset="-122"/>
                              <a:ea typeface="宋体" panose="02010600030101010101" pitchFamily="2" charset="-122"/>
                            </a:rPr>
                            <a:t>40mm</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18614292"/>
                      </a:ext>
                    </a:extLst>
                  </a:tr>
                  <a:tr h="142459">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Φ46</a:t>
                          </a:r>
                          <a:r>
                            <a:rPr lang="en-US" sz="1100" kern="100" dirty="0">
                              <a:effectLst/>
                              <a:latin typeface="宋体" panose="02010600030101010101" pitchFamily="2" charset="-122"/>
                              <a:ea typeface="宋体" panose="02010600030101010101" pitchFamily="2" charset="-122"/>
                            </a:rPr>
                            <a:t>mm </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352765110"/>
                      </a:ext>
                    </a:extLst>
                  </a:tr>
                  <a:tr h="142459">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Φ32</a:t>
                          </a:r>
                          <a:r>
                            <a:rPr lang="en-US" sz="1100" kern="100" dirty="0">
                              <a:effectLst/>
                              <a:latin typeface="宋体" panose="02010600030101010101" pitchFamily="2" charset="-122"/>
                              <a:ea typeface="宋体" panose="02010600030101010101" pitchFamily="2" charset="-122"/>
                            </a:rPr>
                            <a:t>mm </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4104743126"/>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表面粗糙度</a:t>
                          </a:r>
                          <a:r>
                            <a:rPr lang="en-US" sz="1100" kern="100" dirty="0">
                              <a:effectLst/>
                              <a:latin typeface="宋体" panose="02010600030101010101" pitchFamily="2" charset="-122"/>
                              <a:ea typeface="宋体" panose="02010600030101010101" pitchFamily="2" charset="-122"/>
                            </a:rPr>
                            <a:t>Ra1.6</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有一外降级，扣</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910811036"/>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倒角</a:t>
                          </a:r>
                          <a:r>
                            <a:rPr lang="en-US" altLang="zh-CN" sz="1100" kern="100" dirty="0">
                              <a:effectLst/>
                              <a:latin typeface="宋体" panose="02010600030101010101" pitchFamily="2" charset="-122"/>
                              <a:ea typeface="宋体" panose="02010600030101010101" pitchFamily="2" charset="-122"/>
                            </a:rPr>
                            <a:t>4</a:t>
                          </a:r>
                          <a:r>
                            <a:rPr lang="zh-CN" altLang="en-US" sz="1100" kern="100" dirty="0">
                              <a:effectLst/>
                              <a:latin typeface="宋体" panose="02010600030101010101" pitchFamily="2" charset="-122"/>
                              <a:ea typeface="宋体" panose="02010600030101010101" pitchFamily="2" charset="-122"/>
                            </a:rPr>
                            <a:t>处</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有一处不合格扣</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4</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450097333"/>
                      </a:ext>
                    </a:extLst>
                  </a:tr>
                  <a:tr h="530307">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 </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0.02</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3</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6</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351892874"/>
                      </a:ext>
                    </a:extLst>
                  </a:tr>
                </a:tbl>
              </a:graphicData>
            </a:graphic>
          </p:graphicFrame>
        </mc:Choice>
        <mc:Fallback xmlns="">
          <p:graphicFrame>
            <p:nvGraphicFramePr>
              <p:cNvPr id="2" name="表格 1">
                <a:extLst>
                  <a:ext uri="{FF2B5EF4-FFF2-40B4-BE49-F238E27FC236}">
                    <a16:creationId xmlns:a16="http://schemas.microsoft.com/office/drawing/2014/main" id="{1D29D150-9D4A-4496-A4F6-AA6E16F83B9D}"/>
                  </a:ext>
                </a:extLst>
              </p:cNvPr>
              <p:cNvGraphicFramePr>
                <a:graphicFrameLocks noGrp="1"/>
              </p:cNvGraphicFramePr>
              <p:nvPr>
                <p:extLst>
                  <p:ext uri="{D42A27DB-BD31-4B8C-83A1-F6EECF244321}">
                    <p14:modId xmlns:p14="http://schemas.microsoft.com/office/powerpoint/2010/main" val="2268596952"/>
                  </p:ext>
                </p:extLst>
              </p:nvPr>
            </p:nvGraphicFramePr>
            <p:xfrm>
              <a:off x="1403700" y="731648"/>
              <a:ext cx="6120629" cy="3784318"/>
            </p:xfrm>
            <a:graphic>
              <a:graphicData uri="http://schemas.openxmlformats.org/drawingml/2006/table">
                <a:tbl>
                  <a:tblPr>
                    <a:tableStyleId>{5C22544A-7EE6-4342-B048-85BDC9FD1C3A}</a:tableStyleId>
                  </a:tblPr>
                  <a:tblGrid>
                    <a:gridCol w="459046">
                      <a:extLst>
                        <a:ext uri="{9D8B030D-6E8A-4147-A177-3AD203B41FA5}">
                          <a16:colId xmlns:a16="http://schemas.microsoft.com/office/drawing/2014/main" val="898437159"/>
                        </a:ext>
                      </a:extLst>
                    </a:gridCol>
                    <a:gridCol w="765079">
                      <a:extLst>
                        <a:ext uri="{9D8B030D-6E8A-4147-A177-3AD203B41FA5}">
                          <a16:colId xmlns:a16="http://schemas.microsoft.com/office/drawing/2014/main" val="1054219344"/>
                        </a:ext>
                      </a:extLst>
                    </a:gridCol>
                    <a:gridCol w="1530158">
                      <a:extLst>
                        <a:ext uri="{9D8B030D-6E8A-4147-A177-3AD203B41FA5}">
                          <a16:colId xmlns:a16="http://schemas.microsoft.com/office/drawing/2014/main" val="1946053462"/>
                        </a:ext>
                      </a:extLst>
                    </a:gridCol>
                    <a:gridCol w="2718273">
                      <a:extLst>
                        <a:ext uri="{9D8B030D-6E8A-4147-A177-3AD203B41FA5}">
                          <a16:colId xmlns:a16="http://schemas.microsoft.com/office/drawing/2014/main" val="3181459193"/>
                        </a:ext>
                      </a:extLst>
                    </a:gridCol>
                    <a:gridCol w="648073">
                      <a:extLst>
                        <a:ext uri="{9D8B030D-6E8A-4147-A177-3AD203B41FA5}">
                          <a16:colId xmlns:a16="http://schemas.microsoft.com/office/drawing/2014/main" val="1116764531"/>
                        </a:ext>
                      </a:extLst>
                    </a:gridCol>
                  </a:tblGrid>
                  <a:tr h="216818">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序号</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评价项目</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l">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评价内容</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评价要求</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配分</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864523745"/>
                      </a:ext>
                    </a:extLst>
                  </a:tr>
                  <a:tr h="327554">
                    <a:tc rowSpan="11">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5</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rowSpan="11">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零件加工</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endParaRPr lang="zh-CN"/>
                        </a:p>
                      </a:txBody>
                      <a:tcPr marL="37407" marR="37407" marT="24938" marB="24938" anchor="ctr">
                        <a:blipFill>
                          <a:blip r:embed="rId8"/>
                          <a:stretch>
                            <a:fillRect l="-80478" t="-73585" r="-221116" b="-1007547"/>
                          </a:stretch>
                        </a:blipFill>
                      </a:tcPr>
                    </a:tc>
                    <a:tc>
                      <a:txBody>
                        <a:bodyPr/>
                        <a:lstStyle/>
                        <a:p>
                          <a:pPr marL="0" marR="0" algn="just">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超差</a:t>
                          </a:r>
                          <a:r>
                            <a:rPr lang="en-US" altLang="zh-CN" sz="1100" kern="0">
                              <a:effectLst/>
                              <a:latin typeface="宋体" panose="02010600030101010101" pitchFamily="2" charset="-122"/>
                              <a:ea typeface="宋体" panose="02010600030101010101" pitchFamily="2" charset="-122"/>
                            </a:rPr>
                            <a:t>0.02</a:t>
                          </a:r>
                          <a:r>
                            <a:rPr lang="zh-CN" altLang="en-US" sz="1100" kern="0">
                              <a:effectLst/>
                              <a:latin typeface="宋体" panose="02010600030101010101" pitchFamily="2" charset="-122"/>
                              <a:ea typeface="宋体" panose="02010600030101010101" pitchFamily="2" charset="-122"/>
                            </a:rPr>
                            <a:t>，扣</a:t>
                          </a:r>
                          <a:r>
                            <a:rPr lang="en-US" altLang="zh-CN" sz="1100" kern="0">
                              <a:effectLst/>
                              <a:latin typeface="宋体" panose="02010600030101010101" pitchFamily="2" charset="-122"/>
                              <a:ea typeface="宋体" panose="02010600030101010101" pitchFamily="2" charset="-122"/>
                            </a:rPr>
                            <a:t>4</a:t>
                          </a:r>
                          <a:r>
                            <a:rPr lang="zh-CN" altLang="en-US" sz="1100" kern="0">
                              <a:effectLst/>
                              <a:latin typeface="宋体" panose="02010600030101010101" pitchFamily="2" charset="-122"/>
                              <a:ea typeface="宋体" panose="02010600030101010101" pitchFamily="2" charset="-122"/>
                            </a:rPr>
                            <a:t>分，依次类推，扣完为止</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268020172"/>
                      </a:ext>
                    </a:extLst>
                  </a:tr>
                  <a:tr h="327554">
                    <a:tc vMerge="1">
                      <a:txBody>
                        <a:bodyPr/>
                        <a:lstStyle/>
                        <a:p>
                          <a:endParaRPr lang="zh-CN" altLang="en-US"/>
                        </a:p>
                      </a:txBody>
                      <a:tcPr/>
                    </a:tc>
                    <a:tc vMerge="1">
                      <a:txBody>
                        <a:bodyPr/>
                        <a:lstStyle/>
                        <a:p>
                          <a:endParaRPr lang="zh-CN" altLang="en-US"/>
                        </a:p>
                      </a:txBody>
                      <a:tcPr/>
                    </a:tc>
                    <a:tc>
                      <a:txBody>
                        <a:bodyPr/>
                        <a:lstStyle/>
                        <a:p>
                          <a:endParaRPr lang="zh-CN"/>
                        </a:p>
                      </a:txBody>
                      <a:tcPr marL="37407" marR="37407" marT="24938" marB="24938" anchor="ctr">
                        <a:blipFill>
                          <a:blip r:embed="rId8"/>
                          <a:stretch>
                            <a:fillRect l="-80478" t="-170370" r="-221116" b="-888889"/>
                          </a:stretch>
                        </a:blipFill>
                      </a:tcPr>
                    </a:tc>
                    <a:tc>
                      <a:txBody>
                        <a:bodyPr/>
                        <a:lstStyle/>
                        <a:p>
                          <a:pPr marL="0" marR="0" algn="just">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0.02</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4</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14465851"/>
                      </a:ext>
                    </a:extLst>
                  </a:tr>
                  <a:tr h="327554">
                    <a:tc vMerge="1">
                      <a:txBody>
                        <a:bodyPr/>
                        <a:lstStyle/>
                        <a:p>
                          <a:endParaRPr lang="zh-CN" altLang="en-US"/>
                        </a:p>
                      </a:txBody>
                      <a:tcPr/>
                    </a:tc>
                    <a:tc vMerge="1">
                      <a:txBody>
                        <a:bodyPr/>
                        <a:lstStyle/>
                        <a:p>
                          <a:endParaRPr lang="zh-CN" altLang="en-US"/>
                        </a:p>
                      </a:txBody>
                      <a:tcPr/>
                    </a:tc>
                    <a:tc>
                      <a:txBody>
                        <a:bodyPr/>
                        <a:lstStyle/>
                        <a:p>
                          <a:endParaRPr lang="zh-CN"/>
                        </a:p>
                      </a:txBody>
                      <a:tcPr marL="37407" marR="37407" marT="24938" marB="24938" anchor="ctr">
                        <a:blipFill>
                          <a:blip r:embed="rId8"/>
                          <a:stretch>
                            <a:fillRect l="-80478" t="-270370" r="-221116" b="-788889"/>
                          </a:stretch>
                        </a:blipFill>
                      </a:tcPr>
                    </a:tc>
                    <a:tc>
                      <a:txBody>
                        <a:bodyPr/>
                        <a:lstStyle/>
                        <a:p>
                          <a:pPr marL="0" marR="0" algn="just">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超差</a:t>
                          </a:r>
                          <a:r>
                            <a:rPr lang="en-US" altLang="zh-CN" sz="1100" kern="0">
                              <a:effectLst/>
                              <a:latin typeface="宋体" panose="02010600030101010101" pitchFamily="2" charset="-122"/>
                              <a:ea typeface="宋体" panose="02010600030101010101" pitchFamily="2" charset="-122"/>
                            </a:rPr>
                            <a:t>0.02</a:t>
                          </a:r>
                          <a:r>
                            <a:rPr lang="zh-CN" altLang="en-US" sz="1100" kern="0">
                              <a:effectLst/>
                              <a:latin typeface="宋体" panose="02010600030101010101" pitchFamily="2" charset="-122"/>
                              <a:ea typeface="宋体" panose="02010600030101010101" pitchFamily="2" charset="-122"/>
                            </a:rPr>
                            <a:t>，扣</a:t>
                          </a:r>
                          <a:r>
                            <a:rPr lang="en-US" altLang="zh-CN" sz="1100" kern="0">
                              <a:effectLst/>
                              <a:latin typeface="宋体" panose="02010600030101010101" pitchFamily="2" charset="-122"/>
                              <a:ea typeface="宋体" panose="02010600030101010101" pitchFamily="2" charset="-122"/>
                            </a:rPr>
                            <a:t>4</a:t>
                          </a:r>
                          <a:r>
                            <a:rPr lang="zh-CN" altLang="en-US" sz="1100" kern="0">
                              <a:effectLst/>
                              <a:latin typeface="宋体" panose="02010600030101010101" pitchFamily="2" charset="-122"/>
                              <a:ea typeface="宋体" panose="02010600030101010101" pitchFamily="2" charset="-122"/>
                            </a:rPr>
                            <a:t>分，依次类推，扣完为止</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007034933"/>
                      </a:ext>
                    </a:extLst>
                  </a:tr>
                  <a:tr h="327554">
                    <a:tc vMerge="1">
                      <a:txBody>
                        <a:bodyPr/>
                        <a:lstStyle/>
                        <a:p>
                          <a:endParaRPr lang="zh-CN" altLang="en-US"/>
                        </a:p>
                      </a:txBody>
                      <a:tcPr/>
                    </a:tc>
                    <a:tc vMerge="1">
                      <a:txBody>
                        <a:bodyPr/>
                        <a:lstStyle/>
                        <a:p>
                          <a:endParaRPr lang="zh-CN" altLang="en-US"/>
                        </a:p>
                      </a:txBody>
                      <a:tcPr/>
                    </a:tc>
                    <a:tc>
                      <a:txBody>
                        <a:bodyPr/>
                        <a:lstStyle/>
                        <a:p>
                          <a:endParaRPr lang="zh-CN"/>
                        </a:p>
                      </a:txBody>
                      <a:tcPr marL="37407" marR="37407" marT="24938" marB="24938" anchor="ctr">
                        <a:blipFill>
                          <a:blip r:embed="rId8"/>
                          <a:stretch>
                            <a:fillRect l="-80478" t="-370370" r="-221116" b="-688889"/>
                          </a:stretch>
                        </a:blipFill>
                      </a:tcPr>
                    </a:tc>
                    <a:tc>
                      <a:txBody>
                        <a:bodyPr/>
                        <a:lstStyle/>
                        <a:p>
                          <a:pPr marL="0" marR="0" algn="just">
                            <a:lnSpc>
                              <a:spcPct val="114000"/>
                            </a:lnSpc>
                            <a:spcBef>
                              <a:spcPts val="0"/>
                            </a:spcBef>
                            <a:spcAft>
                              <a:spcPts val="0"/>
                            </a:spcAft>
                          </a:pPr>
                          <a:r>
                            <a:rPr lang="zh-CN" altLang="en-US" sz="1100" kern="0">
                              <a:effectLst/>
                              <a:latin typeface="宋体" panose="02010600030101010101" pitchFamily="2" charset="-122"/>
                              <a:ea typeface="宋体" panose="02010600030101010101" pitchFamily="2" charset="-122"/>
                            </a:rPr>
                            <a:t>超差</a:t>
                          </a:r>
                          <a:r>
                            <a:rPr lang="en-US" altLang="zh-CN" sz="1100" kern="0">
                              <a:effectLst/>
                              <a:latin typeface="宋体" panose="02010600030101010101" pitchFamily="2" charset="-122"/>
                              <a:ea typeface="宋体" panose="02010600030101010101" pitchFamily="2" charset="-122"/>
                            </a:rPr>
                            <a:t>0.02</a:t>
                          </a:r>
                          <a:r>
                            <a:rPr lang="zh-CN" altLang="en-US" sz="1100" kern="0">
                              <a:effectLst/>
                              <a:latin typeface="宋体" panose="02010600030101010101" pitchFamily="2" charset="-122"/>
                              <a:ea typeface="宋体" panose="02010600030101010101" pitchFamily="2" charset="-122"/>
                            </a:rPr>
                            <a:t>，扣</a:t>
                          </a:r>
                          <a:r>
                            <a:rPr lang="en-US" altLang="zh-CN" sz="1100" kern="0">
                              <a:effectLst/>
                              <a:latin typeface="宋体" panose="02010600030101010101" pitchFamily="2" charset="-122"/>
                              <a:ea typeface="宋体" panose="02010600030101010101" pitchFamily="2" charset="-122"/>
                            </a:rPr>
                            <a:t>4</a:t>
                          </a:r>
                          <a:r>
                            <a:rPr lang="zh-CN" altLang="en-US" sz="1100" kern="0">
                              <a:effectLst/>
                              <a:latin typeface="宋体" panose="02010600030101010101" pitchFamily="2" charset="-122"/>
                              <a:ea typeface="宋体" panose="02010600030101010101" pitchFamily="2" charset="-122"/>
                            </a:rPr>
                            <a:t>分，依次类推，扣完为止</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8</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674947750"/>
                      </a:ext>
                    </a:extLst>
                  </a:tr>
                  <a:tr h="407953">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n-US" sz="1100" kern="100" dirty="0">
                              <a:effectLst/>
                              <a:latin typeface="宋体" panose="02010600030101010101" pitchFamily="2" charset="-122"/>
                              <a:ea typeface="宋体" panose="02010600030101010101" pitchFamily="2" charset="-122"/>
                            </a:rPr>
                            <a:t>M30x2-6g</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通规能通，止规能止，止规旋进超</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圈不得分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12</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2668857725"/>
                      </a:ext>
                    </a:extLst>
                  </a:tr>
                  <a:tr h="216818">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n-US" sz="1100" kern="100" dirty="0">
                              <a:effectLst/>
                              <a:latin typeface="宋体" panose="02010600030101010101" pitchFamily="2" charset="-122"/>
                              <a:ea typeface="宋体" panose="02010600030101010101" pitchFamily="2" charset="-122"/>
                            </a:rPr>
                            <a:t>40mm</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18614292"/>
                      </a:ext>
                    </a:extLst>
                  </a:tr>
                  <a:tr h="223549">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Φ46</a:t>
                          </a:r>
                          <a:r>
                            <a:rPr lang="en-US" sz="1100" kern="100" dirty="0">
                              <a:effectLst/>
                              <a:latin typeface="宋体" panose="02010600030101010101" pitchFamily="2" charset="-122"/>
                              <a:ea typeface="宋体" panose="02010600030101010101" pitchFamily="2" charset="-122"/>
                            </a:rPr>
                            <a:t>mm </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352765110"/>
                      </a:ext>
                    </a:extLst>
                  </a:tr>
                  <a:tr h="223549">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el-GR" sz="1100" kern="100" dirty="0">
                              <a:effectLst/>
                              <a:ea typeface="宋体" panose="02010600030101010101" pitchFamily="2" charset="-122"/>
                            </a:rPr>
                            <a:t>Φ32</a:t>
                          </a:r>
                          <a:r>
                            <a:rPr lang="en-US" sz="1100" kern="100" dirty="0">
                              <a:effectLst/>
                              <a:latin typeface="宋体" panose="02010600030101010101" pitchFamily="2" charset="-122"/>
                              <a:ea typeface="宋体" panose="02010600030101010101" pitchFamily="2" charset="-122"/>
                            </a:rPr>
                            <a:t>mm </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0.10</a:t>
                          </a:r>
                          <a:r>
                            <a:rPr lang="zh-CN" altLang="en-US" sz="1100" kern="0" dirty="0">
                              <a:effectLst/>
                              <a:latin typeface="宋体" panose="02010600030101010101" pitchFamily="2" charset="-122"/>
                              <a:ea typeface="宋体" panose="02010600030101010101" pitchFamily="2" charset="-122"/>
                            </a:rPr>
                            <a:t>，不得分</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4104743126"/>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表面粗糙度</a:t>
                          </a:r>
                          <a:r>
                            <a:rPr lang="en-US" sz="1100" kern="100" dirty="0">
                              <a:effectLst/>
                              <a:latin typeface="宋体" panose="02010600030101010101" pitchFamily="2" charset="-122"/>
                              <a:ea typeface="宋体" panose="02010600030101010101" pitchFamily="2" charset="-122"/>
                            </a:rPr>
                            <a:t>Ra1.6</a:t>
                          </a:r>
                          <a:endParaRPr 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有一外降级，扣</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a:effectLst/>
                              <a:latin typeface="宋体" panose="02010600030101010101" pitchFamily="2" charset="-122"/>
                              <a:ea typeface="宋体" panose="02010600030101010101" pitchFamily="2" charset="-122"/>
                            </a:rPr>
                            <a:t>4</a:t>
                          </a:r>
                          <a:endParaRPr lang="zh-CN" altLang="en-US" sz="1100" kern="10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910811036"/>
                      </a:ext>
                    </a:extLst>
                  </a:tr>
                  <a:tr h="327554">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倒角</a:t>
                          </a:r>
                          <a:r>
                            <a:rPr lang="en-US" altLang="zh-CN" sz="1100" kern="100" dirty="0">
                              <a:effectLst/>
                              <a:latin typeface="宋体" panose="02010600030101010101" pitchFamily="2" charset="-122"/>
                              <a:ea typeface="宋体" panose="02010600030101010101" pitchFamily="2" charset="-122"/>
                            </a:rPr>
                            <a:t>4</a:t>
                          </a:r>
                          <a:r>
                            <a:rPr lang="zh-CN" altLang="en-US" sz="1100" kern="100" dirty="0">
                              <a:effectLst/>
                              <a:latin typeface="宋体" panose="02010600030101010101" pitchFamily="2" charset="-122"/>
                              <a:ea typeface="宋体" panose="02010600030101010101" pitchFamily="2" charset="-122"/>
                            </a:rPr>
                            <a:t>处</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有一处不合格扣</a:t>
                          </a:r>
                          <a:r>
                            <a:rPr lang="en-US" altLang="zh-CN" sz="1100" kern="0" dirty="0">
                              <a:effectLst/>
                              <a:latin typeface="宋体" panose="02010600030101010101" pitchFamily="2" charset="-122"/>
                              <a:ea typeface="宋体" panose="02010600030101010101" pitchFamily="2" charset="-122"/>
                            </a:rPr>
                            <a:t>2</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4</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1450097333"/>
                      </a:ext>
                    </a:extLst>
                  </a:tr>
                  <a:tr h="530307">
                    <a:tc vMerge="1">
                      <a:txBody>
                        <a:bodyPr/>
                        <a:lstStyle/>
                        <a:p>
                          <a:endParaRPr lang="zh-CN" altLang="en-US"/>
                        </a:p>
                      </a:txBody>
                      <a:tcPr/>
                    </a:tc>
                    <a:tc vMerge="1">
                      <a:txBody>
                        <a:bodyPr/>
                        <a:lstStyle/>
                        <a:p>
                          <a:endParaRPr lang="zh-CN" altLang="en-US"/>
                        </a:p>
                      </a:txBody>
                      <a:tcPr/>
                    </a:tc>
                    <a:tc>
                      <a:txBody>
                        <a:bodyPr/>
                        <a:lstStyle/>
                        <a:p>
                          <a:pPr marL="0" marR="0" algn="l">
                            <a:lnSpc>
                              <a:spcPct val="114000"/>
                            </a:lnSpc>
                            <a:spcBef>
                              <a:spcPts val="0"/>
                            </a:spcBef>
                            <a:spcAft>
                              <a:spcPts val="0"/>
                            </a:spcAft>
                          </a:pPr>
                          <a:r>
                            <a:rPr lang="zh-CN" altLang="en-US" sz="1100" kern="100" dirty="0">
                              <a:effectLst/>
                              <a:latin typeface="宋体" panose="02010600030101010101" pitchFamily="2" charset="-122"/>
                              <a:ea typeface="宋体" panose="02010600030101010101" pitchFamily="2" charset="-122"/>
                            </a:rPr>
                            <a:t> </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zh-CN" altLang="en-US" sz="1100" kern="0" dirty="0">
                              <a:effectLst/>
                              <a:latin typeface="宋体" panose="02010600030101010101" pitchFamily="2" charset="-122"/>
                              <a:ea typeface="宋体" panose="02010600030101010101" pitchFamily="2" charset="-122"/>
                            </a:rPr>
                            <a:t>超差</a:t>
                          </a:r>
                          <a:r>
                            <a:rPr lang="en-US" altLang="zh-CN" sz="1100" kern="0" dirty="0">
                              <a:effectLst/>
                              <a:latin typeface="宋体" panose="02010600030101010101" pitchFamily="2" charset="-122"/>
                              <a:ea typeface="宋体" panose="02010600030101010101" pitchFamily="2" charset="-122"/>
                            </a:rPr>
                            <a:t>0.02</a:t>
                          </a:r>
                          <a:r>
                            <a:rPr lang="zh-CN" altLang="en-US" sz="1100" kern="0" dirty="0">
                              <a:effectLst/>
                              <a:latin typeface="宋体" panose="02010600030101010101" pitchFamily="2" charset="-122"/>
                              <a:ea typeface="宋体" panose="02010600030101010101" pitchFamily="2" charset="-122"/>
                            </a:rPr>
                            <a:t>，扣</a:t>
                          </a:r>
                          <a:r>
                            <a:rPr lang="en-US" altLang="zh-CN" sz="1100" kern="0" dirty="0">
                              <a:effectLst/>
                              <a:latin typeface="宋体" panose="02010600030101010101" pitchFamily="2" charset="-122"/>
                              <a:ea typeface="宋体" panose="02010600030101010101" pitchFamily="2" charset="-122"/>
                            </a:rPr>
                            <a:t>3</a:t>
                          </a:r>
                          <a:r>
                            <a:rPr lang="zh-CN" altLang="en-US" sz="1100" kern="0" dirty="0">
                              <a:effectLst/>
                              <a:latin typeface="宋体" panose="02010600030101010101" pitchFamily="2" charset="-122"/>
                              <a:ea typeface="宋体" panose="02010600030101010101" pitchFamily="2" charset="-122"/>
                            </a:rPr>
                            <a:t>分，依次类推，扣完为止</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tc>
                      <a:txBody>
                        <a:bodyPr/>
                        <a:lstStyle/>
                        <a:p>
                          <a:pPr marL="0" marR="0" algn="ctr">
                            <a:lnSpc>
                              <a:spcPct val="114000"/>
                            </a:lnSpc>
                            <a:spcBef>
                              <a:spcPts val="0"/>
                            </a:spcBef>
                            <a:spcAft>
                              <a:spcPts val="0"/>
                            </a:spcAft>
                          </a:pPr>
                          <a:r>
                            <a:rPr lang="en-US" altLang="zh-CN" sz="1100" kern="0" dirty="0">
                              <a:effectLst/>
                              <a:latin typeface="宋体" panose="02010600030101010101" pitchFamily="2" charset="-122"/>
                              <a:ea typeface="宋体" panose="02010600030101010101" pitchFamily="2" charset="-122"/>
                            </a:rPr>
                            <a:t>6</a:t>
                          </a:r>
                          <a:endParaRPr lang="zh-CN" altLang="en-US" sz="11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37407" marR="37407" marT="24938" marB="24938" anchor="ctr"/>
                    </a:tc>
                    <a:extLst>
                      <a:ext uri="{0D108BD9-81ED-4DB2-BD59-A6C34878D82A}">
                        <a16:rowId xmlns:a16="http://schemas.microsoft.com/office/drawing/2014/main" val="3351892874"/>
                      </a:ext>
                    </a:extLst>
                  </a:tr>
                </a:tbl>
              </a:graphicData>
            </a:graphic>
          </p:graphicFrame>
        </mc:Fallback>
      </mc:AlternateContent>
      <p:pic>
        <p:nvPicPr>
          <p:cNvPr id="3077" name="Picture 5">
            <a:extLst>
              <a:ext uri="{FF2B5EF4-FFF2-40B4-BE49-F238E27FC236}">
                <a16:creationId xmlns:a16="http://schemas.microsoft.com/office/drawing/2014/main" id="{47E1EDEB-7576-4DFB-9C86-2E3D4A50198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9792" y="4083918"/>
            <a:ext cx="1305043" cy="229295"/>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a:extLst>
              <a:ext uri="{FF2B5EF4-FFF2-40B4-BE49-F238E27FC236}">
                <a16:creationId xmlns:a16="http://schemas.microsoft.com/office/drawing/2014/main" id="{8C049D86-CAC9-4E9F-B5BF-11F32246FE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73" y="3756883"/>
            <a:ext cx="1368152" cy="1358651"/>
          </a:xfrm>
          <a:prstGeom prst="rect">
            <a:avLst/>
          </a:prstGeom>
        </p:spPr>
      </p:pic>
    </p:spTree>
    <p:extLst>
      <p:ext uri="{BB962C8B-B14F-4D97-AF65-F5344CB8AC3E}">
        <p14:creationId xmlns:p14="http://schemas.microsoft.com/office/powerpoint/2010/main" val="1866165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92B381E7-3D4C-475A-BA57-848E51DEA243}"/>
              </a:ext>
            </a:extLst>
          </p:cNvPr>
          <p:cNvSpPr txBox="1"/>
          <p:nvPr/>
        </p:nvSpPr>
        <p:spPr>
          <a:xfrm>
            <a:off x="2699792" y="987574"/>
            <a:ext cx="4890052" cy="369332"/>
          </a:xfrm>
          <a:prstGeom prst="rect">
            <a:avLst/>
          </a:prstGeom>
          <a:noFill/>
        </p:spPr>
        <p:txBody>
          <a:bodyPr wrap="square">
            <a:spAutoFit/>
          </a:bodyPr>
          <a:lstStyle/>
          <a:p>
            <a:r>
              <a:rPr lang="zh-CN" altLang="en-US" dirty="0">
                <a:latin typeface="宋体" panose="02010600030101010101" pitchFamily="2" charset="-122"/>
                <a:ea typeface="宋体" panose="02010600030101010101" pitchFamily="2" charset="-122"/>
              </a:rPr>
              <a:t>细长轴加工概述</a:t>
            </a:r>
          </a:p>
        </p:txBody>
      </p:sp>
      <p:sp>
        <p:nvSpPr>
          <p:cNvPr id="15" name="文本框 14">
            <a:extLst>
              <a:ext uri="{FF2B5EF4-FFF2-40B4-BE49-F238E27FC236}">
                <a16:creationId xmlns:a16="http://schemas.microsoft.com/office/drawing/2014/main" id="{008EF0A1-3124-4694-A4DA-632E9FFD2995}"/>
              </a:ext>
            </a:extLst>
          </p:cNvPr>
          <p:cNvSpPr txBox="1"/>
          <p:nvPr/>
        </p:nvSpPr>
        <p:spPr>
          <a:xfrm>
            <a:off x="2483768" y="1771531"/>
            <a:ext cx="3312368" cy="1600438"/>
          </a:xfrm>
          <a:prstGeom prst="rect">
            <a:avLst/>
          </a:prstGeom>
          <a:noFill/>
        </p:spPr>
        <p:txBody>
          <a:bodyPr wrap="square">
            <a:spAutoFit/>
          </a:bodyPr>
          <a:lstStyle/>
          <a:p>
            <a:r>
              <a:rPr lang="zh-CN" altLang="en-US" sz="1400" dirty="0">
                <a:latin typeface="宋体" panose="02010600030101010101" pitchFamily="2" charset="-122"/>
                <a:ea typeface="宋体" panose="02010600030101010101" pitchFamily="2" charset="-122"/>
              </a:rPr>
              <a:t>一、合理选择刀具与切削参数</a:t>
            </a:r>
            <a:endParaRPr lang="en-US" altLang="zh-CN" sz="1400" dirty="0">
              <a:latin typeface="宋体" panose="02010600030101010101" pitchFamily="2" charset="-122"/>
              <a:ea typeface="宋体" panose="02010600030101010101" pitchFamily="2" charset="-122"/>
            </a:endParaRPr>
          </a:p>
          <a:p>
            <a:endParaRPr lang="zh-CN" altLang="en-US" sz="1400" dirty="0">
              <a:latin typeface="宋体" panose="02010600030101010101" pitchFamily="2" charset="-122"/>
              <a:ea typeface="宋体" panose="02010600030101010101" pitchFamily="2" charset="-122"/>
            </a:endParaRPr>
          </a:p>
          <a:p>
            <a:r>
              <a:rPr lang="zh-CN" altLang="en-US" sz="1400" dirty="0">
                <a:latin typeface="宋体" panose="02010600030101010101" pitchFamily="2" charset="-122"/>
                <a:ea typeface="宋体" panose="02010600030101010101" pitchFamily="2" charset="-122"/>
              </a:rPr>
              <a:t>二、采用合适的装夹方式</a:t>
            </a:r>
            <a:endParaRPr lang="en-US" altLang="zh-CN" sz="1400" dirty="0">
              <a:latin typeface="宋体" panose="02010600030101010101" pitchFamily="2" charset="-122"/>
              <a:ea typeface="宋体" panose="02010600030101010101" pitchFamily="2" charset="-122"/>
            </a:endParaRPr>
          </a:p>
          <a:p>
            <a:endParaRPr lang="zh-CN" altLang="en-US" sz="1400" dirty="0">
              <a:latin typeface="宋体" panose="02010600030101010101" pitchFamily="2" charset="-122"/>
              <a:ea typeface="宋体" panose="02010600030101010101" pitchFamily="2" charset="-122"/>
            </a:endParaRPr>
          </a:p>
          <a:p>
            <a:r>
              <a:rPr lang="zh-CN" altLang="en-US" sz="1400" dirty="0">
                <a:latin typeface="宋体" panose="02010600030101010101" pitchFamily="2" charset="-122"/>
                <a:ea typeface="宋体" panose="02010600030101010101" pitchFamily="2" charset="-122"/>
              </a:rPr>
              <a:t>三、注重冷却液的使用</a:t>
            </a:r>
            <a:endParaRPr lang="en-US" altLang="zh-CN" sz="1400" dirty="0">
              <a:latin typeface="宋体" panose="02010600030101010101" pitchFamily="2" charset="-122"/>
              <a:ea typeface="宋体" panose="02010600030101010101" pitchFamily="2" charset="-122"/>
            </a:endParaRPr>
          </a:p>
          <a:p>
            <a:endParaRPr lang="en-US" altLang="zh-CN" sz="1400" dirty="0">
              <a:latin typeface="宋体" panose="02010600030101010101" pitchFamily="2" charset="-122"/>
              <a:ea typeface="宋体" panose="02010600030101010101" pitchFamily="2" charset="-122"/>
            </a:endParaRPr>
          </a:p>
          <a:p>
            <a:r>
              <a:rPr lang="zh-CN" altLang="en-US" sz="1400" dirty="0">
                <a:latin typeface="宋体" panose="02010600030101010101" pitchFamily="2" charset="-122"/>
                <a:ea typeface="宋体" panose="02010600030101010101" pitchFamily="2" charset="-122"/>
              </a:rPr>
              <a:t>四、加强工艺监控与调整</a:t>
            </a:r>
          </a:p>
        </p:txBody>
      </p:sp>
      <p:pic>
        <p:nvPicPr>
          <p:cNvPr id="3" name="图片 2">
            <a:extLst>
              <a:ext uri="{FF2B5EF4-FFF2-40B4-BE49-F238E27FC236}">
                <a16:creationId xmlns:a16="http://schemas.microsoft.com/office/drawing/2014/main" id="{B3DB1414-DE1A-41CF-8592-30ED2D749C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23650">
            <a:off x="5711940" y="2054995"/>
            <a:ext cx="2626246" cy="832113"/>
          </a:xfrm>
          <a:prstGeom prst="rect">
            <a:avLst/>
          </a:prstGeom>
        </p:spPr>
      </p:pic>
      <p:pic>
        <p:nvPicPr>
          <p:cNvPr id="4" name="图片 3">
            <a:extLst>
              <a:ext uri="{FF2B5EF4-FFF2-40B4-BE49-F238E27FC236}">
                <a16:creationId xmlns:a16="http://schemas.microsoft.com/office/drawing/2014/main" id="{0B268AA3-2DA2-4301-9888-647979DCAD80}"/>
              </a:ext>
            </a:extLst>
          </p:cNvPr>
          <p:cNvPicPr>
            <a:picLocks noChangeAspect="1"/>
          </p:cNvPicPr>
          <p:nvPr/>
        </p:nvPicPr>
        <p:blipFill>
          <a:blip r:embed="rId3"/>
          <a:stretch>
            <a:fillRect/>
          </a:stretch>
        </p:blipFill>
        <p:spPr>
          <a:xfrm>
            <a:off x="107504" y="3359013"/>
            <a:ext cx="1944216" cy="169523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485852" y="725956"/>
            <a:ext cx="6188226" cy="515620"/>
          </a:xfrm>
          <a:prstGeom prst="rect">
            <a:avLst/>
          </a:prstGeom>
          <a:noFill/>
        </p:spPr>
        <p:txBody>
          <a:bodyPr wrap="square">
            <a:spAutoFit/>
          </a:bodyPr>
          <a:lstStyle/>
          <a:p>
            <a:pPr indent="266700" algn="l">
              <a:lnSpc>
                <a:spcPct val="115000"/>
              </a:lnSpc>
            </a:pPr>
            <a:r>
              <a:rPr lang="zh-CN" altLang="zh-CN" sz="1200" kern="100" dirty="0">
                <a:effectLst/>
                <a:latin typeface="Calibri" panose="020F0502020204030204" pitchFamily="34" charset="0"/>
                <a:ea typeface="黑体" panose="02010609060101010101" pitchFamily="49" charset="-122"/>
                <a:cs typeface="Times New Roman" panose="02020603050405020304" pitchFamily="18" charset="0"/>
              </a:rPr>
              <a:t>现有零件如图所示，选择合适的走刀路线及刀具，确定工艺参数，完成零件的编程与加工。（毛坯尺寸为Φ</a:t>
            </a:r>
            <a:r>
              <a:rPr lang="en-US" altLang="zh-CN" sz="1200" kern="100" dirty="0">
                <a:effectLst/>
                <a:latin typeface="黑体" panose="02010609060101010101" pitchFamily="49" charset="-122"/>
                <a:ea typeface="黑体" panose="02010609060101010101" pitchFamily="49" charset="-122"/>
                <a:cs typeface="Times New Roman" panose="02020603050405020304" pitchFamily="18" charset="0"/>
              </a:rPr>
              <a:t>50</a:t>
            </a:r>
            <a:r>
              <a:rPr lang="zh-CN" altLang="zh-CN" sz="1200" kern="100" dirty="0">
                <a:effectLst/>
                <a:latin typeface="Calibri" panose="020F0502020204030204" pitchFamily="34" charset="0"/>
                <a:ea typeface="黑体" panose="02010609060101010101" pitchFamily="49" charset="-122"/>
                <a:cs typeface="Times New Roman" panose="02020603050405020304" pitchFamily="18" charset="0"/>
              </a:rPr>
              <a:t>×</a:t>
            </a:r>
            <a:r>
              <a:rPr lang="en-US" altLang="zh-CN" sz="1200" kern="100" dirty="0">
                <a:effectLst/>
                <a:latin typeface="Calibri" panose="020F0502020204030204" pitchFamily="34" charset="0"/>
                <a:ea typeface="黑体" panose="02010609060101010101" pitchFamily="49" charset="-122"/>
                <a:cs typeface="Times New Roman" panose="02020603050405020304" pitchFamily="18" charset="0"/>
              </a:rPr>
              <a:t>100mm</a:t>
            </a:r>
            <a:r>
              <a:rPr lang="zh-CN" altLang="en-US" sz="1200" kern="100" dirty="0">
                <a:effectLst/>
                <a:latin typeface="Calibri" panose="020F0502020204030204" pitchFamily="34" charset="0"/>
                <a:ea typeface="黑体" panose="02010609060101010101" pitchFamily="49" charset="-122"/>
                <a:cs typeface="Times New Roman" panose="02020603050405020304" pitchFamily="18" charset="0"/>
              </a:rPr>
              <a:t>孔</a:t>
            </a:r>
            <a:r>
              <a:rPr lang="zh-CN" altLang="zh-CN" sz="1200" kern="100" dirty="0">
                <a:effectLst/>
                <a:latin typeface="Calibri" panose="020F0502020204030204" pitchFamily="34" charset="0"/>
                <a:ea typeface="黑体" panose="02010609060101010101" pitchFamily="49" charset="-122"/>
                <a:cs typeface="Times New Roman" panose="02020603050405020304" pitchFamily="18" charset="0"/>
              </a:rPr>
              <a:t>Φ </a:t>
            </a:r>
            <a:r>
              <a:rPr lang="en-US" altLang="zh-CN" sz="1200" kern="100" dirty="0">
                <a:effectLst/>
                <a:latin typeface="Calibri" panose="020F0502020204030204" pitchFamily="34" charset="0"/>
                <a:ea typeface="黑体" panose="02010609060101010101" pitchFamily="49" charset="-122"/>
                <a:cs typeface="Times New Roman" panose="02020603050405020304" pitchFamily="18" charset="0"/>
              </a:rPr>
              <a:t>20X25</a:t>
            </a:r>
            <a:r>
              <a:rPr lang="zh-CN" altLang="en-US" sz="1200" kern="100" dirty="0">
                <a:effectLst/>
                <a:latin typeface="Calibri" panose="020F0502020204030204" pitchFamily="34" charset="0"/>
                <a:ea typeface="黑体" panose="02010609060101010101" pitchFamily="49" charset="-122"/>
                <a:cs typeface="Times New Roman" panose="02020603050405020304" pitchFamily="18" charset="0"/>
              </a:rPr>
              <a:t>）</a:t>
            </a:r>
          </a:p>
        </p:txBody>
      </p:sp>
      <p:pic>
        <p:nvPicPr>
          <p:cNvPr id="3" name="图片 2">
            <a:extLst>
              <a:ext uri="{FF2B5EF4-FFF2-40B4-BE49-F238E27FC236}">
                <a16:creationId xmlns:a16="http://schemas.microsoft.com/office/drawing/2014/main" id="{ABA49572-2E56-47EC-99AC-7AC133E2EC0D}"/>
              </a:ext>
            </a:extLst>
          </p:cNvPr>
          <p:cNvPicPr>
            <a:picLocks noChangeAspect="1"/>
          </p:cNvPicPr>
          <p:nvPr/>
        </p:nvPicPr>
        <p:blipFill>
          <a:blip r:embed="rId2"/>
          <a:stretch>
            <a:fillRect/>
          </a:stretch>
        </p:blipFill>
        <p:spPr>
          <a:xfrm>
            <a:off x="1691680" y="1296648"/>
            <a:ext cx="5328592" cy="3746771"/>
          </a:xfrm>
          <a:prstGeom prst="rect">
            <a:avLst/>
          </a:prstGeom>
        </p:spPr>
      </p:pic>
      <p:pic>
        <p:nvPicPr>
          <p:cNvPr id="4" name="图片 3">
            <a:extLst>
              <a:ext uri="{FF2B5EF4-FFF2-40B4-BE49-F238E27FC236}">
                <a16:creationId xmlns:a16="http://schemas.microsoft.com/office/drawing/2014/main" id="{34820131-F0C7-49CA-AE60-49412D5FDD4D}"/>
              </a:ext>
            </a:extLst>
          </p:cNvPr>
          <p:cNvPicPr>
            <a:picLocks noChangeAspect="1"/>
          </p:cNvPicPr>
          <p:nvPr/>
        </p:nvPicPr>
        <p:blipFill>
          <a:blip r:embed="rId3"/>
          <a:stretch>
            <a:fillRect/>
          </a:stretch>
        </p:blipFill>
        <p:spPr>
          <a:xfrm>
            <a:off x="13454" y="3723878"/>
            <a:ext cx="1296701" cy="141962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scene3d>
            <a:camera prst="orthographicFront"/>
            <a:lightRig rig="threePt" dir="t"/>
          </a:scene3d>
          <a:sp3d>
            <a:bevelT/>
          </a:sp3d>
        </p:spPr>
        <p:style>
          <a:lnRef idx="0">
            <a:scrgbClr r="0" g="0" b="0"/>
          </a:lnRef>
          <a:fillRef idx="1003">
            <a:schemeClr val="dk2"/>
          </a:fillRef>
          <a:effectRef idx="0">
            <a:scrgbClr r="0" g="0" b="0"/>
          </a:effectRef>
          <a:fontRef idx="major"/>
        </p:style>
        <p:txBody>
          <a:bodyPr/>
          <a:lstStyle/>
          <a:p>
            <a:r>
              <a:rPr lang="zh-CN" altLang="en-US" sz="1500" b="1" dirty="0">
                <a:solidFill>
                  <a:srgbClr val="FFC000"/>
                </a:solidFill>
                <a:latin typeface="微软雅黑" panose="020B0503020204020204" pitchFamily="34" charset="-122"/>
                <a:ea typeface="微软雅黑" panose="020B0503020204020204" pitchFamily="34" charset="-122"/>
              </a:rPr>
              <a:t>任务导入</a:t>
            </a:r>
            <a:endParaRPr lang="en-US" altLang="zh-CN" sz="1500" b="1" dirty="0">
              <a:solidFill>
                <a:srgbClr val="FFC000"/>
              </a:solidFill>
              <a:latin typeface="微软雅黑" panose="020B0503020204020204" pitchFamily="34" charset="-122"/>
              <a:ea typeface="微软雅黑" panose="020B0503020204020204" pitchFamily="34" charset="-122"/>
            </a:endParaRPr>
          </a:p>
        </p:txBody>
      </p:sp>
      <p:sp>
        <p:nvSpPr>
          <p:cNvPr id="35" name="Rectangle 2"/>
          <p:cNvSpPr txBox="1">
            <a:spLocks noChangeArrowheads="1"/>
          </p:cNvSpPr>
          <p:nvPr/>
        </p:nvSpPr>
        <p:spPr bwMode="gray">
          <a:xfrm>
            <a:off x="4229100" y="195580"/>
            <a:ext cx="104267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任务实施</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7" name="Rectangle 2"/>
          <p:cNvSpPr txBox="1">
            <a:spLocks noChangeArrowheads="1"/>
          </p:cNvSpPr>
          <p:nvPr/>
        </p:nvSpPr>
        <p:spPr bwMode="gray">
          <a:xfrm>
            <a:off x="6444615" y="195580"/>
            <a:ext cx="100139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拓展学习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38" name="Rectangle 2"/>
          <p:cNvSpPr txBox="1">
            <a:spLocks noChangeArrowheads="1"/>
          </p:cNvSpPr>
          <p:nvPr/>
        </p:nvSpPr>
        <p:spPr bwMode="gray">
          <a:xfrm>
            <a:off x="7526020" y="195580"/>
            <a:ext cx="126301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latin typeface="微软雅黑" panose="020B0503020204020204" pitchFamily="34" charset="-122"/>
                <a:ea typeface="微软雅黑" panose="020B0503020204020204" pitchFamily="34" charset="-122"/>
              </a:rPr>
              <a:t> </a:t>
            </a:r>
            <a:r>
              <a:rPr lang="zh-CN" altLang="en-US" sz="1600" b="1" kern="0" dirty="0">
                <a:solidFill>
                  <a:srgbClr val="00B0F0"/>
                </a:solidFill>
                <a:latin typeface="微软雅黑" panose="020B0503020204020204" pitchFamily="34" charset="-122"/>
                <a:ea typeface="微软雅黑" panose="020B0503020204020204" pitchFamily="34" charset="-122"/>
              </a:rPr>
              <a:t>思考与练习</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9" name="Rectangle 2"/>
          <p:cNvSpPr txBox="1">
            <a:spLocks noChangeArrowheads="1"/>
          </p:cNvSpPr>
          <p:nvPr/>
        </p:nvSpPr>
        <p:spPr bwMode="gray">
          <a:xfrm>
            <a:off x="1985010" y="195580"/>
            <a:ext cx="105156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任务描述</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0" name="Rectangle 2"/>
          <p:cNvSpPr txBox="1">
            <a:spLocks noChangeArrowheads="1"/>
          </p:cNvSpPr>
          <p:nvPr/>
        </p:nvSpPr>
        <p:spPr bwMode="gray">
          <a:xfrm>
            <a:off x="3133090" y="189230"/>
            <a:ext cx="999490"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知识准备</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148064" y="1412482"/>
            <a:ext cx="3280931" cy="1462901"/>
          </a:xfrm>
          <a:prstGeom prst="rect">
            <a:avLst/>
          </a:prstGeom>
          <a:noFill/>
        </p:spPr>
        <p:txBody>
          <a:bodyPr wrap="square">
            <a:spAutoFit/>
          </a:bodyPr>
          <a:lstStyle/>
          <a:p>
            <a:pPr indent="266700" algn="just">
              <a:lnSpc>
                <a:spcPct val="115000"/>
              </a:lnSpc>
            </a:pPr>
            <a:r>
              <a:rPr lang="en-US" altLang="zh-CN" sz="2000" kern="100" dirty="0">
                <a:solidFill>
                  <a:srgbClr val="000000"/>
                </a:solidFill>
                <a:effectLst/>
                <a:latin typeface="宋体" panose="02010600030101010101" pitchFamily="2" charset="-122"/>
                <a:ea typeface="宋体" panose="02010600030101010101" pitchFamily="2" charset="-122"/>
                <a:cs typeface="华文宋体" panose="02010600040101010101" charset="-122"/>
              </a:rPr>
              <a:t>1.  </a:t>
            </a:r>
            <a:r>
              <a:rPr lang="zh-CN" altLang="en-US" sz="2000" kern="100" dirty="0">
                <a:solidFill>
                  <a:srgbClr val="000000"/>
                </a:solidFill>
                <a:effectLst/>
                <a:latin typeface="宋体" panose="02010600030101010101" pitchFamily="2" charset="-122"/>
                <a:ea typeface="宋体" panose="02010600030101010101" pitchFamily="2" charset="-122"/>
                <a:cs typeface="华文宋体" panose="02010600040101010101" charset="-122"/>
              </a:rPr>
              <a:t>认</a:t>
            </a:r>
            <a:r>
              <a:rPr lang="zh-CN" altLang="zh-CN" sz="2000" kern="100" dirty="0">
                <a:solidFill>
                  <a:srgbClr val="000000"/>
                </a:solidFill>
                <a:effectLst/>
                <a:latin typeface="宋体" panose="02010600030101010101" pitchFamily="2" charset="-122"/>
                <a:ea typeface="宋体" panose="02010600030101010101" pitchFamily="2" charset="-122"/>
                <a:cs typeface="华文宋体" panose="02010600040101010101" charset="-122"/>
              </a:rPr>
              <a:t>识螺纹轴类零件特征</a:t>
            </a:r>
          </a:p>
          <a:p>
            <a:pPr indent="266700" algn="just">
              <a:lnSpc>
                <a:spcPct val="115000"/>
              </a:lnSpc>
            </a:pPr>
            <a:r>
              <a:rPr lang="en-US" altLang="zh-CN" sz="2000" kern="100" dirty="0">
                <a:solidFill>
                  <a:srgbClr val="000000"/>
                </a:solidFill>
                <a:effectLst/>
                <a:latin typeface="宋体" panose="02010600030101010101" pitchFamily="2" charset="-122"/>
                <a:ea typeface="宋体" panose="02010600030101010101" pitchFamily="2" charset="-122"/>
                <a:cs typeface="华文宋体" panose="02010600040101010101" charset="-122"/>
              </a:rPr>
              <a:t>2. </a:t>
            </a:r>
            <a:r>
              <a:rPr lang="zh-CN" altLang="en-US" sz="2000" kern="100" dirty="0">
                <a:solidFill>
                  <a:srgbClr val="000000"/>
                </a:solidFill>
                <a:latin typeface="宋体" panose="02010600030101010101" pitchFamily="2" charset="-122"/>
                <a:ea typeface="宋体" panose="02010600030101010101" pitchFamily="2" charset="-122"/>
                <a:cs typeface="华文宋体" panose="02010600040101010101" charset="-122"/>
              </a:rPr>
              <a:t>思考工艺制定、程序编制、零件加工？</a:t>
            </a:r>
            <a:endParaRPr lang="zh-CN" altLang="en-US" sz="2000" kern="100" dirty="0">
              <a:solidFill>
                <a:srgbClr val="000000"/>
              </a:solidFill>
              <a:effectLst/>
              <a:latin typeface="宋体" panose="02010600030101010101" pitchFamily="2" charset="-122"/>
              <a:ea typeface="宋体" panose="02010600030101010101" pitchFamily="2" charset="-122"/>
              <a:cs typeface="华文宋体" panose="02010600040101010101" charset="-122"/>
            </a:endParaRPr>
          </a:p>
        </p:txBody>
      </p:sp>
      <p:sp>
        <p:nvSpPr>
          <p:cNvPr id="2" name="Rectangle 2"/>
          <p:cNvSpPr txBox="1">
            <a:spLocks noChangeArrowheads="1"/>
          </p:cNvSpPr>
          <p:nvPr/>
        </p:nvSpPr>
        <p:spPr bwMode="gray">
          <a:xfrm>
            <a:off x="5364480" y="195580"/>
            <a:ext cx="1000125" cy="365760"/>
          </a:xfrm>
          <a:prstGeom prst="rect">
            <a:avLst/>
          </a:prstGeom>
          <a:ln w="9525">
            <a:noFill/>
            <a:miter lim="800000"/>
          </a:ln>
          <a:scene3d>
            <a:camera prst="orthographicFront"/>
            <a:lightRig rig="threePt" dir="t"/>
          </a:scene3d>
          <a:sp3d>
            <a:bevelT/>
          </a:sp3d>
        </p:spPr>
        <p:style>
          <a:lnRef idx="0">
            <a:scrgbClr r="0" g="0" b="0"/>
          </a:lnRef>
          <a:fillRef idx="1003">
            <a:schemeClr val="dk2"/>
          </a:fillRef>
          <a:effectRef idx="0">
            <a:scrgbClr r="0" g="0" b="0"/>
          </a:effectRef>
          <a:fontRef idx="major"/>
        </p:style>
        <p:txBody>
          <a:bodyPr vert="horz" wrap="square" lIns="91440" tIns="45720" rIns="91440" bIns="45720" numCol="1" anchor="ctr" anchorCtr="0" compatLnSpc="1"/>
          <a:lst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mj-lt"/>
                <a:ea typeface="+mj-ea"/>
                <a:cs typeface="+mj-cs"/>
              </a:defRPr>
            </a:lvl2pPr>
            <a:lvl3pPr algn="l" rtl="0" fontAlgn="base">
              <a:spcBef>
                <a:spcPct val="0"/>
              </a:spcBef>
              <a:spcAft>
                <a:spcPct val="0"/>
              </a:spcAft>
              <a:defRPr sz="3200">
                <a:solidFill>
                  <a:schemeClr val="bg1"/>
                </a:solidFill>
                <a:latin typeface="+mj-lt"/>
                <a:ea typeface="+mj-ea"/>
                <a:cs typeface="+mj-cs"/>
              </a:defRPr>
            </a:lvl3pPr>
            <a:lvl4pPr algn="l" rtl="0" fontAlgn="base">
              <a:spcBef>
                <a:spcPct val="0"/>
              </a:spcBef>
              <a:spcAft>
                <a:spcPct val="0"/>
              </a:spcAft>
              <a:defRPr sz="3200">
                <a:solidFill>
                  <a:schemeClr val="bg1"/>
                </a:solidFill>
                <a:latin typeface="+mj-lt"/>
                <a:ea typeface="+mj-ea"/>
                <a:cs typeface="+mj-cs"/>
              </a:defRPr>
            </a:lvl4pPr>
            <a:lvl5pPr algn="l" rtl="0" fontAlgn="base">
              <a:spcBef>
                <a:spcPct val="0"/>
              </a:spcBef>
              <a:spcAft>
                <a:spcPct val="0"/>
              </a:spcAft>
              <a:defRPr sz="3200">
                <a:solidFill>
                  <a:schemeClr val="bg1"/>
                </a:solidFill>
                <a:latin typeface="+mj-lt"/>
                <a:ea typeface="+mj-ea"/>
                <a:cs typeface="+mj-cs"/>
              </a:defRPr>
            </a:lvl5pPr>
            <a:lvl6pPr marL="457200" algn="l" rtl="0" fontAlgn="base">
              <a:spcBef>
                <a:spcPct val="0"/>
              </a:spcBef>
              <a:spcAft>
                <a:spcPct val="0"/>
              </a:spcAft>
              <a:defRPr sz="3200">
                <a:solidFill>
                  <a:schemeClr val="bg1"/>
                </a:solidFill>
                <a:latin typeface="+mj-lt"/>
                <a:ea typeface="+mj-ea"/>
                <a:cs typeface="+mj-cs"/>
              </a:defRPr>
            </a:lvl6pPr>
            <a:lvl7pPr marL="914400" algn="l" rtl="0" fontAlgn="base">
              <a:spcBef>
                <a:spcPct val="0"/>
              </a:spcBef>
              <a:spcAft>
                <a:spcPct val="0"/>
              </a:spcAft>
              <a:defRPr sz="3200">
                <a:solidFill>
                  <a:schemeClr val="bg1"/>
                </a:solidFill>
                <a:latin typeface="+mj-lt"/>
                <a:ea typeface="+mj-ea"/>
                <a:cs typeface="+mj-cs"/>
              </a:defRPr>
            </a:lvl7pPr>
            <a:lvl8pPr marL="1371600" algn="l" rtl="0" fontAlgn="base">
              <a:spcBef>
                <a:spcPct val="0"/>
              </a:spcBef>
              <a:spcAft>
                <a:spcPct val="0"/>
              </a:spcAft>
              <a:defRPr sz="3200">
                <a:solidFill>
                  <a:schemeClr val="bg1"/>
                </a:solidFill>
                <a:latin typeface="+mj-lt"/>
                <a:ea typeface="+mj-ea"/>
                <a:cs typeface="+mj-cs"/>
              </a:defRPr>
            </a:lvl8pPr>
            <a:lvl9pPr marL="1828800" algn="l" rtl="0" fontAlgn="base">
              <a:spcBef>
                <a:spcPct val="0"/>
              </a:spcBef>
              <a:spcAft>
                <a:spcPct val="0"/>
              </a:spcAft>
              <a:defRPr sz="3200">
                <a:solidFill>
                  <a:schemeClr val="bg1"/>
                </a:solidFill>
                <a:latin typeface="+mj-lt"/>
                <a:ea typeface="+mj-ea"/>
                <a:cs typeface="+mj-cs"/>
              </a:defRPr>
            </a:lvl9pPr>
          </a:lstStyle>
          <a:p>
            <a:r>
              <a:rPr lang="zh-CN" altLang="en-US" sz="1600" b="1" kern="0" dirty="0">
                <a:solidFill>
                  <a:srgbClr val="00B0F0"/>
                </a:solidFill>
                <a:latin typeface="微软雅黑" panose="020B0503020204020204" pitchFamily="34" charset="-122"/>
                <a:ea typeface="微软雅黑" panose="020B0503020204020204" pitchFamily="34" charset="-122"/>
              </a:rPr>
              <a:t>任务评价</a:t>
            </a:r>
            <a:endParaRPr lang="en-US" altLang="zh-CN" sz="1600" b="1" kern="0" dirty="0">
              <a:solidFill>
                <a:srgbClr val="00B0F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95F1DAD-31BC-45D3-A4D9-1E5E7B2B1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1449318"/>
            <a:ext cx="2553970" cy="2283617"/>
          </a:xfrm>
          <a:prstGeom prst="rect">
            <a:avLst/>
          </a:prstGeom>
        </p:spPr>
      </p:pic>
      <p:pic>
        <p:nvPicPr>
          <p:cNvPr id="13" name="图片 12">
            <a:extLst>
              <a:ext uri="{FF2B5EF4-FFF2-40B4-BE49-F238E27FC236}">
                <a16:creationId xmlns:a16="http://schemas.microsoft.com/office/drawing/2014/main" id="{921A39AD-8DB3-4109-84E5-78357F744EE5}"/>
              </a:ext>
            </a:extLst>
          </p:cNvPr>
          <p:cNvPicPr>
            <a:picLocks noChangeAspect="1"/>
          </p:cNvPicPr>
          <p:nvPr/>
        </p:nvPicPr>
        <p:blipFill>
          <a:blip r:embed="rId4"/>
          <a:stretch>
            <a:fillRect/>
          </a:stretch>
        </p:blipFill>
        <p:spPr>
          <a:xfrm>
            <a:off x="20990" y="2875383"/>
            <a:ext cx="1937350" cy="226811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72225" y="1635760"/>
            <a:ext cx="2505075" cy="953135"/>
          </a:xfrm>
          <a:prstGeom prst="rect">
            <a:avLst/>
          </a:prstGeom>
        </p:spPr>
        <p:txBody>
          <a:bodyPr wrap="square">
            <a:spAutoFit/>
          </a:bodyPr>
          <a:lstStyle/>
          <a:p>
            <a:r>
              <a:rPr lang="zh-CN" altLang="en-US" sz="1400">
                <a:solidFill>
                  <a:srgbClr val="000000"/>
                </a:solidFill>
                <a:latin typeface="华文宋体" panose="02010600040101010101" charset="-122"/>
                <a:ea typeface="华文宋体" panose="02010600040101010101" charset="-122"/>
                <a:cs typeface="华文宋体" panose="02010600040101010101" charset="-122"/>
              </a:rPr>
              <a:t>已知毛坯尺寸为 </a:t>
            </a:r>
            <a:r>
              <a:rPr lang="en-US" altLang="zh-CN" sz="1400">
                <a:solidFill>
                  <a:srgbClr val="000000"/>
                </a:solidFill>
                <a:latin typeface="华文宋体" panose="02010600040101010101" charset="-122"/>
                <a:ea typeface="华文宋体" panose="02010600040101010101" charset="-122"/>
                <a:cs typeface="华文宋体" panose="02010600040101010101" charset="-122"/>
              </a:rPr>
              <a:t>ϕ50×100,</a:t>
            </a:r>
            <a:r>
              <a:rPr lang="zh-CN" altLang="en-US" sz="1400">
                <a:solidFill>
                  <a:srgbClr val="000000"/>
                </a:solidFill>
                <a:latin typeface="华文宋体" panose="02010600040101010101" charset="-122"/>
                <a:ea typeface="华文宋体" panose="02010600040101010101" charset="-122"/>
                <a:cs typeface="华文宋体" panose="02010600040101010101" charset="-122"/>
              </a:rPr>
              <a:t> </a:t>
            </a:r>
          </a:p>
          <a:p>
            <a:r>
              <a:rPr lang="zh-CN" altLang="en-US" sz="1400">
                <a:solidFill>
                  <a:srgbClr val="000000"/>
                </a:solidFill>
                <a:latin typeface="华文宋体" panose="02010600040101010101" charset="-122"/>
                <a:ea typeface="华文宋体" panose="02010600040101010101" charset="-122"/>
                <a:cs typeface="华文宋体" panose="02010600040101010101" charset="-122"/>
              </a:rPr>
              <a:t>选择合适的刀具及走刀路线</a:t>
            </a:r>
            <a:r>
              <a:rPr lang="en-US" altLang="zh-CN" sz="1400">
                <a:solidFill>
                  <a:srgbClr val="000000"/>
                </a:solidFill>
                <a:latin typeface="华文宋体" panose="02010600040101010101" charset="-122"/>
                <a:ea typeface="华文宋体" panose="02010600040101010101" charset="-122"/>
                <a:cs typeface="华文宋体" panose="02010600040101010101" charset="-122"/>
              </a:rPr>
              <a:t>,</a:t>
            </a:r>
            <a:r>
              <a:rPr lang="zh-CN" altLang="en-US" sz="1400">
                <a:solidFill>
                  <a:srgbClr val="000000"/>
                </a:solidFill>
                <a:latin typeface="华文宋体" panose="02010600040101010101" charset="-122"/>
                <a:ea typeface="华文宋体" panose="02010600040101010101" charset="-122"/>
                <a:cs typeface="华文宋体" panose="02010600040101010101" charset="-122"/>
              </a:rPr>
              <a:t>确定工艺参数</a:t>
            </a:r>
            <a:r>
              <a:rPr lang="en-US" altLang="zh-CN" sz="1400">
                <a:solidFill>
                  <a:srgbClr val="000000"/>
                </a:solidFill>
                <a:latin typeface="华文宋体" panose="02010600040101010101" charset="-122"/>
                <a:ea typeface="华文宋体" panose="02010600040101010101" charset="-122"/>
                <a:cs typeface="华文宋体" panose="02010600040101010101" charset="-122"/>
              </a:rPr>
              <a:t>,</a:t>
            </a:r>
            <a:r>
              <a:rPr lang="zh-CN" altLang="en-US" sz="1400">
                <a:solidFill>
                  <a:srgbClr val="000000"/>
                </a:solidFill>
                <a:latin typeface="华文宋体" panose="02010600040101010101" charset="-122"/>
                <a:ea typeface="华文宋体" panose="02010600040101010101" charset="-122"/>
                <a:cs typeface="华文宋体" panose="02010600040101010101" charset="-122"/>
              </a:rPr>
              <a:t>编写零件加工程序</a:t>
            </a:r>
            <a:r>
              <a:rPr lang="en-US" altLang="zh-CN" sz="1400">
                <a:solidFill>
                  <a:srgbClr val="000000"/>
                </a:solidFill>
                <a:latin typeface="华文宋体" panose="02010600040101010101" charset="-122"/>
                <a:ea typeface="华文宋体" panose="02010600040101010101" charset="-122"/>
                <a:cs typeface="华文宋体" panose="02010600040101010101" charset="-122"/>
              </a:rPr>
              <a:t>,</a:t>
            </a:r>
            <a:r>
              <a:rPr lang="zh-CN" altLang="en-US" sz="1400">
                <a:solidFill>
                  <a:srgbClr val="000000"/>
                </a:solidFill>
                <a:latin typeface="华文宋体" panose="02010600040101010101" charset="-122"/>
                <a:ea typeface="华文宋体" panose="02010600040101010101" charset="-122"/>
                <a:cs typeface="华文宋体" panose="02010600040101010101" charset="-122"/>
              </a:rPr>
              <a:t>完成零件加工与检测。</a:t>
            </a:r>
          </a:p>
        </p:txBody>
      </p:sp>
      <p:pic>
        <p:nvPicPr>
          <p:cNvPr id="2" name="图片 1"/>
          <p:cNvPicPr>
            <a:picLocks noChangeAspect="1"/>
          </p:cNvPicPr>
          <p:nvPr/>
        </p:nvPicPr>
        <p:blipFill>
          <a:blip r:embed="rId3"/>
          <a:stretch>
            <a:fillRect/>
          </a:stretch>
        </p:blipFill>
        <p:spPr>
          <a:xfrm>
            <a:off x="827405" y="843280"/>
            <a:ext cx="5512435" cy="38392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59632" y="677419"/>
            <a:ext cx="6873240" cy="339324"/>
          </a:xfrm>
          <a:prstGeom prst="rect">
            <a:avLst/>
          </a:prstGeom>
          <a:noFill/>
        </p:spPr>
        <p:txBody>
          <a:bodyPr wrap="square">
            <a:spAutoFit/>
          </a:bodyPr>
          <a:lstStyle/>
          <a:p>
            <a:pPr indent="267970" algn="just">
              <a:lnSpc>
                <a:spcPct val="115000"/>
              </a:lnSpc>
            </a:pPr>
            <a:r>
              <a:rPr lang="zh-CN" altLang="en-US" sz="1600" b="1" kern="100" dirty="0">
                <a:latin typeface="宋体" panose="02010600030101010101" pitchFamily="2" charset="-122"/>
                <a:ea typeface="宋体" panose="02010600030101010101" pitchFamily="2" charset="-122"/>
                <a:cs typeface="华文宋体" panose="02010600040101010101" charset="-122"/>
              </a:rPr>
              <a:t>一、</a:t>
            </a:r>
            <a:r>
              <a:rPr lang="en-US" altLang="zh-CN" sz="1600" b="1" kern="100" dirty="0">
                <a:effectLst/>
                <a:latin typeface="宋体" panose="02010600030101010101" pitchFamily="2" charset="-122"/>
                <a:ea typeface="宋体" panose="02010600030101010101" pitchFamily="2" charset="-122"/>
                <a:cs typeface="华文宋体" panose="02010600040101010101" charset="-122"/>
              </a:rPr>
              <a:t> </a:t>
            </a:r>
            <a:r>
              <a:rPr lang="zh-CN" altLang="en-US" sz="1600" kern="100" dirty="0">
                <a:effectLst/>
                <a:latin typeface="宋体" panose="02010600030101010101" pitchFamily="2" charset="-122"/>
                <a:ea typeface="宋体" panose="02010600030101010101" pitchFamily="2" charset="-122"/>
                <a:cs typeface="华文宋体" panose="02010600040101010101" charset="-122"/>
              </a:rPr>
              <a:t>机械加工工艺</a:t>
            </a:r>
          </a:p>
        </p:txBody>
      </p:sp>
      <p:sp>
        <p:nvSpPr>
          <p:cNvPr id="4" name="文本框 3"/>
          <p:cNvSpPr txBox="1"/>
          <p:nvPr/>
        </p:nvSpPr>
        <p:spPr>
          <a:xfrm>
            <a:off x="1507975" y="1009697"/>
            <a:ext cx="3960440" cy="3456384"/>
          </a:xfrm>
          <a:prstGeom prst="rect">
            <a:avLst/>
          </a:prstGeom>
          <a:noFill/>
        </p:spPr>
        <p:txBody>
          <a:bodyPr wrap="square" rtlCol="0" anchor="t">
            <a:noAutofit/>
          </a:bodyPr>
          <a:lstStyle/>
          <a:p>
            <a:r>
              <a:rPr lang="zh-CN" altLang="en-US" sz="1400" dirty="0">
                <a:solidFill>
                  <a:schemeClr val="tx1"/>
                </a:solidFill>
                <a:uFillTx/>
                <a:latin typeface="宋体" panose="02010600030101010101" pitchFamily="2" charset="-122"/>
                <a:ea typeface="宋体" panose="02010600030101010101" pitchFamily="2" charset="-122"/>
              </a:rPr>
              <a:t>（一）基本概念</a:t>
            </a:r>
            <a:endParaRPr lang="en-US" altLang="zh-CN" sz="1400" dirty="0">
              <a:solidFill>
                <a:schemeClr val="tx1"/>
              </a:solidFill>
              <a:uFillTx/>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1.</a:t>
            </a:r>
            <a:r>
              <a:rPr lang="zh-CN" altLang="en-US" sz="1400" dirty="0">
                <a:solidFill>
                  <a:srgbClr val="FF0000"/>
                </a:solidFill>
                <a:uFillTx/>
                <a:latin typeface="宋体" panose="02010600030101010101" pitchFamily="2" charset="-122"/>
                <a:ea typeface="宋体" panose="02010600030101010101" pitchFamily="2" charset="-122"/>
              </a:rPr>
              <a:t>生产过程</a:t>
            </a:r>
          </a:p>
          <a:p>
            <a:pPr marL="0" indent="0" eaLnBrk="1" latinLnBrk="0" hangingPunct="1">
              <a:lnSpc>
                <a:spcPct val="150000"/>
              </a:lnSpc>
            </a:pPr>
            <a:r>
              <a:rPr lang="zh-CN" altLang="en-US" sz="1400" dirty="0">
                <a:solidFill>
                  <a:schemeClr val="tx1"/>
                </a:solidFill>
                <a:uFillTx/>
                <a:latin typeface="宋体" panose="02010600030101010101" pitchFamily="2" charset="-122"/>
                <a:ea typeface="宋体" panose="02010600030101010101" pitchFamily="2" charset="-122"/>
              </a:rPr>
              <a:t>生产过程是指将原材料转变为成品的全过程。</a:t>
            </a:r>
          </a:p>
          <a:p>
            <a:pPr marL="0" indent="0" eaLnBrk="1" latinLnBrk="0" hangingPunct="1">
              <a:lnSpc>
                <a:spcPct val="150000"/>
              </a:lnSpc>
            </a:pPr>
            <a:r>
              <a:rPr lang="en-US" altLang="zh-CN" sz="1400" dirty="0">
                <a:latin typeface="宋体" panose="02010600030101010101" pitchFamily="2" charset="-122"/>
                <a:ea typeface="宋体" panose="02010600030101010101" pitchFamily="2" charset="-122"/>
                <a:sym typeface="+mn-ea"/>
              </a:rPr>
              <a:t>2.</a:t>
            </a:r>
            <a:r>
              <a:rPr lang="zh-CN" altLang="en-US" sz="1400" dirty="0">
                <a:solidFill>
                  <a:srgbClr val="FF0000"/>
                </a:solidFill>
                <a:uFillTx/>
                <a:latin typeface="宋体" panose="02010600030101010101" pitchFamily="2" charset="-122"/>
                <a:ea typeface="宋体" panose="02010600030101010101" pitchFamily="2" charset="-122"/>
              </a:rPr>
              <a:t>工艺过程</a:t>
            </a:r>
          </a:p>
          <a:p>
            <a:pPr>
              <a:lnSpc>
                <a:spcPct val="150000"/>
              </a:lnSpc>
            </a:pPr>
            <a:r>
              <a:rPr lang="en-US" altLang="zh-CN" sz="1400" dirty="0">
                <a:solidFill>
                  <a:schemeClr val="tx1"/>
                </a:solidFill>
                <a:uFillTx/>
                <a:latin typeface="宋体" panose="02010600030101010101" pitchFamily="2" charset="-122"/>
                <a:ea typeface="宋体" panose="02010600030101010101" pitchFamily="2" charset="-122"/>
              </a:rPr>
              <a:t>(1) </a:t>
            </a:r>
            <a:r>
              <a:rPr lang="zh-CN" altLang="en-US" sz="1400" dirty="0">
                <a:solidFill>
                  <a:srgbClr val="FF0000"/>
                </a:solidFill>
                <a:uFillTx/>
                <a:latin typeface="宋体" panose="02010600030101010101" pitchFamily="2" charset="-122"/>
                <a:ea typeface="宋体" panose="02010600030101010101" pitchFamily="2" charset="-122"/>
              </a:rPr>
              <a:t>工序</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凡是改变生产对象的形状、尺寸、相对位置和性质等</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使其成为成品或半成品的过程都称为工艺过程。</a:t>
            </a:r>
          </a:p>
          <a:p>
            <a:pPr marL="0" indent="0" eaLnBrk="1" latinLnBrk="0" hangingPunct="1">
              <a:lnSpc>
                <a:spcPct val="150000"/>
              </a:lnSpc>
            </a:pPr>
            <a:r>
              <a:rPr lang="en-US" altLang="zh-CN" sz="1400" dirty="0">
                <a:solidFill>
                  <a:schemeClr val="tx1"/>
                </a:solidFill>
                <a:uFillTx/>
                <a:latin typeface="宋体" panose="02010600030101010101" pitchFamily="2" charset="-122"/>
                <a:ea typeface="宋体" panose="02010600030101010101" pitchFamily="2" charset="-122"/>
              </a:rPr>
              <a:t>(2) </a:t>
            </a:r>
            <a:r>
              <a:rPr lang="zh-CN" altLang="en-US" sz="1400" dirty="0">
                <a:solidFill>
                  <a:srgbClr val="FF0000"/>
                </a:solidFill>
                <a:uFillTx/>
                <a:latin typeface="宋体" panose="02010600030101010101" pitchFamily="2" charset="-122"/>
                <a:ea typeface="宋体" panose="02010600030101010101" pitchFamily="2" charset="-122"/>
              </a:rPr>
              <a:t>安装</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工件经一次装夹后所完成的那部分工序。在一道工序中</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工件可能被装夹一次或多次</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才能完成加工。</a:t>
            </a:r>
          </a:p>
          <a:p>
            <a:pPr marL="0" indent="0" eaLnBrk="1" latinLnBrk="0" hangingPunct="1">
              <a:lnSpc>
                <a:spcPct val="150000"/>
              </a:lnSpc>
            </a:pPr>
            <a:r>
              <a:rPr lang="en-US" altLang="zh-CN" sz="1400" dirty="0">
                <a:solidFill>
                  <a:schemeClr val="tx1"/>
                </a:solidFill>
                <a:uFillTx/>
                <a:latin typeface="宋体" panose="02010600030101010101" pitchFamily="2" charset="-122"/>
                <a:ea typeface="宋体" panose="02010600030101010101" pitchFamily="2" charset="-122"/>
              </a:rPr>
              <a:t>(3) </a:t>
            </a:r>
            <a:r>
              <a:rPr lang="zh-CN" altLang="en-US" sz="1400" dirty="0">
                <a:solidFill>
                  <a:srgbClr val="FF0000"/>
                </a:solidFill>
                <a:uFillTx/>
                <a:latin typeface="宋体" panose="02010600030101010101" pitchFamily="2" charset="-122"/>
                <a:ea typeface="宋体" panose="02010600030101010101" pitchFamily="2" charset="-122"/>
              </a:rPr>
              <a:t>工位</a:t>
            </a:r>
            <a:r>
              <a:rPr lang="en-US" altLang="zh-CN" sz="1400" dirty="0">
                <a:solidFill>
                  <a:schemeClr val="tx1"/>
                </a:solidFill>
                <a:uFillTx/>
                <a:latin typeface="宋体" panose="02010600030101010101" pitchFamily="2" charset="-122"/>
                <a:ea typeface="宋体" panose="02010600030101010101" pitchFamily="2" charset="-122"/>
              </a:rPr>
              <a:t> </a:t>
            </a:r>
            <a:r>
              <a:rPr lang="zh-CN" altLang="en-US" sz="1400" dirty="0">
                <a:solidFill>
                  <a:schemeClr val="tx1"/>
                </a:solidFill>
                <a:uFillTx/>
                <a:latin typeface="宋体" panose="02010600030101010101" pitchFamily="2" charset="-122"/>
                <a:ea typeface="宋体" panose="02010600030101010101" pitchFamily="2" charset="-122"/>
              </a:rPr>
              <a:t>：为了完成一定的工序</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一次装夹工件后</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工件与夹具或设备的可动部分一起相对刀具或设备的固定部分所占据的每一个位置。</a:t>
            </a:r>
            <a:endParaRPr lang="en-US" altLang="zh-CN" sz="1400" dirty="0">
              <a:solidFill>
                <a:schemeClr val="tx1"/>
              </a:solidFill>
              <a:uFillTx/>
              <a:latin typeface="宋体" panose="02010600030101010101" pitchFamily="2" charset="-122"/>
              <a:ea typeface="宋体" panose="02010600030101010101" pitchFamily="2" charset="-122"/>
            </a:endParaRPr>
          </a:p>
          <a:p>
            <a:pPr marL="0" indent="0" eaLnBrk="1" latinLnBrk="0" hangingPunct="1">
              <a:lnSpc>
                <a:spcPct val="150000"/>
              </a:lnSpc>
            </a:pPr>
            <a:endParaRPr lang="en-US" altLang="zh-CN" sz="1200" dirty="0">
              <a:solidFill>
                <a:schemeClr val="tx1"/>
              </a:solidFill>
              <a:uFillTx/>
            </a:endParaRPr>
          </a:p>
        </p:txBody>
      </p:sp>
      <p:sp>
        <p:nvSpPr>
          <p:cNvPr id="5" name="文本框 4">
            <a:extLst>
              <a:ext uri="{FF2B5EF4-FFF2-40B4-BE49-F238E27FC236}">
                <a16:creationId xmlns:a16="http://schemas.microsoft.com/office/drawing/2014/main" id="{FA59BDA5-C4EE-4E64-BC90-BB32B8980046}"/>
              </a:ext>
            </a:extLst>
          </p:cNvPr>
          <p:cNvSpPr txBox="1"/>
          <p:nvPr/>
        </p:nvSpPr>
        <p:spPr>
          <a:xfrm>
            <a:off x="5360484" y="771550"/>
            <a:ext cx="2880320" cy="3456384"/>
          </a:xfrm>
          <a:prstGeom prst="rect">
            <a:avLst/>
          </a:prstGeom>
          <a:noFill/>
        </p:spPr>
        <p:txBody>
          <a:bodyPr wrap="square" rtlCol="0" anchor="t">
            <a:noAutofit/>
          </a:bodyPr>
          <a:lstStyle/>
          <a:p>
            <a:pPr>
              <a:lnSpc>
                <a:spcPct val="150000"/>
              </a:lnSpc>
            </a:pPr>
            <a:r>
              <a:rPr lang="en-US" altLang="zh-CN" sz="1400" dirty="0">
                <a:solidFill>
                  <a:schemeClr val="tx1"/>
                </a:solidFill>
                <a:uFillTx/>
                <a:latin typeface="宋体" panose="02010600030101010101" pitchFamily="2" charset="-122"/>
                <a:ea typeface="宋体" panose="02010600030101010101" pitchFamily="2" charset="-122"/>
              </a:rPr>
              <a:t>(4</a:t>
            </a:r>
            <a:r>
              <a:rPr lang="en-US" altLang="zh-CN" sz="1400" dirty="0">
                <a:uFillTx/>
                <a:latin typeface="宋体" panose="02010600030101010101" pitchFamily="2" charset="-122"/>
                <a:ea typeface="宋体" panose="02010600030101010101" pitchFamily="2" charset="-122"/>
              </a:rPr>
              <a:t>) </a:t>
            </a:r>
            <a:r>
              <a:rPr lang="zh-CN" altLang="en-US" sz="1400" dirty="0">
                <a:solidFill>
                  <a:srgbClr val="FF0000"/>
                </a:solidFill>
                <a:uFillTx/>
                <a:latin typeface="宋体" panose="02010600030101010101" pitchFamily="2" charset="-122"/>
                <a:ea typeface="宋体" panose="02010600030101010101" pitchFamily="2" charset="-122"/>
              </a:rPr>
              <a:t>工步</a:t>
            </a:r>
            <a:r>
              <a:rPr lang="zh-CN" altLang="en-US" sz="1400" dirty="0">
                <a:solidFill>
                  <a:schemeClr val="tx1"/>
                </a:solidFill>
                <a:uFillTx/>
                <a:latin typeface="宋体" panose="02010600030101010101" pitchFamily="2" charset="-122"/>
                <a:ea typeface="宋体" panose="02010600030101010101" pitchFamily="2" charset="-122"/>
              </a:rPr>
              <a:t>：在加工表面和加工工具不变的情况下</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所连续完成的那一部分工序内容称。划分工步的依据是加工表面和工具是否变化。</a:t>
            </a:r>
          </a:p>
          <a:p>
            <a:pPr marL="0" indent="0" eaLnBrk="1" latinLnBrk="0" hangingPunct="1">
              <a:lnSpc>
                <a:spcPct val="150000"/>
              </a:lnSpc>
            </a:pPr>
            <a:r>
              <a:rPr lang="en-US" altLang="zh-CN" sz="1400" dirty="0">
                <a:solidFill>
                  <a:schemeClr val="tx1"/>
                </a:solidFill>
                <a:uFillTx/>
                <a:latin typeface="宋体" panose="02010600030101010101" pitchFamily="2" charset="-122"/>
                <a:ea typeface="宋体" panose="02010600030101010101" pitchFamily="2" charset="-122"/>
              </a:rPr>
              <a:t> </a:t>
            </a:r>
          </a:p>
          <a:p>
            <a:pPr marL="0" indent="0" eaLnBrk="1" latinLnBrk="0" hangingPunct="1">
              <a:lnSpc>
                <a:spcPct val="150000"/>
              </a:lnSpc>
            </a:pPr>
            <a:r>
              <a:rPr lang="en-US" altLang="zh-CN" sz="1400" dirty="0">
                <a:solidFill>
                  <a:schemeClr val="tx1"/>
                </a:solidFill>
                <a:uFillTx/>
                <a:latin typeface="宋体" panose="02010600030101010101" pitchFamily="2" charset="-122"/>
                <a:ea typeface="宋体" panose="02010600030101010101" pitchFamily="2" charset="-122"/>
              </a:rPr>
              <a:t>(5) </a:t>
            </a:r>
            <a:r>
              <a:rPr lang="zh-CN" altLang="en-US" sz="1400" dirty="0">
                <a:solidFill>
                  <a:srgbClr val="FF0000"/>
                </a:solidFill>
                <a:uFillTx/>
                <a:latin typeface="宋体" panose="02010600030101010101" pitchFamily="2" charset="-122"/>
                <a:ea typeface="宋体" panose="02010600030101010101" pitchFamily="2" charset="-122"/>
              </a:rPr>
              <a:t>走刀</a:t>
            </a:r>
            <a:r>
              <a:rPr lang="zh-CN" altLang="en-US" sz="1400" dirty="0">
                <a:solidFill>
                  <a:schemeClr val="tx1"/>
                </a:solidFill>
                <a:uFillTx/>
                <a:latin typeface="宋体" panose="02010600030101010101" pitchFamily="2" charset="-122"/>
                <a:ea typeface="宋体" panose="02010600030101010101" pitchFamily="2" charset="-122"/>
              </a:rPr>
              <a:t>：在一个工步内</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若被加工表面需切去的金属层很厚</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就可分几次切削</a:t>
            </a:r>
            <a:r>
              <a:rPr lang="en-US" altLang="zh-CN" sz="1400" dirty="0">
                <a:solidFill>
                  <a:schemeClr val="tx1"/>
                </a:solidFill>
                <a:uFillTx/>
                <a:latin typeface="宋体" panose="02010600030101010101" pitchFamily="2" charset="-122"/>
                <a:ea typeface="宋体" panose="02010600030101010101" pitchFamily="2" charset="-122"/>
              </a:rPr>
              <a:t>,</a:t>
            </a:r>
            <a:r>
              <a:rPr lang="zh-CN" altLang="en-US" sz="1400" dirty="0">
                <a:solidFill>
                  <a:schemeClr val="tx1"/>
                </a:solidFill>
                <a:uFillTx/>
                <a:latin typeface="宋体" panose="02010600030101010101" pitchFamily="2" charset="-122"/>
                <a:ea typeface="宋体" panose="02010600030101010101" pitchFamily="2" charset="-122"/>
              </a:rPr>
              <a:t>每切削一次为一次走刀。</a:t>
            </a:r>
          </a:p>
        </p:txBody>
      </p:sp>
      <p:sp>
        <p:nvSpPr>
          <p:cNvPr id="2" name="文本框 1">
            <a:extLst>
              <a:ext uri="{FF2B5EF4-FFF2-40B4-BE49-F238E27FC236}">
                <a16:creationId xmlns:a16="http://schemas.microsoft.com/office/drawing/2014/main" id="{B2BB150F-1ED4-407C-8488-0DBF69BA794D}"/>
              </a:ext>
            </a:extLst>
          </p:cNvPr>
          <p:cNvSpPr txBox="1"/>
          <p:nvPr/>
        </p:nvSpPr>
        <p:spPr>
          <a:xfrm>
            <a:off x="5470298" y="3823788"/>
            <a:ext cx="2660692" cy="523220"/>
          </a:xfrm>
          <a:prstGeom prst="rect">
            <a:avLst/>
          </a:prstGeom>
          <a:noFill/>
        </p:spPr>
        <p:txBody>
          <a:bodyPr wrap="square" rtlCol="0">
            <a:spAutoFit/>
          </a:bodyPr>
          <a:lstStyle/>
          <a:p>
            <a:r>
              <a:rPr lang="en-US" altLang="zh-CN" sz="1400" dirty="0">
                <a:latin typeface="宋体" panose="02010600030101010101" pitchFamily="2" charset="-122"/>
                <a:ea typeface="宋体" panose="02010600030101010101" pitchFamily="2" charset="-122"/>
              </a:rPr>
              <a:t>3.</a:t>
            </a:r>
            <a:r>
              <a:rPr lang="zh-CN" altLang="en-US" sz="1400" dirty="0">
                <a:solidFill>
                  <a:srgbClr val="FF0000"/>
                </a:solidFill>
                <a:latin typeface="宋体" panose="02010600030101010101" pitchFamily="2" charset="-122"/>
                <a:ea typeface="宋体" panose="02010600030101010101" pitchFamily="2" charset="-122"/>
              </a:rPr>
              <a:t>生产纲领</a:t>
            </a:r>
            <a:endParaRPr lang="en-US" altLang="zh-CN" sz="1400" dirty="0">
              <a:solidFill>
                <a:srgbClr val="FF0000"/>
              </a:solidFill>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4.</a:t>
            </a:r>
            <a:r>
              <a:rPr lang="zh-CN" altLang="en-US" sz="1400" dirty="0">
                <a:solidFill>
                  <a:srgbClr val="FF0000"/>
                </a:solidFill>
                <a:latin typeface="宋体" panose="02010600030101010101" pitchFamily="2" charset="-122"/>
                <a:ea typeface="宋体" panose="02010600030101010101" pitchFamily="2" charset="-122"/>
              </a:rPr>
              <a:t>生产类型其工艺特征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23728" y="843558"/>
            <a:ext cx="6873240" cy="339324"/>
          </a:xfrm>
          <a:prstGeom prst="rect">
            <a:avLst/>
          </a:prstGeom>
          <a:noFill/>
        </p:spPr>
        <p:txBody>
          <a:bodyPr wrap="square">
            <a:spAutoFit/>
          </a:bodyPr>
          <a:lstStyle/>
          <a:p>
            <a:pPr indent="267970" algn="just">
              <a:lnSpc>
                <a:spcPct val="115000"/>
              </a:lnSpc>
            </a:pPr>
            <a:r>
              <a:rPr lang="zh-CN" altLang="en-US" sz="1600" b="1" kern="100" dirty="0">
                <a:latin typeface="宋体" panose="02010600030101010101" pitchFamily="2" charset="-122"/>
                <a:ea typeface="宋体" panose="02010600030101010101" pitchFamily="2" charset="-122"/>
                <a:cs typeface="华文宋体" panose="02010600040101010101" charset="-122"/>
              </a:rPr>
              <a:t>一、</a:t>
            </a:r>
            <a:r>
              <a:rPr lang="zh-CN" altLang="en-US" sz="1600" kern="100" dirty="0">
                <a:effectLst/>
                <a:latin typeface="宋体" panose="02010600030101010101" pitchFamily="2" charset="-122"/>
                <a:ea typeface="宋体" panose="02010600030101010101" pitchFamily="2" charset="-122"/>
                <a:cs typeface="华文宋体" panose="02010600040101010101" charset="-122"/>
              </a:rPr>
              <a:t>机械加工工艺</a:t>
            </a:r>
          </a:p>
        </p:txBody>
      </p:sp>
      <p:sp>
        <p:nvSpPr>
          <p:cNvPr id="6" name="文本框 5"/>
          <p:cNvSpPr txBox="1"/>
          <p:nvPr/>
        </p:nvSpPr>
        <p:spPr>
          <a:xfrm>
            <a:off x="2411760" y="1275606"/>
            <a:ext cx="5616624" cy="3527441"/>
          </a:xfrm>
          <a:prstGeom prst="rect">
            <a:avLst/>
          </a:prstGeom>
        </p:spPr>
        <p:txBody>
          <a:bodyPr wrap="square">
            <a:spAutoFit/>
          </a:bodyPr>
          <a:lstStyle/>
          <a:p>
            <a:pPr marL="0" indent="0" algn="just" defTabSz="266700">
              <a:lnSpc>
                <a:spcPts val="1800"/>
              </a:lnSpc>
              <a:spcBef>
                <a:spcPct val="0"/>
              </a:spcBef>
              <a:spcAft>
                <a:spcPct val="0"/>
              </a:spcAft>
            </a:pPr>
            <a:r>
              <a:rPr lang="zh-CN" altLang="en-US" sz="1400" dirty="0">
                <a:latin typeface="宋体" panose="02010600030101010101" pitchFamily="2" charset="-122"/>
                <a:ea typeface="宋体" panose="02010600030101010101" pitchFamily="2" charset="-122"/>
                <a:cs typeface="华文宋体" panose="02010600040101010101" charset="-122"/>
              </a:rPr>
              <a:t>（二）划分工序</a:t>
            </a:r>
            <a:endParaRPr lang="en-US" altLang="zh-CN" sz="1400" dirty="0">
              <a:latin typeface="宋体" panose="02010600030101010101" pitchFamily="2" charset="-122"/>
              <a:ea typeface="宋体" panose="02010600030101010101" pitchFamily="2" charset="-122"/>
              <a:cs typeface="华文宋体" panose="02010600040101010101" charset="-122"/>
            </a:endParaRPr>
          </a:p>
          <a:p>
            <a:pPr marL="0" indent="0" algn="just" defTabSz="266700">
              <a:lnSpc>
                <a:spcPts val="1800"/>
              </a:lnSpc>
              <a:spcBef>
                <a:spcPct val="0"/>
              </a:spcBef>
              <a:spcAft>
                <a:spcPct val="0"/>
              </a:spcAft>
            </a:pPr>
            <a:r>
              <a:rPr lang="en-US" altLang="zh-CN" sz="1400" dirty="0">
                <a:solidFill>
                  <a:srgbClr val="FF0000"/>
                </a:solidFill>
                <a:latin typeface="宋体" panose="02010600030101010101" pitchFamily="2" charset="-122"/>
                <a:ea typeface="宋体" panose="02010600030101010101" pitchFamily="2" charset="-122"/>
                <a:cs typeface="华文宋体" panose="02010600040101010101" charset="-122"/>
              </a:rPr>
              <a:t>1.</a:t>
            </a:r>
            <a:r>
              <a:rPr lang="zh-CN" sz="1400" dirty="0">
                <a:solidFill>
                  <a:srgbClr val="FF0000"/>
                </a:solidFill>
                <a:latin typeface="宋体" panose="02010600030101010101" pitchFamily="2" charset="-122"/>
                <a:ea typeface="宋体" panose="02010600030101010101" pitchFamily="2" charset="-122"/>
                <a:cs typeface="华文宋体" panose="02010600040101010101" charset="-122"/>
              </a:rPr>
              <a:t>工序划分的原则</a:t>
            </a:r>
          </a:p>
          <a:p>
            <a:pPr marL="0" indent="0" algn="just" defTabSz="266700">
              <a:lnSpc>
                <a:spcPts val="1800"/>
              </a:lnSpc>
              <a:spcBef>
                <a:spcPct val="0"/>
              </a:spcBef>
              <a:spcAft>
                <a:spcPct val="0"/>
              </a:spcAft>
            </a:pPr>
            <a:r>
              <a:rPr lang="zh-CN" sz="1400" dirty="0">
                <a:latin typeface="宋体" panose="02010600030101010101" pitchFamily="2" charset="-122"/>
                <a:ea typeface="宋体" panose="02010600030101010101" pitchFamily="2" charset="-122"/>
                <a:cs typeface="华文宋体" panose="02010600040101010101" charset="-122"/>
              </a:rPr>
              <a:t>根据工序数目或工序内容的多少</a:t>
            </a:r>
            <a:r>
              <a:rPr lang="en-US" sz="1400" dirty="0">
                <a:latin typeface="宋体" panose="02010600030101010101" pitchFamily="2" charset="-122"/>
                <a:ea typeface="宋体" panose="02010600030101010101" pitchFamily="2" charset="-122"/>
                <a:cs typeface="华文宋体" panose="02010600040101010101" charset="-122"/>
              </a:rPr>
              <a:t>,</a:t>
            </a:r>
            <a:r>
              <a:rPr lang="zh-CN" sz="1400" dirty="0">
                <a:latin typeface="宋体" panose="02010600030101010101" pitchFamily="2" charset="-122"/>
                <a:ea typeface="宋体" panose="02010600030101010101" pitchFamily="2" charset="-122"/>
                <a:cs typeface="华文宋体" panose="02010600040101010101" charset="-122"/>
              </a:rPr>
              <a:t>工序的划分有下列两种不同的原则。</a:t>
            </a:r>
          </a:p>
          <a:p>
            <a:pPr marL="0" indent="0" algn="just" defTabSz="266700">
              <a:lnSpc>
                <a:spcPts val="1800"/>
              </a:lnSpc>
              <a:spcBef>
                <a:spcPct val="0"/>
              </a:spcBef>
              <a:spcAft>
                <a:spcPct val="0"/>
              </a:spcAft>
            </a:pPr>
            <a:r>
              <a:rPr lang="en-US" sz="1400" dirty="0">
                <a:latin typeface="宋体" panose="02010600030101010101" pitchFamily="2" charset="-122"/>
                <a:ea typeface="宋体" panose="02010600030101010101" pitchFamily="2" charset="-122"/>
                <a:cs typeface="华文宋体" panose="02010600040101010101" charset="-122"/>
              </a:rPr>
              <a:t>(1)</a:t>
            </a:r>
            <a:r>
              <a:rPr lang="zh-CN" sz="1400" dirty="0">
                <a:latin typeface="宋体" panose="02010600030101010101" pitchFamily="2" charset="-122"/>
                <a:ea typeface="宋体" panose="02010600030101010101" pitchFamily="2" charset="-122"/>
                <a:cs typeface="华文宋体" panose="02010600040101010101" charset="-122"/>
              </a:rPr>
              <a:t>工序集中原则</a:t>
            </a:r>
          </a:p>
          <a:p>
            <a:pPr marL="0" indent="0" algn="just" defTabSz="266700">
              <a:lnSpc>
                <a:spcPts val="1800"/>
              </a:lnSpc>
              <a:spcBef>
                <a:spcPct val="0"/>
              </a:spcBef>
              <a:spcAft>
                <a:spcPct val="0"/>
              </a:spcAft>
            </a:pPr>
            <a:r>
              <a:rPr lang="en-US" sz="1400" dirty="0">
                <a:latin typeface="宋体" panose="02010600030101010101" pitchFamily="2" charset="-122"/>
                <a:ea typeface="宋体" panose="02010600030101010101" pitchFamily="2" charset="-122"/>
                <a:cs typeface="华文宋体" panose="02010600040101010101" charset="-122"/>
              </a:rPr>
              <a:t>(2)</a:t>
            </a:r>
            <a:r>
              <a:rPr lang="zh-CN" sz="1400" dirty="0">
                <a:latin typeface="宋体" panose="02010600030101010101" pitchFamily="2" charset="-122"/>
                <a:ea typeface="宋体" panose="02010600030101010101" pitchFamily="2" charset="-122"/>
                <a:cs typeface="华文宋体" panose="02010600040101010101" charset="-122"/>
              </a:rPr>
              <a:t>工序分散原则</a:t>
            </a:r>
          </a:p>
          <a:p>
            <a:pPr marL="0" indent="0" algn="just" defTabSz="266700">
              <a:lnSpc>
                <a:spcPts val="1800"/>
              </a:lnSpc>
              <a:spcBef>
                <a:spcPct val="0"/>
              </a:spcBef>
              <a:spcAft>
                <a:spcPct val="0"/>
              </a:spcAft>
            </a:pPr>
            <a:r>
              <a:rPr lang="zh-CN" sz="1400" dirty="0">
                <a:latin typeface="宋体" panose="02010600030101010101" pitchFamily="2" charset="-122"/>
                <a:ea typeface="宋体" panose="02010600030101010101" pitchFamily="2" charset="-122"/>
                <a:cs typeface="华文宋体" panose="02010600040101010101" charset="-122"/>
              </a:rPr>
              <a:t> </a:t>
            </a:r>
          </a:p>
          <a:p>
            <a:pPr marL="0" indent="0" algn="just" defTabSz="266700">
              <a:lnSpc>
                <a:spcPts val="1800"/>
              </a:lnSpc>
              <a:spcBef>
                <a:spcPct val="0"/>
              </a:spcBef>
              <a:spcAft>
                <a:spcPct val="0"/>
              </a:spcAft>
            </a:pPr>
            <a:r>
              <a:rPr lang="en-US" sz="1400" dirty="0">
                <a:solidFill>
                  <a:srgbClr val="FF0000"/>
                </a:solidFill>
                <a:latin typeface="宋体" panose="02010600030101010101" pitchFamily="2" charset="-122"/>
                <a:ea typeface="宋体" panose="02010600030101010101" pitchFamily="2" charset="-122"/>
                <a:sym typeface="+mn-ea"/>
              </a:rPr>
              <a:t>2.</a:t>
            </a:r>
            <a:r>
              <a:rPr lang="en-US" sz="1400" dirty="0">
                <a:solidFill>
                  <a:srgbClr val="FF0000"/>
                </a:solidFill>
                <a:latin typeface="宋体" panose="02010600030101010101" pitchFamily="2" charset="-122"/>
                <a:ea typeface="宋体" panose="02010600030101010101" pitchFamily="2" charset="-122"/>
              </a:rPr>
              <a:t> </a:t>
            </a:r>
            <a:r>
              <a:rPr lang="zh-CN" sz="1400" dirty="0">
                <a:solidFill>
                  <a:srgbClr val="FF0000"/>
                </a:solidFill>
                <a:latin typeface="宋体" panose="02010600030101010101" pitchFamily="2" charset="-122"/>
                <a:ea typeface="宋体" panose="02010600030101010101" pitchFamily="2" charset="-122"/>
                <a:cs typeface="华文宋体" panose="02010600040101010101" charset="-122"/>
              </a:rPr>
              <a:t>数控加工工序划分的方法</a:t>
            </a:r>
          </a:p>
          <a:p>
            <a:pPr marL="0" indent="0" algn="just" defTabSz="266700">
              <a:lnSpc>
                <a:spcPts val="1800"/>
              </a:lnSpc>
              <a:spcBef>
                <a:spcPct val="0"/>
              </a:spcBef>
              <a:spcAft>
                <a:spcPct val="0"/>
              </a:spcAft>
            </a:pPr>
            <a:r>
              <a:rPr lang="zh-CN" sz="1400" dirty="0">
                <a:latin typeface="宋体" panose="02010600030101010101" pitchFamily="2" charset="-122"/>
                <a:ea typeface="宋体" panose="02010600030101010101" pitchFamily="2" charset="-122"/>
                <a:cs typeface="华文宋体" panose="02010600040101010101" charset="-122"/>
              </a:rPr>
              <a:t>数控加工工序划分的方法有刀具集中分序法</a:t>
            </a:r>
            <a:r>
              <a:rPr lang="en-US" sz="1400" dirty="0">
                <a:latin typeface="宋体" panose="02010600030101010101" pitchFamily="2" charset="-122"/>
                <a:ea typeface="宋体" panose="02010600030101010101" pitchFamily="2" charset="-122"/>
                <a:cs typeface="华文宋体" panose="02010600040101010101" charset="-122"/>
              </a:rPr>
              <a:t>,</a:t>
            </a:r>
            <a:r>
              <a:rPr lang="zh-CN" sz="1400" dirty="0">
                <a:latin typeface="宋体" panose="02010600030101010101" pitchFamily="2" charset="-122"/>
                <a:ea typeface="宋体" panose="02010600030101010101" pitchFamily="2" charset="-122"/>
                <a:cs typeface="华文宋体" panose="02010600040101010101" charset="-122"/>
              </a:rPr>
              <a:t>粗、精加工分序法和按加工部位分序法等多种工序划分方法。</a:t>
            </a:r>
          </a:p>
          <a:p>
            <a:pPr marL="0" indent="0" algn="just" defTabSz="266700">
              <a:lnSpc>
                <a:spcPts val="1800"/>
              </a:lnSpc>
              <a:spcBef>
                <a:spcPct val="0"/>
              </a:spcBef>
              <a:spcAft>
                <a:spcPct val="0"/>
              </a:spcAft>
            </a:pPr>
            <a:endParaRPr lang="zh-CN" sz="1400" dirty="0">
              <a:latin typeface="宋体" panose="02010600030101010101" pitchFamily="2" charset="-122"/>
              <a:ea typeface="宋体" panose="02010600030101010101" pitchFamily="2" charset="-122"/>
              <a:cs typeface="华文宋体" panose="02010600040101010101" charset="-122"/>
            </a:endParaRPr>
          </a:p>
          <a:p>
            <a:pPr marL="0" indent="0" algn="just" defTabSz="266700">
              <a:lnSpc>
                <a:spcPts val="1800"/>
              </a:lnSpc>
              <a:spcBef>
                <a:spcPct val="0"/>
              </a:spcBef>
              <a:spcAft>
                <a:spcPct val="0"/>
              </a:spcAft>
            </a:pPr>
            <a:r>
              <a:rPr lang="en-US" altLang="zh-CN" sz="1400" dirty="0">
                <a:solidFill>
                  <a:srgbClr val="FF0000"/>
                </a:solidFill>
                <a:latin typeface="宋体" panose="02010600030101010101" pitchFamily="2" charset="-122"/>
                <a:ea typeface="宋体" panose="02010600030101010101" pitchFamily="2" charset="-122"/>
                <a:cs typeface="华文宋体" panose="02010600040101010101" charset="-122"/>
                <a:sym typeface="+mn-ea"/>
              </a:rPr>
              <a:t>3.</a:t>
            </a:r>
            <a:r>
              <a:rPr lang="zh-CN" sz="1400" dirty="0">
                <a:solidFill>
                  <a:srgbClr val="FF0000"/>
                </a:solidFill>
                <a:latin typeface="宋体" panose="02010600030101010101" pitchFamily="2" charset="-122"/>
                <a:ea typeface="宋体" panose="02010600030101010101" pitchFamily="2" charset="-122"/>
                <a:cs typeface="华文宋体" panose="02010600040101010101" charset="-122"/>
              </a:rPr>
              <a:t>工序顺序的安排</a:t>
            </a:r>
          </a:p>
          <a:p>
            <a:pPr marL="0" indent="0" algn="just" defTabSz="266700">
              <a:lnSpc>
                <a:spcPts val="1800"/>
              </a:lnSpc>
              <a:spcBef>
                <a:spcPct val="0"/>
              </a:spcBef>
              <a:spcAft>
                <a:spcPct val="0"/>
              </a:spcAft>
            </a:pPr>
            <a:r>
              <a:rPr lang="en-US" sz="1400" dirty="0">
                <a:latin typeface="宋体" panose="02010600030101010101" pitchFamily="2" charset="-122"/>
                <a:ea typeface="宋体" panose="02010600030101010101" pitchFamily="2" charset="-122"/>
                <a:cs typeface="华文宋体" panose="02010600040101010101" charset="-122"/>
              </a:rPr>
              <a:t>(1)</a:t>
            </a:r>
            <a:r>
              <a:rPr lang="zh-CN" sz="1400" dirty="0">
                <a:latin typeface="宋体" panose="02010600030101010101" pitchFamily="2" charset="-122"/>
                <a:ea typeface="宋体" panose="02010600030101010101" pitchFamily="2" charset="-122"/>
                <a:cs typeface="华文宋体" panose="02010600040101010101" charset="-122"/>
              </a:rPr>
              <a:t>基准先行</a:t>
            </a:r>
          </a:p>
          <a:p>
            <a:pPr marL="0" indent="0" algn="just" defTabSz="266700">
              <a:lnSpc>
                <a:spcPts val="1800"/>
              </a:lnSpc>
              <a:spcBef>
                <a:spcPct val="0"/>
              </a:spcBef>
              <a:spcAft>
                <a:spcPct val="0"/>
              </a:spcAft>
            </a:pPr>
            <a:r>
              <a:rPr lang="en-US" sz="1400" dirty="0">
                <a:latin typeface="宋体" panose="02010600030101010101" pitchFamily="2" charset="-122"/>
                <a:ea typeface="宋体" panose="02010600030101010101" pitchFamily="2" charset="-122"/>
                <a:cs typeface="华文宋体" panose="02010600040101010101" charset="-122"/>
              </a:rPr>
              <a:t>(2)</a:t>
            </a:r>
            <a:r>
              <a:rPr lang="zh-CN" sz="1400" dirty="0">
                <a:latin typeface="宋体" panose="02010600030101010101" pitchFamily="2" charset="-122"/>
                <a:ea typeface="宋体" panose="02010600030101010101" pitchFamily="2" charset="-122"/>
                <a:cs typeface="华文宋体" panose="02010600040101010101" charset="-122"/>
              </a:rPr>
              <a:t>先粗后精</a:t>
            </a:r>
          </a:p>
          <a:p>
            <a:pPr marL="0" indent="0" algn="just" defTabSz="266700">
              <a:lnSpc>
                <a:spcPts val="1800"/>
              </a:lnSpc>
              <a:spcBef>
                <a:spcPct val="0"/>
              </a:spcBef>
              <a:spcAft>
                <a:spcPct val="0"/>
              </a:spcAft>
            </a:pPr>
            <a:r>
              <a:rPr lang="en-US" sz="1400" dirty="0">
                <a:latin typeface="宋体" panose="02010600030101010101" pitchFamily="2" charset="-122"/>
                <a:ea typeface="宋体" panose="02010600030101010101" pitchFamily="2" charset="-122"/>
                <a:cs typeface="华文宋体" panose="02010600040101010101" charset="-122"/>
              </a:rPr>
              <a:t>(3)</a:t>
            </a:r>
            <a:r>
              <a:rPr lang="zh-CN" sz="1400" dirty="0">
                <a:latin typeface="宋体" panose="02010600030101010101" pitchFamily="2" charset="-122"/>
                <a:ea typeface="宋体" panose="02010600030101010101" pitchFamily="2" charset="-122"/>
                <a:cs typeface="华文宋体" panose="02010600040101010101" charset="-122"/>
              </a:rPr>
              <a:t>先主后次</a:t>
            </a:r>
          </a:p>
          <a:p>
            <a:pPr marL="0" indent="0" algn="just" defTabSz="266700">
              <a:lnSpc>
                <a:spcPts val="1800"/>
              </a:lnSpc>
              <a:spcBef>
                <a:spcPct val="0"/>
              </a:spcBef>
              <a:spcAft>
                <a:spcPct val="0"/>
              </a:spcAft>
            </a:pPr>
            <a:r>
              <a:rPr lang="en-US" sz="1400" dirty="0">
                <a:latin typeface="宋体" panose="02010600030101010101" pitchFamily="2" charset="-122"/>
                <a:ea typeface="宋体" panose="02010600030101010101" pitchFamily="2" charset="-122"/>
                <a:cs typeface="华文宋体" panose="02010600040101010101" charset="-122"/>
              </a:rPr>
              <a:t>(4)</a:t>
            </a:r>
            <a:r>
              <a:rPr lang="zh-CN" sz="1400" dirty="0">
                <a:latin typeface="宋体" panose="02010600030101010101" pitchFamily="2" charset="-122"/>
                <a:ea typeface="宋体" panose="02010600030101010101" pitchFamily="2" charset="-122"/>
                <a:cs typeface="华文宋体" panose="02010600040101010101" charset="-122"/>
              </a:rPr>
              <a:t>先面后孔</a:t>
            </a:r>
            <a:endParaRPr lang="zh-CN" altLang="en-US" sz="1400" dirty="0">
              <a:latin typeface="宋体" panose="02010600030101010101" pitchFamily="2" charset="-122"/>
              <a:ea typeface="宋体" panose="02010600030101010101" pitchFamily="2" charset="-122"/>
              <a:cs typeface="华文宋体" panose="0201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59205" y="771525"/>
            <a:ext cx="6873240" cy="339324"/>
          </a:xfrm>
          <a:prstGeom prst="rect">
            <a:avLst/>
          </a:prstGeom>
          <a:noFill/>
        </p:spPr>
        <p:txBody>
          <a:bodyPr wrap="square">
            <a:spAutoFit/>
          </a:bodyPr>
          <a:lstStyle/>
          <a:p>
            <a:pPr indent="267970" algn="just">
              <a:lnSpc>
                <a:spcPct val="115000"/>
              </a:lnSpc>
            </a:pPr>
            <a:r>
              <a:rPr lang="zh-CN" altLang="en-US" sz="1600" b="1" kern="100" dirty="0">
                <a:latin typeface="宋体" panose="02010600030101010101" pitchFamily="2" charset="-122"/>
                <a:ea typeface="宋体" panose="02010600030101010101" pitchFamily="2" charset="-122"/>
                <a:cs typeface="华文宋体" panose="02010600040101010101" charset="-122"/>
              </a:rPr>
              <a:t>一、</a:t>
            </a:r>
            <a:r>
              <a:rPr lang="zh-CN" altLang="en-US" sz="1600" kern="100" dirty="0">
                <a:effectLst/>
                <a:latin typeface="宋体" panose="02010600030101010101" pitchFamily="2" charset="-122"/>
                <a:ea typeface="宋体" panose="02010600030101010101" pitchFamily="2" charset="-122"/>
                <a:cs typeface="华文宋体" panose="02010600040101010101" charset="-122"/>
              </a:rPr>
              <a:t>机械加工工艺</a:t>
            </a:r>
          </a:p>
        </p:txBody>
      </p:sp>
      <p:sp>
        <p:nvSpPr>
          <p:cNvPr id="2" name="文本框 1"/>
          <p:cNvSpPr txBox="1"/>
          <p:nvPr/>
        </p:nvSpPr>
        <p:spPr>
          <a:xfrm>
            <a:off x="1547664" y="1110849"/>
            <a:ext cx="6480720" cy="3065776"/>
          </a:xfrm>
          <a:prstGeom prst="rect">
            <a:avLst/>
          </a:prstGeom>
          <a:noFill/>
        </p:spPr>
        <p:txBody>
          <a:bodyPr wrap="square" rtlCol="0" anchor="t">
            <a:spAutoFit/>
          </a:bodyPr>
          <a:lstStyle/>
          <a:p>
            <a:pPr>
              <a:lnSpc>
                <a:spcPts val="1800"/>
              </a:lnSpc>
            </a:pPr>
            <a:r>
              <a:rPr lang="en-US" altLang="zh-CN" dirty="0"/>
              <a:t> </a:t>
            </a:r>
            <a:r>
              <a:rPr lang="zh-CN" altLang="en-US" sz="1400" dirty="0">
                <a:latin typeface="宋体" panose="02010600030101010101" pitchFamily="2" charset="-122"/>
                <a:ea typeface="宋体" panose="02010600030101010101" pitchFamily="2" charset="-122"/>
              </a:rPr>
              <a:t>（三）热处理工序的安排</a:t>
            </a:r>
          </a:p>
          <a:p>
            <a:pPr>
              <a:lnSpc>
                <a:spcPts val="1800"/>
              </a:lnSpc>
            </a:pPr>
            <a:r>
              <a:rPr lang="en-US" altLang="zh-CN" sz="1400" dirty="0">
                <a:solidFill>
                  <a:srgbClr val="FF0000"/>
                </a:solidFill>
                <a:latin typeface="宋体" panose="02010600030101010101" pitchFamily="2" charset="-122"/>
                <a:ea typeface="宋体" panose="02010600030101010101" pitchFamily="2" charset="-122"/>
                <a:cs typeface="华文宋体" panose="02010600040101010101" charset="-122"/>
              </a:rPr>
              <a:t>1.</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预备热处理</a:t>
            </a:r>
          </a:p>
          <a:p>
            <a:pPr>
              <a:lnSpc>
                <a:spcPts val="1800"/>
              </a:lnSpc>
            </a:pPr>
            <a:r>
              <a:rPr lang="en-US" altLang="zh-CN" sz="1400" dirty="0">
                <a:latin typeface="宋体" panose="02010600030101010101" pitchFamily="2" charset="-122"/>
                <a:ea typeface="宋体" panose="02010600030101010101" pitchFamily="2" charset="-122"/>
                <a:cs typeface="华文宋体" panose="02010600040101010101" charset="-122"/>
              </a:rPr>
              <a:t>    </a:t>
            </a:r>
            <a:r>
              <a:rPr lang="zh-CN" altLang="en-US" sz="1400" dirty="0">
                <a:latin typeface="宋体" panose="02010600030101010101" pitchFamily="2" charset="-122"/>
                <a:ea typeface="宋体" panose="02010600030101010101" pitchFamily="2" charset="-122"/>
                <a:cs typeface="华文宋体" panose="02010600040101010101" charset="-122"/>
              </a:rPr>
              <a:t>其目的是改善工件的加工性能</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消除内应力</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改善金相组织为最终热处理作好准备。预备热处   理包括正火、退火和调质等工序。</a:t>
            </a:r>
          </a:p>
          <a:p>
            <a:pPr>
              <a:lnSpc>
                <a:spcPts val="1800"/>
              </a:lnSpc>
            </a:pPr>
            <a:endParaRPr lang="en-US" altLang="zh-CN" sz="1400" dirty="0">
              <a:latin typeface="宋体" panose="02010600030101010101" pitchFamily="2" charset="-122"/>
              <a:ea typeface="宋体" panose="02010600030101010101" pitchFamily="2" charset="-122"/>
              <a:cs typeface="华文宋体" panose="02010600040101010101" charset="-122"/>
            </a:endParaRPr>
          </a:p>
          <a:p>
            <a:pPr>
              <a:lnSpc>
                <a:spcPts val="1800"/>
              </a:lnSpc>
            </a:pPr>
            <a:r>
              <a:rPr lang="en-US" altLang="zh-CN" sz="1400" dirty="0">
                <a:solidFill>
                  <a:srgbClr val="FF0000"/>
                </a:solidFill>
                <a:latin typeface="宋体" panose="02010600030101010101" pitchFamily="2" charset="-122"/>
                <a:ea typeface="宋体" panose="02010600030101010101" pitchFamily="2" charset="-122"/>
                <a:cs typeface="华文宋体" panose="02010600040101010101" charset="-122"/>
              </a:rPr>
              <a:t>2.</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消除残余应力处理</a:t>
            </a:r>
          </a:p>
          <a:p>
            <a:pPr>
              <a:lnSpc>
                <a:spcPts val="1800"/>
              </a:lnSpc>
            </a:pPr>
            <a:r>
              <a:rPr lang="zh-CN" altLang="en-US" sz="1400" dirty="0">
                <a:latin typeface="宋体" panose="02010600030101010101" pitchFamily="2" charset="-122"/>
                <a:ea typeface="宋体" panose="02010600030101010101" pitchFamily="2" charset="-122"/>
                <a:cs typeface="华文宋体" panose="02010600040101010101" charset="-122"/>
              </a:rPr>
              <a:t>    其目的是消除毛坯制造和切削加工过程中产生的残余应力</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包括如时效和退火等工序。</a:t>
            </a:r>
          </a:p>
          <a:p>
            <a:pPr>
              <a:lnSpc>
                <a:spcPts val="1800"/>
              </a:lnSpc>
            </a:pPr>
            <a:endParaRPr lang="zh-CN" altLang="en-US" sz="1400" dirty="0">
              <a:latin typeface="宋体" panose="02010600030101010101" pitchFamily="2" charset="-122"/>
              <a:ea typeface="宋体" panose="02010600030101010101" pitchFamily="2" charset="-122"/>
              <a:cs typeface="华文宋体" panose="02010600040101010101" charset="-122"/>
            </a:endParaRPr>
          </a:p>
          <a:p>
            <a:pPr>
              <a:lnSpc>
                <a:spcPts val="1800"/>
              </a:lnSpc>
            </a:pPr>
            <a:r>
              <a:rPr lang="en-US" altLang="zh-CN" sz="1400" dirty="0">
                <a:solidFill>
                  <a:srgbClr val="FF0000"/>
                </a:solidFill>
                <a:latin typeface="宋体" panose="02010600030101010101" pitchFamily="2" charset="-122"/>
                <a:ea typeface="宋体" panose="02010600030101010101" pitchFamily="2" charset="-122"/>
                <a:cs typeface="华文宋体" panose="02010600040101010101" charset="-122"/>
              </a:rPr>
              <a:t>3.</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最终热处理</a:t>
            </a:r>
          </a:p>
          <a:p>
            <a:pPr>
              <a:lnSpc>
                <a:spcPts val="1800"/>
              </a:lnSpc>
            </a:pPr>
            <a:r>
              <a:rPr lang="en-US" altLang="zh-CN" sz="1400" dirty="0">
                <a:latin typeface="宋体" panose="02010600030101010101" pitchFamily="2" charset="-122"/>
                <a:ea typeface="宋体" panose="02010600030101010101" pitchFamily="2" charset="-122"/>
                <a:cs typeface="华文宋体" panose="02010600040101010101" charset="-122"/>
              </a:rPr>
              <a:t>    </a:t>
            </a:r>
            <a:r>
              <a:rPr lang="zh-CN" altLang="en-US" sz="1400" dirty="0">
                <a:latin typeface="宋体" panose="02010600030101010101" pitchFamily="2" charset="-122"/>
                <a:ea typeface="宋体" panose="02010600030101010101" pitchFamily="2" charset="-122"/>
                <a:cs typeface="华文宋体" panose="02010600040101010101" charset="-122"/>
              </a:rPr>
              <a:t>最终热处理的目的是提高零件的力学性能</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如强度、硬度、耐磨性。最终热处理包括调质、淬火、回火</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以及各种表面处理</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渗碳淬火、氰化和氮化</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。最终热处理一般安排在精加工前。</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843558"/>
            <a:ext cx="3168352" cy="3312368"/>
          </a:xfrm>
          <a:prstGeom prst="rect">
            <a:avLst/>
          </a:prstGeom>
          <a:noFill/>
        </p:spPr>
        <p:txBody>
          <a:bodyPr wrap="square" rtlCol="0" anchor="t">
            <a:noAutofit/>
          </a:bodyPr>
          <a:lstStyle/>
          <a:p>
            <a:r>
              <a:rPr lang="zh-CN" altLang="en-US" sz="1600" dirty="0">
                <a:latin typeface="宋体" panose="02010600030101010101" pitchFamily="2" charset="-122"/>
                <a:ea typeface="宋体" panose="02010600030101010101" pitchFamily="2" charset="-122"/>
                <a:cs typeface="华文宋体" panose="02010600040101010101" charset="-122"/>
              </a:rPr>
              <a:t>二、划分加工阶段</a:t>
            </a:r>
            <a:endParaRPr lang="en-US" altLang="zh-CN" sz="1600" dirty="0">
              <a:latin typeface="宋体" panose="02010600030101010101" pitchFamily="2" charset="-122"/>
              <a:ea typeface="宋体" panose="02010600030101010101" pitchFamily="2" charset="-122"/>
              <a:cs typeface="华文宋体" panose="02010600040101010101" charset="-122"/>
            </a:endParaRPr>
          </a:p>
          <a:p>
            <a:r>
              <a:rPr lang="zh-CN" altLang="en-US" sz="1400" dirty="0">
                <a:latin typeface="宋体" panose="02010600030101010101" pitchFamily="2" charset="-122"/>
                <a:ea typeface="宋体" panose="02010600030101010101" pitchFamily="2" charset="-122"/>
                <a:cs typeface="华文宋体" panose="02010600040101010101" charset="-122"/>
              </a:rPr>
              <a:t>（一）各加工阶段的主要任务</a:t>
            </a:r>
            <a:endParaRPr lang="en-US" altLang="zh-CN" sz="1400" dirty="0">
              <a:latin typeface="宋体" panose="02010600030101010101" pitchFamily="2" charset="-122"/>
              <a:ea typeface="宋体" panose="02010600030101010101" pitchFamily="2" charset="-122"/>
              <a:cs typeface="华文宋体" panose="02010600040101010101"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rPr>
              <a:t>1. </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粗加工阶段</a:t>
            </a:r>
            <a:r>
              <a:rPr lang="zh-CN" altLang="en-US" sz="1400" dirty="0">
                <a:latin typeface="宋体" panose="02010600030101010101" pitchFamily="2" charset="-122"/>
                <a:ea typeface="宋体" panose="02010600030101010101" pitchFamily="2" charset="-122"/>
                <a:cs typeface="华文宋体" panose="02010600040101010101" charset="-122"/>
              </a:rPr>
              <a:t>：</a:t>
            </a:r>
            <a:r>
              <a:rPr lang="zh-CN" altLang="en-US" sz="1400" dirty="0">
                <a:solidFill>
                  <a:srgbClr val="000000"/>
                </a:solidFill>
                <a:effectLst/>
                <a:latin typeface="宋体" panose="02010600030101010101" pitchFamily="2" charset="-122"/>
                <a:ea typeface="宋体" panose="02010600030101010101" pitchFamily="2" charset="-122"/>
              </a:rPr>
              <a:t>其任务是切除毛坯大部分余量</a:t>
            </a:r>
            <a:r>
              <a:rPr lang="en-US" altLang="zh-CN" sz="1400" dirty="0">
                <a:solidFill>
                  <a:srgbClr val="000000"/>
                </a:solidFill>
                <a:effectLst/>
                <a:latin typeface="宋体" panose="02010600030101010101" pitchFamily="2" charset="-122"/>
                <a:ea typeface="宋体" panose="02010600030101010101" pitchFamily="2" charset="-122"/>
              </a:rPr>
              <a:t>,</a:t>
            </a:r>
            <a:r>
              <a:rPr lang="zh-CN" altLang="en-US" sz="1400" dirty="0">
                <a:solidFill>
                  <a:srgbClr val="000000"/>
                </a:solidFill>
                <a:effectLst/>
                <a:latin typeface="宋体" panose="02010600030101010101" pitchFamily="2" charset="-122"/>
                <a:ea typeface="宋体" panose="02010600030101010101" pitchFamily="2" charset="-122"/>
              </a:rPr>
              <a:t>使毛坯接近成品的形状和尺寸。</a:t>
            </a:r>
            <a:endParaRPr lang="en-US" altLang="zh-CN" sz="1400" dirty="0">
              <a:latin typeface="宋体" panose="02010600030101010101" pitchFamily="2" charset="-122"/>
              <a:ea typeface="宋体" panose="02010600030101010101" pitchFamily="2" charset="-122"/>
              <a:cs typeface="华文宋体" panose="02010600040101010101" charset="-122"/>
            </a:endParaRPr>
          </a:p>
          <a:p>
            <a:endParaRPr lang="zh-CN" altLang="en-US" sz="1400" dirty="0">
              <a:latin typeface="宋体" panose="02010600030101010101" pitchFamily="2" charset="-122"/>
              <a:ea typeface="宋体" panose="02010600030101010101" pitchFamily="2" charset="-122"/>
              <a:cs typeface="华文宋体" panose="02010600040101010101"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sym typeface="+mn-ea"/>
              </a:rPr>
              <a:t>2.</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半精加工阶段</a:t>
            </a:r>
            <a:r>
              <a:rPr lang="zh-CN" altLang="en-US" sz="1400" dirty="0">
                <a:latin typeface="宋体" panose="02010600030101010101" pitchFamily="2" charset="-122"/>
                <a:ea typeface="宋体" panose="02010600030101010101" pitchFamily="2" charset="-122"/>
                <a:cs typeface="华文宋体" panose="02010600040101010101" charset="-122"/>
              </a:rPr>
              <a:t>：其任务是留下精加工余量后使主要表面达到一定的精度</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为精加工</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如精车、精磨</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做好准备</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并完成一些次要表面的加工</a:t>
            </a:r>
            <a:r>
              <a:rPr lang="en-US" altLang="zh-CN" sz="1400" dirty="0">
                <a:latin typeface="宋体" panose="02010600030101010101" pitchFamily="2" charset="-122"/>
                <a:ea typeface="宋体" panose="02010600030101010101" pitchFamily="2" charset="-122"/>
                <a:cs typeface="华文宋体" panose="02010600040101010101" charset="-122"/>
              </a:rPr>
              <a:t>,</a:t>
            </a:r>
            <a:r>
              <a:rPr lang="zh-CN" altLang="en-US" sz="1400" dirty="0">
                <a:latin typeface="宋体" panose="02010600030101010101" pitchFamily="2" charset="-122"/>
                <a:ea typeface="宋体" panose="02010600030101010101" pitchFamily="2" charset="-122"/>
                <a:cs typeface="华文宋体" panose="02010600040101010101" charset="-122"/>
              </a:rPr>
              <a:t>如扩孔、攻螺纹和铣键槽等。</a:t>
            </a:r>
          </a:p>
          <a:p>
            <a:endParaRPr lang="zh-CN" altLang="en-US" sz="1400" dirty="0">
              <a:latin typeface="宋体" panose="02010600030101010101" pitchFamily="2" charset="-122"/>
              <a:ea typeface="宋体" panose="02010600030101010101" pitchFamily="2" charset="-122"/>
              <a:cs typeface="华文宋体" panose="02010600040101010101"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sym typeface="+mn-ea"/>
              </a:rPr>
              <a:t>3.</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精加工阶段</a:t>
            </a:r>
            <a:r>
              <a:rPr lang="zh-CN" altLang="en-US" sz="1400" dirty="0">
                <a:latin typeface="宋体" panose="02010600030101010101" pitchFamily="2" charset="-122"/>
                <a:ea typeface="宋体" panose="02010600030101010101" pitchFamily="2" charset="-122"/>
                <a:cs typeface="华文宋体" panose="02010600040101010101" charset="-122"/>
              </a:rPr>
              <a:t>：其任务是保证各主要表面达到规定的精度和表面质量。</a:t>
            </a:r>
          </a:p>
          <a:p>
            <a:endParaRPr lang="zh-CN" altLang="en-US" sz="1400" dirty="0">
              <a:latin typeface="宋体" panose="02010600030101010101" pitchFamily="2" charset="-122"/>
              <a:ea typeface="宋体" panose="02010600030101010101" pitchFamily="2" charset="-122"/>
              <a:cs typeface="华文宋体" panose="02010600040101010101"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sym typeface="+mn-ea"/>
              </a:rPr>
              <a:t>4.</a:t>
            </a:r>
            <a:r>
              <a:rPr lang="zh-CN" altLang="en-US" sz="1400" dirty="0">
                <a:solidFill>
                  <a:srgbClr val="FF0000"/>
                </a:solidFill>
                <a:latin typeface="宋体" panose="02010600030101010101" pitchFamily="2" charset="-122"/>
                <a:ea typeface="宋体" panose="02010600030101010101" pitchFamily="2" charset="-122"/>
                <a:cs typeface="华文宋体" panose="02010600040101010101" charset="-122"/>
              </a:rPr>
              <a:t>光整加工阶段</a:t>
            </a:r>
            <a:r>
              <a:rPr lang="zh-CN" altLang="en-US" sz="1400" dirty="0">
                <a:latin typeface="宋体" panose="02010600030101010101" pitchFamily="2" charset="-122"/>
                <a:ea typeface="宋体" panose="02010600030101010101" pitchFamily="2" charset="-122"/>
                <a:cs typeface="华文宋体" panose="02010600040101010101" charset="-122"/>
              </a:rPr>
              <a:t>：</a:t>
            </a:r>
            <a:r>
              <a:rPr lang="zh-CN" altLang="en-US" sz="1400" dirty="0">
                <a:solidFill>
                  <a:srgbClr val="000000"/>
                </a:solidFill>
                <a:effectLst/>
                <a:latin typeface="宋体" panose="02010600030101010101" pitchFamily="2" charset="-122"/>
                <a:ea typeface="宋体" panose="02010600030101010101" pitchFamily="2" charset="-122"/>
              </a:rPr>
              <a:t>主要目的是获得很高的尺寸精度、降低表面粗糙度或使表面得到强化</a:t>
            </a:r>
            <a:r>
              <a:rPr lang="en-US" altLang="zh-CN" sz="1400" dirty="0">
                <a:solidFill>
                  <a:srgbClr val="000000"/>
                </a:solidFill>
                <a:effectLst/>
                <a:latin typeface="宋体" panose="02010600030101010101" pitchFamily="2" charset="-122"/>
                <a:ea typeface="宋体" panose="02010600030101010101" pitchFamily="2" charset="-122"/>
              </a:rPr>
              <a:t>,</a:t>
            </a:r>
            <a:r>
              <a:rPr lang="zh-CN" altLang="en-US" sz="1400" dirty="0">
                <a:solidFill>
                  <a:srgbClr val="000000"/>
                </a:solidFill>
                <a:effectLst/>
                <a:latin typeface="宋体" panose="02010600030101010101" pitchFamily="2" charset="-122"/>
                <a:ea typeface="宋体" panose="02010600030101010101" pitchFamily="2" charset="-122"/>
              </a:rPr>
              <a:t>一般不用来提高 </a:t>
            </a:r>
            <a:endParaRPr lang="zh-CN" altLang="en-US" sz="1400" dirty="0">
              <a:latin typeface="宋体" panose="02010600030101010101" pitchFamily="2" charset="-122"/>
              <a:ea typeface="宋体" panose="02010600030101010101" pitchFamily="2" charset="-122"/>
            </a:endParaRPr>
          </a:p>
          <a:p>
            <a:r>
              <a:rPr lang="zh-CN" altLang="en-US" sz="1400" dirty="0">
                <a:solidFill>
                  <a:srgbClr val="000000"/>
                </a:solidFill>
                <a:effectLst/>
                <a:latin typeface="宋体" panose="02010600030101010101" pitchFamily="2" charset="-122"/>
                <a:ea typeface="宋体" panose="02010600030101010101" pitchFamily="2" charset="-122"/>
              </a:rPr>
              <a:t>位置精度。</a:t>
            </a:r>
            <a:endParaRPr lang="zh-CN" altLang="en-US" sz="1400" dirty="0">
              <a:latin typeface="宋体" panose="02010600030101010101" pitchFamily="2" charset="-122"/>
              <a:ea typeface="宋体" panose="02010600030101010101" pitchFamily="2" charset="-122"/>
              <a:cs typeface="华文宋体" panose="02010600040101010101" charset="-122"/>
            </a:endParaRPr>
          </a:p>
          <a:p>
            <a:endParaRPr lang="zh-CN" altLang="en-US" sz="2000" dirty="0">
              <a:latin typeface="华文宋体" panose="02010600040101010101" charset="-122"/>
              <a:ea typeface="华文宋体" panose="02010600040101010101" charset="-122"/>
              <a:cs typeface="华文宋体" panose="02010600040101010101" charset="-122"/>
            </a:endParaRPr>
          </a:p>
        </p:txBody>
      </p:sp>
      <p:sp>
        <p:nvSpPr>
          <p:cNvPr id="3" name="文本框 2">
            <a:extLst>
              <a:ext uri="{FF2B5EF4-FFF2-40B4-BE49-F238E27FC236}">
                <a16:creationId xmlns:a16="http://schemas.microsoft.com/office/drawing/2014/main" id="{AFF27AF6-130D-4A7D-9037-461756B11681}"/>
              </a:ext>
            </a:extLst>
          </p:cNvPr>
          <p:cNvSpPr txBox="1"/>
          <p:nvPr/>
        </p:nvSpPr>
        <p:spPr>
          <a:xfrm>
            <a:off x="5292080" y="1131590"/>
            <a:ext cx="2808312" cy="3312368"/>
          </a:xfrm>
          <a:prstGeom prst="rect">
            <a:avLst/>
          </a:prstGeom>
          <a:noFill/>
        </p:spPr>
        <p:txBody>
          <a:bodyPr wrap="square" rtlCol="0" anchor="t">
            <a:noAutofit/>
          </a:bodyPr>
          <a:lstStyle/>
          <a:p>
            <a:r>
              <a:rPr lang="zh-CN" altLang="en-US" sz="1400" dirty="0">
                <a:latin typeface="宋体" panose="02010600030101010101" pitchFamily="2" charset="-122"/>
                <a:ea typeface="宋体" panose="02010600030101010101" pitchFamily="2" charset="-122"/>
                <a:cs typeface="华文宋体" panose="02010600040101010101" charset="-122"/>
              </a:rPr>
              <a:t>（二）划分加工阶段的原因</a:t>
            </a:r>
            <a:endParaRPr lang="en-US" altLang="zh-CN" sz="1400" dirty="0">
              <a:latin typeface="宋体" panose="02010600030101010101" pitchFamily="2" charset="-122"/>
              <a:ea typeface="宋体" panose="02010600030101010101" pitchFamily="2" charset="-122"/>
              <a:cs typeface="华文宋体" panose="02010600040101010101" charset="-122"/>
            </a:endParaRPr>
          </a:p>
          <a:p>
            <a:endParaRPr lang="en-US" altLang="zh-CN" sz="1400" dirty="0">
              <a:latin typeface="宋体" panose="02010600030101010101" pitchFamily="2" charset="-122"/>
              <a:ea typeface="宋体" panose="02010600030101010101" pitchFamily="2" charset="-122"/>
              <a:cs typeface="华文宋体" panose="02010600040101010101" charset="-122"/>
            </a:endParaRPr>
          </a:p>
          <a:p>
            <a:r>
              <a:rPr lang="en-US" altLang="zh-CN" sz="1400" dirty="0">
                <a:effectLst/>
                <a:latin typeface="宋体" panose="02010600030101010101" pitchFamily="2" charset="-122"/>
                <a:ea typeface="宋体" panose="02010600030101010101" pitchFamily="2" charset="-122"/>
              </a:rPr>
              <a:t>1.</a:t>
            </a:r>
            <a:r>
              <a:rPr lang="zh-CN" altLang="en-US" sz="1400" dirty="0">
                <a:effectLst/>
                <a:latin typeface="宋体" panose="02010600030101010101" pitchFamily="2" charset="-122"/>
                <a:ea typeface="宋体" panose="02010600030101010101" pitchFamily="2" charset="-122"/>
              </a:rPr>
              <a:t>保证加工质量</a:t>
            </a:r>
            <a:endParaRPr lang="en-US" altLang="zh-CN" sz="1400" dirty="0">
              <a:effectLst/>
              <a:latin typeface="宋体" panose="02010600030101010101" pitchFamily="2" charset="-122"/>
              <a:ea typeface="宋体" panose="02010600030101010101" pitchFamily="2" charset="-122"/>
            </a:endParaRPr>
          </a:p>
          <a:p>
            <a:endParaRPr lang="en-US" altLang="zh-CN" sz="1400" dirty="0">
              <a:effectLst/>
              <a:latin typeface="宋体" panose="02010600030101010101" pitchFamily="2" charset="-122"/>
              <a:ea typeface="宋体" panose="02010600030101010101" pitchFamily="2" charset="-122"/>
            </a:endParaRPr>
          </a:p>
          <a:p>
            <a:r>
              <a:rPr lang="en-US" altLang="zh-CN" sz="1400" dirty="0">
                <a:effectLst/>
                <a:latin typeface="宋体" panose="02010600030101010101" pitchFamily="2" charset="-122"/>
                <a:ea typeface="宋体" panose="02010600030101010101" pitchFamily="2" charset="-122"/>
              </a:rPr>
              <a:t>2.</a:t>
            </a:r>
            <a:r>
              <a:rPr lang="zh-CN" altLang="en-US" sz="1400" dirty="0">
                <a:effectLst/>
                <a:latin typeface="宋体" panose="02010600030101010101" pitchFamily="2" charset="-122"/>
                <a:ea typeface="宋体" panose="02010600030101010101" pitchFamily="2" charset="-122"/>
              </a:rPr>
              <a:t>有利于合理使用设备</a:t>
            </a:r>
            <a:endParaRPr lang="en-US" altLang="zh-CN" sz="1400" dirty="0">
              <a:effectLst/>
              <a:latin typeface="宋体" panose="02010600030101010101" pitchFamily="2" charset="-122"/>
              <a:ea typeface="宋体" panose="02010600030101010101" pitchFamily="2" charset="-122"/>
            </a:endParaRPr>
          </a:p>
          <a:p>
            <a:endParaRPr lang="en-US" altLang="zh-CN" sz="1400" dirty="0">
              <a:effectLst/>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rPr>
              <a:t>3.</a:t>
            </a:r>
            <a:r>
              <a:rPr lang="zh-CN" altLang="en-US" sz="1400" dirty="0">
                <a:effectLst/>
                <a:latin typeface="宋体" panose="02010600030101010101" pitchFamily="2" charset="-122"/>
                <a:ea typeface="宋体" panose="02010600030101010101" pitchFamily="2" charset="-122"/>
              </a:rPr>
              <a:t>便于安排热处理工序</a:t>
            </a:r>
            <a:endParaRPr lang="en-US" altLang="zh-CN" sz="1400" dirty="0">
              <a:effectLst/>
              <a:latin typeface="宋体" panose="02010600030101010101" pitchFamily="2" charset="-122"/>
              <a:ea typeface="宋体" panose="02010600030101010101" pitchFamily="2" charset="-122"/>
            </a:endParaRPr>
          </a:p>
          <a:p>
            <a:endParaRPr lang="en-US" altLang="zh-CN" sz="1400" dirty="0">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rPr>
              <a:t>4.</a:t>
            </a:r>
            <a:r>
              <a:rPr lang="zh-CN" altLang="en-US" sz="1400" dirty="0">
                <a:effectLst/>
                <a:latin typeface="宋体" panose="02010600030101010101" pitchFamily="2" charset="-122"/>
                <a:ea typeface="宋体" panose="02010600030101010101" pitchFamily="2" charset="-122"/>
              </a:rPr>
              <a:t>便于及时发现毛坯缺陷</a:t>
            </a:r>
            <a:endParaRPr lang="en-US" altLang="zh-CN" sz="1400" dirty="0">
              <a:effectLst/>
              <a:latin typeface="宋体" panose="02010600030101010101" pitchFamily="2" charset="-122"/>
              <a:ea typeface="宋体" panose="02010600030101010101" pitchFamily="2" charset="-122"/>
            </a:endParaRPr>
          </a:p>
          <a:p>
            <a:endParaRPr lang="en-US" altLang="zh-CN" sz="1400" dirty="0">
              <a:effectLst/>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cs typeface="华文宋体" panose="02010600040101010101" charset="-122"/>
              </a:rPr>
              <a:t>5.</a:t>
            </a:r>
            <a:r>
              <a:rPr lang="zh-CN" altLang="en-US" sz="1400" dirty="0">
                <a:effectLst/>
                <a:latin typeface="宋体" panose="02010600030101010101" pitchFamily="2" charset="-122"/>
                <a:ea typeface="宋体" panose="02010600030101010101" pitchFamily="2" charset="-122"/>
              </a:rPr>
              <a:t>减少损坏</a:t>
            </a:r>
            <a:endParaRPr lang="zh-CN" altLang="en-US" sz="1400" dirty="0">
              <a:latin typeface="宋体" panose="02010600030101010101" pitchFamily="2" charset="-122"/>
              <a:ea typeface="宋体" panose="02010600030101010101" pitchFamily="2" charset="-122"/>
              <a:cs typeface="华文宋体" panose="02010600040101010101" charset="-122"/>
            </a:endParaRPr>
          </a:p>
          <a:p>
            <a:endParaRPr lang="zh-CN" altLang="en-US" sz="2000" dirty="0">
              <a:latin typeface="华文宋体" panose="02010600040101010101" charset="-122"/>
              <a:ea typeface="华文宋体" panose="02010600040101010101" charset="-122"/>
              <a:cs typeface="华文宋体" panose="0201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63395" y="915670"/>
            <a:ext cx="4572000" cy="338554"/>
          </a:xfrm>
          <a:prstGeom prst="rect">
            <a:avLst/>
          </a:prstGeom>
          <a:noFill/>
        </p:spPr>
        <p:txBody>
          <a:bodyPr wrap="square" rtlCol="0" anchor="t">
            <a:spAutoFit/>
          </a:bodyPr>
          <a:lstStyle/>
          <a:p>
            <a:r>
              <a:rPr lang="zh-CN" altLang="en-US" sz="1600" dirty="0">
                <a:latin typeface="宋体" panose="02010600030101010101" pitchFamily="2" charset="-122"/>
                <a:ea typeface="宋体" panose="02010600030101010101" pitchFamily="2" charset="-122"/>
              </a:rPr>
              <a:t>三、基准</a:t>
            </a:r>
          </a:p>
        </p:txBody>
      </p:sp>
      <p:sp>
        <p:nvSpPr>
          <p:cNvPr id="6" name="文本框 5"/>
          <p:cNvSpPr txBox="1"/>
          <p:nvPr/>
        </p:nvSpPr>
        <p:spPr>
          <a:xfrm>
            <a:off x="1691680" y="1394422"/>
            <a:ext cx="6563995" cy="338554"/>
          </a:xfrm>
          <a:prstGeom prst="rect">
            <a:avLst/>
          </a:prstGeom>
          <a:noFill/>
        </p:spPr>
        <p:txBody>
          <a:bodyPr wrap="square" rtlCol="0" anchor="t">
            <a:spAutoFit/>
          </a:bodyPr>
          <a:lstStyle/>
          <a:p>
            <a:r>
              <a:rPr lang="en-US" altLang="zh-CN" sz="1600" dirty="0">
                <a:sym typeface="+mn-ea"/>
              </a:rPr>
              <a:t> </a:t>
            </a:r>
            <a:r>
              <a:rPr lang="zh-CN" altLang="en-US" sz="1400" dirty="0">
                <a:latin typeface="宋体" panose="02010600030101010101" pitchFamily="2" charset="-122"/>
                <a:ea typeface="宋体" panose="02010600030101010101" pitchFamily="2" charset="-122"/>
                <a:sym typeface="+mn-ea"/>
              </a:rPr>
              <a:t>（一）基准的</a:t>
            </a:r>
            <a:r>
              <a:rPr lang="zh-CN" altLang="en-US" sz="1400" dirty="0">
                <a:latin typeface="宋体" panose="02010600030101010101" pitchFamily="2" charset="-122"/>
                <a:ea typeface="宋体" panose="02010600030101010101" pitchFamily="2" charset="-122"/>
              </a:rPr>
              <a:t>概念和分类</a:t>
            </a:r>
          </a:p>
        </p:txBody>
      </p:sp>
      <p:sp>
        <p:nvSpPr>
          <p:cNvPr id="7" name="文本框 6"/>
          <p:cNvSpPr txBox="1"/>
          <p:nvPr/>
        </p:nvSpPr>
        <p:spPr>
          <a:xfrm>
            <a:off x="1762448" y="1873174"/>
            <a:ext cx="6635750" cy="1600438"/>
          </a:xfrm>
          <a:prstGeom prst="rect">
            <a:avLst/>
          </a:prstGeom>
          <a:noFill/>
        </p:spPr>
        <p:txBody>
          <a:bodyPr wrap="square" rtlCol="0" anchor="t">
            <a:spAutoFit/>
          </a:bodyPr>
          <a:lstStyle/>
          <a:p>
            <a:r>
              <a:rPr lang="en-US" altLang="zh-CN" sz="1400" dirty="0">
                <a:solidFill>
                  <a:srgbClr val="FF0000"/>
                </a:solidFill>
                <a:latin typeface="宋体" panose="02010600030101010101" pitchFamily="2" charset="-122"/>
                <a:ea typeface="宋体" panose="02010600030101010101" pitchFamily="2" charset="-122"/>
              </a:rPr>
              <a:t>1.</a:t>
            </a:r>
            <a:r>
              <a:rPr lang="zh-CN" altLang="en-US" sz="1400" dirty="0">
                <a:solidFill>
                  <a:srgbClr val="FF0000"/>
                </a:solidFill>
                <a:latin typeface="宋体" panose="02010600030101010101" pitchFamily="2" charset="-122"/>
                <a:ea typeface="宋体" panose="02010600030101010101" pitchFamily="2" charset="-122"/>
              </a:rPr>
              <a:t>设计基准</a:t>
            </a:r>
            <a:endParaRPr lang="en-US" altLang="zh-CN" sz="1400" dirty="0">
              <a:solidFill>
                <a:srgbClr val="FF0000"/>
              </a:solidFill>
              <a:latin typeface="宋体" panose="02010600030101010101" pitchFamily="2" charset="-122"/>
              <a:ea typeface="宋体" panose="02010600030101010101" pitchFamily="2" charset="-122"/>
            </a:endParaRPr>
          </a:p>
          <a:p>
            <a:endParaRPr lang="zh-CN" altLang="en-US" sz="1400" dirty="0">
              <a:solidFill>
                <a:srgbClr val="FF0000"/>
              </a:solidFill>
              <a:latin typeface="宋体" panose="02010600030101010101" pitchFamily="2" charset="-122"/>
              <a:ea typeface="宋体" panose="02010600030101010101" pitchFamily="2" charset="-122"/>
            </a:endParaRPr>
          </a:p>
          <a:p>
            <a:r>
              <a:rPr lang="zh-CN" altLang="en-US" sz="1400" dirty="0">
                <a:latin typeface="宋体" panose="02010600030101010101" pitchFamily="2" charset="-122"/>
                <a:ea typeface="宋体" panose="02010600030101010101" pitchFamily="2" charset="-122"/>
              </a:rPr>
              <a:t>设计图样上所采用的基准。</a:t>
            </a:r>
            <a:endParaRPr lang="en-US" altLang="zh-CN" sz="1400" dirty="0">
              <a:latin typeface="宋体" panose="02010600030101010101" pitchFamily="2" charset="-122"/>
              <a:ea typeface="宋体" panose="02010600030101010101" pitchFamily="2" charset="-122"/>
            </a:endParaRPr>
          </a:p>
          <a:p>
            <a:endParaRPr lang="zh-CN" altLang="en-US" sz="1400" dirty="0">
              <a:latin typeface="宋体" panose="02010600030101010101" pitchFamily="2" charset="-122"/>
              <a:ea typeface="宋体" panose="02010600030101010101" pitchFamily="2" charset="-122"/>
            </a:endParaRPr>
          </a:p>
          <a:p>
            <a:r>
              <a:rPr lang="en-US" altLang="zh-CN" sz="1400" dirty="0">
                <a:solidFill>
                  <a:srgbClr val="FF0000"/>
                </a:solidFill>
                <a:latin typeface="宋体" panose="02010600030101010101" pitchFamily="2" charset="-122"/>
                <a:ea typeface="宋体" panose="02010600030101010101" pitchFamily="2" charset="-122"/>
              </a:rPr>
              <a:t>2.</a:t>
            </a:r>
            <a:r>
              <a:rPr lang="zh-CN" altLang="en-US" sz="1400" dirty="0">
                <a:solidFill>
                  <a:srgbClr val="FF0000"/>
                </a:solidFill>
                <a:latin typeface="宋体" panose="02010600030101010101" pitchFamily="2" charset="-122"/>
                <a:ea typeface="宋体" panose="02010600030101010101" pitchFamily="2" charset="-122"/>
              </a:rPr>
              <a:t>工艺基准</a:t>
            </a:r>
            <a:endParaRPr lang="en-US" altLang="zh-CN" sz="1400" dirty="0">
              <a:solidFill>
                <a:srgbClr val="FF0000"/>
              </a:solidFill>
              <a:latin typeface="宋体" panose="02010600030101010101" pitchFamily="2" charset="-122"/>
              <a:ea typeface="宋体" panose="02010600030101010101" pitchFamily="2" charset="-122"/>
            </a:endParaRPr>
          </a:p>
          <a:p>
            <a:endParaRPr lang="en-US" altLang="zh-CN" sz="1400" dirty="0">
              <a:solidFill>
                <a:srgbClr val="FF0000"/>
              </a:solidFill>
              <a:latin typeface="宋体" panose="02010600030101010101" pitchFamily="2" charset="-122"/>
              <a:ea typeface="宋体" panose="02010600030101010101" pitchFamily="2" charset="-122"/>
            </a:endParaRPr>
          </a:p>
          <a:p>
            <a:r>
              <a:rPr lang="zh-CN" altLang="en-US" sz="1400" dirty="0">
                <a:latin typeface="宋体" panose="02010600030101010101" pitchFamily="2" charset="-122"/>
                <a:ea typeface="宋体" panose="02010600030101010101" pitchFamily="2" charset="-122"/>
              </a:rPr>
              <a:t>工艺基准按用途不同</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又分为定位基准、工序基准、测量基准和装配基准。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51920" y="1833186"/>
            <a:ext cx="1944216" cy="1822045"/>
          </a:xfrm>
          <a:prstGeom prst="rect">
            <a:avLst/>
          </a:prstGeom>
          <a:noFill/>
        </p:spPr>
        <p:txBody>
          <a:bodyPr wrap="square" rtlCol="0" anchor="t">
            <a:noAutofit/>
          </a:bodyPr>
          <a:lstStyle/>
          <a:p>
            <a:r>
              <a:rPr lang="en-US" altLang="zh-CN" sz="1400" dirty="0">
                <a:latin typeface="宋体" panose="02010600030101010101" pitchFamily="2" charset="-122"/>
                <a:ea typeface="宋体" panose="02010600030101010101" pitchFamily="2" charset="-122"/>
              </a:rPr>
              <a:t> </a:t>
            </a:r>
            <a:r>
              <a:rPr lang="en-US" altLang="zh-CN" sz="1400" dirty="0">
                <a:latin typeface="宋体" panose="02010600030101010101" pitchFamily="2" charset="-122"/>
                <a:ea typeface="宋体" panose="02010600030101010101" pitchFamily="2" charset="-122"/>
                <a:sym typeface="+mn-ea"/>
              </a:rPr>
              <a:t>2.</a:t>
            </a:r>
            <a:r>
              <a:rPr lang="zh-CN" altLang="en-US" sz="1400" dirty="0">
                <a:solidFill>
                  <a:srgbClr val="FF0000"/>
                </a:solidFill>
                <a:latin typeface="宋体" panose="02010600030101010101" pitchFamily="2" charset="-122"/>
                <a:ea typeface="宋体" panose="02010600030101010101" pitchFamily="2" charset="-122"/>
              </a:rPr>
              <a:t>粗基准的选择原则</a:t>
            </a:r>
            <a:endParaRPr lang="en-US" altLang="zh-CN" sz="1400" dirty="0">
              <a:solidFill>
                <a:srgbClr val="FF0000"/>
              </a:solidFill>
              <a:latin typeface="宋体" panose="02010600030101010101" pitchFamily="2" charset="-122"/>
              <a:ea typeface="宋体" panose="02010600030101010101" pitchFamily="2" charset="-122"/>
            </a:endParaRPr>
          </a:p>
          <a:p>
            <a:pPr>
              <a:lnSpc>
                <a:spcPts val="2500"/>
              </a:lnSpc>
            </a:pPr>
            <a:r>
              <a:rPr lang="en-US" altLang="zh-CN" sz="1400" dirty="0">
                <a:latin typeface="宋体" panose="02010600030101010101" pitchFamily="2" charset="-122"/>
                <a:ea typeface="宋体" panose="02010600030101010101" pitchFamily="2" charset="-122"/>
              </a:rPr>
              <a:t>(1)</a:t>
            </a:r>
            <a:r>
              <a:rPr lang="zh-CN" altLang="en-US" sz="1400" dirty="0">
                <a:latin typeface="宋体" panose="02010600030101010101" pitchFamily="2" charset="-122"/>
                <a:ea typeface="宋体" panose="02010600030101010101" pitchFamily="2" charset="-122"/>
              </a:rPr>
              <a:t>非加工表面原则</a:t>
            </a:r>
            <a:r>
              <a:rPr lang="en-US" altLang="zh-CN" sz="1400" dirty="0">
                <a:latin typeface="宋体" panose="02010600030101010101" pitchFamily="2" charset="-122"/>
                <a:ea typeface="宋体" panose="02010600030101010101" pitchFamily="2" charset="-122"/>
              </a:rPr>
              <a:t>:</a:t>
            </a:r>
          </a:p>
          <a:p>
            <a:pPr>
              <a:lnSpc>
                <a:spcPts val="2500"/>
              </a:lnSpc>
            </a:pPr>
            <a:r>
              <a:rPr lang="en-US" altLang="zh-CN" sz="1400" dirty="0">
                <a:latin typeface="宋体" panose="02010600030101010101" pitchFamily="2" charset="-122"/>
                <a:ea typeface="宋体" panose="02010600030101010101" pitchFamily="2" charset="-122"/>
              </a:rPr>
              <a:t>(2)</a:t>
            </a:r>
            <a:r>
              <a:rPr lang="zh-CN" altLang="en-US" sz="1400" dirty="0">
                <a:latin typeface="宋体" panose="02010600030101010101" pitchFamily="2" charset="-122"/>
                <a:ea typeface="宋体" panose="02010600030101010101" pitchFamily="2" charset="-122"/>
              </a:rPr>
              <a:t>加工余量最小原则</a:t>
            </a:r>
          </a:p>
          <a:p>
            <a:pPr>
              <a:lnSpc>
                <a:spcPts val="2500"/>
              </a:lnSpc>
            </a:pPr>
            <a:r>
              <a:rPr lang="en-US" altLang="zh-CN" sz="1400" dirty="0">
                <a:latin typeface="宋体" panose="02010600030101010101" pitchFamily="2" charset="-122"/>
                <a:ea typeface="宋体" panose="02010600030101010101" pitchFamily="2" charset="-122"/>
              </a:rPr>
              <a:t>(3)</a:t>
            </a:r>
            <a:r>
              <a:rPr lang="zh-CN" altLang="en-US" sz="1400" dirty="0">
                <a:latin typeface="宋体" panose="02010600030101010101" pitchFamily="2" charset="-122"/>
                <a:ea typeface="宋体" panose="02010600030101010101" pitchFamily="2" charset="-122"/>
              </a:rPr>
              <a:t>重要表面原则</a:t>
            </a:r>
          </a:p>
          <a:p>
            <a:pPr>
              <a:lnSpc>
                <a:spcPts val="2500"/>
              </a:lnSpc>
            </a:pPr>
            <a:r>
              <a:rPr lang="en-US" altLang="zh-CN" sz="1400" dirty="0">
                <a:latin typeface="宋体" panose="02010600030101010101" pitchFamily="2" charset="-122"/>
                <a:ea typeface="宋体" panose="02010600030101010101" pitchFamily="2" charset="-122"/>
              </a:rPr>
              <a:t>(4)</a:t>
            </a:r>
            <a:r>
              <a:rPr lang="zh-CN" altLang="en-US" sz="1400" dirty="0">
                <a:latin typeface="宋体" panose="02010600030101010101" pitchFamily="2" charset="-122"/>
                <a:ea typeface="宋体" panose="02010600030101010101" pitchFamily="2" charset="-122"/>
              </a:rPr>
              <a:t>不重复使用原则</a:t>
            </a:r>
          </a:p>
          <a:p>
            <a:pPr>
              <a:lnSpc>
                <a:spcPts val="2500"/>
              </a:lnSpc>
            </a:pPr>
            <a:r>
              <a:rPr lang="en-US" altLang="zh-CN" sz="1400" dirty="0">
                <a:latin typeface="宋体" panose="02010600030101010101" pitchFamily="2" charset="-122"/>
                <a:ea typeface="宋体" panose="02010600030101010101" pitchFamily="2" charset="-122"/>
              </a:rPr>
              <a:t>(5)</a:t>
            </a:r>
            <a:r>
              <a:rPr lang="zh-CN" altLang="en-US" sz="1400" dirty="0">
                <a:latin typeface="宋体" panose="02010600030101010101" pitchFamily="2" charset="-122"/>
                <a:ea typeface="宋体" panose="02010600030101010101" pitchFamily="2" charset="-122"/>
              </a:rPr>
              <a:t>便于工件装夹原则</a:t>
            </a:r>
          </a:p>
        </p:txBody>
      </p:sp>
      <p:sp>
        <p:nvSpPr>
          <p:cNvPr id="6" name="文本框 5"/>
          <p:cNvSpPr txBox="1"/>
          <p:nvPr/>
        </p:nvSpPr>
        <p:spPr>
          <a:xfrm>
            <a:off x="6156176" y="1805684"/>
            <a:ext cx="2300605" cy="984885"/>
          </a:xfrm>
          <a:prstGeom prst="rect">
            <a:avLst/>
          </a:prstGeom>
        </p:spPr>
        <p:txBody>
          <a:bodyPr wrap="square">
            <a:spAutoFit/>
          </a:bodyPr>
          <a:lstStyle/>
          <a:p>
            <a:r>
              <a:rPr lang="en-US" altLang="zh-CN" sz="1600" dirty="0">
                <a:sym typeface="+mn-ea"/>
              </a:rPr>
              <a:t> </a:t>
            </a:r>
            <a:r>
              <a:rPr lang="en-US" altLang="zh-CN" sz="1400" dirty="0">
                <a:latin typeface="宋体" panose="02010600030101010101" pitchFamily="2" charset="-122"/>
                <a:ea typeface="宋体" panose="02010600030101010101" pitchFamily="2" charset="-122"/>
                <a:sym typeface="+mn-ea"/>
              </a:rPr>
              <a:t>3.</a:t>
            </a:r>
            <a:r>
              <a:rPr lang="zh-CN" altLang="en-US" sz="1400" dirty="0">
                <a:solidFill>
                  <a:srgbClr val="FF0000"/>
                </a:solidFill>
                <a:latin typeface="宋体" panose="02010600030101010101" pitchFamily="2" charset="-122"/>
                <a:ea typeface="宋体" panose="02010600030101010101" pitchFamily="2" charset="-122"/>
              </a:rPr>
              <a:t>辅助基准的选择</a:t>
            </a:r>
            <a:endParaRPr lang="en-US" altLang="zh-CN" sz="1400" dirty="0">
              <a:solidFill>
                <a:srgbClr val="FF0000"/>
              </a:solidFill>
              <a:latin typeface="宋体" panose="02010600030101010101" pitchFamily="2" charset="-122"/>
              <a:ea typeface="宋体" panose="02010600030101010101" pitchFamily="2" charset="-122"/>
            </a:endParaRPr>
          </a:p>
          <a:p>
            <a:r>
              <a:rPr lang="zh-CN" altLang="en-US" sz="1400" dirty="0">
                <a:solidFill>
                  <a:srgbClr val="000000"/>
                </a:solidFill>
                <a:effectLst/>
                <a:latin typeface="宋体" panose="02010600030101010101" pitchFamily="2" charset="-122"/>
                <a:ea typeface="宋体" panose="02010600030101010101" pitchFamily="2" charset="-122"/>
              </a:rPr>
              <a:t>    便于装夹或易于实现基准统一而人为制成的一种定位基准</a:t>
            </a:r>
            <a:endParaRPr lang="zh-CN" altLang="en-US" sz="1400" dirty="0">
              <a:solidFill>
                <a:schemeClr val="tx1"/>
              </a:solidFill>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F4813BA0-306A-48D1-A860-9E77B1D83962}"/>
              </a:ext>
            </a:extLst>
          </p:cNvPr>
          <p:cNvSpPr txBox="1"/>
          <p:nvPr/>
        </p:nvSpPr>
        <p:spPr>
          <a:xfrm>
            <a:off x="1763395" y="915670"/>
            <a:ext cx="4572000" cy="338554"/>
          </a:xfrm>
          <a:prstGeom prst="rect">
            <a:avLst/>
          </a:prstGeom>
          <a:noFill/>
        </p:spPr>
        <p:txBody>
          <a:bodyPr wrap="square" rtlCol="0" anchor="t">
            <a:spAutoFit/>
          </a:bodyPr>
          <a:lstStyle/>
          <a:p>
            <a:r>
              <a:rPr lang="zh-CN" altLang="en-US" sz="1600" dirty="0">
                <a:latin typeface="宋体" panose="02010600030101010101" pitchFamily="2" charset="-122"/>
                <a:ea typeface="宋体" panose="02010600030101010101" pitchFamily="2" charset="-122"/>
              </a:rPr>
              <a:t>三、基准</a:t>
            </a:r>
          </a:p>
        </p:txBody>
      </p:sp>
      <p:sp>
        <p:nvSpPr>
          <p:cNvPr id="7" name="文本框 6">
            <a:extLst>
              <a:ext uri="{FF2B5EF4-FFF2-40B4-BE49-F238E27FC236}">
                <a16:creationId xmlns:a16="http://schemas.microsoft.com/office/drawing/2014/main" id="{C1DE3793-509C-4C73-93D9-8CA51DBDE766}"/>
              </a:ext>
            </a:extLst>
          </p:cNvPr>
          <p:cNvSpPr txBox="1"/>
          <p:nvPr/>
        </p:nvSpPr>
        <p:spPr>
          <a:xfrm>
            <a:off x="1560882" y="1769316"/>
            <a:ext cx="2111018" cy="2701290"/>
          </a:xfrm>
          <a:prstGeom prst="rect">
            <a:avLst/>
          </a:prstGeom>
          <a:noFill/>
        </p:spPr>
        <p:txBody>
          <a:bodyPr wrap="square" rtlCol="0" anchor="t">
            <a:noAutofit/>
          </a:bodyPr>
          <a:lstStyle/>
          <a:p>
            <a:r>
              <a:rPr lang="en-US" altLang="zh-CN" dirty="0"/>
              <a:t> </a:t>
            </a:r>
            <a:r>
              <a:rPr lang="en-US" altLang="zh-CN" sz="1400" dirty="0">
                <a:latin typeface="宋体" panose="02010600030101010101" pitchFamily="2" charset="-122"/>
                <a:ea typeface="宋体" panose="02010600030101010101" pitchFamily="2" charset="-122"/>
                <a:sym typeface="+mn-ea"/>
              </a:rPr>
              <a:t>1.</a:t>
            </a:r>
            <a:r>
              <a:rPr lang="zh-CN" altLang="en-US" sz="1400" dirty="0">
                <a:solidFill>
                  <a:srgbClr val="FF0000"/>
                </a:solidFill>
                <a:latin typeface="宋体" panose="02010600030101010101" pitchFamily="2" charset="-122"/>
                <a:ea typeface="宋体" panose="02010600030101010101" pitchFamily="2" charset="-122"/>
                <a:sym typeface="+mn-ea"/>
              </a:rPr>
              <a:t>精</a:t>
            </a:r>
            <a:r>
              <a:rPr lang="zh-CN" altLang="en-US" sz="1400" dirty="0">
                <a:solidFill>
                  <a:srgbClr val="FF0000"/>
                </a:solidFill>
                <a:latin typeface="宋体" panose="02010600030101010101" pitchFamily="2" charset="-122"/>
                <a:ea typeface="宋体" panose="02010600030101010101" pitchFamily="2" charset="-122"/>
              </a:rPr>
              <a:t>基准的选择原则</a:t>
            </a:r>
            <a:endParaRPr lang="en-US" altLang="zh-CN" sz="1400" dirty="0">
              <a:solidFill>
                <a:srgbClr val="FF0000"/>
              </a:solidFill>
              <a:latin typeface="宋体" panose="02010600030101010101" pitchFamily="2" charset="-122"/>
              <a:ea typeface="宋体" panose="02010600030101010101" pitchFamily="2" charset="-122"/>
            </a:endParaRPr>
          </a:p>
          <a:p>
            <a:pPr>
              <a:lnSpc>
                <a:spcPts val="2500"/>
              </a:lnSpc>
            </a:pPr>
            <a:r>
              <a:rPr lang="en-US" altLang="zh-CN" sz="1400" dirty="0">
                <a:latin typeface="宋体" panose="02010600030101010101" pitchFamily="2" charset="-122"/>
                <a:ea typeface="宋体" panose="02010600030101010101" pitchFamily="2" charset="-122"/>
              </a:rPr>
              <a:t>(1)</a:t>
            </a:r>
            <a:r>
              <a:rPr lang="zh-CN" altLang="en-US" sz="1400" dirty="0">
                <a:solidFill>
                  <a:srgbClr val="000000"/>
                </a:solidFill>
                <a:effectLst/>
                <a:latin typeface="宋体" panose="02010600030101010101" pitchFamily="2" charset="-122"/>
                <a:ea typeface="宋体" panose="02010600030101010101" pitchFamily="2" charset="-122"/>
              </a:rPr>
              <a:t>基准重合原则</a:t>
            </a:r>
            <a:endParaRPr lang="en-US" altLang="zh-CN" sz="1400" dirty="0">
              <a:solidFill>
                <a:srgbClr val="000000"/>
              </a:solidFill>
              <a:effectLst/>
              <a:latin typeface="宋体" panose="02010600030101010101" pitchFamily="2" charset="-122"/>
              <a:ea typeface="宋体" panose="02010600030101010101" pitchFamily="2" charset="-122"/>
            </a:endParaRPr>
          </a:p>
          <a:p>
            <a:pPr>
              <a:lnSpc>
                <a:spcPts val="2500"/>
              </a:lnSpc>
            </a:pPr>
            <a:r>
              <a:rPr lang="en-US" altLang="zh-CN" sz="1400" dirty="0">
                <a:latin typeface="宋体" panose="02010600030101010101" pitchFamily="2" charset="-122"/>
                <a:ea typeface="宋体" panose="02010600030101010101" pitchFamily="2" charset="-122"/>
              </a:rPr>
              <a:t>(2)</a:t>
            </a:r>
            <a:r>
              <a:rPr lang="zh-CN" altLang="en-US" sz="1400" dirty="0">
                <a:solidFill>
                  <a:srgbClr val="000000"/>
                </a:solidFill>
                <a:effectLst/>
                <a:latin typeface="宋体" panose="02010600030101010101" pitchFamily="2" charset="-122"/>
                <a:ea typeface="宋体" panose="02010600030101010101" pitchFamily="2" charset="-122"/>
              </a:rPr>
              <a:t>基准统一原则</a:t>
            </a:r>
            <a:endParaRPr lang="zh-CN" altLang="en-US" sz="1400" dirty="0">
              <a:latin typeface="宋体" panose="02010600030101010101" pitchFamily="2" charset="-122"/>
              <a:ea typeface="宋体" panose="02010600030101010101" pitchFamily="2" charset="-122"/>
            </a:endParaRPr>
          </a:p>
          <a:p>
            <a:pPr>
              <a:lnSpc>
                <a:spcPts val="2500"/>
              </a:lnSpc>
            </a:pPr>
            <a:r>
              <a:rPr lang="en-US" altLang="zh-CN" sz="1400" dirty="0">
                <a:latin typeface="宋体" panose="02010600030101010101" pitchFamily="2" charset="-122"/>
                <a:ea typeface="宋体" panose="02010600030101010101" pitchFamily="2" charset="-122"/>
              </a:rPr>
              <a:t>(3)</a:t>
            </a:r>
            <a:r>
              <a:rPr lang="zh-CN" altLang="en-US" sz="1400" dirty="0">
                <a:solidFill>
                  <a:srgbClr val="000000"/>
                </a:solidFill>
                <a:effectLst/>
                <a:latin typeface="宋体" panose="02010600030101010101" pitchFamily="2" charset="-122"/>
                <a:ea typeface="宋体" panose="02010600030101010101" pitchFamily="2" charset="-122"/>
              </a:rPr>
              <a:t>自为基准原则</a:t>
            </a:r>
            <a:endParaRPr lang="zh-CN" altLang="en-US" sz="1400" dirty="0">
              <a:latin typeface="宋体" panose="02010600030101010101" pitchFamily="2" charset="-122"/>
              <a:ea typeface="宋体" panose="02010600030101010101" pitchFamily="2" charset="-122"/>
            </a:endParaRPr>
          </a:p>
          <a:p>
            <a:pPr>
              <a:lnSpc>
                <a:spcPts val="2500"/>
              </a:lnSpc>
            </a:pPr>
            <a:r>
              <a:rPr lang="en-US" altLang="zh-CN" sz="1400" dirty="0">
                <a:latin typeface="宋体" panose="02010600030101010101" pitchFamily="2" charset="-122"/>
                <a:ea typeface="宋体" panose="02010600030101010101" pitchFamily="2" charset="-122"/>
              </a:rPr>
              <a:t>(4)</a:t>
            </a:r>
            <a:r>
              <a:rPr lang="zh-CN" altLang="en-US" sz="1400" dirty="0">
                <a:solidFill>
                  <a:srgbClr val="000000"/>
                </a:solidFill>
                <a:effectLst/>
                <a:latin typeface="宋体" panose="02010600030101010101" pitchFamily="2" charset="-122"/>
                <a:ea typeface="宋体" panose="02010600030101010101" pitchFamily="2" charset="-122"/>
              </a:rPr>
              <a:t>互为基准原则</a:t>
            </a:r>
            <a:endParaRPr lang="zh-CN" altLang="en-US" sz="1400" dirty="0">
              <a:latin typeface="宋体" panose="02010600030101010101" pitchFamily="2" charset="-122"/>
              <a:ea typeface="宋体" panose="02010600030101010101" pitchFamily="2" charset="-122"/>
            </a:endParaRPr>
          </a:p>
          <a:p>
            <a:pPr>
              <a:lnSpc>
                <a:spcPts val="2500"/>
              </a:lnSpc>
            </a:pPr>
            <a:r>
              <a:rPr lang="en-US" altLang="zh-CN" sz="1400" dirty="0">
                <a:latin typeface="宋体" panose="02010600030101010101" pitchFamily="2" charset="-122"/>
                <a:ea typeface="宋体" panose="02010600030101010101" pitchFamily="2" charset="-122"/>
              </a:rPr>
              <a:t>(5)</a:t>
            </a:r>
            <a:r>
              <a:rPr lang="zh-CN" altLang="en-US" sz="1400" dirty="0">
                <a:latin typeface="宋体" panose="02010600030101010101" pitchFamily="2" charset="-122"/>
                <a:ea typeface="宋体" panose="02010600030101010101" pitchFamily="2" charset="-122"/>
              </a:rPr>
              <a:t>便于工件装夹原则</a:t>
            </a:r>
          </a:p>
        </p:txBody>
      </p:sp>
      <p:sp>
        <p:nvSpPr>
          <p:cNvPr id="8" name="文本框 7">
            <a:extLst>
              <a:ext uri="{FF2B5EF4-FFF2-40B4-BE49-F238E27FC236}">
                <a16:creationId xmlns:a16="http://schemas.microsoft.com/office/drawing/2014/main" id="{9BB80859-58DD-4BB8-AE02-DB17F3065EE8}"/>
              </a:ext>
            </a:extLst>
          </p:cNvPr>
          <p:cNvSpPr txBox="1"/>
          <p:nvPr/>
        </p:nvSpPr>
        <p:spPr>
          <a:xfrm>
            <a:off x="1462742" y="1346926"/>
            <a:ext cx="6563995" cy="338554"/>
          </a:xfrm>
          <a:prstGeom prst="rect">
            <a:avLst/>
          </a:prstGeom>
          <a:noFill/>
        </p:spPr>
        <p:txBody>
          <a:bodyPr wrap="square" rtlCol="0" anchor="t">
            <a:spAutoFit/>
          </a:bodyPr>
          <a:lstStyle/>
          <a:p>
            <a:r>
              <a:rPr lang="en-US" altLang="zh-CN" sz="1600" dirty="0">
                <a:sym typeface="+mn-ea"/>
              </a:rPr>
              <a:t> </a:t>
            </a:r>
            <a:r>
              <a:rPr lang="zh-CN" altLang="en-US" sz="1400" dirty="0">
                <a:latin typeface="宋体" panose="02010600030101010101" pitchFamily="2" charset="-122"/>
                <a:ea typeface="宋体" panose="02010600030101010101" pitchFamily="2" charset="-122"/>
                <a:sym typeface="+mn-ea"/>
              </a:rPr>
              <a:t>（二）定位基准的选择</a:t>
            </a:r>
            <a:endParaRPr lang="zh-CN" altLang="en-US" sz="1400" dirty="0">
              <a:latin typeface="宋体" panose="02010600030101010101" pitchFamily="2" charset="-122"/>
              <a:ea typeface="宋体" panose="0201060003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82.33661417322827,&quot;left&quot;:-3.832755905511811,&quot;top&quot;:115.85,&quot;width&quot;:619.8306299212599}"/>
</p:tagLst>
</file>

<file path=ppt/theme/theme1.xml><?xml version="1.0" encoding="utf-8"?>
<a:theme xmlns:a="http://schemas.openxmlformats.org/drawingml/2006/main" name="281TGp_consulting_light">
  <a:themeElements>
    <a:clrScheme name="281TGp_consulting_light 2">
      <a:dk1>
        <a:srgbClr val="333333"/>
      </a:dk1>
      <a:lt1>
        <a:srgbClr val="FFFFFF"/>
      </a:lt1>
      <a:dk2>
        <a:srgbClr val="000000"/>
      </a:dk2>
      <a:lt2>
        <a:srgbClr val="DDDDDD"/>
      </a:lt2>
      <a:accent1>
        <a:srgbClr val="25557B"/>
      </a:accent1>
      <a:accent2>
        <a:srgbClr val="E4C244"/>
      </a:accent2>
      <a:accent3>
        <a:srgbClr val="FFFFFF"/>
      </a:accent3>
      <a:accent4>
        <a:srgbClr val="2A2A2A"/>
      </a:accent4>
      <a:accent5>
        <a:srgbClr val="ACB4BF"/>
      </a:accent5>
      <a:accent6>
        <a:srgbClr val="CFB03D"/>
      </a:accent6>
      <a:hlink>
        <a:srgbClr val="669900"/>
      </a:hlink>
      <a:folHlink>
        <a:srgbClr val="B2B2B2"/>
      </a:folHlink>
    </a:clrScheme>
    <a:fontScheme name="281TGp_consulting_lig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81TGp_consulting_light 1">
        <a:dk1>
          <a:srgbClr val="000000"/>
        </a:dk1>
        <a:lt1>
          <a:srgbClr val="FFFFFF"/>
        </a:lt1>
        <a:dk2>
          <a:srgbClr val="003366"/>
        </a:dk2>
        <a:lt2>
          <a:srgbClr val="C0C0C0"/>
        </a:lt2>
        <a:accent1>
          <a:srgbClr val="44357C"/>
        </a:accent1>
        <a:accent2>
          <a:srgbClr val="93C052"/>
        </a:accent2>
        <a:accent3>
          <a:srgbClr val="FFFFFF"/>
        </a:accent3>
        <a:accent4>
          <a:srgbClr val="000000"/>
        </a:accent4>
        <a:accent5>
          <a:srgbClr val="B0AEBF"/>
        </a:accent5>
        <a:accent6>
          <a:srgbClr val="85AE49"/>
        </a:accent6>
        <a:hlink>
          <a:srgbClr val="9999FF"/>
        </a:hlink>
        <a:folHlink>
          <a:srgbClr val="4EA7EA"/>
        </a:folHlink>
      </a:clrScheme>
      <a:clrMap bg1="lt1" tx1="dk1" bg2="lt2" tx2="dk2" accent1="accent1" accent2="accent2" accent3="accent3" accent4="accent4" accent5="accent5" accent6="accent6" hlink="hlink" folHlink="folHlink"/>
    </a:extraClrScheme>
    <a:extraClrScheme>
      <a:clrScheme name="281TGp_consulting_light 2">
        <a:dk1>
          <a:srgbClr val="333333"/>
        </a:dk1>
        <a:lt1>
          <a:srgbClr val="FFFFFF"/>
        </a:lt1>
        <a:dk2>
          <a:srgbClr val="000000"/>
        </a:dk2>
        <a:lt2>
          <a:srgbClr val="DDDDDD"/>
        </a:lt2>
        <a:accent1>
          <a:srgbClr val="25557B"/>
        </a:accent1>
        <a:accent2>
          <a:srgbClr val="E4C244"/>
        </a:accent2>
        <a:accent3>
          <a:srgbClr val="FFFFFF"/>
        </a:accent3>
        <a:accent4>
          <a:srgbClr val="2A2A2A"/>
        </a:accent4>
        <a:accent5>
          <a:srgbClr val="ACB4BF"/>
        </a:accent5>
        <a:accent6>
          <a:srgbClr val="CFB03D"/>
        </a:accent6>
        <a:hlink>
          <a:srgbClr val="669900"/>
        </a:hlink>
        <a:folHlink>
          <a:srgbClr val="B2B2B2"/>
        </a:folHlink>
      </a:clrScheme>
      <a:clrMap bg1="lt1" tx1="dk1" bg2="lt2" tx2="dk2" accent1="accent1" accent2="accent2" accent3="accent3" accent4="accent4" accent5="accent5" accent6="accent6" hlink="hlink" folHlink="folHlink"/>
    </a:extraClrScheme>
    <a:extraClrScheme>
      <a:clrScheme name="281TGp_consulting_light 3">
        <a:dk1>
          <a:srgbClr val="35567B"/>
        </a:dk1>
        <a:lt1>
          <a:srgbClr val="FFFFFF"/>
        </a:lt1>
        <a:dk2>
          <a:srgbClr val="000000"/>
        </a:dk2>
        <a:lt2>
          <a:srgbClr val="DDDDDD"/>
        </a:lt2>
        <a:accent1>
          <a:srgbClr val="789F21"/>
        </a:accent1>
        <a:accent2>
          <a:srgbClr val="E9803F"/>
        </a:accent2>
        <a:accent3>
          <a:srgbClr val="FFFFFF"/>
        </a:accent3>
        <a:accent4>
          <a:srgbClr val="2C4868"/>
        </a:accent4>
        <a:accent5>
          <a:srgbClr val="BECDAB"/>
        </a:accent5>
        <a:accent6>
          <a:srgbClr val="D37338"/>
        </a:accent6>
        <a:hlink>
          <a:srgbClr val="E0C244"/>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TotalTime>
  <Words>1785</Words>
  <Application>Microsoft Office PowerPoint</Application>
  <PresentationFormat>全屏显示(16:9)</PresentationFormat>
  <Paragraphs>296</Paragraphs>
  <Slides>18</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黑体</vt:lpstr>
      <vt:lpstr>华文宋体</vt:lpstr>
      <vt:lpstr>宋体</vt:lpstr>
      <vt:lpstr>微软雅黑</vt:lpstr>
      <vt:lpstr>Arial</vt:lpstr>
      <vt:lpstr>Calibri</vt:lpstr>
      <vt:lpstr>Cambria Math</vt:lpstr>
      <vt:lpstr>Wingdings</vt:lpstr>
      <vt:lpstr>281TGp_consulting_light</vt:lpstr>
      <vt:lpstr>项目六   综合类零件编程与加工  任务一     螺纹连接轴编程与加工  </vt:lpstr>
      <vt:lpstr>任务导入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zhang</dc:creator>
  <cp:lastModifiedBy>沈丽华</cp:lastModifiedBy>
  <cp:revision>631</cp:revision>
  <dcterms:created xsi:type="dcterms:W3CDTF">2011-07-07T02:42:00Z</dcterms:created>
  <dcterms:modified xsi:type="dcterms:W3CDTF">2025-08-04T04:58:45Z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ADF6C4217E4243A59C4751DB4D8FEB43_12</vt:lpwstr>
  </property>
  <property fmtid="{D5CDD505-2E9C-101B-9397-08002B2CF9AE}" pid="3" name="KSOProductBuildVer">
    <vt:lpwstr>2052-12.1.0.21915</vt:lpwstr>
  </property>
</Properties>
</file>