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7" r:id="rId2"/>
    <p:sldId id="279" r:id="rId3"/>
    <p:sldId id="368" r:id="rId4"/>
    <p:sldId id="348" r:id="rId5"/>
    <p:sldId id="372" r:id="rId6"/>
    <p:sldId id="373" r:id="rId7"/>
    <p:sldId id="369" r:id="rId8"/>
    <p:sldId id="350" r:id="rId9"/>
    <p:sldId id="364" r:id="rId10"/>
    <p:sldId id="351" r:id="rId11"/>
    <p:sldId id="365" r:id="rId12"/>
    <p:sldId id="352" r:id="rId13"/>
    <p:sldId id="353" r:id="rId14"/>
    <p:sldId id="374" r:id="rId15"/>
    <p:sldId id="366" r:id="rId16"/>
    <p:sldId id="367" r:id="rId17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howGuides="1">
      <p:cViewPr varScale="1">
        <p:scale>
          <a:sx n="96" d="100"/>
          <a:sy n="96" d="100"/>
        </p:scale>
        <p:origin x="420" y="-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D71054E-86E8-4579-8C8A-63CF9654FCF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618813" y="699541"/>
            <a:ext cx="1263015" cy="13387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7D489DD-385C-4523-AC23-2EE847644DC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618813" y="699541"/>
            <a:ext cx="1263015" cy="13387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A62B798-BD74-4FBB-A06A-68C43E8A61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18813" y="699541"/>
            <a:ext cx="1263015" cy="13387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42BEBD2-FD16-407E-B9A8-610C9181877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477063">
            <a:off x="145585" y="3677685"/>
            <a:ext cx="1255277" cy="13305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79E845A-8A94-4623-BFAF-EDB5152D960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618813" y="699541"/>
            <a:ext cx="1263015" cy="133879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jpeg"/><Relationship Id="rId7" Type="http://schemas.openxmlformats.org/officeDocument/2006/relationships/image" Target="../media/image29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项目六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综合类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连接盖</a:t>
            </a: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CBB5B53-5364-40A4-8AB8-DC3A6BAEA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759193"/>
              </p:ext>
            </p:extLst>
          </p:nvPr>
        </p:nvGraphicFramePr>
        <p:xfrm>
          <a:off x="1115616" y="699542"/>
          <a:ext cx="6480722" cy="41600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6793">
                  <a:extLst>
                    <a:ext uri="{9D8B030D-6E8A-4147-A177-3AD203B41FA5}">
                      <a16:colId xmlns:a16="http://schemas.microsoft.com/office/drawing/2014/main" val="3643997807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1486062564"/>
                    </a:ext>
                  </a:extLst>
                </a:gridCol>
                <a:gridCol w="389315">
                  <a:extLst>
                    <a:ext uri="{9D8B030D-6E8A-4147-A177-3AD203B41FA5}">
                      <a16:colId xmlns:a16="http://schemas.microsoft.com/office/drawing/2014/main" val="4076785128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830873655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2353194331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1083264830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1212336860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2877426802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4059344290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1102313909"/>
                    </a:ext>
                  </a:extLst>
                </a:gridCol>
                <a:gridCol w="810270">
                  <a:extLst>
                    <a:ext uri="{9D8B030D-6E8A-4147-A177-3AD203B41FA5}">
                      <a16:colId xmlns:a16="http://schemas.microsoft.com/office/drawing/2014/main" val="524459599"/>
                    </a:ext>
                  </a:extLst>
                </a:gridCol>
              </a:tblGrid>
              <a:tr h="156624">
                <a:tc rowSpan="2" grid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数控加工工艺卡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零件名称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材料名称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零件数量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4170937034"/>
                  </a:ext>
                </a:extLst>
              </a:tr>
              <a:tr h="162026">
                <a:tc gridSpan="5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手柄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2399945280"/>
                  </a:ext>
                </a:extLst>
              </a:tr>
              <a:tr h="17822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设备名称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系统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发那科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夹具名称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三爪卡盘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毛坯尺寸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l-GR" sz="1000" u="none" strike="noStrike" dirty="0">
                          <a:effectLst/>
                          <a:ea typeface="宋体" panose="02010600030101010101" pitchFamily="2" charset="-122"/>
                        </a:rPr>
                        <a:t>ϕ80×35</a:t>
                      </a:r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mm</a:t>
                      </a:r>
                    </a:p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000" u="none" strike="noStrike" dirty="0">
                          <a:effectLst/>
                          <a:ea typeface="宋体" panose="02010600030101010101" pitchFamily="2" charset="-122"/>
                        </a:rPr>
                        <a:t>内孔</a:t>
                      </a:r>
                    </a:p>
                    <a:p>
                      <a:pPr algn="ctr" rtl="0" fontAlgn="ctr"/>
                      <a:r>
                        <a:rPr lang="el-GR" sz="1000" u="none" strike="noStrike" dirty="0">
                          <a:effectLst/>
                          <a:ea typeface="宋体" panose="02010600030101010101" pitchFamily="2" charset="-122"/>
                        </a:rPr>
                        <a:t>ϕ18</a:t>
                      </a:r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mm)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1419500070"/>
                  </a:ext>
                </a:extLst>
              </a:tr>
              <a:tr h="1566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车床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型号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459419"/>
                  </a:ext>
                </a:extLst>
              </a:tr>
              <a:tr h="15122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工序号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工步内容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刀具号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主轴转速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进给量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背吃刀量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备注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411206322"/>
                  </a:ext>
                </a:extLst>
              </a:tr>
              <a:tr h="1566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（r/min）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（mm/r）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/mm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154254"/>
                  </a:ext>
                </a:extLst>
              </a:tr>
              <a:tr h="421266"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车削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夹住毛坯右端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保证伸出长度满足加工要求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车端面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以工件左端面中心点建立工件坐标系。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1186574739"/>
                  </a:ext>
                </a:extLst>
              </a:tr>
              <a:tr h="280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ϕ76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ϕ60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外圆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保证精度尺寸和表面粗糙度。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2/1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1656506067"/>
                  </a:ext>
                </a:extLst>
              </a:tr>
              <a:tr h="280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 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ϕ44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内孔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保证精度尺寸和表面粗糙度。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T02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1/0.5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771011853"/>
                  </a:ext>
                </a:extLst>
              </a:tr>
              <a:tr h="421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）调头装夹 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ϕ60 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外圆柱面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车端面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控制总长为 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33,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以工件右端面中心点建立工件坐标系。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273996980"/>
                  </a:ext>
                </a:extLst>
              </a:tr>
              <a:tr h="280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ϕ64 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 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ϕ68 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外圆，保证精度尺寸和表面粗糙度。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2/1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4286377225"/>
                  </a:ext>
                </a:extLst>
              </a:tr>
              <a:tr h="3942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ϕ52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ϕ44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和螺纹 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M24X1.5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螺纹小径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ϕ22.5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内孔，保证精度尺寸和表面粗糙度。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T02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1/0.5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2652267077"/>
                  </a:ext>
                </a:extLst>
              </a:tr>
              <a:tr h="421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）粗、精加工内螺纹 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M24X1.5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。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T03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1.5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262707951"/>
                  </a:ext>
                </a:extLst>
              </a:tr>
              <a:tr h="1566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）拆卸零件，去毛刺。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812552003"/>
                  </a:ext>
                </a:extLst>
              </a:tr>
              <a:tr h="17282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编制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审核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批准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   月   日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共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246770233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703152" y="1059582"/>
            <a:ext cx="2666364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左端：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加工参考程序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98587" y="1059582"/>
            <a:ext cx="2642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右端：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加工参考程序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略）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D184B22-3FD8-4AA6-AA4B-E35FF8BB8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622" y="1527634"/>
            <a:ext cx="2597282" cy="290244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0A0E013-A0C2-4660-8F12-56BAEFE9D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514" y="1707654"/>
            <a:ext cx="2750313" cy="254240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35696" y="987574"/>
            <a:ext cx="5182235" cy="2042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加工准备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零件加工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调出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O0001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加工零件左端达到尺寸要求。</a:t>
            </a: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调头装夹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调出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O0002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粗、精加工右端达到尺寸要求。</a:t>
            </a: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拆卸零件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去毛刺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清扫机床。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3A421A4-CAB2-4537-AEA6-4BC724409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3219822"/>
            <a:ext cx="2815233" cy="16289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2189" y="1923678"/>
            <a:ext cx="45719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C905EC7-E6BD-4CCD-B228-A16731EF68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653813"/>
              </p:ext>
            </p:extLst>
          </p:nvPr>
        </p:nvGraphicFramePr>
        <p:xfrm>
          <a:off x="1259632" y="987574"/>
          <a:ext cx="6336704" cy="3653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9048">
                  <a:extLst>
                    <a:ext uri="{9D8B030D-6E8A-4147-A177-3AD203B41FA5}">
                      <a16:colId xmlns:a16="http://schemas.microsoft.com/office/drawing/2014/main" val="1658989038"/>
                    </a:ext>
                  </a:extLst>
                </a:gridCol>
                <a:gridCol w="659091">
                  <a:extLst>
                    <a:ext uri="{9D8B030D-6E8A-4147-A177-3AD203B41FA5}">
                      <a16:colId xmlns:a16="http://schemas.microsoft.com/office/drawing/2014/main" val="1742079161"/>
                    </a:ext>
                  </a:extLst>
                </a:gridCol>
                <a:gridCol w="1788960">
                  <a:extLst>
                    <a:ext uri="{9D8B030D-6E8A-4147-A177-3AD203B41FA5}">
                      <a16:colId xmlns:a16="http://schemas.microsoft.com/office/drawing/2014/main" val="3862693656"/>
                    </a:ext>
                  </a:extLst>
                </a:gridCol>
                <a:gridCol w="2849360">
                  <a:extLst>
                    <a:ext uri="{9D8B030D-6E8A-4147-A177-3AD203B41FA5}">
                      <a16:colId xmlns:a16="http://schemas.microsoft.com/office/drawing/2014/main" val="3991627493"/>
                    </a:ext>
                  </a:extLst>
                </a:gridCol>
                <a:gridCol w="540245">
                  <a:extLst>
                    <a:ext uri="{9D8B030D-6E8A-4147-A177-3AD203B41FA5}">
                      <a16:colId xmlns:a16="http://schemas.microsoft.com/office/drawing/2014/main" val="882122406"/>
                    </a:ext>
                  </a:extLst>
                </a:gridCol>
              </a:tblGrid>
              <a:tr h="2352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评价项目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评价内容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评价要求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配分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405317348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职业素养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规范着装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规范穿戴好工作服、工作帽和工作鞋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520429401"/>
                  </a:ext>
                </a:extLst>
              </a:tr>
              <a:tr h="422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安全纪律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坚决服从指挥，严格遵守实训纪律和操作员规程，消除一切安全隐患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8587263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工量具整理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按顺序分类规范摆放，做好维护与清点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242177709"/>
                  </a:ext>
                </a:extLst>
              </a:tr>
              <a:tr h="235288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工艺制定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装夹与定位正确，若不正确为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780597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760943619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2460747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0309475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程序编制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7818452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434958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97194659"/>
                  </a:ext>
                </a:extLst>
              </a:tr>
              <a:tr h="354586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机床操作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60539332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966764432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25854619"/>
                  </a:ext>
                </a:extLst>
              </a:tr>
            </a:tbl>
          </a:graphicData>
        </a:graphic>
      </p:graphicFrame>
      <p:pic>
        <p:nvPicPr>
          <p:cNvPr id="10" name="图片 9">
            <a:extLst>
              <a:ext uri="{FF2B5EF4-FFF2-40B4-BE49-F238E27FC236}">
                <a16:creationId xmlns:a16="http://schemas.microsoft.com/office/drawing/2014/main" id="{984B583A-DCB4-443D-8DB8-89716335C2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346"/>
            <a:ext cx="1184379" cy="11761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599896" y="1912077"/>
            <a:ext cx="144120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29D150-9D4A-4496-A4F6-AA6E16F83B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1035770"/>
                  </p:ext>
                </p:extLst>
              </p:nvPr>
            </p:nvGraphicFramePr>
            <p:xfrm>
              <a:off x="1331640" y="987574"/>
              <a:ext cx="6120629" cy="332094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5904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65079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224095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3024336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48073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18559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10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10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76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−0.2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−0.1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68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+0.032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+0.078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64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−0.075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−0.030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33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−0.1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44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（左端）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超差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0.10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，不得分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14599007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l-GR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44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（右端）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超差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0.10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，不得分</a:t>
                          </a:r>
                        </a:p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0231215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7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超差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0.10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，不得分</a:t>
                          </a:r>
                        </a:p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52760306"/>
                      </a:ext>
                    </a:extLst>
                  </a:tr>
                  <a:tr h="14245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有一外降级，扣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  <a:tr h="14245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倒角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有一处不合格，扣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352765110"/>
                      </a:ext>
                    </a:extLst>
                  </a:tr>
                  <a:tr h="14245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M24x1.5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通规能通，止规能止，止规旋进超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圈不得分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410474312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29D150-9D4A-4496-A4F6-AA6E16F83B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1035770"/>
                  </p:ext>
                </p:extLst>
              </p:nvPr>
            </p:nvGraphicFramePr>
            <p:xfrm>
              <a:off x="1331640" y="987574"/>
              <a:ext cx="6120629" cy="332094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5904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65079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224095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3024336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48073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21681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10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10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0498" t="-73585" r="-300995" b="-8811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0498" t="-170370" r="-300995" b="-7648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0498" t="-270370" r="-300995" b="-6648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0498" t="-370370" r="-300995" b="-5648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44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（左端）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超差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0.10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，不得分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145990070"/>
                      </a:ext>
                    </a:extLst>
                  </a:tr>
                  <a:tr h="407953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l-GR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44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（右端）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超差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0.10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，不得分</a:t>
                          </a:r>
                        </a:p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0231215"/>
                      </a:ext>
                    </a:extLst>
                  </a:tr>
                  <a:tr h="407953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7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超差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0.10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，不得分</a:t>
                          </a:r>
                        </a:p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52760306"/>
                      </a:ext>
                    </a:extLst>
                  </a:tr>
                  <a:tr h="21681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有一外降级，扣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  <a:tr h="21681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倒角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有一处不合格，扣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352765110"/>
                      </a:ext>
                    </a:extLst>
                  </a:tr>
                  <a:tr h="21681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M24x1.5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通规能通，止规能止，止规旋进超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圈不得分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410474312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" name="图片 10">
            <a:extLst>
              <a:ext uri="{FF2B5EF4-FFF2-40B4-BE49-F238E27FC236}">
                <a16:creationId xmlns:a16="http://schemas.microsoft.com/office/drawing/2014/main" id="{C04F0703-A312-4197-9658-487592C5CD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346"/>
            <a:ext cx="1184379" cy="117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65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2483768" y="987574"/>
            <a:ext cx="4890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薄壁零件加工介绍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8EF0A1-3124-4694-A4DA-632E9FFD2995}"/>
              </a:ext>
            </a:extLst>
          </p:cNvPr>
          <p:cNvSpPr txBox="1"/>
          <p:nvPr/>
        </p:nvSpPr>
        <p:spPr>
          <a:xfrm>
            <a:off x="2555777" y="1779662"/>
            <a:ext cx="3312368" cy="2627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薄壁零件的加工特点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防止和减少薄壁工件变形的方法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 粗、精加工分离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 合理选用刀具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 增加装夹接触面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（四） 使用轴向夹紧夹具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（五） 增加工艺肋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（六） 充分浇注切削液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810A78-7F29-49F4-9C1B-03877CB76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1161980"/>
            <a:ext cx="2246568" cy="22165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D9C1C6A-B3AD-4673-A2BB-9770507F93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507854"/>
            <a:ext cx="1755420" cy="153062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85852" y="725956"/>
            <a:ext cx="6188226" cy="501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15000"/>
              </a:lnSpc>
            </a:pPr>
            <a:r>
              <a:rPr lang="zh-CN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现有零件如图所示，选择合适的走刀路线及刀具，确定工艺参数，完成零件的编程与加工。</a:t>
            </a:r>
            <a:r>
              <a:rPr lang="zh-CN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（毛坯尺寸</a:t>
            </a:r>
            <a:r>
              <a:rPr lang="el-GR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ϕ80×35(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内孔 </a:t>
            </a:r>
            <a:r>
              <a:rPr lang="el-GR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ϕ18)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E77163-6624-4FDF-9201-00E9EE19C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249153"/>
            <a:ext cx="5400600" cy="379223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1D7BB52-BAB9-4A9E-A1F5-B48433A4E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21" y="3723878"/>
            <a:ext cx="1296701" cy="14196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8064" y="1412482"/>
            <a:ext cx="3280931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认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识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盖盘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类零件特征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思考工艺制定、程序编制、零件加工？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21A39AD-8DB3-4109-84E5-78357F744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6569FDA-C0EB-45D6-B83A-F86E341D2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19" y="1095110"/>
            <a:ext cx="1137763" cy="142621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26FC278-EB61-4541-8938-A637C6C986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760" y="2592583"/>
            <a:ext cx="1136650" cy="137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DE1802D-A378-431F-825E-1C563B3D77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3019" y="2555405"/>
            <a:ext cx="995045" cy="1456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61ABCD3-8FE3-4A82-B0C8-A2A295E3E4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8673" y="987574"/>
            <a:ext cx="1231900" cy="1426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44208" y="1625296"/>
            <a:ext cx="23042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已知毛坯尺寸为 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ϕ80×35 mm(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内孔 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ϕ18 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通孔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),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选择合适的刀具及走刀路线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确定工艺参数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编写零件加工程序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完成零件加工与检测。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51DF6FC-C8A8-451F-8254-A76A1602B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915566"/>
            <a:ext cx="5611857" cy="396043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1640" y="866655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一、盘盖类零件的结构特点和作用</a:t>
            </a:r>
            <a:endParaRPr lang="zh-CN" altLang="en-US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547664" y="1205979"/>
            <a:ext cx="687324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定义：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盘盖类零件是具有同一轴线内外回转的零件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其轴向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纵向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尺寸一般小于径向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横向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尺寸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或者两个方向的尺寸相差不大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也有一些盘盖类零件的主体是方形的。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：盘盖类零件一般由孔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光孔和花键孔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、外圆、端面和沟槽组成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有的零件上还有齿形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齿轮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r>
              <a:rPr lang="zh-CN" altLang="en-US" sz="1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作用</a:t>
            </a:r>
            <a:r>
              <a:rPr lang="zh-CN" altLang="en-US" sz="1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：主要起支承、导向、轴向定位或密封等作用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1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另外</a:t>
            </a:r>
            <a:r>
              <a:rPr lang="en-US" altLang="zh-CN" sz="1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连接孔、定位孔起连接或定位作用。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01D3B39-A889-4CD9-8E36-F561094AF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859782"/>
            <a:ext cx="5508104" cy="18100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23728" y="799220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二、盘盖类零件的材料和毛坯选用</a:t>
            </a:r>
            <a:endParaRPr lang="zh-CN" altLang="en-US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1419622"/>
            <a:ext cx="547260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材料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：采用钢材、铸铁、铝或非金属材料。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毛坯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：选用圆钢、铸件或锻件。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带轮、飞轮、手轮等受力不大或以承压为主的零件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一般选用铸铁材料铸造成形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在单件生产时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也可用低碳钢焊接成形。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法兰、套杆、垫圈等零件毛坯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根据受力情况、形状、尺寸等不同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可分别铸造成形、锻造成形或直接使用圆钢。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模具毛坯一般采用合金钢锻造成形。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5144" y="771525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三、盘盖类零件的结构分析</a:t>
            </a:r>
            <a:endParaRPr lang="zh-CN" altLang="en-US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5656" y="1110849"/>
            <a:ext cx="6480720" cy="3273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基本形状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：扁平状结构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外形和孔多为同轴回转体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其轴向尺寸比其他两个方向的尺寸小。常见结构有肋、孔、槽、轮辐等。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视图表达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：一般常用主视图和左视图两个视图来表达。主视图采用全剖视图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左视图则多用来表示其轴向外形和盘上孔与槽的分布情况。零件上其他细小结构常采用局部放大图和简化画法来表达。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配合关系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内、外表面及起轴向定位作用的端面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其表面结构参数值要小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配合关系的孔、轴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其尺寸应给出恰当的尺寸公差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与其他零件表面相接触的表面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尤其是与运动零件相接触的表面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应有平行度或垂直度的要求。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1586551-0B9D-43E2-A086-A7F0D95C408C}"/>
              </a:ext>
            </a:extLst>
          </p:cNvPr>
          <p:cNvSpPr txBox="1"/>
          <p:nvPr/>
        </p:nvSpPr>
        <p:spPr>
          <a:xfrm>
            <a:off x="1835696" y="771550"/>
            <a:ext cx="48900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四、盘盖类零件技术要求分析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2B5280-072B-48D7-9ED7-F3137A67AB89}"/>
              </a:ext>
            </a:extLst>
          </p:cNvPr>
          <p:cNvSpPr txBox="1"/>
          <p:nvPr/>
        </p:nvSpPr>
        <p:spPr>
          <a:xfrm>
            <a:off x="1619672" y="1419622"/>
            <a:ext cx="6264696" cy="1985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主要加工表面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：外圆、端面和内孔。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技术要求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：除了表面本身的尺寸精度、形状精度和表面粗糙度外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还可能有内、外圆之间的同轴度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以及端面和孔轴线的垂直度等位置精度要求。这类零件孔的精度要求一般较高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表面粗糙度值为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Ra1.6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甚至更小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外圆的粗糙度一般比孔低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粗糙度值比较大。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619481" y="699538"/>
            <a:ext cx="6120680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674280" y="2571586"/>
            <a:ext cx="5012634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endParaRPr lang="zh-CN" altLang="zh-CN" sz="14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4BF9EB2-84D9-4DF0-8E7B-3AC79D2B8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38" y="1164112"/>
            <a:ext cx="6264696" cy="140747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FF3DD02-8755-4CA2-8399-65B4CE584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7" y="2864638"/>
            <a:ext cx="6120679" cy="165132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872110" y="731584"/>
            <a:ext cx="1731645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装夹示意图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62195" y="2720766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12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第一次装夹示意图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08607" y="2748242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zh-CN" sz="12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左端轮廓加工示意图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83768" y="4732472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12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调头装夹示意图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21388" y="4732472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zh-CN" sz="12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右端轮廓加工示意图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EAADDE-BFF4-4396-9498-15991009D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581" y="1001112"/>
            <a:ext cx="3070052" cy="16680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A4DB8B5-74C2-452E-9C14-CC523B7C9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7932" y="2970129"/>
            <a:ext cx="3366912" cy="172413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1485</Words>
  <Application>Microsoft Office PowerPoint</Application>
  <PresentationFormat>全屏显示(16:9)</PresentationFormat>
  <Paragraphs>238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黑体</vt:lpstr>
      <vt:lpstr>华文宋体</vt:lpstr>
      <vt:lpstr>宋体</vt:lpstr>
      <vt:lpstr>微软雅黑</vt:lpstr>
      <vt:lpstr>Arial</vt:lpstr>
      <vt:lpstr>Calibri</vt:lpstr>
      <vt:lpstr>Cambria Math</vt:lpstr>
      <vt:lpstr>Wingdings</vt:lpstr>
      <vt:lpstr>281TGp_consulting_light</vt:lpstr>
      <vt:lpstr>项目六   综合类零件编程与加工  任务二     连接盖编程与加工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665</cp:revision>
  <dcterms:created xsi:type="dcterms:W3CDTF">2011-07-07T02:42:00Z</dcterms:created>
  <dcterms:modified xsi:type="dcterms:W3CDTF">2025-08-04T04:58:10Z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2052-12.1.0.21915</vt:lpwstr>
  </property>
</Properties>
</file>