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7" r:id="rId2"/>
    <p:sldId id="279" r:id="rId3"/>
    <p:sldId id="368" r:id="rId4"/>
    <p:sldId id="348" r:id="rId5"/>
    <p:sldId id="375" r:id="rId6"/>
    <p:sldId id="376" r:id="rId7"/>
    <p:sldId id="369" r:id="rId8"/>
    <p:sldId id="350" r:id="rId9"/>
    <p:sldId id="364" r:id="rId10"/>
    <p:sldId id="351" r:id="rId11"/>
    <p:sldId id="377" r:id="rId12"/>
    <p:sldId id="378" r:id="rId13"/>
    <p:sldId id="365" r:id="rId14"/>
    <p:sldId id="352" r:id="rId15"/>
    <p:sldId id="353" r:id="rId16"/>
    <p:sldId id="374" r:id="rId17"/>
    <p:sldId id="366" r:id="rId18"/>
    <p:sldId id="367" r:id="rId19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A661"/>
    <a:srgbClr val="008080"/>
    <a:srgbClr val="00CC99"/>
    <a:srgbClr val="6371AD"/>
    <a:srgbClr val="53619F"/>
    <a:srgbClr val="800000"/>
    <a:srgbClr val="C634BF"/>
    <a:srgbClr val="008000"/>
    <a:srgbClr val="339933"/>
    <a:srgbClr val="E29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5" autoAdjust="0"/>
  </p:normalViewPr>
  <p:slideViewPr>
    <p:cSldViewPr showGuides="1">
      <p:cViewPr varScale="1">
        <p:scale>
          <a:sx n="96" d="100"/>
          <a:sy n="96" d="100"/>
        </p:scale>
        <p:origin x="420" y="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5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079A-1008-484D-A9D3-6ED630FF63BC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934E-0680-41D4-B0BA-FC0716903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FC0A2-BD6D-46F3-BFBB-3EF6A37E9687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435DC-B7C6-403F-AC56-93FE59675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6.xml"/><Relationship Id="rId7" Type="http://schemas.microsoft.com/office/2007/relationships/hdphoto" Target="../media/hdphoto3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Relationship Id="rId9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9.xml"/><Relationship Id="rId7" Type="http://schemas.microsoft.com/office/2007/relationships/hdphoto" Target="../media/hdphoto3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Relationship Id="rId9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microsoft.com/office/2007/relationships/hdphoto" Target="../media/hdphoto3.wdp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microsoft.com/office/2007/relationships/hdphoto" Target="../media/hdphoto3.wdp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3.xml"/><Relationship Id="rId7" Type="http://schemas.microsoft.com/office/2007/relationships/hdphoto" Target="../media/hdphoto3.wdp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Relationship Id="rId9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3667128" y="3143251"/>
            <a:ext cx="1857375" cy="95726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gray">
          <a:xfrm>
            <a:off x="1824038" y="2218136"/>
            <a:ext cx="1833562" cy="925115"/>
          </a:xfrm>
          <a:prstGeom prst="rect">
            <a:avLst/>
          </a:prstGeom>
          <a:solidFill>
            <a:srgbClr val="CF6F9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3149204"/>
            <a:ext cx="1828800" cy="951309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4095750"/>
            <a:ext cx="9144000" cy="10477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225279"/>
            <a:ext cx="1790700" cy="938213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3" y="2218135"/>
            <a:ext cx="1833563" cy="1878806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90928" y="1714500"/>
            <a:ext cx="5324475" cy="285750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85850"/>
            <a:ext cx="7010400" cy="571500"/>
          </a:xfrm>
          <a:effectLst>
            <a:outerShdw dist="17961" dir="2700000" algn="ctr" rotWithShape="0">
              <a:srgbClr val="C0C0C0"/>
            </a:outerShdw>
          </a:effectLst>
        </p:spPr>
        <p:txBody>
          <a:bodyPr/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412" y1="7639" x2="10067" y2="6944"/>
                        <a14:foregroundMark x1="80761" y1="11111" x2="88591" y2="7639"/>
                        <a14:foregroundMark x1="7159" y1="10069" x2="2013" y2="25000"/>
                        <a14:foregroundMark x1="90380" y1="8681" x2="94631" y2="197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66412">
            <a:off x="1968304" y="3252987"/>
            <a:ext cx="1495020" cy="79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9" b="96769" l="5736" r="88778">
                        <a14:foregroundMark x1="36908" y1="10769" x2="36908" y2="10769"/>
                        <a14:foregroundMark x1="34414" y1="20154" x2="34414" y2="20154"/>
                        <a14:backgroundMark x1="75561" y1="72615" x2="75561" y2="72615"/>
                        <a14:backgroundMark x1="72818" y1="73231" x2="72818" y2="73231"/>
                        <a14:backgroundMark x1="24439" y1="74769" x2="24439" y2="74769"/>
                        <a14:backgroundMark x1="24688" y1="76462" x2="24688" y2="76462"/>
                        <a14:backgroundMark x1="22195" y1="74000" x2="22195" y2="74000"/>
                        <a14:backgroundMark x1="26185" y1="78000" x2="26185" y2="78000"/>
                        <a14:backgroundMark x1="74065" y1="72308" x2="74065" y2="72308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9582">
            <a:off x="7896147" y="3243809"/>
            <a:ext cx="705009" cy="85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C762B37-3943-4B2B-8847-B8D82A9F90C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59439">
            <a:off x="7393450" y="812270"/>
            <a:ext cx="893375" cy="121272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960862D-EA0C-46EA-9D81-041A11F416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l="8426" t="6397" r="10837"/>
          <a:stretch/>
        </p:blipFill>
        <p:spPr>
          <a:xfrm>
            <a:off x="8235400" y="699542"/>
            <a:ext cx="628347" cy="6129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64AFC4A-F4E5-40D5-9F23-719B4C2137A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59439">
            <a:off x="7393450" y="812270"/>
            <a:ext cx="893375" cy="121272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8BB16BC-8D0B-455F-B889-8CDD8D6B76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l="8426" t="6397" r="10837"/>
          <a:stretch/>
        </p:blipFill>
        <p:spPr>
          <a:xfrm>
            <a:off x="8235400" y="699542"/>
            <a:ext cx="628347" cy="6129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8D81823-E99C-45E2-9D75-23240CA55A3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59439">
            <a:off x="7393450" y="812270"/>
            <a:ext cx="893375" cy="121272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254DD4C-4638-4464-9B14-516E47514F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8426" t="6397" r="10837"/>
          <a:stretch/>
        </p:blipFill>
        <p:spPr>
          <a:xfrm>
            <a:off x="8235400" y="699542"/>
            <a:ext cx="628347" cy="6129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8425" y="473075"/>
            <a:ext cx="1151890" cy="112839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212994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988060" y="189865"/>
            <a:ext cx="970280" cy="36576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914400"/>
            <a:ext cx="8420100" cy="3829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8" y="171450"/>
            <a:ext cx="2105025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1" y="171450"/>
            <a:ext cx="6162675" cy="457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3345" y="469900"/>
            <a:ext cx="1134745" cy="11112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F41B0D1-8278-47B4-9B4A-82F70E8B0AD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59439">
            <a:off x="450962" y="3753735"/>
            <a:ext cx="893375" cy="121272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BBB5DF6-5156-4F77-8A98-CC678814A3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8426" t="6397" r="10837"/>
          <a:stretch/>
        </p:blipFill>
        <p:spPr>
          <a:xfrm>
            <a:off x="0" y="4530550"/>
            <a:ext cx="628347" cy="6129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78117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42887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00482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58076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22846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编程知识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57238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切削用量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52095" y="3148330"/>
            <a:ext cx="79375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可转位车刀</a:t>
            </a:r>
          </a:p>
        </p:txBody>
      </p:sp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276860" y="3724275"/>
            <a:ext cx="581025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外圆车刀</a:t>
            </a:r>
          </a:p>
        </p:txBody>
      </p: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252095" y="4371975"/>
            <a:ext cx="6057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常用量具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64288" y="3643215"/>
            <a:ext cx="1728192" cy="1500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5" b="95181" l="9735" r="96165">
                        <a14:foregroundMark x1="24484" y1="81627" x2="24484" y2="81627"/>
                        <a14:foregroundMark x1="27139" y1="82530" x2="27139" y2="82530"/>
                        <a14:foregroundMark x1="41593" y1="59036" x2="41593" y2="59036"/>
                        <a14:foregroundMark x1="46313" y1="55120" x2="46313" y2="55120"/>
                        <a14:foregroundMark x1="40413" y1="48795" x2="40413" y2="48795"/>
                        <a14:foregroundMark x1="40118" y1="45482" x2="40118" y2="45482"/>
                        <a14:foregroundMark x1="64012" y1="48193" x2="64012" y2="48193"/>
                        <a14:foregroundMark x1="67257" y1="48795" x2="67257" y2="48795"/>
                        <a14:foregroundMark x1="41593" y1="74096" x2="41593" y2="74096"/>
                        <a14:foregroundMark x1="66077" y1="73494" x2="66077" y2="73494"/>
                        <a14:foregroundMark x1="65192" y1="76807" x2="65192" y2="76807"/>
                        <a14:foregroundMark x1="66962" y1="77410" x2="66962" y2="77410"/>
                        <a14:foregroundMark x1="79941" y1="53012" x2="79941" y2="53012"/>
                        <a14:foregroundMark x1="76106" y1="46687" x2="76106" y2="46687"/>
                        <a14:foregroundMark x1="79941" y1="37349" x2="79941" y2="37349"/>
                        <a14:foregroundMark x1="79941" y1="34639" x2="79941" y2="34639"/>
                        <a14:foregroundMark x1="81121" y1="32530" x2="92035" y2="61145"/>
                        <a14:foregroundMark x1="80531" y1="27711" x2="94100" y2="65361"/>
                        <a14:foregroundMark x1="94985" y1="67771" x2="84071" y2="85542"/>
                        <a14:foregroundMark x1="88201" y1="71386" x2="88201" y2="71386"/>
                        <a14:foregroundMark x1="69322" y1="72289" x2="69322" y2="72289"/>
                        <a14:foregroundMark x1="25664" y1="51807" x2="25664" y2="51807"/>
                        <a14:foregroundMark x1="21239" y1="58133" x2="21239" y2="58133"/>
                        <a14:foregroundMark x1="20354" y1="52108" x2="17109" y2="65964"/>
                        <a14:foregroundMark x1="16519" y1="66566" x2="17109" y2="65964"/>
                        <a14:backgroundMark x1="80531" y1="86446" x2="80531" y2="864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4229">
            <a:off x="-94615" y="470535"/>
            <a:ext cx="1138555" cy="11150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35" name="Rectangle 2"/>
          <p:cNvSpPr txBox="1">
            <a:spLocks noChangeArrowheads="1"/>
          </p:cNvSpPr>
          <p:nvPr userDrawn="1"/>
        </p:nvSpPr>
        <p:spPr bwMode="gray">
          <a:xfrm>
            <a:off x="4300855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Rectangle 2"/>
          <p:cNvSpPr txBox="1">
            <a:spLocks noChangeArrowheads="1"/>
          </p:cNvSpPr>
          <p:nvPr userDrawn="1"/>
        </p:nvSpPr>
        <p:spPr bwMode="gray">
          <a:xfrm>
            <a:off x="6516370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 userDrawn="1"/>
        </p:nvSpPr>
        <p:spPr bwMode="gray">
          <a:xfrm>
            <a:off x="7597775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gray">
          <a:xfrm>
            <a:off x="2056765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gray">
          <a:xfrm>
            <a:off x="3204845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5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</a:p>
        </p:txBody>
      </p:sp>
      <p:sp>
        <p:nvSpPr>
          <p:cNvPr id="5" name="Rectangle 2"/>
          <p:cNvSpPr txBox="1">
            <a:spLocks noChangeArrowheads="1"/>
          </p:cNvSpPr>
          <p:nvPr userDrawn="1"/>
        </p:nvSpPr>
        <p:spPr bwMode="gray">
          <a:xfrm>
            <a:off x="5436235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 userDrawn="1"/>
        </p:nvSpPr>
        <p:spPr bwMode="gray">
          <a:xfrm>
            <a:off x="960755" y="19558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</a:p>
        </p:txBody>
      </p:sp>
      <p:sp>
        <p:nvSpPr>
          <p:cNvPr id="93" name="圆角矩形 92"/>
          <p:cNvSpPr/>
          <p:nvPr userDrawn="1">
            <p:custDataLst>
              <p:tags r:id="rId1"/>
            </p:custDataLst>
          </p:nvPr>
        </p:nvSpPr>
        <p:spPr>
          <a:xfrm>
            <a:off x="276860" y="1924685"/>
            <a:ext cx="66294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3" name="圆角矩形 2"/>
          <p:cNvSpPr/>
          <p:nvPr userDrawn="1">
            <p:custDataLst>
              <p:tags r:id="rId2"/>
            </p:custDataLst>
          </p:nvPr>
        </p:nvSpPr>
        <p:spPr>
          <a:xfrm>
            <a:off x="252095" y="2715895"/>
            <a:ext cx="72009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程序编制</a:t>
            </a:r>
          </a:p>
        </p:txBody>
      </p:sp>
      <p:sp>
        <p:nvSpPr>
          <p:cNvPr id="7" name="圆角矩形 6"/>
          <p:cNvSpPr/>
          <p:nvPr userDrawn="1">
            <p:custDataLst>
              <p:tags r:id="rId3"/>
            </p:custDataLst>
          </p:nvPr>
        </p:nvSpPr>
        <p:spPr>
          <a:xfrm>
            <a:off x="277495" y="3578860"/>
            <a:ext cx="685800" cy="413385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</a:t>
            </a:r>
          </a:p>
          <a:p>
            <a:pPr algn="ctr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F6AD4F5-4653-4239-9F78-2A9EF7C6EFB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59439">
            <a:off x="7393450" y="812270"/>
            <a:ext cx="893375" cy="121272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882F640-830D-4540-BED1-7FEB14F7CD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l="8426" t="6397" r="10837"/>
          <a:stretch/>
        </p:blipFill>
        <p:spPr>
          <a:xfrm>
            <a:off x="8235400" y="699542"/>
            <a:ext cx="628347" cy="61295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gray">
          <a:xfrm>
            <a:off x="8915400" y="685800"/>
            <a:ext cx="228600" cy="44577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6350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0" name="Freeform 126"/>
          <p:cNvSpPr/>
          <p:nvPr/>
        </p:nvSpPr>
        <p:spPr bwMode="gray">
          <a:xfrm>
            <a:off x="-12700" y="257176"/>
            <a:ext cx="6032500" cy="509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00" y="0"/>
              </a:cxn>
              <a:cxn ang="0">
                <a:pos x="3456" y="428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52" name="Picture 128" descr="icon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04803" y="171451"/>
            <a:ext cx="619125" cy="5000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71451"/>
            <a:ext cx="7086600" cy="3655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2" y="4761412"/>
            <a:ext cx="645802" cy="38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9.jpeg"/><Relationship Id="rId7" Type="http://schemas.openxmlformats.org/officeDocument/2006/relationships/image" Target="../media/image3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7814"/>
            <a:ext cx="1800200" cy="95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109" y="2211711"/>
            <a:ext cx="1872208" cy="1893818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763688" y="1203598"/>
            <a:ext cx="5904656" cy="504056"/>
          </a:xfrm>
        </p:spPr>
        <p:txBody>
          <a:bodyPr/>
          <a:lstStyle/>
          <a:p>
            <a:pPr algn="l"/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项目六</a:t>
            </a:r>
            <a:r>
              <a:rPr lang="en-US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综合类</a:t>
            </a:r>
            <a:r>
              <a:rPr lang="zh-CN" altLang="zh-CN" sz="32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零件编程与加工</a:t>
            </a: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配合件</a:t>
            </a:r>
            <a:r>
              <a:rPr lang="zh-CN" altLang="zh-CN" sz="2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编程与加工</a:t>
            </a:r>
            <a:br>
              <a:rPr lang="zh-CN" altLang="zh-CN" sz="1800" b="1" kern="100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br>
              <a:rPr lang="zh-CN" altLang="zh-CN" sz="18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CBB5B53-5364-40A4-8AB8-DC3A6BAEAC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845067"/>
              </p:ext>
            </p:extLst>
          </p:nvPr>
        </p:nvGraphicFramePr>
        <p:xfrm>
          <a:off x="1115617" y="877966"/>
          <a:ext cx="6120678" cy="3854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4193">
                  <a:extLst>
                    <a:ext uri="{9D8B030D-6E8A-4147-A177-3AD203B41FA5}">
                      <a16:colId xmlns:a16="http://schemas.microsoft.com/office/drawing/2014/main" val="3643997807"/>
                    </a:ext>
                  </a:extLst>
                </a:gridCol>
                <a:gridCol w="554193">
                  <a:extLst>
                    <a:ext uri="{9D8B030D-6E8A-4147-A177-3AD203B41FA5}">
                      <a16:colId xmlns:a16="http://schemas.microsoft.com/office/drawing/2014/main" val="1486062564"/>
                    </a:ext>
                  </a:extLst>
                </a:gridCol>
                <a:gridCol w="367686">
                  <a:extLst>
                    <a:ext uri="{9D8B030D-6E8A-4147-A177-3AD203B41FA5}">
                      <a16:colId xmlns:a16="http://schemas.microsoft.com/office/drawing/2014/main" val="4076785128"/>
                    </a:ext>
                  </a:extLst>
                </a:gridCol>
                <a:gridCol w="554193">
                  <a:extLst>
                    <a:ext uri="{9D8B030D-6E8A-4147-A177-3AD203B41FA5}">
                      <a16:colId xmlns:a16="http://schemas.microsoft.com/office/drawing/2014/main" val="830873655"/>
                    </a:ext>
                  </a:extLst>
                </a:gridCol>
                <a:gridCol w="554193">
                  <a:extLst>
                    <a:ext uri="{9D8B030D-6E8A-4147-A177-3AD203B41FA5}">
                      <a16:colId xmlns:a16="http://schemas.microsoft.com/office/drawing/2014/main" val="2353194331"/>
                    </a:ext>
                  </a:extLst>
                </a:gridCol>
                <a:gridCol w="554193">
                  <a:extLst>
                    <a:ext uri="{9D8B030D-6E8A-4147-A177-3AD203B41FA5}">
                      <a16:colId xmlns:a16="http://schemas.microsoft.com/office/drawing/2014/main" val="1083264830"/>
                    </a:ext>
                  </a:extLst>
                </a:gridCol>
                <a:gridCol w="554193">
                  <a:extLst>
                    <a:ext uri="{9D8B030D-6E8A-4147-A177-3AD203B41FA5}">
                      <a16:colId xmlns:a16="http://schemas.microsoft.com/office/drawing/2014/main" val="1212336860"/>
                    </a:ext>
                  </a:extLst>
                </a:gridCol>
                <a:gridCol w="554193">
                  <a:extLst>
                    <a:ext uri="{9D8B030D-6E8A-4147-A177-3AD203B41FA5}">
                      <a16:colId xmlns:a16="http://schemas.microsoft.com/office/drawing/2014/main" val="2877426802"/>
                    </a:ext>
                  </a:extLst>
                </a:gridCol>
                <a:gridCol w="554193">
                  <a:extLst>
                    <a:ext uri="{9D8B030D-6E8A-4147-A177-3AD203B41FA5}">
                      <a16:colId xmlns:a16="http://schemas.microsoft.com/office/drawing/2014/main" val="4059344290"/>
                    </a:ext>
                  </a:extLst>
                </a:gridCol>
                <a:gridCol w="554193">
                  <a:extLst>
                    <a:ext uri="{9D8B030D-6E8A-4147-A177-3AD203B41FA5}">
                      <a16:colId xmlns:a16="http://schemas.microsoft.com/office/drawing/2014/main" val="1102313909"/>
                    </a:ext>
                  </a:extLst>
                </a:gridCol>
                <a:gridCol w="765255">
                  <a:extLst>
                    <a:ext uri="{9D8B030D-6E8A-4147-A177-3AD203B41FA5}">
                      <a16:colId xmlns:a16="http://schemas.microsoft.com/office/drawing/2014/main" val="524459599"/>
                    </a:ext>
                  </a:extLst>
                </a:gridCol>
              </a:tblGrid>
              <a:tr h="168657">
                <a:tc rowSpan="2" grid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数控加工工艺卡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零件名称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材料名称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零件数量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4170937034"/>
                  </a:ext>
                </a:extLst>
              </a:tr>
              <a:tr h="174004">
                <a:tc gridSpan="5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手柄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钢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2399945280"/>
                  </a:ext>
                </a:extLst>
              </a:tr>
              <a:tr h="19140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设备名称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数控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系统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发那科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夹具名称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三爪卡盘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毛坯尺寸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l-GR" sz="1000" u="none" strike="noStrike" dirty="0">
                          <a:effectLst/>
                          <a:ea typeface="宋体" panose="02010600030101010101" pitchFamily="2" charset="-122"/>
                        </a:rPr>
                        <a:t>ϕ</a:t>
                      </a:r>
                      <a:r>
                        <a:rPr lang="en-US" sz="1000" u="none" strike="noStrike" dirty="0">
                          <a:effectLst/>
                          <a:ea typeface="宋体" panose="02010600030101010101" pitchFamily="2" charset="-122"/>
                        </a:rPr>
                        <a:t>50</a:t>
                      </a:r>
                      <a:r>
                        <a:rPr lang="el-GR" sz="1000" u="none" strike="noStrike" dirty="0">
                          <a:effectLst/>
                          <a:ea typeface="宋体" panose="02010600030101010101" pitchFamily="2" charset="-122"/>
                        </a:rPr>
                        <a:t>×</a:t>
                      </a:r>
                      <a:r>
                        <a:rPr lang="en-US" sz="1000" u="none" strike="noStrike" dirty="0">
                          <a:effectLst/>
                          <a:ea typeface="宋体" panose="02010600030101010101" pitchFamily="2" charset="-122"/>
                        </a:rPr>
                        <a:t>100mm</a:t>
                      </a: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1419500070"/>
                  </a:ext>
                </a:extLst>
              </a:tr>
              <a:tr h="1686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车床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型号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459419"/>
                  </a:ext>
                </a:extLst>
              </a:tr>
              <a:tr h="16865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工序号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工步内容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刀具号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主轴转速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进给量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背吃刀量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备注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3411206322"/>
                  </a:ext>
                </a:extLst>
              </a:tr>
              <a:tr h="1686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（r/min）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（mm/r）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/mm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154254"/>
                  </a:ext>
                </a:extLst>
              </a:tr>
              <a:tr h="495990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车削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）夹住毛坯右端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保证伸出长度满足加工要求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车端面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以工件左端面中心点建立工件坐标系。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O0001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1186574739"/>
                  </a:ext>
                </a:extLst>
              </a:tr>
              <a:tr h="332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）粗、精加工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ϕ25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ϕ38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ϕ48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外圆，保证精度尺寸和表面粗糙度。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800/1000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0.2/0.1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2/1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O0001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1656506067"/>
                  </a:ext>
                </a:extLst>
              </a:tr>
              <a:tr h="6596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）调头装夹 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ϕ38 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外圆柱面（可垫铜皮保护外圆表面）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车端面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控制总长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98,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以工件右端面中心点建立工件坐标系。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3273996980"/>
                  </a:ext>
                </a:extLst>
              </a:tr>
              <a:tr h="332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）粗、精加工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ϕ36 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R5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R16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等外圆，保证精度尺寸和表面粗糙度。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800/1000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0.2/0.1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2/1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4286377225"/>
                  </a:ext>
                </a:extLst>
              </a:tr>
              <a:tr h="4234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）粗、精加工外螺纹 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M30X1.5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T02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600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1.5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2652267077"/>
                  </a:ext>
                </a:extLst>
              </a:tr>
              <a:tr h="1686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）拆卸零件，去毛刺。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3812552003"/>
                  </a:ext>
                </a:extLst>
              </a:tr>
              <a:tr h="26083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编制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审核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批准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   月   日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共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246770233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0A16DBA-AD55-4B37-AAE8-0822637B8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1459366"/>
            <a:ext cx="2311152" cy="276856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A56B05E-E76F-4228-A907-8FB9C9E4D41A}"/>
              </a:ext>
            </a:extLst>
          </p:cNvPr>
          <p:cNvSpPr txBox="1"/>
          <p:nvPr/>
        </p:nvSpPr>
        <p:spPr>
          <a:xfrm>
            <a:off x="1547664" y="915566"/>
            <a:ext cx="2627882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装夹示意图（件一）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435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CBB5B53-5364-40A4-8AB8-DC3A6BAEAC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220995"/>
              </p:ext>
            </p:extLst>
          </p:nvPr>
        </p:nvGraphicFramePr>
        <p:xfrm>
          <a:off x="1043608" y="1131590"/>
          <a:ext cx="6192688" cy="34177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6793">
                  <a:extLst>
                    <a:ext uri="{9D8B030D-6E8A-4147-A177-3AD203B41FA5}">
                      <a16:colId xmlns:a16="http://schemas.microsoft.com/office/drawing/2014/main" val="3643997807"/>
                    </a:ext>
                  </a:extLst>
                </a:gridCol>
                <a:gridCol w="586793">
                  <a:extLst>
                    <a:ext uri="{9D8B030D-6E8A-4147-A177-3AD203B41FA5}">
                      <a16:colId xmlns:a16="http://schemas.microsoft.com/office/drawing/2014/main" val="1486062564"/>
                    </a:ext>
                  </a:extLst>
                </a:gridCol>
                <a:gridCol w="389315">
                  <a:extLst>
                    <a:ext uri="{9D8B030D-6E8A-4147-A177-3AD203B41FA5}">
                      <a16:colId xmlns:a16="http://schemas.microsoft.com/office/drawing/2014/main" val="4076785128"/>
                    </a:ext>
                  </a:extLst>
                </a:gridCol>
                <a:gridCol w="586793">
                  <a:extLst>
                    <a:ext uri="{9D8B030D-6E8A-4147-A177-3AD203B41FA5}">
                      <a16:colId xmlns:a16="http://schemas.microsoft.com/office/drawing/2014/main" val="830873655"/>
                    </a:ext>
                  </a:extLst>
                </a:gridCol>
                <a:gridCol w="586793">
                  <a:extLst>
                    <a:ext uri="{9D8B030D-6E8A-4147-A177-3AD203B41FA5}">
                      <a16:colId xmlns:a16="http://schemas.microsoft.com/office/drawing/2014/main" val="2353194331"/>
                    </a:ext>
                  </a:extLst>
                </a:gridCol>
                <a:gridCol w="586793">
                  <a:extLst>
                    <a:ext uri="{9D8B030D-6E8A-4147-A177-3AD203B41FA5}">
                      <a16:colId xmlns:a16="http://schemas.microsoft.com/office/drawing/2014/main" val="1083264830"/>
                    </a:ext>
                  </a:extLst>
                </a:gridCol>
                <a:gridCol w="277120">
                  <a:extLst>
                    <a:ext uri="{9D8B030D-6E8A-4147-A177-3AD203B41FA5}">
                      <a16:colId xmlns:a16="http://schemas.microsoft.com/office/drawing/2014/main" val="121233686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87742680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5934429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1023139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524459599"/>
                    </a:ext>
                  </a:extLst>
                </a:gridCol>
              </a:tblGrid>
              <a:tr h="147579">
                <a:tc rowSpan="2" grid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数控加工工艺卡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零件名称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材料名称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零件数量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4170937034"/>
                  </a:ext>
                </a:extLst>
              </a:tr>
              <a:tr h="147579">
                <a:tc gridSpan="5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手柄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钢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2399945280"/>
                  </a:ext>
                </a:extLst>
              </a:tr>
              <a:tr h="14757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设备名称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数控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系统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发那科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夹具名称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三爪卡盘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毛坯尺寸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l-GR" sz="1000" u="none" strike="noStrike" dirty="0">
                          <a:effectLst/>
                          <a:ea typeface="宋体" panose="02010600030101010101" pitchFamily="2" charset="-122"/>
                        </a:rPr>
                        <a:t>ϕ</a:t>
                      </a:r>
                      <a:r>
                        <a:rPr lang="en-US" sz="1000" u="none" strike="noStrike" dirty="0">
                          <a:effectLst/>
                          <a:ea typeface="宋体" panose="02010600030101010101" pitchFamily="2" charset="-122"/>
                        </a:rPr>
                        <a:t>50</a:t>
                      </a:r>
                      <a:r>
                        <a:rPr lang="el-GR" sz="1000" u="none" strike="noStrike" dirty="0">
                          <a:effectLst/>
                          <a:ea typeface="宋体" panose="02010600030101010101" pitchFamily="2" charset="-122"/>
                        </a:rPr>
                        <a:t>×</a:t>
                      </a:r>
                      <a:r>
                        <a:rPr lang="en-US" sz="1000" u="none" strike="noStrike" dirty="0">
                          <a:effectLst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el-GR" sz="1000" u="none" strike="noStrike" dirty="0">
                          <a:effectLst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en-US" sz="1000" u="none" strike="noStrike" dirty="0">
                          <a:effectLst/>
                          <a:ea typeface="宋体" panose="02010600030101010101" pitchFamily="2" charset="-122"/>
                        </a:rPr>
                        <a:t>mm</a:t>
                      </a:r>
                    </a:p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000" u="none" strike="noStrike" dirty="0">
                          <a:effectLst/>
                          <a:ea typeface="宋体" panose="02010600030101010101" pitchFamily="2" charset="-122"/>
                        </a:rPr>
                        <a:t>内孔</a:t>
                      </a:r>
                    </a:p>
                    <a:p>
                      <a:pPr algn="ctr" rtl="0" fontAlgn="ctr"/>
                      <a:r>
                        <a:rPr lang="el-GR" sz="1000" u="none" strike="noStrike" dirty="0">
                          <a:effectLst/>
                          <a:ea typeface="宋体" panose="02010600030101010101" pitchFamily="2" charset="-122"/>
                        </a:rPr>
                        <a:t>ϕ</a:t>
                      </a:r>
                      <a:r>
                        <a:rPr lang="en-US" sz="1000" u="none" strike="noStrike" dirty="0">
                          <a:effectLst/>
                          <a:ea typeface="宋体" panose="02010600030101010101" pitchFamily="2" charset="-122"/>
                        </a:rPr>
                        <a:t>20mm)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1419500070"/>
                  </a:ext>
                </a:extLst>
              </a:tr>
              <a:tr h="2864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车床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型号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459419"/>
                  </a:ext>
                </a:extLst>
              </a:tr>
              <a:tr h="14757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工序号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工步内容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刀具号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主轴转速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进给量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背吃刀量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备注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3411206322"/>
                  </a:ext>
                </a:extLst>
              </a:tr>
              <a:tr h="14757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（r/min）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（mm/r）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/mm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154254"/>
                  </a:ext>
                </a:extLst>
              </a:tr>
              <a:tr h="434004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车削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夹住毛坯右端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保证伸出长度满足加工要求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车端面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以工件左端面中心点建立工件坐标系。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O0001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1186574739"/>
                  </a:ext>
                </a:extLst>
              </a:tr>
              <a:tr h="2907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）粗、精加工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48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外圆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保证精度尺寸和表面粗糙度。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800/1000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0.2/0.1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2/1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O0001</a:t>
                      </a:r>
                      <a:endParaRPr 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1656506067"/>
                  </a:ext>
                </a:extLst>
              </a:tr>
              <a:tr h="5772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）调头装夹 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ϕ48 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外圆柱面（可垫铜皮保护外圆表面）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车端面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控制总长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40,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以工件右端面中心点建立工件坐标系。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T01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O0002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3273996980"/>
                  </a:ext>
                </a:extLst>
              </a:tr>
              <a:tr h="2907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）粗、精加工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ϕ38 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 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ϕ28 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内圆，保证精度尺寸和表面粗糙度。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T03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800/1000</a:t>
                      </a:r>
                      <a:endParaRPr lang="en-US" altLang="zh-CN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0.2/0.1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1/0.5</a:t>
                      </a:r>
                      <a:endParaRPr lang="en-US" altLang="zh-CN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O0003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4286377225"/>
                  </a:ext>
                </a:extLst>
              </a:tr>
              <a:tr h="14757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）拆卸零件，去毛刺。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3812552003"/>
                  </a:ext>
                </a:extLst>
              </a:tr>
              <a:tr h="47565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编制</a:t>
                      </a:r>
                      <a:endParaRPr lang="zh-CN" altLang="en-US" sz="1000" b="1" i="0" u="none" strike="noStrike"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审核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批准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   月   日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共</a:t>
                      </a:r>
                      <a:r>
                        <a:rPr lang="en-US" altLang="zh-CN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0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</a:t>
                      </a:r>
                      <a:endParaRPr lang="zh-CN" altLang="en-US" sz="1000" b="0" i="0" u="none" strike="noStrike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0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</a:t>
                      </a:r>
                      <a:endParaRPr lang="zh-CN" alt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647" marR="4647" marT="4647" marB="0" anchor="ctr"/>
                </a:tc>
                <a:extLst>
                  <a:ext uri="{0D108BD9-81ED-4DB2-BD59-A6C34878D82A}">
                    <a16:rowId xmlns:a16="http://schemas.microsoft.com/office/drawing/2014/main" val="2467702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6829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336605" y="880524"/>
            <a:ext cx="2666364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件二左端：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加工参考程序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88024" y="881229"/>
            <a:ext cx="2642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件二右端：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加工参考程序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略）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3C31E99-E459-460D-93B0-F7AAD150B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931" y="1199176"/>
            <a:ext cx="2993798" cy="15676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3CD5A47-8A23-4C46-AE2F-3B9588424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1298660"/>
            <a:ext cx="2642261" cy="12730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CB48675-18A0-4D2C-9A17-5E19566D2A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890" y="2896198"/>
            <a:ext cx="2088232" cy="198579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73E8DCE-F047-4A08-BA4B-2D53E994A556}"/>
              </a:ext>
            </a:extLst>
          </p:cNvPr>
          <p:cNvSpPr txBox="1"/>
          <p:nvPr/>
        </p:nvSpPr>
        <p:spPr>
          <a:xfrm>
            <a:off x="2987824" y="2645667"/>
            <a:ext cx="2666364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件一：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加工参考程序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267744" y="1048999"/>
            <a:ext cx="2736304" cy="1547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加工准备</a:t>
            </a: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endParaRPr lang="zh-CN" altLang="en-US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零件加工</a:t>
            </a:r>
            <a:endParaRPr lang="en-US" altLang="zh-CN" sz="1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加工件二至尺寸要求。</a:t>
            </a: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加工件一至尺寸要求。</a:t>
            </a:r>
          </a:p>
          <a:p>
            <a:pPr algn="l">
              <a:lnSpc>
                <a:spcPct val="115000"/>
              </a:lnSpc>
            </a:pP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拆卸零件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去毛刺</a:t>
            </a:r>
            <a:r>
              <a:rPr lang="en-US" altLang="zh-CN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清扫机床。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3A421A4-CAB2-4537-AEA6-4BC724409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3003798"/>
            <a:ext cx="2815233" cy="16289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3722" y="1995686"/>
            <a:ext cx="45719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C905EC7-E6BD-4CCD-B228-A16731EF68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747268"/>
              </p:ext>
            </p:extLst>
          </p:nvPr>
        </p:nvGraphicFramePr>
        <p:xfrm>
          <a:off x="1259632" y="1059582"/>
          <a:ext cx="5976665" cy="37101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0693">
                  <a:extLst>
                    <a:ext uri="{9D8B030D-6E8A-4147-A177-3AD203B41FA5}">
                      <a16:colId xmlns:a16="http://schemas.microsoft.com/office/drawing/2014/main" val="1658989038"/>
                    </a:ext>
                  </a:extLst>
                </a:gridCol>
                <a:gridCol w="621643">
                  <a:extLst>
                    <a:ext uri="{9D8B030D-6E8A-4147-A177-3AD203B41FA5}">
                      <a16:colId xmlns:a16="http://schemas.microsoft.com/office/drawing/2014/main" val="1742079161"/>
                    </a:ext>
                  </a:extLst>
                </a:gridCol>
                <a:gridCol w="1687315">
                  <a:extLst>
                    <a:ext uri="{9D8B030D-6E8A-4147-A177-3AD203B41FA5}">
                      <a16:colId xmlns:a16="http://schemas.microsoft.com/office/drawing/2014/main" val="3862693656"/>
                    </a:ext>
                  </a:extLst>
                </a:gridCol>
                <a:gridCol w="2687465">
                  <a:extLst>
                    <a:ext uri="{9D8B030D-6E8A-4147-A177-3AD203B41FA5}">
                      <a16:colId xmlns:a16="http://schemas.microsoft.com/office/drawing/2014/main" val="3991627493"/>
                    </a:ext>
                  </a:extLst>
                </a:gridCol>
                <a:gridCol w="509549">
                  <a:extLst>
                    <a:ext uri="{9D8B030D-6E8A-4147-A177-3AD203B41FA5}">
                      <a16:colId xmlns:a16="http://schemas.microsoft.com/office/drawing/2014/main" val="882122406"/>
                    </a:ext>
                  </a:extLst>
                </a:gridCol>
              </a:tblGrid>
              <a:tr h="2260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序号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评价项目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评价内容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评价要求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配分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405317348"/>
                  </a:ext>
                </a:extLst>
              </a:tr>
              <a:tr h="226014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职业素养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规范着装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规范穿戴好工作服、工作帽和工作鞋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520429401"/>
                  </a:ext>
                </a:extLst>
              </a:tr>
              <a:tr h="4057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安全纪律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坚决服从指挥，严格遵守实训纪律和操作员规程，消除一切安全隐患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858726378"/>
                  </a:ext>
                </a:extLst>
              </a:tr>
              <a:tr h="2260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工量具整理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按顺序分类规范摆放，做好维护与清点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242177709"/>
                  </a:ext>
                </a:extLst>
              </a:tr>
              <a:tr h="226014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工艺制定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装夹与定位正确，若不正确为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78059704"/>
                  </a:ext>
                </a:extLst>
              </a:tr>
              <a:tr h="2260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刀具选择合理，若不合理为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760943619"/>
                  </a:ext>
                </a:extLst>
              </a:tr>
              <a:tr h="2260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加工路线合理，若不合理为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22460747"/>
                  </a:ext>
                </a:extLst>
              </a:tr>
              <a:tr h="2260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切削用量合理，若不合理为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0309475"/>
                  </a:ext>
                </a:extLst>
              </a:tr>
              <a:tr h="226014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程序编制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坐标系原点选择正确，若不正确为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781845204"/>
                  </a:ext>
                </a:extLst>
              </a:tr>
              <a:tr h="2260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编程格式和指令使用正确，若不正确为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1543495878"/>
                  </a:ext>
                </a:extLst>
              </a:tr>
              <a:tr h="2260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基点坐标正确，若不正确为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97194659"/>
                  </a:ext>
                </a:extLst>
              </a:tr>
              <a:tr h="39192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机床操作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开机前检查、开机回参考点正确，若不正确为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605393328"/>
                  </a:ext>
                </a:extLst>
              </a:tr>
              <a:tr h="2260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工件装夹与对刀正确，若不正确为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966764432"/>
                  </a:ext>
                </a:extLst>
              </a:tr>
              <a:tr h="2260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</a:t>
                      </a:r>
                      <a:endParaRPr lang="zh-CN" altLang="en-US" sz="11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程序输入与校验正确，若不正确为</a:t>
                      </a: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1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7447" marR="37447" marT="24965" marB="24965" anchor="ctr"/>
                </a:tc>
                <a:extLst>
                  <a:ext uri="{0D108BD9-81ED-4DB2-BD59-A6C34878D82A}">
                    <a16:rowId xmlns:a16="http://schemas.microsoft.com/office/drawing/2014/main" val="3325854619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D1B4A502-E6BF-4EE3-98DA-29AA2386EA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7" y="3961381"/>
            <a:ext cx="1168207" cy="116009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683568" y="1835779"/>
            <a:ext cx="144120" cy="1471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检测评分表</a:t>
            </a: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47" y="-285750"/>
            <a:ext cx="81915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747" y="-285750"/>
            <a:ext cx="819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747" y="-285750"/>
            <a:ext cx="692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1747" y="-285750"/>
            <a:ext cx="781050" cy="19050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1D29D150-9D4A-4496-A4F6-AA6E16F83B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7857714"/>
                  </p:ext>
                </p:extLst>
              </p:nvPr>
            </p:nvGraphicFramePr>
            <p:xfrm>
              <a:off x="1331641" y="987574"/>
              <a:ext cx="5904655" cy="3789575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47336">
                      <a:extLst>
                        <a:ext uri="{9D8B030D-6E8A-4147-A177-3AD203B41FA5}">
                          <a16:colId xmlns:a16="http://schemas.microsoft.com/office/drawing/2014/main" val="898437159"/>
                        </a:ext>
                      </a:extLst>
                    </a:gridCol>
                    <a:gridCol w="694671">
                      <a:extLst>
                        <a:ext uri="{9D8B030D-6E8A-4147-A177-3AD203B41FA5}">
                          <a16:colId xmlns:a16="http://schemas.microsoft.com/office/drawing/2014/main" val="1054219344"/>
                        </a:ext>
                      </a:extLst>
                    </a:gridCol>
                    <a:gridCol w="972539">
                      <a:extLst>
                        <a:ext uri="{9D8B030D-6E8A-4147-A177-3AD203B41FA5}">
                          <a16:colId xmlns:a16="http://schemas.microsoft.com/office/drawing/2014/main" val="1946053462"/>
                        </a:ext>
                      </a:extLst>
                    </a:gridCol>
                    <a:gridCol w="3264904">
                      <a:extLst>
                        <a:ext uri="{9D8B030D-6E8A-4147-A177-3AD203B41FA5}">
                          <a16:colId xmlns:a16="http://schemas.microsoft.com/office/drawing/2014/main" val="3181459193"/>
                        </a:ext>
                      </a:extLst>
                    </a:gridCol>
                    <a:gridCol w="625205">
                      <a:extLst>
                        <a:ext uri="{9D8B030D-6E8A-4147-A177-3AD203B41FA5}">
                          <a16:colId xmlns:a16="http://schemas.microsoft.com/office/drawing/2014/main" val="1116764531"/>
                        </a:ext>
                      </a:extLst>
                    </a:gridCol>
                  </a:tblGrid>
                  <a:tr h="18559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序号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评价项目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评价内容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评价要求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配分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64523745"/>
                      </a:ext>
                    </a:extLst>
                  </a:tr>
                  <a:tr h="327554">
                    <a:tc rowSpan="11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 rowSpan="11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零件加工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l-GR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38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−0.034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−0.009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268020172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l-GR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48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−0.2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−0.1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14465851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l-GR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36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−0.025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7034933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98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−0.1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7494775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M30X1.5-6g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通规能通，止规能止，止规旋进超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圈不得分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057284228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9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−0.03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</a:t>
                          </a: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601561118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l-GR" sz="1100" kern="100" dirty="0">
                              <a:effectLst/>
                              <a:ea typeface="宋体" panose="02010600030101010101" pitchFamily="2" charset="-122"/>
                            </a:rPr>
                            <a:t>Φ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38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0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+0.025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14599007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40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−0.1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0231215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10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5</m:t>
                                  </m:r>
                                </m:e>
                                <m:sub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−0.05</m:t>
                                  </m:r>
                                </m:sub>
                                <m:sup>
                                  <m:r>
                                    <a:rPr lang="en-US" altLang="zh-CN" sz="11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0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mm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</a:t>
                          </a: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52760306"/>
                      </a:ext>
                    </a:extLst>
                  </a:tr>
                  <a:tr h="14245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有一外降级，扣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18614292"/>
                      </a:ext>
                    </a:extLst>
                  </a:tr>
                  <a:tr h="14245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未注倒角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有一处不合格，扣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3527651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1D29D150-9D4A-4496-A4F6-AA6E16F83B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7857714"/>
                  </p:ext>
                </p:extLst>
              </p:nvPr>
            </p:nvGraphicFramePr>
            <p:xfrm>
              <a:off x="1331641" y="987574"/>
              <a:ext cx="5904655" cy="3789575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47336">
                      <a:extLst>
                        <a:ext uri="{9D8B030D-6E8A-4147-A177-3AD203B41FA5}">
                          <a16:colId xmlns:a16="http://schemas.microsoft.com/office/drawing/2014/main" val="898437159"/>
                        </a:ext>
                      </a:extLst>
                    </a:gridCol>
                    <a:gridCol w="694671">
                      <a:extLst>
                        <a:ext uri="{9D8B030D-6E8A-4147-A177-3AD203B41FA5}">
                          <a16:colId xmlns:a16="http://schemas.microsoft.com/office/drawing/2014/main" val="1054219344"/>
                        </a:ext>
                      </a:extLst>
                    </a:gridCol>
                    <a:gridCol w="972539">
                      <a:extLst>
                        <a:ext uri="{9D8B030D-6E8A-4147-A177-3AD203B41FA5}">
                          <a16:colId xmlns:a16="http://schemas.microsoft.com/office/drawing/2014/main" val="1946053462"/>
                        </a:ext>
                      </a:extLst>
                    </a:gridCol>
                    <a:gridCol w="3264904">
                      <a:extLst>
                        <a:ext uri="{9D8B030D-6E8A-4147-A177-3AD203B41FA5}">
                          <a16:colId xmlns:a16="http://schemas.microsoft.com/office/drawing/2014/main" val="3181459193"/>
                        </a:ext>
                      </a:extLst>
                    </a:gridCol>
                    <a:gridCol w="625205">
                      <a:extLst>
                        <a:ext uri="{9D8B030D-6E8A-4147-A177-3AD203B41FA5}">
                          <a16:colId xmlns:a16="http://schemas.microsoft.com/office/drawing/2014/main" val="1116764531"/>
                        </a:ext>
                      </a:extLst>
                    </a:gridCol>
                  </a:tblGrid>
                  <a:tr h="407953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序号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评价项目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评价内容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评价要求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配分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64523745"/>
                      </a:ext>
                    </a:extLst>
                  </a:tr>
                  <a:tr h="327554">
                    <a:tc rowSpan="11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5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 rowSpan="11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零件加工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107500" t="-129630" r="-400625" b="-9481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268020172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107500" t="-233962" r="-400625" b="-86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14465851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107500" t="-327778" r="-400625" b="-7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7034933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107500" t="-427778" r="-400625" b="-6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67494775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M30X1.5-6g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通规能通，止规能止，止规旋进超</a:t>
                          </a: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圈不得分</a:t>
                          </a: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057284228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107500" t="-627778" r="-400625" b="-4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</a:t>
                          </a: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601561118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107500" t="-741509" r="-400625" b="-3584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8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3145990070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107500" t="-825926" r="-400625" b="-2518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2000231215"/>
                      </a:ext>
                    </a:extLst>
                  </a:tr>
                  <a:tr h="32755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7407" marR="37407" marT="24938" marB="24938" anchor="ctr">
                        <a:blipFill>
                          <a:blip r:embed="rId7"/>
                          <a:stretch>
                            <a:fillRect l="-107500" t="-925926" r="-400625" b="-1518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超差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0.02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</a:t>
                          </a: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852760306"/>
                      </a:ext>
                    </a:extLst>
                  </a:tr>
                  <a:tr h="216818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表面粗糙度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有一外降级，扣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18614292"/>
                      </a:ext>
                    </a:extLst>
                  </a:tr>
                  <a:tr h="216818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10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未注倒角</a:t>
                          </a:r>
                          <a:endParaRPr 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有一处不合格，扣</a:t>
                          </a: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分，依次类推，扣完为止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4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100" kern="0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4</a:t>
                          </a:r>
                          <a:endParaRPr lang="zh-CN" altLang="en-US" sz="1100" kern="100" dirty="0"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37407" marR="37407" marT="24938" marB="24938" anchor="ctr"/>
                    </a:tc>
                    <a:extLst>
                      <a:ext uri="{0D108BD9-81ED-4DB2-BD59-A6C34878D82A}">
                        <a16:rowId xmlns:a16="http://schemas.microsoft.com/office/drawing/2014/main" val="135276511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" name="图片 9">
            <a:extLst>
              <a:ext uri="{FF2B5EF4-FFF2-40B4-BE49-F238E27FC236}">
                <a16:creationId xmlns:a16="http://schemas.microsoft.com/office/drawing/2014/main" id="{EFB247CC-7826-4FA2-8AAE-D96E8840856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7" y="3889873"/>
            <a:ext cx="1240215" cy="123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653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B381E7-3D4C-475A-BA57-848E51DEA243}"/>
              </a:ext>
            </a:extLst>
          </p:cNvPr>
          <p:cNvSpPr txBox="1"/>
          <p:nvPr/>
        </p:nvSpPr>
        <p:spPr>
          <a:xfrm>
            <a:off x="3131840" y="987574"/>
            <a:ext cx="16561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螺纹配合加工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8EF0A1-3124-4694-A4DA-632E9FFD2995}"/>
              </a:ext>
            </a:extLst>
          </p:cNvPr>
          <p:cNvSpPr txBox="1"/>
          <p:nvPr/>
        </p:nvSpPr>
        <p:spPr>
          <a:xfrm>
            <a:off x="2915816" y="1635646"/>
            <a:ext cx="3312368" cy="1657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一、螺纹链接的画法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二、影响螺纹配合精度的因素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 螺纹中径偏差的影响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 螺距误差的影响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 牙型半角误差的影响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2B7F066-EDB2-465C-88E6-3562D6BF6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225079">
            <a:off x="6144636" y="1406039"/>
            <a:ext cx="1820228" cy="1288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0A8AC9E-E5D5-4ADD-BDDB-E2DF68E56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40582"/>
            <a:ext cx="2096839" cy="182831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259632" y="645306"/>
            <a:ext cx="7190604" cy="702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15000"/>
              </a:lnSpc>
            </a:pP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现有圆锥配合件如图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6 3 16</a:t>
            </a: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已知轴毛坯尺寸为 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ϕ50×100mm,</a:t>
            </a: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套毛坯尺寸</a:t>
            </a:r>
          </a:p>
          <a:p>
            <a:pPr indent="266700" algn="l">
              <a:lnSpc>
                <a:spcPct val="115000"/>
              </a:lnSpc>
            </a:pP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 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ϕ50×45mm(</a:t>
            </a: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内孔 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ϕ20</a:t>
            </a: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通孔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零件材料为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钢。要求选用数控车床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选择合适的刀具及</a:t>
            </a:r>
          </a:p>
          <a:p>
            <a:pPr indent="266700" algn="l">
              <a:lnSpc>
                <a:spcPct val="115000"/>
              </a:lnSpc>
            </a:pP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走刀路线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确定工艺参数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编写零件加工程序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完成零件加工。</a:t>
            </a:r>
            <a:endParaRPr lang="zh-CN" altLang="en-US" sz="12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1D7BB52-BAB9-4A9E-A1F5-B48433A4E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1" y="3723878"/>
            <a:ext cx="1296701" cy="141962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5DD6C4C-D856-46E1-8C03-06D8E504A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379647" y="515631"/>
            <a:ext cx="3664626" cy="51845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sz="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任务导入</a:t>
            </a:r>
            <a:endParaRPr lang="en-US" altLang="zh-CN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gray">
          <a:xfrm>
            <a:off x="4229100" y="195580"/>
            <a:ext cx="104267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gray">
          <a:xfrm>
            <a:off x="6444615" y="195580"/>
            <a:ext cx="100139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拓展学习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gray">
          <a:xfrm>
            <a:off x="7526020" y="195580"/>
            <a:ext cx="126301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思考与练习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985010" y="195580"/>
            <a:ext cx="105156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3133090" y="189230"/>
            <a:ext cx="999490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知识准备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35790" y="1761438"/>
            <a:ext cx="3280931" cy="1108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 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认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识</a:t>
            </a:r>
            <a:r>
              <a:rPr lang="zh-CN" altLang="en-US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配合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类零件特征</a:t>
            </a:r>
          </a:p>
          <a:p>
            <a:pPr indent="266700" algn="just">
              <a:lnSpc>
                <a:spcPct val="115000"/>
              </a:lnSpc>
            </a:pPr>
            <a:r>
              <a:rPr lang="en-US" altLang="zh-CN" sz="20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 </a:t>
            </a:r>
            <a:r>
              <a:rPr lang="zh-CN" altLang="en-US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思考工艺制定、程序编制、零件加工？</a:t>
            </a:r>
            <a:endParaRPr lang="zh-CN" altLang="en-US" sz="2000" kern="1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gray">
          <a:xfrm>
            <a:off x="5364480" y="195580"/>
            <a:ext cx="1000125" cy="365760"/>
          </a:xfrm>
          <a:prstGeom prst="rect">
            <a:avLst/>
          </a:prstGeom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16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  <a:endParaRPr lang="en-US" altLang="zh-CN" sz="16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21A39AD-8DB3-4109-84E5-78357F744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0" y="2875383"/>
            <a:ext cx="1937350" cy="226811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BACCD2F-8EFB-4BB1-AAE4-27DF82D7F0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7744" y="2787774"/>
            <a:ext cx="2376264" cy="2026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56ECE98-FDD3-4ED6-BDA3-E91ECD868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08872" y="1275606"/>
            <a:ext cx="1820228" cy="1288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4BDC94-FD23-4110-8FFC-9A88BB9603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721532" y="21619"/>
            <a:ext cx="3900737" cy="554461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500EDEF-EE48-43C2-BD05-7CA0FDF146D1}"/>
              </a:ext>
            </a:extLst>
          </p:cNvPr>
          <p:cNvSpPr txBox="1"/>
          <p:nvPr/>
        </p:nvSpPr>
        <p:spPr>
          <a:xfrm>
            <a:off x="6588224" y="1347614"/>
            <a:ext cx="20573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现有圆柱配合零件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已知件一毛坯尺寸为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ϕ50×45 mm(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内孔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ϕ20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通孔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),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件二毛坯尺寸为 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ϕ50×100mm,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零件材料为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钢。要求选用数控车床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选择合适的刀具及走刀路线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确定工艺参数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编写零件加工程序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完成零件加工与检测。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87F4B02-A520-4CDD-8E37-6D610326B38B}"/>
              </a:ext>
            </a:extLst>
          </p:cNvPr>
          <p:cNvSpPr txBox="1"/>
          <p:nvPr/>
        </p:nvSpPr>
        <p:spPr>
          <a:xfrm>
            <a:off x="1763688" y="907793"/>
            <a:ext cx="23762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一、配合的种类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9181A9-AEE0-471F-9B1E-318D78EEC442}"/>
              </a:ext>
            </a:extLst>
          </p:cNvPr>
          <p:cNvSpPr txBox="1"/>
          <p:nvPr/>
        </p:nvSpPr>
        <p:spPr>
          <a:xfrm>
            <a:off x="1624755" y="1327944"/>
            <a:ext cx="489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 </a:t>
            </a:r>
            <a:r>
              <a:rPr lang="zh-CN" altLang="en-US" sz="14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间隙配合</a:t>
            </a:r>
            <a:endParaRPr lang="zh-CN" altLang="en-US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DB7F63-6CC0-4DD4-884E-49D0686C88BD}"/>
              </a:ext>
            </a:extLst>
          </p:cNvPr>
          <p:cNvSpPr txBox="1"/>
          <p:nvPr/>
        </p:nvSpPr>
        <p:spPr>
          <a:xfrm>
            <a:off x="2195737" y="1635721"/>
            <a:ext cx="3096344" cy="68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具有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间隙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最小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间隙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等于零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的配合。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孔的公差带完全在轴的公差带之上。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D6C6495-40EB-43D5-8875-2BF86C8BB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602" y="2323923"/>
            <a:ext cx="5843445" cy="219204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87F4B02-A520-4CDD-8E37-6D610326B38B}"/>
              </a:ext>
            </a:extLst>
          </p:cNvPr>
          <p:cNvSpPr txBox="1"/>
          <p:nvPr/>
        </p:nvSpPr>
        <p:spPr>
          <a:xfrm>
            <a:off x="1835696" y="884293"/>
            <a:ext cx="23762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一、配合的种类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9181A9-AEE0-471F-9B1E-318D78EEC442}"/>
              </a:ext>
            </a:extLst>
          </p:cNvPr>
          <p:cNvSpPr txBox="1"/>
          <p:nvPr/>
        </p:nvSpPr>
        <p:spPr>
          <a:xfrm>
            <a:off x="1624755" y="1327944"/>
            <a:ext cx="489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 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过盈</a:t>
            </a:r>
            <a:r>
              <a:rPr lang="zh-CN" altLang="en-US" sz="14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配合</a:t>
            </a:r>
            <a:endParaRPr lang="zh-CN" altLang="en-US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DB7F63-6CC0-4DD4-884E-49D0686C88BD}"/>
              </a:ext>
            </a:extLst>
          </p:cNvPr>
          <p:cNvSpPr txBox="1"/>
          <p:nvPr/>
        </p:nvSpPr>
        <p:spPr>
          <a:xfrm>
            <a:off x="2195737" y="1635721"/>
            <a:ext cx="3096344" cy="68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具有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最小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过盈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等于零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的配合。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孔的公差带完全在轴的公差带之下。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BF98652-0068-4F57-B7EA-9DDC1A73D1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755" y="2323923"/>
            <a:ext cx="5761705" cy="199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52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87F4B02-A520-4CDD-8E37-6D610326B38B}"/>
              </a:ext>
            </a:extLst>
          </p:cNvPr>
          <p:cNvSpPr txBox="1"/>
          <p:nvPr/>
        </p:nvSpPr>
        <p:spPr>
          <a:xfrm>
            <a:off x="1688434" y="855032"/>
            <a:ext cx="23762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一、配合的种类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9181A9-AEE0-471F-9B1E-318D78EEC442}"/>
              </a:ext>
            </a:extLst>
          </p:cNvPr>
          <p:cNvSpPr txBox="1"/>
          <p:nvPr/>
        </p:nvSpPr>
        <p:spPr>
          <a:xfrm>
            <a:off x="1619672" y="1297242"/>
            <a:ext cx="489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 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过渡</a:t>
            </a:r>
            <a:r>
              <a:rPr lang="zh-CN" altLang="en-US" sz="14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配合</a:t>
            </a:r>
            <a:endParaRPr lang="zh-CN" altLang="en-US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DB7F63-6CC0-4DD4-884E-49D0686C88BD}"/>
              </a:ext>
            </a:extLst>
          </p:cNvPr>
          <p:cNvSpPr txBox="1"/>
          <p:nvPr/>
        </p:nvSpPr>
        <p:spPr>
          <a:xfrm>
            <a:off x="2195736" y="1635721"/>
            <a:ext cx="3456383" cy="68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可能具有间隙或者过盈的配合。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孔的公差带与轴的公差带交叉重</a:t>
            </a:r>
            <a:r>
              <a:rPr lang="zh-CN" altLang="en-US" sz="14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叠。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D2F8AE1-4AAE-4728-BA6C-3239E000C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427734"/>
            <a:ext cx="5874860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79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6AEB3C4-5A66-4240-9EFC-C462CBD4ABCC}"/>
              </a:ext>
            </a:extLst>
          </p:cNvPr>
          <p:cNvSpPr txBox="1"/>
          <p:nvPr/>
        </p:nvSpPr>
        <p:spPr>
          <a:xfrm>
            <a:off x="1475656" y="915566"/>
            <a:ext cx="7056783" cy="3042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二、配合加工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注意事项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正确合理地分析图纸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确定加工工艺路线。无论是两件配合加工工件还是三件配合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加工工件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如果工艺安排错误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都可能导致零件不能加工出来。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认真分析图纸上的形位公差和尺寸公差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确定配合件加工顺序时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选择加工量少、体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积较小、测量方便的零件优先加工。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配合部分的工艺及尺寸一定要严格控制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在加工过程中要考虑尺寸的公差范围。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配合加工时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配合部分用加注切削油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确保夹紧力度合适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以防加工完成后工件卸不下来。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倒角去毛刺。毛刺虽不明显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却有可能是配合不上的主要原因。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401788" y="665608"/>
            <a:ext cx="6120680" cy="36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1.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刀具选择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61016" y="2427734"/>
            <a:ext cx="5012634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2.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量具选择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 indent="266700" algn="just">
              <a:lnSpc>
                <a:spcPct val="115000"/>
              </a:lnSpc>
            </a:pPr>
            <a:endParaRPr lang="zh-CN" altLang="zh-CN" sz="1400" kern="100" dirty="0"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6EC6DBA-D495-4980-85E7-3E5913924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837" y="1034435"/>
            <a:ext cx="5456169" cy="132129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B5C3F25-911D-4802-962E-AB8E8067C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2787775"/>
            <a:ext cx="5600545" cy="187903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47664" y="731584"/>
            <a:ext cx="2627882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装夹示意图（件二）</a:t>
            </a:r>
            <a:endParaRPr lang="zh-CN" altLang="zh-CN" sz="1400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72802" y="2720766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en-US" sz="12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第一次装夹示意图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84161" y="2748242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zh-CN" sz="12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左端轮廓加工示意图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01041" y="4628442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en-US" sz="12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调头装夹示意图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75546" y="4651119"/>
            <a:ext cx="2309085" cy="303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zh-CN" altLang="zh-CN" sz="12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右端轮廓加工示意图</a:t>
            </a:r>
            <a:endParaRPr lang="zh-CN" altLang="zh-CN" sz="1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997FA5B-E205-43DF-9911-59CAAAEB1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651" y="990611"/>
            <a:ext cx="5151021" cy="165163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B90B134-6A68-4FDB-8E79-0382EADE6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802" y="3080144"/>
            <a:ext cx="5148064" cy="14924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33661417322827,&quot;left&quot;:-3.832755905511811,&quot;top&quot;:115.85,&quot;width&quot;:619.8306299212599}"/>
</p:tagLst>
</file>

<file path=ppt/theme/theme1.xml><?xml version="1.0" encoding="utf-8"?>
<a:theme xmlns:a="http://schemas.openxmlformats.org/drawingml/2006/main" name="281TGp_consulting_light">
  <a:themeElements>
    <a:clrScheme name="281TGp_consulting_light 2">
      <a:dk1>
        <a:srgbClr val="333333"/>
      </a:dk1>
      <a:lt1>
        <a:srgbClr val="FFFFFF"/>
      </a:lt1>
      <a:dk2>
        <a:srgbClr val="000000"/>
      </a:dk2>
      <a:lt2>
        <a:srgbClr val="DDDDDD"/>
      </a:lt2>
      <a:accent1>
        <a:srgbClr val="25557B"/>
      </a:accent1>
      <a:accent2>
        <a:srgbClr val="E4C244"/>
      </a:accent2>
      <a:accent3>
        <a:srgbClr val="FFFFFF"/>
      </a:accent3>
      <a:accent4>
        <a:srgbClr val="2A2A2A"/>
      </a:accent4>
      <a:accent5>
        <a:srgbClr val="ACB4BF"/>
      </a:accent5>
      <a:accent6>
        <a:srgbClr val="CFB03D"/>
      </a:accent6>
      <a:hlink>
        <a:srgbClr val="669900"/>
      </a:hlink>
      <a:folHlink>
        <a:srgbClr val="B2B2B2"/>
      </a:folHlink>
    </a:clrScheme>
    <a:fontScheme name="281TGp_consulting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1TGp_consulting_light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4357C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0AEBF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2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25557B"/>
        </a:accent1>
        <a:accent2>
          <a:srgbClr val="E4C244"/>
        </a:accent2>
        <a:accent3>
          <a:srgbClr val="FFFFFF"/>
        </a:accent3>
        <a:accent4>
          <a:srgbClr val="2A2A2A"/>
        </a:accent4>
        <a:accent5>
          <a:srgbClr val="ACB4BF"/>
        </a:accent5>
        <a:accent6>
          <a:srgbClr val="CFB03D"/>
        </a:accent6>
        <a:hlink>
          <a:srgbClr val="66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1TGp_consulting_light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789F21"/>
        </a:accent1>
        <a:accent2>
          <a:srgbClr val="E9803F"/>
        </a:accent2>
        <a:accent3>
          <a:srgbClr val="FFFFFF"/>
        </a:accent3>
        <a:accent4>
          <a:srgbClr val="2C4868"/>
        </a:accent4>
        <a:accent5>
          <a:srgbClr val="BECDAB"/>
        </a:accent5>
        <a:accent6>
          <a:srgbClr val="D37338"/>
        </a:accent6>
        <a:hlink>
          <a:srgbClr val="E0C24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1465</Words>
  <Application>Microsoft Office PowerPoint</Application>
  <PresentationFormat>全屏显示(16:9)</PresentationFormat>
  <Paragraphs>293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黑体</vt:lpstr>
      <vt:lpstr>华文宋体</vt:lpstr>
      <vt:lpstr>宋体</vt:lpstr>
      <vt:lpstr>微软雅黑</vt:lpstr>
      <vt:lpstr>Arial</vt:lpstr>
      <vt:lpstr>Calibri</vt:lpstr>
      <vt:lpstr>Cambria Math</vt:lpstr>
      <vt:lpstr>Wingdings</vt:lpstr>
      <vt:lpstr>281TGp_consulting_light</vt:lpstr>
      <vt:lpstr>项目六   综合类零件编程与加工  任务三     配合件编程与加工  </vt:lpstr>
      <vt:lpstr>任务导入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zhang</dc:creator>
  <cp:lastModifiedBy>沈丽华</cp:lastModifiedBy>
  <cp:revision>729</cp:revision>
  <dcterms:created xsi:type="dcterms:W3CDTF">2011-07-07T02:42:00Z</dcterms:created>
  <dcterms:modified xsi:type="dcterms:W3CDTF">2025-08-04T04:57:16Z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ADF6C4217E4243A59C4751DB4D8FEB43_12</vt:lpwstr>
  </property>
  <property fmtid="{D5CDD505-2E9C-101B-9397-08002B2CF9AE}" pid="3" name="KSOProductBuildVer">
    <vt:lpwstr>2052-12.1.0.21915</vt:lpwstr>
  </property>
</Properties>
</file>