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5">
  <p:sldMasterIdLst>
    <p:sldMasterId id="2147483648" r:id="rId1"/>
  </p:sldMasterIdLst>
  <p:notesMasterIdLst>
    <p:notesMasterId r:id="rId5"/>
  </p:notesMasterIdLst>
  <p:handoutMasterIdLst>
    <p:handoutMasterId r:id="rId27"/>
  </p:handoutMasterIdLst>
  <p:sldIdLst>
    <p:sldId id="277" r:id="rId3"/>
    <p:sldId id="279" r:id="rId4"/>
    <p:sldId id="368" r:id="rId6"/>
    <p:sldId id="348" r:id="rId7"/>
    <p:sldId id="372" r:id="rId8"/>
    <p:sldId id="373" r:id="rId9"/>
    <p:sldId id="378" r:id="rId10"/>
    <p:sldId id="375" r:id="rId11"/>
    <p:sldId id="369" r:id="rId12"/>
    <p:sldId id="379" r:id="rId13"/>
    <p:sldId id="354" r:id="rId14"/>
    <p:sldId id="376" r:id="rId15"/>
    <p:sldId id="350" r:id="rId16"/>
    <p:sldId id="351" r:id="rId17"/>
    <p:sldId id="365" r:id="rId18"/>
    <p:sldId id="380" r:id="rId19"/>
    <p:sldId id="352" r:id="rId20"/>
    <p:sldId id="353" r:id="rId21"/>
    <p:sldId id="381" r:id="rId22"/>
    <p:sldId id="366" r:id="rId23"/>
    <p:sldId id="382" r:id="rId24"/>
    <p:sldId id="383" r:id="rId25"/>
    <p:sldId id="367" r:id="rId26"/>
  </p:sldIdLst>
  <p:sldSz cx="9144000" cy="5143500" type="screen16x9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A661"/>
    <a:srgbClr val="008080"/>
    <a:srgbClr val="00CC99"/>
    <a:srgbClr val="6371AD"/>
    <a:srgbClr val="53619F"/>
    <a:srgbClr val="800000"/>
    <a:srgbClr val="C634BF"/>
    <a:srgbClr val="008000"/>
    <a:srgbClr val="339933"/>
    <a:srgbClr val="E29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98" autoAdjust="0"/>
  </p:normalViewPr>
  <p:slideViewPr>
    <p:cSldViewPr showGuides="1">
      <p:cViewPr>
        <p:scale>
          <a:sx n="66" d="100"/>
          <a:sy n="66" d="100"/>
        </p:scale>
        <p:origin x="-1858" y="-725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6" d="100"/>
          <a:sy n="46" d="100"/>
        </p:scale>
        <p:origin x="-1272" y="-96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4079A-1008-484D-A9D3-6ED630FF63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8934E-0680-41D4-B0BA-FC07169034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FC0A2-BD6D-46F3-BFBB-3EF6A37E96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435DC-B7C6-403F-AC56-93FE596753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" name="Rectangle 92"/>
          <p:cNvSpPr>
            <a:spLocks noChangeArrowheads="1"/>
          </p:cNvSpPr>
          <p:nvPr/>
        </p:nvSpPr>
        <p:spPr bwMode="gray">
          <a:xfrm>
            <a:off x="3667128" y="3143251"/>
            <a:ext cx="1857375" cy="95726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gray">
          <a:xfrm>
            <a:off x="1824038" y="2218136"/>
            <a:ext cx="1833562" cy="925115"/>
          </a:xfrm>
          <a:prstGeom prst="rect">
            <a:avLst/>
          </a:prstGeom>
          <a:solidFill>
            <a:srgbClr val="CF6F9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gray">
          <a:xfrm>
            <a:off x="0" y="3149204"/>
            <a:ext cx="1828800" cy="951309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7" name="Rectangle 95"/>
          <p:cNvSpPr>
            <a:spLocks noChangeArrowheads="1"/>
          </p:cNvSpPr>
          <p:nvPr/>
        </p:nvSpPr>
        <p:spPr bwMode="gray">
          <a:xfrm>
            <a:off x="0" y="4095750"/>
            <a:ext cx="9144000" cy="10477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" name="Rectangle 102"/>
          <p:cNvSpPr>
            <a:spLocks noChangeArrowheads="1"/>
          </p:cNvSpPr>
          <p:nvPr/>
        </p:nvSpPr>
        <p:spPr bwMode="gray">
          <a:xfrm>
            <a:off x="7353300" y="2225279"/>
            <a:ext cx="1790700" cy="938213"/>
          </a:xfrm>
          <a:prstGeom prst="rect">
            <a:avLst/>
          </a:prstGeom>
          <a:solidFill>
            <a:srgbClr val="99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" name="Rectangle 104"/>
          <p:cNvSpPr>
            <a:spLocks noChangeArrowheads="1"/>
          </p:cNvSpPr>
          <p:nvPr/>
        </p:nvSpPr>
        <p:spPr bwMode="gray">
          <a:xfrm>
            <a:off x="5524503" y="2218135"/>
            <a:ext cx="1833563" cy="1878806"/>
          </a:xfrm>
          <a:prstGeom prst="rect">
            <a:avLst/>
          </a:prstGeom>
          <a:solidFill>
            <a:srgbClr val="99CCF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590928" y="1714500"/>
            <a:ext cx="5324475" cy="285750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2200">
                <a:solidFill>
                  <a:srgbClr val="000000"/>
                </a:solidFill>
              </a:defRPr>
            </a:lvl1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085850"/>
            <a:ext cx="7010400" cy="571500"/>
          </a:xfrm>
          <a:effectLst>
            <a:outerShdw dist="17961" dir="2700000" algn="ctr" rotWithShape="0">
              <a:srgbClr val="C0C0C0"/>
            </a:outerShdw>
          </a:effectLst>
        </p:spPr>
        <p:txBody>
          <a:bodyPr/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412" y1="7639" x2="10067" y2="6944"/>
                        <a14:foregroundMark x1="80761" y1="11111" x2="88591" y2="7639"/>
                        <a14:foregroundMark x1="7159" y1="10069" x2="2013" y2="25000"/>
                        <a14:foregroundMark x1="90380" y1="8681" x2="94631" y2="197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66412">
            <a:off x="1968304" y="3252987"/>
            <a:ext cx="1495020" cy="79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69" b="96769" l="5736" r="88778">
                        <a14:foregroundMark x1="36908" y1="10769" x2="36908" y2="10769"/>
                        <a14:foregroundMark x1="34414" y1="20154" x2="34414" y2="20154"/>
                        <a14:backgroundMark x1="75561" y1="72615" x2="75561" y2="72615"/>
                        <a14:backgroundMark x1="72818" y1="73231" x2="72818" y2="73231"/>
                        <a14:backgroundMark x1="24439" y1="74769" x2="24439" y2="74769"/>
                        <a14:backgroundMark x1="24688" y1="76462" x2="24688" y2="76462"/>
                        <a14:backgroundMark x1="22195" y1="74000" x2="22195" y2="74000"/>
                        <a14:backgroundMark x1="26185" y1="78000" x2="26185" y2="78000"/>
                        <a14:backgroundMark x1="74065" y1="72308" x2="74065" y2="72308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599582">
            <a:off x="7896147" y="3243809"/>
            <a:ext cx="705009" cy="857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6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圆角矩形 92"/>
          <p:cNvSpPr/>
          <p:nvPr userDrawn="1">
            <p:custDataLst>
              <p:tags r:id="rId5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 userDrawn="1">
            <p:custDataLst>
              <p:tags r:id="rId6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  <a:endParaRPr lang="zh-CN" altLang="en-US" sz="14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 userDrawn="1">
            <p:custDataLst>
              <p:tags r:id="rId7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6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圆角矩形 92"/>
          <p:cNvSpPr/>
          <p:nvPr userDrawn="1">
            <p:custDataLst>
              <p:tags r:id="rId5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 userDrawn="1">
            <p:custDataLst>
              <p:tags r:id="rId6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 userDrawn="1">
            <p:custDataLst>
              <p:tags r:id="rId7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  <a:endParaRPr lang="zh-CN" altLang="en-US" sz="14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  <a:endParaRPr lang="zh-CN" altLang="en-US" sz="14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zh-CN" altLang="en-US" sz="16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zh-CN" altLang="en-US" sz="16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zh-CN" altLang="en-US" sz="16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8425" y="473075"/>
            <a:ext cx="1151890" cy="112839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212994" name="Rectangle 2"/>
          <p:cNvSpPr>
            <a:spLocks noGrp="1" noChangeArrowheads="1"/>
          </p:cNvSpPr>
          <p:nvPr>
            <p:ph type="title" hasCustomPrompt="1"/>
          </p:nvPr>
        </p:nvSpPr>
        <p:spPr>
          <a:xfrm>
            <a:off x="988060" y="189865"/>
            <a:ext cx="970280" cy="36576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086" y="3225443"/>
            <a:ext cx="1651948" cy="17281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914400"/>
            <a:ext cx="8420100" cy="3829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8" y="171450"/>
            <a:ext cx="2105025" cy="4572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1" y="171450"/>
            <a:ext cx="6162675" cy="4572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3345" y="469900"/>
            <a:ext cx="1134745" cy="111125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圆角矩形 92"/>
          <p:cNvSpPr/>
          <p:nvPr userDrawn="1">
            <p:custDataLst>
              <p:tags r:id="rId5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 userDrawn="1">
            <p:custDataLst>
              <p:tags r:id="rId6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  <a:endParaRPr lang="zh-CN" altLang="en-US" sz="14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 userDrawn="1">
            <p:custDataLst>
              <p:tags r:id="rId7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 userDrawn="1">
            <p:custDataLst>
              <p:tags r:id="rId8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 userDrawn="1">
            <p:custDataLst>
              <p:tags r:id="rId9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圆角矩形 92"/>
          <p:cNvSpPr/>
          <p:nvPr userDrawn="1">
            <p:custDataLst>
              <p:tags r:id="rId5"/>
            </p:custDataLst>
          </p:nvPr>
        </p:nvSpPr>
        <p:spPr>
          <a:xfrm>
            <a:off x="276860" y="178117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 userDrawn="1">
            <p:custDataLst>
              <p:tags r:id="rId6"/>
            </p:custDataLst>
          </p:nvPr>
        </p:nvSpPr>
        <p:spPr>
          <a:xfrm>
            <a:off x="252095" y="242887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 userDrawn="1">
            <p:custDataLst>
              <p:tags r:id="rId7"/>
            </p:custDataLst>
          </p:nvPr>
        </p:nvSpPr>
        <p:spPr>
          <a:xfrm>
            <a:off x="252095" y="300482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  <a:endParaRPr lang="zh-CN" altLang="en-US" sz="14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 userDrawn="1">
            <p:custDataLst>
              <p:tags r:id="rId8"/>
            </p:custDataLst>
          </p:nvPr>
        </p:nvSpPr>
        <p:spPr>
          <a:xfrm>
            <a:off x="276860" y="358076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 userDrawn="1">
            <p:custDataLst>
              <p:tags r:id="rId9"/>
            </p:custDataLst>
          </p:nvPr>
        </p:nvSpPr>
        <p:spPr>
          <a:xfrm>
            <a:off x="252095" y="422846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圆角矩形 92"/>
          <p:cNvSpPr/>
          <p:nvPr userDrawn="1">
            <p:custDataLst>
              <p:tags r:id="rId5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 userDrawn="1">
            <p:custDataLst>
              <p:tags r:id="rId6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 userDrawn="1">
            <p:custDataLst>
              <p:tags r:id="rId7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 userDrawn="1">
            <p:custDataLst>
              <p:tags r:id="rId8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  <a:endParaRPr lang="zh-CN" altLang="en-US" sz="14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 userDrawn="1">
            <p:custDataLst>
              <p:tags r:id="rId9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圆角矩形 92"/>
          <p:cNvSpPr/>
          <p:nvPr userDrawn="1">
            <p:custDataLst>
              <p:tags r:id="rId5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 userDrawn="1">
            <p:custDataLst>
              <p:tags r:id="rId6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 userDrawn="1">
            <p:custDataLst>
              <p:tags r:id="rId7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 userDrawn="1">
            <p:custDataLst>
              <p:tags r:id="rId8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 userDrawn="1">
            <p:custDataLst>
              <p:tags r:id="rId9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  <a:endParaRPr lang="zh-CN" altLang="en-US" sz="14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600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zh-CN" altLang="en-US" sz="15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zh-CN" altLang="en-US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圆角矩形 92"/>
          <p:cNvSpPr/>
          <p:nvPr userDrawn="1">
            <p:custDataLst>
              <p:tags r:id="rId5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  <a:endParaRPr lang="zh-CN" altLang="en-US" sz="14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 userDrawn="1">
            <p:custDataLst>
              <p:tags r:id="rId6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 userDrawn="1">
            <p:custDataLst>
              <p:tags r:id="rId7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  <a:endParaRPr lang="zh-CN" altLang="en-US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image" Target="../media/image10.png"/><Relationship Id="rId24" Type="http://schemas.openxmlformats.org/officeDocument/2006/relationships/image" Target="../media/image9.png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Rectangle 124"/>
          <p:cNvSpPr>
            <a:spLocks noChangeArrowheads="1"/>
          </p:cNvSpPr>
          <p:nvPr/>
        </p:nvSpPr>
        <p:spPr bwMode="gray">
          <a:xfrm>
            <a:off x="0" y="0"/>
            <a:ext cx="9144000" cy="685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9" name="Rectangle 125"/>
          <p:cNvSpPr>
            <a:spLocks noChangeArrowheads="1"/>
          </p:cNvSpPr>
          <p:nvPr/>
        </p:nvSpPr>
        <p:spPr bwMode="gray">
          <a:xfrm>
            <a:off x="8915400" y="685800"/>
            <a:ext cx="228600" cy="44577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6350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0" name="Freeform 126"/>
          <p:cNvSpPr/>
          <p:nvPr/>
        </p:nvSpPr>
        <p:spPr bwMode="gray">
          <a:xfrm>
            <a:off x="-12700" y="257176"/>
            <a:ext cx="6032500" cy="509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00" y="0"/>
              </a:cxn>
              <a:cxn ang="0">
                <a:pos x="3456" y="428"/>
              </a:cxn>
            </a:cxnLst>
            <a:rect l="0" t="0" r="r" b="b"/>
            <a:pathLst>
              <a:path w="3800" h="428">
                <a:moveTo>
                  <a:pt x="0" y="0"/>
                </a:moveTo>
                <a:lnTo>
                  <a:pt x="3800" y="0"/>
                </a:lnTo>
                <a:lnTo>
                  <a:pt x="3456" y="428"/>
                </a:lnTo>
              </a:path>
            </a:pathLst>
          </a:cu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52" name="Picture 128" descr="icon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304803" y="171451"/>
            <a:ext cx="619125" cy="5000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71451"/>
            <a:ext cx="7086600" cy="36552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0000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12" y="4761412"/>
            <a:ext cx="645802" cy="38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52.png"/><Relationship Id="rId7" Type="http://schemas.openxmlformats.org/officeDocument/2006/relationships/image" Target="../media/image51.png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54.png"/><Relationship Id="rId7" Type="http://schemas.openxmlformats.org/officeDocument/2006/relationships/image" Target="../media/image53.png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microsoft.com/office/2007/relationships/hdphoto" Target="../media/image16.wdp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7.png"/><Relationship Id="rId1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8.png"/><Relationship Id="rId1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7814"/>
            <a:ext cx="1800200" cy="957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2109" y="2211711"/>
            <a:ext cx="1872208" cy="1893818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763688" y="1203598"/>
            <a:ext cx="5904656" cy="504056"/>
          </a:xfrm>
        </p:spPr>
        <p:txBody>
          <a:bodyPr/>
          <a:lstStyle/>
          <a:p>
            <a:pPr algn="l"/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zh-CN" altLang="zh-CN" sz="2800" b="1" kern="100" dirty="0" smtClean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800" b="1" kern="100" dirty="0" smtClean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b="1" kern="100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椭圆</a:t>
            </a:r>
            <a:r>
              <a:rPr lang="zh-CN" altLang="en-US" sz="2800" b="1" kern="100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轴编程与加工</a:t>
            </a:r>
            <a:br>
              <a:rPr lang="zh-CN" altLang="zh-CN" sz="18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547495" y="339725"/>
            <a:ext cx="68592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kern="100" dirty="0">
                <a:solidFill>
                  <a:srgbClr val="0070C0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项目</a:t>
            </a:r>
            <a:r>
              <a:rPr lang="zh-CN" altLang="en-US" sz="3200" b="1" kern="100" dirty="0" smtClean="0">
                <a:solidFill>
                  <a:srgbClr val="0070C0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    非</a:t>
            </a:r>
            <a:r>
              <a:rPr lang="zh-CN" altLang="en-US" sz="3200" b="1" kern="100" dirty="0">
                <a:solidFill>
                  <a:srgbClr val="0070C0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圆曲线零件编程与加工</a:t>
            </a:r>
            <a:br>
              <a:rPr lang="en-US" altLang="zh-CN" b="1" kern="100" dirty="0">
                <a:solidFill>
                  <a:srgbClr val="0070C0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3" y="772936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五、转移和循环</a:t>
            </a:r>
            <a:endParaRPr lang="zh-CN" altLang="en-US" sz="1600" b="1" dirty="0"/>
          </a:p>
        </p:txBody>
      </p:sp>
      <p:sp>
        <p:nvSpPr>
          <p:cNvPr id="3" name="矩形 2"/>
          <p:cNvSpPr/>
          <p:nvPr/>
        </p:nvSpPr>
        <p:spPr>
          <a:xfrm>
            <a:off x="1034483" y="1128285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（一）无条件转移指令（</a:t>
            </a:r>
            <a:r>
              <a:rPr lang="en-US" altLang="zh-CN" sz="1600" dirty="0"/>
              <a:t>GOTO</a:t>
            </a:r>
            <a:r>
              <a:rPr lang="zh-CN" altLang="en-US" sz="1600" dirty="0"/>
              <a:t>语句</a:t>
            </a:r>
            <a:r>
              <a:rPr lang="zh-CN" altLang="en-US" sz="1600" dirty="0" smtClean="0"/>
              <a:t>）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GOTO</a:t>
            </a:r>
            <a:r>
              <a:rPr lang="en-US" altLang="zh-CN" sz="1600" dirty="0"/>
              <a:t>+</a:t>
            </a:r>
            <a:r>
              <a:rPr lang="zh-CN" altLang="en-US" sz="1600" dirty="0"/>
              <a:t>转移目标程序段号</a:t>
            </a:r>
            <a:r>
              <a:rPr lang="en-US" altLang="zh-CN" sz="1600" dirty="0"/>
              <a:t>(</a:t>
            </a:r>
            <a:r>
              <a:rPr lang="zh-CN" altLang="en-US" sz="1600" dirty="0"/>
              <a:t>不带</a:t>
            </a:r>
            <a:r>
              <a:rPr lang="en-US" altLang="zh-CN" sz="1600" dirty="0"/>
              <a:t>N)</a:t>
            </a:r>
            <a:endParaRPr lang="zh-CN" altLang="en-US" sz="1600" dirty="0"/>
          </a:p>
        </p:txBody>
      </p:sp>
      <p:sp>
        <p:nvSpPr>
          <p:cNvPr id="4" name="矩形 3"/>
          <p:cNvSpPr/>
          <p:nvPr/>
        </p:nvSpPr>
        <p:spPr>
          <a:xfrm>
            <a:off x="925963" y="2052098"/>
            <a:ext cx="468052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/>
              <a:t>（二）条件转移指令（</a:t>
            </a:r>
            <a:r>
              <a:rPr lang="en-US" altLang="zh-CN" sz="1600" dirty="0" smtClean="0"/>
              <a:t>IF</a:t>
            </a:r>
            <a:r>
              <a:rPr lang="zh-CN" altLang="en-US" sz="1600" dirty="0" smtClean="0"/>
              <a:t>语句） 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IF+[</a:t>
            </a:r>
            <a:r>
              <a:rPr lang="zh-CN" altLang="en-US" sz="1600" dirty="0" smtClean="0"/>
              <a:t>条件表达式</a:t>
            </a:r>
            <a:r>
              <a:rPr lang="en-US" altLang="zh-CN" sz="1600" dirty="0" smtClean="0"/>
              <a:t>]+GOTO+</a:t>
            </a:r>
            <a:r>
              <a:rPr lang="zh-CN" altLang="en-US" sz="1600" dirty="0" smtClean="0"/>
              <a:t>目标程序段号。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IF</a:t>
            </a:r>
            <a:r>
              <a:rPr lang="en-US" altLang="zh-CN" sz="1600" dirty="0"/>
              <a:t>+[</a:t>
            </a:r>
            <a:r>
              <a:rPr lang="zh-CN" altLang="en-US" sz="1600" dirty="0"/>
              <a:t>条件表达式</a:t>
            </a:r>
            <a:r>
              <a:rPr lang="en-US" altLang="zh-CN" sz="1600" dirty="0"/>
              <a:t>]+THEN+</a:t>
            </a:r>
            <a:r>
              <a:rPr lang="zh-CN" altLang="en-US" sz="1600" dirty="0"/>
              <a:t>宏程序语句</a:t>
            </a:r>
            <a:endParaRPr lang="en-US" altLang="zh-CN" sz="1600" dirty="0" smtClean="0"/>
          </a:p>
        </p:txBody>
      </p:sp>
      <p:sp>
        <p:nvSpPr>
          <p:cNvPr id="5" name="矩形 4"/>
          <p:cNvSpPr/>
          <p:nvPr/>
        </p:nvSpPr>
        <p:spPr>
          <a:xfrm>
            <a:off x="1034483" y="350785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（三）循环指令（</a:t>
            </a:r>
            <a:r>
              <a:rPr lang="en-US" altLang="zh-CN" sz="1600" dirty="0"/>
              <a:t>WHILE</a:t>
            </a:r>
            <a:r>
              <a:rPr lang="zh-CN" altLang="en-US" sz="1600" dirty="0"/>
              <a:t>语句） 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WHILE</a:t>
            </a:r>
            <a:r>
              <a:rPr lang="en-US" altLang="zh-CN" sz="1600" dirty="0"/>
              <a:t>[</a:t>
            </a:r>
            <a:r>
              <a:rPr lang="zh-CN" altLang="en-US" sz="1600" dirty="0"/>
              <a:t>条件表达式</a:t>
            </a:r>
            <a:r>
              <a:rPr lang="en-US" altLang="zh-CN" sz="1600" dirty="0"/>
              <a:t>]</a:t>
            </a:r>
            <a:r>
              <a:rPr lang="en-US" altLang="zh-CN" sz="1600" dirty="0" err="1"/>
              <a:t>DOm</a:t>
            </a:r>
            <a:r>
              <a:rPr lang="en-US" altLang="zh-CN" sz="1600" dirty="0"/>
              <a:t>(m=1</a:t>
            </a:r>
            <a:r>
              <a:rPr lang="zh-CN" altLang="en-US" sz="1600" dirty="0"/>
              <a:t>、</a:t>
            </a:r>
            <a:r>
              <a:rPr lang="en-US" altLang="zh-CN" sz="1600" dirty="0"/>
              <a:t>2</a:t>
            </a:r>
            <a:r>
              <a:rPr lang="zh-CN" altLang="en-US" sz="1600" dirty="0"/>
              <a:t>、</a:t>
            </a:r>
            <a:r>
              <a:rPr lang="en-US" altLang="zh-CN" sz="1600" dirty="0"/>
              <a:t>3</a:t>
            </a:r>
            <a:r>
              <a:rPr lang="en-US" altLang="zh-CN" sz="1600" dirty="0" smtClean="0"/>
              <a:t>);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err="1"/>
              <a:t>ENDm</a:t>
            </a:r>
            <a:r>
              <a:rPr lang="en-US" altLang="zh-CN" sz="1600" dirty="0"/>
              <a:t>;</a:t>
            </a:r>
            <a:endParaRPr lang="zh-CN" altLang="en-US" sz="1600" dirty="0"/>
          </a:p>
        </p:txBody>
      </p:sp>
      <p:sp>
        <p:nvSpPr>
          <p:cNvPr id="6" name="矩形 5"/>
          <p:cNvSpPr/>
          <p:nvPr/>
        </p:nvSpPr>
        <p:spPr>
          <a:xfrm>
            <a:off x="5516840" y="1074434"/>
            <a:ext cx="27363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70C0"/>
                </a:solidFill>
              </a:rPr>
              <a:t>G00X50.Z2.; </a:t>
            </a:r>
            <a:endParaRPr lang="en-US" altLang="zh-CN" sz="1400" dirty="0" smtClean="0">
              <a:solidFill>
                <a:srgbClr val="0070C0"/>
              </a:solidFill>
            </a:endParaRPr>
          </a:p>
          <a:p>
            <a:r>
              <a:rPr lang="en-US" altLang="zh-CN" sz="1400" dirty="0" smtClean="0">
                <a:solidFill>
                  <a:srgbClr val="0070C0"/>
                </a:solidFill>
              </a:rPr>
              <a:t>N10G90X30.Z-50.F0.2</a:t>
            </a:r>
            <a:r>
              <a:rPr lang="en-US" altLang="zh-CN" sz="1400" dirty="0">
                <a:solidFill>
                  <a:srgbClr val="0070C0"/>
                </a:solidFill>
              </a:rPr>
              <a:t>; GOTO10;</a:t>
            </a:r>
            <a:endParaRPr lang="zh-CN" altLang="en-US" sz="1400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954" y="2048158"/>
            <a:ext cx="1379156" cy="1250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5292080" y="3538747"/>
            <a:ext cx="203369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70C0"/>
                </a:solidFill>
              </a:rPr>
              <a:t>N10WHILE[#1GT10]DO1; </a:t>
            </a:r>
            <a:endParaRPr lang="en-US" altLang="zh-CN" sz="1400" dirty="0" smtClean="0">
              <a:solidFill>
                <a:srgbClr val="0070C0"/>
              </a:solidFill>
            </a:endParaRPr>
          </a:p>
          <a:p>
            <a:r>
              <a:rPr lang="en-US" altLang="zh-CN" sz="1400" dirty="0" smtClean="0">
                <a:solidFill>
                  <a:srgbClr val="0070C0"/>
                </a:solidFill>
              </a:rPr>
              <a:t>N20G00X30.Z0.;</a:t>
            </a:r>
            <a:endParaRPr lang="en-US" altLang="zh-CN" sz="1400" dirty="0" smtClean="0">
              <a:solidFill>
                <a:srgbClr val="0070C0"/>
              </a:solidFill>
            </a:endParaRPr>
          </a:p>
          <a:p>
            <a:r>
              <a:rPr lang="en-US" altLang="zh-CN" sz="1400" dirty="0" smtClean="0">
                <a:solidFill>
                  <a:srgbClr val="0070C0"/>
                </a:solidFill>
              </a:rPr>
              <a:t> </a:t>
            </a:r>
            <a:r>
              <a:rPr lang="en-US" altLang="zh-CN" sz="1400" dirty="0">
                <a:solidFill>
                  <a:srgbClr val="0070C0"/>
                </a:solidFill>
              </a:rPr>
              <a:t>… </a:t>
            </a:r>
            <a:endParaRPr lang="en-US" altLang="zh-CN" sz="1400" dirty="0" smtClean="0">
              <a:solidFill>
                <a:srgbClr val="0070C0"/>
              </a:solidFill>
            </a:endParaRPr>
          </a:p>
          <a:p>
            <a:r>
              <a:rPr lang="en-US" altLang="zh-CN" sz="1400" dirty="0" smtClean="0">
                <a:solidFill>
                  <a:srgbClr val="0070C0"/>
                </a:solidFill>
              </a:rPr>
              <a:t>N100END</a:t>
            </a:r>
            <a:endParaRPr lang="zh-CN" altLang="en-US" sz="1400" dirty="0">
              <a:solidFill>
                <a:srgbClr val="0070C0"/>
              </a:solidFill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4716016" y="1347614"/>
            <a:ext cx="432048" cy="288032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4716016" y="2648721"/>
            <a:ext cx="432048" cy="288032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4716016" y="3979506"/>
            <a:ext cx="432048" cy="288032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915566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六、数据处理</a:t>
            </a:r>
            <a:endParaRPr lang="zh-CN" altLang="en-US" sz="1600" b="1" dirty="0"/>
          </a:p>
        </p:txBody>
      </p:sp>
      <p:sp>
        <p:nvSpPr>
          <p:cNvPr id="3" name="矩形 2"/>
          <p:cNvSpPr/>
          <p:nvPr/>
        </p:nvSpPr>
        <p:spPr>
          <a:xfrm>
            <a:off x="1403648" y="1269749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椭圆直线逼近法</a:t>
            </a:r>
            <a:endParaRPr lang="zh-CN" altLang="en-US" sz="16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034" y="2355726"/>
            <a:ext cx="6532563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403648" y="1560410"/>
            <a:ext cx="6768752" cy="783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/>
              <a:t>在</a:t>
            </a:r>
            <a:r>
              <a:rPr lang="zh-CN" altLang="en-US" sz="1600" dirty="0"/>
              <a:t>椭圆</a:t>
            </a:r>
            <a:r>
              <a:rPr lang="en-US" altLang="zh-CN" sz="1600" dirty="0"/>
              <a:t>(</a:t>
            </a:r>
            <a:r>
              <a:rPr lang="zh-CN" altLang="en-US" sz="1600" dirty="0"/>
              <a:t>曲线</a:t>
            </a:r>
            <a:r>
              <a:rPr lang="en-US" altLang="zh-CN" sz="1600" dirty="0"/>
              <a:t>)</a:t>
            </a:r>
            <a:r>
              <a:rPr lang="zh-CN" altLang="en-US" sz="1600" dirty="0"/>
              <a:t>上有规律地取无数个点</a:t>
            </a:r>
            <a:r>
              <a:rPr lang="en-US" altLang="zh-CN" sz="1600" dirty="0"/>
              <a:t>,</a:t>
            </a:r>
            <a:r>
              <a:rPr lang="zh-CN" altLang="en-US" sz="1600" dirty="0"/>
              <a:t>再用直线插 补指令将这些点相连</a:t>
            </a:r>
            <a:r>
              <a:rPr lang="en-US" altLang="zh-CN" sz="1600" dirty="0"/>
              <a:t>,</a:t>
            </a:r>
            <a:r>
              <a:rPr lang="zh-CN" altLang="en-US" sz="1600" dirty="0"/>
              <a:t>由于选取的点很密</a:t>
            </a:r>
            <a:r>
              <a:rPr lang="en-US" altLang="zh-CN" sz="1600" dirty="0"/>
              <a:t>,</a:t>
            </a:r>
            <a:r>
              <a:rPr lang="zh-CN" altLang="en-US" sz="1600" dirty="0"/>
              <a:t>所形成的无数直线无限逼近椭圆圆弧。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915566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/>
              <a:t>七、标准方程</a:t>
            </a:r>
            <a:endParaRPr lang="zh-CN" altLang="en-US" sz="1600" b="1" dirty="0"/>
          </a:p>
        </p:txBody>
      </p:sp>
      <p:sp>
        <p:nvSpPr>
          <p:cNvPr id="4" name="矩形 3"/>
          <p:cNvSpPr/>
          <p:nvPr/>
        </p:nvSpPr>
        <p:spPr>
          <a:xfrm>
            <a:off x="3203848" y="915566"/>
            <a:ext cx="34115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数控车床工件坐标系</a:t>
            </a:r>
            <a:r>
              <a:rPr lang="en-US" altLang="zh-CN" sz="1600" dirty="0"/>
              <a:t>(XOZ</a:t>
            </a:r>
            <a:r>
              <a:rPr lang="zh-CN" altLang="en-US" sz="1600" dirty="0"/>
              <a:t>坐标平面</a:t>
            </a:r>
            <a:r>
              <a:rPr lang="en-US" altLang="zh-CN" sz="1600" dirty="0"/>
              <a:t>)</a:t>
            </a:r>
            <a:endParaRPr lang="zh-CN" altLang="en-US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28920"/>
            <a:ext cx="4957530" cy="2280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5663565" y="1491630"/>
            <a:ext cx="2275565" cy="501484"/>
            <a:chOff x="5663565" y="1528920"/>
            <a:chExt cx="2275565" cy="501484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3565" y="1528920"/>
              <a:ext cx="936104" cy="5014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5359" y="1684412"/>
              <a:ext cx="182563" cy="190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1250" y="1528920"/>
              <a:ext cx="1007880" cy="4457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067694"/>
            <a:ext cx="3408258" cy="49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459" y="2715766"/>
            <a:ext cx="1700091" cy="41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459" y="3291830"/>
            <a:ext cx="3240360" cy="448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2339752" y="4155926"/>
            <a:ext cx="28825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</a:rPr>
              <a:t>X</a:t>
            </a:r>
            <a:r>
              <a:rPr lang="en-US" altLang="zh-CN" sz="2000" b="1" dirty="0">
                <a:solidFill>
                  <a:srgbClr val="C00000"/>
                </a:solidFill>
              </a:rPr>
              <a:t>=±b/a*SQRT[a*a-Z*Z]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971600" y="915566"/>
            <a:ext cx="22706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6070" algn="just">
              <a:lnSpc>
                <a:spcPct val="150000"/>
              </a:lnSpc>
            </a:pPr>
            <a:r>
              <a:rPr lang="zh-CN" altLang="en-US" sz="1600" b="1" kern="100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（一）</a:t>
            </a:r>
            <a:r>
              <a:rPr lang="zh-CN" altLang="zh-CN" sz="1600" b="1" kern="100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刀具</a:t>
            </a:r>
            <a:r>
              <a:rPr lang="zh-CN" altLang="zh-CN" sz="16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选择</a:t>
            </a:r>
            <a:endParaRPr lang="zh-CN" altLang="zh-CN" sz="1600" b="1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45147" y="2604983"/>
            <a:ext cx="2239955" cy="375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（二）</a:t>
            </a:r>
            <a:r>
              <a:rPr lang="zh-CN" altLang="zh-CN" sz="1600" b="1" kern="100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量具选择</a:t>
            </a:r>
            <a:endParaRPr lang="zh-CN" altLang="zh-CN" sz="1600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59460" y="1325040"/>
            <a:ext cx="2193229" cy="1152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93°</a:t>
            </a:r>
            <a:r>
              <a:rPr lang="zh-CN" altLang="en-US" sz="1600" dirty="0"/>
              <a:t>主</a:t>
            </a:r>
            <a:r>
              <a:rPr lang="zh-CN" altLang="en-US" sz="1600" dirty="0" smtClean="0"/>
              <a:t>偏角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35</a:t>
            </a:r>
            <a:r>
              <a:rPr lang="en-US" altLang="zh-CN" sz="1600" dirty="0"/>
              <a:t>°</a:t>
            </a:r>
            <a:r>
              <a:rPr lang="zh-CN" altLang="en-US" sz="1600" dirty="0"/>
              <a:t>刀尖角的外圆 </a:t>
            </a:r>
            <a:r>
              <a:rPr lang="zh-CN" altLang="en-US" sz="1600" dirty="0" smtClean="0"/>
              <a:t>车刀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3mm</a:t>
            </a:r>
            <a:r>
              <a:rPr lang="zh-CN" altLang="en-US" sz="1600" dirty="0"/>
              <a:t>的割槽刀</a:t>
            </a:r>
            <a:endParaRPr lang="zh-CN" altLang="en-US" sz="1600" dirty="0"/>
          </a:p>
        </p:txBody>
      </p:sp>
      <p:sp>
        <p:nvSpPr>
          <p:cNvPr id="3" name="矩形 2"/>
          <p:cNvSpPr/>
          <p:nvPr/>
        </p:nvSpPr>
        <p:spPr>
          <a:xfrm>
            <a:off x="1403648" y="2955597"/>
            <a:ext cx="25760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l-GR" altLang="zh-CN" sz="1600" dirty="0" smtClean="0"/>
              <a:t>ϕ25-ϕ50</a:t>
            </a:r>
            <a:r>
              <a:rPr lang="zh-CN" altLang="en-US" sz="1600" dirty="0" smtClean="0"/>
              <a:t>的外径 千分尺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标准</a:t>
            </a:r>
            <a:r>
              <a:rPr lang="zh-CN" altLang="en-US" sz="1600" dirty="0"/>
              <a:t>圆柱规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endParaRPr lang="zh-CN" altLang="en-US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853308"/>
            <a:ext cx="5005825" cy="3446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7"/>
          <p:cNvSpPr txBox="1"/>
          <p:nvPr/>
        </p:nvSpPr>
        <p:spPr>
          <a:xfrm>
            <a:off x="1115616" y="756103"/>
            <a:ext cx="2808312" cy="375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（三）工艺路线分析</a:t>
            </a:r>
            <a:endParaRPr lang="zh-CN" altLang="zh-CN" sz="1600" kern="100" dirty="0">
              <a:effectLst/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328" y="1219045"/>
            <a:ext cx="4000076" cy="3746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770604"/>
            <a:ext cx="13564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</a:rPr>
              <a:t>(</a:t>
            </a:r>
            <a:r>
              <a:rPr lang="zh-CN" altLang="en-US" sz="1600" b="1" dirty="0">
                <a:solidFill>
                  <a:srgbClr val="FF0000"/>
                </a:solidFill>
              </a:rPr>
              <a:t>一</a:t>
            </a:r>
            <a:r>
              <a:rPr lang="en-US" altLang="zh-CN" sz="1600" b="1" dirty="0">
                <a:solidFill>
                  <a:srgbClr val="FF0000"/>
                </a:solidFill>
              </a:rPr>
              <a:t>)</a:t>
            </a:r>
            <a:r>
              <a:rPr lang="zh-CN" altLang="en-US" sz="1600" b="1" dirty="0">
                <a:solidFill>
                  <a:srgbClr val="FF0000"/>
                </a:solidFill>
              </a:rPr>
              <a:t>数据分析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09158"/>
            <a:ext cx="2743151" cy="1828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403648" y="2923610"/>
            <a:ext cx="3456384" cy="1893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1.</a:t>
            </a:r>
            <a:r>
              <a:rPr lang="zh-CN" altLang="en-US" sz="1600" dirty="0"/>
              <a:t>已知</a:t>
            </a:r>
            <a:r>
              <a:rPr lang="en-US" altLang="zh-CN" sz="1600" dirty="0"/>
              <a:t>:a=50 b=30 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2.Z</a:t>
            </a:r>
            <a:r>
              <a:rPr lang="zh-CN" altLang="en-US" sz="1600" dirty="0"/>
              <a:t>的取值范围</a:t>
            </a:r>
            <a:r>
              <a:rPr lang="en-US" altLang="zh-CN" sz="1600" dirty="0"/>
              <a:t>:[0,50] 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3</a:t>
            </a:r>
            <a:r>
              <a:rPr lang="en-US" altLang="zh-CN" sz="1600" dirty="0"/>
              <a:t>.</a:t>
            </a:r>
            <a:r>
              <a:rPr lang="zh-CN" altLang="en-US" sz="1600" dirty="0"/>
              <a:t>定义自变量</a:t>
            </a:r>
            <a:r>
              <a:rPr lang="en-US" altLang="zh-CN" sz="1600" dirty="0"/>
              <a:t>Z</a:t>
            </a:r>
            <a:r>
              <a:rPr lang="zh-CN" altLang="en-US" sz="1600" dirty="0"/>
              <a:t>为</a:t>
            </a:r>
            <a:r>
              <a:rPr lang="en-US" altLang="zh-CN" sz="1600" dirty="0"/>
              <a:t>#1 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4</a:t>
            </a:r>
            <a:r>
              <a:rPr lang="en-US" altLang="zh-CN" sz="1600" dirty="0"/>
              <a:t>.</a:t>
            </a:r>
            <a:r>
              <a:rPr lang="zh-CN" altLang="en-US" sz="1600" dirty="0"/>
              <a:t>定义因变量</a:t>
            </a:r>
            <a:r>
              <a:rPr lang="en-US" altLang="zh-CN" sz="1600" dirty="0"/>
              <a:t>X</a:t>
            </a:r>
            <a:r>
              <a:rPr lang="zh-CN" altLang="en-US" sz="1600" dirty="0"/>
              <a:t>为</a:t>
            </a:r>
            <a:r>
              <a:rPr lang="en-US" altLang="zh-CN" sz="1600" dirty="0"/>
              <a:t>#4 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5</a:t>
            </a:r>
            <a:r>
              <a:rPr lang="en-US" altLang="zh-CN" sz="1600" dirty="0"/>
              <a:t>.#4=30/50*SQRT[2500-#1*#1]</a:t>
            </a:r>
            <a:endParaRPr lang="zh-CN" altLang="en-US" sz="1600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275606"/>
            <a:ext cx="4920977" cy="2594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770604"/>
            <a:ext cx="16321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</a:rPr>
              <a:t>（</a:t>
            </a:r>
            <a:r>
              <a:rPr lang="zh-CN" altLang="en-US" sz="1600" b="1" dirty="0">
                <a:solidFill>
                  <a:srgbClr val="FF0000"/>
                </a:solidFill>
              </a:rPr>
              <a:t>二）程序编制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745840"/>
            <a:ext cx="3326318" cy="2834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865" y="1923678"/>
            <a:ext cx="3039656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259632" y="4305676"/>
            <a:ext cx="32512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</a:rPr>
              <a:t>Z</a:t>
            </a:r>
            <a:r>
              <a:rPr lang="zh-CN" altLang="en-US" sz="1600" dirty="0">
                <a:solidFill>
                  <a:srgbClr val="C00000"/>
                </a:solidFill>
              </a:rPr>
              <a:t>方向的定义域为从</a:t>
            </a:r>
            <a:r>
              <a:rPr lang="en-US" altLang="zh-CN" sz="1600" dirty="0">
                <a:solidFill>
                  <a:srgbClr val="C00000"/>
                </a:solidFill>
              </a:rPr>
              <a:t>-19.84</a:t>
            </a:r>
            <a:r>
              <a:rPr lang="zh-CN" altLang="en-US" sz="1600" dirty="0">
                <a:solidFill>
                  <a:srgbClr val="C00000"/>
                </a:solidFill>
              </a:rPr>
              <a:t>到</a:t>
            </a:r>
            <a:r>
              <a:rPr lang="en-US" altLang="zh-CN" sz="1600" dirty="0">
                <a:solidFill>
                  <a:srgbClr val="C00000"/>
                </a:solidFill>
              </a:rPr>
              <a:t>19.84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75196"/>
            <a:ext cx="2772620" cy="2614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219" y="771550"/>
            <a:ext cx="6615136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10356"/>
            <a:ext cx="6408712" cy="1038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747" y="-285750"/>
            <a:ext cx="819150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747" y="-285750"/>
            <a:ext cx="692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1747" y="-285750"/>
            <a:ext cx="7810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3" y="3867894"/>
            <a:ext cx="1184379" cy="117615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1600" y="3679722"/>
            <a:ext cx="39612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/>
              <a:t>凹 </a:t>
            </a:r>
            <a:r>
              <a:rPr lang="zh-CN" altLang="en-US" sz="1400" b="1" dirty="0"/>
              <a:t>曲线最低点</a:t>
            </a:r>
            <a:r>
              <a:rPr lang="en-US" altLang="zh-CN" sz="1400" b="1" dirty="0"/>
              <a:t>=</a:t>
            </a:r>
            <a:r>
              <a:rPr lang="zh-CN" altLang="en-US" sz="1400" b="1" dirty="0"/>
              <a:t>实测尺寸</a:t>
            </a:r>
            <a:r>
              <a:rPr lang="en-US" altLang="zh-CN" sz="1400" b="1" dirty="0"/>
              <a:t>-2×</a:t>
            </a:r>
            <a:r>
              <a:rPr lang="zh-CN" altLang="en-US" sz="1400" b="1" dirty="0"/>
              <a:t>标准圆柱规直径</a:t>
            </a:r>
            <a:endParaRPr lang="zh-CN" altLang="en-US" sz="14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63638"/>
            <a:ext cx="4105275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616" y="1203598"/>
            <a:ext cx="2399251" cy="2388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242361" y="3679722"/>
            <a:ext cx="35958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透光或</a:t>
            </a:r>
            <a:r>
              <a:rPr lang="zh-CN" altLang="en-US" sz="1400" b="1" dirty="0" smtClean="0"/>
              <a:t>塞尺：</a:t>
            </a:r>
            <a:r>
              <a:rPr lang="zh-CN" altLang="en-US" sz="1400" dirty="0"/>
              <a:t>线切割出一个同样尺寸的椭圆</a:t>
            </a:r>
            <a:endParaRPr lang="zh-CN" altLang="en-US" sz="1400" b="1" dirty="0"/>
          </a:p>
        </p:txBody>
      </p:sp>
      <p:sp>
        <p:nvSpPr>
          <p:cNvPr id="4" name="矩形 3"/>
          <p:cNvSpPr/>
          <p:nvPr/>
        </p:nvSpPr>
        <p:spPr>
          <a:xfrm>
            <a:off x="967705" y="834266"/>
            <a:ext cx="2627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</a:rPr>
              <a:t>通用</a:t>
            </a:r>
            <a:r>
              <a:rPr lang="zh-CN" altLang="en-US" b="1" dirty="0" smtClean="0">
                <a:solidFill>
                  <a:srgbClr val="C00000"/>
                </a:solidFill>
              </a:rPr>
              <a:t>量具</a:t>
            </a:r>
            <a:r>
              <a:rPr lang="en-US" altLang="zh-CN" b="1" dirty="0" smtClean="0">
                <a:solidFill>
                  <a:srgbClr val="C00000"/>
                </a:solidFill>
              </a:rPr>
              <a:t>+</a:t>
            </a:r>
            <a:r>
              <a:rPr lang="zh-CN" altLang="en-US" b="1" dirty="0" smtClean="0">
                <a:solidFill>
                  <a:srgbClr val="C00000"/>
                </a:solidFill>
              </a:rPr>
              <a:t>专用量具测量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747" y="-285750"/>
            <a:ext cx="819150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747" y="-285750"/>
            <a:ext cx="692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1747" y="-285750"/>
            <a:ext cx="7810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3" y="3867894"/>
            <a:ext cx="1184379" cy="1176154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581" y="1394172"/>
            <a:ext cx="3552972" cy="2617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897" y="1427282"/>
            <a:ext cx="3998019" cy="2584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066960" y="793036"/>
            <a:ext cx="28520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C00000"/>
                </a:solidFill>
              </a:rPr>
              <a:t>椭圆轴编程车加工检测评分表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 bwMode="gray">
          <a:xfrm>
            <a:off x="4229100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 bwMode="gray">
          <a:xfrm>
            <a:off x="6444615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gray">
          <a:xfrm>
            <a:off x="7526020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1985010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3133090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50435" y="1844940"/>
            <a:ext cx="3664285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15000"/>
              </a:lnSpc>
              <a:buAutoNum type="arabicPeriod"/>
            </a:pPr>
            <a:r>
              <a:rPr lang="zh-CN" altLang="en-US" sz="2000" kern="100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什么是非圆曲线</a:t>
            </a:r>
            <a:r>
              <a:rPr lang="zh-CN" altLang="en-US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？</a:t>
            </a:r>
            <a:endParaRPr lang="en-US" altLang="zh-CN" sz="2000" kern="1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  <a:p>
            <a:pPr marL="457200" indent="-457200" algn="just">
              <a:lnSpc>
                <a:spcPct val="115000"/>
              </a:lnSpc>
              <a:buAutoNum type="arabicPeriod"/>
            </a:pPr>
            <a:endParaRPr lang="en-US" altLang="zh-CN" sz="2000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  <a:p>
            <a:pPr marL="457200" indent="-457200" algn="just">
              <a:lnSpc>
                <a:spcPct val="115000"/>
              </a:lnSpc>
              <a:buAutoNum type="arabicPeriod"/>
            </a:pPr>
            <a:r>
              <a:rPr lang="zh-CN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探讨宏程序加工的优势。</a:t>
            </a:r>
            <a:endParaRPr lang="zh-CN" altLang="en-US" sz="2000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gray">
          <a:xfrm>
            <a:off x="5364480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90" y="2875383"/>
            <a:ext cx="1937350" cy="2268117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66" t="31047" r="45307" b="20011"/>
          <a:stretch>
            <a:fillRect/>
          </a:stretch>
        </p:blipFill>
        <p:spPr bwMode="auto">
          <a:xfrm>
            <a:off x="2429510" y="1233273"/>
            <a:ext cx="1799590" cy="1642110"/>
          </a:xfrm>
          <a:prstGeom prst="rect">
            <a:avLst/>
          </a:prstGeom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59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117" y="3003798"/>
            <a:ext cx="1595588" cy="132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504" y="3359013"/>
            <a:ext cx="1944216" cy="169523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59632" y="843558"/>
            <a:ext cx="32624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椭圆标准方程和角度方程编程转换</a:t>
            </a:r>
            <a:endParaRPr lang="zh-CN" altLang="en-US" sz="16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53" y="1223196"/>
            <a:ext cx="3624483" cy="2135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117736" y="1419622"/>
            <a:ext cx="4797046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/>
              <a:t>当</a:t>
            </a:r>
            <a:r>
              <a:rPr lang="en-US" altLang="zh-CN" sz="1500" dirty="0"/>
              <a:t>θ</a:t>
            </a:r>
            <a:r>
              <a:rPr lang="zh-CN" altLang="en-US" sz="1500" dirty="0" smtClean="0"/>
              <a:t>角为</a:t>
            </a:r>
            <a:r>
              <a:rPr lang="en-US" altLang="zh-CN" sz="1500" dirty="0" smtClean="0"/>
              <a:t>30°</a:t>
            </a:r>
            <a:r>
              <a:rPr lang="zh-CN" altLang="en-US" sz="1500" dirty="0" smtClean="0"/>
              <a:t>时</a:t>
            </a:r>
            <a:r>
              <a:rPr lang="en-US" altLang="zh-CN" sz="1500" dirty="0" smtClean="0"/>
              <a:t>,</a:t>
            </a:r>
            <a:r>
              <a:rPr lang="en-US" altLang="zh-CN" sz="1500" dirty="0"/>
              <a:t>X=100*cos30=86.603,Y=50*sin30=25</a:t>
            </a:r>
            <a:r>
              <a:rPr lang="zh-CN" altLang="en-US" sz="1500" dirty="0"/>
              <a:t>。 当</a:t>
            </a:r>
            <a:r>
              <a:rPr lang="en-US" altLang="zh-CN" sz="1500" dirty="0"/>
              <a:t>θ</a:t>
            </a:r>
            <a:r>
              <a:rPr lang="zh-CN" altLang="en-US" sz="1500" dirty="0"/>
              <a:t>角为</a:t>
            </a:r>
            <a:r>
              <a:rPr lang="en-US" altLang="zh-CN" sz="1500" dirty="0" smtClean="0"/>
              <a:t>60°</a:t>
            </a:r>
            <a:r>
              <a:rPr lang="zh-CN" altLang="en-US" sz="1500" dirty="0" smtClean="0"/>
              <a:t>时</a:t>
            </a:r>
            <a:r>
              <a:rPr lang="en-US" altLang="zh-CN" sz="1500" dirty="0"/>
              <a:t>,X=100*cos60=50,Y=50*sin60=43.3</a:t>
            </a:r>
            <a:r>
              <a:rPr lang="zh-CN" altLang="en-US" sz="1500" dirty="0"/>
              <a:t>。 但是根据图纸的要求</a:t>
            </a:r>
            <a:r>
              <a:rPr lang="en-US" altLang="zh-CN" sz="1500" dirty="0"/>
              <a:t>,</a:t>
            </a:r>
            <a:r>
              <a:rPr lang="zh-CN" altLang="en-US" sz="1500" dirty="0"/>
              <a:t>制图软件所画出来的尺寸是</a:t>
            </a:r>
            <a:r>
              <a:rPr lang="en-US" altLang="zh-CN" sz="1500" dirty="0" smtClean="0"/>
              <a:t>:</a:t>
            </a:r>
            <a:endParaRPr lang="en-US" altLang="zh-CN" sz="1500" dirty="0" smtClean="0"/>
          </a:p>
          <a:p>
            <a:pPr>
              <a:lnSpc>
                <a:spcPct val="150000"/>
              </a:lnSpc>
            </a:pPr>
            <a:r>
              <a:rPr lang="en-US" altLang="zh-CN" sz="1500" dirty="0" smtClean="0"/>
              <a:t> </a:t>
            </a:r>
            <a:r>
              <a:rPr lang="zh-CN" altLang="en-US" sz="1500" dirty="0"/>
              <a:t>当</a:t>
            </a:r>
            <a:r>
              <a:rPr lang="en-US" altLang="zh-CN" sz="1500" dirty="0"/>
              <a:t>θ</a:t>
            </a:r>
            <a:r>
              <a:rPr lang="zh-CN" altLang="en-US" sz="1500" dirty="0"/>
              <a:t>角为</a:t>
            </a:r>
            <a:r>
              <a:rPr lang="en-US" altLang="zh-CN" sz="1500" dirty="0"/>
              <a:t>30°</a:t>
            </a:r>
            <a:r>
              <a:rPr lang="zh-CN" altLang="en-US" sz="1500" dirty="0"/>
              <a:t>时</a:t>
            </a:r>
            <a:r>
              <a:rPr lang="en-US" altLang="zh-CN" sz="1500" dirty="0"/>
              <a:t>,X=65.465,Y=37.796</a:t>
            </a:r>
            <a:r>
              <a:rPr lang="zh-CN" altLang="en-US" sz="1500" dirty="0"/>
              <a:t>。 </a:t>
            </a:r>
            <a:endParaRPr lang="en-US" altLang="zh-CN" sz="1500" dirty="0" smtClean="0"/>
          </a:p>
          <a:p>
            <a:pPr>
              <a:lnSpc>
                <a:spcPct val="150000"/>
              </a:lnSpc>
            </a:pPr>
            <a:r>
              <a:rPr lang="zh-CN" altLang="en-US" sz="1500" dirty="0" smtClean="0"/>
              <a:t>当</a:t>
            </a:r>
            <a:r>
              <a:rPr lang="en-US" altLang="zh-CN" sz="1500" dirty="0"/>
              <a:t>θ</a:t>
            </a:r>
            <a:r>
              <a:rPr lang="zh-CN" altLang="en-US" sz="1500" dirty="0"/>
              <a:t>角为</a:t>
            </a:r>
            <a:r>
              <a:rPr lang="en-US" altLang="zh-CN" sz="1500" dirty="0"/>
              <a:t>60°</a:t>
            </a:r>
            <a:r>
              <a:rPr lang="zh-CN" altLang="en-US" sz="1500" dirty="0"/>
              <a:t>时</a:t>
            </a:r>
            <a:r>
              <a:rPr lang="en-US" altLang="zh-CN" sz="1500" dirty="0"/>
              <a:t>,X=27.735,Y=48.038</a:t>
            </a:r>
            <a:r>
              <a:rPr lang="zh-CN" altLang="en-US" sz="1500" dirty="0" smtClean="0"/>
              <a:t>。</a:t>
            </a:r>
            <a:endParaRPr lang="en-US" altLang="zh-CN" sz="1500" dirty="0" smtClean="0"/>
          </a:p>
          <a:p>
            <a:pPr>
              <a:lnSpc>
                <a:spcPct val="150000"/>
              </a:lnSpc>
            </a:pPr>
            <a:r>
              <a:rPr lang="zh-CN" altLang="en-US" sz="1500" dirty="0" smtClean="0"/>
              <a:t> </a:t>
            </a:r>
            <a:r>
              <a:rPr lang="zh-CN" altLang="en-US" sz="1500" dirty="0"/>
              <a:t>参数方程计算的是椭圆的坐标</a:t>
            </a:r>
            <a:r>
              <a:rPr lang="en-US" altLang="zh-CN" sz="1500" dirty="0"/>
              <a:t>,</a:t>
            </a:r>
            <a:r>
              <a:rPr lang="zh-CN" altLang="en-US" sz="1500" dirty="0"/>
              <a:t>计算无误</a:t>
            </a:r>
            <a:r>
              <a:rPr lang="en-US" altLang="zh-CN" sz="1500" dirty="0"/>
              <a:t>,</a:t>
            </a:r>
            <a:r>
              <a:rPr lang="zh-CN" altLang="en-US" sz="1500" dirty="0"/>
              <a:t>但和实际的结果不一样。</a:t>
            </a:r>
            <a:endParaRPr lang="zh-CN" altLang="en-US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504" y="3359013"/>
            <a:ext cx="1944216" cy="1695239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477" y="699542"/>
            <a:ext cx="5725442" cy="2400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2339752" y="3171915"/>
            <a:ext cx="42484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以上分析可知</a:t>
            </a:r>
            <a:r>
              <a:rPr lang="en-US" altLang="zh-CN" dirty="0"/>
              <a:t>,</a:t>
            </a:r>
            <a:r>
              <a:rPr lang="zh-CN" altLang="en-US" dirty="0"/>
              <a:t>两角度之间的</a:t>
            </a:r>
            <a:r>
              <a:rPr lang="zh-CN" altLang="en-US" dirty="0" smtClean="0"/>
              <a:t>关系是</a:t>
            </a:r>
            <a:r>
              <a:rPr lang="en-US" altLang="zh-CN" dirty="0" smtClean="0"/>
              <a:t>: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C00000"/>
                </a:solidFill>
              </a:rPr>
              <a:t>TAN</a:t>
            </a:r>
            <a:r>
              <a:rPr lang="en-US" altLang="zh-CN" dirty="0">
                <a:solidFill>
                  <a:srgbClr val="C00000"/>
                </a:solidFill>
              </a:rPr>
              <a:t>∠α/TAN∠β=A/B</a:t>
            </a:r>
            <a:r>
              <a:rPr lang="zh-CN" altLang="en-US" dirty="0">
                <a:solidFill>
                  <a:srgbClr val="C00000"/>
                </a:solidFill>
              </a:rPr>
              <a:t>。 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en-US" altLang="zh-CN" dirty="0"/>
              <a:t>∠α</a:t>
            </a:r>
            <a:r>
              <a:rPr lang="zh-CN" altLang="en-US" dirty="0"/>
              <a:t>为理论角度、∠</a:t>
            </a:r>
            <a:r>
              <a:rPr lang="en-US" altLang="zh-CN" dirty="0"/>
              <a:t>β</a:t>
            </a:r>
            <a:r>
              <a:rPr lang="zh-CN" altLang="en-US" dirty="0"/>
              <a:t>为实际加工角度</a:t>
            </a:r>
            <a:r>
              <a:rPr lang="zh-CN" altLang="en-US" dirty="0" smtClean="0"/>
              <a:t>、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A</a:t>
            </a:r>
            <a:r>
              <a:rPr lang="zh-CN" altLang="en-US" dirty="0"/>
              <a:t>为长半轴、</a:t>
            </a:r>
            <a:r>
              <a:rPr lang="en-US" altLang="zh-CN" dirty="0"/>
              <a:t>B</a:t>
            </a:r>
            <a:r>
              <a:rPr lang="zh-CN" altLang="en-US" dirty="0"/>
              <a:t>为短半轴</a:t>
            </a:r>
            <a:r>
              <a:rPr lang="en-US" altLang="zh-CN" dirty="0"/>
              <a:t>)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504" y="3359013"/>
            <a:ext cx="1944216" cy="169523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87624" y="843558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椭圆参数编程程序</a:t>
            </a:r>
            <a:endParaRPr lang="zh-CN" altLang="en-US" sz="16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04872"/>
            <a:ext cx="5429250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pload_post_object_v2_40424350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44292"/>
            <a:ext cx="1278147" cy="13992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312" y="1090721"/>
            <a:ext cx="28803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现有椭圆曲线</a:t>
            </a:r>
            <a:r>
              <a:rPr lang="zh-CN" altLang="en-US" sz="1600" dirty="0" smtClean="0"/>
              <a:t>零件</a:t>
            </a:r>
            <a:r>
              <a:rPr lang="en-US" altLang="zh-CN" sz="1600" dirty="0" smtClean="0"/>
              <a:t>,</a:t>
            </a:r>
            <a:r>
              <a:rPr lang="zh-CN" altLang="en-US" sz="1600" dirty="0"/>
              <a:t>已知毛坯尺寸为</a:t>
            </a:r>
            <a:r>
              <a:rPr lang="en-US" altLang="zh-CN" sz="1600" dirty="0"/>
              <a:t>ϕ50×65mm,</a:t>
            </a:r>
            <a:r>
              <a:rPr lang="zh-CN" altLang="en-US" sz="1600" dirty="0"/>
              <a:t>零件材料为</a:t>
            </a:r>
            <a:r>
              <a:rPr lang="en-US" altLang="zh-CN" sz="1600" dirty="0"/>
              <a:t>45 </a:t>
            </a:r>
            <a:r>
              <a:rPr lang="zh-CN" altLang="en-US" sz="1600" dirty="0"/>
              <a:t>钢</a:t>
            </a:r>
            <a:r>
              <a:rPr lang="en-US" altLang="zh-CN" sz="1600" dirty="0"/>
              <a:t>,</a:t>
            </a:r>
            <a:r>
              <a:rPr lang="zh-CN" altLang="en-US" sz="1600" dirty="0"/>
              <a:t>外圆尺寸标注有公差要求和表面粗糙度要求。要求选用数控车床</a:t>
            </a:r>
            <a:r>
              <a:rPr lang="en-US" altLang="zh-CN" sz="1600" dirty="0"/>
              <a:t>,</a:t>
            </a:r>
            <a:r>
              <a:rPr lang="zh-CN" altLang="en-US" sz="1600" dirty="0"/>
              <a:t>选择合适的走刀路线 及刀具</a:t>
            </a:r>
            <a:r>
              <a:rPr lang="en-US" altLang="zh-CN" sz="1600" dirty="0"/>
              <a:t>,</a:t>
            </a:r>
            <a:r>
              <a:rPr lang="zh-CN" altLang="en-US" sz="1600" dirty="0"/>
              <a:t>确定工艺参数</a:t>
            </a:r>
            <a:r>
              <a:rPr lang="en-US" altLang="zh-CN" sz="1600" dirty="0"/>
              <a:t>,</a:t>
            </a:r>
            <a:r>
              <a:rPr lang="zh-CN" altLang="en-US" sz="1600" dirty="0"/>
              <a:t>编写零件加工程序</a:t>
            </a:r>
            <a:r>
              <a:rPr lang="en-US" altLang="zh-CN" sz="1600" dirty="0"/>
              <a:t>,</a:t>
            </a:r>
            <a:r>
              <a:rPr lang="zh-CN" altLang="en-US" sz="1600" dirty="0"/>
              <a:t>完成零件加工。</a:t>
            </a:r>
            <a:endParaRPr lang="zh-CN" altLang="en-US" sz="16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597" y="965480"/>
            <a:ext cx="4812851" cy="3297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238488" y="1459108"/>
            <a:ext cx="25050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现有椭圆轴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零件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已知毛坯尺寸为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ϕ50×100mm,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零件材料为 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6061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铝。要求选用发那科</a:t>
            </a:r>
            <a:r>
              <a:rPr lang="en-US" altLang="zh-CN" dirty="0" err="1">
                <a:latin typeface="楷体" panose="02010609060101010101" pitchFamily="49" charset="-122"/>
                <a:ea typeface="楷体" panose="02010609060101010101" pitchFamily="49" charset="-122"/>
              </a:rPr>
              <a:t>Oi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系统数控车床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选择合适的走刀路线及刀具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确定工艺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参数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编写零件加工程序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完成零件加工与检测。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华文宋体" panose="02010600040101010101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7574"/>
            <a:ext cx="503113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789261"/>
            <a:ext cx="6873240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一、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 </a:t>
            </a:r>
            <a:r>
              <a:rPr lang="zh-CN" altLang="en-US" sz="1600" b="1" kern="1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宏程序概念</a:t>
            </a:r>
            <a:endParaRPr lang="zh-CN" altLang="en-US" sz="16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44193" y="1061606"/>
            <a:ext cx="4314001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宏程序一般指含有</a:t>
            </a:r>
            <a:r>
              <a:rPr lang="zh-CN" altLang="en-US" sz="1400" dirty="0">
                <a:solidFill>
                  <a:srgbClr val="FF0000"/>
                </a:solidFill>
                <a:latin typeface="+mn-ea"/>
              </a:rPr>
              <a:t>变量</a:t>
            </a:r>
            <a:r>
              <a:rPr lang="zh-CN" altLang="en-US" sz="1400" dirty="0">
                <a:latin typeface="+mn-ea"/>
              </a:rPr>
              <a:t>的</a:t>
            </a:r>
            <a:r>
              <a:rPr lang="zh-CN" altLang="en-US" sz="1400" dirty="0" smtClean="0">
                <a:latin typeface="+mn-ea"/>
              </a:rPr>
              <a:t>程序；</a:t>
            </a: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+mn-ea"/>
              </a:rPr>
              <a:t>主要</a:t>
            </a:r>
            <a:r>
              <a:rPr lang="zh-CN" altLang="en-US" sz="1400" dirty="0">
                <a:latin typeface="+mn-ea"/>
              </a:rPr>
              <a:t>用于椭圆、双曲线、抛物线等</a:t>
            </a:r>
            <a:r>
              <a:rPr lang="zh-CN" altLang="en-US" sz="1400" dirty="0">
                <a:solidFill>
                  <a:srgbClr val="FF0000"/>
                </a:solidFill>
                <a:latin typeface="+mn-ea"/>
              </a:rPr>
              <a:t>轮廓曲线</a:t>
            </a:r>
            <a:r>
              <a:rPr lang="zh-CN" altLang="en-US" sz="1400" dirty="0">
                <a:latin typeface="+mn-ea"/>
              </a:rPr>
              <a:t>的</a:t>
            </a:r>
            <a:r>
              <a:rPr lang="zh-CN" altLang="en-US" sz="1400" dirty="0" smtClean="0">
                <a:latin typeface="+mn-ea"/>
              </a:rPr>
              <a:t>编程</a:t>
            </a:r>
            <a:r>
              <a:rPr lang="zh-CN" altLang="en-US" sz="1400" dirty="0">
                <a:latin typeface="+mn-ea"/>
              </a:rPr>
              <a:t>；</a:t>
            </a: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程序更方便、更容易</a:t>
            </a:r>
            <a:r>
              <a:rPr lang="en-US" altLang="zh-CN" sz="1400" dirty="0">
                <a:latin typeface="+mn-ea"/>
              </a:rPr>
              <a:t>,</a:t>
            </a:r>
            <a:r>
              <a:rPr lang="zh-CN" altLang="en-US" sz="1400" dirty="0">
                <a:latin typeface="+mn-ea"/>
              </a:rPr>
              <a:t>可以</a:t>
            </a:r>
            <a:r>
              <a:rPr lang="zh-CN" altLang="en-US" sz="1400" dirty="0">
                <a:solidFill>
                  <a:srgbClr val="FF0000"/>
                </a:solidFill>
                <a:latin typeface="+mn-ea"/>
              </a:rPr>
              <a:t>大大简化</a:t>
            </a:r>
            <a:r>
              <a:rPr lang="zh-CN" altLang="en-US" sz="1400" dirty="0" smtClean="0">
                <a:solidFill>
                  <a:srgbClr val="FF0000"/>
                </a:solidFill>
                <a:latin typeface="+mn-ea"/>
              </a:rPr>
              <a:t>程序</a:t>
            </a:r>
            <a:r>
              <a:rPr lang="zh-CN" altLang="en-US" sz="1400" dirty="0" smtClean="0">
                <a:latin typeface="+mn-ea"/>
              </a:rPr>
              <a:t>。</a:t>
            </a:r>
            <a:endParaRPr lang="zh-CN" altLang="en-US" sz="1400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2211710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/>
              <a:t>（一）宏程序的特点</a:t>
            </a:r>
            <a:endParaRPr lang="zh-CN" alt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1357806" y="3827244"/>
            <a:ext cx="30572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/>
              <a:t>（二）宏程序与普通程序的对比</a:t>
            </a:r>
            <a:endParaRPr lang="zh-CN" alt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2411760" y="2581042"/>
            <a:ext cx="5391219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变量的</a:t>
            </a:r>
            <a:r>
              <a:rPr lang="zh-CN" altLang="en-US" sz="1400" dirty="0" smtClean="0">
                <a:latin typeface="+mn-ea"/>
              </a:rPr>
              <a:t>算术运算；</a:t>
            </a: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宏程序使用变量代替固定数值，在调用或执行时动态计算变量</a:t>
            </a:r>
            <a:r>
              <a:rPr lang="zh-CN" altLang="en-US" sz="1400" dirty="0" smtClean="0">
                <a:latin typeface="+mn-ea"/>
              </a:rPr>
              <a:t>值；</a:t>
            </a: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宏程序以变量驱动曲线，一套</a:t>
            </a:r>
            <a:r>
              <a:rPr lang="zh-CN" altLang="en-US" sz="1400" dirty="0" smtClean="0">
                <a:latin typeface="+mn-ea"/>
              </a:rPr>
              <a:t>通吃。</a:t>
            </a:r>
            <a:endParaRPr lang="zh-CN" altLang="en-US" sz="1400" dirty="0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0" y="4331300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+mn-ea"/>
              </a:rPr>
              <a:t>宏程序和普通程序存在一定的区别。</a:t>
            </a:r>
            <a:endParaRPr lang="zh-CN" altLang="en-US" sz="1400" dirty="0">
              <a:latin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59632" y="840245"/>
            <a:ext cx="6873240" cy="375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二</a:t>
            </a:r>
            <a:r>
              <a:rPr lang="zh-CN" altLang="en-US" sz="16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、宏程序变量</a:t>
            </a:r>
            <a:endParaRPr lang="zh-CN" altLang="en-US" sz="16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11220" y="1226187"/>
            <a:ext cx="43332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/>
              <a:t>户宏程序功能</a:t>
            </a:r>
            <a:r>
              <a:rPr lang="en-US" altLang="zh-CN" sz="1600" dirty="0" smtClean="0"/>
              <a:t>A</a:t>
            </a:r>
            <a:r>
              <a:rPr lang="zh-CN" altLang="en-US" sz="1600" dirty="0" smtClean="0"/>
              <a:t>（</a:t>
            </a:r>
            <a:r>
              <a:rPr lang="en-US" altLang="zh-CN" sz="1600" dirty="0" smtClean="0"/>
              <a:t>G65</a:t>
            </a:r>
            <a:r>
              <a:rPr lang="zh-CN" altLang="en-US" sz="1600" dirty="0" smtClean="0"/>
              <a:t>）和</a:t>
            </a:r>
            <a:r>
              <a:rPr lang="zh-CN" altLang="en-US" sz="1600" dirty="0"/>
              <a:t>用户宏程序功能</a:t>
            </a:r>
            <a:r>
              <a:rPr lang="en-US" altLang="zh-CN" sz="1600" dirty="0" smtClean="0"/>
              <a:t>B</a:t>
            </a:r>
            <a:r>
              <a:rPr lang="zh-CN" altLang="en-US" sz="1600" dirty="0" smtClean="0"/>
              <a:t>。</a:t>
            </a:r>
            <a:endParaRPr lang="zh-CN" altLang="en-US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3082688" y="1564741"/>
            <a:ext cx="44470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/>
              <a:t>宏程序功能</a:t>
            </a:r>
            <a:r>
              <a:rPr lang="en-US" altLang="zh-CN" sz="1600" dirty="0" smtClean="0"/>
              <a:t>B</a:t>
            </a:r>
            <a:r>
              <a:rPr lang="zh-CN" altLang="en-US" sz="1600" dirty="0" smtClean="0"/>
              <a:t>：</a:t>
            </a:r>
            <a:r>
              <a:rPr lang="zh-CN" altLang="en-US" sz="1600" b="1" dirty="0" smtClean="0"/>
              <a:t>数值</a:t>
            </a:r>
            <a:r>
              <a:rPr lang="zh-CN" altLang="en-US" sz="1600" b="1" dirty="0"/>
              <a:t>可以直接指定或用变量指定</a:t>
            </a:r>
            <a:endParaRPr lang="zh-CN" altLang="en-US" sz="1600" b="1" dirty="0"/>
          </a:p>
        </p:txBody>
      </p:sp>
      <p:sp>
        <p:nvSpPr>
          <p:cNvPr id="5" name="矩形 4"/>
          <p:cNvSpPr/>
          <p:nvPr/>
        </p:nvSpPr>
        <p:spPr>
          <a:xfrm>
            <a:off x="4778787" y="2613105"/>
            <a:ext cx="17961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#11=#22+123</a:t>
            </a:r>
            <a:r>
              <a:rPr lang="en-US" altLang="zh-CN" dirty="0" smtClean="0"/>
              <a:t>;</a:t>
            </a:r>
            <a:endParaRPr lang="en-US" altLang="zh-CN" dirty="0" smtClean="0"/>
          </a:p>
          <a:p>
            <a:r>
              <a:rPr lang="en-US" altLang="zh-CN" dirty="0" smtClean="0"/>
              <a:t> </a:t>
            </a:r>
            <a:r>
              <a:rPr lang="en-US" altLang="zh-CN" dirty="0"/>
              <a:t>G01X#11F500;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7979" y="3651870"/>
            <a:ext cx="7881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表达式可以用于指定变量号</a:t>
            </a:r>
            <a:r>
              <a:rPr lang="en-US" altLang="zh-CN" dirty="0"/>
              <a:t>,</a:t>
            </a:r>
            <a:r>
              <a:rPr lang="zh-CN" altLang="en-US" dirty="0"/>
              <a:t>这时表达式必须在括号中</a:t>
            </a:r>
            <a:r>
              <a:rPr lang="en-US" altLang="zh-CN" dirty="0" smtClean="0"/>
              <a:t>,</a:t>
            </a:r>
            <a:r>
              <a:rPr lang="zh-CN" altLang="en-US" dirty="0" smtClean="0"/>
              <a:t>如</a:t>
            </a:r>
            <a:r>
              <a:rPr lang="en-US" altLang="zh-CN" dirty="0"/>
              <a:t>:#[#11+#12-123]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394411" y="2755577"/>
            <a:ext cx="12875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G01</a:t>
            </a:r>
            <a:r>
              <a:rPr lang="zh-CN" altLang="en-US" dirty="0" smtClean="0"/>
              <a:t> </a:t>
            </a:r>
            <a:r>
              <a:rPr lang="en-US" altLang="zh-CN" dirty="0" smtClean="0"/>
              <a:t>X100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10" name="右箭头 9"/>
          <p:cNvSpPr/>
          <p:nvPr/>
        </p:nvSpPr>
        <p:spPr>
          <a:xfrm>
            <a:off x="2681943" y="2778660"/>
            <a:ext cx="224636" cy="3231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052424" y="2617078"/>
            <a:ext cx="11913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#1=100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r>
              <a:rPr lang="en-US" altLang="zh-CN" dirty="0" smtClean="0"/>
              <a:t>G01 X#1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512486" y="2130535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（一）变量的表示</a:t>
            </a:r>
            <a:endParaRPr lang="zh-CN" altLang="en-US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771550"/>
            <a:ext cx="18838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（二）变量的类型 </a:t>
            </a:r>
            <a:endParaRPr lang="zh-CN" altLang="en-US" sz="16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23878"/>
            <a:ext cx="6751823" cy="1131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10104"/>
            <a:ext cx="4896544" cy="2501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6156176" y="782967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（三）变量的引用</a:t>
            </a:r>
            <a:endParaRPr lang="zh-CN" altLang="en-US" sz="1600" dirty="0"/>
          </a:p>
        </p:txBody>
      </p:sp>
      <p:sp>
        <p:nvSpPr>
          <p:cNvPr id="8" name="矩形 7"/>
          <p:cNvSpPr/>
          <p:nvPr/>
        </p:nvSpPr>
        <p:spPr>
          <a:xfrm>
            <a:off x="6042890" y="1415498"/>
            <a:ext cx="30243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/>
              <a:t>变量引用口诀</a:t>
            </a:r>
            <a:r>
              <a:rPr lang="zh-CN" altLang="en-US" sz="1600" b="1" dirty="0" smtClean="0"/>
              <a:t>：</a:t>
            </a:r>
            <a:br>
              <a:rPr lang="zh-CN" altLang="en-US" sz="1600" b="1" dirty="0"/>
            </a:br>
            <a:r>
              <a:rPr lang="zh-CN" altLang="en-US" sz="1600" dirty="0" smtClean="0">
                <a:solidFill>
                  <a:srgbClr val="C00000"/>
                </a:solidFill>
              </a:rPr>
              <a:t>括号表达式</a:t>
            </a:r>
            <a:r>
              <a:rPr lang="zh-CN" altLang="en-US" sz="1600" dirty="0">
                <a:solidFill>
                  <a:srgbClr val="C00000"/>
                </a:solidFill>
              </a:rPr>
              <a:t>，负号前置反号；</a:t>
            </a:r>
            <a:br>
              <a:rPr lang="zh-CN" altLang="en-US" sz="1600" dirty="0">
                <a:solidFill>
                  <a:srgbClr val="C00000"/>
                </a:solidFill>
              </a:rPr>
            </a:br>
            <a:r>
              <a:rPr lang="zh-CN" altLang="en-US" sz="1600" dirty="0">
                <a:solidFill>
                  <a:srgbClr val="C00000"/>
                </a:solidFill>
              </a:rPr>
              <a:t>零值≠空值，空则整地址消失；</a:t>
            </a:r>
            <a:br>
              <a:rPr lang="zh-CN" altLang="en-US" sz="1600" dirty="0">
                <a:solidFill>
                  <a:srgbClr val="C00000"/>
                </a:solidFill>
              </a:rPr>
            </a:br>
            <a:r>
              <a:rPr lang="zh-CN" altLang="en-US" sz="1600" dirty="0">
                <a:solidFill>
                  <a:srgbClr val="C00000"/>
                </a:solidFill>
              </a:rPr>
              <a:t>最小单位自动</a:t>
            </a:r>
            <a:r>
              <a:rPr lang="zh-CN" altLang="en-US" sz="1600" dirty="0" smtClean="0">
                <a:solidFill>
                  <a:srgbClr val="C00000"/>
                </a:solidFill>
              </a:rPr>
              <a:t>截；</a:t>
            </a:r>
            <a:endParaRPr lang="en-US" altLang="zh-CN" sz="1600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C00000"/>
                </a:solidFill>
              </a:rPr>
              <a:t>O</a:t>
            </a:r>
            <a:r>
              <a:rPr lang="zh-CN" altLang="en-US" sz="1600" dirty="0">
                <a:solidFill>
                  <a:srgbClr val="C00000"/>
                </a:solidFill>
              </a:rPr>
              <a:t>、</a:t>
            </a:r>
            <a:r>
              <a:rPr lang="en-US" altLang="zh-CN" sz="1600" dirty="0">
                <a:solidFill>
                  <a:srgbClr val="C00000"/>
                </a:solidFill>
              </a:rPr>
              <a:t>N</a:t>
            </a:r>
            <a:r>
              <a:rPr lang="zh-CN" altLang="en-US" sz="1600" dirty="0">
                <a:solidFill>
                  <a:srgbClr val="C00000"/>
                </a:solidFill>
              </a:rPr>
              <a:t>、</a:t>
            </a:r>
            <a:r>
              <a:rPr lang="en-US" altLang="zh-CN" sz="1600" dirty="0">
                <a:solidFill>
                  <a:srgbClr val="C00000"/>
                </a:solidFill>
              </a:rPr>
              <a:t>/</a:t>
            </a:r>
            <a:r>
              <a:rPr lang="zh-CN" altLang="en-US" sz="1600" dirty="0">
                <a:solidFill>
                  <a:srgbClr val="C00000"/>
                </a:solidFill>
              </a:rPr>
              <a:t>禁止挂变量。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15616" y="843558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三、宏程序赋值</a:t>
            </a:r>
            <a:endParaRPr lang="zh-CN" altLang="en-US" sz="1600" b="1" dirty="0"/>
          </a:p>
        </p:txBody>
      </p:sp>
      <p:sp>
        <p:nvSpPr>
          <p:cNvPr id="5" name="矩形 4"/>
          <p:cNvSpPr/>
          <p:nvPr/>
        </p:nvSpPr>
        <p:spPr>
          <a:xfrm>
            <a:off x="1741616" y="1212890"/>
            <a:ext cx="32624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赋值是指将一个数赋予一个变量。</a:t>
            </a:r>
            <a:endParaRPr lang="zh-CN" altLang="en-US" sz="1600" dirty="0"/>
          </a:p>
        </p:txBody>
      </p:sp>
      <p:sp>
        <p:nvSpPr>
          <p:cNvPr id="6" name="矩形 5"/>
          <p:cNvSpPr/>
          <p:nvPr/>
        </p:nvSpPr>
        <p:spPr>
          <a:xfrm>
            <a:off x="763145" y="1656852"/>
            <a:ext cx="79208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赋值指令符号“</a:t>
            </a:r>
            <a:r>
              <a:rPr lang="en-US" altLang="zh-CN" sz="1600" dirty="0"/>
              <a:t>=”,</a:t>
            </a:r>
            <a:r>
              <a:rPr lang="zh-CN" altLang="en-US" sz="1600" dirty="0"/>
              <a:t>左边是被赋值的变量</a:t>
            </a:r>
            <a:r>
              <a:rPr lang="en-US" altLang="zh-CN" sz="1600" dirty="0"/>
              <a:t>,</a:t>
            </a:r>
            <a:r>
              <a:rPr lang="zh-CN" altLang="en-US" sz="1600" dirty="0" smtClean="0"/>
              <a:t>右边是</a:t>
            </a:r>
            <a:r>
              <a:rPr lang="zh-CN" altLang="en-US" sz="1600" dirty="0"/>
              <a:t>一 个数值表达式</a:t>
            </a:r>
            <a:r>
              <a:rPr lang="en-US" altLang="zh-CN" sz="1600" dirty="0"/>
              <a:t>,</a:t>
            </a:r>
            <a:r>
              <a:rPr lang="zh-CN" altLang="en-US" sz="1600" dirty="0"/>
              <a:t>两边内容不能随意</a:t>
            </a:r>
            <a:r>
              <a:rPr lang="zh-CN" altLang="en-US" sz="1600" dirty="0" smtClean="0"/>
              <a:t>互换。</a:t>
            </a:r>
            <a:endParaRPr lang="zh-CN" altLang="en-US" sz="16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117" y="2139280"/>
            <a:ext cx="2167851" cy="2232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003" y="2339042"/>
            <a:ext cx="4289846" cy="1745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4133" y="699542"/>
            <a:ext cx="2808312" cy="4283098"/>
            <a:chOff x="899592" y="1257498"/>
            <a:chExt cx="4368800" cy="6893494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1257498"/>
              <a:ext cx="4368800" cy="19018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3172592"/>
              <a:ext cx="4368800" cy="4978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99542"/>
            <a:ext cx="4434631" cy="157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4260750" y="2286915"/>
            <a:ext cx="4241825" cy="2349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第一个零件加工结束</a:t>
            </a:r>
            <a:r>
              <a:rPr lang="en-US" altLang="zh-CN" sz="1600" dirty="0"/>
              <a:t>,</a:t>
            </a:r>
            <a:r>
              <a:rPr lang="zh-CN" altLang="en-US" sz="1600" dirty="0"/>
              <a:t>加工第二个零件时</a:t>
            </a:r>
            <a:r>
              <a:rPr lang="en-US" altLang="zh-CN" sz="1600" dirty="0"/>
              <a:t>,</a:t>
            </a:r>
            <a:r>
              <a:rPr lang="zh-CN" altLang="en-US" sz="1600" dirty="0"/>
              <a:t>不需要重新编制加工程序</a:t>
            </a:r>
            <a:r>
              <a:rPr lang="en-US" altLang="zh-CN" sz="1600" dirty="0"/>
              <a:t>,</a:t>
            </a:r>
            <a:r>
              <a:rPr lang="zh-CN" altLang="en-US" sz="1600" dirty="0"/>
              <a:t>只需将</a:t>
            </a:r>
            <a:r>
              <a:rPr lang="en-US" altLang="zh-CN" sz="1600" dirty="0"/>
              <a:t>#1~#4 </a:t>
            </a:r>
            <a:r>
              <a:rPr lang="zh-CN" altLang="en-US" sz="1600" dirty="0"/>
              <a:t>重新赋值即可</a:t>
            </a:r>
            <a:r>
              <a:rPr lang="en-US" altLang="zh-CN" sz="1600" dirty="0"/>
              <a:t>,</a:t>
            </a:r>
            <a:r>
              <a:rPr lang="zh-CN" altLang="en-US" sz="1600" dirty="0"/>
              <a:t>可进行如下操作</a:t>
            </a:r>
            <a:r>
              <a:rPr lang="en-US" altLang="zh-CN" sz="1600" dirty="0"/>
              <a:t>: 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零件</a:t>
            </a:r>
            <a:r>
              <a:rPr lang="en-US" altLang="zh-CN" sz="1600" dirty="0"/>
              <a:t>2</a:t>
            </a:r>
            <a:r>
              <a:rPr lang="en-US" altLang="zh-CN" sz="1600" dirty="0" smtClean="0"/>
              <a:t>: #</a:t>
            </a:r>
            <a:r>
              <a:rPr lang="en-US" altLang="zh-CN" sz="1600" dirty="0"/>
              <a:t>1=25</a:t>
            </a:r>
            <a:r>
              <a:rPr lang="en-US" altLang="zh-CN" sz="1600" dirty="0" smtClean="0"/>
              <a:t>; #</a:t>
            </a:r>
            <a:r>
              <a:rPr lang="en-US" altLang="zh-CN" sz="1600" dirty="0"/>
              <a:t>2=32</a:t>
            </a:r>
            <a:r>
              <a:rPr lang="en-US" altLang="zh-CN" sz="1600" dirty="0" smtClean="0"/>
              <a:t>; #</a:t>
            </a:r>
            <a:r>
              <a:rPr lang="en-US" altLang="zh-CN" sz="1600" dirty="0"/>
              <a:t>3=-8</a:t>
            </a:r>
            <a:r>
              <a:rPr lang="en-US" altLang="zh-CN" sz="1600" dirty="0" smtClean="0"/>
              <a:t>; #</a:t>
            </a:r>
            <a:r>
              <a:rPr lang="en-US" altLang="zh-CN" sz="1600" dirty="0"/>
              <a:t>4=-20 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零件</a:t>
            </a:r>
            <a:r>
              <a:rPr lang="en-US" altLang="zh-CN" sz="1600" dirty="0"/>
              <a:t>3</a:t>
            </a:r>
            <a:r>
              <a:rPr lang="en-US" altLang="zh-CN" sz="1600" dirty="0" smtClean="0"/>
              <a:t>: #</a:t>
            </a:r>
            <a:r>
              <a:rPr lang="en-US" altLang="zh-CN" sz="1600" dirty="0"/>
              <a:t>1=22</a:t>
            </a:r>
            <a:r>
              <a:rPr lang="en-US" altLang="zh-CN" sz="1600" dirty="0" smtClean="0"/>
              <a:t>; #</a:t>
            </a:r>
            <a:r>
              <a:rPr lang="en-US" altLang="zh-CN" sz="1600" dirty="0"/>
              <a:t>2=28</a:t>
            </a:r>
            <a:r>
              <a:rPr lang="en-US" altLang="zh-CN" sz="1600" dirty="0" smtClean="0"/>
              <a:t>; #</a:t>
            </a:r>
            <a:r>
              <a:rPr lang="en-US" altLang="zh-CN" sz="1600" dirty="0"/>
              <a:t>3=-6.5</a:t>
            </a:r>
            <a:r>
              <a:rPr lang="en-US" altLang="zh-CN" sz="1600" dirty="0" smtClean="0"/>
              <a:t>; #</a:t>
            </a:r>
            <a:r>
              <a:rPr lang="en-US" altLang="zh-CN" sz="1600" dirty="0"/>
              <a:t>4=-</a:t>
            </a:r>
            <a:r>
              <a:rPr lang="en-US" altLang="zh-CN" sz="1600" dirty="0" smtClean="0"/>
              <a:t>18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零件</a:t>
            </a:r>
            <a:r>
              <a:rPr lang="en-US" altLang="zh-CN" sz="1600" dirty="0"/>
              <a:t>4</a:t>
            </a:r>
            <a:r>
              <a:rPr lang="en-US" altLang="zh-CN" sz="1600" dirty="0" smtClean="0"/>
              <a:t>: #</a:t>
            </a:r>
            <a:r>
              <a:rPr lang="en-US" altLang="zh-CN" sz="1600" dirty="0"/>
              <a:t>1=18</a:t>
            </a:r>
            <a:r>
              <a:rPr lang="en-US" altLang="zh-CN" sz="1600" dirty="0" smtClean="0"/>
              <a:t>; #</a:t>
            </a:r>
            <a:r>
              <a:rPr lang="en-US" altLang="zh-CN" sz="1600" dirty="0"/>
              <a:t>2=25</a:t>
            </a:r>
            <a:r>
              <a:rPr lang="en-US" altLang="zh-CN" sz="1600" dirty="0" smtClean="0"/>
              <a:t>; #</a:t>
            </a:r>
            <a:r>
              <a:rPr lang="en-US" altLang="zh-CN" sz="1600" dirty="0"/>
              <a:t>3=-8</a:t>
            </a:r>
            <a:r>
              <a:rPr lang="en-US" altLang="zh-CN" sz="1600" dirty="0" smtClean="0"/>
              <a:t>; #</a:t>
            </a:r>
            <a:r>
              <a:rPr lang="en-US" altLang="zh-CN" sz="1600" dirty="0"/>
              <a:t>4=-15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799189"/>
            <a:ext cx="23519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四、 运算符号与表达式 </a:t>
            </a:r>
            <a:endParaRPr lang="zh-CN" altLang="en-US" sz="1600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1043608" y="1137743"/>
            <a:ext cx="2999150" cy="3882279"/>
            <a:chOff x="1259632" y="1182112"/>
            <a:chExt cx="2999150" cy="3882279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632" y="1182112"/>
              <a:ext cx="2999150" cy="34729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632" y="4655041"/>
              <a:ext cx="2983647" cy="409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4355975" y="1145510"/>
            <a:ext cx="407313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/>
              <a:t>运算规则精要：</a:t>
            </a:r>
            <a:endParaRPr lang="zh-CN" altLang="en-US" sz="1400" b="1" dirty="0"/>
          </a:p>
          <a:p>
            <a:pPr>
              <a:lnSpc>
                <a:spcPct val="150000"/>
              </a:lnSpc>
            </a:pPr>
            <a:r>
              <a:rPr lang="zh-CN" altLang="en-US" sz="1400" b="1" dirty="0"/>
              <a:t>赋值：</a:t>
            </a:r>
            <a:r>
              <a:rPr lang="zh-CN" altLang="en-US" sz="1400" dirty="0"/>
              <a:t>右端任意常数</a:t>
            </a:r>
            <a:r>
              <a:rPr lang="en-US" altLang="zh-CN" sz="1400" dirty="0"/>
              <a:t>/</a:t>
            </a:r>
            <a:r>
              <a:rPr lang="zh-CN" altLang="en-US" sz="1400" dirty="0"/>
              <a:t>变量</a:t>
            </a:r>
            <a:r>
              <a:rPr lang="en-US" altLang="zh-CN" sz="1400" dirty="0"/>
              <a:t>/</a:t>
            </a:r>
            <a:r>
              <a:rPr lang="zh-CN" altLang="en-US" sz="1400" dirty="0"/>
              <a:t>四则式。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zh-CN" altLang="en-US" sz="1400" b="1" dirty="0"/>
              <a:t>三角：</a:t>
            </a:r>
            <a:r>
              <a:rPr lang="zh-CN" altLang="en-US" sz="1400" dirty="0"/>
              <a:t>角度一律</a:t>
            </a:r>
            <a:r>
              <a:rPr lang="en-US" altLang="zh-CN" sz="1400" dirty="0"/>
              <a:t>°</a:t>
            </a:r>
            <a:r>
              <a:rPr lang="zh-CN" altLang="en-US" sz="1400" dirty="0"/>
              <a:t>十进制；</a:t>
            </a:r>
            <a:r>
              <a:rPr lang="en-US" altLang="zh-CN" sz="1400" dirty="0"/>
              <a:t>ATAN</a:t>
            </a:r>
            <a:r>
              <a:rPr lang="zh-CN" altLang="en-US" sz="1400" dirty="0"/>
              <a:t>用“</a:t>
            </a:r>
            <a:r>
              <a:rPr lang="en-US" altLang="zh-CN" sz="1400" dirty="0"/>
              <a:t>/”</a:t>
            </a:r>
            <a:r>
              <a:rPr lang="zh-CN" altLang="en-US" sz="1400" dirty="0"/>
              <a:t>分边，结果</a:t>
            </a:r>
            <a:r>
              <a:rPr lang="en-US" altLang="zh-CN" sz="1400" dirty="0"/>
              <a:t>0–360°</a:t>
            </a:r>
            <a:r>
              <a:rPr lang="zh-CN" altLang="en-US" sz="1400" dirty="0"/>
              <a:t>。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b="1" dirty="0"/>
              <a:t>ROUND</a:t>
            </a:r>
            <a:r>
              <a:rPr lang="zh-CN" altLang="en-US" sz="1400" b="1" dirty="0"/>
              <a:t>：</a:t>
            </a:r>
            <a:r>
              <a:rPr lang="zh-CN" altLang="en-US" sz="1400" dirty="0"/>
              <a:t>在语句内舍到小数</a:t>
            </a:r>
            <a:r>
              <a:rPr lang="en-US" altLang="zh-CN" sz="1400" dirty="0"/>
              <a:t>1</a:t>
            </a:r>
            <a:r>
              <a:rPr lang="zh-CN" altLang="en-US" sz="1400" dirty="0"/>
              <a:t>位，在地址中按最小脉冲（</a:t>
            </a:r>
            <a:r>
              <a:rPr lang="en-US" altLang="zh-CN" sz="1400" dirty="0"/>
              <a:t>0.001 mm</a:t>
            </a:r>
            <a:r>
              <a:rPr lang="zh-CN" altLang="en-US" sz="1400" dirty="0"/>
              <a:t>）舍。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b="1" dirty="0"/>
              <a:t>FUP/FIX</a:t>
            </a:r>
            <a:r>
              <a:rPr lang="zh-CN" altLang="en-US" sz="1400" b="1" dirty="0"/>
              <a:t>：</a:t>
            </a:r>
            <a:r>
              <a:rPr lang="zh-CN" altLang="en-US" sz="1400" dirty="0"/>
              <a:t>绝对值向上</a:t>
            </a:r>
            <a:r>
              <a:rPr lang="en-US" altLang="zh-CN" sz="1400" dirty="0"/>
              <a:t>/</a:t>
            </a:r>
            <a:r>
              <a:rPr lang="zh-CN" altLang="en-US" sz="1400" dirty="0"/>
              <a:t>向下取整，符号保留</a:t>
            </a:r>
            <a:r>
              <a:rPr lang="zh-CN" altLang="en-US" sz="1400" dirty="0" smtClean="0"/>
              <a:t>。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zh-CN" altLang="en-US" sz="1400" b="1" dirty="0"/>
              <a:t>缩写：</a:t>
            </a:r>
            <a:r>
              <a:rPr lang="zh-CN" altLang="en-US" sz="1400" dirty="0"/>
              <a:t>函数取前两位，</a:t>
            </a:r>
            <a:r>
              <a:rPr lang="en-US" altLang="zh-CN" sz="1400" dirty="0"/>
              <a:t>ROUND→RO</a:t>
            </a:r>
            <a:r>
              <a:rPr lang="zh-CN" altLang="en-US" sz="1400" dirty="0"/>
              <a:t>。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zh-CN" altLang="en-US" sz="1400" b="1" dirty="0"/>
              <a:t>优先级：</a:t>
            </a:r>
            <a:r>
              <a:rPr lang="en-US" altLang="zh-CN" sz="1400" dirty="0" smtClean="0"/>
              <a:t>[ ]</a:t>
            </a:r>
            <a:r>
              <a:rPr lang="zh-CN" altLang="en-US" sz="1400" dirty="0"/>
              <a:t>最深</a:t>
            </a:r>
            <a:r>
              <a:rPr lang="en-US" altLang="zh-CN" sz="1400" dirty="0"/>
              <a:t>5</a:t>
            </a:r>
            <a:r>
              <a:rPr lang="zh-CN" altLang="en-US" sz="1400" dirty="0"/>
              <a:t>层→函数→乘除</a:t>
            </a:r>
            <a:r>
              <a:rPr lang="en-US" altLang="zh-CN" sz="1400" dirty="0"/>
              <a:t>/</a:t>
            </a:r>
            <a:r>
              <a:rPr lang="zh-CN" altLang="en-US" sz="1400" dirty="0"/>
              <a:t>逻辑与→加减</a:t>
            </a:r>
            <a:r>
              <a:rPr lang="en-US" altLang="zh-CN" sz="1400" dirty="0"/>
              <a:t>/</a:t>
            </a:r>
            <a:r>
              <a:rPr lang="zh-CN" altLang="en-US" sz="1400" dirty="0"/>
              <a:t>逻辑或异或。</a:t>
            </a:r>
            <a:endParaRPr lang="zh-CN" altLang="en-US" sz="1400" dirty="0"/>
          </a:p>
          <a:p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0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1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2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3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4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5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6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7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8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9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0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1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2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3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4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5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6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7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8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9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3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4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5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6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7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8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9.xml><?xml version="1.0" encoding="utf-8"?>
<p:tagLst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heme/theme1.xml><?xml version="1.0" encoding="utf-8"?>
<a:theme xmlns:a="http://schemas.openxmlformats.org/drawingml/2006/main" name="281TGp_consulting_light">
  <a:themeElements>
    <a:clrScheme name="281TGp_consulting_light 2">
      <a:dk1>
        <a:srgbClr val="333333"/>
      </a:dk1>
      <a:lt1>
        <a:srgbClr val="FFFFFF"/>
      </a:lt1>
      <a:dk2>
        <a:srgbClr val="000000"/>
      </a:dk2>
      <a:lt2>
        <a:srgbClr val="DDDDDD"/>
      </a:lt2>
      <a:accent1>
        <a:srgbClr val="25557B"/>
      </a:accent1>
      <a:accent2>
        <a:srgbClr val="E4C244"/>
      </a:accent2>
      <a:accent3>
        <a:srgbClr val="FFFFFF"/>
      </a:accent3>
      <a:accent4>
        <a:srgbClr val="2A2A2A"/>
      </a:accent4>
      <a:accent5>
        <a:srgbClr val="ACB4BF"/>
      </a:accent5>
      <a:accent6>
        <a:srgbClr val="CFB03D"/>
      </a:accent6>
      <a:hlink>
        <a:srgbClr val="669900"/>
      </a:hlink>
      <a:folHlink>
        <a:srgbClr val="B2B2B2"/>
      </a:folHlink>
    </a:clrScheme>
    <a:fontScheme name="281TGp_consulting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281TGp_consulting_light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44357C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0AEBF"/>
        </a:accent5>
        <a:accent6>
          <a:srgbClr val="85AE49"/>
        </a:accent6>
        <a:hlink>
          <a:srgbClr val="9999FF"/>
        </a:hlink>
        <a:folHlink>
          <a:srgbClr val="4EA7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2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25557B"/>
        </a:accent1>
        <a:accent2>
          <a:srgbClr val="E4C244"/>
        </a:accent2>
        <a:accent3>
          <a:srgbClr val="FFFFFF"/>
        </a:accent3>
        <a:accent4>
          <a:srgbClr val="2A2A2A"/>
        </a:accent4>
        <a:accent5>
          <a:srgbClr val="ACB4BF"/>
        </a:accent5>
        <a:accent6>
          <a:srgbClr val="CFB03D"/>
        </a:accent6>
        <a:hlink>
          <a:srgbClr val="66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3">
        <a:dk1>
          <a:srgbClr val="35567B"/>
        </a:dk1>
        <a:lt1>
          <a:srgbClr val="FFFFFF"/>
        </a:lt1>
        <a:dk2>
          <a:srgbClr val="000000"/>
        </a:dk2>
        <a:lt2>
          <a:srgbClr val="DDDDDD"/>
        </a:lt2>
        <a:accent1>
          <a:srgbClr val="789F21"/>
        </a:accent1>
        <a:accent2>
          <a:srgbClr val="E9803F"/>
        </a:accent2>
        <a:accent3>
          <a:srgbClr val="FFFFFF"/>
        </a:accent3>
        <a:accent4>
          <a:srgbClr val="2C4868"/>
        </a:accent4>
        <a:accent5>
          <a:srgbClr val="BECDAB"/>
        </a:accent5>
        <a:accent6>
          <a:srgbClr val="D37338"/>
        </a:accent6>
        <a:hlink>
          <a:srgbClr val="E0C24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1940</Words>
  <Application>WPS 演示</Application>
  <PresentationFormat>全屏显示(16:9)</PresentationFormat>
  <Paragraphs>170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Calibri</vt:lpstr>
      <vt:lpstr>黑体</vt:lpstr>
      <vt:lpstr>Times New Roman</vt:lpstr>
      <vt:lpstr>华文宋体</vt:lpstr>
      <vt:lpstr>楷体</vt:lpstr>
      <vt:lpstr>Arial Unicode MS</vt:lpstr>
      <vt:lpstr>281TGp_consulting_light</vt:lpstr>
      <vt:lpstr> 任务一      椭圆轴编程与加工 </vt:lpstr>
      <vt:lpstr>任务导入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项目六   综合类零件编程与加工  任务一     螺纹连接轴编程与加工</dc:title>
  <dc:creator>zhang</dc:creator>
  <cp:lastModifiedBy>爱在西元</cp:lastModifiedBy>
  <cp:revision>35</cp:revision>
  <dcterms:created xsi:type="dcterms:W3CDTF">2025-07-28T03:14:00Z</dcterms:created>
  <dcterms:modified xsi:type="dcterms:W3CDTF">2025-12-25T05:16:29Z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ADF6C4217E4243A59C4751DB4D8FEB43_12</vt:lpwstr>
  </property>
  <property fmtid="{D5CDD505-2E9C-101B-9397-08002B2CF9AE}" pid="3" name="KSOProductBuildVer">
    <vt:lpwstr>2052-12.1.0.24034</vt:lpwstr>
  </property>
</Properties>
</file>