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5"/>
  </p:notesMasterIdLst>
  <p:handoutMasterIdLst>
    <p:handoutMasterId r:id="rId21"/>
  </p:handoutMasterIdLst>
  <p:sldIdLst>
    <p:sldId id="277" r:id="rId3"/>
    <p:sldId id="279" r:id="rId4"/>
    <p:sldId id="368" r:id="rId6"/>
    <p:sldId id="348" r:id="rId7"/>
    <p:sldId id="372" r:id="rId8"/>
    <p:sldId id="384" r:id="rId9"/>
    <p:sldId id="350" r:id="rId10"/>
    <p:sldId id="351" r:id="rId11"/>
    <p:sldId id="365" r:id="rId12"/>
    <p:sldId id="380" r:id="rId13"/>
    <p:sldId id="352" r:id="rId14"/>
    <p:sldId id="353" r:id="rId15"/>
    <p:sldId id="381" r:id="rId16"/>
    <p:sldId id="366" r:id="rId17"/>
    <p:sldId id="382" r:id="rId18"/>
    <p:sldId id="383" r:id="rId19"/>
    <p:sldId id="367" r:id="rId20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8" autoAdjust="0"/>
  </p:normalViewPr>
  <p:slideViewPr>
    <p:cSldViewPr showGuides="1">
      <p:cViewPr>
        <p:scale>
          <a:sx n="66" d="100"/>
          <a:sy n="66" d="100"/>
        </p:scale>
        <p:origin x="-1858" y="-725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6" d="100"/>
          <a:sy n="46" d="100"/>
        </p:scale>
        <p:origin x="-1272" y="-96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6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6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zh-CN" altLang="en-US" sz="16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zh-CN" altLang="en-US" sz="16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zh-CN" altLang="en-US" sz="16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086" y="3225443"/>
            <a:ext cx="1651948" cy="17281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 userDrawn="1">
            <p:custDataLst>
              <p:tags r:id="rId8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 userDrawn="1">
            <p:custDataLst>
              <p:tags r:id="rId9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 userDrawn="1">
            <p:custDataLst>
              <p:tags r:id="rId8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 userDrawn="1">
            <p:custDataLst>
              <p:tags r:id="rId9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 userDrawn="1">
            <p:custDataLst>
              <p:tags r:id="rId8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 userDrawn="1">
            <p:custDataLst>
              <p:tags r:id="rId9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 userDrawn="1">
            <p:custDataLst>
              <p:tags r:id="rId8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 userDrawn="1">
            <p:custDataLst>
              <p:tags r:id="rId9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6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0.png"/><Relationship Id="rId24" Type="http://schemas.openxmlformats.org/officeDocument/2006/relationships/image" Target="../media/image9.png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5.png"/><Relationship Id="rId1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691680" y="1131590"/>
            <a:ext cx="6264696" cy="720080"/>
          </a:xfrm>
        </p:spPr>
        <p:txBody>
          <a:bodyPr/>
          <a:lstStyle/>
          <a:p>
            <a:pPr algn="l"/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 smtClean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kern="100" dirty="0" smtClean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kern="100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抛物线</a:t>
            </a: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子弹头编程与加工</a:t>
            </a: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547495" y="339725"/>
            <a:ext cx="7090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kern="100" dirty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zh-CN" altLang="en-US" sz="3200" b="1" kern="100" dirty="0" smtClean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    非</a:t>
            </a:r>
            <a:r>
              <a:rPr lang="zh-CN" altLang="en-US" sz="3200" b="1" kern="100" dirty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圆曲线零件编程与</a:t>
            </a:r>
            <a:r>
              <a:rPr lang="zh-CN" altLang="en-US" sz="3200" b="1" kern="100" dirty="0" smtClean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加工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770604"/>
            <a:ext cx="16321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</a:rPr>
              <a:t>（</a:t>
            </a:r>
            <a:r>
              <a:rPr lang="zh-CN" altLang="en-US" sz="1600" b="1" dirty="0">
                <a:solidFill>
                  <a:srgbClr val="FF0000"/>
                </a:solidFill>
              </a:rPr>
              <a:t>二）程序编制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94" y="1109158"/>
            <a:ext cx="2896860" cy="1578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196562" y="2835519"/>
            <a:ext cx="3294492" cy="454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C00000"/>
                </a:solidFill>
              </a:rPr>
              <a:t>抛物线</a:t>
            </a:r>
            <a:r>
              <a:rPr lang="en-US" altLang="zh-CN" dirty="0">
                <a:solidFill>
                  <a:srgbClr val="C00000"/>
                </a:solidFill>
              </a:rPr>
              <a:t>z=-</a:t>
            </a:r>
            <a:r>
              <a:rPr lang="en-US" altLang="zh-CN" dirty="0" smtClean="0">
                <a:solidFill>
                  <a:srgbClr val="C00000"/>
                </a:solidFill>
              </a:rPr>
              <a:t>x2/8</a:t>
            </a:r>
            <a:r>
              <a:rPr lang="zh-CN" altLang="en-US" dirty="0" smtClean="0">
                <a:solidFill>
                  <a:srgbClr val="C00000"/>
                </a:solidFill>
              </a:rPr>
              <a:t>在</a:t>
            </a:r>
            <a:r>
              <a:rPr lang="zh-CN" altLang="en-US" dirty="0">
                <a:solidFill>
                  <a:srgbClr val="C00000"/>
                </a:solidFill>
              </a:rPr>
              <a:t>区间</a:t>
            </a:r>
            <a:r>
              <a:rPr lang="en-US" altLang="zh-CN" dirty="0">
                <a:solidFill>
                  <a:srgbClr val="C00000"/>
                </a:solidFill>
              </a:rPr>
              <a:t>X∈[0,16]</a:t>
            </a:r>
            <a:endParaRPr lang="zh-CN" alt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888" y="3457833"/>
            <a:ext cx="3600400" cy="149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"/>
          <a:stretch>
            <a:fillRect/>
          </a:stretch>
        </p:blipFill>
        <p:spPr bwMode="auto">
          <a:xfrm>
            <a:off x="5148064" y="770604"/>
            <a:ext cx="3640613" cy="417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45728"/>
            <a:ext cx="7570787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08003"/>
            <a:ext cx="6480720" cy="1149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3" y="3867894"/>
            <a:ext cx="1184379" cy="11761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5736" y="3991252"/>
            <a:ext cx="42979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mtClean="0">
                <a:solidFill>
                  <a:srgbClr val="C00000"/>
                </a:solidFill>
              </a:rPr>
              <a:t>透光或塞尺</a:t>
            </a:r>
            <a:r>
              <a:rPr lang="zh-CN" altLang="en-US" sz="1600" b="1" smtClean="0"/>
              <a:t>：</a:t>
            </a:r>
            <a:r>
              <a:rPr lang="zh-CN" altLang="en-US" sz="1600" smtClean="0"/>
              <a:t>线切割出一个同样尺寸的抛物线</a:t>
            </a:r>
            <a:endParaRPr lang="zh-CN" altLang="en-US" sz="16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076325"/>
            <a:ext cx="5567139" cy="2609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115616" y="891659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专用量具测量：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3" y="3867894"/>
            <a:ext cx="1184379" cy="11761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1680" y="1173478"/>
            <a:ext cx="391454" cy="3293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子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r>
              <a:rPr lang="zh-CN" altLang="en-US" sz="1600" b="1" dirty="0" smtClean="0">
                <a:solidFill>
                  <a:srgbClr val="C00000"/>
                </a:solidFill>
              </a:rPr>
              <a:t>弹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r>
              <a:rPr lang="zh-CN" altLang="en-US" sz="1600" b="1" dirty="0" smtClean="0">
                <a:solidFill>
                  <a:srgbClr val="C00000"/>
                </a:solidFill>
              </a:rPr>
              <a:t>头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r>
              <a:rPr lang="zh-CN" altLang="en-US" sz="1600" b="1" dirty="0" smtClean="0">
                <a:solidFill>
                  <a:srgbClr val="C00000"/>
                </a:solidFill>
              </a:rPr>
              <a:t>编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r>
              <a:rPr lang="zh-CN" altLang="en-US" sz="1600" b="1" dirty="0" smtClean="0">
                <a:solidFill>
                  <a:srgbClr val="C00000"/>
                </a:solidFill>
              </a:rPr>
              <a:t>程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r>
              <a:rPr lang="zh-CN" altLang="en-US" sz="1600" b="1" dirty="0" smtClean="0">
                <a:solidFill>
                  <a:srgbClr val="C00000"/>
                </a:solidFill>
              </a:rPr>
              <a:t>车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r>
              <a:rPr lang="zh-CN" altLang="en-US" sz="1600" b="1" dirty="0" smtClean="0">
                <a:solidFill>
                  <a:srgbClr val="C00000"/>
                </a:solidFill>
              </a:rPr>
              <a:t>加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r>
              <a:rPr lang="zh-CN" altLang="en-US" sz="1600" b="1" dirty="0" smtClean="0">
                <a:solidFill>
                  <a:srgbClr val="C00000"/>
                </a:solidFill>
              </a:rPr>
              <a:t>工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r>
              <a:rPr lang="zh-CN" altLang="en-US" sz="1600" b="1" dirty="0" smtClean="0">
                <a:solidFill>
                  <a:srgbClr val="C00000"/>
                </a:solidFill>
              </a:rPr>
              <a:t>检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r>
              <a:rPr lang="zh-CN" altLang="en-US" sz="1600" b="1" dirty="0" smtClean="0">
                <a:solidFill>
                  <a:srgbClr val="C00000"/>
                </a:solidFill>
              </a:rPr>
              <a:t>测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r>
              <a:rPr lang="zh-CN" altLang="en-US" sz="1600" b="1" dirty="0" smtClean="0">
                <a:solidFill>
                  <a:srgbClr val="C00000"/>
                </a:solidFill>
              </a:rPr>
              <a:t>评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r>
              <a:rPr lang="zh-CN" altLang="en-US" sz="1600" b="1" dirty="0" smtClean="0">
                <a:solidFill>
                  <a:srgbClr val="C00000"/>
                </a:solidFill>
              </a:rPr>
              <a:t>分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r>
              <a:rPr lang="zh-CN" altLang="en-US" sz="1600" b="1" dirty="0" smtClean="0">
                <a:solidFill>
                  <a:srgbClr val="C00000"/>
                </a:solidFill>
              </a:rPr>
              <a:t>表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69680" y="710094"/>
            <a:ext cx="4090551" cy="4333954"/>
            <a:chOff x="1066960" y="1291151"/>
            <a:chExt cx="3693933" cy="4070508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960" y="1291151"/>
              <a:ext cx="3686313" cy="2545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291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580" y="3842144"/>
              <a:ext cx="3686313" cy="15195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843558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双曲线编程与加工</a:t>
            </a:r>
            <a:endParaRPr lang="zh-CN" altLang="en-US" sz="1600" b="1" dirty="0"/>
          </a:p>
        </p:txBody>
      </p:sp>
      <p:sp>
        <p:nvSpPr>
          <p:cNvPr id="6" name="矩形 5"/>
          <p:cNvSpPr/>
          <p:nvPr/>
        </p:nvSpPr>
        <p:spPr>
          <a:xfrm>
            <a:off x="1276896" y="1275606"/>
            <a:ext cx="65167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数控车削加工中</a:t>
            </a:r>
            <a:r>
              <a:rPr lang="en-US" altLang="zh-CN" sz="1400" dirty="0"/>
              <a:t>,</a:t>
            </a:r>
            <a:r>
              <a:rPr lang="zh-CN" altLang="en-US" sz="1400" dirty="0"/>
              <a:t>常见曲线除了椭圆、抛物线外</a:t>
            </a:r>
            <a:r>
              <a:rPr lang="en-US" altLang="zh-CN" sz="1400" dirty="0"/>
              <a:t>,</a:t>
            </a:r>
            <a:r>
              <a:rPr lang="zh-CN" altLang="en-US" sz="1400" dirty="0"/>
              <a:t>还有双曲线、正弦曲线、余弦曲线和渐开线等</a:t>
            </a:r>
            <a:r>
              <a:rPr lang="en-US" altLang="zh-CN" sz="1400" dirty="0"/>
              <a:t>,</a:t>
            </a:r>
            <a:r>
              <a:rPr lang="zh-CN" altLang="en-US" sz="1400" dirty="0"/>
              <a:t>尤其是双曲线使用较为广泛。</a:t>
            </a:r>
            <a:endParaRPr lang="zh-CN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6384936" y="2164747"/>
            <a:ext cx="237436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C00000"/>
                </a:solidFill>
              </a:rPr>
              <a:t>a</a:t>
            </a:r>
            <a:r>
              <a:rPr lang="zh-CN" altLang="en-US" sz="1600" dirty="0">
                <a:solidFill>
                  <a:srgbClr val="C00000"/>
                </a:solidFill>
              </a:rPr>
              <a:t>为实半</a:t>
            </a:r>
            <a:r>
              <a:rPr lang="zh-CN" altLang="en-US" sz="1600" dirty="0" smtClean="0">
                <a:solidFill>
                  <a:srgbClr val="C00000"/>
                </a:solidFill>
              </a:rPr>
              <a:t>轴</a:t>
            </a:r>
            <a:endParaRPr lang="en-US" altLang="zh-CN" sz="160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(</a:t>
            </a:r>
            <a:r>
              <a:rPr lang="zh-CN" altLang="en-US" sz="1600" dirty="0"/>
              <a:t>双曲线顶点到</a:t>
            </a:r>
            <a:r>
              <a:rPr lang="zh-CN" altLang="en-US" sz="1600" dirty="0" smtClean="0"/>
              <a:t>中心距离</a:t>
            </a:r>
            <a:r>
              <a:rPr lang="en-US" altLang="zh-CN" sz="1600" dirty="0" smtClean="0"/>
              <a:t>)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C00000"/>
                </a:solidFill>
              </a:rPr>
              <a:t>b</a:t>
            </a:r>
            <a:r>
              <a:rPr lang="zh-CN" altLang="en-US" sz="1600" dirty="0">
                <a:solidFill>
                  <a:srgbClr val="C00000"/>
                </a:solidFill>
              </a:rPr>
              <a:t>为虚半</a:t>
            </a:r>
            <a:r>
              <a:rPr lang="zh-CN" altLang="en-US" sz="1600" dirty="0" smtClean="0">
                <a:solidFill>
                  <a:srgbClr val="C00000"/>
                </a:solidFill>
              </a:rPr>
              <a:t>轴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48" y="1920008"/>
            <a:ext cx="6058152" cy="2438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04" y="3359013"/>
            <a:ext cx="1944216" cy="16952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79612" y="845172"/>
            <a:ext cx="64447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如</a:t>
            </a:r>
            <a:r>
              <a:rPr lang="zh-CN" altLang="en-US" sz="1600" dirty="0" smtClean="0"/>
              <a:t>图所</a:t>
            </a:r>
            <a:r>
              <a:rPr lang="zh-CN" altLang="en-US" sz="1600" dirty="0"/>
              <a:t>示的零件曲线为双曲线</a:t>
            </a:r>
            <a:r>
              <a:rPr lang="en-US" altLang="zh-CN" sz="1600" dirty="0"/>
              <a:t>,</a:t>
            </a:r>
            <a:r>
              <a:rPr lang="zh-CN" altLang="en-US" sz="1600" dirty="0"/>
              <a:t>试编制数控车削精加工宏程序。</a:t>
            </a:r>
            <a:endParaRPr lang="zh-CN" altLang="en-US" sz="16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92" y="1188566"/>
            <a:ext cx="3817557" cy="191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051720" y="3105753"/>
            <a:ext cx="6048672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已知双曲线的实半轴长</a:t>
            </a:r>
            <a:r>
              <a:rPr lang="en-US" altLang="zh-CN" sz="1600" dirty="0"/>
              <a:t>10,</a:t>
            </a:r>
            <a:r>
              <a:rPr lang="zh-CN" altLang="en-US" sz="1600" dirty="0"/>
              <a:t>虚半轴长</a:t>
            </a:r>
            <a:r>
              <a:rPr lang="en-US" altLang="zh-CN" sz="1600" dirty="0"/>
              <a:t>13,</a:t>
            </a:r>
            <a:r>
              <a:rPr lang="zh-CN" altLang="en-US" sz="1600" dirty="0"/>
              <a:t>选择</a:t>
            </a:r>
            <a:r>
              <a:rPr lang="en-US" altLang="zh-CN" sz="1600" dirty="0"/>
              <a:t>Z</a:t>
            </a:r>
            <a:r>
              <a:rPr lang="zh-CN" altLang="en-US" sz="1600" dirty="0"/>
              <a:t>作为自变量</a:t>
            </a:r>
            <a:r>
              <a:rPr lang="en-US" altLang="zh-CN" sz="1600" dirty="0"/>
              <a:t>,</a:t>
            </a:r>
            <a:r>
              <a:rPr lang="zh-CN" altLang="en-US" sz="1600" dirty="0"/>
              <a:t>取值范围</a:t>
            </a:r>
            <a:r>
              <a:rPr lang="en-US" altLang="zh-CN" sz="1600" dirty="0"/>
              <a:t>[-5,-20],X </a:t>
            </a:r>
            <a:r>
              <a:rPr lang="zh-CN" altLang="en-US" sz="1600" dirty="0"/>
              <a:t>作为因变量</a:t>
            </a:r>
            <a:r>
              <a:rPr lang="en-US" altLang="zh-CN" sz="1600" dirty="0"/>
              <a:t>,</a:t>
            </a:r>
            <a:r>
              <a:rPr lang="zh-CN" altLang="en-US" sz="1600" dirty="0"/>
              <a:t>方程式如下</a:t>
            </a:r>
            <a:r>
              <a:rPr lang="en-US" altLang="zh-CN" sz="1600" dirty="0"/>
              <a:t>:</a:t>
            </a:r>
            <a:endParaRPr lang="zh-CN" altLang="en-US" sz="16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905513"/>
            <a:ext cx="5265914" cy="684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04" y="3359013"/>
            <a:ext cx="1944216" cy="16952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87624" y="843558"/>
            <a:ext cx="22525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双曲线精加工参考程序</a:t>
            </a:r>
            <a:endParaRPr lang="zh-CN" altLang="en-US" sz="16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47614"/>
            <a:ext cx="6422479" cy="2440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pload_post_object_v2_40424350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44292"/>
            <a:ext cx="1278147" cy="13992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600" y="915566"/>
            <a:ext cx="28803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现有抛物线</a:t>
            </a:r>
            <a:r>
              <a:rPr lang="zh-CN" altLang="en-US" sz="1600" dirty="0" smtClean="0"/>
              <a:t>零件</a:t>
            </a:r>
            <a:r>
              <a:rPr lang="en-US" altLang="zh-CN" sz="1600" dirty="0" smtClean="0"/>
              <a:t>,</a:t>
            </a:r>
            <a:r>
              <a:rPr lang="zh-CN" altLang="en-US" sz="1600" dirty="0"/>
              <a:t>已知毛坯尺寸为</a:t>
            </a:r>
            <a:r>
              <a:rPr lang="en-US" altLang="zh-CN" sz="1600" dirty="0"/>
              <a:t>ϕ75×100mm,</a:t>
            </a:r>
            <a:r>
              <a:rPr lang="zh-CN" altLang="en-US" sz="1600" dirty="0"/>
              <a:t>零件材料为</a:t>
            </a:r>
            <a:r>
              <a:rPr lang="en-US" altLang="zh-CN" sz="1600" dirty="0" smtClean="0"/>
              <a:t>45</a:t>
            </a:r>
            <a:r>
              <a:rPr lang="zh-CN" altLang="en-US" sz="1600" dirty="0" smtClean="0"/>
              <a:t>钢</a:t>
            </a:r>
            <a:r>
              <a:rPr lang="en-US" altLang="zh-CN" sz="1600" dirty="0"/>
              <a:t>,</a:t>
            </a:r>
            <a:r>
              <a:rPr lang="zh-CN" altLang="en-US" sz="1600" dirty="0"/>
              <a:t>外圆尺寸标注有公差要求和表面粗糙度要求。要求选用数控车床</a:t>
            </a:r>
            <a:r>
              <a:rPr lang="en-US" altLang="zh-CN" sz="1600" dirty="0"/>
              <a:t>,</a:t>
            </a:r>
            <a:r>
              <a:rPr lang="zh-CN" altLang="en-US" sz="1600" dirty="0"/>
              <a:t>选择合适的走刀</a:t>
            </a:r>
            <a:r>
              <a:rPr lang="zh-CN" altLang="en-US" sz="1600" dirty="0" smtClean="0"/>
              <a:t>路线及</a:t>
            </a:r>
            <a:r>
              <a:rPr lang="zh-CN" altLang="en-US" sz="1600" dirty="0"/>
              <a:t>刀具</a:t>
            </a:r>
            <a:r>
              <a:rPr lang="en-US" altLang="zh-CN" sz="1600" dirty="0"/>
              <a:t>,</a:t>
            </a:r>
            <a:r>
              <a:rPr lang="zh-CN" altLang="en-US" sz="1600" dirty="0"/>
              <a:t>确定工艺参数</a:t>
            </a:r>
            <a:r>
              <a:rPr lang="en-US" altLang="zh-CN" sz="1600" dirty="0"/>
              <a:t>,</a:t>
            </a:r>
            <a:r>
              <a:rPr lang="zh-CN" altLang="en-US" sz="1600" dirty="0"/>
              <a:t>编写零件加工程序</a:t>
            </a:r>
            <a:r>
              <a:rPr lang="en-US" altLang="zh-CN" sz="1600" dirty="0"/>
              <a:t>,</a:t>
            </a:r>
            <a:r>
              <a:rPr lang="zh-CN" altLang="en-US" sz="1600" dirty="0"/>
              <a:t>完成零件加工。</a:t>
            </a:r>
            <a:endParaRPr lang="zh-CN" altLang="en-US" sz="16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71550"/>
            <a:ext cx="4621510" cy="3210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50435" y="1844940"/>
            <a:ext cx="3664285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15000"/>
              </a:lnSpc>
              <a:buAutoNum type="arabicPeriod"/>
            </a:pPr>
            <a:r>
              <a:rPr lang="zh-CN" altLang="en-US" sz="2000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子弹头的组成？</a:t>
            </a:r>
            <a:endParaRPr lang="en-US" altLang="zh-CN" sz="2000" kern="1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 marL="457200" indent="-457200" algn="just">
              <a:lnSpc>
                <a:spcPct val="115000"/>
              </a:lnSpc>
              <a:buAutoNum type="arabicPeriod"/>
            </a:pPr>
            <a:endParaRPr lang="en-US" altLang="zh-CN" sz="20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 marL="457200" indent="-457200" algn="just">
              <a:lnSpc>
                <a:spcPct val="115000"/>
              </a:lnSpc>
              <a:buAutoNum type="arabicPeriod"/>
            </a:pPr>
            <a:r>
              <a:rPr lang="zh-CN" altLang="en-US" sz="2000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抛物线的加工方法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？</a:t>
            </a:r>
            <a:endParaRPr lang="zh-CN" altLang="en-US" sz="20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93" b="100000" l="0" r="97908">
                        <a14:foregroundMark x1="7950" y1="64925" x2="7950" y2="64925"/>
                        <a14:foregroundMark x1="35983" y1="67537" x2="35983" y2="67537"/>
                        <a14:foregroundMark x1="63598" y1="56716" x2="63598" y2="56716"/>
                        <a14:foregroundMark x1="62762" y1="43657" x2="62762" y2="43657"/>
                        <a14:foregroundMark x1="57322" y1="42537" x2="53975" y2="518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95400"/>
            <a:ext cx="2276475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38488" y="1347614"/>
            <a:ext cx="25050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现有子弹头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零件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已知毛坯尺寸为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ϕ35×100mm,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零件材料为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。要求选用发那科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0i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系统数控车床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选择合适的走刀路线及刀具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确定工艺参数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编写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零件加工程序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完成零件加工与检测。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宋体" panose="02010600040101010101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985" y="878150"/>
            <a:ext cx="5080000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75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一、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 </a:t>
            </a:r>
            <a:r>
              <a:rPr lang="zh-CN" altLang="en-US" sz="16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抛物线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数学标准方程</a:t>
            </a:r>
            <a:endParaRPr lang="zh-CN" altLang="en-US" sz="1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6119" y="1131590"/>
            <a:ext cx="765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/>
              <a:t>（一</a:t>
            </a:r>
            <a:r>
              <a:rPr lang="zh-CN" altLang="en-US" sz="1600" dirty="0" smtClean="0"/>
              <a:t>）</a:t>
            </a:r>
            <a:r>
              <a:rPr lang="zh-CN" altLang="en-US" sz="1600" dirty="0" smtClean="0"/>
              <a:t>抛物线</a:t>
            </a:r>
            <a:r>
              <a:rPr lang="zh-CN" altLang="en-US" sz="1600" dirty="0"/>
              <a:t>的</a:t>
            </a:r>
            <a:r>
              <a:rPr lang="zh-CN" altLang="en-US" sz="1600" dirty="0" smtClean="0"/>
              <a:t>定义：</a:t>
            </a:r>
            <a:r>
              <a:rPr lang="zh-CN" altLang="en-US" sz="1400" dirty="0"/>
              <a:t>平面内到一定点</a:t>
            </a:r>
            <a:r>
              <a:rPr lang="en-US" altLang="zh-CN" sz="1400" dirty="0"/>
              <a:t>F</a:t>
            </a:r>
            <a:r>
              <a:rPr lang="zh-CN" altLang="en-US" sz="1400" dirty="0"/>
              <a:t>和一条定直线</a:t>
            </a:r>
            <a:r>
              <a:rPr lang="en-US" altLang="zh-CN" sz="1400" dirty="0"/>
              <a:t>L</a:t>
            </a:r>
            <a:r>
              <a:rPr lang="zh-CN" altLang="en-US" sz="1400" dirty="0"/>
              <a:t>的距离相等的点的轨迹称为</a:t>
            </a:r>
            <a:r>
              <a:rPr lang="zh-CN" altLang="en-US" sz="1400" dirty="0" smtClean="0"/>
              <a:t>抛物线。</a:t>
            </a:r>
            <a:endParaRPr lang="zh-CN" alt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812555" y="1491630"/>
            <a:ext cx="264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/>
              <a:t>（二</a:t>
            </a:r>
            <a:r>
              <a:rPr lang="zh-CN" altLang="en-US" sz="1600" dirty="0" smtClean="0"/>
              <a:t>）</a:t>
            </a:r>
            <a:r>
              <a:rPr lang="zh-CN" altLang="en-US" sz="1600" dirty="0" smtClean="0"/>
              <a:t>抛物线</a:t>
            </a:r>
            <a:r>
              <a:rPr lang="zh-CN" altLang="en-US" sz="1600" dirty="0"/>
              <a:t>的几何</a:t>
            </a:r>
            <a:r>
              <a:rPr lang="zh-CN" altLang="en-US" sz="1600" dirty="0" smtClean="0"/>
              <a:t>性质：</a:t>
            </a:r>
            <a:endParaRPr lang="zh-CN" altLang="en-US" sz="16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985778" y="1851670"/>
            <a:ext cx="6610558" cy="3106531"/>
            <a:chOff x="985778" y="1851670"/>
            <a:chExt cx="6610558" cy="3106531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778" y="1851670"/>
              <a:ext cx="6610558" cy="1677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6" t="2207"/>
            <a:stretch>
              <a:fillRect/>
            </a:stretch>
          </p:blipFill>
          <p:spPr bwMode="auto">
            <a:xfrm>
              <a:off x="985778" y="3529119"/>
              <a:ext cx="6610558" cy="14290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71600" y="771550"/>
            <a:ext cx="2441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二、数控车削抛物线方程</a:t>
            </a:r>
            <a:endParaRPr lang="zh-CN" altLang="en-US" sz="1600" b="1" dirty="0"/>
          </a:p>
        </p:txBody>
      </p:sp>
      <p:sp>
        <p:nvSpPr>
          <p:cNvPr id="9" name="矩形 8"/>
          <p:cNvSpPr/>
          <p:nvPr/>
        </p:nvSpPr>
        <p:spPr>
          <a:xfrm>
            <a:off x="1259632" y="1203598"/>
            <a:ext cx="53823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抛物线在数控车削加工中参数转换表</a:t>
            </a:r>
            <a:r>
              <a:rPr lang="en-US" altLang="zh-CN" sz="1400" dirty="0"/>
              <a:t>(</a:t>
            </a:r>
            <a:r>
              <a:rPr lang="zh-CN" altLang="en-US" sz="1400" dirty="0"/>
              <a:t>与</a:t>
            </a:r>
            <a:r>
              <a:rPr lang="en-US" altLang="zh-CN" sz="1400" dirty="0"/>
              <a:t>Z</a:t>
            </a:r>
            <a:r>
              <a:rPr lang="zh-CN" altLang="en-US" sz="1400" dirty="0"/>
              <a:t>轴平行</a:t>
            </a:r>
            <a:r>
              <a:rPr lang="en-US" altLang="zh-CN" sz="1400" dirty="0"/>
              <a:t>)</a:t>
            </a:r>
            <a:endParaRPr lang="zh-CN" altLang="en-US" sz="1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25" y="1635646"/>
            <a:ext cx="6480720" cy="2145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30691"/>
            <a:ext cx="7159662" cy="8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71600" y="771550"/>
            <a:ext cx="2441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二、数控车削抛物线方程</a:t>
            </a:r>
            <a:endParaRPr lang="zh-CN" altLang="en-US" sz="1600" b="1" dirty="0"/>
          </a:p>
        </p:txBody>
      </p:sp>
      <p:sp>
        <p:nvSpPr>
          <p:cNvPr id="9" name="矩形 8"/>
          <p:cNvSpPr/>
          <p:nvPr/>
        </p:nvSpPr>
        <p:spPr>
          <a:xfrm>
            <a:off x="1259632" y="1203598"/>
            <a:ext cx="53823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抛物线在数控车加工中参数转换表</a:t>
            </a:r>
            <a:r>
              <a:rPr lang="en-US" altLang="zh-CN" sz="1400" dirty="0"/>
              <a:t>(</a:t>
            </a:r>
            <a:r>
              <a:rPr lang="zh-CN" altLang="en-US" sz="1400" dirty="0"/>
              <a:t>与</a:t>
            </a:r>
            <a:r>
              <a:rPr lang="en-US" altLang="zh-CN" sz="1400" dirty="0"/>
              <a:t>X</a:t>
            </a:r>
            <a:r>
              <a:rPr lang="zh-CN" altLang="en-US" sz="1400" dirty="0"/>
              <a:t>轴平行</a:t>
            </a:r>
            <a:r>
              <a:rPr lang="en-US" altLang="zh-CN" sz="1400" dirty="0" smtClean="0"/>
              <a:t>)</a:t>
            </a:r>
            <a:endParaRPr lang="zh-CN" altLang="en-US" sz="1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19" y="1585388"/>
            <a:ext cx="7433631" cy="2498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87" y="4073499"/>
            <a:ext cx="4752528" cy="1043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755576" y="910547"/>
            <a:ext cx="3060340" cy="403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zh-CN" altLang="en-US" sz="1600" b="1" kern="1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（一）</a:t>
            </a:r>
            <a:r>
              <a:rPr lang="zh-CN" altLang="zh-CN" sz="1600" b="1" kern="1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刀具</a:t>
            </a:r>
            <a:r>
              <a:rPr lang="zh-CN" altLang="zh-CN" sz="16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选择</a:t>
            </a:r>
            <a:endParaRPr lang="zh-CN" altLang="zh-CN" sz="1600" b="1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1547" y="2622072"/>
            <a:ext cx="2506317" cy="403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</a:pPr>
            <a:r>
              <a:rPr lang="zh-CN" altLang="en-US" sz="1600" b="1" kern="1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（二）</a:t>
            </a:r>
            <a:r>
              <a:rPr lang="zh-CN" altLang="zh-CN" sz="1600" b="1" kern="1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量具</a:t>
            </a:r>
            <a:r>
              <a:rPr lang="zh-CN" altLang="zh-CN" sz="1600" b="1" kern="1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选择</a:t>
            </a:r>
            <a:endParaRPr lang="zh-CN" altLang="zh-CN" sz="16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4818" y="1419622"/>
            <a:ext cx="24888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93°</a:t>
            </a:r>
            <a:r>
              <a:rPr lang="zh-CN" altLang="en-US" sz="1600" dirty="0"/>
              <a:t>主偏角</a:t>
            </a:r>
            <a:r>
              <a:rPr lang="zh-CN" altLang="en-US" sz="1600" dirty="0" smtClean="0"/>
              <a:t>、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35</a:t>
            </a:r>
            <a:r>
              <a:rPr lang="en-US" altLang="zh-CN" sz="1600" dirty="0"/>
              <a:t>°</a:t>
            </a:r>
            <a:r>
              <a:rPr lang="zh-CN" altLang="en-US" sz="1600" dirty="0"/>
              <a:t>刀尖角的外圆 </a:t>
            </a:r>
            <a:r>
              <a:rPr lang="zh-CN" altLang="en-US" sz="1600" dirty="0" smtClean="0"/>
              <a:t>车刀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2.5</a:t>
            </a:r>
            <a:r>
              <a:rPr lang="en-US" altLang="zh-CN" sz="1600" dirty="0" smtClean="0"/>
              <a:t>mm</a:t>
            </a:r>
            <a:r>
              <a:rPr lang="zh-CN" altLang="en-US" sz="1600" dirty="0"/>
              <a:t>的割槽刀</a:t>
            </a:r>
            <a:endParaRPr lang="zh-CN" altLang="en-US" sz="1600" dirty="0"/>
          </a:p>
        </p:txBody>
      </p:sp>
      <p:sp>
        <p:nvSpPr>
          <p:cNvPr id="3" name="矩形 2"/>
          <p:cNvSpPr/>
          <p:nvPr/>
        </p:nvSpPr>
        <p:spPr>
          <a:xfrm>
            <a:off x="1194818" y="3019969"/>
            <a:ext cx="22647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l-GR" altLang="zh-CN" sz="1600" dirty="0" smtClean="0"/>
              <a:t>ϕ25-ϕ50</a:t>
            </a:r>
            <a:r>
              <a:rPr lang="zh-CN" altLang="en-US" sz="1600" dirty="0" smtClean="0"/>
              <a:t>的</a:t>
            </a:r>
            <a:r>
              <a:rPr lang="zh-CN" altLang="en-US" sz="1600" dirty="0" smtClean="0"/>
              <a:t>外径千分尺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l-GR" altLang="zh-CN" sz="1600" dirty="0"/>
              <a:t>ϕ25-ϕ50</a:t>
            </a:r>
            <a:r>
              <a:rPr lang="zh-CN" altLang="en-US" sz="1600" dirty="0" smtClean="0"/>
              <a:t>的</a:t>
            </a:r>
            <a:r>
              <a:rPr lang="zh-CN" altLang="en-US" sz="1600" dirty="0"/>
              <a:t>叶片</a:t>
            </a:r>
            <a:r>
              <a:rPr lang="zh-CN" altLang="en-US" sz="1600" dirty="0" smtClean="0"/>
              <a:t>千分尺</a:t>
            </a:r>
            <a:endParaRPr lang="en-US" altLang="zh-CN" sz="1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17735"/>
            <a:ext cx="4826888" cy="3286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7"/>
          <p:cNvSpPr txBox="1"/>
          <p:nvPr/>
        </p:nvSpPr>
        <p:spPr>
          <a:xfrm>
            <a:off x="899592" y="756103"/>
            <a:ext cx="2808312" cy="375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（三）工艺路线分析</a:t>
            </a:r>
            <a:endParaRPr lang="zh-CN" altLang="zh-CN" sz="1600" kern="100" dirty="0"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745473"/>
            <a:ext cx="4063332" cy="4291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770604"/>
            <a:ext cx="13564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(</a:t>
            </a:r>
            <a:r>
              <a:rPr lang="zh-CN" altLang="en-US" sz="1600" b="1" dirty="0">
                <a:solidFill>
                  <a:srgbClr val="FF0000"/>
                </a:solidFill>
              </a:rPr>
              <a:t>一</a:t>
            </a:r>
            <a:r>
              <a:rPr lang="en-US" altLang="zh-CN" sz="1600" b="1" dirty="0">
                <a:solidFill>
                  <a:srgbClr val="FF0000"/>
                </a:solidFill>
              </a:rPr>
              <a:t>)</a:t>
            </a:r>
            <a:r>
              <a:rPr lang="zh-CN" altLang="en-US" sz="1600" b="1" dirty="0">
                <a:solidFill>
                  <a:srgbClr val="FF0000"/>
                </a:solidFill>
              </a:rPr>
              <a:t>数据分析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4495337"/>
            <a:ext cx="5886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</a:rPr>
              <a:t>用宏程序编制抛物线</a:t>
            </a:r>
            <a:r>
              <a:rPr lang="en-US" altLang="zh-CN" sz="1600" b="1" dirty="0">
                <a:solidFill>
                  <a:srgbClr val="C00000"/>
                </a:solidFill>
              </a:rPr>
              <a:t>z=-x2/8</a:t>
            </a:r>
            <a:r>
              <a:rPr lang="zh-CN" altLang="en-US" sz="1600" b="1" dirty="0">
                <a:solidFill>
                  <a:srgbClr val="C00000"/>
                </a:solidFill>
              </a:rPr>
              <a:t>在区间</a:t>
            </a:r>
            <a:r>
              <a:rPr lang="en-US" altLang="zh-CN" sz="1600" b="1" dirty="0">
                <a:solidFill>
                  <a:srgbClr val="C00000"/>
                </a:solidFill>
              </a:rPr>
              <a:t>X∈[0,16]</a:t>
            </a:r>
            <a:r>
              <a:rPr lang="zh-CN" altLang="en-US" sz="1600" b="1" dirty="0">
                <a:solidFill>
                  <a:srgbClr val="C00000"/>
                </a:solidFill>
              </a:rPr>
              <a:t>的加工程序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770604"/>
            <a:ext cx="5373489" cy="2246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11" y="3016899"/>
            <a:ext cx="5616624" cy="1277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7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8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9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767</Words>
  <Application>WPS 演示</Application>
  <PresentationFormat>全屏显示(16:9)</PresentationFormat>
  <Paragraphs>93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</vt:lpstr>
      <vt:lpstr>黑体</vt:lpstr>
      <vt:lpstr>Times New Roman</vt:lpstr>
      <vt:lpstr>华文宋体</vt:lpstr>
      <vt:lpstr>楷体</vt:lpstr>
      <vt:lpstr>Arial Unicode MS</vt:lpstr>
      <vt:lpstr>281TGp_consulting_light</vt:lpstr>
      <vt:lpstr> 任务二    抛物线子弹头编程与加工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项目六   综合类零件编程与加工  任务一     螺纹连接轴编程与加工</dc:title>
  <dc:creator>zhang</dc:creator>
  <cp:lastModifiedBy>爱在西元</cp:lastModifiedBy>
  <cp:revision>38</cp:revision>
  <dcterms:created xsi:type="dcterms:W3CDTF">2025-07-28T03:14:00Z</dcterms:created>
  <dcterms:modified xsi:type="dcterms:W3CDTF">2025-12-25T05:16:58Z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2052-12.1.0.24034</vt:lpwstr>
  </property>
</Properties>
</file>