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4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5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6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7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8.xml" ContentType="application/vnd.openxmlformats-officedocument.presentationml.notesSlid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notesSlides/notesSlide9.xml" ContentType="application/vnd.openxmlformats-officedocument.presentationml.notesSlid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439" r:id="rId2"/>
    <p:sldId id="282" r:id="rId3"/>
    <p:sldId id="350" r:id="rId4"/>
    <p:sldId id="398" r:id="rId5"/>
    <p:sldId id="466" r:id="rId6"/>
    <p:sldId id="467" r:id="rId7"/>
    <p:sldId id="468" r:id="rId8"/>
    <p:sldId id="469" r:id="rId9"/>
    <p:sldId id="470" r:id="rId10"/>
    <p:sldId id="480" r:id="rId11"/>
    <p:sldId id="473" r:id="rId12"/>
    <p:sldId id="864" r:id="rId13"/>
    <p:sldId id="865" r:id="rId14"/>
    <p:sldId id="866" r:id="rId15"/>
    <p:sldId id="474" r:id="rId16"/>
    <p:sldId id="429" r:id="rId17"/>
    <p:sldId id="437" r:id="rId18"/>
    <p:sldId id="481" r:id="rId19"/>
    <p:sldId id="479" r:id="rId20"/>
    <p:sldId id="476" r:id="rId21"/>
    <p:sldId id="867" r:id="rId22"/>
    <p:sldId id="477" r:id="rId23"/>
    <p:sldId id="431" r:id="rId24"/>
    <p:sldId id="478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n Mind" initials="M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000000"/>
    <a:srgbClr val="4D6A2B"/>
    <a:srgbClr val="F5F5F5"/>
    <a:srgbClr val="F9F9F9"/>
    <a:srgbClr val="F4F4F4"/>
    <a:srgbClr val="F3F3F3"/>
    <a:srgbClr val="104B42"/>
    <a:srgbClr val="428E73"/>
    <a:srgbClr val="B9DE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5" autoAdjust="0"/>
    <p:restoredTop sz="94660"/>
  </p:normalViewPr>
  <p:slideViewPr>
    <p:cSldViewPr snapToGrid="0">
      <p:cViewPr varScale="1">
        <p:scale>
          <a:sx n="64" d="100"/>
          <a:sy n="64" d="100"/>
        </p:scale>
        <p:origin x="3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FE7C5-ED76-4D7A-949C-113A234F6AF9}" type="datetimeFigureOut">
              <a:rPr lang="zh-CN" altLang="en-US" smtClean="0"/>
              <a:t>2026/2/26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37BD0C-D1AB-44F1-9077-2A538FC7F66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32769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19459" name="文本占位符 32770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32769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19459" name="文本占位符 32770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9886A9-8075-A715-5D62-A49EC2540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32769">
            <a:extLst>
              <a:ext uri="{FF2B5EF4-FFF2-40B4-BE49-F238E27FC236}">
                <a16:creationId xmlns:a16="http://schemas.microsoft.com/office/drawing/2014/main" id="{FB8F37BC-1CF3-D3BE-110A-156468EFBC3A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19459" name="文本占位符 32770">
            <a:extLst>
              <a:ext uri="{FF2B5EF4-FFF2-40B4-BE49-F238E27FC236}">
                <a16:creationId xmlns:a16="http://schemas.microsoft.com/office/drawing/2014/main" id="{68991372-E03A-C55B-C37E-0417456836B1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40981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32769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19459" name="文本占位符 32770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32769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19459" name="文本占位符 32770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32769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19459" name="文本占位符 32770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32769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19459" name="文本占位符 32770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32769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19459" name="文本占位符 32770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32769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19459" name="文本占位符 32770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5" name="Freeform 5"/>
          <p:cNvSpPr>
            <a:spLocks noEditPoints="1"/>
          </p:cNvSpPr>
          <p:nvPr userDrawn="1"/>
        </p:nvSpPr>
        <p:spPr bwMode="auto">
          <a:xfrm flipH="1">
            <a:off x="1147763" y="915848"/>
            <a:ext cx="345024" cy="287264"/>
          </a:xfrm>
          <a:custGeom>
            <a:avLst/>
            <a:gdLst>
              <a:gd name="T0" fmla="*/ 516 w 962"/>
              <a:gd name="T1" fmla="*/ 0 h 631"/>
              <a:gd name="T2" fmla="*/ 32 w 962"/>
              <a:gd name="T3" fmla="*/ 71 h 631"/>
              <a:gd name="T4" fmla="*/ 32 w 962"/>
              <a:gd name="T5" fmla="*/ 327 h 631"/>
              <a:gd name="T6" fmla="*/ 21 w 962"/>
              <a:gd name="T7" fmla="*/ 338 h 631"/>
              <a:gd name="T8" fmla="*/ 17 w 962"/>
              <a:gd name="T9" fmla="*/ 354 h 631"/>
              <a:gd name="T10" fmla="*/ 17 w 962"/>
              <a:gd name="T11" fmla="*/ 363 h 631"/>
              <a:gd name="T12" fmla="*/ 23 w 962"/>
              <a:gd name="T13" fmla="*/ 375 h 631"/>
              <a:gd name="T14" fmla="*/ 32 w 962"/>
              <a:gd name="T15" fmla="*/ 384 h 631"/>
              <a:gd name="T16" fmla="*/ 44 w 962"/>
              <a:gd name="T17" fmla="*/ 388 h 631"/>
              <a:gd name="T18" fmla="*/ 50 w 962"/>
              <a:gd name="T19" fmla="*/ 390 h 631"/>
              <a:gd name="T20" fmla="*/ 63 w 962"/>
              <a:gd name="T21" fmla="*/ 388 h 631"/>
              <a:gd name="T22" fmla="*/ 76 w 962"/>
              <a:gd name="T23" fmla="*/ 379 h 631"/>
              <a:gd name="T24" fmla="*/ 82 w 962"/>
              <a:gd name="T25" fmla="*/ 369 h 631"/>
              <a:gd name="T26" fmla="*/ 84 w 962"/>
              <a:gd name="T27" fmla="*/ 354 h 631"/>
              <a:gd name="T28" fmla="*/ 84 w 962"/>
              <a:gd name="T29" fmla="*/ 346 h 631"/>
              <a:gd name="T30" fmla="*/ 76 w 962"/>
              <a:gd name="T31" fmla="*/ 331 h 631"/>
              <a:gd name="T32" fmla="*/ 67 w 962"/>
              <a:gd name="T33" fmla="*/ 164 h 631"/>
              <a:gd name="T34" fmla="*/ 962 w 962"/>
              <a:gd name="T35" fmla="*/ 159 h 631"/>
              <a:gd name="T36" fmla="*/ 962 w 962"/>
              <a:gd name="T37" fmla="*/ 71 h 631"/>
              <a:gd name="T38" fmla="*/ 78 w 962"/>
              <a:gd name="T39" fmla="*/ 402 h 631"/>
              <a:gd name="T40" fmla="*/ 50 w 962"/>
              <a:gd name="T41" fmla="*/ 409 h 631"/>
              <a:gd name="T42" fmla="*/ 25 w 962"/>
              <a:gd name="T43" fmla="*/ 402 h 631"/>
              <a:gd name="T44" fmla="*/ 0 w 962"/>
              <a:gd name="T45" fmla="*/ 555 h 631"/>
              <a:gd name="T46" fmla="*/ 17 w 962"/>
              <a:gd name="T47" fmla="*/ 562 h 631"/>
              <a:gd name="T48" fmla="*/ 25 w 962"/>
              <a:gd name="T49" fmla="*/ 564 h 631"/>
              <a:gd name="T50" fmla="*/ 40 w 962"/>
              <a:gd name="T51" fmla="*/ 566 h 631"/>
              <a:gd name="T52" fmla="*/ 61 w 962"/>
              <a:gd name="T53" fmla="*/ 549 h 631"/>
              <a:gd name="T54" fmla="*/ 67 w 962"/>
              <a:gd name="T55" fmla="*/ 566 h 631"/>
              <a:gd name="T56" fmla="*/ 76 w 962"/>
              <a:gd name="T57" fmla="*/ 495 h 631"/>
              <a:gd name="T58" fmla="*/ 86 w 962"/>
              <a:gd name="T59" fmla="*/ 560 h 631"/>
              <a:gd name="T60" fmla="*/ 99 w 962"/>
              <a:gd name="T61" fmla="*/ 555 h 631"/>
              <a:gd name="T62" fmla="*/ 78 w 962"/>
              <a:gd name="T63" fmla="*/ 402 h 631"/>
              <a:gd name="T64" fmla="*/ 176 w 962"/>
              <a:gd name="T65" fmla="*/ 220 h 631"/>
              <a:gd name="T66" fmla="*/ 838 w 962"/>
              <a:gd name="T67" fmla="*/ 218 h 631"/>
              <a:gd name="T68" fmla="*/ 838 w 962"/>
              <a:gd name="T69" fmla="*/ 553 h 631"/>
              <a:gd name="T70" fmla="*/ 757 w 962"/>
              <a:gd name="T71" fmla="*/ 557 h 631"/>
              <a:gd name="T72" fmla="*/ 673 w 962"/>
              <a:gd name="T73" fmla="*/ 572 h 631"/>
              <a:gd name="T74" fmla="*/ 591 w 962"/>
              <a:gd name="T75" fmla="*/ 597 h 631"/>
              <a:gd name="T76" fmla="*/ 509 w 962"/>
              <a:gd name="T77" fmla="*/ 631 h 631"/>
              <a:gd name="T78" fmla="*/ 469 w 962"/>
              <a:gd name="T79" fmla="*/ 612 h 631"/>
              <a:gd name="T80" fmla="*/ 390 w 962"/>
              <a:gd name="T81" fmla="*/ 585 h 631"/>
              <a:gd name="T82" fmla="*/ 306 w 962"/>
              <a:gd name="T83" fmla="*/ 566 h 631"/>
              <a:gd name="T84" fmla="*/ 220 w 962"/>
              <a:gd name="T85" fmla="*/ 557 h 631"/>
              <a:gd name="T86" fmla="*/ 176 w 962"/>
              <a:gd name="T87" fmla="*/ 555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62" h="631">
                <a:moveTo>
                  <a:pt x="962" y="71"/>
                </a:moveTo>
                <a:lnTo>
                  <a:pt x="516" y="0"/>
                </a:lnTo>
                <a:lnTo>
                  <a:pt x="32" y="71"/>
                </a:lnTo>
                <a:lnTo>
                  <a:pt x="32" y="71"/>
                </a:lnTo>
                <a:lnTo>
                  <a:pt x="32" y="327"/>
                </a:lnTo>
                <a:lnTo>
                  <a:pt x="32" y="327"/>
                </a:lnTo>
                <a:lnTo>
                  <a:pt x="25" y="331"/>
                </a:lnTo>
                <a:lnTo>
                  <a:pt x="21" y="338"/>
                </a:lnTo>
                <a:lnTo>
                  <a:pt x="17" y="346"/>
                </a:lnTo>
                <a:lnTo>
                  <a:pt x="17" y="354"/>
                </a:lnTo>
                <a:lnTo>
                  <a:pt x="17" y="354"/>
                </a:lnTo>
                <a:lnTo>
                  <a:pt x="17" y="363"/>
                </a:lnTo>
                <a:lnTo>
                  <a:pt x="19" y="369"/>
                </a:lnTo>
                <a:lnTo>
                  <a:pt x="23" y="375"/>
                </a:lnTo>
                <a:lnTo>
                  <a:pt x="27" y="379"/>
                </a:lnTo>
                <a:lnTo>
                  <a:pt x="32" y="384"/>
                </a:lnTo>
                <a:lnTo>
                  <a:pt x="38" y="388"/>
                </a:lnTo>
                <a:lnTo>
                  <a:pt x="44" y="388"/>
                </a:lnTo>
                <a:lnTo>
                  <a:pt x="50" y="390"/>
                </a:lnTo>
                <a:lnTo>
                  <a:pt x="50" y="390"/>
                </a:lnTo>
                <a:lnTo>
                  <a:pt x="57" y="388"/>
                </a:lnTo>
                <a:lnTo>
                  <a:pt x="63" y="388"/>
                </a:lnTo>
                <a:lnTo>
                  <a:pt x="69" y="384"/>
                </a:lnTo>
                <a:lnTo>
                  <a:pt x="76" y="379"/>
                </a:lnTo>
                <a:lnTo>
                  <a:pt x="80" y="375"/>
                </a:lnTo>
                <a:lnTo>
                  <a:pt x="82" y="369"/>
                </a:lnTo>
                <a:lnTo>
                  <a:pt x="84" y="363"/>
                </a:lnTo>
                <a:lnTo>
                  <a:pt x="84" y="354"/>
                </a:lnTo>
                <a:lnTo>
                  <a:pt x="84" y="354"/>
                </a:lnTo>
                <a:lnTo>
                  <a:pt x="84" y="346"/>
                </a:lnTo>
                <a:lnTo>
                  <a:pt x="80" y="338"/>
                </a:lnTo>
                <a:lnTo>
                  <a:pt x="76" y="331"/>
                </a:lnTo>
                <a:lnTo>
                  <a:pt x="67" y="325"/>
                </a:lnTo>
                <a:lnTo>
                  <a:pt x="67" y="164"/>
                </a:lnTo>
                <a:lnTo>
                  <a:pt x="516" y="229"/>
                </a:lnTo>
                <a:lnTo>
                  <a:pt x="962" y="159"/>
                </a:lnTo>
                <a:lnTo>
                  <a:pt x="962" y="71"/>
                </a:lnTo>
                <a:lnTo>
                  <a:pt x="962" y="71"/>
                </a:lnTo>
                <a:close/>
                <a:moveTo>
                  <a:pt x="78" y="402"/>
                </a:moveTo>
                <a:lnTo>
                  <a:pt x="78" y="402"/>
                </a:lnTo>
                <a:lnTo>
                  <a:pt x="65" y="407"/>
                </a:lnTo>
                <a:lnTo>
                  <a:pt x="50" y="409"/>
                </a:lnTo>
                <a:lnTo>
                  <a:pt x="38" y="407"/>
                </a:lnTo>
                <a:lnTo>
                  <a:pt x="25" y="402"/>
                </a:lnTo>
                <a:lnTo>
                  <a:pt x="25" y="402"/>
                </a:lnTo>
                <a:lnTo>
                  <a:pt x="0" y="555"/>
                </a:lnTo>
                <a:lnTo>
                  <a:pt x="0" y="555"/>
                </a:lnTo>
                <a:lnTo>
                  <a:pt x="17" y="562"/>
                </a:lnTo>
                <a:lnTo>
                  <a:pt x="23" y="545"/>
                </a:lnTo>
                <a:lnTo>
                  <a:pt x="25" y="564"/>
                </a:lnTo>
                <a:lnTo>
                  <a:pt x="25" y="564"/>
                </a:lnTo>
                <a:lnTo>
                  <a:pt x="40" y="566"/>
                </a:lnTo>
                <a:lnTo>
                  <a:pt x="55" y="566"/>
                </a:lnTo>
                <a:lnTo>
                  <a:pt x="61" y="549"/>
                </a:lnTo>
                <a:lnTo>
                  <a:pt x="67" y="566"/>
                </a:lnTo>
                <a:lnTo>
                  <a:pt x="67" y="566"/>
                </a:lnTo>
                <a:lnTo>
                  <a:pt x="71" y="564"/>
                </a:lnTo>
                <a:lnTo>
                  <a:pt x="76" y="495"/>
                </a:lnTo>
                <a:lnTo>
                  <a:pt x="86" y="560"/>
                </a:lnTo>
                <a:lnTo>
                  <a:pt x="86" y="560"/>
                </a:lnTo>
                <a:lnTo>
                  <a:pt x="99" y="555"/>
                </a:lnTo>
                <a:lnTo>
                  <a:pt x="99" y="555"/>
                </a:lnTo>
                <a:lnTo>
                  <a:pt x="78" y="402"/>
                </a:lnTo>
                <a:lnTo>
                  <a:pt x="78" y="402"/>
                </a:lnTo>
                <a:close/>
                <a:moveTo>
                  <a:pt x="176" y="555"/>
                </a:moveTo>
                <a:lnTo>
                  <a:pt x="176" y="220"/>
                </a:lnTo>
                <a:lnTo>
                  <a:pt x="516" y="268"/>
                </a:lnTo>
                <a:lnTo>
                  <a:pt x="838" y="218"/>
                </a:lnTo>
                <a:lnTo>
                  <a:pt x="838" y="553"/>
                </a:lnTo>
                <a:lnTo>
                  <a:pt x="838" y="553"/>
                </a:lnTo>
                <a:lnTo>
                  <a:pt x="796" y="553"/>
                </a:lnTo>
                <a:lnTo>
                  <a:pt x="757" y="557"/>
                </a:lnTo>
                <a:lnTo>
                  <a:pt x="715" y="564"/>
                </a:lnTo>
                <a:lnTo>
                  <a:pt x="673" y="572"/>
                </a:lnTo>
                <a:lnTo>
                  <a:pt x="631" y="585"/>
                </a:lnTo>
                <a:lnTo>
                  <a:pt x="591" y="597"/>
                </a:lnTo>
                <a:lnTo>
                  <a:pt x="549" y="614"/>
                </a:lnTo>
                <a:lnTo>
                  <a:pt x="509" y="631"/>
                </a:lnTo>
                <a:lnTo>
                  <a:pt x="509" y="631"/>
                </a:lnTo>
                <a:lnTo>
                  <a:pt x="469" y="612"/>
                </a:lnTo>
                <a:lnTo>
                  <a:pt x="430" y="597"/>
                </a:lnTo>
                <a:lnTo>
                  <a:pt x="390" y="585"/>
                </a:lnTo>
                <a:lnTo>
                  <a:pt x="348" y="574"/>
                </a:lnTo>
                <a:lnTo>
                  <a:pt x="306" y="566"/>
                </a:lnTo>
                <a:lnTo>
                  <a:pt x="262" y="562"/>
                </a:lnTo>
                <a:lnTo>
                  <a:pt x="220" y="557"/>
                </a:lnTo>
                <a:lnTo>
                  <a:pt x="176" y="555"/>
                </a:lnTo>
                <a:lnTo>
                  <a:pt x="176" y="5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2026/2/26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281047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2026/2/26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281047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281047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Freeform 5"/>
          <p:cNvSpPr>
            <a:spLocks noEditPoints="1"/>
          </p:cNvSpPr>
          <p:nvPr userDrawn="1"/>
        </p:nvSpPr>
        <p:spPr bwMode="auto">
          <a:xfrm flipH="1">
            <a:off x="1147763" y="915848"/>
            <a:ext cx="345024" cy="287264"/>
          </a:xfrm>
          <a:custGeom>
            <a:avLst/>
            <a:gdLst>
              <a:gd name="T0" fmla="*/ 516 w 962"/>
              <a:gd name="T1" fmla="*/ 0 h 631"/>
              <a:gd name="T2" fmla="*/ 32 w 962"/>
              <a:gd name="T3" fmla="*/ 71 h 631"/>
              <a:gd name="T4" fmla="*/ 32 w 962"/>
              <a:gd name="T5" fmla="*/ 327 h 631"/>
              <a:gd name="T6" fmla="*/ 21 w 962"/>
              <a:gd name="T7" fmla="*/ 338 h 631"/>
              <a:gd name="T8" fmla="*/ 17 w 962"/>
              <a:gd name="T9" fmla="*/ 354 h 631"/>
              <a:gd name="T10" fmla="*/ 17 w 962"/>
              <a:gd name="T11" fmla="*/ 363 h 631"/>
              <a:gd name="T12" fmla="*/ 23 w 962"/>
              <a:gd name="T13" fmla="*/ 375 h 631"/>
              <a:gd name="T14" fmla="*/ 32 w 962"/>
              <a:gd name="T15" fmla="*/ 384 h 631"/>
              <a:gd name="T16" fmla="*/ 44 w 962"/>
              <a:gd name="T17" fmla="*/ 388 h 631"/>
              <a:gd name="T18" fmla="*/ 50 w 962"/>
              <a:gd name="T19" fmla="*/ 390 h 631"/>
              <a:gd name="T20" fmla="*/ 63 w 962"/>
              <a:gd name="T21" fmla="*/ 388 h 631"/>
              <a:gd name="T22" fmla="*/ 76 w 962"/>
              <a:gd name="T23" fmla="*/ 379 h 631"/>
              <a:gd name="T24" fmla="*/ 82 w 962"/>
              <a:gd name="T25" fmla="*/ 369 h 631"/>
              <a:gd name="T26" fmla="*/ 84 w 962"/>
              <a:gd name="T27" fmla="*/ 354 h 631"/>
              <a:gd name="T28" fmla="*/ 84 w 962"/>
              <a:gd name="T29" fmla="*/ 346 h 631"/>
              <a:gd name="T30" fmla="*/ 76 w 962"/>
              <a:gd name="T31" fmla="*/ 331 h 631"/>
              <a:gd name="T32" fmla="*/ 67 w 962"/>
              <a:gd name="T33" fmla="*/ 164 h 631"/>
              <a:gd name="T34" fmla="*/ 962 w 962"/>
              <a:gd name="T35" fmla="*/ 159 h 631"/>
              <a:gd name="T36" fmla="*/ 962 w 962"/>
              <a:gd name="T37" fmla="*/ 71 h 631"/>
              <a:gd name="T38" fmla="*/ 78 w 962"/>
              <a:gd name="T39" fmla="*/ 402 h 631"/>
              <a:gd name="T40" fmla="*/ 50 w 962"/>
              <a:gd name="T41" fmla="*/ 409 h 631"/>
              <a:gd name="T42" fmla="*/ 25 w 962"/>
              <a:gd name="T43" fmla="*/ 402 h 631"/>
              <a:gd name="T44" fmla="*/ 0 w 962"/>
              <a:gd name="T45" fmla="*/ 555 h 631"/>
              <a:gd name="T46" fmla="*/ 17 w 962"/>
              <a:gd name="T47" fmla="*/ 562 h 631"/>
              <a:gd name="T48" fmla="*/ 25 w 962"/>
              <a:gd name="T49" fmla="*/ 564 h 631"/>
              <a:gd name="T50" fmla="*/ 40 w 962"/>
              <a:gd name="T51" fmla="*/ 566 h 631"/>
              <a:gd name="T52" fmla="*/ 61 w 962"/>
              <a:gd name="T53" fmla="*/ 549 h 631"/>
              <a:gd name="T54" fmla="*/ 67 w 962"/>
              <a:gd name="T55" fmla="*/ 566 h 631"/>
              <a:gd name="T56" fmla="*/ 76 w 962"/>
              <a:gd name="T57" fmla="*/ 495 h 631"/>
              <a:gd name="T58" fmla="*/ 86 w 962"/>
              <a:gd name="T59" fmla="*/ 560 h 631"/>
              <a:gd name="T60" fmla="*/ 99 w 962"/>
              <a:gd name="T61" fmla="*/ 555 h 631"/>
              <a:gd name="T62" fmla="*/ 78 w 962"/>
              <a:gd name="T63" fmla="*/ 402 h 631"/>
              <a:gd name="T64" fmla="*/ 176 w 962"/>
              <a:gd name="T65" fmla="*/ 220 h 631"/>
              <a:gd name="T66" fmla="*/ 838 w 962"/>
              <a:gd name="T67" fmla="*/ 218 h 631"/>
              <a:gd name="T68" fmla="*/ 838 w 962"/>
              <a:gd name="T69" fmla="*/ 553 h 631"/>
              <a:gd name="T70" fmla="*/ 757 w 962"/>
              <a:gd name="T71" fmla="*/ 557 h 631"/>
              <a:gd name="T72" fmla="*/ 673 w 962"/>
              <a:gd name="T73" fmla="*/ 572 h 631"/>
              <a:gd name="T74" fmla="*/ 591 w 962"/>
              <a:gd name="T75" fmla="*/ 597 h 631"/>
              <a:gd name="T76" fmla="*/ 509 w 962"/>
              <a:gd name="T77" fmla="*/ 631 h 631"/>
              <a:gd name="T78" fmla="*/ 469 w 962"/>
              <a:gd name="T79" fmla="*/ 612 h 631"/>
              <a:gd name="T80" fmla="*/ 390 w 962"/>
              <a:gd name="T81" fmla="*/ 585 h 631"/>
              <a:gd name="T82" fmla="*/ 306 w 962"/>
              <a:gd name="T83" fmla="*/ 566 h 631"/>
              <a:gd name="T84" fmla="*/ 220 w 962"/>
              <a:gd name="T85" fmla="*/ 557 h 631"/>
              <a:gd name="T86" fmla="*/ 176 w 962"/>
              <a:gd name="T87" fmla="*/ 555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62" h="631">
                <a:moveTo>
                  <a:pt x="962" y="71"/>
                </a:moveTo>
                <a:lnTo>
                  <a:pt x="516" y="0"/>
                </a:lnTo>
                <a:lnTo>
                  <a:pt x="32" y="71"/>
                </a:lnTo>
                <a:lnTo>
                  <a:pt x="32" y="71"/>
                </a:lnTo>
                <a:lnTo>
                  <a:pt x="32" y="327"/>
                </a:lnTo>
                <a:lnTo>
                  <a:pt x="32" y="327"/>
                </a:lnTo>
                <a:lnTo>
                  <a:pt x="25" y="331"/>
                </a:lnTo>
                <a:lnTo>
                  <a:pt x="21" y="338"/>
                </a:lnTo>
                <a:lnTo>
                  <a:pt x="17" y="346"/>
                </a:lnTo>
                <a:lnTo>
                  <a:pt x="17" y="354"/>
                </a:lnTo>
                <a:lnTo>
                  <a:pt x="17" y="354"/>
                </a:lnTo>
                <a:lnTo>
                  <a:pt x="17" y="363"/>
                </a:lnTo>
                <a:lnTo>
                  <a:pt x="19" y="369"/>
                </a:lnTo>
                <a:lnTo>
                  <a:pt x="23" y="375"/>
                </a:lnTo>
                <a:lnTo>
                  <a:pt x="27" y="379"/>
                </a:lnTo>
                <a:lnTo>
                  <a:pt x="32" y="384"/>
                </a:lnTo>
                <a:lnTo>
                  <a:pt x="38" y="388"/>
                </a:lnTo>
                <a:lnTo>
                  <a:pt x="44" y="388"/>
                </a:lnTo>
                <a:lnTo>
                  <a:pt x="50" y="390"/>
                </a:lnTo>
                <a:lnTo>
                  <a:pt x="50" y="390"/>
                </a:lnTo>
                <a:lnTo>
                  <a:pt x="57" y="388"/>
                </a:lnTo>
                <a:lnTo>
                  <a:pt x="63" y="388"/>
                </a:lnTo>
                <a:lnTo>
                  <a:pt x="69" y="384"/>
                </a:lnTo>
                <a:lnTo>
                  <a:pt x="76" y="379"/>
                </a:lnTo>
                <a:lnTo>
                  <a:pt x="80" y="375"/>
                </a:lnTo>
                <a:lnTo>
                  <a:pt x="82" y="369"/>
                </a:lnTo>
                <a:lnTo>
                  <a:pt x="84" y="363"/>
                </a:lnTo>
                <a:lnTo>
                  <a:pt x="84" y="354"/>
                </a:lnTo>
                <a:lnTo>
                  <a:pt x="84" y="354"/>
                </a:lnTo>
                <a:lnTo>
                  <a:pt x="84" y="346"/>
                </a:lnTo>
                <a:lnTo>
                  <a:pt x="80" y="338"/>
                </a:lnTo>
                <a:lnTo>
                  <a:pt x="76" y="331"/>
                </a:lnTo>
                <a:lnTo>
                  <a:pt x="67" y="325"/>
                </a:lnTo>
                <a:lnTo>
                  <a:pt x="67" y="164"/>
                </a:lnTo>
                <a:lnTo>
                  <a:pt x="516" y="229"/>
                </a:lnTo>
                <a:lnTo>
                  <a:pt x="962" y="159"/>
                </a:lnTo>
                <a:lnTo>
                  <a:pt x="962" y="71"/>
                </a:lnTo>
                <a:lnTo>
                  <a:pt x="962" y="71"/>
                </a:lnTo>
                <a:close/>
                <a:moveTo>
                  <a:pt x="78" y="402"/>
                </a:moveTo>
                <a:lnTo>
                  <a:pt x="78" y="402"/>
                </a:lnTo>
                <a:lnTo>
                  <a:pt x="65" y="407"/>
                </a:lnTo>
                <a:lnTo>
                  <a:pt x="50" y="409"/>
                </a:lnTo>
                <a:lnTo>
                  <a:pt x="38" y="407"/>
                </a:lnTo>
                <a:lnTo>
                  <a:pt x="25" y="402"/>
                </a:lnTo>
                <a:lnTo>
                  <a:pt x="25" y="402"/>
                </a:lnTo>
                <a:lnTo>
                  <a:pt x="0" y="555"/>
                </a:lnTo>
                <a:lnTo>
                  <a:pt x="0" y="555"/>
                </a:lnTo>
                <a:lnTo>
                  <a:pt x="17" y="562"/>
                </a:lnTo>
                <a:lnTo>
                  <a:pt x="23" y="545"/>
                </a:lnTo>
                <a:lnTo>
                  <a:pt x="25" y="564"/>
                </a:lnTo>
                <a:lnTo>
                  <a:pt x="25" y="564"/>
                </a:lnTo>
                <a:lnTo>
                  <a:pt x="40" y="566"/>
                </a:lnTo>
                <a:lnTo>
                  <a:pt x="55" y="566"/>
                </a:lnTo>
                <a:lnTo>
                  <a:pt x="61" y="549"/>
                </a:lnTo>
                <a:lnTo>
                  <a:pt x="67" y="566"/>
                </a:lnTo>
                <a:lnTo>
                  <a:pt x="67" y="566"/>
                </a:lnTo>
                <a:lnTo>
                  <a:pt x="71" y="564"/>
                </a:lnTo>
                <a:lnTo>
                  <a:pt x="76" y="495"/>
                </a:lnTo>
                <a:lnTo>
                  <a:pt x="86" y="560"/>
                </a:lnTo>
                <a:lnTo>
                  <a:pt x="86" y="560"/>
                </a:lnTo>
                <a:lnTo>
                  <a:pt x="99" y="555"/>
                </a:lnTo>
                <a:lnTo>
                  <a:pt x="99" y="555"/>
                </a:lnTo>
                <a:lnTo>
                  <a:pt x="78" y="402"/>
                </a:lnTo>
                <a:lnTo>
                  <a:pt x="78" y="402"/>
                </a:lnTo>
                <a:close/>
                <a:moveTo>
                  <a:pt x="176" y="555"/>
                </a:moveTo>
                <a:lnTo>
                  <a:pt x="176" y="220"/>
                </a:lnTo>
                <a:lnTo>
                  <a:pt x="516" y="268"/>
                </a:lnTo>
                <a:lnTo>
                  <a:pt x="838" y="218"/>
                </a:lnTo>
                <a:lnTo>
                  <a:pt x="838" y="553"/>
                </a:lnTo>
                <a:lnTo>
                  <a:pt x="838" y="553"/>
                </a:lnTo>
                <a:lnTo>
                  <a:pt x="796" y="553"/>
                </a:lnTo>
                <a:lnTo>
                  <a:pt x="757" y="557"/>
                </a:lnTo>
                <a:lnTo>
                  <a:pt x="715" y="564"/>
                </a:lnTo>
                <a:lnTo>
                  <a:pt x="673" y="572"/>
                </a:lnTo>
                <a:lnTo>
                  <a:pt x="631" y="585"/>
                </a:lnTo>
                <a:lnTo>
                  <a:pt x="591" y="597"/>
                </a:lnTo>
                <a:lnTo>
                  <a:pt x="549" y="614"/>
                </a:lnTo>
                <a:lnTo>
                  <a:pt x="509" y="631"/>
                </a:lnTo>
                <a:lnTo>
                  <a:pt x="509" y="631"/>
                </a:lnTo>
                <a:lnTo>
                  <a:pt x="469" y="612"/>
                </a:lnTo>
                <a:lnTo>
                  <a:pt x="430" y="597"/>
                </a:lnTo>
                <a:lnTo>
                  <a:pt x="390" y="585"/>
                </a:lnTo>
                <a:lnTo>
                  <a:pt x="348" y="574"/>
                </a:lnTo>
                <a:lnTo>
                  <a:pt x="306" y="566"/>
                </a:lnTo>
                <a:lnTo>
                  <a:pt x="262" y="562"/>
                </a:lnTo>
                <a:lnTo>
                  <a:pt x="220" y="557"/>
                </a:lnTo>
                <a:lnTo>
                  <a:pt x="176" y="555"/>
                </a:lnTo>
                <a:lnTo>
                  <a:pt x="176" y="5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Freeform 5"/>
          <p:cNvSpPr>
            <a:spLocks noEditPoints="1"/>
          </p:cNvSpPr>
          <p:nvPr userDrawn="1"/>
        </p:nvSpPr>
        <p:spPr bwMode="auto">
          <a:xfrm flipH="1">
            <a:off x="1147763" y="915848"/>
            <a:ext cx="345024" cy="287264"/>
          </a:xfrm>
          <a:custGeom>
            <a:avLst/>
            <a:gdLst>
              <a:gd name="T0" fmla="*/ 516 w 962"/>
              <a:gd name="T1" fmla="*/ 0 h 631"/>
              <a:gd name="T2" fmla="*/ 32 w 962"/>
              <a:gd name="T3" fmla="*/ 71 h 631"/>
              <a:gd name="T4" fmla="*/ 32 w 962"/>
              <a:gd name="T5" fmla="*/ 327 h 631"/>
              <a:gd name="T6" fmla="*/ 21 w 962"/>
              <a:gd name="T7" fmla="*/ 338 h 631"/>
              <a:gd name="T8" fmla="*/ 17 w 962"/>
              <a:gd name="T9" fmla="*/ 354 h 631"/>
              <a:gd name="T10" fmla="*/ 17 w 962"/>
              <a:gd name="T11" fmla="*/ 363 h 631"/>
              <a:gd name="T12" fmla="*/ 23 w 962"/>
              <a:gd name="T13" fmla="*/ 375 h 631"/>
              <a:gd name="T14" fmla="*/ 32 w 962"/>
              <a:gd name="T15" fmla="*/ 384 h 631"/>
              <a:gd name="T16" fmla="*/ 44 w 962"/>
              <a:gd name="T17" fmla="*/ 388 h 631"/>
              <a:gd name="T18" fmla="*/ 50 w 962"/>
              <a:gd name="T19" fmla="*/ 390 h 631"/>
              <a:gd name="T20" fmla="*/ 63 w 962"/>
              <a:gd name="T21" fmla="*/ 388 h 631"/>
              <a:gd name="T22" fmla="*/ 76 w 962"/>
              <a:gd name="T23" fmla="*/ 379 h 631"/>
              <a:gd name="T24" fmla="*/ 82 w 962"/>
              <a:gd name="T25" fmla="*/ 369 h 631"/>
              <a:gd name="T26" fmla="*/ 84 w 962"/>
              <a:gd name="T27" fmla="*/ 354 h 631"/>
              <a:gd name="T28" fmla="*/ 84 w 962"/>
              <a:gd name="T29" fmla="*/ 346 h 631"/>
              <a:gd name="T30" fmla="*/ 76 w 962"/>
              <a:gd name="T31" fmla="*/ 331 h 631"/>
              <a:gd name="T32" fmla="*/ 67 w 962"/>
              <a:gd name="T33" fmla="*/ 164 h 631"/>
              <a:gd name="T34" fmla="*/ 962 w 962"/>
              <a:gd name="T35" fmla="*/ 159 h 631"/>
              <a:gd name="T36" fmla="*/ 962 w 962"/>
              <a:gd name="T37" fmla="*/ 71 h 631"/>
              <a:gd name="T38" fmla="*/ 78 w 962"/>
              <a:gd name="T39" fmla="*/ 402 h 631"/>
              <a:gd name="T40" fmla="*/ 50 w 962"/>
              <a:gd name="T41" fmla="*/ 409 h 631"/>
              <a:gd name="T42" fmla="*/ 25 w 962"/>
              <a:gd name="T43" fmla="*/ 402 h 631"/>
              <a:gd name="T44" fmla="*/ 0 w 962"/>
              <a:gd name="T45" fmla="*/ 555 h 631"/>
              <a:gd name="T46" fmla="*/ 17 w 962"/>
              <a:gd name="T47" fmla="*/ 562 h 631"/>
              <a:gd name="T48" fmla="*/ 25 w 962"/>
              <a:gd name="T49" fmla="*/ 564 h 631"/>
              <a:gd name="T50" fmla="*/ 40 w 962"/>
              <a:gd name="T51" fmla="*/ 566 h 631"/>
              <a:gd name="T52" fmla="*/ 61 w 962"/>
              <a:gd name="T53" fmla="*/ 549 h 631"/>
              <a:gd name="T54" fmla="*/ 67 w 962"/>
              <a:gd name="T55" fmla="*/ 566 h 631"/>
              <a:gd name="T56" fmla="*/ 76 w 962"/>
              <a:gd name="T57" fmla="*/ 495 h 631"/>
              <a:gd name="T58" fmla="*/ 86 w 962"/>
              <a:gd name="T59" fmla="*/ 560 h 631"/>
              <a:gd name="T60" fmla="*/ 99 w 962"/>
              <a:gd name="T61" fmla="*/ 555 h 631"/>
              <a:gd name="T62" fmla="*/ 78 w 962"/>
              <a:gd name="T63" fmla="*/ 402 h 631"/>
              <a:gd name="T64" fmla="*/ 176 w 962"/>
              <a:gd name="T65" fmla="*/ 220 h 631"/>
              <a:gd name="T66" fmla="*/ 838 w 962"/>
              <a:gd name="T67" fmla="*/ 218 h 631"/>
              <a:gd name="T68" fmla="*/ 838 w 962"/>
              <a:gd name="T69" fmla="*/ 553 h 631"/>
              <a:gd name="T70" fmla="*/ 757 w 962"/>
              <a:gd name="T71" fmla="*/ 557 h 631"/>
              <a:gd name="T72" fmla="*/ 673 w 962"/>
              <a:gd name="T73" fmla="*/ 572 h 631"/>
              <a:gd name="T74" fmla="*/ 591 w 962"/>
              <a:gd name="T75" fmla="*/ 597 h 631"/>
              <a:gd name="T76" fmla="*/ 509 w 962"/>
              <a:gd name="T77" fmla="*/ 631 h 631"/>
              <a:gd name="T78" fmla="*/ 469 w 962"/>
              <a:gd name="T79" fmla="*/ 612 h 631"/>
              <a:gd name="T80" fmla="*/ 390 w 962"/>
              <a:gd name="T81" fmla="*/ 585 h 631"/>
              <a:gd name="T82" fmla="*/ 306 w 962"/>
              <a:gd name="T83" fmla="*/ 566 h 631"/>
              <a:gd name="T84" fmla="*/ 220 w 962"/>
              <a:gd name="T85" fmla="*/ 557 h 631"/>
              <a:gd name="T86" fmla="*/ 176 w 962"/>
              <a:gd name="T87" fmla="*/ 555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62" h="631">
                <a:moveTo>
                  <a:pt x="962" y="71"/>
                </a:moveTo>
                <a:lnTo>
                  <a:pt x="516" y="0"/>
                </a:lnTo>
                <a:lnTo>
                  <a:pt x="32" y="71"/>
                </a:lnTo>
                <a:lnTo>
                  <a:pt x="32" y="71"/>
                </a:lnTo>
                <a:lnTo>
                  <a:pt x="32" y="327"/>
                </a:lnTo>
                <a:lnTo>
                  <a:pt x="32" y="327"/>
                </a:lnTo>
                <a:lnTo>
                  <a:pt x="25" y="331"/>
                </a:lnTo>
                <a:lnTo>
                  <a:pt x="21" y="338"/>
                </a:lnTo>
                <a:lnTo>
                  <a:pt x="17" y="346"/>
                </a:lnTo>
                <a:lnTo>
                  <a:pt x="17" y="354"/>
                </a:lnTo>
                <a:lnTo>
                  <a:pt x="17" y="354"/>
                </a:lnTo>
                <a:lnTo>
                  <a:pt x="17" y="363"/>
                </a:lnTo>
                <a:lnTo>
                  <a:pt x="19" y="369"/>
                </a:lnTo>
                <a:lnTo>
                  <a:pt x="23" y="375"/>
                </a:lnTo>
                <a:lnTo>
                  <a:pt x="27" y="379"/>
                </a:lnTo>
                <a:lnTo>
                  <a:pt x="32" y="384"/>
                </a:lnTo>
                <a:lnTo>
                  <a:pt x="38" y="388"/>
                </a:lnTo>
                <a:lnTo>
                  <a:pt x="44" y="388"/>
                </a:lnTo>
                <a:lnTo>
                  <a:pt x="50" y="390"/>
                </a:lnTo>
                <a:lnTo>
                  <a:pt x="50" y="390"/>
                </a:lnTo>
                <a:lnTo>
                  <a:pt x="57" y="388"/>
                </a:lnTo>
                <a:lnTo>
                  <a:pt x="63" y="388"/>
                </a:lnTo>
                <a:lnTo>
                  <a:pt x="69" y="384"/>
                </a:lnTo>
                <a:lnTo>
                  <a:pt x="76" y="379"/>
                </a:lnTo>
                <a:lnTo>
                  <a:pt x="80" y="375"/>
                </a:lnTo>
                <a:lnTo>
                  <a:pt x="82" y="369"/>
                </a:lnTo>
                <a:lnTo>
                  <a:pt x="84" y="363"/>
                </a:lnTo>
                <a:lnTo>
                  <a:pt x="84" y="354"/>
                </a:lnTo>
                <a:lnTo>
                  <a:pt x="84" y="354"/>
                </a:lnTo>
                <a:lnTo>
                  <a:pt x="84" y="346"/>
                </a:lnTo>
                <a:lnTo>
                  <a:pt x="80" y="338"/>
                </a:lnTo>
                <a:lnTo>
                  <a:pt x="76" y="331"/>
                </a:lnTo>
                <a:lnTo>
                  <a:pt x="67" y="325"/>
                </a:lnTo>
                <a:lnTo>
                  <a:pt x="67" y="164"/>
                </a:lnTo>
                <a:lnTo>
                  <a:pt x="516" y="229"/>
                </a:lnTo>
                <a:lnTo>
                  <a:pt x="962" y="159"/>
                </a:lnTo>
                <a:lnTo>
                  <a:pt x="962" y="71"/>
                </a:lnTo>
                <a:lnTo>
                  <a:pt x="962" y="71"/>
                </a:lnTo>
                <a:close/>
                <a:moveTo>
                  <a:pt x="78" y="402"/>
                </a:moveTo>
                <a:lnTo>
                  <a:pt x="78" y="402"/>
                </a:lnTo>
                <a:lnTo>
                  <a:pt x="65" y="407"/>
                </a:lnTo>
                <a:lnTo>
                  <a:pt x="50" y="409"/>
                </a:lnTo>
                <a:lnTo>
                  <a:pt x="38" y="407"/>
                </a:lnTo>
                <a:lnTo>
                  <a:pt x="25" y="402"/>
                </a:lnTo>
                <a:lnTo>
                  <a:pt x="25" y="402"/>
                </a:lnTo>
                <a:lnTo>
                  <a:pt x="0" y="555"/>
                </a:lnTo>
                <a:lnTo>
                  <a:pt x="0" y="555"/>
                </a:lnTo>
                <a:lnTo>
                  <a:pt x="17" y="562"/>
                </a:lnTo>
                <a:lnTo>
                  <a:pt x="23" y="545"/>
                </a:lnTo>
                <a:lnTo>
                  <a:pt x="25" y="564"/>
                </a:lnTo>
                <a:lnTo>
                  <a:pt x="25" y="564"/>
                </a:lnTo>
                <a:lnTo>
                  <a:pt x="40" y="566"/>
                </a:lnTo>
                <a:lnTo>
                  <a:pt x="55" y="566"/>
                </a:lnTo>
                <a:lnTo>
                  <a:pt x="61" y="549"/>
                </a:lnTo>
                <a:lnTo>
                  <a:pt x="67" y="566"/>
                </a:lnTo>
                <a:lnTo>
                  <a:pt x="67" y="566"/>
                </a:lnTo>
                <a:lnTo>
                  <a:pt x="71" y="564"/>
                </a:lnTo>
                <a:lnTo>
                  <a:pt x="76" y="495"/>
                </a:lnTo>
                <a:lnTo>
                  <a:pt x="86" y="560"/>
                </a:lnTo>
                <a:lnTo>
                  <a:pt x="86" y="560"/>
                </a:lnTo>
                <a:lnTo>
                  <a:pt x="99" y="555"/>
                </a:lnTo>
                <a:lnTo>
                  <a:pt x="99" y="555"/>
                </a:lnTo>
                <a:lnTo>
                  <a:pt x="78" y="402"/>
                </a:lnTo>
                <a:lnTo>
                  <a:pt x="78" y="402"/>
                </a:lnTo>
                <a:close/>
                <a:moveTo>
                  <a:pt x="176" y="555"/>
                </a:moveTo>
                <a:lnTo>
                  <a:pt x="176" y="220"/>
                </a:lnTo>
                <a:lnTo>
                  <a:pt x="516" y="268"/>
                </a:lnTo>
                <a:lnTo>
                  <a:pt x="838" y="218"/>
                </a:lnTo>
                <a:lnTo>
                  <a:pt x="838" y="553"/>
                </a:lnTo>
                <a:lnTo>
                  <a:pt x="838" y="553"/>
                </a:lnTo>
                <a:lnTo>
                  <a:pt x="796" y="553"/>
                </a:lnTo>
                <a:lnTo>
                  <a:pt x="757" y="557"/>
                </a:lnTo>
                <a:lnTo>
                  <a:pt x="715" y="564"/>
                </a:lnTo>
                <a:lnTo>
                  <a:pt x="673" y="572"/>
                </a:lnTo>
                <a:lnTo>
                  <a:pt x="631" y="585"/>
                </a:lnTo>
                <a:lnTo>
                  <a:pt x="591" y="597"/>
                </a:lnTo>
                <a:lnTo>
                  <a:pt x="549" y="614"/>
                </a:lnTo>
                <a:lnTo>
                  <a:pt x="509" y="631"/>
                </a:lnTo>
                <a:lnTo>
                  <a:pt x="509" y="631"/>
                </a:lnTo>
                <a:lnTo>
                  <a:pt x="469" y="612"/>
                </a:lnTo>
                <a:lnTo>
                  <a:pt x="430" y="597"/>
                </a:lnTo>
                <a:lnTo>
                  <a:pt x="390" y="585"/>
                </a:lnTo>
                <a:lnTo>
                  <a:pt x="348" y="574"/>
                </a:lnTo>
                <a:lnTo>
                  <a:pt x="306" y="566"/>
                </a:lnTo>
                <a:lnTo>
                  <a:pt x="262" y="562"/>
                </a:lnTo>
                <a:lnTo>
                  <a:pt x="220" y="557"/>
                </a:lnTo>
                <a:lnTo>
                  <a:pt x="176" y="555"/>
                </a:lnTo>
                <a:lnTo>
                  <a:pt x="176" y="5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1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tags" Target="../tags/tag5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9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tags" Target="../tags/tag26.xml"/><Relationship Id="rId18" Type="http://schemas.openxmlformats.org/officeDocument/2006/relationships/tags" Target="../tags/tag20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tags" Target="../tags/tag25.xml"/><Relationship Id="rId17" Type="http://schemas.openxmlformats.org/officeDocument/2006/relationships/image" Target="../media/image7.png"/><Relationship Id="rId2" Type="http://schemas.openxmlformats.org/officeDocument/2006/relationships/tags" Target="../tags/tag15.xml"/><Relationship Id="rId16" Type="http://schemas.openxmlformats.org/officeDocument/2006/relationships/tags" Target="../tags/tag19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tags" Target="../tags/tag24.xml"/><Relationship Id="rId5" Type="http://schemas.openxmlformats.org/officeDocument/2006/relationships/tags" Target="../tags/tag18.xml"/><Relationship Id="rId15" Type="http://schemas.openxmlformats.org/officeDocument/2006/relationships/notesSlide" Target="../notesSlides/notesSlide4.xml"/><Relationship Id="rId10" Type="http://schemas.openxmlformats.org/officeDocument/2006/relationships/tags" Target="../tags/tag23.xml"/><Relationship Id="rId19" Type="http://schemas.openxmlformats.org/officeDocument/2006/relationships/image" Target="../media/image8.png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11.png"/><Relationship Id="rId5" Type="http://schemas.openxmlformats.org/officeDocument/2006/relationships/tags" Target="../tags/tag28.xml"/><Relationship Id="rId4" Type="http://schemas.openxmlformats.org/officeDocument/2006/relationships/notesSlide" Target="../notesSlides/notesSlide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10" Type="http://schemas.openxmlformats.org/officeDocument/2006/relationships/notesSlide" Target="../notesSlides/notesSlide6.xml"/><Relationship Id="rId4" Type="http://schemas.openxmlformats.org/officeDocument/2006/relationships/tags" Target="../tags/tag32.xml"/><Relationship Id="rId9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13" Type="http://schemas.openxmlformats.org/officeDocument/2006/relationships/oleObject" Target="../embeddings/oleObject2.bin"/><Relationship Id="rId18" Type="http://schemas.openxmlformats.org/officeDocument/2006/relationships/image" Target="../media/image10.wmf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12" Type="http://schemas.openxmlformats.org/officeDocument/2006/relationships/image" Target="../media/image7.wmf"/><Relationship Id="rId17" Type="http://schemas.openxmlformats.org/officeDocument/2006/relationships/oleObject" Target="../embeddings/oleObject4.bin"/><Relationship Id="rId2" Type="http://schemas.openxmlformats.org/officeDocument/2006/relationships/tags" Target="../tags/tag39.xml"/><Relationship Id="rId16" Type="http://schemas.openxmlformats.org/officeDocument/2006/relationships/image" Target="../media/image9.wmf"/><Relationship Id="rId1" Type="http://schemas.openxmlformats.org/officeDocument/2006/relationships/vmlDrawing" Target="../drawings/vmlDrawing1.vml"/><Relationship Id="rId6" Type="http://schemas.openxmlformats.org/officeDocument/2006/relationships/tags" Target="../tags/tag43.xml"/><Relationship Id="rId11" Type="http://schemas.openxmlformats.org/officeDocument/2006/relationships/oleObject" Target="../embeddings/oleObject1.bin"/><Relationship Id="rId5" Type="http://schemas.openxmlformats.org/officeDocument/2006/relationships/tags" Target="../tags/tag42.xml"/><Relationship Id="rId15" Type="http://schemas.openxmlformats.org/officeDocument/2006/relationships/oleObject" Target="../embeddings/oleObject3.bin"/><Relationship Id="rId10" Type="http://schemas.openxmlformats.org/officeDocument/2006/relationships/notesSlide" Target="../notesSlides/notesSlide7.xml"/><Relationship Id="rId4" Type="http://schemas.openxmlformats.org/officeDocument/2006/relationships/tags" Target="../tags/tag41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8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6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tags" Target="../tags/tag59.xml"/><Relationship Id="rId18" Type="http://schemas.openxmlformats.org/officeDocument/2006/relationships/tags" Target="../tags/tag64.xml"/><Relationship Id="rId26" Type="http://schemas.openxmlformats.org/officeDocument/2006/relationships/tags" Target="../tags/tag72.xml"/><Relationship Id="rId3" Type="http://schemas.openxmlformats.org/officeDocument/2006/relationships/tags" Target="../tags/tag49.xml"/><Relationship Id="rId21" Type="http://schemas.openxmlformats.org/officeDocument/2006/relationships/tags" Target="../tags/tag67.xml"/><Relationship Id="rId34" Type="http://schemas.openxmlformats.org/officeDocument/2006/relationships/tags" Target="../tags/tag80.xml"/><Relationship Id="rId7" Type="http://schemas.openxmlformats.org/officeDocument/2006/relationships/tags" Target="../tags/tag53.xml"/><Relationship Id="rId12" Type="http://schemas.openxmlformats.org/officeDocument/2006/relationships/tags" Target="../tags/tag58.xml"/><Relationship Id="rId17" Type="http://schemas.openxmlformats.org/officeDocument/2006/relationships/tags" Target="../tags/tag63.xml"/><Relationship Id="rId25" Type="http://schemas.openxmlformats.org/officeDocument/2006/relationships/tags" Target="../tags/tag71.xml"/><Relationship Id="rId33" Type="http://schemas.openxmlformats.org/officeDocument/2006/relationships/tags" Target="../tags/tag79.xml"/><Relationship Id="rId2" Type="http://schemas.openxmlformats.org/officeDocument/2006/relationships/tags" Target="../tags/tag48.xml"/><Relationship Id="rId16" Type="http://schemas.openxmlformats.org/officeDocument/2006/relationships/tags" Target="../tags/tag62.xml"/><Relationship Id="rId20" Type="http://schemas.openxmlformats.org/officeDocument/2006/relationships/tags" Target="../tags/tag66.xml"/><Relationship Id="rId29" Type="http://schemas.openxmlformats.org/officeDocument/2006/relationships/tags" Target="../tags/tag75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11" Type="http://schemas.openxmlformats.org/officeDocument/2006/relationships/tags" Target="../tags/tag57.xml"/><Relationship Id="rId24" Type="http://schemas.openxmlformats.org/officeDocument/2006/relationships/tags" Target="../tags/tag70.xml"/><Relationship Id="rId32" Type="http://schemas.openxmlformats.org/officeDocument/2006/relationships/tags" Target="../tags/tag78.xml"/><Relationship Id="rId5" Type="http://schemas.openxmlformats.org/officeDocument/2006/relationships/tags" Target="../tags/tag51.xml"/><Relationship Id="rId15" Type="http://schemas.openxmlformats.org/officeDocument/2006/relationships/tags" Target="../tags/tag61.xml"/><Relationship Id="rId23" Type="http://schemas.openxmlformats.org/officeDocument/2006/relationships/tags" Target="../tags/tag69.xml"/><Relationship Id="rId28" Type="http://schemas.openxmlformats.org/officeDocument/2006/relationships/tags" Target="../tags/tag74.xml"/><Relationship Id="rId36" Type="http://schemas.openxmlformats.org/officeDocument/2006/relationships/notesSlide" Target="../notesSlides/notesSlide8.xml"/><Relationship Id="rId10" Type="http://schemas.openxmlformats.org/officeDocument/2006/relationships/tags" Target="../tags/tag56.xml"/><Relationship Id="rId19" Type="http://schemas.openxmlformats.org/officeDocument/2006/relationships/tags" Target="../tags/tag65.xml"/><Relationship Id="rId31" Type="http://schemas.openxmlformats.org/officeDocument/2006/relationships/tags" Target="../tags/tag77.xml"/><Relationship Id="rId4" Type="http://schemas.openxmlformats.org/officeDocument/2006/relationships/tags" Target="../tags/tag50.xml"/><Relationship Id="rId9" Type="http://schemas.openxmlformats.org/officeDocument/2006/relationships/tags" Target="../tags/tag55.xml"/><Relationship Id="rId14" Type="http://schemas.openxmlformats.org/officeDocument/2006/relationships/tags" Target="../tags/tag60.xml"/><Relationship Id="rId22" Type="http://schemas.openxmlformats.org/officeDocument/2006/relationships/tags" Target="../tags/tag68.xml"/><Relationship Id="rId27" Type="http://schemas.openxmlformats.org/officeDocument/2006/relationships/tags" Target="../tags/tag73.xml"/><Relationship Id="rId30" Type="http://schemas.openxmlformats.org/officeDocument/2006/relationships/tags" Target="../tags/tag76.xml"/><Relationship Id="rId35" Type="http://schemas.openxmlformats.org/officeDocument/2006/relationships/slideLayout" Target="../slideLayouts/slideLayout7.xml"/><Relationship Id="rId8" Type="http://schemas.openxmlformats.org/officeDocument/2006/relationships/tags" Target="../tags/tag54.xml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tags" Target="../tags/tag93.xml"/><Relationship Id="rId18" Type="http://schemas.openxmlformats.org/officeDocument/2006/relationships/tags" Target="../tags/tag98.xml"/><Relationship Id="rId26" Type="http://schemas.openxmlformats.org/officeDocument/2006/relationships/tags" Target="../tags/tag106.xml"/><Relationship Id="rId21" Type="http://schemas.openxmlformats.org/officeDocument/2006/relationships/tags" Target="../tags/tag101.xml"/><Relationship Id="rId34" Type="http://schemas.openxmlformats.org/officeDocument/2006/relationships/tags" Target="../tags/tag114.xml"/><Relationship Id="rId7" Type="http://schemas.openxmlformats.org/officeDocument/2006/relationships/tags" Target="../tags/tag87.xml"/><Relationship Id="rId12" Type="http://schemas.openxmlformats.org/officeDocument/2006/relationships/tags" Target="../tags/tag92.xml"/><Relationship Id="rId17" Type="http://schemas.openxmlformats.org/officeDocument/2006/relationships/tags" Target="../tags/tag97.xml"/><Relationship Id="rId25" Type="http://schemas.openxmlformats.org/officeDocument/2006/relationships/tags" Target="../tags/tag105.xml"/><Relationship Id="rId33" Type="http://schemas.openxmlformats.org/officeDocument/2006/relationships/tags" Target="../tags/tag113.xml"/><Relationship Id="rId2" Type="http://schemas.openxmlformats.org/officeDocument/2006/relationships/tags" Target="../tags/tag82.xml"/><Relationship Id="rId16" Type="http://schemas.openxmlformats.org/officeDocument/2006/relationships/tags" Target="../tags/tag96.xml"/><Relationship Id="rId20" Type="http://schemas.openxmlformats.org/officeDocument/2006/relationships/tags" Target="../tags/tag100.xml"/><Relationship Id="rId29" Type="http://schemas.openxmlformats.org/officeDocument/2006/relationships/tags" Target="../tags/tag109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tags" Target="../tags/tag91.xml"/><Relationship Id="rId24" Type="http://schemas.openxmlformats.org/officeDocument/2006/relationships/tags" Target="../tags/tag104.xml"/><Relationship Id="rId32" Type="http://schemas.openxmlformats.org/officeDocument/2006/relationships/tags" Target="../tags/tag112.xml"/><Relationship Id="rId37" Type="http://schemas.openxmlformats.org/officeDocument/2006/relationships/notesSlide" Target="../notesSlides/notesSlide9.xml"/><Relationship Id="rId5" Type="http://schemas.openxmlformats.org/officeDocument/2006/relationships/tags" Target="../tags/tag85.xml"/><Relationship Id="rId15" Type="http://schemas.openxmlformats.org/officeDocument/2006/relationships/tags" Target="../tags/tag95.xml"/><Relationship Id="rId23" Type="http://schemas.openxmlformats.org/officeDocument/2006/relationships/tags" Target="../tags/tag103.xml"/><Relationship Id="rId28" Type="http://schemas.openxmlformats.org/officeDocument/2006/relationships/tags" Target="../tags/tag108.xml"/><Relationship Id="rId36" Type="http://schemas.openxmlformats.org/officeDocument/2006/relationships/slideLayout" Target="../slideLayouts/slideLayout7.xml"/><Relationship Id="rId10" Type="http://schemas.openxmlformats.org/officeDocument/2006/relationships/tags" Target="../tags/tag90.xml"/><Relationship Id="rId19" Type="http://schemas.openxmlformats.org/officeDocument/2006/relationships/tags" Target="../tags/tag99.xml"/><Relationship Id="rId31" Type="http://schemas.openxmlformats.org/officeDocument/2006/relationships/tags" Target="../tags/tag111.xml"/><Relationship Id="rId4" Type="http://schemas.openxmlformats.org/officeDocument/2006/relationships/tags" Target="../tags/tag84.xml"/><Relationship Id="rId9" Type="http://schemas.openxmlformats.org/officeDocument/2006/relationships/tags" Target="../tags/tag89.xml"/><Relationship Id="rId14" Type="http://schemas.openxmlformats.org/officeDocument/2006/relationships/tags" Target="../tags/tag94.xml"/><Relationship Id="rId22" Type="http://schemas.openxmlformats.org/officeDocument/2006/relationships/tags" Target="../tags/tag102.xml"/><Relationship Id="rId27" Type="http://schemas.openxmlformats.org/officeDocument/2006/relationships/tags" Target="../tags/tag107.xml"/><Relationship Id="rId30" Type="http://schemas.openxmlformats.org/officeDocument/2006/relationships/tags" Target="../tags/tag110.xml"/><Relationship Id="rId35" Type="http://schemas.openxmlformats.org/officeDocument/2006/relationships/tags" Target="../tags/tag115.xml"/><Relationship Id="rId8" Type="http://schemas.openxmlformats.org/officeDocument/2006/relationships/tags" Target="../tags/tag88.xml"/><Relationship Id="rId3" Type="http://schemas.openxmlformats.org/officeDocument/2006/relationships/tags" Target="../tags/tag8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image" Target="../media/image17.png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notesSlide" Target="../notesSlides/notesSlide10.xml"/><Relationship Id="rId5" Type="http://schemas.openxmlformats.org/officeDocument/2006/relationships/tags" Target="../tags/tag120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19.xml"/><Relationship Id="rId9" Type="http://schemas.openxmlformats.org/officeDocument/2006/relationships/tags" Target="../tags/tag1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343263" y="550483"/>
            <a:ext cx="1868092" cy="5835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温故知新</a:t>
            </a: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43263" y="1608772"/>
            <a:ext cx="45472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Wingdings" panose="05000000000000000000" pitchFamily="2" charset="2"/>
              </a:rPr>
              <a:t>什么叫做等式？</a:t>
            </a: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1062342" y="3137217"/>
            <a:ext cx="939038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Wingdings" panose="05000000000000000000" pitchFamily="2" charset="2"/>
              </a:rPr>
              <a:t>用</a:t>
            </a:r>
            <a:r>
              <a:rPr lang="en-US" altLang="zh-CN" sz="3200" b="1" u="sng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Wingdings" panose="05000000000000000000" pitchFamily="2" charset="2"/>
              </a:rPr>
              <a:t>     </a:t>
            </a:r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Wingdings" panose="05000000000000000000" pitchFamily="2" charset="2"/>
              </a:rPr>
              <a:t>连接，表示两个</a:t>
            </a:r>
            <a:r>
              <a:rPr lang="zh-CN" altLang="en-US" sz="3200" b="1" u="sng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Wingdings" panose="05000000000000000000" pitchFamily="2" charset="2"/>
              </a:rPr>
              <a:t>      </a:t>
            </a:r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Wingdings" panose="05000000000000000000" pitchFamily="2" charset="2"/>
              </a:rPr>
              <a:t>关系的式子叫做等式</a:t>
            </a:r>
            <a:r>
              <a:rPr lang="en-US" altLang="zh-CN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Wingdings" panose="05000000000000000000" pitchFamily="2" charset="2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062341" y="4664453"/>
                <a:ext cx="10585162" cy="80368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sz="32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例如：</a:t>
                </a:r>
                <a:r>
                  <a:rPr lang="en-US" altLang="zh-CN" sz="32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 </a:t>
                </a:r>
                <a:r>
                  <a:rPr lang="en-US" altLang="zh-CN" sz="32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  <a:sym typeface="Wingdings" panose="05000000000000000000" pitchFamily="2" charset="2"/>
                  </a:rPr>
                  <a:t>3+2=5</a:t>
                </a:r>
                <a:r>
                  <a:rPr lang="zh-CN" altLang="en-US" sz="32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  <a:sym typeface="Wingdings" panose="05000000000000000000" pitchFamily="2" charset="2"/>
                  </a:rPr>
                  <a:t>；</a:t>
                </a:r>
                <a:r>
                  <a:rPr lang="en-US" altLang="zh-CN" sz="32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  <a:sym typeface="Wingdings" panose="05000000000000000000" pitchFamily="2" charset="2"/>
                  </a:rPr>
                  <a:t>   4=1</a:t>
                </a:r>
                <a:r>
                  <a:rPr lang="en-US" altLang="zh-CN" sz="3200" b="1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  <a:sym typeface="Wingdings" panose="05000000000000000000" pitchFamily="2" charset="2"/>
                  </a:rPr>
                  <a:t>6</a:t>
                </a:r>
                <a14:m>
                  <m:oMath xmlns:m="http://schemas.openxmlformats.org/officeDocument/2006/math">
                    <m:r>
                      <a:rPr lang="en-US" altLang="zh-CN" sz="3200" b="1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宋体" panose="02010600030101010101" pitchFamily="2" charset="-122"/>
                        <a:sym typeface="Wingdings" panose="05000000000000000000" pitchFamily="2" charset="2"/>
                      </a:rPr>
                      <m:t>−</m:t>
                    </m:r>
                  </m:oMath>
                </a14:m>
                <a:r>
                  <a:rPr lang="en-US" altLang="zh-CN" sz="32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  <a:sym typeface="Wingdings" panose="05000000000000000000" pitchFamily="2" charset="2"/>
                  </a:rPr>
                  <a:t>12</a:t>
                </a:r>
                <a:r>
                  <a:rPr lang="zh-CN" altLang="en-US" sz="32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；</a:t>
                </a:r>
                <a:r>
                  <a:rPr lang="en-US" altLang="zh-CN" sz="32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 </a:t>
                </a:r>
                <a:r>
                  <a:rPr lang="en-US" altLang="zh-CN" sz="3200" b="1" i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  <a:sym typeface="Wingdings" panose="05000000000000000000" pitchFamily="2" charset="2"/>
                  </a:rPr>
                  <a:t>ab = </a:t>
                </a:r>
                <a:r>
                  <a:rPr lang="en-US" altLang="zh-CN" sz="3200" b="1" i="1" dirty="0" err="1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  <a:sym typeface="Wingdings" panose="05000000000000000000" pitchFamily="2" charset="2"/>
                  </a:rPr>
                  <a:t>ba</a:t>
                </a:r>
                <a:r>
                  <a:rPr lang="zh-CN" altLang="en-US" sz="32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；</a:t>
                </a:r>
                <a:r>
                  <a:rPr lang="en-US" altLang="zh-CN" sz="32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32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宋体" panose="02010600030101010101" pitchFamily="2" charset="-122"/>
                        <a:sym typeface="Wingdings" panose="05000000000000000000" pitchFamily="2" charset="2"/>
                      </a:rPr>
                      <m:t>−</m:t>
                    </m:r>
                    <m:f>
                      <m:fPr>
                        <m:ctrlPr>
                          <a:rPr lang="en-US" altLang="zh-CN" sz="3200" b="1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altLang="zh-CN" sz="3200" b="1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sym typeface="Wingdings" panose="05000000000000000000" pitchFamily="2" charset="2"/>
                          </a:rPr>
                          <m:t>𝒙</m:t>
                        </m:r>
                      </m:num>
                      <m:den>
                        <m:r>
                          <a:rPr lang="en-US" altLang="zh-CN" sz="3200" b="1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sym typeface="Wingdings" panose="05000000000000000000" pitchFamily="2" charset="2"/>
                          </a:rPr>
                          <m:t>𝟔</m:t>
                        </m:r>
                      </m:den>
                    </m:f>
                    <m:r>
                      <a:rPr lang="en-US" altLang="zh-CN" sz="32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altLang="zh-CN" sz="3200" b="1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altLang="zh-CN" sz="3200" b="1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sym typeface="Wingdings" panose="05000000000000000000" pitchFamily="2" charset="2"/>
                          </a:rPr>
                          <m:t>𝟐</m:t>
                        </m:r>
                      </m:num>
                      <m:den>
                        <m:r>
                          <a:rPr lang="en-US" altLang="zh-CN" sz="3200" b="1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sym typeface="Wingdings" panose="05000000000000000000" pitchFamily="2" charset="2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altLang="zh-CN" sz="3200" b="1" i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 .</a:t>
                </a:r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1062341" y="4664453"/>
                <a:ext cx="10585162" cy="803682"/>
              </a:xfrm>
              <a:prstGeom prst="rect">
                <a:avLst/>
              </a:prstGeom>
              <a:blipFill>
                <a:blip r:embed="rId8"/>
                <a:stretch>
                  <a:fillRect l="-1439" b="-98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>
            <a:extLst>
              <a:ext uri="{FF2B5EF4-FFF2-40B4-BE49-F238E27FC236}">
                <a16:creationId xmlns:a16="http://schemas.microsoft.com/office/drawing/2014/main" id="{EE3BFABD-7BFE-1DB0-1BE1-AFD15D116200}"/>
              </a:ext>
            </a:extLst>
          </p:cNvPr>
          <p:cNvSpPr txBox="1"/>
          <p:nvPr/>
        </p:nvSpPr>
        <p:spPr>
          <a:xfrm>
            <a:off x="1458157" y="3146966"/>
            <a:ext cx="6094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Wingdings" panose="05000000000000000000" pitchFamily="2" charset="2"/>
              </a:rPr>
              <a:t>“=”</a:t>
            </a:r>
            <a:endParaRPr lang="zh-CN" altLang="en-US" sz="32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17C5218-64C8-A3E2-C895-501EB6C60F83}"/>
              </a:ext>
            </a:extLst>
          </p:cNvPr>
          <p:cNvSpPr txBox="1"/>
          <p:nvPr/>
        </p:nvSpPr>
        <p:spPr>
          <a:xfrm>
            <a:off x="5552983" y="3127468"/>
            <a:ext cx="6094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Wingdings" panose="05000000000000000000" pitchFamily="2" charset="2"/>
              </a:rPr>
              <a:t>相等</a:t>
            </a:r>
            <a:endParaRPr lang="zh-CN" alt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3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694765" y="385482"/>
            <a:ext cx="10802470" cy="6087035"/>
          </a:xfrm>
          <a:prstGeom prst="rect">
            <a:avLst/>
          </a:prstGeom>
          <a:noFill/>
          <a:ln w="38100">
            <a:solidFill>
              <a:schemeClr val="accent6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090" y="4721225"/>
            <a:ext cx="2924175" cy="194945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575" y="594995"/>
            <a:ext cx="1539240" cy="7696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21332" y="1999356"/>
            <a:ext cx="667131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1217295" eaLnBrk="1" hangingPunct="1"/>
            <a:r>
              <a:rPr lang="zh-CN" altLang="en-US" sz="66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等式的性质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Box 6"/>
          <p:cNvSpPr/>
          <p:nvPr/>
        </p:nvSpPr>
        <p:spPr>
          <a:xfrm>
            <a:off x="4711700" y="942975"/>
            <a:ext cx="2019300" cy="64516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</a:rPr>
              <a:t>学习目标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233805" y="2550160"/>
            <a:ext cx="10182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 在具体的情境中，能借助天平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探索出</a:t>
            </a:r>
            <a:r>
              <a:rPr lang="zh-CN" altLang="en-US" sz="3200" b="1" dirty="0">
                <a:solidFill>
                  <a:schemeClr val="bg1"/>
                </a:solidFill>
                <a:effectLst/>
                <a:highlight>
                  <a:srgbClr val="00808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等式的基本性质</a:t>
            </a:r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33805" y="3419475"/>
            <a:ext cx="94011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 通过典例讲解，能利用等式的基本性质进行</a:t>
            </a:r>
            <a:r>
              <a:rPr lang="zh-CN" altLang="en-US" sz="3200" b="1" dirty="0">
                <a:effectLst/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变形</a:t>
            </a:r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98880" y="4349750"/>
            <a:ext cx="938276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 </a:t>
            </a:r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能够利用等式的基本性质解决问题</a:t>
            </a:r>
            <a:r>
              <a:rPr lang="en-US" altLang="zh-CN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endParaRPr lang="zh-CN" altLang="en-US" sz="3200" b="1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en-US" altLang="zh-CN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>
            <p:custDataLst>
              <p:tags r:id="rId1"/>
            </p:custDataLst>
          </p:nvPr>
        </p:nvSpPr>
        <p:spPr>
          <a:xfrm>
            <a:off x="270510" y="59690"/>
            <a:ext cx="4028440" cy="5835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问题导引，自主学习</a:t>
            </a:r>
          </a:p>
        </p:txBody>
      </p:sp>
      <p:sp>
        <p:nvSpPr>
          <p:cNvPr id="17410" name="Text Box 3"/>
          <p:cNvSpPr/>
          <p:nvPr>
            <p:custDataLst>
              <p:tags r:id="rId2"/>
            </p:custDataLst>
          </p:nvPr>
        </p:nvSpPr>
        <p:spPr>
          <a:xfrm>
            <a:off x="173990" y="1483360"/>
            <a:ext cx="4030980" cy="5847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思考下列问题</a:t>
            </a:r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</a:p>
        </p:txBody>
      </p:sp>
      <p:sp>
        <p:nvSpPr>
          <p:cNvPr id="17411" name="Text Box 4"/>
          <p:cNvSpPr/>
          <p:nvPr>
            <p:custDataLst>
              <p:tags r:id="rId3"/>
            </p:custDataLst>
          </p:nvPr>
        </p:nvSpPr>
        <p:spPr>
          <a:xfrm>
            <a:off x="-159478" y="2162489"/>
            <a:ext cx="1135062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）小莹今年</a:t>
            </a:r>
            <a:r>
              <a:rPr lang="zh-CN" altLang="zh-CN" sz="3200" b="1" i="1" dirty="0"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</a:t>
            </a:r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岁</a:t>
            </a:r>
            <a:r>
              <a:rPr lang="en-US" altLang="zh-CN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</a:t>
            </a:r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小亮今年</a:t>
            </a:r>
            <a:r>
              <a:rPr lang="zh-CN" altLang="zh-CN" sz="3200" b="1" i="1" dirty="0"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</a:t>
            </a:r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岁</a:t>
            </a:r>
            <a:r>
              <a:rPr lang="en-US" altLang="zh-CN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</a:t>
            </a:r>
            <a:r>
              <a:rPr lang="zh-CN" altLang="zh-CN" sz="3200" b="1" i="1" dirty="0"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</a:t>
            </a:r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年后他们分别是多少岁？</a:t>
            </a:r>
          </a:p>
        </p:txBody>
      </p:sp>
      <p:sp>
        <p:nvSpPr>
          <p:cNvPr id="6148" name="Text Box 5"/>
          <p:cNvSpPr/>
          <p:nvPr>
            <p:custDataLst>
              <p:tags r:id="rId4"/>
            </p:custDataLst>
          </p:nvPr>
        </p:nvSpPr>
        <p:spPr>
          <a:xfrm>
            <a:off x="104775" y="3938270"/>
            <a:ext cx="1193419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zh-CN" altLang="zh-CN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）如果小莹和小亮同岁，（即</a:t>
            </a:r>
            <a:r>
              <a:rPr lang="zh-CN" altLang="zh-CN" sz="3200" b="1" i="1" dirty="0"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a=b</a:t>
            </a:r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），那么再过</a:t>
            </a:r>
            <a:r>
              <a:rPr lang="zh-CN" altLang="zh-CN" sz="3200" b="1" i="1" dirty="0"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</a:t>
            </a:r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年他们的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年龄</a:t>
            </a:r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还相同吗？</a:t>
            </a: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04775" y="5421630"/>
            <a:ext cx="114077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）从（</a:t>
            </a:r>
            <a:r>
              <a:rPr lang="zh-CN" altLang="zh-CN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3200" b="1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）中你发现了什么结论？能用等式把它表示出来吗？</a:t>
            </a:r>
          </a:p>
        </p:txBody>
      </p:sp>
      <p:sp>
        <p:nvSpPr>
          <p:cNvPr id="6151" name="Text Box 8"/>
          <p:cNvSpPr/>
          <p:nvPr>
            <p:custDataLst>
              <p:tags r:id="rId6"/>
            </p:custDataLst>
          </p:nvPr>
        </p:nvSpPr>
        <p:spPr>
          <a:xfrm>
            <a:off x="824552" y="2999392"/>
            <a:ext cx="534543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小莹</a:t>
            </a:r>
            <a:r>
              <a:rPr lang="zh-CN" altLang="zh-CN" sz="3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(</a:t>
            </a:r>
            <a:r>
              <a:rPr lang="zh-CN" altLang="zh-CN" sz="3200" b="1" i="1" dirty="0">
                <a:solidFill>
                  <a:srgbClr val="FF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a+c</a:t>
            </a:r>
            <a:r>
              <a:rPr lang="zh-CN" altLang="zh-CN" sz="3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岁</a:t>
            </a:r>
          </a:p>
        </p:txBody>
      </p:sp>
      <p:sp>
        <p:nvSpPr>
          <p:cNvPr id="7171" name="Text Box 4"/>
          <p:cNvSpPr/>
          <p:nvPr>
            <p:custDataLst>
              <p:tags r:id="rId7"/>
            </p:custDataLst>
          </p:nvPr>
        </p:nvSpPr>
        <p:spPr>
          <a:xfrm>
            <a:off x="2279015" y="6193155"/>
            <a:ext cx="601789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如果</a:t>
            </a:r>
            <a:r>
              <a:rPr lang="zh-CN" altLang="zh-CN" sz="3200" b="1" i="1" dirty="0">
                <a:solidFill>
                  <a:srgbClr val="FF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a=b,</a:t>
            </a:r>
            <a:r>
              <a:rPr lang="zh-CN" altLang="en-US" sz="3200" b="1" dirty="0">
                <a:solidFill>
                  <a:srgbClr val="FF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那么</a:t>
            </a:r>
            <a:r>
              <a:rPr lang="zh-CN" altLang="zh-CN" sz="3200" b="1" i="1" dirty="0">
                <a:solidFill>
                  <a:srgbClr val="FF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a+c=b+c </a:t>
            </a:r>
            <a:r>
              <a:rPr lang="en-US" altLang="zh-CN" sz="3200" b="1" i="1" dirty="0">
                <a:solidFill>
                  <a:srgbClr val="FF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</a:t>
            </a:r>
            <a:r>
              <a:rPr lang="zh-CN" altLang="zh-CN" sz="3200" b="1" i="1" dirty="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</a:t>
            </a:r>
            <a:r>
              <a:rPr lang="en-US" altLang="zh-CN" sz="3200" b="1" i="1" dirty="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-</a:t>
            </a:r>
            <a:r>
              <a:rPr lang="zh-CN" altLang="zh-CN" sz="3200" b="1" i="1" dirty="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c=b</a:t>
            </a:r>
            <a:r>
              <a:rPr lang="en-US" altLang="zh-CN" sz="3200" b="1" i="1" dirty="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-</a:t>
            </a:r>
            <a:r>
              <a:rPr lang="zh-CN" altLang="zh-CN" sz="3200" b="1" i="1" dirty="0">
                <a:solidFill>
                  <a:srgbClr val="00206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</a:t>
            </a:r>
            <a:endParaRPr lang="zh-CN" altLang="zh-CN" sz="3200" b="1" i="1" dirty="0">
              <a:solidFill>
                <a:srgbClr val="002060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4775" y="791785"/>
            <a:ext cx="84499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任务一</a:t>
            </a:r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探究等式的基本性质</a:t>
            </a:r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A8172EE-2A29-9E40-919D-B2B3E2FBC8AC}"/>
              </a:ext>
            </a:extLst>
          </p:cNvPr>
          <p:cNvSpPr txBox="1"/>
          <p:nvPr/>
        </p:nvSpPr>
        <p:spPr>
          <a:xfrm>
            <a:off x="5110578" y="4648895"/>
            <a:ext cx="1216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相同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4BBC1BD-3C5C-46C7-87D1-E4B16148BDC9}"/>
              </a:ext>
            </a:extLst>
          </p:cNvPr>
          <p:cNvSpPr txBox="1"/>
          <p:nvPr/>
        </p:nvSpPr>
        <p:spPr>
          <a:xfrm>
            <a:off x="3586778" y="2999392"/>
            <a:ext cx="34023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小亮</a:t>
            </a:r>
            <a:r>
              <a:rPr lang="zh-CN" altLang="zh-CN" sz="3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(</a:t>
            </a:r>
            <a:r>
              <a:rPr lang="zh-CN" altLang="zh-CN" sz="3200" b="1" i="1" dirty="0">
                <a:solidFill>
                  <a:srgbClr val="FF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b+c</a:t>
            </a:r>
            <a:r>
              <a:rPr lang="zh-CN" altLang="zh-CN" sz="3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岁</a:t>
            </a:r>
            <a:endParaRPr lang="zh-CN" altLang="en-US" sz="32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DBBCBCC-1B99-983D-A842-FEF71DCCB4DB}"/>
              </a:ext>
            </a:extLst>
          </p:cNvPr>
          <p:cNvSpPr txBox="1"/>
          <p:nvPr/>
        </p:nvSpPr>
        <p:spPr>
          <a:xfrm>
            <a:off x="10343330" y="2175539"/>
            <a:ext cx="1695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32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年前呢？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C54D5FE-67B9-A037-C94D-5B63F9867F36}"/>
              </a:ext>
            </a:extLst>
          </p:cNvPr>
          <p:cNvSpPr txBox="1"/>
          <p:nvPr/>
        </p:nvSpPr>
        <p:spPr>
          <a:xfrm>
            <a:off x="2279015" y="4440280"/>
            <a:ext cx="1695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  <a:r>
              <a:rPr lang="zh-CN" altLang="en-US" sz="32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年前呢？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C2079D4-B138-B9AD-A5A5-C423A4F745C6}"/>
              </a:ext>
            </a:extLst>
          </p:cNvPr>
          <p:cNvSpPr txBox="1"/>
          <p:nvPr/>
        </p:nvSpPr>
        <p:spPr>
          <a:xfrm>
            <a:off x="6854626" y="4651530"/>
            <a:ext cx="1216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相同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C55059A-93C3-BD2A-99FA-DCFB5F8A9BD8}"/>
              </a:ext>
            </a:extLst>
          </p:cNvPr>
          <p:cNvSpPr txBox="1"/>
          <p:nvPr/>
        </p:nvSpPr>
        <p:spPr>
          <a:xfrm>
            <a:off x="6161106" y="2988932"/>
            <a:ext cx="26455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小莹</a:t>
            </a:r>
            <a:r>
              <a:rPr lang="zh-CN" altLang="zh-CN" sz="3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(</a:t>
            </a:r>
            <a:r>
              <a:rPr lang="zh-CN" altLang="zh-CN" sz="3200" b="1" i="1" dirty="0">
                <a:solidFill>
                  <a:srgbClr val="00206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</a:t>
            </a:r>
            <a:r>
              <a:rPr lang="en-US" altLang="zh-CN" sz="3200" b="1" i="1" dirty="0">
                <a:solidFill>
                  <a:srgbClr val="00206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-</a:t>
            </a:r>
            <a:r>
              <a:rPr lang="zh-CN" altLang="zh-CN" sz="3200" b="1" i="1" dirty="0">
                <a:solidFill>
                  <a:srgbClr val="00206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</a:t>
            </a:r>
            <a:r>
              <a:rPr lang="zh-CN" altLang="zh-CN" sz="3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岁</a:t>
            </a:r>
          </a:p>
          <a:p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52B9493-9B29-8136-3D0C-7D89C62E5314}"/>
              </a:ext>
            </a:extLst>
          </p:cNvPr>
          <p:cNvSpPr txBox="1"/>
          <p:nvPr/>
        </p:nvSpPr>
        <p:spPr>
          <a:xfrm>
            <a:off x="8744310" y="2978472"/>
            <a:ext cx="26455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小亮</a:t>
            </a:r>
            <a:r>
              <a:rPr lang="zh-CN" altLang="zh-CN" sz="3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(</a:t>
            </a:r>
            <a:r>
              <a:rPr lang="zh-CN" altLang="zh-CN" sz="3200" b="1" i="1" dirty="0">
                <a:solidFill>
                  <a:srgbClr val="00206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</a:t>
            </a:r>
            <a:r>
              <a:rPr lang="en-US" altLang="zh-CN" sz="3200" b="1" i="1" dirty="0">
                <a:solidFill>
                  <a:srgbClr val="00206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-</a:t>
            </a:r>
            <a:r>
              <a:rPr lang="zh-CN" altLang="zh-CN" sz="3200" b="1" i="1" dirty="0">
                <a:solidFill>
                  <a:srgbClr val="00206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</a:t>
            </a:r>
            <a:r>
              <a:rPr lang="zh-CN" altLang="zh-CN" sz="3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岁</a:t>
            </a:r>
            <a:endParaRPr lang="zh-CN" altLang="en-US" sz="3200" dirty="0">
              <a:solidFill>
                <a:srgbClr val="002060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5" grpId="0"/>
      <p:bldP spid="6151" grpId="0"/>
      <p:bldP spid="7171" grpId="0"/>
      <p:bldP spid="3" grpId="0"/>
      <p:bldP spid="6" grpId="0"/>
      <p:bldP spid="4" grpId="0"/>
      <p:bldP spid="7" grpId="0"/>
      <p:bldP spid="8" grpId="0"/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Oval 18"/>
          <p:cNvSpPr>
            <a:spLocks noChangeArrowheads="1"/>
          </p:cNvSpPr>
          <p:nvPr/>
        </p:nvSpPr>
        <p:spPr bwMode="auto">
          <a:xfrm>
            <a:off x="8128000" y="3251200"/>
            <a:ext cx="812800" cy="812800"/>
          </a:xfrm>
          <a:prstGeom prst="ellipse">
            <a:avLst/>
          </a:prstGeom>
          <a:solidFill>
            <a:schemeClr val="accent5"/>
          </a:solidFill>
          <a:ln w="9525">
            <a:solidFill>
              <a:schemeClr val="accent5">
                <a:lumMod val="75000"/>
              </a:schemeClr>
            </a:solidFill>
            <a:miter lim="800000"/>
          </a:ln>
          <a:effectLst/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800" b="1">
                <a:solidFill>
                  <a:srgbClr val="FFFFFF"/>
                </a:solidFill>
                <a:latin typeface="Times New Roman" panose="02020603050405020304" charset="0"/>
              </a:rPr>
              <a:t>b</a:t>
            </a:r>
          </a:p>
        </p:txBody>
      </p:sp>
      <p:sp>
        <p:nvSpPr>
          <p:cNvPr id="81" name="Oval 19"/>
          <p:cNvSpPr>
            <a:spLocks noChangeArrowheads="1"/>
          </p:cNvSpPr>
          <p:nvPr/>
        </p:nvSpPr>
        <p:spPr bwMode="auto">
          <a:xfrm>
            <a:off x="8229600" y="3454400"/>
            <a:ext cx="812800" cy="812800"/>
          </a:xfrm>
          <a:prstGeom prst="ellipse">
            <a:avLst/>
          </a:prstGeom>
          <a:solidFill>
            <a:schemeClr val="accent5"/>
          </a:solidFill>
          <a:ln w="9525">
            <a:solidFill>
              <a:schemeClr val="accent5">
                <a:lumMod val="75000"/>
              </a:schemeClr>
            </a:solidFill>
            <a:miter lim="800000"/>
          </a:ln>
          <a:effectLst/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800" b="1" dirty="0">
                <a:solidFill>
                  <a:srgbClr val="FFFFFF"/>
                </a:solidFill>
                <a:latin typeface="Times New Roman" panose="02020603050405020304" charset="0"/>
              </a:rPr>
              <a:t>b</a:t>
            </a:r>
          </a:p>
        </p:txBody>
      </p:sp>
      <p:sp>
        <p:nvSpPr>
          <p:cNvPr id="102" name="Oval 64"/>
          <p:cNvSpPr>
            <a:spLocks noChangeArrowheads="1"/>
          </p:cNvSpPr>
          <p:nvPr/>
        </p:nvSpPr>
        <p:spPr bwMode="auto">
          <a:xfrm>
            <a:off x="8128000" y="3251200"/>
            <a:ext cx="812800" cy="812800"/>
          </a:xfrm>
          <a:prstGeom prst="ellipse">
            <a:avLst/>
          </a:prstGeom>
          <a:solidFill>
            <a:schemeClr val="accent5"/>
          </a:solidFill>
          <a:ln w="9525">
            <a:solidFill>
              <a:schemeClr val="accent5">
                <a:lumMod val="75000"/>
              </a:schemeClr>
            </a:solidFill>
            <a:miter lim="800000"/>
          </a:ln>
          <a:effectLst/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800" b="1" i="1" dirty="0">
                <a:solidFill>
                  <a:srgbClr val="FFFFFF"/>
                </a:solidFill>
                <a:latin typeface="Times New Roman" panose="02020603050405020304" charset="0"/>
              </a:rPr>
              <a:t>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03444" y="836712"/>
            <a:ext cx="4704524" cy="6661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735" dirty="0">
                <a:latin typeface="黑体" panose="02010609060101010101" pitchFamily="49" charset="-122"/>
                <a:ea typeface="黑体" panose="02010609060101010101" pitchFamily="49" charset="-122"/>
              </a:rPr>
              <a:t>探究等式的基本性质</a:t>
            </a:r>
            <a:r>
              <a:rPr lang="en-US" altLang="zh-CN" sz="3735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</a:p>
        </p:txBody>
      </p:sp>
      <p:sp>
        <p:nvSpPr>
          <p:cNvPr id="65" name="Rectangle 33"/>
          <p:cNvSpPr>
            <a:spLocks noChangeArrowheads="1"/>
          </p:cNvSpPr>
          <p:nvPr/>
        </p:nvSpPr>
        <p:spPr bwMode="auto">
          <a:xfrm>
            <a:off x="2743200" y="2844800"/>
            <a:ext cx="609600" cy="812800"/>
          </a:xfrm>
          <a:prstGeom prst="rect">
            <a:avLst/>
          </a:prstGeom>
          <a:solidFill>
            <a:srgbClr val="6699FF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800" b="1" i="1" dirty="0">
                <a:solidFill>
                  <a:srgbClr val="FFFFFF"/>
                </a:solidFill>
                <a:latin typeface="Times New Roman" panose="02020603050405020304" charset="0"/>
              </a:rPr>
              <a:t>a</a:t>
            </a:r>
          </a:p>
        </p:txBody>
      </p:sp>
      <p:grpSp>
        <p:nvGrpSpPr>
          <p:cNvPr id="67" name="Group 4"/>
          <p:cNvGrpSpPr/>
          <p:nvPr/>
        </p:nvGrpSpPr>
        <p:grpSpPr>
          <a:xfrm>
            <a:off x="5181600" y="2438400"/>
            <a:ext cx="1828800" cy="2944284"/>
            <a:chOff x="2352" y="1056"/>
            <a:chExt cx="864" cy="1391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68" name="AutoShape 5"/>
            <p:cNvSpPr>
              <a:spLocks noChangeArrowheads="1"/>
            </p:cNvSpPr>
            <p:nvPr/>
          </p:nvSpPr>
          <p:spPr bwMode="auto">
            <a:xfrm rot="10789515">
              <a:off x="2735" y="1103"/>
              <a:ext cx="145" cy="13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69" name="AutoShape 6"/>
            <p:cNvSpPr>
              <a:spLocks noChangeArrowheads="1"/>
            </p:cNvSpPr>
            <p:nvPr/>
          </p:nvSpPr>
          <p:spPr bwMode="auto">
            <a:xfrm>
              <a:off x="2352" y="1056"/>
              <a:ext cx="864" cy="528"/>
            </a:xfrm>
            <a:custGeom>
              <a:avLst/>
              <a:gdLst>
                <a:gd name="G0" fmla="+- 540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400"/>
                <a:gd name="G18" fmla="*/ 540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40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40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700 w 21600"/>
                <a:gd name="T15" fmla="*/ 10800 h 21600"/>
                <a:gd name="T16" fmla="*/ 10800 w 21600"/>
                <a:gd name="T17" fmla="*/ 5400 h 21600"/>
                <a:gd name="T18" fmla="*/ 1890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70" name="Line 7"/>
            <p:cNvSpPr>
              <a:spLocks noChangeShapeType="1"/>
            </p:cNvSpPr>
            <p:nvPr/>
          </p:nvSpPr>
          <p:spPr bwMode="auto">
            <a:xfrm flipH="1" flipV="1">
              <a:off x="2811" y="1113"/>
              <a:ext cx="0" cy="1056"/>
            </a:xfrm>
            <a:prstGeom prst="line">
              <a:avLst/>
            </a:prstGeom>
            <a:grpFill/>
            <a:ln w="38100">
              <a:solidFill>
                <a:srgbClr val="FF0000"/>
              </a:solidFill>
              <a:rou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71" name="AutoShape 8"/>
          <p:cNvSpPr>
            <a:spLocks noChangeArrowheads="1"/>
          </p:cNvSpPr>
          <p:nvPr/>
        </p:nvSpPr>
        <p:spPr bwMode="auto">
          <a:xfrm>
            <a:off x="5892800" y="4775200"/>
            <a:ext cx="508000" cy="609600"/>
          </a:xfrm>
          <a:prstGeom prst="triangle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72" name="AutoShape 9"/>
          <p:cNvSpPr>
            <a:spLocks noChangeArrowheads="1"/>
          </p:cNvSpPr>
          <p:nvPr/>
        </p:nvSpPr>
        <p:spPr bwMode="auto">
          <a:xfrm>
            <a:off x="3168651" y="3962400"/>
            <a:ext cx="508000" cy="914400"/>
          </a:xfrm>
          <a:prstGeom prst="triangle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73" name="AutoShape 10"/>
          <p:cNvSpPr>
            <a:spLocks noChangeArrowheads="1"/>
          </p:cNvSpPr>
          <p:nvPr/>
        </p:nvSpPr>
        <p:spPr bwMode="auto">
          <a:xfrm>
            <a:off x="8688288" y="3962400"/>
            <a:ext cx="508000" cy="914400"/>
          </a:xfrm>
          <a:prstGeom prst="triangle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74" name="AutoShape 11"/>
          <p:cNvSpPr>
            <a:spLocks noChangeArrowheads="1"/>
          </p:cNvSpPr>
          <p:nvPr/>
        </p:nvSpPr>
        <p:spPr bwMode="auto">
          <a:xfrm>
            <a:off x="7536160" y="3909053"/>
            <a:ext cx="2743200" cy="3048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75" name="Rectangle 12"/>
          <p:cNvSpPr>
            <a:spLocks noChangeArrowheads="1"/>
          </p:cNvSpPr>
          <p:nvPr/>
        </p:nvSpPr>
        <p:spPr bwMode="auto">
          <a:xfrm>
            <a:off x="3130551" y="4679951"/>
            <a:ext cx="6096000" cy="203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76" name="AutoShape 13"/>
          <p:cNvSpPr>
            <a:spLocks noChangeArrowheads="1"/>
          </p:cNvSpPr>
          <p:nvPr/>
        </p:nvSpPr>
        <p:spPr bwMode="auto">
          <a:xfrm rot="10800000">
            <a:off x="2540000" y="5689600"/>
            <a:ext cx="2540000" cy="3048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77" name="AutoShape 14"/>
          <p:cNvSpPr>
            <a:spLocks noChangeArrowheads="1"/>
          </p:cNvSpPr>
          <p:nvPr/>
        </p:nvSpPr>
        <p:spPr bwMode="auto">
          <a:xfrm rot="10800000">
            <a:off x="7315200" y="5689600"/>
            <a:ext cx="2540000" cy="3048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78" name="Rectangle 15"/>
          <p:cNvSpPr>
            <a:spLocks noChangeArrowheads="1"/>
          </p:cNvSpPr>
          <p:nvPr/>
        </p:nvSpPr>
        <p:spPr bwMode="auto">
          <a:xfrm>
            <a:off x="3454400" y="5384800"/>
            <a:ext cx="5283200" cy="304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79" name="Oval 16"/>
          <p:cNvSpPr>
            <a:spLocks noChangeArrowheads="1"/>
          </p:cNvSpPr>
          <p:nvPr/>
        </p:nvSpPr>
        <p:spPr bwMode="auto">
          <a:xfrm>
            <a:off x="5994400" y="4673600"/>
            <a:ext cx="304800" cy="3048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rgbClr val="FF0000"/>
            </a:solidFill>
            <a:rou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80" name="AutoShape 17"/>
          <p:cNvSpPr>
            <a:spLocks noChangeArrowheads="1"/>
          </p:cNvSpPr>
          <p:nvPr/>
        </p:nvSpPr>
        <p:spPr bwMode="auto">
          <a:xfrm>
            <a:off x="2133600" y="3949700"/>
            <a:ext cx="2743200" cy="3048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82" name="AutoShape 20"/>
          <p:cNvSpPr>
            <a:spLocks noChangeArrowheads="1"/>
          </p:cNvSpPr>
          <p:nvPr/>
        </p:nvSpPr>
        <p:spPr bwMode="auto">
          <a:xfrm rot="10789515">
            <a:off x="5992284" y="2537884"/>
            <a:ext cx="306916" cy="28448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83" name="AutoShape 21"/>
          <p:cNvSpPr>
            <a:spLocks noChangeArrowheads="1"/>
          </p:cNvSpPr>
          <p:nvPr/>
        </p:nvSpPr>
        <p:spPr bwMode="auto">
          <a:xfrm>
            <a:off x="5181600" y="2438400"/>
            <a:ext cx="1828800" cy="1117600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84" name="Line 22"/>
          <p:cNvSpPr>
            <a:spLocks noChangeShapeType="1"/>
          </p:cNvSpPr>
          <p:nvPr/>
        </p:nvSpPr>
        <p:spPr bwMode="auto">
          <a:xfrm rot="360000" flipH="1" flipV="1">
            <a:off x="6280151" y="2578100"/>
            <a:ext cx="0" cy="2235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85" name="AutoShape 23"/>
          <p:cNvSpPr>
            <a:spLocks noChangeArrowheads="1"/>
          </p:cNvSpPr>
          <p:nvPr/>
        </p:nvSpPr>
        <p:spPr bwMode="auto">
          <a:xfrm>
            <a:off x="5892800" y="4775200"/>
            <a:ext cx="508000" cy="609600"/>
          </a:xfrm>
          <a:prstGeom prst="triangle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86" name="AutoShape 24"/>
          <p:cNvSpPr>
            <a:spLocks noChangeArrowheads="1"/>
          </p:cNvSpPr>
          <p:nvPr/>
        </p:nvSpPr>
        <p:spPr bwMode="auto">
          <a:xfrm>
            <a:off x="3251200" y="3600451"/>
            <a:ext cx="508000" cy="914400"/>
          </a:xfrm>
          <a:prstGeom prst="triangle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87" name="AutoShape 25"/>
          <p:cNvSpPr>
            <a:spLocks noChangeArrowheads="1"/>
          </p:cNvSpPr>
          <p:nvPr/>
        </p:nvSpPr>
        <p:spPr bwMode="auto">
          <a:xfrm>
            <a:off x="8676117" y="4229100"/>
            <a:ext cx="508000" cy="914400"/>
          </a:xfrm>
          <a:prstGeom prst="triangle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88" name="AutoShape 26"/>
          <p:cNvSpPr>
            <a:spLocks noChangeArrowheads="1"/>
          </p:cNvSpPr>
          <p:nvPr/>
        </p:nvSpPr>
        <p:spPr bwMode="auto">
          <a:xfrm>
            <a:off x="7536160" y="4197085"/>
            <a:ext cx="2743200" cy="3048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89" name="Rectangle 27"/>
          <p:cNvSpPr>
            <a:spLocks noChangeArrowheads="1"/>
          </p:cNvSpPr>
          <p:nvPr/>
        </p:nvSpPr>
        <p:spPr bwMode="auto">
          <a:xfrm rot="360000">
            <a:off x="3149600" y="4673600"/>
            <a:ext cx="6096000" cy="203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90" name="AutoShape 28"/>
          <p:cNvSpPr>
            <a:spLocks noChangeArrowheads="1"/>
          </p:cNvSpPr>
          <p:nvPr/>
        </p:nvSpPr>
        <p:spPr bwMode="auto">
          <a:xfrm rot="10800000">
            <a:off x="2540000" y="5689600"/>
            <a:ext cx="2540000" cy="3048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91" name="AutoShape 29"/>
          <p:cNvSpPr>
            <a:spLocks noChangeArrowheads="1"/>
          </p:cNvSpPr>
          <p:nvPr/>
        </p:nvSpPr>
        <p:spPr bwMode="auto">
          <a:xfrm rot="10800000">
            <a:off x="7315200" y="5689600"/>
            <a:ext cx="2540000" cy="3048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92" name="Rectangle 30"/>
          <p:cNvSpPr>
            <a:spLocks noChangeArrowheads="1"/>
          </p:cNvSpPr>
          <p:nvPr/>
        </p:nvSpPr>
        <p:spPr bwMode="auto">
          <a:xfrm>
            <a:off x="3454400" y="5384800"/>
            <a:ext cx="5283200" cy="304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93" name="Oval 31"/>
          <p:cNvSpPr>
            <a:spLocks noChangeArrowheads="1"/>
          </p:cNvSpPr>
          <p:nvPr/>
        </p:nvSpPr>
        <p:spPr bwMode="auto">
          <a:xfrm>
            <a:off x="5994400" y="46736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94" name="AutoShape 32"/>
          <p:cNvSpPr>
            <a:spLocks noChangeArrowheads="1"/>
          </p:cNvSpPr>
          <p:nvPr/>
        </p:nvSpPr>
        <p:spPr bwMode="auto">
          <a:xfrm>
            <a:off x="2133600" y="3594100"/>
            <a:ext cx="2743200" cy="3048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grpSp>
        <p:nvGrpSpPr>
          <p:cNvPr id="95" name="Group 48"/>
          <p:cNvGrpSpPr/>
          <p:nvPr/>
        </p:nvGrpSpPr>
        <p:grpSpPr>
          <a:xfrm>
            <a:off x="5181600" y="2438400"/>
            <a:ext cx="1828800" cy="2944284"/>
            <a:chOff x="2352" y="1056"/>
            <a:chExt cx="864" cy="1391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96" name="AutoShape 49"/>
            <p:cNvSpPr>
              <a:spLocks noChangeArrowheads="1"/>
            </p:cNvSpPr>
            <p:nvPr/>
          </p:nvSpPr>
          <p:spPr bwMode="auto">
            <a:xfrm rot="10789515">
              <a:off x="2735" y="1103"/>
              <a:ext cx="145" cy="13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97" name="AutoShape 50"/>
            <p:cNvSpPr>
              <a:spLocks noChangeArrowheads="1"/>
            </p:cNvSpPr>
            <p:nvPr/>
          </p:nvSpPr>
          <p:spPr bwMode="auto">
            <a:xfrm>
              <a:off x="2352" y="1056"/>
              <a:ext cx="864" cy="528"/>
            </a:xfrm>
            <a:custGeom>
              <a:avLst/>
              <a:gdLst>
                <a:gd name="G0" fmla="+- 540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400"/>
                <a:gd name="G18" fmla="*/ 540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40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40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700 w 21600"/>
                <a:gd name="T15" fmla="*/ 10800 h 21600"/>
                <a:gd name="T16" fmla="*/ 10800 w 21600"/>
                <a:gd name="T17" fmla="*/ 5400 h 21600"/>
                <a:gd name="T18" fmla="*/ 1890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98" name="Line 51"/>
            <p:cNvSpPr>
              <a:spLocks noChangeShapeType="1"/>
            </p:cNvSpPr>
            <p:nvPr/>
          </p:nvSpPr>
          <p:spPr bwMode="auto">
            <a:xfrm flipH="1" flipV="1">
              <a:off x="2811" y="1113"/>
              <a:ext cx="0" cy="1056"/>
            </a:xfrm>
            <a:prstGeom prst="line">
              <a:avLst/>
            </a:prstGeom>
            <a:grpFill/>
            <a:ln w="38100">
              <a:solidFill>
                <a:srgbClr val="FF0000"/>
              </a:solidFill>
              <a:rou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99" name="AutoShape 52"/>
          <p:cNvSpPr>
            <a:spLocks noChangeArrowheads="1"/>
          </p:cNvSpPr>
          <p:nvPr/>
        </p:nvSpPr>
        <p:spPr bwMode="auto">
          <a:xfrm>
            <a:off x="5892800" y="4775200"/>
            <a:ext cx="508000" cy="609600"/>
          </a:xfrm>
          <a:prstGeom prst="triangle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100" name="AutoShape 53"/>
          <p:cNvSpPr>
            <a:spLocks noChangeArrowheads="1"/>
          </p:cNvSpPr>
          <p:nvPr/>
        </p:nvSpPr>
        <p:spPr bwMode="auto">
          <a:xfrm>
            <a:off x="3168651" y="3962400"/>
            <a:ext cx="508000" cy="914400"/>
          </a:xfrm>
          <a:prstGeom prst="triangle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101" name="AutoShape 54"/>
          <p:cNvSpPr>
            <a:spLocks noChangeArrowheads="1"/>
          </p:cNvSpPr>
          <p:nvPr/>
        </p:nvSpPr>
        <p:spPr bwMode="auto">
          <a:xfrm>
            <a:off x="8592277" y="3962400"/>
            <a:ext cx="508000" cy="914400"/>
          </a:xfrm>
          <a:prstGeom prst="triangle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103" name="AutoShape 55"/>
          <p:cNvSpPr>
            <a:spLocks noChangeArrowheads="1"/>
          </p:cNvSpPr>
          <p:nvPr/>
        </p:nvSpPr>
        <p:spPr bwMode="auto">
          <a:xfrm>
            <a:off x="7536160" y="3909053"/>
            <a:ext cx="2743200" cy="3048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104" name="Rectangle 56"/>
          <p:cNvSpPr>
            <a:spLocks noChangeArrowheads="1"/>
          </p:cNvSpPr>
          <p:nvPr/>
        </p:nvSpPr>
        <p:spPr bwMode="auto">
          <a:xfrm>
            <a:off x="3130551" y="4679951"/>
            <a:ext cx="6096000" cy="203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105" name="AutoShape 57"/>
          <p:cNvSpPr>
            <a:spLocks noChangeArrowheads="1"/>
          </p:cNvSpPr>
          <p:nvPr/>
        </p:nvSpPr>
        <p:spPr bwMode="auto">
          <a:xfrm rot="10800000">
            <a:off x="2540000" y="5689600"/>
            <a:ext cx="2540000" cy="3048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106" name="AutoShape 58"/>
          <p:cNvSpPr>
            <a:spLocks noChangeArrowheads="1"/>
          </p:cNvSpPr>
          <p:nvPr/>
        </p:nvSpPr>
        <p:spPr bwMode="auto">
          <a:xfrm rot="10800000">
            <a:off x="7315200" y="5689600"/>
            <a:ext cx="2540000" cy="3048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107" name="Rectangle 59"/>
          <p:cNvSpPr>
            <a:spLocks noChangeArrowheads="1"/>
          </p:cNvSpPr>
          <p:nvPr/>
        </p:nvSpPr>
        <p:spPr bwMode="auto">
          <a:xfrm>
            <a:off x="3454400" y="5384800"/>
            <a:ext cx="5283200" cy="304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108" name="Oval 60"/>
          <p:cNvSpPr>
            <a:spLocks noChangeArrowheads="1"/>
          </p:cNvSpPr>
          <p:nvPr/>
        </p:nvSpPr>
        <p:spPr bwMode="auto">
          <a:xfrm>
            <a:off x="5994400" y="4673600"/>
            <a:ext cx="304800" cy="3048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rgbClr val="FF0000"/>
            </a:solidFill>
            <a:rou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109" name="Rectangle 62"/>
          <p:cNvSpPr>
            <a:spLocks noChangeArrowheads="1"/>
          </p:cNvSpPr>
          <p:nvPr/>
        </p:nvSpPr>
        <p:spPr bwMode="auto">
          <a:xfrm>
            <a:off x="2743200" y="3251200"/>
            <a:ext cx="609600" cy="812800"/>
          </a:xfrm>
          <a:prstGeom prst="rect">
            <a:avLst/>
          </a:prstGeom>
          <a:solidFill>
            <a:srgbClr val="6699FF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800" b="1" i="1" dirty="0">
                <a:solidFill>
                  <a:srgbClr val="FFFFFF"/>
                </a:solidFill>
                <a:latin typeface="Times New Roman" panose="02020603050405020304" charset="0"/>
              </a:rPr>
              <a:t>a</a:t>
            </a:r>
          </a:p>
        </p:txBody>
      </p:sp>
      <p:sp>
        <p:nvSpPr>
          <p:cNvPr id="110" name="AutoShape 61"/>
          <p:cNvSpPr>
            <a:spLocks noChangeArrowheads="1"/>
          </p:cNvSpPr>
          <p:nvPr/>
        </p:nvSpPr>
        <p:spPr bwMode="auto">
          <a:xfrm>
            <a:off x="2133600" y="3949700"/>
            <a:ext cx="2743200" cy="3048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8942288" y="932723"/>
            <a:ext cx="986167" cy="7219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735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a=b</a:t>
            </a:r>
            <a:endParaRPr lang="zh-CN" altLang="en-US" sz="3735" i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1103444" y="1700808"/>
            <a:ext cx="2049780" cy="633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935">
                <a:latin typeface="+mn-ea"/>
              </a:rPr>
              <a:t>观察规律：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1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1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1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2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2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2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8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4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6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8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2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2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24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26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27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29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3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3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35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37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39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4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4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45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47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49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5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" presetClass="exit" presetSubtype="0" fill="hold" grpId="46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44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48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34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5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grpId="4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38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36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5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4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6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3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grpId="28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3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grpId="5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grpId="54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55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56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grpId="57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58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grpId="59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grpId="6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grpId="6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grpId="6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ntr" presetSubtype="0" fill="hold" grpId="6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8" presetID="1" presetClass="entr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6" presetClass="entr" presetSubtype="21" fill="hold" grpId="6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bldLvl="0" animBg="1"/>
      <p:bldP spid="66" grpId="1" bldLvl="0" animBg="1"/>
      <p:bldP spid="81" grpId="2" bldLvl="0" animBg="1"/>
      <p:bldP spid="81" grpId="3" bldLvl="0" animBg="1"/>
      <p:bldP spid="102" grpId="4" bldLvl="0" animBg="1"/>
      <p:bldP spid="65" grpId="5" bldLvl="0" animBg="1"/>
      <p:bldP spid="65" grpId="6" bldLvl="0" animBg="1"/>
      <p:bldP spid="71" grpId="7" bldLvl="0" animBg="1"/>
      <p:bldP spid="71" grpId="8" bldLvl="0" animBg="1"/>
      <p:bldP spid="72" grpId="9" bldLvl="0" animBg="1"/>
      <p:bldP spid="72" grpId="10" bldLvl="0" animBg="1"/>
      <p:bldP spid="73" grpId="11" bldLvl="0" animBg="1"/>
      <p:bldP spid="73" grpId="12" bldLvl="0" animBg="1"/>
      <p:bldP spid="74" grpId="13" bldLvl="0" animBg="1"/>
      <p:bldP spid="74" grpId="14" bldLvl="0" animBg="1"/>
      <p:bldP spid="75" grpId="15" bldLvl="0" animBg="1"/>
      <p:bldP spid="75" grpId="16" bldLvl="0" animBg="1"/>
      <p:bldP spid="76" grpId="17" bldLvl="0" animBg="1"/>
      <p:bldP spid="76" grpId="18" bldLvl="0" animBg="1"/>
      <p:bldP spid="77" grpId="19" bldLvl="0" animBg="1"/>
      <p:bldP spid="77" grpId="20" bldLvl="0" animBg="1"/>
      <p:bldP spid="78" grpId="21" bldLvl="0" animBg="1"/>
      <p:bldP spid="78" grpId="22" bldLvl="0" animBg="1"/>
      <p:bldP spid="79" grpId="23" bldLvl="0" animBg="1"/>
      <p:bldP spid="79" grpId="24" bldLvl="0" animBg="1"/>
      <p:bldP spid="80" grpId="25" bldLvl="0" animBg="1"/>
      <p:bldP spid="80" grpId="26" bldLvl="0" animBg="1"/>
      <p:bldP spid="82" grpId="27" bldLvl="0" animBg="1"/>
      <p:bldP spid="82" grpId="28" bldLvl="0" animBg="1"/>
      <p:bldP spid="83" grpId="29" bldLvl="0" animBg="1"/>
      <p:bldP spid="83" grpId="30" bldLvl="0" animBg="1"/>
      <p:bldP spid="84" grpId="31" bldLvl="0" animBg="1"/>
      <p:bldP spid="84" grpId="32" bldLvl="0" animBg="1"/>
      <p:bldP spid="85" grpId="33" bldLvl="0" animBg="1"/>
      <p:bldP spid="85" grpId="34" bldLvl="0" animBg="1"/>
      <p:bldP spid="86" grpId="35" bldLvl="0" animBg="1"/>
      <p:bldP spid="86" grpId="36" bldLvl="0" animBg="1"/>
      <p:bldP spid="87" grpId="37" bldLvl="0" animBg="1"/>
      <p:bldP spid="87" grpId="38" bldLvl="0" animBg="1"/>
      <p:bldP spid="88" grpId="39" bldLvl="0" animBg="1"/>
      <p:bldP spid="88" grpId="40" bldLvl="0" animBg="1"/>
      <p:bldP spid="89" grpId="41" bldLvl="0" animBg="1"/>
      <p:bldP spid="89" grpId="42" bldLvl="0" animBg="1"/>
      <p:bldP spid="90" grpId="43" bldLvl="0" animBg="1"/>
      <p:bldP spid="90" grpId="44" bldLvl="0" animBg="1"/>
      <p:bldP spid="91" grpId="45" bldLvl="0" animBg="1"/>
      <p:bldP spid="91" grpId="46" bldLvl="0" animBg="1"/>
      <p:bldP spid="92" grpId="47" bldLvl="0" animBg="1"/>
      <p:bldP spid="92" grpId="48" bldLvl="0" animBg="1"/>
      <p:bldP spid="93" grpId="49" bldLvl="0" animBg="1"/>
      <p:bldP spid="93" grpId="50" bldLvl="0" animBg="1"/>
      <p:bldP spid="94" grpId="51" bldLvl="0" animBg="1"/>
      <p:bldP spid="94" grpId="52" bldLvl="0" animBg="1"/>
      <p:bldP spid="99" grpId="53" bldLvl="0" animBg="1"/>
      <p:bldP spid="100" grpId="54" bldLvl="0" animBg="1"/>
      <p:bldP spid="101" grpId="55" bldLvl="0" animBg="1"/>
      <p:bldP spid="103" grpId="56" bldLvl="0" animBg="1"/>
      <p:bldP spid="104" grpId="57" bldLvl="0" animBg="1"/>
      <p:bldP spid="105" grpId="58" bldLvl="0" animBg="1"/>
      <p:bldP spid="106" grpId="59" bldLvl="0" animBg="1"/>
      <p:bldP spid="107" grpId="60" bldLvl="0" animBg="1"/>
      <p:bldP spid="108" grpId="61" bldLvl="0" animBg="1"/>
      <p:bldP spid="109" grpId="62" bldLvl="0" animBg="1"/>
      <p:bldP spid="110" grpId="63" bldLvl="0" animBg="1"/>
      <p:bldP spid="169" grpId="64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Oval 172"/>
          <p:cNvSpPr>
            <a:spLocks noChangeArrowheads="1"/>
          </p:cNvSpPr>
          <p:nvPr/>
        </p:nvSpPr>
        <p:spPr bwMode="auto">
          <a:xfrm>
            <a:off x="8128000" y="3251200"/>
            <a:ext cx="812800" cy="812800"/>
          </a:xfrm>
          <a:prstGeom prst="ellipse">
            <a:avLst/>
          </a:prstGeom>
          <a:solidFill>
            <a:schemeClr val="accent5"/>
          </a:solidFill>
          <a:ln w="9525">
            <a:solidFill>
              <a:schemeClr val="accent5">
                <a:lumMod val="75000"/>
              </a:schemeClr>
            </a:solidFill>
            <a:miter lim="800000"/>
          </a:ln>
          <a:effectLst/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800" b="1" i="1" dirty="0">
                <a:solidFill>
                  <a:srgbClr val="FFFFFF"/>
                </a:solidFill>
                <a:latin typeface="Times New Roman" panose="02020603050405020304" charset="0"/>
              </a:rPr>
              <a:t>b</a:t>
            </a:r>
          </a:p>
        </p:txBody>
      </p:sp>
      <p:sp>
        <p:nvSpPr>
          <p:cNvPr id="172" name="Rectangle 136"/>
          <p:cNvSpPr>
            <a:spLocks noChangeArrowheads="1"/>
          </p:cNvSpPr>
          <p:nvPr/>
        </p:nvSpPr>
        <p:spPr bwMode="auto">
          <a:xfrm>
            <a:off x="3454400" y="3352800"/>
            <a:ext cx="508000" cy="609600"/>
          </a:xfrm>
          <a:prstGeom prst="rect">
            <a:avLst/>
          </a:prstGeom>
          <a:solidFill>
            <a:srgbClr val="FF99CC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265" b="1">
                <a:solidFill>
                  <a:srgbClr val="FFFFFF"/>
                </a:solidFill>
                <a:latin typeface="Times New Roman" panose="02020603050405020304" charset="0"/>
              </a:rPr>
              <a:t>1</a:t>
            </a:r>
          </a:p>
        </p:txBody>
      </p:sp>
      <p:sp>
        <p:nvSpPr>
          <p:cNvPr id="173" name="Oval 134"/>
          <p:cNvSpPr>
            <a:spLocks noChangeArrowheads="1"/>
          </p:cNvSpPr>
          <p:nvPr/>
        </p:nvSpPr>
        <p:spPr bwMode="auto">
          <a:xfrm>
            <a:off x="8124203" y="3231056"/>
            <a:ext cx="812800" cy="812800"/>
          </a:xfrm>
          <a:prstGeom prst="ellipse">
            <a:avLst/>
          </a:prstGeom>
          <a:solidFill>
            <a:schemeClr val="accent5"/>
          </a:solidFill>
          <a:ln w="9525">
            <a:solidFill>
              <a:schemeClr val="accent5">
                <a:lumMod val="75000"/>
              </a:schemeClr>
            </a:solidFill>
            <a:miter lim="800000"/>
          </a:ln>
          <a:effectLst/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800" b="1" i="1" dirty="0">
                <a:solidFill>
                  <a:srgbClr val="FFFFFF"/>
                </a:solidFill>
                <a:latin typeface="Times New Roman" panose="02020603050405020304" charset="0"/>
              </a:rPr>
              <a:t>b</a:t>
            </a:r>
          </a:p>
        </p:txBody>
      </p:sp>
      <p:sp>
        <p:nvSpPr>
          <p:cNvPr id="174" name="Rectangle 135"/>
          <p:cNvSpPr>
            <a:spLocks noChangeArrowheads="1"/>
          </p:cNvSpPr>
          <p:nvPr/>
        </p:nvSpPr>
        <p:spPr bwMode="auto">
          <a:xfrm>
            <a:off x="2743200" y="3251200"/>
            <a:ext cx="609600" cy="812800"/>
          </a:xfrm>
          <a:prstGeom prst="rect">
            <a:avLst/>
          </a:prstGeom>
          <a:solidFill>
            <a:srgbClr val="6699FF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800" b="1" i="1" dirty="0">
                <a:solidFill>
                  <a:srgbClr val="FFFFFF"/>
                </a:solidFill>
                <a:latin typeface="Times New Roman" panose="02020603050405020304" charset="0"/>
              </a:rPr>
              <a:t>a</a:t>
            </a:r>
          </a:p>
        </p:txBody>
      </p:sp>
      <p:grpSp>
        <p:nvGrpSpPr>
          <p:cNvPr id="176" name="Group 119"/>
          <p:cNvGrpSpPr/>
          <p:nvPr/>
        </p:nvGrpSpPr>
        <p:grpSpPr>
          <a:xfrm>
            <a:off x="2133600" y="2438400"/>
            <a:ext cx="8144933" cy="3556000"/>
            <a:chOff x="912" y="1056"/>
            <a:chExt cx="3848" cy="1680"/>
          </a:xfrm>
          <a:solidFill>
            <a:schemeClr val="tx2">
              <a:lumMod val="40000"/>
              <a:lumOff val="60000"/>
            </a:schemeClr>
          </a:solidFill>
        </p:grpSpPr>
        <p:grpSp>
          <p:nvGrpSpPr>
            <p:cNvPr id="177" name="Group 120"/>
            <p:cNvGrpSpPr/>
            <p:nvPr/>
          </p:nvGrpSpPr>
          <p:grpSpPr>
            <a:xfrm>
              <a:off x="2352" y="1056"/>
              <a:ext cx="864" cy="1391"/>
              <a:chOff x="2352" y="1056"/>
              <a:chExt cx="864" cy="1391"/>
            </a:xfrm>
            <a:grpFill/>
          </p:grpSpPr>
          <p:sp>
            <p:nvSpPr>
              <p:cNvPr id="188" name="AutoShape 121"/>
              <p:cNvSpPr>
                <a:spLocks noChangeArrowheads="1"/>
              </p:cNvSpPr>
              <p:nvPr/>
            </p:nvSpPr>
            <p:spPr bwMode="auto">
              <a:xfrm rot="10789515">
                <a:off x="2735" y="1103"/>
                <a:ext cx="145" cy="1344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9" name="AutoShape 122"/>
              <p:cNvSpPr>
                <a:spLocks noChangeArrowheads="1"/>
              </p:cNvSpPr>
              <p:nvPr/>
            </p:nvSpPr>
            <p:spPr bwMode="auto">
              <a:xfrm>
                <a:off x="2352" y="1056"/>
                <a:ext cx="864" cy="528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0" name="Line 123"/>
              <p:cNvSpPr>
                <a:spLocks noChangeShapeType="1"/>
              </p:cNvSpPr>
              <p:nvPr/>
            </p:nvSpPr>
            <p:spPr bwMode="auto">
              <a:xfrm flipH="1" flipV="1">
                <a:off x="2811" y="1113"/>
                <a:ext cx="0" cy="1056"/>
              </a:xfrm>
              <a:prstGeom prst="line">
                <a:avLst/>
              </a:prstGeom>
              <a:grpFill/>
              <a:ln w="38100">
                <a:solidFill>
                  <a:srgbClr val="FF0000"/>
                </a:solidFill>
                <a:round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78" name="AutoShape 124"/>
            <p:cNvSpPr>
              <a:spLocks noChangeArrowheads="1"/>
            </p:cNvSpPr>
            <p:nvPr/>
          </p:nvSpPr>
          <p:spPr bwMode="auto">
            <a:xfrm>
              <a:off x="2688" y="2160"/>
              <a:ext cx="240" cy="28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79" name="AutoShape 125"/>
            <p:cNvSpPr>
              <a:spLocks noChangeArrowheads="1"/>
            </p:cNvSpPr>
            <p:nvPr/>
          </p:nvSpPr>
          <p:spPr bwMode="auto">
            <a:xfrm>
              <a:off x="1401" y="1776"/>
              <a:ext cx="240" cy="432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80" name="AutoShape 126"/>
            <p:cNvSpPr>
              <a:spLocks noChangeArrowheads="1"/>
            </p:cNvSpPr>
            <p:nvPr/>
          </p:nvSpPr>
          <p:spPr bwMode="auto">
            <a:xfrm>
              <a:off x="3963" y="1776"/>
              <a:ext cx="240" cy="432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81" name="AutoShape 127"/>
            <p:cNvSpPr>
              <a:spLocks noChangeArrowheads="1"/>
            </p:cNvSpPr>
            <p:nvPr/>
          </p:nvSpPr>
          <p:spPr bwMode="auto">
            <a:xfrm>
              <a:off x="3464" y="1751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82" name="Rectangle 128"/>
            <p:cNvSpPr>
              <a:spLocks noChangeArrowheads="1"/>
            </p:cNvSpPr>
            <p:nvPr/>
          </p:nvSpPr>
          <p:spPr bwMode="auto">
            <a:xfrm>
              <a:off x="1383" y="2115"/>
              <a:ext cx="2880" cy="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83" name="AutoShape 129"/>
            <p:cNvSpPr>
              <a:spLocks noChangeArrowheads="1"/>
            </p:cNvSpPr>
            <p:nvPr/>
          </p:nvSpPr>
          <p:spPr bwMode="auto">
            <a:xfrm rot="10800000">
              <a:off x="1104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84" name="AutoShape 130"/>
            <p:cNvSpPr>
              <a:spLocks noChangeArrowheads="1"/>
            </p:cNvSpPr>
            <p:nvPr/>
          </p:nvSpPr>
          <p:spPr bwMode="auto">
            <a:xfrm rot="10800000">
              <a:off x="3360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85" name="Rectangle 131"/>
            <p:cNvSpPr>
              <a:spLocks noChangeArrowheads="1"/>
            </p:cNvSpPr>
            <p:nvPr/>
          </p:nvSpPr>
          <p:spPr bwMode="auto">
            <a:xfrm>
              <a:off x="1536" y="2448"/>
              <a:ext cx="2496" cy="14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86" name="Oval 132"/>
            <p:cNvSpPr>
              <a:spLocks noChangeArrowheads="1"/>
            </p:cNvSpPr>
            <p:nvPr/>
          </p:nvSpPr>
          <p:spPr bwMode="auto">
            <a:xfrm>
              <a:off x="2736" y="2112"/>
              <a:ext cx="144" cy="144"/>
            </a:xfrm>
            <a:prstGeom prst="ellipse">
              <a:avLst/>
            </a:prstGeom>
            <a:grpFill/>
            <a:ln w="9525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87" name="AutoShape 133"/>
            <p:cNvSpPr>
              <a:spLocks noChangeArrowheads="1"/>
            </p:cNvSpPr>
            <p:nvPr/>
          </p:nvSpPr>
          <p:spPr bwMode="auto">
            <a:xfrm>
              <a:off x="912" y="1770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191" name="Rectangle 151"/>
          <p:cNvSpPr>
            <a:spLocks noChangeArrowheads="1"/>
          </p:cNvSpPr>
          <p:nvPr/>
        </p:nvSpPr>
        <p:spPr bwMode="auto">
          <a:xfrm>
            <a:off x="3454400" y="3556000"/>
            <a:ext cx="508000" cy="609600"/>
          </a:xfrm>
          <a:prstGeom prst="rect">
            <a:avLst/>
          </a:prstGeom>
          <a:solidFill>
            <a:srgbClr val="FF99CC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265" b="1">
                <a:solidFill>
                  <a:srgbClr val="FFFFFF"/>
                </a:solidFill>
                <a:latin typeface="Times New Roman" panose="02020603050405020304" charset="0"/>
              </a:rPr>
              <a:t>1</a:t>
            </a:r>
          </a:p>
        </p:txBody>
      </p:sp>
      <p:sp>
        <p:nvSpPr>
          <p:cNvPr id="192" name="Rectangle 153"/>
          <p:cNvSpPr>
            <a:spLocks noChangeArrowheads="1"/>
          </p:cNvSpPr>
          <p:nvPr/>
        </p:nvSpPr>
        <p:spPr bwMode="auto">
          <a:xfrm>
            <a:off x="2732513" y="3438525"/>
            <a:ext cx="609600" cy="812800"/>
          </a:xfrm>
          <a:prstGeom prst="rect">
            <a:avLst/>
          </a:prstGeom>
          <a:solidFill>
            <a:srgbClr val="6699FF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800" b="1" i="1" dirty="0">
                <a:solidFill>
                  <a:srgbClr val="FFFFFF"/>
                </a:solidFill>
                <a:latin typeface="Times New Roman" panose="02020603050405020304" charset="0"/>
              </a:rPr>
              <a:t>a</a:t>
            </a:r>
          </a:p>
        </p:txBody>
      </p:sp>
      <p:sp>
        <p:nvSpPr>
          <p:cNvPr id="193" name="Oval 152"/>
          <p:cNvSpPr>
            <a:spLocks noChangeArrowheads="1"/>
          </p:cNvSpPr>
          <p:nvPr/>
        </p:nvSpPr>
        <p:spPr bwMode="auto">
          <a:xfrm>
            <a:off x="8127315" y="2851150"/>
            <a:ext cx="812800" cy="812800"/>
          </a:xfrm>
          <a:prstGeom prst="ellipse">
            <a:avLst/>
          </a:prstGeom>
          <a:solidFill>
            <a:schemeClr val="accent5"/>
          </a:solidFill>
          <a:ln w="9525">
            <a:solidFill>
              <a:schemeClr val="accent5">
                <a:lumMod val="75000"/>
              </a:schemeClr>
            </a:solidFill>
            <a:miter lim="800000"/>
          </a:ln>
          <a:effectLst/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800" b="1" i="1" dirty="0">
                <a:solidFill>
                  <a:srgbClr val="FFFFFF"/>
                </a:solidFill>
                <a:latin typeface="Times New Roman" panose="02020603050405020304" charset="0"/>
              </a:rPr>
              <a:t>b</a:t>
            </a:r>
          </a:p>
        </p:txBody>
      </p:sp>
      <p:sp>
        <p:nvSpPr>
          <p:cNvPr id="194" name="Rectangle 154"/>
          <p:cNvSpPr>
            <a:spLocks noChangeArrowheads="1"/>
          </p:cNvSpPr>
          <p:nvPr/>
        </p:nvSpPr>
        <p:spPr bwMode="auto">
          <a:xfrm>
            <a:off x="9042400" y="2946400"/>
            <a:ext cx="508000" cy="609600"/>
          </a:xfrm>
          <a:prstGeom prst="rect">
            <a:avLst/>
          </a:prstGeom>
          <a:solidFill>
            <a:srgbClr val="FF99CC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265" b="1">
                <a:solidFill>
                  <a:srgbClr val="FFFFFF"/>
                </a:solidFill>
                <a:latin typeface="Times New Roman" panose="02020603050405020304" charset="0"/>
              </a:rPr>
              <a:t>1</a:t>
            </a:r>
          </a:p>
        </p:txBody>
      </p:sp>
      <p:grpSp>
        <p:nvGrpSpPr>
          <p:cNvPr id="195" name="Group 137"/>
          <p:cNvGrpSpPr/>
          <p:nvPr/>
        </p:nvGrpSpPr>
        <p:grpSpPr>
          <a:xfrm>
            <a:off x="2133600" y="2438400"/>
            <a:ext cx="8144933" cy="3556000"/>
            <a:chOff x="912" y="1056"/>
            <a:chExt cx="3848" cy="1680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196" name="AutoShape 138"/>
            <p:cNvSpPr>
              <a:spLocks noChangeArrowheads="1"/>
            </p:cNvSpPr>
            <p:nvPr/>
          </p:nvSpPr>
          <p:spPr bwMode="auto">
            <a:xfrm rot="10789515">
              <a:off x="2735" y="1103"/>
              <a:ext cx="145" cy="13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97" name="AutoShape 139"/>
            <p:cNvSpPr>
              <a:spLocks noChangeArrowheads="1"/>
            </p:cNvSpPr>
            <p:nvPr/>
          </p:nvSpPr>
          <p:spPr bwMode="auto">
            <a:xfrm>
              <a:off x="2352" y="1056"/>
              <a:ext cx="864" cy="528"/>
            </a:xfrm>
            <a:custGeom>
              <a:avLst/>
              <a:gdLst>
                <a:gd name="G0" fmla="+- 540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400"/>
                <a:gd name="G18" fmla="*/ 540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40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40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700 w 21600"/>
                <a:gd name="T15" fmla="*/ 10800 h 21600"/>
                <a:gd name="T16" fmla="*/ 10800 w 21600"/>
                <a:gd name="T17" fmla="*/ 5400 h 21600"/>
                <a:gd name="T18" fmla="*/ 1890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98" name="Line 140"/>
            <p:cNvSpPr>
              <a:spLocks noChangeShapeType="1"/>
            </p:cNvSpPr>
            <p:nvPr/>
          </p:nvSpPr>
          <p:spPr bwMode="auto">
            <a:xfrm rot="21240000" flipH="1" flipV="1">
              <a:off x="2742" y="1113"/>
              <a:ext cx="0" cy="1056"/>
            </a:xfrm>
            <a:prstGeom prst="line">
              <a:avLst/>
            </a:prstGeom>
            <a:grpFill/>
            <a:ln w="38100">
              <a:solidFill>
                <a:srgbClr val="FF0000"/>
              </a:solidFill>
              <a:rou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99" name="AutoShape 141"/>
            <p:cNvSpPr>
              <a:spLocks noChangeArrowheads="1"/>
            </p:cNvSpPr>
            <p:nvPr/>
          </p:nvSpPr>
          <p:spPr bwMode="auto">
            <a:xfrm>
              <a:off x="2688" y="2160"/>
              <a:ext cx="240" cy="28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00" name="AutoShape 142"/>
            <p:cNvSpPr>
              <a:spLocks noChangeArrowheads="1"/>
            </p:cNvSpPr>
            <p:nvPr/>
          </p:nvSpPr>
          <p:spPr bwMode="auto">
            <a:xfrm>
              <a:off x="1410" y="1899"/>
              <a:ext cx="240" cy="432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01" name="AutoShape 143"/>
            <p:cNvSpPr>
              <a:spLocks noChangeArrowheads="1"/>
            </p:cNvSpPr>
            <p:nvPr/>
          </p:nvSpPr>
          <p:spPr bwMode="auto">
            <a:xfrm>
              <a:off x="3963" y="1632"/>
              <a:ext cx="240" cy="384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02" name="AutoShape 144"/>
            <p:cNvSpPr>
              <a:spLocks noChangeArrowheads="1"/>
            </p:cNvSpPr>
            <p:nvPr/>
          </p:nvSpPr>
          <p:spPr bwMode="auto">
            <a:xfrm>
              <a:off x="3464" y="1607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03" name="Rectangle 145"/>
            <p:cNvSpPr>
              <a:spLocks noChangeArrowheads="1"/>
            </p:cNvSpPr>
            <p:nvPr/>
          </p:nvSpPr>
          <p:spPr bwMode="auto">
            <a:xfrm rot="21240000">
              <a:off x="1392" y="2112"/>
              <a:ext cx="2880" cy="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04" name="AutoShape 146"/>
            <p:cNvSpPr>
              <a:spLocks noChangeArrowheads="1"/>
            </p:cNvSpPr>
            <p:nvPr/>
          </p:nvSpPr>
          <p:spPr bwMode="auto">
            <a:xfrm rot="10800000">
              <a:off x="1104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05" name="AutoShape 147"/>
            <p:cNvSpPr>
              <a:spLocks noChangeArrowheads="1"/>
            </p:cNvSpPr>
            <p:nvPr/>
          </p:nvSpPr>
          <p:spPr bwMode="auto">
            <a:xfrm rot="10800000">
              <a:off x="3360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06" name="Rectangle 148"/>
            <p:cNvSpPr>
              <a:spLocks noChangeArrowheads="1"/>
            </p:cNvSpPr>
            <p:nvPr/>
          </p:nvSpPr>
          <p:spPr bwMode="auto">
            <a:xfrm>
              <a:off x="1536" y="2448"/>
              <a:ext cx="2496" cy="14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07" name="Oval 149"/>
            <p:cNvSpPr>
              <a:spLocks noChangeArrowheads="1"/>
            </p:cNvSpPr>
            <p:nvPr/>
          </p:nvSpPr>
          <p:spPr bwMode="auto">
            <a:xfrm>
              <a:off x="2736" y="2112"/>
              <a:ext cx="144" cy="144"/>
            </a:xfrm>
            <a:prstGeom prst="ellipse">
              <a:avLst/>
            </a:prstGeom>
            <a:grpFill/>
            <a:ln w="9525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08" name="AutoShape 150"/>
            <p:cNvSpPr>
              <a:spLocks noChangeArrowheads="1"/>
            </p:cNvSpPr>
            <p:nvPr/>
          </p:nvSpPr>
          <p:spPr bwMode="auto">
            <a:xfrm>
              <a:off x="912" y="1872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209" name="Rectangle 170"/>
          <p:cNvSpPr>
            <a:spLocks noChangeArrowheads="1"/>
          </p:cNvSpPr>
          <p:nvPr/>
        </p:nvSpPr>
        <p:spPr bwMode="auto">
          <a:xfrm>
            <a:off x="3454400" y="3352800"/>
            <a:ext cx="508000" cy="609600"/>
          </a:xfrm>
          <a:prstGeom prst="rect">
            <a:avLst/>
          </a:prstGeom>
          <a:solidFill>
            <a:srgbClr val="FF99CC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265" b="1" dirty="0">
                <a:solidFill>
                  <a:srgbClr val="FFFFFF"/>
                </a:solidFill>
                <a:latin typeface="Times New Roman" panose="02020603050405020304" charset="0"/>
              </a:rPr>
              <a:t>1</a:t>
            </a:r>
          </a:p>
        </p:txBody>
      </p:sp>
      <p:sp>
        <p:nvSpPr>
          <p:cNvPr id="210" name="Rectangle 171"/>
          <p:cNvSpPr>
            <a:spLocks noChangeArrowheads="1"/>
          </p:cNvSpPr>
          <p:nvPr/>
        </p:nvSpPr>
        <p:spPr bwMode="auto">
          <a:xfrm>
            <a:off x="2732755" y="3187974"/>
            <a:ext cx="609600" cy="812800"/>
          </a:xfrm>
          <a:prstGeom prst="rect">
            <a:avLst/>
          </a:prstGeom>
          <a:solidFill>
            <a:srgbClr val="6699FF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800" b="1" i="1" dirty="0">
                <a:solidFill>
                  <a:srgbClr val="FFFFFF"/>
                </a:solidFill>
                <a:latin typeface="Times New Roman" panose="02020603050405020304" charset="0"/>
              </a:rPr>
              <a:t>a</a:t>
            </a:r>
          </a:p>
        </p:txBody>
      </p:sp>
      <p:sp>
        <p:nvSpPr>
          <p:cNvPr id="212" name="Rectangle 173"/>
          <p:cNvSpPr>
            <a:spLocks noChangeArrowheads="1"/>
          </p:cNvSpPr>
          <p:nvPr/>
        </p:nvSpPr>
        <p:spPr bwMode="auto">
          <a:xfrm>
            <a:off x="9042400" y="3352800"/>
            <a:ext cx="508000" cy="609600"/>
          </a:xfrm>
          <a:prstGeom prst="rect">
            <a:avLst/>
          </a:prstGeom>
          <a:solidFill>
            <a:srgbClr val="FF99CC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265" b="1">
                <a:solidFill>
                  <a:srgbClr val="FFFFFF"/>
                </a:solidFill>
                <a:latin typeface="Times New Roman" panose="02020603050405020304" charset="0"/>
              </a:rPr>
              <a:t>1</a:t>
            </a:r>
          </a:p>
        </p:txBody>
      </p:sp>
      <p:grpSp>
        <p:nvGrpSpPr>
          <p:cNvPr id="213" name="Group 155"/>
          <p:cNvGrpSpPr/>
          <p:nvPr/>
        </p:nvGrpSpPr>
        <p:grpSpPr>
          <a:xfrm>
            <a:off x="2133600" y="2438400"/>
            <a:ext cx="8144933" cy="3556000"/>
            <a:chOff x="912" y="1056"/>
            <a:chExt cx="3848" cy="1680"/>
          </a:xfrm>
          <a:solidFill>
            <a:schemeClr val="tx2">
              <a:lumMod val="40000"/>
              <a:lumOff val="60000"/>
            </a:schemeClr>
          </a:solidFill>
        </p:grpSpPr>
        <p:grpSp>
          <p:nvGrpSpPr>
            <p:cNvPr id="214" name="Group 156"/>
            <p:cNvGrpSpPr/>
            <p:nvPr/>
          </p:nvGrpSpPr>
          <p:grpSpPr>
            <a:xfrm>
              <a:off x="2352" y="1056"/>
              <a:ext cx="864" cy="1391"/>
              <a:chOff x="2352" y="1056"/>
              <a:chExt cx="864" cy="1391"/>
            </a:xfrm>
            <a:grpFill/>
          </p:grpSpPr>
          <p:sp>
            <p:nvSpPr>
              <p:cNvPr id="225" name="AutoShape 157"/>
              <p:cNvSpPr>
                <a:spLocks noChangeArrowheads="1"/>
              </p:cNvSpPr>
              <p:nvPr/>
            </p:nvSpPr>
            <p:spPr bwMode="auto">
              <a:xfrm rot="10789515">
                <a:off x="2735" y="1103"/>
                <a:ext cx="145" cy="1344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6" name="AutoShape 158"/>
              <p:cNvSpPr>
                <a:spLocks noChangeArrowheads="1"/>
              </p:cNvSpPr>
              <p:nvPr/>
            </p:nvSpPr>
            <p:spPr bwMode="auto">
              <a:xfrm>
                <a:off x="2352" y="1056"/>
                <a:ext cx="864" cy="528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7" name="Line 159"/>
              <p:cNvSpPr>
                <a:spLocks noChangeShapeType="1"/>
              </p:cNvSpPr>
              <p:nvPr/>
            </p:nvSpPr>
            <p:spPr bwMode="auto">
              <a:xfrm flipH="1" flipV="1">
                <a:off x="2811" y="1113"/>
                <a:ext cx="0" cy="1056"/>
              </a:xfrm>
              <a:prstGeom prst="line">
                <a:avLst/>
              </a:prstGeom>
              <a:grpFill/>
              <a:ln w="38100">
                <a:solidFill>
                  <a:srgbClr val="FF0000"/>
                </a:solidFill>
                <a:round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15" name="AutoShape 160"/>
            <p:cNvSpPr>
              <a:spLocks noChangeArrowheads="1"/>
            </p:cNvSpPr>
            <p:nvPr/>
          </p:nvSpPr>
          <p:spPr bwMode="auto">
            <a:xfrm>
              <a:off x="2688" y="2160"/>
              <a:ext cx="240" cy="28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16" name="AutoShape 161"/>
            <p:cNvSpPr>
              <a:spLocks noChangeArrowheads="1"/>
            </p:cNvSpPr>
            <p:nvPr/>
          </p:nvSpPr>
          <p:spPr bwMode="auto">
            <a:xfrm>
              <a:off x="1401" y="1776"/>
              <a:ext cx="240" cy="432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17" name="AutoShape 162"/>
            <p:cNvSpPr>
              <a:spLocks noChangeArrowheads="1"/>
            </p:cNvSpPr>
            <p:nvPr/>
          </p:nvSpPr>
          <p:spPr bwMode="auto">
            <a:xfrm>
              <a:off x="3963" y="1776"/>
              <a:ext cx="240" cy="432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18" name="AutoShape 163"/>
            <p:cNvSpPr>
              <a:spLocks noChangeArrowheads="1"/>
            </p:cNvSpPr>
            <p:nvPr/>
          </p:nvSpPr>
          <p:spPr bwMode="auto">
            <a:xfrm>
              <a:off x="3464" y="1751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19" name="Rectangle 164"/>
            <p:cNvSpPr>
              <a:spLocks noChangeArrowheads="1"/>
            </p:cNvSpPr>
            <p:nvPr/>
          </p:nvSpPr>
          <p:spPr bwMode="auto">
            <a:xfrm>
              <a:off x="1383" y="2115"/>
              <a:ext cx="2880" cy="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20" name="AutoShape 165"/>
            <p:cNvSpPr>
              <a:spLocks noChangeArrowheads="1"/>
            </p:cNvSpPr>
            <p:nvPr/>
          </p:nvSpPr>
          <p:spPr bwMode="auto">
            <a:xfrm rot="10800000">
              <a:off x="1104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21" name="AutoShape 166"/>
            <p:cNvSpPr>
              <a:spLocks noChangeArrowheads="1"/>
            </p:cNvSpPr>
            <p:nvPr/>
          </p:nvSpPr>
          <p:spPr bwMode="auto">
            <a:xfrm rot="10800000">
              <a:off x="3360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22" name="Rectangle 167"/>
            <p:cNvSpPr>
              <a:spLocks noChangeArrowheads="1"/>
            </p:cNvSpPr>
            <p:nvPr/>
          </p:nvSpPr>
          <p:spPr bwMode="auto">
            <a:xfrm>
              <a:off x="1536" y="2448"/>
              <a:ext cx="2496" cy="14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23" name="Oval 168"/>
            <p:cNvSpPr>
              <a:spLocks noChangeArrowheads="1"/>
            </p:cNvSpPr>
            <p:nvPr/>
          </p:nvSpPr>
          <p:spPr bwMode="auto">
            <a:xfrm>
              <a:off x="2736" y="2112"/>
              <a:ext cx="144" cy="144"/>
            </a:xfrm>
            <a:prstGeom prst="ellipse">
              <a:avLst/>
            </a:prstGeom>
            <a:grpFill/>
            <a:ln w="9525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24" name="AutoShape 169"/>
            <p:cNvSpPr>
              <a:spLocks noChangeArrowheads="1"/>
            </p:cNvSpPr>
            <p:nvPr/>
          </p:nvSpPr>
          <p:spPr bwMode="auto">
            <a:xfrm>
              <a:off x="912" y="1770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229" name="TextBox 228"/>
          <p:cNvSpPr txBox="1"/>
          <p:nvPr/>
        </p:nvSpPr>
        <p:spPr>
          <a:xfrm>
            <a:off x="8942288" y="932723"/>
            <a:ext cx="986167" cy="7219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735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a=b</a:t>
            </a:r>
            <a:endParaRPr lang="zh-CN" altLang="en-US" sz="3735" i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8496267" y="1851975"/>
            <a:ext cx="2111475" cy="7219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735" i="1" dirty="0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a+</a:t>
            </a:r>
            <a:r>
              <a:rPr lang="en-US" altLang="zh-CN" sz="3735" dirty="0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3735" i="1" dirty="0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=b+</a:t>
            </a:r>
            <a:r>
              <a:rPr lang="en-US" altLang="zh-CN" sz="3735" dirty="0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735" dirty="0">
              <a:solidFill>
                <a:srgbClr val="00B05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1103444" y="836712"/>
            <a:ext cx="4704524" cy="6661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735" dirty="0">
                <a:latin typeface="黑体" panose="02010609060101010101" pitchFamily="49" charset="-122"/>
                <a:ea typeface="黑体" panose="02010609060101010101" pitchFamily="49" charset="-122"/>
              </a:rPr>
              <a:t>探究等式的基本性质</a:t>
            </a:r>
            <a:r>
              <a:rPr lang="en-US" altLang="zh-CN" sz="3735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</a:p>
        </p:txBody>
      </p:sp>
      <p:sp>
        <p:nvSpPr>
          <p:cNvPr id="232" name="TextBox 231"/>
          <p:cNvSpPr txBox="1"/>
          <p:nvPr/>
        </p:nvSpPr>
        <p:spPr>
          <a:xfrm>
            <a:off x="1103444" y="1700808"/>
            <a:ext cx="2049780" cy="633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935">
                <a:latin typeface="+mn-ea"/>
              </a:rPr>
              <a:t>观察规律：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7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5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9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xit" presetSubtype="0" fill="hold" grpId="1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6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8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4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5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1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 bldLvl="0" animBg="1"/>
      <p:bldP spid="172" grpId="1" bldLvl="0" animBg="1"/>
      <p:bldP spid="172" grpId="2" bldLvl="0" animBg="1"/>
      <p:bldP spid="173" grpId="3" bldLvl="0" animBg="1"/>
      <p:bldP spid="174" grpId="4" bldLvl="0" animBg="1"/>
      <p:bldP spid="191" grpId="5" bldLvl="0" animBg="1"/>
      <p:bldP spid="191" grpId="6" bldLvl="0" animBg="1"/>
      <p:bldP spid="192" grpId="7" bldLvl="0" animBg="1"/>
      <p:bldP spid="192" grpId="8" bldLvl="0" animBg="1"/>
      <p:bldP spid="193" grpId="9" bldLvl="0" animBg="1"/>
      <p:bldP spid="193" grpId="10" bldLvl="0" animBg="1"/>
      <p:bldP spid="194" grpId="11" bldLvl="0" animBg="1"/>
      <p:bldP spid="194" grpId="12" bldLvl="0" animBg="1"/>
      <p:bldP spid="209" grpId="13" bldLvl="0" animBg="1"/>
      <p:bldP spid="210" grpId="14" bldLvl="0" animBg="1"/>
      <p:bldP spid="212" grpId="15" bldLvl="0" animBg="1"/>
      <p:bldP spid="230" grpId="16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41"/>
          <p:cNvSpPr>
            <a:spLocks noChangeArrowheads="1"/>
          </p:cNvSpPr>
          <p:nvPr/>
        </p:nvSpPr>
        <p:spPr bwMode="auto">
          <a:xfrm>
            <a:off x="8128000" y="3251200"/>
            <a:ext cx="812800" cy="812800"/>
          </a:xfrm>
          <a:prstGeom prst="ellipse">
            <a:avLst/>
          </a:prstGeom>
          <a:solidFill>
            <a:schemeClr val="accent5"/>
          </a:solidFill>
          <a:ln w="9525">
            <a:solidFill>
              <a:schemeClr val="accent5">
                <a:lumMod val="75000"/>
              </a:schemeClr>
            </a:solidFill>
            <a:miter lim="800000"/>
          </a:ln>
          <a:effectLst/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800" b="1" i="1" dirty="0">
                <a:solidFill>
                  <a:srgbClr val="FFFFFF"/>
                </a:solidFill>
                <a:latin typeface="Times New Roman" panose="02020603050405020304" charset="0"/>
              </a:rPr>
              <a:t>b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454400" y="3352800"/>
            <a:ext cx="508000" cy="609600"/>
          </a:xfrm>
          <a:prstGeom prst="rect">
            <a:avLst/>
          </a:prstGeom>
          <a:solidFill>
            <a:srgbClr val="FF99CC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265" b="1">
                <a:solidFill>
                  <a:srgbClr val="FFFFFF"/>
                </a:solidFill>
                <a:latin typeface="Times New Roman" panose="02020603050405020304" charset="0"/>
              </a:rPr>
              <a:t>c</a:t>
            </a:r>
          </a:p>
        </p:txBody>
      </p:sp>
      <p:sp>
        <p:nvSpPr>
          <p:cNvPr id="3" name="Oval 3"/>
          <p:cNvSpPr>
            <a:spLocks noChangeArrowheads="1"/>
          </p:cNvSpPr>
          <p:nvPr/>
        </p:nvSpPr>
        <p:spPr bwMode="auto">
          <a:xfrm>
            <a:off x="8120777" y="3240356"/>
            <a:ext cx="812800" cy="812800"/>
          </a:xfrm>
          <a:prstGeom prst="ellipse">
            <a:avLst/>
          </a:prstGeom>
          <a:solidFill>
            <a:schemeClr val="accent5"/>
          </a:solidFill>
          <a:ln w="9525">
            <a:solidFill>
              <a:schemeClr val="accent5">
                <a:lumMod val="75000"/>
              </a:schemeClr>
            </a:solidFill>
            <a:miter lim="800000"/>
          </a:ln>
          <a:effectLst/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800" b="1" i="1" dirty="0">
                <a:solidFill>
                  <a:srgbClr val="FFFFFF"/>
                </a:solidFill>
                <a:latin typeface="Times New Roman" panose="02020603050405020304" charset="0"/>
              </a:rPr>
              <a:t>b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743200" y="3251200"/>
            <a:ext cx="609600" cy="812800"/>
          </a:xfrm>
          <a:prstGeom prst="rect">
            <a:avLst/>
          </a:prstGeom>
          <a:solidFill>
            <a:srgbClr val="6699FF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800" b="1" i="1" dirty="0">
                <a:solidFill>
                  <a:srgbClr val="FFFFFF"/>
                </a:solidFill>
                <a:latin typeface="Times New Roman" panose="02020603050405020304" charset="0"/>
              </a:rPr>
              <a:t>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133600" y="2438400"/>
            <a:ext cx="8144933" cy="3556000"/>
            <a:chOff x="912" y="1056"/>
            <a:chExt cx="3848" cy="1680"/>
          </a:xfrm>
          <a:solidFill>
            <a:schemeClr val="tx2">
              <a:lumMod val="40000"/>
              <a:lumOff val="60000"/>
            </a:schemeClr>
          </a:solidFill>
        </p:grpSpPr>
        <p:grpSp>
          <p:nvGrpSpPr>
            <p:cNvPr id="7" name="Group 7"/>
            <p:cNvGrpSpPr/>
            <p:nvPr/>
          </p:nvGrpSpPr>
          <p:grpSpPr>
            <a:xfrm>
              <a:off x="2352" y="1056"/>
              <a:ext cx="864" cy="1391"/>
              <a:chOff x="2352" y="1056"/>
              <a:chExt cx="864" cy="1391"/>
            </a:xfrm>
            <a:grpFill/>
          </p:grpSpPr>
          <p:sp>
            <p:nvSpPr>
              <p:cNvPr id="18" name="AutoShape 8"/>
              <p:cNvSpPr>
                <a:spLocks noChangeArrowheads="1"/>
              </p:cNvSpPr>
              <p:nvPr/>
            </p:nvSpPr>
            <p:spPr bwMode="auto">
              <a:xfrm rot="10789515">
                <a:off x="2735" y="1103"/>
                <a:ext cx="145" cy="1344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AutoShape 9"/>
              <p:cNvSpPr>
                <a:spLocks noChangeArrowheads="1"/>
              </p:cNvSpPr>
              <p:nvPr/>
            </p:nvSpPr>
            <p:spPr bwMode="auto">
              <a:xfrm>
                <a:off x="2352" y="1056"/>
                <a:ext cx="864" cy="528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Line 10"/>
              <p:cNvSpPr>
                <a:spLocks noChangeShapeType="1"/>
              </p:cNvSpPr>
              <p:nvPr/>
            </p:nvSpPr>
            <p:spPr bwMode="auto">
              <a:xfrm flipH="1" flipV="1">
                <a:off x="2811" y="1113"/>
                <a:ext cx="0" cy="1056"/>
              </a:xfrm>
              <a:prstGeom prst="line">
                <a:avLst/>
              </a:prstGeom>
              <a:grpFill/>
              <a:ln w="38100">
                <a:solidFill>
                  <a:srgbClr val="FF0000"/>
                </a:solidFill>
                <a:round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8" name="AutoShape 11"/>
            <p:cNvSpPr>
              <a:spLocks noChangeArrowheads="1"/>
            </p:cNvSpPr>
            <p:nvPr/>
          </p:nvSpPr>
          <p:spPr bwMode="auto">
            <a:xfrm>
              <a:off x="2688" y="2160"/>
              <a:ext cx="240" cy="28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9" name="AutoShape 12"/>
            <p:cNvSpPr>
              <a:spLocks noChangeArrowheads="1"/>
            </p:cNvSpPr>
            <p:nvPr/>
          </p:nvSpPr>
          <p:spPr bwMode="auto">
            <a:xfrm>
              <a:off x="1401" y="1776"/>
              <a:ext cx="240" cy="432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" name="AutoShape 13"/>
            <p:cNvSpPr>
              <a:spLocks noChangeArrowheads="1"/>
            </p:cNvSpPr>
            <p:nvPr/>
          </p:nvSpPr>
          <p:spPr bwMode="auto">
            <a:xfrm>
              <a:off x="3963" y="1776"/>
              <a:ext cx="240" cy="432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1" name="AutoShape 14"/>
            <p:cNvSpPr>
              <a:spLocks noChangeArrowheads="1"/>
            </p:cNvSpPr>
            <p:nvPr/>
          </p:nvSpPr>
          <p:spPr bwMode="auto">
            <a:xfrm>
              <a:off x="3464" y="1751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1383" y="2115"/>
              <a:ext cx="2880" cy="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3" name="AutoShape 16"/>
            <p:cNvSpPr>
              <a:spLocks noChangeArrowheads="1"/>
            </p:cNvSpPr>
            <p:nvPr/>
          </p:nvSpPr>
          <p:spPr bwMode="auto">
            <a:xfrm rot="10800000">
              <a:off x="1104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4" name="AutoShape 17"/>
            <p:cNvSpPr>
              <a:spLocks noChangeArrowheads="1"/>
            </p:cNvSpPr>
            <p:nvPr/>
          </p:nvSpPr>
          <p:spPr bwMode="auto">
            <a:xfrm rot="10800000">
              <a:off x="3360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5" name="Rectangle 18"/>
            <p:cNvSpPr>
              <a:spLocks noChangeArrowheads="1"/>
            </p:cNvSpPr>
            <p:nvPr/>
          </p:nvSpPr>
          <p:spPr bwMode="auto">
            <a:xfrm>
              <a:off x="1536" y="2448"/>
              <a:ext cx="2496" cy="14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2736" y="2112"/>
              <a:ext cx="144" cy="144"/>
            </a:xfrm>
            <a:prstGeom prst="ellipse">
              <a:avLst/>
            </a:prstGeom>
            <a:grpFill/>
            <a:ln w="9525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7" name="AutoShape 20"/>
            <p:cNvSpPr>
              <a:spLocks noChangeArrowheads="1"/>
            </p:cNvSpPr>
            <p:nvPr/>
          </p:nvSpPr>
          <p:spPr bwMode="auto">
            <a:xfrm>
              <a:off x="912" y="1770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3454400" y="3556000"/>
            <a:ext cx="508000" cy="609600"/>
          </a:xfrm>
          <a:prstGeom prst="rect">
            <a:avLst/>
          </a:prstGeom>
          <a:solidFill>
            <a:srgbClr val="FF99CC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265" b="1">
                <a:solidFill>
                  <a:srgbClr val="FFFFFF"/>
                </a:solidFill>
                <a:latin typeface="Times New Roman" panose="02020603050405020304" charset="0"/>
              </a:rPr>
              <a:t>c</a:t>
            </a:r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auto">
          <a:xfrm>
            <a:off x="2736850" y="3449758"/>
            <a:ext cx="609600" cy="812800"/>
          </a:xfrm>
          <a:prstGeom prst="rect">
            <a:avLst/>
          </a:prstGeom>
          <a:solidFill>
            <a:srgbClr val="6699FF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800" b="1" i="1" dirty="0">
                <a:solidFill>
                  <a:srgbClr val="FFFFFF"/>
                </a:solidFill>
                <a:latin typeface="Times New Roman" panose="02020603050405020304" charset="0"/>
              </a:rPr>
              <a:t>a</a:t>
            </a:r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8117659" y="2873956"/>
            <a:ext cx="812800" cy="812800"/>
          </a:xfrm>
          <a:prstGeom prst="ellipse">
            <a:avLst/>
          </a:prstGeom>
          <a:solidFill>
            <a:schemeClr val="accent5"/>
          </a:solidFill>
          <a:ln w="9525">
            <a:solidFill>
              <a:schemeClr val="accent5">
                <a:lumMod val="75000"/>
              </a:schemeClr>
            </a:solidFill>
            <a:miter lim="800000"/>
          </a:ln>
          <a:effectLst/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800" b="1" i="1" dirty="0">
                <a:solidFill>
                  <a:srgbClr val="FFFFFF"/>
                </a:solidFill>
                <a:latin typeface="Times New Roman" panose="02020603050405020304" charset="0"/>
              </a:rPr>
              <a:t>b</a:t>
            </a: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9042400" y="2946400"/>
            <a:ext cx="508000" cy="609600"/>
          </a:xfrm>
          <a:prstGeom prst="rect">
            <a:avLst/>
          </a:prstGeom>
          <a:solidFill>
            <a:srgbClr val="FF99CC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265" b="1">
                <a:solidFill>
                  <a:srgbClr val="FFFFFF"/>
                </a:solidFill>
                <a:latin typeface="Times New Roman" panose="02020603050405020304" charset="0"/>
              </a:rPr>
              <a:t>c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2133600" y="2438400"/>
            <a:ext cx="8144933" cy="3556000"/>
            <a:chOff x="912" y="1056"/>
            <a:chExt cx="3848" cy="1680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26" name="AutoShape 26"/>
            <p:cNvSpPr>
              <a:spLocks noChangeArrowheads="1"/>
            </p:cNvSpPr>
            <p:nvPr/>
          </p:nvSpPr>
          <p:spPr bwMode="auto">
            <a:xfrm rot="10789515">
              <a:off x="2735" y="1103"/>
              <a:ext cx="145" cy="13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7" name="AutoShape 27"/>
            <p:cNvSpPr>
              <a:spLocks noChangeArrowheads="1"/>
            </p:cNvSpPr>
            <p:nvPr/>
          </p:nvSpPr>
          <p:spPr bwMode="auto">
            <a:xfrm>
              <a:off x="2352" y="1056"/>
              <a:ext cx="864" cy="528"/>
            </a:xfrm>
            <a:custGeom>
              <a:avLst/>
              <a:gdLst>
                <a:gd name="G0" fmla="+- 540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400"/>
                <a:gd name="G18" fmla="*/ 540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40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40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700 w 21600"/>
                <a:gd name="T15" fmla="*/ 10800 h 21600"/>
                <a:gd name="T16" fmla="*/ 10800 w 21600"/>
                <a:gd name="T17" fmla="*/ 5400 h 21600"/>
                <a:gd name="T18" fmla="*/ 1890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rot="21240000" flipH="1" flipV="1">
              <a:off x="2742" y="1113"/>
              <a:ext cx="0" cy="1056"/>
            </a:xfrm>
            <a:prstGeom prst="line">
              <a:avLst/>
            </a:prstGeom>
            <a:grpFill/>
            <a:ln w="38100">
              <a:solidFill>
                <a:srgbClr val="FF0000"/>
              </a:solidFill>
              <a:rou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9" name="AutoShape 29"/>
            <p:cNvSpPr>
              <a:spLocks noChangeArrowheads="1"/>
            </p:cNvSpPr>
            <p:nvPr/>
          </p:nvSpPr>
          <p:spPr bwMode="auto">
            <a:xfrm>
              <a:off x="2688" y="2160"/>
              <a:ext cx="240" cy="28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0" name="AutoShape 30"/>
            <p:cNvSpPr>
              <a:spLocks noChangeArrowheads="1"/>
            </p:cNvSpPr>
            <p:nvPr/>
          </p:nvSpPr>
          <p:spPr bwMode="auto">
            <a:xfrm>
              <a:off x="1410" y="1899"/>
              <a:ext cx="240" cy="432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1" name="AutoShape 31"/>
            <p:cNvSpPr>
              <a:spLocks noChangeArrowheads="1"/>
            </p:cNvSpPr>
            <p:nvPr/>
          </p:nvSpPr>
          <p:spPr bwMode="auto">
            <a:xfrm>
              <a:off x="3963" y="1632"/>
              <a:ext cx="240" cy="384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2" name="AutoShape 32"/>
            <p:cNvSpPr>
              <a:spLocks noChangeArrowheads="1"/>
            </p:cNvSpPr>
            <p:nvPr/>
          </p:nvSpPr>
          <p:spPr bwMode="auto">
            <a:xfrm>
              <a:off x="3464" y="1607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3" name="Rectangle 33"/>
            <p:cNvSpPr>
              <a:spLocks noChangeArrowheads="1"/>
            </p:cNvSpPr>
            <p:nvPr/>
          </p:nvSpPr>
          <p:spPr bwMode="auto">
            <a:xfrm rot="21240000">
              <a:off x="1392" y="2112"/>
              <a:ext cx="2880" cy="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4" name="AutoShape 34"/>
            <p:cNvSpPr>
              <a:spLocks noChangeArrowheads="1"/>
            </p:cNvSpPr>
            <p:nvPr/>
          </p:nvSpPr>
          <p:spPr bwMode="auto">
            <a:xfrm rot="10800000">
              <a:off x="1104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5" name="AutoShape 35"/>
            <p:cNvSpPr>
              <a:spLocks noChangeArrowheads="1"/>
            </p:cNvSpPr>
            <p:nvPr/>
          </p:nvSpPr>
          <p:spPr bwMode="auto">
            <a:xfrm rot="10800000">
              <a:off x="3360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6" name="Rectangle 36"/>
            <p:cNvSpPr>
              <a:spLocks noChangeArrowheads="1"/>
            </p:cNvSpPr>
            <p:nvPr/>
          </p:nvSpPr>
          <p:spPr bwMode="auto">
            <a:xfrm>
              <a:off x="1536" y="2448"/>
              <a:ext cx="2496" cy="14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>
              <a:off x="2736" y="2112"/>
              <a:ext cx="144" cy="144"/>
            </a:xfrm>
            <a:prstGeom prst="ellipse">
              <a:avLst/>
            </a:prstGeom>
            <a:grpFill/>
            <a:ln w="9525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8" name="AutoShape 38"/>
            <p:cNvSpPr>
              <a:spLocks noChangeArrowheads="1"/>
            </p:cNvSpPr>
            <p:nvPr/>
          </p:nvSpPr>
          <p:spPr bwMode="auto">
            <a:xfrm>
              <a:off x="912" y="1872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39" name="Rectangle 39"/>
          <p:cNvSpPr>
            <a:spLocks noChangeArrowheads="1"/>
          </p:cNvSpPr>
          <p:nvPr/>
        </p:nvSpPr>
        <p:spPr bwMode="auto">
          <a:xfrm>
            <a:off x="3454400" y="3352800"/>
            <a:ext cx="508000" cy="609600"/>
          </a:xfrm>
          <a:prstGeom prst="rect">
            <a:avLst/>
          </a:prstGeom>
          <a:solidFill>
            <a:srgbClr val="FF99CC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265" b="1" i="1" dirty="0">
                <a:solidFill>
                  <a:srgbClr val="FFFFFF"/>
                </a:solidFill>
                <a:latin typeface="Times New Roman" panose="02020603050405020304" charset="0"/>
              </a:rPr>
              <a:t>c</a:t>
            </a:r>
          </a:p>
        </p:txBody>
      </p:sp>
      <p:sp>
        <p:nvSpPr>
          <p:cNvPr id="40" name="Rectangle 40"/>
          <p:cNvSpPr>
            <a:spLocks noChangeArrowheads="1"/>
          </p:cNvSpPr>
          <p:nvPr/>
        </p:nvSpPr>
        <p:spPr bwMode="auto">
          <a:xfrm>
            <a:off x="2734385" y="3143250"/>
            <a:ext cx="609600" cy="812800"/>
          </a:xfrm>
          <a:prstGeom prst="rect">
            <a:avLst/>
          </a:prstGeom>
          <a:solidFill>
            <a:srgbClr val="6699FF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800" b="1" i="1" dirty="0">
                <a:solidFill>
                  <a:srgbClr val="FFFFFF"/>
                </a:solidFill>
                <a:latin typeface="Times New Roman" panose="02020603050405020304" charset="0"/>
              </a:rPr>
              <a:t>a</a:t>
            </a:r>
          </a:p>
        </p:txBody>
      </p:sp>
      <p:sp>
        <p:nvSpPr>
          <p:cNvPr id="42" name="Rectangle 42"/>
          <p:cNvSpPr>
            <a:spLocks noChangeArrowheads="1"/>
          </p:cNvSpPr>
          <p:nvPr/>
        </p:nvSpPr>
        <p:spPr bwMode="auto">
          <a:xfrm>
            <a:off x="9042400" y="3352800"/>
            <a:ext cx="508000" cy="609600"/>
          </a:xfrm>
          <a:prstGeom prst="rect">
            <a:avLst/>
          </a:prstGeom>
          <a:solidFill>
            <a:srgbClr val="FF99CC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265" b="1" i="1" dirty="0">
                <a:solidFill>
                  <a:srgbClr val="FFFFFF"/>
                </a:solidFill>
                <a:latin typeface="Times New Roman" panose="02020603050405020304" charset="0"/>
              </a:rPr>
              <a:t>c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2133600" y="2438400"/>
            <a:ext cx="8144933" cy="3556000"/>
            <a:chOff x="912" y="1056"/>
            <a:chExt cx="3848" cy="1680"/>
          </a:xfrm>
          <a:solidFill>
            <a:schemeClr val="tx2">
              <a:lumMod val="40000"/>
              <a:lumOff val="60000"/>
            </a:schemeClr>
          </a:solidFill>
        </p:grpSpPr>
        <p:grpSp>
          <p:nvGrpSpPr>
            <p:cNvPr id="44" name="Group 44"/>
            <p:cNvGrpSpPr/>
            <p:nvPr/>
          </p:nvGrpSpPr>
          <p:grpSpPr>
            <a:xfrm>
              <a:off x="2352" y="1056"/>
              <a:ext cx="864" cy="1391"/>
              <a:chOff x="2352" y="1056"/>
              <a:chExt cx="864" cy="1391"/>
            </a:xfrm>
            <a:grpFill/>
          </p:grpSpPr>
          <p:sp>
            <p:nvSpPr>
              <p:cNvPr id="55" name="AutoShape 45"/>
              <p:cNvSpPr>
                <a:spLocks noChangeArrowheads="1"/>
              </p:cNvSpPr>
              <p:nvPr/>
            </p:nvSpPr>
            <p:spPr bwMode="auto">
              <a:xfrm rot="10789515">
                <a:off x="2735" y="1103"/>
                <a:ext cx="145" cy="1344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AutoShape 46"/>
              <p:cNvSpPr>
                <a:spLocks noChangeArrowheads="1"/>
              </p:cNvSpPr>
              <p:nvPr/>
            </p:nvSpPr>
            <p:spPr bwMode="auto">
              <a:xfrm>
                <a:off x="2352" y="1056"/>
                <a:ext cx="864" cy="528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Line 47"/>
              <p:cNvSpPr>
                <a:spLocks noChangeShapeType="1"/>
              </p:cNvSpPr>
              <p:nvPr/>
            </p:nvSpPr>
            <p:spPr bwMode="auto">
              <a:xfrm flipH="1" flipV="1">
                <a:off x="2811" y="1113"/>
                <a:ext cx="0" cy="1056"/>
              </a:xfrm>
              <a:prstGeom prst="line">
                <a:avLst/>
              </a:prstGeom>
              <a:grpFill/>
              <a:ln w="38100">
                <a:solidFill>
                  <a:srgbClr val="FF0000"/>
                </a:solidFill>
                <a:round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5" name="AutoShape 48"/>
            <p:cNvSpPr>
              <a:spLocks noChangeArrowheads="1"/>
            </p:cNvSpPr>
            <p:nvPr/>
          </p:nvSpPr>
          <p:spPr bwMode="auto">
            <a:xfrm>
              <a:off x="2688" y="2160"/>
              <a:ext cx="240" cy="28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46" name="AutoShape 49"/>
            <p:cNvSpPr>
              <a:spLocks noChangeArrowheads="1"/>
            </p:cNvSpPr>
            <p:nvPr/>
          </p:nvSpPr>
          <p:spPr bwMode="auto">
            <a:xfrm>
              <a:off x="1401" y="1776"/>
              <a:ext cx="240" cy="432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47" name="AutoShape 50"/>
            <p:cNvSpPr>
              <a:spLocks noChangeArrowheads="1"/>
            </p:cNvSpPr>
            <p:nvPr/>
          </p:nvSpPr>
          <p:spPr bwMode="auto">
            <a:xfrm>
              <a:off x="3963" y="1776"/>
              <a:ext cx="240" cy="432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48" name="AutoShape 51"/>
            <p:cNvSpPr>
              <a:spLocks noChangeArrowheads="1"/>
            </p:cNvSpPr>
            <p:nvPr/>
          </p:nvSpPr>
          <p:spPr bwMode="auto">
            <a:xfrm>
              <a:off x="3464" y="1751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49" name="Rectangle 52"/>
            <p:cNvSpPr>
              <a:spLocks noChangeArrowheads="1"/>
            </p:cNvSpPr>
            <p:nvPr/>
          </p:nvSpPr>
          <p:spPr bwMode="auto">
            <a:xfrm>
              <a:off x="1383" y="2115"/>
              <a:ext cx="2880" cy="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50" name="AutoShape 53"/>
            <p:cNvSpPr>
              <a:spLocks noChangeArrowheads="1"/>
            </p:cNvSpPr>
            <p:nvPr/>
          </p:nvSpPr>
          <p:spPr bwMode="auto">
            <a:xfrm rot="10800000">
              <a:off x="1104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51" name="AutoShape 54"/>
            <p:cNvSpPr>
              <a:spLocks noChangeArrowheads="1"/>
            </p:cNvSpPr>
            <p:nvPr/>
          </p:nvSpPr>
          <p:spPr bwMode="auto">
            <a:xfrm rot="10800000">
              <a:off x="3360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52" name="Rectangle 55"/>
            <p:cNvSpPr>
              <a:spLocks noChangeArrowheads="1"/>
            </p:cNvSpPr>
            <p:nvPr/>
          </p:nvSpPr>
          <p:spPr bwMode="auto">
            <a:xfrm>
              <a:off x="1536" y="2448"/>
              <a:ext cx="2496" cy="14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53" name="Oval 56"/>
            <p:cNvSpPr>
              <a:spLocks noChangeArrowheads="1"/>
            </p:cNvSpPr>
            <p:nvPr/>
          </p:nvSpPr>
          <p:spPr bwMode="auto">
            <a:xfrm>
              <a:off x="2736" y="2112"/>
              <a:ext cx="144" cy="144"/>
            </a:xfrm>
            <a:prstGeom prst="ellipse">
              <a:avLst/>
            </a:prstGeom>
            <a:grpFill/>
            <a:ln w="9525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54" name="AutoShape 57"/>
            <p:cNvSpPr>
              <a:spLocks noChangeArrowheads="1"/>
            </p:cNvSpPr>
            <p:nvPr/>
          </p:nvSpPr>
          <p:spPr bwMode="auto">
            <a:xfrm>
              <a:off x="912" y="1770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8942288" y="932723"/>
            <a:ext cx="986167" cy="7219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735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a=b</a:t>
            </a:r>
            <a:endParaRPr lang="zh-CN" altLang="en-US" sz="3735" i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496267" y="1851975"/>
            <a:ext cx="2060179" cy="7219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735" i="1" dirty="0" err="1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a+c</a:t>
            </a:r>
            <a:r>
              <a:rPr lang="en-US" altLang="zh-CN" sz="3735" i="1" dirty="0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735" i="1" dirty="0" err="1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b+c</a:t>
            </a:r>
            <a:endParaRPr lang="zh-CN" altLang="en-US" sz="3735" i="1" dirty="0">
              <a:solidFill>
                <a:srgbClr val="00B05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103444" y="836712"/>
            <a:ext cx="4704524" cy="6661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735" dirty="0">
                <a:latin typeface="黑体" panose="02010609060101010101" pitchFamily="49" charset="-122"/>
                <a:ea typeface="黑体" panose="02010609060101010101" pitchFamily="49" charset="-122"/>
              </a:rPr>
              <a:t>探究等式的基本性质</a:t>
            </a:r>
            <a:r>
              <a:rPr lang="en-US" altLang="zh-CN" sz="3735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103444" y="1700808"/>
            <a:ext cx="2049780" cy="633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935">
                <a:latin typeface="+mn-ea"/>
              </a:rPr>
              <a:t>观察规律：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7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5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9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xit" presetSubtype="0" fill="hold" grpId="1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6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8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4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5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1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ldLvl="0" animBg="1"/>
      <p:bldP spid="2" grpId="1" bldLvl="0" animBg="1"/>
      <p:bldP spid="2" grpId="2" bldLvl="0" animBg="1"/>
      <p:bldP spid="3" grpId="3" bldLvl="0" animBg="1"/>
      <p:bldP spid="4" grpId="4" bldLvl="0" animBg="1"/>
      <p:bldP spid="21" grpId="5" bldLvl="0" animBg="1"/>
      <p:bldP spid="21" grpId="6" bldLvl="0" animBg="1"/>
      <p:bldP spid="22" grpId="7" bldLvl="0" animBg="1"/>
      <p:bldP spid="22" grpId="8" bldLvl="0" animBg="1"/>
      <p:bldP spid="23" grpId="9" bldLvl="0" animBg="1"/>
      <p:bldP spid="23" grpId="10" bldLvl="0" animBg="1"/>
      <p:bldP spid="24" grpId="11" bldLvl="0" animBg="1"/>
      <p:bldP spid="24" grpId="12" bldLvl="0" animBg="1"/>
      <p:bldP spid="39" grpId="13" bldLvl="0" animBg="1"/>
      <p:bldP spid="40" grpId="14" bldLvl="0" animBg="1"/>
      <p:bldP spid="42" grpId="15" bldLvl="0" animBg="1"/>
      <p:bldP spid="61" grpId="16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val 90"/>
          <p:cNvSpPr>
            <a:spLocks noChangeArrowheads="1"/>
          </p:cNvSpPr>
          <p:nvPr/>
        </p:nvSpPr>
        <p:spPr bwMode="auto">
          <a:xfrm>
            <a:off x="8128000" y="3258867"/>
            <a:ext cx="812800" cy="812800"/>
          </a:xfrm>
          <a:prstGeom prst="ellipse">
            <a:avLst/>
          </a:prstGeom>
          <a:solidFill>
            <a:schemeClr val="accent5"/>
          </a:solidFill>
          <a:ln w="9525">
            <a:solidFill>
              <a:schemeClr val="accent5">
                <a:lumMod val="75000"/>
              </a:schemeClr>
            </a:solidFill>
            <a:miter lim="800000"/>
          </a:ln>
          <a:effectLst/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kumimoji="1" lang="zh-CN" altLang="zh-CN" sz="4800" b="1">
              <a:solidFill>
                <a:srgbClr val="FFFFFF"/>
              </a:solidFill>
              <a:latin typeface="Times New Roman" panose="02020603050405020304" charset="0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454400" y="3352800"/>
            <a:ext cx="508000" cy="609600"/>
          </a:xfrm>
          <a:prstGeom prst="rect">
            <a:avLst/>
          </a:prstGeom>
          <a:solidFill>
            <a:srgbClr val="FF99CC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265" b="1" i="1" dirty="0">
                <a:solidFill>
                  <a:srgbClr val="FFFFFF"/>
                </a:solidFill>
                <a:latin typeface="Times New Roman" panose="02020603050405020304" charset="0"/>
              </a:rPr>
              <a:t>c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743200" y="3251200"/>
            <a:ext cx="609600" cy="812800"/>
          </a:xfrm>
          <a:prstGeom prst="rect">
            <a:avLst/>
          </a:prstGeom>
          <a:solidFill>
            <a:srgbClr val="6699FF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kumimoji="1" lang="zh-CN" altLang="zh-CN" sz="4800" b="1">
              <a:solidFill>
                <a:srgbClr val="FFFFFF"/>
              </a:solidFill>
              <a:latin typeface="Times New Roman" panose="02020603050405020304" charset="0"/>
            </a:endParaRP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8128000" y="3215555"/>
            <a:ext cx="812800" cy="812800"/>
          </a:xfrm>
          <a:prstGeom prst="ellipse">
            <a:avLst/>
          </a:prstGeom>
          <a:solidFill>
            <a:schemeClr val="accent5"/>
          </a:solidFill>
          <a:ln w="9525">
            <a:solidFill>
              <a:schemeClr val="accent5">
                <a:lumMod val="75000"/>
              </a:schemeClr>
            </a:solidFill>
            <a:miter lim="800000"/>
          </a:ln>
          <a:effectLst/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kumimoji="1" lang="zh-CN" altLang="zh-CN" sz="4800" b="1">
              <a:solidFill>
                <a:srgbClr val="FFFFFF"/>
              </a:solidFill>
              <a:latin typeface="Times New Roman" panose="0202060305040502030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9042400" y="3352800"/>
            <a:ext cx="508000" cy="609600"/>
          </a:xfrm>
          <a:prstGeom prst="rect">
            <a:avLst/>
          </a:prstGeom>
          <a:solidFill>
            <a:srgbClr val="FF99CC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265" b="1" i="1" dirty="0">
                <a:solidFill>
                  <a:srgbClr val="FFFFFF"/>
                </a:solidFill>
                <a:latin typeface="Times New Roman" panose="02020603050405020304" charset="0"/>
              </a:rPr>
              <a:t>c</a:t>
            </a:r>
          </a:p>
        </p:txBody>
      </p:sp>
      <p:grpSp>
        <p:nvGrpSpPr>
          <p:cNvPr id="7" name="Group 9"/>
          <p:cNvGrpSpPr/>
          <p:nvPr/>
        </p:nvGrpSpPr>
        <p:grpSpPr>
          <a:xfrm>
            <a:off x="2133600" y="2438400"/>
            <a:ext cx="8144933" cy="3556000"/>
            <a:chOff x="912" y="1056"/>
            <a:chExt cx="3848" cy="1680"/>
          </a:xfrm>
          <a:solidFill>
            <a:schemeClr val="tx2">
              <a:lumMod val="40000"/>
              <a:lumOff val="60000"/>
            </a:schemeClr>
          </a:solidFill>
        </p:grpSpPr>
        <p:grpSp>
          <p:nvGrpSpPr>
            <p:cNvPr id="8" name="Group 10"/>
            <p:cNvGrpSpPr/>
            <p:nvPr/>
          </p:nvGrpSpPr>
          <p:grpSpPr>
            <a:xfrm>
              <a:off x="2352" y="1056"/>
              <a:ext cx="864" cy="1391"/>
              <a:chOff x="2352" y="1056"/>
              <a:chExt cx="864" cy="1391"/>
            </a:xfrm>
            <a:grpFill/>
          </p:grpSpPr>
          <p:sp>
            <p:nvSpPr>
              <p:cNvPr id="19" name="AutoShape 11"/>
              <p:cNvSpPr>
                <a:spLocks noChangeArrowheads="1"/>
              </p:cNvSpPr>
              <p:nvPr/>
            </p:nvSpPr>
            <p:spPr bwMode="auto">
              <a:xfrm rot="10789515">
                <a:off x="2735" y="1103"/>
                <a:ext cx="145" cy="1344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AutoShape 12"/>
              <p:cNvSpPr>
                <a:spLocks noChangeArrowheads="1"/>
              </p:cNvSpPr>
              <p:nvPr/>
            </p:nvSpPr>
            <p:spPr bwMode="auto">
              <a:xfrm>
                <a:off x="2352" y="1056"/>
                <a:ext cx="864" cy="528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Line 13"/>
              <p:cNvSpPr>
                <a:spLocks noChangeShapeType="1"/>
              </p:cNvSpPr>
              <p:nvPr/>
            </p:nvSpPr>
            <p:spPr bwMode="auto">
              <a:xfrm flipH="1" flipV="1">
                <a:off x="2811" y="1113"/>
                <a:ext cx="0" cy="1056"/>
              </a:xfrm>
              <a:prstGeom prst="line">
                <a:avLst/>
              </a:prstGeom>
              <a:grpFill/>
              <a:ln w="38100">
                <a:solidFill>
                  <a:srgbClr val="FF0000"/>
                </a:solidFill>
                <a:round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9" name="AutoShape 14"/>
            <p:cNvSpPr>
              <a:spLocks noChangeArrowheads="1"/>
            </p:cNvSpPr>
            <p:nvPr/>
          </p:nvSpPr>
          <p:spPr bwMode="auto">
            <a:xfrm>
              <a:off x="2688" y="2160"/>
              <a:ext cx="240" cy="28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" name="AutoShape 15"/>
            <p:cNvSpPr>
              <a:spLocks noChangeArrowheads="1"/>
            </p:cNvSpPr>
            <p:nvPr/>
          </p:nvSpPr>
          <p:spPr bwMode="auto">
            <a:xfrm>
              <a:off x="1401" y="1776"/>
              <a:ext cx="240" cy="432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1" name="AutoShape 16"/>
            <p:cNvSpPr>
              <a:spLocks noChangeArrowheads="1"/>
            </p:cNvSpPr>
            <p:nvPr/>
          </p:nvSpPr>
          <p:spPr bwMode="auto">
            <a:xfrm>
              <a:off x="3963" y="1776"/>
              <a:ext cx="240" cy="432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2" name="AutoShape 17"/>
            <p:cNvSpPr>
              <a:spLocks noChangeArrowheads="1"/>
            </p:cNvSpPr>
            <p:nvPr/>
          </p:nvSpPr>
          <p:spPr bwMode="auto">
            <a:xfrm>
              <a:off x="3464" y="1751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3" name="Rectangle 18"/>
            <p:cNvSpPr>
              <a:spLocks noChangeArrowheads="1"/>
            </p:cNvSpPr>
            <p:nvPr/>
          </p:nvSpPr>
          <p:spPr bwMode="auto">
            <a:xfrm>
              <a:off x="1383" y="2115"/>
              <a:ext cx="2880" cy="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4" name="AutoShape 19"/>
            <p:cNvSpPr>
              <a:spLocks noChangeArrowheads="1"/>
            </p:cNvSpPr>
            <p:nvPr/>
          </p:nvSpPr>
          <p:spPr bwMode="auto">
            <a:xfrm rot="10800000">
              <a:off x="1104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5" name="AutoShape 20"/>
            <p:cNvSpPr>
              <a:spLocks noChangeArrowheads="1"/>
            </p:cNvSpPr>
            <p:nvPr/>
          </p:nvSpPr>
          <p:spPr bwMode="auto">
            <a:xfrm rot="10800000">
              <a:off x="3360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6" name="Rectangle 21"/>
            <p:cNvSpPr>
              <a:spLocks noChangeArrowheads="1"/>
            </p:cNvSpPr>
            <p:nvPr/>
          </p:nvSpPr>
          <p:spPr bwMode="auto">
            <a:xfrm>
              <a:off x="1536" y="2448"/>
              <a:ext cx="2496" cy="14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7" name="Oval 22"/>
            <p:cNvSpPr>
              <a:spLocks noChangeArrowheads="1"/>
            </p:cNvSpPr>
            <p:nvPr/>
          </p:nvSpPr>
          <p:spPr bwMode="auto">
            <a:xfrm>
              <a:off x="2736" y="2112"/>
              <a:ext cx="144" cy="144"/>
            </a:xfrm>
            <a:prstGeom prst="ellipse">
              <a:avLst/>
            </a:prstGeom>
            <a:grpFill/>
            <a:ln w="9525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8" name="AutoShape 23"/>
            <p:cNvSpPr>
              <a:spLocks noChangeArrowheads="1"/>
            </p:cNvSpPr>
            <p:nvPr/>
          </p:nvSpPr>
          <p:spPr bwMode="auto">
            <a:xfrm>
              <a:off x="912" y="1770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22" name="Rectangle 57"/>
          <p:cNvSpPr>
            <a:spLocks noChangeArrowheads="1"/>
          </p:cNvSpPr>
          <p:nvPr/>
        </p:nvSpPr>
        <p:spPr bwMode="auto">
          <a:xfrm>
            <a:off x="2743200" y="2743200"/>
            <a:ext cx="609600" cy="812800"/>
          </a:xfrm>
          <a:prstGeom prst="rect">
            <a:avLst/>
          </a:prstGeom>
          <a:solidFill>
            <a:srgbClr val="6699FF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kumimoji="1" lang="zh-CN" altLang="zh-CN" sz="4800" b="1">
              <a:solidFill>
                <a:srgbClr val="FFFFFF"/>
              </a:solidFill>
              <a:latin typeface="Times New Roman" panose="02020603050405020304" charset="0"/>
            </a:endParaRPr>
          </a:p>
        </p:txBody>
      </p:sp>
      <p:sp>
        <p:nvSpPr>
          <p:cNvPr id="23" name="Oval 58"/>
          <p:cNvSpPr>
            <a:spLocks noChangeArrowheads="1"/>
          </p:cNvSpPr>
          <p:nvPr/>
        </p:nvSpPr>
        <p:spPr bwMode="auto">
          <a:xfrm>
            <a:off x="8145419" y="3605814"/>
            <a:ext cx="812800" cy="812800"/>
          </a:xfrm>
          <a:prstGeom prst="ellipse">
            <a:avLst/>
          </a:prstGeom>
          <a:solidFill>
            <a:schemeClr val="accent5"/>
          </a:solidFill>
          <a:ln w="9525">
            <a:solidFill>
              <a:schemeClr val="accent5">
                <a:lumMod val="75000"/>
              </a:schemeClr>
            </a:solidFill>
            <a:miter lim="800000"/>
          </a:ln>
          <a:effectLst/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kumimoji="1" lang="zh-CN" altLang="zh-CN" sz="4800" b="1">
              <a:solidFill>
                <a:srgbClr val="FFFFFF"/>
              </a:solidFill>
              <a:latin typeface="Times New Roman" panose="02020603050405020304" charset="0"/>
            </a:endParaRPr>
          </a:p>
        </p:txBody>
      </p:sp>
      <p:sp>
        <p:nvSpPr>
          <p:cNvPr id="24" name="Rectangle 59"/>
          <p:cNvSpPr>
            <a:spLocks noChangeArrowheads="1"/>
          </p:cNvSpPr>
          <p:nvPr/>
        </p:nvSpPr>
        <p:spPr bwMode="auto">
          <a:xfrm>
            <a:off x="9042400" y="3759200"/>
            <a:ext cx="508000" cy="609600"/>
          </a:xfrm>
          <a:prstGeom prst="rect">
            <a:avLst/>
          </a:prstGeom>
          <a:solidFill>
            <a:srgbClr val="FF99CC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265" b="1" i="1" dirty="0">
                <a:solidFill>
                  <a:srgbClr val="FFFFFF"/>
                </a:solidFill>
                <a:latin typeface="Times New Roman" panose="02020603050405020304" charset="0"/>
              </a:rPr>
              <a:t>c</a:t>
            </a:r>
          </a:p>
        </p:txBody>
      </p:sp>
      <p:grpSp>
        <p:nvGrpSpPr>
          <p:cNvPr id="25" name="Group 44"/>
          <p:cNvGrpSpPr/>
          <p:nvPr/>
        </p:nvGrpSpPr>
        <p:grpSpPr>
          <a:xfrm>
            <a:off x="2133600" y="2438400"/>
            <a:ext cx="8229600" cy="3556000"/>
            <a:chOff x="912" y="1056"/>
            <a:chExt cx="3888" cy="1680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26" name="AutoShape 45"/>
            <p:cNvSpPr>
              <a:spLocks noChangeArrowheads="1"/>
            </p:cNvSpPr>
            <p:nvPr/>
          </p:nvSpPr>
          <p:spPr bwMode="auto">
            <a:xfrm rot="10789515">
              <a:off x="2735" y="1103"/>
              <a:ext cx="145" cy="13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7" name="AutoShape 46"/>
            <p:cNvSpPr>
              <a:spLocks noChangeArrowheads="1"/>
            </p:cNvSpPr>
            <p:nvPr/>
          </p:nvSpPr>
          <p:spPr bwMode="auto">
            <a:xfrm>
              <a:off x="2352" y="1056"/>
              <a:ext cx="864" cy="528"/>
            </a:xfrm>
            <a:custGeom>
              <a:avLst/>
              <a:gdLst>
                <a:gd name="G0" fmla="+- 540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400"/>
                <a:gd name="G18" fmla="*/ 540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40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40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700 w 21600"/>
                <a:gd name="T15" fmla="*/ 10800 h 21600"/>
                <a:gd name="T16" fmla="*/ 10800 w 21600"/>
                <a:gd name="T17" fmla="*/ 5400 h 21600"/>
                <a:gd name="T18" fmla="*/ 1890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8" name="Line 47"/>
            <p:cNvSpPr>
              <a:spLocks noChangeShapeType="1"/>
            </p:cNvSpPr>
            <p:nvPr/>
          </p:nvSpPr>
          <p:spPr bwMode="auto">
            <a:xfrm rot="600000" flipH="1" flipV="1">
              <a:off x="2928" y="1104"/>
              <a:ext cx="0" cy="1056"/>
            </a:xfrm>
            <a:prstGeom prst="line">
              <a:avLst/>
            </a:prstGeom>
            <a:grpFill/>
            <a:ln w="38100">
              <a:solidFill>
                <a:srgbClr val="FF0000"/>
              </a:solidFill>
              <a:rou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9" name="AutoShape 48"/>
            <p:cNvSpPr>
              <a:spLocks noChangeArrowheads="1"/>
            </p:cNvSpPr>
            <p:nvPr/>
          </p:nvSpPr>
          <p:spPr bwMode="auto">
            <a:xfrm>
              <a:off x="1413" y="1536"/>
              <a:ext cx="240" cy="432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0" name="AutoShape 49"/>
            <p:cNvSpPr>
              <a:spLocks noChangeArrowheads="1"/>
            </p:cNvSpPr>
            <p:nvPr/>
          </p:nvSpPr>
          <p:spPr bwMode="auto">
            <a:xfrm>
              <a:off x="4002" y="1968"/>
              <a:ext cx="240" cy="432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1" name="AutoShape 50"/>
            <p:cNvSpPr>
              <a:spLocks noChangeArrowheads="1"/>
            </p:cNvSpPr>
            <p:nvPr/>
          </p:nvSpPr>
          <p:spPr bwMode="auto">
            <a:xfrm>
              <a:off x="3504" y="1968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2" name="Rectangle 51"/>
            <p:cNvSpPr>
              <a:spLocks noChangeArrowheads="1"/>
            </p:cNvSpPr>
            <p:nvPr/>
          </p:nvSpPr>
          <p:spPr bwMode="auto">
            <a:xfrm rot="600000">
              <a:off x="1392" y="2112"/>
              <a:ext cx="2880" cy="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3" name="AutoShape 52"/>
            <p:cNvSpPr>
              <a:spLocks noChangeArrowheads="1"/>
            </p:cNvSpPr>
            <p:nvPr/>
          </p:nvSpPr>
          <p:spPr bwMode="auto">
            <a:xfrm rot="10800000">
              <a:off x="1104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4" name="AutoShape 53"/>
            <p:cNvSpPr>
              <a:spLocks noChangeArrowheads="1"/>
            </p:cNvSpPr>
            <p:nvPr/>
          </p:nvSpPr>
          <p:spPr bwMode="auto">
            <a:xfrm rot="10800000">
              <a:off x="3360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5" name="Rectangle 54"/>
            <p:cNvSpPr>
              <a:spLocks noChangeArrowheads="1"/>
            </p:cNvSpPr>
            <p:nvPr/>
          </p:nvSpPr>
          <p:spPr bwMode="auto">
            <a:xfrm>
              <a:off x="1536" y="2448"/>
              <a:ext cx="2496" cy="14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6" name="Oval 55"/>
            <p:cNvSpPr>
              <a:spLocks noChangeArrowheads="1"/>
            </p:cNvSpPr>
            <p:nvPr/>
          </p:nvSpPr>
          <p:spPr bwMode="auto">
            <a:xfrm>
              <a:off x="2736" y="2112"/>
              <a:ext cx="144" cy="144"/>
            </a:xfrm>
            <a:prstGeom prst="ellipse">
              <a:avLst/>
            </a:prstGeom>
            <a:grpFill/>
            <a:ln w="9525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7" name="AutoShape 56"/>
            <p:cNvSpPr>
              <a:spLocks noChangeArrowheads="1"/>
            </p:cNvSpPr>
            <p:nvPr/>
          </p:nvSpPr>
          <p:spPr bwMode="auto">
            <a:xfrm>
              <a:off x="912" y="1536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44" name="Rectangle 91"/>
          <p:cNvSpPr>
            <a:spLocks noChangeArrowheads="1"/>
          </p:cNvSpPr>
          <p:nvPr/>
        </p:nvSpPr>
        <p:spPr bwMode="auto">
          <a:xfrm>
            <a:off x="2743200" y="3251200"/>
            <a:ext cx="609600" cy="812800"/>
          </a:xfrm>
          <a:prstGeom prst="rect">
            <a:avLst/>
          </a:prstGeom>
          <a:solidFill>
            <a:srgbClr val="6699FF"/>
          </a:solidFill>
          <a:ln w="9525">
            <a:solidFill>
              <a:srgbClr val="008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kumimoji="1" lang="zh-CN" altLang="zh-CN" sz="4800" b="1">
              <a:solidFill>
                <a:srgbClr val="FFFFFF"/>
              </a:solidFill>
              <a:latin typeface="Times New Roman" panose="02020603050405020304" charset="0"/>
            </a:endParaRPr>
          </a:p>
        </p:txBody>
      </p:sp>
      <p:grpSp>
        <p:nvGrpSpPr>
          <p:cNvPr id="46" name="Group 75"/>
          <p:cNvGrpSpPr/>
          <p:nvPr/>
        </p:nvGrpSpPr>
        <p:grpSpPr>
          <a:xfrm>
            <a:off x="2133600" y="2438400"/>
            <a:ext cx="8144933" cy="3556000"/>
            <a:chOff x="912" y="1056"/>
            <a:chExt cx="3848" cy="1680"/>
          </a:xfrm>
          <a:solidFill>
            <a:schemeClr val="tx2">
              <a:lumMod val="40000"/>
              <a:lumOff val="60000"/>
            </a:schemeClr>
          </a:solidFill>
        </p:grpSpPr>
        <p:grpSp>
          <p:nvGrpSpPr>
            <p:cNvPr id="47" name="Group 76"/>
            <p:cNvGrpSpPr/>
            <p:nvPr/>
          </p:nvGrpSpPr>
          <p:grpSpPr>
            <a:xfrm>
              <a:off x="2352" y="1056"/>
              <a:ext cx="864" cy="1391"/>
              <a:chOff x="2352" y="1056"/>
              <a:chExt cx="864" cy="1391"/>
            </a:xfrm>
            <a:grpFill/>
          </p:grpSpPr>
          <p:sp>
            <p:nvSpPr>
              <p:cNvPr id="58" name="AutoShape 77"/>
              <p:cNvSpPr>
                <a:spLocks noChangeArrowheads="1"/>
              </p:cNvSpPr>
              <p:nvPr/>
            </p:nvSpPr>
            <p:spPr bwMode="auto">
              <a:xfrm rot="10789515">
                <a:off x="2735" y="1103"/>
                <a:ext cx="145" cy="1344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AutoShape 78"/>
              <p:cNvSpPr>
                <a:spLocks noChangeArrowheads="1"/>
              </p:cNvSpPr>
              <p:nvPr/>
            </p:nvSpPr>
            <p:spPr bwMode="auto">
              <a:xfrm>
                <a:off x="2352" y="1056"/>
                <a:ext cx="864" cy="528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Line 79"/>
              <p:cNvSpPr>
                <a:spLocks noChangeShapeType="1"/>
              </p:cNvSpPr>
              <p:nvPr/>
            </p:nvSpPr>
            <p:spPr bwMode="auto">
              <a:xfrm flipH="1" flipV="1">
                <a:off x="2811" y="1113"/>
                <a:ext cx="0" cy="1056"/>
              </a:xfrm>
              <a:prstGeom prst="line">
                <a:avLst/>
              </a:prstGeom>
              <a:grpFill/>
              <a:ln w="38100">
                <a:solidFill>
                  <a:srgbClr val="FF0000"/>
                </a:solidFill>
                <a:round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8" name="AutoShape 80"/>
            <p:cNvSpPr>
              <a:spLocks noChangeArrowheads="1"/>
            </p:cNvSpPr>
            <p:nvPr/>
          </p:nvSpPr>
          <p:spPr bwMode="auto">
            <a:xfrm>
              <a:off x="2688" y="2160"/>
              <a:ext cx="240" cy="28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49" name="AutoShape 81"/>
            <p:cNvSpPr>
              <a:spLocks noChangeArrowheads="1"/>
            </p:cNvSpPr>
            <p:nvPr/>
          </p:nvSpPr>
          <p:spPr bwMode="auto">
            <a:xfrm>
              <a:off x="1401" y="1776"/>
              <a:ext cx="240" cy="432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50" name="AutoShape 82"/>
            <p:cNvSpPr>
              <a:spLocks noChangeArrowheads="1"/>
            </p:cNvSpPr>
            <p:nvPr/>
          </p:nvSpPr>
          <p:spPr bwMode="auto">
            <a:xfrm>
              <a:off x="3963" y="1776"/>
              <a:ext cx="240" cy="432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51" name="AutoShape 83"/>
            <p:cNvSpPr>
              <a:spLocks noChangeArrowheads="1"/>
            </p:cNvSpPr>
            <p:nvPr/>
          </p:nvSpPr>
          <p:spPr bwMode="auto">
            <a:xfrm>
              <a:off x="3464" y="1751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52" name="Rectangle 84"/>
            <p:cNvSpPr>
              <a:spLocks noChangeArrowheads="1"/>
            </p:cNvSpPr>
            <p:nvPr/>
          </p:nvSpPr>
          <p:spPr bwMode="auto">
            <a:xfrm>
              <a:off x="1383" y="2115"/>
              <a:ext cx="2880" cy="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53" name="AutoShape 85"/>
            <p:cNvSpPr>
              <a:spLocks noChangeArrowheads="1"/>
            </p:cNvSpPr>
            <p:nvPr/>
          </p:nvSpPr>
          <p:spPr bwMode="auto">
            <a:xfrm rot="10800000">
              <a:off x="1104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54" name="AutoShape 86"/>
            <p:cNvSpPr>
              <a:spLocks noChangeArrowheads="1"/>
            </p:cNvSpPr>
            <p:nvPr/>
          </p:nvSpPr>
          <p:spPr bwMode="auto">
            <a:xfrm rot="10800000">
              <a:off x="3360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55" name="Rectangle 87"/>
            <p:cNvSpPr>
              <a:spLocks noChangeArrowheads="1"/>
            </p:cNvSpPr>
            <p:nvPr/>
          </p:nvSpPr>
          <p:spPr bwMode="auto">
            <a:xfrm>
              <a:off x="1536" y="2448"/>
              <a:ext cx="2496" cy="14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56" name="Oval 88"/>
            <p:cNvSpPr>
              <a:spLocks noChangeArrowheads="1"/>
            </p:cNvSpPr>
            <p:nvPr/>
          </p:nvSpPr>
          <p:spPr bwMode="auto">
            <a:xfrm>
              <a:off x="2736" y="2112"/>
              <a:ext cx="144" cy="144"/>
            </a:xfrm>
            <a:prstGeom prst="ellipse">
              <a:avLst/>
            </a:prstGeom>
            <a:grpFill/>
            <a:ln w="9525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57" name="AutoShape 89"/>
            <p:cNvSpPr>
              <a:spLocks noChangeArrowheads="1"/>
            </p:cNvSpPr>
            <p:nvPr/>
          </p:nvSpPr>
          <p:spPr bwMode="auto">
            <a:xfrm>
              <a:off x="912" y="1770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63" name="圆角矩形标注 62"/>
          <p:cNvSpPr/>
          <p:nvPr/>
        </p:nvSpPr>
        <p:spPr>
          <a:xfrm>
            <a:off x="719403" y="3352800"/>
            <a:ext cx="960107" cy="793063"/>
          </a:xfrm>
          <a:prstGeom prst="wedgeRoundRectCallout">
            <a:avLst>
              <a:gd name="adj1" fmla="val 102978"/>
              <a:gd name="adj2" fmla="val -18210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4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圆角矩形标注 63"/>
          <p:cNvSpPr/>
          <p:nvPr/>
        </p:nvSpPr>
        <p:spPr>
          <a:xfrm>
            <a:off x="10800523" y="3352800"/>
            <a:ext cx="960107" cy="793063"/>
          </a:xfrm>
          <a:prstGeom prst="wedgeRoundRectCallout">
            <a:avLst>
              <a:gd name="adj1" fmla="val -119247"/>
              <a:gd name="adj2" fmla="val -13086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4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942288" y="932723"/>
            <a:ext cx="986167" cy="7219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735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a=b</a:t>
            </a:r>
            <a:endParaRPr lang="zh-CN" altLang="en-US" sz="3735" i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496267" y="1851975"/>
            <a:ext cx="1733167" cy="7219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735" i="1" dirty="0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a-c=b-c</a:t>
            </a:r>
            <a:endParaRPr lang="zh-CN" altLang="en-US" sz="3735" i="1" dirty="0">
              <a:solidFill>
                <a:srgbClr val="00B05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103444" y="836712"/>
            <a:ext cx="4704524" cy="6661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735" dirty="0">
                <a:latin typeface="黑体" panose="02010609060101010101" pitchFamily="49" charset="-122"/>
                <a:ea typeface="黑体" panose="02010609060101010101" pitchFamily="49" charset="-122"/>
              </a:rPr>
              <a:t>探究等式的基本性质</a:t>
            </a:r>
            <a:r>
              <a:rPr lang="en-US" altLang="zh-CN" sz="3735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103444" y="1700808"/>
            <a:ext cx="2049780" cy="633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935">
                <a:latin typeface="+mn-ea"/>
              </a:rPr>
              <a:t>观察规律：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5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9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7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1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xit" presetSubtype="0" fill="hold" grpId="6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" presetClass="exit" presetSubtype="0" fill="hold" grpId="8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1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1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  <p:bldP spid="3" grpId="1" bldLvl="0" animBg="1"/>
      <p:bldP spid="4" grpId="2" bldLvl="0" animBg="1"/>
      <p:bldP spid="5" grpId="3" bldLvl="0" animBg="1"/>
      <p:bldP spid="6" grpId="4" bldLvl="0" animBg="1"/>
      <p:bldP spid="22" grpId="5" bldLvl="0" animBg="1"/>
      <p:bldP spid="22" grpId="6" bldLvl="0" animBg="1"/>
      <p:bldP spid="23" grpId="7" bldLvl="0" animBg="1"/>
      <p:bldP spid="23" grpId="8" bldLvl="0" animBg="1"/>
      <p:bldP spid="24" grpId="9" bldLvl="0" animBg="1"/>
      <p:bldP spid="24" grpId="10" bldLvl="0" animBg="1"/>
      <p:bldP spid="44" grpId="11" bldLvl="0" animBg="1"/>
      <p:bldP spid="63" grpId="12" bldLvl="0" animBg="1"/>
      <p:bldP spid="64" grpId="13" bldLvl="0" animBg="1"/>
      <p:bldP spid="65" grpId="14"/>
      <p:bldP spid="66" grpId="1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>
          <a:xfrm>
            <a:off x="972468" y="3528837"/>
            <a:ext cx="9422925" cy="2112235"/>
          </a:xfrm>
          <a:prstGeom prst="roundRect">
            <a:avLst/>
          </a:prstGeom>
          <a:blipFill dpi="0" rotWithShape="1">
            <a:blip r:embed="rId2">
              <a:alphaModFix amt="48000"/>
            </a:blip>
            <a:tile tx="0" ty="0" sx="100000" sy="100000" flip="none" algn="tr"/>
          </a:blip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TextBox 1"/>
          <p:cNvSpPr txBox="1"/>
          <p:nvPr/>
        </p:nvSpPr>
        <p:spPr>
          <a:xfrm>
            <a:off x="710380" y="496352"/>
            <a:ext cx="3936437" cy="6661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735">
                <a:latin typeface="黑体" panose="02010609060101010101" pitchFamily="49" charset="-122"/>
                <a:ea typeface="黑体" panose="02010609060101010101" pitchFamily="49" charset="-122"/>
              </a:rPr>
              <a:t>等式的基本性质</a:t>
            </a:r>
            <a:endParaRPr lang="en-US" altLang="zh-CN" sz="3735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201782" y="3914225"/>
            <a:ext cx="8964295" cy="1341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0" fontAlgn="base">
              <a:lnSpc>
                <a:spcPct val="150000"/>
              </a:lnSpc>
              <a:spcBef>
                <a:spcPts val="0"/>
              </a:spcBef>
              <a:spcAft>
                <a:spcPct val="0"/>
              </a:spcAft>
            </a:pPr>
            <a:r>
              <a:rPr lang="zh-CN" altLang="en-US" sz="2935" dirty="0">
                <a:latin typeface="黑体" panose="02010609060101010101" pitchFamily="49" charset="-122"/>
                <a:ea typeface="黑体" panose="02010609060101010101" pitchFamily="49" charset="-122"/>
              </a:rPr>
              <a:t>等式两边都</a:t>
            </a:r>
            <a:r>
              <a:rPr lang="zh-CN" altLang="en-US" sz="2935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加上（或都减去）</a:t>
            </a:r>
            <a:r>
              <a:rPr lang="zh-CN" altLang="en-US" sz="2935" dirty="0">
                <a:latin typeface="黑体" panose="02010609060101010101" pitchFamily="49" charset="-122"/>
                <a:ea typeface="黑体" panose="02010609060101010101" pitchFamily="49" charset="-122"/>
              </a:rPr>
              <a:t>同一个数或同一个整式，所得结果仍是等式</a:t>
            </a:r>
            <a:endParaRPr lang="en-US" altLang="zh-CN" sz="29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710565" y="2623820"/>
            <a:ext cx="338391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935" b="1">
                <a:solidFill>
                  <a:schemeClr val="accent3">
                    <a:lumMod val="75000"/>
                  </a:schemeClr>
                </a:solidFill>
                <a:latin typeface="+mn-ea"/>
              </a:rPr>
              <a:t>等式的基本性质</a:t>
            </a:r>
            <a:r>
              <a:rPr lang="en-US" altLang="zh-CN" sz="2935" b="1">
                <a:solidFill>
                  <a:schemeClr val="accent3">
                    <a:lumMod val="75000"/>
                  </a:schemeClr>
                </a:solidFill>
                <a:latin typeface="+mn-ea"/>
              </a:rPr>
              <a:t>1</a:t>
            </a:r>
            <a:r>
              <a:rPr lang="zh-CN" altLang="en-US" sz="2935" b="1">
                <a:solidFill>
                  <a:schemeClr val="accent3">
                    <a:lumMod val="75000"/>
                  </a:schemeClr>
                </a:solidFill>
                <a:latin typeface="+mn-ea"/>
              </a:rPr>
              <a:t>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90560" y="5847256"/>
            <a:ext cx="6040436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935" dirty="0">
                <a:latin typeface="黑体" panose="02010609060101010101" pitchFamily="49" charset="-122"/>
                <a:ea typeface="黑体" panose="02010609060101010101" pitchFamily="49" charset="-122"/>
              </a:rPr>
              <a:t>如果</a:t>
            </a:r>
            <a:r>
              <a:rPr lang="en-US" altLang="zh-CN" sz="2935" i="1" dirty="0">
                <a:solidFill>
                  <a:schemeClr val="bg1"/>
                </a:solidFill>
                <a:highlight>
                  <a:srgbClr val="00808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a=b</a:t>
            </a:r>
            <a:r>
              <a:rPr lang="zh-CN" altLang="en-US" sz="2935" dirty="0">
                <a:latin typeface="黑体" panose="02010609060101010101" pitchFamily="49" charset="-122"/>
                <a:ea typeface="黑体" panose="02010609060101010101" pitchFamily="49" charset="-122"/>
              </a:rPr>
              <a:t>，那么</a:t>
            </a:r>
            <a:r>
              <a:rPr lang="en-US" altLang="zh-CN" sz="3200" i="1" dirty="0" err="1"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a+c</a:t>
            </a:r>
            <a:r>
              <a:rPr lang="en-US" altLang="zh-CN" sz="3200" i="1" dirty="0"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200" i="1" dirty="0" err="1"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b+c</a:t>
            </a:r>
            <a:r>
              <a:rPr lang="zh-CN" altLang="en-US" sz="3200" i="1" dirty="0"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i="1" dirty="0"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a-c=b-c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5646400" y="16493067"/>
            <a:ext cx="0" cy="0"/>
          </a:xfrm>
          <a:prstGeom prst="rect">
            <a:avLst/>
          </a:prstGeom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582930" y="1702435"/>
            <a:ext cx="2536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【归纳生成】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3" grpId="1" bldLvl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ED7A4-29B0-5AE7-5B18-467C1CCC1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5">
            <a:extLst>
              <a:ext uri="{FF2B5EF4-FFF2-40B4-BE49-F238E27FC236}">
                <a16:creationId xmlns:a16="http://schemas.microsoft.com/office/drawing/2014/main" id="{FA77A7F0-5624-3E46-DB84-B0A3E2CF3456}"/>
              </a:ext>
            </a:extLst>
          </p:cNvPr>
          <p:cNvSpPr txBox="1"/>
          <p:nvPr/>
        </p:nvSpPr>
        <p:spPr>
          <a:xfrm>
            <a:off x="1103444" y="836712"/>
            <a:ext cx="4704524" cy="6661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735" dirty="0">
                <a:latin typeface="黑体" panose="02010609060101010101" pitchFamily="49" charset="-122"/>
                <a:ea typeface="黑体" panose="02010609060101010101" pitchFamily="49" charset="-122"/>
              </a:rPr>
              <a:t>探究等式的基本性质</a:t>
            </a:r>
            <a:r>
              <a:rPr lang="en-US" altLang="zh-CN" sz="3735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</a:p>
        </p:txBody>
      </p:sp>
      <p:grpSp>
        <p:nvGrpSpPr>
          <p:cNvPr id="5" name="Group 20">
            <a:extLst>
              <a:ext uri="{FF2B5EF4-FFF2-40B4-BE49-F238E27FC236}">
                <a16:creationId xmlns:a16="http://schemas.microsoft.com/office/drawing/2014/main" id="{7AE18216-B166-2035-D823-48BAA0D9352E}"/>
              </a:ext>
            </a:extLst>
          </p:cNvPr>
          <p:cNvGrpSpPr/>
          <p:nvPr/>
        </p:nvGrpSpPr>
        <p:grpSpPr>
          <a:xfrm>
            <a:off x="1191084" y="2849331"/>
            <a:ext cx="7518400" cy="3251200"/>
            <a:chOff x="912" y="1056"/>
            <a:chExt cx="3888" cy="1680"/>
          </a:xfrm>
          <a:solidFill>
            <a:schemeClr val="tx2">
              <a:lumMod val="40000"/>
              <a:lumOff val="60000"/>
            </a:schemeClr>
          </a:solidFill>
        </p:grpSpPr>
        <p:grpSp>
          <p:nvGrpSpPr>
            <p:cNvPr id="6" name="Group 21">
              <a:extLst>
                <a:ext uri="{FF2B5EF4-FFF2-40B4-BE49-F238E27FC236}">
                  <a16:creationId xmlns:a16="http://schemas.microsoft.com/office/drawing/2014/main" id="{2ACD1712-1E8A-4824-32F0-05166F4BCD5E}"/>
                </a:ext>
              </a:extLst>
            </p:cNvPr>
            <p:cNvGrpSpPr/>
            <p:nvPr/>
          </p:nvGrpSpPr>
          <p:grpSpPr>
            <a:xfrm>
              <a:off x="2352" y="1056"/>
              <a:ext cx="864" cy="1391"/>
              <a:chOff x="2352" y="1056"/>
              <a:chExt cx="864" cy="1391"/>
            </a:xfrm>
            <a:grpFill/>
          </p:grpSpPr>
          <p:sp>
            <p:nvSpPr>
              <p:cNvPr id="17" name="AutoShape 22">
                <a:extLst>
                  <a:ext uri="{FF2B5EF4-FFF2-40B4-BE49-F238E27FC236}">
                    <a16:creationId xmlns:a16="http://schemas.microsoft.com/office/drawing/2014/main" id="{B7264B97-082C-2B08-D498-1DD489A6F2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789515">
                <a:off x="2735" y="1103"/>
                <a:ext cx="145" cy="1344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AutoShape 23">
                <a:extLst>
                  <a:ext uri="{FF2B5EF4-FFF2-40B4-BE49-F238E27FC236}">
                    <a16:creationId xmlns:a16="http://schemas.microsoft.com/office/drawing/2014/main" id="{5460E892-0C97-EC0D-A8BA-8E7B8049A0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1056"/>
                <a:ext cx="864" cy="528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Line 24">
                <a:extLst>
                  <a:ext uri="{FF2B5EF4-FFF2-40B4-BE49-F238E27FC236}">
                    <a16:creationId xmlns:a16="http://schemas.microsoft.com/office/drawing/2014/main" id="{9A024019-74CD-8C19-9066-E03AAEE547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811" y="1113"/>
                <a:ext cx="0" cy="1056"/>
              </a:xfrm>
              <a:prstGeom prst="line">
                <a:avLst/>
              </a:prstGeom>
              <a:grpFill/>
              <a:ln w="38100">
                <a:solidFill>
                  <a:srgbClr val="FF0000"/>
                </a:solidFill>
                <a:round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AutoShape 25">
              <a:extLst>
                <a:ext uri="{FF2B5EF4-FFF2-40B4-BE49-F238E27FC236}">
                  <a16:creationId xmlns:a16="http://schemas.microsoft.com/office/drawing/2014/main" id="{AE7A3B67-C967-AE04-E248-3731819511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2160"/>
              <a:ext cx="240" cy="28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8" name="AutoShape 26">
              <a:extLst>
                <a:ext uri="{FF2B5EF4-FFF2-40B4-BE49-F238E27FC236}">
                  <a16:creationId xmlns:a16="http://schemas.microsoft.com/office/drawing/2014/main" id="{FB1D88C0-239B-CD02-C421-EAFEA13C2D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1" y="1776"/>
              <a:ext cx="240" cy="432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9" name="AutoShape 27">
              <a:extLst>
                <a:ext uri="{FF2B5EF4-FFF2-40B4-BE49-F238E27FC236}">
                  <a16:creationId xmlns:a16="http://schemas.microsoft.com/office/drawing/2014/main" id="{5D391F89-F2D8-4151-1080-38276EA6CE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5" y="1802"/>
              <a:ext cx="240" cy="406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0" name="AutoShape 28">
              <a:extLst>
                <a:ext uri="{FF2B5EF4-FFF2-40B4-BE49-F238E27FC236}">
                  <a16:creationId xmlns:a16="http://schemas.microsoft.com/office/drawing/2014/main" id="{94F9E5F6-0D71-6785-D54E-CD7350F1E7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1776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1" name="Rectangle 29">
              <a:extLst>
                <a:ext uri="{FF2B5EF4-FFF2-40B4-BE49-F238E27FC236}">
                  <a16:creationId xmlns:a16="http://schemas.microsoft.com/office/drawing/2014/main" id="{8C14AF77-4116-CB34-BAD8-4F671BC046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2115"/>
              <a:ext cx="2880" cy="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2" name="AutoShape 30">
              <a:extLst>
                <a:ext uri="{FF2B5EF4-FFF2-40B4-BE49-F238E27FC236}">
                  <a16:creationId xmlns:a16="http://schemas.microsoft.com/office/drawing/2014/main" id="{CC8A10C1-4946-C86A-8A65-ABBA751A52D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104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3" name="AutoShape 31">
              <a:extLst>
                <a:ext uri="{FF2B5EF4-FFF2-40B4-BE49-F238E27FC236}">
                  <a16:creationId xmlns:a16="http://schemas.microsoft.com/office/drawing/2014/main" id="{2F2C2F1C-A1E9-8B76-A9F9-47783C15A79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360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4" name="Rectangle 32">
              <a:extLst>
                <a:ext uri="{FF2B5EF4-FFF2-40B4-BE49-F238E27FC236}">
                  <a16:creationId xmlns:a16="http://schemas.microsoft.com/office/drawing/2014/main" id="{4084EC38-F326-58FC-682D-5F9DC9ABB5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2448"/>
              <a:ext cx="2496" cy="14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5" name="Oval 33">
              <a:extLst>
                <a:ext uri="{FF2B5EF4-FFF2-40B4-BE49-F238E27FC236}">
                  <a16:creationId xmlns:a16="http://schemas.microsoft.com/office/drawing/2014/main" id="{1ED1F0BF-D603-6C48-BA44-BAE4C43DB4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2112"/>
              <a:ext cx="144" cy="144"/>
            </a:xfrm>
            <a:prstGeom prst="ellipse">
              <a:avLst/>
            </a:prstGeom>
            <a:grpFill/>
            <a:ln w="9525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6" name="AutoShape 34">
              <a:extLst>
                <a:ext uri="{FF2B5EF4-FFF2-40B4-BE49-F238E27FC236}">
                  <a16:creationId xmlns:a16="http://schemas.microsoft.com/office/drawing/2014/main" id="{3374E7E1-DD24-35D4-E8E8-2770F108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1770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25" name="Group 37">
            <a:extLst>
              <a:ext uri="{FF2B5EF4-FFF2-40B4-BE49-F238E27FC236}">
                <a16:creationId xmlns:a16="http://schemas.microsoft.com/office/drawing/2014/main" id="{349094DA-F729-3E6D-A607-3C841C3A5C40}"/>
              </a:ext>
            </a:extLst>
          </p:cNvPr>
          <p:cNvGrpSpPr/>
          <p:nvPr/>
        </p:nvGrpSpPr>
        <p:grpSpPr>
          <a:xfrm>
            <a:off x="1562363" y="2849331"/>
            <a:ext cx="6683022" cy="3251200"/>
            <a:chOff x="1104" y="1056"/>
            <a:chExt cx="3456" cy="1680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26" name="AutoShape 38">
              <a:extLst>
                <a:ext uri="{FF2B5EF4-FFF2-40B4-BE49-F238E27FC236}">
                  <a16:creationId xmlns:a16="http://schemas.microsoft.com/office/drawing/2014/main" id="{69FF4C6A-0137-7D1E-40C0-DC493FB8476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789515">
              <a:off x="2735" y="1103"/>
              <a:ext cx="145" cy="13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7" name="AutoShape 39">
              <a:extLst>
                <a:ext uri="{FF2B5EF4-FFF2-40B4-BE49-F238E27FC236}">
                  <a16:creationId xmlns:a16="http://schemas.microsoft.com/office/drawing/2014/main" id="{20570F74-90E8-A6CB-B913-59AF695AEB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1056"/>
              <a:ext cx="864" cy="528"/>
            </a:xfrm>
            <a:custGeom>
              <a:avLst/>
              <a:gdLst>
                <a:gd name="G0" fmla="+- 540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400"/>
                <a:gd name="G18" fmla="*/ 540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40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40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700 w 21600"/>
                <a:gd name="T15" fmla="*/ 10800 h 21600"/>
                <a:gd name="T16" fmla="*/ 10800 w 21600"/>
                <a:gd name="T17" fmla="*/ 5400 h 21600"/>
                <a:gd name="T18" fmla="*/ 1890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9" name="AutoShape 41">
              <a:extLst>
                <a:ext uri="{FF2B5EF4-FFF2-40B4-BE49-F238E27FC236}">
                  <a16:creationId xmlns:a16="http://schemas.microsoft.com/office/drawing/2014/main" id="{9796C4AB-8A2A-D9A6-137E-12CB51CDF1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2160"/>
              <a:ext cx="240" cy="28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0" name="AutoShape 42">
              <a:extLst>
                <a:ext uri="{FF2B5EF4-FFF2-40B4-BE49-F238E27FC236}">
                  <a16:creationId xmlns:a16="http://schemas.microsoft.com/office/drawing/2014/main" id="{5BC779B4-4209-EC43-0F9D-33EEE4A3EB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0" y="1899"/>
              <a:ext cx="240" cy="432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4" name="AutoShape 46">
              <a:extLst>
                <a:ext uri="{FF2B5EF4-FFF2-40B4-BE49-F238E27FC236}">
                  <a16:creationId xmlns:a16="http://schemas.microsoft.com/office/drawing/2014/main" id="{F56461EA-F4D3-64E7-0CD0-2F7B8465D93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104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5" name="AutoShape 47">
              <a:extLst>
                <a:ext uri="{FF2B5EF4-FFF2-40B4-BE49-F238E27FC236}">
                  <a16:creationId xmlns:a16="http://schemas.microsoft.com/office/drawing/2014/main" id="{3456D243-2DEC-6E1C-10E2-7524B917590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360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6" name="Rectangle 48">
              <a:extLst>
                <a:ext uri="{FF2B5EF4-FFF2-40B4-BE49-F238E27FC236}">
                  <a16:creationId xmlns:a16="http://schemas.microsoft.com/office/drawing/2014/main" id="{35662497-AEF0-64D8-65F4-5EEC12DC6F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2448"/>
              <a:ext cx="2496" cy="14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37" name="Oval 49">
              <a:extLst>
                <a:ext uri="{FF2B5EF4-FFF2-40B4-BE49-F238E27FC236}">
                  <a16:creationId xmlns:a16="http://schemas.microsoft.com/office/drawing/2014/main" id="{5365CB72-A082-3457-C85F-66BF85A32B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2112"/>
              <a:ext cx="144" cy="144"/>
            </a:xfrm>
            <a:prstGeom prst="ellipse">
              <a:avLst/>
            </a:prstGeom>
            <a:grpFill/>
            <a:ln w="9525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43" name="Group 56">
            <a:extLst>
              <a:ext uri="{FF2B5EF4-FFF2-40B4-BE49-F238E27FC236}">
                <a16:creationId xmlns:a16="http://schemas.microsoft.com/office/drawing/2014/main" id="{88EC2544-FBC9-C4FA-71FF-695BFEE5DE49}"/>
              </a:ext>
            </a:extLst>
          </p:cNvPr>
          <p:cNvGrpSpPr/>
          <p:nvPr/>
        </p:nvGrpSpPr>
        <p:grpSpPr>
          <a:xfrm>
            <a:off x="1191084" y="2849331"/>
            <a:ext cx="7518400" cy="3251200"/>
            <a:chOff x="912" y="1056"/>
            <a:chExt cx="3888" cy="1680"/>
          </a:xfrm>
          <a:solidFill>
            <a:schemeClr val="tx2">
              <a:lumMod val="40000"/>
              <a:lumOff val="60000"/>
            </a:schemeClr>
          </a:solidFill>
        </p:grpSpPr>
        <p:grpSp>
          <p:nvGrpSpPr>
            <p:cNvPr id="44" name="Group 57">
              <a:extLst>
                <a:ext uri="{FF2B5EF4-FFF2-40B4-BE49-F238E27FC236}">
                  <a16:creationId xmlns:a16="http://schemas.microsoft.com/office/drawing/2014/main" id="{36BF89C3-47CA-3EA8-31AE-6B6A1C6F26B9}"/>
                </a:ext>
              </a:extLst>
            </p:cNvPr>
            <p:cNvGrpSpPr/>
            <p:nvPr/>
          </p:nvGrpSpPr>
          <p:grpSpPr>
            <a:xfrm>
              <a:off x="2352" y="1056"/>
              <a:ext cx="864" cy="1391"/>
              <a:chOff x="2352" y="1056"/>
              <a:chExt cx="864" cy="1391"/>
            </a:xfrm>
            <a:grpFill/>
          </p:grpSpPr>
          <p:sp>
            <p:nvSpPr>
              <p:cNvPr id="55" name="AutoShape 58">
                <a:extLst>
                  <a:ext uri="{FF2B5EF4-FFF2-40B4-BE49-F238E27FC236}">
                    <a16:creationId xmlns:a16="http://schemas.microsoft.com/office/drawing/2014/main" id="{049183F8-D7A5-B7D3-2462-F66CC393B6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789515">
                <a:off x="2735" y="1103"/>
                <a:ext cx="145" cy="1344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AutoShape 59">
                <a:extLst>
                  <a:ext uri="{FF2B5EF4-FFF2-40B4-BE49-F238E27FC236}">
                    <a16:creationId xmlns:a16="http://schemas.microsoft.com/office/drawing/2014/main" id="{30816EF4-6544-782E-F42E-FFB54936B0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1056"/>
                <a:ext cx="864" cy="528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Line 60">
                <a:extLst>
                  <a:ext uri="{FF2B5EF4-FFF2-40B4-BE49-F238E27FC236}">
                    <a16:creationId xmlns:a16="http://schemas.microsoft.com/office/drawing/2014/main" id="{EE73FCE5-CAEB-20B2-DD0E-C2ABF72F47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811" y="1113"/>
                <a:ext cx="0" cy="1056"/>
              </a:xfrm>
              <a:prstGeom prst="line">
                <a:avLst/>
              </a:prstGeom>
              <a:grpFill/>
              <a:ln w="38100">
                <a:solidFill>
                  <a:srgbClr val="FF0000"/>
                </a:solidFill>
                <a:round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5" name="AutoShape 61">
              <a:extLst>
                <a:ext uri="{FF2B5EF4-FFF2-40B4-BE49-F238E27FC236}">
                  <a16:creationId xmlns:a16="http://schemas.microsoft.com/office/drawing/2014/main" id="{5129550C-B623-5F70-FBC5-5EC1999846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2160"/>
              <a:ext cx="240" cy="28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46" name="AutoShape 62">
              <a:extLst>
                <a:ext uri="{FF2B5EF4-FFF2-40B4-BE49-F238E27FC236}">
                  <a16:creationId xmlns:a16="http://schemas.microsoft.com/office/drawing/2014/main" id="{B3A4BD0D-F681-1A79-61C3-AEAA36A91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1" y="1776"/>
              <a:ext cx="240" cy="432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47" name="AutoShape 63">
              <a:extLst>
                <a:ext uri="{FF2B5EF4-FFF2-40B4-BE49-F238E27FC236}">
                  <a16:creationId xmlns:a16="http://schemas.microsoft.com/office/drawing/2014/main" id="{5AB08CD2-516D-EB85-B2A5-F4FB97D6E8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0" y="1802"/>
              <a:ext cx="255" cy="406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48" name="AutoShape 64">
              <a:extLst>
                <a:ext uri="{FF2B5EF4-FFF2-40B4-BE49-F238E27FC236}">
                  <a16:creationId xmlns:a16="http://schemas.microsoft.com/office/drawing/2014/main" id="{6F2CEDF4-A1B1-48A6-0960-87CC231F85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1776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49" name="Rectangle 65">
              <a:extLst>
                <a:ext uri="{FF2B5EF4-FFF2-40B4-BE49-F238E27FC236}">
                  <a16:creationId xmlns:a16="http://schemas.microsoft.com/office/drawing/2014/main" id="{14CBB590-6E08-0278-1BB1-9DC1301E76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2115"/>
              <a:ext cx="2880" cy="9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50" name="AutoShape 66">
              <a:extLst>
                <a:ext uri="{FF2B5EF4-FFF2-40B4-BE49-F238E27FC236}">
                  <a16:creationId xmlns:a16="http://schemas.microsoft.com/office/drawing/2014/main" id="{D62D6CD6-D5EF-C0C7-9018-13906D1B6A1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104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51" name="AutoShape 67">
              <a:extLst>
                <a:ext uri="{FF2B5EF4-FFF2-40B4-BE49-F238E27FC236}">
                  <a16:creationId xmlns:a16="http://schemas.microsoft.com/office/drawing/2014/main" id="{F4ADFC2C-2A8D-17B6-BDD2-3EF9EB19418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360" y="2592"/>
              <a:ext cx="1200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52" name="Rectangle 68">
              <a:extLst>
                <a:ext uri="{FF2B5EF4-FFF2-40B4-BE49-F238E27FC236}">
                  <a16:creationId xmlns:a16="http://schemas.microsoft.com/office/drawing/2014/main" id="{6D25432C-7CC9-F97B-E2F9-1A19179FBC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2448"/>
              <a:ext cx="2496" cy="14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53" name="Oval 69">
              <a:extLst>
                <a:ext uri="{FF2B5EF4-FFF2-40B4-BE49-F238E27FC236}">
                  <a16:creationId xmlns:a16="http://schemas.microsoft.com/office/drawing/2014/main" id="{11DCDE97-D32D-75FD-7266-D7A4A5F9AE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2112"/>
              <a:ext cx="144" cy="144"/>
            </a:xfrm>
            <a:prstGeom prst="ellipse">
              <a:avLst/>
            </a:prstGeom>
            <a:grpFill/>
            <a:ln w="9525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54" name="AutoShape 70">
              <a:extLst>
                <a:ext uri="{FF2B5EF4-FFF2-40B4-BE49-F238E27FC236}">
                  <a16:creationId xmlns:a16="http://schemas.microsoft.com/office/drawing/2014/main" id="{080D9841-8C2D-51DE-4A9B-04DFC28E31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1770"/>
              <a:ext cx="1296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FF40BFDC-7ACF-2E47-DDE9-75E158544140}"/>
              </a:ext>
            </a:extLst>
          </p:cNvPr>
          <p:cNvSpPr txBox="1"/>
          <p:nvPr/>
        </p:nvSpPr>
        <p:spPr>
          <a:xfrm>
            <a:off x="6755907" y="1574614"/>
            <a:ext cx="47854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7030A0"/>
                </a:solidFill>
              </a:rPr>
              <a:t>类比性质</a:t>
            </a:r>
            <a:r>
              <a:rPr lang="en-US" altLang="zh-CN" sz="2800" dirty="0">
                <a:solidFill>
                  <a:srgbClr val="7030A0"/>
                </a:solidFill>
              </a:rPr>
              <a:t>1</a:t>
            </a:r>
            <a:r>
              <a:rPr lang="zh-CN" altLang="en-US" sz="2800" dirty="0">
                <a:solidFill>
                  <a:srgbClr val="7030A0"/>
                </a:solidFill>
              </a:rPr>
              <a:t>的学习过程，请你设计一个天平实验解释性质</a:t>
            </a:r>
            <a:r>
              <a:rPr lang="en-US" altLang="zh-CN" sz="2800" dirty="0">
                <a:solidFill>
                  <a:srgbClr val="7030A0"/>
                </a:solidFill>
              </a:rPr>
              <a:t>2</a:t>
            </a:r>
            <a:r>
              <a:rPr lang="zh-CN" altLang="en-US" sz="2800" dirty="0">
                <a:solidFill>
                  <a:srgbClr val="7030A0"/>
                </a:solidFill>
              </a:rPr>
              <a:t>，并总结出性质</a:t>
            </a:r>
            <a:r>
              <a:rPr lang="en-US" altLang="zh-CN" sz="2800" dirty="0">
                <a:solidFill>
                  <a:srgbClr val="7030A0"/>
                </a:solidFill>
              </a:rPr>
              <a:t>2</a:t>
            </a:r>
            <a:r>
              <a:rPr lang="zh-CN" altLang="en-US" sz="2800" dirty="0">
                <a:solidFill>
                  <a:srgbClr val="7030A0"/>
                </a:solidFill>
              </a:rPr>
              <a:t>的符号语言</a:t>
            </a:r>
          </a:p>
        </p:txBody>
      </p:sp>
    </p:spTree>
    <p:extLst>
      <p:ext uri="{BB962C8B-B14F-4D97-AF65-F5344CB8AC3E}">
        <p14:creationId xmlns:p14="http://schemas.microsoft.com/office/powerpoint/2010/main" val="3453587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9120" y="513497"/>
            <a:ext cx="3936437" cy="6661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735">
                <a:latin typeface="黑体" panose="02010609060101010101" pitchFamily="49" charset="-122"/>
                <a:ea typeface="黑体" panose="02010609060101010101" pitchFamily="49" charset="-122"/>
              </a:rPr>
              <a:t>等式的基本性质</a:t>
            </a:r>
            <a:endParaRPr lang="en-US" altLang="zh-CN" sz="3735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337538" y="3239843"/>
            <a:ext cx="9505056" cy="2151318"/>
          </a:xfrm>
          <a:prstGeom prst="roundRect">
            <a:avLst/>
          </a:prstGeom>
          <a:blipFill dpi="0" rotWithShape="1">
            <a:blip r:embed="rId3">
              <a:alphaModFix amt="48000"/>
            </a:blip>
            <a:tile tx="0" ty="0" sx="100000" sy="100000" flip="none" algn="tr"/>
          </a:blip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381973" y="3562352"/>
            <a:ext cx="9419223" cy="1341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0" fontAlgn="base">
              <a:lnSpc>
                <a:spcPct val="150000"/>
              </a:lnSpc>
              <a:spcBef>
                <a:spcPts val="0"/>
              </a:spcBef>
              <a:spcAft>
                <a:spcPct val="0"/>
              </a:spcAft>
            </a:pPr>
            <a:r>
              <a:rPr lang="zh-CN" altLang="en-US" sz="2935" dirty="0">
                <a:latin typeface="黑体" panose="02010609060101010101" pitchFamily="49" charset="-122"/>
                <a:ea typeface="黑体" panose="02010609060101010101" pitchFamily="49" charset="-122"/>
              </a:rPr>
              <a:t>等式两边都</a:t>
            </a:r>
            <a:r>
              <a:rPr lang="zh-CN" altLang="en-US" sz="2935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乘以（或都除以）</a:t>
            </a:r>
            <a:r>
              <a:rPr lang="zh-CN" altLang="en-US" sz="2935" dirty="0">
                <a:latin typeface="黑体" panose="02010609060101010101" pitchFamily="49" charset="-122"/>
                <a:ea typeface="黑体" panose="02010609060101010101" pitchFamily="49" charset="-122"/>
              </a:rPr>
              <a:t>同一个数（除数不能为</a:t>
            </a:r>
            <a:r>
              <a:rPr lang="en-US" altLang="zh-CN" sz="2935" dirty="0">
                <a:latin typeface="黑体" panose="02010609060101010101" pitchFamily="49" charset="-122"/>
                <a:ea typeface="黑体" panose="02010609060101010101" pitchFamily="49" charset="-122"/>
              </a:rPr>
              <a:t>0</a:t>
            </a:r>
            <a:r>
              <a:rPr lang="zh-CN" altLang="en-US" sz="2935" dirty="0">
                <a:latin typeface="黑体" panose="02010609060101010101" pitchFamily="49" charset="-122"/>
                <a:ea typeface="黑体" panose="02010609060101010101" pitchFamily="49" charset="-122"/>
              </a:rPr>
              <a:t>），所得结果仍是等式</a:t>
            </a:r>
            <a:r>
              <a:rPr lang="en-US" altLang="zh-CN" sz="2935" dirty="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</a:p>
        </p:txBody>
      </p:sp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789305" y="2564765"/>
            <a:ext cx="341058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935" b="1">
                <a:solidFill>
                  <a:schemeClr val="accent3">
                    <a:lumMod val="75000"/>
                  </a:schemeClr>
                </a:solidFill>
                <a:latin typeface="+mn-ea"/>
              </a:rPr>
              <a:t>等式的基本性质2：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81973" y="5523314"/>
                <a:ext cx="6215612" cy="8404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935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如果</a:t>
                </a:r>
                <a:r>
                  <a:rPr lang="en-US" altLang="zh-CN" sz="2935" i="1" dirty="0">
                    <a:solidFill>
                      <a:schemeClr val="bg1"/>
                    </a:solidFill>
                    <a:highlight>
                      <a:srgbClr val="008080"/>
                    </a:highlight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a=b</a:t>
                </a:r>
                <a:r>
                  <a:rPr lang="zh-CN" altLang="en-US" sz="2935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，那么</a:t>
                </a:r>
                <a:r>
                  <a:rPr lang="en-US" altLang="zh-CN" sz="2935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ac=</a:t>
                </a:r>
                <a:r>
                  <a:rPr lang="en-US" altLang="zh-CN" sz="2935" i="1" dirty="0" err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bc</a:t>
                </a:r>
                <a:r>
                  <a:rPr lang="zh-CN" altLang="en-US" sz="2935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，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935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a:rPr lang="en-US" altLang="zh-CN" sz="2935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𝑎</m:t>
                        </m:r>
                      </m:num>
                      <m:den>
                        <m:r>
                          <a:rPr lang="en-US" altLang="zh-CN" sz="2935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𝑐</m:t>
                        </m:r>
                      </m:den>
                    </m:f>
                    <m:r>
                      <a:rPr lang="en-US" altLang="zh-CN" sz="2935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=</m:t>
                    </m:r>
                    <m:f>
                      <m:fPr>
                        <m:ctrlPr>
                          <a:rPr lang="en-US" altLang="zh-CN" sz="2935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a:rPr lang="en-US" altLang="zh-CN" sz="2935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𝑏</m:t>
                        </m:r>
                      </m:num>
                      <m:den>
                        <m:r>
                          <a:rPr lang="en-US" altLang="zh-CN" sz="2935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𝑐</m:t>
                        </m:r>
                      </m:den>
                    </m:f>
                    <m:r>
                      <a:rPr lang="en-US" altLang="zh-CN" sz="2935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 (</m:t>
                    </m:r>
                    <m:r>
                      <a:rPr lang="en-US" altLang="zh-CN" sz="2935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𝑐</m:t>
                    </m:r>
                    <m:r>
                      <a:rPr lang="en-US" altLang="zh-CN" sz="2935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≠0)</m:t>
                    </m:r>
                  </m:oMath>
                </a14:m>
                <a:endParaRPr lang="en-US" altLang="zh-CN" sz="2935" i="1" dirty="0">
                  <a:latin typeface="Cambria Math" panose="02040503050406030204" pitchFamily="18" charset="0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973" y="5523314"/>
                <a:ext cx="6215612" cy="840423"/>
              </a:xfrm>
              <a:prstGeom prst="rect">
                <a:avLst/>
              </a:prstGeom>
              <a:blipFill>
                <a:blip r:embed="rId4"/>
                <a:stretch>
                  <a:fillRect l="-2159" b="-79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582930" y="1702435"/>
            <a:ext cx="2536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【归纳生成】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1" bldLvl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5F51-A41F-6FB2-20A2-04CEAB279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E47E75B-96C5-4CCC-0032-29D492BD4AD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31993" y="1373910"/>
            <a:ext cx="7401703" cy="5219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sz="3600" dirty="0">
                <a:sym typeface="Times New Roman" panose="02020603050405020304" pitchFamily="18" charset="0"/>
              </a:rPr>
              <a:t>1.</a:t>
            </a:r>
            <a:r>
              <a:rPr lang="zh-CN" altLang="en-US" sz="3600" dirty="0">
                <a:sym typeface="Times New Roman" panose="02020603050405020304" pitchFamily="18" charset="0"/>
              </a:rPr>
              <a:t>如果</a:t>
            </a:r>
            <a:r>
              <a:rPr lang="en-US" altLang="zh-CN" sz="3600" i="1" dirty="0">
                <a:sym typeface="Times New Roman" panose="02020603050405020304" pitchFamily="18" charset="0"/>
              </a:rPr>
              <a:t>a=b</a:t>
            </a:r>
            <a:r>
              <a:rPr lang="zh-CN" altLang="en-US" sz="3600" dirty="0">
                <a:sym typeface="Times New Roman" panose="02020603050405020304" pitchFamily="18" charset="0"/>
              </a:rPr>
              <a:t>，根据等式的性质填空。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EC05CBD-FB92-C144-8B47-BB0D2BA4E6E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645110" y="2685259"/>
            <a:ext cx="431865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a 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+ 3 = </a:t>
            </a:r>
            <a:r>
              <a:rPr lang="en-US" altLang="zh-CN" sz="3600" b="1" i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b 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+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    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</a:t>
            </a:r>
            <a:endParaRPr lang="en-US" altLang="zh-CN" sz="36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DAF67D2-B75F-D6BA-3AC3-5ED3AC8018E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412364" y="3663009"/>
            <a:ext cx="4487258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a  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+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    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= </a:t>
            </a:r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b 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+ </a:t>
            </a:r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m</a:t>
            </a:r>
            <a:endParaRPr lang="en-US" altLang="zh-CN" sz="3600" b="1" i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80BFFE0-6A81-E71D-2270-695E6C1CA8F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412363" y="2683839"/>
            <a:ext cx="484552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a 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－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    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=</a:t>
            </a:r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b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－9</a:t>
            </a:r>
            <a:endParaRPr lang="en-US" altLang="zh-CN" sz="36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01FEE8D-11EC-473C-876F-1EFFFDEA9F0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645111" y="4832829"/>
            <a:ext cx="4231906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a 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－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    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= </a:t>
            </a:r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b 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－ </a:t>
            </a:r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n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A64F0B0-A08F-65CE-02BD-D10AE0BCE3D3}"/>
                  </a:ext>
                </a:extLst>
              </p:cNvPr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645112" y="3759044"/>
                <a:ext cx="4134526" cy="646331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altLang="zh-CN" sz="3600" b="1" i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altLang="zh-CN" sz="3600" b="1" i="1" dirty="0" smtClean="0">
                        <a:latin typeface="Cambria Math" panose="020405030504060302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Times New Roman" panose="02020603050405020304" pitchFamily="18" charset="0"/>
                      </a:rPr>
                      <m:t> </m:t>
                    </m:r>
                    <m:r>
                      <a:rPr lang="zh-CN" altLang="en-US" sz="3600" b="1" i="1" dirty="0" smtClean="0">
                        <a:latin typeface="Cambria Math" panose="020405030504060302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Times New Roman" panose="02020603050405020304" pitchFamily="18" charset="0"/>
                      </a:rPr>
                      <m:t>∙</m:t>
                    </m:r>
                  </m:oMath>
                </a14:m>
                <a:r>
                  <a:rPr lang="en-US" altLang="zh-CN" sz="36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 1.5  =  </a:t>
                </a:r>
                <a:r>
                  <a:rPr lang="en-US" altLang="zh-CN" sz="3600" b="1" i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b</a:t>
                </a:r>
                <a:r>
                  <a:rPr lang="zh-CN" altLang="en-US" sz="3600" b="1" dirty="0"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sz="3600" b="1" i="1" dirty="0">
                        <a:latin typeface="Cambria Math" panose="020405030504060302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Times New Roman" panose="02020603050405020304" pitchFamily="18" charset="0"/>
                      </a:rPr>
                      <m:t>∙</m:t>
                    </m:r>
                    <m:r>
                      <a:rPr lang="en-US" altLang="zh-CN" sz="3600" b="1" i="0" dirty="0" smtClean="0">
                        <a:latin typeface="Cambria Math" panose="020405030504060302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Times New Roman" panose="02020603050405020304" pitchFamily="18" charset="0"/>
                      </a:rPr>
                      <m:t>(        )</m:t>
                    </m:r>
                  </m:oMath>
                </a14:m>
                <a:endParaRPr lang="en-US" altLang="zh-CN" sz="36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A64F0B0-A08F-65CE-02BD-D10AE0BCE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6"/>
                </p:custDataLst>
              </p:nvPr>
            </p:nvSpPr>
            <p:spPr>
              <a:xfrm>
                <a:off x="1645112" y="3759044"/>
                <a:ext cx="4134526" cy="646331"/>
              </a:xfrm>
              <a:prstGeom prst="rect">
                <a:avLst/>
              </a:prstGeom>
              <a:blipFill>
                <a:blip r:embed="rId17"/>
                <a:stretch>
                  <a:fillRect l="-4572" t="-16981" b="-330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6FACB79-D632-28BF-ECC7-36C7BE40CA02}"/>
                  </a:ext>
                </a:extLst>
              </p:cNvPr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6412364" y="4837759"/>
                <a:ext cx="5149008" cy="90293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600" b="1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  <a:sym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3600" b="1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  <a:sym typeface="Times New Roman" panose="02020603050405020304" pitchFamily="18" charset="0"/>
                          </a:rPr>
                          <m:t>𝒂</m:t>
                        </m:r>
                      </m:num>
                      <m:den>
                        <m:r>
                          <a:rPr lang="en-US" altLang="zh-CN" sz="3600" b="1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  <a:sym typeface="Times New Roman" panose="02020603050405020304" pitchFamily="18" charset="0"/>
                          </a:rPr>
                          <m:t>(         )</m:t>
                        </m:r>
                      </m:den>
                    </m:f>
                  </m:oMath>
                </a14:m>
                <a:r>
                  <a:rPr lang="en-US" altLang="zh-CN" sz="36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600" b="1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  <a:sym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3600" b="0" i="1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  <a:sym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3600" b="1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  <a:sym typeface="Times New Roman" panose="02020603050405020304" pitchFamily="18" charset="0"/>
                          </a:rPr>
                          <m:t> </m:t>
                        </m:r>
                        <m:r>
                          <a:rPr lang="en-US" altLang="zh-CN" sz="3600" b="1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  <a:sym typeface="Times New Roman" panose="02020603050405020304" pitchFamily="18" charset="0"/>
                          </a:rPr>
                          <m:t>𝟏𝟎</m:t>
                        </m:r>
                      </m:den>
                    </m:f>
                  </m:oMath>
                </a14:m>
                <a:endParaRPr lang="en-US" altLang="zh-CN" sz="36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6FACB79-D632-28BF-ECC7-36C7BE40C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8"/>
                </p:custDataLst>
              </p:nvPr>
            </p:nvSpPr>
            <p:spPr>
              <a:xfrm>
                <a:off x="6412364" y="4837759"/>
                <a:ext cx="5149008" cy="902939"/>
              </a:xfrm>
              <a:prstGeom prst="rect">
                <a:avLst/>
              </a:prstGeom>
              <a:blipFill>
                <a:blip r:embed="rId19"/>
                <a:stretch>
                  <a:fillRect t="-2703" b="-47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18F8C16D-0296-45FF-3585-9F684555F4D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342252" y="2691591"/>
            <a:ext cx="54626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FF46151-2AA2-0E38-6476-53FE09A3089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887436" y="2683839"/>
            <a:ext cx="54626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9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B2862C2-FCBF-918B-B066-E29111842F7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342252" y="3797803"/>
            <a:ext cx="1001477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1.5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97DE535-3BB0-B9B8-A9D5-EEF1D1D72D98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6618884" y="5193334"/>
            <a:ext cx="849738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10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43CB89A-DC4C-6AD7-7452-3CF4D1AD801D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124338" y="4782006"/>
            <a:ext cx="51254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n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166ACD5-FBCE-B17E-50A0-C6D9C37D0EB5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7718837" y="3626388"/>
            <a:ext cx="71485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m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3A5AD45-9495-523C-4F3A-F54E2CD8BEC2}"/>
              </a:ext>
            </a:extLst>
          </p:cNvPr>
          <p:cNvSpPr txBox="1"/>
          <p:nvPr/>
        </p:nvSpPr>
        <p:spPr>
          <a:xfrm>
            <a:off x="334384" y="394445"/>
            <a:ext cx="32048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【</a:t>
            </a:r>
            <a:r>
              <a:rPr lang="zh-CN" altLang="en-US" sz="3200" dirty="0"/>
              <a:t>小试牛刀</a:t>
            </a:r>
            <a:r>
              <a:rPr lang="en-US" altLang="zh-CN" sz="3200" dirty="0"/>
              <a:t>】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8794027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4680B422-2F85-522B-FE5E-733C9CE0D966}"/>
              </a:ext>
            </a:extLst>
          </p:cNvPr>
          <p:cNvSpPr txBox="1"/>
          <p:nvPr/>
        </p:nvSpPr>
        <p:spPr>
          <a:xfrm>
            <a:off x="1051683" y="484187"/>
            <a:ext cx="6362346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回答下列问题，</a:t>
            </a:r>
            <a:r>
              <a:rPr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并说明理由：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511AF78B-5A91-B812-0391-BD35CB5D5960}"/>
              </a:ext>
            </a:extLst>
          </p:cNvPr>
          <p:cNvSpPr txBox="1"/>
          <p:nvPr/>
        </p:nvSpPr>
        <p:spPr>
          <a:xfrm>
            <a:off x="1173903" y="1575186"/>
            <a:ext cx="6743100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buNone/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）由 </a:t>
            </a:r>
            <a:r>
              <a:rPr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能不能得到 </a:t>
            </a:r>
            <a:r>
              <a:rPr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2=</a:t>
            </a:r>
            <a:r>
              <a:rPr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3">
                <a:extLst>
                  <a:ext uri="{FF2B5EF4-FFF2-40B4-BE49-F238E27FC236}">
                    <a16:creationId xmlns:a16="http://schemas.microsoft.com/office/drawing/2014/main" id="{57B56F7D-143A-D508-A170-3AE764324232}"/>
                  </a:ext>
                </a:extLst>
              </p:cNvPr>
              <p:cNvSpPr txBox="1"/>
              <p:nvPr/>
            </p:nvSpPr>
            <p:spPr>
              <a:xfrm>
                <a:off x="1173903" y="3786903"/>
                <a:ext cx="7188862" cy="79092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algn="just" eaLnBrk="1" hangingPunct="1">
                  <a:buNone/>
                </a:pPr>
                <a:r>
                  <a:rPr lang="zh-CN" altLang="en-US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</a:t>
                </a:r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r>
                  <a:rPr lang="zh-CN" altLang="en-US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）由 </a:t>
                </a:r>
                <a:r>
                  <a:rPr lang="en-US" altLang="zh-CN" sz="32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m</a:t>
                </a:r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=</a:t>
                </a:r>
                <a:r>
                  <a:rPr lang="en-US" altLang="zh-CN" sz="32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n</a:t>
                </a:r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</a:t>
                </a:r>
                <a:r>
                  <a:rPr lang="zh-CN" altLang="en-US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能不能得到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3200" b="1" i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32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sz="3200" b="1" i="1" smtClean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m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sz="3200" b="1" i="0" smtClean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3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32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sz="3200" b="1" i="1" smtClean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n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sz="3200" b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? </a:t>
                </a:r>
              </a:p>
            </p:txBody>
          </p:sp>
        </mc:Choice>
        <mc:Fallback xmlns="">
          <p:sp>
            <p:nvSpPr>
              <p:cNvPr id="6" name="Text Box 3">
                <a:extLst>
                  <a:ext uri="{FF2B5EF4-FFF2-40B4-BE49-F238E27FC236}">
                    <a16:creationId xmlns:a16="http://schemas.microsoft.com/office/drawing/2014/main" id="{57B56F7D-143A-D508-A170-3AE7643242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3903" y="3786903"/>
                <a:ext cx="7188862" cy="790922"/>
              </a:xfrm>
              <a:prstGeom prst="rect">
                <a:avLst/>
              </a:prstGeom>
              <a:blipFill>
                <a:blip r:embed="rId2"/>
                <a:stretch>
                  <a:fillRect l="-2205" t="-2308" b="-9231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9601DA09-28BC-7784-FDAD-161E2A6028AB}"/>
              </a:ext>
            </a:extLst>
          </p:cNvPr>
          <p:cNvSpPr txBox="1"/>
          <p:nvPr/>
        </p:nvSpPr>
        <p:spPr>
          <a:xfrm>
            <a:off x="1645314" y="2316906"/>
            <a:ext cx="8640961" cy="1313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能得到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理由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根据等式的基本性质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，等式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两边都减去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可得到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=b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3200" b="1" i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62A57F0-7197-950A-E08F-766F8FBA2B6B}"/>
                  </a:ext>
                </a:extLst>
              </p:cNvPr>
              <p:cNvSpPr txBox="1"/>
              <p:nvPr/>
            </p:nvSpPr>
            <p:spPr>
              <a:xfrm>
                <a:off x="1645314" y="4785493"/>
                <a:ext cx="8640961" cy="1588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eaLnBrk="1" hangingPunct="1">
                  <a:lnSpc>
                    <a:spcPct val="130000"/>
                  </a:lnSpc>
                </a:pPr>
                <a:r>
                  <a:rPr lang="zh-CN" altLang="en-US" sz="3200" b="1" dirty="0">
                    <a:solidFill>
                      <a:srgbClr val="FF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能得到</a:t>
                </a:r>
                <a:r>
                  <a:rPr lang="en-US" altLang="zh-CN" sz="3200" b="1" dirty="0">
                    <a:solidFill>
                      <a:srgbClr val="FF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.</a:t>
                </a:r>
                <a:r>
                  <a:rPr lang="zh-CN" altLang="en-US" sz="3200" b="1" dirty="0">
                    <a:solidFill>
                      <a:srgbClr val="FF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理由</a:t>
                </a:r>
                <a:r>
                  <a:rPr lang="en-US" altLang="zh-CN" sz="3200" b="1" dirty="0">
                    <a:solidFill>
                      <a:srgbClr val="FF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:</a:t>
                </a:r>
                <a:r>
                  <a:rPr lang="zh-CN" altLang="en-US" sz="3200" b="1" dirty="0">
                    <a:solidFill>
                      <a:srgbClr val="FF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根据等式的基本性质</a:t>
                </a: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sz="3200" b="1" dirty="0">
                    <a:solidFill>
                      <a:srgbClr val="FF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，等式</a:t>
                </a:r>
                <a:r>
                  <a:rPr lang="en-US" altLang="zh-CN" sz="32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32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n</a:t>
                </a:r>
                <a:r>
                  <a:rPr lang="zh-CN" altLang="en-US" sz="3200" b="1" dirty="0">
                    <a:solidFill>
                      <a:srgbClr val="FF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两边都除以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－</a:t>
                </a: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en-US" sz="3200" b="1" dirty="0">
                    <a:solidFill>
                      <a:srgbClr val="FF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可得到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3200" b="1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sz="3200" b="1" i="1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m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sz="3200" b="1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320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sz="3200" b="1" i="1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n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sz="3200" b="1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3200" b="1" dirty="0">
                    <a:solidFill>
                      <a:srgbClr val="FF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.</a:t>
                </a:r>
                <a:endParaRPr lang="zh-CN" altLang="en-US" sz="3200" b="1" dirty="0">
                  <a:solidFill>
                    <a:srgbClr val="FF0000"/>
                  </a:solidFill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62A57F0-7197-950A-E08F-766F8FBA2B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5314" y="4785493"/>
                <a:ext cx="8640961" cy="1588320"/>
              </a:xfrm>
              <a:prstGeom prst="rect">
                <a:avLst/>
              </a:prstGeom>
              <a:blipFill>
                <a:blip r:embed="rId3"/>
                <a:stretch>
                  <a:fillRect l="-1835" t="-1533" r="-1764" b="-53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767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>
            <a:extLst>
              <a:ext uri="{FF2B5EF4-FFF2-40B4-BE49-F238E27FC236}">
                <a16:creationId xmlns:a16="http://schemas.microsoft.com/office/drawing/2014/main" id="{AA0DA675-D23C-878B-DD07-DD0590E6D8FF}"/>
              </a:ext>
            </a:extLst>
          </p:cNvPr>
          <p:cNvSpPr txBox="1"/>
          <p:nvPr/>
        </p:nvSpPr>
        <p:spPr>
          <a:xfrm>
            <a:off x="705265" y="934058"/>
            <a:ext cx="6805243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buNone/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）由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</a:t>
            </a:r>
            <a:r>
              <a:rPr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能不能得到 </a:t>
            </a:r>
            <a:r>
              <a:rPr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</a:t>
            </a:r>
            <a:r>
              <a:rPr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? 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3">
                <a:extLst>
                  <a:ext uri="{FF2B5EF4-FFF2-40B4-BE49-F238E27FC236}">
                    <a16:creationId xmlns:a16="http://schemas.microsoft.com/office/drawing/2014/main" id="{230AAE6C-C013-6CDF-8E1B-6DCE1033605A}"/>
                  </a:ext>
                </a:extLst>
              </p:cNvPr>
              <p:cNvSpPr txBox="1"/>
              <p:nvPr/>
            </p:nvSpPr>
            <p:spPr>
              <a:xfrm>
                <a:off x="744705" y="3575207"/>
                <a:ext cx="6669542" cy="79752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algn="just" eaLnBrk="1" hangingPunct="1">
                  <a:buNone/>
                </a:pPr>
                <a:r>
                  <a:rPr lang="zh-CN" altLang="en-US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</a:t>
                </a:r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r>
                  <a:rPr lang="zh-CN" altLang="en-US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</a:t>
                </a:r>
                <a:r>
                  <a:rPr lang="zh-CN" altLang="en-US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sz="3200" b="1" i="1" smtClean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sz="3200" b="1" i="0" smtClean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sz="3200" b="1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y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sz="3200" b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32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 </a:t>
                </a:r>
                <a:r>
                  <a:rPr lang="zh-CN" altLang="en-US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能不能得到 </a:t>
                </a:r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32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=2</a:t>
                </a:r>
                <a:r>
                  <a:rPr lang="en-US" altLang="zh-CN" sz="32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y </a:t>
                </a:r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? </a:t>
                </a:r>
              </a:p>
            </p:txBody>
          </p:sp>
        </mc:Choice>
        <mc:Fallback xmlns="">
          <p:sp>
            <p:nvSpPr>
              <p:cNvPr id="7" name="Text Box 3">
                <a:extLst>
                  <a:ext uri="{FF2B5EF4-FFF2-40B4-BE49-F238E27FC236}">
                    <a16:creationId xmlns:a16="http://schemas.microsoft.com/office/drawing/2014/main" id="{230AAE6C-C013-6CDF-8E1B-6DCE103360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05" y="3575207"/>
                <a:ext cx="6669542" cy="797526"/>
              </a:xfrm>
              <a:prstGeom prst="rect">
                <a:avLst/>
              </a:prstGeom>
              <a:blipFill>
                <a:blip r:embed="rId2"/>
                <a:stretch>
                  <a:fillRect l="-2285" t="-1527" b="-9160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92878293-0B59-2819-E225-14903450163F}"/>
              </a:ext>
            </a:extLst>
          </p:cNvPr>
          <p:cNvSpPr txBox="1"/>
          <p:nvPr/>
        </p:nvSpPr>
        <p:spPr>
          <a:xfrm>
            <a:off x="1453952" y="1890494"/>
            <a:ext cx="10130284" cy="1313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能得到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理由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根据等式的基本性质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，等式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两边都除以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可得到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32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ED246D3-59D5-7A01-516E-4C1B0873E623}"/>
                  </a:ext>
                </a:extLst>
              </p:cNvPr>
              <p:cNvSpPr txBox="1"/>
              <p:nvPr/>
            </p:nvSpPr>
            <p:spPr>
              <a:xfrm>
                <a:off x="1453952" y="4493053"/>
                <a:ext cx="10130282" cy="15879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eaLnBrk="1" hangingPunct="1">
                  <a:lnSpc>
                    <a:spcPct val="130000"/>
                  </a:lnSpc>
                </a:pPr>
                <a:r>
                  <a:rPr lang="zh-CN" altLang="en-US" sz="3200" b="1" dirty="0">
                    <a:solidFill>
                      <a:srgbClr val="FF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能得到</a:t>
                </a:r>
                <a:r>
                  <a:rPr lang="en-US" altLang="zh-CN" sz="3200" b="1" dirty="0">
                    <a:solidFill>
                      <a:srgbClr val="FF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.</a:t>
                </a:r>
                <a:r>
                  <a:rPr lang="zh-CN" altLang="en-US" sz="3200" b="1" dirty="0">
                    <a:solidFill>
                      <a:srgbClr val="FF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理由</a:t>
                </a:r>
                <a:r>
                  <a:rPr lang="en-US" altLang="zh-CN" sz="3200" b="1" dirty="0">
                    <a:solidFill>
                      <a:srgbClr val="FF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:</a:t>
                </a:r>
                <a:r>
                  <a:rPr lang="zh-CN" altLang="en-US" sz="3200" b="1" dirty="0">
                    <a:solidFill>
                      <a:srgbClr val="FF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根据等式的基本性质</a:t>
                </a:r>
                <a:r>
                  <a:rPr lang="en-US" altLang="zh-CN" sz="3200" b="1" dirty="0">
                    <a:solidFill>
                      <a:srgbClr val="FF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sz="3200" b="1" dirty="0">
                    <a:solidFill>
                      <a:srgbClr val="FF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，等式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sz="3200" b="1" i="1">
                            <a:solidFill>
                              <a:srgbClr val="FF0000"/>
                            </a:solidFill>
                            <a:latin typeface="Times New Roman" panose="02020603050405020304"/>
                            <a:ea typeface="黑体" panose="02010609060101010101" pitchFamily="49" charset="-122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sz="3200" b="1">
                            <a:solidFill>
                              <a:srgbClr val="FF0000"/>
                            </a:solidFill>
                            <a:latin typeface="Times New Roman" panose="02020603050405020304"/>
                            <a:ea typeface="黑体" panose="02010609060101010101" pitchFamily="49" charset="-122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/>
                    <a:ea typeface="黑体" panose="02010609060101010101" pitchFamily="49" charset="-122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sz="3200" b="1" i="1">
                            <a:solidFill>
                              <a:srgbClr val="FF0000"/>
                            </a:solidFill>
                            <a:latin typeface="Times New Roman" panose="02020603050405020304"/>
                            <a:ea typeface="黑体" panose="02010609060101010101" pitchFamily="49" charset="-122"/>
                          </a:rPr>
                          <m:t>y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sz="3200" b="1">
                            <a:solidFill>
                              <a:srgbClr val="FF0000"/>
                            </a:solidFill>
                            <a:latin typeface="Times New Roman" panose="02020603050405020304"/>
                            <a:ea typeface="黑体" panose="02010609060101010101" pitchFamily="49" charset="-122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3200" b="1" dirty="0">
                    <a:solidFill>
                      <a:srgbClr val="FF0000"/>
                    </a:solidFill>
                    <a:ea typeface="黑体" panose="02010609060101010101" pitchFamily="49" charset="-122"/>
                  </a:rPr>
                  <a:t> </a:t>
                </a:r>
              </a:p>
              <a:p>
                <a:pPr algn="just" eaLnBrk="1" hangingPunct="1">
                  <a:lnSpc>
                    <a:spcPct val="130000"/>
                  </a:lnSpc>
                </a:pPr>
                <a:r>
                  <a:rPr lang="zh-CN" altLang="en-US" sz="3200" b="1" dirty="0">
                    <a:solidFill>
                      <a:srgbClr val="FF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两边都乘以</a:t>
                </a: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6</a:t>
                </a:r>
                <a:r>
                  <a:rPr lang="zh-CN" altLang="en-US" sz="3200" b="1" dirty="0">
                    <a:solidFill>
                      <a:srgbClr val="FF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可得到</a:t>
                </a: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32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=2</a:t>
                </a:r>
                <a:r>
                  <a:rPr lang="en-US" altLang="zh-CN" sz="32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3200" b="1" dirty="0">
                    <a:solidFill>
                      <a:srgbClr val="FF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.</a:t>
                </a:r>
                <a:endParaRPr lang="zh-CN" altLang="en-US" sz="3200" b="1" dirty="0">
                  <a:solidFill>
                    <a:srgbClr val="FF0000"/>
                  </a:solidFill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ED246D3-59D5-7A01-516E-4C1B0873E6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3952" y="4493053"/>
                <a:ext cx="10130282" cy="1587935"/>
              </a:xfrm>
              <a:prstGeom prst="rect">
                <a:avLst/>
              </a:prstGeom>
              <a:blipFill>
                <a:blip r:embed="rId3"/>
                <a:stretch>
                  <a:fillRect l="-1565" b="-122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780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7375" y="609382"/>
            <a:ext cx="3936437" cy="6661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735">
                <a:latin typeface="黑体" panose="02010609060101010101" pitchFamily="49" charset="-122"/>
                <a:ea typeface="黑体" panose="02010609060101010101" pitchFamily="49" charset="-122"/>
              </a:rPr>
              <a:t>等式的基本性质</a:t>
            </a:r>
            <a:endParaRPr lang="en-US" altLang="zh-CN" sz="3735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4221" y="1954873"/>
            <a:ext cx="9697739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+mn-ea"/>
              </a:rPr>
              <a:t>注意</a:t>
            </a:r>
            <a:r>
              <a:rPr lang="zh-CN" altLang="en-US" sz="2935" dirty="0">
                <a:latin typeface="+mn-ea"/>
              </a:rPr>
              <a:t>等式的基本性质要抓“</a:t>
            </a:r>
            <a:r>
              <a:rPr lang="zh-CN" altLang="en-US" sz="2935" dirty="0">
                <a:highlight>
                  <a:srgbClr val="FFFF00"/>
                </a:highlight>
                <a:latin typeface="+mn-ea"/>
              </a:rPr>
              <a:t>两同</a:t>
            </a:r>
            <a:r>
              <a:rPr lang="zh-CN" altLang="en-US" sz="2935" dirty="0">
                <a:latin typeface="+mn-ea"/>
              </a:rPr>
              <a:t>”：</a:t>
            </a:r>
            <a:endParaRPr lang="en-US" altLang="zh-CN" sz="2935" dirty="0">
              <a:latin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94221" y="3988236"/>
            <a:ext cx="9000491" cy="1250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0" fontAlgn="auto">
              <a:lnSpc>
                <a:spcPct val="150000"/>
              </a:lnSpc>
            </a:pPr>
            <a:endParaRPr lang="en-US" altLang="zh-CN" sz="2665" dirty="0">
              <a:latin typeface="微软雅黑" panose="020B0503020204020204" charset="-122"/>
              <a:ea typeface="微软雅黑" panose="020B0503020204020204" charset="-122"/>
            </a:endParaRPr>
          </a:p>
          <a:p>
            <a:pPr lvl="0" indent="0" fontAlgn="auto">
              <a:lnSpc>
                <a:spcPct val="150000"/>
              </a:lnSpc>
            </a:pPr>
            <a:r>
              <a:rPr lang="zh-CN" altLang="en-US" sz="2665" dirty="0"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2665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665" dirty="0">
                <a:latin typeface="微软雅黑" panose="020B0503020204020204" charset="-122"/>
                <a:ea typeface="微软雅黑" panose="020B0503020204020204" charset="-122"/>
              </a:rPr>
              <a:t>）同一个数或整式：</a:t>
            </a:r>
          </a:p>
        </p:txBody>
      </p:sp>
      <p:sp>
        <p:nvSpPr>
          <p:cNvPr id="5" name="矩形 4"/>
          <p:cNvSpPr/>
          <p:nvPr/>
        </p:nvSpPr>
        <p:spPr>
          <a:xfrm>
            <a:off x="694220" y="3560173"/>
            <a:ext cx="9000491" cy="542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665" dirty="0"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2665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665" dirty="0">
                <a:latin typeface="微软雅黑" panose="020B0503020204020204" charset="-122"/>
                <a:ea typeface="微软雅黑" panose="020B0503020204020204" charset="-122"/>
              </a:rPr>
              <a:t>）同一种运算</a:t>
            </a:r>
            <a:endParaRPr lang="en-US" altLang="zh-CN" sz="2665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94221" y="3212881"/>
            <a:ext cx="8414222" cy="2513217"/>
          </a:xfrm>
          <a:prstGeom prst="round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35890" y="173990"/>
            <a:ext cx="1906919" cy="5835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典例讲解</a:t>
            </a:r>
            <a:endParaRPr lang="zh-CN" altLang="en-US" sz="2800" b="1" dirty="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57785" y="1508125"/>
                <a:ext cx="11889105" cy="45150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fontAlgn="auto">
                  <a:lnSpc>
                    <a:spcPct val="150000"/>
                  </a:lnSpc>
                </a:pPr>
                <a:r>
                  <a:rPr lang="zh-CN" altLang="en-US" sz="3200" b="1" dirty="0">
                    <a:solidFill>
                      <a:schemeClr val="bg1"/>
                    </a:solidFill>
                    <a:highlight>
                      <a:srgbClr val="008080"/>
                    </a:highlight>
                    <a:latin typeface="+mn-ea"/>
                  </a:rPr>
                  <a:t>例</a:t>
                </a:r>
                <a:r>
                  <a:rPr lang="en-US" altLang="zh-CN" sz="3200" b="1" dirty="0">
                    <a:solidFill>
                      <a:schemeClr val="bg1"/>
                    </a:solidFill>
                    <a:highlight>
                      <a:srgbClr val="008080"/>
                    </a:highlight>
                    <a:latin typeface="+mn-ea"/>
                  </a:rPr>
                  <a:t>1</a:t>
                </a:r>
                <a:r>
                  <a:rPr lang="en-US" altLang="zh-CN" sz="3200" b="1" dirty="0">
                    <a:noFill/>
                    <a:latin typeface="+mn-ea"/>
                  </a:rPr>
                  <a:t>  </a:t>
                </a:r>
                <a:r>
                  <a:rPr lang="zh-CN" altLang="en-US" sz="3000" b="1" dirty="0">
                    <a:latin typeface="+mn-ea"/>
                  </a:rPr>
                  <a:t>在下列各题的横线上填上适当的整式，使等式成立，并说明根据的是等式的哪一条基本性质以及是怎样变形的</a:t>
                </a:r>
                <a:r>
                  <a:rPr lang="en-US" altLang="zh-CN" sz="3000" b="1" dirty="0">
                    <a:latin typeface="+mn-ea"/>
                  </a:rPr>
                  <a:t>.</a:t>
                </a:r>
              </a:p>
              <a:p>
                <a:pPr indent="0" fontAlgn="auto">
                  <a:lnSpc>
                    <a:spcPct val="150000"/>
                  </a:lnSpc>
                </a:pPr>
                <a:r>
                  <a:rPr lang="en-US" altLang="zh-CN" sz="3000" b="1" dirty="0">
                    <a:latin typeface="+mn-ea"/>
                  </a:rPr>
                  <a:t>   </a:t>
                </a:r>
                <a:r>
                  <a:rPr lang="zh-CN" altLang="en-US" sz="3000" b="1" dirty="0">
                    <a:latin typeface="+mn-ea"/>
                  </a:rPr>
                  <a:t>（</a:t>
                </a:r>
                <a:r>
                  <a:rPr lang="en-US" altLang="zh-CN" sz="3000" b="1" dirty="0">
                    <a:latin typeface="+mn-ea"/>
                  </a:rPr>
                  <a:t>1</a:t>
                </a:r>
                <a:r>
                  <a:rPr lang="zh-CN" altLang="en-US" sz="3000" b="1" dirty="0">
                    <a:latin typeface="+mn-ea"/>
                  </a:rPr>
                  <a:t>）如果</a:t>
                </a:r>
                <a:r>
                  <a:rPr lang="en-US" altLang="zh-CN" sz="30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3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-2=5</a:t>
                </a:r>
                <a:r>
                  <a:rPr lang="zh-CN" altLang="en-US" sz="3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zh-CN" altLang="en-US" sz="3000" b="1" dirty="0">
                    <a:latin typeface="+mn-ea"/>
                  </a:rPr>
                  <a:t>那么</a:t>
                </a:r>
                <a:r>
                  <a:rPr lang="en-US" altLang="zh-CN" sz="30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3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=5+</a:t>
                </a:r>
                <a:r>
                  <a:rPr lang="en-US" altLang="zh-CN" sz="3000" b="1" dirty="0">
                    <a:latin typeface="+mn-ea"/>
                  </a:rPr>
                  <a:t>______</a:t>
                </a:r>
                <a:r>
                  <a:rPr lang="zh-CN" altLang="en-US" sz="3000" b="1" dirty="0">
                    <a:latin typeface="+mn-ea"/>
                  </a:rPr>
                  <a:t>；</a:t>
                </a:r>
                <a:endParaRPr lang="en-US" altLang="zh-CN" sz="3000" b="1" dirty="0">
                  <a:latin typeface="+mn-ea"/>
                </a:endParaRPr>
              </a:p>
              <a:p>
                <a:pPr indent="0" fontAlgn="auto">
                  <a:lnSpc>
                    <a:spcPct val="150000"/>
                  </a:lnSpc>
                </a:pPr>
                <a:r>
                  <a:rPr lang="en-US" altLang="zh-CN" sz="3000" b="1" dirty="0">
                    <a:latin typeface="+mn-ea"/>
                  </a:rPr>
                  <a:t>   </a:t>
                </a:r>
                <a:r>
                  <a:rPr lang="zh-CN" altLang="en-US" sz="3000" b="1" dirty="0">
                    <a:latin typeface="+mn-ea"/>
                  </a:rPr>
                  <a:t>（</a:t>
                </a:r>
                <a:r>
                  <a:rPr lang="en-US" altLang="zh-CN" sz="3000" b="1" dirty="0">
                    <a:latin typeface="+mn-ea"/>
                  </a:rPr>
                  <a:t>2</a:t>
                </a:r>
                <a:r>
                  <a:rPr lang="zh-CN" altLang="en-US" sz="3000" b="1" dirty="0">
                    <a:latin typeface="+mn-ea"/>
                  </a:rPr>
                  <a:t>）如果</a:t>
                </a:r>
                <a:r>
                  <a:rPr lang="en-US" altLang="zh-CN" sz="3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altLang="zh-CN" sz="30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3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=10-2</a:t>
                </a:r>
                <a:r>
                  <a:rPr lang="en-US" altLang="zh-CN" sz="30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zh-CN" altLang="en-US" sz="3000" b="1" dirty="0">
                    <a:latin typeface="+mn-ea"/>
                  </a:rPr>
                  <a:t>，那么</a:t>
                </a:r>
                <a:r>
                  <a:rPr lang="en-US" altLang="zh-CN" sz="3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altLang="zh-CN" sz="30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3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+______=10</a:t>
                </a:r>
                <a:r>
                  <a:rPr lang="en-US" altLang="zh-CN" sz="3000" b="1" dirty="0">
                    <a:latin typeface="+mn-ea"/>
                  </a:rPr>
                  <a:t>;</a:t>
                </a:r>
              </a:p>
              <a:p>
                <a:pPr indent="0" fontAlgn="auto">
                  <a:lnSpc>
                    <a:spcPct val="150000"/>
                  </a:lnSpc>
                </a:pPr>
                <a:r>
                  <a:rPr lang="en-US" altLang="zh-CN" sz="3000" b="1" dirty="0">
                    <a:latin typeface="+mn-ea"/>
                  </a:rPr>
                  <a:t>   </a:t>
                </a:r>
                <a:r>
                  <a:rPr lang="zh-CN" altLang="en-US" sz="3000" b="1" dirty="0">
                    <a:latin typeface="+mn-ea"/>
                  </a:rPr>
                  <a:t>（</a:t>
                </a:r>
                <a:r>
                  <a:rPr lang="en-US" altLang="zh-CN" sz="3000" b="1" dirty="0">
                    <a:latin typeface="+mn-ea"/>
                  </a:rPr>
                  <a:t>3</a:t>
                </a:r>
                <a:r>
                  <a:rPr lang="zh-CN" altLang="en-US" sz="3000" b="1" dirty="0">
                    <a:latin typeface="+mn-ea"/>
                  </a:rPr>
                  <a:t>）如果</a:t>
                </a:r>
                <a:r>
                  <a:rPr lang="en-US" altLang="zh-CN" sz="3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sz="30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3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=7</a:t>
                </a:r>
                <a:r>
                  <a:rPr lang="zh-CN" altLang="en-US" sz="3000" b="1" dirty="0">
                    <a:latin typeface="+mn-ea"/>
                  </a:rPr>
                  <a:t>，那么</a:t>
                </a:r>
                <a:r>
                  <a:rPr lang="en-US" altLang="zh-CN" sz="30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3000" b="1" dirty="0">
                    <a:latin typeface="+mn-ea"/>
                  </a:rPr>
                  <a:t>=______</a:t>
                </a:r>
                <a:r>
                  <a:rPr lang="zh-CN" altLang="en-US" sz="3000" b="1" dirty="0">
                    <a:latin typeface="+mn-ea"/>
                  </a:rPr>
                  <a:t>；</a:t>
                </a:r>
                <a:endParaRPr lang="en-US" altLang="zh-CN" sz="3000" b="1" dirty="0">
                  <a:latin typeface="+mn-ea"/>
                </a:endParaRPr>
              </a:p>
              <a:p>
                <a:pPr indent="0" fontAlgn="auto">
                  <a:lnSpc>
                    <a:spcPct val="150000"/>
                  </a:lnSpc>
                </a:pPr>
                <a:r>
                  <a:rPr lang="en-US" altLang="zh-CN" sz="3000" b="1" dirty="0">
                    <a:latin typeface="+mn-ea"/>
                  </a:rPr>
                  <a:t>   </a:t>
                </a:r>
                <a:r>
                  <a:rPr lang="zh-CN" altLang="en-US" sz="3000" b="1" dirty="0">
                    <a:latin typeface="+mn-ea"/>
                  </a:rPr>
                  <a:t>（</a:t>
                </a:r>
                <a:r>
                  <a:rPr lang="en-US" altLang="zh-CN" sz="3000" b="1" dirty="0">
                    <a:latin typeface="+mn-ea"/>
                  </a:rPr>
                  <a:t>4</a:t>
                </a:r>
                <a:r>
                  <a:rPr lang="zh-CN" altLang="en-US" sz="3000" b="1" dirty="0">
                    <a:latin typeface="+mn-ea"/>
                  </a:rPr>
                  <a:t>）如果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0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0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3000" b="1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3000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30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altLang="zh-CN" sz="30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3000" b="1" i="1" dirty="0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zh-CN" altLang="en-US" sz="3000" b="1" dirty="0">
                    <a:latin typeface="+mn-ea"/>
                  </a:rPr>
                  <a:t>，那么</a:t>
                </a:r>
                <a:r>
                  <a:rPr lang="en-US" altLang="zh-CN" sz="30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3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-1=</a:t>
                </a:r>
                <a:r>
                  <a:rPr lang="en-US" altLang="zh-CN" sz="3000" b="1" dirty="0">
                    <a:latin typeface="+mn-ea"/>
                  </a:rPr>
                  <a:t>______.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57785" y="1508125"/>
                <a:ext cx="11889105" cy="4515019"/>
              </a:xfrm>
              <a:prstGeom prst="rect">
                <a:avLst/>
              </a:prstGeom>
              <a:blipFill>
                <a:blip r:embed="rId6"/>
                <a:stretch>
                  <a:fillRect l="-1281" b="-12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/>
          <p:cNvSpPr txBox="1"/>
          <p:nvPr/>
        </p:nvSpPr>
        <p:spPr>
          <a:xfrm>
            <a:off x="57785" y="908050"/>
            <a:ext cx="65195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任务三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利用等式的基本性质变形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82854D4-FB7A-84EE-C605-AFCD62BEF4AD}"/>
              </a:ext>
            </a:extLst>
          </p:cNvPr>
          <p:cNvSpPr txBox="1"/>
          <p:nvPr/>
        </p:nvSpPr>
        <p:spPr>
          <a:xfrm>
            <a:off x="5239966" y="3022802"/>
            <a:ext cx="856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F9C4701-2D0B-3F84-1032-90446DA00F26}"/>
              </a:ext>
            </a:extLst>
          </p:cNvPr>
          <p:cNvSpPr txBox="1"/>
          <p:nvPr/>
        </p:nvSpPr>
        <p:spPr>
          <a:xfrm>
            <a:off x="5421549" y="3765634"/>
            <a:ext cx="856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x</a:t>
            </a:r>
            <a:endParaRPr lang="zh-CN" altLang="en-US" sz="2800" b="1" i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0765A947-E3D9-EB8A-76DB-CFD09B770570}"/>
                  </a:ext>
                </a:extLst>
              </p:cNvPr>
              <p:cNvSpPr txBox="1"/>
              <p:nvPr/>
            </p:nvSpPr>
            <p:spPr>
              <a:xfrm>
                <a:off x="4594698" y="4146097"/>
                <a:ext cx="739302" cy="781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𝟕</m:t>
                          </m:r>
                        </m:num>
                        <m:den>
                          <m:r>
                            <a:rPr lang="en-US" altLang="zh-CN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0765A947-E3D9-EB8A-76DB-CFD09B7705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4698" y="4146097"/>
                <a:ext cx="739302" cy="7813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90536279-BA6A-2091-D3F6-9AB1C05A7593}"/>
              </a:ext>
            </a:extLst>
          </p:cNvPr>
          <p:cNvSpPr txBox="1"/>
          <p:nvPr/>
        </p:nvSpPr>
        <p:spPr>
          <a:xfrm>
            <a:off x="5574320" y="5348120"/>
            <a:ext cx="856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F8C7410-5846-2AFC-096E-2F6A3C97B984}"/>
              </a:ext>
            </a:extLst>
          </p:cNvPr>
          <p:cNvSpPr txBox="1"/>
          <p:nvPr/>
        </p:nvSpPr>
        <p:spPr>
          <a:xfrm>
            <a:off x="7324928" y="3089221"/>
            <a:ext cx="2791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等式的基本性质</a:t>
            </a:r>
            <a:r>
              <a:rPr lang="en-US" altLang="zh-CN" sz="2400" dirty="0">
                <a:solidFill>
                  <a:srgbClr val="FF0000"/>
                </a:solidFill>
              </a:rPr>
              <a:t>1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D022606-0FEA-B453-4225-2833775D6560}"/>
              </a:ext>
            </a:extLst>
          </p:cNvPr>
          <p:cNvSpPr txBox="1"/>
          <p:nvPr/>
        </p:nvSpPr>
        <p:spPr>
          <a:xfrm>
            <a:off x="7324928" y="3828316"/>
            <a:ext cx="2762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等式的基本性质</a:t>
            </a:r>
            <a:r>
              <a:rPr lang="en-US" altLang="zh-CN" sz="2400" dirty="0">
                <a:solidFill>
                  <a:srgbClr val="FF0000"/>
                </a:solidFill>
              </a:rPr>
              <a:t>1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2EFF853-CB0E-31AB-F914-01BDEF188F53}"/>
              </a:ext>
            </a:extLst>
          </p:cNvPr>
          <p:cNvSpPr txBox="1"/>
          <p:nvPr/>
        </p:nvSpPr>
        <p:spPr>
          <a:xfrm>
            <a:off x="7354124" y="4467711"/>
            <a:ext cx="2762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等式的基本性质</a:t>
            </a:r>
            <a:r>
              <a:rPr lang="en-US" altLang="zh-CN" sz="2400" dirty="0">
                <a:solidFill>
                  <a:srgbClr val="FF0000"/>
                </a:solidFill>
              </a:rPr>
              <a:t>2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F55803C-CBDE-7177-B653-E376DF970C36}"/>
              </a:ext>
            </a:extLst>
          </p:cNvPr>
          <p:cNvSpPr txBox="1"/>
          <p:nvPr/>
        </p:nvSpPr>
        <p:spPr>
          <a:xfrm>
            <a:off x="7354124" y="5348120"/>
            <a:ext cx="2996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等式的基本性质</a:t>
            </a:r>
            <a:r>
              <a:rPr lang="en-US" altLang="zh-CN" sz="2400" dirty="0">
                <a:solidFill>
                  <a:srgbClr val="FF0000"/>
                </a:solidFill>
              </a:rPr>
              <a:t>2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>
            <p:custDataLst>
              <p:tags r:id="rId1"/>
            </p:custDataLst>
          </p:nvPr>
        </p:nvSpPr>
        <p:spPr>
          <a:xfrm>
            <a:off x="139700" y="272415"/>
            <a:ext cx="26314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【学习测评】</a:t>
            </a:r>
          </a:p>
        </p:txBody>
      </p:sp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216535" y="855980"/>
            <a:ext cx="1145159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3200" b="1" dirty="0">
                <a:latin typeface="+mn-ea"/>
              </a:rPr>
              <a:t>. </a:t>
            </a:r>
            <a:r>
              <a:rPr lang="zh-CN" altLang="en-US" sz="3200" b="1" dirty="0">
                <a:latin typeface="+mn-ea"/>
              </a:rPr>
              <a:t>利用等式的基本性质，在横线上填上适当的数或式子，并说明变形的根据以及是怎样变形的</a:t>
            </a:r>
            <a:r>
              <a:rPr lang="en-US" altLang="zh-CN" sz="3200" b="1" dirty="0">
                <a:latin typeface="+mn-ea"/>
              </a:rPr>
              <a:t>.</a:t>
            </a:r>
          </a:p>
          <a:p>
            <a:pPr indent="0" fontAlgn="auto">
              <a:lnSpc>
                <a:spcPct val="150000"/>
              </a:lnSpc>
            </a:pPr>
            <a:r>
              <a:rPr lang="zh-CN" altLang="en-US" sz="3200" b="1" dirty="0">
                <a:latin typeface="+mn-ea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+mn-ea"/>
              </a:rPr>
              <a:t>）如果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-3=-5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en-US" sz="3200" b="1" dirty="0">
                <a:latin typeface="+mn-ea"/>
              </a:rPr>
              <a:t>那么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3200" b="1" dirty="0">
                <a:latin typeface="+mn-ea"/>
              </a:rPr>
              <a:t>=_____,</a:t>
            </a:r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3200" b="1" dirty="0">
                <a:latin typeface="+mn-ea"/>
              </a:rPr>
              <a:t>=_____</a:t>
            </a:r>
            <a:r>
              <a:rPr lang="zh-CN" altLang="en-US" sz="3200" b="1" dirty="0">
                <a:latin typeface="+mn-ea"/>
              </a:rPr>
              <a:t>；</a:t>
            </a:r>
            <a:endParaRPr lang="en-US" altLang="zh-CN" sz="3200" b="1" dirty="0">
              <a:latin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3200" b="1" dirty="0">
                <a:latin typeface="+mn-ea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+mn-ea"/>
              </a:rPr>
              <a:t>）如果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+2=2</a:t>
            </a:r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-4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en-US" sz="3200" b="1" dirty="0">
                <a:latin typeface="+mn-ea"/>
              </a:rPr>
              <a:t>那么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3200" b="1" dirty="0">
                <a:latin typeface="+mn-ea"/>
              </a:rPr>
              <a:t>=_____,</a:t>
            </a:r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3200" b="1" dirty="0">
                <a:latin typeface="+mn-ea"/>
              </a:rPr>
              <a:t>=_____.</a:t>
            </a:r>
          </a:p>
        </p:txBody>
      </p:sp>
      <p:sp>
        <p:nvSpPr>
          <p:cNvPr id="5" name="TextBox 4"/>
          <p:cNvSpPr txBox="1"/>
          <p:nvPr>
            <p:custDataLst>
              <p:tags r:id="rId3"/>
            </p:custDataLst>
          </p:nvPr>
        </p:nvSpPr>
        <p:spPr>
          <a:xfrm>
            <a:off x="5375086" y="2390775"/>
            <a:ext cx="840105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-2</a:t>
            </a:r>
          </a:p>
        </p:txBody>
      </p:sp>
      <p:sp>
        <p:nvSpPr>
          <p:cNvPr id="6" name="TextBox 5"/>
          <p:cNvSpPr txBox="1"/>
          <p:nvPr>
            <p:custDataLst>
              <p:tags r:id="rId4"/>
            </p:custDataLst>
          </p:nvPr>
        </p:nvSpPr>
        <p:spPr>
          <a:xfrm>
            <a:off x="7062249" y="2390775"/>
            <a:ext cx="840105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-1</a:t>
            </a:r>
          </a:p>
        </p:txBody>
      </p:sp>
      <p:sp>
        <p:nvSpPr>
          <p:cNvPr id="7" name="TextBox 6"/>
          <p:cNvSpPr txBox="1"/>
          <p:nvPr>
            <p:custDataLst>
              <p:tags r:id="rId5"/>
            </p:custDataLst>
          </p:nvPr>
        </p:nvSpPr>
        <p:spPr>
          <a:xfrm>
            <a:off x="5900472" y="3168015"/>
            <a:ext cx="840105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-6</a:t>
            </a:r>
          </a:p>
        </p:txBody>
      </p:sp>
      <p:sp>
        <p:nvSpPr>
          <p:cNvPr id="8" name="TextBox 7"/>
          <p:cNvSpPr txBox="1"/>
          <p:nvPr>
            <p:custDataLst>
              <p:tags r:id="rId6"/>
            </p:custDataLst>
          </p:nvPr>
        </p:nvSpPr>
        <p:spPr>
          <a:xfrm>
            <a:off x="7475177" y="3168015"/>
            <a:ext cx="840105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-2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>
          <a:xfrm>
            <a:off x="382905" y="4199890"/>
            <a:ext cx="10239375" cy="18707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b="1" dirty="0"/>
              <a:t>.</a:t>
            </a:r>
            <a:r>
              <a:rPr lang="zh-CN" altLang="en-US" b="1" dirty="0"/>
              <a:t> 下列等式中，可由等式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-3=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zh-CN" altLang="en-US" b="1" dirty="0"/>
              <a:t>变形得到的是（         ）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b="1" dirty="0"/>
              <a:t>     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 2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-1=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B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-3=2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C  3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=3+2            D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+3=-2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b="1" dirty="0"/>
              <a:t> </a:t>
            </a:r>
          </a:p>
        </p:txBody>
      </p:sp>
      <p:sp>
        <p:nvSpPr>
          <p:cNvPr id="44040" name="Text Box 8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338734" y="4162474"/>
            <a:ext cx="7232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D507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6" grpId="2"/>
      <p:bldP spid="7" grpId="3"/>
      <p:bldP spid="8" grpId="4"/>
      <p:bldP spid="440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97917CB-78DA-1F8F-C415-1AFA4209814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71115" y="405930"/>
            <a:ext cx="26314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【学习测评】</a:t>
            </a:r>
          </a:p>
        </p:txBody>
      </p:sp>
      <p:sp>
        <p:nvSpPr>
          <p:cNvPr id="18" name="Text Box 2"/>
          <p:cNvSpPr txBox="1"/>
          <p:nvPr/>
        </p:nvSpPr>
        <p:spPr>
          <a:xfrm>
            <a:off x="1343472" y="1328574"/>
            <a:ext cx="8892456" cy="2224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kumimoji="0"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. </a:t>
            </a:r>
            <a:r>
              <a:rPr kumimoji="0"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等式</a:t>
            </a:r>
            <a:r>
              <a:rPr kumimoji="0"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kumimoji="0"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y</a:t>
            </a:r>
            <a:r>
              <a:rPr kumimoji="0"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</a:t>
            </a:r>
            <a:r>
              <a:rPr kumimoji="0"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变形为</a:t>
            </a:r>
            <a:r>
              <a:rPr kumimoji="0"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-4</a:t>
            </a:r>
            <a:r>
              <a:rPr kumimoji="0"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kumimoji="0"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+2</a:t>
            </a:r>
            <a:r>
              <a:rPr kumimoji="0"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y</a:t>
            </a:r>
            <a:r>
              <a:rPr kumimoji="0"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=-20</a:t>
            </a:r>
            <a:r>
              <a:rPr kumimoji="0"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的依据为（      ）</a:t>
            </a:r>
            <a:endParaRPr kumimoji="0" lang="en-US" altLang="zh-CN" sz="3200" b="1" dirty="0">
              <a:solidFill>
                <a:srgbClr val="000000"/>
              </a:solidFill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kumimoji="0"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A.</a:t>
            </a:r>
            <a:r>
              <a:rPr kumimoji="0"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等式基本性质</a:t>
            </a:r>
            <a:r>
              <a:rPr kumimoji="0"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		 B.</a:t>
            </a:r>
            <a:r>
              <a:rPr kumimoji="0"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等式基本性质</a:t>
            </a:r>
            <a:r>
              <a:rPr kumimoji="0"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2</a:t>
            </a:r>
          </a:p>
          <a:p>
            <a:pPr eaLnBrk="1" hangingPunct="1">
              <a:lnSpc>
                <a:spcPct val="150000"/>
              </a:lnSpc>
            </a:pPr>
            <a:r>
              <a:rPr kumimoji="0"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C.</a:t>
            </a:r>
            <a:r>
              <a:rPr kumimoji="0"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分数的基本性质</a:t>
            </a:r>
            <a:r>
              <a:rPr kumimoji="0"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	           D.</a:t>
            </a:r>
            <a:r>
              <a:rPr kumimoji="0"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分配律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Box 2"/>
              <p:cNvSpPr txBox="1"/>
              <p:nvPr/>
            </p:nvSpPr>
            <p:spPr>
              <a:xfrm>
                <a:off x="1343472" y="3579919"/>
                <a:ext cx="10848528" cy="232275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kumimoji="0"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r>
                  <a:rPr kumimoji="0" lang="en-US" altLang="zh-CN" sz="32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. </a:t>
                </a:r>
                <a:r>
                  <a:rPr kumimoji="0" lang="zh-CN" altLang="en-US" sz="32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已知等式</a:t>
                </a:r>
                <a:r>
                  <a:rPr kumimoji="0"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r>
                  <a:rPr kumimoji="0" lang="en-US" altLang="zh-CN" sz="32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a</a:t>
                </a:r>
                <a:r>
                  <a:rPr kumimoji="0"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=2</a:t>
                </a:r>
                <a:r>
                  <a:rPr kumimoji="0" lang="en-US" altLang="zh-CN" sz="32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b</a:t>
                </a:r>
                <a:r>
                  <a:rPr kumimoji="0"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+5</a:t>
                </a:r>
                <a:r>
                  <a:rPr kumimoji="0" lang="zh-CN" altLang="en-US" sz="32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，则下列等式中不一定成立的是（       ）</a:t>
                </a:r>
                <a:endParaRPr kumimoji="0" lang="en-US" altLang="zh-CN" sz="3200" b="1" dirty="0">
                  <a:solidFill>
                    <a:srgbClr val="000000"/>
                  </a:solidFill>
                  <a:ea typeface="黑体" panose="02010609060101010101" pitchFamily="49" charset="-122"/>
                </a:endParaRPr>
              </a:p>
              <a:p>
                <a:pPr eaLnBrk="1" hangingPunct="1">
                  <a:lnSpc>
                    <a:spcPct val="130000"/>
                  </a:lnSpc>
                </a:pPr>
                <a:r>
                  <a:rPr kumimoji="0"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A.3</a:t>
                </a:r>
                <a:r>
                  <a:rPr kumimoji="0" lang="en-US" altLang="zh-CN" sz="32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a</a:t>
                </a:r>
                <a:r>
                  <a:rPr kumimoji="0"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-5=2</a:t>
                </a:r>
                <a:r>
                  <a:rPr kumimoji="0" lang="en-US" altLang="zh-CN" sz="32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b</a:t>
                </a:r>
                <a:r>
                  <a:rPr kumimoji="0"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			B.3</a:t>
                </a:r>
                <a:r>
                  <a:rPr kumimoji="0" lang="en-US" altLang="zh-CN" sz="32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a</a:t>
                </a:r>
                <a:r>
                  <a:rPr kumimoji="0"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+1=2</a:t>
                </a:r>
                <a:r>
                  <a:rPr kumimoji="0" lang="en-US" altLang="zh-CN" sz="32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b</a:t>
                </a:r>
                <a:r>
                  <a:rPr kumimoji="0"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+6</a:t>
                </a:r>
              </a:p>
              <a:p>
                <a:pPr eaLnBrk="1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C.3</a:t>
                </a:r>
                <a:r>
                  <a:rPr kumimoji="0" lang="en-US" altLang="zh-CN" sz="32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ac</a:t>
                </a:r>
                <a:r>
                  <a:rPr kumimoji="0"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=2</a:t>
                </a:r>
                <a:r>
                  <a:rPr kumimoji="0" lang="en-US" altLang="zh-CN" sz="32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bc</a:t>
                </a:r>
                <a:r>
                  <a:rPr kumimoji="0"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+5		</a:t>
                </a:r>
                <a:r>
                  <a:rPr kumimoji="0" lang="en-US" altLang="zh-CN" sz="32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D.</a:t>
                </a:r>
                <a:r>
                  <a:rPr kumimoji="0" lang="en-US" altLang="zh-CN" sz="3200" b="1" i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a</a:t>
                </a:r>
                <a:r>
                  <a:rPr kumimoji="0"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zh-CN" sz="32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altLang="zh-CN" sz="3200" b="1" i="0" smtClean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altLang="zh-CN" sz="3200" b="1" i="0" smtClean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altLang="zh-CN" sz="32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b +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zh-CN" sz="32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altLang="zh-CN" sz="3200" b="1" i="0" smtClean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altLang="zh-CN" sz="3200" b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kumimoji="0"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472" y="3579919"/>
                <a:ext cx="10848528" cy="2322752"/>
              </a:xfrm>
              <a:prstGeom prst="rect">
                <a:avLst/>
              </a:prstGeom>
              <a:blipFill>
                <a:blip r:embed="rId3"/>
                <a:stretch>
                  <a:fillRect l="-1404" t="-1050" r="-1629" b="-3412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Box 13">
            <a:extLst>
              <a:ext uri="{FF2B5EF4-FFF2-40B4-BE49-F238E27FC236}">
                <a16:creationId xmlns:a16="http://schemas.microsoft.com/office/drawing/2014/main" id="{E372C025-CCDD-EEE5-031B-D2A3CDF5627F}"/>
              </a:ext>
            </a:extLst>
          </p:cNvPr>
          <p:cNvSpPr txBox="1"/>
          <p:nvPr/>
        </p:nvSpPr>
        <p:spPr>
          <a:xfrm flipH="1">
            <a:off x="9242648" y="1477844"/>
            <a:ext cx="467520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kumimoji="0" lang="en-GB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0"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Box 13"/>
          <p:cNvSpPr txBox="1"/>
          <p:nvPr/>
        </p:nvSpPr>
        <p:spPr>
          <a:xfrm>
            <a:off x="11140536" y="3661549"/>
            <a:ext cx="481222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kumimoji="0" lang="en-GB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kumimoji="0"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737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 descr="PE03255_"/>
          <p:cNvSpPr>
            <a:spLocks noChangeArrowheads="1"/>
          </p:cNvSpPr>
          <p:nvPr/>
        </p:nvSpPr>
        <p:spPr bwMode="auto">
          <a:xfrm>
            <a:off x="109855" y="826135"/>
            <a:ext cx="12082145" cy="5908040"/>
          </a:xfrm>
          <a:prstGeom prst="rect">
            <a:avLst/>
          </a:prstGeom>
          <a:noFill/>
          <a:ln w="38100" cmpd="dbl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0" eaLnBrk="0" fontAlgn="auto" hangingPunct="0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highlight>
                  <a:srgbClr val="008080"/>
                </a:highlight>
                <a:latin typeface="+mn-ea"/>
              </a:rPr>
              <a:t>例</a:t>
            </a:r>
            <a:r>
              <a:rPr lang="en-US" altLang="zh-CN" sz="2800" b="1" dirty="0">
                <a:solidFill>
                  <a:schemeClr val="bg1"/>
                </a:solidFill>
                <a:highlight>
                  <a:srgbClr val="008080"/>
                </a:highlight>
                <a:latin typeface="+mn-ea"/>
              </a:rPr>
              <a:t>2 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charset="0"/>
              </a:rPr>
              <a:t>在学习了等式的性质后，小红发现运用等式的性质可以使复杂的等式变得简洁，这使她异常兴奋，于是她随手写了一个等式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charset="0"/>
              </a:rPr>
              <a:t>:</a:t>
            </a:r>
            <a:r>
              <a:rPr kumimoji="1" lang="en-US" altLang="zh-CN" sz="28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charset="0"/>
              </a:rPr>
              <a:t>3</a:t>
            </a:r>
            <a:r>
              <a:rPr kumimoji="1" lang="en-US" altLang="zh-CN" sz="2800" b="1" i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charset="0"/>
              </a:rPr>
              <a:t>a+b-</a:t>
            </a:r>
            <a:r>
              <a:rPr kumimoji="1" lang="en-US" altLang="zh-CN" sz="28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charset="0"/>
              </a:rPr>
              <a:t>2</a:t>
            </a:r>
            <a:r>
              <a:rPr kumimoji="1" lang="en-US" altLang="zh-CN" sz="2800" b="1" i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charset="0"/>
              </a:rPr>
              <a:t>=</a:t>
            </a:r>
            <a:r>
              <a:rPr kumimoji="1" lang="en-US" altLang="zh-CN" sz="28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charset="0"/>
              </a:rPr>
              <a:t>7</a:t>
            </a:r>
            <a:r>
              <a:rPr kumimoji="1" lang="en-US" altLang="zh-CN" sz="2800" b="1" i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charset="0"/>
              </a:rPr>
              <a:t>a+b-</a:t>
            </a:r>
            <a:r>
              <a:rPr kumimoji="1" lang="en-US" altLang="zh-CN" sz="28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charset="0"/>
              </a:rPr>
              <a:t>2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charset="0"/>
              </a:rPr>
              <a:t>，并开始运用等式性质对这个等式进行变形，其过程如下：</a:t>
            </a:r>
          </a:p>
          <a:p>
            <a:pPr indent="0" eaLnBrk="0" fontAlgn="auto" hangingPunct="0">
              <a:lnSpc>
                <a:spcPct val="150000"/>
              </a:lnSpc>
            </a:pP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charset="0"/>
              </a:rPr>
              <a:t>　　　　　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charset="0"/>
              </a:rPr>
              <a:t>3</a:t>
            </a:r>
            <a:r>
              <a:rPr kumimoji="1" lang="en-US" altLang="zh-CN" sz="2800" b="1" i="1" dirty="0">
                <a:solidFill>
                  <a:srgbClr val="000000"/>
                </a:solidFill>
                <a:latin typeface="Times New Roman" panose="02020603050405020304" charset="0"/>
              </a:rPr>
              <a:t>a+b</a:t>
            </a:r>
            <a:r>
              <a:rPr kumimoji="1" lang="zh-CN" altLang="en-US" sz="2800" b="1" i="1" dirty="0">
                <a:solidFill>
                  <a:srgbClr val="000000"/>
                </a:solidFill>
                <a:latin typeface="Times New Roman" panose="02020603050405020304" charset="0"/>
              </a:rPr>
              <a:t>＝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charset="0"/>
              </a:rPr>
              <a:t>7</a:t>
            </a:r>
            <a:r>
              <a:rPr kumimoji="1" lang="en-US" altLang="zh-CN" sz="2800" b="1" i="1" dirty="0">
                <a:solidFill>
                  <a:srgbClr val="000000"/>
                </a:solidFill>
                <a:latin typeface="Times New Roman" panose="02020603050405020304" charset="0"/>
              </a:rPr>
              <a:t>a+b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charset="0"/>
              </a:rPr>
              <a:t>（等式两边同时加上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charset="0"/>
              </a:rPr>
              <a:t>2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charset="0"/>
              </a:rPr>
              <a:t>）</a:t>
            </a:r>
          </a:p>
          <a:p>
            <a:pPr indent="0" eaLnBrk="0" fontAlgn="auto" hangingPunct="0">
              <a:lnSpc>
                <a:spcPct val="150000"/>
              </a:lnSpc>
            </a:pP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charset="0"/>
              </a:rPr>
              <a:t>　　　　　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charset="0"/>
              </a:rPr>
              <a:t>3</a:t>
            </a:r>
            <a:r>
              <a:rPr kumimoji="1" lang="en-US" altLang="zh-CN" sz="2800" b="1" i="1" dirty="0">
                <a:solidFill>
                  <a:srgbClr val="000000"/>
                </a:solidFill>
                <a:latin typeface="Times New Roman" panose="02020603050405020304" charset="0"/>
              </a:rPr>
              <a:t>a=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charset="0"/>
              </a:rPr>
              <a:t>7</a:t>
            </a:r>
            <a:r>
              <a:rPr kumimoji="1" lang="en-US" altLang="zh-CN" sz="2800" b="1" i="1" dirty="0">
                <a:solidFill>
                  <a:srgbClr val="000000"/>
                </a:solidFill>
                <a:latin typeface="Times New Roman" panose="02020603050405020304" charset="0"/>
              </a:rPr>
              <a:t>a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charset="0"/>
              </a:rPr>
              <a:t>（等式两边同时减去</a:t>
            </a:r>
            <a:r>
              <a:rPr kumimoji="1" lang="en-US" altLang="zh-CN" sz="2800" b="1" i="1" dirty="0">
                <a:solidFill>
                  <a:srgbClr val="000000"/>
                </a:solidFill>
                <a:latin typeface="Times New Roman" panose="02020603050405020304" charset="0"/>
              </a:rPr>
              <a:t>b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charset="0"/>
              </a:rPr>
              <a:t>）</a:t>
            </a:r>
          </a:p>
          <a:p>
            <a:pPr indent="0" eaLnBrk="0" fontAlgn="auto" hangingPunct="0">
              <a:lnSpc>
                <a:spcPct val="150000"/>
              </a:lnSpc>
            </a:pP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charset="0"/>
              </a:rPr>
              <a:t>　　　　　</a:t>
            </a:r>
            <a:r>
              <a:rPr kumimoji="1" lang="en-US" altLang="zh-CN" sz="28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charset="0"/>
              </a:rPr>
              <a:t>3</a:t>
            </a:r>
            <a:r>
              <a:rPr kumimoji="1" lang="zh-CN" altLang="en-US" sz="28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charset="0"/>
              </a:rPr>
              <a:t>＝</a:t>
            </a:r>
            <a:r>
              <a:rPr kumimoji="1" lang="en-US" altLang="zh-CN" sz="28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charset="0"/>
              </a:rPr>
              <a:t>7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charset="0"/>
              </a:rPr>
              <a:t>（等式两边同时除以</a:t>
            </a:r>
            <a:r>
              <a:rPr kumimoji="1" lang="en-US" altLang="zh-CN" sz="2800" b="1" i="1" dirty="0">
                <a:solidFill>
                  <a:srgbClr val="000000"/>
                </a:solidFill>
                <a:latin typeface="Times New Roman" panose="02020603050405020304" charset="0"/>
              </a:rPr>
              <a:t>a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charset="0"/>
              </a:rPr>
              <a:t>）</a:t>
            </a:r>
          </a:p>
          <a:p>
            <a:pPr indent="0" eaLnBrk="0" fontAlgn="auto" hangingPunct="0">
              <a:lnSpc>
                <a:spcPct val="150000"/>
              </a:lnSpc>
            </a:pP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charset="0"/>
              </a:rPr>
              <a:t>   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charset="0"/>
              </a:rPr>
              <a:t>      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charset="0"/>
              </a:rPr>
              <a:t>变形到此，小红顿时就傻了：居然得出如此等式！于是小红开始检查自己的变形过程，但怎么也找不出错误来。</a:t>
            </a:r>
          </a:p>
          <a:p>
            <a:pPr indent="0" eaLnBrk="0" fontAlgn="auto" hangingPunct="0">
              <a:lnSpc>
                <a:spcPct val="150000"/>
              </a:lnSpc>
            </a:pP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charset="0"/>
              </a:rPr>
              <a:t>   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charset="0"/>
              </a:rPr>
              <a:t>      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charset="0"/>
              </a:rPr>
              <a:t>聪明的同学，你能让小红的愁眉在恍然大悟中舒展开来吗？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55A3B3E-904B-ACF5-7B40-4C9BFE165D8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890" y="173990"/>
            <a:ext cx="1906919" cy="5835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典例讲解</a:t>
            </a:r>
            <a:endParaRPr lang="zh-CN" altLang="en-US" sz="2800" b="1" dirty="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2" name="对话气泡: 椭圆形 1">
            <a:extLst>
              <a:ext uri="{FF2B5EF4-FFF2-40B4-BE49-F238E27FC236}">
                <a16:creationId xmlns:a16="http://schemas.microsoft.com/office/drawing/2014/main" id="{27EB2894-4326-FFA3-5AE3-D2D34214D3A2}"/>
              </a:ext>
            </a:extLst>
          </p:cNvPr>
          <p:cNvSpPr/>
          <p:nvPr/>
        </p:nvSpPr>
        <p:spPr>
          <a:xfrm>
            <a:off x="7324078" y="2636669"/>
            <a:ext cx="4758067" cy="2015230"/>
          </a:xfrm>
          <a:prstGeom prst="wedgeEllipseCallou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注意：等式两边除以的必须是同一个不为</a:t>
            </a:r>
            <a:r>
              <a:rPr lang="en-US" altLang="zh-CN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的数</a:t>
            </a:r>
            <a:endParaRPr lang="zh-CN" alt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>
            <p:custDataLst>
              <p:tags r:id="rId2"/>
            </p:custDataLst>
          </p:nvPr>
        </p:nvSpPr>
        <p:spPr>
          <a:xfrm>
            <a:off x="437515" y="384175"/>
            <a:ext cx="26314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【学习测评】</a:t>
            </a:r>
          </a:p>
        </p:txBody>
      </p:sp>
      <p:grpSp>
        <p:nvGrpSpPr>
          <p:cNvPr id="9276" name="Group 60"/>
          <p:cNvGrpSpPr/>
          <p:nvPr/>
        </p:nvGrpSpPr>
        <p:grpSpPr>
          <a:xfrm>
            <a:off x="539115" y="1264920"/>
            <a:ext cx="9762490" cy="5056727"/>
            <a:chOff x="380" y="482"/>
            <a:chExt cx="5616" cy="3581"/>
          </a:xfrm>
        </p:grpSpPr>
        <p:sp>
          <p:nvSpPr>
            <p:cNvPr id="9277" name="Text Box 61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80" y="482"/>
              <a:ext cx="5616" cy="41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zh-CN" sz="3200" b="1" dirty="0">
                  <a:latin typeface="Times New Roman" panose="02020603050405020304"/>
                  <a:ea typeface="宋体" panose="02010600030101010101" pitchFamily="2" charset="-122"/>
                </a:rPr>
                <a:t>    1.</a:t>
              </a:r>
              <a:r>
                <a:rPr lang="en-US" altLang="zh-CN" sz="3200" b="1" dirty="0">
                  <a:solidFill>
                    <a:schemeClr val="tx1"/>
                  </a:solidFill>
                  <a:effectLst/>
                  <a:latin typeface="Times New Roman" panose="02020603050405020304"/>
                  <a:ea typeface="宋体" panose="02010600030101010101" pitchFamily="2" charset="-122"/>
                </a:rPr>
                <a:t> </a:t>
              </a:r>
              <a:r>
                <a:rPr lang="zh-CN" altLang="en-US" sz="3200" b="1" dirty="0">
                  <a:solidFill>
                    <a:schemeClr val="tx1"/>
                  </a:solidFill>
                  <a:effectLst/>
                  <a:latin typeface="Times New Roman" panose="02020603050405020304"/>
                  <a:ea typeface="宋体" panose="02010600030101010101" pitchFamily="2" charset="-122"/>
                </a:rPr>
                <a:t>依据等式性质进行变形，不正确的是         （      ）</a:t>
              </a:r>
            </a:p>
          </p:txBody>
        </p:sp>
        <p:graphicFrame>
          <p:nvGraphicFramePr>
            <p:cNvPr id="123904" name="Object 0"/>
            <p:cNvGraphicFramePr>
              <a:graphicFrameLocks noChangeAspect="1"/>
            </p:cNvGraphicFramePr>
            <p:nvPr>
              <p:custDataLst>
                <p:tags r:id="rId5"/>
              </p:custDataLst>
              <p:extLst>
                <p:ext uri="{D42A27DB-BD31-4B8C-83A1-F6EECF244321}">
                  <p14:modId xmlns:p14="http://schemas.microsoft.com/office/powerpoint/2010/main" val="1571597730"/>
                </p:ext>
              </p:extLst>
            </p:nvPr>
          </p:nvGraphicFramePr>
          <p:xfrm>
            <a:off x="844" y="1105"/>
            <a:ext cx="3383" cy="3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" name="Equation" r:id="rId11" imgW="1854000" imgH="215640" progId="Equation.DSMT4">
                    <p:embed/>
                  </p:oleObj>
                </mc:Choice>
                <mc:Fallback>
                  <p:oleObj name="Equation" r:id="rId11" imgW="1854000" imgH="21564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844" y="1105"/>
                          <a:ext cx="3383" cy="395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905" name="Object 1"/>
            <p:cNvGraphicFramePr>
              <a:graphicFrameLocks noChangeAspect="1"/>
            </p:cNvGraphicFramePr>
            <p:nvPr>
              <p:custDataLst>
                <p:tags r:id="rId6"/>
              </p:custDataLst>
            </p:nvPr>
          </p:nvGraphicFramePr>
          <p:xfrm>
            <a:off x="872" y="1799"/>
            <a:ext cx="4137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" name="Equation" r:id="rId13" imgW="2070100" imgH="215900" progId="Equation.3">
                    <p:embed/>
                  </p:oleObj>
                </mc:Choice>
                <mc:Fallback>
                  <p:oleObj name="Equation" r:id="rId13" imgW="2070100" imgH="2159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872" y="1799"/>
                          <a:ext cx="4137" cy="432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906" name="Object 2"/>
            <p:cNvGraphicFramePr>
              <a:graphicFrameLocks noChangeAspect="1"/>
            </p:cNvGraphicFramePr>
            <p:nvPr>
              <p:custDataLst>
                <p:tags r:id="rId7"/>
              </p:custDataLst>
            </p:nvPr>
          </p:nvGraphicFramePr>
          <p:xfrm>
            <a:off x="872" y="2530"/>
            <a:ext cx="3573" cy="6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" name="Equation" r:id="rId15" imgW="2120900" imgH="393700" progId="Equation.3">
                    <p:embed/>
                  </p:oleObj>
                </mc:Choice>
                <mc:Fallback>
                  <p:oleObj name="Equation" r:id="rId15" imgW="2120900" imgH="3937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872" y="2530"/>
                          <a:ext cx="3573" cy="661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907" name="Object 3"/>
            <p:cNvGraphicFramePr>
              <a:graphicFrameLocks noChangeAspect="1"/>
            </p:cNvGraphicFramePr>
            <p:nvPr>
              <p:custDataLst>
                <p:tags r:id="rId8"/>
              </p:custDataLst>
            </p:nvPr>
          </p:nvGraphicFramePr>
          <p:xfrm>
            <a:off x="833" y="3395"/>
            <a:ext cx="3321" cy="6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" name="Equation" r:id="rId17" imgW="1955800" imgH="393700" progId="Equation.3">
                    <p:embed/>
                  </p:oleObj>
                </mc:Choice>
                <mc:Fallback>
                  <p:oleObj name="Equation" r:id="rId17" imgW="1955800" imgH="3937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833" y="3395"/>
                          <a:ext cx="3321" cy="668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283" name="Rectangle 6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288087" y="1294908"/>
            <a:ext cx="635000" cy="52322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zh-CN" altLang="en-US" sz="2800" dirty="0">
                <a:solidFill>
                  <a:srgbClr val="FF0000"/>
                </a:solidFill>
                <a:effectLst/>
                <a:latin typeface="Times New Roman" panose="02020603050405020304"/>
                <a:ea typeface="宋体" panose="02010600030101010101" pitchFamily="2" charset="-122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effectLst/>
                <a:latin typeface="Times New Roman" panose="02020603050405020304"/>
                <a:ea typeface="宋体" panose="02010600030101010101" pitchFamily="2" charset="-122"/>
              </a:rPr>
              <a:t>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83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0C467B97-E5D5-0E38-363A-16628B38EF48}"/>
              </a:ext>
            </a:extLst>
          </p:cNvPr>
          <p:cNvSpPr txBox="1"/>
          <p:nvPr/>
        </p:nvSpPr>
        <p:spPr>
          <a:xfrm>
            <a:off x="1172303" y="1592678"/>
            <a:ext cx="9135121" cy="195322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kumimoji="0"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. </a:t>
            </a:r>
            <a:r>
              <a:rPr kumimoji="0"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老师在黑板上写了一个等式：</a:t>
            </a:r>
            <a:r>
              <a:rPr kumimoji="0"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0"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+3)</a:t>
            </a:r>
            <a:r>
              <a:rPr kumimoji="0"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kumimoji="0"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=4(</a:t>
            </a:r>
            <a:r>
              <a:rPr kumimoji="0"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+3)</a:t>
            </a:r>
            <a:r>
              <a:rPr kumimoji="0"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.</a:t>
            </a:r>
          </a:p>
          <a:p>
            <a:pPr eaLnBrk="1" hangingPunct="1">
              <a:lnSpc>
                <a:spcPct val="130000"/>
              </a:lnSpc>
            </a:pPr>
            <a:r>
              <a:rPr kumimoji="0"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王聪说</a:t>
            </a:r>
            <a:r>
              <a:rPr kumimoji="0"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kumimoji="0"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</a:t>
            </a:r>
            <a:r>
              <a:rPr kumimoji="0"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，刘敏说不一定，当</a:t>
            </a:r>
            <a:r>
              <a:rPr kumimoji="0"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kumimoji="0"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≠</a:t>
            </a:r>
            <a:r>
              <a:rPr kumimoji="0"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kumimoji="0"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时，这个等</a:t>
            </a:r>
            <a:endParaRPr kumimoji="0" lang="en-US" altLang="zh-CN" sz="3200" b="1" dirty="0">
              <a:solidFill>
                <a:srgbClr val="000000"/>
              </a:solidFill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kumimoji="0"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式也可能成立</a:t>
            </a:r>
            <a:r>
              <a:rPr kumimoji="0"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.</a:t>
            </a:r>
            <a:r>
              <a:rPr kumimoji="0"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你同意谁的观点</a:t>
            </a:r>
            <a:r>
              <a:rPr kumimoji="0"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?</a:t>
            </a:r>
            <a:r>
              <a:rPr kumimoji="0"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你能求出</a:t>
            </a:r>
            <a:r>
              <a:rPr kumimoji="0"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x</a:t>
            </a:r>
            <a:r>
              <a:rPr kumimoji="0"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的值吗？</a:t>
            </a:r>
          </a:p>
        </p:txBody>
      </p:sp>
      <p:sp>
        <p:nvSpPr>
          <p:cNvPr id="3" name="Text Box 13">
            <a:extLst>
              <a:ext uri="{FF2B5EF4-FFF2-40B4-BE49-F238E27FC236}">
                <a16:creationId xmlns:a16="http://schemas.microsoft.com/office/drawing/2014/main" id="{299F05D2-173A-FF3D-531B-8C12D8A6BF01}"/>
              </a:ext>
            </a:extLst>
          </p:cNvPr>
          <p:cNvSpPr txBox="1"/>
          <p:nvPr/>
        </p:nvSpPr>
        <p:spPr>
          <a:xfrm>
            <a:off x="1252502" y="3739381"/>
            <a:ext cx="8655126" cy="67851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kumimoji="0" lang="zh-CN" altLang="en-US" sz="3200" b="1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解：同意刘敏的观点，理由如下：</a:t>
            </a:r>
            <a:endParaRPr kumimoji="0" lang="en-US" altLang="zh-CN" sz="3200" b="1" dirty="0">
              <a:solidFill>
                <a:srgbClr val="FF0000"/>
              </a:solidFill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33825EC-8EC7-4C74-0922-F1ED75357C4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51161" y="469171"/>
            <a:ext cx="291126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【学习测评】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560747B-5106-1482-693C-E61EE41C5F8C}"/>
              </a:ext>
            </a:extLst>
          </p:cNvPr>
          <p:cNvSpPr txBox="1"/>
          <p:nvPr/>
        </p:nvSpPr>
        <p:spPr>
          <a:xfrm>
            <a:off x="1307987" y="4629404"/>
            <a:ext cx="2297034" cy="669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kumimoji="0" lang="zh-CN" altLang="en-US" sz="3200" b="1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当</a:t>
            </a:r>
            <a:r>
              <a:rPr kumimoji="0"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+3=0</a:t>
            </a:r>
            <a:r>
              <a:rPr kumimoji="0" lang="zh-CN" altLang="en-US" sz="3200" b="1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时，</a:t>
            </a:r>
            <a:endParaRPr kumimoji="0"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ACCC63A-C86D-808D-4A1C-7A28DC8163D0}"/>
              </a:ext>
            </a:extLst>
          </p:cNvPr>
          <p:cNvSpPr txBox="1"/>
          <p:nvPr/>
        </p:nvSpPr>
        <p:spPr>
          <a:xfrm>
            <a:off x="3605021" y="4586803"/>
            <a:ext cx="6094520" cy="678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kumimoji="0"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zh-CN" altLang="en-US" sz="3200" b="1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为任意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有理数</a:t>
            </a:r>
            <a:r>
              <a:rPr kumimoji="0" lang="zh-CN" altLang="en-US" sz="3200" b="1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；</a:t>
            </a:r>
            <a:endParaRPr kumimoji="0" lang="en-US" altLang="zh-CN" sz="3200" b="1" dirty="0">
              <a:solidFill>
                <a:srgbClr val="FF0000"/>
              </a:solidFill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98D6770-7EC2-C495-BC63-9A2E8D440132}"/>
              </a:ext>
            </a:extLst>
          </p:cNvPr>
          <p:cNvSpPr txBox="1"/>
          <p:nvPr/>
        </p:nvSpPr>
        <p:spPr>
          <a:xfrm>
            <a:off x="3605021" y="5615677"/>
            <a:ext cx="6094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等式两边同时除以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+3)</a:t>
            </a:r>
            <a:r>
              <a:rPr kumimoji="0" lang="zh-CN" altLang="en-US" sz="3200" b="1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，得</a:t>
            </a:r>
            <a:r>
              <a:rPr kumimoji="0"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=4.</a:t>
            </a:r>
            <a:endParaRPr lang="zh-CN" altLang="en-US" sz="32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631D5D8-587A-7A87-0872-FF378611CB03}"/>
              </a:ext>
            </a:extLst>
          </p:cNvPr>
          <p:cNvSpPr txBox="1"/>
          <p:nvPr/>
        </p:nvSpPr>
        <p:spPr>
          <a:xfrm>
            <a:off x="1307987" y="5615678"/>
            <a:ext cx="22970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当</a:t>
            </a:r>
            <a:r>
              <a:rPr kumimoji="0"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kumimoji="0"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kumimoji="0" lang="zh-CN" altLang="en-US" sz="3200" b="1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时，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3365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0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35890" y="173990"/>
            <a:ext cx="1941485" cy="5835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应用新知</a:t>
            </a:r>
            <a:endParaRPr lang="zh-CN" altLang="en-US" sz="2800" b="1" dirty="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3185" y="983615"/>
            <a:ext cx="80987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任务四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利用等式的基本性质解决实际问题</a:t>
            </a:r>
          </a:p>
        </p:txBody>
      </p:sp>
      <p:sp>
        <p:nvSpPr>
          <p:cNvPr id="11" name="TextBox 3"/>
          <p:cNvSpPr txBox="1"/>
          <p:nvPr>
            <p:custDataLst>
              <p:tags r:id="rId2"/>
            </p:custDataLst>
          </p:nvPr>
        </p:nvSpPr>
        <p:spPr>
          <a:xfrm>
            <a:off x="135890" y="1628775"/>
            <a:ext cx="11929110" cy="140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3200" b="1" dirty="0">
                <a:latin typeface="+mn-ea"/>
              </a:rPr>
              <a:t>问题：</a:t>
            </a:r>
            <a:r>
              <a:rPr lang="en-US" altLang="zh-CN" sz="2800" b="1" dirty="0">
                <a:latin typeface="+mn-ea"/>
              </a:rPr>
              <a:t>  </a:t>
            </a:r>
            <a:r>
              <a:rPr lang="zh-CN" altLang="en-US" sz="2800" b="1" dirty="0">
                <a:latin typeface="+mn-ea"/>
              </a:rPr>
              <a:t>如图，天平中的物体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A,B,C</a:t>
            </a:r>
            <a:r>
              <a:rPr lang="zh-CN" altLang="en-US" sz="2800" b="1" dirty="0">
                <a:latin typeface="+mn-ea"/>
              </a:rPr>
              <a:t>（假设物体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800" b="1" dirty="0">
                <a:latin typeface="+mn-ea"/>
              </a:rPr>
              <a:t> </a:t>
            </a:r>
            <a:r>
              <a:rPr lang="zh-CN" altLang="en-US" sz="2800" b="1" dirty="0">
                <a:latin typeface="+mn-ea"/>
              </a:rPr>
              <a:t>的质量分别为</a:t>
            </a:r>
            <a:r>
              <a:rPr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a,b,c</a:t>
            </a:r>
            <a:r>
              <a:rPr lang="zh-CN" altLang="en-US" sz="2800" b="1" dirty="0">
                <a:latin typeface="+mn-ea"/>
              </a:rPr>
              <a:t>）使天平处于平衡状态，则物体</a:t>
            </a:r>
            <a:r>
              <a:rPr lang="en-US" altLang="zh-CN" sz="2800" b="1" dirty="0">
                <a:latin typeface="+mn-ea"/>
              </a:rPr>
              <a:t>A</a:t>
            </a:r>
            <a:r>
              <a:rPr lang="zh-CN" altLang="en-US" sz="2800" b="1" dirty="0">
                <a:latin typeface="+mn-ea"/>
              </a:rPr>
              <a:t>与物体</a:t>
            </a:r>
            <a:r>
              <a:rPr lang="en-US" altLang="zh-CN" sz="2800" b="1" dirty="0">
                <a:latin typeface="+mn-ea"/>
              </a:rPr>
              <a:t>C</a:t>
            </a:r>
            <a:r>
              <a:rPr lang="zh-CN" altLang="en-US" sz="2800" b="1" dirty="0">
                <a:latin typeface="+mn-ea"/>
              </a:rPr>
              <a:t>的质量关系是（        ）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972185" y="4402455"/>
            <a:ext cx="4638675" cy="1542415"/>
            <a:chOff x="1655676" y="2642399"/>
            <a:chExt cx="3492388" cy="1158721"/>
          </a:xfrm>
        </p:grpSpPr>
        <p:grpSp>
          <p:nvGrpSpPr>
            <p:cNvPr id="30" name="组合 29"/>
            <p:cNvGrpSpPr/>
            <p:nvPr/>
          </p:nvGrpSpPr>
          <p:grpSpPr>
            <a:xfrm>
              <a:off x="1655676" y="2936825"/>
              <a:ext cx="3492388" cy="864295"/>
              <a:chOff x="1655676" y="2931591"/>
              <a:chExt cx="1764196" cy="504255"/>
            </a:xfrm>
          </p:grpSpPr>
          <p:cxnSp>
            <p:nvCxnSpPr>
              <p:cNvPr id="12" name="直接连接符 11"/>
              <p:cNvCxnSpPr/>
              <p:nvPr>
                <p:custDataLst>
                  <p:tags r:id="rId25"/>
                </p:custDataLst>
              </p:nvPr>
            </p:nvCxnSpPr>
            <p:spPr>
              <a:xfrm flipH="1">
                <a:off x="1907704" y="3003798"/>
                <a:ext cx="0" cy="144016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>
                <p:custDataLst>
                  <p:tags r:id="rId26"/>
                </p:custDataLst>
              </p:nvPr>
            </p:nvCxnSpPr>
            <p:spPr>
              <a:xfrm flipH="1">
                <a:off x="3131840" y="3003798"/>
                <a:ext cx="0" cy="144016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>
                <p:custDataLst>
                  <p:tags r:id="rId27"/>
                </p:custDataLst>
              </p:nvPr>
            </p:nvCxnSpPr>
            <p:spPr>
              <a:xfrm>
                <a:off x="1907704" y="3147814"/>
                <a:ext cx="1224136" cy="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等腰三角形 14"/>
              <p:cNvSpPr/>
              <p:nvPr>
                <p:custDataLst>
                  <p:tags r:id="rId28"/>
                </p:custDataLst>
              </p:nvPr>
            </p:nvSpPr>
            <p:spPr>
              <a:xfrm>
                <a:off x="2429762" y="3147814"/>
                <a:ext cx="180020" cy="288032"/>
              </a:xfrm>
              <a:prstGeom prst="triangle">
                <a:avLst/>
              </a:prstGeom>
              <a:no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6" name="直接连接符 15"/>
              <p:cNvCxnSpPr/>
              <p:nvPr>
                <p:custDataLst>
                  <p:tags r:id="rId29"/>
                </p:custDataLst>
              </p:nvPr>
            </p:nvCxnSpPr>
            <p:spPr>
              <a:xfrm>
                <a:off x="1691680" y="3003798"/>
                <a:ext cx="468052" cy="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>
                <p:custDataLst>
                  <p:tags r:id="rId30"/>
                </p:custDataLst>
              </p:nvPr>
            </p:nvCxnSpPr>
            <p:spPr>
              <a:xfrm flipH="1" flipV="1">
                <a:off x="1655676" y="2931790"/>
                <a:ext cx="36004" cy="72008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>
                <p:custDataLst>
                  <p:tags r:id="rId31"/>
                </p:custDataLst>
              </p:nvPr>
            </p:nvCxnSpPr>
            <p:spPr>
              <a:xfrm flipV="1">
                <a:off x="2159732" y="2931790"/>
                <a:ext cx="54006" cy="72008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>
                <p:custDataLst>
                  <p:tags r:id="rId32"/>
                </p:custDataLst>
              </p:nvPr>
            </p:nvCxnSpPr>
            <p:spPr>
              <a:xfrm>
                <a:off x="2897814" y="3003599"/>
                <a:ext cx="468052" cy="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>
                <p:custDataLst>
                  <p:tags r:id="rId33"/>
                </p:custDataLst>
              </p:nvPr>
            </p:nvCxnSpPr>
            <p:spPr>
              <a:xfrm flipH="1" flipV="1">
                <a:off x="2861810" y="2931591"/>
                <a:ext cx="36004" cy="72008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>
                <p:custDataLst>
                  <p:tags r:id="rId34"/>
                </p:custDataLst>
              </p:nvPr>
            </p:nvCxnSpPr>
            <p:spPr>
              <a:xfrm flipV="1">
                <a:off x="3365866" y="2931591"/>
                <a:ext cx="54006" cy="72008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TextBox 30"/>
            <p:cNvSpPr txBox="1"/>
            <p:nvPr>
              <p:custDataLst>
                <p:tags r:id="rId20"/>
              </p:custDataLst>
            </p:nvPr>
          </p:nvSpPr>
          <p:spPr>
            <a:xfrm>
              <a:off x="1806842" y="2642400"/>
              <a:ext cx="370615" cy="400110"/>
            </a:xfrm>
            <a:prstGeom prst="rect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tx1"/>
                  </a:solidFill>
                </a:defRPr>
              </a:lvl1pPr>
            </a:lstStyle>
            <a:p>
              <a:r>
                <a:rPr lang="en-US" altLang="zh-CN"/>
                <a:t>A</a:t>
              </a:r>
              <a:endParaRPr lang="zh-CN" altLang="en-US"/>
            </a:p>
          </p:txBody>
        </p:sp>
        <p:sp>
          <p:nvSpPr>
            <p:cNvPr id="32" name="TextBox 31"/>
            <p:cNvSpPr txBox="1"/>
            <p:nvPr>
              <p:custDataLst>
                <p:tags r:id="rId21"/>
              </p:custDataLst>
            </p:nvPr>
          </p:nvSpPr>
          <p:spPr>
            <a:xfrm>
              <a:off x="2250518" y="2642399"/>
              <a:ext cx="370615" cy="400110"/>
            </a:xfrm>
            <a:prstGeom prst="rect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tx1"/>
                  </a:solidFill>
                </a:defRPr>
              </a:lvl1pPr>
            </a:lstStyle>
            <a:p>
              <a:r>
                <a:rPr lang="en-US" altLang="zh-CN"/>
                <a:t>A</a:t>
              </a:r>
              <a:endParaRPr lang="zh-CN" altLang="en-US"/>
            </a:p>
          </p:txBody>
        </p:sp>
        <p:sp>
          <p:nvSpPr>
            <p:cNvPr id="33" name="椭圆 32"/>
            <p:cNvSpPr/>
            <p:nvPr>
              <p:custDataLst>
                <p:tags r:id="rId22"/>
              </p:custDataLst>
            </p:nvPr>
          </p:nvSpPr>
          <p:spPr>
            <a:xfrm>
              <a:off x="4067944" y="2715766"/>
              <a:ext cx="344857" cy="344857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>
                  <a:solidFill>
                    <a:schemeClr val="tx1"/>
                  </a:solidFill>
                </a:rPr>
                <a:t>B</a:t>
              </a:r>
              <a:endParaRPr lang="zh-CN" altLang="en-US" sz="2000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>
              <p:custDataLst>
                <p:tags r:id="rId23"/>
              </p:custDataLst>
            </p:nvPr>
          </p:nvSpPr>
          <p:spPr>
            <a:xfrm>
              <a:off x="4412801" y="2715766"/>
              <a:ext cx="344857" cy="344857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>
                  <a:solidFill>
                    <a:schemeClr val="tx1"/>
                  </a:solidFill>
                </a:rPr>
                <a:t>B</a:t>
              </a:r>
              <a:endParaRPr lang="zh-CN" altLang="en-US" sz="2000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>
              <p:custDataLst>
                <p:tags r:id="rId24"/>
              </p:custDataLst>
            </p:nvPr>
          </p:nvSpPr>
          <p:spPr>
            <a:xfrm>
              <a:off x="4757658" y="2715766"/>
              <a:ext cx="344857" cy="344857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>
                  <a:solidFill>
                    <a:schemeClr val="tx1"/>
                  </a:solidFill>
                </a:rPr>
                <a:t>B</a:t>
              </a:r>
              <a:endParaRPr lang="zh-CN" altLang="en-US" sz="2000">
                <a:solidFill>
                  <a:schemeClr val="tx1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559550" y="4415155"/>
            <a:ext cx="4433570" cy="1577975"/>
            <a:chOff x="5580112" y="2642399"/>
            <a:chExt cx="3492388" cy="1158721"/>
          </a:xfrm>
        </p:grpSpPr>
        <p:grpSp>
          <p:nvGrpSpPr>
            <p:cNvPr id="36" name="组合 35"/>
            <p:cNvGrpSpPr/>
            <p:nvPr/>
          </p:nvGrpSpPr>
          <p:grpSpPr>
            <a:xfrm>
              <a:off x="5580112" y="2936825"/>
              <a:ext cx="3492388" cy="864295"/>
              <a:chOff x="1655676" y="2931591"/>
              <a:chExt cx="1764196" cy="504255"/>
            </a:xfrm>
          </p:grpSpPr>
          <p:cxnSp>
            <p:nvCxnSpPr>
              <p:cNvPr id="37" name="直接连接符 36"/>
              <p:cNvCxnSpPr/>
              <p:nvPr>
                <p:custDataLst>
                  <p:tags r:id="rId10"/>
                </p:custDataLst>
              </p:nvPr>
            </p:nvCxnSpPr>
            <p:spPr>
              <a:xfrm flipH="1">
                <a:off x="1907704" y="3003798"/>
                <a:ext cx="0" cy="144016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>
                <p:custDataLst>
                  <p:tags r:id="rId11"/>
                </p:custDataLst>
              </p:nvPr>
            </p:nvCxnSpPr>
            <p:spPr>
              <a:xfrm flipH="1">
                <a:off x="3131840" y="3003798"/>
                <a:ext cx="0" cy="144016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>
                <p:custDataLst>
                  <p:tags r:id="rId12"/>
                </p:custDataLst>
              </p:nvPr>
            </p:nvCxnSpPr>
            <p:spPr>
              <a:xfrm>
                <a:off x="1907704" y="3147814"/>
                <a:ext cx="1224136" cy="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等腰三角形 39"/>
              <p:cNvSpPr/>
              <p:nvPr>
                <p:custDataLst>
                  <p:tags r:id="rId13"/>
                </p:custDataLst>
              </p:nvPr>
            </p:nvSpPr>
            <p:spPr>
              <a:xfrm>
                <a:off x="2429762" y="3147814"/>
                <a:ext cx="180020" cy="288032"/>
              </a:xfrm>
              <a:prstGeom prst="triangle">
                <a:avLst/>
              </a:prstGeom>
              <a:no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1" name="直接连接符 40"/>
              <p:cNvCxnSpPr/>
              <p:nvPr>
                <p:custDataLst>
                  <p:tags r:id="rId14"/>
                </p:custDataLst>
              </p:nvPr>
            </p:nvCxnSpPr>
            <p:spPr>
              <a:xfrm>
                <a:off x="1691680" y="3003798"/>
                <a:ext cx="468052" cy="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>
                <p:custDataLst>
                  <p:tags r:id="rId15"/>
                </p:custDataLst>
              </p:nvPr>
            </p:nvCxnSpPr>
            <p:spPr>
              <a:xfrm flipH="1" flipV="1">
                <a:off x="1655676" y="2931790"/>
                <a:ext cx="36004" cy="72008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>
                <p:custDataLst>
                  <p:tags r:id="rId16"/>
                </p:custDataLst>
              </p:nvPr>
            </p:nvCxnSpPr>
            <p:spPr>
              <a:xfrm flipV="1">
                <a:off x="2159732" y="2931790"/>
                <a:ext cx="54006" cy="72008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>
                <p:custDataLst>
                  <p:tags r:id="rId17"/>
                </p:custDataLst>
              </p:nvPr>
            </p:nvCxnSpPr>
            <p:spPr>
              <a:xfrm>
                <a:off x="2897814" y="3003599"/>
                <a:ext cx="468052" cy="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>
                <p:custDataLst>
                  <p:tags r:id="rId18"/>
                </p:custDataLst>
              </p:nvPr>
            </p:nvCxnSpPr>
            <p:spPr>
              <a:xfrm flipH="1" flipV="1">
                <a:off x="2861810" y="2931591"/>
                <a:ext cx="36004" cy="72008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>
                <p:custDataLst>
                  <p:tags r:id="rId19"/>
                </p:custDataLst>
              </p:nvPr>
            </p:nvCxnSpPr>
            <p:spPr>
              <a:xfrm flipV="1">
                <a:off x="3365866" y="2931591"/>
                <a:ext cx="54006" cy="72008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椭圆 46"/>
            <p:cNvSpPr/>
            <p:nvPr>
              <p:custDataLst>
                <p:tags r:id="rId5"/>
              </p:custDataLst>
            </p:nvPr>
          </p:nvSpPr>
          <p:spPr>
            <a:xfrm>
              <a:off x="5615748" y="2710497"/>
              <a:ext cx="344857" cy="344857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>
                  <a:solidFill>
                    <a:schemeClr val="tx1"/>
                  </a:solidFill>
                </a:rPr>
                <a:t>B</a:t>
              </a:r>
              <a:endParaRPr lang="zh-CN" altLang="en-US" sz="2000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>
              <p:custDataLst>
                <p:tags r:id="rId6"/>
              </p:custDataLst>
            </p:nvPr>
          </p:nvSpPr>
          <p:spPr>
            <a:xfrm>
              <a:off x="6219605" y="2710497"/>
              <a:ext cx="344857" cy="344857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>
                  <a:solidFill>
                    <a:schemeClr val="tx1"/>
                  </a:solidFill>
                </a:rPr>
                <a:t>B</a:t>
              </a:r>
              <a:endParaRPr lang="zh-CN" altLang="en-US" sz="2000">
                <a:solidFill>
                  <a:schemeClr val="tx1"/>
                </a:solidFill>
              </a:endParaRPr>
            </a:p>
          </p:txBody>
        </p:sp>
        <p:sp>
          <p:nvSpPr>
            <p:cNvPr id="49" name="等腰三角形 48"/>
            <p:cNvSpPr/>
            <p:nvPr>
              <p:custDataLst>
                <p:tags r:id="rId7"/>
              </p:custDataLst>
            </p:nvPr>
          </p:nvSpPr>
          <p:spPr>
            <a:xfrm>
              <a:off x="8039039" y="2642399"/>
              <a:ext cx="277378" cy="399377"/>
            </a:xfrm>
            <a:prstGeom prst="triangl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>
                  <a:solidFill>
                    <a:schemeClr val="tx1"/>
                  </a:solidFill>
                </a:rPr>
                <a:t>C</a:t>
              </a:r>
              <a:endParaRPr lang="zh-CN" altLang="en-US" sz="2000">
                <a:solidFill>
                  <a:schemeClr val="tx1"/>
                </a:solidFill>
              </a:endParaRPr>
            </a:p>
          </p:txBody>
        </p:sp>
        <p:sp>
          <p:nvSpPr>
            <p:cNvPr id="50" name="等腰三角形 49"/>
            <p:cNvSpPr/>
            <p:nvPr>
              <p:custDataLst>
                <p:tags r:id="rId8"/>
              </p:custDataLst>
            </p:nvPr>
          </p:nvSpPr>
          <p:spPr>
            <a:xfrm>
              <a:off x="8363626" y="2642399"/>
              <a:ext cx="277378" cy="399377"/>
            </a:xfrm>
            <a:prstGeom prst="triangl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>
                  <a:solidFill>
                    <a:schemeClr val="tx1"/>
                  </a:solidFill>
                </a:rPr>
                <a:t>C</a:t>
              </a:r>
              <a:endParaRPr lang="zh-CN" altLang="en-US" sz="2000">
                <a:solidFill>
                  <a:schemeClr val="tx1"/>
                </a:solidFill>
              </a:endParaRPr>
            </a:p>
          </p:txBody>
        </p:sp>
        <p:sp>
          <p:nvSpPr>
            <p:cNvPr id="51" name="等腰三角形 50"/>
            <p:cNvSpPr/>
            <p:nvPr>
              <p:custDataLst>
                <p:tags r:id="rId9"/>
              </p:custDataLst>
            </p:nvPr>
          </p:nvSpPr>
          <p:spPr>
            <a:xfrm>
              <a:off x="8688212" y="2642399"/>
              <a:ext cx="277378" cy="399377"/>
            </a:xfrm>
            <a:prstGeom prst="triangl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>
                  <a:solidFill>
                    <a:schemeClr val="tx1"/>
                  </a:solidFill>
                </a:rPr>
                <a:t>C</a:t>
              </a:r>
              <a:endParaRPr lang="zh-CN" altLang="en-US" sz="2000">
                <a:solidFill>
                  <a:schemeClr val="tx1"/>
                </a:solidFill>
              </a:endParaRPr>
            </a:p>
          </p:txBody>
        </p:sp>
      </p:grpSp>
      <p:sp>
        <p:nvSpPr>
          <p:cNvPr id="54" name="TextBox 53"/>
          <p:cNvSpPr txBox="1"/>
          <p:nvPr>
            <p:custDataLst>
              <p:tags r:id="rId3"/>
            </p:custDataLst>
          </p:nvPr>
        </p:nvSpPr>
        <p:spPr>
          <a:xfrm>
            <a:off x="1476692" y="3303905"/>
            <a:ext cx="9238615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A.2</a:t>
            </a:r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</a:t>
            </a:r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B.4</a:t>
            </a:r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=9</a:t>
            </a:r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en-US" altLang="zh-CN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en-US" altLang="zh-CN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5" name="TextBox 54"/>
          <p:cNvSpPr txBox="1"/>
          <p:nvPr>
            <p:custDataLst>
              <p:tags r:id="rId4"/>
            </p:custDataLst>
          </p:nvPr>
        </p:nvSpPr>
        <p:spPr>
          <a:xfrm>
            <a:off x="8896090" y="2369090"/>
            <a:ext cx="492443" cy="69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>
            <p:custDataLst>
              <p:tags r:id="rId1"/>
            </p:custDataLst>
          </p:nvPr>
        </p:nvSpPr>
        <p:spPr>
          <a:xfrm>
            <a:off x="654050" y="3112135"/>
            <a:ext cx="1396365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解析：</a:t>
            </a: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389505" y="4752975"/>
            <a:ext cx="4793615" cy="626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c,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即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389505" y="3875405"/>
            <a:ext cx="3561715" cy="631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∴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b,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c,</a:t>
            </a: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389505" y="3112135"/>
            <a:ext cx="6031230" cy="626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由图可知，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b,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c,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765810" y="690245"/>
            <a:ext cx="4648200" cy="1918970"/>
            <a:chOff x="1655676" y="2642399"/>
            <a:chExt cx="3492388" cy="1158721"/>
          </a:xfrm>
        </p:grpSpPr>
        <p:grpSp>
          <p:nvGrpSpPr>
            <p:cNvPr id="8" name="组合 7"/>
            <p:cNvGrpSpPr/>
            <p:nvPr/>
          </p:nvGrpSpPr>
          <p:grpSpPr>
            <a:xfrm>
              <a:off x="1655676" y="2936825"/>
              <a:ext cx="3492388" cy="864295"/>
              <a:chOff x="1655676" y="2931591"/>
              <a:chExt cx="1764196" cy="504255"/>
            </a:xfrm>
          </p:grpSpPr>
          <p:cxnSp>
            <p:nvCxnSpPr>
              <p:cNvPr id="14" name="直接连接符 13"/>
              <p:cNvCxnSpPr/>
              <p:nvPr>
                <p:custDataLst>
                  <p:tags r:id="rId26"/>
                </p:custDataLst>
              </p:nvPr>
            </p:nvCxnSpPr>
            <p:spPr>
              <a:xfrm flipH="1">
                <a:off x="1907704" y="3003798"/>
                <a:ext cx="0" cy="144016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>
                <p:custDataLst>
                  <p:tags r:id="rId27"/>
                </p:custDataLst>
              </p:nvPr>
            </p:nvCxnSpPr>
            <p:spPr>
              <a:xfrm flipH="1">
                <a:off x="3131840" y="3003798"/>
                <a:ext cx="0" cy="144016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>
                <p:custDataLst>
                  <p:tags r:id="rId28"/>
                </p:custDataLst>
              </p:nvPr>
            </p:nvCxnSpPr>
            <p:spPr>
              <a:xfrm>
                <a:off x="1907704" y="3147814"/>
                <a:ext cx="1224136" cy="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等腰三角形 16"/>
              <p:cNvSpPr/>
              <p:nvPr>
                <p:custDataLst>
                  <p:tags r:id="rId29"/>
                </p:custDataLst>
              </p:nvPr>
            </p:nvSpPr>
            <p:spPr>
              <a:xfrm>
                <a:off x="2429762" y="3147814"/>
                <a:ext cx="180020" cy="288032"/>
              </a:xfrm>
              <a:prstGeom prst="triangle">
                <a:avLst/>
              </a:prstGeom>
              <a:no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cxnSp>
            <p:nvCxnSpPr>
              <p:cNvPr id="18" name="直接连接符 17"/>
              <p:cNvCxnSpPr/>
              <p:nvPr>
                <p:custDataLst>
                  <p:tags r:id="rId30"/>
                </p:custDataLst>
              </p:nvPr>
            </p:nvCxnSpPr>
            <p:spPr>
              <a:xfrm>
                <a:off x="1691680" y="3003798"/>
                <a:ext cx="468052" cy="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>
                <p:custDataLst>
                  <p:tags r:id="rId31"/>
                </p:custDataLst>
              </p:nvPr>
            </p:nvCxnSpPr>
            <p:spPr>
              <a:xfrm flipH="1" flipV="1">
                <a:off x="1655676" y="2931790"/>
                <a:ext cx="36004" cy="72008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>
                <p:custDataLst>
                  <p:tags r:id="rId32"/>
                </p:custDataLst>
              </p:nvPr>
            </p:nvCxnSpPr>
            <p:spPr>
              <a:xfrm flipV="1">
                <a:off x="2159732" y="2931790"/>
                <a:ext cx="54006" cy="72008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>
                <p:custDataLst>
                  <p:tags r:id="rId33"/>
                </p:custDataLst>
              </p:nvPr>
            </p:nvCxnSpPr>
            <p:spPr>
              <a:xfrm>
                <a:off x="2897814" y="3003599"/>
                <a:ext cx="468052" cy="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>
                <p:custDataLst>
                  <p:tags r:id="rId34"/>
                </p:custDataLst>
              </p:nvPr>
            </p:nvCxnSpPr>
            <p:spPr>
              <a:xfrm flipH="1" flipV="1">
                <a:off x="2861810" y="2931591"/>
                <a:ext cx="36004" cy="72008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>
                <p:custDataLst>
                  <p:tags r:id="rId35"/>
                </p:custDataLst>
              </p:nvPr>
            </p:nvCxnSpPr>
            <p:spPr>
              <a:xfrm flipV="1">
                <a:off x="3365866" y="2931591"/>
                <a:ext cx="54006" cy="72008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8"/>
            <p:cNvSpPr txBox="1"/>
            <p:nvPr>
              <p:custDataLst>
                <p:tags r:id="rId21"/>
              </p:custDataLst>
            </p:nvPr>
          </p:nvSpPr>
          <p:spPr>
            <a:xfrm>
              <a:off x="1806842" y="2642400"/>
              <a:ext cx="370615" cy="400110"/>
            </a:xfrm>
            <a:prstGeom prst="rect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tx1"/>
                  </a:solidFill>
                </a:defRPr>
              </a:lvl1pPr>
            </a:lstStyle>
            <a:p>
              <a:r>
                <a:rPr lang="en-US" altLang="zh-CN" sz="2400"/>
                <a:t>A</a:t>
              </a:r>
            </a:p>
          </p:txBody>
        </p:sp>
        <p:sp>
          <p:nvSpPr>
            <p:cNvPr id="10" name="TextBox 9"/>
            <p:cNvSpPr txBox="1"/>
            <p:nvPr>
              <p:custDataLst>
                <p:tags r:id="rId22"/>
              </p:custDataLst>
            </p:nvPr>
          </p:nvSpPr>
          <p:spPr>
            <a:xfrm>
              <a:off x="2250518" y="2642399"/>
              <a:ext cx="370615" cy="400110"/>
            </a:xfrm>
            <a:prstGeom prst="rect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tx1"/>
                  </a:solidFill>
                </a:defRPr>
              </a:lvl1pPr>
            </a:lstStyle>
            <a:p>
              <a:r>
                <a:rPr lang="en-US" altLang="zh-CN" sz="2400"/>
                <a:t>A</a:t>
              </a:r>
            </a:p>
          </p:txBody>
        </p:sp>
        <p:sp>
          <p:nvSpPr>
            <p:cNvPr id="11" name="椭圆 10"/>
            <p:cNvSpPr/>
            <p:nvPr>
              <p:custDataLst>
                <p:tags r:id="rId23"/>
              </p:custDataLst>
            </p:nvPr>
          </p:nvSpPr>
          <p:spPr>
            <a:xfrm>
              <a:off x="4067944" y="2715766"/>
              <a:ext cx="344857" cy="344857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2" name="椭圆 11"/>
            <p:cNvSpPr/>
            <p:nvPr>
              <p:custDataLst>
                <p:tags r:id="rId24"/>
              </p:custDataLst>
            </p:nvPr>
          </p:nvSpPr>
          <p:spPr>
            <a:xfrm>
              <a:off x="4412801" y="2715766"/>
              <a:ext cx="344857" cy="344857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3" name="椭圆 12"/>
            <p:cNvSpPr/>
            <p:nvPr>
              <p:custDataLst>
                <p:tags r:id="rId25"/>
              </p:custDataLst>
            </p:nvPr>
          </p:nvSpPr>
          <p:spPr>
            <a:xfrm>
              <a:off x="4757658" y="2715766"/>
              <a:ext cx="344857" cy="344857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B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393815" y="626745"/>
            <a:ext cx="4618990" cy="2028825"/>
            <a:chOff x="5580112" y="2642399"/>
            <a:chExt cx="3492388" cy="1158721"/>
          </a:xfrm>
        </p:grpSpPr>
        <p:grpSp>
          <p:nvGrpSpPr>
            <p:cNvPr id="25" name="组合 24"/>
            <p:cNvGrpSpPr/>
            <p:nvPr/>
          </p:nvGrpSpPr>
          <p:grpSpPr>
            <a:xfrm>
              <a:off x="5580112" y="2936825"/>
              <a:ext cx="3492388" cy="864295"/>
              <a:chOff x="1655676" y="2931591"/>
              <a:chExt cx="1764196" cy="504255"/>
            </a:xfrm>
          </p:grpSpPr>
          <p:cxnSp>
            <p:nvCxnSpPr>
              <p:cNvPr id="31" name="直接连接符 30"/>
              <p:cNvCxnSpPr/>
              <p:nvPr>
                <p:custDataLst>
                  <p:tags r:id="rId11"/>
                </p:custDataLst>
              </p:nvPr>
            </p:nvCxnSpPr>
            <p:spPr>
              <a:xfrm flipH="1">
                <a:off x="1907704" y="3003798"/>
                <a:ext cx="0" cy="144016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>
                <p:custDataLst>
                  <p:tags r:id="rId12"/>
                </p:custDataLst>
              </p:nvPr>
            </p:nvCxnSpPr>
            <p:spPr>
              <a:xfrm flipH="1">
                <a:off x="3131840" y="3003798"/>
                <a:ext cx="0" cy="144016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>
                <p:custDataLst>
                  <p:tags r:id="rId13"/>
                </p:custDataLst>
              </p:nvPr>
            </p:nvCxnSpPr>
            <p:spPr>
              <a:xfrm>
                <a:off x="1907704" y="3147814"/>
                <a:ext cx="1224136" cy="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等腰三角形 33"/>
              <p:cNvSpPr/>
              <p:nvPr>
                <p:custDataLst>
                  <p:tags r:id="rId14"/>
                </p:custDataLst>
              </p:nvPr>
            </p:nvSpPr>
            <p:spPr>
              <a:xfrm>
                <a:off x="2429762" y="3147814"/>
                <a:ext cx="180020" cy="288032"/>
              </a:xfrm>
              <a:prstGeom prst="triangle">
                <a:avLst/>
              </a:prstGeom>
              <a:no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cxnSp>
            <p:nvCxnSpPr>
              <p:cNvPr id="35" name="直接连接符 34"/>
              <p:cNvCxnSpPr/>
              <p:nvPr>
                <p:custDataLst>
                  <p:tags r:id="rId15"/>
                </p:custDataLst>
              </p:nvPr>
            </p:nvCxnSpPr>
            <p:spPr>
              <a:xfrm>
                <a:off x="1691680" y="3003798"/>
                <a:ext cx="468052" cy="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>
                <p:custDataLst>
                  <p:tags r:id="rId16"/>
                </p:custDataLst>
              </p:nvPr>
            </p:nvCxnSpPr>
            <p:spPr>
              <a:xfrm flipH="1" flipV="1">
                <a:off x="1655676" y="2931790"/>
                <a:ext cx="36004" cy="72008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>
                <p:custDataLst>
                  <p:tags r:id="rId17"/>
                </p:custDataLst>
              </p:nvPr>
            </p:nvCxnSpPr>
            <p:spPr>
              <a:xfrm flipV="1">
                <a:off x="2159732" y="2931790"/>
                <a:ext cx="54006" cy="72008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>
                <p:custDataLst>
                  <p:tags r:id="rId18"/>
                </p:custDataLst>
              </p:nvPr>
            </p:nvCxnSpPr>
            <p:spPr>
              <a:xfrm>
                <a:off x="2897814" y="3003599"/>
                <a:ext cx="468052" cy="0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>
                <p:custDataLst>
                  <p:tags r:id="rId19"/>
                </p:custDataLst>
              </p:nvPr>
            </p:nvCxnSpPr>
            <p:spPr>
              <a:xfrm flipH="1" flipV="1">
                <a:off x="2861810" y="2931591"/>
                <a:ext cx="36004" cy="72008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>
                <p:custDataLst>
                  <p:tags r:id="rId20"/>
                </p:custDataLst>
              </p:nvPr>
            </p:nvCxnSpPr>
            <p:spPr>
              <a:xfrm flipV="1">
                <a:off x="3365866" y="2931591"/>
                <a:ext cx="54006" cy="72008"/>
              </a:xfrm>
              <a:prstGeom prst="line">
                <a:avLst/>
              </a:prstGeom>
              <a:ln w="190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椭圆 25"/>
            <p:cNvSpPr/>
            <p:nvPr>
              <p:custDataLst>
                <p:tags r:id="rId6"/>
              </p:custDataLst>
            </p:nvPr>
          </p:nvSpPr>
          <p:spPr>
            <a:xfrm>
              <a:off x="5615748" y="2710497"/>
              <a:ext cx="344857" cy="344857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7" name="椭圆 26"/>
            <p:cNvSpPr/>
            <p:nvPr>
              <p:custDataLst>
                <p:tags r:id="rId7"/>
              </p:custDataLst>
            </p:nvPr>
          </p:nvSpPr>
          <p:spPr>
            <a:xfrm>
              <a:off x="6219605" y="2710497"/>
              <a:ext cx="344857" cy="344857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8" name="等腰三角形 27"/>
            <p:cNvSpPr/>
            <p:nvPr>
              <p:custDataLst>
                <p:tags r:id="rId8"/>
              </p:custDataLst>
            </p:nvPr>
          </p:nvSpPr>
          <p:spPr>
            <a:xfrm>
              <a:off x="8039039" y="2642399"/>
              <a:ext cx="277378" cy="399377"/>
            </a:xfrm>
            <a:prstGeom prst="triangl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29" name="等腰三角形 28"/>
            <p:cNvSpPr/>
            <p:nvPr>
              <p:custDataLst>
                <p:tags r:id="rId9"/>
              </p:custDataLst>
            </p:nvPr>
          </p:nvSpPr>
          <p:spPr>
            <a:xfrm>
              <a:off x="8363626" y="2642399"/>
              <a:ext cx="277378" cy="399377"/>
            </a:xfrm>
            <a:prstGeom prst="triangl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30" name="等腰三角形 29"/>
            <p:cNvSpPr/>
            <p:nvPr>
              <p:custDataLst>
                <p:tags r:id="rId10"/>
              </p:custDataLst>
            </p:nvPr>
          </p:nvSpPr>
          <p:spPr>
            <a:xfrm>
              <a:off x="8688212" y="2642399"/>
              <a:ext cx="277378" cy="399377"/>
            </a:xfrm>
            <a:prstGeom prst="triangl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C</a:t>
              </a:r>
            </a:p>
          </p:txBody>
        </p:sp>
      </p:grpSp>
      <p:sp>
        <p:nvSpPr>
          <p:cNvPr id="41" name="TextBox 40"/>
          <p:cNvSpPr txBox="1"/>
          <p:nvPr>
            <p:custDataLst>
              <p:tags r:id="rId5"/>
            </p:custDataLst>
          </p:nvPr>
        </p:nvSpPr>
        <p:spPr>
          <a:xfrm>
            <a:off x="2538730" y="5676900"/>
            <a:ext cx="1734820" cy="6819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2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defRPr>
            </a:lvl1pPr>
          </a:lstStyle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故选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  <p:bldP spid="6" grpId="3"/>
      <p:bldP spid="41" grpId="4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269875" y="311150"/>
            <a:ext cx="3399790" cy="52197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课堂小结，反思提升</a:t>
            </a:r>
          </a:p>
        </p:txBody>
      </p:sp>
      <p:sp>
        <p:nvSpPr>
          <p:cNvPr id="43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611880" y="705956"/>
            <a:ext cx="8143875" cy="130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indent="0" fontAlgn="auto">
              <a:lnSpc>
                <a:spcPct val="150000"/>
              </a:lnSpc>
            </a:pPr>
            <a:r>
              <a:rPr lang="zh-CN" altLang="en-US" sz="2800" dirty="0"/>
              <a:t>等式两边都加上（或都减去）同一个数或同一个整式，所得结果仍是等式</a:t>
            </a:r>
          </a:p>
        </p:txBody>
      </p:sp>
      <p:sp>
        <p:nvSpPr>
          <p:cNvPr id="44" name="Text Box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69875" y="1790700"/>
            <a:ext cx="3049270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200">
                <a:latin typeface="+mn-ea"/>
              </a:defRPr>
            </a:lvl1pPr>
          </a:lstStyle>
          <a:p>
            <a:r>
              <a:rPr lang="zh-CN" altLang="en-US" sz="2800"/>
              <a:t>等式的基本性质</a:t>
            </a:r>
            <a:r>
              <a:rPr lang="en-US" altLang="zh-CN" sz="2800"/>
              <a:t>1</a:t>
            </a:r>
            <a:r>
              <a:rPr lang="zh-CN" altLang="en-US" sz="2800"/>
              <a:t>：</a:t>
            </a:r>
          </a:p>
        </p:txBody>
      </p:sp>
      <p:sp>
        <p:nvSpPr>
          <p:cNvPr id="45" name="TextBox 4"/>
          <p:cNvSpPr txBox="1"/>
          <p:nvPr>
            <p:custDataLst>
              <p:tags r:id="rId4"/>
            </p:custDataLst>
          </p:nvPr>
        </p:nvSpPr>
        <p:spPr>
          <a:xfrm>
            <a:off x="3669665" y="2378588"/>
            <a:ext cx="5607625" cy="5653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如果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a=b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，那么 </a:t>
            </a:r>
            <a:r>
              <a:rPr lang="en-US" altLang="zh-CN" sz="2800" i="1" dirty="0" err="1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a+c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b+c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, a-c=b-c</a:t>
            </a:r>
          </a:p>
        </p:txBody>
      </p:sp>
      <p:sp>
        <p:nvSpPr>
          <p:cNvPr id="46" name="Text Box 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750191" y="3377766"/>
            <a:ext cx="7846695" cy="130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000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indent="0" fontAlgn="auto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</a:rPr>
              <a:t>等式两边都乘以（或都除以）同一个数（除数不能为零），所得结果仍是等式</a:t>
            </a:r>
          </a:p>
        </p:txBody>
      </p:sp>
      <p:sp>
        <p:nvSpPr>
          <p:cNvPr id="47" name="Text Box 1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14504" y="4505444"/>
            <a:ext cx="3205480" cy="607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200">
                <a:latin typeface="+mn-ea"/>
              </a:defRPr>
            </a:lvl1pPr>
          </a:lstStyle>
          <a:p>
            <a:r>
              <a:rPr lang="zh-CN" altLang="en-US" sz="2800"/>
              <a:t>等式的基本性质</a:t>
            </a:r>
            <a:r>
              <a:rPr lang="en-US" altLang="zh-CN" sz="2800"/>
              <a:t>2</a:t>
            </a:r>
            <a:r>
              <a:rPr lang="zh-CN" altLang="en-US" sz="2800"/>
              <a:t>：</a:t>
            </a:r>
          </a:p>
        </p:txBody>
      </p:sp>
      <p:sp>
        <p:nvSpPr>
          <p:cNvPr id="48" name="TextBox 7"/>
          <p:cNvSpPr txBox="1"/>
          <p:nvPr>
            <p:custDataLst>
              <p:tags r:id="rId7"/>
            </p:custDataLst>
          </p:nvPr>
        </p:nvSpPr>
        <p:spPr>
          <a:xfrm>
            <a:off x="3750191" y="5166484"/>
            <a:ext cx="3589444" cy="5653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如果</a:t>
            </a:r>
            <a:r>
              <a:rPr lang="en-US" altLang="zh-CN" sz="2800" i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a=b</a:t>
            </a:r>
            <a:r>
              <a:rPr lang="zh-CN" altLang="en-US" sz="28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，那么</a:t>
            </a:r>
            <a:r>
              <a:rPr lang="en-US" altLang="zh-CN" sz="2800" i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ac=</a:t>
            </a:r>
            <a:r>
              <a:rPr lang="en-US" altLang="zh-CN" sz="2800" i="1" dirty="0" err="1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bc</a:t>
            </a:r>
            <a:endParaRPr lang="en-US" altLang="zh-CN" sz="2800" i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50" name="左大括号 49"/>
          <p:cNvSpPr/>
          <p:nvPr>
            <p:custDataLst>
              <p:tags r:id="rId8"/>
            </p:custDataLst>
          </p:nvPr>
        </p:nvSpPr>
        <p:spPr>
          <a:xfrm>
            <a:off x="3411220" y="1035685"/>
            <a:ext cx="108585" cy="181419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1" name="左大括号 50"/>
          <p:cNvSpPr/>
          <p:nvPr>
            <p:custDataLst>
              <p:tags r:id="rId9"/>
            </p:custDataLst>
          </p:nvPr>
        </p:nvSpPr>
        <p:spPr>
          <a:xfrm>
            <a:off x="3411220" y="3479165"/>
            <a:ext cx="108585" cy="278193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5">
                <a:extLst>
                  <a:ext uri="{FF2B5EF4-FFF2-40B4-BE49-F238E27FC236}">
                    <a16:creationId xmlns:a16="http://schemas.microsoft.com/office/drawing/2014/main" id="{FF46596C-1829-AA9B-8EFE-50776BE018DC}"/>
                  </a:ext>
                </a:extLst>
              </p:cNvPr>
              <p:cNvSpPr txBox="1"/>
              <p:nvPr/>
            </p:nvSpPr>
            <p:spPr>
              <a:xfrm>
                <a:off x="3739406" y="5731832"/>
                <a:ext cx="4877104" cy="8404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935" dirty="0">
                    <a:solidFill>
                      <a:srgbClr val="0070C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如果</a:t>
                </a:r>
                <a:r>
                  <a:rPr lang="en-US" altLang="zh-CN" sz="2935" i="1" dirty="0">
                    <a:solidFill>
                      <a:srgbClr val="0070C0"/>
                    </a:solidFill>
                    <a:highlight>
                      <a:srgbClr val="F6F6F6"/>
                    </a:highlight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a=b</a:t>
                </a:r>
                <a:r>
                  <a:rPr lang="zh-CN" altLang="en-US" sz="2935" dirty="0">
                    <a:solidFill>
                      <a:srgbClr val="0070C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，那么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935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a:rPr lang="en-US" altLang="zh-CN" sz="2935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𝑎</m:t>
                        </m:r>
                      </m:num>
                      <m:den>
                        <m:r>
                          <a:rPr lang="en-US" altLang="zh-CN" sz="2935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𝑐</m:t>
                        </m:r>
                      </m:den>
                    </m:f>
                    <m:r>
                      <a:rPr lang="en-US" altLang="zh-CN" sz="2935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=</m:t>
                    </m:r>
                    <m:f>
                      <m:fPr>
                        <m:ctrlPr>
                          <a:rPr lang="en-US" altLang="zh-CN" sz="2935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a:rPr lang="en-US" altLang="zh-CN" sz="2935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𝑏</m:t>
                        </m:r>
                      </m:num>
                      <m:den>
                        <m:r>
                          <a:rPr lang="en-US" altLang="zh-CN" sz="2935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𝑐</m:t>
                        </m:r>
                      </m:den>
                    </m:f>
                    <m:r>
                      <a:rPr lang="en-US" altLang="zh-CN" sz="2935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 (</m:t>
                    </m:r>
                    <m:r>
                      <a:rPr lang="en-US" altLang="zh-CN" sz="2935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𝑐</m:t>
                    </m:r>
                    <m:r>
                      <a:rPr lang="en-US" altLang="zh-CN" sz="2935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≠0)</m:t>
                    </m:r>
                  </m:oMath>
                </a14:m>
                <a:endParaRPr lang="en-US" altLang="zh-CN" sz="2935" i="1" dirty="0">
                  <a:solidFill>
                    <a:srgbClr val="0070C0"/>
                  </a:solidFill>
                  <a:latin typeface="Cambria Math" panose="02040503050406030204" pitchFamily="18" charset="0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TextBox 5">
                <a:extLst>
                  <a:ext uri="{FF2B5EF4-FFF2-40B4-BE49-F238E27FC236}">
                    <a16:creationId xmlns:a16="http://schemas.microsoft.com/office/drawing/2014/main" id="{FF46596C-1829-AA9B-8EFE-50776BE01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9406" y="5731832"/>
                <a:ext cx="4877104" cy="840423"/>
              </a:xfrm>
              <a:prstGeom prst="rect">
                <a:avLst/>
              </a:prstGeom>
              <a:blipFill>
                <a:blip r:embed="rId12"/>
                <a:stretch>
                  <a:fillRect l="-2750" b="-79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1"/>
      <p:bldP spid="46" grpId="2"/>
      <p:bldP spid="48" grpId="3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jFjMjMwNzMxZDgxYzFmMTc5NWE3ZTM2MmIzMmYxZjg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办公资源网：www.bangongziyuan.com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CE7937"/>
      </a:accent1>
      <a:accent2>
        <a:srgbClr val="D3B487"/>
      </a:accent2>
      <a:accent3>
        <a:srgbClr val="F0895C"/>
      </a:accent3>
      <a:accent4>
        <a:srgbClr val="FEAD16"/>
      </a:accent4>
      <a:accent5>
        <a:srgbClr val="99C268"/>
      </a:accent5>
      <a:accent6>
        <a:srgbClr val="6295E0"/>
      </a:accent6>
      <a:hlink>
        <a:srgbClr val="4472C4"/>
      </a:hlink>
      <a:folHlink>
        <a:srgbClr val="BFBFBF"/>
      </a:folHlink>
    </a:clrScheme>
    <a:fontScheme name="gsmceg4t">
      <a:majorFont>
        <a:latin typeface="江西拙楷"/>
        <a:ea typeface="江西拙楷"/>
        <a:cs typeface=""/>
      </a:majorFont>
      <a:minorFont>
        <a:latin typeface="江西拙楷"/>
        <a:ea typeface="江西拙楷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CE7937"/>
    </a:accent1>
    <a:accent2>
      <a:srgbClr val="D3B487"/>
    </a:accent2>
    <a:accent3>
      <a:srgbClr val="F0895C"/>
    </a:accent3>
    <a:accent4>
      <a:srgbClr val="FEAD16"/>
    </a:accent4>
    <a:accent5>
      <a:srgbClr val="99C268"/>
    </a:accent5>
    <a:accent6>
      <a:srgbClr val="6295E0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CE7937"/>
    </a:accent1>
    <a:accent2>
      <a:srgbClr val="D3B487"/>
    </a:accent2>
    <a:accent3>
      <a:srgbClr val="F0895C"/>
    </a:accent3>
    <a:accent4>
      <a:srgbClr val="FEAD16"/>
    </a:accent4>
    <a:accent5>
      <a:srgbClr val="99C268"/>
    </a:accent5>
    <a:accent6>
      <a:srgbClr val="6295E0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3414</TotalTime>
  <Words>1627</Words>
  <Application>Microsoft Office PowerPoint</Application>
  <PresentationFormat>宽屏</PresentationFormat>
  <Paragraphs>211</Paragraphs>
  <Slides>24</Slides>
  <Notes>10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等线</vt:lpstr>
      <vt:lpstr>黑体</vt:lpstr>
      <vt:lpstr>华文新魏</vt:lpstr>
      <vt:lpstr>江西拙楷</vt:lpstr>
      <vt:lpstr>楷体</vt:lpstr>
      <vt:lpstr>宋体</vt:lpstr>
      <vt:lpstr>微软雅黑</vt:lpstr>
      <vt:lpstr>Arial</vt:lpstr>
      <vt:lpstr>Cambria Math</vt:lpstr>
      <vt:lpstr>Times New Roman</vt:lpstr>
      <vt:lpstr>Wingdings</vt:lpstr>
      <vt:lpstr>办公资源网：www.bangongziyuan.com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anysz</dc:creator>
  <cp:lastModifiedBy>周鸿</cp:lastModifiedBy>
  <cp:revision>823</cp:revision>
  <dcterms:created xsi:type="dcterms:W3CDTF">2021-06-29T02:39:00Z</dcterms:created>
  <dcterms:modified xsi:type="dcterms:W3CDTF">2026-02-26T05:47:05Z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2052-12.1.0.15990</vt:lpwstr>
  </property>
  <property fmtid="{D5CDD505-2E9C-101B-9397-08002B2CF9AE}" pid="3" name="ICV">
    <vt:lpwstr>D27B730B90034EFF893002F5297C8AD8_12</vt:lpwstr>
  </property>
</Properties>
</file>