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06" r:id="rId2"/>
    <p:sldId id="332" r:id="rId3"/>
    <p:sldId id="331" r:id="rId4"/>
    <p:sldId id="334" r:id="rId5"/>
    <p:sldId id="359" r:id="rId6"/>
    <p:sldId id="360" r:id="rId7"/>
    <p:sldId id="358" r:id="rId8"/>
    <p:sldId id="364" r:id="rId9"/>
    <p:sldId id="365" r:id="rId10"/>
    <p:sldId id="340" r:id="rId11"/>
    <p:sldId id="366" r:id="rId12"/>
    <p:sldId id="341" r:id="rId13"/>
    <p:sldId id="367" r:id="rId14"/>
    <p:sldId id="381" r:id="rId15"/>
    <p:sldId id="345" r:id="rId16"/>
    <p:sldId id="333" r:id="rId17"/>
    <p:sldId id="301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3200" kern="1200">
        <a:solidFill>
          <a:srgbClr val="FF33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733B"/>
    <a:srgbClr val="0000FF"/>
    <a:srgbClr val="E41D83"/>
    <a:srgbClr val="FDEEF4"/>
    <a:srgbClr val="FC7240"/>
    <a:srgbClr val="FF9900"/>
    <a:srgbClr val="906D47"/>
    <a:srgbClr val="E4E6F4"/>
    <a:srgbClr val="FEEBE7"/>
    <a:srgbClr val="93B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59" autoAdjust="0"/>
    <p:restoredTop sz="94671" autoAdjust="0"/>
  </p:normalViewPr>
  <p:slideViewPr>
    <p:cSldViewPr showGuides="1">
      <p:cViewPr varScale="1">
        <p:scale>
          <a:sx n="64" d="100"/>
          <a:sy n="64" d="100"/>
        </p:scale>
        <p:origin x="444" y="4"/>
      </p:cViewPr>
      <p:guideLst>
        <p:guide orient="horz" pos="219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93BECFF1-DADF-4C1D-B7D0-632D7D88D7B5}" type="datetimeFigureOut">
              <a:rPr lang="zh-CN" altLang="en-US"/>
              <a:t>2026/3/3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A25B4C71-935B-44F7-BDC1-4C5D29DB7B5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4855144" y="5129208"/>
            <a:ext cx="6076964" cy="1810786"/>
            <a:chOff x="4855144" y="5129208"/>
            <a:chExt cx="6076964" cy="1810786"/>
          </a:xfrm>
        </p:grpSpPr>
        <p:sp>
          <p:nvSpPr>
            <p:cNvPr id="7" name="任意多边形: 形状 6"/>
            <p:cNvSpPr/>
            <p:nvPr/>
          </p:nvSpPr>
          <p:spPr>
            <a:xfrm>
              <a:off x="4855144" y="5523271"/>
              <a:ext cx="6076964" cy="1416723"/>
            </a:xfrm>
            <a:custGeom>
              <a:avLst/>
              <a:gdLst>
                <a:gd name="connsiteX0" fmla="*/ 0 w 6675834"/>
                <a:gd name="connsiteY0" fmla="*/ 0 h 1416723"/>
                <a:gd name="connsiteX1" fmla="*/ 6675834 w 6675834"/>
                <a:gd name="connsiteY1" fmla="*/ 0 h 1416723"/>
                <a:gd name="connsiteX2" fmla="*/ 6622084 w 6675834"/>
                <a:gd name="connsiteY2" fmla="*/ 56377 h 1416723"/>
                <a:gd name="connsiteX3" fmla="*/ 3337918 w 6675834"/>
                <a:gd name="connsiteY3" fmla="*/ 1416723 h 1416723"/>
                <a:gd name="connsiteX4" fmla="*/ 53751 w 6675834"/>
                <a:gd name="connsiteY4" fmla="*/ 56377 h 141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5834" h="1416723">
                  <a:moveTo>
                    <a:pt x="0" y="0"/>
                  </a:moveTo>
                  <a:lnTo>
                    <a:pt x="6675834" y="0"/>
                  </a:lnTo>
                  <a:lnTo>
                    <a:pt x="6622084" y="56377"/>
                  </a:lnTo>
                  <a:cubicBezTo>
                    <a:pt x="5781592" y="896869"/>
                    <a:pt x="4620464" y="1416723"/>
                    <a:pt x="3337918" y="1416723"/>
                  </a:cubicBezTo>
                  <a:cubicBezTo>
                    <a:pt x="2055371" y="1416723"/>
                    <a:pt x="894242" y="896869"/>
                    <a:pt x="53751" y="56377"/>
                  </a:cubicBezTo>
                  <a:close/>
                </a:path>
              </a:pathLst>
            </a:custGeom>
            <a:solidFill>
              <a:srgbClr val="009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276850" y="5129208"/>
              <a:ext cx="5141348" cy="1198603"/>
            </a:xfrm>
            <a:custGeom>
              <a:avLst/>
              <a:gdLst>
                <a:gd name="connsiteX0" fmla="*/ 0 w 6675834"/>
                <a:gd name="connsiteY0" fmla="*/ 0 h 1416723"/>
                <a:gd name="connsiteX1" fmla="*/ 6675834 w 6675834"/>
                <a:gd name="connsiteY1" fmla="*/ 0 h 1416723"/>
                <a:gd name="connsiteX2" fmla="*/ 6622084 w 6675834"/>
                <a:gd name="connsiteY2" fmla="*/ 56377 h 1416723"/>
                <a:gd name="connsiteX3" fmla="*/ 3337918 w 6675834"/>
                <a:gd name="connsiteY3" fmla="*/ 1416723 h 1416723"/>
                <a:gd name="connsiteX4" fmla="*/ 53751 w 6675834"/>
                <a:gd name="connsiteY4" fmla="*/ 56377 h 141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5834" h="1416723">
                  <a:moveTo>
                    <a:pt x="0" y="0"/>
                  </a:moveTo>
                  <a:lnTo>
                    <a:pt x="6675834" y="0"/>
                  </a:lnTo>
                  <a:lnTo>
                    <a:pt x="6622084" y="56377"/>
                  </a:lnTo>
                  <a:cubicBezTo>
                    <a:pt x="5781592" y="896869"/>
                    <a:pt x="4620464" y="1416723"/>
                    <a:pt x="3337918" y="1416723"/>
                  </a:cubicBezTo>
                  <a:cubicBezTo>
                    <a:pt x="2055371" y="1416723"/>
                    <a:pt x="894242" y="896869"/>
                    <a:pt x="53751" y="56377"/>
                  </a:cubicBezTo>
                  <a:close/>
                </a:path>
              </a:pathLst>
            </a:custGeom>
            <a:solidFill>
              <a:srgbClr val="6F1D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</p:grpSp>
      <p:sp>
        <p:nvSpPr>
          <p:cNvPr id="9" name="矩形 12"/>
          <p:cNvSpPr/>
          <p:nvPr userDrawn="1"/>
        </p:nvSpPr>
        <p:spPr>
          <a:xfrm rot="16200000" flipH="1">
            <a:off x="7320426" y="-735271"/>
            <a:ext cx="4188541" cy="5648015"/>
          </a:xfrm>
          <a:custGeom>
            <a:avLst/>
            <a:gdLst>
              <a:gd name="connsiteX0" fmla="*/ 0 w 2359742"/>
              <a:gd name="connsiteY0" fmla="*/ 0 h 3018812"/>
              <a:gd name="connsiteX1" fmla="*/ 2359742 w 2359742"/>
              <a:gd name="connsiteY1" fmla="*/ 0 h 3018812"/>
              <a:gd name="connsiteX2" fmla="*/ 2359742 w 2359742"/>
              <a:gd name="connsiteY2" fmla="*/ 3018812 h 3018812"/>
              <a:gd name="connsiteX3" fmla="*/ 0 w 2359742"/>
              <a:gd name="connsiteY3" fmla="*/ 3018812 h 3018812"/>
              <a:gd name="connsiteX4" fmla="*/ 0 w 2359742"/>
              <a:gd name="connsiteY4" fmla="*/ 0 h 3018812"/>
              <a:gd name="connsiteX0-1" fmla="*/ 0 w 2359742"/>
              <a:gd name="connsiteY0-2" fmla="*/ 0 h 3018812"/>
              <a:gd name="connsiteX1-3" fmla="*/ 766916 w 2359742"/>
              <a:gd name="connsiteY1-4" fmla="*/ 1238865 h 3018812"/>
              <a:gd name="connsiteX2-5" fmla="*/ 2359742 w 2359742"/>
              <a:gd name="connsiteY2-6" fmla="*/ 3018812 h 3018812"/>
              <a:gd name="connsiteX3-7" fmla="*/ 0 w 2359742"/>
              <a:gd name="connsiteY3-8" fmla="*/ 3018812 h 3018812"/>
              <a:gd name="connsiteX4-9" fmla="*/ 0 w 2359742"/>
              <a:gd name="connsiteY4-10" fmla="*/ 0 h 3018812"/>
              <a:gd name="connsiteX0-11" fmla="*/ 0 w 2359742"/>
              <a:gd name="connsiteY0-12" fmla="*/ 0 h 3018812"/>
              <a:gd name="connsiteX1-13" fmla="*/ 766916 w 2359742"/>
              <a:gd name="connsiteY1-14" fmla="*/ 1238865 h 3018812"/>
              <a:gd name="connsiteX2-15" fmla="*/ 2359742 w 2359742"/>
              <a:gd name="connsiteY2-16" fmla="*/ 3018812 h 3018812"/>
              <a:gd name="connsiteX3-17" fmla="*/ 0 w 2359742"/>
              <a:gd name="connsiteY3-18" fmla="*/ 3018812 h 3018812"/>
              <a:gd name="connsiteX4-19" fmla="*/ 0 w 2359742"/>
              <a:gd name="connsiteY4-20" fmla="*/ 0 h 3018812"/>
              <a:gd name="connsiteX0-21" fmla="*/ 0 w 2415844"/>
              <a:gd name="connsiteY0-22" fmla="*/ 0 h 3018812"/>
              <a:gd name="connsiteX1-23" fmla="*/ 766916 w 2415844"/>
              <a:gd name="connsiteY1-24" fmla="*/ 1238865 h 3018812"/>
              <a:gd name="connsiteX2-25" fmla="*/ 2359742 w 2415844"/>
              <a:gd name="connsiteY2-26" fmla="*/ 3018812 h 3018812"/>
              <a:gd name="connsiteX3-27" fmla="*/ 0 w 2415844"/>
              <a:gd name="connsiteY3-28" fmla="*/ 3018812 h 3018812"/>
              <a:gd name="connsiteX4-29" fmla="*/ 0 w 2415844"/>
              <a:gd name="connsiteY4-30" fmla="*/ 0 h 3018812"/>
              <a:gd name="connsiteX0-31" fmla="*/ 0 w 2415844"/>
              <a:gd name="connsiteY0-32" fmla="*/ 238819 h 3257631"/>
              <a:gd name="connsiteX1-33" fmla="*/ 766916 w 2415844"/>
              <a:gd name="connsiteY1-34" fmla="*/ 1477684 h 3257631"/>
              <a:gd name="connsiteX2-35" fmla="*/ 2359742 w 2415844"/>
              <a:gd name="connsiteY2-36" fmla="*/ 3257631 h 3257631"/>
              <a:gd name="connsiteX3-37" fmla="*/ 0 w 2415844"/>
              <a:gd name="connsiteY3-38" fmla="*/ 3257631 h 3257631"/>
              <a:gd name="connsiteX4-39" fmla="*/ 0 w 2415844"/>
              <a:gd name="connsiteY4-40" fmla="*/ 238819 h 32576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15844" h="3257631">
                <a:moveTo>
                  <a:pt x="0" y="238819"/>
                </a:moveTo>
                <a:cubicBezTo>
                  <a:pt x="464403" y="-326118"/>
                  <a:pt x="1838631" y="120833"/>
                  <a:pt x="766916" y="1477684"/>
                </a:cubicBezTo>
                <a:cubicBezTo>
                  <a:pt x="1297858" y="2071000"/>
                  <a:pt x="2713703" y="953502"/>
                  <a:pt x="2359742" y="3257631"/>
                </a:cubicBezTo>
                <a:lnTo>
                  <a:pt x="0" y="3257631"/>
                </a:lnTo>
                <a:lnTo>
                  <a:pt x="0" y="238819"/>
                </a:lnTo>
                <a:close/>
              </a:path>
            </a:pathLst>
          </a:cu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0" name="矩形 12"/>
          <p:cNvSpPr/>
          <p:nvPr userDrawn="1"/>
        </p:nvSpPr>
        <p:spPr>
          <a:xfrm>
            <a:off x="0" y="3839188"/>
            <a:ext cx="2415844" cy="3018812"/>
          </a:xfrm>
          <a:custGeom>
            <a:avLst/>
            <a:gdLst>
              <a:gd name="connsiteX0" fmla="*/ 0 w 2359742"/>
              <a:gd name="connsiteY0" fmla="*/ 0 h 3018812"/>
              <a:gd name="connsiteX1" fmla="*/ 2359742 w 2359742"/>
              <a:gd name="connsiteY1" fmla="*/ 0 h 3018812"/>
              <a:gd name="connsiteX2" fmla="*/ 2359742 w 2359742"/>
              <a:gd name="connsiteY2" fmla="*/ 3018812 h 3018812"/>
              <a:gd name="connsiteX3" fmla="*/ 0 w 2359742"/>
              <a:gd name="connsiteY3" fmla="*/ 3018812 h 3018812"/>
              <a:gd name="connsiteX4" fmla="*/ 0 w 2359742"/>
              <a:gd name="connsiteY4" fmla="*/ 0 h 3018812"/>
              <a:gd name="connsiteX0-1" fmla="*/ 0 w 2359742"/>
              <a:gd name="connsiteY0-2" fmla="*/ 0 h 3018812"/>
              <a:gd name="connsiteX1-3" fmla="*/ 766916 w 2359742"/>
              <a:gd name="connsiteY1-4" fmla="*/ 1238865 h 3018812"/>
              <a:gd name="connsiteX2-5" fmla="*/ 2359742 w 2359742"/>
              <a:gd name="connsiteY2-6" fmla="*/ 3018812 h 3018812"/>
              <a:gd name="connsiteX3-7" fmla="*/ 0 w 2359742"/>
              <a:gd name="connsiteY3-8" fmla="*/ 3018812 h 3018812"/>
              <a:gd name="connsiteX4-9" fmla="*/ 0 w 2359742"/>
              <a:gd name="connsiteY4-10" fmla="*/ 0 h 3018812"/>
              <a:gd name="connsiteX0-11" fmla="*/ 0 w 2359742"/>
              <a:gd name="connsiteY0-12" fmla="*/ 0 h 3018812"/>
              <a:gd name="connsiteX1-13" fmla="*/ 766916 w 2359742"/>
              <a:gd name="connsiteY1-14" fmla="*/ 1238865 h 3018812"/>
              <a:gd name="connsiteX2-15" fmla="*/ 2359742 w 2359742"/>
              <a:gd name="connsiteY2-16" fmla="*/ 3018812 h 3018812"/>
              <a:gd name="connsiteX3-17" fmla="*/ 0 w 2359742"/>
              <a:gd name="connsiteY3-18" fmla="*/ 3018812 h 3018812"/>
              <a:gd name="connsiteX4-19" fmla="*/ 0 w 2359742"/>
              <a:gd name="connsiteY4-20" fmla="*/ 0 h 3018812"/>
              <a:gd name="connsiteX0-21" fmla="*/ 0 w 2415844"/>
              <a:gd name="connsiteY0-22" fmla="*/ 0 h 3018812"/>
              <a:gd name="connsiteX1-23" fmla="*/ 766916 w 2415844"/>
              <a:gd name="connsiteY1-24" fmla="*/ 1238865 h 3018812"/>
              <a:gd name="connsiteX2-25" fmla="*/ 2359742 w 2415844"/>
              <a:gd name="connsiteY2-26" fmla="*/ 3018812 h 3018812"/>
              <a:gd name="connsiteX3-27" fmla="*/ 0 w 2415844"/>
              <a:gd name="connsiteY3-28" fmla="*/ 3018812 h 3018812"/>
              <a:gd name="connsiteX4-29" fmla="*/ 0 w 2415844"/>
              <a:gd name="connsiteY4-30" fmla="*/ 0 h 30188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15844" h="3018812">
                <a:moveTo>
                  <a:pt x="0" y="0"/>
                </a:moveTo>
                <a:cubicBezTo>
                  <a:pt x="255639" y="412955"/>
                  <a:pt x="1838631" y="-117986"/>
                  <a:pt x="766916" y="1238865"/>
                </a:cubicBezTo>
                <a:cubicBezTo>
                  <a:pt x="1297858" y="1832181"/>
                  <a:pt x="2713703" y="714683"/>
                  <a:pt x="2359742" y="3018812"/>
                </a:cubicBezTo>
                <a:lnTo>
                  <a:pt x="0" y="3018812"/>
                </a:lnTo>
                <a:lnTo>
                  <a:pt x="0" y="0"/>
                </a:lnTo>
                <a:close/>
              </a:path>
            </a:pathLst>
          </a:custGeom>
          <a:solidFill>
            <a:srgbClr val="910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521110" y="1334728"/>
            <a:ext cx="11149781" cy="4188543"/>
            <a:chOff x="521110" y="1334728"/>
            <a:chExt cx="11149781" cy="4188543"/>
          </a:xfrm>
        </p:grpSpPr>
        <p:sp>
          <p:nvSpPr>
            <p:cNvPr id="4" name="矩形 3"/>
            <p:cNvSpPr/>
            <p:nvPr/>
          </p:nvSpPr>
          <p:spPr>
            <a:xfrm>
              <a:off x="521110" y="1334729"/>
              <a:ext cx="11149781" cy="4188542"/>
            </a:xfrm>
            <a:prstGeom prst="rect">
              <a:avLst/>
            </a:prstGeom>
            <a:solidFill>
              <a:srgbClr val="FFB001"/>
            </a:solidFill>
            <a:ln w="101600">
              <a:solidFill>
                <a:srgbClr val="272624"/>
              </a:solidFill>
            </a:ln>
            <a:effectLst>
              <a:outerShdw blurRad="330200" dist="165100" dir="8100000" algn="tr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" name="梯形 4"/>
            <p:cNvSpPr/>
            <p:nvPr/>
          </p:nvSpPr>
          <p:spPr>
            <a:xfrm rot="10800000">
              <a:off x="5276850" y="1334728"/>
              <a:ext cx="1651698" cy="227371"/>
            </a:xfrm>
            <a:prstGeom prst="trapezoid">
              <a:avLst/>
            </a:prstGeom>
            <a:solidFill>
              <a:srgbClr val="2726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EC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-5534"/>
            <a:ext cx="12238704" cy="6945528"/>
            <a:chOff x="0" y="-5534"/>
            <a:chExt cx="12238704" cy="6945528"/>
          </a:xfrm>
        </p:grpSpPr>
        <p:grpSp>
          <p:nvGrpSpPr>
            <p:cNvPr id="4" name="组合 3"/>
            <p:cNvGrpSpPr/>
            <p:nvPr userDrawn="1"/>
          </p:nvGrpSpPr>
          <p:grpSpPr>
            <a:xfrm>
              <a:off x="4855144" y="5129208"/>
              <a:ext cx="6076964" cy="1810786"/>
              <a:chOff x="4855144" y="5129208"/>
              <a:chExt cx="6076964" cy="1810786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4855144" y="5523271"/>
                <a:ext cx="6076964" cy="1416723"/>
              </a:xfrm>
              <a:custGeom>
                <a:avLst/>
                <a:gdLst>
                  <a:gd name="connsiteX0" fmla="*/ 0 w 6675834"/>
                  <a:gd name="connsiteY0" fmla="*/ 0 h 1416723"/>
                  <a:gd name="connsiteX1" fmla="*/ 6675834 w 6675834"/>
                  <a:gd name="connsiteY1" fmla="*/ 0 h 1416723"/>
                  <a:gd name="connsiteX2" fmla="*/ 6622084 w 6675834"/>
                  <a:gd name="connsiteY2" fmla="*/ 56377 h 1416723"/>
                  <a:gd name="connsiteX3" fmla="*/ 3337918 w 6675834"/>
                  <a:gd name="connsiteY3" fmla="*/ 1416723 h 1416723"/>
                  <a:gd name="connsiteX4" fmla="*/ 53751 w 6675834"/>
                  <a:gd name="connsiteY4" fmla="*/ 56377 h 1416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75834" h="1416723">
                    <a:moveTo>
                      <a:pt x="0" y="0"/>
                    </a:moveTo>
                    <a:lnTo>
                      <a:pt x="6675834" y="0"/>
                    </a:lnTo>
                    <a:lnTo>
                      <a:pt x="6622084" y="56377"/>
                    </a:lnTo>
                    <a:cubicBezTo>
                      <a:pt x="5781592" y="896869"/>
                      <a:pt x="4620464" y="1416723"/>
                      <a:pt x="3337918" y="1416723"/>
                    </a:cubicBezTo>
                    <a:cubicBezTo>
                      <a:pt x="2055371" y="1416723"/>
                      <a:pt x="894242" y="896869"/>
                      <a:pt x="53751" y="56377"/>
                    </a:cubicBezTo>
                    <a:close/>
                  </a:path>
                </a:pathLst>
              </a:custGeom>
              <a:solidFill>
                <a:srgbClr val="009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5276850" y="5129208"/>
                <a:ext cx="5141348" cy="1198603"/>
              </a:xfrm>
              <a:custGeom>
                <a:avLst/>
                <a:gdLst>
                  <a:gd name="connsiteX0" fmla="*/ 0 w 6675834"/>
                  <a:gd name="connsiteY0" fmla="*/ 0 h 1416723"/>
                  <a:gd name="connsiteX1" fmla="*/ 6675834 w 6675834"/>
                  <a:gd name="connsiteY1" fmla="*/ 0 h 1416723"/>
                  <a:gd name="connsiteX2" fmla="*/ 6622084 w 6675834"/>
                  <a:gd name="connsiteY2" fmla="*/ 56377 h 1416723"/>
                  <a:gd name="connsiteX3" fmla="*/ 3337918 w 6675834"/>
                  <a:gd name="connsiteY3" fmla="*/ 1416723 h 1416723"/>
                  <a:gd name="connsiteX4" fmla="*/ 53751 w 6675834"/>
                  <a:gd name="connsiteY4" fmla="*/ 56377 h 1416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75834" h="1416723">
                    <a:moveTo>
                      <a:pt x="0" y="0"/>
                    </a:moveTo>
                    <a:lnTo>
                      <a:pt x="6675834" y="0"/>
                    </a:lnTo>
                    <a:lnTo>
                      <a:pt x="6622084" y="56377"/>
                    </a:lnTo>
                    <a:cubicBezTo>
                      <a:pt x="5781592" y="896869"/>
                      <a:pt x="4620464" y="1416723"/>
                      <a:pt x="3337918" y="1416723"/>
                    </a:cubicBezTo>
                    <a:cubicBezTo>
                      <a:pt x="2055371" y="1416723"/>
                      <a:pt x="894242" y="896869"/>
                      <a:pt x="53751" y="56377"/>
                    </a:cubicBezTo>
                    <a:close/>
                  </a:path>
                </a:pathLst>
              </a:custGeom>
              <a:solidFill>
                <a:srgbClr val="6F1D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12"/>
            <p:cNvSpPr/>
            <p:nvPr userDrawn="1"/>
          </p:nvSpPr>
          <p:spPr>
            <a:xfrm rot="16200000" flipH="1">
              <a:off x="7320426" y="-735271"/>
              <a:ext cx="4188541" cy="5648015"/>
            </a:xfrm>
            <a:custGeom>
              <a:avLst/>
              <a:gdLst>
                <a:gd name="connsiteX0" fmla="*/ 0 w 2359742"/>
                <a:gd name="connsiteY0" fmla="*/ 0 h 3018812"/>
                <a:gd name="connsiteX1" fmla="*/ 2359742 w 2359742"/>
                <a:gd name="connsiteY1" fmla="*/ 0 h 3018812"/>
                <a:gd name="connsiteX2" fmla="*/ 2359742 w 2359742"/>
                <a:gd name="connsiteY2" fmla="*/ 3018812 h 3018812"/>
                <a:gd name="connsiteX3" fmla="*/ 0 w 2359742"/>
                <a:gd name="connsiteY3" fmla="*/ 3018812 h 3018812"/>
                <a:gd name="connsiteX4" fmla="*/ 0 w 2359742"/>
                <a:gd name="connsiteY4" fmla="*/ 0 h 3018812"/>
                <a:gd name="connsiteX0-1" fmla="*/ 0 w 2359742"/>
                <a:gd name="connsiteY0-2" fmla="*/ 0 h 3018812"/>
                <a:gd name="connsiteX1-3" fmla="*/ 766916 w 2359742"/>
                <a:gd name="connsiteY1-4" fmla="*/ 1238865 h 3018812"/>
                <a:gd name="connsiteX2-5" fmla="*/ 2359742 w 2359742"/>
                <a:gd name="connsiteY2-6" fmla="*/ 3018812 h 3018812"/>
                <a:gd name="connsiteX3-7" fmla="*/ 0 w 2359742"/>
                <a:gd name="connsiteY3-8" fmla="*/ 3018812 h 3018812"/>
                <a:gd name="connsiteX4-9" fmla="*/ 0 w 2359742"/>
                <a:gd name="connsiteY4-10" fmla="*/ 0 h 3018812"/>
                <a:gd name="connsiteX0-11" fmla="*/ 0 w 2359742"/>
                <a:gd name="connsiteY0-12" fmla="*/ 0 h 3018812"/>
                <a:gd name="connsiteX1-13" fmla="*/ 766916 w 2359742"/>
                <a:gd name="connsiteY1-14" fmla="*/ 1238865 h 3018812"/>
                <a:gd name="connsiteX2-15" fmla="*/ 2359742 w 2359742"/>
                <a:gd name="connsiteY2-16" fmla="*/ 3018812 h 3018812"/>
                <a:gd name="connsiteX3-17" fmla="*/ 0 w 2359742"/>
                <a:gd name="connsiteY3-18" fmla="*/ 3018812 h 3018812"/>
                <a:gd name="connsiteX4-19" fmla="*/ 0 w 2359742"/>
                <a:gd name="connsiteY4-20" fmla="*/ 0 h 3018812"/>
                <a:gd name="connsiteX0-21" fmla="*/ 0 w 2415844"/>
                <a:gd name="connsiteY0-22" fmla="*/ 0 h 3018812"/>
                <a:gd name="connsiteX1-23" fmla="*/ 766916 w 2415844"/>
                <a:gd name="connsiteY1-24" fmla="*/ 1238865 h 3018812"/>
                <a:gd name="connsiteX2-25" fmla="*/ 2359742 w 2415844"/>
                <a:gd name="connsiteY2-26" fmla="*/ 3018812 h 3018812"/>
                <a:gd name="connsiteX3-27" fmla="*/ 0 w 2415844"/>
                <a:gd name="connsiteY3-28" fmla="*/ 3018812 h 3018812"/>
                <a:gd name="connsiteX4-29" fmla="*/ 0 w 2415844"/>
                <a:gd name="connsiteY4-30" fmla="*/ 0 h 3018812"/>
                <a:gd name="connsiteX0-31" fmla="*/ 0 w 2415844"/>
                <a:gd name="connsiteY0-32" fmla="*/ 238819 h 3257631"/>
                <a:gd name="connsiteX1-33" fmla="*/ 766916 w 2415844"/>
                <a:gd name="connsiteY1-34" fmla="*/ 1477684 h 3257631"/>
                <a:gd name="connsiteX2-35" fmla="*/ 2359742 w 2415844"/>
                <a:gd name="connsiteY2-36" fmla="*/ 3257631 h 3257631"/>
                <a:gd name="connsiteX3-37" fmla="*/ 0 w 2415844"/>
                <a:gd name="connsiteY3-38" fmla="*/ 3257631 h 3257631"/>
                <a:gd name="connsiteX4-39" fmla="*/ 0 w 2415844"/>
                <a:gd name="connsiteY4-40" fmla="*/ 238819 h 32576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15844" h="3257631">
                  <a:moveTo>
                    <a:pt x="0" y="238819"/>
                  </a:moveTo>
                  <a:cubicBezTo>
                    <a:pt x="464403" y="-326118"/>
                    <a:pt x="1838631" y="120833"/>
                    <a:pt x="766916" y="1477684"/>
                  </a:cubicBezTo>
                  <a:cubicBezTo>
                    <a:pt x="1297858" y="2071000"/>
                    <a:pt x="2713703" y="953502"/>
                    <a:pt x="2359742" y="3257631"/>
                  </a:cubicBezTo>
                  <a:lnTo>
                    <a:pt x="0" y="3257631"/>
                  </a:lnTo>
                  <a:lnTo>
                    <a:pt x="0" y="238819"/>
                  </a:lnTo>
                  <a:close/>
                </a:path>
              </a:pathLst>
            </a:custGeom>
            <a:solidFill>
              <a:srgbClr val="009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12"/>
            <p:cNvSpPr/>
            <p:nvPr userDrawn="1"/>
          </p:nvSpPr>
          <p:spPr>
            <a:xfrm>
              <a:off x="0" y="3839188"/>
              <a:ext cx="2415844" cy="3018812"/>
            </a:xfrm>
            <a:custGeom>
              <a:avLst/>
              <a:gdLst>
                <a:gd name="connsiteX0" fmla="*/ 0 w 2359742"/>
                <a:gd name="connsiteY0" fmla="*/ 0 h 3018812"/>
                <a:gd name="connsiteX1" fmla="*/ 2359742 w 2359742"/>
                <a:gd name="connsiteY1" fmla="*/ 0 h 3018812"/>
                <a:gd name="connsiteX2" fmla="*/ 2359742 w 2359742"/>
                <a:gd name="connsiteY2" fmla="*/ 3018812 h 3018812"/>
                <a:gd name="connsiteX3" fmla="*/ 0 w 2359742"/>
                <a:gd name="connsiteY3" fmla="*/ 3018812 h 3018812"/>
                <a:gd name="connsiteX4" fmla="*/ 0 w 2359742"/>
                <a:gd name="connsiteY4" fmla="*/ 0 h 3018812"/>
                <a:gd name="connsiteX0-1" fmla="*/ 0 w 2359742"/>
                <a:gd name="connsiteY0-2" fmla="*/ 0 h 3018812"/>
                <a:gd name="connsiteX1-3" fmla="*/ 766916 w 2359742"/>
                <a:gd name="connsiteY1-4" fmla="*/ 1238865 h 3018812"/>
                <a:gd name="connsiteX2-5" fmla="*/ 2359742 w 2359742"/>
                <a:gd name="connsiteY2-6" fmla="*/ 3018812 h 3018812"/>
                <a:gd name="connsiteX3-7" fmla="*/ 0 w 2359742"/>
                <a:gd name="connsiteY3-8" fmla="*/ 3018812 h 3018812"/>
                <a:gd name="connsiteX4-9" fmla="*/ 0 w 2359742"/>
                <a:gd name="connsiteY4-10" fmla="*/ 0 h 3018812"/>
                <a:gd name="connsiteX0-11" fmla="*/ 0 w 2359742"/>
                <a:gd name="connsiteY0-12" fmla="*/ 0 h 3018812"/>
                <a:gd name="connsiteX1-13" fmla="*/ 766916 w 2359742"/>
                <a:gd name="connsiteY1-14" fmla="*/ 1238865 h 3018812"/>
                <a:gd name="connsiteX2-15" fmla="*/ 2359742 w 2359742"/>
                <a:gd name="connsiteY2-16" fmla="*/ 3018812 h 3018812"/>
                <a:gd name="connsiteX3-17" fmla="*/ 0 w 2359742"/>
                <a:gd name="connsiteY3-18" fmla="*/ 3018812 h 3018812"/>
                <a:gd name="connsiteX4-19" fmla="*/ 0 w 2359742"/>
                <a:gd name="connsiteY4-20" fmla="*/ 0 h 3018812"/>
                <a:gd name="connsiteX0-21" fmla="*/ 0 w 2415844"/>
                <a:gd name="connsiteY0-22" fmla="*/ 0 h 3018812"/>
                <a:gd name="connsiteX1-23" fmla="*/ 766916 w 2415844"/>
                <a:gd name="connsiteY1-24" fmla="*/ 1238865 h 3018812"/>
                <a:gd name="connsiteX2-25" fmla="*/ 2359742 w 2415844"/>
                <a:gd name="connsiteY2-26" fmla="*/ 3018812 h 3018812"/>
                <a:gd name="connsiteX3-27" fmla="*/ 0 w 2415844"/>
                <a:gd name="connsiteY3-28" fmla="*/ 3018812 h 3018812"/>
                <a:gd name="connsiteX4-29" fmla="*/ 0 w 2415844"/>
                <a:gd name="connsiteY4-30" fmla="*/ 0 h 30188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15844" h="3018812">
                  <a:moveTo>
                    <a:pt x="0" y="0"/>
                  </a:moveTo>
                  <a:cubicBezTo>
                    <a:pt x="255639" y="412955"/>
                    <a:pt x="1838631" y="-117986"/>
                    <a:pt x="766916" y="1238865"/>
                  </a:cubicBezTo>
                  <a:cubicBezTo>
                    <a:pt x="1297858" y="1832181"/>
                    <a:pt x="2713703" y="714683"/>
                    <a:pt x="2359742" y="3018812"/>
                  </a:cubicBezTo>
                  <a:lnTo>
                    <a:pt x="0" y="3018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0F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 userDrawn="1"/>
          </p:nvGrpSpPr>
          <p:grpSpPr>
            <a:xfrm>
              <a:off x="286513" y="329184"/>
              <a:ext cx="11618976" cy="6199632"/>
              <a:chOff x="521110" y="1334728"/>
              <a:chExt cx="11149781" cy="418854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21110" y="1334729"/>
                <a:ext cx="11149781" cy="4188542"/>
              </a:xfrm>
              <a:prstGeom prst="rect">
                <a:avLst/>
              </a:prstGeom>
              <a:solidFill>
                <a:schemeClr val="bg1"/>
              </a:solidFill>
              <a:ln w="101600">
                <a:solidFill>
                  <a:srgbClr val="272624"/>
                </a:solidFill>
              </a:ln>
              <a:effectLst>
                <a:outerShdw blurRad="330200" dist="165100" dir="8100000" algn="tr" rotWithShape="0">
                  <a:prstClr val="black">
                    <a:alpha val="6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梯形 8"/>
              <p:cNvSpPr/>
              <p:nvPr userDrawn="1"/>
            </p:nvSpPr>
            <p:spPr>
              <a:xfrm rot="10800000">
                <a:off x="5276850" y="1334728"/>
                <a:ext cx="1651698" cy="227371"/>
              </a:xfrm>
              <a:prstGeom prst="trapezoid">
                <a:avLst/>
              </a:prstGeom>
              <a:solidFill>
                <a:srgbClr val="2726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bg>
      <p:bgPr>
        <a:solidFill>
          <a:srgbClr val="FEC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-5534"/>
            <a:ext cx="12238704" cy="6945528"/>
            <a:chOff x="0" y="-5534"/>
            <a:chExt cx="12238704" cy="6945528"/>
          </a:xfrm>
        </p:grpSpPr>
        <p:grpSp>
          <p:nvGrpSpPr>
            <p:cNvPr id="4" name="组合 3"/>
            <p:cNvGrpSpPr/>
            <p:nvPr userDrawn="1"/>
          </p:nvGrpSpPr>
          <p:grpSpPr>
            <a:xfrm>
              <a:off x="4855144" y="5129208"/>
              <a:ext cx="6076964" cy="1810786"/>
              <a:chOff x="4855144" y="5129208"/>
              <a:chExt cx="6076964" cy="1810786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4855144" y="5523271"/>
                <a:ext cx="6076964" cy="1416723"/>
              </a:xfrm>
              <a:custGeom>
                <a:avLst/>
                <a:gdLst>
                  <a:gd name="connsiteX0" fmla="*/ 0 w 6675834"/>
                  <a:gd name="connsiteY0" fmla="*/ 0 h 1416723"/>
                  <a:gd name="connsiteX1" fmla="*/ 6675834 w 6675834"/>
                  <a:gd name="connsiteY1" fmla="*/ 0 h 1416723"/>
                  <a:gd name="connsiteX2" fmla="*/ 6622084 w 6675834"/>
                  <a:gd name="connsiteY2" fmla="*/ 56377 h 1416723"/>
                  <a:gd name="connsiteX3" fmla="*/ 3337918 w 6675834"/>
                  <a:gd name="connsiteY3" fmla="*/ 1416723 h 1416723"/>
                  <a:gd name="connsiteX4" fmla="*/ 53751 w 6675834"/>
                  <a:gd name="connsiteY4" fmla="*/ 56377 h 1416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75834" h="1416723">
                    <a:moveTo>
                      <a:pt x="0" y="0"/>
                    </a:moveTo>
                    <a:lnTo>
                      <a:pt x="6675834" y="0"/>
                    </a:lnTo>
                    <a:lnTo>
                      <a:pt x="6622084" y="56377"/>
                    </a:lnTo>
                    <a:cubicBezTo>
                      <a:pt x="5781592" y="896869"/>
                      <a:pt x="4620464" y="1416723"/>
                      <a:pt x="3337918" y="1416723"/>
                    </a:cubicBezTo>
                    <a:cubicBezTo>
                      <a:pt x="2055371" y="1416723"/>
                      <a:pt x="894242" y="896869"/>
                      <a:pt x="53751" y="56377"/>
                    </a:cubicBezTo>
                    <a:close/>
                  </a:path>
                </a:pathLst>
              </a:custGeom>
              <a:solidFill>
                <a:srgbClr val="009C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5276850" y="5129208"/>
                <a:ext cx="5141348" cy="1198603"/>
              </a:xfrm>
              <a:custGeom>
                <a:avLst/>
                <a:gdLst>
                  <a:gd name="connsiteX0" fmla="*/ 0 w 6675834"/>
                  <a:gd name="connsiteY0" fmla="*/ 0 h 1416723"/>
                  <a:gd name="connsiteX1" fmla="*/ 6675834 w 6675834"/>
                  <a:gd name="connsiteY1" fmla="*/ 0 h 1416723"/>
                  <a:gd name="connsiteX2" fmla="*/ 6622084 w 6675834"/>
                  <a:gd name="connsiteY2" fmla="*/ 56377 h 1416723"/>
                  <a:gd name="connsiteX3" fmla="*/ 3337918 w 6675834"/>
                  <a:gd name="connsiteY3" fmla="*/ 1416723 h 1416723"/>
                  <a:gd name="connsiteX4" fmla="*/ 53751 w 6675834"/>
                  <a:gd name="connsiteY4" fmla="*/ 56377 h 1416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75834" h="1416723">
                    <a:moveTo>
                      <a:pt x="0" y="0"/>
                    </a:moveTo>
                    <a:lnTo>
                      <a:pt x="6675834" y="0"/>
                    </a:lnTo>
                    <a:lnTo>
                      <a:pt x="6622084" y="56377"/>
                    </a:lnTo>
                    <a:cubicBezTo>
                      <a:pt x="5781592" y="896869"/>
                      <a:pt x="4620464" y="1416723"/>
                      <a:pt x="3337918" y="1416723"/>
                    </a:cubicBezTo>
                    <a:cubicBezTo>
                      <a:pt x="2055371" y="1416723"/>
                      <a:pt x="894242" y="896869"/>
                      <a:pt x="53751" y="56377"/>
                    </a:cubicBezTo>
                    <a:close/>
                  </a:path>
                </a:pathLst>
              </a:custGeom>
              <a:solidFill>
                <a:srgbClr val="6F1D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12"/>
            <p:cNvSpPr/>
            <p:nvPr userDrawn="1"/>
          </p:nvSpPr>
          <p:spPr>
            <a:xfrm rot="16200000" flipH="1">
              <a:off x="7320426" y="-735271"/>
              <a:ext cx="4188541" cy="5648015"/>
            </a:xfrm>
            <a:custGeom>
              <a:avLst/>
              <a:gdLst>
                <a:gd name="connsiteX0" fmla="*/ 0 w 2359742"/>
                <a:gd name="connsiteY0" fmla="*/ 0 h 3018812"/>
                <a:gd name="connsiteX1" fmla="*/ 2359742 w 2359742"/>
                <a:gd name="connsiteY1" fmla="*/ 0 h 3018812"/>
                <a:gd name="connsiteX2" fmla="*/ 2359742 w 2359742"/>
                <a:gd name="connsiteY2" fmla="*/ 3018812 h 3018812"/>
                <a:gd name="connsiteX3" fmla="*/ 0 w 2359742"/>
                <a:gd name="connsiteY3" fmla="*/ 3018812 h 3018812"/>
                <a:gd name="connsiteX4" fmla="*/ 0 w 2359742"/>
                <a:gd name="connsiteY4" fmla="*/ 0 h 3018812"/>
                <a:gd name="connsiteX0-1" fmla="*/ 0 w 2359742"/>
                <a:gd name="connsiteY0-2" fmla="*/ 0 h 3018812"/>
                <a:gd name="connsiteX1-3" fmla="*/ 766916 w 2359742"/>
                <a:gd name="connsiteY1-4" fmla="*/ 1238865 h 3018812"/>
                <a:gd name="connsiteX2-5" fmla="*/ 2359742 w 2359742"/>
                <a:gd name="connsiteY2-6" fmla="*/ 3018812 h 3018812"/>
                <a:gd name="connsiteX3-7" fmla="*/ 0 w 2359742"/>
                <a:gd name="connsiteY3-8" fmla="*/ 3018812 h 3018812"/>
                <a:gd name="connsiteX4-9" fmla="*/ 0 w 2359742"/>
                <a:gd name="connsiteY4-10" fmla="*/ 0 h 3018812"/>
                <a:gd name="connsiteX0-11" fmla="*/ 0 w 2359742"/>
                <a:gd name="connsiteY0-12" fmla="*/ 0 h 3018812"/>
                <a:gd name="connsiteX1-13" fmla="*/ 766916 w 2359742"/>
                <a:gd name="connsiteY1-14" fmla="*/ 1238865 h 3018812"/>
                <a:gd name="connsiteX2-15" fmla="*/ 2359742 w 2359742"/>
                <a:gd name="connsiteY2-16" fmla="*/ 3018812 h 3018812"/>
                <a:gd name="connsiteX3-17" fmla="*/ 0 w 2359742"/>
                <a:gd name="connsiteY3-18" fmla="*/ 3018812 h 3018812"/>
                <a:gd name="connsiteX4-19" fmla="*/ 0 w 2359742"/>
                <a:gd name="connsiteY4-20" fmla="*/ 0 h 3018812"/>
                <a:gd name="connsiteX0-21" fmla="*/ 0 w 2415844"/>
                <a:gd name="connsiteY0-22" fmla="*/ 0 h 3018812"/>
                <a:gd name="connsiteX1-23" fmla="*/ 766916 w 2415844"/>
                <a:gd name="connsiteY1-24" fmla="*/ 1238865 h 3018812"/>
                <a:gd name="connsiteX2-25" fmla="*/ 2359742 w 2415844"/>
                <a:gd name="connsiteY2-26" fmla="*/ 3018812 h 3018812"/>
                <a:gd name="connsiteX3-27" fmla="*/ 0 w 2415844"/>
                <a:gd name="connsiteY3-28" fmla="*/ 3018812 h 3018812"/>
                <a:gd name="connsiteX4-29" fmla="*/ 0 w 2415844"/>
                <a:gd name="connsiteY4-30" fmla="*/ 0 h 3018812"/>
                <a:gd name="connsiteX0-31" fmla="*/ 0 w 2415844"/>
                <a:gd name="connsiteY0-32" fmla="*/ 238819 h 3257631"/>
                <a:gd name="connsiteX1-33" fmla="*/ 766916 w 2415844"/>
                <a:gd name="connsiteY1-34" fmla="*/ 1477684 h 3257631"/>
                <a:gd name="connsiteX2-35" fmla="*/ 2359742 w 2415844"/>
                <a:gd name="connsiteY2-36" fmla="*/ 3257631 h 3257631"/>
                <a:gd name="connsiteX3-37" fmla="*/ 0 w 2415844"/>
                <a:gd name="connsiteY3-38" fmla="*/ 3257631 h 3257631"/>
                <a:gd name="connsiteX4-39" fmla="*/ 0 w 2415844"/>
                <a:gd name="connsiteY4-40" fmla="*/ 238819 h 32576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15844" h="3257631">
                  <a:moveTo>
                    <a:pt x="0" y="238819"/>
                  </a:moveTo>
                  <a:cubicBezTo>
                    <a:pt x="464403" y="-326118"/>
                    <a:pt x="1838631" y="120833"/>
                    <a:pt x="766916" y="1477684"/>
                  </a:cubicBezTo>
                  <a:cubicBezTo>
                    <a:pt x="1297858" y="2071000"/>
                    <a:pt x="2713703" y="953502"/>
                    <a:pt x="2359742" y="3257631"/>
                  </a:cubicBezTo>
                  <a:lnTo>
                    <a:pt x="0" y="3257631"/>
                  </a:lnTo>
                  <a:lnTo>
                    <a:pt x="0" y="238819"/>
                  </a:lnTo>
                  <a:close/>
                </a:path>
              </a:pathLst>
            </a:custGeom>
            <a:solidFill>
              <a:srgbClr val="009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12"/>
            <p:cNvSpPr/>
            <p:nvPr userDrawn="1"/>
          </p:nvSpPr>
          <p:spPr>
            <a:xfrm>
              <a:off x="0" y="3839188"/>
              <a:ext cx="2415844" cy="3018812"/>
            </a:xfrm>
            <a:custGeom>
              <a:avLst/>
              <a:gdLst>
                <a:gd name="connsiteX0" fmla="*/ 0 w 2359742"/>
                <a:gd name="connsiteY0" fmla="*/ 0 h 3018812"/>
                <a:gd name="connsiteX1" fmla="*/ 2359742 w 2359742"/>
                <a:gd name="connsiteY1" fmla="*/ 0 h 3018812"/>
                <a:gd name="connsiteX2" fmla="*/ 2359742 w 2359742"/>
                <a:gd name="connsiteY2" fmla="*/ 3018812 h 3018812"/>
                <a:gd name="connsiteX3" fmla="*/ 0 w 2359742"/>
                <a:gd name="connsiteY3" fmla="*/ 3018812 h 3018812"/>
                <a:gd name="connsiteX4" fmla="*/ 0 w 2359742"/>
                <a:gd name="connsiteY4" fmla="*/ 0 h 3018812"/>
                <a:gd name="connsiteX0-1" fmla="*/ 0 w 2359742"/>
                <a:gd name="connsiteY0-2" fmla="*/ 0 h 3018812"/>
                <a:gd name="connsiteX1-3" fmla="*/ 766916 w 2359742"/>
                <a:gd name="connsiteY1-4" fmla="*/ 1238865 h 3018812"/>
                <a:gd name="connsiteX2-5" fmla="*/ 2359742 w 2359742"/>
                <a:gd name="connsiteY2-6" fmla="*/ 3018812 h 3018812"/>
                <a:gd name="connsiteX3-7" fmla="*/ 0 w 2359742"/>
                <a:gd name="connsiteY3-8" fmla="*/ 3018812 h 3018812"/>
                <a:gd name="connsiteX4-9" fmla="*/ 0 w 2359742"/>
                <a:gd name="connsiteY4-10" fmla="*/ 0 h 3018812"/>
                <a:gd name="connsiteX0-11" fmla="*/ 0 w 2359742"/>
                <a:gd name="connsiteY0-12" fmla="*/ 0 h 3018812"/>
                <a:gd name="connsiteX1-13" fmla="*/ 766916 w 2359742"/>
                <a:gd name="connsiteY1-14" fmla="*/ 1238865 h 3018812"/>
                <a:gd name="connsiteX2-15" fmla="*/ 2359742 w 2359742"/>
                <a:gd name="connsiteY2-16" fmla="*/ 3018812 h 3018812"/>
                <a:gd name="connsiteX3-17" fmla="*/ 0 w 2359742"/>
                <a:gd name="connsiteY3-18" fmla="*/ 3018812 h 3018812"/>
                <a:gd name="connsiteX4-19" fmla="*/ 0 w 2359742"/>
                <a:gd name="connsiteY4-20" fmla="*/ 0 h 3018812"/>
                <a:gd name="connsiteX0-21" fmla="*/ 0 w 2415844"/>
                <a:gd name="connsiteY0-22" fmla="*/ 0 h 3018812"/>
                <a:gd name="connsiteX1-23" fmla="*/ 766916 w 2415844"/>
                <a:gd name="connsiteY1-24" fmla="*/ 1238865 h 3018812"/>
                <a:gd name="connsiteX2-25" fmla="*/ 2359742 w 2415844"/>
                <a:gd name="connsiteY2-26" fmla="*/ 3018812 h 3018812"/>
                <a:gd name="connsiteX3-27" fmla="*/ 0 w 2415844"/>
                <a:gd name="connsiteY3-28" fmla="*/ 3018812 h 3018812"/>
                <a:gd name="connsiteX4-29" fmla="*/ 0 w 2415844"/>
                <a:gd name="connsiteY4-30" fmla="*/ 0 h 30188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15844" h="3018812">
                  <a:moveTo>
                    <a:pt x="0" y="0"/>
                  </a:moveTo>
                  <a:cubicBezTo>
                    <a:pt x="255639" y="412955"/>
                    <a:pt x="1838631" y="-117986"/>
                    <a:pt x="766916" y="1238865"/>
                  </a:cubicBezTo>
                  <a:cubicBezTo>
                    <a:pt x="1297858" y="1832181"/>
                    <a:pt x="2713703" y="714683"/>
                    <a:pt x="2359742" y="3018812"/>
                  </a:cubicBezTo>
                  <a:lnTo>
                    <a:pt x="0" y="3018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0F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86513" y="329185"/>
              <a:ext cx="11618976" cy="6199631"/>
            </a:xfrm>
            <a:prstGeom prst="rect">
              <a:avLst/>
            </a:prstGeom>
            <a:solidFill>
              <a:schemeClr val="bg1"/>
            </a:solidFill>
            <a:ln w="101600">
              <a:solidFill>
                <a:srgbClr val="272624"/>
              </a:solidFill>
            </a:ln>
            <a:effectLst>
              <a:outerShdw blurRad="330200" dist="165100" dir="8100000" algn="tr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C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20688"/>
            <a:ext cx="1567541" cy="142049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31530" y="1772792"/>
            <a:ext cx="9928939" cy="98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Times New Roman" panose="02020603050405020304" pitchFamily="18" charset="0"/>
              </a:rPr>
              <a:t>5.2.2 </a:t>
            </a:r>
            <a:r>
              <a:rPr lang="zh-CN" altLang="en-US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Times New Roman" panose="02020603050405020304" pitchFamily="18" charset="0"/>
              </a:rPr>
              <a:t>解一元一次方程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167534" y="2781568"/>
            <a:ext cx="9928939" cy="98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Times New Roman" panose="02020603050405020304" pitchFamily="18" charset="0"/>
              </a:rPr>
              <a:t>课时 去括号解一元一次方程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48000" y="3229610"/>
            <a:ext cx="6096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华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99165" y="620688"/>
            <a:ext cx="29936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学习目标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19536" y="2427757"/>
            <a:ext cx="8424936" cy="128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n-ea"/>
              </a:rPr>
              <a:t>1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  <a:r>
              <a:rPr lang="zh-CN" altLang="en-US" b="1" dirty="0">
                <a:solidFill>
                  <a:schemeClr val="tx1"/>
                </a:solidFill>
                <a:latin typeface="+mn-ea"/>
                <a:ea typeface="+mn-ea"/>
              </a:rPr>
              <a:t>理解一元一次方程的概念，并能准确的判别一元一次方程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.(</a:t>
            </a:r>
            <a:r>
              <a:rPr lang="zh-CN" altLang="en-US" b="1" dirty="0">
                <a:solidFill>
                  <a:schemeClr val="tx1"/>
                </a:solidFill>
                <a:latin typeface="+mn-ea"/>
                <a:ea typeface="+mn-ea"/>
              </a:rPr>
              <a:t>重点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zh-CN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19536" y="3927531"/>
            <a:ext cx="8568952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n-ea"/>
              </a:rPr>
              <a:t>2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  <a:r>
              <a:rPr lang="zh-CN" altLang="en-US" b="1" dirty="0">
                <a:solidFill>
                  <a:schemeClr val="tx1"/>
                </a:solidFill>
                <a:latin typeface="+mn-ea"/>
                <a:ea typeface="+mn-ea"/>
              </a:rPr>
              <a:t> 掌握一元一次方程的解法及步骤，能准确的解一元一次方程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.(</a:t>
            </a:r>
            <a:r>
              <a:rPr lang="zh-CN" altLang="en-US" b="1" dirty="0">
                <a:solidFill>
                  <a:schemeClr val="tx1"/>
                </a:solidFill>
                <a:latin typeface="+mn-ea"/>
                <a:ea typeface="+mn-ea"/>
              </a:rPr>
              <a:t>难点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zh-CN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456" y="1125630"/>
            <a:ext cx="2225725" cy="12707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99165" y="620688"/>
            <a:ext cx="29936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复习导入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74558" y="3080933"/>
            <a:ext cx="4731857" cy="555679"/>
            <a:chOff x="1415480" y="1556792"/>
            <a:chExt cx="4731857" cy="555679"/>
          </a:xfrm>
        </p:grpSpPr>
        <p:sp>
          <p:nvSpPr>
            <p:cNvPr id="5" name="文本框 4"/>
            <p:cNvSpPr txBox="1"/>
            <p:nvPr/>
          </p:nvSpPr>
          <p:spPr>
            <a:xfrm>
              <a:off x="1415480" y="1556792"/>
              <a:ext cx="3096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解方程</a:t>
              </a:r>
              <a:r>
                <a:rPr lang="en-US" altLang="zh-CN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:</a:t>
              </a:r>
              <a:endParaRPr lang="zh-CN" altLang="en-US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50993" y="1558473"/>
              <a:ext cx="3096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en-US" altLang="zh-CN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000" b="1" i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>
                  <a:solidFill>
                    <a:schemeClr val="tx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3=4</a:t>
              </a:r>
              <a:r>
                <a:rPr lang="en-US" altLang="zh-CN" sz="3000" b="1" i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+5 .</a:t>
              </a:r>
              <a:endParaRPr lang="zh-CN" altLang="en-US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703512" y="3748964"/>
            <a:ext cx="220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解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移项，得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723806" y="3748971"/>
            <a:ext cx="2208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i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i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= 5+3 .</a:t>
            </a:r>
            <a:endParaRPr lang="zh-CN" altLang="en-US" sz="2800" b="1" dirty="0">
              <a:solidFill>
                <a:srgbClr val="0070C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03512" y="4388325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合并同类项，得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095999" y="4388325"/>
            <a:ext cx="1620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2800" b="1" i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= 8 .</a:t>
            </a:r>
            <a:endParaRPr lang="zh-CN" altLang="en-US" sz="2800" b="1" dirty="0">
              <a:solidFill>
                <a:srgbClr val="0070C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38630" y="5013325"/>
            <a:ext cx="4344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将未知数的系数化为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，得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312024" y="5013176"/>
            <a:ext cx="1620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4 .</a:t>
            </a:r>
            <a:endParaRPr lang="zh-CN" altLang="en-US" sz="2800" b="1" dirty="0">
              <a:solidFill>
                <a:srgbClr val="0070C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36239" y="1458952"/>
            <a:ext cx="37444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解简单方程的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步骤</a:t>
            </a:r>
            <a:r>
              <a:rPr lang="en-US" altLang="zh-CN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3000" b="1" dirty="0">
              <a:solidFill>
                <a:schemeClr val="tx1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63683" y="2211978"/>
            <a:ext cx="97331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移项</a:t>
            </a:r>
            <a:endParaRPr lang="zh-CN" altLang="en-US" sz="2800" b="1" dirty="0">
              <a:solidFill>
                <a:schemeClr val="tx1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41437" y="2211978"/>
            <a:ext cx="3233290" cy="523220"/>
            <a:chOff x="2958986" y="4912559"/>
            <a:chExt cx="3233290" cy="523220"/>
          </a:xfrm>
        </p:grpSpPr>
        <p:sp>
          <p:nvSpPr>
            <p:cNvPr id="44" name="文本框 43"/>
            <p:cNvSpPr txBox="1"/>
            <p:nvPr/>
          </p:nvSpPr>
          <p:spPr>
            <a:xfrm>
              <a:off x="4077904" y="4912559"/>
              <a:ext cx="2114372" cy="52322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28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合并同类型</a:t>
              </a:r>
              <a:endParaRPr lang="zh-CN" altLang="en-US" sz="28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箭头: 右 13"/>
            <p:cNvSpPr/>
            <p:nvPr/>
          </p:nvSpPr>
          <p:spPr>
            <a:xfrm>
              <a:off x="2958986" y="5066966"/>
              <a:ext cx="1104563" cy="178354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88597" y="2211978"/>
            <a:ext cx="4879340" cy="521970"/>
            <a:chOff x="6206146" y="4912559"/>
            <a:chExt cx="4879340" cy="521970"/>
          </a:xfrm>
        </p:grpSpPr>
        <p:sp>
          <p:nvSpPr>
            <p:cNvPr id="45" name="文本框 44"/>
            <p:cNvSpPr txBox="1"/>
            <p:nvPr/>
          </p:nvSpPr>
          <p:spPr>
            <a:xfrm>
              <a:off x="7339621" y="4912559"/>
              <a:ext cx="3745865" cy="52197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sz="28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将未知数的系数化为1</a:t>
              </a:r>
            </a:p>
          </p:txBody>
        </p:sp>
        <p:sp>
          <p:nvSpPr>
            <p:cNvPr id="46" name="箭头: 右 45"/>
            <p:cNvSpPr/>
            <p:nvPr/>
          </p:nvSpPr>
          <p:spPr>
            <a:xfrm>
              <a:off x="6206146" y="5084992"/>
              <a:ext cx="1104563" cy="178354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67808" y="3178251"/>
            <a:ext cx="2376264" cy="1050028"/>
            <a:chOff x="4367808" y="3178251"/>
            <a:chExt cx="2376264" cy="1050028"/>
          </a:xfrm>
        </p:grpSpPr>
        <p:sp>
          <p:nvSpPr>
            <p:cNvPr id="3" name="椭圆 2"/>
            <p:cNvSpPr/>
            <p:nvPr/>
          </p:nvSpPr>
          <p:spPr>
            <a:xfrm>
              <a:off x="4367808" y="3178251"/>
              <a:ext cx="403094" cy="421955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095999" y="3806324"/>
              <a:ext cx="648073" cy="421955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91374" y="3164116"/>
            <a:ext cx="3912898" cy="1073343"/>
            <a:chOff x="3791374" y="3164116"/>
            <a:chExt cx="3912898" cy="1073343"/>
          </a:xfrm>
        </p:grpSpPr>
        <p:sp>
          <p:nvSpPr>
            <p:cNvPr id="26" name="椭圆 25"/>
            <p:cNvSpPr/>
            <p:nvPr/>
          </p:nvSpPr>
          <p:spPr>
            <a:xfrm>
              <a:off x="7236553" y="3815504"/>
              <a:ext cx="467719" cy="42195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791374" y="3164116"/>
              <a:ext cx="403094" cy="42195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086418" y="3322924"/>
            <a:ext cx="2261202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移项要变号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/>
      <p:bldP spid="32" grpId="0"/>
      <p:bldP spid="33" grpId="0"/>
      <p:bldP spid="13" grpId="0"/>
      <p:bldP spid="43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/>
          <p:cNvSpPr/>
          <p:nvPr/>
        </p:nvSpPr>
        <p:spPr>
          <a:xfrm>
            <a:off x="7824192" y="4747467"/>
            <a:ext cx="1643740" cy="4121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hangingPunct="1">
              <a:lnSpc>
                <a:spcPct val="120000"/>
              </a:lnSpc>
            </a:pPr>
            <a:endParaRPr lang="zh-CN" altLang="en-US" sz="2800" b="1" dirty="0">
              <a:solidFill>
                <a:srgbClr val="0033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4434345" y="4744097"/>
            <a:ext cx="1643740" cy="4121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hangingPunct="1">
              <a:lnSpc>
                <a:spcPct val="120000"/>
              </a:lnSpc>
            </a:pPr>
            <a:endParaRPr lang="zh-CN" altLang="en-US" sz="2800" b="1" dirty="0">
              <a:solidFill>
                <a:srgbClr val="0033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99165" y="620688"/>
            <a:ext cx="29936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探究新知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307467" y="1377380"/>
            <a:ext cx="82449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从未知数的个数、次数比较下列各组方程：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9496" y="2066869"/>
            <a:ext cx="9577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44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+64=328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y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1=5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y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+7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13+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=0.5(45+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；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59496" y="2742902"/>
            <a:ext cx="9577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y 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=7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i="1" dirty="0" err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b="1" dirty="0" err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b="1" i="1" dirty="0" err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=0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y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=0.7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+1=5(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n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+2)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；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559496" y="3418935"/>
            <a:ext cx="8208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baseline="30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=16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baseline="30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 + 5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3=0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en-US" altLang="zh-CN" b="1" baseline="300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=5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zh-CN" b="1" i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2 .</a:t>
            </a:r>
            <a:endParaRPr lang="zh-CN" altLang="en-US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11899" y="3987785"/>
            <a:ext cx="16437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相同点：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11899" y="4633041"/>
            <a:ext cx="16437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不同点：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80051" y="4040841"/>
            <a:ext cx="5012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所有方程左右两边都是整式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64019" y="4686097"/>
            <a:ext cx="7476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）都只有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个未知数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，未知数的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次数都是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；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364019" y="5223630"/>
            <a:ext cx="71883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）都有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个未知数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，未知数的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次数都是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；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364019" y="5761164"/>
            <a:ext cx="7764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）都只有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个未知数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，未知数的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最高次数是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黑体" panose="02010609060101010101" pitchFamily="49" charset="-122"/>
              </a:rPr>
              <a:t>2 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  <p:bldP spid="11" grpId="0"/>
      <p:bldP spid="12" grpId="0"/>
      <p:bldP spid="13" grpId="0"/>
      <p:bldP spid="14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71564" y="1124744"/>
            <a:ext cx="7848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44</a:t>
            </a:r>
            <a:r>
              <a:rPr lang="en-US" altLang="zh-CN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+64=328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y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1=5</a:t>
            </a:r>
            <a:r>
              <a:rPr lang="en-US" altLang="zh-CN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y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+7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13+</a:t>
            </a:r>
            <a:r>
              <a:rPr lang="en-US" altLang="zh-CN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=0.5(45+</a:t>
            </a:r>
            <a:r>
              <a:rPr lang="en-US" altLang="zh-CN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en-US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7488" y="1875861"/>
            <a:ext cx="9433048" cy="14313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</a:rPr>
              <a:t>         只含有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</a:rPr>
              <a:t>一个未知数，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</a:rPr>
              <a:t>未知数的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</a:rPr>
              <a:t>次数都是</a:t>
            </a:r>
            <a:r>
              <a:rPr lang="en-US" altLang="zh-CN" sz="3000" b="1" dirty="0">
                <a:solidFill>
                  <a:srgbClr val="0070C0"/>
                </a:solidFill>
                <a:latin typeface="+mj-lt"/>
                <a:ea typeface="+mn-ea"/>
              </a:rPr>
              <a:t>1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</a:rPr>
              <a:t>，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</a:rPr>
              <a:t>等号两边都是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</a:rPr>
              <a:t>整式，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</a:rPr>
              <a:t>这样的方程叫做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+mn-ea"/>
              </a:rPr>
              <a:t>一元一次方程</a:t>
            </a:r>
            <a:r>
              <a:rPr lang="en-US" altLang="zh-CN" sz="3000" b="1" dirty="0">
                <a:solidFill>
                  <a:schemeClr val="tx1"/>
                </a:solidFill>
                <a:latin typeface="+mj-lt"/>
                <a:ea typeface="+mn-ea"/>
              </a:rPr>
              <a:t>.</a:t>
            </a:r>
            <a:endParaRPr lang="zh-CN" altLang="en-US" sz="30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2355912" y="3960365"/>
            <a:ext cx="68643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kern="0" dirty="0">
                <a:latin typeface="+mj-lt"/>
                <a:ea typeface="+mn-ea"/>
              </a:rPr>
              <a:t>①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一元一次方程的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n-ea"/>
              </a:rPr>
              <a:t>最简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形式为：</a:t>
            </a:r>
            <a:r>
              <a:rPr kumimoji="0" lang="zh-CN" altLang="zh-CN" sz="2800" b="1" i="1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ax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=</a:t>
            </a:r>
            <a:r>
              <a:rPr kumimoji="0" lang="zh-CN" altLang="zh-CN" sz="2800" b="1" i="1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zh-CN" altLang="zh-CN" sz="2800" b="1" i="1" u="none" strike="noStrike" kern="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≠0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+mj-lt"/>
                <a:ea typeface="+mn-ea"/>
              </a:rPr>
              <a:t>.</a:t>
            </a:r>
            <a:endParaRPr kumimoji="0" lang="zh-CN" altLang="zh-CN" sz="2800" b="1" i="0" u="none" strike="noStrike" kern="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2347861" y="4529377"/>
            <a:ext cx="7696200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3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②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一元一次方程的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+mj-lt"/>
                <a:ea typeface="+mn-ea"/>
              </a:rPr>
              <a:t>标准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形式为：</a:t>
            </a:r>
            <a:r>
              <a:rPr kumimoji="0" lang="zh-CN" altLang="zh-CN" sz="2800" b="1" i="1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ax+b= </a:t>
            </a: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0</a:t>
            </a:r>
            <a:r>
              <a:rPr kumimoji="0" lang="zh-CN" altLang="zh-CN" sz="2800" b="1" dirty="0">
                <a:latin typeface="+mj-lt"/>
                <a:ea typeface="+mn-ea"/>
              </a:rPr>
              <a:t>(</a:t>
            </a:r>
            <a:r>
              <a:rPr kumimoji="0" lang="zh-CN" altLang="zh-CN" sz="2800" b="1" i="1" dirty="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Times New Roman" panose="02020603050405020304" pitchFamily="18" charset="0"/>
              </a:rPr>
              <a:t>a≠</a:t>
            </a:r>
            <a:r>
              <a:rPr kumimoji="0" lang="zh-CN" altLang="zh-CN" sz="28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Times New Roman" panose="02020603050405020304" pitchFamily="18" charset="0"/>
              </a:rPr>
              <a:t>0</a:t>
            </a:r>
            <a:r>
              <a:rPr kumimoji="0" lang="zh-CN" altLang="zh-CN" sz="2800" b="1" dirty="0">
                <a:latin typeface="+mj-lt"/>
                <a:ea typeface="+mn-ea"/>
              </a:rPr>
              <a:t>)</a:t>
            </a:r>
            <a:endParaRPr kumimoji="0" lang="zh-CN" altLang="zh-CN" sz="2800" b="1" i="0" u="none" strike="noStrike" kern="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（其中</a:t>
            </a:r>
            <a:r>
              <a:rPr kumimoji="0" lang="zh-CN" altLang="zh-CN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是未知数，</a:t>
            </a:r>
            <a:r>
              <a:rPr kumimoji="0" lang="zh-CN" altLang="zh-CN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、</a:t>
            </a:r>
            <a:r>
              <a:rPr kumimoji="0" lang="zh-CN" altLang="zh-CN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是已知数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</a:rPr>
              <a:t>.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775520" y="3330088"/>
            <a:ext cx="1368152" cy="62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30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894840" y="443230"/>
            <a:ext cx="812546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探究新知</a:t>
            </a:r>
            <a:r>
              <a:rPr lang="en-US" altLang="zh-CN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1</a:t>
            </a:r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：</a:t>
            </a:r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ea"/>
              </a:rPr>
              <a:t>一元一次方程的概念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1200" y="1189022"/>
            <a:ext cx="9429600" cy="3049580"/>
            <a:chOff x="1487488" y="3346400"/>
            <a:chExt cx="9429600" cy="3049580"/>
          </a:xfrm>
        </p:grpSpPr>
        <p:sp>
          <p:nvSpPr>
            <p:cNvPr id="3" name="文本框 2"/>
            <p:cNvSpPr txBox="1"/>
            <p:nvPr/>
          </p:nvSpPr>
          <p:spPr>
            <a:xfrm>
              <a:off x="1487488" y="3346400"/>
              <a:ext cx="8723630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判断下列各式是不是一元一次方程，并说明理由</a:t>
              </a:r>
              <a:r>
                <a:rPr lang="en-US" altLang="zh-CN" sz="30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:</a:t>
              </a:r>
              <a:endParaRPr lang="zh-CN" altLang="en-US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631504" y="3917265"/>
              <a:ext cx="21602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① 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en-US" altLang="zh-CN" sz="3000" b="1" dirty="0">
                  <a:solidFill>
                    <a:schemeClr val="tx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4=3</a:t>
              </a:r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26599" y="3917265"/>
              <a:ext cx="23402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② 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3000" b="1" dirty="0">
                  <a:solidFill>
                    <a:schemeClr val="tx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4=9</a:t>
              </a:r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201714" y="3917265"/>
              <a:ext cx="23402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③ 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=7</a:t>
              </a:r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576828" y="3917265"/>
              <a:ext cx="23402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④ 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>
                  <a:solidFill>
                    <a:schemeClr val="tx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-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01089" y="5663920"/>
              <a:ext cx="21602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⑤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baseline="300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+2</a:t>
              </a:r>
              <a:r>
                <a:rPr lang="en-US" altLang="zh-CN" sz="30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=7</a:t>
              </a:r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916609" y="5663920"/>
              <a:ext cx="21602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⑥ </a:t>
              </a:r>
              <a:r>
                <a:rPr lang="en-US" altLang="zh-CN" sz="3000" b="1" i="1" dirty="0" err="1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3000" b="1" dirty="0" err="1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en-US" altLang="zh-CN" sz="3000" b="1" i="1" dirty="0" err="1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y</a:t>
              </a:r>
              <a:r>
                <a: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=3</a:t>
              </a:r>
              <a:r>
                <a:rPr lang="zh-CN" altLang="en-US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；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/>
                <p:cNvSpPr txBox="1"/>
                <p:nvPr/>
              </p:nvSpPr>
              <p:spPr>
                <a:xfrm>
                  <a:off x="6139420" y="5485859"/>
                  <a:ext cx="1937465" cy="9101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eaLnBrk="1" hangingPunct="1"/>
                  <a:r>
                    <a:rPr lang="zh-CN" altLang="en-US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⑦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1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m:t>y</m:t>
                          </m:r>
                        </m:den>
                      </m:f>
                    </m:oMath>
                  </a14:m>
                  <a:r>
                    <a:rPr lang="en-US" altLang="zh-CN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  <a:r>
                    <a:rPr lang="en-US" altLang="zh-CN" sz="3000" b="1" i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y </a:t>
                  </a:r>
                  <a:r>
                    <a:rPr lang="en-US" altLang="zh-CN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=3</a:t>
                  </a:r>
                  <a:r>
                    <a:rPr lang="zh-CN" altLang="en-US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；</a:t>
                  </a:r>
                </a:p>
              </p:txBody>
            </p:sp>
          </mc:Choice>
          <mc:Fallback xmlns="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39420" y="5485859"/>
                  <a:ext cx="1937465" cy="910121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8653446" y="5567515"/>
                  <a:ext cx="1937465" cy="746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eaLnBrk="1" hangingPunct="1"/>
                  <a:r>
                    <a:rPr lang="zh-CN" altLang="en-US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⑧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1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m:t>y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altLang="zh-CN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  <a:r>
                    <a:rPr lang="en-US" altLang="zh-CN" sz="3000" b="1" i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y </a:t>
                  </a:r>
                  <a:r>
                    <a:rPr lang="en-US" altLang="zh-CN" sz="30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=3.</a:t>
                  </a:r>
                  <a:endParaRPr lang="zh-CN" altLang="en-US" sz="30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53446" y="5567515"/>
                  <a:ext cx="1937465" cy="746808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2" b="63617"/>
          <a:stretch>
            <a:fillRect/>
          </a:stretch>
        </p:blipFill>
        <p:spPr>
          <a:xfrm>
            <a:off x="2329356" y="2351757"/>
            <a:ext cx="551959" cy="4936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  <a14:imgEffect>
                      <a14:colorTemperature colorTemp="47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" t="-329" r="45986" b="63946"/>
          <a:stretch>
            <a:fillRect/>
          </a:stretch>
        </p:blipFill>
        <p:spPr>
          <a:xfrm>
            <a:off x="4545995" y="2183873"/>
            <a:ext cx="688892" cy="49365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  <a14:imgEffect>
                      <a14:colorTemperature colorTemp="47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" t="-329" r="45986" b="63946"/>
          <a:stretch>
            <a:fillRect/>
          </a:stretch>
        </p:blipFill>
        <p:spPr>
          <a:xfrm>
            <a:off x="6658449" y="2167007"/>
            <a:ext cx="688892" cy="49365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2" b="63617"/>
          <a:stretch>
            <a:fillRect/>
          </a:stretch>
        </p:blipFill>
        <p:spPr>
          <a:xfrm>
            <a:off x="2366760" y="4027259"/>
            <a:ext cx="551959" cy="4936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2" b="63617"/>
          <a:stretch>
            <a:fillRect/>
          </a:stretch>
        </p:blipFill>
        <p:spPr>
          <a:xfrm>
            <a:off x="4519342" y="4027259"/>
            <a:ext cx="551959" cy="49365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2" b="63617"/>
          <a:stretch>
            <a:fillRect/>
          </a:stretch>
        </p:blipFill>
        <p:spPr>
          <a:xfrm>
            <a:off x="9450278" y="2275436"/>
            <a:ext cx="551959" cy="49365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  <a14:imgEffect>
                      <a14:colorTemperature colorTemp="47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" t="-329" r="45986" b="63946"/>
          <a:stretch>
            <a:fillRect/>
          </a:stretch>
        </p:blipFill>
        <p:spPr>
          <a:xfrm>
            <a:off x="9313345" y="4036034"/>
            <a:ext cx="688892" cy="4936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2" b="63617"/>
          <a:stretch>
            <a:fillRect/>
          </a:stretch>
        </p:blipFill>
        <p:spPr>
          <a:xfrm>
            <a:off x="6799617" y="4083029"/>
            <a:ext cx="551959" cy="49365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797538" y="2870688"/>
            <a:ext cx="1735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不含未知数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547158" y="2677524"/>
            <a:ext cx="242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化为标准形式后，</a:t>
            </a:r>
            <a:r>
              <a:rPr lang="en-US" altLang="zh-CN" sz="2400" b="1" i="1" dirty="0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的系数为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0000FF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49951" y="4403674"/>
            <a:ext cx="1735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未知数的最高次数为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0000FF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022688" y="464465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有两个未知数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638747" y="4644653"/>
            <a:ext cx="1473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不是整式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494801" y="5234671"/>
            <a:ext cx="4817223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一元一次方程必须满足的条件：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441664" y="5827953"/>
            <a:ext cx="3104331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①含有</a:t>
            </a:r>
            <a:r>
              <a:rPr lang="zh-CN" altLang="en-US" sz="2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一个</a:t>
            </a:r>
            <a:r>
              <a:rPr lang="zh-CN" altLang="en-US" sz="26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未知数；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525053" y="5827953"/>
            <a:ext cx="3928430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②未知数的次数都是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970597" y="5827953"/>
            <a:ext cx="3928430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③含未知数的式子是</a:t>
            </a:r>
            <a:r>
              <a:rPr lang="zh-CN" altLang="en-US" sz="2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整式</a:t>
            </a:r>
            <a:r>
              <a:rPr lang="en-US" altLang="zh-CN" sz="2600" b="1" dirty="0">
                <a:solidFill>
                  <a:srgbClr val="0070C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600" b="1" dirty="0">
              <a:solidFill>
                <a:srgbClr val="0070C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658610" y="5271135"/>
            <a:ext cx="29133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三者缺一不可！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23570" y="548640"/>
            <a:ext cx="1230630" cy="583565"/>
          </a:xfrm>
          <a:prstGeom prst="rect">
            <a:avLst/>
          </a:prstGeom>
          <a:solidFill>
            <a:srgbClr val="FE733B"/>
          </a:solidFill>
        </p:spPr>
        <p:txBody>
          <a:bodyPr wrap="square" rtlCol="0" anchor="t">
            <a:spAutoFit/>
          </a:bodyPr>
          <a:lstStyle/>
          <a:p>
            <a:pPr marL="0" indent="0" algn="ctr" eaLnBrk="1" latinLnBrk="0" hangingPunct="1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6" grpId="0"/>
      <p:bldP spid="28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0869" y="834444"/>
            <a:ext cx="936104" cy="665195"/>
            <a:chOff x="688646" y="828570"/>
            <a:chExt cx="936104" cy="665195"/>
          </a:xfrm>
        </p:grpSpPr>
        <p:sp>
          <p:nvSpPr>
            <p:cNvPr id="3" name="椭圆 2"/>
            <p:cNvSpPr/>
            <p:nvPr/>
          </p:nvSpPr>
          <p:spPr>
            <a:xfrm>
              <a:off x="688646" y="933868"/>
              <a:ext cx="936104" cy="559897"/>
            </a:xfrm>
            <a:prstGeom prst="ellipse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42176" y="828570"/>
              <a:ext cx="801823" cy="663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b="1" dirty="0">
                  <a:solidFill>
                    <a:schemeClr val="bg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b="1" dirty="0">
                <a:solidFill>
                  <a:schemeClr val="bg1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 Box 23"/>
          <p:cNvSpPr txBox="1"/>
          <p:nvPr/>
        </p:nvSpPr>
        <p:spPr>
          <a:xfrm>
            <a:off x="2570481" y="939742"/>
            <a:ext cx="6032500" cy="583565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kumimoji="0" lang="zh-CN" altLang="en-US" b="1" dirty="0">
                <a:solidFill>
                  <a:srgbClr val="000000"/>
                </a:solidFill>
                <a:ea typeface="黑体" panose="02010609060101010101" pitchFamily="49" charset="-122"/>
              </a:rPr>
              <a:t>解方程：</a:t>
            </a:r>
            <a:r>
              <a:rPr kumimoji="0" lang="en-US" altLang="zh-CN" b="1" dirty="0">
                <a:solidFill>
                  <a:srgbClr val="000000"/>
                </a:solidFill>
                <a:ea typeface="黑体" panose="02010609060101010101" pitchFamily="49" charset="-122"/>
              </a:rPr>
              <a:t>3(</a:t>
            </a:r>
            <a:r>
              <a:rPr kumimoji="0" lang="en-US" altLang="zh-CN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b="1" dirty="0">
                <a:solidFill>
                  <a:srgbClr val="000000"/>
                </a:solidFill>
                <a:ea typeface="黑体" panose="02010609060101010101" pitchFamily="49" charset="-122"/>
              </a:rPr>
              <a:t>2) +1= </a:t>
            </a:r>
            <a:r>
              <a:rPr kumimoji="0" lang="en-US" altLang="zh-CN" b="1" i="1" dirty="0">
                <a:solidFill>
                  <a:srgbClr val="000000"/>
                </a:solidFill>
                <a:ea typeface="黑体" panose="02010609060101010101" pitchFamily="49" charset="-122"/>
              </a:rPr>
              <a:t>x </a:t>
            </a:r>
            <a:r>
              <a:rPr kumimoji="0" lang="en-US" altLang="zh-CN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b="1" dirty="0">
                <a:solidFill>
                  <a:srgbClr val="000000"/>
                </a:solidFill>
                <a:ea typeface="黑体" panose="02010609060101010101" pitchFamily="49" charset="-122"/>
              </a:rPr>
              <a:t>(2</a:t>
            </a:r>
            <a:r>
              <a:rPr kumimoji="0" lang="en-US" altLang="zh-CN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b="1" dirty="0">
                <a:solidFill>
                  <a:srgbClr val="000000"/>
                </a:solidFill>
                <a:ea typeface="黑体" panose="02010609060101010101" pitchFamily="49" charset="-122"/>
              </a:rPr>
              <a:t>1).</a:t>
            </a:r>
            <a:endParaRPr kumimoji="0" lang="zh-CN" altLang="en-US" b="1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7" name="Text Box 23"/>
          <p:cNvSpPr txBox="1"/>
          <p:nvPr/>
        </p:nvSpPr>
        <p:spPr>
          <a:xfrm>
            <a:off x="6384031" y="1700324"/>
            <a:ext cx="3141761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0" lang="en-US" altLang="zh-CN" sz="3000" b="1" dirty="0">
                <a:solidFill>
                  <a:srgbClr val="E41D83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E41D83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E41D8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0" lang="en-US" altLang="zh-CN" sz="3000" b="1" dirty="0">
                <a:solidFill>
                  <a:srgbClr val="E41D83"/>
                </a:solidFill>
                <a:ea typeface="黑体" panose="02010609060101010101" pitchFamily="49" charset="-122"/>
              </a:rPr>
              <a:t>6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+1= </a:t>
            </a:r>
            <a:r>
              <a:rPr kumimoji="0" lang="en-US" altLang="zh-CN" sz="3000" b="1" i="1" dirty="0">
                <a:solidFill>
                  <a:srgbClr val="00206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E41D8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0" lang="en-US" altLang="zh-CN" sz="3000" b="1" dirty="0">
                <a:solidFill>
                  <a:srgbClr val="E41D83"/>
                </a:solidFill>
                <a:ea typeface="黑体" panose="02010609060101010101" pitchFamily="49" charset="-122"/>
              </a:rPr>
              <a:t>2</a:t>
            </a:r>
            <a:r>
              <a:rPr kumimoji="0" lang="en-US" altLang="zh-CN" sz="3000" b="1" i="1" dirty="0">
                <a:solidFill>
                  <a:srgbClr val="E41D83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E41D83"/>
                </a:solidFill>
                <a:ea typeface="黑体" panose="02010609060101010101" pitchFamily="49" charset="-122"/>
              </a:rPr>
              <a:t>+1 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.</a:t>
            </a:r>
            <a:endParaRPr kumimoji="0" lang="zh-CN" altLang="en-US" sz="3000" b="1" dirty="0">
              <a:solidFill>
                <a:srgbClr val="002060"/>
              </a:solidFill>
              <a:ea typeface="黑体" panose="02010609060101010101" pitchFamily="49" charset="-122"/>
            </a:endParaRPr>
          </a:p>
        </p:txBody>
      </p:sp>
      <p:sp>
        <p:nvSpPr>
          <p:cNvPr id="8" name="Text Box 23"/>
          <p:cNvSpPr txBox="1"/>
          <p:nvPr/>
        </p:nvSpPr>
        <p:spPr>
          <a:xfrm>
            <a:off x="2318038" y="1732978"/>
            <a:ext cx="3295303" cy="5835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kumimoji="0" lang="zh-CN" altLang="en-US" b="1" dirty="0">
                <a:solidFill>
                  <a:srgbClr val="002060"/>
                </a:solidFill>
                <a:ea typeface="黑体" panose="02010609060101010101" pitchFamily="49" charset="-122"/>
              </a:rPr>
              <a:t>解：  去括号，得</a:t>
            </a:r>
          </a:p>
        </p:txBody>
      </p:sp>
      <p:sp>
        <p:nvSpPr>
          <p:cNvPr id="9" name="Text Box 23"/>
          <p:cNvSpPr txBox="1"/>
          <p:nvPr/>
        </p:nvSpPr>
        <p:spPr>
          <a:xfrm>
            <a:off x="6719055" y="2386886"/>
            <a:ext cx="2243334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00206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0" lang="en-US" altLang="zh-CN" sz="3000" b="1" dirty="0">
                <a:solidFill>
                  <a:srgbClr val="C00000"/>
                </a:solidFill>
                <a:ea typeface="黑体" panose="02010609060101010101" pitchFamily="49" charset="-122"/>
              </a:rPr>
              <a:t>5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 = </a:t>
            </a:r>
            <a:r>
              <a:rPr kumimoji="0" lang="en-US" altLang="zh-CN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0" lang="en-US" altLang="zh-CN" sz="3000" b="1" i="1" dirty="0">
                <a:solidFill>
                  <a:srgbClr val="0000FF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+1 .</a:t>
            </a:r>
            <a:endParaRPr kumimoji="0" lang="zh-CN" altLang="en-US" sz="3000" b="1" dirty="0">
              <a:solidFill>
                <a:srgbClr val="002060"/>
              </a:solidFill>
              <a:ea typeface="黑体" panose="02010609060101010101" pitchFamily="49" charset="-122"/>
            </a:endParaRPr>
          </a:p>
        </p:txBody>
      </p:sp>
      <p:sp>
        <p:nvSpPr>
          <p:cNvPr id="10" name="Text Box 23"/>
          <p:cNvSpPr txBox="1"/>
          <p:nvPr/>
        </p:nvSpPr>
        <p:spPr>
          <a:xfrm>
            <a:off x="6715125" y="3108325"/>
            <a:ext cx="2712720" cy="55308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00206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FF"/>
                </a:solidFill>
                <a:ea typeface="黑体" panose="02010609060101010101" pitchFamily="49" charset="-122"/>
              </a:rPr>
              <a:t>+</a:t>
            </a:r>
            <a:r>
              <a:rPr kumimoji="0" lang="en-US" altLang="zh-CN" sz="3000" b="1" i="1" dirty="0">
                <a:solidFill>
                  <a:srgbClr val="0000FF"/>
                </a:solidFill>
                <a:ea typeface="黑体" panose="02010609060101010101" pitchFamily="49" charset="-122"/>
              </a:rPr>
              <a:t>x 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= 1+</a:t>
            </a:r>
            <a:r>
              <a:rPr kumimoji="0" lang="en-US" altLang="zh-CN" sz="3000" b="1" dirty="0">
                <a:solidFill>
                  <a:srgbClr val="C00000"/>
                </a:solidFill>
                <a:ea typeface="黑体" panose="02010609060101010101" pitchFamily="49" charset="-122"/>
              </a:rPr>
              <a:t>5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 .</a:t>
            </a:r>
            <a:endParaRPr kumimoji="0" lang="zh-CN" altLang="en-US" sz="3000" b="1" dirty="0">
              <a:solidFill>
                <a:srgbClr val="002060"/>
              </a:solidFill>
              <a:ea typeface="黑体" panose="02010609060101010101" pitchFamily="49" charset="-122"/>
            </a:endParaRPr>
          </a:p>
        </p:txBody>
      </p:sp>
      <p:sp>
        <p:nvSpPr>
          <p:cNvPr id="11" name="Text Box 23"/>
          <p:cNvSpPr txBox="1"/>
          <p:nvPr/>
        </p:nvSpPr>
        <p:spPr>
          <a:xfrm>
            <a:off x="7093859" y="3755911"/>
            <a:ext cx="1690927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4</a:t>
            </a:r>
            <a:r>
              <a:rPr kumimoji="0" lang="en-US" altLang="zh-CN" sz="3000" b="1" i="1" dirty="0">
                <a:solidFill>
                  <a:srgbClr val="002060"/>
                </a:solidFill>
                <a:ea typeface="黑体" panose="02010609060101010101" pitchFamily="49" charset="-122"/>
              </a:rPr>
              <a:t>x 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= 6 .</a:t>
            </a:r>
            <a:endParaRPr kumimoji="0" lang="zh-CN" altLang="en-US" sz="3000" b="1" dirty="0">
              <a:solidFill>
                <a:srgbClr val="002060"/>
              </a:solidFill>
              <a:ea typeface="黑体" panose="02010609060101010101" pitchFamily="49" charset="-122"/>
            </a:endParaRPr>
          </a:p>
        </p:txBody>
      </p:sp>
      <p:sp>
        <p:nvSpPr>
          <p:cNvPr id="12" name="Text Box 23"/>
          <p:cNvSpPr txBox="1"/>
          <p:nvPr/>
        </p:nvSpPr>
        <p:spPr>
          <a:xfrm>
            <a:off x="2318038" y="4747583"/>
            <a:ext cx="4968552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kumimoji="0" lang="zh-CN" altLang="en-US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将未知数的系数化为</a:t>
            </a:r>
            <a:r>
              <a:rPr kumimoji="0" lang="en-US" altLang="zh-CN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1</a:t>
            </a:r>
            <a:r>
              <a:rPr kumimoji="0" lang="zh-CN" altLang="en-US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，得</a:t>
            </a:r>
          </a:p>
        </p:txBody>
      </p:sp>
      <p:sp>
        <p:nvSpPr>
          <p:cNvPr id="19" name="Text Box 23"/>
          <p:cNvSpPr txBox="1"/>
          <p:nvPr/>
        </p:nvSpPr>
        <p:spPr>
          <a:xfrm>
            <a:off x="2318038" y="2485322"/>
            <a:ext cx="3295303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kumimoji="0" lang="zh-CN" altLang="en-US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合并同类项，得</a:t>
            </a:r>
          </a:p>
        </p:txBody>
      </p:sp>
      <p:sp>
        <p:nvSpPr>
          <p:cNvPr id="20" name="Text Box 23"/>
          <p:cNvSpPr txBox="1"/>
          <p:nvPr/>
        </p:nvSpPr>
        <p:spPr>
          <a:xfrm>
            <a:off x="2318038" y="3206889"/>
            <a:ext cx="2112411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kumimoji="0" lang="zh-CN" altLang="en-US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移项，得</a:t>
            </a:r>
          </a:p>
        </p:txBody>
      </p:sp>
      <p:sp>
        <p:nvSpPr>
          <p:cNvPr id="21" name="Text Box 23"/>
          <p:cNvSpPr txBox="1"/>
          <p:nvPr/>
        </p:nvSpPr>
        <p:spPr>
          <a:xfrm>
            <a:off x="2318038" y="3928456"/>
            <a:ext cx="3295303" cy="553998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kumimoji="0" lang="zh-CN" altLang="en-US" sz="3000" b="1" dirty="0">
                <a:solidFill>
                  <a:srgbClr val="002060"/>
                </a:solidFill>
                <a:ea typeface="黑体" panose="02010609060101010101" pitchFamily="49" charset="-122"/>
              </a:rPr>
              <a:t>合并同类项，得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3"/>
              <p:cNvSpPr txBox="1"/>
              <p:nvPr/>
            </p:nvSpPr>
            <p:spPr>
              <a:xfrm>
                <a:off x="7181386" y="4516582"/>
                <a:ext cx="1690927" cy="82952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kumimoji="0" lang="en-US" altLang="zh-CN" sz="3000" b="1" i="1" dirty="0">
                    <a:solidFill>
                      <a:srgbClr val="002060"/>
                    </a:solidFill>
                    <a:ea typeface="黑体" panose="02010609060101010101" pitchFamily="49" charset="-122"/>
                  </a:rPr>
                  <a:t>x </a:t>
                </a:r>
                <a:r>
                  <a:rPr kumimoji="0" lang="en-US" altLang="zh-CN" sz="3000" b="1" dirty="0">
                    <a:solidFill>
                      <a:srgbClr val="002060"/>
                    </a:solidFill>
                    <a:ea typeface="黑体" panose="02010609060101010101" pitchFamily="49" charset="-122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zh-CN" sz="3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altLang="zh-CN" sz="3000" b="1" i="0" dirty="0" smtClean="0">
                            <a:solidFill>
                              <a:srgbClr val="00206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altLang="zh-CN" sz="3000" b="1" i="0" dirty="0" smtClean="0">
                            <a:solidFill>
                              <a:srgbClr val="00206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altLang="zh-CN" sz="3000" b="1" dirty="0">
                    <a:solidFill>
                      <a:srgbClr val="002060"/>
                    </a:solidFill>
                    <a:latin typeface="+mj-lt"/>
                    <a:ea typeface="黑体" panose="02010609060101010101" pitchFamily="49" charset="-122"/>
                  </a:rPr>
                  <a:t> </a:t>
                </a:r>
                <a:r>
                  <a:rPr kumimoji="0" lang="en-US" altLang="zh-CN" sz="3000" b="1" dirty="0">
                    <a:solidFill>
                      <a:srgbClr val="002060"/>
                    </a:solidFill>
                    <a:ea typeface="黑体" panose="02010609060101010101" pitchFamily="49" charset="-122"/>
                  </a:rPr>
                  <a:t>.</a:t>
                </a:r>
                <a:endParaRPr kumimoji="0" lang="zh-CN" altLang="en-US" sz="3000" b="1" dirty="0">
                  <a:solidFill>
                    <a:srgbClr val="002060"/>
                  </a:solidFill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386" y="4516582"/>
                <a:ext cx="1690927" cy="829522"/>
              </a:xfrm>
              <a:prstGeom prst="rect">
                <a:avLst/>
              </a:prstGeom>
              <a:blipFill rotWithShape="1">
                <a:blip r:embed="rId2"/>
                <a:stretch>
                  <a:fillRect l="-10" t="-56" r="5" b="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组合 24"/>
          <p:cNvGrpSpPr/>
          <p:nvPr/>
        </p:nvGrpSpPr>
        <p:grpSpPr>
          <a:xfrm>
            <a:off x="9367027" y="1207481"/>
            <a:ext cx="2053491" cy="492486"/>
            <a:chOff x="9367027" y="1207481"/>
            <a:chExt cx="2053491" cy="492486"/>
          </a:xfrm>
        </p:grpSpPr>
        <p:sp>
          <p:nvSpPr>
            <p:cNvPr id="23" name="对话气泡: 圆角矩形 22"/>
            <p:cNvSpPr/>
            <p:nvPr/>
          </p:nvSpPr>
          <p:spPr>
            <a:xfrm>
              <a:off x="9367027" y="1260617"/>
              <a:ext cx="2053491" cy="439350"/>
            </a:xfrm>
            <a:prstGeom prst="wedgeRoundRectCallout">
              <a:avLst>
                <a:gd name="adj1" fmla="val -45038"/>
                <a:gd name="adj2" fmla="val 95169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367027" y="1207481"/>
              <a:ext cx="194421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/>
              <a:r>
                <a:rPr lang="zh-CN" altLang="en-US" sz="26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依据是什么</a:t>
              </a:r>
              <a:r>
                <a:rPr lang="en-US" altLang="zh-CN" sz="2600" b="1" dirty="0">
                  <a:solidFill>
                    <a:schemeClr val="tx1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6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9495709" y="1850390"/>
            <a:ext cx="1796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分配律和</a:t>
            </a:r>
            <a:endParaRPr lang="en-US" altLang="zh-CN" sz="2400" b="1" dirty="0">
              <a:solidFill>
                <a:srgbClr val="0000FF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algn="ctr" eaLnBrk="1" hangingPunct="1"/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去括号法则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7035" y="332740"/>
            <a:ext cx="812546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探究新知</a:t>
            </a:r>
            <a:r>
              <a:rPr lang="en-US" altLang="zh-CN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2</a:t>
            </a:r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：解</a:t>
            </a:r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ea"/>
              </a:rPr>
              <a:t>一元一次方程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9" grpId="0"/>
      <p:bldP spid="20" grpId="0"/>
      <p:bldP spid="21" grpId="0"/>
      <p:bldP spid="2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71464" y="908720"/>
            <a:ext cx="6840760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解含有括号的一元一次方程的</a:t>
            </a:r>
            <a:r>
              <a:rPr lang="zh-CN" altLang="en-US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步骤</a:t>
            </a: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83778" y="1852214"/>
            <a:ext cx="1584176" cy="62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①去：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83778" y="2921211"/>
            <a:ext cx="1584176" cy="62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②移：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83778" y="3990208"/>
            <a:ext cx="1584176" cy="62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③合：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83778" y="5059205"/>
            <a:ext cx="1584176" cy="62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④化：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927105" y="1852214"/>
            <a:ext cx="76958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去括号时，括号外是“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”号的，</a:t>
            </a:r>
            <a:r>
              <a:rPr lang="zh-CN" altLang="en-US" sz="2600" b="1" dirty="0">
                <a:solidFill>
                  <a:srgbClr val="0070C0"/>
                </a:solidFill>
                <a:latin typeface="+mj-lt"/>
                <a:ea typeface="+mn-ea"/>
              </a:rPr>
              <a:t>每项都不变号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，</a:t>
            </a:r>
            <a:endParaRPr lang="en-US" altLang="zh-CN" sz="2600" b="1" dirty="0">
              <a:solidFill>
                <a:schemeClr val="tx1"/>
              </a:solidFill>
              <a:latin typeface="+mj-lt"/>
              <a:ea typeface="+mn-ea"/>
            </a:endParaRPr>
          </a:p>
          <a:p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括号外是“</a:t>
            </a:r>
            <a:r>
              <a:rPr lang="zh-CN" altLang="en-US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”号的，</a:t>
            </a:r>
            <a:r>
              <a:rPr lang="zh-CN" altLang="en-US" sz="2600" b="1" dirty="0">
                <a:solidFill>
                  <a:srgbClr val="0070C0"/>
                </a:solidFill>
                <a:latin typeface="+mj-lt"/>
                <a:ea typeface="+mn-ea"/>
              </a:rPr>
              <a:t>每项都变号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，注意不要漏乘；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956177" y="2938195"/>
            <a:ext cx="74531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移项就是把方程化为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+mn-ea"/>
              </a:rPr>
              <a:t>m</a:t>
            </a:r>
            <a:r>
              <a:rPr lang="zh-CN" altLang="en-US" sz="2600" b="1" i="1" dirty="0">
                <a:solidFill>
                  <a:srgbClr val="FF0000"/>
                </a:solidFill>
                <a:latin typeface="+mj-lt"/>
                <a:ea typeface="+mn-ea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+mn-ea"/>
              </a:rPr>
              <a:t>n</a:t>
            </a:r>
            <a:r>
              <a:rPr lang="zh-CN" altLang="en-US" sz="2600" b="1" i="1" dirty="0">
                <a:solidFill>
                  <a:srgbClr val="FF0000"/>
                </a:solidFill>
                <a:latin typeface="+mj-lt"/>
                <a:ea typeface="+mn-ea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=</a:t>
            </a:r>
            <a:r>
              <a:rPr lang="zh-CN" altLang="en-US" sz="2600" b="1" i="1" dirty="0">
                <a:solidFill>
                  <a:srgbClr val="FF0000"/>
                </a:solidFill>
                <a:latin typeface="+mj-lt"/>
                <a:ea typeface="+mn-ea"/>
              </a:rPr>
              <a:t>c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r>
              <a:rPr lang="zh-CN" altLang="en-US" sz="2600" b="1" i="1" dirty="0">
                <a:solidFill>
                  <a:srgbClr val="FF0000"/>
                </a:solidFill>
                <a:latin typeface="+mj-lt"/>
                <a:ea typeface="+mn-ea"/>
              </a:rPr>
              <a:t>d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(</a:t>
            </a:r>
            <a:r>
              <a:rPr lang="en-US" altLang="zh-CN" sz="2600" b="1" i="1" dirty="0">
                <a:solidFill>
                  <a:schemeClr val="tx1"/>
                </a:solidFill>
                <a:latin typeface="+mj-lt"/>
                <a:ea typeface="+mn-ea"/>
              </a:rPr>
              <a:t>m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、</a:t>
            </a:r>
            <a:r>
              <a:rPr lang="en-US" altLang="zh-CN" sz="2600" b="1" i="1" dirty="0">
                <a:solidFill>
                  <a:schemeClr val="tx1"/>
                </a:solidFill>
                <a:latin typeface="+mj-lt"/>
                <a:ea typeface="+mn-ea"/>
              </a:rPr>
              <a:t>n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中至少有一个不为0)的形式；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67954" y="4150352"/>
            <a:ext cx="63684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合并同类型，方程化为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+mn-ea"/>
              </a:rPr>
              <a:t>a</a:t>
            </a:r>
            <a:r>
              <a:rPr lang="zh-CN" altLang="en-US" sz="2600" b="1" i="1" dirty="0">
                <a:solidFill>
                  <a:srgbClr val="FF0000"/>
                </a:solidFill>
                <a:latin typeface="+mj-lt"/>
                <a:ea typeface="+mn-ea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=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+mn-ea"/>
              </a:rPr>
              <a:t>b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(</a:t>
            </a:r>
            <a:r>
              <a:rPr lang="en-US" altLang="zh-CN" sz="2600" b="1" i="1" dirty="0">
                <a:solidFill>
                  <a:schemeClr val="tx1"/>
                </a:solidFill>
                <a:latin typeface="+mj-lt"/>
                <a:ea typeface="+mn-ea"/>
              </a:rPr>
              <a:t>a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≠0)的形式；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927105" y="5179652"/>
            <a:ext cx="42899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系数化为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r>
              <a:rPr lang="zh-CN" altLang="en-US" sz="2600" b="1" dirty="0">
                <a:solidFill>
                  <a:schemeClr val="tx1"/>
                </a:solidFill>
                <a:latin typeface="+mj-lt"/>
                <a:ea typeface="+mn-ea"/>
              </a:rPr>
              <a:t>，得到方程的解</a:t>
            </a:r>
            <a:r>
              <a:rPr lang="en-US" altLang="zh-CN" sz="2600" b="1" dirty="0">
                <a:solidFill>
                  <a:schemeClr val="tx1"/>
                </a:solidFill>
                <a:latin typeface="+mj-lt"/>
                <a:ea typeface="+mn-ea"/>
              </a:rPr>
              <a:t>.</a:t>
            </a:r>
            <a:endParaRPr lang="zh-CN" altLang="en-US" sz="26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7968208" y="42031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课本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练习第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b="1" dirty="0">
              <a:solidFill>
                <a:srgbClr val="FFC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71464" y="1340768"/>
            <a:ext cx="8856984" cy="1813840"/>
            <a:chOff x="1343472" y="1340768"/>
            <a:chExt cx="8856984" cy="1813840"/>
          </a:xfrm>
        </p:grpSpPr>
        <p:sp>
          <p:nvSpPr>
            <p:cNvPr id="2" name="Text Box 3"/>
            <p:cNvSpPr txBox="1"/>
            <p:nvPr/>
          </p:nvSpPr>
          <p:spPr>
            <a:xfrm>
              <a:off x="1343472" y="1340768"/>
              <a:ext cx="5184576" cy="5598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20000"/>
                </a:lnSpc>
                <a:buNone/>
              </a:pPr>
              <a:r>
                <a: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1.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解下列方程：</a:t>
              </a:r>
              <a:endPara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411795" y="1975482"/>
              <a:ext cx="8788661" cy="1179126"/>
              <a:chOff x="1411796" y="1683552"/>
              <a:chExt cx="8788661" cy="1179126"/>
            </a:xfrm>
          </p:grpSpPr>
          <p:sp>
            <p:nvSpPr>
              <p:cNvPr id="19" name="Text Box 3"/>
              <p:cNvSpPr txBox="1"/>
              <p:nvPr/>
            </p:nvSpPr>
            <p:spPr>
              <a:xfrm>
                <a:off x="1415480" y="1683552"/>
                <a:ext cx="374441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+2)=2(5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+mn-ea"/>
                    <a:ea typeface="+mn-ea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1)</a:t>
                </a:r>
                <a:r>
                  <a:rPr lang="zh-CN" altLang="en-US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；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Text Box 3"/>
              <p:cNvSpPr txBox="1"/>
              <p:nvPr/>
            </p:nvSpPr>
            <p:spPr>
              <a:xfrm>
                <a:off x="5735960" y="1683552"/>
                <a:ext cx="446449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+1)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2(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1) =1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3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zh-CN" altLang="en-US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；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Text Box 3"/>
              <p:cNvSpPr txBox="1"/>
              <p:nvPr/>
            </p:nvSpPr>
            <p:spPr>
              <a:xfrm>
                <a:off x="1411796" y="2339458"/>
                <a:ext cx="4684205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2(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2)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(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4</a:t>
                </a:r>
                <a:r>
                  <a:rPr kumimoji="1" lang="en-US" altLang="zh-CN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1)=3(1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-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) .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1647232" y="3229425"/>
                <a:ext cx="6226404" cy="22585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解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: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（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1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）去括号，得   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5</a:t>
                </a:r>
                <a:r>
                  <a:rPr kumimoji="1" lang="en-US" altLang="zh-CN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+10 = 10</a:t>
                </a:r>
                <a:r>
                  <a:rPr kumimoji="1" lang="en-US" altLang="zh-CN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-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2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.</a:t>
                </a:r>
              </a:p>
              <a:p>
                <a:pPr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移项，得                      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5</a:t>
                </a:r>
                <a:r>
                  <a:rPr kumimoji="1" lang="en-US" altLang="zh-CN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10</a:t>
                </a:r>
                <a:r>
                  <a:rPr kumimoji="1" lang="en-US" altLang="zh-CN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=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2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-</a:t>
                </a: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10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.</a:t>
                </a:r>
              </a:p>
              <a:p>
                <a:pPr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合并同类项，得               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400" b="1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5</a:t>
                </a:r>
                <a:r>
                  <a:rPr lang="en-US" altLang="zh-CN" sz="2400" b="1" i="1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+mj-lt"/>
                    <a:ea typeface="+mn-ea"/>
                  </a:rPr>
                  <a:t>=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400" b="1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12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.</a:t>
                </a:r>
              </a:p>
              <a:p>
                <a:pPr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将未知数的系数化为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1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，得 </a:t>
                </a:r>
                <a:r>
                  <a:rPr lang="en-US" altLang="zh-CN" sz="2400" b="1" i="1" dirty="0">
                    <a:solidFill>
                      <a:srgbClr val="FF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=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+mn-ea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+mj-lt"/>
                            <a:ea typeface="+mn-ea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+mj-lt"/>
                            <a:ea typeface="+mn-ea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n-ea"/>
                  </a:rPr>
                  <a:t>.</a:t>
                </a: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232" y="3229425"/>
                <a:ext cx="6226404" cy="2258503"/>
              </a:xfrm>
              <a:prstGeom prst="rect">
                <a:avLst/>
              </a:prstGeom>
              <a:blipFill rotWithShape="1">
                <a:blip r:embed="rId2"/>
                <a:stretch>
                  <a:fillRect l="-1" t="-20" r="4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文本框 42"/>
          <p:cNvSpPr txBox="1"/>
          <p:nvPr/>
        </p:nvSpPr>
        <p:spPr>
          <a:xfrm>
            <a:off x="623570" y="548640"/>
            <a:ext cx="1230630" cy="583565"/>
          </a:xfrm>
          <a:prstGeom prst="rect">
            <a:avLst/>
          </a:prstGeom>
          <a:solidFill>
            <a:srgbClr val="FE733B"/>
          </a:solidFill>
        </p:spPr>
        <p:txBody>
          <a:bodyPr wrap="square" rtlCol="0" anchor="t">
            <a:spAutoFit/>
          </a:bodyPr>
          <a:lstStyle/>
          <a:p>
            <a:pPr marL="0" indent="0" algn="ctr" eaLnBrk="1" latinLnBrk="0" hangingPunct="1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7968208" y="42031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课本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练习第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b="1" dirty="0">
              <a:solidFill>
                <a:srgbClr val="FFC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71464" y="1340768"/>
            <a:ext cx="8856984" cy="1813840"/>
            <a:chOff x="1343472" y="1340768"/>
            <a:chExt cx="8856984" cy="1813840"/>
          </a:xfrm>
        </p:grpSpPr>
        <p:sp>
          <p:nvSpPr>
            <p:cNvPr id="2" name="Text Box 3"/>
            <p:cNvSpPr txBox="1"/>
            <p:nvPr/>
          </p:nvSpPr>
          <p:spPr>
            <a:xfrm>
              <a:off x="1343472" y="1340768"/>
              <a:ext cx="5184576" cy="5598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20000"/>
                </a:lnSpc>
                <a:buNone/>
              </a:pPr>
              <a:r>
                <a: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1.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解下列方程：</a:t>
              </a:r>
              <a:endPara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411795" y="1975482"/>
              <a:ext cx="8788661" cy="1179126"/>
              <a:chOff x="1411796" y="1683552"/>
              <a:chExt cx="8788661" cy="1179126"/>
            </a:xfrm>
          </p:grpSpPr>
          <p:sp>
            <p:nvSpPr>
              <p:cNvPr id="19" name="Text Box 3"/>
              <p:cNvSpPr txBox="1"/>
              <p:nvPr/>
            </p:nvSpPr>
            <p:spPr>
              <a:xfrm>
                <a:off x="1415480" y="1683552"/>
                <a:ext cx="374441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+2)=2(5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+mn-ea"/>
                    <a:ea typeface="+mn-ea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1)</a:t>
                </a:r>
                <a:r>
                  <a:rPr lang="zh-CN" altLang="en-US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；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Text Box 3"/>
              <p:cNvSpPr txBox="1"/>
              <p:nvPr/>
            </p:nvSpPr>
            <p:spPr>
              <a:xfrm>
                <a:off x="5735960" y="1683552"/>
                <a:ext cx="446449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+1)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2(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1) =1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3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zh-CN" altLang="en-US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；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Text Box 3"/>
              <p:cNvSpPr txBox="1"/>
              <p:nvPr/>
            </p:nvSpPr>
            <p:spPr>
              <a:xfrm>
                <a:off x="1411796" y="2339458"/>
                <a:ext cx="4684205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2(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2)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(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4</a:t>
                </a:r>
                <a:r>
                  <a:rPr kumimoji="1" lang="en-US" altLang="zh-CN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1)=3(1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-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) .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1669795" y="3238772"/>
            <a:ext cx="6226404" cy="196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）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去括号，得     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+1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+2=1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.</a:t>
            </a:r>
          </a:p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移项，得                     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+3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=1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2 .</a:t>
            </a:r>
          </a:p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合并同类项，得                 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2 .</a:t>
            </a:r>
          </a:p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将未知数的系数化为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，得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1 .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23570" y="548640"/>
            <a:ext cx="1230630" cy="583565"/>
          </a:xfrm>
          <a:prstGeom prst="rect">
            <a:avLst/>
          </a:prstGeom>
          <a:solidFill>
            <a:srgbClr val="FE733B"/>
          </a:solidFill>
        </p:spPr>
        <p:txBody>
          <a:bodyPr wrap="square" rtlCol="0" anchor="t">
            <a:spAutoFit/>
          </a:bodyPr>
          <a:lstStyle/>
          <a:p>
            <a:pPr marL="0" indent="0" algn="ctr" eaLnBrk="1" latinLnBrk="0" hangingPunct="1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7968208" y="42031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课本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练习第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b="1" dirty="0">
              <a:solidFill>
                <a:srgbClr val="FFC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71464" y="1340768"/>
            <a:ext cx="8856984" cy="1813840"/>
            <a:chOff x="1343472" y="1340768"/>
            <a:chExt cx="8856984" cy="1813840"/>
          </a:xfrm>
        </p:grpSpPr>
        <p:sp>
          <p:nvSpPr>
            <p:cNvPr id="2" name="Text Box 3"/>
            <p:cNvSpPr txBox="1"/>
            <p:nvPr/>
          </p:nvSpPr>
          <p:spPr>
            <a:xfrm>
              <a:off x="1343472" y="1340768"/>
              <a:ext cx="5184576" cy="5598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20000"/>
                </a:lnSpc>
                <a:buNone/>
              </a:pPr>
              <a:r>
                <a: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1.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解下列方程：</a:t>
              </a:r>
              <a:endPara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411795" y="1975482"/>
              <a:ext cx="8788661" cy="1179126"/>
              <a:chOff x="1411796" y="1683552"/>
              <a:chExt cx="8788661" cy="1179126"/>
            </a:xfrm>
          </p:grpSpPr>
          <p:sp>
            <p:nvSpPr>
              <p:cNvPr id="19" name="Text Box 3"/>
              <p:cNvSpPr txBox="1"/>
              <p:nvPr/>
            </p:nvSpPr>
            <p:spPr>
              <a:xfrm>
                <a:off x="1415480" y="1683552"/>
                <a:ext cx="374441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+2)=2(5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+mn-ea"/>
                    <a:ea typeface="+mn-ea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1)</a:t>
                </a:r>
                <a:r>
                  <a:rPr lang="zh-CN" altLang="en-US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；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Text Box 3"/>
              <p:cNvSpPr txBox="1"/>
              <p:nvPr/>
            </p:nvSpPr>
            <p:spPr>
              <a:xfrm>
                <a:off x="5735960" y="1683552"/>
                <a:ext cx="446449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+1)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2(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1) =1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3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zh-CN" altLang="en-US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；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Text Box 3"/>
              <p:cNvSpPr txBox="1"/>
              <p:nvPr/>
            </p:nvSpPr>
            <p:spPr>
              <a:xfrm>
                <a:off x="1411796" y="2339458"/>
                <a:ext cx="4684205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just" eaLnBrk="1" hangingPunct="1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 2(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2)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(</a:t>
                </a:r>
                <a:r>
                  <a:rPr lang="en-US" altLang="zh-CN" sz="2800" b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4</a:t>
                </a:r>
                <a:r>
                  <a:rPr kumimoji="1" lang="en-US" altLang="zh-CN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x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1)=3(1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-</a:t>
                </a:r>
                <a:r>
                  <a:rPr lang="en-US" altLang="zh-CN" sz="2800" b="1" i="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x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) . 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1666499" y="3303487"/>
            <a:ext cx="6226404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）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去括号，得   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+1=3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.</a:t>
            </a:r>
          </a:p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移项，得                   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+3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=3+4</a:t>
            </a: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.</a:t>
            </a:r>
          </a:p>
          <a:p>
            <a:pPr lvl="0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合并同类项，得                 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 .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23570" y="548640"/>
            <a:ext cx="1230630" cy="583565"/>
          </a:xfrm>
          <a:prstGeom prst="rect">
            <a:avLst/>
          </a:prstGeom>
          <a:solidFill>
            <a:srgbClr val="FE733B"/>
          </a:solidFill>
        </p:spPr>
        <p:txBody>
          <a:bodyPr wrap="square" rtlCol="0" anchor="t">
            <a:spAutoFit/>
          </a:bodyPr>
          <a:lstStyle/>
          <a:p>
            <a:pPr marL="0" indent="0" algn="ctr" eaLnBrk="1" latinLnBrk="0" hangingPunct="1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968208" y="42031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课本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练习第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b="1" dirty="0">
              <a:solidFill>
                <a:srgbClr val="FFC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1343471" y="1052736"/>
            <a:ext cx="9505057" cy="5642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列方程求解：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 Box 3"/>
          <p:cNvSpPr txBox="1"/>
          <p:nvPr/>
        </p:nvSpPr>
        <p:spPr>
          <a:xfrm>
            <a:off x="1526438" y="1764472"/>
            <a:ext cx="874602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）当 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取何值时，代数式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3(2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2(3+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的值相等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3"/>
          <p:cNvSpPr txBox="1"/>
          <p:nvPr/>
        </p:nvSpPr>
        <p:spPr>
          <a:xfrm>
            <a:off x="1487486" y="2397854"/>
            <a:ext cx="950505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当 </a:t>
            </a:r>
            <a:r>
              <a:rPr kumimoji="1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y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取何值时，代数式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2(3</a:t>
            </a:r>
            <a:r>
              <a:rPr lang="en-US" altLang="zh-CN" sz="2800" b="1" i="1" dirty="0">
                <a:solidFill>
                  <a:srgbClr val="00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+4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)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的值比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5(2</a:t>
            </a:r>
            <a:r>
              <a:rPr lang="en-US" altLang="zh-CN" sz="2800" b="1" i="1" dirty="0">
                <a:solidFill>
                  <a:srgbClr val="00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7) 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的值大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03512" y="3031236"/>
            <a:ext cx="7632848" cy="3157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j-lt"/>
                <a:ea typeface="+mn-ea"/>
              </a:rPr>
              <a:t>解</a:t>
            </a:r>
            <a:r>
              <a:rPr lang="en-US" altLang="zh-CN" sz="2600" b="1" dirty="0">
                <a:latin typeface="+mj-lt"/>
                <a:ea typeface="+mn-ea"/>
              </a:rPr>
              <a:t>:</a:t>
            </a:r>
            <a:r>
              <a:rPr lang="zh-CN" altLang="en-US" sz="2600" b="1" dirty="0">
                <a:latin typeface="+mj-lt"/>
                <a:ea typeface="+mn-ea"/>
              </a:rPr>
              <a:t>（</a:t>
            </a:r>
            <a:r>
              <a:rPr lang="en-US" altLang="zh-CN" sz="2600" b="1" dirty="0">
                <a:latin typeface="+mj-lt"/>
                <a:ea typeface="+mn-ea"/>
              </a:rPr>
              <a:t>1</a:t>
            </a:r>
            <a:r>
              <a:rPr lang="zh-CN" altLang="en-US" sz="2600" b="1" dirty="0">
                <a:latin typeface="+mj-lt"/>
                <a:ea typeface="+mn-ea"/>
              </a:rPr>
              <a:t>）令                      </a:t>
            </a:r>
            <a:r>
              <a:rPr lang="en-US" altLang="zh-CN" sz="2600" b="1" dirty="0">
                <a:latin typeface="+mj-lt"/>
                <a:ea typeface="+mn-ea"/>
              </a:rPr>
              <a:t>3(2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)=2(3+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) 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j-lt"/>
                <a:ea typeface="+mn-ea"/>
              </a:rPr>
              <a:t>去括号，得                       </a:t>
            </a:r>
            <a:r>
              <a:rPr lang="en-US" altLang="zh-CN" sz="2600" b="1" dirty="0">
                <a:latin typeface="+mj-lt"/>
                <a:ea typeface="+mn-ea"/>
              </a:rPr>
              <a:t>6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dirty="0">
                <a:latin typeface="+mj-lt"/>
                <a:ea typeface="+mn-ea"/>
              </a:rPr>
              <a:t>3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zh-CN" altLang="en-US" sz="2600" b="1" dirty="0">
                <a:latin typeface="+mj-lt"/>
                <a:ea typeface="+mn-ea"/>
              </a:rPr>
              <a:t> </a:t>
            </a:r>
            <a:r>
              <a:rPr lang="en-US" altLang="zh-CN" sz="2600" b="1" dirty="0">
                <a:latin typeface="+mj-lt"/>
                <a:ea typeface="+mn-ea"/>
              </a:rPr>
              <a:t>=6+2</a:t>
            </a:r>
            <a:r>
              <a:rPr lang="en-US" altLang="zh-CN" sz="2600" b="1" i="1" dirty="0">
                <a:latin typeface="+mj-lt"/>
                <a:ea typeface="+mn-ea"/>
              </a:rPr>
              <a:t>x </a:t>
            </a:r>
            <a:r>
              <a:rPr lang="en-US" altLang="zh-CN" sz="2600" b="1" dirty="0">
                <a:latin typeface="+mj-lt"/>
                <a:ea typeface="+mn-ea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j-lt"/>
                <a:ea typeface="+mn-ea"/>
              </a:rPr>
              <a:t>移项，得                        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dirty="0">
                <a:latin typeface="+mj-lt"/>
                <a:ea typeface="+mn-ea"/>
              </a:rPr>
              <a:t>3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dirty="0">
                <a:latin typeface="+mj-lt"/>
                <a:ea typeface="+mn-ea"/>
              </a:rPr>
              <a:t>2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=6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dirty="0">
                <a:latin typeface="+mj-lt"/>
                <a:ea typeface="+mn-ea"/>
              </a:rPr>
              <a:t>6 .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j-lt"/>
                <a:ea typeface="+mn-ea"/>
              </a:rPr>
              <a:t>合并同类项，得                  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dirty="0">
                <a:latin typeface="+mj-lt"/>
                <a:ea typeface="+mn-ea"/>
              </a:rPr>
              <a:t>5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=0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j-lt"/>
                <a:ea typeface="+mn-ea"/>
              </a:rPr>
              <a:t>将未知数的系数化为</a:t>
            </a:r>
            <a:r>
              <a:rPr lang="en-US" altLang="zh-CN" sz="2600" b="1" dirty="0">
                <a:latin typeface="+mj-lt"/>
                <a:ea typeface="+mn-ea"/>
              </a:rPr>
              <a:t>1</a:t>
            </a:r>
            <a:r>
              <a:rPr lang="zh-CN" altLang="en-US" sz="2600" b="1" dirty="0">
                <a:latin typeface="+mj-lt"/>
                <a:ea typeface="+mn-ea"/>
              </a:rPr>
              <a:t>，得 </a:t>
            </a:r>
            <a:r>
              <a:rPr lang="en-US" altLang="zh-CN" sz="2600" b="1" dirty="0">
                <a:latin typeface="+mj-lt"/>
                <a:ea typeface="+mn-ea"/>
              </a:rPr>
              <a:t>   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=0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j-lt"/>
                <a:ea typeface="+mn-ea"/>
              </a:rPr>
              <a:t>所以当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=0</a:t>
            </a:r>
            <a:r>
              <a:rPr lang="zh-CN" altLang="en-US" sz="2600" b="1" dirty="0">
                <a:latin typeface="+mj-lt"/>
                <a:ea typeface="+mn-ea"/>
              </a:rPr>
              <a:t> 时，代数式</a:t>
            </a:r>
            <a:r>
              <a:rPr lang="en-US" altLang="zh-CN" sz="2600" b="1" dirty="0">
                <a:latin typeface="+mj-lt"/>
                <a:ea typeface="+mn-ea"/>
              </a:rPr>
              <a:t>3(2</a:t>
            </a:r>
            <a:r>
              <a:rPr lang="en-US" altLang="zh-CN" sz="2600" b="1" dirty="0">
                <a:latin typeface="+mn-ea"/>
                <a:ea typeface="+mn-ea"/>
              </a:rPr>
              <a:t>-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)</a:t>
            </a:r>
            <a:r>
              <a:rPr lang="zh-CN" altLang="en-US" sz="2600" b="1" dirty="0">
                <a:latin typeface="+mj-lt"/>
                <a:ea typeface="+mn-ea"/>
              </a:rPr>
              <a:t>和</a:t>
            </a:r>
            <a:r>
              <a:rPr lang="en-US" altLang="zh-CN" sz="2600" b="1" dirty="0">
                <a:latin typeface="+mj-lt"/>
                <a:ea typeface="+mn-ea"/>
              </a:rPr>
              <a:t>2(3+</a:t>
            </a:r>
            <a:r>
              <a:rPr lang="en-US" altLang="zh-CN" sz="2600" b="1" i="1" dirty="0">
                <a:latin typeface="+mj-lt"/>
                <a:ea typeface="+mn-ea"/>
              </a:rPr>
              <a:t>x</a:t>
            </a:r>
            <a:r>
              <a:rPr lang="en-US" altLang="zh-CN" sz="2600" b="1" dirty="0">
                <a:latin typeface="+mj-lt"/>
                <a:ea typeface="+mn-ea"/>
              </a:rPr>
              <a:t>) </a:t>
            </a:r>
            <a:r>
              <a:rPr lang="zh-CN" altLang="en-US" sz="2600" b="1" dirty="0">
                <a:latin typeface="+mj-lt"/>
                <a:ea typeface="+mn-ea"/>
              </a:rPr>
              <a:t>的值相等</a:t>
            </a:r>
            <a:r>
              <a:rPr lang="en-US" altLang="zh-CN" sz="2600" b="1" dirty="0">
                <a:latin typeface="+mj-lt"/>
                <a:ea typeface="+mn-ea"/>
              </a:rPr>
              <a:t>.</a:t>
            </a:r>
            <a:endParaRPr lang="zh-CN" altLang="en-US" sz="2600" b="1" dirty="0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968208" y="42031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课本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练习第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C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b="1" dirty="0">
              <a:solidFill>
                <a:srgbClr val="FFC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 Box 3"/>
          <p:cNvSpPr txBox="1"/>
          <p:nvPr/>
        </p:nvSpPr>
        <p:spPr>
          <a:xfrm>
            <a:off x="1343471" y="1052736"/>
            <a:ext cx="9505057" cy="5642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列方程求解：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 Box 3"/>
          <p:cNvSpPr txBox="1"/>
          <p:nvPr/>
        </p:nvSpPr>
        <p:spPr>
          <a:xfrm>
            <a:off x="1526438" y="1764472"/>
            <a:ext cx="874602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）当 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取何值时，代数式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3(2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2(3+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的值相等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3"/>
          <p:cNvSpPr txBox="1"/>
          <p:nvPr/>
        </p:nvSpPr>
        <p:spPr>
          <a:xfrm>
            <a:off x="1487486" y="2397854"/>
            <a:ext cx="950505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当 </a:t>
            </a:r>
            <a:r>
              <a:rPr kumimoji="1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y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取何值时，代数式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2(3</a:t>
            </a:r>
            <a:r>
              <a:rPr lang="en-US" altLang="zh-CN" sz="2800" b="1" i="1" dirty="0">
                <a:solidFill>
                  <a:srgbClr val="00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+4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)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的值比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5(2</a:t>
            </a:r>
            <a:r>
              <a:rPr lang="en-US" altLang="zh-CN" sz="2800" b="1" i="1" dirty="0">
                <a:solidFill>
                  <a:srgbClr val="00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7) 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的值大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03511" y="3031236"/>
            <a:ext cx="8568951" cy="3157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）令 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2(3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+4)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3=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 5(2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7)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去括号，得                      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+8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=10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35 .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移项，得                        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10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=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35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8+3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合并同类项，得                  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=</a:t>
            </a:r>
            <a:r>
              <a:rPr lang="en-US" altLang="zh-CN" sz="2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40 .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将未知数的系数化为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，得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   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+mn-ea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=10 .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所以当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+mn-ea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=10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n-ea"/>
              </a:rPr>
              <a:t> 时，</a:t>
            </a:r>
            <a:r>
              <a:rPr lang="zh-CN" altLang="en-US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代数式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2(3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+4)</a:t>
            </a:r>
            <a:r>
              <a:rPr lang="zh-CN" altLang="en-US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的值比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5(2</a:t>
            </a:r>
            <a:r>
              <a:rPr lang="en-US" altLang="zh-CN" sz="2600" b="1" i="1" dirty="0">
                <a:solidFill>
                  <a:srgbClr val="FF0000"/>
                </a:solidFill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7) </a:t>
            </a:r>
            <a:r>
              <a:rPr lang="zh-CN" altLang="en-US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的值大</a:t>
            </a:r>
            <a:r>
              <a:rPr lang="en-US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n-e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78790" y="548640"/>
            <a:ext cx="1042987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拓展提升：解决含参类型的</a:t>
            </a:r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ea"/>
              </a:rPr>
              <a:t>一元一次方程</a:t>
            </a:r>
          </a:p>
        </p:txBody>
      </p:sp>
      <p:sp>
        <p:nvSpPr>
          <p:cNvPr id="18" name="Text Box 2"/>
          <p:cNvSpPr txBox="1"/>
          <p:nvPr/>
        </p:nvSpPr>
        <p:spPr>
          <a:xfrm>
            <a:off x="911359" y="1412651"/>
            <a:ext cx="8474773" cy="12280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1.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若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(3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m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)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 </a:t>
            </a:r>
            <a:r>
              <a:rPr kumimoji="0" lang="en-US" altLang="zh-CN" sz="3000" b="1" i="1" dirty="0" err="1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baseline="30000" dirty="0" err="1">
                <a:solidFill>
                  <a:srgbClr val="000000"/>
                </a:solidFill>
                <a:ea typeface="黑体" panose="02010609060101010101" pitchFamily="49" charset="-122"/>
              </a:rPr>
              <a:t>|</a:t>
            </a:r>
            <a:r>
              <a:rPr kumimoji="0" lang="en-US" altLang="zh-CN" sz="3000" b="1" i="1" baseline="30000" dirty="0" err="1">
                <a:solidFill>
                  <a:srgbClr val="000000"/>
                </a:solidFill>
                <a:ea typeface="黑体" panose="02010609060101010101" pitchFamily="49" charset="-122"/>
              </a:rPr>
              <a:t>m</a:t>
            </a:r>
            <a:r>
              <a:rPr kumimoji="0" lang="en-US" altLang="zh-CN" sz="3000" b="1" baseline="30000" dirty="0">
                <a:solidFill>
                  <a:srgbClr val="000000"/>
                </a:solidFill>
                <a:ea typeface="黑体" panose="02010609060101010101" pitchFamily="49" charset="-122"/>
              </a:rPr>
              <a:t>|</a:t>
            </a:r>
            <a:r>
              <a:rPr kumimoji="0" lang="en-US" altLang="zh-CN" sz="3000" b="1" baseline="30000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baseline="30000" dirty="0">
                <a:solidFill>
                  <a:srgbClr val="000000"/>
                </a:solidFill>
                <a:ea typeface="黑体" panose="02010609060101010101" pitchFamily="49" charset="-122"/>
              </a:rPr>
              <a:t>2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8 = 0 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是关于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 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的一元一次方程，则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m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的值为（     ）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25" y="2564765"/>
            <a:ext cx="8063230" cy="664845"/>
          </a:xfrm>
          <a:prstGeom prst="rect">
            <a:avLst/>
          </a:prstGeom>
        </p:spPr>
      </p:pic>
      <p:sp>
        <p:nvSpPr>
          <p:cNvPr id="13" name="Text Box 13"/>
          <p:cNvSpPr txBox="1"/>
          <p:nvPr/>
        </p:nvSpPr>
        <p:spPr>
          <a:xfrm flipH="1">
            <a:off x="3215755" y="2120799"/>
            <a:ext cx="467520" cy="5198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GB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A</a:t>
            </a:r>
            <a:endParaRPr kumimoji="0" lang="zh-CN" altLang="en-US" sz="28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99165" y="620688"/>
            <a:ext cx="29936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随堂练习</a:t>
            </a:r>
          </a:p>
        </p:txBody>
      </p:sp>
      <p:sp>
        <p:nvSpPr>
          <p:cNvPr id="28" name="Text Box 2"/>
          <p:cNvSpPr txBox="1"/>
          <p:nvPr/>
        </p:nvSpPr>
        <p:spPr>
          <a:xfrm>
            <a:off x="1415549" y="1341289"/>
            <a:ext cx="10369152" cy="553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1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、解方程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2(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3)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3(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4)=5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时，下列去括号正确的是（     ）</a:t>
            </a:r>
          </a:p>
        </p:txBody>
      </p:sp>
      <p:sp>
        <p:nvSpPr>
          <p:cNvPr id="29" name="Text Box 13"/>
          <p:cNvSpPr txBox="1"/>
          <p:nvPr/>
        </p:nvSpPr>
        <p:spPr>
          <a:xfrm flipH="1">
            <a:off x="10448131" y="1412817"/>
            <a:ext cx="467520" cy="5198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GB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D</a:t>
            </a:r>
            <a:endParaRPr kumimoji="0" lang="zh-CN" altLang="en-US" sz="28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sp>
        <p:nvSpPr>
          <p:cNvPr id="30" name="Text Box 2"/>
          <p:cNvSpPr txBox="1"/>
          <p:nvPr/>
        </p:nvSpPr>
        <p:spPr>
          <a:xfrm>
            <a:off x="1703576" y="2060964"/>
            <a:ext cx="3343274" cy="5539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A.2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+4=5</a:t>
            </a:r>
            <a:endParaRPr kumimoji="0" lang="zh-CN" altLang="en-US" sz="3000" b="1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1" name="Text Box 2"/>
          <p:cNvSpPr txBox="1"/>
          <p:nvPr/>
        </p:nvSpPr>
        <p:spPr>
          <a:xfrm>
            <a:off x="5231636" y="2061504"/>
            <a:ext cx="3024336" cy="5539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B.2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6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+4=5</a:t>
            </a:r>
            <a:endParaRPr kumimoji="0" lang="zh-CN" altLang="en-US" sz="3000" b="1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2" name="Text Box 2"/>
          <p:cNvSpPr txBox="1"/>
          <p:nvPr/>
        </p:nvSpPr>
        <p:spPr>
          <a:xfrm>
            <a:off x="1631186" y="2709109"/>
            <a:ext cx="3119964" cy="5539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C.2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12=5</a:t>
            </a:r>
            <a:endParaRPr kumimoji="0" lang="zh-CN" altLang="en-US" sz="3000" b="1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3" name="Text Box 2"/>
          <p:cNvSpPr txBox="1"/>
          <p:nvPr/>
        </p:nvSpPr>
        <p:spPr>
          <a:xfrm>
            <a:off x="5304026" y="2780770"/>
            <a:ext cx="3119964" cy="5539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D.2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6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3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</a:rPr>
              <a:t>+12=5</a:t>
            </a:r>
            <a:endParaRPr kumimoji="0" lang="zh-CN" altLang="en-US" sz="3000" b="1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5415" y="3357245"/>
            <a:ext cx="921893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2.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若 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3(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2) 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和 </a:t>
            </a:r>
            <a:r>
              <a:rPr kumimoji="0" lang="en-US" altLang="zh-CN" sz="3000" b="1" dirty="0">
                <a:solidFill>
                  <a:srgbClr val="000000"/>
                </a:solidFill>
                <a:latin typeface="+mn-ea"/>
                <a:ea typeface="+mn-ea"/>
                <a:sym typeface="+mn-ea"/>
              </a:rPr>
              <a:t>-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2(3+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x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) 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互为相反数，则 </a:t>
            </a:r>
            <a:r>
              <a:rPr kumimoji="0" lang="en-US" altLang="zh-CN" sz="3000" b="1" i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x </a:t>
            </a:r>
            <a:r>
              <a:rPr kumimoji="0"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的值为 </a:t>
            </a:r>
            <a:r>
              <a:rPr kumimoji="0" lang="en-US" altLang="zh-CN" sz="3000" b="1" dirty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__.</a:t>
            </a:r>
            <a:endParaRPr kumimoji="0" lang="en-US" altLang="zh-CN" sz="30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Text Box 13"/>
          <p:cNvSpPr txBox="1"/>
          <p:nvPr/>
        </p:nvSpPr>
        <p:spPr>
          <a:xfrm flipH="1">
            <a:off x="9480376" y="3291208"/>
            <a:ext cx="86409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kumimoji="0" lang="en-GB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12</a:t>
            </a:r>
            <a:endParaRPr kumimoji="0" lang="zh-CN" altLang="en-US" sz="28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599165" y="620688"/>
            <a:ext cx="29936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课堂小结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87488" y="1844824"/>
            <a:ext cx="9433048" cy="14255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</a:rPr>
              <a:t>        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  <a:sym typeface="+mn-ea"/>
              </a:rPr>
              <a:t>只含有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  <a:sym typeface="+mn-ea"/>
              </a:rPr>
              <a:t>一个未知数，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  <a:sym typeface="+mn-ea"/>
              </a:rPr>
              <a:t>未知数的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  <a:sym typeface="+mn-ea"/>
              </a:rPr>
              <a:t>次数都是</a:t>
            </a:r>
            <a:r>
              <a:rPr lang="en-US" altLang="zh-CN" sz="3000" b="1" dirty="0">
                <a:solidFill>
                  <a:srgbClr val="0070C0"/>
                </a:solidFill>
                <a:latin typeface="+mj-lt"/>
                <a:ea typeface="+mn-ea"/>
                <a:sym typeface="+mn-ea"/>
              </a:rPr>
              <a:t>1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  <a:sym typeface="+mn-ea"/>
              </a:rPr>
              <a:t>，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  <a:sym typeface="+mn-ea"/>
              </a:rPr>
              <a:t>等号两边都是</a:t>
            </a:r>
            <a:r>
              <a:rPr lang="zh-CN" altLang="en-US" sz="3000" b="1" dirty="0">
                <a:solidFill>
                  <a:srgbClr val="0070C0"/>
                </a:solidFill>
                <a:latin typeface="+mj-lt"/>
                <a:ea typeface="+mn-ea"/>
                <a:sym typeface="+mn-ea"/>
              </a:rPr>
              <a:t>整式，</a:t>
            </a:r>
            <a:r>
              <a:rPr lang="zh-CN" altLang="en-US" sz="3000" b="1" dirty="0">
                <a:solidFill>
                  <a:schemeClr val="tx1"/>
                </a:solidFill>
                <a:latin typeface="+mj-lt"/>
                <a:ea typeface="+mn-ea"/>
                <a:sym typeface="+mn-ea"/>
              </a:rPr>
              <a:t>这样的方程叫做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+mn-ea"/>
                <a:sym typeface="+mn-ea"/>
              </a:rPr>
              <a:t>一元一次方程</a:t>
            </a:r>
            <a:r>
              <a:rPr lang="en-US" altLang="zh-CN" sz="3000" b="1" dirty="0">
                <a:solidFill>
                  <a:schemeClr val="tx1"/>
                </a:solidFill>
                <a:latin typeface="+mj-lt"/>
                <a:ea typeface="+mn-ea"/>
                <a:sym typeface="+mn-ea"/>
              </a:rPr>
              <a:t>.</a:t>
            </a:r>
            <a:endParaRPr lang="zh-CN" altLang="en-US" sz="30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94558" y="3517329"/>
            <a:ext cx="6840760" cy="62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解含有括号的一元一次方程的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步骤</a:t>
            </a:r>
            <a:r>
              <a:rPr lang="en-US" altLang="zh-CN" sz="30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3000" b="1" dirty="0">
              <a:solidFill>
                <a:schemeClr val="tx1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38229" y="4653136"/>
            <a:ext cx="969241" cy="553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①去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457025" y="4653136"/>
            <a:ext cx="1929231" cy="553998"/>
            <a:chOff x="2669934" y="3944953"/>
            <a:chExt cx="1929231" cy="553998"/>
          </a:xfrm>
        </p:grpSpPr>
        <p:sp>
          <p:nvSpPr>
            <p:cNvPr id="19" name="文本框 18"/>
            <p:cNvSpPr txBox="1"/>
            <p:nvPr/>
          </p:nvSpPr>
          <p:spPr>
            <a:xfrm>
              <a:off x="3629924" y="3944953"/>
              <a:ext cx="969241" cy="5539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30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②移</a:t>
              </a:r>
            </a:p>
          </p:txBody>
        </p:sp>
        <p:sp>
          <p:nvSpPr>
            <p:cNvPr id="2" name="箭头: 右 1"/>
            <p:cNvSpPr/>
            <p:nvPr/>
          </p:nvSpPr>
          <p:spPr>
            <a:xfrm>
              <a:off x="2669934" y="4149944"/>
              <a:ext cx="910435" cy="14401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27524" y="4653136"/>
            <a:ext cx="1937518" cy="553998"/>
            <a:chOff x="4640433" y="3944953"/>
            <a:chExt cx="1937518" cy="553998"/>
          </a:xfrm>
        </p:grpSpPr>
        <p:sp>
          <p:nvSpPr>
            <p:cNvPr id="20" name="文本框 19"/>
            <p:cNvSpPr txBox="1"/>
            <p:nvPr/>
          </p:nvSpPr>
          <p:spPr>
            <a:xfrm>
              <a:off x="5608710" y="3944953"/>
              <a:ext cx="969241" cy="5539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30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③合</a:t>
              </a:r>
            </a:p>
          </p:txBody>
        </p:sp>
        <p:sp>
          <p:nvSpPr>
            <p:cNvPr id="22" name="箭头: 右 21"/>
            <p:cNvSpPr/>
            <p:nvPr/>
          </p:nvSpPr>
          <p:spPr>
            <a:xfrm>
              <a:off x="4640433" y="4142667"/>
              <a:ext cx="910435" cy="14401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64152" y="4653136"/>
            <a:ext cx="1879676" cy="553998"/>
            <a:chOff x="6677061" y="3944953"/>
            <a:chExt cx="1879676" cy="553998"/>
          </a:xfrm>
        </p:grpSpPr>
        <p:sp>
          <p:nvSpPr>
            <p:cNvPr id="21" name="文本框 20"/>
            <p:cNvSpPr txBox="1"/>
            <p:nvPr/>
          </p:nvSpPr>
          <p:spPr>
            <a:xfrm>
              <a:off x="7587496" y="3944953"/>
              <a:ext cx="969241" cy="5539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3000" b="1" dirty="0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④化</a:t>
              </a:r>
            </a:p>
          </p:txBody>
        </p:sp>
        <p:sp>
          <p:nvSpPr>
            <p:cNvPr id="23" name="箭头: 右 22"/>
            <p:cNvSpPr/>
            <p:nvPr/>
          </p:nvSpPr>
          <p:spPr>
            <a:xfrm>
              <a:off x="6677061" y="4142667"/>
              <a:ext cx="910435" cy="14401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eaLnBrk="1" hangingPunct="1">
                <a:lnSpc>
                  <a:spcPct val="120000"/>
                </a:lnSpc>
              </a:pPr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83632" y="2564904"/>
            <a:ext cx="7239000" cy="19081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zh-CN" sz="4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4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从课后习题中选取；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en-US" altLang="zh-CN" sz="4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4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完成练习册本课时的习题</a:t>
            </a:r>
            <a:r>
              <a:rPr lang="en-US" altLang="zh-CN" sz="4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.</a:t>
            </a:r>
            <a:endParaRPr lang="zh-CN" altLang="en-US" sz="4000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99165" y="620688"/>
            <a:ext cx="299366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6F1D4E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课后作业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just" eaLnBrk="1" hangingPunct="1">
          <a:lnSpc>
            <a:spcPct val="120000"/>
          </a:lnSpc>
          <a:defRPr sz="2800" b="1" dirty="0" smtClean="0">
            <a:solidFill>
              <a:srgbClr val="0033CC"/>
            </a:solidFill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just" eaLnBrk="1" hangingPunct="1">
          <a:lnSpc>
            <a:spcPct val="130000"/>
          </a:lnSpc>
          <a:defRPr b="1" dirty="0" smtClean="0">
            <a:solidFill>
              <a:schemeClr val="tx1"/>
            </a:solidFill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1346</Words>
  <Application>Microsoft Office PowerPoint</Application>
  <PresentationFormat>宽屏</PresentationFormat>
  <Paragraphs>155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黑体</vt:lpstr>
      <vt:lpstr>楷体</vt:lpstr>
      <vt:lpstr>宋体</vt:lpstr>
      <vt:lpstr>Arial</vt:lpstr>
      <vt:lpstr>Calibri</vt:lpstr>
      <vt:lpstr>Cambria Math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周鸿</cp:lastModifiedBy>
  <cp:revision>271</cp:revision>
  <dcterms:created xsi:type="dcterms:W3CDTF">1998-01-03T17:10:00Z</dcterms:created>
  <dcterms:modified xsi:type="dcterms:W3CDTF">2026-03-03T02:22:29Z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FB68CAF040114B74ABF374ED7CBAAE3F_12</vt:lpwstr>
  </property>
  <property fmtid="{D5CDD505-2E9C-101B-9397-08002B2CF9AE}" pid="3" name="KSOProductBuildVer">
    <vt:lpwstr>2052-12.1.0.22529</vt:lpwstr>
  </property>
</Properties>
</file>