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282" r:id="rId2"/>
    <p:sldId id="276" r:id="rId3"/>
    <p:sldId id="283" r:id="rId4"/>
    <p:sldId id="284" r:id="rId5"/>
    <p:sldId id="285" r:id="rId6"/>
    <p:sldId id="286" r:id="rId7"/>
    <p:sldId id="288" r:id="rId8"/>
    <p:sldId id="289" r:id="rId9"/>
    <p:sldId id="290" r:id="rId10"/>
    <p:sldId id="292" r:id="rId11"/>
    <p:sldId id="296" r:id="rId12"/>
    <p:sldId id="293" r:id="rId13"/>
    <p:sldId id="294" r:id="rId14"/>
    <p:sldId id="295" r:id="rId15"/>
    <p:sldId id="297" r:id="rId16"/>
    <p:sldId id="259"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67" userDrawn="1">
          <p15:clr>
            <a:srgbClr val="A4A3A4"/>
          </p15:clr>
        </p15:guide>
        <p15:guide id="2" pos="687" userDrawn="1">
          <p15:clr>
            <a:srgbClr val="A4A3A4"/>
          </p15:clr>
        </p15:guide>
        <p15:guide id="3" pos="7016" userDrawn="1">
          <p15:clr>
            <a:srgbClr val="A4A3A4"/>
          </p15:clr>
        </p15:guide>
        <p15:guide id="4" orient="horz" pos="58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3A7E"/>
    <a:srgbClr val="014E6A"/>
    <a:srgbClr val="3B5643"/>
    <a:srgbClr val="1784AD"/>
    <a:srgbClr val="AE0203"/>
    <a:srgbClr val="711000"/>
    <a:srgbClr val="01431D"/>
    <a:srgbClr val="01621F"/>
    <a:srgbClr val="AF0000"/>
    <a:srgbClr val="DCE7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049" autoAdjust="0"/>
  </p:normalViewPr>
  <p:slideViewPr>
    <p:cSldViewPr snapToGrid="0" showGuides="1">
      <p:cViewPr varScale="1">
        <p:scale>
          <a:sx n="74" d="100"/>
          <a:sy n="74" d="100"/>
        </p:scale>
        <p:origin x="1042" y="67"/>
      </p:cViewPr>
      <p:guideLst>
        <p:guide orient="horz" pos="3967"/>
        <p:guide pos="687"/>
        <p:guide pos="7016"/>
        <p:guide orient="horz" pos="582"/>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t>2025/8/27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t>2025/8/27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页面</a:t>
            </a:r>
            <a:r>
              <a:rPr lang="zh-CN" altLang="zh-CN" sz="1200" kern="1200" dirty="0">
                <a:solidFill>
                  <a:schemeClr val="tx1"/>
                </a:solidFill>
                <a:effectLst/>
                <a:latin typeface="+mn-lt"/>
                <a:ea typeface="+mn-ea"/>
                <a:cs typeface="+mn-cs"/>
              </a:rPr>
              <a:t>统一为</a:t>
            </a:r>
            <a:r>
              <a:rPr lang="en-US" altLang="zh-CN" sz="1200" kern="1200" dirty="0">
                <a:solidFill>
                  <a:schemeClr val="tx1"/>
                </a:solidFill>
                <a:effectLst/>
                <a:latin typeface="+mn-lt"/>
                <a:ea typeface="+mn-ea"/>
                <a:cs typeface="+mn-cs"/>
              </a:rPr>
              <a:t>16:9</a:t>
            </a:r>
            <a:r>
              <a:rPr lang="zh-CN" altLang="zh-CN" sz="1200" kern="1200" dirty="0">
                <a:solidFill>
                  <a:schemeClr val="tx1"/>
                </a:solidFill>
                <a:effectLst/>
                <a:latin typeface="+mn-lt"/>
                <a:ea typeface="+mn-ea"/>
                <a:cs typeface="+mn-cs"/>
              </a:rPr>
              <a:t>宽幅画面比例尺寸；</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统一格式为</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PPTX</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zh-CN" altLang="en-US" dirty="0"/>
              <a:t>中文：</a:t>
            </a:r>
            <a:endParaRPr lang="en-US" altLang="zh-CN" sz="1200" kern="1200" dirty="0">
              <a:solidFill>
                <a:schemeClr val="tx1"/>
              </a:solidFill>
              <a:effectLst/>
              <a:latin typeface="+mn-lt"/>
              <a:ea typeface="+mn-ea"/>
              <a:cs typeface="+mn-cs"/>
            </a:endParaRPr>
          </a:p>
          <a:p>
            <a:r>
              <a:rPr lang="en-US" altLang="zh-CN" dirty="0"/>
              <a:t>1. </a:t>
            </a:r>
            <a:r>
              <a:rPr lang="zh-CN" altLang="en-US" dirty="0"/>
              <a:t>课名：微软雅黑</a:t>
            </a:r>
            <a:r>
              <a:rPr lang="en-US" altLang="zh-CN" dirty="0"/>
              <a:t>48</a:t>
            </a:r>
            <a:r>
              <a:rPr lang="zh-CN" altLang="en-US" dirty="0"/>
              <a:t>号字；</a:t>
            </a:r>
            <a:endParaRPr lang="en-US" altLang="zh-CN" dirty="0"/>
          </a:p>
          <a:p>
            <a:r>
              <a:rPr lang="en-US" altLang="zh-CN" dirty="0"/>
              <a:t>2.</a:t>
            </a:r>
            <a:r>
              <a:rPr lang="zh-CN" altLang="en-US" sz="1200" b="0" dirty="0"/>
              <a:t>（第一课时）</a:t>
            </a:r>
            <a:r>
              <a:rPr lang="zh-CN" altLang="en-US" dirty="0"/>
              <a:t>：微软雅黑</a:t>
            </a:r>
            <a:r>
              <a:rPr lang="en-US" altLang="zh-CN" dirty="0"/>
              <a:t>32</a:t>
            </a:r>
            <a:r>
              <a:rPr lang="zh-CN" altLang="en-US" dirty="0"/>
              <a:t>号字；</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3.</a:t>
            </a:r>
            <a:r>
              <a:rPr lang="zh-CN" altLang="en-US" dirty="0"/>
              <a:t>学校名称：请填写全称；</a:t>
            </a:r>
            <a:endParaRPr lang="en-US" altLang="zh-CN" b="1" dirty="0"/>
          </a:p>
          <a:p>
            <a:r>
              <a:rPr lang="en-US" altLang="zh-CN" dirty="0"/>
              <a:t>4.</a:t>
            </a:r>
            <a:r>
              <a:rPr lang="zh-CN" altLang="en-US" dirty="0"/>
              <a:t>学科、年级、主讲人、学校：华文楷体</a:t>
            </a:r>
            <a:r>
              <a:rPr lang="en-US" altLang="zh-CN" dirty="0"/>
              <a:t>28</a:t>
            </a:r>
            <a:r>
              <a:rPr lang="zh-CN" altLang="en-US" dirty="0"/>
              <a:t>号字（具体根据文字量可适当调整）。</a:t>
            </a:r>
            <a:endParaRPr lang="en-US" altLang="zh-CN" dirty="0"/>
          </a:p>
          <a:p>
            <a:endParaRPr lang="en-US" altLang="zh-CN" dirty="0"/>
          </a:p>
          <a:p>
            <a:r>
              <a:rPr lang="zh-CN" altLang="en-US" dirty="0"/>
              <a:t>英文</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1.</a:t>
            </a:r>
            <a:r>
              <a:rPr lang="zh-CN" altLang="en-US" dirty="0"/>
              <a:t>课名：字体以</a:t>
            </a:r>
            <a:r>
              <a:rPr lang="en-US" altLang="zh-CN" dirty="0"/>
              <a:t>Times New Roman</a:t>
            </a:r>
            <a:r>
              <a:rPr lang="zh-CN" altLang="en-US" dirty="0"/>
              <a:t>为主，字号一般使用</a:t>
            </a:r>
            <a:r>
              <a:rPr lang="en-US" altLang="zh-CN" dirty="0"/>
              <a:t>32—36</a:t>
            </a:r>
            <a:r>
              <a:rPr lang="zh-CN" altLang="en-US" dirty="0"/>
              <a:t>号，特别强调可以用</a:t>
            </a:r>
            <a:r>
              <a:rPr lang="en-US" altLang="zh-CN" dirty="0"/>
              <a:t>40</a:t>
            </a:r>
            <a:r>
              <a:rPr lang="zh-CN" altLang="en-US" dirty="0"/>
              <a:t>号；</a:t>
            </a:r>
            <a:endParaRPr lang="en-US" altLang="zh-CN" dirty="0"/>
          </a:p>
          <a:p>
            <a:r>
              <a:rPr lang="en-US" altLang="zh-CN" dirty="0"/>
              <a:t>2.</a:t>
            </a:r>
            <a:r>
              <a:rPr lang="zh-CN" altLang="en-US" dirty="0"/>
              <a:t>（</a:t>
            </a:r>
            <a:r>
              <a:rPr lang="en-US" altLang="zh-CN" dirty="0"/>
              <a:t>Period</a:t>
            </a:r>
            <a:r>
              <a:rPr lang="en-US" altLang="zh-CN" baseline="0" dirty="0"/>
              <a:t> 1</a:t>
            </a:r>
            <a:r>
              <a:rPr lang="zh-CN" altLang="en-US" dirty="0"/>
              <a:t>）：字体使用</a:t>
            </a:r>
            <a:r>
              <a:rPr lang="en-US" altLang="zh-CN" dirty="0"/>
              <a:t>Arial</a:t>
            </a:r>
            <a:r>
              <a:rPr lang="zh-CN" altLang="en-US" dirty="0"/>
              <a:t>，字号为</a:t>
            </a:r>
            <a:r>
              <a:rPr lang="en-US" altLang="zh-CN" dirty="0"/>
              <a:t>28</a:t>
            </a:r>
            <a:r>
              <a:rPr lang="zh-CN" altLang="en-US" dirty="0"/>
              <a:t>；</a:t>
            </a:r>
            <a:endParaRPr lang="en-US" altLang="zh-CN" dirty="0"/>
          </a:p>
          <a:p>
            <a:r>
              <a:rPr lang="en-US" altLang="zh-CN" dirty="0"/>
              <a:t>3.</a:t>
            </a:r>
            <a:r>
              <a:rPr lang="zh-CN" altLang="en-US" dirty="0"/>
              <a:t>正文一般用</a:t>
            </a:r>
            <a:r>
              <a:rPr lang="en-US" altLang="zh-CN" dirty="0"/>
              <a:t>24—28</a:t>
            </a:r>
            <a:r>
              <a:rPr lang="zh-CN" altLang="en-US" dirty="0"/>
              <a:t>号，特别强调可用</a:t>
            </a:r>
            <a:r>
              <a:rPr lang="en-US" altLang="zh-CN" dirty="0"/>
              <a:t>32</a:t>
            </a:r>
            <a:r>
              <a:rPr lang="zh-CN" altLang="en-US" dirty="0"/>
              <a:t>号。</a:t>
            </a:r>
            <a:endParaRPr lang="en-US" altLang="zh-CN" dirty="0"/>
          </a:p>
          <a:p>
            <a:endParaRPr lang="en-US" altLang="zh-CN" dirty="0"/>
          </a:p>
          <a:p>
            <a:r>
              <a:rPr lang="zh-CN" altLang="zh-CN" sz="1200" kern="1200" dirty="0">
                <a:solidFill>
                  <a:schemeClr val="tx1"/>
                </a:solidFill>
                <a:effectLst/>
                <a:latin typeface="+mn-lt"/>
                <a:ea typeface="+mn-ea"/>
                <a:cs typeface="+mn-cs"/>
              </a:rPr>
              <a:t>注意标点的规范（例如：中文省略号</a:t>
            </a:r>
            <a:r>
              <a:rPr lang="zh-CN" altLang="en-US" sz="1200" kern="1200" dirty="0">
                <a:solidFill>
                  <a:schemeClr val="tx1"/>
                </a:solidFill>
                <a:effectLst/>
                <a:latin typeface="+mn-lt"/>
                <a:ea typeface="+mn-ea"/>
                <a:cs typeface="+mn-cs"/>
              </a:rPr>
              <a:t>为</a:t>
            </a:r>
            <a:r>
              <a:rPr lang="zh-CN" altLang="zh-CN" sz="1200" kern="1200" dirty="0">
                <a:solidFill>
                  <a:schemeClr val="tx1"/>
                </a:solidFill>
                <a:effectLst/>
                <a:latin typeface="+mn-lt"/>
                <a:ea typeface="+mn-ea"/>
                <a:cs typeface="+mn-cs"/>
              </a:rPr>
              <a:t>……，可用</a:t>
            </a:r>
            <a:r>
              <a:rPr lang="en-US" altLang="zh-CN" sz="1200" kern="1200" dirty="0">
                <a:solidFill>
                  <a:schemeClr val="tx1"/>
                </a:solidFill>
                <a:effectLst/>
                <a:latin typeface="+mn-lt"/>
                <a:ea typeface="+mn-ea"/>
                <a:cs typeface="+mn-cs"/>
              </a:rPr>
              <a:t>Shift+</a:t>
            </a:r>
            <a:r>
              <a:rPr lang="zh-CN" altLang="zh-CN" sz="1200" kern="1200" dirty="0">
                <a:solidFill>
                  <a:schemeClr val="tx1"/>
                </a:solidFill>
                <a:effectLst/>
                <a:latin typeface="+mn-lt"/>
                <a:ea typeface="+mn-ea"/>
                <a:cs typeface="+mn-cs"/>
              </a:rPr>
              <a:t>数字键</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打出中文省略号，英文省略号</a:t>
            </a:r>
            <a:r>
              <a:rPr lang="zh-CN" altLang="en-US" sz="1200" kern="1200" dirty="0">
                <a:solidFill>
                  <a:schemeClr val="tx1"/>
                </a:solidFill>
                <a:effectLst/>
                <a:latin typeface="+mn-lt"/>
                <a:ea typeface="+mn-ea"/>
                <a:cs typeface="+mn-cs"/>
              </a:rPr>
              <a:t>为</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304800" algn="just">
              <a:lnSpc>
                <a:spcPct val="150000"/>
              </a:lnSpc>
            </a:pPr>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但是同学们，这个含有分母的代数式代入方程②、③会使得解题过程比较复杂，这个方程组用代入消元是不是最佳选择呢？我们在学习解二元一次方程组的时候，遇到系数较复杂的情况下，常用加减消元，那么这个方程组可不可以通过加减消元，从三元一次方程组转化为二元一次方程组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宋体" panose="02010600030101010101" pitchFamily="2" charset="-122"/>
              </a:rPr>
              <a:t>我们可以通过相加先消去未知数</a:t>
            </a:r>
            <a:r>
              <a:rPr lang="en-US" altLang="zh-CN" sz="1800" i="1" kern="0" dirty="0">
                <a:effectLst/>
                <a:latin typeface="宋体" panose="02010600030101010101" pitchFamily="2" charset="-122"/>
                <a:cs typeface="Times New Roman" panose="02020603050405020304" pitchFamily="18" charset="0"/>
              </a:rPr>
              <a:t>y</a:t>
            </a:r>
            <a:r>
              <a:rPr lang="zh-CN" altLang="zh-CN" sz="1800" kern="0" dirty="0">
                <a:effectLst/>
                <a:ea typeface="宋体" panose="02010600030101010101" pitchFamily="2" charset="-122"/>
                <a:cs typeface="宋体" panose="02010600030101010101" pitchFamily="2" charset="-122"/>
              </a:rPr>
              <a:t>，再联立方程</a:t>
            </a:r>
            <a:r>
              <a:rPr lang="en-US" altLang="zh-CN" sz="1800" dirty="0">
                <a:effectLst/>
                <a:latin typeface="宋体" panose="02010600030101010101" pitchFamily="2" charset="-122"/>
                <a:cs typeface="Times New Roman" panose="02020603050405020304" pitchFamily="18" charset="0"/>
              </a:rPr>
              <a:t>①</a:t>
            </a:r>
            <a:r>
              <a:rPr lang="zh-CN" altLang="zh-CN" sz="1800" kern="1200" dirty="0">
                <a:solidFill>
                  <a:srgbClr val="000000"/>
                </a:solidFill>
                <a:effectLst/>
                <a:ea typeface="宋体" panose="02010600030101010101" pitchFamily="2" charset="-122"/>
                <a:cs typeface="宋体" panose="02010600030101010101" pitchFamily="2" charset="-122"/>
              </a:rPr>
              <a:t>和</a:t>
            </a:r>
            <a:r>
              <a:rPr lang="zh-CN" altLang="zh-CN" sz="1800" kern="1200" dirty="0">
                <a:solidFill>
                  <a:srgbClr val="000000"/>
                </a:solidFill>
                <a:effectLst/>
                <a:ea typeface="宋体" panose="02010600030101010101" pitchFamily="2" charset="-122"/>
                <a:cs typeface="Times New Roman" panose="02020603050405020304" pitchFamily="18" charset="0"/>
              </a:rPr>
              <a:t>②</a:t>
            </a:r>
            <a:r>
              <a:rPr lang="zh-CN" altLang="zh-CN" sz="1800" kern="0" dirty="0">
                <a:effectLst/>
                <a:ea typeface="宋体" panose="02010600030101010101" pitchFamily="2" charset="-122"/>
                <a:cs typeface="宋体" panose="02010600030101010101" pitchFamily="2" charset="-122"/>
              </a:rPr>
              <a:t>消去</a:t>
            </a:r>
            <a:r>
              <a:rPr lang="en-US" altLang="zh-CN" sz="1800" i="1" kern="0" dirty="0">
                <a:effectLst/>
                <a:latin typeface="宋体" panose="02010600030101010101" pitchFamily="2" charset="-122"/>
                <a:cs typeface="Times New Roman" panose="02020603050405020304" pitchFamily="18" charset="0"/>
              </a:rPr>
              <a:t>y</a:t>
            </a:r>
            <a:r>
              <a:rPr lang="zh-CN" altLang="zh-CN" sz="1800" kern="0" dirty="0">
                <a:effectLst/>
                <a:ea typeface="宋体" panose="02010600030101010101" pitchFamily="2" charset="-122"/>
                <a:cs typeface="宋体" panose="02010600030101010101" pitchFamily="2" charset="-122"/>
              </a:rPr>
              <a:t>，组成一个只含有</a:t>
            </a:r>
            <a:r>
              <a:rPr lang="en-US" altLang="zh-CN" sz="1800" i="1" kern="0" dirty="0">
                <a:effectLst/>
                <a:latin typeface="宋体" panose="02010600030101010101" pitchFamily="2" charset="-122"/>
                <a:cs typeface="Times New Roman" panose="02020603050405020304" pitchFamily="18" charset="0"/>
              </a:rPr>
              <a:t>x</a:t>
            </a:r>
            <a:r>
              <a:rPr lang="zh-CN" altLang="zh-CN" sz="1800" kern="0" dirty="0">
                <a:effectLst/>
                <a:ea typeface="宋体" panose="02010600030101010101" pitchFamily="2" charset="-122"/>
                <a:cs typeface="宋体" panose="02010600030101010101" pitchFamily="2" charset="-122"/>
              </a:rPr>
              <a:t>、</a:t>
            </a:r>
            <a:r>
              <a:rPr lang="en-US" altLang="zh-CN" sz="1800" i="1" kern="0" dirty="0">
                <a:effectLst/>
                <a:latin typeface="宋体" panose="02010600030101010101" pitchFamily="2" charset="-122"/>
                <a:cs typeface="Times New Roman" panose="02020603050405020304" pitchFamily="18" charset="0"/>
              </a:rPr>
              <a:t>z</a:t>
            </a:r>
            <a:r>
              <a:rPr lang="zh-CN" altLang="zh-CN" sz="1800" kern="0" dirty="0">
                <a:effectLst/>
                <a:ea typeface="宋体" panose="02010600030101010101" pitchFamily="2" charset="-122"/>
                <a:cs typeface="宋体" panose="02010600030101010101" pitchFamily="2" charset="-122"/>
              </a:rPr>
              <a:t>的二元一次方程组</a:t>
            </a:r>
            <a:r>
              <a:rPr lang="en-US" altLang="zh-CN" sz="1800" kern="0" dirty="0">
                <a:effectLst/>
                <a:ea typeface="宋体" panose="02010600030101010101" pitchFamily="2" charset="-122"/>
                <a:cs typeface="宋体" panose="02010600030101010101" pitchFamily="2" charset="-122"/>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宋体" panose="02010600030101010101" pitchFamily="2" charset="-122"/>
              </a:rPr>
              <a:t>解完这个方程组之后，我们可以把</a:t>
            </a:r>
            <a:r>
              <a:rPr lang="en-US" altLang="zh-CN" sz="1800" dirty="0">
                <a:effectLst/>
                <a:ea typeface="宋体" panose="02010600030101010101" pitchFamily="2" charset="-122"/>
                <a:cs typeface="宋体" panose="02010600030101010101" pitchFamily="2" charset="-122"/>
              </a:rPr>
              <a:t>x</a:t>
            </a:r>
            <a:r>
              <a:rPr lang="zh-CN" altLang="zh-CN" sz="1800" dirty="0">
                <a:effectLst/>
                <a:ea typeface="宋体" panose="02010600030101010101" pitchFamily="2" charset="-122"/>
                <a:cs typeface="宋体" panose="02010600030101010101" pitchFamily="2" charset="-122"/>
              </a:rPr>
              <a:t>，</a:t>
            </a:r>
            <a:r>
              <a:rPr lang="en-US" altLang="zh-CN" sz="1800" dirty="0">
                <a:effectLst/>
                <a:ea typeface="宋体" panose="02010600030101010101" pitchFamily="2" charset="-122"/>
                <a:cs typeface="宋体" panose="02010600030101010101" pitchFamily="2" charset="-122"/>
              </a:rPr>
              <a:t>y</a:t>
            </a:r>
            <a:r>
              <a:rPr lang="zh-CN" altLang="zh-CN" sz="1800" dirty="0">
                <a:effectLst/>
                <a:ea typeface="宋体" panose="02010600030101010101" pitchFamily="2" charset="-122"/>
                <a:cs typeface="宋体" panose="02010600030101010101" pitchFamily="2" charset="-122"/>
              </a:rPr>
              <a:t>，</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所对应的值带入原方程组中进行检验，看结果是否正确。下面我们一起来回顾一下这道题的解题思路，从三元一次方程组通过加减消元转化为二元一次方程组，再通过加减消元转化为一元一次方程，进而求得这个方程组的解。这个过程中最为关键的就是通过加减消元消去未知数</a:t>
            </a:r>
            <a:r>
              <a:rPr lang="en-US" altLang="zh-CN" sz="1800" dirty="0">
                <a:effectLst/>
                <a:ea typeface="宋体" panose="02010600030101010101" pitchFamily="2" charset="-122"/>
                <a:cs typeface="宋体" panose="02010600030101010101" pitchFamily="2" charset="-122"/>
              </a:rPr>
              <a:t>y</a:t>
            </a:r>
            <a:r>
              <a:rPr lang="zh-CN" altLang="zh-CN" sz="1800" dirty="0">
                <a:effectLst/>
                <a:ea typeface="宋体" panose="02010600030101010101" pitchFamily="2" charset="-122"/>
                <a:cs typeface="宋体" panose="02010600030101010101" pitchFamily="2" charset="-122"/>
              </a:rPr>
              <a:t>，转化为二元一次方程组，就回到了之前二元一次方程组的解法。那么这个方程组还有没有其他解法呢？当然我们也可以先消未知数</a:t>
            </a:r>
            <a:r>
              <a:rPr lang="en-US" altLang="zh-CN" sz="1800" dirty="0">
                <a:effectLst/>
                <a:ea typeface="宋体" panose="02010600030101010101" pitchFamily="2" charset="-122"/>
                <a:cs typeface="宋体" panose="02010600030101010101" pitchFamily="2" charset="-122"/>
              </a:rPr>
              <a:t>x</a:t>
            </a:r>
            <a:r>
              <a:rPr lang="zh-CN" altLang="zh-CN" sz="1800" dirty="0">
                <a:effectLst/>
                <a:ea typeface="宋体" panose="02010600030101010101" pitchFamily="2" charset="-122"/>
                <a:cs typeface="宋体" panose="02010600030101010101" pitchFamily="2" charset="-122"/>
              </a:rPr>
              <a:t>或者</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，但是都会比现在的方法复杂，这意味在消元时先消去系数简单的未知数，如系数的绝对值相等或成倍数关系往往比较简单。</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宋体" panose="02010600030101010101" pitchFamily="2" charset="-122"/>
              </a:rPr>
              <a:t>解完之后，我们同样的可以把</a:t>
            </a:r>
            <a:r>
              <a:rPr lang="en-US" altLang="zh-CN" sz="1800" dirty="0">
                <a:effectLst/>
                <a:ea typeface="宋体" panose="02010600030101010101" pitchFamily="2" charset="-122"/>
                <a:cs typeface="宋体" panose="02010600030101010101" pitchFamily="2" charset="-122"/>
              </a:rPr>
              <a:t>x</a:t>
            </a:r>
            <a:r>
              <a:rPr lang="zh-CN" altLang="zh-CN" sz="1800" dirty="0">
                <a:effectLst/>
                <a:ea typeface="宋体" panose="02010600030101010101" pitchFamily="2" charset="-122"/>
                <a:cs typeface="宋体" panose="02010600030101010101" pitchFamily="2" charset="-122"/>
              </a:rPr>
              <a:t>，</a:t>
            </a:r>
            <a:r>
              <a:rPr lang="en-US" altLang="zh-CN" sz="1800" dirty="0">
                <a:effectLst/>
                <a:ea typeface="宋体" panose="02010600030101010101" pitchFamily="2" charset="-122"/>
                <a:cs typeface="宋体" panose="02010600030101010101" pitchFamily="2" charset="-122"/>
              </a:rPr>
              <a:t>y</a:t>
            </a:r>
            <a:r>
              <a:rPr lang="zh-CN" altLang="zh-CN" sz="1800" dirty="0">
                <a:effectLst/>
                <a:ea typeface="宋体" panose="02010600030101010101" pitchFamily="2" charset="-122"/>
                <a:cs typeface="宋体" panose="02010600030101010101" pitchFamily="2" charset="-122"/>
              </a:rPr>
              <a:t>，</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所对应的值带入到原方程组中进行检验。下面我们再来回顾解这道题的解题思路，这个过程中最为关键的就是通过加减消元消去未知数</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，转化为二元一次方程组。那么可不可以先消去未知数</a:t>
            </a:r>
            <a:r>
              <a:rPr lang="en-US" altLang="zh-CN" sz="1800" dirty="0">
                <a:effectLst/>
                <a:ea typeface="宋体" panose="02010600030101010101" pitchFamily="2" charset="-122"/>
                <a:cs typeface="宋体" panose="02010600030101010101" pitchFamily="2" charset="-122"/>
              </a:rPr>
              <a:t>x</a:t>
            </a:r>
            <a:r>
              <a:rPr lang="zh-CN" altLang="zh-CN" sz="1800" dirty="0">
                <a:effectLst/>
                <a:ea typeface="宋体" panose="02010600030101010101" pitchFamily="2" charset="-122"/>
                <a:cs typeface="宋体" panose="02010600030101010101" pitchFamily="2" charset="-122"/>
              </a:rPr>
              <a:t>、</a:t>
            </a:r>
            <a:r>
              <a:rPr lang="en-US" altLang="zh-CN" sz="1800" dirty="0">
                <a:effectLst/>
                <a:ea typeface="宋体" panose="02010600030101010101" pitchFamily="2" charset="-122"/>
                <a:cs typeface="宋体" panose="02010600030101010101" pitchFamily="2" charset="-122"/>
              </a:rPr>
              <a:t>y</a:t>
            </a:r>
            <a:r>
              <a:rPr lang="zh-CN" altLang="zh-CN" sz="1800" dirty="0">
                <a:effectLst/>
                <a:ea typeface="宋体" panose="02010600030101010101" pitchFamily="2" charset="-122"/>
                <a:cs typeface="宋体" panose="02010600030101010101" pitchFamily="2" charset="-122"/>
              </a:rPr>
              <a:t>呢？当然可以，但是会比较复杂，那是因为这个方程组中的方程①缺了未知数</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，所以我们首先消未知数</a:t>
            </a:r>
            <a:r>
              <a:rPr lang="en-US" altLang="zh-CN" sz="1800" dirty="0">
                <a:effectLst/>
                <a:ea typeface="宋体" panose="02010600030101010101" pitchFamily="2" charset="-122"/>
                <a:cs typeface="宋体" panose="02010600030101010101" pitchFamily="2" charset="-122"/>
              </a:rPr>
              <a:t>z</a:t>
            </a:r>
            <a:r>
              <a:rPr lang="zh-CN" altLang="zh-CN" sz="1800" dirty="0">
                <a:effectLst/>
                <a:ea typeface="宋体" panose="02010600030101010101" pitchFamily="2" charset="-122"/>
                <a:cs typeface="宋体" panose="02010600030101010101" pitchFamily="2" charset="-122"/>
              </a:rPr>
              <a:t>比较简单，也就是若其中一个方程缺少某个未知数，先消此未知数。</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宋体" panose="02010600030101010101" pitchFamily="2" charset="-122"/>
              </a:rPr>
              <a:t>但通过观察，我们发现每个方程含有未知数的个数相同，并且未知数的系数都相同</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宋体" panose="02010600030101010101" pitchFamily="2" charset="-122"/>
              </a:rPr>
              <a:t>同样，下面我们再来回顾解这道题的解题思路，像每个方程含有未知数的个数相同，并且未知数的系数都相同的这种特殊结构的方程组，我们用整体思想比较方便</a:t>
            </a:r>
            <a:r>
              <a:rPr lang="en-US" altLang="zh-CN" sz="1800" dirty="0">
                <a:effectLst/>
                <a:ea typeface="宋体" panose="02010600030101010101" pitchFamily="2" charset="-122"/>
                <a:cs typeface="宋体" panose="02010600030101010101" pitchFamily="2" charset="-122"/>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宋体" panose="02010600030101010101" pitchFamily="2" charset="-122"/>
              </a:rPr>
              <a:t>因此在三元化二元时，</a:t>
            </a:r>
            <a:r>
              <a:rPr lang="zh-CN" altLang="en-US" sz="1200" b="1" dirty="0">
                <a:solidFill>
                  <a:srgbClr val="FF0000"/>
                </a:solidFill>
                <a:latin typeface="华文楷体" panose="02010600040101010101" pitchFamily="2" charset="-122"/>
                <a:ea typeface="华文楷体" panose="02010600040101010101" pitchFamily="2" charset="-122"/>
              </a:rPr>
              <a:t>灵活选择最简便的消元方法</a:t>
            </a:r>
          </a:p>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宋体" panose="02010600030101010101" pitchFamily="2" charset="-122"/>
              </a:rPr>
              <a:t>同学们，利用刚才的技巧，我们进行简单的应用</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这道题根据问题情境列出三元一次方程组，将等式转化为三元一次方程组，这个方法就是之后我们所要学习的待定系数法。</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304800" algn="just">
              <a:lnSpc>
                <a:spcPct val="150000"/>
              </a:lnSpc>
            </a:pPr>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我们可以先将方程组通过多次的代入消元或加减消元转化为三元一次方程组，进而最终转化为一元一次方程进行求解。体现了化归的数学思想方法。</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r>
              <a:rPr lang="zh-CN" altLang="zh-CN" sz="1800" dirty="0">
                <a:effectLst/>
                <a:ea typeface="宋体" panose="02010600030101010101" pitchFamily="2" charset="-122"/>
                <a:cs typeface="宋体" panose="02010600030101010101" pitchFamily="2" charset="-122"/>
              </a:rPr>
              <a:t>在具体的解题过程当中，</a:t>
            </a:r>
            <a:r>
              <a:rPr lang="zh-CN" altLang="en-US" sz="1800" dirty="0">
                <a:effectLst/>
                <a:ea typeface="宋体" panose="02010600030101010101" pitchFamily="2" charset="-122"/>
                <a:cs typeface="宋体" panose="02010600030101010101" pitchFamily="2" charset="-122"/>
              </a:rPr>
              <a:t>还应当</a:t>
            </a:r>
            <a:r>
              <a:rPr lang="zh-CN" altLang="en-US" sz="1200" dirty="0">
                <a:latin typeface="华文楷体" panose="02010600040101010101" pitchFamily="2" charset="-122"/>
                <a:ea typeface="华文楷体" panose="02010600040101010101" pitchFamily="2" charset="-122"/>
              </a:rPr>
              <a:t>根据方程组的特点，选择合适的消元方法</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a:effectLst/>
                <a:ea typeface="宋体" panose="02010600030101010101" pitchFamily="2" charset="-122"/>
                <a:cs typeface="Times New Roman" panose="02020603050405020304" pitchFamily="18" charset="0"/>
              </a:rPr>
              <a:t>请同学们根据今天的学习内容，完成课后作业</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页面</a:t>
            </a:r>
            <a:r>
              <a:rPr lang="zh-CN" altLang="zh-CN" sz="1200" kern="1200" dirty="0">
                <a:solidFill>
                  <a:schemeClr val="tx1"/>
                </a:solidFill>
                <a:effectLst/>
                <a:latin typeface="+mn-lt"/>
                <a:ea typeface="+mn-ea"/>
                <a:cs typeface="+mn-cs"/>
              </a:rPr>
              <a:t>统一为</a:t>
            </a:r>
            <a:r>
              <a:rPr lang="en-US" altLang="zh-CN" sz="1200" kern="1200" dirty="0">
                <a:solidFill>
                  <a:schemeClr val="tx1"/>
                </a:solidFill>
                <a:effectLst/>
                <a:latin typeface="+mn-lt"/>
                <a:ea typeface="+mn-ea"/>
                <a:cs typeface="+mn-cs"/>
              </a:rPr>
              <a:t>16:9</a:t>
            </a:r>
            <a:r>
              <a:rPr lang="zh-CN" altLang="zh-CN" sz="1200" kern="1200" dirty="0">
                <a:solidFill>
                  <a:schemeClr val="tx1"/>
                </a:solidFill>
                <a:effectLst/>
                <a:latin typeface="+mn-lt"/>
                <a:ea typeface="+mn-ea"/>
                <a:cs typeface="+mn-cs"/>
              </a:rPr>
              <a:t>宽幅画面比例尺寸；</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统一格式为</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PPTX</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zh-CN" altLang="en-US" dirty="0"/>
              <a:t>中文：</a:t>
            </a:r>
            <a:endParaRPr lang="en-US" altLang="zh-CN" sz="1200" kern="1200" dirty="0">
              <a:solidFill>
                <a:schemeClr val="tx1"/>
              </a:solidFill>
              <a:effectLst/>
              <a:latin typeface="+mn-lt"/>
              <a:ea typeface="+mn-ea"/>
              <a:cs typeface="+mn-cs"/>
            </a:endParaRPr>
          </a:p>
          <a:p>
            <a:r>
              <a:rPr lang="en-US" altLang="zh-CN" dirty="0"/>
              <a:t>1. </a:t>
            </a:r>
            <a:r>
              <a:rPr lang="zh-CN" altLang="en-US" dirty="0"/>
              <a:t>课名：微软雅黑</a:t>
            </a:r>
            <a:r>
              <a:rPr lang="en-US" altLang="zh-CN" dirty="0"/>
              <a:t>48</a:t>
            </a:r>
            <a:r>
              <a:rPr lang="zh-CN" altLang="en-US" dirty="0"/>
              <a:t>号字；</a:t>
            </a:r>
            <a:endParaRPr lang="en-US" altLang="zh-CN" dirty="0"/>
          </a:p>
          <a:p>
            <a:r>
              <a:rPr lang="en-US" altLang="zh-CN" dirty="0"/>
              <a:t>2.</a:t>
            </a:r>
            <a:r>
              <a:rPr lang="zh-CN" altLang="en-US" sz="1200" b="0" dirty="0"/>
              <a:t>（第一课时）</a:t>
            </a:r>
            <a:r>
              <a:rPr lang="zh-CN" altLang="en-US" dirty="0"/>
              <a:t>：微软雅黑</a:t>
            </a:r>
            <a:r>
              <a:rPr lang="en-US" altLang="zh-CN" dirty="0"/>
              <a:t>32</a:t>
            </a:r>
            <a:r>
              <a:rPr lang="zh-CN" altLang="en-US" dirty="0"/>
              <a:t>号字；</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3.</a:t>
            </a:r>
            <a:r>
              <a:rPr lang="zh-CN" altLang="en-US" dirty="0"/>
              <a:t>学校名称：请填写全称；</a:t>
            </a:r>
            <a:endParaRPr lang="en-US" altLang="zh-CN" b="1" dirty="0"/>
          </a:p>
          <a:p>
            <a:r>
              <a:rPr lang="en-US" altLang="zh-CN" dirty="0"/>
              <a:t>4.</a:t>
            </a:r>
            <a:r>
              <a:rPr lang="zh-CN" altLang="en-US" dirty="0"/>
              <a:t>学科、年级、主讲人、学校：华文楷体</a:t>
            </a:r>
            <a:r>
              <a:rPr lang="en-US" altLang="zh-CN" dirty="0"/>
              <a:t>28</a:t>
            </a:r>
            <a:r>
              <a:rPr lang="zh-CN" altLang="en-US" dirty="0"/>
              <a:t>号字（具体根据文字量可适当调整）。</a:t>
            </a:r>
            <a:endParaRPr lang="en-US" altLang="zh-CN" dirty="0"/>
          </a:p>
          <a:p>
            <a:endParaRPr lang="en-US" altLang="zh-CN" dirty="0"/>
          </a:p>
          <a:p>
            <a:r>
              <a:rPr lang="zh-CN" altLang="en-US" dirty="0"/>
              <a:t>英文</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1.</a:t>
            </a:r>
            <a:r>
              <a:rPr lang="zh-CN" altLang="en-US" dirty="0"/>
              <a:t>课名：字体以</a:t>
            </a:r>
            <a:r>
              <a:rPr lang="en-US" altLang="zh-CN" dirty="0"/>
              <a:t>Times New Roman</a:t>
            </a:r>
            <a:r>
              <a:rPr lang="zh-CN" altLang="en-US" dirty="0"/>
              <a:t>为主，字号一般使用</a:t>
            </a:r>
            <a:r>
              <a:rPr lang="en-US" altLang="zh-CN" dirty="0"/>
              <a:t>32—36</a:t>
            </a:r>
            <a:r>
              <a:rPr lang="zh-CN" altLang="en-US" dirty="0"/>
              <a:t>号，特别强调可以用</a:t>
            </a:r>
            <a:r>
              <a:rPr lang="en-US" altLang="zh-CN" dirty="0"/>
              <a:t>40</a:t>
            </a:r>
            <a:r>
              <a:rPr lang="zh-CN" altLang="en-US" dirty="0"/>
              <a:t>号；</a:t>
            </a:r>
            <a:endParaRPr lang="en-US" altLang="zh-CN" dirty="0"/>
          </a:p>
          <a:p>
            <a:r>
              <a:rPr lang="en-US" altLang="zh-CN" dirty="0"/>
              <a:t>2.</a:t>
            </a:r>
            <a:r>
              <a:rPr lang="zh-CN" altLang="en-US" dirty="0"/>
              <a:t>（</a:t>
            </a:r>
            <a:r>
              <a:rPr lang="en-US" altLang="zh-CN" dirty="0"/>
              <a:t>Period</a:t>
            </a:r>
            <a:r>
              <a:rPr lang="en-US" altLang="zh-CN" baseline="0" dirty="0"/>
              <a:t> 1</a:t>
            </a:r>
            <a:r>
              <a:rPr lang="zh-CN" altLang="en-US" dirty="0"/>
              <a:t>）：字体使用</a:t>
            </a:r>
            <a:r>
              <a:rPr lang="en-US" altLang="zh-CN" dirty="0"/>
              <a:t>Arial</a:t>
            </a:r>
            <a:r>
              <a:rPr lang="zh-CN" altLang="en-US" dirty="0"/>
              <a:t>，字号为</a:t>
            </a:r>
            <a:r>
              <a:rPr lang="en-US" altLang="zh-CN" dirty="0"/>
              <a:t>28</a:t>
            </a:r>
            <a:r>
              <a:rPr lang="zh-CN" altLang="en-US" dirty="0"/>
              <a:t>；</a:t>
            </a:r>
            <a:endParaRPr lang="en-US" altLang="zh-CN" dirty="0"/>
          </a:p>
          <a:p>
            <a:r>
              <a:rPr lang="en-US" altLang="zh-CN" dirty="0"/>
              <a:t>3.</a:t>
            </a:r>
            <a:r>
              <a:rPr lang="zh-CN" altLang="en-US" dirty="0"/>
              <a:t>正文一般用</a:t>
            </a:r>
            <a:r>
              <a:rPr lang="en-US" altLang="zh-CN" dirty="0"/>
              <a:t>24—28</a:t>
            </a:r>
            <a:r>
              <a:rPr lang="zh-CN" altLang="en-US" dirty="0"/>
              <a:t>号，特别强调可用</a:t>
            </a:r>
            <a:r>
              <a:rPr lang="en-US" altLang="zh-CN" dirty="0"/>
              <a:t>32</a:t>
            </a:r>
            <a:r>
              <a:rPr lang="zh-CN" altLang="en-US" dirty="0"/>
              <a:t>号。</a:t>
            </a:r>
            <a:endParaRPr lang="en-US" altLang="zh-CN" dirty="0"/>
          </a:p>
          <a:p>
            <a:endParaRPr lang="en-US" altLang="zh-CN" dirty="0"/>
          </a:p>
          <a:p>
            <a:r>
              <a:rPr lang="zh-CN" altLang="zh-CN" sz="1200" kern="1200" dirty="0">
                <a:solidFill>
                  <a:schemeClr val="tx1"/>
                </a:solidFill>
                <a:effectLst/>
                <a:latin typeface="+mn-lt"/>
                <a:ea typeface="+mn-ea"/>
                <a:cs typeface="+mn-cs"/>
              </a:rPr>
              <a:t>注意标点的规范（例如：中文省略号</a:t>
            </a:r>
            <a:r>
              <a:rPr lang="zh-CN" altLang="en-US" sz="1200" kern="1200" dirty="0">
                <a:solidFill>
                  <a:schemeClr val="tx1"/>
                </a:solidFill>
                <a:effectLst/>
                <a:latin typeface="+mn-lt"/>
                <a:ea typeface="+mn-ea"/>
                <a:cs typeface="+mn-cs"/>
              </a:rPr>
              <a:t>为</a:t>
            </a:r>
            <a:r>
              <a:rPr lang="zh-CN" altLang="zh-CN" sz="1200" kern="1200" dirty="0">
                <a:solidFill>
                  <a:schemeClr val="tx1"/>
                </a:solidFill>
                <a:effectLst/>
                <a:latin typeface="+mn-lt"/>
                <a:ea typeface="+mn-ea"/>
                <a:cs typeface="+mn-cs"/>
              </a:rPr>
              <a:t>……，可用</a:t>
            </a:r>
            <a:r>
              <a:rPr lang="en-US" altLang="zh-CN" sz="1200" kern="1200" dirty="0">
                <a:solidFill>
                  <a:schemeClr val="tx1"/>
                </a:solidFill>
                <a:effectLst/>
                <a:latin typeface="+mn-lt"/>
                <a:ea typeface="+mn-ea"/>
                <a:cs typeface="+mn-cs"/>
              </a:rPr>
              <a:t>Shift+</a:t>
            </a:r>
            <a:r>
              <a:rPr lang="zh-CN" altLang="zh-CN" sz="1200" kern="1200" dirty="0">
                <a:solidFill>
                  <a:schemeClr val="tx1"/>
                </a:solidFill>
                <a:effectLst/>
                <a:latin typeface="+mn-lt"/>
                <a:ea typeface="+mn-ea"/>
                <a:cs typeface="+mn-cs"/>
              </a:rPr>
              <a:t>数字键</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打出中文省略号，英文省略号</a:t>
            </a:r>
            <a:r>
              <a:rPr lang="zh-CN" altLang="en-US" sz="1200" kern="1200" dirty="0">
                <a:solidFill>
                  <a:schemeClr val="tx1"/>
                </a:solidFill>
                <a:effectLst/>
                <a:latin typeface="+mn-lt"/>
                <a:ea typeface="+mn-ea"/>
                <a:cs typeface="+mn-cs"/>
              </a:rPr>
              <a:t>为</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t>2025/8/27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dirty="0"/>
          </a:p>
        </p:txBody>
      </p:sp>
      <p:sp>
        <p:nvSpPr>
          <p:cNvPr id="10" name="标题 1"/>
          <p:cNvSpPr txBox="1"/>
          <p:nvPr userDrawn="1"/>
        </p:nvSpPr>
        <p:spPr>
          <a:xfrm>
            <a:off x="1162578"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200" dirty="0">
                <a:solidFill>
                  <a:schemeClr val="bg1"/>
                </a:solidFill>
              </a:rPr>
              <a:t>国家中小学课程资源</a:t>
            </a:r>
          </a:p>
        </p:txBody>
      </p:sp>
      <p:pic>
        <p:nvPicPr>
          <p:cNvPr id="7" name="图片 6"/>
          <p:cNvPicPr>
            <a:picLocks noChangeAspect="1"/>
          </p:cNvPicPr>
          <p:nvPr userDrawn="1"/>
        </p:nvPicPr>
        <p:blipFill>
          <a:blip r:embed="rId2"/>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
        <p:nvSpPr>
          <p:cNvPr id="2" name="矩形 1"/>
          <p:cNvSpPr/>
          <p:nvPr userDrawn="1"/>
        </p:nvSpPr>
        <p:spPr>
          <a:xfrm>
            <a:off x="9017000" y="159615"/>
            <a:ext cx="2932931"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微软雅黑" panose="020B0503020204020204" pitchFamily="34" charset="-122"/>
                <a:ea typeface="微软雅黑" panose="020B0503020204020204" pitchFamily="34" charset="-122"/>
              </a:rPr>
              <a:t>国家中小学课程资源</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仅标题">
    <p:spTree>
      <p:nvGrpSpPr>
        <p:cNvPr id="1" name=""/>
        <p:cNvGrpSpPr/>
        <p:nvPr/>
      </p:nvGrpSpPr>
      <p:grpSpPr>
        <a:xfrm>
          <a:off x="0" y="0"/>
          <a:ext cx="0" cy="0"/>
          <a:chOff x="0" y="0"/>
          <a:chExt cx="0" cy="0"/>
        </a:xfrm>
      </p:grpSpPr>
      <p:sp>
        <p:nvSpPr>
          <p:cNvPr id="2" name="矩形 1"/>
          <p:cNvSpPr/>
          <p:nvPr userDrawn="1"/>
        </p:nvSpPr>
        <p:spPr>
          <a:xfrm>
            <a:off x="9017000" y="159615"/>
            <a:ext cx="2932931"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微软雅黑" panose="020B0503020204020204" pitchFamily="34" charset="-122"/>
                <a:ea typeface="微软雅黑" panose="020B0503020204020204" pitchFamily="34" charset="-122"/>
              </a:rPr>
              <a:t>国家中小学课程资源</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t>2025/8/27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4.xml"/><Relationship Id="rId16" Type="http://schemas.openxmlformats.org/officeDocument/2006/relationships/image" Target="../media/image18.png"/><Relationship Id="rId20"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3.png"/><Relationship Id="rId5" Type="http://schemas.openxmlformats.org/officeDocument/2006/relationships/image" Target="../media/image8.wmf"/><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oleObject" Target="../embeddings/oleObject2.bin"/><Relationship Id="rId9" Type="http://schemas.openxmlformats.org/officeDocument/2006/relationships/image" Target="../media/image11.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oleObject" Target="../embeddings/oleObject3.bin"/><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1.xml"/><Relationship Id="rId16"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image" Target="../media/image38.wmf"/><Relationship Id="rId9" Type="http://schemas.openxmlformats.org/officeDocument/2006/relationships/image" Target="../media/image43.pn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jpe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5.png"/><Relationship Id="rId3" Type="http://schemas.openxmlformats.org/officeDocument/2006/relationships/oleObject" Target="../embeddings/oleObject4.bin"/><Relationship Id="rId21" Type="http://schemas.openxmlformats.org/officeDocument/2006/relationships/image" Target="../media/image6.jpe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4.png"/><Relationship Id="rId2" Type="http://schemas.openxmlformats.org/officeDocument/2006/relationships/notesSlide" Target="../notesSlides/notesSlide13.xml"/><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62.png"/><Relationship Id="rId10" Type="http://schemas.openxmlformats.org/officeDocument/2006/relationships/image" Target="../media/image54.png"/><Relationship Id="rId19" Type="http://schemas.openxmlformats.org/officeDocument/2006/relationships/image" Target="../media/image66.png"/><Relationship Id="rId4" Type="http://schemas.openxmlformats.org/officeDocument/2006/relationships/image" Target="../media/image61.emf"/><Relationship Id="rId9" Type="http://schemas.openxmlformats.org/officeDocument/2006/relationships/image" Target="../media/image53.png"/><Relationship Id="rId1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wmf"/></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55EE1A9-F373-CBAF-5EE1-FDD4DC63FE03}"/>
              </a:ext>
            </a:extLst>
          </p:cNvPr>
          <p:cNvSpPr txBox="1"/>
          <p:nvPr/>
        </p:nvSpPr>
        <p:spPr>
          <a:xfrm>
            <a:off x="4071635" y="703749"/>
            <a:ext cx="7804121" cy="1015663"/>
          </a:xfrm>
          <a:prstGeom prst="rect">
            <a:avLst/>
          </a:prstGeom>
          <a:noFill/>
        </p:spPr>
        <p:txBody>
          <a:bodyPr wrap="square" rtlCol="0">
            <a:spAutoFit/>
          </a:bodyPr>
          <a:lstStyle/>
          <a:p>
            <a:r>
              <a:rPr lang="zh-CN" altLang="en-US" sz="6000" dirty="0">
                <a:solidFill>
                  <a:srgbClr val="7A7A7A"/>
                </a:solidFill>
                <a:cs typeface="+mn-ea"/>
                <a:sym typeface="+mn-lt"/>
              </a:rPr>
              <a:t>毕业论文答辩</a:t>
            </a:r>
            <a:r>
              <a:rPr lang="en-US" altLang="zh-CN" sz="6000" dirty="0">
                <a:solidFill>
                  <a:srgbClr val="7A7A7A"/>
                </a:solidFill>
                <a:cs typeface="+mn-ea"/>
                <a:sym typeface="+mn-lt"/>
              </a:rPr>
              <a:t>PPT</a:t>
            </a:r>
            <a:r>
              <a:rPr lang="zh-CN" altLang="en-US" sz="6000" dirty="0">
                <a:solidFill>
                  <a:srgbClr val="7A7A7A"/>
                </a:solidFill>
                <a:cs typeface="+mn-ea"/>
                <a:sym typeface="+mn-lt"/>
              </a:rPr>
              <a:t>模板</a:t>
            </a:r>
          </a:p>
        </p:txBody>
      </p:sp>
      <p:sp>
        <p:nvSpPr>
          <p:cNvPr id="4" name="矩形 3">
            <a:extLst>
              <a:ext uri="{FF2B5EF4-FFF2-40B4-BE49-F238E27FC236}">
                <a16:creationId xmlns:a16="http://schemas.microsoft.com/office/drawing/2014/main" id="{EB681206-77BB-C196-276D-339EAF605226}"/>
              </a:ext>
            </a:extLst>
          </p:cNvPr>
          <p:cNvSpPr/>
          <p:nvPr/>
        </p:nvSpPr>
        <p:spPr>
          <a:xfrm>
            <a:off x="0" y="0"/>
            <a:ext cx="12192000" cy="2142699"/>
          </a:xfrm>
          <a:prstGeom prst="rect">
            <a:avLst/>
          </a:prstGeom>
          <a:solidFill>
            <a:schemeClr val="accent6">
              <a:lumMod val="5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endParaRPr lang="zh-CN" altLang="en-US">
              <a:cs typeface="+mn-ea"/>
              <a:sym typeface="+mn-lt"/>
            </a:endParaRPr>
          </a:p>
        </p:txBody>
      </p:sp>
      <p:sp>
        <p:nvSpPr>
          <p:cNvPr id="5" name="矩形 4">
            <a:extLst>
              <a:ext uri="{FF2B5EF4-FFF2-40B4-BE49-F238E27FC236}">
                <a16:creationId xmlns:a16="http://schemas.microsoft.com/office/drawing/2014/main" id="{0C7D03F0-CA09-7BBA-A504-F40AADD98B08}"/>
              </a:ext>
            </a:extLst>
          </p:cNvPr>
          <p:cNvSpPr/>
          <p:nvPr/>
        </p:nvSpPr>
        <p:spPr>
          <a:xfrm>
            <a:off x="0" y="4728949"/>
            <a:ext cx="12192000" cy="213361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39">
            <a:extLst>
              <a:ext uri="{FF2B5EF4-FFF2-40B4-BE49-F238E27FC236}">
                <a16:creationId xmlns:a16="http://schemas.microsoft.com/office/drawing/2014/main" id="{4CF32D40-2CC1-45B4-CEE0-A1DDB6658BD8}"/>
              </a:ext>
            </a:extLst>
          </p:cNvPr>
          <p:cNvSpPr txBox="1"/>
          <p:nvPr/>
        </p:nvSpPr>
        <p:spPr bwMode="auto">
          <a:xfrm>
            <a:off x="4542969" y="5251871"/>
            <a:ext cx="309880" cy="460375"/>
          </a:xfrm>
          <a:prstGeom prst="rect">
            <a:avLst/>
          </a:prstGeom>
          <a:noFill/>
        </p:spPr>
        <p:txBody>
          <a:bodyPr wrap="none">
            <a:spAutoFit/>
          </a:bodyPr>
          <a:lstStyle/>
          <a:p>
            <a:pPr>
              <a:defRPr/>
            </a:pPr>
            <a:endParaRPr lang="zh-CN" altLang="en-US" sz="2400" b="1" dirty="0">
              <a:solidFill>
                <a:schemeClr val="bg1"/>
              </a:solidFill>
              <a:cs typeface="+mn-ea"/>
              <a:sym typeface="+mn-lt"/>
            </a:endParaRPr>
          </a:p>
        </p:txBody>
      </p:sp>
      <p:sp>
        <p:nvSpPr>
          <p:cNvPr id="8" name="文本框 7">
            <a:extLst>
              <a:ext uri="{FF2B5EF4-FFF2-40B4-BE49-F238E27FC236}">
                <a16:creationId xmlns:a16="http://schemas.microsoft.com/office/drawing/2014/main" id="{687790B1-23D9-3D19-D172-7C533ADCCDEF}"/>
              </a:ext>
            </a:extLst>
          </p:cNvPr>
          <p:cNvSpPr txBox="1"/>
          <p:nvPr/>
        </p:nvSpPr>
        <p:spPr>
          <a:xfrm>
            <a:off x="1645284" y="622667"/>
            <a:ext cx="9362440" cy="846386"/>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ctr">
              <a:lnSpc>
                <a:spcPct val="150000"/>
              </a:lnSpc>
            </a:pPr>
            <a:r>
              <a:rPr lang="zh-CN" altLang="en-US" kern="50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海口市第一中学</a:t>
            </a:r>
          </a:p>
        </p:txBody>
      </p:sp>
      <p:pic>
        <p:nvPicPr>
          <p:cNvPr id="9" name="图片 8">
            <a:extLst>
              <a:ext uri="{FF2B5EF4-FFF2-40B4-BE49-F238E27FC236}">
                <a16:creationId xmlns:a16="http://schemas.microsoft.com/office/drawing/2014/main" id="{6AD5BBFD-FE96-B0FD-D380-8CC2B6681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877" y="277092"/>
            <a:ext cx="1588514" cy="1588514"/>
          </a:xfrm>
          <a:prstGeom prst="flowChartConnector">
            <a:avLst/>
          </a:prstGeom>
        </p:spPr>
      </p:pic>
      <p:grpSp>
        <p:nvGrpSpPr>
          <p:cNvPr id="10" name="组合 9">
            <a:extLst>
              <a:ext uri="{FF2B5EF4-FFF2-40B4-BE49-F238E27FC236}">
                <a16:creationId xmlns:a16="http://schemas.microsoft.com/office/drawing/2014/main" id="{2BFE278C-7C9A-14B6-1664-99E0CE0929FB}"/>
              </a:ext>
            </a:extLst>
          </p:cNvPr>
          <p:cNvGrpSpPr/>
          <p:nvPr/>
        </p:nvGrpSpPr>
        <p:grpSpPr>
          <a:xfrm>
            <a:off x="1873055" y="5154116"/>
            <a:ext cx="3820795" cy="1082348"/>
            <a:chOff x="548466" y="4631957"/>
            <a:chExt cx="3820795" cy="1082348"/>
          </a:xfrm>
        </p:grpSpPr>
        <p:sp>
          <p:nvSpPr>
            <p:cNvPr id="11" name="TextBox 39">
              <a:extLst>
                <a:ext uri="{FF2B5EF4-FFF2-40B4-BE49-F238E27FC236}">
                  <a16:creationId xmlns:a16="http://schemas.microsoft.com/office/drawing/2014/main" id="{3DA07F7B-270A-9C2C-E7C2-30A33E26FFFA}"/>
                </a:ext>
              </a:extLst>
            </p:cNvPr>
            <p:cNvSpPr txBox="1"/>
            <p:nvPr/>
          </p:nvSpPr>
          <p:spPr bwMode="auto">
            <a:xfrm>
              <a:off x="3218380" y="4729712"/>
              <a:ext cx="309880" cy="460375"/>
            </a:xfrm>
            <a:prstGeom prst="rect">
              <a:avLst/>
            </a:prstGeom>
            <a:noFill/>
          </p:spPr>
          <p:txBody>
            <a:bodyPr wrap="none">
              <a:spAutoFit/>
            </a:bodyPr>
            <a:lstStyle/>
            <a:p>
              <a:pPr>
                <a:defRPr/>
              </a:pPr>
              <a:endParaRPr lang="zh-CN" altLang="en-US" sz="2400" b="1" dirty="0">
                <a:solidFill>
                  <a:schemeClr val="bg1"/>
                </a:solidFill>
                <a:cs typeface="+mn-ea"/>
                <a:sym typeface="+mn-lt"/>
              </a:endParaRPr>
            </a:p>
          </p:txBody>
        </p:sp>
        <p:sp>
          <p:nvSpPr>
            <p:cNvPr id="12" name="TextBox 40">
              <a:extLst>
                <a:ext uri="{FF2B5EF4-FFF2-40B4-BE49-F238E27FC236}">
                  <a16:creationId xmlns:a16="http://schemas.microsoft.com/office/drawing/2014/main" id="{9B7A1A74-A1D9-B0BC-0CE3-C8CA4939048B}"/>
                </a:ext>
              </a:extLst>
            </p:cNvPr>
            <p:cNvSpPr txBox="1"/>
            <p:nvPr/>
          </p:nvSpPr>
          <p:spPr bwMode="auto">
            <a:xfrm>
              <a:off x="548466" y="4631957"/>
              <a:ext cx="3820795" cy="1082348"/>
            </a:xfrm>
            <a:prstGeom prst="rect">
              <a:avLst/>
            </a:prstGeom>
            <a:noFill/>
          </p:spPr>
          <p:txBody>
            <a:bodyPr wrap="square">
              <a:spAutoFit/>
            </a:bodyPr>
            <a:lstStyle/>
            <a:p>
              <a:pPr algn="l">
                <a:spcBef>
                  <a:spcPts val="1000"/>
                </a:spcBef>
                <a:buClrTx/>
                <a:buSzTx/>
                <a:buNone/>
              </a:pPr>
              <a:r>
                <a:rPr lang="zh-CN" altLang="en-US" sz="2800" b="1" dirty="0">
                  <a:solidFill>
                    <a:schemeClr val="bg1"/>
                  </a:solidFill>
                  <a:latin typeface="华文楷体" panose="02010600040101010101" pitchFamily="2" charset="-122"/>
                  <a:ea typeface="华文楷体" panose="02010600040101010101" pitchFamily="2" charset="-122"/>
                  <a:sym typeface="+mn-lt"/>
                </a:rPr>
                <a:t>年</a:t>
              </a:r>
              <a:r>
                <a:rPr lang="en-US" altLang="zh-CN" sz="2800" b="1" dirty="0">
                  <a:solidFill>
                    <a:schemeClr val="bg1"/>
                  </a:solidFill>
                  <a:latin typeface="华文楷体" panose="02010600040101010101" pitchFamily="2" charset="-122"/>
                  <a:ea typeface="华文楷体" panose="02010600040101010101" pitchFamily="2" charset="-122"/>
                  <a:sym typeface="+mn-lt"/>
                </a:rPr>
                <a:t>    </a:t>
              </a:r>
              <a:r>
                <a:rPr lang="zh-CN" altLang="en-US" sz="2800" b="1" dirty="0">
                  <a:solidFill>
                    <a:schemeClr val="bg1"/>
                  </a:solidFill>
                  <a:latin typeface="华文楷体" panose="02010600040101010101" pitchFamily="2" charset="-122"/>
                  <a:ea typeface="华文楷体" panose="02010600040101010101" pitchFamily="2" charset="-122"/>
                  <a:sym typeface="+mn-lt"/>
                </a:rPr>
                <a:t>级：七年级</a:t>
              </a:r>
            </a:p>
            <a:p>
              <a:pPr algn="l">
                <a:spcBef>
                  <a:spcPts val="1000"/>
                </a:spcBef>
                <a:buClrTx/>
                <a:buSzTx/>
                <a:buNone/>
              </a:pPr>
              <a:r>
                <a:rPr lang="zh-CN" altLang="en-US" sz="2800" b="1" dirty="0">
                  <a:solidFill>
                    <a:schemeClr val="bg1"/>
                  </a:solidFill>
                  <a:latin typeface="华文楷体" panose="02010600040101010101" pitchFamily="2" charset="-122"/>
                  <a:ea typeface="华文楷体" panose="02010600040101010101" pitchFamily="2" charset="-122"/>
                  <a:sym typeface="+mn-lt"/>
                </a:rPr>
                <a:t>主讲人：黄冰冰</a:t>
              </a:r>
            </a:p>
          </p:txBody>
        </p:sp>
      </p:grpSp>
      <p:sp>
        <p:nvSpPr>
          <p:cNvPr id="13" name="TextBox 40">
            <a:extLst>
              <a:ext uri="{FF2B5EF4-FFF2-40B4-BE49-F238E27FC236}">
                <a16:creationId xmlns:a16="http://schemas.microsoft.com/office/drawing/2014/main" id="{A6F240B5-36AC-DC3B-CF78-C3D0E6E6B177}"/>
              </a:ext>
            </a:extLst>
          </p:cNvPr>
          <p:cNvSpPr txBox="1"/>
          <p:nvPr/>
        </p:nvSpPr>
        <p:spPr bwMode="auto">
          <a:xfrm>
            <a:off x="6345529" y="5154116"/>
            <a:ext cx="4692585" cy="1082348"/>
          </a:xfrm>
          <a:prstGeom prst="rect">
            <a:avLst/>
          </a:prstGeom>
          <a:noFill/>
        </p:spPr>
        <p:txBody>
          <a:bodyPr wrap="square">
            <a:spAutoFit/>
          </a:bodyPr>
          <a:lstStyle/>
          <a:p>
            <a:pPr algn="l">
              <a:spcBef>
                <a:spcPts val="1000"/>
              </a:spcBef>
              <a:buClrTx/>
              <a:buSzTx/>
              <a:buNone/>
            </a:pPr>
            <a:r>
              <a:rPr lang="zh-CN" altLang="en-US" sz="2800" b="1" dirty="0">
                <a:solidFill>
                  <a:schemeClr val="bg1"/>
                </a:solidFill>
                <a:latin typeface="华文楷体" panose="02010600040101010101" pitchFamily="2" charset="-122"/>
                <a:ea typeface="华文楷体" panose="02010600040101010101" pitchFamily="2" charset="-122"/>
                <a:sym typeface="+mn-lt"/>
              </a:rPr>
              <a:t>学</a:t>
            </a:r>
            <a:r>
              <a:rPr lang="en-US" altLang="zh-CN" sz="2800" b="1" dirty="0">
                <a:solidFill>
                  <a:schemeClr val="bg1"/>
                </a:solidFill>
                <a:latin typeface="华文楷体" panose="02010600040101010101" pitchFamily="2" charset="-122"/>
                <a:ea typeface="华文楷体" panose="02010600040101010101" pitchFamily="2" charset="-122"/>
                <a:sym typeface="+mn-lt"/>
              </a:rPr>
              <a:t>    </a:t>
            </a:r>
            <a:r>
              <a:rPr lang="zh-CN" altLang="en-US" sz="2800" b="1" dirty="0">
                <a:solidFill>
                  <a:schemeClr val="bg1"/>
                </a:solidFill>
                <a:latin typeface="华文楷体" panose="02010600040101010101" pitchFamily="2" charset="-122"/>
                <a:ea typeface="华文楷体" panose="02010600040101010101" pitchFamily="2" charset="-122"/>
                <a:sym typeface="+mn-lt"/>
              </a:rPr>
              <a:t>科：数学</a:t>
            </a:r>
          </a:p>
          <a:p>
            <a:pPr algn="l">
              <a:spcBef>
                <a:spcPts val="1000"/>
              </a:spcBef>
              <a:buClrTx/>
              <a:buSzTx/>
              <a:buNone/>
            </a:pPr>
            <a:r>
              <a:rPr lang="zh-CN" altLang="en-US" sz="2800" b="1" dirty="0">
                <a:solidFill>
                  <a:schemeClr val="bg1"/>
                </a:solidFill>
                <a:latin typeface="华文楷体" panose="02010600040101010101" pitchFamily="2" charset="-122"/>
                <a:ea typeface="华文楷体" panose="02010600040101010101" pitchFamily="2" charset="-122"/>
                <a:sym typeface="+mn-lt"/>
              </a:rPr>
              <a:t>学    校：海口市第一中学</a:t>
            </a:r>
          </a:p>
        </p:txBody>
      </p:sp>
      <p:sp>
        <p:nvSpPr>
          <p:cNvPr id="14" name="标题 1">
            <a:extLst>
              <a:ext uri="{FF2B5EF4-FFF2-40B4-BE49-F238E27FC236}">
                <a16:creationId xmlns:a16="http://schemas.microsoft.com/office/drawing/2014/main" id="{ACFD2873-4778-AC99-A900-A002630E2202}"/>
              </a:ext>
            </a:extLst>
          </p:cNvPr>
          <p:cNvSpPr txBox="1">
            <a:spLocks/>
          </p:cNvSpPr>
          <p:nvPr/>
        </p:nvSpPr>
        <p:spPr>
          <a:xfrm>
            <a:off x="851692" y="2932586"/>
            <a:ext cx="10488615" cy="1006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b="1">
                <a:latin typeface="微软雅黑" panose="020B0503020204020204" pitchFamily="34" charset="-122"/>
                <a:ea typeface="微软雅黑" panose="020B0503020204020204" pitchFamily="34" charset="-122"/>
              </a:rPr>
              <a:t>*6.3 </a:t>
            </a:r>
            <a:r>
              <a:rPr lang="zh-CN" altLang="en-US" sz="4800" b="1">
                <a:latin typeface="微软雅黑" panose="020B0503020204020204" pitchFamily="34" charset="-122"/>
                <a:ea typeface="微软雅黑" panose="020B0503020204020204" pitchFamily="34" charset="-122"/>
              </a:rPr>
              <a:t>三元一次方程组及其解法</a:t>
            </a:r>
            <a:r>
              <a:rPr lang="zh-CN" altLang="en-US" sz="3200" b="1">
                <a:latin typeface="微软雅黑" panose="020B0503020204020204" pitchFamily="34" charset="-122"/>
                <a:ea typeface="微软雅黑" panose="020B0503020204020204" pitchFamily="34" charset="-122"/>
              </a:rPr>
              <a:t>（第二课时）</a:t>
            </a: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760871" y="1868610"/>
            <a:ext cx="7652244" cy="461665"/>
          </a:xfrm>
          <a:prstGeom prst="rect">
            <a:avLst/>
          </a:prstGeom>
          <a:noFill/>
        </p:spPr>
        <p:txBody>
          <a:bodyPr wrap="square" rtlCol="0">
            <a:spAutoFit/>
          </a:bodyPr>
          <a:lstStyle/>
          <a:p>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问题</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1</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代入消元法解三元一次方程组的基本思路？</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旧知回顾</a:t>
            </a:r>
          </a:p>
        </p:txBody>
      </p:sp>
      <p:sp>
        <p:nvSpPr>
          <p:cNvPr id="3" name="矩形: 圆角 2"/>
          <p:cNvSpPr/>
          <p:nvPr/>
        </p:nvSpPr>
        <p:spPr>
          <a:xfrm>
            <a:off x="1483421" y="2517127"/>
            <a:ext cx="1475509" cy="852055"/>
          </a:xfrm>
          <a:prstGeom prst="roundRect">
            <a:avLst/>
          </a:prstGeom>
          <a:solidFill>
            <a:schemeClr val="accent6">
              <a:lumMod val="60000"/>
              <a:lumOff val="40000"/>
            </a:schemeClr>
          </a:solidFill>
          <a:ln>
            <a:solidFill>
              <a:schemeClr val="accent6">
                <a:lumMod val="60000"/>
                <a:lumOff val="40000"/>
              </a:schemeClr>
            </a:solidFill>
          </a:ln>
          <a:effectLst>
            <a:glow rad="1016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83420" y="2538185"/>
            <a:ext cx="1454731" cy="830997"/>
          </a:xfrm>
          <a:prstGeom prst="rect">
            <a:avLst/>
          </a:prstGeom>
          <a:noFill/>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三元一次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方程组</a:t>
            </a:r>
          </a:p>
        </p:txBody>
      </p:sp>
      <p:sp>
        <p:nvSpPr>
          <p:cNvPr id="11" name="箭头: 右 10"/>
          <p:cNvSpPr/>
          <p:nvPr/>
        </p:nvSpPr>
        <p:spPr>
          <a:xfrm>
            <a:off x="3079171" y="2875620"/>
            <a:ext cx="1376051" cy="192647"/>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990100" y="2455518"/>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代入消元</a:t>
            </a:r>
          </a:p>
        </p:txBody>
      </p:sp>
      <p:sp>
        <p:nvSpPr>
          <p:cNvPr id="22" name="矩形: 圆角 21"/>
          <p:cNvSpPr/>
          <p:nvPr/>
        </p:nvSpPr>
        <p:spPr>
          <a:xfrm>
            <a:off x="4544294" y="2517127"/>
            <a:ext cx="1475509" cy="852055"/>
          </a:xfrm>
          <a:prstGeom prst="roundRect">
            <a:avLst/>
          </a:prstGeom>
          <a:solidFill>
            <a:schemeClr val="accent6">
              <a:lumMod val="60000"/>
              <a:lumOff val="40000"/>
            </a:schemeClr>
          </a:solidFill>
          <a:ln>
            <a:solidFill>
              <a:schemeClr val="accent6">
                <a:lumMod val="60000"/>
                <a:lumOff val="40000"/>
              </a:schemeClr>
            </a:solidFill>
          </a:ln>
          <a:effectLst>
            <a:glow rad="1016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565072" y="2538184"/>
            <a:ext cx="1454731" cy="830997"/>
          </a:xfrm>
          <a:prstGeom prst="rect">
            <a:avLst/>
          </a:prstGeom>
          <a:noFill/>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二元一次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方程组</a:t>
            </a:r>
          </a:p>
        </p:txBody>
      </p:sp>
      <p:sp>
        <p:nvSpPr>
          <p:cNvPr id="24" name="箭头: 右 23"/>
          <p:cNvSpPr/>
          <p:nvPr/>
        </p:nvSpPr>
        <p:spPr>
          <a:xfrm>
            <a:off x="6140044" y="2875620"/>
            <a:ext cx="1376051" cy="192647"/>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6050973" y="2455518"/>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代入消元</a:t>
            </a:r>
          </a:p>
        </p:txBody>
      </p:sp>
      <p:sp>
        <p:nvSpPr>
          <p:cNvPr id="30" name="矩形: 圆角 29"/>
          <p:cNvSpPr/>
          <p:nvPr/>
        </p:nvSpPr>
        <p:spPr>
          <a:xfrm>
            <a:off x="7605167" y="2496069"/>
            <a:ext cx="1475509" cy="852055"/>
          </a:xfrm>
          <a:prstGeom prst="roundRect">
            <a:avLst/>
          </a:prstGeom>
          <a:solidFill>
            <a:schemeClr val="accent6">
              <a:lumMod val="60000"/>
              <a:lumOff val="40000"/>
            </a:schemeClr>
          </a:solidFill>
          <a:ln>
            <a:solidFill>
              <a:schemeClr val="accent6">
                <a:lumMod val="60000"/>
                <a:lumOff val="40000"/>
              </a:schemeClr>
            </a:solidFill>
          </a:ln>
          <a:effectLst>
            <a:glow rad="1397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605166" y="2517127"/>
            <a:ext cx="1454731" cy="830997"/>
          </a:xfrm>
          <a:prstGeom prst="rect">
            <a:avLst/>
          </a:prstGeom>
          <a:noFill/>
          <a:effectLst>
            <a:glow rad="101600">
              <a:schemeClr val="accent6">
                <a:satMod val="175000"/>
                <a:alpha val="40000"/>
              </a:schemeClr>
            </a:glow>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一元一次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a:t>
            </a:r>
          </a:p>
        </p:txBody>
      </p:sp>
      <p:sp>
        <p:nvSpPr>
          <p:cNvPr id="34" name="文本框 33"/>
          <p:cNvSpPr txBox="1"/>
          <p:nvPr/>
        </p:nvSpPr>
        <p:spPr>
          <a:xfrm>
            <a:off x="6048750" y="3056691"/>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加减消元</a:t>
            </a:r>
          </a:p>
        </p:txBody>
      </p:sp>
      <p:sp>
        <p:nvSpPr>
          <p:cNvPr id="35" name="文本框 34"/>
          <p:cNvSpPr txBox="1"/>
          <p:nvPr/>
        </p:nvSpPr>
        <p:spPr>
          <a:xfrm>
            <a:off x="760871" y="3864764"/>
            <a:ext cx="7652244" cy="461665"/>
          </a:xfrm>
          <a:prstGeom prst="rect">
            <a:avLst/>
          </a:prstGeom>
          <a:noFill/>
        </p:spPr>
        <p:txBody>
          <a:bodyPr wrap="square" rtlCol="0">
            <a:spAutoFit/>
          </a:bodyPr>
          <a:lstStyle/>
          <a:p>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问题</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2</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你能求出下面这个三元一次方程组的解吗？</a:t>
            </a:r>
            <a:endParaRPr lang="en-US" altLang="zh-CN" sz="2400" dirty="0">
              <a:solidFill>
                <a:prstClr val="black"/>
              </a:solidFill>
              <a:latin typeface="华文楷体" panose="02010600040101010101" pitchFamily="2" charset="-122"/>
              <a:ea typeface="华文楷体" panose="02010600040101010101" pitchFamily="2" charset="-122"/>
            </a:endParaRPr>
          </a:p>
        </p:txBody>
      </p:sp>
      <p:graphicFrame>
        <p:nvGraphicFramePr>
          <p:cNvPr id="36" name="对象 35"/>
          <p:cNvGraphicFramePr>
            <a:graphicFrameLocks noChangeAspect="1"/>
          </p:cNvGraphicFramePr>
          <p:nvPr>
            <p:extLst>
              <p:ext uri="{D42A27DB-BD31-4B8C-83A1-F6EECF244321}">
                <p14:modId xmlns:p14="http://schemas.microsoft.com/office/powerpoint/2010/main" val="2414361213"/>
              </p:ext>
            </p:extLst>
          </p:nvPr>
        </p:nvGraphicFramePr>
        <p:xfrm>
          <a:off x="5943431" y="2581782"/>
          <a:ext cx="914400" cy="198438"/>
        </p:xfrm>
        <a:graphic>
          <a:graphicData uri="http://schemas.openxmlformats.org/presentationml/2006/ole">
            <mc:AlternateContent xmlns:mc="http://schemas.openxmlformats.org/markup-compatibility/2006">
              <mc:Choice xmlns:v="urn:schemas-microsoft-com:vml" Requires="v">
                <p:oleObj name="Equation" r:id="rId3" imgW="2743200" imgH="4267200" progId="Equation.DSMT4">
                  <p:embed/>
                </p:oleObj>
              </mc:Choice>
              <mc:Fallback>
                <p:oleObj name="Equation" r:id="rId3" imgW="2743200" imgH="4267200" progId="Equation.DSMT4">
                  <p:embed/>
                  <p:pic>
                    <p:nvPicPr>
                      <p:cNvPr id="0" name="图片 1"/>
                      <p:cNvPicPr/>
                      <p:nvPr/>
                    </p:nvPicPr>
                    <p:blipFill>
                      <a:blip r:embed="rId4"/>
                      <a:stretch>
                        <a:fillRect/>
                      </a:stretch>
                    </p:blipFill>
                    <p:spPr>
                      <a:xfrm>
                        <a:off x="5943431" y="2581782"/>
                        <a:ext cx="914400" cy="198438"/>
                      </a:xfrm>
                      <a:prstGeom prst="rect">
                        <a:avLst/>
                      </a:prstGeom>
                    </p:spPr>
                  </p:pic>
                </p:oleObj>
              </mc:Fallback>
            </mc:AlternateContent>
          </a:graphicData>
        </a:graphic>
      </p:graphicFrame>
      <p:sp>
        <p:nvSpPr>
          <p:cNvPr id="43" name="箭头: 右 42"/>
          <p:cNvSpPr/>
          <p:nvPr/>
        </p:nvSpPr>
        <p:spPr>
          <a:xfrm>
            <a:off x="5126187" y="5032907"/>
            <a:ext cx="1376051" cy="192647"/>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126187" y="4571242"/>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代入消元</a:t>
            </a:r>
          </a:p>
        </p:txBody>
      </p:sp>
      <p:sp>
        <p:nvSpPr>
          <p:cNvPr id="46" name="文本框 45"/>
          <p:cNvSpPr txBox="1"/>
          <p:nvPr/>
        </p:nvSpPr>
        <p:spPr>
          <a:xfrm>
            <a:off x="6882714" y="4439717"/>
            <a:ext cx="4661586"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解：由 </a:t>
            </a:r>
            <a:r>
              <a:rPr lang="zh-CN" altLang="en-US" sz="2400" dirty="0">
                <a:latin typeface="华文楷体" panose="02010600040101010101" pitchFamily="2" charset="-122"/>
                <a:ea typeface="华文楷体" panose="02010600040101010101" pitchFamily="2" charset="-122"/>
              </a:rPr>
              <a:t>① </a:t>
            </a:r>
            <a:r>
              <a:rPr lang="zh-CN" altLang="en-US" sz="2400" dirty="0">
                <a:solidFill>
                  <a:prstClr val="black"/>
                </a:solidFill>
                <a:latin typeface="华文楷体" panose="02010600040101010101" pitchFamily="2" charset="-122"/>
                <a:ea typeface="华文楷体" panose="02010600040101010101" pitchFamily="2" charset="-122"/>
              </a:rPr>
              <a:t>得</a:t>
            </a:r>
            <a:endParaRPr lang="zh-CN" altLang="en-US" sz="2400" dirty="0"/>
          </a:p>
        </p:txBody>
      </p:sp>
      <p:sp>
        <p:nvSpPr>
          <p:cNvPr id="48" name="文本框 47"/>
          <p:cNvSpPr txBox="1"/>
          <p:nvPr/>
        </p:nvSpPr>
        <p:spPr>
          <a:xfrm>
            <a:off x="2996045" y="3094369"/>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加减消元</a:t>
            </a:r>
          </a:p>
        </p:txBody>
      </p:sp>
      <p:sp>
        <p:nvSpPr>
          <p:cNvPr id="50" name="文本框 49"/>
          <p:cNvSpPr txBox="1"/>
          <p:nvPr/>
        </p:nvSpPr>
        <p:spPr>
          <a:xfrm>
            <a:off x="4154631" y="2837678"/>
            <a:ext cx="529938" cy="1015663"/>
          </a:xfrm>
          <a:prstGeom prst="rect">
            <a:avLst/>
          </a:prstGeom>
          <a:noFill/>
        </p:spPr>
        <p:txBody>
          <a:bodyPr wrap="square">
            <a:spAutoFit/>
          </a:bodyPr>
          <a:lstStyle/>
          <a:p>
            <a:r>
              <a:rPr lang="zh-CN" altLang="en-US" sz="6000" b="1" dirty="0">
                <a:solidFill>
                  <a:srgbClr val="FF0000"/>
                </a:solidFill>
                <a:latin typeface="华文楷体" panose="02010600040101010101" pitchFamily="2" charset="-122"/>
                <a:ea typeface="华文楷体" panose="02010600040101010101" pitchFamily="2" charset="-122"/>
              </a:rPr>
              <a:t>？</a:t>
            </a:r>
            <a:endParaRPr lang="zh-CN" altLang="en-US" sz="6000" b="1" dirty="0">
              <a:solidFill>
                <a:srgbClr val="FF0000"/>
              </a:solidFill>
            </a:endParaRPr>
          </a:p>
        </p:txBody>
      </p:sp>
      <p:sp>
        <p:nvSpPr>
          <p:cNvPr id="51" name="文本框 50"/>
          <p:cNvSpPr txBox="1"/>
          <p:nvPr/>
        </p:nvSpPr>
        <p:spPr>
          <a:xfrm>
            <a:off x="5549243" y="4667474"/>
            <a:ext cx="529938" cy="1015663"/>
          </a:xfrm>
          <a:prstGeom prst="rect">
            <a:avLst/>
          </a:prstGeom>
          <a:noFill/>
        </p:spPr>
        <p:txBody>
          <a:bodyPr wrap="square">
            <a:spAutoFit/>
          </a:bodyPr>
          <a:lstStyle/>
          <a:p>
            <a:r>
              <a:rPr lang="zh-CN" altLang="en-US" sz="6000" b="1" dirty="0">
                <a:solidFill>
                  <a:srgbClr val="FF0000"/>
                </a:solidFill>
                <a:latin typeface="华文楷体" panose="02010600040101010101" pitchFamily="2" charset="-122"/>
                <a:ea typeface="华文楷体" panose="02010600040101010101" pitchFamily="2" charset="-122"/>
              </a:rPr>
              <a:t>？</a:t>
            </a:r>
            <a:endParaRPr lang="zh-CN" altLang="en-US" sz="6000" b="1" dirty="0">
              <a:solidFill>
                <a:srgbClr val="FF0000"/>
              </a:solidFill>
            </a:endParaRPr>
          </a:p>
        </p:txBody>
      </p:sp>
      <p:sp>
        <p:nvSpPr>
          <p:cNvPr id="15" name="文本框 14"/>
          <p:cNvSpPr txBox="1"/>
          <p:nvPr/>
        </p:nvSpPr>
        <p:spPr>
          <a:xfrm>
            <a:off x="3716490" y="4406527"/>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16" name="图片 15" descr="图片1"/>
          <p:cNvPicPr>
            <a:picLocks noChangeAspect="1"/>
          </p:cNvPicPr>
          <p:nvPr/>
        </p:nvPicPr>
        <p:blipFill>
          <a:blip r:embed="rId5"/>
          <a:stretch>
            <a:fillRect/>
          </a:stretch>
        </p:blipFill>
        <p:spPr>
          <a:xfrm>
            <a:off x="1657816" y="4449952"/>
            <a:ext cx="2468880" cy="1377950"/>
          </a:xfrm>
          <a:prstGeom prst="rect">
            <a:avLst/>
          </a:prstGeom>
        </p:spPr>
      </p:pic>
      <p:pic>
        <p:nvPicPr>
          <p:cNvPr id="17" name="图片 16" descr="图片2"/>
          <p:cNvPicPr>
            <a:picLocks noChangeAspect="1"/>
          </p:cNvPicPr>
          <p:nvPr/>
        </p:nvPicPr>
        <p:blipFill>
          <a:blip r:embed="rId6"/>
          <a:stretch>
            <a:fillRect/>
          </a:stretch>
        </p:blipFill>
        <p:spPr>
          <a:xfrm>
            <a:off x="6986736" y="5025897"/>
            <a:ext cx="1877695" cy="786130"/>
          </a:xfrm>
          <a:prstGeom prst="rect">
            <a:avLst/>
          </a:prstGeom>
        </p:spPr>
      </p:pic>
      <p:sp>
        <p:nvSpPr>
          <p:cNvPr id="27" name="矩形 26">
            <a:extLst>
              <a:ext uri="{FF2B5EF4-FFF2-40B4-BE49-F238E27FC236}">
                <a16:creationId xmlns:a16="http://schemas.microsoft.com/office/drawing/2014/main" id="{456E9D8D-62BE-AE15-9F7C-2C148BA2C5BA}"/>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任意多边形: 形状 41">
            <a:extLst>
              <a:ext uri="{FF2B5EF4-FFF2-40B4-BE49-F238E27FC236}">
                <a16:creationId xmlns:a16="http://schemas.microsoft.com/office/drawing/2014/main" id="{CE9DC44B-81FC-97C8-B459-BB3EF38E42B2}"/>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任意多边形: 形状 39">
            <a:extLst>
              <a:ext uri="{FF2B5EF4-FFF2-40B4-BE49-F238E27FC236}">
                <a16:creationId xmlns:a16="http://schemas.microsoft.com/office/drawing/2014/main" id="{1CE009A3-3724-9B73-F3B0-72804124DEF2}"/>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32" name="TextBox 2">
            <a:extLst>
              <a:ext uri="{FF2B5EF4-FFF2-40B4-BE49-F238E27FC236}">
                <a16:creationId xmlns:a16="http://schemas.microsoft.com/office/drawing/2014/main" id="{50766B7E-C051-E496-5D11-A91C0F0A8191}"/>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环节一</a:t>
            </a:r>
          </a:p>
        </p:txBody>
      </p:sp>
      <p:sp>
        <p:nvSpPr>
          <p:cNvPr id="37" name="TextBox 40">
            <a:extLst>
              <a:ext uri="{FF2B5EF4-FFF2-40B4-BE49-F238E27FC236}">
                <a16:creationId xmlns:a16="http://schemas.microsoft.com/office/drawing/2014/main" id="{E0E61DCF-41DC-6248-4026-5E72EBAB8FD8}"/>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38" name="文本框 37">
            <a:extLst>
              <a:ext uri="{FF2B5EF4-FFF2-40B4-BE49-F238E27FC236}">
                <a16:creationId xmlns:a16="http://schemas.microsoft.com/office/drawing/2014/main" id="{B5B3439C-CE5B-651D-154A-CD462C44A003}"/>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39" name="图片 38">
            <a:extLst>
              <a:ext uri="{FF2B5EF4-FFF2-40B4-BE49-F238E27FC236}">
                <a16:creationId xmlns:a16="http://schemas.microsoft.com/office/drawing/2014/main" id="{A02044D4-5B50-1612-B0E5-549A8AA55EB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par>
                                <p:cTn id="64" presetID="1" presetClass="entr" presetSubtype="0" fill="hold" nodeType="withEffect">
                                  <p:stCondLst>
                                    <p:cond delay="0"/>
                                  </p:stCondLst>
                                  <p:childTnLst>
                                    <p:set>
                                      <p:cBhvr>
                                        <p:cTn id="65" dur="1" fill="hold">
                                          <p:stCondLst>
                                            <p:cond delay="0"/>
                                          </p:stCondLst>
                                        </p:cTn>
                                        <p:tgtEl>
                                          <p:spTgt spid="1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11" grpId="0" animBg="1"/>
      <p:bldP spid="12" grpId="0"/>
      <p:bldP spid="22" grpId="0" animBg="1"/>
      <p:bldP spid="23" grpId="0"/>
      <p:bldP spid="24" grpId="0" animBg="1"/>
      <p:bldP spid="25" grpId="0"/>
      <p:bldP spid="30" grpId="0" animBg="1"/>
      <p:bldP spid="31" grpId="0"/>
      <p:bldP spid="34" grpId="0"/>
      <p:bldP spid="35" grpId="0"/>
      <p:bldP spid="43" grpId="0" animBg="1"/>
      <p:bldP spid="44" grpId="0"/>
      <p:bldP spid="46" grpId="0"/>
      <p:bldP spid="48" grpId="0"/>
      <p:bldP spid="50" grpId="0"/>
      <p:bldP spid="51"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矩形: 圆角 18"/>
          <p:cNvSpPr/>
          <p:nvPr/>
        </p:nvSpPr>
        <p:spPr>
          <a:xfrm>
            <a:off x="3148637" y="3297095"/>
            <a:ext cx="602673" cy="852045"/>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13" name="文本框 12"/>
          <p:cNvSpPr txBox="1"/>
          <p:nvPr/>
        </p:nvSpPr>
        <p:spPr>
          <a:xfrm>
            <a:off x="1998329" y="2028597"/>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1</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18" name="文本框 17"/>
          <p:cNvSpPr txBox="1"/>
          <p:nvPr/>
        </p:nvSpPr>
        <p:spPr>
          <a:xfrm>
            <a:off x="1208428" y="4281577"/>
            <a:ext cx="7249964" cy="1147558"/>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分析</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对于这个三元一次方程组，消哪个未知数比较方便？为什么？</a:t>
            </a:r>
            <a:endParaRPr lang="en-US" altLang="zh-CN" sz="2400" dirty="0">
              <a:solidFill>
                <a:prstClr val="black"/>
              </a:solidFill>
              <a:latin typeface="华文楷体" panose="02010600040101010101" pitchFamily="2" charset="-122"/>
              <a:ea typeface="华文楷体" panose="02010600040101010101" pitchFamily="2" charset="-122"/>
            </a:endParaRPr>
          </a:p>
        </p:txBody>
      </p:sp>
      <p:pic>
        <p:nvPicPr>
          <p:cNvPr id="5" name="图片 4" descr="图片3"/>
          <p:cNvPicPr>
            <a:picLocks noChangeAspect="1"/>
          </p:cNvPicPr>
          <p:nvPr/>
        </p:nvPicPr>
        <p:blipFill>
          <a:blip r:embed="rId3"/>
          <a:stretch>
            <a:fillRect/>
          </a:stretch>
        </p:blipFill>
        <p:spPr>
          <a:xfrm>
            <a:off x="2652009" y="2791693"/>
            <a:ext cx="2468880" cy="1377950"/>
          </a:xfrm>
          <a:prstGeom prst="rect">
            <a:avLst/>
          </a:prstGeom>
        </p:spPr>
      </p:pic>
      <p:sp>
        <p:nvSpPr>
          <p:cNvPr id="2" name="文本框 1">
            <a:extLst>
              <a:ext uri="{FF2B5EF4-FFF2-40B4-BE49-F238E27FC236}">
                <a16:creationId xmlns:a16="http://schemas.microsoft.com/office/drawing/2014/main" id="{CC896768-8D4A-E894-5C58-BA4B646E6FF7}"/>
              </a:ext>
            </a:extLst>
          </p:cNvPr>
          <p:cNvSpPr txBox="1"/>
          <p:nvPr/>
        </p:nvSpPr>
        <p:spPr>
          <a:xfrm>
            <a:off x="4712952" y="2741925"/>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0" name="矩形 19">
            <a:extLst>
              <a:ext uri="{FF2B5EF4-FFF2-40B4-BE49-F238E27FC236}">
                <a16:creationId xmlns:a16="http://schemas.microsoft.com/office/drawing/2014/main" id="{C88B6208-9961-8894-5648-B0771AE19D9C}"/>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形状 41">
            <a:extLst>
              <a:ext uri="{FF2B5EF4-FFF2-40B4-BE49-F238E27FC236}">
                <a16:creationId xmlns:a16="http://schemas.microsoft.com/office/drawing/2014/main" id="{AC221226-27AE-7C68-B28B-224F098485D5}"/>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任意多边形: 形状 39">
            <a:extLst>
              <a:ext uri="{FF2B5EF4-FFF2-40B4-BE49-F238E27FC236}">
                <a16:creationId xmlns:a16="http://schemas.microsoft.com/office/drawing/2014/main" id="{2899115F-F99A-EBD7-825B-1B7B44E258D5}"/>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23" name="TextBox 2">
            <a:extLst>
              <a:ext uri="{FF2B5EF4-FFF2-40B4-BE49-F238E27FC236}">
                <a16:creationId xmlns:a16="http://schemas.microsoft.com/office/drawing/2014/main" id="{5C179EBD-2BE1-2A34-AAB2-51C8F899624A}"/>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25" name="TextBox 40">
            <a:extLst>
              <a:ext uri="{FF2B5EF4-FFF2-40B4-BE49-F238E27FC236}">
                <a16:creationId xmlns:a16="http://schemas.microsoft.com/office/drawing/2014/main" id="{61F9453C-BAEC-C06A-F236-DF554929D5CD}"/>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26" name="文本框 25">
            <a:extLst>
              <a:ext uri="{FF2B5EF4-FFF2-40B4-BE49-F238E27FC236}">
                <a16:creationId xmlns:a16="http://schemas.microsoft.com/office/drawing/2014/main" id="{8F14D6AB-DB15-2621-5469-1BB33145C25A}"/>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27" name="图片 26">
            <a:extLst>
              <a:ext uri="{FF2B5EF4-FFF2-40B4-BE49-F238E27FC236}">
                <a16:creationId xmlns:a16="http://schemas.microsoft.com/office/drawing/2014/main" id="{5781ADE8-749C-3661-C609-587148CBA6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矩形: 圆角 21">
            <a:extLst>
              <a:ext uri="{FF2B5EF4-FFF2-40B4-BE49-F238E27FC236}">
                <a16:creationId xmlns:a16="http://schemas.microsoft.com/office/drawing/2014/main" id="{6C0FDD4F-2F10-869F-A24C-48EC29718FC8}"/>
              </a:ext>
            </a:extLst>
          </p:cNvPr>
          <p:cNvSpPr/>
          <p:nvPr/>
        </p:nvSpPr>
        <p:spPr>
          <a:xfrm>
            <a:off x="3065204" y="4759204"/>
            <a:ext cx="245164" cy="690380"/>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6FE99C2A-B5DF-074C-F95A-1D5DB398B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930" y="4662525"/>
            <a:ext cx="1565579" cy="900554"/>
          </a:xfrm>
          <a:prstGeom prst="rect">
            <a:avLst/>
          </a:prstGeom>
        </p:spPr>
      </p:pic>
      <p:sp>
        <p:nvSpPr>
          <p:cNvPr id="18" name="文本框 17"/>
          <p:cNvSpPr txBox="1"/>
          <p:nvPr/>
        </p:nvSpPr>
        <p:spPr>
          <a:xfrm>
            <a:off x="131445" y="3314065"/>
            <a:ext cx="7065645" cy="593560"/>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解：</a:t>
            </a:r>
            <a:r>
              <a:rPr lang="en-US" altLang="zh-CN" sz="2400" b="1" dirty="0">
                <a:solidFill>
                  <a:schemeClr val="accent1"/>
                </a:solidFill>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，即                   </a:t>
            </a:r>
            <a:r>
              <a:rPr lang="en-US" altLang="zh-CN" sz="2400" dirty="0">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 </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93" name="文本框 92"/>
          <p:cNvSpPr txBox="1"/>
          <p:nvPr/>
        </p:nvSpPr>
        <p:spPr>
          <a:xfrm>
            <a:off x="1496404" y="5699340"/>
            <a:ext cx="158496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④     </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sp>
        <p:nvSpPr>
          <p:cNvPr id="21" name="文本框 20">
            <a:extLst>
              <a:ext uri="{FF2B5EF4-FFF2-40B4-BE49-F238E27FC236}">
                <a16:creationId xmlns:a16="http://schemas.microsoft.com/office/drawing/2014/main" id="{F383EE9E-E491-1B78-51AB-C42633DDFA26}"/>
              </a:ext>
            </a:extLst>
          </p:cNvPr>
          <p:cNvSpPr txBox="1"/>
          <p:nvPr/>
        </p:nvSpPr>
        <p:spPr>
          <a:xfrm>
            <a:off x="1009132" y="4031522"/>
            <a:ext cx="1737360" cy="46166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①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p>
        </p:txBody>
      </p:sp>
      <p:sp>
        <p:nvSpPr>
          <p:cNvPr id="16" name="文本框 15">
            <a:extLst>
              <a:ext uri="{FF2B5EF4-FFF2-40B4-BE49-F238E27FC236}">
                <a16:creationId xmlns:a16="http://schemas.microsoft.com/office/drawing/2014/main" id="{EF057EC2-01CD-7AED-2FC9-57A32E391E8F}"/>
              </a:ext>
            </a:extLst>
          </p:cNvPr>
          <p:cNvSpPr txBox="1"/>
          <p:nvPr/>
        </p:nvSpPr>
        <p:spPr>
          <a:xfrm>
            <a:off x="1025847" y="3469706"/>
            <a:ext cx="1328748" cy="46166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    ②</a:t>
            </a:r>
            <a:endParaRPr lang="zh-CN" altLang="en-US" sz="2400" dirty="0"/>
          </a:p>
        </p:txBody>
      </p:sp>
      <p:sp>
        <p:nvSpPr>
          <p:cNvPr id="61" name="矩形: 圆角 60"/>
          <p:cNvSpPr/>
          <p:nvPr/>
        </p:nvSpPr>
        <p:spPr>
          <a:xfrm>
            <a:off x="3429001" y="1901536"/>
            <a:ext cx="633846" cy="823920"/>
          </a:xfrm>
          <a:prstGeom prst="roundRect">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ndParaRPr>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13" name="文本框 12"/>
          <p:cNvSpPr txBox="1"/>
          <p:nvPr/>
        </p:nvSpPr>
        <p:spPr>
          <a:xfrm>
            <a:off x="744030" y="2275213"/>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1</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12" name="文本框 11"/>
          <p:cNvSpPr txBox="1"/>
          <p:nvPr/>
        </p:nvSpPr>
        <p:spPr>
          <a:xfrm>
            <a:off x="1352846" y="4033512"/>
            <a:ext cx="6615480"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，即               </a:t>
            </a:r>
            <a:r>
              <a:rPr lang="en-US" altLang="zh-CN" sz="2400" dirty="0">
                <a:latin typeface="华文楷体" panose="02010600040101010101" pitchFamily="2" charset="-122"/>
                <a:ea typeface="华文楷体" panose="02010600040101010101" pitchFamily="2" charset="-122"/>
              </a:rPr>
              <a:t>.</a:t>
            </a:r>
            <a:endParaRPr lang="zh-CN" altLang="en-US" sz="2400" dirty="0"/>
          </a:p>
        </p:txBody>
      </p:sp>
      <p:sp>
        <p:nvSpPr>
          <p:cNvPr id="27" name="文本框 26"/>
          <p:cNvSpPr txBox="1"/>
          <p:nvPr/>
        </p:nvSpPr>
        <p:spPr>
          <a:xfrm>
            <a:off x="1442319" y="4790377"/>
            <a:ext cx="6094268"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得方程组</a:t>
            </a:r>
            <a:endParaRPr lang="zh-CN" altLang="en-US" sz="2400" dirty="0"/>
          </a:p>
        </p:txBody>
      </p:sp>
      <p:sp>
        <p:nvSpPr>
          <p:cNvPr id="41" name="文本框 40"/>
          <p:cNvSpPr txBox="1"/>
          <p:nvPr/>
        </p:nvSpPr>
        <p:spPr>
          <a:xfrm>
            <a:off x="1455592" y="5709549"/>
            <a:ext cx="6094268"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，得              </a:t>
            </a:r>
            <a:endParaRPr lang="zh-CN" altLang="en-US" sz="2400" dirty="0"/>
          </a:p>
        </p:txBody>
      </p:sp>
      <p:sp>
        <p:nvSpPr>
          <p:cNvPr id="44" name="文本框 43"/>
          <p:cNvSpPr txBox="1"/>
          <p:nvPr/>
        </p:nvSpPr>
        <p:spPr>
          <a:xfrm>
            <a:off x="8073735" y="1777109"/>
            <a:ext cx="3733805"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解得：         </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47" name="文本框 46"/>
          <p:cNvSpPr txBox="1"/>
          <p:nvPr/>
        </p:nvSpPr>
        <p:spPr>
          <a:xfrm>
            <a:off x="8073736" y="2380260"/>
            <a:ext cx="4185743" cy="46166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a:t>
            </a:r>
            <a:r>
              <a:rPr lang="zh-CN" altLang="en-US" sz="2400" dirty="0">
                <a:latin typeface="华文楷体" panose="02010600040101010101" pitchFamily="2" charset="-122"/>
                <a:ea typeface="华文楷体" panose="02010600040101010101" pitchFamily="2" charset="-122"/>
              </a:rPr>
              <a:t>，得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p>
        </p:txBody>
      </p:sp>
      <p:graphicFrame>
        <p:nvGraphicFramePr>
          <p:cNvPr id="54" name="对象 53"/>
          <p:cNvGraphicFramePr>
            <a:graphicFrameLocks noChangeAspect="1"/>
          </p:cNvGraphicFramePr>
          <p:nvPr>
            <p:extLst>
              <p:ext uri="{D42A27DB-BD31-4B8C-83A1-F6EECF244321}">
                <p14:modId xmlns:p14="http://schemas.microsoft.com/office/powerpoint/2010/main" val="670381425"/>
              </p:ext>
            </p:extLst>
          </p:nvPr>
        </p:nvGraphicFramePr>
        <p:xfrm>
          <a:off x="10954619" y="2415818"/>
          <a:ext cx="847725" cy="350838"/>
        </p:xfrm>
        <a:graphic>
          <a:graphicData uri="http://schemas.openxmlformats.org/presentationml/2006/ole">
            <mc:AlternateContent xmlns:mc="http://schemas.openxmlformats.org/markup-compatibility/2006">
              <mc:Choice xmlns:v="urn:schemas-microsoft-com:vml" Requires="v">
                <p:oleObj name="Equation" r:id="rId4" imgW="10363200" imgH="4267200" progId="Equation.DSMT4">
                  <p:embed/>
                </p:oleObj>
              </mc:Choice>
              <mc:Fallback>
                <p:oleObj name="Equation" r:id="rId4" imgW="10363200" imgH="4267200" progId="Equation.DSMT4">
                  <p:embed/>
                  <p:pic>
                    <p:nvPicPr>
                      <p:cNvPr id="0" name="对象 51"/>
                      <p:cNvPicPr/>
                      <p:nvPr/>
                    </p:nvPicPr>
                    <p:blipFill>
                      <a:blip r:embed="rId5"/>
                      <a:stretch>
                        <a:fillRect/>
                      </a:stretch>
                    </p:blipFill>
                    <p:spPr>
                      <a:xfrm>
                        <a:off x="10954619" y="2415818"/>
                        <a:ext cx="847725" cy="350838"/>
                      </a:xfrm>
                      <a:prstGeom prst="rect">
                        <a:avLst/>
                      </a:prstGeom>
                    </p:spPr>
                  </p:pic>
                </p:oleObj>
              </mc:Fallback>
            </mc:AlternateContent>
          </a:graphicData>
        </a:graphic>
      </p:graphicFrame>
      <p:sp>
        <p:nvSpPr>
          <p:cNvPr id="55" name="文本框 54"/>
          <p:cNvSpPr txBox="1"/>
          <p:nvPr/>
        </p:nvSpPr>
        <p:spPr>
          <a:xfrm>
            <a:off x="8073735" y="3092720"/>
            <a:ext cx="4118265"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r>
              <a:rPr lang="zh-CN" altLang="en-US" sz="2400" dirty="0">
                <a:latin typeface="华文楷体" panose="02010600040101010101" pitchFamily="2" charset="-122"/>
                <a:ea typeface="华文楷体" panose="02010600040101010101" pitchFamily="2" charset="-122"/>
              </a:rPr>
              <a:t>，得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p>
        </p:txBody>
      </p:sp>
      <p:sp>
        <p:nvSpPr>
          <p:cNvPr id="59" name="文本框 58"/>
          <p:cNvSpPr txBox="1"/>
          <p:nvPr/>
        </p:nvSpPr>
        <p:spPr>
          <a:xfrm>
            <a:off x="8124312" y="3927709"/>
            <a:ext cx="3108806"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所以原方程组的解为</a:t>
            </a:r>
            <a:endParaRPr lang="zh-CN" altLang="en-US" sz="2400" dirty="0"/>
          </a:p>
        </p:txBody>
      </p:sp>
      <p:sp>
        <p:nvSpPr>
          <p:cNvPr id="62" name="矩形: 圆角 61"/>
          <p:cNvSpPr/>
          <p:nvPr/>
        </p:nvSpPr>
        <p:spPr>
          <a:xfrm>
            <a:off x="2867888" y="1777109"/>
            <a:ext cx="4343636" cy="1493418"/>
          </a:xfrm>
          <a:prstGeom prst="roundRect">
            <a:avLst/>
          </a:prstGeom>
          <a:noFill/>
          <a:ln w="38100">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p:cNvSpPr/>
          <p:nvPr/>
        </p:nvSpPr>
        <p:spPr>
          <a:xfrm>
            <a:off x="6988879" y="2262432"/>
            <a:ext cx="742298" cy="510906"/>
          </a:xfrm>
          <a:prstGeom prst="roundRect">
            <a:avLst/>
          </a:prstGeom>
          <a:solidFill>
            <a:srgbClr val="FF0000"/>
          </a:solidFill>
          <a:ln>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6954586" y="2275073"/>
            <a:ext cx="953245" cy="461665"/>
          </a:xfrm>
          <a:prstGeom prst="rect">
            <a:avLst/>
          </a:prstGeom>
          <a:noFill/>
          <a:effectLst>
            <a:outerShdw blurRad="50800" dist="38100" dir="8100000" algn="tr" rotWithShape="0">
              <a:prstClr val="black">
                <a:alpha val="40000"/>
              </a:prstClr>
            </a:outerShdw>
          </a:effectLst>
        </p:spPr>
        <p:txBody>
          <a:bodyPr wrap="square" rtlCol="0">
            <a:spAutoFit/>
          </a:bodyPr>
          <a:lstStyle/>
          <a:p>
            <a:r>
              <a:rPr lang="zh-CN" altLang="en-US" sz="2400" dirty="0">
                <a:solidFill>
                  <a:schemeClr val="bg1"/>
                </a:solidFill>
                <a:latin typeface="华文楷体" panose="02010600040101010101" pitchFamily="2" charset="-122"/>
                <a:ea typeface="华文楷体" panose="02010600040101010101" pitchFamily="2" charset="-122"/>
              </a:rPr>
              <a:t>三元</a:t>
            </a:r>
          </a:p>
        </p:txBody>
      </p:sp>
      <p:sp>
        <p:nvSpPr>
          <p:cNvPr id="65" name="矩形: 圆角 64"/>
          <p:cNvSpPr/>
          <p:nvPr/>
        </p:nvSpPr>
        <p:spPr>
          <a:xfrm>
            <a:off x="2863436" y="4626745"/>
            <a:ext cx="4348088" cy="950527"/>
          </a:xfrm>
          <a:prstGeom prst="roundRect">
            <a:avLst/>
          </a:prstGeom>
          <a:noFill/>
          <a:ln w="38100">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p:cNvSpPr/>
          <p:nvPr/>
        </p:nvSpPr>
        <p:spPr>
          <a:xfrm>
            <a:off x="7023172" y="4815200"/>
            <a:ext cx="742298" cy="510906"/>
          </a:xfrm>
          <a:prstGeom prst="roundRect">
            <a:avLst/>
          </a:prstGeom>
          <a:solidFill>
            <a:srgbClr val="FF0000"/>
          </a:solidFill>
          <a:ln>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6988879" y="4827841"/>
            <a:ext cx="953245" cy="461665"/>
          </a:xfrm>
          <a:prstGeom prst="rect">
            <a:avLst/>
          </a:prstGeom>
          <a:noFill/>
          <a:effectLst>
            <a:outerShdw blurRad="50800" dist="38100" dir="8100000" algn="tr" rotWithShape="0">
              <a:prstClr val="black">
                <a:alpha val="40000"/>
              </a:prstClr>
            </a:outerShdw>
          </a:effectLst>
        </p:spPr>
        <p:txBody>
          <a:bodyPr wrap="square" rtlCol="0">
            <a:spAutoFit/>
          </a:bodyPr>
          <a:lstStyle/>
          <a:p>
            <a:r>
              <a:rPr lang="zh-CN" altLang="en-US" sz="2400" dirty="0">
                <a:solidFill>
                  <a:schemeClr val="bg1"/>
                </a:solidFill>
                <a:latin typeface="华文楷体" panose="02010600040101010101" pitchFamily="2" charset="-122"/>
                <a:ea typeface="华文楷体" panose="02010600040101010101" pitchFamily="2" charset="-122"/>
              </a:rPr>
              <a:t>二元</a:t>
            </a:r>
          </a:p>
        </p:txBody>
      </p:sp>
      <p:sp>
        <p:nvSpPr>
          <p:cNvPr id="68" name="矩形: 圆角 67"/>
          <p:cNvSpPr/>
          <p:nvPr/>
        </p:nvSpPr>
        <p:spPr>
          <a:xfrm>
            <a:off x="2882610" y="5727963"/>
            <a:ext cx="4348088" cy="424201"/>
          </a:xfrm>
          <a:prstGeom prst="roundRect">
            <a:avLst/>
          </a:prstGeom>
          <a:noFill/>
          <a:ln w="38100">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圆角 70"/>
          <p:cNvSpPr/>
          <p:nvPr/>
        </p:nvSpPr>
        <p:spPr>
          <a:xfrm>
            <a:off x="7052640" y="5677858"/>
            <a:ext cx="742298" cy="510906"/>
          </a:xfrm>
          <a:prstGeom prst="roundRect">
            <a:avLst/>
          </a:prstGeom>
          <a:solidFill>
            <a:srgbClr val="FF0000"/>
          </a:solidFill>
          <a:ln>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7018347" y="5690499"/>
            <a:ext cx="953245" cy="461665"/>
          </a:xfrm>
          <a:prstGeom prst="rect">
            <a:avLst/>
          </a:prstGeom>
          <a:noFill/>
          <a:effectLst>
            <a:outerShdw blurRad="50800" dist="38100" dir="8100000" algn="tr" rotWithShape="0">
              <a:prstClr val="black">
                <a:alpha val="40000"/>
              </a:prstClr>
            </a:outerShdw>
          </a:effectLst>
        </p:spPr>
        <p:txBody>
          <a:bodyPr wrap="square" rtlCol="0">
            <a:spAutoFit/>
          </a:bodyPr>
          <a:lstStyle/>
          <a:p>
            <a:r>
              <a:rPr lang="zh-CN" altLang="en-US" sz="2400" dirty="0">
                <a:solidFill>
                  <a:schemeClr val="bg1"/>
                </a:solidFill>
                <a:latin typeface="华文楷体" panose="02010600040101010101" pitchFamily="2" charset="-122"/>
                <a:ea typeface="华文楷体" panose="02010600040101010101" pitchFamily="2" charset="-122"/>
              </a:rPr>
              <a:t>一元</a:t>
            </a:r>
          </a:p>
        </p:txBody>
      </p:sp>
      <p:sp>
        <p:nvSpPr>
          <p:cNvPr id="73" name="箭头: 下 72"/>
          <p:cNvSpPr/>
          <p:nvPr/>
        </p:nvSpPr>
        <p:spPr>
          <a:xfrm>
            <a:off x="7345990" y="2952298"/>
            <a:ext cx="176032" cy="1706076"/>
          </a:xfrm>
          <a:prstGeom prst="downArrow">
            <a:avLst/>
          </a:prstGeom>
          <a:solidFill>
            <a:schemeClr val="accent1">
              <a:lumMod val="60000"/>
              <a:lumOff val="40000"/>
            </a:schemeClr>
          </a:solidFill>
          <a:ln>
            <a:solidFill>
              <a:schemeClr val="accent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箭头: 下 74"/>
          <p:cNvSpPr/>
          <p:nvPr/>
        </p:nvSpPr>
        <p:spPr>
          <a:xfrm>
            <a:off x="7360028" y="5413346"/>
            <a:ext cx="176032" cy="216339"/>
          </a:xfrm>
          <a:prstGeom prst="downArrow">
            <a:avLst/>
          </a:prstGeom>
          <a:solidFill>
            <a:schemeClr val="accent1">
              <a:lumMod val="60000"/>
              <a:lumOff val="40000"/>
            </a:schemeClr>
          </a:solidFill>
          <a:ln>
            <a:solidFill>
              <a:schemeClr val="accent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7423789" y="3038806"/>
            <a:ext cx="582467" cy="1569660"/>
          </a:xfrm>
          <a:prstGeom prst="rect">
            <a:avLst/>
          </a:prstGeom>
          <a:noFill/>
        </p:spPr>
        <p:txBody>
          <a:bodyPr wrap="square" rtlCol="0">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加</a:t>
            </a:r>
            <a:endParaRPr lang="en-US" altLang="zh-CN" sz="2400" b="1" dirty="0">
              <a:solidFill>
                <a:schemeClr val="accent1"/>
              </a:solidFill>
              <a:latin typeface="华文楷体" panose="02010600040101010101" pitchFamily="2" charset="-122"/>
              <a:ea typeface="华文楷体" panose="02010600040101010101" pitchFamily="2" charset="-122"/>
            </a:endParaRPr>
          </a:p>
          <a:p>
            <a:r>
              <a:rPr lang="zh-CN" altLang="en-US" sz="2400" b="1" dirty="0">
                <a:solidFill>
                  <a:schemeClr val="accent1"/>
                </a:solidFill>
                <a:latin typeface="华文楷体" panose="02010600040101010101" pitchFamily="2" charset="-122"/>
                <a:ea typeface="华文楷体" panose="02010600040101010101" pitchFamily="2" charset="-122"/>
              </a:rPr>
              <a:t>减</a:t>
            </a:r>
            <a:endParaRPr lang="en-US" altLang="zh-CN" sz="2400" b="1" dirty="0">
              <a:solidFill>
                <a:schemeClr val="accent1"/>
              </a:solidFill>
              <a:latin typeface="华文楷体" panose="02010600040101010101" pitchFamily="2" charset="-122"/>
              <a:ea typeface="华文楷体" panose="02010600040101010101" pitchFamily="2" charset="-122"/>
            </a:endParaRPr>
          </a:p>
          <a:p>
            <a:r>
              <a:rPr lang="zh-CN" altLang="en-US" sz="2400" b="1" dirty="0">
                <a:solidFill>
                  <a:schemeClr val="accent1"/>
                </a:solidFill>
                <a:latin typeface="华文楷体" panose="02010600040101010101" pitchFamily="2" charset="-122"/>
                <a:ea typeface="华文楷体" panose="02010600040101010101" pitchFamily="2" charset="-122"/>
              </a:rPr>
              <a:t>消</a:t>
            </a:r>
            <a:endParaRPr lang="en-US" altLang="zh-CN" sz="2400" b="1" dirty="0">
              <a:solidFill>
                <a:schemeClr val="accent1"/>
              </a:solidFill>
              <a:latin typeface="华文楷体" panose="02010600040101010101" pitchFamily="2" charset="-122"/>
              <a:ea typeface="华文楷体" panose="02010600040101010101" pitchFamily="2" charset="-122"/>
            </a:endParaRPr>
          </a:p>
          <a:p>
            <a:r>
              <a:rPr lang="zh-CN" altLang="en-US" sz="2400" b="1" dirty="0">
                <a:solidFill>
                  <a:schemeClr val="accent1"/>
                </a:solidFill>
                <a:latin typeface="华文楷体" panose="02010600040101010101" pitchFamily="2" charset="-122"/>
                <a:ea typeface="华文楷体" panose="02010600040101010101" pitchFamily="2" charset="-122"/>
              </a:rPr>
              <a:t>元</a:t>
            </a:r>
          </a:p>
        </p:txBody>
      </p:sp>
      <p:sp>
        <p:nvSpPr>
          <p:cNvPr id="79" name="思想气泡: 云 78"/>
          <p:cNvSpPr/>
          <p:nvPr/>
        </p:nvSpPr>
        <p:spPr>
          <a:xfrm>
            <a:off x="10016839" y="4442172"/>
            <a:ext cx="1821873" cy="1158073"/>
          </a:xfrm>
          <a:prstGeom prst="cloudCallout">
            <a:avLst>
              <a:gd name="adj1" fmla="val -71024"/>
              <a:gd name="adj2" fmla="val 78118"/>
            </a:avLst>
          </a:prstGeom>
          <a:solidFill>
            <a:schemeClr val="accent1">
              <a:lumMod val="60000"/>
              <a:lumOff val="40000"/>
            </a:schemeClr>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10215706" y="4649759"/>
            <a:ext cx="1545511" cy="830997"/>
          </a:xfrm>
          <a:prstGeom prst="rect">
            <a:avLst/>
          </a:prstGeom>
          <a:noFill/>
        </p:spPr>
        <p:txBody>
          <a:bodyPr wrap="square" rtlCol="0">
            <a:spAutoFit/>
          </a:bodyPr>
          <a:lstStyle/>
          <a:p>
            <a:r>
              <a:rPr lang="zh-CN" altLang="en-US" sz="2400" b="1" dirty="0">
                <a:solidFill>
                  <a:schemeClr val="bg1"/>
                </a:solidFill>
                <a:latin typeface="华文楷体" panose="02010600040101010101" pitchFamily="2" charset="-122"/>
                <a:ea typeface="华文楷体" panose="02010600040101010101" pitchFamily="2" charset="-122"/>
              </a:rPr>
              <a:t>还有其他方法吗？</a:t>
            </a:r>
            <a:endParaRPr lang="en-US" altLang="zh-CN" sz="2400" b="1" dirty="0">
              <a:solidFill>
                <a:schemeClr val="bg1"/>
              </a:solidFill>
              <a:latin typeface="华文楷体" panose="02010600040101010101" pitchFamily="2" charset="-122"/>
              <a:ea typeface="华文楷体" panose="02010600040101010101" pitchFamily="2" charset="-122"/>
            </a:endParaRPr>
          </a:p>
        </p:txBody>
      </p:sp>
      <p:sp>
        <p:nvSpPr>
          <p:cNvPr id="81" name="矩形: 圆角 80"/>
          <p:cNvSpPr/>
          <p:nvPr/>
        </p:nvSpPr>
        <p:spPr>
          <a:xfrm>
            <a:off x="6954585" y="949933"/>
            <a:ext cx="4967051" cy="765866"/>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6973362" y="924005"/>
            <a:ext cx="5218638" cy="830997"/>
          </a:xfrm>
          <a:prstGeom prst="rect">
            <a:avLst/>
          </a:prstGeom>
          <a:noFill/>
        </p:spPr>
        <p:txBody>
          <a:bodyPr wrap="square" rtlCol="0">
            <a:spAutoFit/>
          </a:bodyPr>
          <a:lstStyle/>
          <a:p>
            <a:r>
              <a:rPr lang="zh-CN" altLang="en-US" sz="2400" b="1" dirty="0">
                <a:solidFill>
                  <a:srgbClr val="FF0000"/>
                </a:solidFill>
                <a:latin typeface="华文楷体" panose="02010600040101010101" pitchFamily="2" charset="-122"/>
                <a:ea typeface="华文楷体" panose="02010600040101010101" pitchFamily="2" charset="-122"/>
              </a:rPr>
              <a:t>类型一：先消去系数简单的未知数（绝对值相等或成倍数关系）</a:t>
            </a:r>
            <a:endParaRPr lang="en-US" altLang="zh-CN" sz="2400" b="1" dirty="0">
              <a:solidFill>
                <a:srgbClr val="FF0000"/>
              </a:solidFill>
              <a:latin typeface="华文楷体" panose="02010600040101010101" pitchFamily="2" charset="-122"/>
              <a:ea typeface="华文楷体" panose="02010600040101010101" pitchFamily="2" charset="-122"/>
            </a:endParaRPr>
          </a:p>
        </p:txBody>
      </p:sp>
      <p:sp>
        <p:nvSpPr>
          <p:cNvPr id="46" name="文本框 45"/>
          <p:cNvSpPr txBox="1"/>
          <p:nvPr/>
        </p:nvSpPr>
        <p:spPr>
          <a:xfrm>
            <a:off x="4025904" y="4599637"/>
            <a:ext cx="1184563" cy="97726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④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  </a:t>
            </a:r>
          </a:p>
        </p:txBody>
      </p:sp>
      <p:pic>
        <p:nvPicPr>
          <p:cNvPr id="11" name="图片 10" descr="图片3"/>
          <p:cNvPicPr>
            <a:picLocks noChangeAspect="1"/>
          </p:cNvPicPr>
          <p:nvPr/>
        </p:nvPicPr>
        <p:blipFill>
          <a:blip r:embed="rId6"/>
          <a:stretch>
            <a:fillRect/>
          </a:stretch>
        </p:blipFill>
        <p:spPr>
          <a:xfrm>
            <a:off x="2917825" y="1844675"/>
            <a:ext cx="2468880" cy="1377950"/>
          </a:xfrm>
          <a:prstGeom prst="rect">
            <a:avLst/>
          </a:prstGeom>
        </p:spPr>
      </p:pic>
      <p:pic>
        <p:nvPicPr>
          <p:cNvPr id="14" name="图片 13" descr="图片4"/>
          <p:cNvPicPr>
            <a:picLocks noChangeAspect="1"/>
          </p:cNvPicPr>
          <p:nvPr/>
        </p:nvPicPr>
        <p:blipFill>
          <a:blip r:embed="rId7"/>
          <a:stretch>
            <a:fillRect/>
          </a:stretch>
        </p:blipFill>
        <p:spPr>
          <a:xfrm>
            <a:off x="2737311" y="3514725"/>
            <a:ext cx="1560830" cy="353695"/>
          </a:xfrm>
          <a:prstGeom prst="rect">
            <a:avLst/>
          </a:prstGeom>
        </p:spPr>
      </p:pic>
      <p:pic>
        <p:nvPicPr>
          <p:cNvPr id="15" name="图片 14" descr="图片5"/>
          <p:cNvPicPr>
            <a:picLocks noChangeAspect="1"/>
          </p:cNvPicPr>
          <p:nvPr/>
        </p:nvPicPr>
        <p:blipFill>
          <a:blip r:embed="rId8"/>
          <a:stretch>
            <a:fillRect/>
          </a:stretch>
        </p:blipFill>
        <p:spPr>
          <a:xfrm>
            <a:off x="4867274" y="3500755"/>
            <a:ext cx="1487170" cy="365760"/>
          </a:xfrm>
          <a:prstGeom prst="rect">
            <a:avLst/>
          </a:prstGeom>
        </p:spPr>
      </p:pic>
      <p:pic>
        <p:nvPicPr>
          <p:cNvPr id="53" name="图片 52" descr="图片8"/>
          <p:cNvPicPr>
            <a:picLocks noChangeAspect="1"/>
          </p:cNvPicPr>
          <p:nvPr/>
        </p:nvPicPr>
        <p:blipFill>
          <a:blip r:embed="rId9"/>
          <a:stretch>
            <a:fillRect/>
          </a:stretch>
        </p:blipFill>
        <p:spPr>
          <a:xfrm>
            <a:off x="3310369" y="4109720"/>
            <a:ext cx="1737360" cy="347345"/>
          </a:xfrm>
          <a:prstGeom prst="rect">
            <a:avLst/>
          </a:prstGeom>
        </p:spPr>
      </p:pic>
      <p:pic>
        <p:nvPicPr>
          <p:cNvPr id="58" name="图片 57" descr="图片9"/>
          <p:cNvPicPr>
            <a:picLocks noChangeAspect="1"/>
          </p:cNvPicPr>
          <p:nvPr/>
        </p:nvPicPr>
        <p:blipFill>
          <a:blip r:embed="rId10"/>
          <a:stretch>
            <a:fillRect/>
          </a:stretch>
        </p:blipFill>
        <p:spPr>
          <a:xfrm>
            <a:off x="5578185" y="4051935"/>
            <a:ext cx="1151890" cy="384175"/>
          </a:xfrm>
          <a:prstGeom prst="rect">
            <a:avLst/>
          </a:prstGeom>
        </p:spPr>
      </p:pic>
      <p:pic>
        <p:nvPicPr>
          <p:cNvPr id="70" name="图片 69" descr="图片10"/>
          <p:cNvPicPr>
            <a:picLocks noChangeAspect="1"/>
          </p:cNvPicPr>
          <p:nvPr/>
        </p:nvPicPr>
        <p:blipFill>
          <a:blip r:embed="rId11"/>
          <a:stretch>
            <a:fillRect/>
          </a:stretch>
        </p:blipFill>
        <p:spPr>
          <a:xfrm>
            <a:off x="3298190" y="5765800"/>
            <a:ext cx="1023620" cy="356870"/>
          </a:xfrm>
          <a:prstGeom prst="rect">
            <a:avLst/>
          </a:prstGeom>
        </p:spPr>
      </p:pic>
      <p:pic>
        <p:nvPicPr>
          <p:cNvPr id="74" name="图片 73" descr="图片11"/>
          <p:cNvPicPr>
            <a:picLocks noChangeAspect="1"/>
          </p:cNvPicPr>
          <p:nvPr/>
        </p:nvPicPr>
        <p:blipFill>
          <a:blip r:embed="rId12"/>
          <a:stretch>
            <a:fillRect/>
          </a:stretch>
        </p:blipFill>
        <p:spPr>
          <a:xfrm>
            <a:off x="9035415" y="1786890"/>
            <a:ext cx="926465" cy="450850"/>
          </a:xfrm>
          <a:prstGeom prst="rect">
            <a:avLst/>
          </a:prstGeom>
        </p:spPr>
      </p:pic>
      <p:pic>
        <p:nvPicPr>
          <p:cNvPr id="76" name="图片 75" descr="图片12"/>
          <p:cNvPicPr>
            <a:picLocks noChangeAspect="1"/>
          </p:cNvPicPr>
          <p:nvPr/>
        </p:nvPicPr>
        <p:blipFill>
          <a:blip r:embed="rId13"/>
          <a:stretch>
            <a:fillRect/>
          </a:stretch>
        </p:blipFill>
        <p:spPr>
          <a:xfrm>
            <a:off x="8517890" y="2413000"/>
            <a:ext cx="850265" cy="353060"/>
          </a:xfrm>
          <a:prstGeom prst="rect">
            <a:avLst/>
          </a:prstGeom>
        </p:spPr>
      </p:pic>
      <p:pic>
        <p:nvPicPr>
          <p:cNvPr id="90" name="图片 89" descr="图片15"/>
          <p:cNvPicPr>
            <a:picLocks noChangeAspect="1"/>
          </p:cNvPicPr>
          <p:nvPr/>
        </p:nvPicPr>
        <p:blipFill>
          <a:blip r:embed="rId14"/>
          <a:stretch>
            <a:fillRect/>
          </a:stretch>
        </p:blipFill>
        <p:spPr>
          <a:xfrm>
            <a:off x="10946649" y="3148792"/>
            <a:ext cx="688975" cy="396240"/>
          </a:xfrm>
          <a:prstGeom prst="rect">
            <a:avLst/>
          </a:prstGeom>
        </p:spPr>
      </p:pic>
      <p:pic>
        <p:nvPicPr>
          <p:cNvPr id="92" name="图片 91" descr="图片17"/>
          <p:cNvPicPr>
            <a:picLocks noChangeAspect="1"/>
          </p:cNvPicPr>
          <p:nvPr/>
        </p:nvPicPr>
        <p:blipFill>
          <a:blip r:embed="rId15"/>
          <a:stretch>
            <a:fillRect/>
          </a:stretch>
        </p:blipFill>
        <p:spPr>
          <a:xfrm>
            <a:off x="8726170" y="4442460"/>
            <a:ext cx="1042670" cy="1420495"/>
          </a:xfrm>
          <a:prstGeom prst="rect">
            <a:avLst/>
          </a:prstGeom>
        </p:spPr>
      </p:pic>
      <p:pic>
        <p:nvPicPr>
          <p:cNvPr id="94" name="图片 93" descr="图片23"/>
          <p:cNvPicPr>
            <a:picLocks noChangeAspect="1"/>
          </p:cNvPicPr>
          <p:nvPr/>
        </p:nvPicPr>
        <p:blipFill>
          <a:blip r:embed="rId16"/>
          <a:stretch>
            <a:fillRect/>
          </a:stretch>
        </p:blipFill>
        <p:spPr>
          <a:xfrm>
            <a:off x="1972657" y="5871845"/>
            <a:ext cx="237490" cy="201295"/>
          </a:xfrm>
          <a:prstGeom prst="rect">
            <a:avLst/>
          </a:prstGeom>
        </p:spPr>
      </p:pic>
      <p:pic>
        <p:nvPicPr>
          <p:cNvPr id="97" name="图片 96" descr="图片23"/>
          <p:cNvPicPr>
            <a:picLocks noChangeAspect="1"/>
          </p:cNvPicPr>
          <p:nvPr/>
        </p:nvPicPr>
        <p:blipFill>
          <a:blip r:embed="rId16"/>
          <a:stretch>
            <a:fillRect/>
          </a:stretch>
        </p:blipFill>
        <p:spPr>
          <a:xfrm>
            <a:off x="1450975" y="3648075"/>
            <a:ext cx="237490" cy="201295"/>
          </a:xfrm>
          <a:prstGeom prst="rect">
            <a:avLst/>
          </a:prstGeom>
        </p:spPr>
      </p:pic>
      <p:pic>
        <p:nvPicPr>
          <p:cNvPr id="5" name="图片 4">
            <a:extLst>
              <a:ext uri="{FF2B5EF4-FFF2-40B4-BE49-F238E27FC236}">
                <a16:creationId xmlns:a16="http://schemas.microsoft.com/office/drawing/2014/main" id="{079F6BE4-97A7-10AD-48C5-B13BF703F28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441893" y="2924894"/>
            <a:ext cx="983682" cy="861761"/>
          </a:xfrm>
          <a:prstGeom prst="rect">
            <a:avLst/>
          </a:prstGeom>
        </p:spPr>
      </p:pic>
      <p:sp>
        <p:nvSpPr>
          <p:cNvPr id="2" name="文本框 1">
            <a:extLst>
              <a:ext uri="{FF2B5EF4-FFF2-40B4-BE49-F238E27FC236}">
                <a16:creationId xmlns:a16="http://schemas.microsoft.com/office/drawing/2014/main" id="{6F2B4E29-8B70-A414-3756-6D8EDCD8CFFC}"/>
              </a:ext>
            </a:extLst>
          </p:cNvPr>
          <p:cNvSpPr txBox="1"/>
          <p:nvPr/>
        </p:nvSpPr>
        <p:spPr>
          <a:xfrm>
            <a:off x="4915172" y="1795657"/>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17" name="图片 16">
            <a:extLst>
              <a:ext uri="{FF2B5EF4-FFF2-40B4-BE49-F238E27FC236}">
                <a16:creationId xmlns:a16="http://schemas.microsoft.com/office/drawing/2014/main" id="{5BF7A973-E9EB-8EC3-D20D-609A85DE69F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22466" y="4088431"/>
            <a:ext cx="584667" cy="343596"/>
          </a:xfrm>
          <a:prstGeom prst="rect">
            <a:avLst/>
          </a:prstGeom>
        </p:spPr>
      </p:pic>
      <p:pic>
        <p:nvPicPr>
          <p:cNvPr id="19" name="图片 18">
            <a:extLst>
              <a:ext uri="{FF2B5EF4-FFF2-40B4-BE49-F238E27FC236}">
                <a16:creationId xmlns:a16="http://schemas.microsoft.com/office/drawing/2014/main" id="{D3B2E2B2-4416-79A5-5FA1-2414EB893FD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317068" y="4075269"/>
            <a:ext cx="426724" cy="346367"/>
          </a:xfrm>
          <a:prstGeom prst="rect">
            <a:avLst/>
          </a:prstGeom>
        </p:spPr>
      </p:pic>
      <p:sp>
        <p:nvSpPr>
          <p:cNvPr id="30" name="矩形 29">
            <a:extLst>
              <a:ext uri="{FF2B5EF4-FFF2-40B4-BE49-F238E27FC236}">
                <a16:creationId xmlns:a16="http://schemas.microsoft.com/office/drawing/2014/main" id="{32FC0E15-0EFD-0E26-3AC2-A7844FDA9005}"/>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任意多边形: 形状 41">
            <a:extLst>
              <a:ext uri="{FF2B5EF4-FFF2-40B4-BE49-F238E27FC236}">
                <a16:creationId xmlns:a16="http://schemas.microsoft.com/office/drawing/2014/main" id="{16CCFE93-7518-3A5D-C876-EEB531937C5B}"/>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任意多边形: 形状 39">
            <a:extLst>
              <a:ext uri="{FF2B5EF4-FFF2-40B4-BE49-F238E27FC236}">
                <a16:creationId xmlns:a16="http://schemas.microsoft.com/office/drawing/2014/main" id="{DA03B246-4CB1-1ECC-B23D-2DA819D26723}"/>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33" name="TextBox 2">
            <a:extLst>
              <a:ext uri="{FF2B5EF4-FFF2-40B4-BE49-F238E27FC236}">
                <a16:creationId xmlns:a16="http://schemas.microsoft.com/office/drawing/2014/main" id="{9261625C-D998-33F6-9D06-A07B0547D1D1}"/>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35" name="TextBox 40">
            <a:extLst>
              <a:ext uri="{FF2B5EF4-FFF2-40B4-BE49-F238E27FC236}">
                <a16:creationId xmlns:a16="http://schemas.microsoft.com/office/drawing/2014/main" id="{E8FAAE28-8253-0536-9B90-ACEC05D23E52}"/>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36" name="文本框 35">
            <a:extLst>
              <a:ext uri="{FF2B5EF4-FFF2-40B4-BE49-F238E27FC236}">
                <a16:creationId xmlns:a16="http://schemas.microsoft.com/office/drawing/2014/main" id="{2AD0918A-E2F4-44AD-03DA-2AB59929154E}"/>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37" name="图片 36">
            <a:extLst>
              <a:ext uri="{FF2B5EF4-FFF2-40B4-BE49-F238E27FC236}">
                <a16:creationId xmlns:a16="http://schemas.microsoft.com/office/drawing/2014/main" id="{D5EE87B5-F02B-17B5-3160-BB10A12CEE8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ntr" presetSubtype="0" fill="hold" nodeType="withEffect">
                                  <p:stCondLst>
                                    <p:cond delay="0"/>
                                  </p:stCondLst>
                                  <p:childTnLst>
                                    <p:set>
                                      <p:cBhvr>
                                        <p:cTn id="9" dur="1" fill="hold">
                                          <p:stCondLst>
                                            <p:cond delay="0"/>
                                          </p:stCondLst>
                                        </p:cTn>
                                        <p:tgtEl>
                                          <p:spTgt spid="97"/>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500"/>
                                        <p:tgtEl>
                                          <p:spTgt spid="6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61"/>
                                        </p:tgtEl>
                                      </p:cBhvr>
                                    </p:animEffect>
                                    <p:set>
                                      <p:cBhvr>
                                        <p:cTn id="38" dur="1" fill="hold">
                                          <p:stCondLst>
                                            <p:cond delay="499"/>
                                          </p:stCondLst>
                                        </p:cTn>
                                        <p:tgtEl>
                                          <p:spTgt spid="61"/>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0"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par>
                                <p:cTn id="52" presetID="1" presetClass="entr" presetSubtype="0" fill="hold" grpId="0" nodeType="withEffect">
                                  <p:stCondLst>
                                    <p:cond delay="0"/>
                                  </p:stCondLst>
                                  <p:childTnLst>
                                    <p:set>
                                      <p:cBhvr>
                                        <p:cTn id="53" dur="1" fill="hold">
                                          <p:stCondLst>
                                            <p:cond delay="0"/>
                                          </p:stCondLst>
                                        </p:cTn>
                                        <p:tgtEl>
                                          <p:spTgt spid="9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94"/>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7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22"/>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7"/>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6"/>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5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55"/>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0"/>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5"/>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5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92"/>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62"/>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childTnLst>
                                </p:cTn>
                              </p:par>
                              <p:par>
                                <p:cTn id="94" presetID="10" presetClass="entr" presetSubtype="0" fill="hold" grpId="0" nodeType="with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500"/>
                                        <p:tgtEl>
                                          <p:spTgt spid="64"/>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73"/>
                                        </p:tgtEl>
                                        <p:attrNameLst>
                                          <p:attrName>style.visibility</p:attrName>
                                        </p:attrNameLst>
                                      </p:cBhvr>
                                      <p:to>
                                        <p:strVal val="visible"/>
                                      </p:to>
                                    </p:set>
                                    <p:animEffect transition="in" filter="fade">
                                      <p:cBhvr>
                                        <p:cTn id="101" dur="500"/>
                                        <p:tgtEl>
                                          <p:spTgt spid="73"/>
                                        </p:tgtEl>
                                      </p:cBhvr>
                                    </p:animEffect>
                                  </p:childTnLst>
                                </p:cTn>
                              </p:par>
                              <p:par>
                                <p:cTn id="102" presetID="1" presetClass="entr" presetSubtype="0" fill="hold" grpId="0" nodeType="withEffect">
                                  <p:stCondLst>
                                    <p:cond delay="0"/>
                                  </p:stCondLst>
                                  <p:childTnLst>
                                    <p:set>
                                      <p:cBhvr>
                                        <p:cTn id="103" dur="1" fill="hold">
                                          <p:stCondLst>
                                            <p:cond delay="0"/>
                                          </p:stCondLst>
                                        </p:cTn>
                                        <p:tgtEl>
                                          <p:spTgt spid="77"/>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65"/>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67"/>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66"/>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75"/>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68"/>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72"/>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79"/>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80"/>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81"/>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18" grpId="0"/>
      <p:bldP spid="93" grpId="0"/>
      <p:bldP spid="21" grpId="0"/>
      <p:bldP spid="16" grpId="0"/>
      <p:bldP spid="61" grpId="0" animBg="1"/>
      <p:bldP spid="61" grpId="1" animBg="1"/>
      <p:bldP spid="12" grpId="0"/>
      <p:bldP spid="27" grpId="0"/>
      <p:bldP spid="41" grpId="0"/>
      <p:bldP spid="44" grpId="0"/>
      <p:bldP spid="47" grpId="0"/>
      <p:bldP spid="55" grpId="0"/>
      <p:bldP spid="59" grpId="0"/>
      <p:bldP spid="62" grpId="0" animBg="1"/>
      <p:bldP spid="63" grpId="0" animBg="1"/>
      <p:bldP spid="64" grpId="0"/>
      <p:bldP spid="65" grpId="0" animBg="1"/>
      <p:bldP spid="66" grpId="0" animBg="1"/>
      <p:bldP spid="67" grpId="0"/>
      <p:bldP spid="68" grpId="0" animBg="1"/>
      <p:bldP spid="71" grpId="0" animBg="1"/>
      <p:bldP spid="72" grpId="0"/>
      <p:bldP spid="73" grpId="0" animBg="1"/>
      <p:bldP spid="75" grpId="0" animBg="1"/>
      <p:bldP spid="77" grpId="0"/>
      <p:bldP spid="79" grpId="0" animBg="1"/>
      <p:bldP spid="80" grpId="0"/>
      <p:bldP spid="81" grpId="0" animBg="1"/>
      <p:bldP spid="83"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圆角 2"/>
          <p:cNvSpPr/>
          <p:nvPr/>
        </p:nvSpPr>
        <p:spPr>
          <a:xfrm>
            <a:off x="2698893" y="2825442"/>
            <a:ext cx="1381991" cy="461665"/>
          </a:xfrm>
          <a:prstGeom prst="roundRect">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13" name="文本框 12"/>
          <p:cNvSpPr txBox="1"/>
          <p:nvPr/>
        </p:nvSpPr>
        <p:spPr>
          <a:xfrm>
            <a:off x="2003922" y="2014231"/>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2</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2" name="文本框 1"/>
          <p:cNvSpPr txBox="1"/>
          <p:nvPr/>
        </p:nvSpPr>
        <p:spPr>
          <a:xfrm>
            <a:off x="1382143" y="4452075"/>
            <a:ext cx="8193615" cy="1147558"/>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分析</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对于这个三元一次方程组，消哪个未知数</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比较方便？为什么？</a:t>
            </a:r>
            <a:endParaRPr lang="en-US" altLang="zh-CN" sz="2400" dirty="0">
              <a:solidFill>
                <a:prstClr val="black"/>
              </a:solidFill>
              <a:latin typeface="华文楷体" panose="02010600040101010101" pitchFamily="2" charset="-122"/>
              <a:ea typeface="华文楷体" panose="02010600040101010101" pitchFamily="2" charset="-122"/>
            </a:endParaRPr>
          </a:p>
        </p:txBody>
      </p:sp>
      <p:pic>
        <p:nvPicPr>
          <p:cNvPr id="5" name="图片 4" descr="图片18"/>
          <p:cNvPicPr>
            <a:picLocks noChangeAspect="1"/>
          </p:cNvPicPr>
          <p:nvPr/>
        </p:nvPicPr>
        <p:blipFill>
          <a:blip r:embed="rId3"/>
          <a:stretch>
            <a:fillRect/>
          </a:stretch>
        </p:blipFill>
        <p:spPr>
          <a:xfrm>
            <a:off x="2575588" y="2810645"/>
            <a:ext cx="2188210" cy="1390015"/>
          </a:xfrm>
          <a:prstGeom prst="rect">
            <a:avLst/>
          </a:prstGeom>
        </p:spPr>
      </p:pic>
      <p:sp>
        <p:nvSpPr>
          <p:cNvPr id="9" name="文本框 8">
            <a:extLst>
              <a:ext uri="{FF2B5EF4-FFF2-40B4-BE49-F238E27FC236}">
                <a16:creationId xmlns:a16="http://schemas.microsoft.com/office/drawing/2014/main" id="{B67094EB-B589-5743-900A-30A50873F8B7}"/>
              </a:ext>
            </a:extLst>
          </p:cNvPr>
          <p:cNvSpPr txBox="1"/>
          <p:nvPr/>
        </p:nvSpPr>
        <p:spPr>
          <a:xfrm>
            <a:off x="4458774" y="2762327"/>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0" name="矩形 19">
            <a:extLst>
              <a:ext uri="{FF2B5EF4-FFF2-40B4-BE49-F238E27FC236}">
                <a16:creationId xmlns:a16="http://schemas.microsoft.com/office/drawing/2014/main" id="{322D7D5F-F205-F1C3-6B85-13488D2912E3}"/>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形状 41">
            <a:extLst>
              <a:ext uri="{FF2B5EF4-FFF2-40B4-BE49-F238E27FC236}">
                <a16:creationId xmlns:a16="http://schemas.microsoft.com/office/drawing/2014/main" id="{6E5D0A75-B763-722D-F16A-5C0699349779}"/>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任意多边形: 形状 39">
            <a:extLst>
              <a:ext uri="{FF2B5EF4-FFF2-40B4-BE49-F238E27FC236}">
                <a16:creationId xmlns:a16="http://schemas.microsoft.com/office/drawing/2014/main" id="{686FA822-1111-187B-E99C-6F57C82A129C}"/>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23" name="TextBox 2">
            <a:extLst>
              <a:ext uri="{FF2B5EF4-FFF2-40B4-BE49-F238E27FC236}">
                <a16:creationId xmlns:a16="http://schemas.microsoft.com/office/drawing/2014/main" id="{DEA4ECE0-DB48-01DC-7718-DC1FBDED806E}"/>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25" name="TextBox 40">
            <a:extLst>
              <a:ext uri="{FF2B5EF4-FFF2-40B4-BE49-F238E27FC236}">
                <a16:creationId xmlns:a16="http://schemas.microsoft.com/office/drawing/2014/main" id="{F9B7F151-6B09-A1F4-E0A5-E9908B491B7F}"/>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26" name="文本框 25">
            <a:extLst>
              <a:ext uri="{FF2B5EF4-FFF2-40B4-BE49-F238E27FC236}">
                <a16:creationId xmlns:a16="http://schemas.microsoft.com/office/drawing/2014/main" id="{87978EAC-723A-526C-991D-A8415960F0F1}"/>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27" name="图片 26">
            <a:extLst>
              <a:ext uri="{FF2B5EF4-FFF2-40B4-BE49-F238E27FC236}">
                <a16:creationId xmlns:a16="http://schemas.microsoft.com/office/drawing/2014/main" id="{86BD5928-462F-DBB9-7E32-474A45C5C5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圆角 8">
            <a:extLst>
              <a:ext uri="{FF2B5EF4-FFF2-40B4-BE49-F238E27FC236}">
                <a16:creationId xmlns:a16="http://schemas.microsoft.com/office/drawing/2014/main" id="{D3EBACEB-A75B-67F0-4EB9-3D9796F6C442}"/>
              </a:ext>
            </a:extLst>
          </p:cNvPr>
          <p:cNvSpPr/>
          <p:nvPr/>
        </p:nvSpPr>
        <p:spPr>
          <a:xfrm>
            <a:off x="3435868" y="4147858"/>
            <a:ext cx="443935" cy="690380"/>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descr="图片20"/>
          <p:cNvPicPr>
            <a:picLocks noChangeAspect="1"/>
          </p:cNvPicPr>
          <p:nvPr/>
        </p:nvPicPr>
        <p:blipFill>
          <a:blip r:embed="rId3"/>
          <a:stretch>
            <a:fillRect/>
          </a:stretch>
        </p:blipFill>
        <p:spPr>
          <a:xfrm>
            <a:off x="2926715" y="4046855"/>
            <a:ext cx="1603375" cy="890270"/>
          </a:xfrm>
          <a:prstGeom prst="rect">
            <a:avLst/>
          </a:prstGeom>
        </p:spPr>
      </p:pic>
      <p:sp>
        <p:nvSpPr>
          <p:cNvPr id="36" name="文本框 35"/>
          <p:cNvSpPr txBox="1"/>
          <p:nvPr/>
        </p:nvSpPr>
        <p:spPr>
          <a:xfrm>
            <a:off x="1547119" y="5065106"/>
            <a:ext cx="158496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④     ① </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sp>
        <p:nvSpPr>
          <p:cNvPr id="18" name="文本框 17"/>
          <p:cNvSpPr txBox="1"/>
          <p:nvPr/>
        </p:nvSpPr>
        <p:spPr>
          <a:xfrm>
            <a:off x="162491" y="3388926"/>
            <a:ext cx="8193615" cy="593560"/>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解</a:t>
            </a:r>
            <a:r>
              <a:rPr lang="en-US" altLang="zh-CN" sz="2400" b="1" dirty="0">
                <a:solidFill>
                  <a:schemeClr val="accent1"/>
                </a:solidFill>
                <a:latin typeface="华文楷体" panose="02010600040101010101" pitchFamily="2" charset="-122"/>
                <a:ea typeface="华文楷体" panose="02010600040101010101" pitchFamily="2" charset="-122"/>
              </a:rPr>
              <a:t>:</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12" name="文本框 11"/>
          <p:cNvSpPr txBox="1"/>
          <p:nvPr/>
        </p:nvSpPr>
        <p:spPr>
          <a:xfrm>
            <a:off x="1368914" y="3553226"/>
            <a:ext cx="2068195"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       </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endParaRPr lang="zh-CN" altLang="en-US" sz="2400" dirty="0"/>
          </a:p>
        </p:txBody>
      </p:sp>
      <p:sp>
        <p:nvSpPr>
          <p:cNvPr id="47" name="文本框 46"/>
          <p:cNvSpPr txBox="1"/>
          <p:nvPr/>
        </p:nvSpPr>
        <p:spPr>
          <a:xfrm>
            <a:off x="7470775" y="2276475"/>
            <a:ext cx="2635250"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代入①</a:t>
            </a:r>
            <a:r>
              <a:rPr lang="en-US" altLang="zh-CN" sz="2400" dirty="0">
                <a:latin typeface="华文楷体" panose="02010600040101010101" pitchFamily="2" charset="-122"/>
                <a:ea typeface="华文楷体" panose="02010600040101010101" pitchFamily="2" charset="-122"/>
              </a:rPr>
              <a:t>       </a:t>
            </a:r>
            <a:endParaRPr lang="zh-CN" altLang="en-US" sz="2400" dirty="0">
              <a:latin typeface="华文楷体" panose="02010600040101010101" pitchFamily="2" charset="-122"/>
              <a:ea typeface="华文楷体" panose="02010600040101010101" pitchFamily="2" charset="-122"/>
            </a:endParaRPr>
          </a:p>
        </p:txBody>
      </p:sp>
      <p:sp>
        <p:nvSpPr>
          <p:cNvPr id="62" name="文本框 61"/>
          <p:cNvSpPr txBox="1"/>
          <p:nvPr/>
        </p:nvSpPr>
        <p:spPr>
          <a:xfrm>
            <a:off x="2692110" y="3555365"/>
            <a:ext cx="609600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sym typeface="+mn-ea"/>
              </a:rPr>
              <a:t>，得                 </a:t>
            </a:r>
            <a:r>
              <a:rPr lang="en-US" altLang="zh-CN" sz="2400" dirty="0">
                <a:latin typeface="华文楷体" panose="02010600040101010101" pitchFamily="2" charset="-122"/>
                <a:ea typeface="华文楷体" panose="02010600040101010101" pitchFamily="2" charset="-122"/>
                <a:sym typeface="+mn-ea"/>
              </a:rPr>
              <a:t> </a:t>
            </a:r>
            <a:r>
              <a:rPr lang="zh-CN" altLang="en-US" sz="2400" dirty="0">
                <a:latin typeface="华文楷体" panose="02010600040101010101" pitchFamily="2" charset="-122"/>
                <a:ea typeface="华文楷体" panose="02010600040101010101" pitchFamily="2" charset="-122"/>
                <a:sym typeface="+mn-ea"/>
              </a:rPr>
              <a:t>，</a:t>
            </a:r>
            <a:r>
              <a:rPr lang="zh-CN" altLang="en-US" sz="2400" dirty="0">
                <a:latin typeface="华文楷体" panose="02010600040101010101" pitchFamily="2" charset="-122"/>
                <a:ea typeface="华文楷体" panose="02010600040101010101" pitchFamily="2" charset="-122"/>
              </a:rPr>
              <a:t>   ④</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64" name="文本框 63"/>
          <p:cNvSpPr txBox="1"/>
          <p:nvPr/>
        </p:nvSpPr>
        <p:spPr>
          <a:xfrm>
            <a:off x="9610838" y="2994025"/>
            <a:ext cx="174117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sym typeface="+mn-ea"/>
              </a:rPr>
              <a:t>，得          </a:t>
            </a:r>
            <a:r>
              <a:rPr lang="en-US" altLang="zh-CN" sz="2400" dirty="0">
                <a:latin typeface="华文楷体" panose="02010600040101010101" pitchFamily="2" charset="-122"/>
                <a:ea typeface="华文楷体" panose="02010600040101010101" pitchFamily="2" charset="-122"/>
                <a:sym typeface="+mn-ea"/>
              </a:rPr>
              <a:t> .</a:t>
            </a:r>
            <a:r>
              <a:rPr lang="zh-CN" altLang="en-US" sz="2400" dirty="0">
                <a:latin typeface="华文楷体" panose="02010600040101010101" pitchFamily="2" charset="-122"/>
                <a:ea typeface="华文楷体" panose="02010600040101010101" pitchFamily="2" charset="-122"/>
                <a:sym typeface="+mn-ea"/>
              </a:rPr>
              <a:t> </a:t>
            </a:r>
          </a:p>
        </p:txBody>
      </p:sp>
      <p:sp>
        <p:nvSpPr>
          <p:cNvPr id="58" name="文本框 57"/>
          <p:cNvSpPr txBox="1"/>
          <p:nvPr/>
        </p:nvSpPr>
        <p:spPr>
          <a:xfrm>
            <a:off x="9558595" y="2286000"/>
            <a:ext cx="1804035"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sym typeface="+mn-ea"/>
              </a:rPr>
              <a:t>，得         ，           </a:t>
            </a:r>
          </a:p>
        </p:txBody>
      </p:sp>
      <p:sp>
        <p:nvSpPr>
          <p:cNvPr id="2" name="矩形: 圆角 1"/>
          <p:cNvSpPr/>
          <p:nvPr/>
        </p:nvSpPr>
        <p:spPr>
          <a:xfrm>
            <a:off x="4009465" y="2305050"/>
            <a:ext cx="557340" cy="856929"/>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18"/>
          <p:cNvPicPr>
            <a:picLocks noChangeAspect="1"/>
          </p:cNvPicPr>
          <p:nvPr/>
        </p:nvPicPr>
        <p:blipFill>
          <a:blip r:embed="rId4"/>
          <a:stretch>
            <a:fillRect/>
          </a:stretch>
        </p:blipFill>
        <p:spPr>
          <a:xfrm>
            <a:off x="2926715" y="1828165"/>
            <a:ext cx="2188210" cy="1390015"/>
          </a:xfrm>
          <a:prstGeom prst="rect">
            <a:avLst/>
          </a:prstGeom>
        </p:spPr>
      </p:pic>
      <p:sp>
        <p:nvSpPr>
          <p:cNvPr id="13" name="文本框 12"/>
          <p:cNvSpPr txBox="1"/>
          <p:nvPr/>
        </p:nvSpPr>
        <p:spPr>
          <a:xfrm>
            <a:off x="744030" y="2275213"/>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2</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25" name="文本框 24"/>
          <p:cNvSpPr txBox="1"/>
          <p:nvPr/>
        </p:nvSpPr>
        <p:spPr>
          <a:xfrm>
            <a:off x="1412920" y="4262517"/>
            <a:ext cx="6094268"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得方程组</a:t>
            </a:r>
            <a:endParaRPr lang="zh-CN" altLang="en-US" sz="2400" dirty="0"/>
          </a:p>
        </p:txBody>
      </p:sp>
      <p:sp>
        <p:nvSpPr>
          <p:cNvPr id="41" name="文本框 40"/>
          <p:cNvSpPr txBox="1"/>
          <p:nvPr/>
        </p:nvSpPr>
        <p:spPr>
          <a:xfrm>
            <a:off x="1433947" y="5063525"/>
            <a:ext cx="6094268"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a:t>
            </a:r>
            <a:r>
              <a:rPr lang="en-US" altLang="zh-CN" sz="2400" dirty="0">
                <a:latin typeface="华文楷体" panose="02010600040101010101" pitchFamily="2" charset="-122"/>
                <a:ea typeface="华文楷体" panose="02010600040101010101" pitchFamily="2" charset="-122"/>
              </a:rPr>
              <a:t>.</a:t>
            </a:r>
            <a:endParaRPr lang="zh-CN" altLang="en-US" sz="2400" dirty="0"/>
          </a:p>
        </p:txBody>
      </p:sp>
      <p:sp>
        <p:nvSpPr>
          <p:cNvPr id="44" name="文本框 43"/>
          <p:cNvSpPr txBox="1"/>
          <p:nvPr/>
        </p:nvSpPr>
        <p:spPr>
          <a:xfrm>
            <a:off x="1433830" y="5659120"/>
            <a:ext cx="2208530"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解得：        </a:t>
            </a:r>
            <a:r>
              <a:rPr lang="en-US" altLang="zh-CN" sz="2400" dirty="0">
                <a:solidFill>
                  <a:prstClr val="black"/>
                </a:solidFill>
                <a:latin typeface="华文楷体" panose="02010600040101010101" pitchFamily="2" charset="-122"/>
                <a:ea typeface="华文楷体" panose="02010600040101010101" pitchFamily="2" charset="-122"/>
              </a:rPr>
              <a:t>.</a:t>
            </a:r>
            <a:endParaRPr lang="zh-CN" altLang="en-US" sz="2400" dirty="0"/>
          </a:p>
        </p:txBody>
      </p:sp>
      <p:sp>
        <p:nvSpPr>
          <p:cNvPr id="55" name="文本框 54"/>
          <p:cNvSpPr txBox="1"/>
          <p:nvPr/>
        </p:nvSpPr>
        <p:spPr>
          <a:xfrm>
            <a:off x="7470775" y="2988945"/>
            <a:ext cx="2557145"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r>
              <a:rPr lang="zh-CN" altLang="en-US" sz="2400" dirty="0">
                <a:latin typeface="华文楷体" panose="02010600040101010101" pitchFamily="2" charset="-122"/>
                <a:ea typeface="华文楷体" panose="02010600040101010101" pitchFamily="2" charset="-122"/>
              </a:rPr>
              <a:t>           </a:t>
            </a:r>
          </a:p>
        </p:txBody>
      </p:sp>
      <p:sp>
        <p:nvSpPr>
          <p:cNvPr id="59" name="文本框 58"/>
          <p:cNvSpPr txBox="1"/>
          <p:nvPr/>
        </p:nvSpPr>
        <p:spPr>
          <a:xfrm>
            <a:off x="7521634" y="3823799"/>
            <a:ext cx="3108806"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所以原方程组的解为</a:t>
            </a:r>
            <a:endParaRPr lang="zh-CN" altLang="en-US" sz="2400" dirty="0"/>
          </a:p>
        </p:txBody>
      </p:sp>
      <p:sp>
        <p:nvSpPr>
          <p:cNvPr id="79" name="思想气泡: 云 78"/>
          <p:cNvSpPr/>
          <p:nvPr/>
        </p:nvSpPr>
        <p:spPr>
          <a:xfrm>
            <a:off x="9500985" y="4379127"/>
            <a:ext cx="1821873" cy="1158073"/>
          </a:xfrm>
          <a:prstGeom prst="cloudCallout">
            <a:avLst>
              <a:gd name="adj1" fmla="val -71024"/>
              <a:gd name="adj2" fmla="val 78118"/>
            </a:avLst>
          </a:prstGeom>
          <a:solidFill>
            <a:schemeClr val="accent1">
              <a:lumMod val="60000"/>
              <a:lumOff val="40000"/>
            </a:schemeClr>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9609890" y="4553898"/>
            <a:ext cx="1545511" cy="830997"/>
          </a:xfrm>
          <a:prstGeom prst="rect">
            <a:avLst/>
          </a:prstGeom>
          <a:noFill/>
        </p:spPr>
        <p:txBody>
          <a:bodyPr wrap="square" rtlCol="0">
            <a:spAutoFit/>
          </a:bodyPr>
          <a:lstStyle/>
          <a:p>
            <a:pPr algn="ctr"/>
            <a:r>
              <a:rPr lang="zh-CN" altLang="en-US" sz="2400" b="1" dirty="0">
                <a:solidFill>
                  <a:schemeClr val="bg1"/>
                </a:solidFill>
                <a:latin typeface="华文楷体" panose="02010600040101010101" pitchFamily="2" charset="-122"/>
                <a:ea typeface="华文楷体" panose="02010600040101010101" pitchFamily="2" charset="-122"/>
              </a:rPr>
              <a:t>可以先消</a:t>
            </a:r>
            <a:r>
              <a:rPr lang="en-US" altLang="zh-CN" sz="2400" b="1" i="1" dirty="0">
                <a:solidFill>
                  <a:schemeClr val="bg1"/>
                </a:solidFill>
                <a:latin typeface="Times New Roman" panose="02020603050405020304" pitchFamily="18" charset="0"/>
                <a:ea typeface="华文楷体" panose="02010600040101010101" pitchFamily="2" charset="-122"/>
                <a:cs typeface="Times New Roman" panose="02020603050405020304" pitchFamily="18" charset="0"/>
              </a:rPr>
              <a:t>x</a:t>
            </a:r>
            <a:r>
              <a:rPr lang="zh-CN" altLang="en-US" sz="2400" b="1" dirty="0">
                <a:solidFill>
                  <a:schemeClr val="bg1"/>
                </a:solidFill>
                <a:latin typeface="华文楷体" panose="02010600040101010101" pitchFamily="2" charset="-122"/>
                <a:ea typeface="华文楷体" panose="02010600040101010101" pitchFamily="2" charset="-122"/>
              </a:rPr>
              <a:t>或</a:t>
            </a:r>
            <a:r>
              <a:rPr lang="en-US" altLang="zh-CN" sz="2400" b="1" i="1" dirty="0">
                <a:solidFill>
                  <a:schemeClr val="bg1"/>
                </a:solidFill>
                <a:latin typeface="Times New Roman" panose="02020603050405020304" pitchFamily="18" charset="0"/>
                <a:ea typeface="华文楷体" panose="02010600040101010101" pitchFamily="2" charset="-122"/>
                <a:cs typeface="Times New Roman" panose="02020603050405020304" pitchFamily="18" charset="0"/>
              </a:rPr>
              <a:t>y</a:t>
            </a:r>
            <a:r>
              <a:rPr lang="zh-CN" altLang="en-US" sz="2400" b="1" dirty="0">
                <a:solidFill>
                  <a:schemeClr val="bg1"/>
                </a:solidFill>
                <a:latin typeface="华文楷体" panose="02010600040101010101" pitchFamily="2" charset="-122"/>
                <a:ea typeface="华文楷体" panose="02010600040101010101" pitchFamily="2" charset="-122"/>
              </a:rPr>
              <a:t>吗？</a:t>
            </a:r>
            <a:endParaRPr lang="en-US" altLang="zh-CN" sz="2400" b="1" dirty="0">
              <a:solidFill>
                <a:schemeClr val="bg1"/>
              </a:solidFill>
              <a:latin typeface="华文楷体" panose="02010600040101010101" pitchFamily="2" charset="-122"/>
              <a:ea typeface="华文楷体" panose="02010600040101010101" pitchFamily="2" charset="-122"/>
            </a:endParaRPr>
          </a:p>
        </p:txBody>
      </p:sp>
      <p:sp>
        <p:nvSpPr>
          <p:cNvPr id="81" name="矩形: 圆角 80"/>
          <p:cNvSpPr/>
          <p:nvPr/>
        </p:nvSpPr>
        <p:spPr>
          <a:xfrm>
            <a:off x="6391250" y="1113725"/>
            <a:ext cx="4239190" cy="866433"/>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6431134" y="1113726"/>
            <a:ext cx="4775458" cy="830997"/>
          </a:xfrm>
          <a:prstGeom prst="rect">
            <a:avLst/>
          </a:prstGeom>
          <a:noFill/>
        </p:spPr>
        <p:txBody>
          <a:bodyPr wrap="square" rtlCol="0">
            <a:spAutoFit/>
          </a:bodyPr>
          <a:lstStyle/>
          <a:p>
            <a:r>
              <a:rPr lang="zh-CN" altLang="en-US" sz="2400" b="1" dirty="0">
                <a:solidFill>
                  <a:srgbClr val="FF0000"/>
                </a:solidFill>
                <a:latin typeface="华文楷体" panose="02010600040101010101" pitchFamily="2" charset="-122"/>
                <a:ea typeface="华文楷体" panose="02010600040101010101" pitchFamily="2" charset="-122"/>
              </a:rPr>
              <a:t>类型二：若其中一个方程缺少</a:t>
            </a:r>
            <a:endParaRPr lang="en-US" altLang="zh-CN" sz="2400" b="1" dirty="0">
              <a:solidFill>
                <a:srgbClr val="FF0000"/>
              </a:solidFill>
              <a:latin typeface="华文楷体" panose="02010600040101010101" pitchFamily="2" charset="-122"/>
              <a:ea typeface="华文楷体" panose="02010600040101010101" pitchFamily="2" charset="-122"/>
            </a:endParaRPr>
          </a:p>
          <a:p>
            <a:r>
              <a:rPr lang="zh-CN" altLang="en-US" sz="2400" b="1" dirty="0">
                <a:solidFill>
                  <a:srgbClr val="FF0000"/>
                </a:solidFill>
                <a:latin typeface="华文楷体" panose="02010600040101010101" pitchFamily="2" charset="-122"/>
                <a:ea typeface="华文楷体" panose="02010600040101010101" pitchFamily="2" charset="-122"/>
              </a:rPr>
              <a:t>某个未知数，则先消此未知数</a:t>
            </a:r>
            <a:endParaRPr lang="en-US" altLang="zh-CN" sz="2400" b="1" dirty="0">
              <a:solidFill>
                <a:srgbClr val="FF0000"/>
              </a:solidFill>
              <a:latin typeface="华文楷体" panose="02010600040101010101" pitchFamily="2" charset="-122"/>
              <a:ea typeface="华文楷体" panose="02010600040101010101" pitchFamily="2" charset="-122"/>
            </a:endParaRPr>
          </a:p>
        </p:txBody>
      </p:sp>
      <p:pic>
        <p:nvPicPr>
          <p:cNvPr id="14" name="图片 13" descr="图片19"/>
          <p:cNvPicPr>
            <a:picLocks noChangeAspect="1"/>
          </p:cNvPicPr>
          <p:nvPr/>
        </p:nvPicPr>
        <p:blipFill>
          <a:blip r:embed="rId5"/>
          <a:stretch>
            <a:fillRect/>
          </a:stretch>
        </p:blipFill>
        <p:spPr>
          <a:xfrm>
            <a:off x="3435868" y="3640282"/>
            <a:ext cx="1371600" cy="396240"/>
          </a:xfrm>
          <a:prstGeom prst="rect">
            <a:avLst/>
          </a:prstGeom>
        </p:spPr>
      </p:pic>
      <p:pic>
        <p:nvPicPr>
          <p:cNvPr id="39" name="图片 38" descr="图片23"/>
          <p:cNvPicPr>
            <a:picLocks noChangeAspect="1"/>
          </p:cNvPicPr>
          <p:nvPr/>
        </p:nvPicPr>
        <p:blipFill>
          <a:blip r:embed="rId6"/>
          <a:stretch>
            <a:fillRect/>
          </a:stretch>
        </p:blipFill>
        <p:spPr>
          <a:xfrm>
            <a:off x="2004637" y="5228590"/>
            <a:ext cx="237490" cy="201295"/>
          </a:xfrm>
          <a:prstGeom prst="rect">
            <a:avLst/>
          </a:prstGeom>
        </p:spPr>
      </p:pic>
      <p:pic>
        <p:nvPicPr>
          <p:cNvPr id="40" name="图片 39" descr="图片24"/>
          <p:cNvPicPr>
            <a:picLocks noChangeAspect="1"/>
          </p:cNvPicPr>
          <p:nvPr/>
        </p:nvPicPr>
        <p:blipFill>
          <a:blip r:embed="rId7"/>
          <a:stretch>
            <a:fillRect/>
          </a:stretch>
        </p:blipFill>
        <p:spPr>
          <a:xfrm>
            <a:off x="3311582" y="5124681"/>
            <a:ext cx="839470" cy="359410"/>
          </a:xfrm>
          <a:prstGeom prst="rect">
            <a:avLst/>
          </a:prstGeom>
        </p:spPr>
      </p:pic>
      <p:pic>
        <p:nvPicPr>
          <p:cNvPr id="48" name="图片 47" descr="图片25"/>
          <p:cNvPicPr>
            <a:picLocks noChangeAspect="1"/>
          </p:cNvPicPr>
          <p:nvPr/>
        </p:nvPicPr>
        <p:blipFill>
          <a:blip r:embed="rId8"/>
          <a:stretch>
            <a:fillRect/>
          </a:stretch>
        </p:blipFill>
        <p:spPr>
          <a:xfrm>
            <a:off x="2400935" y="5674995"/>
            <a:ext cx="780415" cy="450850"/>
          </a:xfrm>
          <a:prstGeom prst="rect">
            <a:avLst/>
          </a:prstGeom>
        </p:spPr>
      </p:pic>
      <p:pic>
        <p:nvPicPr>
          <p:cNvPr id="49" name="图片 48" descr="图片25"/>
          <p:cNvPicPr>
            <a:picLocks noChangeAspect="1"/>
          </p:cNvPicPr>
          <p:nvPr/>
        </p:nvPicPr>
        <p:blipFill>
          <a:blip r:embed="rId8"/>
          <a:stretch>
            <a:fillRect/>
          </a:stretch>
        </p:blipFill>
        <p:spPr>
          <a:xfrm>
            <a:off x="7915275" y="2286635"/>
            <a:ext cx="780415" cy="450850"/>
          </a:xfrm>
          <a:prstGeom prst="rect">
            <a:avLst/>
          </a:prstGeom>
        </p:spPr>
      </p:pic>
      <p:pic>
        <p:nvPicPr>
          <p:cNvPr id="63" name="图片 62" descr="图片26"/>
          <p:cNvPicPr>
            <a:picLocks noChangeAspect="1"/>
          </p:cNvPicPr>
          <p:nvPr/>
        </p:nvPicPr>
        <p:blipFill>
          <a:blip r:embed="rId9"/>
          <a:stretch>
            <a:fillRect/>
          </a:stretch>
        </p:blipFill>
        <p:spPr>
          <a:xfrm>
            <a:off x="1844991" y="3596093"/>
            <a:ext cx="628015" cy="335280"/>
          </a:xfrm>
          <a:prstGeom prst="rect">
            <a:avLst/>
          </a:prstGeom>
        </p:spPr>
      </p:pic>
      <p:pic>
        <p:nvPicPr>
          <p:cNvPr id="65" name="图片 64" descr="图片27"/>
          <p:cNvPicPr>
            <a:picLocks noChangeAspect="1"/>
          </p:cNvPicPr>
          <p:nvPr/>
        </p:nvPicPr>
        <p:blipFill>
          <a:blip r:embed="rId10"/>
          <a:stretch>
            <a:fillRect/>
          </a:stretch>
        </p:blipFill>
        <p:spPr>
          <a:xfrm>
            <a:off x="8173085" y="4409440"/>
            <a:ext cx="1017905" cy="1420495"/>
          </a:xfrm>
          <a:prstGeom prst="rect">
            <a:avLst/>
          </a:prstGeom>
        </p:spPr>
      </p:pic>
      <p:pic>
        <p:nvPicPr>
          <p:cNvPr id="66" name="图片 65" descr="图片28"/>
          <p:cNvPicPr>
            <a:picLocks noChangeAspect="1"/>
          </p:cNvPicPr>
          <p:nvPr/>
        </p:nvPicPr>
        <p:blipFill>
          <a:blip r:embed="rId11"/>
          <a:stretch>
            <a:fillRect/>
          </a:stretch>
        </p:blipFill>
        <p:spPr>
          <a:xfrm>
            <a:off x="7912735" y="2834640"/>
            <a:ext cx="841375" cy="865505"/>
          </a:xfrm>
          <a:prstGeom prst="rect">
            <a:avLst/>
          </a:prstGeom>
        </p:spPr>
      </p:pic>
      <p:pic>
        <p:nvPicPr>
          <p:cNvPr id="67" name="图片 66" descr="图片29"/>
          <p:cNvPicPr>
            <a:picLocks noChangeAspect="1"/>
          </p:cNvPicPr>
          <p:nvPr/>
        </p:nvPicPr>
        <p:blipFill>
          <a:blip r:embed="rId12"/>
          <a:stretch>
            <a:fillRect/>
          </a:stretch>
        </p:blipFill>
        <p:spPr>
          <a:xfrm>
            <a:off x="10320191" y="2340610"/>
            <a:ext cx="688975" cy="396240"/>
          </a:xfrm>
          <a:prstGeom prst="rect">
            <a:avLst/>
          </a:prstGeom>
        </p:spPr>
      </p:pic>
      <p:pic>
        <p:nvPicPr>
          <p:cNvPr id="68" name="图片 67" descr="图片30"/>
          <p:cNvPicPr>
            <a:picLocks noChangeAspect="1"/>
          </p:cNvPicPr>
          <p:nvPr/>
        </p:nvPicPr>
        <p:blipFill>
          <a:blip r:embed="rId13"/>
          <a:stretch>
            <a:fillRect/>
          </a:stretch>
        </p:blipFill>
        <p:spPr>
          <a:xfrm>
            <a:off x="10368162" y="3041650"/>
            <a:ext cx="835025" cy="347345"/>
          </a:xfrm>
          <a:prstGeom prst="rect">
            <a:avLst/>
          </a:prstGeom>
        </p:spPr>
      </p:pic>
      <p:sp>
        <p:nvSpPr>
          <p:cNvPr id="3" name="文本框 2">
            <a:extLst>
              <a:ext uri="{FF2B5EF4-FFF2-40B4-BE49-F238E27FC236}">
                <a16:creationId xmlns:a16="http://schemas.microsoft.com/office/drawing/2014/main" id="{DB9650DB-7458-95B6-3D24-69B9F65E9995}"/>
              </a:ext>
            </a:extLst>
          </p:cNvPr>
          <p:cNvSpPr txBox="1"/>
          <p:nvPr/>
        </p:nvSpPr>
        <p:spPr>
          <a:xfrm>
            <a:off x="4707352" y="1795657"/>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F79DF94D-B8DF-9B38-38C7-A96F26E8AEBE}"/>
              </a:ext>
            </a:extLst>
          </p:cNvPr>
          <p:cNvSpPr txBox="1"/>
          <p:nvPr/>
        </p:nvSpPr>
        <p:spPr>
          <a:xfrm>
            <a:off x="4089285" y="3977678"/>
            <a:ext cx="1184563" cy="97726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dirty="0">
                <a:latin typeface="华文楷体" panose="02010600040101010101" pitchFamily="2" charset="-122"/>
                <a:ea typeface="华文楷体" panose="02010600040101010101" pitchFamily="2" charset="-122"/>
              </a:rPr>
              <a:t>④</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  </a:t>
            </a:r>
          </a:p>
        </p:txBody>
      </p:sp>
      <p:sp>
        <p:nvSpPr>
          <p:cNvPr id="26" name="矩形 25">
            <a:extLst>
              <a:ext uri="{FF2B5EF4-FFF2-40B4-BE49-F238E27FC236}">
                <a16:creationId xmlns:a16="http://schemas.microsoft.com/office/drawing/2014/main" id="{4A58DA71-1AC6-74AB-2F9C-579078FAF57B}"/>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形状 41">
            <a:extLst>
              <a:ext uri="{FF2B5EF4-FFF2-40B4-BE49-F238E27FC236}">
                <a16:creationId xmlns:a16="http://schemas.microsoft.com/office/drawing/2014/main" id="{8EB22528-5CBF-696C-C182-86E8F647D457}"/>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任意多边形: 形状 39">
            <a:extLst>
              <a:ext uri="{FF2B5EF4-FFF2-40B4-BE49-F238E27FC236}">
                <a16:creationId xmlns:a16="http://schemas.microsoft.com/office/drawing/2014/main" id="{7E55B243-5620-CDA3-9DA2-1466ECB03CBB}"/>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29" name="TextBox 2">
            <a:extLst>
              <a:ext uri="{FF2B5EF4-FFF2-40B4-BE49-F238E27FC236}">
                <a16:creationId xmlns:a16="http://schemas.microsoft.com/office/drawing/2014/main" id="{3262363B-D5CE-3F85-4D0B-7FEC0A3E657E}"/>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31" name="TextBox 40">
            <a:extLst>
              <a:ext uri="{FF2B5EF4-FFF2-40B4-BE49-F238E27FC236}">
                <a16:creationId xmlns:a16="http://schemas.microsoft.com/office/drawing/2014/main" id="{B7957874-2CE1-645A-75CD-B206D1E83768}"/>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32" name="文本框 31">
            <a:extLst>
              <a:ext uri="{FF2B5EF4-FFF2-40B4-BE49-F238E27FC236}">
                <a16:creationId xmlns:a16="http://schemas.microsoft.com/office/drawing/2014/main" id="{03D03930-D320-9E6F-34B0-154ECD44BFDA}"/>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33" name="图片 32">
            <a:extLst>
              <a:ext uri="{FF2B5EF4-FFF2-40B4-BE49-F238E27FC236}">
                <a16:creationId xmlns:a16="http://schemas.microsoft.com/office/drawing/2014/main" id="{4EBEA4CC-0B0B-83B5-D728-46BA687410B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0"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9"/>
                                        </p:tgtEl>
                                        <p:attrNameLst>
                                          <p:attrName>style.visibility</p:attrName>
                                        </p:attrNameLst>
                                      </p:cBhvr>
                                      <p:to>
                                        <p:strVal val="hidden"/>
                                      </p:to>
                                    </p:set>
                                  </p:childTnLst>
                                </p:cTn>
                              </p:par>
                              <p:par>
                                <p:cTn id="48" presetID="10"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8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36" grpId="0"/>
      <p:bldP spid="18" grpId="0"/>
      <p:bldP spid="12" grpId="0"/>
      <p:bldP spid="47" grpId="0"/>
      <p:bldP spid="62" grpId="0"/>
      <p:bldP spid="64" grpId="0"/>
      <p:bldP spid="58" grpId="0"/>
      <p:bldP spid="2" grpId="0" bldLvl="0" animBg="1"/>
      <p:bldP spid="2" grpId="1" bldLvl="0" animBg="1"/>
      <p:bldP spid="25" grpId="0"/>
      <p:bldP spid="41" grpId="0"/>
      <p:bldP spid="44" grpId="0"/>
      <p:bldP spid="55" grpId="0"/>
      <p:bldP spid="59" grpId="0"/>
      <p:bldP spid="79" grpId="0" animBg="1"/>
      <p:bldP spid="80" grpId="0"/>
      <p:bldP spid="81" grpId="0" animBg="1"/>
      <p:bldP spid="8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圆角 9"/>
          <p:cNvSpPr/>
          <p:nvPr/>
        </p:nvSpPr>
        <p:spPr>
          <a:xfrm>
            <a:off x="2726712" y="3865207"/>
            <a:ext cx="270164" cy="347954"/>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3156688" y="3387225"/>
            <a:ext cx="245433" cy="357082"/>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3156688" y="3865207"/>
            <a:ext cx="245433" cy="347954"/>
          </a:xfrm>
          <a:prstGeom prst="roundRect">
            <a:avLst/>
          </a:prstGeom>
          <a:solidFill>
            <a:schemeClr val="accent6">
              <a:lumMod val="40000"/>
              <a:lumOff val="60000"/>
            </a:schemeClr>
          </a:solidFill>
          <a:ln>
            <a:solidFill>
              <a:schemeClr val="accent6">
                <a:lumMod val="40000"/>
                <a:lumOff val="6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a:off x="2726712" y="2930025"/>
            <a:ext cx="270164" cy="357082"/>
          </a:xfrm>
          <a:prstGeom prst="roundRect">
            <a:avLst/>
          </a:prstGeom>
          <a:solidFill>
            <a:schemeClr val="accent6">
              <a:lumMod val="40000"/>
              <a:lumOff val="60000"/>
            </a:schemeClr>
          </a:solidFill>
          <a:ln>
            <a:solidFill>
              <a:schemeClr val="accent6">
                <a:lumMod val="40000"/>
                <a:lumOff val="6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p:cNvSpPr/>
          <p:nvPr/>
        </p:nvSpPr>
        <p:spPr>
          <a:xfrm>
            <a:off x="2726712" y="3387225"/>
            <a:ext cx="270164" cy="357082"/>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3156688" y="2930025"/>
            <a:ext cx="245433" cy="357082"/>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645717" y="1261578"/>
            <a:ext cx="445481" cy="469613"/>
            <a:chOff x="2121873" y="1511588"/>
            <a:chExt cx="445481" cy="469613"/>
          </a:xfrm>
        </p:grpSpPr>
        <p:sp>
          <p:nvSpPr>
            <p:cNvPr id="11" name="矩形 10"/>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文本框 20"/>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23" name="文本框 22"/>
          <p:cNvSpPr txBox="1"/>
          <p:nvPr/>
        </p:nvSpPr>
        <p:spPr>
          <a:xfrm>
            <a:off x="1974737" y="2042404"/>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3</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29" name="文本框 28"/>
          <p:cNvSpPr txBox="1"/>
          <p:nvPr/>
        </p:nvSpPr>
        <p:spPr>
          <a:xfrm>
            <a:off x="1306047" y="4452075"/>
            <a:ext cx="8193615" cy="1147558"/>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分析</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对于这个三元一次方程组，消哪个未知数</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比较方便？为什么？</a:t>
            </a:r>
            <a:endParaRPr lang="en-US" altLang="zh-CN" sz="2400" i="1" dirty="0">
              <a:solidFill>
                <a:prstClr val="black"/>
              </a:solidFill>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13" name="图片 12" descr="图片31"/>
          <p:cNvPicPr>
            <a:picLocks noChangeAspect="1"/>
          </p:cNvPicPr>
          <p:nvPr/>
        </p:nvPicPr>
        <p:blipFill>
          <a:blip r:embed="rId3"/>
          <a:stretch>
            <a:fillRect/>
          </a:stretch>
        </p:blipFill>
        <p:spPr>
          <a:xfrm>
            <a:off x="2574543" y="2862080"/>
            <a:ext cx="1524000" cy="1395730"/>
          </a:xfrm>
          <a:prstGeom prst="rect">
            <a:avLst/>
          </a:prstGeom>
        </p:spPr>
      </p:pic>
      <p:sp>
        <p:nvSpPr>
          <p:cNvPr id="3" name="文本框 2">
            <a:extLst>
              <a:ext uri="{FF2B5EF4-FFF2-40B4-BE49-F238E27FC236}">
                <a16:creationId xmlns:a16="http://schemas.microsoft.com/office/drawing/2014/main" id="{1D6D1097-9FF3-44F8-8FB1-7DD3F7D318D6}"/>
              </a:ext>
            </a:extLst>
          </p:cNvPr>
          <p:cNvSpPr txBox="1"/>
          <p:nvPr/>
        </p:nvSpPr>
        <p:spPr>
          <a:xfrm>
            <a:off x="3666073" y="2847706"/>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5" name="矩形 24">
            <a:extLst>
              <a:ext uri="{FF2B5EF4-FFF2-40B4-BE49-F238E27FC236}">
                <a16:creationId xmlns:a16="http://schemas.microsoft.com/office/drawing/2014/main" id="{F96B99D6-89DC-0036-2D2C-49B006B53509}"/>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形状 41">
            <a:extLst>
              <a:ext uri="{FF2B5EF4-FFF2-40B4-BE49-F238E27FC236}">
                <a16:creationId xmlns:a16="http://schemas.microsoft.com/office/drawing/2014/main" id="{76D64826-7CE5-3693-DC8E-645C8B23B715}"/>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形状 39">
            <a:extLst>
              <a:ext uri="{FF2B5EF4-FFF2-40B4-BE49-F238E27FC236}">
                <a16:creationId xmlns:a16="http://schemas.microsoft.com/office/drawing/2014/main" id="{718BF6FC-D265-5AC6-6349-C3ADCF986367}"/>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28" name="TextBox 2">
            <a:extLst>
              <a:ext uri="{FF2B5EF4-FFF2-40B4-BE49-F238E27FC236}">
                <a16:creationId xmlns:a16="http://schemas.microsoft.com/office/drawing/2014/main" id="{E2787D9E-2E65-09F0-99D8-3AC2ADD560E0}"/>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31" name="TextBox 40">
            <a:extLst>
              <a:ext uri="{FF2B5EF4-FFF2-40B4-BE49-F238E27FC236}">
                <a16:creationId xmlns:a16="http://schemas.microsoft.com/office/drawing/2014/main" id="{A55691F0-DEBB-34E9-DFD0-FDAB19DEC3DE}"/>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32" name="文本框 31">
            <a:extLst>
              <a:ext uri="{FF2B5EF4-FFF2-40B4-BE49-F238E27FC236}">
                <a16:creationId xmlns:a16="http://schemas.microsoft.com/office/drawing/2014/main" id="{0CB42D91-7FB6-E8BF-4E39-D9C798F86290}"/>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35" name="图片 34">
            <a:extLst>
              <a:ext uri="{FF2B5EF4-FFF2-40B4-BE49-F238E27FC236}">
                <a16:creationId xmlns:a16="http://schemas.microsoft.com/office/drawing/2014/main" id="{95DCD3D0-BD1B-2BAB-31A1-21AEBBD134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7" grpId="0" animBg="1"/>
      <p:bldP spid="6" grpId="0" animBg="1"/>
      <p:bldP spid="4"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文本框 40"/>
          <p:cNvSpPr txBox="1"/>
          <p:nvPr/>
        </p:nvSpPr>
        <p:spPr>
          <a:xfrm>
            <a:off x="2514610" y="4231840"/>
            <a:ext cx="5110480"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由</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endParaRPr lang="zh-CN" altLang="en-US" sz="2400" dirty="0"/>
          </a:p>
        </p:txBody>
      </p:sp>
      <p:sp>
        <p:nvSpPr>
          <p:cNvPr id="3" name="文本框 2">
            <a:extLst>
              <a:ext uri="{FF2B5EF4-FFF2-40B4-BE49-F238E27FC236}">
                <a16:creationId xmlns:a16="http://schemas.microsoft.com/office/drawing/2014/main" id="{D7EF39F7-47A5-B4C8-C846-BF054B791F96}"/>
              </a:ext>
            </a:extLst>
          </p:cNvPr>
          <p:cNvSpPr txBox="1"/>
          <p:nvPr/>
        </p:nvSpPr>
        <p:spPr>
          <a:xfrm>
            <a:off x="1917941" y="3205424"/>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解</a:t>
            </a:r>
            <a:r>
              <a:rPr lang="en-US" altLang="zh-CN" sz="2400" b="1" dirty="0">
                <a:solidFill>
                  <a:schemeClr val="accent1"/>
                </a:solidFill>
                <a:latin typeface="华文楷体" panose="02010600040101010101" pitchFamily="2" charset="-122"/>
                <a:ea typeface="华文楷体" panose="02010600040101010101" pitchFamily="2" charset="-122"/>
              </a:rPr>
              <a:t>:</a:t>
            </a:r>
            <a:endParaRPr lang="zh-CN" altLang="en-US" sz="2400" dirty="0"/>
          </a:p>
        </p:txBody>
      </p:sp>
      <p:sp>
        <p:nvSpPr>
          <p:cNvPr id="46" name="文本框 45"/>
          <p:cNvSpPr txBox="1"/>
          <p:nvPr/>
        </p:nvSpPr>
        <p:spPr>
          <a:xfrm>
            <a:off x="3635079" y="4241365"/>
            <a:ext cx="674370" cy="460375"/>
          </a:xfrm>
          <a:prstGeom prst="rect">
            <a:avLst/>
          </a:prstGeom>
          <a:noFill/>
        </p:spPr>
        <p:txBody>
          <a:bodyPr wrap="square" rtlCol="0" anchor="t">
            <a:spAutoFit/>
          </a:bodyPr>
          <a:lstStyle/>
          <a:p>
            <a:r>
              <a:rPr lang="zh-CN" altLang="en-US" sz="2400">
                <a:latin typeface="华文楷体" panose="02010600040101010101" pitchFamily="2" charset="-122"/>
                <a:ea typeface="华文楷体" panose="02010600040101010101" pitchFamily="2" charset="-122"/>
              </a:rPr>
              <a:t>①</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21" name="文本框 20"/>
          <p:cNvSpPr txBox="1"/>
          <p:nvPr/>
        </p:nvSpPr>
        <p:spPr>
          <a:xfrm>
            <a:off x="3073410" y="3213935"/>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19" name="文本框 18"/>
          <p:cNvSpPr txBox="1"/>
          <p:nvPr/>
        </p:nvSpPr>
        <p:spPr>
          <a:xfrm>
            <a:off x="2548556" y="3203775"/>
            <a:ext cx="67437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①</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13" name="文本框 12"/>
          <p:cNvSpPr txBox="1"/>
          <p:nvPr/>
        </p:nvSpPr>
        <p:spPr>
          <a:xfrm>
            <a:off x="1928315" y="2071288"/>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例</a:t>
            </a:r>
            <a:r>
              <a:rPr lang="en-US" altLang="zh-CN" sz="2400" dirty="0">
                <a:solidFill>
                  <a:schemeClr val="accent1"/>
                </a:solidFill>
                <a:latin typeface="Times New Roman" panose="02020603050405020304" pitchFamily="18" charset="0"/>
                <a:ea typeface="华文楷体" panose="02010600040101010101" pitchFamily="2" charset="-122"/>
                <a:cs typeface="Times New Roman" panose="02020603050405020304" pitchFamily="18" charset="0"/>
              </a:rPr>
              <a:t>3</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cxnSp>
        <p:nvCxnSpPr>
          <p:cNvPr id="4" name="直接连接符 3"/>
          <p:cNvCxnSpPr/>
          <p:nvPr/>
        </p:nvCxnSpPr>
        <p:spPr>
          <a:xfrm flipV="1">
            <a:off x="1197759" y="1557745"/>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12" name="文本框 11"/>
          <p:cNvSpPr txBox="1"/>
          <p:nvPr/>
        </p:nvSpPr>
        <p:spPr>
          <a:xfrm>
            <a:off x="4170055" y="3230445"/>
            <a:ext cx="2949575"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，得                         ，                                  </a:t>
            </a:r>
            <a:endParaRPr lang="zh-CN" altLang="en-US" sz="2400" dirty="0"/>
          </a:p>
        </p:txBody>
      </p:sp>
      <p:sp>
        <p:nvSpPr>
          <p:cNvPr id="25" name="文本框 24"/>
          <p:cNvSpPr txBox="1"/>
          <p:nvPr/>
        </p:nvSpPr>
        <p:spPr>
          <a:xfrm>
            <a:off x="2514322" y="3745958"/>
            <a:ext cx="3733805"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即                     </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endParaRPr>
          </a:p>
        </p:txBody>
      </p:sp>
      <p:sp>
        <p:nvSpPr>
          <p:cNvPr id="44" name="文本框 43"/>
          <p:cNvSpPr txBox="1"/>
          <p:nvPr/>
        </p:nvSpPr>
        <p:spPr>
          <a:xfrm>
            <a:off x="2490332" y="5179247"/>
            <a:ext cx="3733805"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解得：        </a:t>
            </a:r>
            <a:r>
              <a:rPr lang="en-US" altLang="zh-CN" sz="2400" dirty="0">
                <a:solidFill>
                  <a:prstClr val="black"/>
                </a:solidFill>
                <a:latin typeface="华文楷体" panose="02010600040101010101" pitchFamily="2" charset="-122"/>
                <a:ea typeface="华文楷体" panose="02010600040101010101" pitchFamily="2" charset="-122"/>
              </a:rPr>
              <a:t>    .     </a:t>
            </a:r>
            <a:endParaRPr lang="zh-CN" altLang="en-US" sz="2400" dirty="0"/>
          </a:p>
        </p:txBody>
      </p:sp>
      <p:sp>
        <p:nvSpPr>
          <p:cNvPr id="81" name="矩形: 圆角 80"/>
          <p:cNvSpPr/>
          <p:nvPr/>
        </p:nvSpPr>
        <p:spPr>
          <a:xfrm>
            <a:off x="8891090" y="1911927"/>
            <a:ext cx="2220566" cy="2961409"/>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8978868" y="2072316"/>
            <a:ext cx="2132788" cy="2677656"/>
          </a:xfrm>
          <a:prstGeom prst="rect">
            <a:avLst/>
          </a:prstGeom>
          <a:noFill/>
        </p:spPr>
        <p:txBody>
          <a:bodyPr wrap="square" rtlCol="0">
            <a:spAutoFit/>
          </a:bodyPr>
          <a:lstStyle/>
          <a:p>
            <a:r>
              <a:rPr lang="zh-CN" altLang="en-US" sz="2400" b="1" dirty="0">
                <a:solidFill>
                  <a:srgbClr val="FF0000"/>
                </a:solidFill>
                <a:latin typeface="华文楷体" panose="02010600040101010101" pitchFamily="2" charset="-122"/>
                <a:ea typeface="华文楷体" panose="02010600040101010101" pitchFamily="2" charset="-122"/>
              </a:rPr>
              <a:t>类型三：若每个方程含有未知数的个数相同，未知数的系数也相同，则考虑用整体思想</a:t>
            </a:r>
            <a:endParaRPr lang="en-US" altLang="zh-CN" sz="2400" b="1" dirty="0">
              <a:solidFill>
                <a:srgbClr val="FF0000"/>
              </a:solidFill>
              <a:latin typeface="华文楷体" panose="02010600040101010101" pitchFamily="2" charset="-122"/>
              <a:ea typeface="华文楷体" panose="02010600040101010101" pitchFamily="2" charset="-122"/>
            </a:endParaRPr>
          </a:p>
        </p:txBody>
      </p:sp>
      <p:sp>
        <p:nvSpPr>
          <p:cNvPr id="33" name="矩形: 圆角 32"/>
          <p:cNvSpPr/>
          <p:nvPr/>
        </p:nvSpPr>
        <p:spPr>
          <a:xfrm>
            <a:off x="2514321" y="3198571"/>
            <a:ext cx="4617659" cy="488412"/>
          </a:xfrm>
          <a:prstGeom prst="roundRect">
            <a:avLst/>
          </a:prstGeom>
          <a:noFill/>
          <a:ln w="38100">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p:cNvSpPr/>
          <p:nvPr/>
        </p:nvSpPr>
        <p:spPr>
          <a:xfrm>
            <a:off x="6943504" y="3004922"/>
            <a:ext cx="870182" cy="821721"/>
          </a:xfrm>
          <a:prstGeom prst="roundRect">
            <a:avLst/>
          </a:prstGeom>
          <a:solidFill>
            <a:srgbClr val="FF0000"/>
          </a:solidFill>
          <a:ln>
            <a:solidFill>
              <a:srgbClr val="FF0000"/>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6996569" y="2995646"/>
            <a:ext cx="1227364" cy="830997"/>
          </a:xfrm>
          <a:prstGeom prst="rect">
            <a:avLst/>
          </a:prstGeom>
          <a:noFill/>
          <a:effectLst>
            <a:outerShdw blurRad="50800" dist="38100" dir="8100000" algn="tr" rotWithShape="0">
              <a:prstClr val="black">
                <a:alpha val="40000"/>
              </a:prstClr>
            </a:outerShdw>
          </a:effectLst>
        </p:spPr>
        <p:txBody>
          <a:bodyPr wrap="square" rtlCol="0">
            <a:spAutoFit/>
          </a:bodyPr>
          <a:lstStyle/>
          <a:p>
            <a:r>
              <a:rPr lang="zh-CN" altLang="en-US" sz="2400" dirty="0">
                <a:solidFill>
                  <a:schemeClr val="bg1"/>
                </a:solidFill>
                <a:latin typeface="华文楷体" panose="02010600040101010101" pitchFamily="2" charset="-122"/>
                <a:ea typeface="华文楷体" panose="02010600040101010101" pitchFamily="2" charset="-122"/>
              </a:rPr>
              <a:t>整体</a:t>
            </a:r>
            <a:endParaRPr lang="en-US" altLang="zh-CN" sz="2400" dirty="0">
              <a:solidFill>
                <a:schemeClr val="bg1"/>
              </a:solidFill>
              <a:latin typeface="华文楷体" panose="02010600040101010101" pitchFamily="2" charset="-122"/>
              <a:ea typeface="华文楷体" panose="02010600040101010101" pitchFamily="2" charset="-122"/>
            </a:endParaRPr>
          </a:p>
          <a:p>
            <a:r>
              <a:rPr lang="zh-CN" altLang="en-US" sz="2400" dirty="0">
                <a:solidFill>
                  <a:schemeClr val="bg1"/>
                </a:solidFill>
                <a:latin typeface="华文楷体" panose="02010600040101010101" pitchFamily="2" charset="-122"/>
                <a:ea typeface="华文楷体" panose="02010600040101010101" pitchFamily="2" charset="-122"/>
              </a:rPr>
              <a:t>相加</a:t>
            </a:r>
          </a:p>
        </p:txBody>
      </p:sp>
      <p:pic>
        <p:nvPicPr>
          <p:cNvPr id="17" name="图片 16" descr="图片31"/>
          <p:cNvPicPr>
            <a:picLocks noChangeAspect="1"/>
          </p:cNvPicPr>
          <p:nvPr/>
        </p:nvPicPr>
        <p:blipFill>
          <a:blip r:embed="rId3"/>
          <a:stretch>
            <a:fillRect/>
          </a:stretch>
        </p:blipFill>
        <p:spPr>
          <a:xfrm>
            <a:off x="4111635" y="1630245"/>
            <a:ext cx="1524000" cy="1395730"/>
          </a:xfrm>
          <a:prstGeom prst="rect">
            <a:avLst/>
          </a:prstGeom>
        </p:spPr>
      </p:pic>
      <p:sp>
        <p:nvSpPr>
          <p:cNvPr id="23" name="文本框 22"/>
          <p:cNvSpPr txBox="1"/>
          <p:nvPr/>
        </p:nvSpPr>
        <p:spPr>
          <a:xfrm>
            <a:off x="3721110" y="3213300"/>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pic>
        <p:nvPicPr>
          <p:cNvPr id="24" name="图片 23" descr="图片32"/>
          <p:cNvPicPr>
            <a:picLocks noChangeAspect="1"/>
          </p:cNvPicPr>
          <p:nvPr/>
        </p:nvPicPr>
        <p:blipFill>
          <a:blip r:embed="rId4"/>
          <a:stretch>
            <a:fillRect/>
          </a:stretch>
        </p:blipFill>
        <p:spPr>
          <a:xfrm>
            <a:off x="2952760" y="3286960"/>
            <a:ext cx="274320" cy="274320"/>
          </a:xfrm>
          <a:prstGeom prst="rect">
            <a:avLst/>
          </a:prstGeom>
        </p:spPr>
      </p:pic>
      <p:pic>
        <p:nvPicPr>
          <p:cNvPr id="27" name="图片 26" descr="图片32"/>
          <p:cNvPicPr>
            <a:picLocks noChangeAspect="1"/>
          </p:cNvPicPr>
          <p:nvPr/>
        </p:nvPicPr>
        <p:blipFill>
          <a:blip r:embed="rId4"/>
          <a:stretch>
            <a:fillRect/>
          </a:stretch>
        </p:blipFill>
        <p:spPr>
          <a:xfrm>
            <a:off x="3613795" y="3296485"/>
            <a:ext cx="274320" cy="274320"/>
          </a:xfrm>
          <a:prstGeom prst="rect">
            <a:avLst/>
          </a:prstGeom>
        </p:spPr>
      </p:pic>
      <p:pic>
        <p:nvPicPr>
          <p:cNvPr id="28" name="图片 27" descr="图片33"/>
          <p:cNvPicPr>
            <a:picLocks noChangeAspect="1"/>
          </p:cNvPicPr>
          <p:nvPr/>
        </p:nvPicPr>
        <p:blipFill>
          <a:blip r:embed="rId5"/>
          <a:stretch>
            <a:fillRect/>
          </a:stretch>
        </p:blipFill>
        <p:spPr>
          <a:xfrm>
            <a:off x="4965075" y="3278705"/>
            <a:ext cx="1859280" cy="396240"/>
          </a:xfrm>
          <a:prstGeom prst="rect">
            <a:avLst/>
          </a:prstGeom>
        </p:spPr>
      </p:pic>
      <p:pic>
        <p:nvPicPr>
          <p:cNvPr id="30" name="图片 29" descr="图片34"/>
          <p:cNvPicPr>
            <a:picLocks noChangeAspect="1"/>
          </p:cNvPicPr>
          <p:nvPr/>
        </p:nvPicPr>
        <p:blipFill>
          <a:blip r:embed="rId6"/>
          <a:stretch>
            <a:fillRect/>
          </a:stretch>
        </p:blipFill>
        <p:spPr>
          <a:xfrm>
            <a:off x="2963555" y="3770830"/>
            <a:ext cx="1615440" cy="426720"/>
          </a:xfrm>
          <a:prstGeom prst="rect">
            <a:avLst/>
          </a:prstGeom>
        </p:spPr>
      </p:pic>
      <p:sp>
        <p:nvSpPr>
          <p:cNvPr id="37" name="文本框 36"/>
          <p:cNvSpPr txBox="1"/>
          <p:nvPr/>
        </p:nvSpPr>
        <p:spPr>
          <a:xfrm>
            <a:off x="2786390" y="4231840"/>
            <a:ext cx="732155" cy="460375"/>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38" name="文本框 37"/>
          <p:cNvSpPr txBox="1"/>
          <p:nvPr/>
        </p:nvSpPr>
        <p:spPr>
          <a:xfrm>
            <a:off x="5548640" y="4233745"/>
            <a:ext cx="732155" cy="830997"/>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a:p>
            <a:pPr algn="ct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39" name="文本框 38"/>
          <p:cNvSpPr txBox="1"/>
          <p:nvPr/>
        </p:nvSpPr>
        <p:spPr>
          <a:xfrm>
            <a:off x="4160530" y="4231840"/>
            <a:ext cx="732155" cy="830997"/>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a:p>
            <a:pPr algn="ct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40" name="文本框 39"/>
          <p:cNvSpPr txBox="1"/>
          <p:nvPr/>
        </p:nvSpPr>
        <p:spPr>
          <a:xfrm>
            <a:off x="6070610" y="4258510"/>
            <a:ext cx="368300" cy="460375"/>
          </a:xfrm>
          <a:prstGeom prst="rect">
            <a:avLst/>
          </a:prstGeom>
          <a:noFill/>
        </p:spPr>
        <p:txBody>
          <a:bodyPr wrap="square" rtlCol="0" anchor="t">
            <a:spAutoFit/>
          </a:bodyPr>
          <a:lstStyle/>
          <a:p>
            <a:r>
              <a:rPr lang="en-US" altLang="zh-CN" sz="2400" dirty="0">
                <a:latin typeface="华文楷体" panose="02010600040101010101" pitchFamily="2" charset="-122"/>
                <a:ea typeface="华文楷体" panose="02010600040101010101" pitchFamily="2" charset="-122"/>
                <a:sym typeface="+mn-ea"/>
              </a:rPr>
              <a:t>−</a:t>
            </a:r>
          </a:p>
        </p:txBody>
      </p:sp>
      <p:sp>
        <p:nvSpPr>
          <p:cNvPr id="45" name="文本框 44"/>
          <p:cNvSpPr txBox="1"/>
          <p:nvPr/>
        </p:nvSpPr>
        <p:spPr>
          <a:xfrm>
            <a:off x="3313440" y="4248350"/>
            <a:ext cx="368300" cy="460375"/>
          </a:xfrm>
          <a:prstGeom prst="rect">
            <a:avLst/>
          </a:prstGeom>
          <a:noFill/>
        </p:spPr>
        <p:txBody>
          <a:bodyPr wrap="square" rtlCol="0" anchor="t">
            <a:spAutoFit/>
          </a:bodyPr>
          <a:lstStyle/>
          <a:p>
            <a:r>
              <a:rPr lang="en-US" altLang="zh-CN" sz="2400" dirty="0">
                <a:latin typeface="华文楷体" panose="02010600040101010101" pitchFamily="2" charset="-122"/>
                <a:ea typeface="华文楷体" panose="02010600040101010101" pitchFamily="2" charset="-122"/>
                <a:sym typeface="+mn-ea"/>
              </a:rPr>
              <a:t>−</a:t>
            </a:r>
          </a:p>
        </p:txBody>
      </p:sp>
      <p:sp>
        <p:nvSpPr>
          <p:cNvPr id="47" name="文本框 46"/>
          <p:cNvSpPr txBox="1"/>
          <p:nvPr/>
        </p:nvSpPr>
        <p:spPr>
          <a:xfrm>
            <a:off x="4685040" y="4245175"/>
            <a:ext cx="368300" cy="460375"/>
          </a:xfrm>
          <a:prstGeom prst="rect">
            <a:avLst/>
          </a:prstGeom>
          <a:noFill/>
        </p:spPr>
        <p:txBody>
          <a:bodyPr wrap="square" rtlCol="0" anchor="t">
            <a:spAutoFit/>
          </a:bodyPr>
          <a:lstStyle/>
          <a:p>
            <a:r>
              <a:rPr lang="en-US" altLang="zh-CN" sz="2400" dirty="0">
                <a:latin typeface="华文楷体" panose="02010600040101010101" pitchFamily="2" charset="-122"/>
                <a:ea typeface="华文楷体" panose="02010600040101010101" pitchFamily="2" charset="-122"/>
                <a:sym typeface="+mn-ea"/>
              </a:rPr>
              <a:t>−</a:t>
            </a:r>
          </a:p>
        </p:txBody>
      </p:sp>
      <p:sp>
        <p:nvSpPr>
          <p:cNvPr id="48" name="文本框 47"/>
          <p:cNvSpPr txBox="1"/>
          <p:nvPr/>
        </p:nvSpPr>
        <p:spPr>
          <a:xfrm>
            <a:off x="4883160" y="4235015"/>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49" name="文本框 48"/>
          <p:cNvSpPr txBox="1"/>
          <p:nvPr/>
        </p:nvSpPr>
        <p:spPr>
          <a:xfrm>
            <a:off x="6272540" y="4241365"/>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pic>
        <p:nvPicPr>
          <p:cNvPr id="50" name="图片 49" descr="图片35"/>
          <p:cNvPicPr>
            <a:picLocks noChangeAspect="1"/>
          </p:cNvPicPr>
          <p:nvPr/>
        </p:nvPicPr>
        <p:blipFill>
          <a:blip r:embed="rId7"/>
          <a:stretch>
            <a:fillRect/>
          </a:stretch>
        </p:blipFill>
        <p:spPr>
          <a:xfrm>
            <a:off x="3387100" y="4704915"/>
            <a:ext cx="1024255" cy="1432560"/>
          </a:xfrm>
          <a:prstGeom prst="rect">
            <a:avLst/>
          </a:prstGeom>
        </p:spPr>
      </p:pic>
      <p:sp>
        <p:nvSpPr>
          <p:cNvPr id="2" name="文本框 1">
            <a:extLst>
              <a:ext uri="{FF2B5EF4-FFF2-40B4-BE49-F238E27FC236}">
                <a16:creationId xmlns:a16="http://schemas.microsoft.com/office/drawing/2014/main" id="{218D47BB-7E57-EFE9-D2B3-9A3AFEB8CE0F}"/>
              </a:ext>
            </a:extLst>
          </p:cNvPr>
          <p:cNvSpPr txBox="1"/>
          <p:nvPr/>
        </p:nvSpPr>
        <p:spPr>
          <a:xfrm>
            <a:off x="5189768" y="1585506"/>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2" name="矩形 21">
            <a:extLst>
              <a:ext uri="{FF2B5EF4-FFF2-40B4-BE49-F238E27FC236}">
                <a16:creationId xmlns:a16="http://schemas.microsoft.com/office/drawing/2014/main" id="{F08C8E8E-709E-4338-216B-9093DC6EBD84}"/>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形状 41">
            <a:extLst>
              <a:ext uri="{FF2B5EF4-FFF2-40B4-BE49-F238E27FC236}">
                <a16:creationId xmlns:a16="http://schemas.microsoft.com/office/drawing/2014/main" id="{13E40F91-18AF-DAD6-CDCC-2982BC258D6E}"/>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任意多边形: 形状 39">
            <a:extLst>
              <a:ext uri="{FF2B5EF4-FFF2-40B4-BE49-F238E27FC236}">
                <a16:creationId xmlns:a16="http://schemas.microsoft.com/office/drawing/2014/main" id="{9B6BA2AD-5925-9E21-4F4D-FD81F97C55A3}"/>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31" name="TextBox 2">
            <a:extLst>
              <a:ext uri="{FF2B5EF4-FFF2-40B4-BE49-F238E27FC236}">
                <a16:creationId xmlns:a16="http://schemas.microsoft.com/office/drawing/2014/main" id="{6D64D45D-D208-57FC-8876-3B9318103957}"/>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36" name="TextBox 40">
            <a:extLst>
              <a:ext uri="{FF2B5EF4-FFF2-40B4-BE49-F238E27FC236}">
                <a16:creationId xmlns:a16="http://schemas.microsoft.com/office/drawing/2014/main" id="{428A32BD-7A5B-FAFD-A4FB-E7DAE107482C}"/>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42" name="文本框 41">
            <a:extLst>
              <a:ext uri="{FF2B5EF4-FFF2-40B4-BE49-F238E27FC236}">
                <a16:creationId xmlns:a16="http://schemas.microsoft.com/office/drawing/2014/main" id="{D8EC8E4A-F19D-2DE2-AB03-FC06C9FE2416}"/>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43" name="图片 42">
            <a:extLst>
              <a:ext uri="{FF2B5EF4-FFF2-40B4-BE49-F238E27FC236}">
                <a16:creationId xmlns:a16="http://schemas.microsoft.com/office/drawing/2014/main" id="{218923A6-E2CC-A00B-19A7-C8D54CCF20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fade">
                                      <p:cBhvr>
                                        <p:cTn id="66" dur="500"/>
                                        <p:tgtEl>
                                          <p:spTgt spid="8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 grpId="0"/>
      <p:bldP spid="46" grpId="0"/>
      <p:bldP spid="21" grpId="0"/>
      <p:bldP spid="19" grpId="0"/>
      <p:bldP spid="12" grpId="0"/>
      <p:bldP spid="25" grpId="0"/>
      <p:bldP spid="44" grpId="0"/>
      <p:bldP spid="81" grpId="0" animBg="1"/>
      <p:bldP spid="83" grpId="0"/>
      <p:bldP spid="33" grpId="0" animBg="1"/>
      <p:bldP spid="34" grpId="0" animBg="1"/>
      <p:bldP spid="35" grpId="0"/>
      <p:bldP spid="23" grpId="0"/>
      <p:bldP spid="37" grpId="0"/>
      <p:bldP spid="38" grpId="0"/>
      <p:bldP spid="39" grpId="0"/>
      <p:bldP spid="40" grpId="0"/>
      <p:bldP spid="45" grpId="0"/>
      <p:bldP spid="47" grpId="0"/>
      <p:bldP spid="48" grpId="0"/>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圆角 1"/>
          <p:cNvSpPr/>
          <p:nvPr/>
        </p:nvSpPr>
        <p:spPr>
          <a:xfrm>
            <a:off x="2257550" y="1724605"/>
            <a:ext cx="7554191" cy="4162476"/>
          </a:xfrm>
          <a:prstGeom prst="round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新知探究</a:t>
            </a:r>
          </a:p>
        </p:txBody>
      </p:sp>
      <p:sp>
        <p:nvSpPr>
          <p:cNvPr id="81" name="矩形: 圆角 80"/>
          <p:cNvSpPr/>
          <p:nvPr/>
        </p:nvSpPr>
        <p:spPr>
          <a:xfrm>
            <a:off x="1930725" y="1747395"/>
            <a:ext cx="833842" cy="487022"/>
          </a:xfrm>
          <a:prstGeom prst="roundRect">
            <a:avLst/>
          </a:prstGeom>
          <a:solidFill>
            <a:schemeClr val="accent1">
              <a:lumMod val="60000"/>
              <a:lumOff val="40000"/>
            </a:schemeClr>
          </a:solidFill>
          <a:ln>
            <a:solidFill>
              <a:schemeClr val="accent1">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1933537" y="1756980"/>
            <a:ext cx="833850" cy="461665"/>
          </a:xfrm>
          <a:prstGeom prst="rect">
            <a:avLst/>
          </a:prstGeom>
          <a:noFill/>
        </p:spPr>
        <p:txBody>
          <a:bodyPr wrap="square" rtlCol="0">
            <a:spAutoFit/>
          </a:bodyPr>
          <a:lstStyle/>
          <a:p>
            <a:r>
              <a:rPr lang="zh-CN" altLang="en-US" sz="2400" b="1" dirty="0">
                <a:solidFill>
                  <a:srgbClr val="FF0000"/>
                </a:solidFill>
                <a:latin typeface="华文楷体" panose="02010600040101010101" pitchFamily="2" charset="-122"/>
                <a:ea typeface="华文楷体" panose="02010600040101010101" pitchFamily="2" charset="-122"/>
              </a:rPr>
              <a:t>归纳</a:t>
            </a:r>
            <a:endParaRPr lang="en-US" altLang="zh-CN" sz="2400" b="1" dirty="0">
              <a:solidFill>
                <a:srgbClr val="FF0000"/>
              </a:solidFill>
              <a:latin typeface="华文楷体" panose="02010600040101010101" pitchFamily="2" charset="-122"/>
              <a:ea typeface="华文楷体" panose="02010600040101010101" pitchFamily="2" charset="-122"/>
            </a:endParaRPr>
          </a:p>
        </p:txBody>
      </p:sp>
      <p:sp>
        <p:nvSpPr>
          <p:cNvPr id="3" name="文本框 2"/>
          <p:cNvSpPr txBox="1"/>
          <p:nvPr/>
        </p:nvSpPr>
        <p:spPr>
          <a:xfrm>
            <a:off x="2526955" y="1724319"/>
            <a:ext cx="7138088" cy="4102213"/>
          </a:xfrm>
          <a:prstGeom prst="rect">
            <a:avLst/>
          </a:prstGeom>
          <a:noFill/>
        </p:spPr>
        <p:txBody>
          <a:bodyPr wrap="square" rtlCol="0">
            <a:spAutoFit/>
          </a:bodyPr>
          <a:lstStyle/>
          <a:p>
            <a:pPr algn="just">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根据方程组的特点，归纳加减消元法解三元一次方程组的技巧为：</a:t>
            </a:r>
            <a:endParaRPr lang="en-US" altLang="zh-CN" sz="2400" dirty="0">
              <a:solidFill>
                <a:prstClr val="black"/>
              </a:solidFill>
              <a:latin typeface="华文楷体" panose="02010600040101010101" pitchFamily="2" charset="-122"/>
              <a:ea typeface="华文楷体" panose="02010600040101010101" pitchFamily="2" charset="-122"/>
            </a:endParaRPr>
          </a:p>
          <a:p>
            <a:pPr algn="just">
              <a:lnSpc>
                <a:spcPct val="150000"/>
              </a:lnSpc>
            </a:pPr>
            <a:r>
              <a:rPr lang="en-US" altLang="zh-CN" sz="2400" i="1"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i="1"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一、</a:t>
            </a:r>
            <a:r>
              <a:rPr lang="zh-CN" altLang="en-US" sz="2400" dirty="0">
                <a:latin typeface="华文楷体" panose="02010600040101010101" pitchFamily="2" charset="-122"/>
                <a:ea typeface="华文楷体" panose="02010600040101010101" pitchFamily="2" charset="-122"/>
              </a:rPr>
              <a:t>先消去系数简单的未知数（如</a:t>
            </a:r>
            <a:r>
              <a:rPr lang="zh-CN" altLang="en-US" sz="2400" u="sng" dirty="0">
                <a:solidFill>
                  <a:srgbClr val="FF0000"/>
                </a:solidFill>
                <a:latin typeface="华文楷体" panose="02010600040101010101" pitchFamily="2" charset="-122"/>
                <a:ea typeface="华文楷体" panose="02010600040101010101" pitchFamily="2" charset="-122"/>
              </a:rPr>
              <a:t>系数绝对值相等</a:t>
            </a:r>
            <a:r>
              <a:rPr lang="zh-CN" altLang="en-US" sz="2400" dirty="0">
                <a:latin typeface="华文楷体" panose="02010600040101010101" pitchFamily="2" charset="-122"/>
                <a:ea typeface="华文楷体" panose="02010600040101010101" pitchFamily="2" charset="-122"/>
              </a:rPr>
              <a:t>或</a:t>
            </a:r>
            <a:r>
              <a:rPr lang="zh-CN" altLang="en-US" sz="2400" u="sng" dirty="0">
                <a:solidFill>
                  <a:srgbClr val="FF0000"/>
                </a:solidFill>
                <a:latin typeface="华文楷体" panose="02010600040101010101" pitchFamily="2" charset="-122"/>
                <a:ea typeface="华文楷体" panose="02010600040101010101" pitchFamily="2" charset="-122"/>
              </a:rPr>
              <a:t>成倍数关系</a:t>
            </a:r>
            <a:r>
              <a:rPr lang="zh-CN" altLang="en-US" sz="2400" dirty="0">
                <a:latin typeface="华文楷体" panose="02010600040101010101" pitchFamily="2" charset="-122"/>
                <a:ea typeface="华文楷体" panose="02010600040101010101" pitchFamily="2" charset="-122"/>
              </a:rPr>
              <a:t>）；</a:t>
            </a:r>
            <a:endParaRPr lang="en-US" altLang="zh-CN"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endParaRPr>
          </a:p>
          <a:p>
            <a:r>
              <a:rPr lang="en-US" altLang="zh-CN"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二、</a:t>
            </a:r>
            <a:r>
              <a:rPr lang="zh-CN" altLang="en-US" sz="2400" u="sng" dirty="0">
                <a:solidFill>
                  <a:srgbClr val="FF0000"/>
                </a:solidFill>
                <a:latin typeface="华文楷体" panose="02010600040101010101" pitchFamily="2" charset="-122"/>
                <a:ea typeface="华文楷体" panose="02010600040101010101" pitchFamily="2" charset="-122"/>
              </a:rPr>
              <a:t>若其中一个方程缺少某个未知数</a:t>
            </a:r>
            <a:r>
              <a:rPr lang="zh-CN" altLang="en-US"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，先消此未知数；</a:t>
            </a:r>
            <a:endParaRPr lang="en-US" altLang="zh-CN" sz="2400" dirty="0">
              <a:latin typeface="华文楷体" panose="02010600040101010101" pitchFamily="2" charset="-122"/>
              <a:ea typeface="华文楷体" panose="02010600040101010101" pitchFamily="2" charset="-122"/>
            </a:endParaRPr>
          </a:p>
          <a:p>
            <a:pPr algn="just">
              <a:lnSpc>
                <a:spcPct val="150000"/>
              </a:lnSpc>
            </a:pPr>
            <a:r>
              <a:rPr lang="zh-CN" altLang="en-US" sz="2400" dirty="0">
                <a:latin typeface="华文楷体" panose="02010600040101010101" pitchFamily="2" charset="-122"/>
                <a:ea typeface="华文楷体" panose="02010600040101010101" pitchFamily="2" charset="-122"/>
              </a:rPr>
              <a:t>         三、</a:t>
            </a:r>
            <a:r>
              <a:rPr lang="zh-CN" altLang="en-US" sz="2400" u="sng" dirty="0">
                <a:solidFill>
                  <a:srgbClr val="FF0000"/>
                </a:solidFill>
                <a:latin typeface="华文楷体" panose="02010600040101010101" pitchFamily="2" charset="-122"/>
                <a:ea typeface="华文楷体" panose="02010600040101010101" pitchFamily="2" charset="-122"/>
              </a:rPr>
              <a:t>若每个方程含有未知数的个数相同，每个未知数的系数也相同</a:t>
            </a:r>
            <a:r>
              <a:rPr lang="zh-CN" altLang="en-US" sz="2400" dirty="0">
                <a:latin typeface="华文楷体" panose="02010600040101010101" pitchFamily="2" charset="-122"/>
                <a:ea typeface="华文楷体" panose="02010600040101010101" pitchFamily="2" charset="-122"/>
              </a:rPr>
              <a:t>，可以考虑用</a:t>
            </a:r>
            <a:r>
              <a:rPr lang="zh-CN" altLang="en-US" sz="2400" u="sng" dirty="0">
                <a:solidFill>
                  <a:srgbClr val="FF0000"/>
                </a:solidFill>
                <a:latin typeface="华文楷体" panose="02010600040101010101" pitchFamily="2" charset="-122"/>
                <a:ea typeface="华文楷体" panose="02010600040101010101" pitchFamily="2" charset="-122"/>
              </a:rPr>
              <a:t>整体思想</a:t>
            </a:r>
            <a:r>
              <a:rPr lang="en-US" altLang="zh-CN" sz="2400" dirty="0">
                <a:latin typeface="华文楷体" panose="02010600040101010101" pitchFamily="2" charset="-122"/>
                <a:ea typeface="华文楷体" panose="02010600040101010101" pitchFamily="2" charset="-122"/>
              </a:rPr>
              <a:t>.</a:t>
            </a:r>
          </a:p>
        </p:txBody>
      </p:sp>
      <p:sp>
        <p:nvSpPr>
          <p:cNvPr id="5" name="云形 4"/>
          <p:cNvSpPr/>
          <p:nvPr/>
        </p:nvSpPr>
        <p:spPr>
          <a:xfrm>
            <a:off x="9496309" y="3280002"/>
            <a:ext cx="2420849" cy="1279674"/>
          </a:xfrm>
          <a:prstGeom prst="cloud">
            <a:avLst/>
          </a:prstGeom>
          <a:solidFill>
            <a:schemeClr val="accent1">
              <a:lumMod val="60000"/>
              <a:lumOff val="40000"/>
            </a:schemeClr>
          </a:solidFill>
          <a:ln>
            <a:solidFill>
              <a:schemeClr val="accent1">
                <a:lumMod val="40000"/>
                <a:lumOff val="6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811741" y="3504340"/>
            <a:ext cx="1901537" cy="830997"/>
          </a:xfrm>
          <a:prstGeom prst="rect">
            <a:avLst/>
          </a:prstGeom>
          <a:noFill/>
        </p:spPr>
        <p:txBody>
          <a:bodyPr wrap="square" rtlCol="0">
            <a:spAutoFit/>
          </a:bodyPr>
          <a:lstStyle/>
          <a:p>
            <a:r>
              <a:rPr lang="zh-CN" altLang="en-US" sz="2400" b="1" dirty="0">
                <a:solidFill>
                  <a:srgbClr val="FF0000"/>
                </a:solidFill>
                <a:latin typeface="华文楷体" panose="02010600040101010101" pitchFamily="2" charset="-122"/>
                <a:ea typeface="华文楷体" panose="02010600040101010101" pitchFamily="2" charset="-122"/>
              </a:rPr>
              <a:t>灵活选择最</a:t>
            </a:r>
            <a:endParaRPr lang="en-US" altLang="zh-CN" sz="2400" b="1" dirty="0">
              <a:solidFill>
                <a:srgbClr val="FF0000"/>
              </a:solidFill>
              <a:latin typeface="华文楷体" panose="02010600040101010101" pitchFamily="2" charset="-122"/>
              <a:ea typeface="华文楷体" panose="02010600040101010101" pitchFamily="2" charset="-122"/>
            </a:endParaRPr>
          </a:p>
          <a:p>
            <a:r>
              <a:rPr lang="zh-CN" altLang="en-US" sz="2400" b="1" dirty="0">
                <a:solidFill>
                  <a:srgbClr val="FF0000"/>
                </a:solidFill>
                <a:latin typeface="华文楷体" panose="02010600040101010101" pitchFamily="2" charset="-122"/>
                <a:ea typeface="华文楷体" panose="02010600040101010101" pitchFamily="2" charset="-122"/>
              </a:rPr>
              <a:t>简便的方法</a:t>
            </a:r>
          </a:p>
        </p:txBody>
      </p:sp>
      <p:sp>
        <p:nvSpPr>
          <p:cNvPr id="11" name="矩形 10">
            <a:extLst>
              <a:ext uri="{FF2B5EF4-FFF2-40B4-BE49-F238E27FC236}">
                <a16:creationId xmlns:a16="http://schemas.microsoft.com/office/drawing/2014/main" id="{18974649-8115-EEB3-DB3F-84487F688BB1}"/>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形状 41">
            <a:extLst>
              <a:ext uri="{FF2B5EF4-FFF2-40B4-BE49-F238E27FC236}">
                <a16:creationId xmlns:a16="http://schemas.microsoft.com/office/drawing/2014/main" id="{445169DB-6C10-59E5-0953-87D4AE8BB0C6}"/>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形状 39">
            <a:extLst>
              <a:ext uri="{FF2B5EF4-FFF2-40B4-BE49-F238E27FC236}">
                <a16:creationId xmlns:a16="http://schemas.microsoft.com/office/drawing/2014/main" id="{90E800AD-F755-55E6-5ED5-18652F3391C1}"/>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14" name="TextBox 2">
            <a:extLst>
              <a:ext uri="{FF2B5EF4-FFF2-40B4-BE49-F238E27FC236}">
                <a16:creationId xmlns:a16="http://schemas.microsoft.com/office/drawing/2014/main" id="{01A42BA2-3413-CB40-1799-ED2BDE3B64DF}"/>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环节二</a:t>
            </a:r>
          </a:p>
        </p:txBody>
      </p:sp>
      <p:sp>
        <p:nvSpPr>
          <p:cNvPr id="16" name="TextBox 40">
            <a:extLst>
              <a:ext uri="{FF2B5EF4-FFF2-40B4-BE49-F238E27FC236}">
                <a16:creationId xmlns:a16="http://schemas.microsoft.com/office/drawing/2014/main" id="{51148C83-9ED5-155A-4C2E-FF528803B5CA}"/>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17" name="文本框 16">
            <a:extLst>
              <a:ext uri="{FF2B5EF4-FFF2-40B4-BE49-F238E27FC236}">
                <a16:creationId xmlns:a16="http://schemas.microsoft.com/office/drawing/2014/main" id="{E271E01C-23EA-CE3A-08E8-038FAC7AE838}"/>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18" name="图片 17">
            <a:extLst>
              <a:ext uri="{FF2B5EF4-FFF2-40B4-BE49-F238E27FC236}">
                <a16:creationId xmlns:a16="http://schemas.microsoft.com/office/drawing/2014/main" id="{D943D140-A170-129F-BD15-AF01A29B6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矩形: 圆角 23"/>
          <p:cNvSpPr/>
          <p:nvPr/>
        </p:nvSpPr>
        <p:spPr>
          <a:xfrm>
            <a:off x="2452438" y="3755707"/>
            <a:ext cx="249381" cy="324081"/>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2452439" y="2815642"/>
            <a:ext cx="249381" cy="324081"/>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学以致用</a:t>
            </a:r>
          </a:p>
        </p:txBody>
      </p:sp>
      <p:sp>
        <p:nvSpPr>
          <p:cNvPr id="18" name="文本框 17"/>
          <p:cNvSpPr txBox="1"/>
          <p:nvPr/>
        </p:nvSpPr>
        <p:spPr>
          <a:xfrm>
            <a:off x="1998330" y="2038694"/>
            <a:ext cx="6094268" cy="461665"/>
          </a:xfrm>
          <a:prstGeom prst="rect">
            <a:avLst/>
          </a:prstGeom>
          <a:noFill/>
        </p:spPr>
        <p:txBody>
          <a:bodyPr wrap="square">
            <a:spAutoFit/>
          </a:bodyPr>
          <a:lstStyle/>
          <a:p>
            <a:r>
              <a:rPr lang="en-US" altLang="zh-CN" sz="2400" dirty="0">
                <a:solidFill>
                  <a:prstClr val="black"/>
                </a:solidFill>
                <a:latin typeface="华文楷体" panose="02010600040101010101" pitchFamily="2" charset="-122"/>
                <a:ea typeface="华文楷体" panose="02010600040101010101" pitchFamily="2" charset="-122"/>
              </a:rPr>
              <a:t>1.</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22" name="文本框 21"/>
          <p:cNvSpPr txBox="1"/>
          <p:nvPr/>
        </p:nvSpPr>
        <p:spPr>
          <a:xfrm>
            <a:off x="1208428" y="4291674"/>
            <a:ext cx="8193615" cy="1147558"/>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分析</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对于这个三元一次方程组，消哪个未知数</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比较方便？为什么？</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9" name="文本框 8">
            <a:extLst>
              <a:ext uri="{FF2B5EF4-FFF2-40B4-BE49-F238E27FC236}">
                <a16:creationId xmlns:a16="http://schemas.microsoft.com/office/drawing/2014/main" id="{71355C0E-73E7-142C-0A70-F3518676DB0D}"/>
              </a:ext>
            </a:extLst>
          </p:cNvPr>
          <p:cNvSpPr txBox="1"/>
          <p:nvPr/>
        </p:nvSpPr>
        <p:spPr>
          <a:xfrm>
            <a:off x="4438891" y="2721720"/>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 name="矩形: 圆角 2">
            <a:extLst>
              <a:ext uri="{FF2B5EF4-FFF2-40B4-BE49-F238E27FC236}">
                <a16:creationId xmlns:a16="http://schemas.microsoft.com/office/drawing/2014/main" id="{1820F6D5-894E-D1F8-F537-3501577DEDED}"/>
              </a:ext>
            </a:extLst>
          </p:cNvPr>
          <p:cNvSpPr/>
          <p:nvPr/>
        </p:nvSpPr>
        <p:spPr>
          <a:xfrm>
            <a:off x="2452438" y="3307464"/>
            <a:ext cx="356946" cy="297687"/>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图片36"/>
          <p:cNvPicPr>
            <a:picLocks noChangeAspect="1"/>
          </p:cNvPicPr>
          <p:nvPr/>
        </p:nvPicPr>
        <p:blipFill>
          <a:blip r:embed="rId3"/>
          <a:stretch>
            <a:fillRect/>
          </a:stretch>
        </p:blipFill>
        <p:spPr>
          <a:xfrm>
            <a:off x="2305869" y="2757453"/>
            <a:ext cx="2578735" cy="1383665"/>
          </a:xfrm>
          <a:prstGeom prst="rect">
            <a:avLst/>
          </a:prstGeom>
        </p:spPr>
      </p:pic>
      <p:sp>
        <p:nvSpPr>
          <p:cNvPr id="5" name="矩形 4">
            <a:extLst>
              <a:ext uri="{FF2B5EF4-FFF2-40B4-BE49-F238E27FC236}">
                <a16:creationId xmlns:a16="http://schemas.microsoft.com/office/drawing/2014/main" id="{088B2784-B86A-799B-0674-0E4417F034B4}"/>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形状 41">
            <a:extLst>
              <a:ext uri="{FF2B5EF4-FFF2-40B4-BE49-F238E27FC236}">
                <a16:creationId xmlns:a16="http://schemas.microsoft.com/office/drawing/2014/main" id="{DE0BB24D-F7DA-E2AB-8676-CB0ACAF8A775}"/>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形状 39">
            <a:extLst>
              <a:ext uri="{FF2B5EF4-FFF2-40B4-BE49-F238E27FC236}">
                <a16:creationId xmlns:a16="http://schemas.microsoft.com/office/drawing/2014/main" id="{2419ED88-D0E3-FCC6-78CF-E844DA2C3216}"/>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16" name="TextBox 2">
            <a:extLst>
              <a:ext uri="{FF2B5EF4-FFF2-40B4-BE49-F238E27FC236}">
                <a16:creationId xmlns:a16="http://schemas.microsoft.com/office/drawing/2014/main" id="{966E07EF-4F77-FD1A-3C56-55631574FEE6}"/>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环节三</a:t>
            </a:r>
          </a:p>
        </p:txBody>
      </p:sp>
      <p:sp>
        <p:nvSpPr>
          <p:cNvPr id="19" name="TextBox 40">
            <a:extLst>
              <a:ext uri="{FF2B5EF4-FFF2-40B4-BE49-F238E27FC236}">
                <a16:creationId xmlns:a16="http://schemas.microsoft.com/office/drawing/2014/main" id="{C8652998-FE52-2813-72B2-3F76AAD1EF70}"/>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20" name="文本框 19">
            <a:extLst>
              <a:ext uri="{FF2B5EF4-FFF2-40B4-BE49-F238E27FC236}">
                <a16:creationId xmlns:a16="http://schemas.microsoft.com/office/drawing/2014/main" id="{EF60BA8B-1895-CBB8-4C64-BDAE5425D9E9}"/>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21" name="图片 20">
            <a:extLst>
              <a:ext uri="{FF2B5EF4-FFF2-40B4-BE49-F238E27FC236}">
                <a16:creationId xmlns:a16="http://schemas.microsoft.com/office/drawing/2014/main" id="{968841F2-FC4B-4CA1-1D2B-CA9CF388C2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文本框 43"/>
          <p:cNvSpPr txBox="1"/>
          <p:nvPr/>
        </p:nvSpPr>
        <p:spPr>
          <a:xfrm>
            <a:off x="7159291" y="3134837"/>
            <a:ext cx="4391043"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            </a:t>
            </a:r>
          </a:p>
        </p:txBody>
      </p:sp>
      <p:sp>
        <p:nvSpPr>
          <p:cNvPr id="46" name="矩形: 圆角 42"/>
          <p:cNvSpPr/>
          <p:nvPr/>
        </p:nvSpPr>
        <p:spPr>
          <a:xfrm>
            <a:off x="3210203" y="4989220"/>
            <a:ext cx="582479" cy="367731"/>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1"/>
          <p:cNvSpPr/>
          <p:nvPr/>
        </p:nvSpPr>
        <p:spPr>
          <a:xfrm>
            <a:off x="3206462" y="4530461"/>
            <a:ext cx="430356" cy="367731"/>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59450" y="2080781"/>
            <a:ext cx="6094268" cy="461665"/>
          </a:xfrm>
          <a:prstGeom prst="rect">
            <a:avLst/>
          </a:prstGeom>
          <a:noFill/>
        </p:spPr>
        <p:txBody>
          <a:bodyPr wrap="square">
            <a:spAutoFit/>
          </a:bodyPr>
          <a:lstStyle/>
          <a:p>
            <a:r>
              <a:rPr lang="en-US" altLang="zh-CN" sz="2400" dirty="0">
                <a:solidFill>
                  <a:prstClr val="black"/>
                </a:solidFill>
                <a:latin typeface="华文楷体" panose="02010600040101010101" pitchFamily="2" charset="-122"/>
                <a:ea typeface="华文楷体" panose="02010600040101010101" pitchFamily="2" charset="-122"/>
              </a:rPr>
              <a:t>1.</a:t>
            </a:r>
            <a:r>
              <a:rPr lang="zh-CN" altLang="en-US" sz="2400" dirty="0">
                <a:solidFill>
                  <a:prstClr val="black"/>
                </a:solidFill>
                <a:latin typeface="华文楷体" panose="02010600040101010101" pitchFamily="2" charset="-122"/>
                <a:ea typeface="华文楷体" panose="02010600040101010101" pitchFamily="2" charset="-122"/>
              </a:rPr>
              <a:t>解方程组：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3" name="矩形: 圆角 2"/>
          <p:cNvSpPr/>
          <p:nvPr/>
        </p:nvSpPr>
        <p:spPr>
          <a:xfrm>
            <a:off x="2458990" y="2204366"/>
            <a:ext cx="356946" cy="297687"/>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2444374" y="1731191"/>
            <a:ext cx="249382" cy="315695"/>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学以致用</a:t>
            </a:r>
          </a:p>
        </p:txBody>
      </p:sp>
      <p:sp>
        <p:nvSpPr>
          <p:cNvPr id="5" name="文本框 4"/>
          <p:cNvSpPr txBox="1"/>
          <p:nvPr/>
        </p:nvSpPr>
        <p:spPr>
          <a:xfrm>
            <a:off x="-85916" y="3258446"/>
            <a:ext cx="8193615" cy="645160"/>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解：</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a:t>
            </a:r>
            <a:endParaRPr lang="en-US" altLang="zh-CN" sz="2400" dirty="0">
              <a:solidFill>
                <a:prstClr val="black"/>
              </a:solidFill>
              <a:latin typeface="华文楷体" panose="02010600040101010101" pitchFamily="2" charset="-122"/>
              <a:ea typeface="华文楷体" panose="02010600040101010101" pitchFamily="2" charset="-122"/>
            </a:endParaRPr>
          </a:p>
        </p:txBody>
      </p:sp>
      <p:sp>
        <p:nvSpPr>
          <p:cNvPr id="12" name="文本框 11"/>
          <p:cNvSpPr txBox="1"/>
          <p:nvPr/>
        </p:nvSpPr>
        <p:spPr>
          <a:xfrm>
            <a:off x="1209849" y="3933339"/>
            <a:ext cx="6615480"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a:t>
            </a:r>
            <a:endParaRPr lang="zh-CN" altLang="en-US" sz="2400" dirty="0"/>
          </a:p>
        </p:txBody>
      </p:sp>
      <p:graphicFrame>
        <p:nvGraphicFramePr>
          <p:cNvPr id="13" name="对象 12"/>
          <p:cNvGraphicFramePr>
            <a:graphicFrameLocks noChangeAspect="1"/>
          </p:cNvGraphicFramePr>
          <p:nvPr/>
        </p:nvGraphicFramePr>
        <p:xfrm>
          <a:off x="1690688" y="4003675"/>
          <a:ext cx="585787" cy="319088"/>
        </p:xfrm>
        <a:graphic>
          <a:graphicData uri="http://schemas.openxmlformats.org/presentationml/2006/ole">
            <mc:AlternateContent xmlns:mc="http://schemas.openxmlformats.org/markup-compatibility/2006">
              <mc:Choice xmlns:v="urn:schemas-microsoft-com:vml" Requires="v">
                <p:oleObj name="Equation" r:id="rId3" imgW="7315200" imgH="3962400" progId="Equation.DSMT4">
                  <p:embed/>
                </p:oleObj>
              </mc:Choice>
              <mc:Fallback>
                <p:oleObj name="Equation" r:id="rId3" imgW="7315200" imgH="3962400" progId="Equation.DSMT4">
                  <p:embed/>
                  <p:pic>
                    <p:nvPicPr>
                      <p:cNvPr id="0" name="对象 19"/>
                      <p:cNvPicPr/>
                      <p:nvPr/>
                    </p:nvPicPr>
                    <p:blipFill>
                      <a:blip r:embed="rId4"/>
                      <a:stretch>
                        <a:fillRect/>
                      </a:stretch>
                    </p:blipFill>
                    <p:spPr>
                      <a:xfrm>
                        <a:off x="1690688" y="4003675"/>
                        <a:ext cx="585787" cy="319088"/>
                      </a:xfrm>
                      <a:prstGeom prst="rect">
                        <a:avLst/>
                      </a:prstGeom>
                    </p:spPr>
                  </p:pic>
                </p:oleObj>
              </mc:Fallback>
            </mc:AlternateContent>
          </a:graphicData>
        </a:graphic>
      </p:graphicFrame>
      <p:sp>
        <p:nvSpPr>
          <p:cNvPr id="25" name="文本框 24"/>
          <p:cNvSpPr txBox="1"/>
          <p:nvPr/>
        </p:nvSpPr>
        <p:spPr>
          <a:xfrm>
            <a:off x="1227567" y="4736097"/>
            <a:ext cx="6094268"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得方程组</a:t>
            </a:r>
            <a:endParaRPr lang="zh-CN" altLang="en-US" sz="2400" dirty="0"/>
          </a:p>
        </p:txBody>
      </p:sp>
      <p:sp>
        <p:nvSpPr>
          <p:cNvPr id="29" name="文本框 28"/>
          <p:cNvSpPr txBox="1"/>
          <p:nvPr/>
        </p:nvSpPr>
        <p:spPr>
          <a:xfrm>
            <a:off x="1245285" y="5512394"/>
            <a:ext cx="6094268"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a:t>
            </a:r>
            <a:r>
              <a:rPr lang="en-US" altLang="zh-CN" sz="2400" dirty="0">
                <a:latin typeface="华文楷体" panose="02010600040101010101" pitchFamily="2" charset="-122"/>
                <a:ea typeface="华文楷体" panose="02010600040101010101" pitchFamily="2" charset="-122"/>
              </a:rPr>
              <a:t>.</a:t>
            </a:r>
            <a:endParaRPr lang="zh-CN" altLang="en-US" sz="2400" dirty="0"/>
          </a:p>
        </p:txBody>
      </p:sp>
      <p:sp>
        <p:nvSpPr>
          <p:cNvPr id="32" name="文本框 31"/>
          <p:cNvSpPr txBox="1"/>
          <p:nvPr/>
        </p:nvSpPr>
        <p:spPr>
          <a:xfrm>
            <a:off x="7163647" y="1634639"/>
            <a:ext cx="3733805"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解得：          </a:t>
            </a:r>
            <a:r>
              <a:rPr lang="en-US" altLang="zh-CN" sz="2400" dirty="0">
                <a:solidFill>
                  <a:prstClr val="black"/>
                </a:solidFill>
                <a:latin typeface="华文楷体" panose="02010600040101010101" pitchFamily="2" charset="-122"/>
                <a:ea typeface="华文楷体" panose="02010600040101010101" pitchFamily="2" charset="-122"/>
              </a:rPr>
              <a:t>.</a:t>
            </a:r>
            <a:endParaRPr lang="zh-CN" altLang="en-US" sz="2400" dirty="0"/>
          </a:p>
        </p:txBody>
      </p:sp>
      <p:sp>
        <p:nvSpPr>
          <p:cNvPr id="34" name="文本框 33"/>
          <p:cNvSpPr txBox="1"/>
          <p:nvPr/>
        </p:nvSpPr>
        <p:spPr>
          <a:xfrm>
            <a:off x="7163648" y="2237790"/>
            <a:ext cx="4391043"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           </a:t>
            </a:r>
          </a:p>
        </p:txBody>
      </p:sp>
      <p:sp>
        <p:nvSpPr>
          <p:cNvPr id="41" name="文本框 40"/>
          <p:cNvSpPr txBox="1"/>
          <p:nvPr/>
        </p:nvSpPr>
        <p:spPr>
          <a:xfrm>
            <a:off x="7135428" y="4761696"/>
            <a:ext cx="3108806"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所以原方程组的解为</a:t>
            </a:r>
            <a:endParaRPr lang="zh-CN" altLang="en-US" sz="2400" dirty="0"/>
          </a:p>
        </p:txBody>
      </p:sp>
      <p:sp>
        <p:nvSpPr>
          <p:cNvPr id="21" name="文本框 20"/>
          <p:cNvSpPr txBox="1"/>
          <p:nvPr/>
        </p:nvSpPr>
        <p:spPr>
          <a:xfrm>
            <a:off x="1691640" y="3416300"/>
            <a:ext cx="368300" cy="460375"/>
          </a:xfrm>
          <a:prstGeom prst="rect">
            <a:avLst/>
          </a:prstGeom>
          <a:noFill/>
        </p:spPr>
        <p:txBody>
          <a:bodyPr wrap="square" rtlCol="0" anchor="t">
            <a:spAutoFit/>
          </a:bodyPr>
          <a:lstStyle/>
          <a:p>
            <a:r>
              <a:rPr lang="en-US" altLang="zh-CN" sz="2400" dirty="0">
                <a:latin typeface="华文楷体" panose="02010600040101010101" pitchFamily="2" charset="-122"/>
                <a:ea typeface="华文楷体" panose="02010600040101010101" pitchFamily="2" charset="-122"/>
                <a:sym typeface="+mn-ea"/>
              </a:rPr>
              <a:t>−</a:t>
            </a:r>
          </a:p>
        </p:txBody>
      </p:sp>
      <p:sp>
        <p:nvSpPr>
          <p:cNvPr id="49" name="文本框 48"/>
          <p:cNvSpPr txBox="1"/>
          <p:nvPr/>
        </p:nvSpPr>
        <p:spPr>
          <a:xfrm>
            <a:off x="1191895" y="3408680"/>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27" name="文本框 26"/>
          <p:cNvSpPr txBox="1"/>
          <p:nvPr/>
        </p:nvSpPr>
        <p:spPr>
          <a:xfrm>
            <a:off x="1987956" y="3410585"/>
            <a:ext cx="67437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①</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pic>
        <p:nvPicPr>
          <p:cNvPr id="28" name="图片 27" descr="图片37"/>
          <p:cNvPicPr>
            <a:picLocks noChangeAspect="1"/>
          </p:cNvPicPr>
          <p:nvPr/>
        </p:nvPicPr>
        <p:blipFill>
          <a:blip r:embed="rId5"/>
          <a:stretch>
            <a:fillRect/>
          </a:stretch>
        </p:blipFill>
        <p:spPr>
          <a:xfrm>
            <a:off x="3086735" y="3459480"/>
            <a:ext cx="1255395" cy="395605"/>
          </a:xfrm>
          <a:prstGeom prst="rect">
            <a:avLst/>
          </a:prstGeom>
        </p:spPr>
      </p:pic>
      <p:sp>
        <p:nvSpPr>
          <p:cNvPr id="50" name="文本框 49"/>
          <p:cNvSpPr txBox="1"/>
          <p:nvPr/>
        </p:nvSpPr>
        <p:spPr>
          <a:xfrm>
            <a:off x="1289572" y="3959225"/>
            <a:ext cx="674370" cy="46037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①</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sp>
        <p:nvSpPr>
          <p:cNvPr id="55" name="文本框 54"/>
          <p:cNvSpPr txBox="1"/>
          <p:nvPr/>
        </p:nvSpPr>
        <p:spPr>
          <a:xfrm>
            <a:off x="2145665" y="3946525"/>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pic>
        <p:nvPicPr>
          <p:cNvPr id="56" name="图片 55" descr="图片38"/>
          <p:cNvPicPr>
            <a:picLocks noChangeAspect="1"/>
          </p:cNvPicPr>
          <p:nvPr/>
        </p:nvPicPr>
        <p:blipFill>
          <a:blip r:embed="rId6"/>
          <a:stretch>
            <a:fillRect/>
          </a:stretch>
        </p:blipFill>
        <p:spPr>
          <a:xfrm>
            <a:off x="3363595" y="3983990"/>
            <a:ext cx="1517650" cy="396240"/>
          </a:xfrm>
          <a:prstGeom prst="rect">
            <a:avLst/>
          </a:prstGeom>
        </p:spPr>
      </p:pic>
      <p:sp>
        <p:nvSpPr>
          <p:cNvPr id="58" name="文本框 57"/>
          <p:cNvSpPr txBox="1"/>
          <p:nvPr/>
        </p:nvSpPr>
        <p:spPr>
          <a:xfrm>
            <a:off x="2225040" y="5536565"/>
            <a:ext cx="732155" cy="460375"/>
          </a:xfrm>
          <a:prstGeom prst="rect">
            <a:avLst/>
          </a:prstGeom>
          <a:noFill/>
        </p:spPr>
        <p:txBody>
          <a:bodyPr wrap="square" rtlCol="0" anchor="t">
            <a:spAutoFit/>
          </a:bodyPr>
          <a:lstStyle/>
          <a:p>
            <a:pPr algn="ct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60" name="文本框 59"/>
          <p:cNvSpPr txBox="1"/>
          <p:nvPr/>
        </p:nvSpPr>
        <p:spPr>
          <a:xfrm>
            <a:off x="1209675" y="5512377"/>
            <a:ext cx="732155" cy="460375"/>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 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pic>
        <p:nvPicPr>
          <p:cNvPr id="61" name="图片 60" descr="图片40"/>
          <p:cNvPicPr>
            <a:picLocks noChangeAspect="1"/>
          </p:cNvPicPr>
          <p:nvPr/>
        </p:nvPicPr>
        <p:blipFill>
          <a:blip r:embed="rId7"/>
          <a:stretch>
            <a:fillRect/>
          </a:stretch>
        </p:blipFill>
        <p:spPr>
          <a:xfrm>
            <a:off x="1807845" y="5594350"/>
            <a:ext cx="585470" cy="328930"/>
          </a:xfrm>
          <a:prstGeom prst="rect">
            <a:avLst/>
          </a:prstGeom>
        </p:spPr>
      </p:pic>
      <p:pic>
        <p:nvPicPr>
          <p:cNvPr id="62" name="图片 61" descr="图片41"/>
          <p:cNvPicPr>
            <a:picLocks noChangeAspect="1"/>
          </p:cNvPicPr>
          <p:nvPr/>
        </p:nvPicPr>
        <p:blipFill>
          <a:blip r:embed="rId8"/>
          <a:stretch>
            <a:fillRect/>
          </a:stretch>
        </p:blipFill>
        <p:spPr>
          <a:xfrm>
            <a:off x="3489960" y="5553075"/>
            <a:ext cx="1005205" cy="416560"/>
          </a:xfrm>
          <a:prstGeom prst="rect">
            <a:avLst/>
          </a:prstGeom>
        </p:spPr>
      </p:pic>
      <p:pic>
        <p:nvPicPr>
          <p:cNvPr id="63" name="图片 62" descr="图片42"/>
          <p:cNvPicPr>
            <a:picLocks noChangeAspect="1"/>
          </p:cNvPicPr>
          <p:nvPr/>
        </p:nvPicPr>
        <p:blipFill>
          <a:blip r:embed="rId9"/>
          <a:stretch>
            <a:fillRect/>
          </a:stretch>
        </p:blipFill>
        <p:spPr>
          <a:xfrm>
            <a:off x="8126730" y="1451610"/>
            <a:ext cx="853440" cy="774065"/>
          </a:xfrm>
          <a:prstGeom prst="rect">
            <a:avLst/>
          </a:prstGeom>
        </p:spPr>
      </p:pic>
      <p:pic>
        <p:nvPicPr>
          <p:cNvPr id="65" name="图片 64" descr="图片42"/>
          <p:cNvPicPr>
            <a:picLocks noChangeAspect="1"/>
          </p:cNvPicPr>
          <p:nvPr/>
        </p:nvPicPr>
        <p:blipFill>
          <a:blip r:embed="rId9"/>
          <a:stretch>
            <a:fillRect/>
          </a:stretch>
        </p:blipFill>
        <p:spPr>
          <a:xfrm>
            <a:off x="7613015" y="2076450"/>
            <a:ext cx="853440" cy="774065"/>
          </a:xfrm>
          <a:prstGeom prst="rect">
            <a:avLst/>
          </a:prstGeom>
        </p:spPr>
      </p:pic>
      <p:sp>
        <p:nvSpPr>
          <p:cNvPr id="66" name="文本框 65"/>
          <p:cNvSpPr txBox="1"/>
          <p:nvPr/>
        </p:nvSpPr>
        <p:spPr>
          <a:xfrm>
            <a:off x="8990965" y="2237740"/>
            <a:ext cx="732155" cy="460375"/>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pic>
        <p:nvPicPr>
          <p:cNvPr id="67" name="图片 66" descr="图片43"/>
          <p:cNvPicPr>
            <a:picLocks noChangeAspect="1"/>
          </p:cNvPicPr>
          <p:nvPr/>
        </p:nvPicPr>
        <p:blipFill>
          <a:blip r:embed="rId10"/>
          <a:stretch>
            <a:fillRect/>
          </a:stretch>
        </p:blipFill>
        <p:spPr>
          <a:xfrm>
            <a:off x="10219055" y="2275840"/>
            <a:ext cx="822960" cy="328930"/>
          </a:xfrm>
          <a:prstGeom prst="rect">
            <a:avLst/>
          </a:prstGeom>
        </p:spPr>
      </p:pic>
      <p:pic>
        <p:nvPicPr>
          <p:cNvPr id="68" name="图片 67" descr="图片44"/>
          <p:cNvPicPr>
            <a:picLocks noChangeAspect="1"/>
          </p:cNvPicPr>
          <p:nvPr/>
        </p:nvPicPr>
        <p:blipFill>
          <a:blip r:embed="rId11"/>
          <a:stretch>
            <a:fillRect/>
          </a:stretch>
        </p:blipFill>
        <p:spPr>
          <a:xfrm>
            <a:off x="7613015" y="2783205"/>
            <a:ext cx="938530" cy="1200785"/>
          </a:xfrm>
          <a:prstGeom prst="rect">
            <a:avLst/>
          </a:prstGeom>
        </p:spPr>
      </p:pic>
      <p:sp>
        <p:nvSpPr>
          <p:cNvPr id="69" name="文本框 68"/>
          <p:cNvSpPr txBox="1"/>
          <p:nvPr/>
        </p:nvSpPr>
        <p:spPr>
          <a:xfrm>
            <a:off x="8908118" y="3124404"/>
            <a:ext cx="867091" cy="46166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   ①</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pic>
        <p:nvPicPr>
          <p:cNvPr id="70" name="图片 69" descr="图片45"/>
          <p:cNvPicPr>
            <a:picLocks noChangeAspect="1"/>
          </p:cNvPicPr>
          <p:nvPr/>
        </p:nvPicPr>
        <p:blipFill>
          <a:blip r:embed="rId12"/>
          <a:stretch>
            <a:fillRect/>
          </a:stretch>
        </p:blipFill>
        <p:spPr>
          <a:xfrm>
            <a:off x="10177491" y="2961640"/>
            <a:ext cx="932815" cy="768350"/>
          </a:xfrm>
          <a:prstGeom prst="rect">
            <a:avLst/>
          </a:prstGeom>
        </p:spPr>
      </p:pic>
      <p:sp>
        <p:nvSpPr>
          <p:cNvPr id="9" name="文本框 8">
            <a:extLst>
              <a:ext uri="{FF2B5EF4-FFF2-40B4-BE49-F238E27FC236}">
                <a16:creationId xmlns:a16="http://schemas.microsoft.com/office/drawing/2014/main" id="{8BC55450-06B6-CDFD-497E-C4822147795B}"/>
              </a:ext>
            </a:extLst>
          </p:cNvPr>
          <p:cNvSpPr txBox="1"/>
          <p:nvPr/>
        </p:nvSpPr>
        <p:spPr>
          <a:xfrm>
            <a:off x="4357467" y="1589921"/>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C29CF7EB-C2D1-A5A7-46B8-083A32EA0E43}"/>
              </a:ext>
            </a:extLst>
          </p:cNvPr>
          <p:cNvSpPr txBox="1"/>
          <p:nvPr/>
        </p:nvSpPr>
        <p:spPr>
          <a:xfrm>
            <a:off x="4019935" y="4427682"/>
            <a:ext cx="1184563" cy="97726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④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  </a:t>
            </a:r>
          </a:p>
        </p:txBody>
      </p:sp>
      <p:pic>
        <p:nvPicPr>
          <p:cNvPr id="57" name="图片 56" descr="图片39"/>
          <p:cNvPicPr>
            <a:picLocks noChangeAspect="1"/>
          </p:cNvPicPr>
          <p:nvPr/>
        </p:nvPicPr>
        <p:blipFill>
          <a:blip r:embed="rId13"/>
          <a:stretch>
            <a:fillRect/>
          </a:stretch>
        </p:blipFill>
        <p:spPr>
          <a:xfrm>
            <a:off x="2693670" y="4511040"/>
            <a:ext cx="1737360" cy="883920"/>
          </a:xfrm>
          <a:prstGeom prst="rect">
            <a:avLst/>
          </a:prstGeom>
        </p:spPr>
      </p:pic>
      <p:pic>
        <p:nvPicPr>
          <p:cNvPr id="20" name="图片 19" descr="图片36"/>
          <p:cNvPicPr>
            <a:picLocks noChangeAspect="1"/>
          </p:cNvPicPr>
          <p:nvPr/>
        </p:nvPicPr>
        <p:blipFill>
          <a:blip r:embed="rId14"/>
          <a:stretch>
            <a:fillRect/>
          </a:stretch>
        </p:blipFill>
        <p:spPr>
          <a:xfrm>
            <a:off x="2288540" y="1649730"/>
            <a:ext cx="2578735" cy="1383665"/>
          </a:xfrm>
          <a:prstGeom prst="rect">
            <a:avLst/>
          </a:prstGeom>
        </p:spPr>
      </p:pic>
      <p:pic>
        <p:nvPicPr>
          <p:cNvPr id="16" name="图片 15">
            <a:extLst>
              <a:ext uri="{FF2B5EF4-FFF2-40B4-BE49-F238E27FC236}">
                <a16:creationId xmlns:a16="http://schemas.microsoft.com/office/drawing/2014/main" id="{9391E042-A238-33DC-4A79-7981844ECAD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033730" y="3953106"/>
            <a:ext cx="1119458" cy="2136392"/>
          </a:xfrm>
          <a:prstGeom prst="rect">
            <a:avLst/>
          </a:prstGeom>
        </p:spPr>
      </p:pic>
      <p:sp>
        <p:nvSpPr>
          <p:cNvPr id="14" name="矩形 13">
            <a:extLst>
              <a:ext uri="{FF2B5EF4-FFF2-40B4-BE49-F238E27FC236}">
                <a16:creationId xmlns:a16="http://schemas.microsoft.com/office/drawing/2014/main" id="{B27F9A1D-9411-4CF2-6B34-56B528FE58B7}"/>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形状 41">
            <a:extLst>
              <a:ext uri="{FF2B5EF4-FFF2-40B4-BE49-F238E27FC236}">
                <a16:creationId xmlns:a16="http://schemas.microsoft.com/office/drawing/2014/main" id="{5BF9C1EE-AD99-10EB-BCD2-5FF808963331}"/>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形状 39">
            <a:extLst>
              <a:ext uri="{FF2B5EF4-FFF2-40B4-BE49-F238E27FC236}">
                <a16:creationId xmlns:a16="http://schemas.microsoft.com/office/drawing/2014/main" id="{465780D2-9204-DDE0-BC96-0C4FC0BE9D8D}"/>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19" name="TextBox 2">
            <a:extLst>
              <a:ext uri="{FF2B5EF4-FFF2-40B4-BE49-F238E27FC236}">
                <a16:creationId xmlns:a16="http://schemas.microsoft.com/office/drawing/2014/main" id="{604AF240-B58E-85D3-8C3C-CEF6980A50D9}"/>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环节三</a:t>
            </a:r>
          </a:p>
        </p:txBody>
      </p:sp>
      <p:sp>
        <p:nvSpPr>
          <p:cNvPr id="23" name="TextBox 40">
            <a:extLst>
              <a:ext uri="{FF2B5EF4-FFF2-40B4-BE49-F238E27FC236}">
                <a16:creationId xmlns:a16="http://schemas.microsoft.com/office/drawing/2014/main" id="{3A28A23B-79EB-36EA-6009-2FF5B5CC5B35}"/>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24" name="文本框 23">
            <a:extLst>
              <a:ext uri="{FF2B5EF4-FFF2-40B4-BE49-F238E27FC236}">
                <a16:creationId xmlns:a16="http://schemas.microsoft.com/office/drawing/2014/main" id="{1CC371CF-8D01-1AB4-644A-4C25CDDC86D0}"/>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26" name="图片 25">
            <a:extLst>
              <a:ext uri="{FF2B5EF4-FFF2-40B4-BE49-F238E27FC236}">
                <a16:creationId xmlns:a16="http://schemas.microsoft.com/office/drawing/2014/main" id="{3CEB3A0B-C477-B6EA-ADF1-B20AC720455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 presetClass="exit" presetSubtype="0" fill="hold" grpId="1" nodeType="withEffect">
                                  <p:stCondLst>
                                    <p:cond delay="0"/>
                                  </p:stCondLst>
                                  <p:childTnLst>
                                    <p:set>
                                      <p:cBhvr>
                                        <p:cTn id="39" dur="1" fill="hold">
                                          <p:stCondLst>
                                            <p:cond delay="0"/>
                                          </p:stCondLst>
                                        </p:cTn>
                                        <p:tgtEl>
                                          <p:spTgt spid="2"/>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3"/>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45"/>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par>
                                <p:cTn id="71" presetID="1" presetClass="exit" presetSubtype="0" fill="hold" grpId="1" nodeType="withEffect">
                                  <p:stCondLst>
                                    <p:cond delay="0"/>
                                  </p:stCondLst>
                                  <p:childTnLst>
                                    <p:set>
                                      <p:cBhvr>
                                        <p:cTn id="72" dur="1" fill="hold">
                                          <p:stCondLst>
                                            <p:cond delay="0"/>
                                          </p:stCondLst>
                                        </p:cTn>
                                        <p:tgtEl>
                                          <p:spTgt spid="46"/>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46" grpId="1" animBg="1"/>
      <p:bldP spid="45" grpId="0" animBg="1"/>
      <p:bldP spid="45" grpId="1" animBg="1"/>
      <p:bldP spid="3" grpId="0" animBg="1"/>
      <p:bldP spid="3" grpId="1" animBg="1"/>
      <p:bldP spid="2" grpId="0" animBg="1"/>
      <p:bldP spid="2" grpId="1" animBg="1"/>
      <p:bldP spid="5" grpId="0"/>
      <p:bldP spid="12" grpId="0"/>
      <p:bldP spid="25" grpId="0"/>
      <p:bldP spid="29" grpId="0"/>
      <p:bldP spid="32" grpId="0"/>
      <p:bldP spid="34" grpId="0"/>
      <p:bldP spid="41" grpId="0"/>
      <p:bldP spid="21" grpId="0"/>
      <p:bldP spid="49" grpId="0"/>
      <p:bldP spid="27" grpId="0"/>
      <p:bldP spid="50" grpId="0"/>
      <p:bldP spid="55" grpId="0"/>
      <p:bldP spid="58" grpId="0"/>
      <p:bldP spid="60" grpId="0"/>
      <p:bldP spid="66" grpId="0"/>
      <p:bldP spid="6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学以致用</a:t>
            </a:r>
          </a:p>
        </p:txBody>
      </p:sp>
      <p:sp>
        <p:nvSpPr>
          <p:cNvPr id="3" name="文本框 2"/>
          <p:cNvSpPr txBox="1"/>
          <p:nvPr/>
        </p:nvSpPr>
        <p:spPr>
          <a:xfrm>
            <a:off x="2459224" y="1893666"/>
            <a:ext cx="6776172" cy="1753235"/>
          </a:xfrm>
          <a:prstGeom prst="rect">
            <a:avLst/>
          </a:prstGeom>
          <a:noFill/>
        </p:spPr>
        <p:txBody>
          <a:bodyPr wrap="square">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en-US" altLang="zh-CN" sz="2400" dirty="0">
                <a:solidFill>
                  <a:prstClr val="black"/>
                </a:solidFill>
                <a:latin typeface="华文楷体" panose="02010600040101010101" pitchFamily="2" charset="-122"/>
                <a:ea typeface="华文楷体" panose="02010600040101010101" pitchFamily="2" charset="-122"/>
              </a:rPr>
              <a:t>2.</a:t>
            </a:r>
            <a:r>
              <a:rPr lang="zh-CN" altLang="en-US" sz="2400" dirty="0">
                <a:solidFill>
                  <a:prstClr val="black"/>
                </a:solidFill>
                <a:latin typeface="华文楷体" panose="02010600040101010101" pitchFamily="2" charset="-122"/>
                <a:ea typeface="华文楷体" panose="02010600040101010101" pitchFamily="2" charset="-122"/>
              </a:rPr>
              <a:t>已知                          ，当            时，        ；当          时，        ；当          时，         </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求     、</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   的值</a:t>
            </a:r>
            <a:r>
              <a:rPr lang="en-US" altLang="zh-CN" sz="2400" dirty="0">
                <a:solidFill>
                  <a:prstClr val="black"/>
                </a:solidFill>
                <a:latin typeface="华文楷体" panose="02010600040101010101" pitchFamily="2" charset="-122"/>
                <a:ea typeface="华文楷体" panose="02010600040101010101" pitchFamily="2" charset="-122"/>
              </a:rPr>
              <a:t>.</a:t>
            </a:r>
          </a:p>
        </p:txBody>
      </p:sp>
      <p:sp>
        <p:nvSpPr>
          <p:cNvPr id="31" name="文本框 30"/>
          <p:cNvSpPr txBox="1"/>
          <p:nvPr/>
        </p:nvSpPr>
        <p:spPr>
          <a:xfrm>
            <a:off x="2545131" y="3731169"/>
            <a:ext cx="8193615" cy="1687963"/>
          </a:xfrm>
          <a:prstGeom prst="rect">
            <a:avLst/>
          </a:prstGeom>
          <a:noFill/>
        </p:spPr>
        <p:txBody>
          <a:bodyPr wrap="square" rtlCol="0">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zh-CN" altLang="en-US" sz="2400" b="1" dirty="0">
                <a:solidFill>
                  <a:schemeClr val="accent1"/>
                </a:solidFill>
                <a:latin typeface="华文楷体" panose="02010600040101010101" pitchFamily="2" charset="-122"/>
                <a:ea typeface="华文楷体" panose="02010600040101010101" pitchFamily="2" charset="-122"/>
              </a:rPr>
              <a:t>分析</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把    、  、   看作三个未知数，分别把</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已知的    、   值代入原等式，就可以得到一个三</a:t>
            </a:r>
            <a:endParaRPr lang="en-US" altLang="zh-CN"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endParaRPr>
          </a:p>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元一次方程组</a:t>
            </a:r>
            <a:r>
              <a:rPr lang="en-US" altLang="zh-CN" sz="2400" dirty="0">
                <a:solidFill>
                  <a:prstClr val="black"/>
                </a:solidFill>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dirty="0">
              <a:solidFill>
                <a:prstClr val="black"/>
              </a:solidFill>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42" name="图片 41" descr="图片47"/>
          <p:cNvPicPr>
            <a:picLocks noChangeAspect="1"/>
          </p:cNvPicPr>
          <p:nvPr/>
        </p:nvPicPr>
        <p:blipFill>
          <a:blip r:embed="rId3"/>
          <a:stretch>
            <a:fillRect/>
          </a:stretch>
        </p:blipFill>
        <p:spPr>
          <a:xfrm>
            <a:off x="3966281" y="2013853"/>
            <a:ext cx="1981200" cy="463550"/>
          </a:xfrm>
          <a:prstGeom prst="rect">
            <a:avLst/>
          </a:prstGeom>
        </p:spPr>
      </p:pic>
      <p:pic>
        <p:nvPicPr>
          <p:cNvPr id="43" name="图片 42" descr="图片48"/>
          <p:cNvPicPr>
            <a:picLocks noChangeAspect="1"/>
          </p:cNvPicPr>
          <p:nvPr/>
        </p:nvPicPr>
        <p:blipFill>
          <a:blip r:embed="rId4"/>
          <a:stretch>
            <a:fillRect/>
          </a:stretch>
        </p:blipFill>
        <p:spPr>
          <a:xfrm>
            <a:off x="6563258" y="2078623"/>
            <a:ext cx="865505" cy="359410"/>
          </a:xfrm>
          <a:prstGeom prst="rect">
            <a:avLst/>
          </a:prstGeom>
        </p:spPr>
      </p:pic>
      <p:pic>
        <p:nvPicPr>
          <p:cNvPr id="44" name="图片 43" descr="图片49"/>
          <p:cNvPicPr>
            <a:picLocks noChangeAspect="1"/>
          </p:cNvPicPr>
          <p:nvPr/>
        </p:nvPicPr>
        <p:blipFill>
          <a:blip r:embed="rId5"/>
          <a:stretch>
            <a:fillRect/>
          </a:stretch>
        </p:blipFill>
        <p:spPr>
          <a:xfrm>
            <a:off x="7992585" y="2078623"/>
            <a:ext cx="701040" cy="402590"/>
          </a:xfrm>
          <a:prstGeom prst="rect">
            <a:avLst/>
          </a:prstGeom>
        </p:spPr>
      </p:pic>
      <p:pic>
        <p:nvPicPr>
          <p:cNvPr id="45" name="图片 44" descr="图片50"/>
          <p:cNvPicPr>
            <a:picLocks noChangeAspect="1"/>
          </p:cNvPicPr>
          <p:nvPr/>
        </p:nvPicPr>
        <p:blipFill>
          <a:blip r:embed="rId6"/>
          <a:stretch>
            <a:fillRect/>
          </a:stretch>
        </p:blipFill>
        <p:spPr>
          <a:xfrm>
            <a:off x="2910969" y="2617738"/>
            <a:ext cx="725170" cy="365760"/>
          </a:xfrm>
          <a:prstGeom prst="rect">
            <a:avLst/>
          </a:prstGeom>
        </p:spPr>
      </p:pic>
      <p:pic>
        <p:nvPicPr>
          <p:cNvPr id="46" name="图片 45" descr="图片51"/>
          <p:cNvPicPr>
            <a:picLocks noChangeAspect="1"/>
          </p:cNvPicPr>
          <p:nvPr/>
        </p:nvPicPr>
        <p:blipFill>
          <a:blip r:embed="rId7"/>
          <a:stretch>
            <a:fillRect/>
          </a:stretch>
        </p:blipFill>
        <p:spPr>
          <a:xfrm>
            <a:off x="4168904" y="2617738"/>
            <a:ext cx="743585" cy="426720"/>
          </a:xfrm>
          <a:prstGeom prst="rect">
            <a:avLst/>
          </a:prstGeom>
        </p:spPr>
      </p:pic>
      <p:pic>
        <p:nvPicPr>
          <p:cNvPr id="47" name="图片 46" descr="图片52"/>
          <p:cNvPicPr>
            <a:picLocks noChangeAspect="1"/>
          </p:cNvPicPr>
          <p:nvPr/>
        </p:nvPicPr>
        <p:blipFill>
          <a:blip r:embed="rId8"/>
          <a:stretch>
            <a:fillRect/>
          </a:stretch>
        </p:blipFill>
        <p:spPr>
          <a:xfrm>
            <a:off x="5520357" y="2634248"/>
            <a:ext cx="725170" cy="365760"/>
          </a:xfrm>
          <a:prstGeom prst="rect">
            <a:avLst/>
          </a:prstGeom>
        </p:spPr>
      </p:pic>
      <p:pic>
        <p:nvPicPr>
          <p:cNvPr id="48" name="图片 47" descr="图片53"/>
          <p:cNvPicPr>
            <a:picLocks noChangeAspect="1"/>
          </p:cNvPicPr>
          <p:nvPr/>
        </p:nvPicPr>
        <p:blipFill>
          <a:blip r:embed="rId9"/>
          <a:stretch>
            <a:fillRect/>
          </a:stretch>
        </p:blipFill>
        <p:spPr>
          <a:xfrm>
            <a:off x="6833191" y="2617738"/>
            <a:ext cx="694690" cy="396240"/>
          </a:xfrm>
          <a:prstGeom prst="rect">
            <a:avLst/>
          </a:prstGeom>
        </p:spPr>
      </p:pic>
      <p:pic>
        <p:nvPicPr>
          <p:cNvPr id="49" name="图片 48" descr="图片54"/>
          <p:cNvPicPr>
            <a:picLocks noChangeAspect="1"/>
          </p:cNvPicPr>
          <p:nvPr/>
        </p:nvPicPr>
        <p:blipFill>
          <a:blip r:embed="rId10"/>
          <a:stretch>
            <a:fillRect/>
          </a:stretch>
        </p:blipFill>
        <p:spPr>
          <a:xfrm>
            <a:off x="8106539" y="2689493"/>
            <a:ext cx="255905" cy="280670"/>
          </a:xfrm>
          <a:prstGeom prst="rect">
            <a:avLst/>
          </a:prstGeom>
        </p:spPr>
      </p:pic>
      <p:pic>
        <p:nvPicPr>
          <p:cNvPr id="50" name="图片 49" descr="图片54"/>
          <p:cNvPicPr>
            <a:picLocks noChangeAspect="1"/>
          </p:cNvPicPr>
          <p:nvPr/>
        </p:nvPicPr>
        <p:blipFill>
          <a:blip r:embed="rId10"/>
          <a:stretch>
            <a:fillRect/>
          </a:stretch>
        </p:blipFill>
        <p:spPr>
          <a:xfrm>
            <a:off x="4361944" y="3975368"/>
            <a:ext cx="255905" cy="280670"/>
          </a:xfrm>
          <a:prstGeom prst="rect">
            <a:avLst/>
          </a:prstGeom>
        </p:spPr>
      </p:pic>
      <p:pic>
        <p:nvPicPr>
          <p:cNvPr id="51" name="图片 50" descr="图片55"/>
          <p:cNvPicPr>
            <a:picLocks noChangeAspect="1"/>
          </p:cNvPicPr>
          <p:nvPr/>
        </p:nvPicPr>
        <p:blipFill>
          <a:blip r:embed="rId11"/>
          <a:stretch>
            <a:fillRect/>
          </a:stretch>
        </p:blipFill>
        <p:spPr>
          <a:xfrm>
            <a:off x="2592834" y="3182888"/>
            <a:ext cx="255905" cy="353695"/>
          </a:xfrm>
          <a:prstGeom prst="rect">
            <a:avLst/>
          </a:prstGeom>
        </p:spPr>
      </p:pic>
      <p:pic>
        <p:nvPicPr>
          <p:cNvPr id="52" name="图片 51" descr="图片55"/>
          <p:cNvPicPr>
            <a:picLocks noChangeAspect="1"/>
          </p:cNvPicPr>
          <p:nvPr/>
        </p:nvPicPr>
        <p:blipFill>
          <a:blip r:embed="rId11"/>
          <a:stretch>
            <a:fillRect/>
          </a:stretch>
        </p:blipFill>
        <p:spPr>
          <a:xfrm>
            <a:off x="4798824" y="3934093"/>
            <a:ext cx="255905" cy="353695"/>
          </a:xfrm>
          <a:prstGeom prst="rect">
            <a:avLst/>
          </a:prstGeom>
        </p:spPr>
      </p:pic>
      <p:pic>
        <p:nvPicPr>
          <p:cNvPr id="53" name="图片 52" descr="图片56"/>
          <p:cNvPicPr>
            <a:picLocks noChangeAspect="1"/>
          </p:cNvPicPr>
          <p:nvPr/>
        </p:nvPicPr>
        <p:blipFill>
          <a:blip r:embed="rId12"/>
          <a:stretch>
            <a:fillRect/>
          </a:stretch>
        </p:blipFill>
        <p:spPr>
          <a:xfrm>
            <a:off x="3069719" y="3214638"/>
            <a:ext cx="267970" cy="323215"/>
          </a:xfrm>
          <a:prstGeom prst="rect">
            <a:avLst/>
          </a:prstGeom>
        </p:spPr>
      </p:pic>
      <p:pic>
        <p:nvPicPr>
          <p:cNvPr id="54" name="图片 53" descr="图片56"/>
          <p:cNvPicPr>
            <a:picLocks noChangeAspect="1"/>
          </p:cNvPicPr>
          <p:nvPr/>
        </p:nvPicPr>
        <p:blipFill>
          <a:blip r:embed="rId12"/>
          <a:stretch>
            <a:fillRect/>
          </a:stretch>
        </p:blipFill>
        <p:spPr>
          <a:xfrm>
            <a:off x="5265549" y="3973463"/>
            <a:ext cx="267970" cy="323215"/>
          </a:xfrm>
          <a:prstGeom prst="rect">
            <a:avLst/>
          </a:prstGeom>
        </p:spPr>
      </p:pic>
      <p:pic>
        <p:nvPicPr>
          <p:cNvPr id="55" name="图片 54" descr="图片58"/>
          <p:cNvPicPr>
            <a:picLocks noChangeAspect="1"/>
          </p:cNvPicPr>
          <p:nvPr/>
        </p:nvPicPr>
        <p:blipFill>
          <a:blip r:embed="rId13"/>
          <a:stretch>
            <a:fillRect/>
          </a:stretch>
        </p:blipFill>
        <p:spPr>
          <a:xfrm>
            <a:off x="4081274" y="4523373"/>
            <a:ext cx="280670" cy="328930"/>
          </a:xfrm>
          <a:prstGeom prst="rect">
            <a:avLst/>
          </a:prstGeom>
        </p:spPr>
      </p:pic>
      <p:pic>
        <p:nvPicPr>
          <p:cNvPr id="56" name="图片 55" descr="图片57"/>
          <p:cNvPicPr>
            <a:picLocks noChangeAspect="1"/>
          </p:cNvPicPr>
          <p:nvPr/>
        </p:nvPicPr>
        <p:blipFill>
          <a:blip r:embed="rId14"/>
          <a:stretch>
            <a:fillRect/>
          </a:stretch>
        </p:blipFill>
        <p:spPr>
          <a:xfrm>
            <a:off x="3560574" y="4523373"/>
            <a:ext cx="267970" cy="292735"/>
          </a:xfrm>
          <a:prstGeom prst="rect">
            <a:avLst/>
          </a:prstGeom>
        </p:spPr>
      </p:pic>
      <p:sp>
        <p:nvSpPr>
          <p:cNvPr id="2" name="矩形 1">
            <a:extLst>
              <a:ext uri="{FF2B5EF4-FFF2-40B4-BE49-F238E27FC236}">
                <a16:creationId xmlns:a16="http://schemas.microsoft.com/office/drawing/2014/main" id="{B2CEC990-F04C-D3AD-53C9-F10B88301001}"/>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41">
            <a:extLst>
              <a:ext uri="{FF2B5EF4-FFF2-40B4-BE49-F238E27FC236}">
                <a16:creationId xmlns:a16="http://schemas.microsoft.com/office/drawing/2014/main" id="{E9C48DD6-4015-F00B-E102-E4F89F91C873}"/>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形状 39">
            <a:extLst>
              <a:ext uri="{FF2B5EF4-FFF2-40B4-BE49-F238E27FC236}">
                <a16:creationId xmlns:a16="http://schemas.microsoft.com/office/drawing/2014/main" id="{FD605F1A-E090-9A32-515F-B87A29CC47B8}"/>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11" name="TextBox 2">
            <a:extLst>
              <a:ext uri="{FF2B5EF4-FFF2-40B4-BE49-F238E27FC236}">
                <a16:creationId xmlns:a16="http://schemas.microsoft.com/office/drawing/2014/main" id="{97FCA46B-F428-0CBB-5E3F-E650F7F232CB}"/>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环节三</a:t>
            </a:r>
          </a:p>
        </p:txBody>
      </p:sp>
      <p:sp>
        <p:nvSpPr>
          <p:cNvPr id="13" name="TextBox 40">
            <a:extLst>
              <a:ext uri="{FF2B5EF4-FFF2-40B4-BE49-F238E27FC236}">
                <a16:creationId xmlns:a16="http://schemas.microsoft.com/office/drawing/2014/main" id="{3F20005A-90FA-BF8A-D59A-53ED1A3B9C9D}"/>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14" name="文本框 13">
            <a:extLst>
              <a:ext uri="{FF2B5EF4-FFF2-40B4-BE49-F238E27FC236}">
                <a16:creationId xmlns:a16="http://schemas.microsoft.com/office/drawing/2014/main" id="{D7A976FF-B5A0-8F1F-8DD8-A7FEA1EC0B2E}"/>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18" name="图片 17">
            <a:extLst>
              <a:ext uri="{FF2B5EF4-FFF2-40B4-BE49-F238E27FC236}">
                <a16:creationId xmlns:a16="http://schemas.microsoft.com/office/drawing/2014/main" id="{2063C870-C7CF-F26B-73FE-063932DBA18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文本框 42"/>
          <p:cNvSpPr txBox="1"/>
          <p:nvPr/>
        </p:nvSpPr>
        <p:spPr>
          <a:xfrm>
            <a:off x="1554503" y="5613674"/>
            <a:ext cx="3348959" cy="460375"/>
          </a:xfrm>
          <a:prstGeom prst="rect">
            <a:avLst/>
          </a:prstGeom>
          <a:noFill/>
        </p:spPr>
        <p:txBody>
          <a:bodyPr wrap="square">
            <a:spAutoFit/>
          </a:bodyPr>
          <a:lstStyle/>
          <a:p>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    </a:t>
            </a:r>
            <a:endParaRPr lang="zh-CN" altLang="en-US" sz="2400" dirty="0"/>
          </a:p>
        </p:txBody>
      </p:sp>
      <p:sp>
        <p:nvSpPr>
          <p:cNvPr id="2" name="矩形: 圆角 1">
            <a:extLst>
              <a:ext uri="{FF2B5EF4-FFF2-40B4-BE49-F238E27FC236}">
                <a16:creationId xmlns:a16="http://schemas.microsoft.com/office/drawing/2014/main" id="{76ED15DA-6294-A50A-E4A8-0F374F752236}"/>
              </a:ext>
            </a:extLst>
          </p:cNvPr>
          <p:cNvSpPr/>
          <p:nvPr/>
        </p:nvSpPr>
        <p:spPr>
          <a:xfrm>
            <a:off x="5282565" y="4637737"/>
            <a:ext cx="632464" cy="816356"/>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1402080" y="5605780"/>
            <a:ext cx="732155" cy="460375"/>
          </a:xfrm>
          <a:prstGeom prst="rect">
            <a:avLst/>
          </a:prstGeom>
          <a:noFill/>
        </p:spPr>
        <p:txBody>
          <a:bodyPr wrap="square" rtlCol="0" anchor="t">
            <a:spAutoFit/>
          </a:bodyPr>
          <a:lstStyle/>
          <a:p>
            <a:pPr algn="ctr"/>
            <a:r>
              <a:rPr lang="zh-CN" altLang="en-US" sz="2400" dirty="0">
                <a:latin typeface="华文楷体" panose="02010600040101010101" pitchFamily="2" charset="-122"/>
                <a:ea typeface="华文楷体" panose="02010600040101010101" pitchFamily="2" charset="-122"/>
              </a:rPr>
              <a:t>④</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76" name="文本框 75"/>
          <p:cNvSpPr txBox="1"/>
          <p:nvPr/>
        </p:nvSpPr>
        <p:spPr>
          <a:xfrm>
            <a:off x="2072640" y="5622290"/>
            <a:ext cx="732155" cy="460375"/>
          </a:xfrm>
          <a:prstGeom prst="rect">
            <a:avLst/>
          </a:prstGeom>
          <a:noFill/>
        </p:spPr>
        <p:txBody>
          <a:bodyPr wrap="square" rtlCol="0" anchor="t">
            <a:spAutoFit/>
          </a:bodyPr>
          <a:lstStyle/>
          <a:p>
            <a:pPr algn="ct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sp>
        <p:nvSpPr>
          <p:cNvPr id="29" name="文本框 28"/>
          <p:cNvSpPr txBox="1"/>
          <p:nvPr/>
        </p:nvSpPr>
        <p:spPr>
          <a:xfrm>
            <a:off x="917438" y="3696195"/>
            <a:ext cx="6094268" cy="461665"/>
          </a:xfrm>
          <a:prstGeom prst="rect">
            <a:avLst/>
          </a:prstGeom>
          <a:noFill/>
        </p:spPr>
        <p:txBody>
          <a:bodyPr wrap="square">
            <a:spAutoFit/>
          </a:bodyPr>
          <a:lstStyle/>
          <a:p>
            <a:r>
              <a:rPr lang="zh-CN" altLang="en-US" sz="2400" b="1" dirty="0">
                <a:solidFill>
                  <a:schemeClr val="accent1"/>
                </a:solidFill>
                <a:latin typeface="华文楷体" panose="02010600040101010101" pitchFamily="2" charset="-122"/>
                <a:ea typeface="华文楷体" panose="02010600040101010101" pitchFamily="2" charset="-122"/>
              </a:rPr>
              <a:t>解：</a:t>
            </a:r>
            <a:r>
              <a:rPr lang="zh-CN" altLang="en-US" sz="2400" dirty="0">
                <a:latin typeface="华文楷体" panose="02010600040101010101" pitchFamily="2" charset="-122"/>
                <a:ea typeface="华文楷体" panose="02010600040101010101" pitchFamily="2" charset="-122"/>
              </a:rPr>
              <a:t>由题</a:t>
            </a:r>
            <a:r>
              <a:rPr lang="zh-CN" altLang="en-US" sz="2400" dirty="0">
                <a:solidFill>
                  <a:prstClr val="black"/>
                </a:solidFill>
                <a:latin typeface="华文楷体" panose="02010600040101010101" pitchFamily="2" charset="-122"/>
                <a:ea typeface="华文楷体" panose="02010600040101010101" pitchFamily="2" charset="-122"/>
              </a:rPr>
              <a:t>得方程组</a:t>
            </a:r>
            <a:r>
              <a:rPr lang="en-US" altLang="zh-CN" sz="2400" dirty="0">
                <a:solidFill>
                  <a:prstClr val="black"/>
                </a:solidFill>
                <a:latin typeface="华文楷体" panose="02010600040101010101" pitchFamily="2" charset="-122"/>
                <a:ea typeface="华文楷体" panose="02010600040101010101" pitchFamily="2" charset="-122"/>
              </a:rPr>
              <a:t>  </a:t>
            </a:r>
            <a:endParaRPr lang="zh-CN" altLang="en-US" sz="2400" dirty="0"/>
          </a:p>
        </p:txBody>
      </p:sp>
      <p:sp>
        <p:nvSpPr>
          <p:cNvPr id="57" name="矩形: 圆角 56"/>
          <p:cNvSpPr/>
          <p:nvPr/>
        </p:nvSpPr>
        <p:spPr>
          <a:xfrm>
            <a:off x="3709555" y="4193356"/>
            <a:ext cx="748145" cy="340802"/>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5717" y="1261578"/>
            <a:ext cx="445481" cy="469613"/>
            <a:chOff x="2121873" y="1511588"/>
            <a:chExt cx="445481" cy="469613"/>
          </a:xfrm>
        </p:grpSpPr>
        <p:sp>
          <p:nvSpPr>
            <p:cNvPr id="7" name="矩形 6"/>
            <p:cNvSpPr/>
            <p:nvPr/>
          </p:nvSpPr>
          <p:spPr>
            <a:xfrm>
              <a:off x="2121873" y="1511588"/>
              <a:ext cx="363415" cy="36341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学以致用</a:t>
            </a:r>
          </a:p>
        </p:txBody>
      </p:sp>
      <p:sp>
        <p:nvSpPr>
          <p:cNvPr id="33" name="文本框 32"/>
          <p:cNvSpPr txBox="1"/>
          <p:nvPr/>
        </p:nvSpPr>
        <p:spPr>
          <a:xfrm>
            <a:off x="1554503" y="4775714"/>
            <a:ext cx="5548061"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代入</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 </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a:t>
            </a:r>
          </a:p>
        </p:txBody>
      </p:sp>
      <p:graphicFrame>
        <p:nvGraphicFramePr>
          <p:cNvPr id="41" name="对象 40"/>
          <p:cNvGraphicFramePr>
            <a:graphicFrameLocks noChangeAspect="1"/>
          </p:cNvGraphicFramePr>
          <p:nvPr/>
        </p:nvGraphicFramePr>
        <p:xfrm>
          <a:off x="1982852" y="5710364"/>
          <a:ext cx="269875" cy="268287"/>
        </p:xfrm>
        <a:graphic>
          <a:graphicData uri="http://schemas.openxmlformats.org/presentationml/2006/ole">
            <mc:AlternateContent xmlns:mc="http://schemas.openxmlformats.org/markup-compatibility/2006">
              <mc:Choice xmlns:v="urn:schemas-microsoft-com:vml" Requires="v">
                <p:oleObj name="Equation" r:id="rId3" imgW="271145" imgH="269875" progId="Equation.DSMT4">
                  <p:embed/>
                </p:oleObj>
              </mc:Choice>
              <mc:Fallback>
                <p:oleObj name="Equation" r:id="rId3" imgW="271145" imgH="269875" progId="Equation.DSMT4">
                  <p:embed/>
                  <p:pic>
                    <p:nvPicPr>
                      <p:cNvPr id="0" name="图片 2"/>
                      <p:cNvPicPr/>
                      <p:nvPr/>
                    </p:nvPicPr>
                    <p:blipFill>
                      <a:blip r:embed="rId4"/>
                      <a:stretch>
                        <a:fillRect/>
                      </a:stretch>
                    </p:blipFill>
                    <p:spPr>
                      <a:xfrm>
                        <a:off x="1982852" y="5710364"/>
                        <a:ext cx="269875" cy="268287"/>
                      </a:xfrm>
                      <a:prstGeom prst="rect">
                        <a:avLst/>
                      </a:prstGeom>
                    </p:spPr>
                  </p:pic>
                </p:oleObj>
              </mc:Fallback>
            </mc:AlternateContent>
          </a:graphicData>
        </a:graphic>
      </p:graphicFrame>
      <p:sp>
        <p:nvSpPr>
          <p:cNvPr id="45" name="文本框 44"/>
          <p:cNvSpPr txBox="1"/>
          <p:nvPr/>
        </p:nvSpPr>
        <p:spPr>
          <a:xfrm>
            <a:off x="4613419" y="5640151"/>
            <a:ext cx="3733805" cy="46037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解得：       </a:t>
            </a:r>
            <a:r>
              <a:rPr lang="en-US" altLang="zh-CN" sz="2400" dirty="0">
                <a:solidFill>
                  <a:prstClr val="black"/>
                </a:solidFill>
                <a:latin typeface="华文楷体" panose="02010600040101010101" pitchFamily="2" charset="-122"/>
                <a:ea typeface="华文楷体" panose="02010600040101010101" pitchFamily="2" charset="-122"/>
              </a:rPr>
              <a:t>.</a:t>
            </a:r>
            <a:endParaRPr lang="zh-CN" altLang="en-US" sz="2400" dirty="0"/>
          </a:p>
        </p:txBody>
      </p:sp>
      <p:sp>
        <p:nvSpPr>
          <p:cNvPr id="47" name="文本框 46"/>
          <p:cNvSpPr txBox="1"/>
          <p:nvPr/>
        </p:nvSpPr>
        <p:spPr>
          <a:xfrm>
            <a:off x="7543797" y="2380260"/>
            <a:ext cx="3844637" cy="460375"/>
          </a:xfrm>
          <a:prstGeom prst="rect">
            <a:avLst/>
          </a:prstGeom>
          <a:noFill/>
        </p:spPr>
        <p:txBody>
          <a:bodyPr wrap="square">
            <a:spAutoFit/>
          </a:bodyPr>
          <a:lstStyle/>
          <a:p>
            <a:r>
              <a:rPr lang="zh-CN" altLang="en-US" sz="2400" dirty="0">
                <a:latin typeface="华文楷体" panose="02010600040101010101" pitchFamily="2" charset="-122"/>
                <a:ea typeface="华文楷体" panose="02010600040101010101" pitchFamily="2" charset="-122"/>
              </a:rPr>
              <a:t>将          代入</a:t>
            </a:r>
            <a:r>
              <a:rPr lang="en-US" altLang="zh-CN" sz="2400" dirty="0">
                <a:latin typeface="华文楷体" panose="02010600040101010101" pitchFamily="2" charset="-122"/>
                <a:ea typeface="华文楷体" panose="02010600040101010101" pitchFamily="2" charset="-122"/>
              </a:rPr>
              <a:t>      </a:t>
            </a:r>
            <a:r>
              <a:rPr lang="zh-CN" altLang="en-US" sz="2400" dirty="0">
                <a:latin typeface="华文楷体" panose="02010600040101010101" pitchFamily="2" charset="-122"/>
                <a:ea typeface="华文楷体" panose="02010600040101010101" pitchFamily="2" charset="-122"/>
              </a:rPr>
              <a:t>，得           ，           </a:t>
            </a:r>
          </a:p>
        </p:txBody>
      </p:sp>
      <p:sp>
        <p:nvSpPr>
          <p:cNvPr id="52" name="文本框 51"/>
          <p:cNvSpPr txBox="1"/>
          <p:nvPr/>
        </p:nvSpPr>
        <p:spPr>
          <a:xfrm>
            <a:off x="7573591" y="2909397"/>
            <a:ext cx="3108806" cy="461665"/>
          </a:xfrm>
          <a:prstGeom prst="rect">
            <a:avLst/>
          </a:prstGeom>
          <a:noFill/>
        </p:spPr>
        <p:txBody>
          <a:bodyPr wrap="square">
            <a:spAutoFit/>
          </a:bodyPr>
          <a:lstStyle/>
          <a:p>
            <a:r>
              <a:rPr lang="zh-CN" altLang="en-US" sz="2400" dirty="0">
                <a:solidFill>
                  <a:prstClr val="black"/>
                </a:solidFill>
                <a:latin typeface="华文楷体" panose="02010600040101010101" pitchFamily="2" charset="-122"/>
                <a:ea typeface="华文楷体" panose="02010600040101010101" pitchFamily="2" charset="-122"/>
              </a:rPr>
              <a:t>所以原方程组的解为</a:t>
            </a:r>
            <a:endParaRPr lang="zh-CN" altLang="en-US" sz="2400" dirty="0"/>
          </a:p>
        </p:txBody>
      </p:sp>
      <p:sp>
        <p:nvSpPr>
          <p:cNvPr id="58" name="矩形: 圆角 57"/>
          <p:cNvSpPr/>
          <p:nvPr/>
        </p:nvSpPr>
        <p:spPr>
          <a:xfrm>
            <a:off x="7702154" y="5237378"/>
            <a:ext cx="723134" cy="612703"/>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p:cNvSpPr/>
          <p:nvPr/>
        </p:nvSpPr>
        <p:spPr>
          <a:xfrm>
            <a:off x="9444973" y="5223260"/>
            <a:ext cx="2275971" cy="612703"/>
          </a:xfrm>
          <a:prstGeom prst="roundRect">
            <a:avLst/>
          </a:prstGeom>
          <a:solidFill>
            <a:schemeClr val="accent2">
              <a:lumMod val="60000"/>
              <a:lumOff val="4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7656720" y="5323791"/>
            <a:ext cx="814002" cy="461665"/>
          </a:xfrm>
          <a:prstGeom prst="rect">
            <a:avLst/>
          </a:prstGeom>
          <a:noFill/>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等式</a:t>
            </a:r>
          </a:p>
        </p:txBody>
      </p:sp>
      <p:sp>
        <p:nvSpPr>
          <p:cNvPr id="61" name="文本框 60"/>
          <p:cNvSpPr txBox="1"/>
          <p:nvPr/>
        </p:nvSpPr>
        <p:spPr>
          <a:xfrm>
            <a:off x="9406592" y="5317046"/>
            <a:ext cx="2343978" cy="461665"/>
          </a:xfrm>
          <a:prstGeom prst="rect">
            <a:avLst/>
          </a:prstGeom>
          <a:noFill/>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三元一次方程组</a:t>
            </a:r>
          </a:p>
        </p:txBody>
      </p:sp>
      <p:sp>
        <p:nvSpPr>
          <p:cNvPr id="62" name="箭头: 右 61"/>
          <p:cNvSpPr/>
          <p:nvPr/>
        </p:nvSpPr>
        <p:spPr>
          <a:xfrm>
            <a:off x="8572255" y="5454093"/>
            <a:ext cx="760001" cy="256271"/>
          </a:xfrm>
          <a:prstGeom prst="rightArrow">
            <a:avLst/>
          </a:prstGeom>
          <a:solidFill>
            <a:schemeClr val="accent2">
              <a:lumMod val="60000"/>
              <a:lumOff val="40000"/>
            </a:schemeClr>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8516156" y="5067946"/>
            <a:ext cx="814002" cy="461665"/>
          </a:xfrm>
          <a:prstGeom prst="rect">
            <a:avLst/>
          </a:prstGeom>
          <a:noFill/>
        </p:spPr>
        <p:txBody>
          <a:bodyPr wrap="square" rtlCol="0">
            <a:spAutoFit/>
          </a:bodyPr>
          <a:lstStyle/>
          <a:p>
            <a:pPr algn="ctr"/>
            <a:r>
              <a:rPr lang="zh-CN" altLang="en-US" sz="2400" dirty="0">
                <a:solidFill>
                  <a:srgbClr val="FF0000"/>
                </a:solidFill>
                <a:latin typeface="华文楷体" panose="02010600040101010101" pitchFamily="2" charset="-122"/>
                <a:ea typeface="华文楷体" panose="02010600040101010101" pitchFamily="2" charset="-122"/>
              </a:rPr>
              <a:t>转化</a:t>
            </a:r>
          </a:p>
        </p:txBody>
      </p:sp>
      <p:sp>
        <p:nvSpPr>
          <p:cNvPr id="26" name="文本框 25"/>
          <p:cNvSpPr txBox="1"/>
          <p:nvPr/>
        </p:nvSpPr>
        <p:spPr>
          <a:xfrm>
            <a:off x="302635" y="1624158"/>
            <a:ext cx="6776172" cy="1753235"/>
          </a:xfrm>
          <a:prstGeom prst="rect">
            <a:avLst/>
          </a:prstGeom>
          <a:noFill/>
        </p:spPr>
        <p:txBody>
          <a:bodyPr wrap="square">
            <a:spAutoFit/>
          </a:bodyPr>
          <a:lstStyle/>
          <a:p>
            <a:pPr>
              <a:lnSpc>
                <a:spcPct val="150000"/>
              </a:lnSpc>
            </a:pPr>
            <a:r>
              <a:rPr lang="zh-CN" altLang="en-US" sz="2400" dirty="0">
                <a:solidFill>
                  <a:prstClr val="black"/>
                </a:solidFill>
                <a:latin typeface="华文楷体" panose="02010600040101010101" pitchFamily="2" charset="-122"/>
                <a:ea typeface="华文楷体" panose="02010600040101010101" pitchFamily="2" charset="-122"/>
              </a:rPr>
              <a:t>       </a:t>
            </a:r>
            <a:r>
              <a:rPr lang="en-US" altLang="zh-CN" sz="2400" dirty="0">
                <a:solidFill>
                  <a:prstClr val="black"/>
                </a:solidFill>
                <a:latin typeface="华文楷体" panose="02010600040101010101" pitchFamily="2" charset="-122"/>
                <a:ea typeface="华文楷体" panose="02010600040101010101" pitchFamily="2" charset="-122"/>
              </a:rPr>
              <a:t>2.</a:t>
            </a:r>
            <a:r>
              <a:rPr lang="zh-CN" altLang="en-US" sz="2400" dirty="0">
                <a:solidFill>
                  <a:prstClr val="black"/>
                </a:solidFill>
                <a:latin typeface="华文楷体" panose="02010600040101010101" pitchFamily="2" charset="-122"/>
                <a:ea typeface="华文楷体" panose="02010600040101010101" pitchFamily="2" charset="-122"/>
              </a:rPr>
              <a:t>已知                          ，当            时，        ；当          时，        ；当          时，         </a:t>
            </a: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求     、</a:t>
            </a:r>
            <a:endParaRPr lang="en-US" altLang="zh-CN" sz="2400" dirty="0">
              <a:solidFill>
                <a:prstClr val="black"/>
              </a:solidFill>
              <a:latin typeface="华文楷体" panose="02010600040101010101" pitchFamily="2" charset="-122"/>
              <a:ea typeface="华文楷体" panose="02010600040101010101" pitchFamily="2" charset="-122"/>
            </a:endParaRPr>
          </a:p>
          <a:p>
            <a:pPr>
              <a:lnSpc>
                <a:spcPct val="150000"/>
              </a:lnSpc>
            </a:pPr>
            <a:r>
              <a:rPr lang="en-US" altLang="zh-CN" sz="2400" dirty="0">
                <a:solidFill>
                  <a:prstClr val="black"/>
                </a:solidFill>
                <a:latin typeface="华文楷体" panose="02010600040101010101" pitchFamily="2" charset="-122"/>
                <a:ea typeface="华文楷体" panose="02010600040101010101" pitchFamily="2" charset="-122"/>
              </a:rPr>
              <a:t>    </a:t>
            </a:r>
            <a:r>
              <a:rPr lang="zh-CN" altLang="en-US" sz="2400" dirty="0">
                <a:solidFill>
                  <a:prstClr val="black"/>
                </a:solidFill>
                <a:latin typeface="华文楷体" panose="02010600040101010101" pitchFamily="2" charset="-122"/>
                <a:ea typeface="华文楷体" panose="02010600040101010101" pitchFamily="2" charset="-122"/>
              </a:rPr>
              <a:t>、   的值</a:t>
            </a:r>
            <a:r>
              <a:rPr lang="en-US" altLang="zh-CN" sz="2400" dirty="0">
                <a:solidFill>
                  <a:prstClr val="black"/>
                </a:solidFill>
                <a:latin typeface="华文楷体" panose="02010600040101010101" pitchFamily="2" charset="-122"/>
                <a:ea typeface="华文楷体" panose="02010600040101010101" pitchFamily="2" charset="-122"/>
              </a:rPr>
              <a:t>.</a:t>
            </a:r>
          </a:p>
        </p:txBody>
      </p:sp>
      <p:pic>
        <p:nvPicPr>
          <p:cNvPr id="42" name="图片 41" descr="图片47"/>
          <p:cNvPicPr>
            <a:picLocks noChangeAspect="1"/>
          </p:cNvPicPr>
          <p:nvPr/>
        </p:nvPicPr>
        <p:blipFill>
          <a:blip r:embed="rId5"/>
          <a:stretch>
            <a:fillRect/>
          </a:stretch>
        </p:blipFill>
        <p:spPr>
          <a:xfrm>
            <a:off x="1799301" y="1744345"/>
            <a:ext cx="1981200" cy="463550"/>
          </a:xfrm>
          <a:prstGeom prst="rect">
            <a:avLst/>
          </a:prstGeom>
        </p:spPr>
      </p:pic>
      <p:pic>
        <p:nvPicPr>
          <p:cNvPr id="27" name="图片 26" descr="图片48"/>
          <p:cNvPicPr>
            <a:picLocks noChangeAspect="1"/>
          </p:cNvPicPr>
          <p:nvPr/>
        </p:nvPicPr>
        <p:blipFill>
          <a:blip r:embed="rId6"/>
          <a:stretch>
            <a:fillRect/>
          </a:stretch>
        </p:blipFill>
        <p:spPr>
          <a:xfrm>
            <a:off x="4406669" y="1809115"/>
            <a:ext cx="865505" cy="359410"/>
          </a:xfrm>
          <a:prstGeom prst="rect">
            <a:avLst/>
          </a:prstGeom>
        </p:spPr>
      </p:pic>
      <p:pic>
        <p:nvPicPr>
          <p:cNvPr id="30" name="图片 29" descr="图片49"/>
          <p:cNvPicPr>
            <a:picLocks noChangeAspect="1"/>
          </p:cNvPicPr>
          <p:nvPr/>
        </p:nvPicPr>
        <p:blipFill>
          <a:blip r:embed="rId7"/>
          <a:stretch>
            <a:fillRect/>
          </a:stretch>
        </p:blipFill>
        <p:spPr>
          <a:xfrm>
            <a:off x="5835996" y="1809115"/>
            <a:ext cx="701040" cy="402590"/>
          </a:xfrm>
          <a:prstGeom prst="rect">
            <a:avLst/>
          </a:prstGeom>
        </p:spPr>
      </p:pic>
      <p:pic>
        <p:nvPicPr>
          <p:cNvPr id="31" name="图片 30" descr="图片50"/>
          <p:cNvPicPr>
            <a:picLocks noChangeAspect="1"/>
          </p:cNvPicPr>
          <p:nvPr/>
        </p:nvPicPr>
        <p:blipFill>
          <a:blip r:embed="rId8"/>
          <a:stretch>
            <a:fillRect/>
          </a:stretch>
        </p:blipFill>
        <p:spPr>
          <a:xfrm>
            <a:off x="743989" y="2348230"/>
            <a:ext cx="725170" cy="365760"/>
          </a:xfrm>
          <a:prstGeom prst="rect">
            <a:avLst/>
          </a:prstGeom>
        </p:spPr>
      </p:pic>
      <p:pic>
        <p:nvPicPr>
          <p:cNvPr id="32" name="图片 31" descr="图片51"/>
          <p:cNvPicPr>
            <a:picLocks noChangeAspect="1"/>
          </p:cNvPicPr>
          <p:nvPr/>
        </p:nvPicPr>
        <p:blipFill>
          <a:blip r:embed="rId9"/>
          <a:stretch>
            <a:fillRect/>
          </a:stretch>
        </p:blipFill>
        <p:spPr>
          <a:xfrm>
            <a:off x="2012315" y="2348230"/>
            <a:ext cx="743585" cy="426720"/>
          </a:xfrm>
          <a:prstGeom prst="rect">
            <a:avLst/>
          </a:prstGeom>
        </p:spPr>
      </p:pic>
      <p:pic>
        <p:nvPicPr>
          <p:cNvPr id="34" name="图片 33" descr="图片52"/>
          <p:cNvPicPr>
            <a:picLocks noChangeAspect="1"/>
          </p:cNvPicPr>
          <p:nvPr/>
        </p:nvPicPr>
        <p:blipFill>
          <a:blip r:embed="rId10"/>
          <a:stretch>
            <a:fillRect/>
          </a:stretch>
        </p:blipFill>
        <p:spPr>
          <a:xfrm>
            <a:off x="3353377" y="2364740"/>
            <a:ext cx="725170" cy="365760"/>
          </a:xfrm>
          <a:prstGeom prst="rect">
            <a:avLst/>
          </a:prstGeom>
        </p:spPr>
      </p:pic>
      <p:pic>
        <p:nvPicPr>
          <p:cNvPr id="48" name="图片 47" descr="图片53"/>
          <p:cNvPicPr>
            <a:picLocks noChangeAspect="1"/>
          </p:cNvPicPr>
          <p:nvPr/>
        </p:nvPicPr>
        <p:blipFill>
          <a:blip r:embed="rId11"/>
          <a:stretch>
            <a:fillRect/>
          </a:stretch>
        </p:blipFill>
        <p:spPr>
          <a:xfrm>
            <a:off x="4697384" y="2348230"/>
            <a:ext cx="694690" cy="396240"/>
          </a:xfrm>
          <a:prstGeom prst="rect">
            <a:avLst/>
          </a:prstGeom>
        </p:spPr>
      </p:pic>
      <p:pic>
        <p:nvPicPr>
          <p:cNvPr id="36" name="图片 35" descr="图片54"/>
          <p:cNvPicPr>
            <a:picLocks noChangeAspect="1"/>
          </p:cNvPicPr>
          <p:nvPr/>
        </p:nvPicPr>
        <p:blipFill>
          <a:blip r:embed="rId12"/>
          <a:stretch>
            <a:fillRect/>
          </a:stretch>
        </p:blipFill>
        <p:spPr>
          <a:xfrm>
            <a:off x="5949950" y="2419985"/>
            <a:ext cx="255905" cy="280670"/>
          </a:xfrm>
          <a:prstGeom prst="rect">
            <a:avLst/>
          </a:prstGeom>
        </p:spPr>
      </p:pic>
      <p:pic>
        <p:nvPicPr>
          <p:cNvPr id="51" name="图片 50" descr="图片55"/>
          <p:cNvPicPr>
            <a:picLocks noChangeAspect="1"/>
          </p:cNvPicPr>
          <p:nvPr/>
        </p:nvPicPr>
        <p:blipFill>
          <a:blip r:embed="rId13"/>
          <a:stretch>
            <a:fillRect/>
          </a:stretch>
        </p:blipFill>
        <p:spPr>
          <a:xfrm>
            <a:off x="436245" y="2913380"/>
            <a:ext cx="255905" cy="353695"/>
          </a:xfrm>
          <a:prstGeom prst="rect">
            <a:avLst/>
          </a:prstGeom>
        </p:spPr>
      </p:pic>
      <p:pic>
        <p:nvPicPr>
          <p:cNvPr id="37" name="图片 36" descr="图片56"/>
          <p:cNvPicPr>
            <a:picLocks noChangeAspect="1"/>
          </p:cNvPicPr>
          <p:nvPr/>
        </p:nvPicPr>
        <p:blipFill>
          <a:blip r:embed="rId14"/>
          <a:stretch>
            <a:fillRect/>
          </a:stretch>
        </p:blipFill>
        <p:spPr>
          <a:xfrm>
            <a:off x="913130" y="2945130"/>
            <a:ext cx="267970" cy="323215"/>
          </a:xfrm>
          <a:prstGeom prst="rect">
            <a:avLst/>
          </a:prstGeom>
        </p:spPr>
      </p:pic>
      <p:pic>
        <p:nvPicPr>
          <p:cNvPr id="38" name="图片 37" descr="图片59"/>
          <p:cNvPicPr>
            <a:picLocks noChangeAspect="1"/>
          </p:cNvPicPr>
          <p:nvPr/>
        </p:nvPicPr>
        <p:blipFill>
          <a:blip r:embed="rId15"/>
          <a:stretch>
            <a:fillRect/>
          </a:stretch>
        </p:blipFill>
        <p:spPr>
          <a:xfrm>
            <a:off x="3598545" y="3303270"/>
            <a:ext cx="1962785" cy="1334770"/>
          </a:xfrm>
          <a:prstGeom prst="rect">
            <a:avLst/>
          </a:prstGeom>
        </p:spPr>
      </p:pic>
      <p:sp>
        <p:nvSpPr>
          <p:cNvPr id="39" name="文本框 38"/>
          <p:cNvSpPr txBox="1"/>
          <p:nvPr/>
        </p:nvSpPr>
        <p:spPr>
          <a:xfrm>
            <a:off x="1851025" y="4763135"/>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40" name="文本框 39"/>
          <p:cNvSpPr txBox="1"/>
          <p:nvPr/>
        </p:nvSpPr>
        <p:spPr>
          <a:xfrm>
            <a:off x="2828579" y="4767580"/>
            <a:ext cx="674370" cy="461665"/>
          </a:xfrm>
          <a:prstGeom prst="rect">
            <a:avLst/>
          </a:prstGeom>
          <a:noFill/>
        </p:spPr>
        <p:txBody>
          <a:bodyPr wrap="square" rtlCol="0" anchor="t">
            <a:spAutoFit/>
          </a:bodyPr>
          <a:lstStyle/>
          <a:p>
            <a:r>
              <a:rPr lang="zh-CN" altLang="en-US" sz="2400" dirty="0">
                <a:latin typeface="华文楷体" panose="02010600040101010101" pitchFamily="2" charset="-122"/>
                <a:ea typeface="华文楷体" panose="02010600040101010101" pitchFamily="2" charset="-122"/>
              </a:rPr>
              <a:t>  ①</a:t>
            </a: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sym typeface="+mn-ea"/>
              </a:rPr>
              <a:t>    </a:t>
            </a:r>
          </a:p>
        </p:txBody>
      </p:sp>
      <p:sp>
        <p:nvSpPr>
          <p:cNvPr id="55" name="文本框 54"/>
          <p:cNvSpPr txBox="1"/>
          <p:nvPr/>
        </p:nvSpPr>
        <p:spPr>
          <a:xfrm>
            <a:off x="3550920" y="4767580"/>
            <a:ext cx="674370" cy="460375"/>
          </a:xfrm>
          <a:prstGeom prst="rect">
            <a:avLst/>
          </a:prstGeom>
          <a:noFill/>
        </p:spPr>
        <p:txBody>
          <a:bodyPr wrap="square" rtlCol="0" anchor="t">
            <a:spAutoFit/>
          </a:bodyPr>
          <a:lstStyle/>
          <a:p>
            <a:pPr algn="ct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pic>
        <p:nvPicPr>
          <p:cNvPr id="50" name="图片 49" descr="图片60"/>
          <p:cNvPicPr>
            <a:picLocks noChangeAspect="1"/>
          </p:cNvPicPr>
          <p:nvPr/>
        </p:nvPicPr>
        <p:blipFill>
          <a:blip r:embed="rId16"/>
          <a:stretch>
            <a:fillRect/>
          </a:stretch>
        </p:blipFill>
        <p:spPr>
          <a:xfrm>
            <a:off x="4803140" y="4611370"/>
            <a:ext cx="1609090" cy="895985"/>
          </a:xfrm>
          <a:prstGeom prst="rect">
            <a:avLst/>
          </a:prstGeom>
        </p:spPr>
      </p:pic>
      <p:pic>
        <p:nvPicPr>
          <p:cNvPr id="77" name="图片 76" descr="图片61"/>
          <p:cNvPicPr>
            <a:picLocks noChangeAspect="1"/>
          </p:cNvPicPr>
          <p:nvPr/>
        </p:nvPicPr>
        <p:blipFill>
          <a:blip r:embed="rId17"/>
          <a:stretch>
            <a:fillRect/>
          </a:stretch>
        </p:blipFill>
        <p:spPr>
          <a:xfrm>
            <a:off x="2992755" y="5674360"/>
            <a:ext cx="1395730" cy="359410"/>
          </a:xfrm>
          <a:prstGeom prst="rect">
            <a:avLst/>
          </a:prstGeom>
        </p:spPr>
      </p:pic>
      <p:pic>
        <p:nvPicPr>
          <p:cNvPr id="78" name="图片 77" descr="图片62"/>
          <p:cNvPicPr>
            <a:picLocks noChangeAspect="1"/>
          </p:cNvPicPr>
          <p:nvPr/>
        </p:nvPicPr>
        <p:blipFill>
          <a:blip r:embed="rId18"/>
          <a:stretch>
            <a:fillRect/>
          </a:stretch>
        </p:blipFill>
        <p:spPr>
          <a:xfrm>
            <a:off x="5532755" y="5674360"/>
            <a:ext cx="652145" cy="353695"/>
          </a:xfrm>
          <a:prstGeom prst="rect">
            <a:avLst/>
          </a:prstGeom>
        </p:spPr>
      </p:pic>
      <p:pic>
        <p:nvPicPr>
          <p:cNvPr id="79" name="图片 78" descr="图片62"/>
          <p:cNvPicPr>
            <a:picLocks noChangeAspect="1"/>
          </p:cNvPicPr>
          <p:nvPr/>
        </p:nvPicPr>
        <p:blipFill>
          <a:blip r:embed="rId18"/>
          <a:stretch>
            <a:fillRect/>
          </a:stretch>
        </p:blipFill>
        <p:spPr>
          <a:xfrm>
            <a:off x="8031480" y="2419985"/>
            <a:ext cx="652145" cy="353695"/>
          </a:xfrm>
          <a:prstGeom prst="rect">
            <a:avLst/>
          </a:prstGeom>
        </p:spPr>
      </p:pic>
      <p:sp>
        <p:nvSpPr>
          <p:cNvPr id="80" name="文本框 79"/>
          <p:cNvSpPr txBox="1"/>
          <p:nvPr/>
        </p:nvSpPr>
        <p:spPr>
          <a:xfrm>
            <a:off x="9201150" y="2376805"/>
            <a:ext cx="732155" cy="460375"/>
          </a:xfrm>
          <a:prstGeom prst="rect">
            <a:avLst/>
          </a:prstGeom>
          <a:noFill/>
        </p:spPr>
        <p:txBody>
          <a:bodyPr wrap="square" rtlCol="0" anchor="t">
            <a:spAutoFit/>
          </a:bodyPr>
          <a:lstStyle/>
          <a:p>
            <a:pPr algn="ct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a:t>
            </a:r>
            <a:endParaRPr lang="zh-CN" altLang="en-US" sz="2400" dirty="0">
              <a:solidFill>
                <a:prstClr val="black"/>
              </a:solidFill>
              <a:latin typeface="华文楷体" panose="02010600040101010101" pitchFamily="2" charset="-122"/>
              <a:ea typeface="华文楷体" panose="02010600040101010101" pitchFamily="2" charset="-122"/>
              <a:sym typeface="+mn-ea"/>
            </a:endParaRPr>
          </a:p>
        </p:txBody>
      </p:sp>
      <p:pic>
        <p:nvPicPr>
          <p:cNvPr id="81" name="图片 80" descr="图片63"/>
          <p:cNvPicPr>
            <a:picLocks noChangeAspect="1"/>
          </p:cNvPicPr>
          <p:nvPr/>
        </p:nvPicPr>
        <p:blipFill>
          <a:blip r:embed="rId19"/>
          <a:stretch>
            <a:fillRect/>
          </a:stretch>
        </p:blipFill>
        <p:spPr>
          <a:xfrm>
            <a:off x="10469880" y="2421255"/>
            <a:ext cx="829310" cy="353695"/>
          </a:xfrm>
          <a:prstGeom prst="rect">
            <a:avLst/>
          </a:prstGeom>
        </p:spPr>
      </p:pic>
      <p:pic>
        <p:nvPicPr>
          <p:cNvPr id="82" name="图片 81" descr="图片64"/>
          <p:cNvPicPr>
            <a:picLocks noChangeAspect="1"/>
          </p:cNvPicPr>
          <p:nvPr/>
        </p:nvPicPr>
        <p:blipFill>
          <a:blip r:embed="rId20"/>
          <a:stretch>
            <a:fillRect/>
          </a:stretch>
        </p:blipFill>
        <p:spPr>
          <a:xfrm>
            <a:off x="9073515" y="3377565"/>
            <a:ext cx="987425" cy="1420495"/>
          </a:xfrm>
          <a:prstGeom prst="rect">
            <a:avLst/>
          </a:prstGeom>
        </p:spPr>
      </p:pic>
      <p:sp>
        <p:nvSpPr>
          <p:cNvPr id="3" name="文本框 2">
            <a:extLst>
              <a:ext uri="{FF2B5EF4-FFF2-40B4-BE49-F238E27FC236}">
                <a16:creationId xmlns:a16="http://schemas.microsoft.com/office/drawing/2014/main" id="{81A28088-BC10-B5A1-F469-6D8D16A86A63}"/>
              </a:ext>
            </a:extLst>
          </p:cNvPr>
          <p:cNvSpPr txBox="1"/>
          <p:nvPr/>
        </p:nvSpPr>
        <p:spPr>
          <a:xfrm>
            <a:off x="5101954" y="3260407"/>
            <a:ext cx="1184563" cy="142049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①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       ②</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dirty="0">
                <a:latin typeface="华文楷体" panose="02010600040101010101" pitchFamily="2" charset="-122"/>
                <a:ea typeface="华文楷体" panose="02010600040101010101" pitchFamily="2" charset="-122"/>
                <a:cs typeface="Times New Roman" panose="02020603050405020304" pitchFamily="18" charset="0"/>
              </a:rPr>
              <a:t>③</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FE6B8C8E-FE77-A6E9-D032-804C36604F93}"/>
              </a:ext>
            </a:extLst>
          </p:cNvPr>
          <p:cNvSpPr txBox="1"/>
          <p:nvPr/>
        </p:nvSpPr>
        <p:spPr>
          <a:xfrm>
            <a:off x="5879217" y="4552346"/>
            <a:ext cx="1184563" cy="977265"/>
          </a:xfrm>
          <a:prstGeom prst="rect">
            <a:avLst/>
          </a:prstGeom>
          <a:noFill/>
        </p:spPr>
        <p:txBody>
          <a:bodyPr wrap="square" rtlCol="0">
            <a:spAutoFit/>
          </a:bodyPr>
          <a:lstStyle/>
          <a:p>
            <a:pPr>
              <a:lnSpc>
                <a:spcPct val="120000"/>
              </a:lnSpc>
              <a:spcBef>
                <a:spcPts val="0"/>
              </a:spcBef>
              <a:spcAft>
                <a:spcPts val="0"/>
              </a:spcAft>
            </a:pPr>
            <a:r>
              <a:rPr lang="zh-CN" altLang="en-US" sz="2400" dirty="0">
                <a:latin typeface="华文楷体" panose="02010600040101010101" pitchFamily="2" charset="-122"/>
                <a:ea typeface="华文楷体" panose="02010600040101010101" pitchFamily="2" charset="-122"/>
              </a:rPr>
              <a:t>       ④  </a:t>
            </a:r>
            <a:endParaRPr lang="zh-CN" altLang="en-US" sz="2400" dirty="0">
              <a:latin typeface="Times New Roman" panose="02020603050405020304" pitchFamily="18" charset="0"/>
              <a:ea typeface="华文楷体" panose="02010600040101010101" pitchFamily="2" charset="-122"/>
              <a:cs typeface="Times New Roman" panose="02020603050405020304" pitchFamily="18" charset="0"/>
            </a:endParaRPr>
          </a:p>
          <a:p>
            <a:pPr>
              <a:lnSpc>
                <a:spcPct val="120000"/>
              </a:lnSpc>
              <a:spcBef>
                <a:spcPts val="0"/>
              </a:spcBef>
              <a:spcAft>
                <a:spcPts val="0"/>
              </a:spcAft>
            </a:pPr>
            <a:r>
              <a:rPr lang="en-US" altLang="zh-CN" sz="2400" dirty="0">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华文楷体" panose="02010600040101010101" pitchFamily="2" charset="-122"/>
                <a:cs typeface="Times New Roman" panose="02020603050405020304" pitchFamily="18" charset="0"/>
              </a:rPr>
              <a:t>⑤  </a:t>
            </a:r>
          </a:p>
        </p:txBody>
      </p:sp>
      <p:sp>
        <p:nvSpPr>
          <p:cNvPr id="9" name="矩形 8">
            <a:extLst>
              <a:ext uri="{FF2B5EF4-FFF2-40B4-BE49-F238E27FC236}">
                <a16:creationId xmlns:a16="http://schemas.microsoft.com/office/drawing/2014/main" id="{91A00CA5-B1E4-4662-EEB0-69C87848EF85}"/>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形状 41">
            <a:extLst>
              <a:ext uri="{FF2B5EF4-FFF2-40B4-BE49-F238E27FC236}">
                <a16:creationId xmlns:a16="http://schemas.microsoft.com/office/drawing/2014/main" id="{B886264B-81A2-5BEB-0FEF-43921BF6793F}"/>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形状 39">
            <a:extLst>
              <a:ext uri="{FF2B5EF4-FFF2-40B4-BE49-F238E27FC236}">
                <a16:creationId xmlns:a16="http://schemas.microsoft.com/office/drawing/2014/main" id="{BE45C69C-C9B6-8EA6-2D70-8616B32C9811}"/>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13" name="TextBox 2">
            <a:extLst>
              <a:ext uri="{FF2B5EF4-FFF2-40B4-BE49-F238E27FC236}">
                <a16:creationId xmlns:a16="http://schemas.microsoft.com/office/drawing/2014/main" id="{212A5259-B6C9-4AFF-8CAC-576A6B4787B1}"/>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环节三</a:t>
            </a:r>
          </a:p>
        </p:txBody>
      </p:sp>
      <p:sp>
        <p:nvSpPr>
          <p:cNvPr id="15" name="TextBox 40">
            <a:extLst>
              <a:ext uri="{FF2B5EF4-FFF2-40B4-BE49-F238E27FC236}">
                <a16:creationId xmlns:a16="http://schemas.microsoft.com/office/drawing/2014/main" id="{8B408BBD-BF95-7160-F0BC-3B162FE06ACD}"/>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16" name="文本框 15">
            <a:extLst>
              <a:ext uri="{FF2B5EF4-FFF2-40B4-BE49-F238E27FC236}">
                <a16:creationId xmlns:a16="http://schemas.microsoft.com/office/drawing/2014/main" id="{07BB86B4-9E5B-F7C3-FFB1-C7C0177F3E2A}"/>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17" name="图片 16">
            <a:extLst>
              <a:ext uri="{FF2B5EF4-FFF2-40B4-BE49-F238E27FC236}">
                <a16:creationId xmlns:a16="http://schemas.microsoft.com/office/drawing/2014/main" id="{0C981808-3443-C59A-3C6B-DEDDEBFD203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57"/>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2"/>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 grpId="0" animBg="1"/>
      <p:bldP spid="2" grpId="1" animBg="1"/>
      <p:bldP spid="75" grpId="0"/>
      <p:bldP spid="76" grpId="0"/>
      <p:bldP spid="29" grpId="0"/>
      <p:bldP spid="57" grpId="0" animBg="1"/>
      <p:bldP spid="57" grpId="1" animBg="1"/>
      <p:bldP spid="33" grpId="0"/>
      <p:bldP spid="45" grpId="0"/>
      <p:bldP spid="47" grpId="0"/>
      <p:bldP spid="52" grpId="0"/>
      <p:bldP spid="58" grpId="0" animBg="1"/>
      <p:bldP spid="59" grpId="0" animBg="1"/>
      <p:bldP spid="60" grpId="0"/>
      <p:bldP spid="61" grpId="0"/>
      <p:bldP spid="62" grpId="0" animBg="1"/>
      <p:bldP spid="63" grpId="0"/>
      <p:bldP spid="39" grpId="0"/>
      <p:bldP spid="40" grpId="0"/>
      <p:bldP spid="55" grpId="0"/>
      <p:bldP spid="80" grpId="0"/>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圆角 1"/>
          <p:cNvSpPr/>
          <p:nvPr/>
        </p:nvSpPr>
        <p:spPr>
          <a:xfrm>
            <a:off x="3528704" y="2505034"/>
            <a:ext cx="1475509" cy="852055"/>
          </a:xfrm>
          <a:prstGeom prst="roundRect">
            <a:avLst/>
          </a:prstGeom>
          <a:solidFill>
            <a:schemeClr val="accent6">
              <a:lumMod val="60000"/>
              <a:lumOff val="40000"/>
            </a:schemeClr>
          </a:solidFill>
          <a:ln>
            <a:solidFill>
              <a:schemeClr val="accent6">
                <a:lumMod val="60000"/>
                <a:lumOff val="40000"/>
              </a:schemeClr>
            </a:solidFill>
          </a:ln>
          <a:effectLst>
            <a:glow rad="1016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528703" y="2526092"/>
            <a:ext cx="1454731" cy="830997"/>
          </a:xfrm>
          <a:prstGeom prst="rect">
            <a:avLst/>
          </a:prstGeom>
          <a:noFill/>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三元一次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方程组</a:t>
            </a:r>
          </a:p>
        </p:txBody>
      </p:sp>
      <p:sp>
        <p:nvSpPr>
          <p:cNvPr id="5" name="箭头: 右 4"/>
          <p:cNvSpPr/>
          <p:nvPr/>
        </p:nvSpPr>
        <p:spPr>
          <a:xfrm>
            <a:off x="5124454" y="2863527"/>
            <a:ext cx="1376051" cy="192647"/>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35383" y="2443425"/>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代入消元</a:t>
            </a:r>
          </a:p>
        </p:txBody>
      </p:sp>
      <p:sp>
        <p:nvSpPr>
          <p:cNvPr id="11" name="矩形: 圆角 10"/>
          <p:cNvSpPr/>
          <p:nvPr/>
        </p:nvSpPr>
        <p:spPr>
          <a:xfrm>
            <a:off x="6589577" y="2505034"/>
            <a:ext cx="1475509" cy="852055"/>
          </a:xfrm>
          <a:prstGeom prst="roundRect">
            <a:avLst/>
          </a:prstGeom>
          <a:solidFill>
            <a:schemeClr val="accent6">
              <a:lumMod val="60000"/>
              <a:lumOff val="40000"/>
            </a:schemeClr>
          </a:solidFill>
          <a:ln>
            <a:solidFill>
              <a:schemeClr val="accent6">
                <a:lumMod val="60000"/>
                <a:lumOff val="40000"/>
              </a:schemeClr>
            </a:solidFill>
          </a:ln>
          <a:effectLst>
            <a:glow rad="1016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610355" y="2526091"/>
            <a:ext cx="1454731" cy="830997"/>
          </a:xfrm>
          <a:prstGeom prst="rect">
            <a:avLst/>
          </a:prstGeom>
          <a:noFill/>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二元一次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方程组</a:t>
            </a:r>
          </a:p>
        </p:txBody>
      </p:sp>
      <p:sp>
        <p:nvSpPr>
          <p:cNvPr id="13" name="箭头: 右 12"/>
          <p:cNvSpPr/>
          <p:nvPr/>
        </p:nvSpPr>
        <p:spPr>
          <a:xfrm rot="5400000">
            <a:off x="7710951" y="3780152"/>
            <a:ext cx="1376051" cy="192647"/>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7522675" y="3402890"/>
            <a:ext cx="876301" cy="830997"/>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a:t>
            </a:r>
            <a:endParaRPr lang="en-US" altLang="zh-CN" sz="2400" dirty="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消元</a:t>
            </a:r>
          </a:p>
        </p:txBody>
      </p:sp>
      <p:sp>
        <p:nvSpPr>
          <p:cNvPr id="15" name="矩形: 圆角 14"/>
          <p:cNvSpPr/>
          <p:nvPr/>
        </p:nvSpPr>
        <p:spPr>
          <a:xfrm>
            <a:off x="6589577" y="4279688"/>
            <a:ext cx="1475509" cy="852055"/>
          </a:xfrm>
          <a:prstGeom prst="roundRect">
            <a:avLst/>
          </a:prstGeom>
          <a:solidFill>
            <a:schemeClr val="accent6">
              <a:lumMod val="60000"/>
              <a:lumOff val="40000"/>
            </a:schemeClr>
          </a:solidFill>
          <a:ln>
            <a:solidFill>
              <a:schemeClr val="accent6">
                <a:lumMod val="60000"/>
                <a:lumOff val="40000"/>
              </a:schemeClr>
            </a:solidFill>
          </a:ln>
          <a:effectLst>
            <a:glow rad="1397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589576" y="4300746"/>
            <a:ext cx="1454731" cy="830997"/>
          </a:xfrm>
          <a:prstGeom prst="rect">
            <a:avLst/>
          </a:prstGeom>
          <a:noFill/>
          <a:effectLst>
            <a:glow rad="101600">
              <a:schemeClr val="accent6">
                <a:satMod val="175000"/>
                <a:alpha val="40000"/>
              </a:schemeClr>
            </a:glow>
          </a:effectLst>
        </p:spPr>
        <p:txBody>
          <a:bodyPr wrap="square" rtlCol="0">
            <a:spAutoFit/>
          </a:bodyPr>
          <a:lstStyle/>
          <a:p>
            <a:pPr algn="ctr"/>
            <a:r>
              <a:rPr lang="zh-CN" altLang="en-US" sz="2400" dirty="0">
                <a:latin typeface="华文楷体" panose="02010600040101010101" pitchFamily="2" charset="-122"/>
                <a:ea typeface="华文楷体" panose="02010600040101010101" pitchFamily="2" charset="-122"/>
              </a:rPr>
              <a:t>一元一次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a:t>
            </a:r>
          </a:p>
        </p:txBody>
      </p:sp>
      <p:sp>
        <p:nvSpPr>
          <p:cNvPr id="17" name="文本框 16"/>
          <p:cNvSpPr txBox="1"/>
          <p:nvPr/>
        </p:nvSpPr>
        <p:spPr>
          <a:xfrm>
            <a:off x="8479298" y="3411365"/>
            <a:ext cx="969819" cy="830997"/>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加减</a:t>
            </a:r>
            <a:endParaRPr lang="en-US" altLang="zh-CN" sz="2400" dirty="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消元</a:t>
            </a:r>
          </a:p>
        </p:txBody>
      </p:sp>
      <p:graphicFrame>
        <p:nvGraphicFramePr>
          <p:cNvPr id="18" name="对象 17"/>
          <p:cNvGraphicFramePr>
            <a:graphicFrameLocks noChangeAspect="1"/>
          </p:cNvGraphicFramePr>
          <p:nvPr>
            <p:extLst>
              <p:ext uri="{D42A27DB-BD31-4B8C-83A1-F6EECF244321}">
                <p14:modId xmlns:p14="http://schemas.microsoft.com/office/powerpoint/2010/main" val="148849985"/>
              </p:ext>
            </p:extLst>
          </p:nvPr>
        </p:nvGraphicFramePr>
        <p:xfrm>
          <a:off x="4927841" y="4746452"/>
          <a:ext cx="914400" cy="198438"/>
        </p:xfrm>
        <a:graphic>
          <a:graphicData uri="http://schemas.openxmlformats.org/presentationml/2006/ole">
            <mc:AlternateContent xmlns:mc="http://schemas.openxmlformats.org/markup-compatibility/2006">
              <mc:Choice xmlns:v="urn:schemas-microsoft-com:vml" Requires="v">
                <p:oleObj name="Equation" r:id="rId3" imgW="2743200" imgH="4267200" progId="Equation.DSMT4">
                  <p:embed/>
                </p:oleObj>
              </mc:Choice>
              <mc:Fallback>
                <p:oleObj name="Equation" r:id="rId3" imgW="2743200" imgH="4267200" progId="Equation.DSMT4">
                  <p:embed/>
                  <p:pic>
                    <p:nvPicPr>
                      <p:cNvPr id="0" name="对象 35"/>
                      <p:cNvPicPr/>
                      <p:nvPr/>
                    </p:nvPicPr>
                    <p:blipFill>
                      <a:blip r:embed="rId4"/>
                      <a:stretch>
                        <a:fillRect/>
                      </a:stretch>
                    </p:blipFill>
                    <p:spPr>
                      <a:xfrm>
                        <a:off x="4927841" y="4746452"/>
                        <a:ext cx="914400" cy="198438"/>
                      </a:xfrm>
                      <a:prstGeom prst="rect">
                        <a:avLst/>
                      </a:prstGeom>
                    </p:spPr>
                  </p:pic>
                </p:oleObj>
              </mc:Fallback>
            </mc:AlternateContent>
          </a:graphicData>
        </a:graphic>
      </p:graphicFrame>
      <p:sp>
        <p:nvSpPr>
          <p:cNvPr id="19" name="文本框 18"/>
          <p:cNvSpPr txBox="1"/>
          <p:nvPr/>
        </p:nvSpPr>
        <p:spPr>
          <a:xfrm>
            <a:off x="5041328" y="3082276"/>
            <a:ext cx="1558638" cy="461665"/>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加减消元</a:t>
            </a:r>
          </a:p>
        </p:txBody>
      </p:sp>
      <p:sp>
        <p:nvSpPr>
          <p:cNvPr id="22" name="文本框 21"/>
          <p:cNvSpPr txBox="1"/>
          <p:nvPr/>
        </p:nvSpPr>
        <p:spPr>
          <a:xfrm>
            <a:off x="2350462" y="3402890"/>
            <a:ext cx="876301" cy="830997"/>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代入</a:t>
            </a:r>
            <a:endParaRPr lang="en-US" altLang="zh-CN" sz="2400" dirty="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消元</a:t>
            </a:r>
          </a:p>
        </p:txBody>
      </p:sp>
      <p:sp>
        <p:nvSpPr>
          <p:cNvPr id="23" name="矩形: 圆角 22"/>
          <p:cNvSpPr/>
          <p:nvPr/>
        </p:nvSpPr>
        <p:spPr>
          <a:xfrm>
            <a:off x="3507925" y="4279688"/>
            <a:ext cx="1475509" cy="852055"/>
          </a:xfrm>
          <a:prstGeom prst="roundRect">
            <a:avLst/>
          </a:prstGeom>
          <a:solidFill>
            <a:schemeClr val="accent6">
              <a:lumMod val="60000"/>
              <a:lumOff val="40000"/>
            </a:schemeClr>
          </a:solidFill>
          <a:ln>
            <a:solidFill>
              <a:schemeClr val="accent6">
                <a:lumMod val="60000"/>
                <a:lumOff val="40000"/>
              </a:schemeClr>
            </a:solidFill>
          </a:ln>
          <a:effectLst>
            <a:glow rad="1397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507924" y="4300746"/>
            <a:ext cx="1454731" cy="830997"/>
          </a:xfrm>
          <a:prstGeom prst="rect">
            <a:avLst/>
          </a:prstGeom>
          <a:noFill/>
          <a:effectLst>
            <a:glow rad="101600">
              <a:schemeClr val="accent6">
                <a:satMod val="175000"/>
                <a:alpha val="40000"/>
              </a:schemeClr>
            </a:glow>
          </a:effectLst>
        </p:spPr>
        <p:txBody>
          <a:bodyPr wrap="square" rtlCol="0">
            <a:spAutoFit/>
          </a:bodyPr>
          <a:lstStyle/>
          <a:p>
            <a:pPr algn="ctr"/>
            <a:r>
              <a:rPr lang="en-US" altLang="zh-CN" sz="2400" i="1" dirty="0">
                <a:latin typeface="Times New Roman" panose="02020603050405020304" pitchFamily="18" charset="0"/>
                <a:ea typeface="华文楷体" panose="02010600040101010101" pitchFamily="2" charset="-122"/>
                <a:cs typeface="Times New Roman" panose="02020603050405020304" pitchFamily="18" charset="0"/>
              </a:rPr>
              <a:t>n</a:t>
            </a:r>
            <a:r>
              <a:rPr lang="zh-CN" altLang="en-US" sz="2400" dirty="0">
                <a:latin typeface="华文楷体" panose="02010600040101010101" pitchFamily="2" charset="-122"/>
                <a:ea typeface="华文楷体" panose="02010600040101010101" pitchFamily="2" charset="-122"/>
              </a:rPr>
              <a:t>元一次</a:t>
            </a:r>
            <a:endParaRPr lang="en-US" altLang="zh-CN" sz="2400" dirty="0">
              <a:latin typeface="华文楷体" panose="02010600040101010101" pitchFamily="2" charset="-122"/>
              <a:ea typeface="华文楷体" panose="02010600040101010101" pitchFamily="2" charset="-122"/>
            </a:endParaRPr>
          </a:p>
          <a:p>
            <a:pPr algn="ctr"/>
            <a:r>
              <a:rPr lang="zh-CN" altLang="en-US" sz="2400" dirty="0">
                <a:latin typeface="华文楷体" panose="02010600040101010101" pitchFamily="2" charset="-122"/>
                <a:ea typeface="华文楷体" panose="02010600040101010101" pitchFamily="2" charset="-122"/>
              </a:rPr>
              <a:t>方程组</a:t>
            </a:r>
          </a:p>
        </p:txBody>
      </p:sp>
      <p:sp>
        <p:nvSpPr>
          <p:cNvPr id="25" name="文本框 24"/>
          <p:cNvSpPr txBox="1"/>
          <p:nvPr/>
        </p:nvSpPr>
        <p:spPr>
          <a:xfrm>
            <a:off x="3307085" y="3411365"/>
            <a:ext cx="969819" cy="830997"/>
          </a:xfrm>
          <a:prstGeom prst="rect">
            <a:avLst/>
          </a:prstGeom>
          <a:noFill/>
        </p:spPr>
        <p:txBody>
          <a:bodyPr wrap="square" rtlCol="0">
            <a:spAutoFit/>
          </a:bodyPr>
          <a:lstStyle/>
          <a:p>
            <a:r>
              <a:rPr lang="zh-CN" altLang="en-US" sz="2400" dirty="0">
                <a:latin typeface="华文楷体" panose="02010600040101010101" pitchFamily="2" charset="-122"/>
                <a:ea typeface="华文楷体" panose="02010600040101010101" pitchFamily="2" charset="-122"/>
              </a:rPr>
              <a:t>加减</a:t>
            </a:r>
            <a:endParaRPr lang="en-US" altLang="zh-CN" sz="2400" dirty="0">
              <a:latin typeface="华文楷体" panose="02010600040101010101" pitchFamily="2" charset="-122"/>
              <a:ea typeface="华文楷体" panose="02010600040101010101" pitchFamily="2" charset="-122"/>
            </a:endParaRPr>
          </a:p>
          <a:p>
            <a:r>
              <a:rPr lang="zh-CN" altLang="en-US" sz="2400" dirty="0">
                <a:latin typeface="华文楷体" panose="02010600040101010101" pitchFamily="2" charset="-122"/>
                <a:ea typeface="华文楷体" panose="02010600040101010101" pitchFamily="2" charset="-122"/>
              </a:rPr>
              <a:t>消元</a:t>
            </a:r>
          </a:p>
        </p:txBody>
      </p:sp>
      <p:sp>
        <p:nvSpPr>
          <p:cNvPr id="26" name="箭头: 右 25"/>
          <p:cNvSpPr/>
          <p:nvPr/>
        </p:nvSpPr>
        <p:spPr>
          <a:xfrm rot="16200000">
            <a:off x="3009395" y="3310566"/>
            <a:ext cx="424271" cy="184646"/>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箭头: 右 26"/>
          <p:cNvSpPr/>
          <p:nvPr/>
        </p:nvSpPr>
        <p:spPr>
          <a:xfrm rot="16200000">
            <a:off x="2994706" y="4249651"/>
            <a:ext cx="424271" cy="184646"/>
          </a:xfrm>
          <a:prstGeom prst="rightArrow">
            <a:avLst/>
          </a:prstGeom>
          <a:solidFill>
            <a:schemeClr val="accent6">
              <a:lumMod val="75000"/>
            </a:schemeClr>
          </a:solidFill>
          <a:ln>
            <a:solidFill>
              <a:schemeClr val="accent6">
                <a:lumMod val="50000"/>
              </a:schemeClr>
            </a:solidFill>
          </a:ln>
          <a:effectLst>
            <a:glow rad="635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28"/>
          <p:cNvCxnSpPr/>
          <p:nvPr/>
        </p:nvCxnSpPr>
        <p:spPr>
          <a:xfrm>
            <a:off x="3211139" y="3701896"/>
            <a:ext cx="0" cy="475916"/>
          </a:xfrm>
          <a:prstGeom prst="line">
            <a:avLst/>
          </a:prstGeom>
          <a:ln w="76200">
            <a:solidFill>
              <a:schemeClr val="accent6">
                <a:lumMod val="50000"/>
              </a:schemeClr>
            </a:solidFill>
            <a:prstDash val="sysDot"/>
          </a:ln>
        </p:spPr>
        <p:style>
          <a:lnRef idx="3">
            <a:schemeClr val="dk1"/>
          </a:lnRef>
          <a:fillRef idx="0">
            <a:schemeClr val="dk1"/>
          </a:fillRef>
          <a:effectRef idx="2">
            <a:schemeClr val="dk1"/>
          </a:effectRef>
          <a:fontRef idx="minor">
            <a:schemeClr val="tx1"/>
          </a:fontRef>
        </p:style>
      </p:cxnSp>
      <p:cxnSp>
        <p:nvCxnSpPr>
          <p:cNvPr id="31" name="直接连接符 30"/>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645717" y="1261578"/>
            <a:ext cx="445481" cy="469613"/>
            <a:chOff x="2121873" y="1511588"/>
            <a:chExt cx="445481" cy="469613"/>
          </a:xfrm>
        </p:grpSpPr>
        <p:sp>
          <p:nvSpPr>
            <p:cNvPr id="33" name="矩形 32"/>
            <p:cNvSpPr/>
            <p:nvPr/>
          </p:nvSpPr>
          <p:spPr>
            <a:xfrm>
              <a:off x="2121873" y="1511588"/>
              <a:ext cx="363415" cy="3634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030A0"/>
                </a:solidFill>
              </a:endParaRPr>
            </a:p>
          </p:txBody>
        </p:sp>
        <p:sp>
          <p:nvSpPr>
            <p:cNvPr id="34" name="矩形 33"/>
            <p:cNvSpPr/>
            <p:nvPr/>
          </p:nvSpPr>
          <p:spPr>
            <a:xfrm>
              <a:off x="2321171" y="1735018"/>
              <a:ext cx="246183" cy="246183"/>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文本框 34"/>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凝练归纳</a:t>
            </a:r>
          </a:p>
        </p:txBody>
      </p:sp>
      <p:sp>
        <p:nvSpPr>
          <p:cNvPr id="36" name="文本框 35"/>
          <p:cNvSpPr txBox="1"/>
          <p:nvPr/>
        </p:nvSpPr>
        <p:spPr>
          <a:xfrm>
            <a:off x="2671409" y="1814587"/>
            <a:ext cx="4512863" cy="461665"/>
          </a:xfrm>
          <a:prstGeom prst="rect">
            <a:avLst/>
          </a:prstGeom>
          <a:noFill/>
        </p:spPr>
        <p:txBody>
          <a:bodyPr wrap="square" rtlCol="0">
            <a:spAutoFit/>
          </a:bodyPr>
          <a:lstStyle/>
          <a:p>
            <a:r>
              <a:rPr lang="en-US" altLang="zh-CN" sz="2400" dirty="0">
                <a:latin typeface="华文楷体" panose="02010600040101010101" pitchFamily="2" charset="-122"/>
                <a:ea typeface="华文楷体" panose="02010600040101010101" pitchFamily="2" charset="-122"/>
              </a:rPr>
              <a:t>1.</a:t>
            </a:r>
            <a:r>
              <a:rPr lang="zh-CN" altLang="en-US" sz="2400" dirty="0">
                <a:latin typeface="华文楷体" panose="02010600040101010101" pitchFamily="2" charset="-122"/>
                <a:ea typeface="华文楷体" panose="02010600040101010101" pitchFamily="2" charset="-122"/>
              </a:rPr>
              <a:t>三元一次方程组的解法</a:t>
            </a:r>
            <a:r>
              <a:rPr lang="en-US" altLang="zh-CN" sz="2400" dirty="0">
                <a:latin typeface="华文楷体" panose="02010600040101010101" pitchFamily="2" charset="-122"/>
                <a:ea typeface="华文楷体" panose="02010600040101010101" pitchFamily="2" charset="-122"/>
              </a:rPr>
              <a:t>.</a:t>
            </a:r>
            <a:endParaRPr lang="zh-CN" altLang="en-US" sz="2400" dirty="0">
              <a:latin typeface="华文楷体" panose="02010600040101010101" pitchFamily="2" charset="-122"/>
              <a:ea typeface="华文楷体" panose="02010600040101010101" pitchFamily="2" charset="-122"/>
            </a:endParaRPr>
          </a:p>
        </p:txBody>
      </p:sp>
      <p:sp>
        <p:nvSpPr>
          <p:cNvPr id="37" name="文本框 36"/>
          <p:cNvSpPr txBox="1"/>
          <p:nvPr/>
        </p:nvSpPr>
        <p:spPr>
          <a:xfrm>
            <a:off x="2756289" y="5437274"/>
            <a:ext cx="6417885" cy="461665"/>
          </a:xfrm>
          <a:prstGeom prst="rect">
            <a:avLst/>
          </a:prstGeom>
          <a:noFill/>
        </p:spPr>
        <p:txBody>
          <a:bodyPr wrap="square" rtlCol="0">
            <a:spAutoFit/>
          </a:bodyPr>
          <a:lstStyle/>
          <a:p>
            <a:r>
              <a:rPr lang="en-US" altLang="zh-CN" sz="2400" dirty="0">
                <a:latin typeface="华文楷体" panose="02010600040101010101" pitchFamily="2" charset="-122"/>
                <a:ea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rPr>
              <a:t>根据方程组的特点，选择合适的消元方法</a:t>
            </a:r>
            <a:r>
              <a:rPr lang="en-US" altLang="zh-CN" sz="2400" dirty="0">
                <a:latin typeface="华文楷体" panose="02010600040101010101" pitchFamily="2" charset="-122"/>
                <a:ea typeface="华文楷体" panose="02010600040101010101" pitchFamily="2" charset="-122"/>
              </a:rPr>
              <a:t>.</a:t>
            </a:r>
            <a:endParaRPr lang="zh-CN" altLang="en-US" sz="2400" dirty="0">
              <a:latin typeface="华文楷体" panose="02010600040101010101" pitchFamily="2" charset="-122"/>
              <a:ea typeface="华文楷体" panose="02010600040101010101" pitchFamily="2" charset="-122"/>
            </a:endParaRPr>
          </a:p>
        </p:txBody>
      </p:sp>
      <p:sp>
        <p:nvSpPr>
          <p:cNvPr id="39" name="云形 38"/>
          <p:cNvSpPr/>
          <p:nvPr/>
        </p:nvSpPr>
        <p:spPr>
          <a:xfrm>
            <a:off x="5019972" y="3544119"/>
            <a:ext cx="1436940" cy="936975"/>
          </a:xfrm>
          <a:prstGeom prst="cloud">
            <a:avLst/>
          </a:prstGeom>
          <a:solidFill>
            <a:schemeClr val="accent2">
              <a:lumMod val="40000"/>
              <a:lumOff val="60000"/>
            </a:schemeClr>
          </a:solidFill>
          <a:ln>
            <a:solidFill>
              <a:schemeClr val="accent2">
                <a:lumMod val="60000"/>
                <a:lumOff val="4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5308643" y="3615025"/>
            <a:ext cx="814002" cy="830997"/>
          </a:xfrm>
          <a:prstGeom prst="rect">
            <a:avLst/>
          </a:prstGeom>
          <a:noFill/>
        </p:spPr>
        <p:txBody>
          <a:bodyPr wrap="square" rtlCol="0">
            <a:spAutoFit/>
          </a:bodyPr>
          <a:lstStyle/>
          <a:p>
            <a:pPr algn="ctr"/>
            <a:r>
              <a:rPr lang="zh-CN" altLang="en-US" sz="2400" b="1" dirty="0">
                <a:solidFill>
                  <a:srgbClr val="FF0000"/>
                </a:solidFill>
                <a:latin typeface="华文楷体" panose="02010600040101010101" pitchFamily="2" charset="-122"/>
                <a:ea typeface="华文楷体" panose="02010600040101010101" pitchFamily="2" charset="-122"/>
              </a:rPr>
              <a:t>化归思想</a:t>
            </a:r>
          </a:p>
        </p:txBody>
      </p:sp>
      <p:sp>
        <p:nvSpPr>
          <p:cNvPr id="4" name="矩形 3">
            <a:extLst>
              <a:ext uri="{FF2B5EF4-FFF2-40B4-BE49-F238E27FC236}">
                <a16:creationId xmlns:a16="http://schemas.microsoft.com/office/drawing/2014/main" id="{6252104D-B10E-4F28-F3A6-D37AD08B0955}"/>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形状 41">
            <a:extLst>
              <a:ext uri="{FF2B5EF4-FFF2-40B4-BE49-F238E27FC236}">
                <a16:creationId xmlns:a16="http://schemas.microsoft.com/office/drawing/2014/main" id="{D4F5B2F1-5174-B107-C3F8-5AA363049761}"/>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形状 39">
            <a:extLst>
              <a:ext uri="{FF2B5EF4-FFF2-40B4-BE49-F238E27FC236}">
                <a16:creationId xmlns:a16="http://schemas.microsoft.com/office/drawing/2014/main" id="{D2201B13-98E2-FC37-41D8-9FD9A85BFA98}"/>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8" name="TextBox 2">
            <a:extLst>
              <a:ext uri="{FF2B5EF4-FFF2-40B4-BE49-F238E27FC236}">
                <a16:creationId xmlns:a16="http://schemas.microsoft.com/office/drawing/2014/main" id="{D84838AB-21B1-42AD-3086-7AB254770984}"/>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环节四</a:t>
            </a:r>
          </a:p>
        </p:txBody>
      </p:sp>
      <p:sp>
        <p:nvSpPr>
          <p:cNvPr id="20" name="TextBox 40">
            <a:extLst>
              <a:ext uri="{FF2B5EF4-FFF2-40B4-BE49-F238E27FC236}">
                <a16:creationId xmlns:a16="http://schemas.microsoft.com/office/drawing/2014/main" id="{53728013-3B9C-7EFF-B779-2A59E4064B1E}"/>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21" name="文本框 20">
            <a:extLst>
              <a:ext uri="{FF2B5EF4-FFF2-40B4-BE49-F238E27FC236}">
                <a16:creationId xmlns:a16="http://schemas.microsoft.com/office/drawing/2014/main" id="{C1DE3C82-1A01-3E43-4A5D-5009AC646015}"/>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28" name="图片 27">
            <a:extLst>
              <a:ext uri="{FF2B5EF4-FFF2-40B4-BE49-F238E27FC236}">
                <a16:creationId xmlns:a16="http://schemas.microsoft.com/office/drawing/2014/main" id="{CD729151-6A08-05AC-38D8-B8DE4757DA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9" grpId="0"/>
      <p:bldP spid="11" grpId="0" animBg="1"/>
      <p:bldP spid="12" grpId="0"/>
      <p:bldP spid="13" grpId="0" animBg="1"/>
      <p:bldP spid="14" grpId="0"/>
      <p:bldP spid="15" grpId="0" animBg="1"/>
      <p:bldP spid="16" grpId="0"/>
      <p:bldP spid="17" grpId="0"/>
      <p:bldP spid="19" grpId="0"/>
      <p:bldP spid="22" grpId="0"/>
      <p:bldP spid="23" grpId="0" animBg="1"/>
      <p:bldP spid="24" grpId="0"/>
      <p:bldP spid="25" grpId="0"/>
      <p:bldP spid="26" grpId="0" animBg="1"/>
      <p:bldP spid="27" grpId="0" animBg="1"/>
      <p:bldP spid="37" grpId="0"/>
      <p:bldP spid="39" grpId="0" animBg="1"/>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1" name="直接连接符 30"/>
          <p:cNvCxnSpPr/>
          <p:nvPr/>
        </p:nvCxnSpPr>
        <p:spPr>
          <a:xfrm flipV="1">
            <a:off x="1208428" y="1533068"/>
            <a:ext cx="2501127" cy="10554"/>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645717" y="1261578"/>
            <a:ext cx="445481" cy="469613"/>
            <a:chOff x="2121873" y="1511588"/>
            <a:chExt cx="445481" cy="469613"/>
          </a:xfrm>
        </p:grpSpPr>
        <p:sp>
          <p:nvSpPr>
            <p:cNvPr id="33" name="矩形 32"/>
            <p:cNvSpPr/>
            <p:nvPr/>
          </p:nvSpPr>
          <p:spPr>
            <a:xfrm>
              <a:off x="2121873" y="1511588"/>
              <a:ext cx="363415" cy="3634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矩形 33"/>
            <p:cNvSpPr/>
            <p:nvPr/>
          </p:nvSpPr>
          <p:spPr>
            <a:xfrm>
              <a:off x="2321171" y="1735018"/>
              <a:ext cx="246183" cy="24618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35" name="文本框 34"/>
          <p:cNvSpPr txBox="1"/>
          <p:nvPr/>
        </p:nvSpPr>
        <p:spPr>
          <a:xfrm>
            <a:off x="1306047" y="959061"/>
            <a:ext cx="2174567"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分层提升</a:t>
            </a:r>
          </a:p>
        </p:txBody>
      </p:sp>
      <p:sp>
        <p:nvSpPr>
          <p:cNvPr id="6" name="矩形: 圆角 5"/>
          <p:cNvSpPr/>
          <p:nvPr/>
        </p:nvSpPr>
        <p:spPr>
          <a:xfrm>
            <a:off x="1239886" y="2348346"/>
            <a:ext cx="4939338" cy="2828787"/>
          </a:xfrm>
          <a:prstGeom prst="round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458991" y="2619392"/>
            <a:ext cx="6094268" cy="460375"/>
          </a:xfrm>
          <a:prstGeom prst="rect">
            <a:avLst/>
          </a:prstGeom>
          <a:noFill/>
        </p:spPr>
        <p:txBody>
          <a:bodyPr wrap="square">
            <a:spAutoFit/>
          </a:bodyPr>
          <a:lstStyle/>
          <a:p>
            <a:r>
              <a:rPr lang="zh-CN" altLang="en-US" sz="2400" dirty="0">
                <a:solidFill>
                  <a:srgbClr val="FF0000"/>
                </a:solidFill>
                <a:latin typeface="华文楷体" panose="02010600040101010101" pitchFamily="2" charset="-122"/>
                <a:ea typeface="华文楷体" panose="02010600040101010101" pitchFamily="2" charset="-122"/>
              </a:rPr>
              <a:t>教材</a:t>
            </a:r>
            <a:r>
              <a:rPr lang="en-US" altLang="zh-CN" sz="2400" i="1"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P</a:t>
            </a:r>
            <a:r>
              <a:rPr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45</a:t>
            </a:r>
            <a:r>
              <a:rPr lang="en-US" altLang="zh-CN" sz="2400" dirty="0">
                <a:solidFill>
                  <a:srgbClr val="FF0000"/>
                </a:solidFill>
                <a:latin typeface="华文楷体" panose="02010600040101010101" pitchFamily="2" charset="-122"/>
                <a:ea typeface="华文楷体" panose="02010600040101010101" pitchFamily="2" charset="-122"/>
              </a:rPr>
              <a:t> </a:t>
            </a:r>
            <a:r>
              <a:rPr lang="zh-CN" altLang="en-US" sz="2400" dirty="0">
                <a:solidFill>
                  <a:srgbClr val="FF0000"/>
                </a:solidFill>
                <a:latin typeface="华文楷体" panose="02010600040101010101" pitchFamily="2" charset="-122"/>
                <a:ea typeface="华文楷体" panose="02010600040101010101" pitchFamily="2" charset="-122"/>
              </a:rPr>
              <a:t>习题</a:t>
            </a:r>
            <a:r>
              <a:rPr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6.3</a:t>
            </a:r>
          </a:p>
        </p:txBody>
      </p:sp>
      <p:sp>
        <p:nvSpPr>
          <p:cNvPr id="4" name="文本框 3">
            <a:extLst>
              <a:ext uri="{FF2B5EF4-FFF2-40B4-BE49-F238E27FC236}">
                <a16:creationId xmlns:a16="http://schemas.microsoft.com/office/drawing/2014/main" id="{79046ED6-317B-B388-69EF-E41A6537740F}"/>
              </a:ext>
            </a:extLst>
          </p:cNvPr>
          <p:cNvSpPr txBox="1"/>
          <p:nvPr/>
        </p:nvSpPr>
        <p:spPr>
          <a:xfrm>
            <a:off x="1439045" y="3184558"/>
            <a:ext cx="4656955" cy="1694375"/>
          </a:xfrm>
          <a:prstGeom prst="rect">
            <a:avLst/>
          </a:prstGeom>
          <a:noFill/>
        </p:spPr>
        <p:txBody>
          <a:bodyPr wrap="square" rtlCol="0">
            <a:spAutoFit/>
          </a:bodyPr>
          <a:lstStyle/>
          <a:p>
            <a:pPr>
              <a:lnSpc>
                <a:spcPct val="150000"/>
              </a:lnSpc>
            </a:pPr>
            <a:r>
              <a:rPr lang="zh-CN" altLang="en-US" sz="2400" dirty="0">
                <a:latin typeface="华文楷体" panose="02010600040101010101" pitchFamily="2" charset="-122"/>
                <a:ea typeface="华文楷体" panose="02010600040101010101" pitchFamily="2" charset="-122"/>
              </a:rPr>
              <a:t>基础作业：</a:t>
            </a:r>
            <a:r>
              <a:rPr lang="en-US" altLang="zh-CN" sz="2400" i="1" dirty="0">
                <a:latin typeface="Times New Roman" panose="02020603050405020304" pitchFamily="18" charset="0"/>
                <a:cs typeface="Times New Roman" panose="02020603050405020304" pitchFamily="18" charset="0"/>
              </a:rPr>
              <a:t>A</a:t>
            </a:r>
            <a:r>
              <a:rPr lang="zh-CN" altLang="en-US" sz="2400" dirty="0">
                <a:latin typeface="华文楷体" panose="02010600040101010101" pitchFamily="2" charset="-122"/>
                <a:ea typeface="华文楷体" panose="02010600040101010101" pitchFamily="2" charset="-122"/>
              </a:rPr>
              <a:t>组</a:t>
            </a:r>
            <a:r>
              <a:rPr lang="zh-CN" altLang="en-US" sz="2400" dirty="0"/>
              <a:t> </a:t>
            </a:r>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4</a:t>
            </a:r>
            <a:r>
              <a:rPr lang="zh-CN" altLang="en-US"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a:lnSpc>
                <a:spcPct val="150000"/>
              </a:lnSpc>
            </a:pPr>
            <a:r>
              <a:rPr lang="zh-CN" altLang="en-US" sz="2400" dirty="0">
                <a:latin typeface="华文楷体" panose="02010600040101010101" pitchFamily="2" charset="-122"/>
                <a:ea typeface="华文楷体" panose="02010600040101010101" pitchFamily="2" charset="-122"/>
              </a:rPr>
              <a:t>拓展作业：</a:t>
            </a:r>
            <a:r>
              <a:rPr lang="en-US" altLang="zh-CN" sz="2400" i="1" dirty="0">
                <a:latin typeface="Times New Roman" panose="02020603050405020304" pitchFamily="18" charset="0"/>
                <a:cs typeface="Times New Roman" panose="02020603050405020304" pitchFamily="18" charset="0"/>
              </a:rPr>
              <a:t>A</a:t>
            </a:r>
            <a:r>
              <a:rPr lang="zh-CN" altLang="en-US" sz="2400" dirty="0">
                <a:latin typeface="华文楷体" panose="02010600040101010101" pitchFamily="2" charset="-122"/>
                <a:ea typeface="华文楷体" panose="02010600040101010101" pitchFamily="2" charset="-122"/>
              </a:rPr>
              <a:t>组</a:t>
            </a:r>
            <a:r>
              <a:rPr lang="zh-CN" altLang="en-US" sz="2400" dirty="0"/>
              <a:t> </a:t>
            </a:r>
            <a:r>
              <a:rPr lang="en-US" altLang="zh-CN" sz="2400" dirty="0">
                <a:latin typeface="Times New Roman" panose="02020603050405020304" pitchFamily="18" charset="0"/>
                <a:cs typeface="Times New Roman" panose="02020603050405020304" pitchFamily="18" charset="0"/>
              </a:rPr>
              <a:t>2</a:t>
            </a:r>
          </a:p>
          <a:p>
            <a:pPr>
              <a:lnSpc>
                <a:spcPct val="150000"/>
              </a:lnSpc>
            </a:pPr>
            <a:r>
              <a:rPr lang="en-US" altLang="zh-CN" sz="2400" dirty="0"/>
              <a:t>                      </a:t>
            </a:r>
            <a:r>
              <a:rPr lang="en-US" altLang="zh-CN" sz="2400" i="1" dirty="0">
                <a:latin typeface="Times New Roman" panose="02020603050405020304" pitchFamily="18" charset="0"/>
                <a:cs typeface="Times New Roman" panose="02020603050405020304" pitchFamily="18" charset="0"/>
              </a:rPr>
              <a:t>B</a:t>
            </a:r>
            <a:r>
              <a:rPr lang="zh-CN" altLang="en-US" sz="2400" dirty="0">
                <a:latin typeface="华文楷体" panose="02010600040101010101" pitchFamily="2" charset="-122"/>
                <a:ea typeface="华文楷体" panose="02010600040101010101" pitchFamily="2" charset="-122"/>
              </a:rPr>
              <a:t>组</a:t>
            </a:r>
            <a:r>
              <a:rPr lang="zh-CN" altLang="en-US" sz="2400" dirty="0"/>
              <a:t> </a:t>
            </a:r>
            <a:r>
              <a:rPr lang="en-US" altLang="zh-CN" sz="2400" dirty="0">
                <a:latin typeface="Times New Roman" panose="02020603050405020304" pitchFamily="18" charset="0"/>
                <a:cs typeface="Times New Roman" panose="02020603050405020304" pitchFamily="18" charset="0"/>
              </a:rPr>
              <a:t>3</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a:t>
            </a:r>
          </a:p>
        </p:txBody>
      </p:sp>
      <p:sp>
        <p:nvSpPr>
          <p:cNvPr id="2" name="矩形 1">
            <a:extLst>
              <a:ext uri="{FF2B5EF4-FFF2-40B4-BE49-F238E27FC236}">
                <a16:creationId xmlns:a16="http://schemas.microsoft.com/office/drawing/2014/main" id="{A0CB67A8-2D89-4313-C72D-2759BE923C7F}"/>
              </a:ext>
            </a:extLst>
          </p:cNvPr>
          <p:cNvSpPr/>
          <p:nvPr/>
        </p:nvSpPr>
        <p:spPr>
          <a:xfrm>
            <a:off x="-1" y="6256800"/>
            <a:ext cx="12192000" cy="601200"/>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形状 41">
            <a:extLst>
              <a:ext uri="{FF2B5EF4-FFF2-40B4-BE49-F238E27FC236}">
                <a16:creationId xmlns:a16="http://schemas.microsoft.com/office/drawing/2014/main" id="{F81A9AB6-43D3-163F-09FE-FDD370CDE8EE}"/>
              </a:ext>
            </a:extLst>
          </p:cNvPr>
          <p:cNvSpPr/>
          <p:nvPr/>
        </p:nvSpPr>
        <p:spPr>
          <a:xfrm>
            <a:off x="0" y="0"/>
            <a:ext cx="2656111" cy="600501"/>
          </a:xfrm>
          <a:custGeom>
            <a:avLst/>
            <a:gdLst>
              <a:gd name="connsiteX0" fmla="*/ 0 w 2656111"/>
              <a:gd name="connsiteY0" fmla="*/ 0 h 600501"/>
              <a:gd name="connsiteX1" fmla="*/ 2656111 w 2656111"/>
              <a:gd name="connsiteY1" fmla="*/ 0 h 600501"/>
              <a:gd name="connsiteX2" fmla="*/ 2384053 w 2656111"/>
              <a:gd name="connsiteY2" fmla="*/ 600501 h 600501"/>
              <a:gd name="connsiteX3" fmla="*/ 0 w 2656111"/>
              <a:gd name="connsiteY3" fmla="*/ 600501 h 600501"/>
              <a:gd name="connsiteX4" fmla="*/ 0 w 2656111"/>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111" h="600501">
                <a:moveTo>
                  <a:pt x="0" y="0"/>
                </a:moveTo>
                <a:lnTo>
                  <a:pt x="2656111" y="0"/>
                </a:lnTo>
                <a:lnTo>
                  <a:pt x="2384053" y="600501"/>
                </a:lnTo>
                <a:lnTo>
                  <a:pt x="0" y="600501"/>
                </a:lnTo>
                <a:lnTo>
                  <a:pt x="0" y="0"/>
                </a:lnTo>
                <a:close/>
              </a:path>
            </a:pathLst>
          </a:cu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形状 39">
            <a:extLst>
              <a:ext uri="{FF2B5EF4-FFF2-40B4-BE49-F238E27FC236}">
                <a16:creationId xmlns:a16="http://schemas.microsoft.com/office/drawing/2014/main" id="{CAEB0C3E-9E79-3BFF-A2F0-3BBFD484AE86}"/>
              </a:ext>
            </a:extLst>
          </p:cNvPr>
          <p:cNvSpPr/>
          <p:nvPr/>
        </p:nvSpPr>
        <p:spPr>
          <a:xfrm>
            <a:off x="2545131" y="0"/>
            <a:ext cx="9646868" cy="600501"/>
          </a:xfrm>
          <a:custGeom>
            <a:avLst/>
            <a:gdLst>
              <a:gd name="connsiteX0" fmla="*/ 272058 w 9646868"/>
              <a:gd name="connsiteY0" fmla="*/ 0 h 600501"/>
              <a:gd name="connsiteX1" fmla="*/ 9646868 w 9646868"/>
              <a:gd name="connsiteY1" fmla="*/ 0 h 600501"/>
              <a:gd name="connsiteX2" fmla="*/ 9646868 w 9646868"/>
              <a:gd name="connsiteY2" fmla="*/ 600501 h 600501"/>
              <a:gd name="connsiteX3" fmla="*/ 0 w 9646868"/>
              <a:gd name="connsiteY3" fmla="*/ 600501 h 600501"/>
              <a:gd name="connsiteX4" fmla="*/ 272058 w 9646868"/>
              <a:gd name="connsiteY4" fmla="*/ 0 h 60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6868" h="600501">
                <a:moveTo>
                  <a:pt x="272058" y="0"/>
                </a:moveTo>
                <a:lnTo>
                  <a:pt x="9646868" y="0"/>
                </a:lnTo>
                <a:lnTo>
                  <a:pt x="9646868" y="600501"/>
                </a:lnTo>
                <a:lnTo>
                  <a:pt x="0" y="600501"/>
                </a:lnTo>
                <a:lnTo>
                  <a:pt x="272058"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cs typeface="+mn-ea"/>
              <a:sym typeface="+mn-lt"/>
            </a:endParaRPr>
          </a:p>
        </p:txBody>
      </p:sp>
      <p:sp>
        <p:nvSpPr>
          <p:cNvPr id="8" name="TextBox 2">
            <a:extLst>
              <a:ext uri="{FF2B5EF4-FFF2-40B4-BE49-F238E27FC236}">
                <a16:creationId xmlns:a16="http://schemas.microsoft.com/office/drawing/2014/main" id="{6F782E8C-CAAC-3E25-812E-C92C3E0DB62D}"/>
              </a:ext>
            </a:extLst>
          </p:cNvPr>
          <p:cNvSpPr txBox="1"/>
          <p:nvPr/>
        </p:nvSpPr>
        <p:spPr>
          <a:xfrm>
            <a:off x="305649" y="100195"/>
            <a:ext cx="2044813" cy="400050"/>
          </a:xfrm>
          <a:prstGeom prst="rect">
            <a:avLst/>
          </a:prstGeom>
          <a:noFill/>
        </p:spPr>
        <p:txBody>
          <a:bodyPr wrap="square" lIns="0" tIns="0" rIns="0" bIns="0" rtlCol="0">
            <a:spAutoFit/>
          </a:bodyPr>
          <a:lstStyle/>
          <a:p>
            <a:pPr algn="ctr"/>
            <a:r>
              <a:rPr lang="zh-CN" altLang="en-US" sz="2600" dirty="0">
                <a:solidFill>
                  <a:schemeClr val="bg1"/>
                </a:solidFill>
                <a:cs typeface="+mn-ea"/>
                <a:sym typeface="+mn-lt"/>
              </a:rPr>
              <a:t>环节五</a:t>
            </a:r>
          </a:p>
        </p:txBody>
      </p:sp>
      <p:sp>
        <p:nvSpPr>
          <p:cNvPr id="10" name="TextBox 40">
            <a:extLst>
              <a:ext uri="{FF2B5EF4-FFF2-40B4-BE49-F238E27FC236}">
                <a16:creationId xmlns:a16="http://schemas.microsoft.com/office/drawing/2014/main" id="{C03A00C1-D0FD-6051-91DC-69C8E8A31FF9}"/>
              </a:ext>
            </a:extLst>
          </p:cNvPr>
          <p:cNvSpPr txBox="1"/>
          <p:nvPr/>
        </p:nvSpPr>
        <p:spPr bwMode="auto">
          <a:xfrm>
            <a:off x="9341220" y="100195"/>
            <a:ext cx="2938849" cy="433965"/>
          </a:xfrm>
          <a:prstGeom prst="rect">
            <a:avLst/>
          </a:prstGeom>
          <a:noFill/>
        </p:spPr>
        <p:txBody>
          <a:bodyPr wrap="square">
            <a:spAutoFit/>
          </a:bodyPr>
          <a:lstStyle/>
          <a:p>
            <a:pPr algn="l">
              <a:lnSpc>
                <a:spcPct val="90000"/>
              </a:lnSpc>
              <a:spcBef>
                <a:spcPts val="1000"/>
              </a:spcBef>
              <a:buClrTx/>
              <a:buSzTx/>
              <a:buNone/>
            </a:pPr>
            <a:r>
              <a:rPr lang="zh-CN" altLang="en-US" sz="2400" b="1" dirty="0">
                <a:solidFill>
                  <a:schemeClr val="bg1"/>
                </a:solidFill>
                <a:latin typeface="华文行楷" panose="02010800040101010101" pitchFamily="2" charset="-122"/>
                <a:ea typeface="华文行楷" panose="02010800040101010101" pitchFamily="2" charset="-122"/>
                <a:sym typeface="+mn-lt"/>
              </a:rPr>
              <a:t>厚德博学 沈毅致远</a:t>
            </a:r>
          </a:p>
        </p:txBody>
      </p:sp>
      <p:sp>
        <p:nvSpPr>
          <p:cNvPr id="11" name="文本框 10">
            <a:extLst>
              <a:ext uri="{FF2B5EF4-FFF2-40B4-BE49-F238E27FC236}">
                <a16:creationId xmlns:a16="http://schemas.microsoft.com/office/drawing/2014/main" id="{9B14DAF4-DF3D-D321-BE9E-7FF49E2D666D}"/>
              </a:ext>
            </a:extLst>
          </p:cNvPr>
          <p:cNvSpPr txBox="1"/>
          <p:nvPr/>
        </p:nvSpPr>
        <p:spPr>
          <a:xfrm>
            <a:off x="10389740" y="6418968"/>
            <a:ext cx="1963991" cy="280411"/>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l">
              <a:lnSpc>
                <a:spcPct val="100000"/>
              </a:lnSpc>
            </a:pPr>
            <a:r>
              <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a:t>
            </a:r>
            <a:r>
              <a:rPr lang="zh-CN" altLang="en-US" sz="1800" kern="0" dirty="0">
                <a:solidFill>
                  <a:schemeClr val="bg1"/>
                </a:solidFill>
                <a:latin typeface="华文行楷" panose="02010800040101010101" charset="-122"/>
                <a:ea typeface="华文行楷" panose="02010800040101010101" charset="-122"/>
                <a:cs typeface="华文行楷" panose="02010800040101010101" charset="-122"/>
                <a:sym typeface="+mn-lt"/>
              </a:rPr>
              <a:t>第一中学</a:t>
            </a:r>
            <a:endParaRPr lang="zh-CN" altLang="en-US" sz="1800" kern="0" dirty="0">
              <a:solidFill>
                <a:schemeClr val="bg1"/>
              </a:solidFill>
              <a:uFillTx/>
              <a:latin typeface="华文行楷" panose="02010800040101010101" charset="-122"/>
              <a:ea typeface="华文行楷" panose="02010800040101010101" charset="-122"/>
              <a:cs typeface="华文行楷" panose="02010800040101010101" charset="-122"/>
              <a:sym typeface="+mn-lt"/>
            </a:endParaRPr>
          </a:p>
        </p:txBody>
      </p:sp>
      <p:pic>
        <p:nvPicPr>
          <p:cNvPr id="12" name="图片 11">
            <a:extLst>
              <a:ext uri="{FF2B5EF4-FFF2-40B4-BE49-F238E27FC236}">
                <a16:creationId xmlns:a16="http://schemas.microsoft.com/office/drawing/2014/main" id="{E18828C0-468D-B395-096A-E1C6536804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5971" y="6329886"/>
            <a:ext cx="455025" cy="455025"/>
          </a:xfrm>
          <a:prstGeom prst="flowChartConnector">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800100" y="2044237"/>
            <a:ext cx="10336213" cy="1006475"/>
          </a:xfrm>
          <a:prstGeom prst="rect">
            <a:avLst/>
          </a:prstGeom>
        </p:spPr>
        <p:txBody>
          <a:bodyPr/>
          <a:lstStyle/>
          <a:p>
            <a:r>
              <a:rPr lang="en-US" altLang="zh-CN" sz="4800" b="1" dirty="0">
                <a:solidFill>
                  <a:schemeClr val="bg1"/>
                </a:solidFill>
                <a:latin typeface="微软雅黑" panose="020B0503020204020204" pitchFamily="34" charset="-122"/>
                <a:ea typeface="微软雅黑" panose="020B0503020204020204" pitchFamily="34" charset="-122"/>
              </a:rPr>
              <a:t>*6.3 </a:t>
            </a:r>
            <a:r>
              <a:rPr lang="zh-CN" altLang="en-US" sz="4800" b="1" dirty="0">
                <a:solidFill>
                  <a:schemeClr val="bg1"/>
                </a:solidFill>
                <a:latin typeface="微软雅黑" panose="020B0503020204020204" pitchFamily="34" charset="-122"/>
                <a:ea typeface="微软雅黑" panose="020B0503020204020204" pitchFamily="34" charset="-122"/>
              </a:rPr>
              <a:t>三元一次方程组及其解法</a:t>
            </a:r>
            <a:r>
              <a:rPr lang="zh-CN" altLang="en-US" sz="3200" b="1" dirty="0">
                <a:solidFill>
                  <a:schemeClr val="bg1"/>
                </a:solidFill>
                <a:latin typeface="微软雅黑" panose="020B0503020204020204" pitchFamily="34" charset="-122"/>
                <a:ea typeface="微软雅黑" panose="020B0503020204020204" pitchFamily="34" charset="-122"/>
              </a:rPr>
              <a:t>（第二课时）</a:t>
            </a:r>
          </a:p>
        </p:txBody>
      </p:sp>
      <p:sp>
        <p:nvSpPr>
          <p:cNvPr id="6" name="副标题 2"/>
          <p:cNvSpPr txBox="1"/>
          <p:nvPr/>
        </p:nvSpPr>
        <p:spPr>
          <a:xfrm>
            <a:off x="1175530" y="4364158"/>
            <a:ext cx="9496946"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zh-CN" altLang="en-US" sz="2800" dirty="0"/>
              <a:t>制作单位：华东师范大学出版社</a:t>
            </a:r>
            <a:endParaRPr lang="en-US" altLang="zh-CN" sz="2800" dirty="0"/>
          </a:p>
        </p:txBody>
      </p:sp>
      <p:sp>
        <p:nvSpPr>
          <p:cNvPr id="3" name="文本框 2">
            <a:extLst>
              <a:ext uri="{FF2B5EF4-FFF2-40B4-BE49-F238E27FC236}">
                <a16:creationId xmlns:a16="http://schemas.microsoft.com/office/drawing/2014/main" id="{94BE23C5-B44B-923B-A15F-846AC1268BB4}"/>
              </a:ext>
            </a:extLst>
          </p:cNvPr>
          <p:cNvSpPr txBox="1"/>
          <p:nvPr/>
        </p:nvSpPr>
        <p:spPr>
          <a:xfrm>
            <a:off x="3839201" y="2921169"/>
            <a:ext cx="4880628" cy="1015663"/>
          </a:xfrm>
          <a:prstGeom prst="rect">
            <a:avLst/>
          </a:prstGeom>
          <a:noFill/>
        </p:spPr>
        <p:txBody>
          <a:bodyPr wrap="square" rtlCol="0">
            <a:spAutoFit/>
          </a:bodyPr>
          <a:lstStyle/>
          <a:p>
            <a:r>
              <a:rPr lang="zh-CN" altLang="en-US" sz="6000" dirty="0">
                <a:solidFill>
                  <a:srgbClr val="8B0012"/>
                </a:solidFill>
                <a:latin typeface="华文行楷" panose="02010800040101010101" charset="-122"/>
                <a:ea typeface="华文行楷" panose="02010800040101010101" charset="-122"/>
                <a:cs typeface="+mn-ea"/>
                <a:sym typeface="+mn-lt"/>
              </a:rPr>
              <a:t>感谢您的观看！</a:t>
            </a:r>
          </a:p>
        </p:txBody>
      </p:sp>
      <p:sp>
        <p:nvSpPr>
          <p:cNvPr id="4" name="矩形 3">
            <a:extLst>
              <a:ext uri="{FF2B5EF4-FFF2-40B4-BE49-F238E27FC236}">
                <a16:creationId xmlns:a16="http://schemas.microsoft.com/office/drawing/2014/main" id="{3D463CED-3C40-94B0-8CAF-7EB2A8A4F4D1}"/>
              </a:ext>
            </a:extLst>
          </p:cNvPr>
          <p:cNvSpPr/>
          <p:nvPr/>
        </p:nvSpPr>
        <p:spPr>
          <a:xfrm>
            <a:off x="0" y="0"/>
            <a:ext cx="12192000" cy="214269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a:extLst>
              <a:ext uri="{FF2B5EF4-FFF2-40B4-BE49-F238E27FC236}">
                <a16:creationId xmlns:a16="http://schemas.microsoft.com/office/drawing/2014/main" id="{5B608586-191F-4F50-11C2-1CEC5CC30708}"/>
              </a:ext>
            </a:extLst>
          </p:cNvPr>
          <p:cNvSpPr/>
          <p:nvPr/>
        </p:nvSpPr>
        <p:spPr>
          <a:xfrm>
            <a:off x="0" y="4728949"/>
            <a:ext cx="12192000" cy="213361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7" name="组合 6">
            <a:extLst>
              <a:ext uri="{FF2B5EF4-FFF2-40B4-BE49-F238E27FC236}">
                <a16:creationId xmlns:a16="http://schemas.microsoft.com/office/drawing/2014/main" id="{39FF3D49-3E7D-0331-FB19-F0BFD7017676}"/>
              </a:ext>
            </a:extLst>
          </p:cNvPr>
          <p:cNvGrpSpPr/>
          <p:nvPr/>
        </p:nvGrpSpPr>
        <p:grpSpPr>
          <a:xfrm>
            <a:off x="3933163" y="5251871"/>
            <a:ext cx="6671945" cy="740896"/>
            <a:chOff x="2608574" y="4729712"/>
            <a:chExt cx="6671945" cy="740896"/>
          </a:xfrm>
        </p:grpSpPr>
        <p:sp>
          <p:nvSpPr>
            <p:cNvPr id="8" name="TextBox 39">
              <a:extLst>
                <a:ext uri="{FF2B5EF4-FFF2-40B4-BE49-F238E27FC236}">
                  <a16:creationId xmlns:a16="http://schemas.microsoft.com/office/drawing/2014/main" id="{B17C7499-52E9-7BB4-5920-149917A61870}"/>
                </a:ext>
              </a:extLst>
            </p:cNvPr>
            <p:cNvSpPr txBox="1"/>
            <p:nvPr/>
          </p:nvSpPr>
          <p:spPr bwMode="auto">
            <a:xfrm>
              <a:off x="3218380" y="4729712"/>
              <a:ext cx="309880" cy="460375"/>
            </a:xfrm>
            <a:prstGeom prst="rect">
              <a:avLst/>
            </a:prstGeom>
            <a:noFill/>
          </p:spPr>
          <p:txBody>
            <a:bodyPr wrap="none">
              <a:spAutoFit/>
            </a:bodyPr>
            <a:lstStyle/>
            <a:p>
              <a:pPr>
                <a:defRPr/>
              </a:pPr>
              <a:endParaRPr lang="zh-CN" altLang="en-US" sz="2400" b="1" dirty="0">
                <a:solidFill>
                  <a:schemeClr val="bg1"/>
                </a:solidFill>
                <a:cs typeface="+mn-ea"/>
                <a:sym typeface="+mn-lt"/>
              </a:endParaRPr>
            </a:p>
          </p:txBody>
        </p:sp>
        <p:sp>
          <p:nvSpPr>
            <p:cNvPr id="9" name="TextBox 40">
              <a:extLst>
                <a:ext uri="{FF2B5EF4-FFF2-40B4-BE49-F238E27FC236}">
                  <a16:creationId xmlns:a16="http://schemas.microsoft.com/office/drawing/2014/main" id="{C8CB51B6-10EC-F712-C9AA-381D2636AD36}"/>
                </a:ext>
              </a:extLst>
            </p:cNvPr>
            <p:cNvSpPr txBox="1"/>
            <p:nvPr/>
          </p:nvSpPr>
          <p:spPr bwMode="auto">
            <a:xfrm>
              <a:off x="2608574" y="4881328"/>
              <a:ext cx="6671945" cy="589280"/>
            </a:xfrm>
            <a:prstGeom prst="rect">
              <a:avLst/>
            </a:prstGeom>
            <a:noFill/>
          </p:spPr>
          <p:txBody>
            <a:bodyPr wrap="square">
              <a:spAutoFit/>
            </a:bodyPr>
            <a:lstStyle/>
            <a:p>
              <a:pPr algn="l">
                <a:lnSpc>
                  <a:spcPct val="90000"/>
                </a:lnSpc>
                <a:spcBef>
                  <a:spcPts val="1000"/>
                </a:spcBef>
                <a:buClrTx/>
                <a:buSzTx/>
                <a:buNone/>
              </a:pPr>
              <a:r>
                <a:rPr lang="zh-CN" altLang="en-US" sz="3600" b="1" dirty="0">
                  <a:solidFill>
                    <a:schemeClr val="bg1"/>
                  </a:solidFill>
                  <a:latin typeface="华文楷体" panose="02010600040101010101" pitchFamily="2" charset="-122"/>
                  <a:ea typeface="华文楷体" panose="02010600040101010101" pitchFamily="2" charset="-122"/>
                  <a:sym typeface="+mn-lt"/>
                </a:rPr>
                <a:t>厚德博学    沈毅致远</a:t>
              </a:r>
            </a:p>
          </p:txBody>
        </p:sp>
      </p:grpSp>
      <p:pic>
        <p:nvPicPr>
          <p:cNvPr id="10" name="图片 9">
            <a:extLst>
              <a:ext uri="{FF2B5EF4-FFF2-40B4-BE49-F238E27FC236}">
                <a16:creationId xmlns:a16="http://schemas.microsoft.com/office/drawing/2014/main" id="{0781F325-1773-0F83-1A9B-F6B0253F56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877" y="277092"/>
            <a:ext cx="1588514" cy="1588514"/>
          </a:xfrm>
          <a:prstGeom prst="flowChartConnector">
            <a:avLst/>
          </a:prstGeom>
        </p:spPr>
      </p:pic>
      <p:sp>
        <p:nvSpPr>
          <p:cNvPr id="11" name="文本框 10">
            <a:extLst>
              <a:ext uri="{FF2B5EF4-FFF2-40B4-BE49-F238E27FC236}">
                <a16:creationId xmlns:a16="http://schemas.microsoft.com/office/drawing/2014/main" id="{7261344C-25D9-1C90-C451-CAE0AC9F4701}"/>
              </a:ext>
            </a:extLst>
          </p:cNvPr>
          <p:cNvSpPr txBox="1"/>
          <p:nvPr/>
        </p:nvSpPr>
        <p:spPr>
          <a:xfrm>
            <a:off x="1645284" y="622667"/>
            <a:ext cx="9362440" cy="846386"/>
          </a:xfrm>
          <a:prstGeom prst="rect">
            <a:avLst/>
          </a:prstGeom>
          <a:noFill/>
        </p:spPr>
        <p:txBody>
          <a:bodyPr wrap="square" lIns="0" tIns="0" rIns="0" bIns="0">
            <a:spAutoFit/>
          </a:bodyPr>
          <a:lstStyle>
            <a:defPPr>
              <a:defRPr lang="zh-CN"/>
            </a:defPPr>
            <a:lvl1pPr>
              <a:defRPr sz="4000" b="0" i="0">
                <a:solidFill>
                  <a:srgbClr val="374151"/>
                </a:solidFill>
                <a:effectLst/>
                <a:latin typeface="Arial" panose="020B0604020202020204" pitchFamily="34" charset="0"/>
                <a:ea typeface="微软雅黑" panose="020B0503020204020204" pitchFamily="34" charset="-122"/>
              </a:defRPr>
            </a:lvl1pPr>
          </a:lstStyle>
          <a:p>
            <a:pPr algn="ctr">
              <a:lnSpc>
                <a:spcPct val="150000"/>
              </a:lnSpc>
            </a:pPr>
            <a:r>
              <a:rPr lang="zh-CN" altLang="en-US" kern="500" dirty="0">
                <a:solidFill>
                  <a:schemeClr val="bg1"/>
                </a:solidFill>
                <a:uFillTx/>
                <a:latin typeface="华文行楷" panose="02010800040101010101" charset="-122"/>
                <a:ea typeface="华文行楷" panose="02010800040101010101" charset="-122"/>
                <a:cs typeface="华文行楷" panose="02010800040101010101" charset="-122"/>
                <a:sym typeface="+mn-lt"/>
              </a:rPr>
              <a:t>海口市第一中学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918</TotalTime>
  <Words>2895</Words>
  <Application>Microsoft Office PowerPoint</Application>
  <PresentationFormat>宽屏</PresentationFormat>
  <Paragraphs>319</Paragraphs>
  <Slides>16</Slides>
  <Notes>16</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27" baseType="lpstr">
      <vt:lpstr>等线</vt:lpstr>
      <vt:lpstr>黑体</vt:lpstr>
      <vt:lpstr>华文楷体</vt:lpstr>
      <vt:lpstr>华文行楷</vt:lpstr>
      <vt:lpstr>宋体</vt:lpstr>
      <vt:lpstr>微软雅黑</vt:lpstr>
      <vt:lpstr>Arial</vt:lpstr>
      <vt:lpstr>Calibri</vt:lpstr>
      <vt:lpstr>Times New Roman</vt:lpstr>
      <vt:lpstr>Office 主题</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*6.3 三元一次方程组及其解法（第二课时）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冰冰 黄</cp:lastModifiedBy>
  <cp:revision>425</cp:revision>
  <dcterms:created xsi:type="dcterms:W3CDTF">2020-02-05T11:17:00Z</dcterms:created>
  <dcterms:modified xsi:type="dcterms:W3CDTF">2025-08-27T05:43:47Z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01DDDA04B21A48E28B40CB443E612F8E_13</vt:lpwstr>
  </property>
  <property fmtid="{D5CDD505-2E9C-101B-9397-08002B2CF9AE}" pid="3" name="KSOProductBuildVer">
    <vt:lpwstr>2052-12.1.0.19302</vt:lpwstr>
  </property>
</Properties>
</file>