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340" r:id="rId2"/>
    <p:sldId id="311" r:id="rId3"/>
    <p:sldId id="848" r:id="rId4"/>
    <p:sldId id="849" r:id="rId5"/>
    <p:sldId id="269" r:id="rId6"/>
    <p:sldId id="506" r:id="rId7"/>
    <p:sldId id="271" r:id="rId8"/>
    <p:sldId id="508" r:id="rId9"/>
    <p:sldId id="297" r:id="rId10"/>
    <p:sldId id="852" r:id="rId11"/>
    <p:sldId id="851" r:id="rId12"/>
    <p:sldId id="509" r:id="rId13"/>
    <p:sldId id="339" r:id="rId14"/>
    <p:sldId id="853" r:id="rId15"/>
    <p:sldId id="283" r:id="rId16"/>
    <p:sldId id="513" r:id="rId17"/>
    <p:sldId id="847" r:id="rId18"/>
    <p:sldId id="850" r:id="rId19"/>
  </p:sldIdLst>
  <p:sldSz cx="12190413" cy="6859588"/>
  <p:notesSz cx="6858000" cy="9144000"/>
  <p:custDataLst>
    <p:tags r:id="rId21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" userDrawn="1">
          <p15:clr>
            <a:srgbClr val="A4A3A4"/>
          </p15:clr>
        </p15:guide>
        <p15:guide id="2" pos="4157" userDrawn="1">
          <p15:clr>
            <a:srgbClr val="A4A3A4"/>
          </p15:clr>
        </p15:guide>
        <p15:guide id="3" orient="horz" pos="1625" userDrawn="1">
          <p15:clr>
            <a:srgbClr val="A4A3A4"/>
          </p15:clr>
        </p15:guide>
        <p15:guide id="4" pos="2894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pos="5533" userDrawn="1">
          <p15:clr>
            <a:srgbClr val="A4A3A4"/>
          </p15:clr>
        </p15:guide>
        <p15:guide id="7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aoxuan Zeng" initials="x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20D2"/>
    <a:srgbClr val="242424"/>
    <a:srgbClr val="F70103"/>
    <a:srgbClr val="FC4F21"/>
    <a:srgbClr val="A50021"/>
    <a:srgbClr val="FFFF99"/>
    <a:srgbClr val="F0F0F0"/>
    <a:srgbClr val="FFFFFF"/>
    <a:srgbClr val="F0DF00"/>
    <a:srgbClr val="C30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4" autoAdjust="0"/>
    <p:restoredTop sz="99448" autoAdjust="0"/>
  </p:normalViewPr>
  <p:slideViewPr>
    <p:cSldViewPr snapToGrid="0" showGuides="1">
      <p:cViewPr varScale="1">
        <p:scale>
          <a:sx n="64" d="100"/>
          <a:sy n="64" d="100"/>
        </p:scale>
        <p:origin x="576" y="52"/>
      </p:cViewPr>
      <p:guideLst>
        <p:guide orient="horz" pos="174"/>
        <p:guide pos="4157"/>
        <p:guide orient="horz" pos="1625"/>
        <p:guide pos="2894"/>
        <p:guide orient="horz" pos="232"/>
        <p:guide pos="5533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058"/>
    </p:cViewPr>
  </p:sorterViewPr>
  <p:notesViewPr>
    <p:cSldViewPr snapToGrid="0" showGuides="1">
      <p:cViewPr varScale="1">
        <p:scale>
          <a:sx n="83" d="100"/>
          <a:sy n="83" d="100"/>
        </p:scale>
        <p:origin x="-3828" y="-102"/>
      </p:cViewPr>
      <p:guideLst>
        <p:guide orient="horz" pos="2880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8861F-529F-4270-8DE9-84777EBAD0A1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18F09-5854-43D5-BC8D-088631B89F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1987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lIns="91440" tIns="45720" rIns="91440" bIns="45720" anchor="t" anchorCtr="0"/>
          <a:lstStyle/>
          <a:p>
            <a: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CN" altLang="en-US" sz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  <a:t>2025/11/25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B11DD-9873-4CCB-A247-60C51373FBE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  <a:t>2025/11/25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58E8C-D9F0-4C55-BCCD-2DC7F3C2E47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  <a:t>2025/11/25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AE8C9-B453-4C1B-AB73-3000ACF144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  <a:t>2025/11/25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9520C-A7CF-4D38-806B-05B878DBC5C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069" y="6357527"/>
            <a:ext cx="2742771" cy="365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7969" y="6357527"/>
            <a:ext cx="4114157" cy="365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09255" y="6357527"/>
            <a:ext cx="2742771" cy="36519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6EDD3CF-E9FB-40F6-AE91-1B43864EC416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02115" y="6246671"/>
            <a:ext cx="3051836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zh-CN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058" y="6246671"/>
            <a:ext cx="3860297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14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6463" y="6246671"/>
            <a:ext cx="3051836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AFD9305D-DEA2-4C1C-B253-E2EBAE43CEA8}" type="slidenum">
              <a:rPr lang="en-US" altLang="zh-CN" sz="1400"/>
              <a:t>‹#›</a:t>
            </a:fld>
            <a:endParaRPr lang="en-US" altLang="zh-CN" sz="140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02115" y="6246671"/>
            <a:ext cx="3051836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altLang="zh-CN" sz="140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058" y="6246671"/>
            <a:ext cx="3860297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en-US" altLang="zh-CN" sz="14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6463" y="6246671"/>
            <a:ext cx="3051836" cy="476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43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6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8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235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fld id="{AFD9305D-DEA2-4C1C-B253-E2EBAE43CEA8}" type="slidenum">
              <a:rPr lang="en-US" altLang="zh-CN" sz="1400"/>
              <a:t>‹#›</a:t>
            </a:fld>
            <a:endParaRPr lang="en-US" altLang="zh-CN" sz="140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70364-8C18-4747-B562-0D9376530B6F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9249D-033E-4043-BE27-F92B2E216FD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 w="317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2400"/>
          </a:p>
        </p:txBody>
      </p:sp>
      <p:pic>
        <p:nvPicPr>
          <p:cNvPr id="8" name="Picture 4" descr="F:\0PPT素材\背景及图片\白麻子.jpg"/>
          <p:cNvPicPr>
            <a:picLocks noChangeAspect="1" noChangeArrowheads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78"/>
          <a:stretch>
            <a:fillRect/>
          </a:stretch>
        </p:blipFill>
        <p:spPr bwMode="auto">
          <a:xfrm>
            <a:off x="2" y="2"/>
            <a:ext cx="12190412" cy="6859587"/>
          </a:xfrm>
          <a:prstGeom prst="rect">
            <a:avLst/>
          </a:prstGeom>
          <a:noFill/>
          <a:ln>
            <a:solidFill>
              <a:srgbClr val="1F497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 userDrawn="1"/>
        </p:nvCxnSpPr>
        <p:spPr bwMode="auto">
          <a:xfrm flipV="1">
            <a:off x="8111168" y="6485459"/>
            <a:ext cx="4079245" cy="15161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 bwMode="auto">
          <a:xfrm flipH="1">
            <a:off x="-3173" y="6485459"/>
            <a:ext cx="4082419" cy="98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164643" y="6310781"/>
            <a:ext cx="3911644" cy="384719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19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吉林省第二实验（高新 远洋）学校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160"/>
          <a:stretch>
            <a:fillRect/>
          </a:stretch>
        </p:blipFill>
        <p:spPr>
          <a:xfrm flipH="1" flipV="1">
            <a:off x="10366539" y="3955365"/>
            <a:ext cx="1822071" cy="2900573"/>
          </a:xfrm>
          <a:prstGeom prst="rect">
            <a:avLst/>
          </a:prstGeom>
        </p:spPr>
      </p:pic>
      <p:sp>
        <p:nvSpPr>
          <p:cNvPr id="28" name="圆角矩形 24"/>
          <p:cNvSpPr/>
          <p:nvPr/>
        </p:nvSpPr>
        <p:spPr>
          <a:xfrm rot="10800000">
            <a:off x="912553" y="1581149"/>
            <a:ext cx="10640780" cy="2276475"/>
          </a:xfrm>
          <a:prstGeom prst="roundRect">
            <a:avLst>
              <a:gd name="adj" fmla="val 11079"/>
            </a:avLst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rgbClr val="CBCBCB"/>
              </a:gs>
            </a:gsLst>
            <a:lin ang="18900000" scaled="0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0"/>
            </a:gradFill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27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 rot="2700000">
            <a:off x="739057" y="3080718"/>
            <a:ext cx="346996" cy="346871"/>
          </a:xfrm>
          <a:prstGeom prst="roundRect">
            <a:avLst/>
          </a:prstGeom>
          <a:gradFill rotWithShape="1">
            <a:gsLst>
              <a:gs pos="0">
                <a:srgbClr val="F17445">
                  <a:shade val="51000"/>
                  <a:satMod val="130000"/>
                </a:srgbClr>
              </a:gs>
              <a:gs pos="80000">
                <a:srgbClr val="F17445">
                  <a:shade val="93000"/>
                  <a:satMod val="130000"/>
                </a:srgbClr>
              </a:gs>
              <a:gs pos="100000">
                <a:srgbClr val="F17445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1744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 rot="2700000">
            <a:off x="11434353" y="2491362"/>
            <a:ext cx="237955" cy="237869"/>
          </a:xfrm>
          <a:prstGeom prst="roundRect">
            <a:avLst/>
          </a:prstGeom>
          <a:gradFill rotWithShape="1">
            <a:gsLst>
              <a:gs pos="0">
                <a:srgbClr val="009288">
                  <a:shade val="51000"/>
                  <a:satMod val="130000"/>
                </a:srgbClr>
              </a:gs>
              <a:gs pos="80000">
                <a:srgbClr val="009288">
                  <a:shade val="93000"/>
                  <a:satMod val="130000"/>
                </a:srgbClr>
              </a:gs>
              <a:gs pos="100000">
                <a:srgbClr val="009288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00928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 rot="2700000">
            <a:off x="779259" y="2111274"/>
            <a:ext cx="266584" cy="266488"/>
          </a:xfrm>
          <a:prstGeom prst="roundRect">
            <a:avLst/>
          </a:prstGeom>
          <a:gradFill>
            <a:gsLst>
              <a:gs pos="100000">
                <a:sysClr val="window" lastClr="FFFFFF">
                  <a:lumMod val="97000"/>
                </a:sysClr>
              </a:gs>
              <a:gs pos="0">
                <a:sysClr val="window" lastClr="FFFFFF">
                  <a:lumMod val="80000"/>
                </a:sysClr>
              </a:gs>
            </a:gsLst>
            <a:lin ang="2700000" scaled="1"/>
          </a:gradFill>
          <a:ln w="19050" cap="flat" cmpd="sng" algn="ctr"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18180" y="2167890"/>
            <a:ext cx="6283325" cy="1043940"/>
          </a:xfrm>
          <a:prstGeom prst="rect">
            <a:avLst/>
          </a:prstGeom>
          <a:noFill/>
          <a:effectLst>
            <a:outerShdw blurRad="50800" dist="50800" dir="2700000" algn="ctr" rotWithShape="0">
              <a:schemeClr val="tx1"/>
            </a:outerShdw>
          </a:effectLst>
        </p:spPr>
        <p:txBody>
          <a:bodyPr wrap="square" lIns="121917" tIns="60958" rIns="121917" bIns="6095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6000" b="1" dirty="0">
                <a:ln w="11430"/>
                <a:solidFill>
                  <a:srgbClr val="FF0000"/>
                </a:solidFill>
                <a:effectLst>
                  <a:outerShdw blurRad="254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7.1 </a:t>
            </a:r>
            <a:r>
              <a:rPr lang="zh-CN" altLang="en-US" sz="6000" b="1" dirty="0">
                <a:ln w="11430"/>
                <a:solidFill>
                  <a:srgbClr val="FF0000"/>
                </a:solidFill>
                <a:effectLst>
                  <a:outerShdw blurRad="254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认识不等式</a:t>
            </a:r>
            <a:endParaRPr lang="en-US" altLang="zh-CN" sz="6000" b="1" dirty="0">
              <a:ln w="11430"/>
              <a:solidFill>
                <a:srgbClr val="FF0000"/>
              </a:solidFill>
              <a:effectLst>
                <a:outerShdw blurRad="254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4"/>
          <p:cNvSpPr/>
          <p:nvPr/>
        </p:nvSpPr>
        <p:spPr>
          <a:xfrm>
            <a:off x="2654188" y="4243359"/>
            <a:ext cx="7229444" cy="727114"/>
          </a:xfrm>
          <a:prstGeom prst="roundRect">
            <a:avLst>
              <a:gd name="adj" fmla="val 26666"/>
            </a:avLst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rgbClr val="CBCBCB"/>
              </a:gs>
            </a:gsLst>
            <a:lin ang="18900000" scaled="0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0"/>
            </a:gradFill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lnSpc>
                <a:spcPct val="120000"/>
              </a:lnSpc>
            </a:pPr>
            <a:endParaRPr lang="zh-CN" altLang="en-US" sz="27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50000"/>
              </a:lnSpc>
            </a:pPr>
            <a:r>
              <a:rPr lang="zh-CN" altLang="en-US" sz="27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华师版七年级下册</a:t>
            </a:r>
          </a:p>
          <a:p>
            <a:pPr algn="ctr"/>
            <a:endParaRPr lang="zh-CN" altLang="en-US" sz="27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 rot="2700000">
            <a:off x="2442621" y="4395426"/>
            <a:ext cx="423133" cy="422980"/>
          </a:xfrm>
          <a:prstGeom prst="roundRect">
            <a:avLst/>
          </a:prstGeom>
          <a:gradFill rotWithShape="1">
            <a:gsLst>
              <a:gs pos="0">
                <a:srgbClr val="E94744">
                  <a:shade val="51000"/>
                  <a:satMod val="130000"/>
                </a:srgbClr>
              </a:gs>
              <a:gs pos="80000">
                <a:srgbClr val="E94744">
                  <a:shade val="93000"/>
                  <a:satMod val="130000"/>
                </a:srgbClr>
              </a:gs>
              <a:gs pos="100000">
                <a:srgbClr val="E94744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E9474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pic>
        <p:nvPicPr>
          <p:cNvPr id="10" name="Picture 2" descr="F:\school\学校制作素材\校标文字\彩色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4" y="233303"/>
            <a:ext cx="1126889" cy="112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6147"/>
          <p:cNvSpPr/>
          <p:nvPr/>
        </p:nvSpPr>
        <p:spPr>
          <a:xfrm>
            <a:off x="2116010" y="1422842"/>
            <a:ext cx="8542727" cy="16561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just">
              <a:lnSpc>
                <a:spcPct val="120000"/>
              </a:lnSpc>
            </a:pPr>
            <a:r>
              <a:rPr lang="en-US" altLang="zh-CN" sz="4000" dirty="0">
                <a:solidFill>
                  <a:schemeClr val="tx2"/>
                </a:solidFill>
                <a:ea typeface="隶书" panose="020105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ea typeface="隶书" panose="02010509060101010101" pitchFamily="49" charset="-122"/>
              </a:rPr>
              <a:t>数一数，教室里的男同学和女同学各有多少人？人数相等吗？</a:t>
            </a:r>
            <a:endParaRPr lang="en-US" altLang="zh-CN" sz="3200" b="1" i="1" dirty="0">
              <a:solidFill>
                <a:srgbClr val="000000"/>
              </a:solidFill>
              <a:ea typeface="隶书" panose="02010509060101010101" pitchFamily="49" charset="-122"/>
            </a:endParaRPr>
          </a:p>
        </p:txBody>
      </p:sp>
      <p:sp>
        <p:nvSpPr>
          <p:cNvPr id="4102" name="文本框 6150"/>
          <p:cNvSpPr/>
          <p:nvPr/>
        </p:nvSpPr>
        <p:spPr>
          <a:xfrm>
            <a:off x="2116010" y="3661940"/>
            <a:ext cx="8763082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对于相等的关系，我们是用什么式子来表示的？</a:t>
            </a:r>
            <a:endParaRPr lang="en-US" altLang="zh-CN" sz="3200" b="1" dirty="0">
              <a:solidFill>
                <a:srgbClr val="0000FF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情境导入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6147"/>
          <p:cNvSpPr/>
          <p:nvPr/>
        </p:nvSpPr>
        <p:spPr>
          <a:xfrm>
            <a:off x="2116010" y="1422842"/>
            <a:ext cx="8542727" cy="16561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just">
              <a:lnSpc>
                <a:spcPct val="120000"/>
              </a:lnSpc>
            </a:pPr>
            <a:r>
              <a:rPr lang="en-US" altLang="zh-CN" sz="4000" dirty="0">
                <a:solidFill>
                  <a:schemeClr val="tx2"/>
                </a:solidFill>
                <a:ea typeface="隶书" panose="020105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ea typeface="隶书" panose="02010509060101010101" pitchFamily="49" charset="-122"/>
              </a:rPr>
              <a:t>生活中有哪些不相等的关系呢？你能举出例子吗？</a:t>
            </a:r>
            <a:endParaRPr lang="en-US" altLang="zh-CN" sz="3200" b="1" i="1" dirty="0">
              <a:solidFill>
                <a:srgbClr val="000000"/>
              </a:solidFill>
              <a:ea typeface="隶书" panose="02010509060101010101" pitchFamily="49" charset="-122"/>
            </a:endParaRPr>
          </a:p>
        </p:txBody>
      </p:sp>
      <p:pic>
        <p:nvPicPr>
          <p:cNvPr id="410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4121260" y="10289382"/>
            <a:ext cx="342979" cy="254059"/>
          </a:xfrm>
          <a:prstGeom prst="cube">
            <a:avLst/>
          </a:prstGeom>
        </p:spPr>
      </p:pic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情境导入</a:t>
            </a:r>
          </a:p>
        </p:txBody>
      </p:sp>
      <p:pic>
        <p:nvPicPr>
          <p:cNvPr id="3" name="图片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261" t="29788" r="6738" b="5414"/>
          <a:stretch>
            <a:fillRect/>
          </a:stretch>
        </p:blipFill>
        <p:spPr>
          <a:xfrm>
            <a:off x="2529148" y="3078989"/>
            <a:ext cx="7716449" cy="33886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6147"/>
          <p:cNvSpPr/>
          <p:nvPr/>
        </p:nvSpPr>
        <p:spPr>
          <a:xfrm>
            <a:off x="1200670" y="4585760"/>
            <a:ext cx="9780618" cy="16561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just">
              <a:lnSpc>
                <a:spcPct val="120000"/>
              </a:lnSpc>
            </a:pPr>
            <a:r>
              <a:rPr lang="zh-CN" altLang="en-US" sz="3200" dirty="0">
                <a:solidFill>
                  <a:srgbClr val="242424"/>
                </a:solidFill>
                <a:ea typeface="隶书" panose="02010509060101010101" pitchFamily="49" charset="-122"/>
              </a:rPr>
              <a:t>        在古代，我们的祖先就懂得了翘翘板的工作原理</a:t>
            </a:r>
            <a:r>
              <a:rPr lang="en-US" altLang="zh-CN" sz="3200" dirty="0">
                <a:solidFill>
                  <a:srgbClr val="242424"/>
                </a:solidFill>
                <a:ea typeface="隶书" panose="02010509060101010101" pitchFamily="49" charset="-122"/>
              </a:rPr>
              <a:t>.</a:t>
            </a:r>
          </a:p>
          <a:p>
            <a:pPr lvl="0" algn="just">
              <a:lnSpc>
                <a:spcPct val="120000"/>
              </a:lnSpc>
            </a:pPr>
            <a:r>
              <a:rPr lang="zh-CN" altLang="en-US" sz="3200" dirty="0">
                <a:solidFill>
                  <a:srgbClr val="242424"/>
                </a:solidFill>
                <a:ea typeface="隶书" panose="02010509060101010101" pitchFamily="49" charset="-122"/>
              </a:rPr>
              <a:t>根据这一原理设计出了一些简单机械，并把它们用到了生活实践当中．</a:t>
            </a:r>
          </a:p>
        </p:txBody>
      </p:sp>
      <p:pic>
        <p:nvPicPr>
          <p:cNvPr id="410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4121260" y="10289382"/>
            <a:ext cx="342979" cy="254059"/>
          </a:xfrm>
          <a:prstGeom prst="cube">
            <a:avLst/>
          </a:prstGeom>
        </p:spPr>
      </p:pic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情境导入</a:t>
            </a:r>
          </a:p>
        </p:txBody>
      </p:sp>
      <p:pic>
        <p:nvPicPr>
          <p:cNvPr id="4" name="图片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225" t="21832" r="25005" b="8387"/>
          <a:stretch>
            <a:fillRect/>
          </a:stretch>
        </p:blipFill>
        <p:spPr>
          <a:xfrm>
            <a:off x="912811" y="1318711"/>
            <a:ext cx="4497390" cy="2857831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6090979" y="1471678"/>
            <a:ext cx="2677464" cy="29911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/>
          <a:srcRect l="53323" r="-383"/>
          <a:stretch>
            <a:fillRect/>
          </a:stretch>
        </p:blipFill>
        <p:spPr>
          <a:xfrm>
            <a:off x="8580111" y="1471678"/>
            <a:ext cx="2519965" cy="299112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/>
          <p:nvPr>
            <p:custDataLst>
              <p:tags r:id="rId1"/>
            </p:custDataLst>
          </p:nvPr>
        </p:nvSpPr>
        <p:spPr>
          <a:xfrm>
            <a:off x="1156652" y="1269704"/>
            <a:ext cx="9877107" cy="2608984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世纪公园的票价是每人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元；一次购票满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张，每张票可少收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元．某班有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名少先队员去世纪公园进行活动．当领队王小华准备好了零钱到售票处买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张票时，爱动脑筋的李敏同学喊住了王小华，提议买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张票．但有的同学不明白，明明我们只有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个人，买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张票，岂不是“浪费”吗？</a:t>
            </a:r>
          </a:p>
        </p:txBody>
      </p:sp>
      <p:sp>
        <p:nvSpPr>
          <p:cNvPr id="8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探索新知</a:t>
            </a:r>
          </a:p>
        </p:txBody>
      </p:sp>
      <p:pic>
        <p:nvPicPr>
          <p:cNvPr id="3" name="图片"/>
          <p:cNvPicPr>
            <a:picLocks noChangeAspect="1"/>
          </p:cNvPicPr>
          <p:nvPr/>
        </p:nvPicPr>
        <p:blipFill rotWithShape="1">
          <a:blip r:embed="rId3"/>
          <a:srcRect l="56565" t="20279" r="4322" b="22891"/>
          <a:stretch>
            <a:fillRect/>
          </a:stretch>
        </p:blipFill>
        <p:spPr>
          <a:xfrm>
            <a:off x="8562975" y="3825200"/>
            <a:ext cx="3248025" cy="265463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204370" y="4047999"/>
            <a:ext cx="6239668" cy="1511300"/>
            <a:chOff x="204" y="3158"/>
            <a:chExt cx="5035" cy="952"/>
          </a:xfrm>
        </p:grpSpPr>
        <p:sp>
          <p:nvSpPr>
            <p:cNvPr id="11" name="思想气泡: 云 10"/>
            <p:cNvSpPr/>
            <p:nvPr/>
          </p:nvSpPr>
          <p:spPr>
            <a:xfrm>
              <a:off x="204" y="3158"/>
              <a:ext cx="5035" cy="952"/>
            </a:xfrm>
            <a:prstGeom prst="cloudCallout">
              <a:avLst>
                <a:gd name="adj1" fmla="val -51275"/>
                <a:gd name="adj2" fmla="val 55672"/>
              </a:avLst>
            </a:prstGeom>
            <a:solidFill>
              <a:srgbClr val="E1F4FF"/>
            </a:solidFill>
            <a:ln>
              <a:solidFill>
                <a:srgbClr val="000000"/>
              </a:solidFill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n-US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75" y="3333"/>
              <a:ext cx="3901" cy="601"/>
            </a:xfrm>
            <a:prstGeom prst="rect">
              <a:avLst/>
            </a:prstGeom>
            <a:noFill/>
            <a:ln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1" lang="en-US" altLang="en-US" sz="2400" b="0" i="0" u="none" baseline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rgbClr val="0820D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那么，究竟李敏的提议对不对？是不是真的“浪费”呢？</a:t>
              </a:r>
              <a:endPara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3" name="图片 2" descr="E-1089267-F932B3A3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816" y="4314279"/>
            <a:ext cx="2173791" cy="217379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探索新知</a:t>
            </a:r>
          </a:p>
        </p:txBody>
      </p:sp>
      <p:sp>
        <p:nvSpPr>
          <p:cNvPr id="10" name="文本框 38916"/>
          <p:cNvSpPr txBox="1"/>
          <p:nvPr/>
        </p:nvSpPr>
        <p:spPr>
          <a:xfrm>
            <a:off x="2347882" y="2040079"/>
            <a:ext cx="33533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买</a:t>
            </a: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27 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张票，要付款</a:t>
            </a:r>
          </a:p>
        </p:txBody>
      </p:sp>
      <p:sp>
        <p:nvSpPr>
          <p:cNvPr id="11" name="文本框 38917"/>
          <p:cNvSpPr txBox="1"/>
          <p:nvPr/>
        </p:nvSpPr>
        <p:spPr>
          <a:xfrm>
            <a:off x="2347882" y="2471161"/>
            <a:ext cx="3205480" cy="47815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44546A"/>
              </a:buClr>
              <a:buSzPct val="90000"/>
              <a:buFont typeface="Symbol" panose="05050102010706020507" pitchFamily="2" charset="2"/>
              <a:buNone/>
            </a:pP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买</a:t>
            </a: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30 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张票，要付款</a:t>
            </a:r>
          </a:p>
        </p:txBody>
      </p:sp>
      <p:sp>
        <p:nvSpPr>
          <p:cNvPr id="12" name="文本框 38918"/>
          <p:cNvSpPr txBox="1"/>
          <p:nvPr/>
        </p:nvSpPr>
        <p:spPr>
          <a:xfrm>
            <a:off x="4004951" y="3264536"/>
            <a:ext cx="3456940" cy="47815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44546A"/>
              </a:buClr>
              <a:buSzPct val="90000"/>
              <a:buFont typeface="Symbol" panose="05050102010706020507" pitchFamily="2" charset="2"/>
              <a:buNone/>
            </a:pP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显然		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120 &lt; 135</a:t>
            </a:r>
            <a:endParaRPr lang="en-US" altLang="zh-CN" sz="28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38919"/>
          <p:cNvSpPr txBox="1"/>
          <p:nvPr/>
        </p:nvSpPr>
        <p:spPr>
          <a:xfrm>
            <a:off x="2262142" y="1412511"/>
            <a:ext cx="4464434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 我们不妨一起来算一算：</a:t>
            </a:r>
            <a:endParaRPr lang="en-US" altLang="zh-CN" sz="28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Arial" panose="020B0604020202020204"/>
            </a:endParaRPr>
          </a:p>
        </p:txBody>
      </p:sp>
      <p:sp>
        <p:nvSpPr>
          <p:cNvPr id="14" name="文本框 38920"/>
          <p:cNvSpPr txBox="1"/>
          <p:nvPr/>
        </p:nvSpPr>
        <p:spPr>
          <a:xfrm>
            <a:off x="5733421" y="2027211"/>
            <a:ext cx="3027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5×27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135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5" name="文本框 38921"/>
          <p:cNvSpPr txBox="1"/>
          <p:nvPr/>
        </p:nvSpPr>
        <p:spPr>
          <a:xfrm>
            <a:off x="5733726" y="2445514"/>
            <a:ext cx="3027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4×30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120</a:t>
            </a:r>
            <a:r>
              <a:rPr lang="zh-CN" altLang="en-US" sz="28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6" name="文本框 38923"/>
          <p:cNvSpPr txBox="1"/>
          <p:nvPr/>
        </p:nvSpPr>
        <p:spPr>
          <a:xfrm>
            <a:off x="1637634" y="3892104"/>
            <a:ext cx="9107805" cy="122777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40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这就是说，买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30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张票比买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27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张票付款要少，表面上看是“浪费”了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3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张票，实际上反而节省了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标题 39937"/>
          <p:cNvSpPr>
            <a:spLocks noGrp="1"/>
          </p:cNvSpPr>
          <p:nvPr/>
        </p:nvSpPr>
        <p:spPr>
          <a:xfrm>
            <a:off x="1910205" y="1408430"/>
            <a:ext cx="8789035" cy="23844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indent="0" algn="just">
              <a:lnSpc>
                <a:spcPct val="150000"/>
              </a:lnSpc>
            </a:pPr>
            <a:r>
              <a:rPr lang="zh-CN" altLang="en-US" sz="2800" dirty="0">
                <a:solidFill>
                  <a:srgbClr val="72BFC5"/>
                </a:solidFill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想一想</a:t>
            </a:r>
            <a:r>
              <a:rPr lang="en-US" altLang="zh-CN" sz="2800" dirty="0">
                <a:solidFill>
                  <a:srgbClr val="72BFC5"/>
                </a:solidFill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如果去世纪公园的人数较少（例如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个人），显然不值得去买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30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张票，还是按实际人数买票为好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.</a:t>
            </a:r>
            <a:b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现在的问题是，少于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30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人时，至少有多少人去公园，买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30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张票反而合算呢？</a:t>
            </a:r>
          </a:p>
        </p:txBody>
      </p:sp>
      <p:sp>
        <p:nvSpPr>
          <p:cNvPr id="5" name="文本框 40961"/>
          <p:cNvSpPr txBox="1"/>
          <p:nvPr/>
        </p:nvSpPr>
        <p:spPr>
          <a:xfrm>
            <a:off x="1910205" y="3792855"/>
            <a:ext cx="8966835" cy="260019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分析：设有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人要去世纪公园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如果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&lt;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30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，那么按实际人数要买票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张，要付款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元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；买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30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张票，要付款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×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30 =120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（元）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. 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如果买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30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张票合算，那么应有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120 &lt; 5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探索新知</a:t>
            </a:r>
          </a:p>
        </p:txBody>
      </p:sp>
      <p:sp>
        <p:nvSpPr>
          <p:cNvPr id="27666" name="矩形 27665"/>
          <p:cNvSpPr/>
          <p:nvPr/>
        </p:nvSpPr>
        <p:spPr>
          <a:xfrm>
            <a:off x="8256587" y="2397125"/>
            <a:ext cx="184731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27672" name="内容占位符 95328"/>
          <p:cNvGraphicFramePr/>
          <p:nvPr/>
        </p:nvGraphicFramePr>
        <p:xfrm>
          <a:off x="2495549" y="1201737"/>
          <a:ext cx="7199313" cy="4109788"/>
        </p:xfrm>
        <a:graphic>
          <a:graphicData uri="http://schemas.openxmlformats.org/drawingml/2006/table">
            <a:tbl>
              <a:tblPr/>
              <a:tblGrid>
                <a:gridCol w="93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362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0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比较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120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与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0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的大小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120&lt;5</a:t>
                      </a:r>
                      <a:r>
                        <a:rPr lang="en-US" altLang="zh-CN" sz="20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成立吗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?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28575" cap="sq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latin typeface="Times New Roman" panose="02020603050405020304" pitchFamily="18" charset="0"/>
                        </a:rPr>
                        <a:t>120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000" b="1" i="1" dirty="0"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 dirty="0">
                          <a:latin typeface="Times New Roman" panose="02020603050405020304" pitchFamily="18" charset="0"/>
                        </a:rPr>
                        <a:t>  不成立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1" i="0" u="non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rPr>
                        <a:t>24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88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latin typeface="Times New Roman" panose="02020603050405020304" pitchFamily="18" charset="0"/>
                        </a:rPr>
                        <a:t>135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latin typeface="Times New Roman" panose="02020603050405020304" pitchFamily="18" charset="0"/>
                        </a:rPr>
                        <a:t>120&lt;5</a:t>
                      </a:r>
                      <a:r>
                        <a:rPr lang="en-US" altLang="zh-CN" sz="2000" b="1" i="1"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>
                          <a:latin typeface="Times New Roman" panose="02020603050405020304" pitchFamily="18" charset="0"/>
                        </a:rPr>
                        <a:t>成  立</a:t>
                      </a: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100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662"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0000" marR="90000" marT="46800" marB="46800" anchor="ctr">
                    <a:lnL w="28575" cap="sq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28575" cap="sq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28575" cap="sq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28575" cap="sq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Char char="§"/>
                        <a:defRPr kumimoji="0" lang="en-US" altLang="en-US" sz="2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buChar char="Ø"/>
                        <a:defRPr kumimoji="0" lang="en-US" altLang="en-US" sz="24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buChar char="¡"/>
                        <a:defRPr kumimoji="0" lang="en-US" altLang="en-US" sz="20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buChar char="Ø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 2" panose="05020102010507070707" pitchFamily="18" charset="2"/>
                        <a:buChar char="¡"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000" b="1" dirty="0">
                        <a:solidFill>
                          <a:srgbClr val="FF00FF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0000" marR="90000" marT="46800" marB="46800" anchor="ctr">
                    <a:lnL w="12700">
                      <a:solidFill>
                        <a:schemeClr val="tx1"/>
                      </a:solidFill>
                      <a:miter lim="800000"/>
                    </a:lnL>
                    <a:lnR w="28575" cap="sq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28575" cap="sq">
                      <a:solidFill>
                        <a:schemeClr val="tx1"/>
                      </a:solidFill>
                      <a:miter lim="800000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673" name="矩形 27672"/>
          <p:cNvSpPr/>
          <p:nvPr/>
        </p:nvSpPr>
        <p:spPr>
          <a:xfrm>
            <a:off x="1722436" y="5325753"/>
            <a:ext cx="9398001" cy="100098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30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由上表可见，当</a:t>
            </a:r>
            <a:r>
              <a:rPr lang="en-US" altLang="zh-CN" b="1" i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b="1" u="sng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                                          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时，不等式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120&lt;5</a:t>
            </a:r>
            <a:r>
              <a:rPr lang="en-US" altLang="zh-CN" b="1" i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成立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也就是说，少于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人时，至少要有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____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人进公园，买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张票反而合算</a:t>
            </a:r>
            <a:r>
              <a:rPr lang="en-US" altLang="zh-CN" b="1" dirty="0">
                <a:solidFill>
                  <a:srgbClr val="0000CC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solidFill>
                <a:srgbClr val="0000CC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674" name="矩形 27673"/>
          <p:cNvSpPr/>
          <p:nvPr/>
        </p:nvSpPr>
        <p:spPr>
          <a:xfrm>
            <a:off x="3648074" y="1947863"/>
            <a:ext cx="1582738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</a:rPr>
              <a:t>110</a:t>
            </a:r>
          </a:p>
        </p:txBody>
      </p:sp>
      <p:sp>
        <p:nvSpPr>
          <p:cNvPr id="27675" name="矩形 27674"/>
          <p:cNvSpPr/>
          <p:nvPr/>
        </p:nvSpPr>
        <p:spPr>
          <a:xfrm>
            <a:off x="5522912" y="1951038"/>
            <a:ext cx="215741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</a:rPr>
              <a:t>120</a:t>
            </a:r>
            <a:r>
              <a:rPr lang="zh-CN" altLang="en-US" sz="2000" b="1">
                <a:solidFill>
                  <a:srgbClr val="0000CC"/>
                </a:solidFill>
              </a:rPr>
              <a:t>＞</a:t>
            </a:r>
            <a:r>
              <a:rPr lang="en-US" altLang="zh-CN" sz="2000" b="1">
                <a:solidFill>
                  <a:srgbClr val="0000CC"/>
                </a:solidFill>
              </a:rPr>
              <a:t>5</a:t>
            </a:r>
            <a:r>
              <a:rPr lang="en-US" altLang="zh-CN" sz="2000" b="1" i="1">
                <a:solidFill>
                  <a:srgbClr val="0000CC"/>
                </a:solidFill>
              </a:rPr>
              <a:t>x</a:t>
            </a:r>
          </a:p>
        </p:txBody>
      </p:sp>
      <p:sp>
        <p:nvSpPr>
          <p:cNvPr id="27676" name="矩形 27675"/>
          <p:cNvSpPr/>
          <p:nvPr/>
        </p:nvSpPr>
        <p:spPr>
          <a:xfrm>
            <a:off x="8256587" y="1968500"/>
            <a:ext cx="122396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endParaRPr lang="zh-CN" altLang="en-US" sz="2000" b="1"/>
          </a:p>
        </p:txBody>
      </p:sp>
      <p:sp>
        <p:nvSpPr>
          <p:cNvPr id="27677" name="矩形 27676"/>
          <p:cNvSpPr/>
          <p:nvPr/>
        </p:nvSpPr>
        <p:spPr>
          <a:xfrm>
            <a:off x="8256587" y="1954213"/>
            <a:ext cx="165576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>
                <a:solidFill>
                  <a:srgbClr val="0000CC"/>
                </a:solidFill>
              </a:rPr>
              <a:t>不成立</a:t>
            </a:r>
          </a:p>
        </p:txBody>
      </p:sp>
      <p:sp>
        <p:nvSpPr>
          <p:cNvPr id="27678" name="矩形 27677"/>
          <p:cNvSpPr/>
          <p:nvPr/>
        </p:nvSpPr>
        <p:spPr>
          <a:xfrm>
            <a:off x="3648074" y="2397125"/>
            <a:ext cx="2016125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</a:rPr>
              <a:t>115</a:t>
            </a:r>
          </a:p>
        </p:txBody>
      </p:sp>
      <p:sp>
        <p:nvSpPr>
          <p:cNvPr id="27679" name="矩形 27678"/>
          <p:cNvSpPr/>
          <p:nvPr/>
        </p:nvSpPr>
        <p:spPr>
          <a:xfrm>
            <a:off x="5522912" y="2397125"/>
            <a:ext cx="2444750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</a:rPr>
              <a:t>120</a:t>
            </a:r>
            <a:r>
              <a:rPr lang="zh-CN" altLang="en-US" sz="2000" b="1">
                <a:solidFill>
                  <a:srgbClr val="0000CC"/>
                </a:solidFill>
              </a:rPr>
              <a:t>＞</a:t>
            </a:r>
            <a:r>
              <a:rPr lang="en-US" altLang="zh-CN" sz="2000" b="1">
                <a:solidFill>
                  <a:srgbClr val="0000CC"/>
                </a:solidFill>
              </a:rPr>
              <a:t>5</a:t>
            </a:r>
            <a:r>
              <a:rPr lang="en-US" altLang="zh-CN" sz="2000" b="1" i="1">
                <a:solidFill>
                  <a:srgbClr val="0000CC"/>
                </a:solidFill>
              </a:rPr>
              <a:t>x</a:t>
            </a:r>
          </a:p>
        </p:txBody>
      </p:sp>
      <p:sp>
        <p:nvSpPr>
          <p:cNvPr id="27680" name="矩形 27679"/>
          <p:cNvSpPr/>
          <p:nvPr/>
        </p:nvSpPr>
        <p:spPr>
          <a:xfrm>
            <a:off x="8256587" y="2397125"/>
            <a:ext cx="122396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>
                <a:solidFill>
                  <a:srgbClr val="0000CC"/>
                </a:solidFill>
              </a:rPr>
              <a:t>不成立</a:t>
            </a:r>
          </a:p>
        </p:txBody>
      </p:sp>
      <p:sp>
        <p:nvSpPr>
          <p:cNvPr id="27681" name="矩形 27680"/>
          <p:cNvSpPr/>
          <p:nvPr/>
        </p:nvSpPr>
        <p:spPr>
          <a:xfrm>
            <a:off x="3648074" y="2803525"/>
            <a:ext cx="1439863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339933"/>
                </a:solidFill>
              </a:rPr>
              <a:t>120</a:t>
            </a:r>
          </a:p>
        </p:txBody>
      </p:sp>
      <p:sp>
        <p:nvSpPr>
          <p:cNvPr id="27682" name="矩形 27681"/>
          <p:cNvSpPr/>
          <p:nvPr/>
        </p:nvSpPr>
        <p:spPr>
          <a:xfrm>
            <a:off x="5522912" y="2803525"/>
            <a:ext cx="2084387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339933"/>
                </a:solidFill>
              </a:rPr>
              <a:t>120=5</a:t>
            </a:r>
            <a:r>
              <a:rPr lang="en-US" altLang="zh-CN" sz="2000" b="1" i="1">
                <a:solidFill>
                  <a:srgbClr val="339933"/>
                </a:solidFill>
              </a:rPr>
              <a:t>x</a:t>
            </a:r>
          </a:p>
        </p:txBody>
      </p:sp>
      <p:sp>
        <p:nvSpPr>
          <p:cNvPr id="27683" name="矩形 27682"/>
          <p:cNvSpPr/>
          <p:nvPr/>
        </p:nvSpPr>
        <p:spPr>
          <a:xfrm>
            <a:off x="5522912" y="3217863"/>
            <a:ext cx="194151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120&lt;5</a:t>
            </a:r>
            <a:r>
              <a:rPr lang="en-US" altLang="zh-CN" sz="2000" b="1" i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684" name="矩形 27683"/>
          <p:cNvSpPr/>
          <p:nvPr/>
        </p:nvSpPr>
        <p:spPr>
          <a:xfrm>
            <a:off x="5522912" y="3649663"/>
            <a:ext cx="237331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120&lt;5</a:t>
            </a:r>
            <a:r>
              <a:rPr lang="en-US" altLang="zh-CN" sz="2000" b="1" i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685" name="矩形 27684"/>
          <p:cNvSpPr/>
          <p:nvPr/>
        </p:nvSpPr>
        <p:spPr>
          <a:xfrm>
            <a:off x="5522912" y="4470400"/>
            <a:ext cx="1797050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120&lt;5</a:t>
            </a:r>
            <a:r>
              <a:rPr lang="en-US" altLang="zh-CN" sz="2000" b="1" i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686" name="矩形 27685"/>
          <p:cNvSpPr/>
          <p:nvPr/>
        </p:nvSpPr>
        <p:spPr>
          <a:xfrm>
            <a:off x="5522912" y="4875213"/>
            <a:ext cx="2444750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120&lt;5</a:t>
            </a:r>
            <a:r>
              <a:rPr lang="en-US" altLang="zh-CN" sz="2000" b="1" i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687" name="矩形 27686"/>
          <p:cNvSpPr/>
          <p:nvPr/>
        </p:nvSpPr>
        <p:spPr>
          <a:xfrm>
            <a:off x="8256587" y="2786063"/>
            <a:ext cx="1439862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>
                <a:solidFill>
                  <a:srgbClr val="339933"/>
                </a:solidFill>
              </a:rPr>
              <a:t>不成立</a:t>
            </a:r>
          </a:p>
        </p:txBody>
      </p:sp>
      <p:sp>
        <p:nvSpPr>
          <p:cNvPr id="27688" name="矩形 27687"/>
          <p:cNvSpPr/>
          <p:nvPr/>
        </p:nvSpPr>
        <p:spPr>
          <a:xfrm>
            <a:off x="8256587" y="3217863"/>
            <a:ext cx="1800225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</a:rPr>
              <a:t>成  立</a:t>
            </a:r>
          </a:p>
        </p:txBody>
      </p:sp>
      <p:sp>
        <p:nvSpPr>
          <p:cNvPr id="27689" name="矩形 27688"/>
          <p:cNvSpPr/>
          <p:nvPr/>
        </p:nvSpPr>
        <p:spPr>
          <a:xfrm>
            <a:off x="8256587" y="3649663"/>
            <a:ext cx="1582737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</a:rPr>
              <a:t>成  立</a:t>
            </a:r>
          </a:p>
        </p:txBody>
      </p:sp>
      <p:sp>
        <p:nvSpPr>
          <p:cNvPr id="27690" name="矩形 27689"/>
          <p:cNvSpPr/>
          <p:nvPr/>
        </p:nvSpPr>
        <p:spPr>
          <a:xfrm>
            <a:off x="8256587" y="4470400"/>
            <a:ext cx="2374900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</a:rPr>
              <a:t>成  立</a:t>
            </a:r>
          </a:p>
        </p:txBody>
      </p:sp>
      <p:sp>
        <p:nvSpPr>
          <p:cNvPr id="27691" name="矩形 27690"/>
          <p:cNvSpPr/>
          <p:nvPr/>
        </p:nvSpPr>
        <p:spPr>
          <a:xfrm>
            <a:off x="8256587" y="4875213"/>
            <a:ext cx="1943100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</a:rPr>
              <a:t>成  立</a:t>
            </a:r>
          </a:p>
        </p:txBody>
      </p:sp>
      <p:sp>
        <p:nvSpPr>
          <p:cNvPr id="27692" name="矩形 27691"/>
          <p:cNvSpPr/>
          <p:nvPr/>
        </p:nvSpPr>
        <p:spPr>
          <a:xfrm>
            <a:off x="3648074" y="3217863"/>
            <a:ext cx="1800225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125</a:t>
            </a:r>
          </a:p>
        </p:txBody>
      </p:sp>
      <p:sp>
        <p:nvSpPr>
          <p:cNvPr id="27693" name="矩形 27692"/>
          <p:cNvSpPr/>
          <p:nvPr/>
        </p:nvSpPr>
        <p:spPr>
          <a:xfrm>
            <a:off x="3648074" y="3649663"/>
            <a:ext cx="1871663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130</a:t>
            </a:r>
          </a:p>
        </p:txBody>
      </p:sp>
      <p:sp>
        <p:nvSpPr>
          <p:cNvPr id="27694" name="矩形 27693"/>
          <p:cNvSpPr/>
          <p:nvPr/>
        </p:nvSpPr>
        <p:spPr>
          <a:xfrm>
            <a:off x="3648074" y="4470400"/>
            <a:ext cx="1800225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140</a:t>
            </a:r>
          </a:p>
        </p:txBody>
      </p:sp>
      <p:sp>
        <p:nvSpPr>
          <p:cNvPr id="27695" name="矩形 27694"/>
          <p:cNvSpPr/>
          <p:nvPr/>
        </p:nvSpPr>
        <p:spPr>
          <a:xfrm>
            <a:off x="3648074" y="4875213"/>
            <a:ext cx="1655763" cy="40011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</a:rPr>
              <a:t>145</a:t>
            </a:r>
          </a:p>
        </p:txBody>
      </p:sp>
      <p:sp>
        <p:nvSpPr>
          <p:cNvPr id="27696" name="矩形 27695"/>
          <p:cNvSpPr/>
          <p:nvPr/>
        </p:nvSpPr>
        <p:spPr>
          <a:xfrm>
            <a:off x="4468019" y="5364578"/>
            <a:ext cx="3594894" cy="46166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</a:rPr>
              <a:t>25</a:t>
            </a:r>
            <a:r>
              <a:rPr lang="zh-CN" altLang="en-US" b="1" dirty="0">
                <a:solidFill>
                  <a:srgbClr val="FF0000"/>
                </a:solidFill>
              </a:rPr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26</a:t>
            </a:r>
            <a:r>
              <a:rPr lang="zh-CN" altLang="en-US" b="1" dirty="0">
                <a:solidFill>
                  <a:srgbClr val="FF0000"/>
                </a:solidFill>
              </a:rPr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27</a:t>
            </a:r>
            <a:r>
              <a:rPr lang="zh-CN" altLang="en-US" b="1" dirty="0">
                <a:solidFill>
                  <a:srgbClr val="FF0000"/>
                </a:solidFill>
              </a:rPr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28</a:t>
            </a:r>
            <a:r>
              <a:rPr lang="zh-CN" altLang="en-US" b="1" dirty="0">
                <a:solidFill>
                  <a:srgbClr val="FF0000"/>
                </a:solidFill>
              </a:rPr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7697" name="矩形 27696"/>
          <p:cNvSpPr/>
          <p:nvPr/>
        </p:nvSpPr>
        <p:spPr>
          <a:xfrm>
            <a:off x="6159500" y="5826243"/>
            <a:ext cx="1295400" cy="46166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lang="en-US" altLang="en-US" sz="2400" b="0" i="0" u="none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</a:rPr>
              <a:t>25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7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7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7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7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27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2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27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 decel="1000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2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2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800" decel="1000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800" decel="1000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800" decel="1000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800" decel="1000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800" decel="1000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800" decel="1000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800" decel="1000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800" decel="1000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00" decel="1000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800" decel="1000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800" decel="1000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800" decel="100000" fill="hold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800" decel="100000" fill="hold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800" decel="100000"/>
                                        <p:tgtEl>
                                          <p:spTgt spid="276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800" decel="1000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00" decel="1000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800" decel="1000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800" decel="1000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27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800" decel="100000" fill="hold"/>
                                        <p:tgtEl>
                                          <p:spTgt spid="27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800" decel="1000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800" decel="1000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800" decel="1000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800" decel="1000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800" decel="100000"/>
                                        <p:tgtEl>
                                          <p:spTgt spid="27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800" decel="100000" fill="hold"/>
                                        <p:tgtEl>
                                          <p:spTgt spid="27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800" decel="100000" fill="hold"/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800" decel="100000" fill="hold"/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3" grpId="0"/>
      <p:bldP spid="27674" grpId="0"/>
      <p:bldP spid="27675" grpId="0"/>
      <p:bldP spid="27677" grpId="0"/>
      <p:bldP spid="27678" grpId="0"/>
      <p:bldP spid="27679" grpId="0"/>
      <p:bldP spid="27680" grpId="0"/>
      <p:bldP spid="27681" grpId="0"/>
      <p:bldP spid="27682" grpId="0"/>
      <p:bldP spid="27683" grpId="0"/>
      <p:bldP spid="27684" grpId="0"/>
      <p:bldP spid="27685" grpId="0"/>
      <p:bldP spid="27686" grpId="0"/>
      <p:bldP spid="27687" grpId="0"/>
      <p:bldP spid="27688" grpId="0"/>
      <p:bldP spid="27689" grpId="0"/>
      <p:bldP spid="27690" grpId="0"/>
      <p:bldP spid="27691" grpId="0"/>
      <p:bldP spid="27692" grpId="0"/>
      <p:bldP spid="27693" grpId="0"/>
      <p:bldP spid="27694" grpId="0"/>
      <p:bldP spid="27695" grpId="0"/>
      <p:bldP spid="27696" grpId="0"/>
      <p:bldP spid="276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归纳总结</a:t>
            </a:r>
          </a:p>
        </p:txBody>
      </p:sp>
      <p:sp>
        <p:nvSpPr>
          <p:cNvPr id="4" name="文本框 43009"/>
          <p:cNvSpPr txBox="1"/>
          <p:nvPr/>
        </p:nvSpPr>
        <p:spPr>
          <a:xfrm>
            <a:off x="2193131" y="1651000"/>
            <a:ext cx="7804150" cy="194950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     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像上面出现的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120 &lt; 135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，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x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&lt; 30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 120 &lt; 5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x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那样用不等号“ 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&lt;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”，“ 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&gt; </a:t>
            </a:r>
            <a:r>
              <a:rPr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”表示不等关系的式子，叫做</a:t>
            </a:r>
            <a:r>
              <a:rPr lang="zh-CN" altLang="en-US" sz="2800" dirty="0">
                <a:solidFill>
                  <a:srgbClr val="0820D2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不等式</a:t>
            </a:r>
            <a:r>
              <a:rPr lang="en-US" altLang="zh-CN" sz="2800" dirty="0">
                <a:solidFill>
                  <a:srgbClr val="0820D2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( inequality)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Arial" panose="020B0604020202020204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88356" y="4151115"/>
            <a:ext cx="8198644" cy="1135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像“＞”“＜”“≥”“≤”“ ≠”这样的符号统称为不等号.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练  习</a:t>
            </a:r>
          </a:p>
        </p:txBody>
      </p:sp>
      <p:sp>
        <p:nvSpPr>
          <p:cNvPr id="4" name="文本框 43009"/>
          <p:cNvSpPr txBox="1"/>
          <p:nvPr/>
        </p:nvSpPr>
        <p:spPr>
          <a:xfrm>
            <a:off x="2481607" y="1317625"/>
            <a:ext cx="5252693" cy="45348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判断下列各式中哪些是不等式．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+1=2  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-3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-6  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-4≤6   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</a:p>
          <a:p>
            <a:pPr indent="33210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≥0</a:t>
            </a:r>
            <a:endParaRPr lang="zh-CN" altLang="zh-CN" sz="28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1369092"/>
          <p:cNvSpPr/>
          <p:nvPr/>
        </p:nvSpPr>
        <p:spPr>
          <a:xfrm>
            <a:off x="5638006" y="2074863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0000FF"/>
                </a:solidFill>
              </a:rPr>
              <a:t>×</a:t>
            </a:r>
          </a:p>
        </p:txBody>
      </p:sp>
      <p:sp>
        <p:nvSpPr>
          <p:cNvPr id="6" name="文本框 1369098"/>
          <p:cNvSpPr/>
          <p:nvPr/>
        </p:nvSpPr>
        <p:spPr>
          <a:xfrm>
            <a:off x="5638006" y="2716213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7" name="文本框 1369092"/>
          <p:cNvSpPr/>
          <p:nvPr/>
        </p:nvSpPr>
        <p:spPr>
          <a:xfrm>
            <a:off x="5638006" y="3322309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0000FF"/>
                </a:solidFill>
              </a:rPr>
              <a:t>×</a:t>
            </a:r>
          </a:p>
        </p:txBody>
      </p:sp>
      <p:sp>
        <p:nvSpPr>
          <p:cNvPr id="8" name="文本框 1369098"/>
          <p:cNvSpPr/>
          <p:nvPr/>
        </p:nvSpPr>
        <p:spPr>
          <a:xfrm>
            <a:off x="5638006" y="3963659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9" name="文本框 1369098"/>
          <p:cNvSpPr/>
          <p:nvPr/>
        </p:nvSpPr>
        <p:spPr>
          <a:xfrm>
            <a:off x="5638006" y="4605009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0" name="文本框 1369098"/>
          <p:cNvSpPr/>
          <p:nvPr/>
        </p:nvSpPr>
        <p:spPr>
          <a:xfrm>
            <a:off x="5638006" y="5246359"/>
            <a:ext cx="914400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</a:rPr>
              <a:t>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归纳总结</a:t>
            </a:r>
          </a:p>
        </p:txBody>
      </p:sp>
      <p:sp>
        <p:nvSpPr>
          <p:cNvPr id="3" name="文本框 43009"/>
          <p:cNvSpPr txBox="1"/>
          <p:nvPr/>
        </p:nvSpPr>
        <p:spPr>
          <a:xfrm>
            <a:off x="1930400" y="1802289"/>
            <a:ext cx="7804150" cy="130317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   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不等式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120 &lt; 5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中含有未知数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800" u="sng" dirty="0">
                <a:solidFill>
                  <a:srgbClr val="0820D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能使不等式成立的未知数的值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叫做</a:t>
            </a:r>
            <a:r>
              <a:rPr lang="zh-CN" altLang="en-US" sz="2800" u="sng" dirty="0">
                <a:solidFill>
                  <a:srgbClr val="0820D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不等式的解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</a:p>
        </p:txBody>
      </p:sp>
      <p:sp>
        <p:nvSpPr>
          <p:cNvPr id="4" name="文本框 43010"/>
          <p:cNvSpPr txBox="1"/>
          <p:nvPr/>
        </p:nvSpPr>
        <p:spPr>
          <a:xfrm>
            <a:off x="1930400" y="3429794"/>
            <a:ext cx="8848090" cy="130317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如上例中，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25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26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27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…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等都是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120 &lt; 5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的解，而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24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23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22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21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则都不是它的解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典例精讲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46433" y="1093265"/>
            <a:ext cx="8092941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例  用不等式表示下列关系，并分别写出两个满足不等式的数: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(1) </a:t>
            </a:r>
            <a:r>
              <a:rPr lang="zh-CN" altLang="en-US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的一半小于-1;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(2) </a:t>
            </a:r>
            <a:r>
              <a:rPr lang="zh-CN" altLang="en-US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与4的和大于0.5;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(3) </a:t>
            </a:r>
            <a:r>
              <a:rPr lang="zh-CN" altLang="en-US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负数;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(4) </a:t>
            </a:r>
            <a:r>
              <a:rPr lang="zh-CN" altLang="en-US" sz="28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是非负数</a:t>
            </a:r>
          </a:p>
        </p:txBody>
      </p:sp>
      <p:graphicFrame>
        <p:nvGraphicFramePr>
          <p:cNvPr id="4" name="对象 1370117"/>
          <p:cNvGraphicFramePr>
            <a:graphicFrameLocks noChangeAspect="1"/>
          </p:cNvGraphicFramePr>
          <p:nvPr/>
        </p:nvGraphicFramePr>
        <p:xfrm>
          <a:off x="6098991" y="2379457"/>
          <a:ext cx="1119187" cy="75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4" imgW="14020800" imgH="9448800" progId="Equation.DSMT4">
                  <p:embed/>
                </p:oleObj>
              </mc:Choice>
              <mc:Fallback>
                <p:oleObj name="Equation" r:id="rId4" imgW="14020800" imgH="9448800" progId="Equation.DSMT4">
                  <p:embed/>
                  <p:pic>
                    <p:nvPicPr>
                      <p:cNvPr id="0" name="对象 1370117"/>
                      <p:cNvPicPr/>
                      <p:nvPr/>
                    </p:nvPicPr>
                    <p:blipFill>
                      <a:blip r:embed="rId5">
                        <a:clrChange useA="0"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8991" y="2379457"/>
                        <a:ext cx="1119187" cy="754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6084"/>
          <p:cNvSpPr txBox="1"/>
          <p:nvPr/>
        </p:nvSpPr>
        <p:spPr>
          <a:xfrm>
            <a:off x="7351528" y="2494964"/>
            <a:ext cx="2677336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=</a:t>
            </a:r>
            <a:r>
              <a:rPr lang="en-US" altLang="zh-CN" sz="2800" i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US" sz="2800" i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 i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6" name="文本框 46085"/>
          <p:cNvSpPr txBox="1"/>
          <p:nvPr/>
        </p:nvSpPr>
        <p:spPr>
          <a:xfrm>
            <a:off x="6098991" y="3210026"/>
            <a:ext cx="3571812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+4 &gt; 0.5.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 =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</a:p>
        </p:txBody>
      </p:sp>
      <p:sp>
        <p:nvSpPr>
          <p:cNvPr id="7" name="文本框 46086"/>
          <p:cNvSpPr txBox="1"/>
          <p:nvPr/>
        </p:nvSpPr>
        <p:spPr>
          <a:xfrm>
            <a:off x="6098991" y="3861629"/>
            <a:ext cx="3680816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&lt; 0 .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a=</a:t>
            </a:r>
            <a:r>
              <a:rPr lang="en-US" altLang="zh-CN" sz="2800" i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800" i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4.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</a:p>
        </p:txBody>
      </p:sp>
      <p:sp>
        <p:nvSpPr>
          <p:cNvPr id="8" name="文本框 46087"/>
          <p:cNvSpPr txBox="1"/>
          <p:nvPr/>
        </p:nvSpPr>
        <p:spPr>
          <a:xfrm>
            <a:off x="6095206" y="4513232"/>
            <a:ext cx="4756697" cy="107696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是非负数，即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不是负数，所以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b&gt;0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b=0.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 =0, 2.</a:t>
            </a:r>
          </a:p>
        </p:txBody>
      </p:sp>
      <p:sp>
        <p:nvSpPr>
          <p:cNvPr id="9" name="椭圆形标注 5"/>
          <p:cNvSpPr/>
          <p:nvPr/>
        </p:nvSpPr>
        <p:spPr>
          <a:xfrm>
            <a:off x="1732405" y="4983973"/>
            <a:ext cx="3749201" cy="1607327"/>
          </a:xfrm>
          <a:prstGeom prst="wedgeEllipseCallout">
            <a:avLst>
              <a:gd name="adj1" fmla="val 60415"/>
              <a:gd name="adj2" fmla="val -368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b&gt;0或b=0,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通常可表示成b≥0.</a:t>
            </a:r>
          </a:p>
          <a:p>
            <a:pPr algn="ctr"/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313" name="文本框 13313"/>
              <p:cNvSpPr/>
              <p:nvPr/>
            </p:nvSpPr>
            <p:spPr>
              <a:xfrm>
                <a:off x="1732405" y="1265615"/>
                <a:ext cx="9240395" cy="4180632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 anchor="t" anchorCtr="0">
                <a:spAutoFit/>
              </a:bodyPr>
              <a:lstStyle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173355" indent="-173355" algn="just">
                  <a:lnSpc>
                    <a:spcPct val="150000"/>
                  </a:lnSpc>
                </a:pP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．用不等式表示：</a:t>
                </a:r>
                <a:endParaRPr lang="zh-CN" altLang="zh-CN" sz="2800" b="1" kern="100" dirty="0"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倍大于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与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的差小于﹣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b="1" kern="100" dirty="0"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endParaRPr lang="en-US" altLang="zh-CN" sz="2800" b="1" kern="100" dirty="0">
                  <a:effectLst/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倍大于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 kern="100" smtClean="0"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 kern="100" smtClean="0">
                            <a:effectLst/>
                            <a:latin typeface="Cambria Math" panose="02040503050406030204" pitchFamily="18" charset="0"/>
                            <a:ea typeface="新宋体" panose="02010609030101010101" pitchFamily="49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与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的差是负数；</a:t>
                </a:r>
                <a:endParaRPr lang="zh-CN" altLang="zh-CN" sz="2800" b="1" kern="100" dirty="0"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endParaRPr lang="en-US" altLang="zh-CN" sz="2800" b="1" kern="100" dirty="0">
                  <a:effectLst/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是正数；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            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i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不是正数．</a:t>
                </a:r>
                <a:endParaRPr lang="zh-CN" altLang="zh-CN" sz="2800" b="1" kern="100" dirty="0"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313" name="文本框 133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405" y="1265615"/>
                <a:ext cx="9240395" cy="4180632"/>
              </a:xfrm>
              <a:prstGeom prst="rect">
                <a:avLst/>
              </a:prstGeom>
              <a:blipFill rotWithShape="1">
                <a:blip r:embed="rId2"/>
                <a:stretch>
                  <a:fillRect l="-1" t="-1" b="12"/>
                </a:stretch>
              </a:blipFill>
              <a:ln>
                <a:noFill/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课堂练习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313" name="文本框 13313"/>
              <p:cNvSpPr/>
              <p:nvPr/>
            </p:nvSpPr>
            <p:spPr>
              <a:xfrm>
                <a:off x="1732405" y="1265615"/>
                <a:ext cx="9240395" cy="194950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 anchor="t" anchorCtr="0">
                <a:spAutoFit/>
              </a:bodyPr>
              <a:lstStyle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173355" indent="-173355" algn="just">
                  <a:lnSpc>
                    <a:spcPct val="150000"/>
                  </a:lnSpc>
                </a:pP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．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用“ </a:t>
                </a:r>
                <a:r>
                  <a:rPr lang="en-US" altLang="zh-CN" sz="2800" b="1" kern="100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&lt; </a:t>
                </a:r>
                <a:r>
                  <a:rPr lang="zh-CN" altLang="en-US" sz="2800" b="1" kern="100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”号或“ </a:t>
                </a:r>
                <a:r>
                  <a:rPr lang="en-US" altLang="zh-CN" sz="2800" b="1" kern="100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&gt; </a:t>
                </a:r>
                <a:r>
                  <a:rPr lang="zh-CN" altLang="en-US" sz="2800" b="1" kern="100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”号填空：</a:t>
                </a:r>
                <a:endParaRPr lang="en-US" altLang="zh-CN" sz="2800" b="1" kern="100" dirty="0"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7+3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4+3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     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7+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4+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）；</a:t>
                </a:r>
                <a:endParaRPr lang="en-US" altLang="zh-CN" sz="2800" b="1" kern="100" dirty="0">
                  <a:effectLst/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  <a:p>
                <a:pPr marL="173355" algn="just">
                  <a:lnSpc>
                    <a:spcPct val="150000"/>
                  </a:lnSpc>
                </a:pP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</a:t>
                </a:r>
                <a14:m>
                  <m:oMath xmlns:m="http://schemas.openxmlformats.org/officeDocument/2006/math">
                    <m:r>
                      <a:rPr lang="en-US" altLang="zh-CN" sz="2800" b="1" i="1" kern="100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altLang="zh-CN" sz="2800" b="1" i="1" kern="1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；     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7</a:t>
                </a:r>
                <a14:m>
                  <m:oMath xmlns:m="http://schemas.openxmlformats.org/officeDocument/2006/math">
                    <m:r>
                      <a:rPr lang="en-US" altLang="zh-CN" sz="2800" b="1" i="1" kern="1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-3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zh-CN" sz="2800" b="1" u="sng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altLang="zh-CN" sz="2800" b="1" i="1" kern="1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-3</a:t>
                </a:r>
                <a:r>
                  <a:rPr lang="zh-CN" altLang="en-US" sz="2800" b="1" kern="100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）；</a:t>
                </a:r>
                <a:endParaRPr lang="en-US" altLang="zh-CN" sz="2800" b="1" kern="100" dirty="0">
                  <a:effectLst/>
                  <a:latin typeface="Times New Roman" panose="02020603050405020304" pitchFamily="18" charset="0"/>
                  <a:ea typeface="新宋体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313" name="文本框 133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405" y="1265615"/>
                <a:ext cx="9240395" cy="1949508"/>
              </a:xfrm>
              <a:prstGeom prst="rect">
                <a:avLst/>
              </a:prstGeom>
              <a:blipFill rotWithShape="1">
                <a:blip r:embed="rId2"/>
                <a:stretch>
                  <a:fillRect l="-1" t="-3" r="-2330" b="-841"/>
                </a:stretch>
              </a:blipFill>
              <a:ln>
                <a:noFill/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课堂练习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5"/>
          <p:cNvSpPr/>
          <p:nvPr/>
        </p:nvSpPr>
        <p:spPr>
          <a:xfrm>
            <a:off x="1732405" y="1472270"/>
            <a:ext cx="9135620" cy="131119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173355" indent="-173355" algn="just">
              <a:lnSpc>
                <a:spcPct val="150000"/>
              </a:lnSpc>
            </a:pP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．下列各数中，哪些是不等式</a:t>
            </a:r>
            <a:r>
              <a:rPr lang="en-US" altLang="zh-CN" sz="2800" b="1" i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+2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的解？哪些不是？</a:t>
            </a:r>
            <a:endParaRPr lang="zh-CN" altLang="zh-CN" sz="2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173355" algn="just">
              <a:lnSpc>
                <a:spcPct val="150000"/>
              </a:lnSpc>
            </a:pP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﹣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，﹣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，﹣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1.5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3.5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．</a:t>
            </a:r>
            <a:endParaRPr lang="zh-CN" altLang="zh-CN" sz="2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课堂练习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文本框 13313"/>
          <p:cNvSpPr/>
          <p:nvPr/>
        </p:nvSpPr>
        <p:spPr>
          <a:xfrm>
            <a:off x="1839897" y="1211579"/>
            <a:ext cx="9494853" cy="194950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133350" indent="-133350" algn="just">
              <a:lnSpc>
                <a:spcPct val="150000"/>
              </a:lnSpc>
            </a:pPr>
            <a:r>
              <a:rPr lang="en-US" altLang="zh-CN" sz="2800" b="1" kern="100" dirty="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zh-CN" altLang="zh-CN" sz="2800" b="1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雷电的温度大约是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28000℃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，比太阳表面温度的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4.5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倍还要高.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设太阳表面温度为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t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℃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，那么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pitchFamily="2" charset="-122"/>
              </a:rPr>
              <a:t>t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应该满足怎样的关系式？</a:t>
            </a:r>
            <a:endParaRPr lang="zh-CN" altLang="zh-CN" sz="40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课堂练习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素养提升</a:t>
            </a:r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 bwMode="auto">
          <a:xfrm>
            <a:off x="1604276" y="1297187"/>
            <a:ext cx="9778099" cy="40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Tx/>
              <a:buNone/>
            </a:pPr>
            <a:r>
              <a:rPr lang="en-US" altLang="zh-CN" b="1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5</a:t>
            </a:r>
            <a:r>
              <a:rPr lang="zh-CN" altLang="zh-CN" sz="2400" b="1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用两根长度均为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cm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的绳子，分别围成正方形和圆，如图所示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30000"/>
              </a:lnSpc>
              <a:buFontTx/>
              <a:buNone/>
            </a:pP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Tx/>
              <a:buNone/>
            </a:pP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Tx/>
              <a:buNone/>
            </a:pP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如果要使正方形的面积不大于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cm</a:t>
            </a:r>
            <a:r>
              <a:rPr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，那么绳长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应满足怎样的关系式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6000"/>
              </a:lnSpc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）如果要使圆的面积大于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cm</a:t>
            </a:r>
            <a:r>
              <a:rPr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，那么绳长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应满足怎样的关系式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6000"/>
              </a:lnSpc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）当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=8 cm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时，正方形和圆哪个面积大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H18XCZTBLA7XHSSX2B.ep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4406" y="2055830"/>
            <a:ext cx="2641599" cy="126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38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769600" y="11087100"/>
            <a:ext cx="317500" cy="241300"/>
          </a:xfrm>
          <a:prstGeom prst="cube">
            <a:avLst/>
          </a:prstGeom>
        </p:spPr>
      </p:pic>
      <p:sp>
        <p:nvSpPr>
          <p:cNvPr id="2" name="圆角矩形 31"/>
          <p:cNvSpPr/>
          <p:nvPr/>
        </p:nvSpPr>
        <p:spPr>
          <a:xfrm>
            <a:off x="1732405" y="617681"/>
            <a:ext cx="1498405" cy="48271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课堂小结</a:t>
            </a:r>
          </a:p>
        </p:txBody>
      </p:sp>
      <p:sp>
        <p:nvSpPr>
          <p:cNvPr id="19" name="TextBox 28"/>
          <p:cNvSpPr txBox="1">
            <a:spLocks noChangeArrowheads="1"/>
          </p:cNvSpPr>
          <p:nvPr/>
        </p:nvSpPr>
        <p:spPr bwMode="auto">
          <a:xfrm>
            <a:off x="2107565" y="2239010"/>
            <a:ext cx="726440" cy="2245360"/>
          </a:xfrm>
          <a:prstGeom prst="rect">
            <a:avLst/>
          </a:prstGeom>
          <a:noFill/>
          <a:ln w="28575" cmpd="sng">
            <a:solidFill>
              <a:srgbClr val="4472C4">
                <a:lumMod val="75000"/>
              </a:srgbClr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认</a:t>
            </a:r>
            <a:endParaRPr kumimoji="0" lang="en-US" altLang="zh-CN" sz="280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+mn-ea"/>
            </a:endParaRPr>
          </a:p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识</a:t>
            </a:r>
            <a:endParaRPr kumimoji="0" lang="en-US" altLang="zh-CN" sz="280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+mn-ea"/>
            </a:endParaRPr>
          </a:p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不</a:t>
            </a:r>
            <a:endParaRPr kumimoji="0" lang="en-US" altLang="zh-CN" sz="280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+mn-ea"/>
            </a:endParaRPr>
          </a:p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等</a:t>
            </a:r>
            <a:endParaRPr kumimoji="0" lang="en-US" altLang="zh-CN" sz="280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+mn-ea"/>
            </a:endParaRPr>
          </a:p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式</a:t>
            </a:r>
          </a:p>
        </p:txBody>
      </p:sp>
      <p:sp>
        <p:nvSpPr>
          <p:cNvPr id="20" name="右箭头 35"/>
          <p:cNvSpPr/>
          <p:nvPr/>
        </p:nvSpPr>
        <p:spPr>
          <a:xfrm>
            <a:off x="2934970" y="3217545"/>
            <a:ext cx="625475" cy="344170"/>
          </a:xfrm>
          <a:prstGeom prst="rightArrow">
            <a:avLst>
              <a:gd name="adj1" fmla="val 50000"/>
              <a:gd name="adj2" fmla="val 49958"/>
            </a:avLst>
          </a:prstGeom>
          <a:solidFill>
            <a:srgbClr val="00B0F0">
              <a:alpha val="50980"/>
            </a:srgbClr>
          </a:solidFill>
          <a:ln w="28575" cmpd="sng">
            <a:solidFill>
              <a:srgbClr val="4472C4">
                <a:lumMod val="75000"/>
              </a:srgbClr>
            </a:solidFill>
            <a:prstDash val="solid"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Arial" panose="020B0604020202020204"/>
            </a:endParaRPr>
          </a:p>
        </p:txBody>
      </p:sp>
      <p:sp>
        <p:nvSpPr>
          <p:cNvPr id="21" name="左大括号 17"/>
          <p:cNvSpPr/>
          <p:nvPr/>
        </p:nvSpPr>
        <p:spPr>
          <a:xfrm>
            <a:off x="3661728" y="1771333"/>
            <a:ext cx="219075" cy="3181350"/>
          </a:xfrm>
          <a:prstGeom prst="leftBrace">
            <a:avLst>
              <a:gd name="adj1" fmla="val 11160"/>
              <a:gd name="adj2" fmla="val 50000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4097020" y="1490980"/>
            <a:ext cx="1728470" cy="953135"/>
          </a:xfrm>
          <a:prstGeom prst="rect">
            <a:avLst/>
          </a:prstGeom>
          <a:noFill/>
          <a:ln w="28575" cmpd="sng">
            <a:solidFill>
              <a:srgbClr val="4472C4">
                <a:lumMod val="75000"/>
              </a:srgbClr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不等式的定义</a:t>
            </a:r>
          </a:p>
        </p:txBody>
      </p: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4245610" y="4111625"/>
            <a:ext cx="1431290" cy="953135"/>
          </a:xfrm>
          <a:prstGeom prst="rect">
            <a:avLst/>
          </a:prstGeom>
          <a:noFill/>
          <a:ln w="28575" cmpd="sng">
            <a:solidFill>
              <a:srgbClr val="4472C4">
                <a:lumMod val="75000"/>
              </a:srgbClr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di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+mn-ea"/>
              </a:rPr>
              <a:t>不等式的解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92545" y="3985260"/>
            <a:ext cx="4485640" cy="1308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能使不等式成立的未知数</a:t>
            </a:r>
            <a:r>
              <a:rPr lang="zh-CN" altLang="en-US" sz="280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的值，叫做</a:t>
            </a:r>
            <a:r>
              <a:rPr lang="zh-CN" altLang="en-US" sz="2800" dirty="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不等式的解</a:t>
            </a:r>
          </a:p>
        </p:txBody>
      </p:sp>
      <p:sp>
        <p:nvSpPr>
          <p:cNvPr id="25" name="右箭头 35"/>
          <p:cNvSpPr/>
          <p:nvPr/>
        </p:nvSpPr>
        <p:spPr>
          <a:xfrm>
            <a:off x="5926455" y="1771650"/>
            <a:ext cx="625475" cy="344170"/>
          </a:xfrm>
          <a:prstGeom prst="rightArrow">
            <a:avLst>
              <a:gd name="adj1" fmla="val 50000"/>
              <a:gd name="adj2" fmla="val 49958"/>
            </a:avLst>
          </a:prstGeom>
          <a:solidFill>
            <a:srgbClr val="00B0F0">
              <a:alpha val="50980"/>
            </a:srgbClr>
          </a:solidFill>
          <a:ln w="28575" cmpd="sng">
            <a:solidFill>
              <a:srgbClr val="4472C4">
                <a:lumMod val="75000"/>
              </a:srgbClr>
            </a:solidFill>
            <a:prstDash val="solid"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Arial" panose="020B0604020202020204"/>
            </a:endParaRPr>
          </a:p>
        </p:txBody>
      </p:sp>
      <p:sp>
        <p:nvSpPr>
          <p:cNvPr id="26" name="右箭头 35"/>
          <p:cNvSpPr/>
          <p:nvPr/>
        </p:nvSpPr>
        <p:spPr>
          <a:xfrm>
            <a:off x="5783580" y="4416425"/>
            <a:ext cx="625475" cy="344170"/>
          </a:xfrm>
          <a:prstGeom prst="rightArrow">
            <a:avLst>
              <a:gd name="adj1" fmla="val 50000"/>
              <a:gd name="adj2" fmla="val 49958"/>
            </a:avLst>
          </a:prstGeom>
          <a:solidFill>
            <a:srgbClr val="00B0F0">
              <a:alpha val="50980"/>
            </a:srgbClr>
          </a:solidFill>
          <a:ln w="28575" cmpd="sng">
            <a:solidFill>
              <a:srgbClr val="4472C4">
                <a:lumMod val="75000"/>
              </a:srgbClr>
            </a:solidFill>
            <a:prstDash val="solid"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Arial" panose="020B0604020202020204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51930" y="1275715"/>
            <a:ext cx="4326255" cy="1308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rgbClr val="060EA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用不等号“&lt;”或“&gt;”表示不等关系的式子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 animBg="1"/>
      <p:bldP spid="26" grpId="0" animBg="1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36d4c9b-2ffd-4d4c-9f7e-949ed50762a3"/>
  <p:tag name="COMMONDATA" val="eyJoZGlkIjoiY2NhNDkxNWJhOWZiYzQ3YmI2NjRmMWE3Y2JkN2MwNW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497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497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497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1155</Words>
  <Application>Microsoft Office PowerPoint</Application>
  <PresentationFormat>自定义</PresentationFormat>
  <Paragraphs>137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黑体</vt:lpstr>
      <vt:lpstr>华文新魏</vt:lpstr>
      <vt:lpstr>楷体</vt:lpstr>
      <vt:lpstr>隶书</vt:lpstr>
      <vt:lpstr>宋体</vt:lpstr>
      <vt:lpstr>微软雅黑</vt:lpstr>
      <vt:lpstr>新宋体</vt:lpstr>
      <vt:lpstr>Arial</vt:lpstr>
      <vt:lpstr>Calibri</vt:lpstr>
      <vt:lpstr>Calibri Light</vt:lpstr>
      <vt:lpstr>Cambria Math</vt:lpstr>
      <vt:lpstr>Franklin Gothic Book</vt:lpstr>
      <vt:lpstr>Symbol</vt:lpstr>
      <vt:lpstr>Times New Roman</vt:lpstr>
      <vt:lpstr>Wingdings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阿唐</Manager>
  <Company>TH8154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周鸿</cp:lastModifiedBy>
  <cp:revision>663</cp:revision>
  <dcterms:created xsi:type="dcterms:W3CDTF">2014-08-23T03:40:00Z</dcterms:created>
  <dcterms:modified xsi:type="dcterms:W3CDTF">2025-11-25T06:17:44Z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F75451542DEE4F90BFDC7249839B5C9F</vt:lpwstr>
  </property>
  <property fmtid="{D5CDD505-2E9C-101B-9397-08002B2CF9AE}" pid="3" name="KSOProductBuildVer">
    <vt:lpwstr>2052-12.1.0.22529</vt:lpwstr>
  </property>
</Properties>
</file>