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png" ContentType="image/png"/>
  <Default Extension="jpg" ContentType="image/jpeg"/>
  <Default Extension="gif" ContentType="image/gif"/>
  <Default Extension="wav" ContentType="audio/x-wav"/>
  <Default Extension="rels" ContentType="application/vnd.openxmlformats-package.relationship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1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3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4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15.xml" ContentType="application/vnd.openxmlformats-officedocument.presentationml.slide+xml"/>
  <Override PartName="/ppt/slideLayouts/slideLayout15.xml" ContentType="application/vnd.openxmlformats-officedocument.presentationml.slideLayout+xml"/>
  <Override PartName="/ppt/slides/slide16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17.xml" ContentType="application/vnd.openxmlformats-officedocument.presentationml.slide+xml"/>
  <Override PartName="/ppt/slideLayouts/slideLayout17.xml" ContentType="application/vnd.openxmlformats-officedocument.presentationml.slideLayout+xml"/>
  <Override PartName="/ppt/slides/slide18.xml" ContentType="application/vnd.openxmlformats-officedocument.presentationml.slide+xml"/>
  <Override PartName="/ppt/slideLayouts/slideLayout18.xml" ContentType="application/vnd.openxmlformats-officedocument.presentationml.slideLayout+xml"/>
  <Override PartName="/ppt/slides/slide19.xml" ContentType="application/vnd.openxmlformats-officedocument.presentationml.slide+xml"/>
  <Override PartName="/ppt/slideLayouts/slideLayout19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20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21.xml" ContentType="application/vnd.openxmlformats-officedocument.presentationml.slideLayout+xml"/>
  <Override PartName="/ppt/slides/slide22.xml" ContentType="application/vnd.openxmlformats-officedocument.presentationml.slide+xml"/>
  <Override PartName="/ppt/slideLayouts/slideLayout22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23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24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5.xml" ContentType="application/vnd.openxmlformats-officedocument.presentationml.slideLayout+xml"/>
  <Override PartName="/ppt/slides/slide26.xml" ContentType="application/vnd.openxmlformats-officedocument.presentationml.slide+xml"/>
  <Override PartName="/ppt/slideLayouts/slideLayout26.xml" ContentType="application/vnd.openxmlformats-officedocument.presentationml.slideLayout+xml"/>
  <Override PartName="/ppt/slides/slide27.xml" ContentType="application/vnd.openxmlformats-officedocument.presentationml.slide+xml"/>
  <Override PartName="/ppt/slideLayouts/slideLayout27.xml" ContentType="application/vnd.openxmlformats-officedocument.presentationml.slideLayout+xml"/>
  <Override PartName="/ppt/slides/slide28.xml" ContentType="application/vnd.openxmlformats-officedocument.presentationml.slide+xml"/>
  <Override PartName="/ppt/slideLayouts/slideLayout28.xml" ContentType="application/vnd.openxmlformats-officedocument.presentationml.slideLayout+xml"/>
  <Override PartName="/ppt/slides/slide29.xml" ContentType="application/vnd.openxmlformats-officedocument.presentationml.slide+xml"/>
  <Override PartName="/ppt/slideLayouts/slideLayout29.xml" ContentType="application/vnd.openxmlformats-officedocument.presentationml.slideLayout+xml"/>
  <Override PartName="/ppt/slides/slide30.xml" ContentType="application/vnd.openxmlformats-officedocument.presentationml.slide+xml"/>
  <Override PartName="/ppt/slideLayouts/slideLayout30.xml" ContentType="application/vnd.openxmlformats-officedocument.presentationml.slideLayout+xml"/>
  <Override PartName="/ppt/slides/slide31.xml" ContentType="application/vnd.openxmlformats-officedocument.presentationml.slide+xml"/>
  <Override PartName="/ppt/slideLayouts/slideLayout31.xml" ContentType="application/vnd.openxmlformats-officedocument.presentationml.slideLayout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23caa8f90ee94055" /><Relationship Type="http://schemas.openxmlformats.org/officeDocument/2006/relationships/extended-properties" Target="/docProps/app.xml" Id="rId2" /><Relationship Type="http://schemas.openxmlformats.org/package/2006/relationships/metadata/core-properties" Target="/docProps/core.xml" Id="R4e6ab196af484d85" /><Relationship Type="http://schemas.openxmlformats.org/officeDocument/2006/relationships/custom-properties" Target="/docProps/custom.xml" Id="R7ed3e5c2a3d845d2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presProps" Target="/ppt/presProps.xml" Id="rId1" /><Relationship Type="http://schemas.openxmlformats.org/officeDocument/2006/relationships/viewProps" Target="/ppt/viewProps.xml" Id="rId2" /><Relationship Type="http://schemas.openxmlformats.org/officeDocument/2006/relationships/theme" Target="/ppt/theme/theme1.xml" Id="rId3" /><Relationship Type="http://schemas.openxmlformats.org/officeDocument/2006/relationships/tableStyles" Target="/ppt/tableStyles.xml" Id="rId4" /><Relationship Type="http://schemas.openxmlformats.org/officeDocument/2006/relationships/slideMaster" Target="/ppt/slideMasters/slideMaster1.xml" Id="rId5" /><Relationship Type="http://schemas.openxmlformats.org/officeDocument/2006/relationships/slide" Target="/ppt/slides/slide1.xml" Id="rId6" /><Relationship Type="http://schemas.openxmlformats.org/officeDocument/2006/relationships/slide" Target="/ppt/slides/slide2.xml" Id="rId7" /><Relationship Type="http://schemas.openxmlformats.org/officeDocument/2006/relationships/slide" Target="/ppt/slides/slide3.xml" Id="rId8" /><Relationship Type="http://schemas.openxmlformats.org/officeDocument/2006/relationships/slide" Target="/ppt/slides/slide4.xml" Id="rId9" /><Relationship Type="http://schemas.openxmlformats.org/officeDocument/2006/relationships/slide" Target="/ppt/slides/slide5.xml" Id="rId10" /><Relationship Type="http://schemas.openxmlformats.org/officeDocument/2006/relationships/slide" Target="/ppt/slides/slide6.xml" Id="rId11" /><Relationship Type="http://schemas.openxmlformats.org/officeDocument/2006/relationships/slide" Target="/ppt/slides/slide7.xml" Id="rId12" /><Relationship Type="http://schemas.openxmlformats.org/officeDocument/2006/relationships/slide" Target="/ppt/slides/slide8.xml" Id="rId13" /><Relationship Type="http://schemas.openxmlformats.org/officeDocument/2006/relationships/slide" Target="/ppt/slides/slide9.xml" Id="rId14" /><Relationship Type="http://schemas.openxmlformats.org/officeDocument/2006/relationships/slide" Target="/ppt/slides/slide10.xml" Id="rId15" /><Relationship Type="http://schemas.openxmlformats.org/officeDocument/2006/relationships/slide" Target="/ppt/slides/slide11.xml" Id="rId16" /><Relationship Type="http://schemas.openxmlformats.org/officeDocument/2006/relationships/slide" Target="/ppt/slides/slide12.xml" Id="rId17" /><Relationship Type="http://schemas.openxmlformats.org/officeDocument/2006/relationships/slide" Target="/ppt/slides/slide13.xml" Id="rId18" /><Relationship Type="http://schemas.openxmlformats.org/officeDocument/2006/relationships/slide" Target="/ppt/slides/slide14.xml" Id="rId19" /><Relationship Type="http://schemas.openxmlformats.org/officeDocument/2006/relationships/slide" Target="/ppt/slides/slide15.xml" Id="rId20" /><Relationship Type="http://schemas.openxmlformats.org/officeDocument/2006/relationships/slide" Target="/ppt/slides/slide16.xml" Id="rId21" /><Relationship Type="http://schemas.openxmlformats.org/officeDocument/2006/relationships/slide" Target="/ppt/slides/slide17.xml" Id="rId22" /><Relationship Type="http://schemas.openxmlformats.org/officeDocument/2006/relationships/slide" Target="/ppt/slides/slide18.xml" Id="rId23" /><Relationship Type="http://schemas.openxmlformats.org/officeDocument/2006/relationships/slide" Target="/ppt/slides/slide19.xml" Id="rId24" /><Relationship Type="http://schemas.openxmlformats.org/officeDocument/2006/relationships/slide" Target="/ppt/slides/slide20.xml" Id="rId25" /><Relationship Type="http://schemas.openxmlformats.org/officeDocument/2006/relationships/slide" Target="/ppt/slides/slide21.xml" Id="rId26" /><Relationship Type="http://schemas.openxmlformats.org/officeDocument/2006/relationships/slide" Target="/ppt/slides/slide22.xml" Id="rId27" /><Relationship Type="http://schemas.openxmlformats.org/officeDocument/2006/relationships/slide" Target="/ppt/slides/slide23.xml" Id="rId28" /><Relationship Type="http://schemas.openxmlformats.org/officeDocument/2006/relationships/slide" Target="/ppt/slides/slide24.xml" Id="rId29" /><Relationship Type="http://schemas.openxmlformats.org/officeDocument/2006/relationships/slide" Target="/ppt/slides/slide25.xml" Id="rId30" /><Relationship Type="http://schemas.openxmlformats.org/officeDocument/2006/relationships/slide" Target="/ppt/slides/slide26.xml" Id="rId31" /><Relationship Type="http://schemas.openxmlformats.org/officeDocument/2006/relationships/slide" Target="/ppt/slides/slide27.xml" Id="rId32" /><Relationship Type="http://schemas.openxmlformats.org/officeDocument/2006/relationships/slide" Target="/ppt/slides/slide28.xml" Id="rId33" /><Relationship Type="http://schemas.openxmlformats.org/officeDocument/2006/relationships/slide" Target="/ppt/slides/slide29.xml" Id="rId34" /><Relationship Type="http://schemas.openxmlformats.org/officeDocument/2006/relationships/slide" Target="/ppt/slides/slide30.xml" Id="rId35" /><Relationship Type="http://schemas.openxmlformats.org/officeDocument/2006/relationships/slide" Target="/ppt/slides/slide31.xml" Id="rId36" 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1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1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1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1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1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1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1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1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2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2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2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2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2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2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2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2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2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2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3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3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2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3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4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5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6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7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8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9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10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11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12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13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14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15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16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17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18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19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20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21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22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23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24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25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26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27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28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29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30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Layouts/slideLayout31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theme/theme1.xml" Id="rId2" /><Relationship Type="http://schemas.openxmlformats.org/officeDocument/2006/relationships/slideLayout" Target="/ppt/slideLayouts/slideLayout2.xml" Id="rId3" /><Relationship Type="http://schemas.openxmlformats.org/officeDocument/2006/relationships/slideLayout" Target="/ppt/slideLayouts/slideLayout3.xml" Id="rId4" /><Relationship Type="http://schemas.openxmlformats.org/officeDocument/2006/relationships/slideLayout" Target="/ppt/slideLayouts/slideLayout4.xml" Id="rId5" /><Relationship Type="http://schemas.openxmlformats.org/officeDocument/2006/relationships/slideLayout" Target="/ppt/slideLayouts/slideLayout5.xml" Id="rId6" /><Relationship Type="http://schemas.openxmlformats.org/officeDocument/2006/relationships/slideLayout" Target="/ppt/slideLayouts/slideLayout6.xml" Id="rId7" /><Relationship Type="http://schemas.openxmlformats.org/officeDocument/2006/relationships/slideLayout" Target="/ppt/slideLayouts/slideLayout7.xml" Id="rId8" /><Relationship Type="http://schemas.openxmlformats.org/officeDocument/2006/relationships/slideLayout" Target="/ppt/slideLayouts/slideLayout8.xml" Id="rId9" /><Relationship Type="http://schemas.openxmlformats.org/officeDocument/2006/relationships/slideLayout" Target="/ppt/slideLayouts/slideLayout9.xml" Id="rId10" /><Relationship Type="http://schemas.openxmlformats.org/officeDocument/2006/relationships/slideLayout" Target="/ppt/slideLayouts/slideLayout10.xml" Id="rId11" /><Relationship Type="http://schemas.openxmlformats.org/officeDocument/2006/relationships/slideLayout" Target="/ppt/slideLayouts/slideLayout11.xml" Id="rId12" /><Relationship Type="http://schemas.openxmlformats.org/officeDocument/2006/relationships/slideLayout" Target="/ppt/slideLayouts/slideLayout12.xml" Id="rId13" /><Relationship Type="http://schemas.openxmlformats.org/officeDocument/2006/relationships/slideLayout" Target="/ppt/slideLayouts/slideLayout13.xml" Id="rId14" /><Relationship Type="http://schemas.openxmlformats.org/officeDocument/2006/relationships/slideLayout" Target="/ppt/slideLayouts/slideLayout14.xml" Id="rId15" /><Relationship Type="http://schemas.openxmlformats.org/officeDocument/2006/relationships/slideLayout" Target="/ppt/slideLayouts/slideLayout15.xml" Id="rId16" /><Relationship Type="http://schemas.openxmlformats.org/officeDocument/2006/relationships/slideLayout" Target="/ppt/slideLayouts/slideLayout16.xml" Id="rId17" /><Relationship Type="http://schemas.openxmlformats.org/officeDocument/2006/relationships/slideLayout" Target="/ppt/slideLayouts/slideLayout17.xml" Id="rId18" /><Relationship Type="http://schemas.openxmlformats.org/officeDocument/2006/relationships/slideLayout" Target="/ppt/slideLayouts/slideLayout18.xml" Id="rId19" /><Relationship Type="http://schemas.openxmlformats.org/officeDocument/2006/relationships/slideLayout" Target="/ppt/slideLayouts/slideLayout19.xml" Id="rId20" /><Relationship Type="http://schemas.openxmlformats.org/officeDocument/2006/relationships/slideLayout" Target="/ppt/slideLayouts/slideLayout20.xml" Id="rId21" /><Relationship Type="http://schemas.openxmlformats.org/officeDocument/2006/relationships/slideLayout" Target="/ppt/slideLayouts/slideLayout21.xml" Id="rId22" /><Relationship Type="http://schemas.openxmlformats.org/officeDocument/2006/relationships/slideLayout" Target="/ppt/slideLayouts/slideLayout22.xml" Id="rId23" /><Relationship Type="http://schemas.openxmlformats.org/officeDocument/2006/relationships/slideLayout" Target="/ppt/slideLayouts/slideLayout23.xml" Id="rId24" /><Relationship Type="http://schemas.openxmlformats.org/officeDocument/2006/relationships/slideLayout" Target="/ppt/slideLayouts/slideLayout24.xml" Id="rId25" /><Relationship Type="http://schemas.openxmlformats.org/officeDocument/2006/relationships/slideLayout" Target="/ppt/slideLayouts/slideLayout25.xml" Id="rId26" /><Relationship Type="http://schemas.openxmlformats.org/officeDocument/2006/relationships/slideLayout" Target="/ppt/slideLayouts/slideLayout26.xml" Id="rId27" /><Relationship Type="http://schemas.openxmlformats.org/officeDocument/2006/relationships/slideLayout" Target="/ppt/slideLayouts/slideLayout27.xml" Id="rId28" /><Relationship Type="http://schemas.openxmlformats.org/officeDocument/2006/relationships/slideLayout" Target="/ppt/slideLayouts/slideLayout28.xml" Id="rId29" /><Relationship Type="http://schemas.openxmlformats.org/officeDocument/2006/relationships/slideLayout" Target="/ppt/slideLayouts/slideLayout29.xml" Id="rId30" /><Relationship Type="http://schemas.openxmlformats.org/officeDocument/2006/relationships/slideLayout" Target="/ppt/slideLayouts/slideLayout30.xml" Id="rId31" /><Relationship Type="http://schemas.openxmlformats.org/officeDocument/2006/relationships/slideLayout" Target="/ppt/slideLayouts/slideLayout31.xml" Id="rId32" /></Relationships>
</file>

<file path=ppt/slideMasters/slideMaster1.xml><?xml version="1.0" encoding="utf-8"?>
<p:sldMaster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3735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image" Target="/ppt/media/image.png" Id="rId2" /><Relationship Type="http://schemas.openxmlformats.org/officeDocument/2006/relationships/image" Target="/ppt/media/image.jpg" Id="rId3" /><Relationship Type="http://schemas.openxmlformats.org/officeDocument/2006/relationships/image" Target="/ppt/media/image2.png" Id="rId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Id1" /><Relationship Type="http://schemas.openxmlformats.org/officeDocument/2006/relationships/image" Target="/ppt/media/image3.png" Id="rId2" /><Relationship Type="http://schemas.openxmlformats.org/officeDocument/2006/relationships/image" Target="/ppt/media/image4.png" Id="rId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Id1" /><Relationship Type="http://schemas.openxmlformats.org/officeDocument/2006/relationships/image" Target="/ppt/media/image2.jpg" Id="rId2" /><Relationship Type="http://schemas.openxmlformats.org/officeDocument/2006/relationships/image" Target="/ppt/media/image3.jpg" Id="rId3" /><Relationship Type="http://schemas.openxmlformats.org/officeDocument/2006/relationships/image" Target="/ppt/media/image5.png" Id="rId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Id1" /><Relationship Type="http://schemas.openxmlformats.org/officeDocument/2006/relationships/image" Target="/ppt/media/image4.jpg" Id="rId2" /><Relationship Type="http://schemas.openxmlformats.org/officeDocument/2006/relationships/image" Target="/ppt/media/image6.png" Id="rId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Id1" /><Relationship Type="http://schemas.openxmlformats.org/officeDocument/2006/relationships/image" Target="/ppt/media/image7.png" Id="rId2" /><Relationship Type="http://schemas.openxmlformats.org/officeDocument/2006/relationships/image" Target="/ppt/media/image8.png" Id="rId3" /><Relationship Type="http://schemas.openxmlformats.org/officeDocument/2006/relationships/image" Target="/ppt/media/image9.png" Id="rId4" /><Relationship Type="http://schemas.openxmlformats.org/officeDocument/2006/relationships/image" Target="/ppt/media/image10.png" Id="rId5" /><Relationship Type="http://schemas.openxmlformats.org/officeDocument/2006/relationships/image" Target="/ppt/media/image11.png" Id="rId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Id1" /><Relationship Type="http://schemas.openxmlformats.org/officeDocument/2006/relationships/image" Target="/ppt/media/image12.png" Id="rId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13.png" Id="rId2" /><Relationship Type="http://schemas.openxmlformats.org/officeDocument/2006/relationships/image" Target="/ppt/media/image14.png" Id="rId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Id1" /><Relationship Type="http://schemas.openxmlformats.org/officeDocument/2006/relationships/image" Target="/ppt/media/image.gif" Id="rId2" /><Relationship Type="http://schemas.openxmlformats.org/officeDocument/2006/relationships/image" Target="/ppt/media/image15.png" Id="rId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9.xml" Id="rId1" /><Relationship Type="http://schemas.openxmlformats.org/officeDocument/2006/relationships/image" Target="/ppt/media/image16.png" Id="rId2" /><Relationship Type="http://schemas.openxmlformats.org/officeDocument/2006/relationships/image" Target="/ppt/media/image17.png" Id="rId3" /><Relationship Type="http://schemas.openxmlformats.org/officeDocument/2006/relationships/image" Target="/ppt/media/image18.png" Id="rId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0.xml" Id="rId1" /><Relationship Type="http://schemas.openxmlformats.org/officeDocument/2006/relationships/image" Target="/ppt/media/image19.png" Id="rId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image" Target="/ppt/media/image20.png" Id="rId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2.xml" Id="rId1" /><Relationship Type="http://schemas.openxmlformats.org/officeDocument/2006/relationships/image" Target="/ppt/media/image21.png" Id="rId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3.xml" Id="rId1" /><Relationship Type="http://schemas.openxmlformats.org/officeDocument/2006/relationships/image" Target="/ppt/media/image22.png" Id="rId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4.xml" Id="rId1" /><Relationship Type="http://schemas.openxmlformats.org/officeDocument/2006/relationships/image" Target="/ppt/media/image23.png" Id="rId2" /><Relationship Type="http://schemas.openxmlformats.org/officeDocument/2006/relationships/image" Target="/ppt/media/image24.png" Id="rId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5.xml" Id="rId1" /><Relationship Type="http://schemas.openxmlformats.org/officeDocument/2006/relationships/image" Target="/ppt/media/image25.png" Id="rId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6.xml" Id="rId1" /><Relationship Type="http://schemas.openxmlformats.org/officeDocument/2006/relationships/image" Target="/ppt/media/image26.png" Id="rId2" /><Relationship Type="http://schemas.openxmlformats.org/officeDocument/2006/relationships/image" Target="/ppt/media/image27.png" Id="rId3" /><Relationship Type="http://schemas.openxmlformats.org/officeDocument/2006/relationships/image" Target="/ppt/media/image28.png" Id="rId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7.xml" Id="rId1" /><Relationship Type="http://schemas.openxmlformats.org/officeDocument/2006/relationships/image" Target="/ppt/media/image29.png" Id="rId2" /><Relationship Type="http://schemas.openxmlformats.org/officeDocument/2006/relationships/image" Target="/ppt/media/image30.png" Id="rId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8.xml" Id="rId1" /><Relationship Type="http://schemas.openxmlformats.org/officeDocument/2006/relationships/image" Target="/ppt/media/image31.png" Id="rId2" /><Relationship Type="http://schemas.openxmlformats.org/officeDocument/2006/relationships/image" Target="/ppt/media/image32.png" Id="rId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9.xml" Id="rId1" /><Relationship Type="http://schemas.openxmlformats.org/officeDocument/2006/relationships/image" Target="/ppt/media/image33.png" Id="rId2" /><Relationship Type="http://schemas.openxmlformats.org/officeDocument/2006/relationships/image" Target="/ppt/media/image34.png" Id="rId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0.xml" Id="rId1" /><Relationship Type="http://schemas.openxmlformats.org/officeDocument/2006/relationships/image" Target="/ppt/media/image35.png" Id="rId2" /><Relationship Type="http://schemas.openxmlformats.org/officeDocument/2006/relationships/image" Target="/ppt/media/image36.png" Id="rId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1.xml" Id="rId1" /><Relationship Type="http://schemas.openxmlformats.org/officeDocument/2006/relationships/image" Target="/ppt/media/image37.png" Id="rId2" /><Relationship Type="http://schemas.openxmlformats.org/officeDocument/2006/relationships/image" Target="/ppt/media/image38.png" Id="rId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2.xml" Id="rId1" /><Relationship Type="http://schemas.openxmlformats.org/officeDocument/2006/relationships/image" Target="/ppt/media/image39.png" Id="rId2" /><Relationship Type="http://schemas.openxmlformats.org/officeDocument/2006/relationships/image" Target="/ppt/media/image40.png" Id="rId3" /><Relationship Type="http://schemas.openxmlformats.org/officeDocument/2006/relationships/image" Target="/ppt/media/image41.png" Id="rId4" /><Relationship Type="http://schemas.openxmlformats.org/officeDocument/2006/relationships/image" Target="/ppt/media/image42.png" Id="rId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3.xml" Id="rId1" /><Relationship Type="http://schemas.openxmlformats.org/officeDocument/2006/relationships/image" Target="/ppt/media/image43.png" Id="rId2" /><Relationship Type="http://schemas.openxmlformats.org/officeDocument/2006/relationships/image" Target="/ppt/media/image44.png" Id="rId3" /><Relationship Type="http://schemas.openxmlformats.org/officeDocument/2006/relationships/image" Target="/ppt/media/image45.png" Id="rId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4.xml" Id="rId1" /><Relationship Type="http://schemas.openxmlformats.org/officeDocument/2006/relationships/image" Target="/ppt/media/image46.png" Id="rId2" /><Relationship Type="http://schemas.openxmlformats.org/officeDocument/2006/relationships/image" Target="/ppt/media/image47.png" Id="rId3" /><Relationship Type="http://schemas.openxmlformats.org/officeDocument/2006/relationships/image" Target="/ppt/media/image48.png" Id="rId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5.xml" Id="rId1" /><Relationship Type="http://schemas.openxmlformats.org/officeDocument/2006/relationships/image" Target="/ppt/media/image49.png" Id="rId2" /><Relationship Type="http://schemas.openxmlformats.org/officeDocument/2006/relationships/image" Target="/ppt/media/image50.png" Id="rId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6.xml" Id="rId1" /><Relationship Type="http://schemas.openxmlformats.org/officeDocument/2006/relationships/image" Target="/ppt/media/image51.png" Id="rId2" /><Relationship Type="http://schemas.openxmlformats.org/officeDocument/2006/relationships/image" Target="/ppt/media/image52.png" Id="rId3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7.xml" Id="rId1" /><Relationship Type="http://schemas.openxmlformats.org/officeDocument/2006/relationships/image" Target="/ppt/media/image53.png" Id="rId2" /><Relationship Type="http://schemas.openxmlformats.org/officeDocument/2006/relationships/image" Target="/ppt/media/image54.png" Id="rId3" /><Relationship Type="http://schemas.openxmlformats.org/officeDocument/2006/relationships/audio" Target="/media/mediadata.wav" Id="rId5" /><Relationship Type="http://schemas.openxmlformats.org/officeDocument/2006/relationships/audio" Target="/media/mediadata2.wav" Id="rId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8.xml" Id="rId1" /><Relationship Type="http://schemas.openxmlformats.org/officeDocument/2006/relationships/image" Target="/ppt/media/image55.png" Id="rId2" /><Relationship Type="http://schemas.openxmlformats.org/officeDocument/2006/relationships/image" Target="/ppt/media/image56.png" Id="rId3" /><Relationship Type="http://schemas.openxmlformats.org/officeDocument/2006/relationships/image" Target="/ppt/media/image57.png" Id="rId4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9.xml" Id="rId1" /><Relationship Type="http://schemas.openxmlformats.org/officeDocument/2006/relationships/image" Target="/ppt/media/image58.png" Id="rId2" /><Relationship Type="http://schemas.openxmlformats.org/officeDocument/2006/relationships/image" Target="/ppt/media/image59.png" Id="rId3" /><Relationship Type="http://schemas.openxmlformats.org/officeDocument/2006/relationships/image" Target="/ppt/media/image60.png" Id="rId4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30.xml" Id="rId1" /><Relationship Type="http://schemas.openxmlformats.org/officeDocument/2006/relationships/image" Target="/ppt/media/image61.png" Id="rId2" /><Relationship Type="http://schemas.openxmlformats.org/officeDocument/2006/relationships/image" Target="/ppt/media/image62.png" Id="rId3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31.xml" Id="rId1" /><Relationship Type="http://schemas.openxmlformats.org/officeDocument/2006/relationships/image" Target="/ppt/media/image63.png" Id="rId2" /><Relationship Type="http://schemas.openxmlformats.org/officeDocument/2006/relationships/image" Target="/ppt/media/image64.png" Id="rId3" /><Relationship Type="http://schemas.openxmlformats.org/officeDocument/2006/relationships/image" Target="/ppt/media/image65.png" Id="rId4" /><Relationship Type="http://schemas.openxmlformats.org/officeDocument/2006/relationships/image" Target="/ppt/media/image66.png" Id="rId5" /><Relationship Type="http://schemas.openxmlformats.org/officeDocument/2006/relationships/image" Target="/ppt/media/image67.png" Id="rId6" /></Relationships>
</file>

<file path=ppt/slides/slide1.xml><?xml version="1.0" encoding="utf-8"?>
<p:sld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1905000" y="2857500"/>
            <a:ext cx="190500" cy="62861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</a:rPr>
              <a:t>﻿</a:t>
            </a:r>
          </a:p>
        </p:txBody>
      </p:sp>
      <p:sp>
        <p:nvSpPr>
          <p:cNvPr id="3" name="文本2"/>
          <p:cNvSpPr txBox="1"/>
          <p:nvPr/>
        </p:nvSpPr>
        <p:spPr>
          <a:xfrm>
            <a:off x="1905000" y="2857500"/>
            <a:ext cx="190500" cy="62861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</a:rPr>
              <a:t>﻿</a:t>
            </a:r>
          </a:p>
        </p:txBody>
      </p:sp>
      <p:sp>
        <p:nvSpPr>
          <p:cNvPr id="4" name="文本3"/>
          <p:cNvSpPr txBox="1"/>
          <p:nvPr/>
        </p:nvSpPr>
        <p:spPr>
          <a:xfrm>
            <a:off x="1905000" y="2857500"/>
            <a:ext cx="190500" cy="62861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</a:rPr>
              <a:t>﻿</a:t>
            </a:r>
          </a:p>
        </p:txBody>
      </p:sp>
      <p:pic>
        <p:nvPicPr>
          <p:cNvPr id="5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9915" y="4162939"/>
            <a:ext cx="3952875" cy="2393480"/>
          </a:xfrm>
          <a:prstGeom prst="rect">
            <a:avLst/>
          </a:prstGeom>
        </p:spPr>
      </p:pic>
      <p:sp>
        <p:nvSpPr>
          <p:cNvPr id="6" name="文本4"/>
          <p:cNvSpPr txBox="1"/>
          <p:nvPr/>
        </p:nvSpPr>
        <p:spPr>
          <a:xfrm>
            <a:off x="2956627" y="2767927"/>
            <a:ext cx="6280023" cy="131403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6799" b="1" i="0" dirty="0">
                <a:solidFill>
                  <a:srgbClr val="000000">
                    <a:alpha val="100000"/>
                  </a:srgbClr>
                </a:solidFill>
                <a:latin typeface="华文仿宋"/>
                <a:ea typeface="华文仿宋"/>
              </a:rPr>
              <a:t>7.1 认识不等式</a:t>
            </a:r>
          </a:p>
        </p:txBody>
      </p:sp>
      <p:sp>
        <p:nvSpPr>
          <p:cNvPr id="7" name="形状1"/>
          <p:cNvSpPr txBox="1"/>
          <p:nvPr/>
        </p:nvSpPr>
        <p:spPr>
          <a:xfrm>
            <a:off x="9686754" y="4555846"/>
            <a:ext cx="1981200" cy="1996017"/>
          </a:xfrm>
          <a:prstGeom prst="roundRect"/>
          <a:blipFill>
            <a:blip r:embed="rId3"/>
            <a:stretch>
              <a:fillRect/>
            </a:stretch>
          </a:blipFill>
          <a:ln w="9525">
            <a:solidFill>
              <a:srgbClr val="FFFF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8" name="文本5"/>
          <p:cNvSpPr txBox="1"/>
          <p:nvPr/>
        </p:nvSpPr>
        <p:spPr>
          <a:xfrm>
            <a:off x="320602" y="996229"/>
            <a:ext cx="11551796" cy="1518812"/>
          </a:xfrm>
          <a:prstGeom prst="rect">
            <a:avLst/>
          </a:prstGeom>
          <a:noFill/>
        </p:spPr>
        <p:txBody>
          <a:bodyPr anchor="ctr"/>
          <a:lstStyle/>
          <a:p>
            <a:pPr marL="0" algn="ctr">
              <a:lnSpc>
                <a:spcPts val="10400"/>
              </a:lnSpc>
            </a:pPr>
            <a:r>
              <a:rPr lang="zh-CN" altLang="en-US" sz="7499" b="1" i="0" dirty="0">
                <a:solidFill>
                  <a:srgbClr val="333333">
                    <a:alpha val="100000"/>
                  </a:srgbClr>
                </a:solidFill>
                <a:effectLst>
                  <a:outerShdw blurRad="28575" dist="57150" dir="2700000" rotWithShape="0">
                    <a:srgbClr val="333333">
                      <a:alpha val="40000"/>
                    </a:srgbClr>
                  </a:outerShdw>
                </a:effectLst>
                <a:latin typeface="微软雅黑"/>
                <a:ea typeface="微软雅黑"/>
              </a:rPr>
              <a:t>第七章</a:t>
            </a:r>
            <a:r>
              <a:rPr lang="zh-CN" altLang="en-US" sz="7499" b="1" i="0" dirty="0">
                <a:solidFill>
                  <a:srgbClr val="333333">
                    <a:alpha val="100000"/>
                  </a:srgbClr>
                </a:solidFill>
                <a:effectLst>
                  <a:outerShdw blurRad="28575" dist="57150" dir="2700000" rotWithShape="0">
                    <a:srgbClr val="333333">
                      <a:alpha val="40000"/>
                    </a:srgbClr>
                  </a:outerShdw>
                </a:effectLst>
                <a:latin typeface="微软雅黑"/>
                <a:ea typeface="微软雅黑"/>
              </a:rPr>
              <a:t>   一元一次不等式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</p:sld>
</file>

<file path=ppt/slides/slide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201111" y="1103833"/>
            <a:ext cx="11195876" cy="67659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       数一数，教室里的男同学和女同学各有多少人？人数相等吗？</a:t>
            </a:r>
          </a:p>
        </p:txBody>
      </p:sp>
      <p:sp>
        <p:nvSpPr>
          <p:cNvPr id="3" name="文本2"/>
          <p:cNvSpPr txBox="1"/>
          <p:nvPr/>
        </p:nvSpPr>
        <p:spPr>
          <a:xfrm>
            <a:off x="2807741" y="1965674"/>
            <a:ext cx="5703960" cy="72376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99" b="1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男生人数     女生人数     比较数量大小</a:t>
            </a:r>
          </a:p>
        </p:txBody>
      </p:sp>
      <p:sp>
        <p:nvSpPr>
          <p:cNvPr id="4" name="文本3"/>
          <p:cNvSpPr txBox="1"/>
          <p:nvPr/>
        </p:nvSpPr>
        <p:spPr>
          <a:xfrm>
            <a:off x="1485376" y="3423314"/>
            <a:ext cx="7782096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7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对于相等的关系，我们是用什么式子来表示的？</a:t>
            </a:r>
          </a:p>
        </p:txBody>
      </p:sp>
      <p:sp>
        <p:nvSpPr>
          <p:cNvPr id="5" name="文本4"/>
          <p:cNvSpPr txBox="1"/>
          <p:nvPr/>
        </p:nvSpPr>
        <p:spPr>
          <a:xfrm>
            <a:off x="1485443" y="4267857"/>
            <a:ext cx="9150125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7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对于不等的关系，我们又是用什么式子来表示呢？</a:t>
            </a:r>
          </a:p>
        </p:txBody>
      </p:sp>
      <p:sp>
        <p:nvSpPr>
          <p:cNvPr id="6" name="文本5"/>
          <p:cNvSpPr txBox="1"/>
          <p:nvPr/>
        </p:nvSpPr>
        <p:spPr>
          <a:xfrm>
            <a:off x="8997048" y="3406473"/>
            <a:ext cx="1638300" cy="69335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999" b="1" i="0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(等式）</a:t>
            </a:r>
          </a:p>
        </p:txBody>
      </p:sp>
      <p:sp>
        <p:nvSpPr>
          <p:cNvPr id="7" name="文本6"/>
          <p:cNvSpPr txBox="1"/>
          <p:nvPr/>
        </p:nvSpPr>
        <p:spPr>
          <a:xfrm>
            <a:off x="9556861" y="4251646"/>
            <a:ext cx="2635453" cy="69335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999" b="1" i="0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(不等式）</a:t>
            </a:r>
          </a:p>
        </p:txBody>
      </p:sp>
      <p:grpSp>
        <p:nvGrpSpPr>
          <p:cNvPr id="8" name="组合1"/>
          <p:cNvGrpSpPr/>
          <p:nvPr/>
        </p:nvGrpSpPr>
        <p:grpSpPr>
          <a:xfrm>
            <a:off x="552402" y="303952"/>
            <a:ext cx="3032942" cy="800481"/>
            <a:chOff x="0" y="0"/>
            <a:chExt cx="3032942" cy="800481"/>
          </a:xfrm>
        </p:grpSpPr>
        <p:sp>
          <p:nvSpPr>
            <p:cNvPr id="9" name="文本7"/>
            <p:cNvSpPr txBox="1"/>
            <p:nvPr/>
          </p:nvSpPr>
          <p:spPr>
            <a:xfrm>
              <a:off x="366151" y="0"/>
              <a:ext cx="2666791" cy="80048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999" b="1" i="0" dirty="0">
                  <a:solidFill>
                    <a:srgbClr val="ED7D31">
                      <a:alpha val="100000"/>
                    </a:srgbClr>
                  </a:solidFill>
                  <a:effectLst>
                    <a:reflection blurRad="6350" stA="40000" endA="300" endPos="70000" dist="76200" dir="5400000" sy="-100000" algn="bl" rotWithShape="0"/>
                  </a:effectLst>
                  <a:latin typeface="华文仿宋"/>
                  <a:ea typeface="华文仿宋"/>
                </a:rPr>
                <a:t>导入</a:t>
              </a:r>
            </a:p>
          </p:txBody>
        </p:sp>
        <p:pic>
          <p:nvPicPr>
            <p:cNvPr id="10" name="图片1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91617"/>
              <a:ext cx="518435" cy="4969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.xml><?xml version="1.0" encoding="utf-8"?>
<p:sld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1890541" y="1267177"/>
            <a:ext cx="8059055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5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现实生活之中，数量之间存在着大量的不等关系。</a:t>
            </a:r>
          </a:p>
        </p:txBody>
      </p:sp>
      <p:pic>
        <p:nvPicPr>
          <p:cNvPr id="3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714" y="3299717"/>
            <a:ext cx="3419475" cy="2583094"/>
          </a:xfrm>
          <a:prstGeom prst="rect">
            <a:avLst/>
          </a:prstGeom>
        </p:spPr>
      </p:pic>
      <p:sp>
        <p:nvSpPr>
          <p:cNvPr id="4" name="形状1"/>
          <p:cNvSpPr txBox="1"/>
          <p:nvPr/>
        </p:nvSpPr>
        <p:spPr>
          <a:xfrm>
            <a:off x="9089698" y="2596534"/>
            <a:ext cx="1861111" cy="585905"/>
          </a:xfrm>
          <a:custGeom>
            <a:avLst/>
            <a:gdLst>
              <a:gd name="connsiteX0" fmla="*/ 97651 w 1861111"/>
              <a:gd name="connsiteY0" fmla="*/ 0 h 585905"/>
              <a:gd name="connsiteX1" fmla="*/ 1763460 w 1861111"/>
              <a:gd name="connsiteY1" fmla="*/ 0 h 585905"/>
              <a:gd name="connsiteX2" fmla="*/ 1817391 w 1861111"/>
              <a:gd name="connsiteY2" fmla="*/ 0 h 585905"/>
              <a:gd name="connsiteX3" fmla="*/ 1861111 w 1861111"/>
              <a:gd name="connsiteY3" fmla="*/ 488254 h 585905"/>
              <a:gd name="connsiteX4" fmla="*/ 1861111 w 1861111"/>
              <a:gd name="connsiteY4" fmla="*/ 542186 h 585905"/>
              <a:gd name="connsiteX5" fmla="*/ 825280 w 1861111"/>
              <a:gd name="connsiteY5" fmla="*/ 585905 h 585905"/>
              <a:gd name="connsiteX6" fmla="*/ 620370 w 1861111"/>
              <a:gd name="connsiteY6" fmla="*/ 703086 h 585905"/>
              <a:gd name="connsiteX7" fmla="*/ 649510 w 1861111"/>
              <a:gd name="connsiteY7" fmla="*/ 585905 h 585905"/>
              <a:gd name="connsiteX8" fmla="*/ 97651 w 1861111"/>
              <a:gd name="connsiteY8" fmla="*/ 585905 h 585905"/>
              <a:gd name="connsiteX9" fmla="*/ 43720 w 1861111"/>
              <a:gd name="connsiteY9" fmla="*/ 585905 h 585905"/>
              <a:gd name="connsiteX10" fmla="*/ 0 w 1861111"/>
              <a:gd name="connsiteY10" fmla="*/ 97651 h 585905"/>
              <a:gd name="connsiteX11" fmla="*/ 0 w 1861111"/>
              <a:gd name="connsiteY11" fmla="*/ 43720 h 585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61111" h="703086">
                <a:moveTo>
                  <a:pt x="97651" y="0"/>
                </a:moveTo>
                <a:lnTo>
                  <a:pt x="1763460" y="0"/>
                </a:lnTo>
                <a:cubicBezTo>
                  <a:pt x="1817391" y="0"/>
                  <a:pt x="1861111" y="43720"/>
                  <a:pt x="1861111" y="97651"/>
                </a:cubicBezTo>
                <a:lnTo>
                  <a:pt x="1861111" y="488254"/>
                </a:lnTo>
                <a:cubicBezTo>
                  <a:pt x="1861111" y="542186"/>
                  <a:pt x="1817391" y="585905"/>
                  <a:pt x="1763460" y="585905"/>
                </a:cubicBezTo>
                <a:lnTo>
                  <a:pt x="825280" y="585905"/>
                </a:lnTo>
                <a:lnTo>
                  <a:pt x="620370" y="703086"/>
                </a:lnTo>
                <a:lnTo>
                  <a:pt x="649510" y="585905"/>
                </a:lnTo>
                <a:lnTo>
                  <a:pt x="97651" y="585905"/>
                </a:lnTo>
                <a:cubicBezTo>
                  <a:pt x="43720" y="585905"/>
                  <a:pt x="0" y="542186"/>
                  <a:pt x="0" y="488254"/>
                </a:cubicBezTo>
                <a:lnTo>
                  <a:pt x="0" y="97651"/>
                </a:lnTo>
                <a:cubicBezTo>
                  <a:pt x="0" y="43720"/>
                  <a:pt x="43720" y="0"/>
                  <a:pt x="97651" y="0"/>
                </a:cubicBezTo>
                <a:close/>
              </a:path>
            </a:pathLst>
          </a:custGeom>
          <a:solidFill>
            <a:srgbClr val="CCFAFF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谁快谁慢</a:t>
            </a:r>
          </a:p>
        </p:txBody>
      </p:sp>
      <p:pic>
        <p:nvPicPr>
          <p:cNvPr id="5" name="图片2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9614" y="3045009"/>
            <a:ext cx="4893335" cy="2838450"/>
          </a:xfrm>
          <a:prstGeom prst="rect">
            <a:avLst/>
          </a:prstGeom>
        </p:spPr>
      </p:pic>
      <p:sp>
        <p:nvSpPr>
          <p:cNvPr id="6" name="形状2"/>
          <p:cNvSpPr txBox="1"/>
          <p:nvPr/>
        </p:nvSpPr>
        <p:spPr>
          <a:xfrm>
            <a:off x="3115523" y="2107959"/>
            <a:ext cx="1905000" cy="1143000"/>
          </a:xfrm>
          <a:custGeom>
            <a:avLst/>
            <a:gdLst>
              <a:gd name="connsiteX0" fmla="*/ 190500 w 1905000"/>
              <a:gd name="connsiteY0" fmla="*/ 0 h 1143000"/>
              <a:gd name="connsiteX1" fmla="*/ 1714500 w 1905000"/>
              <a:gd name="connsiteY1" fmla="*/ 0 h 1143000"/>
              <a:gd name="connsiteX2" fmla="*/ 1819710 w 1905000"/>
              <a:gd name="connsiteY2" fmla="*/ 0 h 1143000"/>
              <a:gd name="connsiteX3" fmla="*/ 1905000 w 1905000"/>
              <a:gd name="connsiteY3" fmla="*/ 952500 h 1143000"/>
              <a:gd name="connsiteX4" fmla="*/ 1905000 w 1905000"/>
              <a:gd name="connsiteY4" fmla="*/ 1057710 h 1143000"/>
              <a:gd name="connsiteX5" fmla="*/ 889914 w 1905000"/>
              <a:gd name="connsiteY5" fmla="*/ 1143000 h 1143000"/>
              <a:gd name="connsiteX6" fmla="*/ 635000 w 1905000"/>
              <a:gd name="connsiteY6" fmla="*/ 1371600 h 1143000"/>
              <a:gd name="connsiteX7" fmla="*/ 615699 w 1905000"/>
              <a:gd name="connsiteY7" fmla="*/ 1143000 h 1143000"/>
              <a:gd name="connsiteX8" fmla="*/ 190500 w 1905000"/>
              <a:gd name="connsiteY8" fmla="*/ 1143000 h 1143000"/>
              <a:gd name="connsiteX9" fmla="*/ 85290 w 1905000"/>
              <a:gd name="connsiteY9" fmla="*/ 1143000 h 1143000"/>
              <a:gd name="connsiteX10" fmla="*/ 0 w 1905000"/>
              <a:gd name="connsiteY10" fmla="*/ 190500 h 1143000"/>
              <a:gd name="connsiteX11" fmla="*/ 0 w 1905000"/>
              <a:gd name="connsiteY11" fmla="*/ 8529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05000" h="1371600">
                <a:moveTo>
                  <a:pt x="190500" y="0"/>
                </a:moveTo>
                <a:lnTo>
                  <a:pt x="1714500" y="0"/>
                </a:lnTo>
                <a:cubicBezTo>
                  <a:pt x="1819710" y="0"/>
                  <a:pt x="1905000" y="85290"/>
                  <a:pt x="1905000" y="190500"/>
                </a:cubicBezTo>
                <a:lnTo>
                  <a:pt x="1905000" y="952500"/>
                </a:lnTo>
                <a:cubicBezTo>
                  <a:pt x="1905000" y="1057710"/>
                  <a:pt x="1819710" y="1143000"/>
                  <a:pt x="1714500" y="1143000"/>
                </a:cubicBezTo>
                <a:lnTo>
                  <a:pt x="889914" y="1143000"/>
                </a:lnTo>
                <a:lnTo>
                  <a:pt x="635000" y="1371600"/>
                </a:lnTo>
                <a:lnTo>
                  <a:pt x="615699" y="1143000"/>
                </a:lnTo>
                <a:lnTo>
                  <a:pt x="190500" y="1143000"/>
                </a:lnTo>
                <a:cubicBezTo>
                  <a:pt x="85290" y="1143000"/>
                  <a:pt x="0" y="1057710"/>
                  <a:pt x="0" y="952500"/>
                </a:cubicBezTo>
                <a:lnTo>
                  <a:pt x="0" y="190500"/>
                </a:lnTo>
                <a:cubicBezTo>
                  <a:pt x="0" y="85290"/>
                  <a:pt x="85290" y="0"/>
                  <a:pt x="190500" y="0"/>
                </a:cubicBezTo>
                <a:close/>
              </a:path>
            </a:pathLst>
          </a:custGeom>
          <a:solidFill>
            <a:srgbClr val="CCFAFF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谁长谁短</a:t>
            </a:r>
          </a:p>
        </p:txBody>
      </p:sp>
      <p:sp>
        <p:nvSpPr>
          <p:cNvPr id="7" name="文本2"/>
          <p:cNvSpPr txBox="1"/>
          <p:nvPr/>
        </p:nvSpPr>
        <p:spPr>
          <a:xfrm>
            <a:off x="1404118" y="417776"/>
            <a:ext cx="10668000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3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 </a:t>
            </a:r>
            <a:r>
              <a:rPr lang="zh-CN" altLang="en-US" sz="27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生活中还有哪些不相等的关系呢？你能举出更多的例子吗？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4" grpId="0" animBg="1"/>
      <p:bldP spid="3" grpId="0" animBg="1"/>
      <p:bldP spid="5" grpId="0" animBg="1"/>
      <p:bldP spid="6" grpId="0" animBg="1"/>
    </p:bldLst>
  </p:timing>
</p:sld>
</file>

<file path=ppt/slides/slide4.xml><?xml version="1.0" encoding="utf-8"?>
<p:sld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2397671" y="925116"/>
            <a:ext cx="8459105" cy="67659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现实生活之中，数量之间存在着大量的不等关系。</a:t>
            </a:r>
          </a:p>
        </p:txBody>
      </p:sp>
      <p:pic>
        <p:nvPicPr>
          <p:cNvPr id="3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6191" y="2163013"/>
            <a:ext cx="6886575" cy="4092178"/>
          </a:xfrm>
          <a:prstGeom prst="rect">
            <a:avLst/>
          </a:prstGeom>
        </p:spPr>
      </p:pic>
      <p:sp>
        <p:nvSpPr>
          <p:cNvPr id="4" name="形状1"/>
          <p:cNvSpPr txBox="1"/>
          <p:nvPr/>
        </p:nvSpPr>
        <p:spPr>
          <a:xfrm>
            <a:off x="3411007" y="2688460"/>
            <a:ext cx="1759280" cy="756680"/>
          </a:xfrm>
          <a:custGeom>
            <a:avLst/>
            <a:gdLst>
              <a:gd name="connsiteX0" fmla="*/ 126113 w 1759280"/>
              <a:gd name="connsiteY0" fmla="*/ 0 h 756680"/>
              <a:gd name="connsiteX1" fmla="*/ 1633167 w 1759280"/>
              <a:gd name="connsiteY1" fmla="*/ 0 h 756680"/>
              <a:gd name="connsiteX2" fmla="*/ 1666614 w 1759280"/>
              <a:gd name="connsiteY2" fmla="*/ 0 h 756680"/>
              <a:gd name="connsiteX3" fmla="*/ 1745993 w 1759280"/>
              <a:gd name="connsiteY3" fmla="*/ 60589 h 756680"/>
              <a:gd name="connsiteX4" fmla="*/ 1759280 w 1759280"/>
              <a:gd name="connsiteY4" fmla="*/ 630566 h 756680"/>
              <a:gd name="connsiteX5" fmla="*/ 1759280 w 1759280"/>
              <a:gd name="connsiteY5" fmla="*/ 664014 h 756680"/>
              <a:gd name="connsiteX6" fmla="*/ 1698692 w 1759280"/>
              <a:gd name="connsiteY6" fmla="*/ 743393 h 756680"/>
              <a:gd name="connsiteX7" fmla="*/ 795334 w 1759280"/>
              <a:gd name="connsiteY7" fmla="*/ 756680 h 756680"/>
              <a:gd name="connsiteX8" fmla="*/ 586427 w 1759280"/>
              <a:gd name="connsiteY8" fmla="*/ 908016 h 756680"/>
              <a:gd name="connsiteX9" fmla="*/ 596626 w 1759280"/>
              <a:gd name="connsiteY9" fmla="*/ 756680 h 756680"/>
              <a:gd name="connsiteX10" fmla="*/ 126113 w 1759280"/>
              <a:gd name="connsiteY10" fmla="*/ 756680 h 756680"/>
              <a:gd name="connsiteX11" fmla="*/ 92666 w 1759280"/>
              <a:gd name="connsiteY11" fmla="*/ 756680 h 756680"/>
              <a:gd name="connsiteX12" fmla="*/ 13287 w 1759280"/>
              <a:gd name="connsiteY12" fmla="*/ 696091 h 756680"/>
              <a:gd name="connsiteX13" fmla="*/ 0 w 1759280"/>
              <a:gd name="connsiteY13" fmla="*/ 126113 h 756680"/>
              <a:gd name="connsiteX14" fmla="*/ 0 w 1759280"/>
              <a:gd name="connsiteY14" fmla="*/ 56463 h 75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759280" h="908016">
                <a:moveTo>
                  <a:pt x="126113" y="0"/>
                </a:moveTo>
                <a:lnTo>
                  <a:pt x="1633167" y="0"/>
                </a:lnTo>
                <a:cubicBezTo>
                  <a:pt x="1666614" y="0"/>
                  <a:pt x="1698692" y="13287"/>
                  <a:pt x="1722342" y="36938"/>
                </a:cubicBezTo>
                <a:cubicBezTo>
                  <a:pt x="1745993" y="60589"/>
                  <a:pt x="1759280" y="92666"/>
                  <a:pt x="1759280" y="126113"/>
                </a:cubicBezTo>
                <a:lnTo>
                  <a:pt x="1759280" y="630566"/>
                </a:lnTo>
                <a:cubicBezTo>
                  <a:pt x="1759280" y="664014"/>
                  <a:pt x="1745993" y="696091"/>
                  <a:pt x="1722342" y="719742"/>
                </a:cubicBezTo>
                <a:cubicBezTo>
                  <a:pt x="1698692" y="743393"/>
                  <a:pt x="1666614" y="756680"/>
                  <a:pt x="1633167" y="756680"/>
                </a:cubicBezTo>
                <a:lnTo>
                  <a:pt x="795334" y="756680"/>
                </a:lnTo>
                <a:lnTo>
                  <a:pt x="586427" y="908016"/>
                </a:lnTo>
                <a:lnTo>
                  <a:pt x="596626" y="756680"/>
                </a:lnTo>
                <a:lnTo>
                  <a:pt x="126113" y="756680"/>
                </a:lnTo>
                <a:cubicBezTo>
                  <a:pt x="92666" y="756680"/>
                  <a:pt x="60589" y="743393"/>
                  <a:pt x="36938" y="719742"/>
                </a:cubicBezTo>
                <a:cubicBezTo>
                  <a:pt x="13287" y="696091"/>
                  <a:pt x="0" y="664014"/>
                  <a:pt x="0" y="630566"/>
                </a:cubicBezTo>
                <a:lnTo>
                  <a:pt x="0" y="126113"/>
                </a:lnTo>
                <a:cubicBezTo>
                  <a:pt x="0" y="56463"/>
                  <a:pt x="56463" y="0"/>
                  <a:pt x="126113" y="0"/>
                </a:cubicBezTo>
                <a:close/>
              </a:path>
            </a:pathLst>
          </a:custGeom>
          <a:solidFill>
            <a:srgbClr val="CCFAFF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谁重谁轻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</p:sld>
</file>

<file path=ppt/slides/slide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1969065" y="703907"/>
            <a:ext cx="8298256" cy="210236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4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       除了“＜”，“＞”这两个不等符号以外，你还知道哪些表示</a:t>
            </a:r>
            <a:r>
              <a:rPr lang="zh-CN" altLang="en-US" sz="3499" b="0" i="0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不等关系的符号</a:t>
            </a:r>
            <a:r>
              <a:rPr lang="zh-CN" altLang="en-US" sz="34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？</a:t>
            </a:r>
          </a:p>
        </p:txBody>
      </p:sp>
      <p:grpSp>
        <p:nvGrpSpPr>
          <p:cNvPr id="3" name="组合1"/>
          <p:cNvGrpSpPr/>
          <p:nvPr/>
        </p:nvGrpSpPr>
        <p:grpSpPr>
          <a:xfrm>
            <a:off x="466849" y="347443"/>
            <a:ext cx="3032941" cy="800481"/>
            <a:chOff x="0" y="0"/>
            <a:chExt cx="3032941" cy="800481"/>
          </a:xfrm>
        </p:grpSpPr>
        <p:sp>
          <p:nvSpPr>
            <p:cNvPr id="4" name="文本9"/>
            <p:cNvSpPr txBox="1"/>
            <p:nvPr/>
          </p:nvSpPr>
          <p:spPr>
            <a:xfrm>
              <a:off x="366150" y="0"/>
              <a:ext cx="2666791" cy="80048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999" b="1" i="0" dirty="0">
                  <a:solidFill>
                    <a:srgbClr val="ED7D31">
                      <a:alpha val="100000"/>
                    </a:srgbClr>
                  </a:solidFill>
                  <a:effectLst>
                    <a:reflection blurRad="6350" stA="40000" endA="300" endPos="70000" dist="76200" dir="5400000" sy="-100000" algn="bl" rotWithShape="0"/>
                  </a:effectLst>
                  <a:latin typeface="华文仿宋"/>
                  <a:ea typeface="华文仿宋"/>
                </a:rPr>
                <a:t>发现新知</a:t>
              </a:r>
            </a:p>
          </p:txBody>
        </p:sp>
        <p:pic>
          <p:nvPicPr>
            <p:cNvPr id="5" name="图片1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91617"/>
              <a:ext cx="518435" cy="496945"/>
            </a:xfrm>
            <a:prstGeom prst="rect">
              <a:avLst/>
            </a:prstGeom>
          </p:spPr>
        </p:pic>
      </p:grpSp>
      <p:sp>
        <p:nvSpPr>
          <p:cNvPr id="6" name="形状1"/>
          <p:cNvSpPr txBox="1"/>
          <p:nvPr/>
        </p:nvSpPr>
        <p:spPr>
          <a:xfrm>
            <a:off x="235172" y="2653655"/>
            <a:ext cx="1734045" cy="1734045"/>
          </a:xfrm>
          <a:custGeom>
            <a:avLst/>
            <a:gdLst>
              <a:gd name="connsiteX0" fmla="*/ 867023 w 1734045"/>
              <a:gd name="connsiteY0" fmla="*/ 0 h 1734045"/>
              <a:gd name="connsiteX1" fmla="*/ 1345866 w 1734045"/>
              <a:gd name="connsiteY1" fmla="*/ 0 h 1734045"/>
              <a:gd name="connsiteX2" fmla="*/ 1734045 w 1734045"/>
              <a:gd name="connsiteY2" fmla="*/ 1345866 h 1734045"/>
              <a:gd name="connsiteX3" fmla="*/ 388179 w 1734045"/>
              <a:gd name="connsiteY3" fmla="*/ 1734045 h 1734045"/>
              <a:gd name="connsiteX4" fmla="*/ 0 w 1734045"/>
              <a:gd name="connsiteY4" fmla="*/ 388179 h 173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4045" h="1734045">
                <a:moveTo>
                  <a:pt x="867023" y="0"/>
                </a:moveTo>
                <a:cubicBezTo>
                  <a:pt x="1345866" y="0"/>
                  <a:pt x="1734045" y="388179"/>
                  <a:pt x="1734045" y="867023"/>
                </a:cubicBezTo>
                <a:cubicBezTo>
                  <a:pt x="1734045" y="1345866"/>
                  <a:pt x="1345866" y="1734045"/>
                  <a:pt x="867023" y="1734045"/>
                </a:cubicBezTo>
                <a:cubicBezTo>
                  <a:pt x="388179" y="1734045"/>
                  <a:pt x="0" y="1345866"/>
                  <a:pt x="0" y="867023"/>
                </a:cubicBezTo>
                <a:cubicBezTo>
                  <a:pt x="0" y="388179"/>
                  <a:pt x="388179" y="0"/>
                  <a:pt x="867023" y="0"/>
                </a:cubicBezTo>
                <a:close/>
              </a:path>
            </a:pathLst>
          </a:custGeom>
          <a:solidFill>
            <a:srgbClr val="FF000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7" name="形状2"/>
          <p:cNvSpPr txBox="1"/>
          <p:nvPr/>
        </p:nvSpPr>
        <p:spPr>
          <a:xfrm>
            <a:off x="387896" y="2805913"/>
            <a:ext cx="1428750" cy="1428750"/>
          </a:xfrm>
          <a:custGeom>
            <a:avLst/>
            <a:gdLst>
              <a:gd name="connsiteX0" fmla="*/ 714375 w 1428750"/>
              <a:gd name="connsiteY0" fmla="*/ 0 h 1428750"/>
              <a:gd name="connsiteX1" fmla="*/ 1108913 w 1428750"/>
              <a:gd name="connsiteY1" fmla="*/ 0 h 1428750"/>
              <a:gd name="connsiteX2" fmla="*/ 1428750 w 1428750"/>
              <a:gd name="connsiteY2" fmla="*/ 1108913 h 1428750"/>
              <a:gd name="connsiteX3" fmla="*/ 319837 w 1428750"/>
              <a:gd name="connsiteY3" fmla="*/ 1428750 h 1428750"/>
              <a:gd name="connsiteX4" fmla="*/ 0 w 1428750"/>
              <a:gd name="connsiteY4" fmla="*/ 319837 h 142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8750" h="1428750">
                <a:moveTo>
                  <a:pt x="714375" y="0"/>
                </a:moveTo>
                <a:cubicBezTo>
                  <a:pt x="1108913" y="0"/>
                  <a:pt x="1428750" y="319837"/>
                  <a:pt x="1428750" y="714375"/>
                </a:cubicBezTo>
                <a:cubicBezTo>
                  <a:pt x="1428750" y="1108913"/>
                  <a:pt x="1108913" y="1428750"/>
                  <a:pt x="714375" y="1428750"/>
                </a:cubicBezTo>
                <a:cubicBezTo>
                  <a:pt x="319837" y="1428750"/>
                  <a:pt x="0" y="1108913"/>
                  <a:pt x="0" y="714375"/>
                </a:cubicBezTo>
                <a:cubicBezTo>
                  <a:pt x="0" y="319837"/>
                  <a:pt x="319837" y="0"/>
                  <a:pt x="714375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1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限载</a:t>
            </a:r>
            <a:r>
              <a:rPr lang="zh-CN" altLang="en-US" sz="3799" b="1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25</a:t>
            </a:r>
            <a:r>
              <a:rPr lang="zh-CN" altLang="en-US" sz="21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t</a:t>
            </a:r>
          </a:p>
        </p:txBody>
      </p:sp>
      <p:sp>
        <p:nvSpPr>
          <p:cNvPr id="8" name="形状3"/>
          <p:cNvSpPr txBox="1"/>
          <p:nvPr/>
        </p:nvSpPr>
        <p:spPr>
          <a:xfrm>
            <a:off x="1102195" y="4355621"/>
            <a:ext cx="19050" cy="577353"/>
          </a:xfrm>
          <a:prstGeom prst="line"/>
          <a:solidFill>
            <a:srgbClr val="FFFFFF">
              <a:alpha val="100000"/>
            </a:srgbClr>
          </a:solidFill>
          <a:ln w="57150">
            <a:solidFill>
              <a:srgbClr val="00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9" name="形状4"/>
          <p:cNvSpPr txBox="1"/>
          <p:nvPr/>
        </p:nvSpPr>
        <p:spPr>
          <a:xfrm>
            <a:off x="10119474" y="2522506"/>
            <a:ext cx="1734045" cy="1733455"/>
          </a:xfrm>
          <a:custGeom>
            <a:avLst/>
            <a:gdLst>
              <a:gd name="connsiteX0" fmla="*/ 867023 w 1734045"/>
              <a:gd name="connsiteY0" fmla="*/ 0 h 1733455"/>
              <a:gd name="connsiteX1" fmla="*/ 1345866 w 1734045"/>
              <a:gd name="connsiteY1" fmla="*/ 0 h 1733455"/>
              <a:gd name="connsiteX2" fmla="*/ 1734045 w 1734045"/>
              <a:gd name="connsiteY2" fmla="*/ 1345408 h 1733455"/>
              <a:gd name="connsiteX3" fmla="*/ 388179 w 1734045"/>
              <a:gd name="connsiteY3" fmla="*/ 1733455 h 1733455"/>
              <a:gd name="connsiteX4" fmla="*/ 0 w 1734045"/>
              <a:gd name="connsiteY4" fmla="*/ 388047 h 173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4045" h="1733455">
                <a:moveTo>
                  <a:pt x="867023" y="0"/>
                </a:moveTo>
                <a:cubicBezTo>
                  <a:pt x="1345866" y="0"/>
                  <a:pt x="1734045" y="388047"/>
                  <a:pt x="1734045" y="866727"/>
                </a:cubicBezTo>
                <a:cubicBezTo>
                  <a:pt x="1734045" y="1345408"/>
                  <a:pt x="1345866" y="1733455"/>
                  <a:pt x="867023" y="1733455"/>
                </a:cubicBezTo>
                <a:cubicBezTo>
                  <a:pt x="388179" y="1733455"/>
                  <a:pt x="0" y="1345408"/>
                  <a:pt x="0" y="866727"/>
                </a:cubicBezTo>
                <a:cubicBezTo>
                  <a:pt x="0" y="388047"/>
                  <a:pt x="388179" y="0"/>
                  <a:pt x="867023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9525">
            <a:solidFill>
              <a:srgbClr val="00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0" name="形状5"/>
          <p:cNvSpPr txBox="1"/>
          <p:nvPr/>
        </p:nvSpPr>
        <p:spPr>
          <a:xfrm>
            <a:off x="10271960" y="2674334"/>
            <a:ext cx="1428750" cy="1428750"/>
          </a:xfrm>
          <a:custGeom>
            <a:avLst/>
            <a:gdLst>
              <a:gd name="connsiteX0" fmla="*/ 714375 w 1428750"/>
              <a:gd name="connsiteY0" fmla="*/ 0 h 1428750"/>
              <a:gd name="connsiteX1" fmla="*/ 1108913 w 1428750"/>
              <a:gd name="connsiteY1" fmla="*/ 0 h 1428750"/>
              <a:gd name="connsiteX2" fmla="*/ 1428750 w 1428750"/>
              <a:gd name="connsiteY2" fmla="*/ 1108913 h 1428750"/>
              <a:gd name="connsiteX3" fmla="*/ 319837 w 1428750"/>
              <a:gd name="connsiteY3" fmla="*/ 1428750 h 1428750"/>
              <a:gd name="connsiteX4" fmla="*/ 0 w 1428750"/>
              <a:gd name="connsiteY4" fmla="*/ 319837 h 142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8750" h="1428750">
                <a:moveTo>
                  <a:pt x="714375" y="0"/>
                </a:moveTo>
                <a:cubicBezTo>
                  <a:pt x="1108913" y="0"/>
                  <a:pt x="1428750" y="319837"/>
                  <a:pt x="1428750" y="714375"/>
                </a:cubicBezTo>
                <a:cubicBezTo>
                  <a:pt x="1428750" y="1108913"/>
                  <a:pt x="1108913" y="1428750"/>
                  <a:pt x="714375" y="1428750"/>
                </a:cubicBezTo>
                <a:cubicBezTo>
                  <a:pt x="319837" y="1428750"/>
                  <a:pt x="0" y="1108913"/>
                  <a:pt x="0" y="714375"/>
                </a:cubicBezTo>
                <a:cubicBezTo>
                  <a:pt x="0" y="319837"/>
                  <a:pt x="319837" y="0"/>
                  <a:pt x="714375" y="0"/>
                </a:cubicBezTo>
                <a:close/>
              </a:path>
            </a:pathLst>
          </a:custGeom>
          <a:solidFill>
            <a:srgbClr val="006EFF">
              <a:alpha val="100000"/>
            </a:srgbClr>
          </a:solidFill>
          <a:ln w="9525">
            <a:solidFill>
              <a:srgbClr val="00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5099" b="0" i="0" dirty="0"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04D321">
                      <a:alpha val="100000"/>
                    </a:srgbClr>
                  </a:glow>
                </a:effectLst>
                <a:latin typeface="微软雅黑"/>
                <a:ea typeface="微软雅黑"/>
              </a:rPr>
              <a:t>50</a:t>
            </a:r>
          </a:p>
        </p:txBody>
      </p:sp>
      <p:sp>
        <p:nvSpPr>
          <p:cNvPr id="11" name="文本2"/>
          <p:cNvSpPr txBox="1"/>
          <p:nvPr/>
        </p:nvSpPr>
        <p:spPr>
          <a:xfrm>
            <a:off x="10052961" y="4323036"/>
            <a:ext cx="1866900" cy="64306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最低限速</a:t>
            </a:r>
          </a:p>
        </p:txBody>
      </p:sp>
      <p:sp>
        <p:nvSpPr>
          <p:cNvPr id="12" name="文本3"/>
          <p:cNvSpPr txBox="1"/>
          <p:nvPr/>
        </p:nvSpPr>
        <p:spPr>
          <a:xfrm>
            <a:off x="1969094" y="3464824"/>
            <a:ext cx="1657293" cy="64306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限载25t</a:t>
            </a:r>
          </a:p>
        </p:txBody>
      </p:sp>
      <p:sp>
        <p:nvSpPr>
          <p:cNvPr id="13" name="形状6"/>
          <p:cNvSpPr txBox="1"/>
          <p:nvPr/>
        </p:nvSpPr>
        <p:spPr>
          <a:xfrm>
            <a:off x="3450641" y="3745316"/>
            <a:ext cx="542820" cy="82525"/>
          </a:xfrm>
          <a:custGeom>
            <a:avLst/>
            <a:gdLst>
              <a:gd name="connsiteX0" fmla="*/ 0 w 542820"/>
              <a:gd name="connsiteY0" fmla="*/ 27508 h 82525"/>
              <a:gd name="connsiteX1" fmla="*/ 542820 w 542820"/>
              <a:gd name="connsiteY1" fmla="*/ 27508 h 82525"/>
              <a:gd name="connsiteX2" fmla="*/ 542820 w 542820"/>
              <a:gd name="connsiteY2" fmla="*/ 41262 h 82525"/>
              <a:gd name="connsiteX3" fmla="*/ 542820 w 542820"/>
              <a:gd name="connsiteY3" fmla="*/ 55016 h 82525"/>
              <a:gd name="connsiteX4" fmla="*/ 0 w 542820"/>
              <a:gd name="connsiteY4" fmla="*/ 55016 h 82525"/>
              <a:gd name="connsiteX5" fmla="*/ 0 w 542820"/>
              <a:gd name="connsiteY5" fmla="*/ 27508 h 8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2820" h="27508">
                <a:moveTo>
                  <a:pt x="0" y="27508"/>
                </a:moveTo>
                <a:lnTo>
                  <a:pt x="542820" y="27508"/>
                </a:lnTo>
                <a:lnTo>
                  <a:pt x="542820" y="41262"/>
                </a:lnTo>
                <a:lnTo>
                  <a:pt x="542820" y="55016"/>
                </a:lnTo>
                <a:lnTo>
                  <a:pt x="0" y="55016"/>
                </a:lnTo>
                <a:lnTo>
                  <a:pt x="0" y="27508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9525">
            <a:solidFill>
              <a:srgbClr val="00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4" name="文本4"/>
          <p:cNvSpPr txBox="1"/>
          <p:nvPr/>
        </p:nvSpPr>
        <p:spPr>
          <a:xfrm>
            <a:off x="4112123" y="3465014"/>
            <a:ext cx="2725560" cy="64306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载重</a:t>
            </a:r>
            <a:r>
              <a:rPr lang="zh-CN" altLang="en-US" sz="2699" b="0" i="0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不超过</a:t>
            </a:r>
            <a:r>
              <a:rPr lang="zh-CN" altLang="en-US" sz="26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25t</a:t>
            </a:r>
          </a:p>
        </p:txBody>
      </p:sp>
      <p:sp>
        <p:nvSpPr>
          <p:cNvPr id="15" name="形状7"/>
          <p:cNvSpPr txBox="1"/>
          <p:nvPr/>
        </p:nvSpPr>
        <p:spPr>
          <a:xfrm>
            <a:off x="6574022" y="3745697"/>
            <a:ext cx="542820" cy="82525"/>
          </a:xfrm>
          <a:custGeom>
            <a:avLst/>
            <a:gdLst>
              <a:gd name="connsiteX0" fmla="*/ 493305 w 542820"/>
              <a:gd name="connsiteY0" fmla="*/ 0 h 82525"/>
              <a:gd name="connsiteX1" fmla="*/ 542820 w 542820"/>
              <a:gd name="connsiteY1" fmla="*/ 41262 h 82525"/>
              <a:gd name="connsiteX2" fmla="*/ 493305 w 542820"/>
              <a:gd name="connsiteY2" fmla="*/ 82525 h 82525"/>
              <a:gd name="connsiteX3" fmla="*/ 493305 w 542820"/>
              <a:gd name="connsiteY3" fmla="*/ 55016 h 82525"/>
              <a:gd name="connsiteX4" fmla="*/ 0 w 542820"/>
              <a:gd name="connsiteY4" fmla="*/ 55016 h 82525"/>
              <a:gd name="connsiteX5" fmla="*/ 0 w 542820"/>
              <a:gd name="connsiteY5" fmla="*/ 27508 h 82525"/>
              <a:gd name="connsiteX6" fmla="*/ 493305 w 542820"/>
              <a:gd name="connsiteY6" fmla="*/ 27508 h 82525"/>
              <a:gd name="connsiteX7" fmla="*/ 493305 w 542820"/>
              <a:gd name="connsiteY7" fmla="*/ 0 h 8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820" h="82525">
                <a:moveTo>
                  <a:pt x="493305" y="0"/>
                </a:moveTo>
                <a:lnTo>
                  <a:pt x="542820" y="41262"/>
                </a:lnTo>
                <a:lnTo>
                  <a:pt x="493305" y="82525"/>
                </a:lnTo>
                <a:lnTo>
                  <a:pt x="493305" y="55016"/>
                </a:lnTo>
                <a:lnTo>
                  <a:pt x="0" y="55016"/>
                </a:lnTo>
                <a:lnTo>
                  <a:pt x="0" y="27508"/>
                </a:lnTo>
                <a:lnTo>
                  <a:pt x="493305" y="27508"/>
                </a:lnTo>
                <a:lnTo>
                  <a:pt x="493305" y="0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9525">
            <a:solidFill>
              <a:srgbClr val="00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6" name="文本5"/>
          <p:cNvSpPr txBox="1"/>
          <p:nvPr/>
        </p:nvSpPr>
        <p:spPr>
          <a:xfrm>
            <a:off x="7180850" y="3464738"/>
            <a:ext cx="1933575" cy="64306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W     25</a:t>
            </a:r>
          </a:p>
        </p:txBody>
      </p:sp>
      <p:pic>
        <p:nvPicPr>
          <p:cNvPr id="17" name="公式1"/>
          <p:cNvPicPr>
            <a:picLocks noChangeAspect="1"/>
          </p:cNvPicPr>
          <p:nvPr/>
        </p:nvPicPr>
        <p:blipFill>
          <a:fillRect/>
          <a:blip r:embed="rId3"/>
          <a:stretch/>
        </p:blipFill>
        <p:spPr>
          <a:xfrm>
            <a:off x="7565326" y="3498542"/>
            <a:ext cx="663388" cy="576853"/>
          </a:xfrm>
          <a:prstGeom prst="rect">
            <a:avLst/>
          </a:prstGeom>
        </p:spPr>
      </p:pic>
      <p:sp>
        <p:nvSpPr>
          <p:cNvPr id="18" name="文本6"/>
          <p:cNvSpPr txBox="1"/>
          <p:nvPr/>
        </p:nvSpPr>
        <p:spPr>
          <a:xfrm>
            <a:off x="1816618" y="4322264"/>
            <a:ext cx="2181225" cy="64306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最低限速50</a:t>
            </a:r>
          </a:p>
        </p:txBody>
      </p:sp>
      <p:sp>
        <p:nvSpPr>
          <p:cNvPr id="19" name="形状8"/>
          <p:cNvSpPr txBox="1"/>
          <p:nvPr/>
        </p:nvSpPr>
        <p:spPr>
          <a:xfrm>
            <a:off x="3888734" y="4602832"/>
            <a:ext cx="542820" cy="82525"/>
          </a:xfrm>
          <a:custGeom>
            <a:avLst/>
            <a:gdLst>
              <a:gd name="connsiteX0" fmla="*/ 493305 w 542820"/>
              <a:gd name="connsiteY0" fmla="*/ 0 h 82525"/>
              <a:gd name="connsiteX1" fmla="*/ 542820 w 542820"/>
              <a:gd name="connsiteY1" fmla="*/ 41262 h 82525"/>
              <a:gd name="connsiteX2" fmla="*/ 493305 w 542820"/>
              <a:gd name="connsiteY2" fmla="*/ 82525 h 82525"/>
              <a:gd name="connsiteX3" fmla="*/ 493305 w 542820"/>
              <a:gd name="connsiteY3" fmla="*/ 55016 h 82525"/>
              <a:gd name="connsiteX4" fmla="*/ 0 w 542820"/>
              <a:gd name="connsiteY4" fmla="*/ 55016 h 82525"/>
              <a:gd name="connsiteX5" fmla="*/ 0 w 542820"/>
              <a:gd name="connsiteY5" fmla="*/ 27508 h 82525"/>
              <a:gd name="connsiteX6" fmla="*/ 493305 w 542820"/>
              <a:gd name="connsiteY6" fmla="*/ 27508 h 82525"/>
              <a:gd name="connsiteX7" fmla="*/ 493305 w 542820"/>
              <a:gd name="connsiteY7" fmla="*/ 0 h 8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820" h="82525">
                <a:moveTo>
                  <a:pt x="493305" y="0"/>
                </a:moveTo>
                <a:lnTo>
                  <a:pt x="542820" y="41262"/>
                </a:lnTo>
                <a:lnTo>
                  <a:pt x="493305" y="82525"/>
                </a:lnTo>
                <a:lnTo>
                  <a:pt x="493305" y="55016"/>
                </a:lnTo>
                <a:lnTo>
                  <a:pt x="0" y="55016"/>
                </a:lnTo>
                <a:lnTo>
                  <a:pt x="0" y="27508"/>
                </a:lnTo>
                <a:lnTo>
                  <a:pt x="493305" y="27508"/>
                </a:lnTo>
                <a:lnTo>
                  <a:pt x="493305" y="0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9525">
            <a:solidFill>
              <a:srgbClr val="00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20" name="形状9"/>
          <p:cNvSpPr txBox="1"/>
          <p:nvPr/>
        </p:nvSpPr>
        <p:spPr>
          <a:xfrm>
            <a:off x="7626877" y="4602690"/>
            <a:ext cx="542820" cy="82525"/>
          </a:xfrm>
          <a:custGeom>
            <a:avLst/>
            <a:gdLst>
              <a:gd name="connsiteX0" fmla="*/ 493305 w 542820"/>
              <a:gd name="connsiteY0" fmla="*/ 0 h 82525"/>
              <a:gd name="connsiteX1" fmla="*/ 542820 w 542820"/>
              <a:gd name="connsiteY1" fmla="*/ 41262 h 82525"/>
              <a:gd name="connsiteX2" fmla="*/ 493305 w 542820"/>
              <a:gd name="connsiteY2" fmla="*/ 82525 h 82525"/>
              <a:gd name="connsiteX3" fmla="*/ 493305 w 542820"/>
              <a:gd name="connsiteY3" fmla="*/ 55016 h 82525"/>
              <a:gd name="connsiteX4" fmla="*/ 0 w 542820"/>
              <a:gd name="connsiteY4" fmla="*/ 55016 h 82525"/>
              <a:gd name="connsiteX5" fmla="*/ 0 w 542820"/>
              <a:gd name="connsiteY5" fmla="*/ 27508 h 82525"/>
              <a:gd name="connsiteX6" fmla="*/ 493305 w 542820"/>
              <a:gd name="connsiteY6" fmla="*/ 27508 h 82525"/>
              <a:gd name="connsiteX7" fmla="*/ 493305 w 542820"/>
              <a:gd name="connsiteY7" fmla="*/ 0 h 8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820" h="82525">
                <a:moveTo>
                  <a:pt x="493305" y="0"/>
                </a:moveTo>
                <a:lnTo>
                  <a:pt x="542820" y="41262"/>
                </a:lnTo>
                <a:lnTo>
                  <a:pt x="493305" y="82525"/>
                </a:lnTo>
                <a:lnTo>
                  <a:pt x="493305" y="55016"/>
                </a:lnTo>
                <a:lnTo>
                  <a:pt x="0" y="55016"/>
                </a:lnTo>
                <a:lnTo>
                  <a:pt x="0" y="27508"/>
                </a:lnTo>
                <a:lnTo>
                  <a:pt x="493305" y="27508"/>
                </a:lnTo>
                <a:lnTo>
                  <a:pt x="493305" y="0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9525">
            <a:solidFill>
              <a:srgbClr val="00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21" name="文本7"/>
          <p:cNvSpPr txBox="1"/>
          <p:nvPr/>
        </p:nvSpPr>
        <p:spPr>
          <a:xfrm>
            <a:off x="4434268" y="4322493"/>
            <a:ext cx="4067175" cy="64306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速度</a:t>
            </a:r>
            <a:r>
              <a:rPr lang="zh-CN" altLang="en-US" sz="2699" b="0" i="0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不低于</a:t>
            </a:r>
            <a:r>
              <a:rPr lang="zh-CN" altLang="en-US" sz="26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50km/h</a:t>
            </a:r>
          </a:p>
        </p:txBody>
      </p:sp>
      <p:sp>
        <p:nvSpPr>
          <p:cNvPr id="22" name="文本8"/>
          <p:cNvSpPr txBox="1"/>
          <p:nvPr/>
        </p:nvSpPr>
        <p:spPr>
          <a:xfrm>
            <a:off x="8285207" y="4322216"/>
            <a:ext cx="1371600" cy="64306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V     50</a:t>
            </a:r>
          </a:p>
        </p:txBody>
      </p:sp>
      <p:pic>
        <p:nvPicPr>
          <p:cNvPr id="23" name="公式2"/>
          <p:cNvPicPr>
            <a:picLocks noChangeAspect="1"/>
          </p:cNvPicPr>
          <p:nvPr/>
        </p:nvPicPr>
        <p:blipFill>
          <a:fillRect/>
          <a:blip r:embed="rId4"/>
          <a:stretch/>
        </p:blipFill>
        <p:spPr>
          <a:xfrm>
            <a:off x="8585178" y="4388968"/>
            <a:ext cx="586492" cy="509997"/>
          </a:xfrm>
          <a:prstGeom prst="rect">
            <a:avLst/>
          </a:prstGeom>
        </p:spPr>
      </p:pic>
      <p:pic>
        <p:nvPicPr>
          <p:cNvPr id="24" name="公式3"/>
          <p:cNvPicPr>
            <a:picLocks noChangeAspect="1"/>
          </p:cNvPicPr>
          <p:nvPr/>
        </p:nvPicPr>
        <p:blipFill>
          <a:fillRect/>
          <a:blip r:embed="rId5"/>
          <a:stretch/>
        </p:blipFill>
        <p:spPr>
          <a:xfrm>
            <a:off x="4281507" y="4022169"/>
            <a:ext cx="2205390" cy="2728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6" grpId="0" animBg="1"/>
      <p:bldP spid="18" grpId="0" animBg="1"/>
      <p:bldP spid="19" grpId="0" animBg="1"/>
      <p:bldP spid="21" grpId="0" animBg="1"/>
      <p:bldP spid="20" grpId="0" animBg="1"/>
      <p:bldP spid="22" grpId="0" animBg="1"/>
      <p:bldP spid="23" grpId="0" animBg="1"/>
      <p:bldP spid="24" grpId="0" animBg="1"/>
    </p:bldLst>
  </p:timing>
</p:sld>
</file>

<file path=ppt/slides/slide6.xml><?xml version="1.0" encoding="utf-8"?>
<p:sld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1411643" y="1322165"/>
            <a:ext cx="8858250" cy="77717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499" b="1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用</a:t>
            </a:r>
            <a:r>
              <a:rPr lang="zh-CN" altLang="en-US" sz="3499" b="1" i="0" dirty="0">
                <a:solidFill>
                  <a:srgbClr val="3DBECC">
                    <a:alpha val="100000"/>
                  </a:srgbClr>
                </a:solidFill>
                <a:latin typeface="微软雅黑"/>
                <a:ea typeface="微软雅黑"/>
              </a:rPr>
              <a:t>等号</a:t>
            </a:r>
            <a:r>
              <a:rPr lang="zh-CN" altLang="en-US" sz="3499" b="1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表示</a:t>
            </a:r>
            <a:r>
              <a:rPr lang="zh-CN" altLang="en-US" sz="3499" b="1" i="0" dirty="0">
                <a:solidFill>
                  <a:srgbClr val="3DBECC">
                    <a:alpha val="100000"/>
                  </a:srgbClr>
                </a:solidFill>
                <a:latin typeface="微软雅黑"/>
                <a:ea typeface="微软雅黑"/>
              </a:rPr>
              <a:t>相等关系</a:t>
            </a:r>
            <a:r>
              <a:rPr lang="zh-CN" altLang="en-US" sz="3499" b="1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的式子，叫做</a:t>
            </a:r>
            <a:r>
              <a:rPr lang="zh-CN" altLang="en-US" sz="3499" b="1" i="0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等式</a:t>
            </a:r>
            <a:r>
              <a:rPr lang="zh-CN" altLang="en-US" sz="3499" b="1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。</a:t>
            </a:r>
          </a:p>
        </p:txBody>
      </p:sp>
      <p:sp>
        <p:nvSpPr>
          <p:cNvPr id="3" name="文本2"/>
          <p:cNvSpPr txBox="1"/>
          <p:nvPr/>
        </p:nvSpPr>
        <p:spPr>
          <a:xfrm>
            <a:off x="1299477" y="2896219"/>
            <a:ext cx="9572625" cy="77717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499" b="1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用</a:t>
            </a:r>
            <a:r>
              <a:rPr lang="zh-CN" altLang="en-US" sz="3499" b="1" i="0" dirty="0">
                <a:solidFill>
                  <a:srgbClr val="3DBECC">
                    <a:alpha val="100000"/>
                  </a:srgbClr>
                </a:solidFill>
                <a:latin typeface="微软雅黑"/>
                <a:ea typeface="微软雅黑"/>
              </a:rPr>
              <a:t>不等号</a:t>
            </a:r>
            <a:r>
              <a:rPr lang="zh-CN" altLang="en-US" sz="3499" b="1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表示</a:t>
            </a:r>
            <a:r>
              <a:rPr lang="zh-CN" altLang="en-US" sz="3499" b="1" i="0" dirty="0">
                <a:solidFill>
                  <a:srgbClr val="3DBECC">
                    <a:alpha val="100000"/>
                  </a:srgbClr>
                </a:solidFill>
                <a:latin typeface="微软雅黑"/>
                <a:ea typeface="微软雅黑"/>
              </a:rPr>
              <a:t>不等关系</a:t>
            </a:r>
            <a:r>
              <a:rPr lang="zh-CN" altLang="en-US" sz="3499" b="1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的式子，叫做</a:t>
            </a:r>
            <a:r>
              <a:rPr lang="zh-CN" altLang="en-US" sz="3499" b="1" i="0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不等式</a:t>
            </a:r>
            <a:r>
              <a:rPr lang="zh-CN" altLang="en-US" sz="3499" b="1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。</a:t>
            </a:r>
          </a:p>
        </p:txBody>
      </p:sp>
      <p:sp>
        <p:nvSpPr>
          <p:cNvPr id="4" name="文本3"/>
          <p:cNvSpPr txBox="1"/>
          <p:nvPr/>
        </p:nvSpPr>
        <p:spPr>
          <a:xfrm>
            <a:off x="1299477" y="4139032"/>
            <a:ext cx="9572625" cy="77717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499" b="1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表示不等关系的符号有</a:t>
            </a:r>
            <a:r>
              <a:rPr lang="zh-CN" altLang="en-US" sz="3499" b="1" i="0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&gt;、 &lt;、 ≥、≤、≠</a:t>
            </a:r>
            <a:r>
              <a:rPr lang="zh-CN" altLang="en-US" sz="3499" b="1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42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7.xml><?xml version="1.0" encoding="utf-8"?>
<p:sld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1383954" y="492909"/>
            <a:ext cx="9081935" cy="138058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速度挑战：</a:t>
            </a:r>
          </a:p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/>
            </a:r>
          </a:p>
          <a:p>
            <a:pPr marL="0" algn="l"/>
            <a:r>
              <a:rPr lang="zh-CN" altLang="en-US" sz="24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请在20秒内从下列式子中找出所有不等式并圈出来：</a:t>
            </a:r>
          </a:p>
        </p:txBody>
      </p:sp>
      <p:sp>
        <p:nvSpPr>
          <p:cNvPr id="3" name="形状1"/>
          <p:cNvSpPr txBox="1"/>
          <p:nvPr/>
        </p:nvSpPr>
        <p:spPr>
          <a:xfrm>
            <a:off x="1667704" y="2275989"/>
            <a:ext cx="2093750" cy="715149"/>
          </a:xfrm>
          <a:custGeom>
            <a:avLst/>
            <a:gdLst>
              <a:gd name="connsiteX0" fmla="*/ 119192 w 2093750"/>
              <a:gd name="connsiteY0" fmla="*/ 0 h 715149"/>
              <a:gd name="connsiteX1" fmla="*/ 1974558 w 2093750"/>
              <a:gd name="connsiteY1" fmla="*/ 0 h 715149"/>
              <a:gd name="connsiteX2" fmla="*/ 2006170 w 2093750"/>
              <a:gd name="connsiteY2" fmla="*/ 0 h 715149"/>
              <a:gd name="connsiteX3" fmla="*/ 2081192 w 2093750"/>
              <a:gd name="connsiteY3" fmla="*/ 57263 h 715149"/>
              <a:gd name="connsiteX4" fmla="*/ 2093750 w 2093750"/>
              <a:gd name="connsiteY4" fmla="*/ 595958 h 715149"/>
              <a:gd name="connsiteX5" fmla="*/ 2093750 w 2093750"/>
              <a:gd name="connsiteY5" fmla="*/ 627569 h 715149"/>
              <a:gd name="connsiteX6" fmla="*/ 2036487 w 2093750"/>
              <a:gd name="connsiteY6" fmla="*/ 702591 h 715149"/>
              <a:gd name="connsiteX7" fmla="*/ 119192 w 2093750"/>
              <a:gd name="connsiteY7" fmla="*/ 715149 h 715149"/>
              <a:gd name="connsiteX8" fmla="*/ 53364 w 2093750"/>
              <a:gd name="connsiteY8" fmla="*/ 715149 h 715149"/>
              <a:gd name="connsiteX9" fmla="*/ 0 w 2093750"/>
              <a:gd name="connsiteY9" fmla="*/ 119192 h 715149"/>
              <a:gd name="connsiteX10" fmla="*/ 0 w 2093750"/>
              <a:gd name="connsiteY10" fmla="*/ 53364 h 715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3750" h="715149">
                <a:moveTo>
                  <a:pt x="119192" y="0"/>
                </a:moveTo>
                <a:lnTo>
                  <a:pt x="1974558" y="0"/>
                </a:lnTo>
                <a:cubicBezTo>
                  <a:pt x="2006170" y="0"/>
                  <a:pt x="2036487" y="12558"/>
                  <a:pt x="2058839" y="34910"/>
                </a:cubicBezTo>
                <a:cubicBezTo>
                  <a:pt x="2081192" y="57263"/>
                  <a:pt x="2093750" y="87580"/>
                  <a:pt x="2093750" y="119192"/>
                </a:cubicBezTo>
                <a:lnTo>
                  <a:pt x="2093750" y="595958"/>
                </a:lnTo>
                <a:cubicBezTo>
                  <a:pt x="2093750" y="627569"/>
                  <a:pt x="2081192" y="657886"/>
                  <a:pt x="2058839" y="680239"/>
                </a:cubicBezTo>
                <a:cubicBezTo>
                  <a:pt x="2036487" y="702591"/>
                  <a:pt x="2006170" y="715149"/>
                  <a:pt x="1974558" y="715149"/>
                </a:cubicBezTo>
                <a:lnTo>
                  <a:pt x="119192" y="715149"/>
                </a:lnTo>
                <a:cubicBezTo>
                  <a:pt x="53364" y="715149"/>
                  <a:pt x="0" y="661785"/>
                  <a:pt x="0" y="595958"/>
                </a:cubicBezTo>
                <a:lnTo>
                  <a:pt x="0" y="119192"/>
                </a:lnTo>
                <a:cubicBezTo>
                  <a:pt x="0" y="53364"/>
                  <a:pt x="53364" y="0"/>
                  <a:pt x="119192" y="0"/>
                </a:cubicBezTo>
                <a:close/>
              </a:path>
            </a:pathLst>
          </a:custGeom>
          <a:solidFill>
            <a:srgbClr val="C2FFDB">
              <a:alpha val="100000"/>
            </a:srgbClr>
          </a:solidFill>
          <a:ln w="9525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4" name="形状2"/>
          <p:cNvSpPr txBox="1"/>
          <p:nvPr/>
        </p:nvSpPr>
        <p:spPr>
          <a:xfrm>
            <a:off x="4634522" y="2276427"/>
            <a:ext cx="2093750" cy="715149"/>
          </a:xfrm>
          <a:custGeom>
            <a:avLst/>
            <a:gdLst>
              <a:gd name="connsiteX0" fmla="*/ 119192 w 2093750"/>
              <a:gd name="connsiteY0" fmla="*/ 0 h 715149"/>
              <a:gd name="connsiteX1" fmla="*/ 1974558 w 2093750"/>
              <a:gd name="connsiteY1" fmla="*/ 0 h 715149"/>
              <a:gd name="connsiteX2" fmla="*/ 2006170 w 2093750"/>
              <a:gd name="connsiteY2" fmla="*/ 0 h 715149"/>
              <a:gd name="connsiteX3" fmla="*/ 2081192 w 2093750"/>
              <a:gd name="connsiteY3" fmla="*/ 57263 h 715149"/>
              <a:gd name="connsiteX4" fmla="*/ 2093750 w 2093750"/>
              <a:gd name="connsiteY4" fmla="*/ 595958 h 715149"/>
              <a:gd name="connsiteX5" fmla="*/ 2093750 w 2093750"/>
              <a:gd name="connsiteY5" fmla="*/ 627569 h 715149"/>
              <a:gd name="connsiteX6" fmla="*/ 2036487 w 2093750"/>
              <a:gd name="connsiteY6" fmla="*/ 702591 h 715149"/>
              <a:gd name="connsiteX7" fmla="*/ 119192 w 2093750"/>
              <a:gd name="connsiteY7" fmla="*/ 715149 h 715149"/>
              <a:gd name="connsiteX8" fmla="*/ 53364 w 2093750"/>
              <a:gd name="connsiteY8" fmla="*/ 715149 h 715149"/>
              <a:gd name="connsiteX9" fmla="*/ 0 w 2093750"/>
              <a:gd name="connsiteY9" fmla="*/ 119192 h 715149"/>
              <a:gd name="connsiteX10" fmla="*/ 0 w 2093750"/>
              <a:gd name="connsiteY10" fmla="*/ 53364 h 715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3750" h="715149">
                <a:moveTo>
                  <a:pt x="119192" y="0"/>
                </a:moveTo>
                <a:lnTo>
                  <a:pt x="1974558" y="0"/>
                </a:lnTo>
                <a:cubicBezTo>
                  <a:pt x="2006170" y="0"/>
                  <a:pt x="2036487" y="12558"/>
                  <a:pt x="2058839" y="34910"/>
                </a:cubicBezTo>
                <a:cubicBezTo>
                  <a:pt x="2081192" y="57263"/>
                  <a:pt x="2093750" y="87580"/>
                  <a:pt x="2093750" y="119192"/>
                </a:cubicBezTo>
                <a:lnTo>
                  <a:pt x="2093750" y="595958"/>
                </a:lnTo>
                <a:cubicBezTo>
                  <a:pt x="2093750" y="627569"/>
                  <a:pt x="2081192" y="657886"/>
                  <a:pt x="2058839" y="680239"/>
                </a:cubicBezTo>
                <a:cubicBezTo>
                  <a:pt x="2036487" y="702591"/>
                  <a:pt x="2006170" y="715149"/>
                  <a:pt x="1974558" y="715149"/>
                </a:cubicBezTo>
                <a:lnTo>
                  <a:pt x="119192" y="715149"/>
                </a:lnTo>
                <a:cubicBezTo>
                  <a:pt x="53364" y="715149"/>
                  <a:pt x="0" y="661785"/>
                  <a:pt x="0" y="595958"/>
                </a:cubicBezTo>
                <a:lnTo>
                  <a:pt x="0" y="119192"/>
                </a:lnTo>
                <a:cubicBezTo>
                  <a:pt x="0" y="53364"/>
                  <a:pt x="53364" y="0"/>
                  <a:pt x="119192" y="0"/>
                </a:cubicBezTo>
                <a:close/>
              </a:path>
            </a:pathLst>
          </a:custGeom>
          <a:solidFill>
            <a:srgbClr val="C2FFDB">
              <a:alpha val="100000"/>
            </a:srgbClr>
          </a:solidFill>
          <a:ln w="9525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5" name="形状3"/>
          <p:cNvSpPr txBox="1"/>
          <p:nvPr/>
        </p:nvSpPr>
        <p:spPr>
          <a:xfrm>
            <a:off x="7767104" y="2276265"/>
            <a:ext cx="2512847" cy="715147"/>
          </a:xfrm>
          <a:custGeom>
            <a:avLst/>
            <a:gdLst>
              <a:gd name="connsiteX0" fmla="*/ 119191 w 2512847"/>
              <a:gd name="connsiteY0" fmla="*/ 0 h 715147"/>
              <a:gd name="connsiteX1" fmla="*/ 2393656 w 2512847"/>
              <a:gd name="connsiteY1" fmla="*/ 0 h 715147"/>
              <a:gd name="connsiteX2" fmla="*/ 2425268 w 2512847"/>
              <a:gd name="connsiteY2" fmla="*/ 0 h 715147"/>
              <a:gd name="connsiteX3" fmla="*/ 2500290 w 2512847"/>
              <a:gd name="connsiteY3" fmla="*/ 57263 h 715147"/>
              <a:gd name="connsiteX4" fmla="*/ 2512847 w 2512847"/>
              <a:gd name="connsiteY4" fmla="*/ 595955 h 715147"/>
              <a:gd name="connsiteX5" fmla="*/ 2512847 w 2512847"/>
              <a:gd name="connsiteY5" fmla="*/ 627567 h 715147"/>
              <a:gd name="connsiteX6" fmla="*/ 2455585 w 2512847"/>
              <a:gd name="connsiteY6" fmla="*/ 702589 h 715147"/>
              <a:gd name="connsiteX7" fmla="*/ 119191 w 2512847"/>
              <a:gd name="connsiteY7" fmla="*/ 715147 h 715147"/>
              <a:gd name="connsiteX8" fmla="*/ 53364 w 2512847"/>
              <a:gd name="connsiteY8" fmla="*/ 715146 h 715147"/>
              <a:gd name="connsiteX9" fmla="*/ 0 w 2512847"/>
              <a:gd name="connsiteY9" fmla="*/ 119191 h 715147"/>
              <a:gd name="connsiteX10" fmla="*/ 0 w 2512847"/>
              <a:gd name="connsiteY10" fmla="*/ 53364 h 715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12847" h="715147">
                <a:moveTo>
                  <a:pt x="119191" y="0"/>
                </a:moveTo>
                <a:lnTo>
                  <a:pt x="2393656" y="0"/>
                </a:lnTo>
                <a:cubicBezTo>
                  <a:pt x="2425268" y="0"/>
                  <a:pt x="2455585" y="12558"/>
                  <a:pt x="2477937" y="34910"/>
                </a:cubicBezTo>
                <a:cubicBezTo>
                  <a:pt x="2500290" y="57263"/>
                  <a:pt x="2512847" y="87580"/>
                  <a:pt x="2512847" y="119191"/>
                </a:cubicBezTo>
                <a:lnTo>
                  <a:pt x="2512847" y="595955"/>
                </a:lnTo>
                <a:cubicBezTo>
                  <a:pt x="2512847" y="627567"/>
                  <a:pt x="2500290" y="657884"/>
                  <a:pt x="2477937" y="680236"/>
                </a:cubicBezTo>
                <a:cubicBezTo>
                  <a:pt x="2455585" y="702589"/>
                  <a:pt x="2425268" y="715147"/>
                  <a:pt x="2393656" y="715147"/>
                </a:cubicBezTo>
                <a:lnTo>
                  <a:pt x="119191" y="715147"/>
                </a:lnTo>
                <a:cubicBezTo>
                  <a:pt x="53364" y="715146"/>
                  <a:pt x="0" y="661783"/>
                  <a:pt x="0" y="595955"/>
                </a:cubicBezTo>
                <a:lnTo>
                  <a:pt x="0" y="119191"/>
                </a:lnTo>
                <a:cubicBezTo>
                  <a:pt x="0" y="53364"/>
                  <a:pt x="53364" y="0"/>
                  <a:pt x="119191" y="0"/>
                </a:cubicBezTo>
                <a:close/>
              </a:path>
            </a:pathLst>
          </a:custGeom>
          <a:solidFill>
            <a:srgbClr val="C2FFDB">
              <a:alpha val="100000"/>
            </a:srgbClr>
          </a:solidFill>
          <a:ln w="9525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6" name="形状4"/>
          <p:cNvSpPr txBox="1"/>
          <p:nvPr/>
        </p:nvSpPr>
        <p:spPr>
          <a:xfrm>
            <a:off x="4635065" y="3240281"/>
            <a:ext cx="2093750" cy="715149"/>
          </a:xfrm>
          <a:custGeom>
            <a:avLst/>
            <a:gdLst>
              <a:gd name="connsiteX0" fmla="*/ 119192 w 2093750"/>
              <a:gd name="connsiteY0" fmla="*/ 0 h 715149"/>
              <a:gd name="connsiteX1" fmla="*/ 1974558 w 2093750"/>
              <a:gd name="connsiteY1" fmla="*/ 0 h 715149"/>
              <a:gd name="connsiteX2" fmla="*/ 2006170 w 2093750"/>
              <a:gd name="connsiteY2" fmla="*/ 0 h 715149"/>
              <a:gd name="connsiteX3" fmla="*/ 2081192 w 2093750"/>
              <a:gd name="connsiteY3" fmla="*/ 57263 h 715149"/>
              <a:gd name="connsiteX4" fmla="*/ 2093750 w 2093750"/>
              <a:gd name="connsiteY4" fmla="*/ 595958 h 715149"/>
              <a:gd name="connsiteX5" fmla="*/ 2093750 w 2093750"/>
              <a:gd name="connsiteY5" fmla="*/ 627569 h 715149"/>
              <a:gd name="connsiteX6" fmla="*/ 2036487 w 2093750"/>
              <a:gd name="connsiteY6" fmla="*/ 702591 h 715149"/>
              <a:gd name="connsiteX7" fmla="*/ 119192 w 2093750"/>
              <a:gd name="connsiteY7" fmla="*/ 715149 h 715149"/>
              <a:gd name="connsiteX8" fmla="*/ 53364 w 2093750"/>
              <a:gd name="connsiteY8" fmla="*/ 715149 h 715149"/>
              <a:gd name="connsiteX9" fmla="*/ 0 w 2093750"/>
              <a:gd name="connsiteY9" fmla="*/ 119192 h 715149"/>
              <a:gd name="connsiteX10" fmla="*/ 0 w 2093750"/>
              <a:gd name="connsiteY10" fmla="*/ 53364 h 715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3750" h="715149">
                <a:moveTo>
                  <a:pt x="119192" y="0"/>
                </a:moveTo>
                <a:lnTo>
                  <a:pt x="1974558" y="0"/>
                </a:lnTo>
                <a:cubicBezTo>
                  <a:pt x="2006170" y="0"/>
                  <a:pt x="2036487" y="12558"/>
                  <a:pt x="2058839" y="34910"/>
                </a:cubicBezTo>
                <a:cubicBezTo>
                  <a:pt x="2081192" y="57263"/>
                  <a:pt x="2093750" y="87580"/>
                  <a:pt x="2093750" y="119192"/>
                </a:cubicBezTo>
                <a:lnTo>
                  <a:pt x="2093750" y="595958"/>
                </a:lnTo>
                <a:cubicBezTo>
                  <a:pt x="2093750" y="627569"/>
                  <a:pt x="2081192" y="657886"/>
                  <a:pt x="2058839" y="680239"/>
                </a:cubicBezTo>
                <a:cubicBezTo>
                  <a:pt x="2036487" y="702591"/>
                  <a:pt x="2006170" y="715149"/>
                  <a:pt x="1974558" y="715149"/>
                </a:cubicBezTo>
                <a:lnTo>
                  <a:pt x="119192" y="715149"/>
                </a:lnTo>
                <a:cubicBezTo>
                  <a:pt x="53364" y="715149"/>
                  <a:pt x="0" y="661785"/>
                  <a:pt x="0" y="595958"/>
                </a:cubicBezTo>
                <a:lnTo>
                  <a:pt x="0" y="119192"/>
                </a:lnTo>
                <a:cubicBezTo>
                  <a:pt x="0" y="53364"/>
                  <a:pt x="53364" y="0"/>
                  <a:pt x="119192" y="0"/>
                </a:cubicBezTo>
                <a:close/>
              </a:path>
            </a:pathLst>
          </a:custGeom>
          <a:solidFill>
            <a:srgbClr val="C2FFDB">
              <a:alpha val="100000"/>
            </a:srgbClr>
          </a:solidFill>
          <a:ln w="9525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7" name="形状5"/>
          <p:cNvSpPr txBox="1"/>
          <p:nvPr/>
        </p:nvSpPr>
        <p:spPr>
          <a:xfrm>
            <a:off x="7764818" y="3183388"/>
            <a:ext cx="2517610" cy="715147"/>
          </a:xfrm>
          <a:custGeom>
            <a:avLst/>
            <a:gdLst>
              <a:gd name="connsiteX0" fmla="*/ 119191 w 2517610"/>
              <a:gd name="connsiteY0" fmla="*/ 0 h 715147"/>
              <a:gd name="connsiteX1" fmla="*/ 2398419 w 2517610"/>
              <a:gd name="connsiteY1" fmla="*/ 0 h 715147"/>
              <a:gd name="connsiteX2" fmla="*/ 2430030 w 2517610"/>
              <a:gd name="connsiteY2" fmla="*/ 0 h 715147"/>
              <a:gd name="connsiteX3" fmla="*/ 2505053 w 2517610"/>
              <a:gd name="connsiteY3" fmla="*/ 57263 h 715147"/>
              <a:gd name="connsiteX4" fmla="*/ 2517610 w 2517610"/>
              <a:gd name="connsiteY4" fmla="*/ 595955 h 715147"/>
              <a:gd name="connsiteX5" fmla="*/ 2517610 w 2517610"/>
              <a:gd name="connsiteY5" fmla="*/ 627567 h 715147"/>
              <a:gd name="connsiteX6" fmla="*/ 2460347 w 2517610"/>
              <a:gd name="connsiteY6" fmla="*/ 702589 h 715147"/>
              <a:gd name="connsiteX7" fmla="*/ 119191 w 2517610"/>
              <a:gd name="connsiteY7" fmla="*/ 715147 h 715147"/>
              <a:gd name="connsiteX8" fmla="*/ 53364 w 2517610"/>
              <a:gd name="connsiteY8" fmla="*/ 715146 h 715147"/>
              <a:gd name="connsiteX9" fmla="*/ 0 w 2517610"/>
              <a:gd name="connsiteY9" fmla="*/ 119191 h 715147"/>
              <a:gd name="connsiteX10" fmla="*/ 0 w 2517610"/>
              <a:gd name="connsiteY10" fmla="*/ 53364 h 715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17610" h="715147">
                <a:moveTo>
                  <a:pt x="119191" y="0"/>
                </a:moveTo>
                <a:lnTo>
                  <a:pt x="2398419" y="0"/>
                </a:lnTo>
                <a:cubicBezTo>
                  <a:pt x="2430030" y="0"/>
                  <a:pt x="2460347" y="12558"/>
                  <a:pt x="2482700" y="34910"/>
                </a:cubicBezTo>
                <a:cubicBezTo>
                  <a:pt x="2505053" y="57263"/>
                  <a:pt x="2517610" y="87580"/>
                  <a:pt x="2517610" y="119191"/>
                </a:cubicBezTo>
                <a:lnTo>
                  <a:pt x="2517610" y="595955"/>
                </a:lnTo>
                <a:cubicBezTo>
                  <a:pt x="2517610" y="627567"/>
                  <a:pt x="2505053" y="657884"/>
                  <a:pt x="2482700" y="680236"/>
                </a:cubicBezTo>
                <a:cubicBezTo>
                  <a:pt x="2460347" y="702589"/>
                  <a:pt x="2430030" y="715147"/>
                  <a:pt x="2398419" y="715147"/>
                </a:cubicBezTo>
                <a:lnTo>
                  <a:pt x="119191" y="715147"/>
                </a:lnTo>
                <a:cubicBezTo>
                  <a:pt x="53364" y="715146"/>
                  <a:pt x="0" y="661783"/>
                  <a:pt x="0" y="595955"/>
                </a:cubicBezTo>
                <a:lnTo>
                  <a:pt x="0" y="119191"/>
                </a:lnTo>
                <a:cubicBezTo>
                  <a:pt x="0" y="53364"/>
                  <a:pt x="53364" y="0"/>
                  <a:pt x="119191" y="0"/>
                </a:cubicBezTo>
                <a:close/>
              </a:path>
            </a:pathLst>
          </a:custGeom>
          <a:solidFill>
            <a:srgbClr val="C2FFDB">
              <a:alpha val="100000"/>
            </a:srgbClr>
          </a:solidFill>
          <a:ln w="9525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8" name="形状6"/>
          <p:cNvSpPr txBox="1"/>
          <p:nvPr/>
        </p:nvSpPr>
        <p:spPr>
          <a:xfrm>
            <a:off x="1667894" y="4301633"/>
            <a:ext cx="2093750" cy="715149"/>
          </a:xfrm>
          <a:custGeom>
            <a:avLst/>
            <a:gdLst>
              <a:gd name="connsiteX0" fmla="*/ 119192 w 2093750"/>
              <a:gd name="connsiteY0" fmla="*/ 0 h 715149"/>
              <a:gd name="connsiteX1" fmla="*/ 1974558 w 2093750"/>
              <a:gd name="connsiteY1" fmla="*/ 0 h 715149"/>
              <a:gd name="connsiteX2" fmla="*/ 2006170 w 2093750"/>
              <a:gd name="connsiteY2" fmla="*/ 0 h 715149"/>
              <a:gd name="connsiteX3" fmla="*/ 2081192 w 2093750"/>
              <a:gd name="connsiteY3" fmla="*/ 57263 h 715149"/>
              <a:gd name="connsiteX4" fmla="*/ 2093750 w 2093750"/>
              <a:gd name="connsiteY4" fmla="*/ 595958 h 715149"/>
              <a:gd name="connsiteX5" fmla="*/ 2093750 w 2093750"/>
              <a:gd name="connsiteY5" fmla="*/ 627569 h 715149"/>
              <a:gd name="connsiteX6" fmla="*/ 2036487 w 2093750"/>
              <a:gd name="connsiteY6" fmla="*/ 702591 h 715149"/>
              <a:gd name="connsiteX7" fmla="*/ 119192 w 2093750"/>
              <a:gd name="connsiteY7" fmla="*/ 715149 h 715149"/>
              <a:gd name="connsiteX8" fmla="*/ 53364 w 2093750"/>
              <a:gd name="connsiteY8" fmla="*/ 715149 h 715149"/>
              <a:gd name="connsiteX9" fmla="*/ 0 w 2093750"/>
              <a:gd name="connsiteY9" fmla="*/ 119192 h 715149"/>
              <a:gd name="connsiteX10" fmla="*/ 0 w 2093750"/>
              <a:gd name="connsiteY10" fmla="*/ 53364 h 715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3750" h="715149">
                <a:moveTo>
                  <a:pt x="119192" y="0"/>
                </a:moveTo>
                <a:lnTo>
                  <a:pt x="1974558" y="0"/>
                </a:lnTo>
                <a:cubicBezTo>
                  <a:pt x="2006170" y="0"/>
                  <a:pt x="2036487" y="12558"/>
                  <a:pt x="2058839" y="34910"/>
                </a:cubicBezTo>
                <a:cubicBezTo>
                  <a:pt x="2081192" y="57263"/>
                  <a:pt x="2093750" y="87580"/>
                  <a:pt x="2093750" y="119192"/>
                </a:cubicBezTo>
                <a:lnTo>
                  <a:pt x="2093750" y="595958"/>
                </a:lnTo>
                <a:cubicBezTo>
                  <a:pt x="2093750" y="627569"/>
                  <a:pt x="2081192" y="657886"/>
                  <a:pt x="2058839" y="680239"/>
                </a:cubicBezTo>
                <a:cubicBezTo>
                  <a:pt x="2036487" y="702591"/>
                  <a:pt x="2006170" y="715149"/>
                  <a:pt x="1974558" y="715149"/>
                </a:cubicBezTo>
                <a:lnTo>
                  <a:pt x="119192" y="715149"/>
                </a:lnTo>
                <a:cubicBezTo>
                  <a:pt x="53364" y="715149"/>
                  <a:pt x="0" y="661785"/>
                  <a:pt x="0" y="595958"/>
                </a:cubicBezTo>
                <a:lnTo>
                  <a:pt x="0" y="119192"/>
                </a:lnTo>
                <a:cubicBezTo>
                  <a:pt x="0" y="53364"/>
                  <a:pt x="53364" y="0"/>
                  <a:pt x="119192" y="0"/>
                </a:cubicBezTo>
                <a:close/>
              </a:path>
            </a:pathLst>
          </a:custGeom>
          <a:solidFill>
            <a:srgbClr val="C2FFDB">
              <a:alpha val="100000"/>
            </a:srgbClr>
          </a:solidFill>
          <a:ln w="9525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9" name="形状7"/>
          <p:cNvSpPr txBox="1"/>
          <p:nvPr/>
        </p:nvSpPr>
        <p:spPr>
          <a:xfrm>
            <a:off x="7819444" y="4193543"/>
            <a:ext cx="2512847" cy="715147"/>
          </a:xfrm>
          <a:custGeom>
            <a:avLst/>
            <a:gdLst>
              <a:gd name="connsiteX0" fmla="*/ 119191 w 2512847"/>
              <a:gd name="connsiteY0" fmla="*/ 0 h 715147"/>
              <a:gd name="connsiteX1" fmla="*/ 2393656 w 2512847"/>
              <a:gd name="connsiteY1" fmla="*/ 0 h 715147"/>
              <a:gd name="connsiteX2" fmla="*/ 2425268 w 2512847"/>
              <a:gd name="connsiteY2" fmla="*/ 0 h 715147"/>
              <a:gd name="connsiteX3" fmla="*/ 2500290 w 2512847"/>
              <a:gd name="connsiteY3" fmla="*/ 57263 h 715147"/>
              <a:gd name="connsiteX4" fmla="*/ 2512847 w 2512847"/>
              <a:gd name="connsiteY4" fmla="*/ 595955 h 715147"/>
              <a:gd name="connsiteX5" fmla="*/ 2512847 w 2512847"/>
              <a:gd name="connsiteY5" fmla="*/ 627567 h 715147"/>
              <a:gd name="connsiteX6" fmla="*/ 2455585 w 2512847"/>
              <a:gd name="connsiteY6" fmla="*/ 702589 h 715147"/>
              <a:gd name="connsiteX7" fmla="*/ 119191 w 2512847"/>
              <a:gd name="connsiteY7" fmla="*/ 715147 h 715147"/>
              <a:gd name="connsiteX8" fmla="*/ 53364 w 2512847"/>
              <a:gd name="connsiteY8" fmla="*/ 715146 h 715147"/>
              <a:gd name="connsiteX9" fmla="*/ 0 w 2512847"/>
              <a:gd name="connsiteY9" fmla="*/ 119191 h 715147"/>
              <a:gd name="connsiteX10" fmla="*/ 0 w 2512847"/>
              <a:gd name="connsiteY10" fmla="*/ 53364 h 715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12847" h="715147">
                <a:moveTo>
                  <a:pt x="119191" y="0"/>
                </a:moveTo>
                <a:lnTo>
                  <a:pt x="2393656" y="0"/>
                </a:lnTo>
                <a:cubicBezTo>
                  <a:pt x="2425268" y="0"/>
                  <a:pt x="2455585" y="12558"/>
                  <a:pt x="2477937" y="34910"/>
                </a:cubicBezTo>
                <a:cubicBezTo>
                  <a:pt x="2500290" y="57263"/>
                  <a:pt x="2512847" y="87580"/>
                  <a:pt x="2512847" y="119191"/>
                </a:cubicBezTo>
                <a:lnTo>
                  <a:pt x="2512847" y="595955"/>
                </a:lnTo>
                <a:cubicBezTo>
                  <a:pt x="2512847" y="627567"/>
                  <a:pt x="2500290" y="657884"/>
                  <a:pt x="2477937" y="680236"/>
                </a:cubicBezTo>
                <a:cubicBezTo>
                  <a:pt x="2455585" y="702589"/>
                  <a:pt x="2425268" y="715147"/>
                  <a:pt x="2393656" y="715147"/>
                </a:cubicBezTo>
                <a:lnTo>
                  <a:pt x="119191" y="715147"/>
                </a:lnTo>
                <a:cubicBezTo>
                  <a:pt x="53364" y="715146"/>
                  <a:pt x="0" y="661783"/>
                  <a:pt x="0" y="595955"/>
                </a:cubicBezTo>
                <a:lnTo>
                  <a:pt x="0" y="119191"/>
                </a:lnTo>
                <a:cubicBezTo>
                  <a:pt x="0" y="53364"/>
                  <a:pt x="53364" y="0"/>
                  <a:pt x="119191" y="0"/>
                </a:cubicBezTo>
                <a:close/>
              </a:path>
            </a:pathLst>
          </a:custGeom>
          <a:solidFill>
            <a:srgbClr val="C2FFDB">
              <a:alpha val="100000"/>
            </a:srgbClr>
          </a:solidFill>
          <a:ln w="9525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pic>
        <p:nvPicPr>
          <p:cNvPr id="10" name="公式1"/>
          <p:cNvPicPr>
            <a:picLocks noChangeAspect="1"/>
          </p:cNvPicPr>
          <p:nvPr/>
        </p:nvPicPr>
        <p:blipFill>
          <a:fillRect/>
          <a:blip r:embed="rId2"/>
          <a:stretch/>
        </p:blipFill>
        <p:spPr>
          <a:xfrm>
            <a:off x="1644577" y="2173576"/>
            <a:ext cx="8693010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1326842" y="1223143"/>
            <a:ext cx="6617618" cy="63029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迅速判断出是否是不等式的“秘诀”：</a:t>
            </a:r>
          </a:p>
        </p:txBody>
      </p:sp>
      <p:sp>
        <p:nvSpPr>
          <p:cNvPr id="3" name="文本2"/>
          <p:cNvSpPr txBox="1"/>
          <p:nvPr/>
        </p:nvSpPr>
        <p:spPr>
          <a:xfrm>
            <a:off x="1326623" y="2281085"/>
            <a:ext cx="9811493" cy="2297211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9999" b="0" i="0" dirty="0">
                <a:solidFill>
                  <a:srgbClr val="203864">
                    <a:alpha val="100000"/>
                  </a:srgbClr>
                </a:solidFill>
                <a:effectLst>
                  <a:reflection blurRad="6350" stA="100000" endA="300" endPos="70000" dist="47625" dir="5400000" sy="-100000" algn="bl" rotWithShape="0"/>
                </a:effectLst>
                <a:latin typeface="微软雅黑"/>
                <a:ea typeface="微软雅黑"/>
              </a:rPr>
              <a:t>是否含不等号！</a:t>
            </a:r>
          </a:p>
        </p:txBody>
      </p:sp>
      <p:pic>
        <p:nvPicPr>
          <p:cNvPr id="4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0554" y="5225072"/>
            <a:ext cx="2172970" cy="1412875"/>
          </a:xfrm>
          <a:prstGeom prst="rect">
            <a:avLst/>
          </a:prstGeom>
          <a:ln w="9525">
            <a:solidFill>
              <a:srgbClr val="FFFFFF">
                <a:alpha val="0"/>
              </a:srgbClr>
            </a:solidFill>
            <a:prstDash val="solid"/>
          </a:ln>
        </p:spPr>
      </p:pic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42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542115" y="942756"/>
            <a:ext cx="10941844" cy="2562003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799" b="0" i="0" dirty="0">
                <a:solidFill>
                  <a:srgbClr val="000000">
                    <a:alpha val="100000"/>
                  </a:srgbClr>
                </a:solidFill>
                <a:latin typeface="华文仿宋"/>
                <a:ea typeface="华文仿宋"/>
              </a:rPr>
              <a:t>    </a:t>
            </a:r>
            <a:r>
              <a:rPr lang="zh-CN" altLang="en-US" sz="27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艺术展的票价是</a:t>
            </a:r>
            <a:r>
              <a:rPr lang="zh-CN" altLang="en-US" sz="2799" b="0" i="0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每张50元</a:t>
            </a:r>
            <a:r>
              <a:rPr lang="zh-CN" altLang="en-US" sz="27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；</a:t>
            </a:r>
            <a:r>
              <a:rPr lang="zh-CN" altLang="en-US" sz="2799" b="0" i="0" u="sng" dirty="0">
                <a:solidFill>
                  <a:srgbClr val="3B00FF">
                    <a:alpha val="100000"/>
                  </a:srgbClr>
                </a:solidFill>
                <a:latin typeface="微软雅黑"/>
                <a:ea typeface="微软雅黑"/>
              </a:rPr>
              <a:t>一次购票满 30 张，每张票可优惠10元</a:t>
            </a:r>
            <a:r>
              <a:rPr lang="zh-CN" altLang="en-US" sz="27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. 咱班</a:t>
            </a:r>
            <a:r>
              <a:rPr lang="zh-CN" altLang="en-US" sz="2799" b="0" i="0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有27名学生</a:t>
            </a:r>
            <a:r>
              <a:rPr lang="zh-CN" altLang="en-US" sz="27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去参观艺术展. 当领队小华准备到售票处买 27 张票时，爱动脑筋的小敏同学喊住了小华，提议买 30 张票.但有的同学不明白，明明我们只有 27 个人，买 30 张票，岂不是“浪费”吗？</a:t>
            </a:r>
            <a:r>
              <a:rPr lang="zh-CN" altLang="en-US" sz="2799" b="0" i="0" dirty="0">
                <a:solidFill>
                  <a:srgbClr val="000000">
                    <a:alpha val="100000"/>
                  </a:srgbClr>
                </a:solidFill>
                <a:latin typeface="华文仿宋"/>
                <a:ea typeface="华文仿宋"/>
              </a:rPr>
              <a:t/>
            </a:r>
          </a:p>
          <a:p>
            <a:pPr marL="0" algn="l"/>
            <a:r>
              <a:rPr lang="zh-CN" altLang="en-US" sz="2799" b="0" i="0" dirty="0">
                <a:solidFill>
                  <a:srgbClr val="000000">
                    <a:alpha val="100000"/>
                  </a:srgbClr>
                </a:solidFill>
                <a:latin typeface="华文仿宋"/>
                <a:ea typeface="华文仿宋"/>
              </a:rPr>
              <a:t>      </a:t>
            </a:r>
          </a:p>
        </p:txBody>
      </p:sp>
      <p:pic>
        <p:nvPicPr>
          <p:cNvPr id="3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1259" y="3395710"/>
            <a:ext cx="4762500" cy="2381250"/>
          </a:xfrm>
          <a:prstGeom prst="rect">
            <a:avLst/>
          </a:prstGeom>
        </p:spPr>
      </p:pic>
      <p:grpSp>
        <p:nvGrpSpPr>
          <p:cNvPr id="4" name="组合1"/>
          <p:cNvGrpSpPr/>
          <p:nvPr/>
        </p:nvGrpSpPr>
        <p:grpSpPr>
          <a:xfrm>
            <a:off x="541744" y="264090"/>
            <a:ext cx="3032941" cy="800481"/>
            <a:chOff x="0" y="0"/>
            <a:chExt cx="3032941" cy="800481"/>
          </a:xfrm>
        </p:grpSpPr>
        <p:sp>
          <p:nvSpPr>
            <p:cNvPr id="5" name="文本2"/>
            <p:cNvSpPr txBox="1"/>
            <p:nvPr/>
          </p:nvSpPr>
          <p:spPr>
            <a:xfrm>
              <a:off x="366150" y="0"/>
              <a:ext cx="2666791" cy="80048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999" b="1" i="0" dirty="0">
                  <a:solidFill>
                    <a:srgbClr val="ED7D31">
                      <a:alpha val="100000"/>
                    </a:srgbClr>
                  </a:solidFill>
                  <a:effectLst>
                    <a:reflection blurRad="6350" stA="40000" endA="300" endPos="70000" dist="76200" dir="5400000" sy="-100000" algn="bl" rotWithShape="0"/>
                  </a:effectLst>
                  <a:latin typeface="华文仿宋"/>
                  <a:ea typeface="华文仿宋"/>
                </a:rPr>
                <a:t>问题</a:t>
              </a:r>
            </a:p>
          </p:txBody>
        </p:sp>
        <p:pic>
          <p:nvPicPr>
            <p:cNvPr id="6" name="图片2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91617"/>
              <a:ext cx="518435" cy="4969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</p:sld>
</file>

<file path=ppt/slides/slide10.xml><?xml version="1.0" encoding="utf-8"?>
<p:sld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535534" y="382991"/>
            <a:ext cx="11410931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799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思考1  </a:t>
            </a:r>
            <a:r>
              <a:rPr lang="zh-CN" altLang="en-US" sz="27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 那么，究竟小敏的提议对不对呢？是不是真的“浪费”呢？</a:t>
            </a:r>
            <a:r>
              <a:rPr lang="zh-CN" altLang="en-US" sz="2799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 </a:t>
            </a:r>
          </a:p>
        </p:txBody>
      </p:sp>
      <p:sp>
        <p:nvSpPr>
          <p:cNvPr id="3" name="文本2"/>
          <p:cNvSpPr txBox="1"/>
          <p:nvPr/>
        </p:nvSpPr>
        <p:spPr>
          <a:xfrm>
            <a:off x="535505" y="1056770"/>
            <a:ext cx="10325100" cy="164211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      27人每人付50元门票钱划算，还是按30人(多算3人)  </a:t>
            </a:r>
          </a:p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      每人付40元划算呢?</a:t>
            </a:r>
          </a:p>
          <a:p>
            <a:pPr marL="0" algn="l"/>
          </a:p>
        </p:txBody>
      </p:sp>
      <p:sp>
        <p:nvSpPr>
          <p:cNvPr id="4" name="文本3"/>
          <p:cNvSpPr txBox="1"/>
          <p:nvPr/>
        </p:nvSpPr>
        <p:spPr>
          <a:xfrm>
            <a:off x="791137" y="2346579"/>
            <a:ext cx="8868366" cy="260985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解：买 27 张票，要付款：50×27 = 1350（元）</a:t>
            </a:r>
          </a:p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       买 30 张票，要付款：40×30 = 1200（元）</a:t>
            </a:r>
          </a:p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      因为1200＜1350 </a:t>
            </a:r>
          </a:p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      所以买 30 张票比买 27张票便宜。</a:t>
            </a:r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/>
            </a:r>
          </a:p>
          <a:p>
            <a:pPr marL="0" algn="l"/>
          </a:p>
        </p:txBody>
      </p:sp>
      <p:grpSp>
        <p:nvGrpSpPr>
          <p:cNvPr id="5" name="组合1"/>
          <p:cNvGrpSpPr/>
          <p:nvPr/>
        </p:nvGrpSpPr>
        <p:grpSpPr>
          <a:xfrm>
            <a:off x="8907075" y="2041331"/>
            <a:ext cx="3211563" cy="2022158"/>
            <a:chOff x="0" y="0"/>
            <a:chExt cx="3211563" cy="2022158"/>
          </a:xfrm>
        </p:grpSpPr>
        <p:sp>
          <p:nvSpPr>
            <p:cNvPr id="6" name="形状1"/>
            <p:cNvSpPr txBox="1"/>
            <p:nvPr/>
          </p:nvSpPr>
          <p:spPr>
            <a:xfrm>
              <a:off x="0" y="0"/>
              <a:ext cx="3211506" cy="2022158"/>
            </a:xfrm>
            <a:custGeom>
              <a:avLst/>
              <a:gdLst>
                <a:gd name="connsiteX0" fmla="*/ 1887845 w 3211506"/>
                <a:gd name="connsiteY0" fmla="*/ 0 h 2022158"/>
                <a:gd name="connsiteX1" fmla="*/ 2074237 w 3211506"/>
                <a:gd name="connsiteY1" fmla="*/ 0 h 2022158"/>
                <a:gd name="connsiteX2" fmla="*/ 2385710 w 3211506"/>
                <a:gd name="connsiteY2" fmla="*/ 220533 h 2022158"/>
                <a:gd name="connsiteX3" fmla="*/ 2828716 w 3211506"/>
                <a:gd name="connsiteY3" fmla="*/ 209847 h 2022158"/>
                <a:gd name="connsiteX4" fmla="*/ 3081310 w 3211506"/>
                <a:gd name="connsiteY4" fmla="*/ 772873 h 2022158"/>
                <a:gd name="connsiteX5" fmla="*/ 3154728 w 3211506"/>
                <a:gd name="connsiteY5" fmla="*/ 960371 h 2022158"/>
                <a:gd name="connsiteX6" fmla="*/ 3211506 w 3211506"/>
                <a:gd name="connsiteY6" fmla="*/ 1541273 h 2022158"/>
                <a:gd name="connsiteX7" fmla="*/ 2544554 w 3211506"/>
                <a:gd name="connsiteY7" fmla="*/ 1793234 h 2022158"/>
                <a:gd name="connsiteX8" fmla="*/ 2317360 w 3211506"/>
                <a:gd name="connsiteY8" fmla="*/ 1931106 h 2022158"/>
                <a:gd name="connsiteX9" fmla="*/ 1630451 w 3211506"/>
                <a:gd name="connsiteY9" fmla="*/ 2022158 h 2022158"/>
                <a:gd name="connsiteX10" fmla="*/ 1177750 w 3211506"/>
                <a:gd name="connsiteY10" fmla="*/ 1845899 h 2022158"/>
                <a:gd name="connsiteX11" fmla="*/ 764229 w 3211506"/>
                <a:gd name="connsiteY11" fmla="*/ 1869542 h 2022158"/>
                <a:gd name="connsiteX12" fmla="*/ 457285 w 3211506"/>
                <a:gd name="connsiteY12" fmla="*/ 1621124 h 2022158"/>
                <a:gd name="connsiteX13" fmla="*/ 194303 w 3211506"/>
                <a:gd name="connsiteY13" fmla="*/ 1621541 h 2022158"/>
                <a:gd name="connsiteX14" fmla="*/ 0 w 3211506"/>
                <a:gd name="connsiteY14" fmla="*/ 1096264 h 2022158"/>
                <a:gd name="connsiteX15" fmla="*/ 148104 w 3211506"/>
                <a:gd name="connsiteY15" fmla="*/ 857207 h 2022158"/>
                <a:gd name="connsiteX16" fmla="*/ 130196 w 3211506"/>
                <a:gd name="connsiteY16" fmla="*/ 518477 h 2022158"/>
                <a:gd name="connsiteX17" fmla="*/ 621455 w 3211506"/>
                <a:gd name="connsiteY17" fmla="*/ 343385 h 2022158"/>
                <a:gd name="connsiteX18" fmla="*/ 819726 w 3211506"/>
                <a:gd name="connsiteY18" fmla="*/ 187571 h 2022158"/>
                <a:gd name="connsiteX19" fmla="*/ 1360026 w 3211506"/>
                <a:gd name="connsiteY19" fmla="*/ 57231 h 2022158"/>
                <a:gd name="connsiteX20" fmla="*/ 1630006 w 3211506"/>
                <a:gd name="connsiteY20" fmla="*/ 44217 h 2022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211506" h="2022158">
                  <a:moveTo>
                    <a:pt x="1887845" y="0"/>
                  </a:moveTo>
                  <a:cubicBezTo>
                    <a:pt x="2074237" y="0"/>
                    <a:pt x="2240504" y="97129"/>
                    <a:pt x="2326034" y="240143"/>
                  </a:cubicBezTo>
                  <a:cubicBezTo>
                    <a:pt x="2385710" y="220533"/>
                    <a:pt x="2450051" y="209847"/>
                    <a:pt x="2517126" y="209847"/>
                  </a:cubicBezTo>
                  <a:cubicBezTo>
                    <a:pt x="2828716" y="209847"/>
                    <a:pt x="3081310" y="440455"/>
                    <a:pt x="3081310" y="724924"/>
                  </a:cubicBezTo>
                  <a:cubicBezTo>
                    <a:pt x="3081310" y="772873"/>
                    <a:pt x="3074134" y="819292"/>
                    <a:pt x="3060708" y="863334"/>
                  </a:cubicBezTo>
                  <a:cubicBezTo>
                    <a:pt x="3154728" y="960371"/>
                    <a:pt x="3211506" y="1085680"/>
                    <a:pt x="3211506" y="1220925"/>
                  </a:cubicBezTo>
                  <a:cubicBezTo>
                    <a:pt x="3211506" y="1541273"/>
                    <a:pt x="2929767" y="1793234"/>
                    <a:pt x="2582225" y="1793234"/>
                  </a:cubicBezTo>
                  <a:cubicBezTo>
                    <a:pt x="2544554" y="1793234"/>
                    <a:pt x="2507657" y="1790274"/>
                    <a:pt x="2471807" y="1784587"/>
                  </a:cubicBezTo>
                  <a:cubicBezTo>
                    <a:pt x="2317360" y="1931106"/>
                    <a:pt x="2101994" y="2022158"/>
                    <a:pt x="1866145" y="2022158"/>
                  </a:cubicBezTo>
                  <a:cubicBezTo>
                    <a:pt x="1630451" y="2022158"/>
                    <a:pt x="1418562" y="1939192"/>
                    <a:pt x="1263145" y="1804213"/>
                  </a:cubicBezTo>
                  <a:cubicBezTo>
                    <a:pt x="1177750" y="1845899"/>
                    <a:pt x="1080143" y="1869542"/>
                    <a:pt x="976471" y="1869542"/>
                  </a:cubicBezTo>
                  <a:cubicBezTo>
                    <a:pt x="764229" y="1869542"/>
                    <a:pt x="577404" y="1770450"/>
                    <a:pt x="468754" y="1620304"/>
                  </a:cubicBezTo>
                  <a:cubicBezTo>
                    <a:pt x="457285" y="1621124"/>
                    <a:pt x="445690" y="1621541"/>
                    <a:pt x="433987" y="1621541"/>
                  </a:cubicBezTo>
                  <a:cubicBezTo>
                    <a:pt x="194303" y="1621541"/>
                    <a:pt x="0" y="1446450"/>
                    <a:pt x="0" y="1220925"/>
                  </a:cubicBezTo>
                  <a:cubicBezTo>
                    <a:pt x="0" y="1096264"/>
                    <a:pt x="70847" y="983037"/>
                    <a:pt x="179752" y="912888"/>
                  </a:cubicBezTo>
                  <a:cubicBezTo>
                    <a:pt x="148104" y="857207"/>
                    <a:pt x="130196" y="793390"/>
                    <a:pt x="130196" y="724924"/>
                  </a:cubicBezTo>
                  <a:cubicBezTo>
                    <a:pt x="130196" y="518477"/>
                    <a:pt x="324499" y="343385"/>
                    <a:pt x="564184" y="343385"/>
                  </a:cubicBezTo>
                  <a:cubicBezTo>
                    <a:pt x="621455" y="343385"/>
                    <a:pt x="676136" y="353382"/>
                    <a:pt x="726193" y="371415"/>
                  </a:cubicBezTo>
                  <a:cubicBezTo>
                    <a:pt x="819726" y="187571"/>
                    <a:pt x="1025343" y="57231"/>
                    <a:pt x="1258563" y="57231"/>
                  </a:cubicBezTo>
                  <a:cubicBezTo>
                    <a:pt x="1360026" y="57231"/>
                    <a:pt x="1454981" y="78855"/>
                    <a:pt x="1538295" y="116912"/>
                  </a:cubicBezTo>
                  <a:cubicBezTo>
                    <a:pt x="1630006" y="44217"/>
                    <a:pt x="1752004" y="0"/>
                    <a:pt x="1887845" y="0"/>
                  </a:cubicBezTo>
                  <a:close/>
                </a:path>
              </a:pathLst>
            </a:custGeom>
            <a:solidFill>
              <a:srgbClr val="458BE6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7" name="文本5"/>
            <p:cNvSpPr txBox="1"/>
            <p:nvPr/>
          </p:nvSpPr>
          <p:spPr>
            <a:xfrm>
              <a:off x="362350" y="297714"/>
              <a:ext cx="2849213" cy="144856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599" b="0" i="0" dirty="0">
                  <a:solidFill>
                    <a:srgbClr val="000000">
                      <a:alpha val="100000"/>
                    </a:srgbClr>
                  </a:solidFill>
                  <a:latin typeface="Microsoft YaHei UI"/>
                  <a:ea typeface="Microsoft YaHei UI"/>
                </a:rPr>
                <a:t>表面上看是“浪费”</a:t>
              </a:r>
            </a:p>
            <a:p>
              <a:pPr marL="0" algn="l"/>
              <a:r>
                <a:rPr lang="zh-CN" altLang="en-US" sz="2599" b="0" i="0" dirty="0">
                  <a:solidFill>
                    <a:srgbClr val="000000">
                      <a:alpha val="100000"/>
                    </a:srgbClr>
                  </a:solidFill>
                  <a:latin typeface="Microsoft YaHei UI"/>
                  <a:ea typeface="Microsoft YaHei UI"/>
                </a:rPr>
                <a:t>了 3 张票，实际上反而节省了</a:t>
              </a:r>
            </a:p>
          </p:txBody>
        </p:sp>
      </p:grpSp>
      <p:sp>
        <p:nvSpPr>
          <p:cNvPr id="8" name="文本4"/>
          <p:cNvSpPr txBox="1"/>
          <p:nvPr/>
        </p:nvSpPr>
        <p:spPr>
          <a:xfrm>
            <a:off x="652615" y="4955772"/>
            <a:ext cx="11068050" cy="102920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599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当然，如果去参观艺术展的人数较少（例如10个人），显然不值得去买</a:t>
            </a:r>
          </a:p>
          <a:p>
            <a:pPr marL="0" algn="l"/>
            <a:r>
              <a:rPr lang="zh-CN" altLang="en-US" sz="2599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30张票，还是按实际人数买票为好.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</p:bldLst>
  </p:timing>
</p:sld>
</file>

<file path=ppt/slides/slide11.xml><?xml version="1.0" encoding="utf-8"?>
<p:sld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672132" y="1116940"/>
            <a:ext cx="11106150" cy="396469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900"/>
              </a:lnSpc>
            </a:pPr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 设有x人要去世纪公园.</a:t>
            </a:r>
          </a:p>
          <a:p>
            <a:pPr marL="0" algn="l">
              <a:lnSpc>
                <a:spcPts val="4900"/>
              </a:lnSpc>
            </a:pPr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①如果x&lt;30,那么按实际人数买票x张,则要付款______元;</a:t>
            </a:r>
          </a:p>
          <a:p>
            <a:pPr marL="0" algn="l">
              <a:lnSpc>
                <a:spcPts val="4900"/>
              </a:lnSpc>
            </a:pPr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②如果x≥30,则按实际人数买票，则每张票只付______元;</a:t>
            </a:r>
          </a:p>
          <a:p>
            <a:pPr marL="0" algn="l">
              <a:lnSpc>
                <a:spcPts val="4900"/>
              </a:lnSpc>
            </a:pPr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   买30张票，要付款______  元。</a:t>
            </a:r>
          </a:p>
          <a:p>
            <a:pPr marL="0" algn="l">
              <a:lnSpc>
                <a:spcPts val="4900"/>
              </a:lnSpc>
            </a:pPr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  如果买30张票</a:t>
            </a:r>
            <a:r>
              <a:rPr lang="zh-CN" altLang="en-US" sz="3000" b="0" i="0" dirty="0">
                <a:solidFill>
                  <a:srgbClr val="006EFF">
                    <a:alpha val="100000"/>
                  </a:srgbClr>
                </a:solidFill>
                <a:latin typeface="Microsoft YaHei UI"/>
                <a:ea typeface="Microsoft YaHei UI"/>
              </a:rPr>
              <a:t>划算</a:t>
            </a:r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，则______＜______</a:t>
            </a:r>
          </a:p>
          <a:p>
            <a:pPr marL="0" algn="l"/>
          </a:p>
        </p:txBody>
      </p:sp>
      <p:sp>
        <p:nvSpPr>
          <p:cNvPr id="3" name="文本2"/>
          <p:cNvSpPr txBox="1"/>
          <p:nvPr/>
        </p:nvSpPr>
        <p:spPr>
          <a:xfrm>
            <a:off x="8694772" y="1863242"/>
            <a:ext cx="1245203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50x</a:t>
            </a:r>
          </a:p>
        </p:txBody>
      </p:sp>
      <p:sp>
        <p:nvSpPr>
          <p:cNvPr id="4" name="文本3"/>
          <p:cNvSpPr txBox="1"/>
          <p:nvPr/>
        </p:nvSpPr>
        <p:spPr>
          <a:xfrm>
            <a:off x="4213203" y="3034770"/>
            <a:ext cx="1422749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1200</a:t>
            </a:r>
          </a:p>
        </p:txBody>
      </p:sp>
      <p:sp>
        <p:nvSpPr>
          <p:cNvPr id="5" name="文本4"/>
          <p:cNvSpPr txBox="1"/>
          <p:nvPr/>
        </p:nvSpPr>
        <p:spPr>
          <a:xfrm>
            <a:off x="4856055" y="3708378"/>
            <a:ext cx="1317974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1200</a:t>
            </a:r>
          </a:p>
        </p:txBody>
      </p:sp>
      <p:sp>
        <p:nvSpPr>
          <p:cNvPr id="6" name="文本5"/>
          <p:cNvSpPr txBox="1"/>
          <p:nvPr/>
        </p:nvSpPr>
        <p:spPr>
          <a:xfrm>
            <a:off x="6315608" y="3708635"/>
            <a:ext cx="1407128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50x</a:t>
            </a:r>
          </a:p>
        </p:txBody>
      </p:sp>
      <p:sp>
        <p:nvSpPr>
          <p:cNvPr id="7" name="文本6"/>
          <p:cNvSpPr txBox="1"/>
          <p:nvPr/>
        </p:nvSpPr>
        <p:spPr>
          <a:xfrm>
            <a:off x="1428426" y="4762395"/>
            <a:ext cx="6820948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effectLst>
                  <a:outerShdw blurRad="28575" dist="57150" dir="2700000" rotWithShape="0">
                    <a:srgbClr val="333333">
                      <a:alpha val="40000"/>
                    </a:srgbClr>
                  </a:outerShdw>
                </a:effectLst>
                <a:latin typeface="Microsoft YaHei UI"/>
                <a:ea typeface="Microsoft YaHei UI"/>
              </a:rPr>
              <a:t>思考：x 取哪些数值时，上式成立？</a:t>
            </a:r>
          </a:p>
        </p:txBody>
      </p:sp>
      <p:sp>
        <p:nvSpPr>
          <p:cNvPr id="8" name="文本7"/>
          <p:cNvSpPr txBox="1"/>
          <p:nvPr/>
        </p:nvSpPr>
        <p:spPr>
          <a:xfrm>
            <a:off x="8792061" y="2536774"/>
            <a:ext cx="1359503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40</a:t>
            </a:r>
          </a:p>
        </p:txBody>
      </p:sp>
      <p:sp>
        <p:nvSpPr>
          <p:cNvPr id="9" name="文本8"/>
          <p:cNvSpPr txBox="1"/>
          <p:nvPr/>
        </p:nvSpPr>
        <p:spPr>
          <a:xfrm>
            <a:off x="672113" y="313401"/>
            <a:ext cx="11534775" cy="64211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799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思考2：少于30人时，有多少人去参观艺术展，买30张票反而划算呢？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2.xml><?xml version="1.0" encoding="utf-8"?>
<p:sld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1">
            <a:extLst>
              <a:ext uri="{FF2B5EF4-FFF2-40B4-BE49-F238E27FC236}">
                <a16:creationId xmlns:a16="http://schemas.microsoft.com/office/drawing/2014/main" id="{62B2FBE6-5C8C-E811-489E-1440CA960B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5567701"/>
              </p:ext>
            </p:extLst>
          </p:nvPr>
        </p:nvGraphicFramePr>
        <p:xfrm>
          <a:off x="951100" y="1034767"/>
          <a:ext cx="10231465" cy="54561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6252">
                  <a:extLst>
                    <a:ext uri="{9D8B030D-6E8A-4147-A177-3AD203B41FA5}">
                      <a16:colId xmlns:a16="http://schemas.microsoft.com/office/drawing/2014/main" val="2854172943"/>
                    </a:ext>
                  </a:extLst>
                </a:gridCol>
                <a:gridCol w="2051649">
                  <a:extLst>
                    <a:ext uri="{9D8B030D-6E8A-4147-A177-3AD203B41FA5}">
                      <a16:colId xmlns:a16="http://schemas.microsoft.com/office/drawing/2014/main" val="2854172943"/>
                    </a:ext>
                  </a:extLst>
                </a:gridCol>
                <a:gridCol w="3805586">
                  <a:extLst>
                    <a:ext uri="{9D8B030D-6E8A-4147-A177-3AD203B41FA5}">
                      <a16:colId xmlns:a16="http://schemas.microsoft.com/office/drawing/2014/main" val="2854172943"/>
                    </a:ext>
                  </a:extLst>
                </a:gridCol>
                <a:gridCol w="3277979">
                  <a:extLst>
                    <a:ext uri="{9D8B030D-6E8A-4147-A177-3AD203B41FA5}">
                      <a16:colId xmlns:a16="http://schemas.microsoft.com/office/drawing/2014/main" val="2854172943"/>
                    </a:ext>
                  </a:extLst>
                </a:gridCol>
              </a:tblGrid>
              <a:tr h="630872">
                <a:tc rowSpan="1" gridSpan="1">
                  <a:txBody>
                    <a:bodyPr anchor="t"/>
                    <a:lstStyle/>
                    <a:p>
                      <a:pPr marL="0" algn="l"/>
                      <a:r>
                        <a:rPr lang="zh-CN" altLang="en-US" sz="2100" b="1" i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</a:rPr>
                        <a:t>     x</a:t>
                      </a:r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59C49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  <a:tc rowSpan="1" gridSpan="1">
                  <a:txBody>
                    <a:bodyPr anchor="t"/>
                    <a:lstStyle/>
                    <a:p>
                      <a:pPr marL="0" algn="l"/>
                      <a:r>
                        <a:rPr lang="zh-CN" altLang="en-US" sz="2100" b="1" i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</a:rPr>
                        <a:t>      50x</a:t>
                      </a:r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59C49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  <a:tc rowSpan="1" gridSpan="1">
                  <a:txBody>
                    <a:bodyPr anchor="t"/>
                    <a:lstStyle/>
                    <a:p>
                      <a:pPr marL="0" algn="l"/>
                      <a:r>
                        <a:rPr lang="zh-CN" altLang="en-US" sz="2299" b="1" i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</a:rPr>
                        <a:t>比较50x与1200的大小</a:t>
                      </a:r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59C49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  <a:tc rowSpan="1" gridSpan="1">
                  <a:txBody>
                    <a:bodyPr anchor="t"/>
                    <a:lstStyle/>
                    <a:p>
                      <a:pPr marL="0" algn="l"/>
                      <a:r>
                        <a:rPr lang="zh-CN" altLang="en-US" sz="2399" b="1" i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</a:rPr>
                        <a:t>50x＞1200是否成立</a:t>
                      </a:r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59C49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</a:tr>
              <a:tr h="530320">
                <a:tc rowSpan="1" gridSpan="1">
                  <a:txBody>
                    <a:bodyPr anchor="t"/>
                    <a:lstStyle/>
                    <a:p>
                      <a:pPr marL="0" algn="l"/>
                      <a:r>
                        <a:rPr lang="zh-CN" altLang="en-US" sz="1800" b="0" i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</a:rPr>
                        <a:t>    21</a:t>
                      </a:r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  <a:tc rowSpan="1" gridSpan="1">
                  <a:txBody>
                    <a:bodyPr anchor="t"/>
                    <a:lstStyle/>
                    <a:p>
                      <a:pPr marL="0" algn="l"/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  <a:tc rowSpan="1" gridSpan="1">
                  <a:txBody>
                    <a:bodyPr anchor="t"/>
                    <a:lstStyle/>
                    <a:p>
                      <a:pPr marL="0" algn="l"/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  <a:tc rowSpan="1" gridSpan="1">
                  <a:txBody>
                    <a:bodyPr anchor="t"/>
                    <a:lstStyle/>
                    <a:p>
                      <a:pPr marL="0" algn="l"/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</a:tr>
              <a:tr h="530320">
                <a:tc rowSpan="1" gridSpan="1">
                  <a:txBody>
                    <a:bodyPr anchor="t"/>
                    <a:lstStyle/>
                    <a:p>
                      <a:pPr marL="0" algn="l"/>
                      <a:r>
                        <a:rPr lang="zh-CN" altLang="en-US" sz="1800" b="0" i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</a:rPr>
                        <a:t>   22</a:t>
                      </a:r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EF7EC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  <a:tc rowSpan="1" gridSpan="1">
                  <a:txBody>
                    <a:bodyPr anchor="t"/>
                    <a:lstStyle/>
                    <a:p>
                      <a:pPr marL="0" algn="l"/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EF7EC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  <a:tc rowSpan="1" gridSpan="1">
                  <a:txBody>
                    <a:bodyPr anchor="t"/>
                    <a:lstStyle/>
                    <a:p>
                      <a:pPr marL="0" algn="l"/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EF7EC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  <a:tc rowSpan="1" gridSpan="1">
                  <a:txBody>
                    <a:bodyPr anchor="t"/>
                    <a:lstStyle/>
                    <a:p>
                      <a:pPr marL="0" algn="l"/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EF7EC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</a:tr>
              <a:tr h="530320">
                <a:tc rowSpan="1" gridSpan="1">
                  <a:txBody>
                    <a:bodyPr anchor="t"/>
                    <a:lstStyle/>
                    <a:p>
                      <a:pPr marL="0" algn="l"/>
                      <a:r>
                        <a:rPr lang="zh-CN" altLang="en-US" sz="1800" b="0" i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</a:rPr>
                        <a:t>   23</a:t>
                      </a:r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  <a:tc rowSpan="1" gridSpan="1">
                  <a:txBody>
                    <a:bodyPr anchor="t"/>
                    <a:lstStyle/>
                    <a:p>
                      <a:pPr marL="0" algn="l"/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  <a:tc rowSpan="1" gridSpan="1">
                  <a:txBody>
                    <a:bodyPr anchor="t"/>
                    <a:lstStyle/>
                    <a:p>
                      <a:pPr marL="0" algn="l"/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  <a:tc rowSpan="1" gridSpan="1">
                  <a:txBody>
                    <a:bodyPr anchor="t"/>
                    <a:lstStyle/>
                    <a:p>
                      <a:pPr marL="0" algn="l"/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</a:tr>
              <a:tr h="530320">
                <a:tc rowSpan="1" gridSpan="1">
                  <a:txBody>
                    <a:bodyPr anchor="t"/>
                    <a:lstStyle/>
                    <a:p>
                      <a:pPr marL="0" algn="l"/>
                      <a:r>
                        <a:rPr lang="zh-CN" altLang="en-US" sz="1800" b="0" i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</a:rPr>
                        <a:t>   24</a:t>
                      </a:r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EF7EC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  <a:tc rowSpan="1" gridSpan="1">
                  <a:txBody>
                    <a:bodyPr anchor="t"/>
                    <a:lstStyle/>
                    <a:p>
                      <a:pPr marL="0" algn="l"/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EF7EC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  <a:tc rowSpan="1" gridSpan="1">
                  <a:txBody>
                    <a:bodyPr anchor="t"/>
                    <a:lstStyle/>
                    <a:p>
                      <a:pPr marL="0" algn="l"/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EF7EC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  <a:tc rowSpan="1" gridSpan="1">
                  <a:txBody>
                    <a:bodyPr anchor="t"/>
                    <a:lstStyle/>
                    <a:p>
                      <a:pPr marL="0" algn="l"/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EF7EC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</a:tr>
              <a:tr h="530320">
                <a:tc rowSpan="1" gridSpan="1">
                  <a:txBody>
                    <a:bodyPr anchor="t"/>
                    <a:lstStyle/>
                    <a:p>
                      <a:pPr marL="0" algn="l"/>
                      <a:r>
                        <a:rPr lang="zh-CN" altLang="en-US" sz="1800" b="0" i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</a:rPr>
                        <a:t>   25</a:t>
                      </a:r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  <a:tc rowSpan="1" gridSpan="1">
                  <a:txBody>
                    <a:bodyPr anchor="t"/>
                    <a:lstStyle/>
                    <a:p>
                      <a:pPr marL="0" algn="l"/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  <a:tc rowSpan="1" gridSpan="1">
                  <a:txBody>
                    <a:bodyPr anchor="t"/>
                    <a:lstStyle/>
                    <a:p>
                      <a:pPr marL="0" algn="l"/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  <a:tc rowSpan="1" gridSpan="1">
                  <a:txBody>
                    <a:bodyPr anchor="t"/>
                    <a:lstStyle/>
                    <a:p>
                      <a:pPr marL="0" algn="l"/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</a:tr>
              <a:tr h="530320">
                <a:tc rowSpan="1" gridSpan="1">
                  <a:txBody>
                    <a:bodyPr anchor="t"/>
                    <a:lstStyle/>
                    <a:p>
                      <a:pPr marL="0" algn="l"/>
                      <a:r>
                        <a:rPr lang="zh-CN" altLang="en-US" sz="1800" b="0" i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</a:rPr>
                        <a:t>   26</a:t>
                      </a:r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EF7EC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  <a:tc rowSpan="1" gridSpan="1">
                  <a:txBody>
                    <a:bodyPr anchor="t"/>
                    <a:lstStyle/>
                    <a:p>
                      <a:pPr marL="0" algn="l"/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EF7EC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  <a:tc rowSpan="1" gridSpan="1">
                  <a:txBody>
                    <a:bodyPr anchor="t"/>
                    <a:lstStyle/>
                    <a:p>
                      <a:pPr marL="0" algn="l"/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EF7EC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  <a:tc rowSpan="1" gridSpan="1">
                  <a:txBody>
                    <a:bodyPr anchor="t"/>
                    <a:lstStyle/>
                    <a:p>
                      <a:pPr marL="0" algn="l"/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EF7EC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</a:tr>
              <a:tr h="530320">
                <a:tc rowSpan="1" gridSpan="1">
                  <a:txBody>
                    <a:bodyPr anchor="t"/>
                    <a:lstStyle/>
                    <a:p>
                      <a:pPr marL="0" algn="l"/>
                      <a:r>
                        <a:rPr lang="zh-CN" altLang="en-US" sz="1800" b="0" i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</a:rPr>
                        <a:t>   27</a:t>
                      </a:r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  <a:tc rowSpan="1" gridSpan="1">
                  <a:txBody>
                    <a:bodyPr anchor="t"/>
                    <a:lstStyle/>
                    <a:p>
                      <a:pPr marL="0" algn="l"/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  <a:tc rowSpan="1" gridSpan="1">
                  <a:txBody>
                    <a:bodyPr anchor="t"/>
                    <a:lstStyle/>
                    <a:p>
                      <a:pPr marL="0" algn="l"/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  <a:tc rowSpan="1" gridSpan="1">
                  <a:txBody>
                    <a:bodyPr anchor="t"/>
                    <a:lstStyle/>
                    <a:p>
                      <a:pPr marL="0" algn="l"/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</a:tr>
              <a:tr h="556514">
                <a:tc rowSpan="1" gridSpan="1">
                  <a:txBody>
                    <a:bodyPr anchor="t"/>
                    <a:lstStyle/>
                    <a:p>
                      <a:pPr marL="0" algn="l"/>
                      <a:r>
                        <a:rPr lang="zh-CN" altLang="en-US" sz="1800" b="0" i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</a:rPr>
                        <a:t>   28</a:t>
                      </a:r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EF7EC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  <a:tc rowSpan="1" gridSpan="1">
                  <a:txBody>
                    <a:bodyPr anchor="t"/>
                    <a:lstStyle/>
                    <a:p>
                      <a:pPr marL="0" algn="l"/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EF7EC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  <a:tc rowSpan="1" gridSpan="1">
                  <a:txBody>
                    <a:bodyPr anchor="t"/>
                    <a:lstStyle/>
                    <a:p>
                      <a:pPr marL="0" algn="l"/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EF7EC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  <a:tc rowSpan="1" gridSpan="1">
                  <a:txBody>
                    <a:bodyPr anchor="t"/>
                    <a:lstStyle/>
                    <a:p>
                      <a:pPr marL="0" algn="l"/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EF7EC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</a:tr>
              <a:tr h="556514">
                <a:tc rowSpan="1" gridSpan="1">
                  <a:txBody>
                    <a:bodyPr anchor="t"/>
                    <a:lstStyle/>
                    <a:p>
                      <a:pPr marL="0" algn="l"/>
                      <a:r>
                        <a:rPr lang="zh-CN" altLang="en-US" sz="1800" b="0" i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</a:rPr>
                        <a:t>  29</a:t>
                      </a:r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  <a:tc rowSpan="1" gridSpan="1">
                  <a:txBody>
                    <a:bodyPr anchor="t"/>
                    <a:lstStyle/>
                    <a:p>
                      <a:pPr marL="0" algn="l"/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  <a:tc rowSpan="1" gridSpan="1">
                  <a:txBody>
                    <a:bodyPr anchor="t"/>
                    <a:lstStyle/>
                    <a:p>
                      <a:pPr marL="0" algn="l"/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  <a:tc rowSpan="1" gridSpan="1">
                  <a:txBody>
                    <a:bodyPr anchor="t"/>
                    <a:lstStyle/>
                    <a:p>
                      <a:pPr marL="0" algn="l"/>
                    </a:p>
                  </a:txBody>
                  <a:tcPr anchor="t">
                    <a:lnL w="9525" cap="flat">
                      <a:solidFill>
                        <a:srgbClr val="D96F0C">
                          <a:alpha val="49803"/>
                        </a:srgbClr>
                      </a:solidFill>
                    </a:lnL>
                    <a:lnR w="9525" cap="flat">
                      <a:solidFill>
                        <a:srgbClr val="D96F0C">
                          <a:alpha val="49803"/>
                        </a:srgbClr>
                      </a:solidFill>
                    </a:lnR>
                    <a:lnT w="9525" cap="flat">
                      <a:solidFill>
                        <a:srgbClr val="D96F0C">
                          <a:alpha val="49803"/>
                        </a:srgbClr>
                      </a:solidFill>
                    </a:lnT>
                    <a:lnB w="9525" cap="flat">
                      <a:solidFill>
                        <a:srgbClr val="D96F0C">
                          <a:alpha val="49803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val="2661222183"/>
                    </a:ext>
                  </a:extLst>
                </a:tc>
              </a:tr>
            </a:tbl>
          </a:graphicData>
        </a:graphic>
      </p:graphicFrame>
      <p:sp>
        <p:nvSpPr>
          <p:cNvPr id="3" name="文本1"/>
          <p:cNvSpPr txBox="1"/>
          <p:nvPr/>
        </p:nvSpPr>
        <p:spPr>
          <a:xfrm>
            <a:off x="504892" y="154734"/>
            <a:ext cx="11687175" cy="115824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分析：完成下面表格.</a:t>
            </a:r>
          </a:p>
          <a:p>
            <a:pPr marL="0" algn="l"/>
          </a:p>
        </p:txBody>
      </p:sp>
      <p:sp>
        <p:nvSpPr>
          <p:cNvPr id="4" name="文本2"/>
          <p:cNvSpPr txBox="1"/>
          <p:nvPr/>
        </p:nvSpPr>
        <p:spPr>
          <a:xfrm>
            <a:off x="2352237" y="1629985"/>
            <a:ext cx="1158240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1050</a:t>
            </a:r>
          </a:p>
        </p:txBody>
      </p:sp>
      <p:sp>
        <p:nvSpPr>
          <p:cNvPr id="5" name="文本3"/>
          <p:cNvSpPr txBox="1"/>
          <p:nvPr/>
        </p:nvSpPr>
        <p:spPr>
          <a:xfrm>
            <a:off x="2352351" y="2238337"/>
            <a:ext cx="1346549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1100</a:t>
            </a:r>
          </a:p>
        </p:txBody>
      </p:sp>
      <p:sp>
        <p:nvSpPr>
          <p:cNvPr id="6" name="文本4"/>
          <p:cNvSpPr txBox="1"/>
          <p:nvPr/>
        </p:nvSpPr>
        <p:spPr>
          <a:xfrm>
            <a:off x="2310536" y="2685459"/>
            <a:ext cx="1241774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1150</a:t>
            </a:r>
          </a:p>
        </p:txBody>
      </p:sp>
      <p:sp>
        <p:nvSpPr>
          <p:cNvPr id="7" name="文本5"/>
          <p:cNvSpPr txBox="1"/>
          <p:nvPr/>
        </p:nvSpPr>
        <p:spPr>
          <a:xfrm>
            <a:off x="2258854" y="3247806"/>
            <a:ext cx="1345959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1200</a:t>
            </a:r>
          </a:p>
        </p:txBody>
      </p:sp>
      <p:sp>
        <p:nvSpPr>
          <p:cNvPr id="8" name="文本6"/>
          <p:cNvSpPr txBox="1"/>
          <p:nvPr/>
        </p:nvSpPr>
        <p:spPr>
          <a:xfrm>
            <a:off x="2276827" y="3714702"/>
            <a:ext cx="1498949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1250</a:t>
            </a:r>
          </a:p>
        </p:txBody>
      </p:sp>
      <p:sp>
        <p:nvSpPr>
          <p:cNvPr id="9" name="文本7"/>
          <p:cNvSpPr txBox="1"/>
          <p:nvPr/>
        </p:nvSpPr>
        <p:spPr>
          <a:xfrm>
            <a:off x="2300288" y="4859064"/>
            <a:ext cx="1398346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1350</a:t>
            </a:r>
          </a:p>
        </p:txBody>
      </p:sp>
      <p:sp>
        <p:nvSpPr>
          <p:cNvPr id="10" name="文本8"/>
          <p:cNvSpPr txBox="1"/>
          <p:nvPr/>
        </p:nvSpPr>
        <p:spPr>
          <a:xfrm>
            <a:off x="2258882" y="4239606"/>
            <a:ext cx="1345959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1300</a:t>
            </a:r>
          </a:p>
        </p:txBody>
      </p:sp>
      <p:sp>
        <p:nvSpPr>
          <p:cNvPr id="11" name="文本9"/>
          <p:cNvSpPr txBox="1"/>
          <p:nvPr/>
        </p:nvSpPr>
        <p:spPr>
          <a:xfrm>
            <a:off x="2353208" y="5300301"/>
            <a:ext cx="1345359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1400</a:t>
            </a:r>
          </a:p>
        </p:txBody>
      </p:sp>
      <p:sp>
        <p:nvSpPr>
          <p:cNvPr id="12" name="文本10"/>
          <p:cNvSpPr txBox="1"/>
          <p:nvPr/>
        </p:nvSpPr>
        <p:spPr>
          <a:xfrm>
            <a:off x="2352484" y="5905005"/>
            <a:ext cx="1422749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1450</a:t>
            </a:r>
          </a:p>
        </p:txBody>
      </p:sp>
      <p:sp>
        <p:nvSpPr>
          <p:cNvPr id="13" name="文本11"/>
          <p:cNvSpPr txBox="1"/>
          <p:nvPr/>
        </p:nvSpPr>
        <p:spPr>
          <a:xfrm>
            <a:off x="8753161" y="1630480"/>
            <a:ext cx="1333500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不成立</a:t>
            </a:r>
          </a:p>
        </p:txBody>
      </p:sp>
      <p:sp>
        <p:nvSpPr>
          <p:cNvPr id="14" name="文本12"/>
          <p:cNvSpPr txBox="1"/>
          <p:nvPr/>
        </p:nvSpPr>
        <p:spPr>
          <a:xfrm>
            <a:off x="8943556" y="4788284"/>
            <a:ext cx="1333500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成立</a:t>
            </a:r>
          </a:p>
        </p:txBody>
      </p:sp>
      <p:sp>
        <p:nvSpPr>
          <p:cNvPr id="15" name="文本13"/>
          <p:cNvSpPr txBox="1"/>
          <p:nvPr/>
        </p:nvSpPr>
        <p:spPr>
          <a:xfrm>
            <a:off x="8753170" y="2204952"/>
            <a:ext cx="1333500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不成立</a:t>
            </a:r>
          </a:p>
        </p:txBody>
      </p:sp>
      <p:sp>
        <p:nvSpPr>
          <p:cNvPr id="16" name="文本14"/>
          <p:cNvSpPr txBox="1"/>
          <p:nvPr/>
        </p:nvSpPr>
        <p:spPr>
          <a:xfrm>
            <a:off x="8795061" y="2685688"/>
            <a:ext cx="1333500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不成立</a:t>
            </a:r>
          </a:p>
        </p:txBody>
      </p:sp>
      <p:sp>
        <p:nvSpPr>
          <p:cNvPr id="17" name="文本15"/>
          <p:cNvSpPr txBox="1"/>
          <p:nvPr/>
        </p:nvSpPr>
        <p:spPr>
          <a:xfrm>
            <a:off x="8794775" y="3247720"/>
            <a:ext cx="1333500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不成立</a:t>
            </a:r>
          </a:p>
        </p:txBody>
      </p:sp>
      <p:sp>
        <p:nvSpPr>
          <p:cNvPr id="18" name="文本16"/>
          <p:cNvSpPr txBox="1"/>
          <p:nvPr/>
        </p:nvSpPr>
        <p:spPr>
          <a:xfrm>
            <a:off x="8943480" y="3714693"/>
            <a:ext cx="1333500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成立</a:t>
            </a:r>
          </a:p>
        </p:txBody>
      </p:sp>
      <p:sp>
        <p:nvSpPr>
          <p:cNvPr id="19" name="文本17"/>
          <p:cNvSpPr txBox="1"/>
          <p:nvPr/>
        </p:nvSpPr>
        <p:spPr>
          <a:xfrm>
            <a:off x="8943670" y="4239263"/>
            <a:ext cx="1333500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成立</a:t>
            </a:r>
          </a:p>
        </p:txBody>
      </p:sp>
      <p:sp>
        <p:nvSpPr>
          <p:cNvPr id="20" name="文本18"/>
          <p:cNvSpPr txBox="1"/>
          <p:nvPr/>
        </p:nvSpPr>
        <p:spPr>
          <a:xfrm>
            <a:off x="8943918" y="5343449"/>
            <a:ext cx="952500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成立</a:t>
            </a:r>
          </a:p>
        </p:txBody>
      </p:sp>
      <p:sp>
        <p:nvSpPr>
          <p:cNvPr id="21" name="文本19"/>
          <p:cNvSpPr txBox="1"/>
          <p:nvPr/>
        </p:nvSpPr>
        <p:spPr>
          <a:xfrm>
            <a:off x="8943394" y="5817032"/>
            <a:ext cx="952500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成立</a:t>
            </a:r>
          </a:p>
        </p:txBody>
      </p:sp>
      <p:sp>
        <p:nvSpPr>
          <p:cNvPr id="22" name="文本20"/>
          <p:cNvSpPr txBox="1"/>
          <p:nvPr/>
        </p:nvSpPr>
        <p:spPr>
          <a:xfrm>
            <a:off x="4578725" y="3134763"/>
            <a:ext cx="2718816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50x = 1200 </a:t>
            </a:r>
          </a:p>
        </p:txBody>
      </p:sp>
      <p:sp>
        <p:nvSpPr>
          <p:cNvPr id="23" name="文本21"/>
          <p:cNvSpPr txBox="1"/>
          <p:nvPr/>
        </p:nvSpPr>
        <p:spPr>
          <a:xfrm>
            <a:off x="4549464" y="1630032"/>
            <a:ext cx="2677478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50x＜1200</a:t>
            </a:r>
          </a:p>
        </p:txBody>
      </p:sp>
      <p:sp>
        <p:nvSpPr>
          <p:cNvPr id="24" name="文本22"/>
          <p:cNvSpPr txBox="1"/>
          <p:nvPr/>
        </p:nvSpPr>
        <p:spPr>
          <a:xfrm>
            <a:off x="4613186" y="2195027"/>
            <a:ext cx="3172778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50x＜1200</a:t>
            </a:r>
          </a:p>
        </p:txBody>
      </p:sp>
      <p:sp>
        <p:nvSpPr>
          <p:cNvPr id="25" name="文本23"/>
          <p:cNvSpPr txBox="1"/>
          <p:nvPr/>
        </p:nvSpPr>
        <p:spPr>
          <a:xfrm>
            <a:off x="4613596" y="2685974"/>
            <a:ext cx="2906078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50x＜1200</a:t>
            </a:r>
          </a:p>
        </p:txBody>
      </p:sp>
      <p:sp>
        <p:nvSpPr>
          <p:cNvPr id="26" name="文本24"/>
          <p:cNvSpPr txBox="1"/>
          <p:nvPr/>
        </p:nvSpPr>
        <p:spPr>
          <a:xfrm>
            <a:off x="4613300" y="4859379"/>
            <a:ext cx="2906078" cy="115824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50x＞1200</a:t>
            </a:r>
          </a:p>
          <a:p>
            <a:pPr marL="0" algn="l"/>
          </a:p>
        </p:txBody>
      </p:sp>
      <p:sp>
        <p:nvSpPr>
          <p:cNvPr id="27" name="文本25"/>
          <p:cNvSpPr txBox="1"/>
          <p:nvPr/>
        </p:nvSpPr>
        <p:spPr>
          <a:xfrm>
            <a:off x="4613491" y="3714340"/>
            <a:ext cx="2613184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50x＞1200</a:t>
            </a:r>
          </a:p>
        </p:txBody>
      </p:sp>
      <p:sp>
        <p:nvSpPr>
          <p:cNvPr id="28" name="文本26"/>
          <p:cNvSpPr txBox="1"/>
          <p:nvPr/>
        </p:nvSpPr>
        <p:spPr>
          <a:xfrm>
            <a:off x="4777235" y="5300310"/>
            <a:ext cx="2578065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50x＞1200</a:t>
            </a:r>
          </a:p>
        </p:txBody>
      </p:sp>
      <p:sp>
        <p:nvSpPr>
          <p:cNvPr id="29" name="文本27"/>
          <p:cNvSpPr txBox="1"/>
          <p:nvPr/>
        </p:nvSpPr>
        <p:spPr>
          <a:xfrm>
            <a:off x="4676813" y="5816937"/>
            <a:ext cx="2550081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50x＞1200</a:t>
            </a:r>
          </a:p>
        </p:txBody>
      </p:sp>
      <p:sp>
        <p:nvSpPr>
          <p:cNvPr id="30" name="文本28"/>
          <p:cNvSpPr txBox="1"/>
          <p:nvPr/>
        </p:nvSpPr>
        <p:spPr>
          <a:xfrm>
            <a:off x="4654648" y="4239473"/>
            <a:ext cx="2467928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50x＞1200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5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0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5" dur="136.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36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4" dur="136.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36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3" dur="136.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36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" decel="5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decel="5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0" decel="500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00" decel="5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00" decel="5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00" accel="5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 decel="5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87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273" fill="hold" tmFilter="0,0; 0.14,0.36; 0.43,0.73; 0.71,0.91; 1.0,1.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99" fill="hold" tmFilter="0.0,0.0; 0.25,0.07; 0.50,0.2; 0.75,0.467; 1.0,1.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99" fill="hold" tmFilter="0, 0; 0.125,0.2665; 0.25,0.4; 0.375,0.465; 0.5,0.5;  0.625,0.535; 0.75,0.6; 0.875,0.7335; 1,1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49" fill="hold" tmFilter="0, 0; 0.125,0.2665; 0.25,0.4; 0.375,0.465; 0.5,0.5;  0.625,0.535; 0.75,0.6; 0.875,0.7335; 1,1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4" fill="hold" tmFilter="0, 0; 0.125,0.2665; 0.25,0.4; 0.375,0.465; 0.5,0.5;  0.625,0.535; 0.75,0.6; 0.875,0.7335; 1,1">
                                          <p:stCondLst>
                                            <p:cond delay="24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0" dur="3" fill="hold">
                                          <p:stCondLst>
                                            <p:cond delay="97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1" dur="24" fill="hold">
                                          <p:stCondLst>
                                            <p:cond delay="101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3" fill="hold">
                                          <p:stCondLst>
                                            <p:cond delay="19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3" dur="24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3" fill="hold">
                                          <p:stCondLst>
                                            <p:cond delay="24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5" dur="24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3" fill="hold">
                                          <p:stCondLst>
                                            <p:cond delay="271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7" dur="24" fill="hold">
                                          <p:stCondLst>
                                            <p:cond delay="27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4" grpId="0" animBg="1"/>
      <p:bldP spid="15" grpId="0" animBg="1"/>
      <p:bldP spid="6" grpId="0" animBg="1"/>
      <p:bldP spid="25" grpId="0" animBg="1"/>
      <p:bldP spid="16" grpId="0" animBg="1"/>
      <p:bldP spid="7" grpId="0" animBg="1"/>
      <p:bldP spid="22" grpId="0" animBg="1"/>
      <p:bldP spid="17" grpId="0" animBg="1"/>
      <p:bldP spid="8" grpId="0" animBg="1"/>
      <p:bldP spid="27" grpId="0" animBg="1"/>
      <p:bldP spid="18" grpId="0" animBg="1"/>
      <p:bldP spid="10" grpId="0" animBg="1"/>
      <p:bldP spid="30" grpId="0" animBg="1"/>
      <p:bldP spid="19" grpId="0" animBg="1"/>
      <p:bldP spid="11" grpId="0" animBg="1"/>
      <p:bldP spid="28" grpId="0" animBg="1"/>
      <p:bldP spid="20" grpId="0" animBg="1"/>
      <p:bldP spid="12" grpId="0" animBg="1"/>
      <p:bldP spid="29" grpId="0" animBg="1"/>
      <p:bldP spid="21" grpId="0" animBg="1"/>
    </p:bldLst>
  </p:timing>
</p:sld>
</file>

<file path=ppt/slides/slide13.xml><?xml version="1.0" encoding="utf-8"?>
<p:sld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1770678" y="798243"/>
            <a:ext cx="9153525" cy="1196213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9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讨论1：当x=</a:t>
            </a:r>
            <a:r>
              <a:rPr lang="zh-CN" altLang="en-US" sz="2999" b="0" i="0" u="sng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</a:rPr>
              <a:t>           </a:t>
            </a:r>
            <a:r>
              <a:rPr lang="zh-CN" altLang="en-US" sz="29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时，两种付款方式花的钱一样</a:t>
            </a:r>
          </a:p>
          <a:p>
            <a:pPr marL="0" algn="l"/>
            <a:r>
              <a:rPr lang="zh-CN" altLang="en-US" sz="29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          多，</a:t>
            </a:r>
            <a:r>
              <a:rPr lang="zh-CN" altLang="en-US" sz="2999" b="0" i="0" u="sng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</a:rPr>
              <a:t>                   </a:t>
            </a:r>
            <a:r>
              <a:rPr lang="zh-CN" altLang="en-US" sz="29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成立；</a:t>
            </a:r>
          </a:p>
        </p:txBody>
      </p:sp>
      <p:sp>
        <p:nvSpPr>
          <p:cNvPr id="3" name="文本2"/>
          <p:cNvSpPr txBox="1"/>
          <p:nvPr/>
        </p:nvSpPr>
        <p:spPr>
          <a:xfrm>
            <a:off x="4377061" y="888502"/>
            <a:ext cx="643061" cy="64306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99" b="0" i="0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24</a:t>
            </a:r>
          </a:p>
        </p:txBody>
      </p:sp>
      <p:sp>
        <p:nvSpPr>
          <p:cNvPr id="4" name="文本3"/>
          <p:cNvSpPr txBox="1"/>
          <p:nvPr/>
        </p:nvSpPr>
        <p:spPr>
          <a:xfrm>
            <a:off x="3800027" y="1351007"/>
            <a:ext cx="2328862" cy="64306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99" b="0" i="0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50x=1200 </a:t>
            </a:r>
          </a:p>
        </p:txBody>
      </p:sp>
      <p:sp>
        <p:nvSpPr>
          <p:cNvPr id="5" name="文本4"/>
          <p:cNvSpPr txBox="1"/>
          <p:nvPr/>
        </p:nvSpPr>
        <p:spPr>
          <a:xfrm>
            <a:off x="1770698" y="2237594"/>
            <a:ext cx="8982075" cy="1196213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9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讨论2：当x=</a:t>
            </a:r>
            <a:r>
              <a:rPr lang="zh-CN" altLang="en-US" sz="2999" b="0" i="0" u="sng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</a:rPr>
              <a:t>                                      </a:t>
            </a:r>
            <a:r>
              <a:rPr lang="zh-CN" altLang="en-US" sz="29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时，买30张票</a:t>
            </a:r>
          </a:p>
          <a:p>
            <a:pPr marL="0" algn="l"/>
            <a:r>
              <a:rPr lang="zh-CN" altLang="en-US" sz="29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           合算，</a:t>
            </a:r>
            <a:r>
              <a:rPr lang="zh-CN" altLang="en-US" sz="2999" b="0" i="0" u="sng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</a:rPr>
              <a:t>                   </a:t>
            </a:r>
            <a:r>
              <a:rPr lang="zh-CN" altLang="en-US" sz="29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成立； </a:t>
            </a:r>
          </a:p>
        </p:txBody>
      </p:sp>
      <p:sp>
        <p:nvSpPr>
          <p:cNvPr id="6" name="文本5"/>
          <p:cNvSpPr txBox="1"/>
          <p:nvPr/>
        </p:nvSpPr>
        <p:spPr>
          <a:xfrm>
            <a:off x="4220375" y="2237318"/>
            <a:ext cx="4552950" cy="64306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99" b="0" i="0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25，26，27，28，29</a:t>
            </a:r>
          </a:p>
        </p:txBody>
      </p:sp>
      <p:sp>
        <p:nvSpPr>
          <p:cNvPr id="7" name="文本6"/>
          <p:cNvSpPr txBox="1"/>
          <p:nvPr/>
        </p:nvSpPr>
        <p:spPr>
          <a:xfrm>
            <a:off x="4129392" y="2719607"/>
            <a:ext cx="2505075" cy="64306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99" b="0" i="0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1200＜50x</a:t>
            </a:r>
          </a:p>
        </p:txBody>
      </p:sp>
      <p:sp>
        <p:nvSpPr>
          <p:cNvPr id="8" name="文本7"/>
          <p:cNvSpPr txBox="1"/>
          <p:nvPr/>
        </p:nvSpPr>
        <p:spPr>
          <a:xfrm>
            <a:off x="1770555" y="3756708"/>
            <a:ext cx="9652397" cy="1196213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9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讨论3：当少于30人时，至少要有</a:t>
            </a:r>
            <a:r>
              <a:rPr lang="zh-CN" altLang="en-US" sz="2999" b="0" i="0" u="sng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         </a:t>
            </a:r>
            <a:r>
              <a:rPr lang="zh-CN" altLang="en-US" sz="29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人参观艺术展，</a:t>
            </a:r>
          </a:p>
          <a:p>
            <a:pPr marL="0" algn="l"/>
            <a:r>
              <a:rPr lang="zh-CN" altLang="en-US" sz="29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            买 30 张票反而划算.</a:t>
            </a:r>
          </a:p>
        </p:txBody>
      </p:sp>
      <p:sp>
        <p:nvSpPr>
          <p:cNvPr id="9" name="文本8"/>
          <p:cNvSpPr txBox="1"/>
          <p:nvPr/>
        </p:nvSpPr>
        <p:spPr>
          <a:xfrm>
            <a:off x="7686418" y="3756746"/>
            <a:ext cx="643061" cy="64306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99" b="0" i="0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42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748008" y="258699"/>
            <a:ext cx="4335008" cy="642112"/>
            <a:chOff x="0" y="0"/>
            <a:chExt cx="4335008" cy="642112"/>
          </a:xfrm>
        </p:grpSpPr>
        <p:pic>
          <p:nvPicPr>
            <p:cNvPr id="3" name="图片1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50200"/>
              <a:ext cx="444408" cy="425987"/>
            </a:xfrm>
            <a:prstGeom prst="rect">
              <a:avLst/>
            </a:prstGeom>
          </p:spPr>
        </p:pic>
        <p:sp>
          <p:nvSpPr>
            <p:cNvPr id="4" name="文本6"/>
            <p:cNvSpPr txBox="1"/>
            <p:nvPr/>
          </p:nvSpPr>
          <p:spPr>
            <a:xfrm>
              <a:off x="334508" y="0"/>
              <a:ext cx="4000500" cy="64211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799" b="0" i="0" dirty="0">
                  <a:solidFill>
                    <a:srgbClr val="ED7D31">
                      <a:alpha val="100000"/>
                    </a:srgbClr>
                  </a:solidFill>
                  <a:effectLst>
                    <a:reflection blurRad="6350" stA="40000" endA="300" endPos="70000" dist="76200" dir="5400000" sy="-100000" algn="bl" rotWithShape="0"/>
                  </a:effectLst>
                  <a:latin typeface="Microsoft YaHei UI"/>
                  <a:ea typeface="Microsoft YaHei UI"/>
                </a:rPr>
                <a:t>不等式的解与解集</a:t>
              </a:r>
            </a:p>
          </p:txBody>
        </p:sp>
      </p:grpSp>
      <p:sp>
        <p:nvSpPr>
          <p:cNvPr id="5" name="文本1"/>
          <p:cNvSpPr txBox="1"/>
          <p:nvPr/>
        </p:nvSpPr>
        <p:spPr>
          <a:xfrm>
            <a:off x="489537" y="900665"/>
            <a:ext cx="9753600" cy="115824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思考：</a:t>
            </a:r>
            <a:r>
              <a:rPr lang="zh-CN" altLang="en-US" sz="2799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下面给出的数中，能使不等式1200＜50x成立吗？</a:t>
            </a:r>
          </a:p>
          <a:p>
            <a:pPr marL="0" algn="l"/>
            <a:r>
              <a:rPr lang="zh-CN" altLang="en-US" sz="2799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         </a:t>
            </a:r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你还能找出其他的数吗？</a:t>
            </a:r>
          </a:p>
        </p:txBody>
      </p:sp>
      <p:sp>
        <p:nvSpPr>
          <p:cNvPr id="6" name="文本2"/>
          <p:cNvSpPr txBox="1"/>
          <p:nvPr/>
        </p:nvSpPr>
        <p:spPr>
          <a:xfrm>
            <a:off x="6197108" y="1443971"/>
            <a:ext cx="5314379" cy="70662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199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20、22、24、26</a:t>
            </a:r>
          </a:p>
        </p:txBody>
      </p:sp>
      <p:grpSp>
        <p:nvGrpSpPr>
          <p:cNvPr id="7" name="组合2"/>
          <p:cNvGrpSpPr/>
          <p:nvPr/>
        </p:nvGrpSpPr>
        <p:grpSpPr>
          <a:xfrm>
            <a:off x="1319527" y="2049532"/>
            <a:ext cx="8232610" cy="2609850"/>
            <a:chOff x="0" y="0"/>
            <a:chExt cx="8232610" cy="2609850"/>
          </a:xfrm>
        </p:grpSpPr>
        <p:sp>
          <p:nvSpPr>
            <p:cNvPr id="8" name="文本7"/>
            <p:cNvSpPr txBox="1"/>
            <p:nvPr/>
          </p:nvSpPr>
          <p:spPr>
            <a:xfrm>
              <a:off x="657158" y="0"/>
              <a:ext cx="7575452" cy="260985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3000" b="0" i="0" dirty="0">
                  <a:solidFill>
                    <a:srgbClr val="FF0000">
                      <a:alpha val="100000"/>
                    </a:srgbClr>
                  </a:solidFill>
                  <a:latin typeface="Microsoft YaHei UI"/>
                  <a:ea typeface="Microsoft YaHei UI"/>
                </a:rPr>
                <a:t>当x=20，1200&gt;1000,    不成立；</a:t>
              </a:r>
            </a:p>
            <a:p>
              <a:pPr marL="0" algn="l"/>
              <a:r>
                <a:rPr lang="zh-CN" altLang="en-US" sz="3000" b="0" i="0" dirty="0">
                  <a:solidFill>
                    <a:srgbClr val="FF0000">
                      <a:alpha val="100000"/>
                    </a:srgbClr>
                  </a:solidFill>
                  <a:latin typeface="Microsoft YaHei UI"/>
                  <a:ea typeface="Microsoft YaHei UI"/>
                </a:rPr>
                <a:t>当x=22，1200&gt;1100,    不成立；</a:t>
              </a:r>
            </a:p>
            <a:p>
              <a:pPr marL="0" algn="l"/>
              <a:r>
                <a:rPr lang="zh-CN" altLang="en-US" sz="3000" b="0" i="0" dirty="0">
                  <a:solidFill>
                    <a:srgbClr val="FF0000">
                      <a:alpha val="100000"/>
                    </a:srgbClr>
                  </a:solidFill>
                  <a:latin typeface="Microsoft YaHei UI"/>
                  <a:ea typeface="Microsoft YaHei UI"/>
                </a:rPr>
                <a:t>当x=24，1200=1200,    不成立；</a:t>
              </a:r>
            </a:p>
            <a:p>
              <a:pPr marL="0" algn="l"/>
              <a:r>
                <a:rPr lang="zh-CN" altLang="en-US" sz="3000" b="0" i="0" dirty="0">
                  <a:solidFill>
                    <a:srgbClr val="FF0000">
                      <a:alpha val="100000"/>
                    </a:srgbClr>
                  </a:solidFill>
                  <a:latin typeface="Microsoft YaHei UI"/>
                  <a:ea typeface="Microsoft YaHei UI"/>
                </a:rPr>
                <a:t>当x=26，1200&lt;1300,  成立.</a:t>
              </a:r>
              <a:r>
                <a:rPr lang="zh-CN" altLang="en-US" sz="3000" b="0" i="0" dirty="0">
                  <a:solidFill>
                    <a:srgbClr val="000000">
                      <a:alpha val="100000"/>
                    </a:srgbClr>
                  </a:solidFill>
                  <a:latin typeface="Microsoft YaHei UI"/>
                  <a:ea typeface="Microsoft YaHei UI"/>
                </a:rPr>
                <a:t/>
              </a:r>
            </a:p>
            <a:p>
              <a:pPr marL="0" algn="l"/>
            </a:p>
          </p:txBody>
        </p:sp>
        <p:sp>
          <p:nvSpPr>
            <p:cNvPr id="9" name="文本8"/>
            <p:cNvSpPr txBox="1"/>
            <p:nvPr/>
          </p:nvSpPr>
          <p:spPr>
            <a:xfrm>
              <a:off x="0" y="85668"/>
              <a:ext cx="571500" cy="67437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3000" b="0" i="0" dirty="0">
                  <a:solidFill>
                    <a:srgbClr val="FF0000">
                      <a:alpha val="100000"/>
                    </a:srgbClr>
                  </a:solidFill>
                  <a:latin typeface="Microsoft YaHei UI"/>
                  <a:ea typeface="Microsoft YaHei UI"/>
                </a:rPr>
                <a:t>解</a:t>
              </a:r>
            </a:p>
          </p:txBody>
        </p:sp>
      </p:grpSp>
      <p:sp>
        <p:nvSpPr>
          <p:cNvPr id="10" name="文本3"/>
          <p:cNvSpPr txBox="1"/>
          <p:nvPr/>
        </p:nvSpPr>
        <p:spPr>
          <a:xfrm>
            <a:off x="1536621" y="4381462"/>
            <a:ext cx="9658350" cy="79390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5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“</a:t>
            </a:r>
            <a:r>
              <a:rPr lang="zh-CN" altLang="en-US" sz="33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使方程两边相等的未知数的值就是方程的解</a:t>
            </a:r>
            <a:r>
              <a:rPr lang="zh-CN" altLang="en-US" sz="35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”</a:t>
            </a:r>
          </a:p>
        </p:txBody>
      </p:sp>
      <p:sp>
        <p:nvSpPr>
          <p:cNvPr id="11" name="文本4"/>
          <p:cNvSpPr txBox="1"/>
          <p:nvPr/>
        </p:nvSpPr>
        <p:spPr>
          <a:xfrm>
            <a:off x="320478" y="4401036"/>
            <a:ext cx="1130922" cy="75501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499" b="0" i="0" dirty="0">
                <a:ln w="4762">
                  <a:solidFill>
                    <a:srgbClr val="385723">
                      <a:alpha val="100000"/>
                    </a:srgbClr>
                  </a:solidFill>
                </a:ln>
                <a:solidFill>
                  <a:srgbClr val="92D050">
                    <a:alpha val="100000"/>
                  </a:srgbClr>
                </a:solidFill>
                <a:effectLst>
                  <a:outerShdw blurRad="9525" dir="18900000" sy="23000" kx="-1200000" algn="bl" rotWithShape="0">
                    <a:srgbClr val="A9D18E">
                      <a:alpha val="100000"/>
                    </a:srgbClr>
                  </a:outerShdw>
                </a:effectLst>
                <a:latin typeface="Microsoft YaHei UI"/>
                <a:ea typeface="Microsoft YaHei UI"/>
              </a:rPr>
              <a:t>归纳</a:t>
            </a:r>
          </a:p>
        </p:txBody>
      </p:sp>
      <p:sp>
        <p:nvSpPr>
          <p:cNvPr id="12" name="文本5"/>
          <p:cNvSpPr txBox="1"/>
          <p:nvPr/>
        </p:nvSpPr>
        <p:spPr>
          <a:xfrm>
            <a:off x="1889531" y="5175009"/>
            <a:ext cx="9163050" cy="72688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199" b="1" i="0" u="sng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能使不等式成立的未知数的值，叫做不等式的解.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11" grpId="0" animBg="1"/>
      <p:bldP spid="10" grpId="0" animBg="1"/>
      <p:bldP spid="12" grpId="0" animBg="1"/>
    </p:bldLst>
  </p:timing>
</p:sld>
</file>

<file path=ppt/slides/slide15.xml><?xml version="1.0" encoding="utf-8"?>
<p:sld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719509" y="473602"/>
            <a:ext cx="2405253" cy="69335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999" b="1" i="0" dirty="0">
                <a:solidFill>
                  <a:srgbClr val="ED7D31">
                    <a:alpha val="100000"/>
                  </a:srgbClr>
                </a:solidFill>
                <a:effectLst>
                  <a:reflection blurRad="6350" stA="40000" endA="300" endPos="70000" dist="76200" dir="5400000" sy="-100000" algn="bl" rotWithShape="0"/>
                </a:effectLst>
                <a:latin typeface="微软雅黑"/>
                <a:ea typeface="微软雅黑"/>
              </a:rPr>
              <a:t>想一想</a:t>
            </a:r>
          </a:p>
        </p:txBody>
      </p:sp>
      <p:sp>
        <p:nvSpPr>
          <p:cNvPr id="3" name="文本2"/>
          <p:cNvSpPr txBox="1"/>
          <p:nvPr/>
        </p:nvSpPr>
        <p:spPr>
          <a:xfrm>
            <a:off x="1938557" y="1166651"/>
            <a:ext cx="9210675" cy="69335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9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（1）你发现了哪些数是不等式1200＜5</a:t>
            </a:r>
            <a:r>
              <a:rPr lang="zh-CN" altLang="en-US" sz="2799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0x的解</a:t>
            </a:r>
            <a:r>
              <a:rPr lang="zh-CN" altLang="en-US" sz="29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文本3"/>
          <p:cNvSpPr txBox="1"/>
          <p:nvPr/>
        </p:nvSpPr>
        <p:spPr>
          <a:xfrm>
            <a:off x="1938614" y="2034730"/>
            <a:ext cx="5743575" cy="69335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9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（2）你发现了什么规律？</a:t>
            </a:r>
          </a:p>
        </p:txBody>
      </p:sp>
      <p:sp>
        <p:nvSpPr>
          <p:cNvPr id="5" name="文本4"/>
          <p:cNvSpPr txBox="1"/>
          <p:nvPr/>
        </p:nvSpPr>
        <p:spPr>
          <a:xfrm>
            <a:off x="2595667" y="2902620"/>
            <a:ext cx="5743575" cy="69335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999" b="1" i="0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一般，不等式的解有无数个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570909" y="994810"/>
            <a:ext cx="11153775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例1 用不等式表示数量关系，并分别写出两个满足不等式的值：</a:t>
            </a:r>
          </a:p>
        </p:txBody>
      </p:sp>
      <p:sp>
        <p:nvSpPr>
          <p:cNvPr id="3" name="文本2"/>
          <p:cNvSpPr txBox="1"/>
          <p:nvPr/>
        </p:nvSpPr>
        <p:spPr>
          <a:xfrm>
            <a:off x="571243" y="1854832"/>
            <a:ext cx="10730884" cy="406146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（1）x 的一半小于 – 1；</a:t>
            </a:r>
          </a:p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（2）y 与 4 的和大于 0.5；</a:t>
            </a:r>
          </a:p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（3）a 是负数；</a:t>
            </a:r>
          </a:p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（4）b 是非负数.</a:t>
            </a:r>
          </a:p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（5）长、宽分别为xcm，ycm的长方形的面积小于边长为2cm        的正方形的面积.</a:t>
            </a:r>
          </a:p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/>
            </a:r>
          </a:p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（6）x 与 3 的差大于 –2，且不超过10.</a:t>
            </a:r>
          </a:p>
        </p:txBody>
      </p:sp>
      <p:sp>
        <p:nvSpPr>
          <p:cNvPr id="4" name="文本3"/>
          <p:cNvSpPr txBox="1"/>
          <p:nvPr/>
        </p:nvSpPr>
        <p:spPr>
          <a:xfrm>
            <a:off x="5289737" y="4383967"/>
            <a:ext cx="5615207" cy="115824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（5）xy ＜ 4 .       x=1，y=3</a:t>
            </a:r>
          </a:p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	              x=2，y=1.5</a:t>
            </a:r>
          </a:p>
        </p:txBody>
      </p:sp>
      <p:sp>
        <p:nvSpPr>
          <p:cNvPr id="5" name="文本4"/>
          <p:cNvSpPr txBox="1"/>
          <p:nvPr/>
        </p:nvSpPr>
        <p:spPr>
          <a:xfrm>
            <a:off x="4647390" y="1854860"/>
            <a:ext cx="6096000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解：（1）如 x = – 3，– 4.</a:t>
            </a:r>
          </a:p>
        </p:txBody>
      </p:sp>
      <p:sp>
        <p:nvSpPr>
          <p:cNvPr id="6" name="文本5"/>
          <p:cNvSpPr txBox="1"/>
          <p:nvPr/>
        </p:nvSpPr>
        <p:spPr>
          <a:xfrm>
            <a:off x="5351764" y="3398444"/>
            <a:ext cx="5772560" cy="115824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3B00FF">
                    <a:alpha val="100000"/>
                  </a:srgbClr>
                </a:solidFill>
                <a:latin typeface="Microsoft YaHei UI"/>
                <a:ea typeface="Microsoft YaHei UI"/>
              </a:rPr>
              <a:t>（4）b ≥ 0.       b = 0， 2.</a:t>
            </a:r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/>
            </a:r>
          </a:p>
          <a:p>
            <a:pPr marL="0" algn="l"/>
          </a:p>
        </p:txBody>
      </p:sp>
      <p:grpSp>
        <p:nvGrpSpPr>
          <p:cNvPr id="7" name="组合1"/>
          <p:cNvGrpSpPr/>
          <p:nvPr/>
        </p:nvGrpSpPr>
        <p:grpSpPr>
          <a:xfrm>
            <a:off x="748008" y="258699"/>
            <a:ext cx="4335008" cy="1093724"/>
            <a:chOff x="0" y="0"/>
            <a:chExt cx="4335008" cy="1093724"/>
          </a:xfrm>
        </p:grpSpPr>
        <p:pic>
          <p:nvPicPr>
            <p:cNvPr id="8" name="图片1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50200"/>
              <a:ext cx="444408" cy="425987"/>
            </a:xfrm>
            <a:prstGeom prst="rect">
              <a:avLst/>
            </a:prstGeom>
          </p:spPr>
        </p:pic>
        <p:sp>
          <p:nvSpPr>
            <p:cNvPr id="9" name="文本8"/>
            <p:cNvSpPr txBox="1"/>
            <p:nvPr/>
          </p:nvSpPr>
          <p:spPr>
            <a:xfrm>
              <a:off x="334508" y="0"/>
              <a:ext cx="4000500" cy="109372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799" b="0" i="0" dirty="0">
                  <a:solidFill>
                    <a:srgbClr val="ED7D31">
                      <a:alpha val="100000"/>
                    </a:srgbClr>
                  </a:solidFill>
                  <a:effectLst>
                    <a:reflection blurRad="6350" stA="40000" endA="300" endPos="70000" dist="76200" dir="5400000" sy="-100000" algn="bl" rotWithShape="0"/>
                  </a:effectLst>
                  <a:latin typeface="Microsoft YaHei UI"/>
                  <a:ea typeface="Microsoft YaHei UI"/>
                </a:rPr>
                <a:t>用不等式表示数量关系</a:t>
              </a:r>
            </a:p>
            <a:p>
              <a:pPr marL="0" algn="l"/>
            </a:p>
          </p:txBody>
        </p:sp>
      </p:grpSp>
      <p:sp>
        <p:nvSpPr>
          <p:cNvPr id="10" name="文本6"/>
          <p:cNvSpPr txBox="1"/>
          <p:nvPr/>
        </p:nvSpPr>
        <p:spPr>
          <a:xfrm>
            <a:off x="5289718" y="2396633"/>
            <a:ext cx="6242018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3B00FF">
                    <a:alpha val="100000"/>
                  </a:srgbClr>
                </a:solidFill>
                <a:latin typeface="Microsoft YaHei UI"/>
                <a:ea typeface="Microsoft YaHei UI"/>
              </a:rPr>
              <a:t>（2）y + 4＞0.5.       y = 0，1.</a:t>
            </a:r>
          </a:p>
        </p:txBody>
      </p:sp>
      <p:sp>
        <p:nvSpPr>
          <p:cNvPr id="11" name="文本7"/>
          <p:cNvSpPr txBox="1"/>
          <p:nvPr/>
        </p:nvSpPr>
        <p:spPr>
          <a:xfrm>
            <a:off x="5351269" y="2882713"/>
            <a:ext cx="5950239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（3）a &lt; 0.       a = – 3，– 4.</a:t>
            </a:r>
          </a:p>
        </p:txBody>
      </p:sp>
      <p:pic>
        <p:nvPicPr>
          <p:cNvPr id="12" name="公式1"/>
          <p:cNvPicPr>
            <a:picLocks noChangeAspect="1"/>
          </p:cNvPicPr>
          <p:nvPr/>
        </p:nvPicPr>
        <p:blipFill>
          <a:fillRect/>
          <a:blip r:embed="rId3"/>
          <a:stretch/>
        </p:blipFill>
        <p:spPr>
          <a:xfrm>
            <a:off x="6431785" y="5727792"/>
            <a:ext cx="3957380" cy="679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4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3" grpId="0" animBg="1"/>
      <p:bldP spid="5" grpId="0" animBg="1"/>
      <p:bldP spid="10" grpId="0" animBg="1"/>
      <p:bldP spid="11" grpId="0" animBg="1"/>
      <p:bldP spid="6" grpId="0" animBg="1"/>
      <p:bldP spid="4" grpId="0" animBg="1"/>
      <p:bldP spid="12" grpId="0" animBg="1"/>
    </p:bldLst>
  </p:timing>
</p:sld>
</file>

<file path=ppt/slides/slide17.xml><?xml version="1.0" encoding="utf-8"?>
<p:sld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1059732" y="1061085"/>
            <a:ext cx="10201275" cy="5371151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5200"/>
              </a:lnSpc>
            </a:pPr>
            <a:r>
              <a:rPr lang="zh-CN" altLang="en-US" sz="3199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(1)x的     与x的2倍的和是负数；</a:t>
            </a:r>
          </a:p>
          <a:p>
            <a:pPr marL="0" algn="l"/>
            <a:r>
              <a:rPr lang="zh-CN" altLang="en-US" sz="3199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/>
            </a:r>
          </a:p>
          <a:p>
            <a:pPr marL="0" algn="l">
              <a:lnSpc>
                <a:spcPts val="5200"/>
              </a:lnSpc>
            </a:pPr>
            <a:r>
              <a:rPr lang="zh-CN" altLang="en-US" sz="3199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(2）x的绝对值与5的差是非负数；</a:t>
            </a:r>
          </a:p>
          <a:p>
            <a:pPr marL="0" algn="l"/>
            <a:r>
              <a:rPr lang="zh-CN" altLang="en-US" sz="3199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/>
            </a:r>
          </a:p>
          <a:p>
            <a:pPr marL="0" algn="l">
              <a:lnSpc>
                <a:spcPts val="5200"/>
              </a:lnSpc>
            </a:pPr>
            <a:r>
              <a:rPr lang="zh-CN" altLang="en-US" sz="3199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(3）a的10%大于b的倒数；</a:t>
            </a:r>
          </a:p>
          <a:p>
            <a:pPr marL="0" algn="l"/>
            <a:r>
              <a:rPr lang="zh-CN" altLang="en-US" sz="3199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/>
            </a:r>
          </a:p>
          <a:p>
            <a:pPr marL="0" algn="l">
              <a:lnSpc>
                <a:spcPts val="5200"/>
              </a:lnSpc>
            </a:pPr>
            <a:r>
              <a:rPr lang="zh-CN" altLang="en-US" sz="3199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(4）a、b两数的平方和不小于它们乘积的两倍.</a:t>
            </a:r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/>
            </a:r>
          </a:p>
          <a:p>
            <a:pPr marL="0" algn="l"/>
          </a:p>
        </p:txBody>
      </p:sp>
      <p:sp>
        <p:nvSpPr>
          <p:cNvPr id="3" name="文本2"/>
          <p:cNvSpPr txBox="1"/>
          <p:nvPr/>
        </p:nvSpPr>
        <p:spPr>
          <a:xfrm>
            <a:off x="1102957" y="354587"/>
            <a:ext cx="6478181" cy="62861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黑体"/>
                <a:ea typeface="黑体"/>
              </a:rPr>
              <a:t>用不等式表示下列关系</a:t>
            </a:r>
          </a:p>
        </p:txBody>
      </p:sp>
      <p:pic>
        <p:nvPicPr>
          <p:cNvPr id="4" name="公式1"/>
          <p:cNvPicPr>
            <a:picLocks noChangeAspect="1"/>
          </p:cNvPicPr>
          <p:nvPr/>
        </p:nvPicPr>
        <p:blipFill>
          <a:fillRect/>
          <a:blip r:embed="rId2"/>
          <a:stretch/>
        </p:blipFill>
        <p:spPr>
          <a:xfrm>
            <a:off x="2194112" y="672313"/>
            <a:ext cx="76200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</p:sld>
</file>

<file path=ppt/slides/slide1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365208" y="245164"/>
            <a:ext cx="1594828" cy="994620"/>
            <a:chOff x="0" y="0"/>
            <a:chExt cx="1594828" cy="994620"/>
          </a:xfrm>
        </p:grpSpPr>
        <p:pic>
          <p:nvPicPr>
            <p:cNvPr id="3" name="图片1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342390" cy="994620"/>
            </a:xfrm>
            <a:prstGeom prst="rect">
              <a:avLst/>
            </a:prstGeom>
          </p:spPr>
        </p:pic>
        <p:sp>
          <p:nvSpPr>
            <p:cNvPr id="4" name="文本3"/>
            <p:cNvSpPr txBox="1"/>
            <p:nvPr/>
          </p:nvSpPr>
          <p:spPr>
            <a:xfrm>
              <a:off x="650837" y="23765"/>
              <a:ext cx="943991" cy="64211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799" b="0" i="0" dirty="0">
                  <a:ln w="4762">
                    <a:solidFill>
                      <a:srgbClr val="385723">
                        <a:alpha val="100000"/>
                      </a:srgbClr>
                    </a:solidFill>
                  </a:ln>
                  <a:solidFill>
                    <a:srgbClr val="92D050">
                      <a:alpha val="100000"/>
                    </a:srgbClr>
                  </a:solidFill>
                  <a:effectLst>
                    <a:outerShdw blurRad="9525" dir="18900000" sy="23000" kx="-1200000" algn="bl" rotWithShape="0">
                      <a:srgbClr val="A9D18E">
                        <a:alpha val="100000"/>
                      </a:srgbClr>
                    </a:outerShdw>
                  </a:effectLst>
                  <a:latin typeface="Microsoft YaHei UI"/>
                  <a:ea typeface="Microsoft YaHei UI"/>
                </a:rPr>
                <a:t>归纳</a:t>
              </a:r>
            </a:p>
          </p:txBody>
        </p:sp>
      </p:grpSp>
      <p:sp>
        <p:nvSpPr>
          <p:cNvPr id="5" name="文本1"/>
          <p:cNvSpPr txBox="1"/>
          <p:nvPr/>
        </p:nvSpPr>
        <p:spPr>
          <a:xfrm>
            <a:off x="1726721" y="797852"/>
            <a:ext cx="9244774" cy="1196213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9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由之前表格知，大于25的每个数都是不等式1200＜5</a:t>
            </a:r>
            <a:r>
              <a:rPr lang="zh-CN" altLang="en-US" sz="27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0x的解</a:t>
            </a:r>
          </a:p>
        </p:txBody>
      </p:sp>
      <p:sp>
        <p:nvSpPr>
          <p:cNvPr id="6" name="文本2"/>
          <p:cNvSpPr txBox="1"/>
          <p:nvPr/>
        </p:nvSpPr>
        <p:spPr>
          <a:xfrm>
            <a:off x="1597085" y="2328053"/>
            <a:ext cx="8020050" cy="1196213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9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不等式1200＜5</a:t>
            </a:r>
            <a:r>
              <a:rPr lang="zh-CN" altLang="en-US" sz="27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0x的解</a:t>
            </a:r>
            <a:r>
              <a:rPr lang="zh-CN" altLang="en-US" sz="29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有无数个，它们组成一个集合，称为不等式1200＜5</a:t>
            </a:r>
            <a:r>
              <a:rPr lang="zh-CN" altLang="en-US" sz="27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0x的</a:t>
            </a:r>
            <a:r>
              <a:rPr lang="zh-CN" altLang="en-US" sz="2799" b="1" i="0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解集</a:t>
            </a:r>
            <a:r>
              <a:rPr lang="zh-CN" altLang="en-US" sz="2799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1270997" y="3826402"/>
            <a:ext cx="11325225" cy="64211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799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2.实际问题不等式的解不仅要</a:t>
            </a:r>
            <a:r>
              <a:rPr lang="zh-CN" altLang="en-US" sz="2799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满足不等式</a:t>
            </a:r>
            <a:r>
              <a:rPr lang="zh-CN" altLang="en-US" sz="2799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，还要</a:t>
            </a:r>
            <a:r>
              <a:rPr lang="zh-CN" altLang="en-US" sz="2799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符合实际意义</a:t>
            </a:r>
            <a:r>
              <a:rPr lang="zh-CN" altLang="en-US" sz="2799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。</a:t>
            </a:r>
          </a:p>
        </p:txBody>
      </p:sp>
      <p:sp>
        <p:nvSpPr>
          <p:cNvPr id="3" name="文本2"/>
          <p:cNvSpPr txBox="1"/>
          <p:nvPr/>
        </p:nvSpPr>
        <p:spPr>
          <a:xfrm>
            <a:off x="502606" y="3184646"/>
            <a:ext cx="10791825" cy="64211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799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注意:1.代入法是检验某个值是否是不等式的解的简单、实用的方法.</a:t>
            </a:r>
          </a:p>
        </p:txBody>
      </p:sp>
      <p:grpSp>
        <p:nvGrpSpPr>
          <p:cNvPr id="4" name="组合1"/>
          <p:cNvGrpSpPr/>
          <p:nvPr/>
        </p:nvGrpSpPr>
        <p:grpSpPr>
          <a:xfrm>
            <a:off x="365208" y="245164"/>
            <a:ext cx="1594828" cy="994620"/>
            <a:chOff x="0" y="0"/>
            <a:chExt cx="1594828" cy="994620"/>
          </a:xfrm>
        </p:grpSpPr>
        <p:pic>
          <p:nvPicPr>
            <p:cNvPr id="5" name="图片1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342390" cy="994620"/>
            </a:xfrm>
            <a:prstGeom prst="rect">
              <a:avLst/>
            </a:prstGeom>
          </p:spPr>
        </p:pic>
        <p:sp>
          <p:nvSpPr>
            <p:cNvPr id="6" name="文本7"/>
            <p:cNvSpPr txBox="1"/>
            <p:nvPr/>
          </p:nvSpPr>
          <p:spPr>
            <a:xfrm>
              <a:off x="650837" y="23765"/>
              <a:ext cx="943991" cy="64211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799" b="0" i="0" dirty="0">
                  <a:ln w="4762">
                    <a:solidFill>
                      <a:srgbClr val="385723">
                        <a:alpha val="100000"/>
                      </a:srgbClr>
                    </a:solidFill>
                  </a:ln>
                  <a:solidFill>
                    <a:srgbClr val="92D050">
                      <a:alpha val="100000"/>
                    </a:srgbClr>
                  </a:solidFill>
                  <a:effectLst>
                    <a:outerShdw blurRad="9525" dir="18900000" sy="23000" kx="-1200000" algn="bl" rotWithShape="0">
                      <a:srgbClr val="A9D18E">
                        <a:alpha val="100000"/>
                      </a:srgbClr>
                    </a:outerShdw>
                  </a:effectLst>
                  <a:latin typeface="Microsoft YaHei UI"/>
                  <a:ea typeface="Microsoft YaHei UI"/>
                </a:rPr>
                <a:t>概括</a:t>
              </a:r>
            </a:p>
          </p:txBody>
        </p:sp>
      </p:grpSp>
      <p:sp>
        <p:nvSpPr>
          <p:cNvPr id="7" name="文本3"/>
          <p:cNvSpPr txBox="1"/>
          <p:nvPr/>
        </p:nvSpPr>
        <p:spPr>
          <a:xfrm>
            <a:off x="1426654" y="996934"/>
            <a:ext cx="9544050" cy="1196213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一个不等式的所有解，组成这个不等式的解的集合，简称为这个</a:t>
            </a:r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不等式的解集</a:t>
            </a:r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.</a:t>
            </a:r>
          </a:p>
        </p:txBody>
      </p:sp>
      <p:sp>
        <p:nvSpPr>
          <p:cNvPr id="8" name="文本4"/>
          <p:cNvSpPr txBox="1"/>
          <p:nvPr/>
        </p:nvSpPr>
        <p:spPr>
          <a:xfrm>
            <a:off x="1640805" y="2134581"/>
            <a:ext cx="7445026" cy="1196213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求不等式的解集的过程叫</a:t>
            </a:r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解不等式</a:t>
            </a:r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.</a:t>
            </a:r>
          </a:p>
          <a:p>
            <a:pPr marL="0" algn="l"/>
          </a:p>
        </p:txBody>
      </p:sp>
      <p:sp>
        <p:nvSpPr>
          <p:cNvPr id="9" name="文本5"/>
          <p:cNvSpPr txBox="1"/>
          <p:nvPr/>
        </p:nvSpPr>
        <p:spPr>
          <a:xfrm>
            <a:off x="502863" y="4928578"/>
            <a:ext cx="1647425" cy="686181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999" b="1" i="0" dirty="0">
                <a:solidFill>
                  <a:srgbClr val="ED7D31">
                    <a:alpha val="100000"/>
                  </a:srgbClr>
                </a:solidFill>
                <a:effectLst>
                  <a:reflection blurRad="6350" stA="40000" endA="300" endPos="70000" dist="76200" dir="5400000" sy="-100000" algn="bl" rotWithShape="0"/>
                </a:effectLst>
                <a:latin typeface="华文仿宋"/>
                <a:ea typeface="华文仿宋"/>
              </a:rPr>
              <a:t>想一想</a:t>
            </a:r>
          </a:p>
        </p:txBody>
      </p:sp>
      <p:sp>
        <p:nvSpPr>
          <p:cNvPr id="10" name="文本6"/>
          <p:cNvSpPr txBox="1"/>
          <p:nvPr/>
        </p:nvSpPr>
        <p:spPr>
          <a:xfrm>
            <a:off x="2150593" y="4818021"/>
            <a:ext cx="8096250" cy="1448566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900"/>
              </a:lnSpc>
            </a:pPr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1.不等式的解和不等式的解集是一样的吗?</a:t>
            </a:r>
          </a:p>
          <a:p>
            <a:pPr marL="0" algn="l">
              <a:lnSpc>
                <a:spcPts val="4900"/>
              </a:lnSpc>
            </a:pPr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2.不等式的解与解不等式一样吗？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3" grpId="0" animBg="1"/>
      <p:bldP spid="2" grpId="0" animBg="1"/>
      <p:bldP spid="9" grpId="0" animBg="1"/>
      <p:bldP spid="10" grpId="0" animBg="1"/>
    </p:bldLst>
  </p:timing>
</p:sld>
</file>

<file path=ppt/slides/slide20.xml><?xml version="1.0" encoding="utf-8"?>
<p:sld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465753" y="538982"/>
            <a:ext cx="2310003" cy="65312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799" b="1" i="0" dirty="0">
                <a:solidFill>
                  <a:srgbClr val="ED7D31">
                    <a:alpha val="100000"/>
                  </a:srgbClr>
                </a:solidFill>
                <a:effectLst>
                  <a:reflection blurRad="6350" stA="40000" endA="300" endPos="70000" dist="76200" dir="5400000" sy="-100000" algn="bl" rotWithShape="0"/>
                </a:effectLst>
                <a:latin typeface="华文仿宋"/>
                <a:ea typeface="华文仿宋"/>
              </a:rPr>
              <a:t>概念区分</a:t>
            </a:r>
          </a:p>
        </p:txBody>
      </p:sp>
      <p:sp>
        <p:nvSpPr>
          <p:cNvPr id="3" name="文本2"/>
          <p:cNvSpPr txBox="1"/>
          <p:nvPr/>
        </p:nvSpPr>
        <p:spPr>
          <a:xfrm>
            <a:off x="2077441" y="585035"/>
            <a:ext cx="7810500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不等式的解与不等式的解集的区别与联系</a:t>
            </a:r>
          </a:p>
        </p:txBody>
      </p:sp>
      <p:pic>
        <p:nvPicPr>
          <p:cNvPr id="4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6" y="1258872"/>
            <a:ext cx="10125256" cy="5274269"/>
          </a:xfrm>
          <a:prstGeom prst="rect">
            <a:avLst/>
          </a:prstGeom>
        </p:spPr>
      </p:pic>
      <p:sp>
        <p:nvSpPr>
          <p:cNvPr id="5" name="文本3"/>
          <p:cNvSpPr txBox="1"/>
          <p:nvPr/>
        </p:nvSpPr>
        <p:spPr>
          <a:xfrm>
            <a:off x="3741001" y="1967027"/>
            <a:ext cx="3552825" cy="115824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满足一个不等式的未知数的</a:t>
            </a:r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某个值</a:t>
            </a:r>
          </a:p>
        </p:txBody>
      </p:sp>
      <p:sp>
        <p:nvSpPr>
          <p:cNvPr id="6" name="文本4"/>
          <p:cNvSpPr txBox="1"/>
          <p:nvPr/>
        </p:nvSpPr>
        <p:spPr>
          <a:xfrm>
            <a:off x="7535113" y="1967341"/>
            <a:ext cx="3752850" cy="164211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满足一个不等式的未知数的</a:t>
            </a:r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所有值</a:t>
            </a:r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/>
            </a:r>
          </a:p>
          <a:p>
            <a:pPr marL="0" algn="l"/>
          </a:p>
        </p:txBody>
      </p:sp>
      <p:sp>
        <p:nvSpPr>
          <p:cNvPr id="7" name="文本5"/>
          <p:cNvSpPr txBox="1"/>
          <p:nvPr/>
        </p:nvSpPr>
        <p:spPr>
          <a:xfrm>
            <a:off x="4424953" y="3355677"/>
            <a:ext cx="952500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个体</a:t>
            </a:r>
          </a:p>
        </p:txBody>
      </p:sp>
      <p:sp>
        <p:nvSpPr>
          <p:cNvPr id="8" name="文本6"/>
          <p:cNvSpPr txBox="1"/>
          <p:nvPr/>
        </p:nvSpPr>
        <p:spPr>
          <a:xfrm>
            <a:off x="8491271" y="3355629"/>
            <a:ext cx="952500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全体</a:t>
            </a:r>
          </a:p>
        </p:txBody>
      </p:sp>
      <p:sp>
        <p:nvSpPr>
          <p:cNvPr id="9" name="文本7"/>
          <p:cNvSpPr txBox="1"/>
          <p:nvPr/>
        </p:nvSpPr>
        <p:spPr>
          <a:xfrm>
            <a:off x="3673469" y="4207250"/>
            <a:ext cx="3235071" cy="115824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如:x=3是2x-3&lt;7的</a:t>
            </a:r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一个解</a:t>
            </a:r>
          </a:p>
        </p:txBody>
      </p:sp>
      <p:sp>
        <p:nvSpPr>
          <p:cNvPr id="10" name="文本8"/>
          <p:cNvSpPr txBox="1"/>
          <p:nvPr/>
        </p:nvSpPr>
        <p:spPr>
          <a:xfrm>
            <a:off x="7774972" y="4188171"/>
            <a:ext cx="3098149" cy="115824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如:x&lt;5是2x-3&lt;7的</a:t>
            </a:r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解集</a:t>
            </a:r>
          </a:p>
        </p:txBody>
      </p:sp>
      <p:sp>
        <p:nvSpPr>
          <p:cNvPr id="11" name="文本9"/>
          <p:cNvSpPr txBox="1"/>
          <p:nvPr/>
        </p:nvSpPr>
        <p:spPr>
          <a:xfrm>
            <a:off x="2732808" y="5528539"/>
            <a:ext cx="4457700" cy="64211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799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某个解定是解集中的一员</a:t>
            </a:r>
          </a:p>
        </p:txBody>
      </p:sp>
      <p:sp>
        <p:nvSpPr>
          <p:cNvPr id="12" name="文本10"/>
          <p:cNvSpPr txBox="1"/>
          <p:nvPr/>
        </p:nvSpPr>
        <p:spPr>
          <a:xfrm>
            <a:off x="7360310" y="5528329"/>
            <a:ext cx="3927872" cy="64211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799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解集一定包括了某个解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560080" y="399545"/>
            <a:ext cx="1594828" cy="994620"/>
            <a:chOff x="0" y="0"/>
            <a:chExt cx="1594828" cy="994620"/>
          </a:xfrm>
        </p:grpSpPr>
        <p:pic>
          <p:nvPicPr>
            <p:cNvPr id="3" name="图片1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342390" cy="994620"/>
            </a:xfrm>
            <a:prstGeom prst="rect">
              <a:avLst/>
            </a:prstGeom>
          </p:spPr>
        </p:pic>
        <p:sp>
          <p:nvSpPr>
            <p:cNvPr id="4" name="文本4"/>
            <p:cNvSpPr txBox="1"/>
            <p:nvPr/>
          </p:nvSpPr>
          <p:spPr>
            <a:xfrm>
              <a:off x="650837" y="23765"/>
              <a:ext cx="943991" cy="64211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799" b="0" i="0" dirty="0">
                  <a:ln w="4762">
                    <a:solidFill>
                      <a:srgbClr val="385723">
                        <a:alpha val="100000"/>
                      </a:srgbClr>
                    </a:solidFill>
                  </a:ln>
                  <a:solidFill>
                    <a:srgbClr val="92D050">
                      <a:alpha val="100000"/>
                    </a:srgbClr>
                  </a:solidFill>
                  <a:effectLst>
                    <a:outerShdw blurRad="9525" dir="18900000" sy="23000" kx="-1200000" algn="bl" rotWithShape="0">
                      <a:srgbClr val="A9D18E">
                        <a:alpha val="100000"/>
                      </a:srgbClr>
                    </a:outerShdw>
                  </a:effectLst>
                  <a:latin typeface="Microsoft YaHei UI"/>
                  <a:ea typeface="Microsoft YaHei UI"/>
                </a:rPr>
                <a:t>归纳</a:t>
              </a:r>
            </a:p>
          </p:txBody>
        </p:sp>
      </p:grpSp>
      <p:sp>
        <p:nvSpPr>
          <p:cNvPr id="5" name="文本1"/>
          <p:cNvSpPr txBox="1"/>
          <p:nvPr/>
        </p:nvSpPr>
        <p:spPr>
          <a:xfrm>
            <a:off x="2153917" y="511512"/>
            <a:ext cx="3771900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解集的表示方法：</a:t>
            </a:r>
          </a:p>
        </p:txBody>
      </p:sp>
      <p:sp>
        <p:nvSpPr>
          <p:cNvPr id="6" name="文本2"/>
          <p:cNvSpPr txBox="1"/>
          <p:nvPr/>
        </p:nvSpPr>
        <p:spPr>
          <a:xfrm>
            <a:off x="829580" y="1491691"/>
            <a:ext cx="8648700" cy="115824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第一种:用式子(如x&gt;2),即用</a:t>
            </a:r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最简形式的不等式</a:t>
            </a:r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/>
            </a:r>
          </a:p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             (如x&gt;a或x&lt;a)来表示.</a:t>
            </a:r>
          </a:p>
        </p:txBody>
      </p:sp>
      <p:sp>
        <p:nvSpPr>
          <p:cNvPr id="7" name="文本3"/>
          <p:cNvSpPr txBox="1"/>
          <p:nvPr/>
        </p:nvSpPr>
        <p:spPr>
          <a:xfrm>
            <a:off x="915191" y="2649579"/>
            <a:ext cx="8248650" cy="115824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第二种:用数轴,一般</a:t>
            </a:r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标出数轴上某一区间</a:t>
            </a:r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,其中的</a:t>
            </a:r>
          </a:p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             点对应的数值都是不等式的解.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</p:bldLst>
  </p:timing>
</p:sld>
</file>

<file path=ppt/slides/slide2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748008" y="258699"/>
            <a:ext cx="5230358" cy="1093724"/>
            <a:chOff x="0" y="0"/>
            <a:chExt cx="5230358" cy="1093724"/>
          </a:xfrm>
        </p:grpSpPr>
        <p:pic>
          <p:nvPicPr>
            <p:cNvPr id="3" name="图片2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50200"/>
              <a:ext cx="444408" cy="425987"/>
            </a:xfrm>
            <a:prstGeom prst="rect">
              <a:avLst/>
            </a:prstGeom>
          </p:spPr>
        </p:pic>
        <p:sp>
          <p:nvSpPr>
            <p:cNvPr id="4" name="文本4"/>
            <p:cNvSpPr txBox="1"/>
            <p:nvPr/>
          </p:nvSpPr>
          <p:spPr>
            <a:xfrm>
              <a:off x="334508" y="0"/>
              <a:ext cx="4895850" cy="109372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799" b="0" i="0" dirty="0">
                  <a:solidFill>
                    <a:srgbClr val="ED7D31">
                      <a:alpha val="100000"/>
                    </a:srgbClr>
                  </a:solidFill>
                  <a:effectLst>
                    <a:reflection blurRad="6350" stA="40000" endA="300" endPos="70000" dist="76200" dir="5400000" sy="-100000" algn="bl" rotWithShape="0"/>
                  </a:effectLst>
                  <a:latin typeface="Microsoft YaHei UI"/>
                  <a:ea typeface="Microsoft YaHei UI"/>
                </a:rPr>
                <a:t>在数轴上表示不等式的解集</a:t>
              </a:r>
            </a:p>
            <a:p>
              <a:pPr marL="0" algn="l"/>
            </a:p>
          </p:txBody>
        </p:sp>
      </p:grpSp>
      <p:sp>
        <p:nvSpPr>
          <p:cNvPr id="5" name="文本1"/>
          <p:cNvSpPr txBox="1"/>
          <p:nvPr/>
        </p:nvSpPr>
        <p:spPr>
          <a:xfrm>
            <a:off x="747732" y="1033939"/>
            <a:ext cx="10687050" cy="819531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问题1 如何在数轴上表示出不等式x</a:t>
            </a:r>
            <a:r>
              <a:rPr lang="zh-CN" altLang="en-US" sz="3899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≥</a:t>
            </a:r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2的解集呢？</a:t>
            </a:r>
          </a:p>
        </p:txBody>
      </p:sp>
      <p:pic>
        <p:nvPicPr>
          <p:cNvPr id="6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833" y="3497828"/>
            <a:ext cx="8416480" cy="1093584"/>
          </a:xfrm>
          <a:prstGeom prst="rect">
            <a:avLst/>
          </a:prstGeom>
        </p:spPr>
      </p:pic>
      <p:grpSp>
        <p:nvGrpSpPr>
          <p:cNvPr id="7" name="组合2"/>
          <p:cNvGrpSpPr/>
          <p:nvPr/>
        </p:nvGrpSpPr>
        <p:grpSpPr>
          <a:xfrm>
            <a:off x="4033095" y="2734170"/>
            <a:ext cx="3248396" cy="1054513"/>
            <a:chOff x="0" y="0"/>
            <a:chExt cx="3248396" cy="1054513"/>
          </a:xfrm>
        </p:grpSpPr>
        <p:pic>
          <p:nvPicPr>
            <p:cNvPr id="8" name="图片3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3721" y="0"/>
              <a:ext cx="3114675" cy="764162"/>
            </a:xfrm>
            <a:prstGeom prst="rect">
              <a:avLst/>
            </a:prstGeom>
          </p:spPr>
        </p:pic>
        <p:sp>
          <p:nvSpPr>
            <p:cNvPr id="9" name="形状2"/>
            <p:cNvSpPr txBox="1"/>
            <p:nvPr/>
          </p:nvSpPr>
          <p:spPr>
            <a:xfrm>
              <a:off x="0" y="784174"/>
              <a:ext cx="260814" cy="270339"/>
            </a:xfrm>
            <a:custGeom>
              <a:avLst/>
              <a:gdLst>
                <a:gd name="connsiteX0" fmla="*/ 130407 w 260814"/>
                <a:gd name="connsiteY0" fmla="*/ 0 h 270339"/>
                <a:gd name="connsiteX1" fmla="*/ 202428 w 260814"/>
                <a:gd name="connsiteY1" fmla="*/ 0 h 270339"/>
                <a:gd name="connsiteX2" fmla="*/ 260814 w 260814"/>
                <a:gd name="connsiteY2" fmla="*/ 209821 h 270339"/>
                <a:gd name="connsiteX3" fmla="*/ 58385 w 260814"/>
                <a:gd name="connsiteY3" fmla="*/ 270339 h 270339"/>
                <a:gd name="connsiteX4" fmla="*/ 0 w 260814"/>
                <a:gd name="connsiteY4" fmla="*/ 60517 h 27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0814" h="270339">
                  <a:moveTo>
                    <a:pt x="130407" y="0"/>
                  </a:moveTo>
                  <a:cubicBezTo>
                    <a:pt x="202428" y="0"/>
                    <a:pt x="260814" y="60517"/>
                    <a:pt x="260814" y="135169"/>
                  </a:cubicBezTo>
                  <a:cubicBezTo>
                    <a:pt x="260814" y="209821"/>
                    <a:pt x="202428" y="270339"/>
                    <a:pt x="130407" y="270339"/>
                  </a:cubicBezTo>
                  <a:cubicBezTo>
                    <a:pt x="58385" y="270339"/>
                    <a:pt x="0" y="209821"/>
                    <a:pt x="0" y="135169"/>
                  </a:cubicBezTo>
                  <a:cubicBezTo>
                    <a:pt x="0" y="60517"/>
                    <a:pt x="58385" y="0"/>
                    <a:pt x="130407" y="0"/>
                  </a:cubicBezTo>
                  <a:close/>
                </a:path>
              </a:pathLst>
            </a:custGeom>
            <a:solidFill>
              <a:srgbClr val="FF0000">
                <a:alpha val="100000"/>
              </a:srgbClr>
            </a:solidFill>
            <a:ln w="95250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10" name="文本2"/>
          <p:cNvSpPr txBox="1"/>
          <p:nvPr/>
        </p:nvSpPr>
        <p:spPr>
          <a:xfrm>
            <a:off x="4882105" y="4679547"/>
            <a:ext cx="6096000" cy="115824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ED7D31">
                    <a:alpha val="100000"/>
                  </a:srgbClr>
                </a:solidFill>
                <a:effectLst>
                  <a:reflection blurRad="6350" stA="40000" endA="300" endPos="70000" dist="76200" dir="5400000" sy="-100000" algn="bl" rotWithShape="0"/>
                </a:effectLst>
                <a:latin typeface="Microsoft YaHei UI"/>
                <a:ea typeface="Microsoft YaHei UI"/>
              </a:rPr>
              <a:t>把表示2 的点Ａ 画成实心圆点，表示解集包括2.</a:t>
            </a:r>
          </a:p>
        </p:txBody>
      </p:sp>
      <p:sp>
        <p:nvSpPr>
          <p:cNvPr id="11" name="形状1"/>
          <p:cNvSpPr txBox="1"/>
          <p:nvPr/>
        </p:nvSpPr>
        <p:spPr>
          <a:xfrm rot="10800000" flipH="0">
            <a:off x="4145318" y="4465834"/>
            <a:ext cx="487404" cy="1186253"/>
          </a:xfrm>
          <a:custGeom>
            <a:avLst/>
            <a:gdLst>
              <a:gd name="connsiteX0" fmla="*/ 121851 w 487404"/>
              <a:gd name="connsiteY0" fmla="*/ 0 h 1186253"/>
              <a:gd name="connsiteX1" fmla="*/ 121851 w 487404"/>
              <a:gd name="connsiteY1" fmla="*/ 60925 h 1186253"/>
              <a:gd name="connsiteX2" fmla="*/ 243702 w 487404"/>
              <a:gd name="connsiteY2" fmla="*/ 60925 h 1186253"/>
              <a:gd name="connsiteX3" fmla="*/ 378295 w 487404"/>
              <a:gd name="connsiteY3" fmla="*/ 60925 h 1186253"/>
              <a:gd name="connsiteX4" fmla="*/ 487404 w 487404"/>
              <a:gd name="connsiteY4" fmla="*/ 1186253 h 1186253"/>
              <a:gd name="connsiteX5" fmla="*/ 365553 w 487404"/>
              <a:gd name="connsiteY5" fmla="*/ 1186253 h 1186253"/>
              <a:gd name="connsiteX6" fmla="*/ 365553 w 487404"/>
              <a:gd name="connsiteY6" fmla="*/ 304627 h 1186253"/>
              <a:gd name="connsiteX7" fmla="*/ 365553 w 487404"/>
              <a:gd name="connsiteY7" fmla="*/ 237331 h 1186253"/>
              <a:gd name="connsiteX8" fmla="*/ 121851 w 487404"/>
              <a:gd name="connsiteY8" fmla="*/ 182776 h 1186253"/>
              <a:gd name="connsiteX9" fmla="*/ 121851 w 487404"/>
              <a:gd name="connsiteY9" fmla="*/ 243702 h 1186253"/>
              <a:gd name="connsiteX10" fmla="*/ 0 w 487404"/>
              <a:gd name="connsiteY10" fmla="*/ 121851 h 1186253"/>
              <a:gd name="connsiteX11" fmla="*/ 121851 w 487404"/>
              <a:gd name="connsiteY11" fmla="*/ 0 h 1186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7404" h="1186253">
                <a:moveTo>
                  <a:pt x="121851" y="0"/>
                </a:moveTo>
                <a:lnTo>
                  <a:pt x="121851" y="60925"/>
                </a:lnTo>
                <a:lnTo>
                  <a:pt x="243702" y="60925"/>
                </a:lnTo>
                <a:cubicBezTo>
                  <a:pt x="378295" y="60925"/>
                  <a:pt x="487404" y="170035"/>
                  <a:pt x="487404" y="304627"/>
                </a:cubicBezTo>
                <a:lnTo>
                  <a:pt x="487404" y="1186253"/>
                </a:lnTo>
                <a:lnTo>
                  <a:pt x="365553" y="1186253"/>
                </a:lnTo>
                <a:lnTo>
                  <a:pt x="365553" y="304627"/>
                </a:lnTo>
                <a:cubicBezTo>
                  <a:pt x="365553" y="237331"/>
                  <a:pt x="310998" y="182776"/>
                  <a:pt x="243702" y="182776"/>
                </a:cubicBezTo>
                <a:lnTo>
                  <a:pt x="121851" y="182776"/>
                </a:lnTo>
                <a:lnTo>
                  <a:pt x="121851" y="243702"/>
                </a:lnTo>
                <a:lnTo>
                  <a:pt x="0" y="121851"/>
                </a:lnTo>
                <a:lnTo>
                  <a:pt x="121851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95250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2" name="文本3"/>
          <p:cNvSpPr txBox="1"/>
          <p:nvPr/>
        </p:nvSpPr>
        <p:spPr>
          <a:xfrm>
            <a:off x="3603450" y="2726655"/>
            <a:ext cx="725297" cy="77114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599" b="1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12" grpId="0" animBg="1"/>
      <p:bldP spid="7" grpId="0" animBg="1"/>
      <p:bldP spid="11" grpId="0" animBg="1"/>
      <p:bldP spid="10" grpId="0" animBg="1"/>
    </p:bldLst>
  </p:timing>
</p:sld>
</file>

<file path=ppt/slides/slide2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748008" y="258699"/>
            <a:ext cx="5230358" cy="1093724"/>
            <a:chOff x="0" y="0"/>
            <a:chExt cx="5230358" cy="1093724"/>
          </a:xfrm>
        </p:grpSpPr>
        <p:pic>
          <p:nvPicPr>
            <p:cNvPr id="3" name="图片2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50200"/>
              <a:ext cx="444408" cy="425987"/>
            </a:xfrm>
            <a:prstGeom prst="rect">
              <a:avLst/>
            </a:prstGeom>
          </p:spPr>
        </p:pic>
        <p:sp>
          <p:nvSpPr>
            <p:cNvPr id="4" name="文本4"/>
            <p:cNvSpPr txBox="1"/>
            <p:nvPr/>
          </p:nvSpPr>
          <p:spPr>
            <a:xfrm>
              <a:off x="334508" y="0"/>
              <a:ext cx="4895850" cy="109372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799" b="0" i="0" dirty="0">
                  <a:solidFill>
                    <a:srgbClr val="ED7D31">
                      <a:alpha val="100000"/>
                    </a:srgbClr>
                  </a:solidFill>
                  <a:effectLst>
                    <a:reflection blurRad="6350" stA="40000" endA="300" endPos="70000" dist="76200" dir="5400000" sy="-100000" algn="bl" rotWithShape="0"/>
                  </a:effectLst>
                  <a:latin typeface="Microsoft YaHei UI"/>
                  <a:ea typeface="Microsoft YaHei UI"/>
                </a:rPr>
                <a:t>在数轴上表示不等式的解集</a:t>
              </a:r>
            </a:p>
            <a:p>
              <a:pPr marL="0" algn="l"/>
            </a:p>
          </p:txBody>
        </p:sp>
      </p:grpSp>
      <p:sp>
        <p:nvSpPr>
          <p:cNvPr id="5" name="文本1"/>
          <p:cNvSpPr txBox="1"/>
          <p:nvPr/>
        </p:nvSpPr>
        <p:spPr>
          <a:xfrm>
            <a:off x="747732" y="1033939"/>
            <a:ext cx="10687050" cy="819531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问题2 如何在数轴上表示出不等式x</a:t>
            </a:r>
            <a:r>
              <a:rPr lang="zh-CN" altLang="en-US" sz="3899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＜</a:t>
            </a:r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2的解集呢？</a:t>
            </a:r>
          </a:p>
        </p:txBody>
      </p:sp>
      <p:pic>
        <p:nvPicPr>
          <p:cNvPr id="6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833" y="3497828"/>
            <a:ext cx="8416480" cy="1093584"/>
          </a:xfrm>
          <a:prstGeom prst="rect">
            <a:avLst/>
          </a:prstGeom>
        </p:spPr>
      </p:pic>
      <p:sp>
        <p:nvSpPr>
          <p:cNvPr id="7" name="文本2"/>
          <p:cNvSpPr txBox="1"/>
          <p:nvPr/>
        </p:nvSpPr>
        <p:spPr>
          <a:xfrm>
            <a:off x="4882105" y="4679547"/>
            <a:ext cx="6096000" cy="115824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ED7D31">
                    <a:alpha val="100000"/>
                  </a:srgbClr>
                </a:solidFill>
                <a:effectLst>
                  <a:reflection blurRad="6350" stA="40000" endA="300" endPos="70000" dist="76200" dir="5400000" sy="-100000" algn="bl" rotWithShape="0"/>
                </a:effectLst>
                <a:latin typeface="Microsoft YaHei UI"/>
                <a:ea typeface="Microsoft YaHei UI"/>
              </a:rPr>
              <a:t>把表示2 的点Ａ 画成空心圆圈，表示解集不包括2.</a:t>
            </a:r>
          </a:p>
        </p:txBody>
      </p:sp>
      <p:sp>
        <p:nvSpPr>
          <p:cNvPr id="8" name="形状1"/>
          <p:cNvSpPr txBox="1"/>
          <p:nvPr/>
        </p:nvSpPr>
        <p:spPr>
          <a:xfrm rot="10800000" flipH="0">
            <a:off x="4145318" y="4465834"/>
            <a:ext cx="487404" cy="1186253"/>
          </a:xfrm>
          <a:custGeom>
            <a:avLst/>
            <a:gdLst>
              <a:gd name="connsiteX0" fmla="*/ 121851 w 487404"/>
              <a:gd name="connsiteY0" fmla="*/ 0 h 1186253"/>
              <a:gd name="connsiteX1" fmla="*/ 121851 w 487404"/>
              <a:gd name="connsiteY1" fmla="*/ 60925 h 1186253"/>
              <a:gd name="connsiteX2" fmla="*/ 243702 w 487404"/>
              <a:gd name="connsiteY2" fmla="*/ 60925 h 1186253"/>
              <a:gd name="connsiteX3" fmla="*/ 378295 w 487404"/>
              <a:gd name="connsiteY3" fmla="*/ 60925 h 1186253"/>
              <a:gd name="connsiteX4" fmla="*/ 487404 w 487404"/>
              <a:gd name="connsiteY4" fmla="*/ 1186253 h 1186253"/>
              <a:gd name="connsiteX5" fmla="*/ 365553 w 487404"/>
              <a:gd name="connsiteY5" fmla="*/ 1186253 h 1186253"/>
              <a:gd name="connsiteX6" fmla="*/ 365553 w 487404"/>
              <a:gd name="connsiteY6" fmla="*/ 304627 h 1186253"/>
              <a:gd name="connsiteX7" fmla="*/ 365553 w 487404"/>
              <a:gd name="connsiteY7" fmla="*/ 237331 h 1186253"/>
              <a:gd name="connsiteX8" fmla="*/ 121851 w 487404"/>
              <a:gd name="connsiteY8" fmla="*/ 182776 h 1186253"/>
              <a:gd name="connsiteX9" fmla="*/ 121851 w 487404"/>
              <a:gd name="connsiteY9" fmla="*/ 243702 h 1186253"/>
              <a:gd name="connsiteX10" fmla="*/ 0 w 487404"/>
              <a:gd name="connsiteY10" fmla="*/ 121851 h 1186253"/>
              <a:gd name="connsiteX11" fmla="*/ 121851 w 487404"/>
              <a:gd name="connsiteY11" fmla="*/ 0 h 1186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7404" h="1186253">
                <a:moveTo>
                  <a:pt x="121851" y="0"/>
                </a:moveTo>
                <a:lnTo>
                  <a:pt x="121851" y="60925"/>
                </a:lnTo>
                <a:lnTo>
                  <a:pt x="243702" y="60925"/>
                </a:lnTo>
                <a:cubicBezTo>
                  <a:pt x="378295" y="60925"/>
                  <a:pt x="487404" y="170035"/>
                  <a:pt x="487404" y="304627"/>
                </a:cubicBezTo>
                <a:lnTo>
                  <a:pt x="487404" y="1186253"/>
                </a:lnTo>
                <a:lnTo>
                  <a:pt x="365553" y="1186253"/>
                </a:lnTo>
                <a:lnTo>
                  <a:pt x="365553" y="304627"/>
                </a:lnTo>
                <a:cubicBezTo>
                  <a:pt x="365553" y="237331"/>
                  <a:pt x="310998" y="182776"/>
                  <a:pt x="243702" y="182776"/>
                </a:cubicBezTo>
                <a:lnTo>
                  <a:pt x="121851" y="182776"/>
                </a:lnTo>
                <a:lnTo>
                  <a:pt x="121851" y="243702"/>
                </a:lnTo>
                <a:lnTo>
                  <a:pt x="0" y="121851"/>
                </a:lnTo>
                <a:lnTo>
                  <a:pt x="121851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95250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9" name="文本3"/>
          <p:cNvSpPr txBox="1"/>
          <p:nvPr/>
        </p:nvSpPr>
        <p:spPr>
          <a:xfrm>
            <a:off x="3603450" y="2726655"/>
            <a:ext cx="725297" cy="77114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599" b="1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A</a:t>
            </a:r>
          </a:p>
        </p:txBody>
      </p:sp>
      <p:grpSp>
        <p:nvGrpSpPr>
          <p:cNvPr id="10" name="组合2"/>
          <p:cNvGrpSpPr/>
          <p:nvPr/>
        </p:nvGrpSpPr>
        <p:grpSpPr>
          <a:xfrm>
            <a:off x="1685620" y="2819829"/>
            <a:ext cx="2643407" cy="968854"/>
            <a:chOff x="0" y="0"/>
            <a:chExt cx="2643407" cy="968854"/>
          </a:xfrm>
        </p:grpSpPr>
        <p:sp>
          <p:nvSpPr>
            <p:cNvPr id="11" name="形状2"/>
            <p:cNvSpPr txBox="1"/>
            <p:nvPr/>
          </p:nvSpPr>
          <p:spPr>
            <a:xfrm>
              <a:off x="2347475" y="609219"/>
              <a:ext cx="295932" cy="359635"/>
            </a:xfrm>
            <a:custGeom>
              <a:avLst/>
              <a:gdLst>
                <a:gd name="connsiteX0" fmla="*/ 147966 w 295932"/>
                <a:gd name="connsiteY0" fmla="*/ 0 h 359635"/>
                <a:gd name="connsiteX1" fmla="*/ 229686 w 295932"/>
                <a:gd name="connsiteY1" fmla="*/ 0 h 359635"/>
                <a:gd name="connsiteX2" fmla="*/ 295932 w 295932"/>
                <a:gd name="connsiteY2" fmla="*/ 279128 h 359635"/>
                <a:gd name="connsiteX3" fmla="*/ 66247 w 295932"/>
                <a:gd name="connsiteY3" fmla="*/ 359635 h 359635"/>
                <a:gd name="connsiteX4" fmla="*/ 0 w 295932"/>
                <a:gd name="connsiteY4" fmla="*/ 80507 h 359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932" h="359635">
                  <a:moveTo>
                    <a:pt x="147966" y="0"/>
                  </a:moveTo>
                  <a:cubicBezTo>
                    <a:pt x="229686" y="0"/>
                    <a:pt x="295932" y="80507"/>
                    <a:pt x="295932" y="179818"/>
                  </a:cubicBezTo>
                  <a:cubicBezTo>
                    <a:pt x="295932" y="279128"/>
                    <a:pt x="229686" y="359635"/>
                    <a:pt x="147966" y="359635"/>
                  </a:cubicBezTo>
                  <a:cubicBezTo>
                    <a:pt x="66247" y="359635"/>
                    <a:pt x="0" y="279128"/>
                    <a:pt x="0" y="179818"/>
                  </a:cubicBezTo>
                  <a:cubicBezTo>
                    <a:pt x="0" y="80507"/>
                    <a:pt x="66247" y="0"/>
                    <a:pt x="14796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0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" name="形状3"/>
            <p:cNvSpPr txBox="1"/>
            <p:nvPr/>
          </p:nvSpPr>
          <p:spPr>
            <a:xfrm flipV="1">
              <a:off x="2494779" y="0"/>
              <a:ext cx="19050" cy="584819"/>
            </a:xfrm>
            <a:prstGeom prst="line"/>
            <a:solidFill>
              <a:srgbClr val="FF0000">
                <a:alpha val="100000"/>
              </a:srgbClr>
            </a:solidFill>
            <a:ln w="57150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" name="形状4"/>
            <p:cNvSpPr txBox="1"/>
            <p:nvPr/>
          </p:nvSpPr>
          <p:spPr>
            <a:xfrm flipH="1">
              <a:off x="0" y="28232"/>
              <a:ext cx="2466919" cy="19050"/>
            </a:xfrm>
            <a:prstGeom prst="line"/>
            <a:solidFill>
              <a:srgbClr val="FF0000">
                <a:alpha val="100000"/>
              </a:srgbClr>
            </a:solidFill>
            <a:ln w="57150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9" grpId="0" animBg="1"/>
      <p:bldP spid="10" grpId="0" animBg="1"/>
      <p:bldP spid="8" grpId="0" animBg="1"/>
      <p:bldP spid="7" grpId="0" animBg="1"/>
    </p:bldLst>
  </p:timing>
</p:sld>
</file>

<file path=ppt/slides/slide2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621697" y="615229"/>
            <a:ext cx="9744075" cy="1670447"/>
            <a:chOff x="0" y="0"/>
            <a:chExt cx="9744075" cy="1670447"/>
          </a:xfrm>
        </p:grpSpPr>
        <p:sp>
          <p:nvSpPr>
            <p:cNvPr id="3" name="文本2"/>
            <p:cNvSpPr txBox="1"/>
            <p:nvPr/>
          </p:nvSpPr>
          <p:spPr>
            <a:xfrm>
              <a:off x="0" y="0"/>
              <a:ext cx="9744075" cy="151147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4900"/>
                </a:lnSpc>
              </a:pPr>
              <a:r>
                <a:rPr lang="zh-CN" altLang="en-US" sz="3000" b="0" i="0" dirty="0">
                  <a:solidFill>
                    <a:srgbClr val="000000">
                      <a:alpha val="100000"/>
                    </a:srgbClr>
                  </a:solidFill>
                  <a:latin typeface="Microsoft YaHei UI"/>
                  <a:ea typeface="Microsoft YaHei UI"/>
                </a:rPr>
                <a:t>牛刀小试：利用数轴来表示下列不等式的解集.</a:t>
              </a:r>
            </a:p>
            <a:p>
              <a:pPr marL="0" algn="l">
                <a:lnSpc>
                  <a:spcPts val="5400"/>
                </a:lnSpc>
              </a:pPr>
              <a:r>
                <a:rPr lang="zh-CN" altLang="en-US" sz="3000" b="0" i="0" dirty="0">
                  <a:solidFill>
                    <a:srgbClr val="000000">
                      <a:alpha val="100000"/>
                    </a:srgbClr>
                  </a:solidFill>
                  <a:latin typeface="Microsoft YaHei UI"/>
                  <a:ea typeface="Microsoft YaHei UI"/>
                </a:rPr>
                <a:t>        </a:t>
              </a:r>
              <a:r>
                <a:rPr lang="zh-CN" altLang="en-US" sz="3299" b="0" i="0" dirty="0">
                  <a:solidFill>
                    <a:srgbClr val="000000">
                      <a:alpha val="100000"/>
                    </a:srgbClr>
                  </a:solidFill>
                  <a:latin typeface="Microsoft YaHei UI"/>
                  <a:ea typeface="Microsoft YaHei UI"/>
                </a:rPr>
                <a:t> (1)x＞-1 ；          (2) x＜      .</a:t>
              </a:r>
            </a:p>
          </p:txBody>
        </p:sp>
        <p:pic>
          <p:nvPicPr>
            <p:cNvPr id="4" name="公式1"/>
            <p:cNvPicPr>
              <a:picLocks noChangeAspect="1"/>
            </p:cNvPicPr>
            <p:nvPr/>
          </p:nvPicPr>
          <p:blipFill>
            <a:fillRect/>
            <a:blip r:embed="rId2"/>
            <a:stretch/>
          </p:blipFill>
          <p:spPr>
            <a:xfrm>
              <a:off x="5697674" y="532095"/>
              <a:ext cx="545316" cy="1138352"/>
            </a:xfrm>
            <a:prstGeom prst="rect">
              <a:avLst/>
            </a:prstGeom>
          </p:spPr>
        </p:pic>
      </p:grpSp>
      <p:sp>
        <p:nvSpPr>
          <p:cNvPr id="5" name="文本1"/>
          <p:cNvSpPr txBox="1"/>
          <p:nvPr/>
        </p:nvSpPr>
        <p:spPr>
          <a:xfrm>
            <a:off x="413499" y="3296517"/>
            <a:ext cx="10753725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变式:已知x的解集在数轴上表示如图,你能写出x的解集吗?</a:t>
            </a:r>
          </a:p>
        </p:txBody>
      </p:sp>
      <p:grpSp>
        <p:nvGrpSpPr>
          <p:cNvPr id="6" name="组合2"/>
          <p:cNvGrpSpPr/>
          <p:nvPr/>
        </p:nvGrpSpPr>
        <p:grpSpPr>
          <a:xfrm>
            <a:off x="1355427" y="4271896"/>
            <a:ext cx="8573881" cy="1022921"/>
            <a:chOff x="0" y="0"/>
            <a:chExt cx="8573881" cy="1022921"/>
          </a:xfrm>
        </p:grpSpPr>
        <p:pic>
          <p:nvPicPr>
            <p:cNvPr id="7" name="图片1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8573881" cy="838200"/>
            </a:xfrm>
            <a:prstGeom prst="rect">
              <a:avLst/>
            </a:prstGeom>
          </p:spPr>
        </p:pic>
        <p:sp>
          <p:nvSpPr>
            <p:cNvPr id="8" name="形状2"/>
            <p:cNvSpPr txBox="1"/>
            <p:nvPr/>
          </p:nvSpPr>
          <p:spPr>
            <a:xfrm flipH="1">
              <a:off x="4683183" y="259053"/>
              <a:ext cx="19050" cy="82218"/>
            </a:xfrm>
            <a:prstGeom prst="line"/>
            <a:solidFill>
              <a:srgbClr val="FFFFFF">
                <a:alpha val="100000"/>
              </a:srgbClr>
            </a:solidFill>
            <a:ln w="38100">
              <a:solidFill>
                <a:srgbClr val="00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" name="形状1"/>
            <p:cNvSpPr txBox="1"/>
            <p:nvPr/>
          </p:nvSpPr>
          <p:spPr>
            <a:xfrm>
              <a:off x="1978809" y="276082"/>
              <a:ext cx="194139" cy="194139"/>
            </a:xfrm>
            <a:custGeom>
              <a:avLst/>
              <a:gdLst>
                <a:gd name="connsiteX0" fmla="*/ 97069 w 194139"/>
                <a:gd name="connsiteY0" fmla="*/ 0 h 194139"/>
                <a:gd name="connsiteX1" fmla="*/ 150679 w 194139"/>
                <a:gd name="connsiteY1" fmla="*/ 0 h 194139"/>
                <a:gd name="connsiteX2" fmla="*/ 194139 w 194139"/>
                <a:gd name="connsiteY2" fmla="*/ 150679 h 194139"/>
                <a:gd name="connsiteX3" fmla="*/ 43459 w 194139"/>
                <a:gd name="connsiteY3" fmla="*/ 194139 h 194139"/>
                <a:gd name="connsiteX4" fmla="*/ 0 w 194139"/>
                <a:gd name="connsiteY4" fmla="*/ 43459 h 194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139" h="194139">
                  <a:moveTo>
                    <a:pt x="97069" y="0"/>
                  </a:moveTo>
                  <a:cubicBezTo>
                    <a:pt x="150679" y="0"/>
                    <a:pt x="194139" y="43459"/>
                    <a:pt x="194139" y="97069"/>
                  </a:cubicBezTo>
                  <a:cubicBezTo>
                    <a:pt x="194139" y="150679"/>
                    <a:pt x="150679" y="194139"/>
                    <a:pt x="97069" y="194139"/>
                  </a:cubicBezTo>
                  <a:cubicBezTo>
                    <a:pt x="43459" y="194139"/>
                    <a:pt x="0" y="150679"/>
                    <a:pt x="0" y="97069"/>
                  </a:cubicBezTo>
                  <a:cubicBezTo>
                    <a:pt x="0" y="43459"/>
                    <a:pt x="43459" y="0"/>
                    <a:pt x="97069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38100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" name="文本3"/>
            <p:cNvSpPr txBox="1"/>
            <p:nvPr/>
          </p:nvSpPr>
          <p:spPr>
            <a:xfrm>
              <a:off x="1771554" y="429196"/>
              <a:ext cx="712089" cy="59372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499" b="0" i="0" dirty="0">
                  <a:solidFill>
                    <a:srgbClr val="000000">
                      <a:alpha val="100000"/>
                    </a:srgbClr>
                  </a:solidFill>
                  <a:latin typeface="Microsoft YaHei UI"/>
                  <a:ea typeface="Microsoft YaHei UI"/>
                </a:rPr>
                <a:t>-2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25.xml><?xml version="1.0" encoding="utf-8"?>
<p:sld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473897" y="320116"/>
            <a:ext cx="10039350" cy="553729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8400"/>
              </a:lnSpc>
            </a:pPr>
            <a:r>
              <a:rPr lang="zh-CN" altLang="en-US" sz="3899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在数轴上表示出下列不等式的解集：</a:t>
            </a:r>
          </a:p>
          <a:p>
            <a:pPr marL="0" algn="l">
              <a:lnSpc>
                <a:spcPts val="8400"/>
              </a:lnSpc>
            </a:pPr>
            <a:r>
              <a:rPr lang="zh-CN" altLang="en-US" sz="3899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(1)x≥-2;</a:t>
            </a:r>
          </a:p>
          <a:p>
            <a:pPr marL="0" algn="l">
              <a:lnSpc>
                <a:spcPts val="8400"/>
              </a:lnSpc>
            </a:pPr>
            <a:r>
              <a:rPr lang="zh-CN" altLang="en-US" sz="3899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(2)x＜-1;</a:t>
            </a:r>
          </a:p>
          <a:p>
            <a:pPr marL="0" algn="l">
              <a:lnSpc>
                <a:spcPts val="8400"/>
              </a:lnSpc>
            </a:pPr>
            <a:r>
              <a:rPr lang="zh-CN" altLang="en-US" sz="3899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(3) x&gt;4.5    </a:t>
            </a:r>
          </a:p>
          <a:p>
            <a:pPr marL="0" algn="l">
              <a:lnSpc>
                <a:spcPts val="8400"/>
              </a:lnSpc>
            </a:pPr>
            <a:r>
              <a:rPr lang="zh-CN" altLang="en-US" sz="3899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(4)x≤-2.5.</a:t>
            </a:r>
          </a:p>
        </p:txBody>
      </p:sp>
      <p:pic>
        <p:nvPicPr>
          <p:cNvPr id="3" name="数学画板1"/>
          <p:cNvPicPr>
            <a:picLocks noChangeAspect="1"/>
          </p:cNvPicPr>
          <p:nvPr/>
        </p:nvPicPr>
        <p:blipFill>
          <a:fillRect/>
          <a:blip r:embed="rId2"/>
          <a:stretch/>
        </p:blipFill>
        <p:spPr>
          <a:xfrm>
            <a:off x="5962917" y="1673333"/>
            <a:ext cx="3544767" cy="451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</p:sld>
</file>

<file path=ppt/slides/slide2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428273" y="465449"/>
            <a:ext cx="1594828" cy="994620"/>
            <a:chOff x="0" y="0"/>
            <a:chExt cx="1594828" cy="994620"/>
          </a:xfrm>
        </p:grpSpPr>
        <p:pic>
          <p:nvPicPr>
            <p:cNvPr id="3" name="图片1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342390" cy="994620"/>
            </a:xfrm>
            <a:prstGeom prst="rect">
              <a:avLst/>
            </a:prstGeom>
          </p:spPr>
        </p:pic>
        <p:sp>
          <p:nvSpPr>
            <p:cNvPr id="4" name="文本6"/>
            <p:cNvSpPr txBox="1"/>
            <p:nvPr/>
          </p:nvSpPr>
          <p:spPr>
            <a:xfrm>
              <a:off x="650837" y="23765"/>
              <a:ext cx="943991" cy="64211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799" b="0" i="0" dirty="0">
                  <a:ln w="4762">
                    <a:solidFill>
                      <a:srgbClr val="385723">
                        <a:alpha val="100000"/>
                      </a:srgbClr>
                    </a:solidFill>
                  </a:ln>
                  <a:solidFill>
                    <a:srgbClr val="92D050">
                      <a:alpha val="100000"/>
                    </a:srgbClr>
                  </a:solidFill>
                  <a:effectLst>
                    <a:outerShdw blurRad="9525" dir="18900000" sy="23000" kx="-1200000" algn="bl" rotWithShape="0">
                      <a:srgbClr val="A9D18E">
                        <a:alpha val="100000"/>
                      </a:srgbClr>
                    </a:outerShdw>
                  </a:effectLst>
                  <a:latin typeface="Microsoft YaHei UI"/>
                  <a:ea typeface="Microsoft YaHei UI"/>
                </a:rPr>
                <a:t>归纳</a:t>
              </a:r>
            </a:p>
          </p:txBody>
        </p:sp>
      </p:grpSp>
      <p:sp>
        <p:nvSpPr>
          <p:cNvPr id="5" name="文本1"/>
          <p:cNvSpPr txBox="1"/>
          <p:nvPr/>
        </p:nvSpPr>
        <p:spPr>
          <a:xfrm>
            <a:off x="1432893" y="3164357"/>
            <a:ext cx="8801100" cy="115824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用数轴表示不等式的解集的规律:</a:t>
            </a:r>
          </a:p>
          <a:p>
            <a:pPr marL="0" algn="l"/>
          </a:p>
        </p:txBody>
      </p:sp>
      <p:sp>
        <p:nvSpPr>
          <p:cNvPr id="6" name="文本2"/>
          <p:cNvSpPr txBox="1"/>
          <p:nvPr/>
        </p:nvSpPr>
        <p:spPr>
          <a:xfrm>
            <a:off x="2483958" y="3892629"/>
            <a:ext cx="8185280" cy="77114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599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1.大于向右画,小于向左画;</a:t>
            </a:r>
          </a:p>
        </p:txBody>
      </p:sp>
      <p:sp>
        <p:nvSpPr>
          <p:cNvPr id="7" name="文本3"/>
          <p:cNvSpPr txBox="1"/>
          <p:nvPr/>
        </p:nvSpPr>
        <p:spPr>
          <a:xfrm>
            <a:off x="2483996" y="4738383"/>
            <a:ext cx="5607177" cy="140017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599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2.&gt;,&lt; 画空心圆圈；</a:t>
            </a:r>
          </a:p>
          <a:p>
            <a:pPr marL="0" algn="l"/>
            <a:r>
              <a:rPr lang="zh-CN" altLang="en-US" sz="3599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  </a:t>
            </a:r>
            <a:r>
              <a:rPr lang="zh-CN" altLang="en-US" sz="3899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≥,≤ 画实心圆点.</a:t>
            </a:r>
          </a:p>
        </p:txBody>
      </p:sp>
      <p:sp>
        <p:nvSpPr>
          <p:cNvPr id="8" name="文本4"/>
          <p:cNvSpPr txBox="1"/>
          <p:nvPr/>
        </p:nvSpPr>
        <p:spPr>
          <a:xfrm>
            <a:off x="1887722" y="785717"/>
            <a:ext cx="5616226" cy="69335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用数轴表示不等式的解集的步骤:</a:t>
            </a:r>
          </a:p>
        </p:txBody>
      </p:sp>
      <p:sp>
        <p:nvSpPr>
          <p:cNvPr id="9" name="文本5"/>
          <p:cNvSpPr txBox="1"/>
          <p:nvPr/>
        </p:nvSpPr>
        <p:spPr>
          <a:xfrm>
            <a:off x="4429944" y="1459640"/>
            <a:ext cx="2659952" cy="164211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第一步:画数轴;</a:t>
            </a:r>
          </a:p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第二步:定界点;</a:t>
            </a:r>
          </a:p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第三步:定方向.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5" grpId="0" animBg="1"/>
      <p:bldP spid="6" grpId="0" animBg="1"/>
      <p:bldP spid="7" grpId="0" animBg="1"/>
    </p:bldLst>
  </p:timing>
</p:sld>
</file>

<file path=ppt/slides/slide2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1025909" y="992876"/>
            <a:ext cx="8648700" cy="309372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1.下列式子：① 3x = 5；② a＞2；③ 3m – 1 ≤ 4；④ 5x + 6y；⑤ – 1＞2中.   不等式有（        ）个.</a:t>
            </a:r>
          </a:p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/>
            </a:r>
          </a:p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        A.2        B.3        C.4        D.5</a:t>
            </a:r>
          </a:p>
          <a:p>
            <a:pPr marL="0" algn="l"/>
          </a:p>
        </p:txBody>
      </p:sp>
      <p:sp>
        <p:nvSpPr>
          <p:cNvPr id="3" name="文本2"/>
          <p:cNvSpPr txBox="1"/>
          <p:nvPr/>
        </p:nvSpPr>
        <p:spPr>
          <a:xfrm>
            <a:off x="2167566" y="1969684"/>
            <a:ext cx="674370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B</a:t>
            </a:r>
          </a:p>
        </p:txBody>
      </p:sp>
      <p:sp>
        <p:nvSpPr>
          <p:cNvPr id="4" name="文本3"/>
          <p:cNvSpPr txBox="1"/>
          <p:nvPr/>
        </p:nvSpPr>
        <p:spPr>
          <a:xfrm>
            <a:off x="956567" y="3563160"/>
            <a:ext cx="9658350" cy="164211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2.下列各数中，哪些是不等式3x-1&lt;2的解?哪些不是?</a:t>
            </a:r>
          </a:p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/>
            </a:r>
          </a:p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   -2,  -1,  -0.5,   0,   0.4,  1,  1.5,  2,  3 .</a:t>
            </a:r>
          </a:p>
        </p:txBody>
      </p:sp>
      <p:sp>
        <p:nvSpPr>
          <p:cNvPr id="5" name="文本4"/>
          <p:cNvSpPr txBox="1"/>
          <p:nvPr/>
        </p:nvSpPr>
        <p:spPr>
          <a:xfrm>
            <a:off x="3382251" y="5369700"/>
            <a:ext cx="4039457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FF0000">
                    <a:alpha val="100000"/>
                  </a:srgbClr>
                </a:solidFill>
                <a:latin typeface="Microsoft YaHei UI"/>
                <a:ea typeface="Microsoft YaHei UI"/>
              </a:rPr>
              <a:t>-2,  -1,  -0.5,   0,   0.4</a:t>
            </a:r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 </a:t>
            </a:r>
          </a:p>
        </p:txBody>
      </p:sp>
      <p:grpSp>
        <p:nvGrpSpPr>
          <p:cNvPr id="6" name="组合1"/>
          <p:cNvGrpSpPr/>
          <p:nvPr/>
        </p:nvGrpSpPr>
        <p:grpSpPr>
          <a:xfrm>
            <a:off x="483908" y="267329"/>
            <a:ext cx="1438266" cy="674370"/>
            <a:chOff x="0" y="0"/>
            <a:chExt cx="1438266" cy="674370"/>
          </a:xfrm>
        </p:grpSpPr>
        <p:sp>
          <p:nvSpPr>
            <p:cNvPr id="7" name="文本5"/>
            <p:cNvSpPr txBox="1"/>
            <p:nvPr/>
          </p:nvSpPr>
          <p:spPr>
            <a:xfrm>
              <a:off x="485766" y="0"/>
              <a:ext cx="952500" cy="67437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3000" b="0" i="0" dirty="0">
                  <a:solidFill>
                    <a:srgbClr val="ED7D31">
                      <a:alpha val="100000"/>
                    </a:srgbClr>
                  </a:solidFill>
                  <a:effectLst>
                    <a:reflection blurRad="6350" stA="40000" endA="300" endPos="70000" dist="76200" dir="5400000" sy="-100000" algn="bl" rotWithShape="0"/>
                  </a:effectLst>
                  <a:latin typeface="Microsoft YaHei UI"/>
                  <a:ea typeface="Microsoft YaHei UI"/>
                </a:rPr>
                <a:t>练习</a:t>
              </a:r>
            </a:p>
          </p:txBody>
        </p:sp>
        <p:pic>
          <p:nvPicPr>
            <p:cNvPr id="8" name="图片1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0750"/>
              <a:ext cx="575927" cy="5520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鼓掌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鼓掌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3" grpId="0" animBg="1"/>
      <p:bldP spid="4" grpId="0" animBg="1"/>
      <p:bldP spid="5" grpId="0" animBg="1"/>
    </p:bldLst>
  </p:timing>
</p:sld>
</file>

<file path=ppt/slides/slide2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1210037" y="851906"/>
            <a:ext cx="9773507" cy="474050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5100"/>
              </a:lnSpc>
            </a:pPr>
            <a:r>
              <a:rPr lang="zh-CN" altLang="en-US" sz="3099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3.用不等式表示：</a:t>
            </a:r>
          </a:p>
          <a:p>
            <a:pPr marL="0" algn="l">
              <a:lnSpc>
                <a:spcPts val="5100"/>
              </a:lnSpc>
            </a:pPr>
            <a:r>
              <a:rPr lang="zh-CN" altLang="en-US" sz="3099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（1）x的3倍大于5：</a:t>
            </a:r>
          </a:p>
          <a:p>
            <a:pPr marL="0" algn="l">
              <a:lnSpc>
                <a:spcPts val="5100"/>
              </a:lnSpc>
            </a:pPr>
            <a:r>
              <a:rPr lang="zh-CN" altLang="en-US" sz="3099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（2）y与2的差小于-1；</a:t>
            </a:r>
          </a:p>
          <a:p>
            <a:pPr marL="0" algn="l">
              <a:lnSpc>
                <a:spcPts val="5100"/>
              </a:lnSpc>
            </a:pPr>
            <a:r>
              <a:rPr lang="zh-CN" altLang="en-US" sz="3099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（3）x的2倍大于x；</a:t>
            </a:r>
          </a:p>
          <a:p>
            <a:pPr marL="0" algn="l">
              <a:lnSpc>
                <a:spcPts val="5100"/>
              </a:lnSpc>
            </a:pPr>
            <a:r>
              <a:rPr lang="zh-CN" altLang="en-US" sz="3099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（4）y的      与3的差是负数；</a:t>
            </a:r>
          </a:p>
          <a:p>
            <a:pPr marL="0" algn="l">
              <a:lnSpc>
                <a:spcPts val="5100"/>
              </a:lnSpc>
            </a:pPr>
            <a:r>
              <a:rPr lang="zh-CN" altLang="en-US" sz="3099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（5）a是正数；</a:t>
            </a:r>
          </a:p>
          <a:p>
            <a:pPr marL="0" algn="l">
              <a:lnSpc>
                <a:spcPts val="5100"/>
              </a:lnSpc>
            </a:pPr>
            <a:r>
              <a:rPr lang="zh-CN" altLang="en-US" sz="3099" b="0" i="0" dirty="0">
                <a:solidFill>
                  <a:srgbClr val="000000">
                    <a:alpha val="100000"/>
                  </a:srgbClr>
                </a:solidFill>
                <a:latin typeface="Microsoft YaHei UI"/>
                <a:ea typeface="Microsoft YaHei UI"/>
              </a:rPr>
              <a:t>（6）b不是正数．</a:t>
            </a:r>
          </a:p>
        </p:txBody>
      </p:sp>
      <p:pic>
        <p:nvPicPr>
          <p:cNvPr id="3" name="公式1"/>
          <p:cNvPicPr>
            <a:picLocks noChangeAspect="1"/>
          </p:cNvPicPr>
          <p:nvPr/>
        </p:nvPicPr>
        <p:blipFill>
          <a:fillRect/>
          <a:blip r:embed="rId2"/>
          <a:stretch/>
        </p:blipFill>
        <p:spPr>
          <a:xfrm>
            <a:off x="3014024" y="3316453"/>
            <a:ext cx="540810" cy="1128951"/>
          </a:xfrm>
          <a:prstGeom prst="rect">
            <a:avLst/>
          </a:prstGeom>
        </p:spPr>
      </p:pic>
      <p:grpSp>
        <p:nvGrpSpPr>
          <p:cNvPr id="4" name="组合1"/>
          <p:cNvGrpSpPr/>
          <p:nvPr/>
        </p:nvGrpSpPr>
        <p:grpSpPr>
          <a:xfrm>
            <a:off x="483908" y="267329"/>
            <a:ext cx="1438266" cy="674370"/>
            <a:chOff x="0" y="0"/>
            <a:chExt cx="1438266" cy="674370"/>
          </a:xfrm>
        </p:grpSpPr>
        <p:sp>
          <p:nvSpPr>
            <p:cNvPr id="5" name="文本2"/>
            <p:cNvSpPr txBox="1"/>
            <p:nvPr/>
          </p:nvSpPr>
          <p:spPr>
            <a:xfrm>
              <a:off x="485766" y="0"/>
              <a:ext cx="952500" cy="67437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3000" b="0" i="0" dirty="0">
                  <a:solidFill>
                    <a:srgbClr val="ED7D31">
                      <a:alpha val="100000"/>
                    </a:srgbClr>
                  </a:solidFill>
                  <a:effectLst>
                    <a:reflection blurRad="6350" stA="40000" endA="300" endPos="70000" dist="76200" dir="5400000" sy="-100000" algn="bl" rotWithShape="0"/>
                  </a:effectLst>
                  <a:latin typeface="Microsoft YaHei UI"/>
                  <a:ea typeface="Microsoft YaHei UI"/>
                </a:rPr>
                <a:t>练习</a:t>
              </a:r>
            </a:p>
          </p:txBody>
        </p:sp>
        <p:pic>
          <p:nvPicPr>
            <p:cNvPr id="6" name="图片1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60750"/>
              <a:ext cx="575927" cy="5520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1483004" y="1094403"/>
            <a:ext cx="7201123" cy="146874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999" b="0" i="0" dirty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这节课，我们学习了哪些知识？</a:t>
            </a:r>
          </a:p>
        </p:txBody>
      </p:sp>
      <p:pic>
        <p:nvPicPr>
          <p:cNvPr id="3" name="思维导图1"/>
          <p:cNvPicPr>
            <a:picLocks noChangeAspect="1"/>
          </p:cNvPicPr>
          <p:nvPr/>
        </p:nvPicPr>
        <p:blipFill>
          <a:fillRect/>
          <a:blip r:embed="rId2"/>
          <a:stretch/>
        </p:blipFill>
        <p:spPr>
          <a:xfrm>
            <a:off x="442074" y="3452079"/>
            <a:ext cx="2305050" cy="695325"/>
          </a:xfrm>
          <a:prstGeom prst="rect">
            <a:avLst/>
          </a:prstGeom>
        </p:spPr>
      </p:pic>
      <p:grpSp>
        <p:nvGrpSpPr>
          <p:cNvPr id="4" name="组合1"/>
          <p:cNvGrpSpPr/>
          <p:nvPr/>
        </p:nvGrpSpPr>
        <p:grpSpPr>
          <a:xfrm>
            <a:off x="483908" y="267329"/>
            <a:ext cx="2200266" cy="674370"/>
            <a:chOff x="0" y="0"/>
            <a:chExt cx="2200266" cy="674370"/>
          </a:xfrm>
        </p:grpSpPr>
        <p:sp>
          <p:nvSpPr>
            <p:cNvPr id="5" name="文本2"/>
            <p:cNvSpPr txBox="1"/>
            <p:nvPr/>
          </p:nvSpPr>
          <p:spPr>
            <a:xfrm>
              <a:off x="485766" y="0"/>
              <a:ext cx="1714500" cy="67437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3000" b="0" i="0" dirty="0">
                  <a:solidFill>
                    <a:srgbClr val="ED7D31">
                      <a:alpha val="100000"/>
                    </a:srgbClr>
                  </a:solidFill>
                  <a:effectLst>
                    <a:reflection blurRad="6350" stA="40000" endA="300" endPos="70000" dist="76200" dir="5400000" sy="-100000" algn="bl" rotWithShape="0"/>
                  </a:effectLst>
                  <a:latin typeface="Microsoft YaHei UI"/>
                  <a:ea typeface="Microsoft YaHei UI"/>
                </a:rPr>
                <a:t>课堂小结</a:t>
              </a:r>
            </a:p>
          </p:txBody>
        </p:sp>
        <p:pic>
          <p:nvPicPr>
            <p:cNvPr id="6" name="图片1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60750"/>
              <a:ext cx="575927" cy="5520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483908" y="267329"/>
            <a:ext cx="2200266" cy="674370"/>
            <a:chOff x="0" y="0"/>
            <a:chExt cx="2200266" cy="674370"/>
          </a:xfrm>
        </p:grpSpPr>
        <p:sp>
          <p:nvSpPr>
            <p:cNvPr id="3" name="文本2"/>
            <p:cNvSpPr txBox="1"/>
            <p:nvPr/>
          </p:nvSpPr>
          <p:spPr>
            <a:xfrm>
              <a:off x="485766" y="0"/>
              <a:ext cx="1714500" cy="67437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3000" b="0" i="0" dirty="0">
                  <a:solidFill>
                    <a:srgbClr val="ED7D31">
                      <a:alpha val="100000"/>
                    </a:srgbClr>
                  </a:solidFill>
                  <a:effectLst>
                    <a:reflection blurRad="6350" stA="40000" endA="300" endPos="70000" dist="76200" dir="5400000" sy="-100000" algn="bl" rotWithShape="0"/>
                  </a:effectLst>
                  <a:latin typeface="Microsoft YaHei UI"/>
                  <a:ea typeface="Microsoft YaHei UI"/>
                </a:rPr>
                <a:t>课后作业</a:t>
              </a:r>
            </a:p>
          </p:txBody>
        </p:sp>
        <p:pic>
          <p:nvPicPr>
            <p:cNvPr id="4" name="图片1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0750"/>
              <a:ext cx="575927" cy="552056"/>
            </a:xfrm>
            <a:prstGeom prst="rect">
              <a:avLst/>
            </a:prstGeom>
          </p:spPr>
        </p:pic>
      </p:grpSp>
      <p:sp>
        <p:nvSpPr>
          <p:cNvPr id="5" name="文本1"/>
          <p:cNvSpPr txBox="1"/>
          <p:nvPr/>
        </p:nvSpPr>
        <p:spPr>
          <a:xfrm>
            <a:off x="2115874" y="1669818"/>
            <a:ext cx="5616226" cy="1196213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必做题：习题7.1  1-5题</a:t>
            </a:r>
          </a:p>
          <a:p>
            <a:pPr marL="0" algn="l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选做题：第6、7题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3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4180637" y="2536936"/>
            <a:ext cx="5778500" cy="146526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8799" b="0" i="0" dirty="0">
                <a:solidFill>
                  <a:srgbClr val="000000">
                    <a:alpha val="100000"/>
                  </a:srgbClr>
                </a:solidFill>
                <a:latin typeface="楷体"/>
                <a:ea typeface="楷体"/>
              </a:rPr>
              <a:t>谢谢大家！</a:t>
            </a:r>
          </a:p>
        </p:txBody>
      </p:sp>
      <p:grpSp>
        <p:nvGrpSpPr>
          <p:cNvPr id="3" name="组合1"/>
          <p:cNvGrpSpPr/>
          <p:nvPr/>
        </p:nvGrpSpPr>
        <p:grpSpPr>
          <a:xfrm>
            <a:off x="2467441" y="1994096"/>
            <a:ext cx="1842249" cy="2613907"/>
            <a:chOff x="0" y="0"/>
            <a:chExt cx="1842249" cy="2613907"/>
          </a:xfrm>
        </p:grpSpPr>
        <p:pic>
          <p:nvPicPr>
            <p:cNvPr id="4" name="图片1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58000">
              <a:off x="0" y="0"/>
              <a:ext cx="1139123" cy="1139123"/>
            </a:xfrm>
            <a:prstGeom prst="rect">
              <a:avLst/>
            </a:prstGeom>
          </p:spPr>
        </p:pic>
        <p:pic>
          <p:nvPicPr>
            <p:cNvPr id="5" name="图片2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8528000">
              <a:off x="541992" y="551764"/>
              <a:ext cx="1139123" cy="1139123"/>
            </a:xfrm>
            <a:prstGeom prst="rect">
              <a:avLst/>
            </a:prstGeom>
          </p:spPr>
        </p:pic>
        <p:pic>
          <p:nvPicPr>
            <p:cNvPr id="6" name="图片3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" y="1262120"/>
              <a:ext cx="1139123" cy="1139123"/>
            </a:xfrm>
            <a:prstGeom prst="rect">
              <a:avLst/>
            </a:prstGeom>
          </p:spPr>
        </p:pic>
        <p:pic>
          <p:nvPicPr>
            <p:cNvPr id="7" name="图片4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8072000">
              <a:off x="703126" y="1474784"/>
              <a:ext cx="1139123" cy="11391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5" fill="hold">
                      <p:stCondLst>
                        <p:cond delay="indefinite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thm15="http://schemas.microsoft.com/office/thememl/2012/main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>
  <ap:TotalTime>0</ap:TotalTime>
  <ap:Words>0</ap:Words>
  <ap:Application>Microsoft Office PowerPoint</ap:Application>
  <ap:PresentationFormat>宽屏</ap:PresentationFormat>
  <ap:Paragraphs>0</ap:Paragraphs>
  <ap:Slides>1</ap:Slides>
  <ap:Notes>0</ap:Notes>
  <ap:HiddenSlides>0</ap:HiddenSlides>
  <ap:MMClips>0</ap:MMClips>
  <ap:ScaleCrop>false</ap:ScaleCrop>
  <ap:HeadingPairs>
    <vt:vector baseType="variant" size="6">
      <vt:variant>
        <vt:lpstr>已用的字体</vt:lpstr>
      </vt:variant>
      <vt:variant>
        <vt:i4>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TitlesOfParts>
    <vt:vector baseType="lpstr" size="3">
      <vt:lpstr>Arial</vt:lpstr>
      <vt:lpstr>Office 主题​​</vt:lpstr>
      <vt:lpstr>PowerPoint 演示文稿</vt:lpstr>
    </vt:vector>
  </ap:TitlesOfParts>
  <ap:Company/>
  <ap:LinksUpToDate>false</ap:LinksUpToDate>
  <ap:SharedDoc>false</ap:SharedDoc>
  <ap:HyperlinksChanged>false</ap:HyperlinksChanged>
  <ap:AppVersion>16.0000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红果果儿</dc:creator>
  <dc:title>七下-7.1.1认识不等式-尹伊汶-吉林省长春市第八十九中学15568557985</dc:title>
  <revision>1</revision>
  <dcterms:created xsi:type="dcterms:W3CDTF">2025-09-30T07:24:50.4145969Z</dcterms:created>
  <dcterms:modified xsi:type="dcterms:W3CDTF">2025-09-30T07:24:50.4145969Z</dcterms:modified>
  <lastModifiedBy>红果果儿</lastModifiedBy>
</coreProperties>
</file>

<file path=docProps/custom.xml><?xml version="1.0" encoding="utf-8"?>
<op:Properties xmlns:vt="http://schemas.openxmlformats.org/officeDocument/2006/docPropsVTypes" xmlns:op="http://schemas.openxmlformats.org/officeDocument/2006/custom-properties">
  <op:property fmtid="{D5CDD505-2E9C-101B-9397-08002B2CF9AE}" pid="2" name="ApplicationName">
    <vt:lpwstr>EasiNote5</vt:lpwstr>
  </op:property>
  <op:property fmtid="{D5CDD505-2E9C-101B-9397-08002B2CF9AE}" pid="3" name="ApplicationVersion">
    <vt:lpwstr>5.2.4.9158</vt:lpwstr>
  </op:property>
  <op:property fmtid="{D5CDD505-2E9C-101B-9397-08002B2CF9AE}" pid="4" name="EasiNoteCoursewareInfo">
    <vt:lpwstr/>
  </op:property>
  <op:property fmtid="{D5CDD505-2E9C-101B-9397-08002B2CF9AE}" pid="5" name="EasiNoteDocumentName">
    <vt:lpwstr>七下-7.1.1认识不等式-尹伊汶-吉林省长春市第八十九中学15568557985</vt:lpwstr>
  </op:property>
  <op:property fmtid="{D5CDD505-2E9C-101B-9397-08002B2CF9AE}" pid="6" name="EasiNoteAuthor">
    <vt:lpwstr>ulrmxzsqzlvlmhkyzmmilh1386227571</vt:lpwstr>
  </op:property>
  <op:property fmtid="{D5CDD505-2E9C-101B-9397-08002B2CF9AE}" pid="7" name="EasiNoteUpstreamCoursewareInfo_0">
    <vt:lpwstr>eb6b3780-b5d6-4ee7-86d8-582146955931</vt:lpwstr>
  </op:property>
  <op:property fmtid="{D5CDD505-2E9C-101B-9397-08002B2CF9AE}" pid="8" name="EasiNoteUpstreamCoursewareInfo_1">
    <vt:lpwstr>8749b384-2937-4058-9d6d-db814266af46</vt:lpwstr>
  </op:property>
  <op:property fmtid="{D5CDD505-2E9C-101B-9397-08002B2CF9AE}" pid="9" name="EasiNoteUpstreamCoursewareInfo_2">
    <vt:lpwstr>373be7d8-8dda-46e7-ac72-652d193b77d0</vt:lpwstr>
  </op:property>
</op:Properties>
</file>