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notesMasterIdLst>
    <p:notesMasterId r:id="rId23"/>
  </p:notesMasterIdLst>
  <p:sldIdLst>
    <p:sldId id="362" r:id="rId2"/>
    <p:sldId id="463" r:id="rId3"/>
    <p:sldId id="505" r:id="rId4"/>
    <p:sldId id="541" r:id="rId5"/>
    <p:sldId id="525" r:id="rId6"/>
    <p:sldId id="526" r:id="rId7"/>
    <p:sldId id="529" r:id="rId8"/>
    <p:sldId id="532" r:id="rId9"/>
    <p:sldId id="533" r:id="rId10"/>
    <p:sldId id="530" r:id="rId11"/>
    <p:sldId id="531" r:id="rId12"/>
    <p:sldId id="527" r:id="rId13"/>
    <p:sldId id="534" r:id="rId14"/>
    <p:sldId id="536" r:id="rId15"/>
    <p:sldId id="535" r:id="rId16"/>
    <p:sldId id="537" r:id="rId17"/>
    <p:sldId id="501" r:id="rId18"/>
    <p:sldId id="482" r:id="rId19"/>
    <p:sldId id="540" r:id="rId20"/>
    <p:sldId id="538" r:id="rId21"/>
    <p:sldId id="523" r:id="rId22"/>
  </p:sldIdLst>
  <p:sldSz cx="9144000" cy="5143500" type="screen16x9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528"/>
    <a:srgbClr val="CB5588"/>
    <a:srgbClr val="F5FBFD"/>
    <a:srgbClr val="598E43"/>
    <a:srgbClr val="F2F2F2"/>
    <a:srgbClr val="FDFDFD"/>
    <a:srgbClr val="353F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5" autoAdjust="0"/>
    <p:restoredTop sz="94700" autoAdjust="0"/>
  </p:normalViewPr>
  <p:slideViewPr>
    <p:cSldViewPr>
      <p:cViewPr varScale="1">
        <p:scale>
          <a:sx n="80" d="100"/>
          <a:sy n="80" d="100"/>
        </p:scale>
        <p:origin x="792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DD754-F49E-4351-AAFE-19D83F43501C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6036-E835-44CB-A25A-34C755DFD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3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14C58-F077-4946-992F-7E0334E54F4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743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77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81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08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965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80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168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431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58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234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82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44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74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4420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313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241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8291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278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504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14C58-F077-4946-992F-7E0334E54F4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532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4"/>
            <a:ext cx="9144000" cy="5142146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76200" y="514350"/>
            <a:ext cx="8991600" cy="449580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" name="上凸带形 3"/>
          <p:cNvSpPr/>
          <p:nvPr userDrawn="1"/>
        </p:nvSpPr>
        <p:spPr>
          <a:xfrm>
            <a:off x="76200" y="53673"/>
            <a:ext cx="758483" cy="408358"/>
          </a:xfrm>
          <a:prstGeom prst="ribbon2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 userDrawn="1"/>
        </p:nvSpPr>
        <p:spPr>
          <a:xfrm>
            <a:off x="914400" y="57150"/>
            <a:ext cx="1447800" cy="37465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46299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4"/>
            <a:ext cx="9144000" cy="5142146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76200" y="514350"/>
            <a:ext cx="8991600" cy="449580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" name="上凸带形 3"/>
          <p:cNvSpPr/>
          <p:nvPr userDrawn="1"/>
        </p:nvSpPr>
        <p:spPr>
          <a:xfrm>
            <a:off x="76200" y="53673"/>
            <a:ext cx="758483" cy="408358"/>
          </a:xfrm>
          <a:prstGeom prst="ribbon2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914400" y="57150"/>
            <a:ext cx="1447800" cy="37465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</p:spTree>
    <p:extLst>
      <p:ext uri="{BB962C8B-B14F-4D97-AF65-F5344CB8AC3E}">
        <p14:creationId xmlns:p14="http://schemas.microsoft.com/office/powerpoint/2010/main" val="192844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4"/>
            <a:ext cx="9144000" cy="5142146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76200" y="514350"/>
            <a:ext cx="8991600" cy="449580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" name="上凸带形 3"/>
          <p:cNvSpPr/>
          <p:nvPr userDrawn="1"/>
        </p:nvSpPr>
        <p:spPr>
          <a:xfrm>
            <a:off x="76200" y="53673"/>
            <a:ext cx="758483" cy="408358"/>
          </a:xfrm>
          <a:prstGeom prst="ribbon2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914400" y="57150"/>
            <a:ext cx="1447800" cy="37465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新知探究</a:t>
            </a:r>
          </a:p>
        </p:txBody>
      </p:sp>
    </p:spTree>
    <p:extLst>
      <p:ext uri="{BB962C8B-B14F-4D97-AF65-F5344CB8AC3E}">
        <p14:creationId xmlns:p14="http://schemas.microsoft.com/office/powerpoint/2010/main" val="125447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4"/>
            <a:ext cx="9144000" cy="5142146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76200" y="514350"/>
            <a:ext cx="8991600" cy="449580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" name="上凸带形 3"/>
          <p:cNvSpPr/>
          <p:nvPr userDrawn="1"/>
        </p:nvSpPr>
        <p:spPr>
          <a:xfrm>
            <a:off x="76200" y="53673"/>
            <a:ext cx="758483" cy="408358"/>
          </a:xfrm>
          <a:prstGeom prst="ribbon2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914400" y="57150"/>
            <a:ext cx="1447800" cy="37465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随堂练习</a:t>
            </a:r>
          </a:p>
        </p:txBody>
      </p:sp>
    </p:spTree>
    <p:extLst>
      <p:ext uri="{BB962C8B-B14F-4D97-AF65-F5344CB8AC3E}">
        <p14:creationId xmlns:p14="http://schemas.microsoft.com/office/powerpoint/2010/main" val="218577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4"/>
            <a:ext cx="9144000" cy="5142146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76200" y="514350"/>
            <a:ext cx="8991600" cy="449580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" name="上凸带形 3"/>
          <p:cNvSpPr/>
          <p:nvPr userDrawn="1"/>
        </p:nvSpPr>
        <p:spPr>
          <a:xfrm>
            <a:off x="76200" y="53673"/>
            <a:ext cx="758483" cy="408358"/>
          </a:xfrm>
          <a:prstGeom prst="ribbon2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914400" y="57150"/>
            <a:ext cx="1447800" cy="37465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当堂测评</a:t>
            </a:r>
          </a:p>
        </p:txBody>
      </p:sp>
    </p:spTree>
    <p:extLst>
      <p:ext uri="{BB962C8B-B14F-4D97-AF65-F5344CB8AC3E}">
        <p14:creationId xmlns:p14="http://schemas.microsoft.com/office/powerpoint/2010/main" val="39235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4"/>
            <a:ext cx="9144000" cy="5142146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76200" y="514350"/>
            <a:ext cx="8991600" cy="449580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" name="上凸带形 3"/>
          <p:cNvSpPr/>
          <p:nvPr userDrawn="1"/>
        </p:nvSpPr>
        <p:spPr>
          <a:xfrm>
            <a:off x="76200" y="53673"/>
            <a:ext cx="758483" cy="408358"/>
          </a:xfrm>
          <a:prstGeom prst="ribbon2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914400" y="57150"/>
            <a:ext cx="1447800" cy="37465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87111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4"/>
            <a:ext cx="9144000" cy="5142146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76200" y="514350"/>
            <a:ext cx="8991600" cy="449580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" name="上凸带形 3"/>
          <p:cNvSpPr/>
          <p:nvPr userDrawn="1"/>
        </p:nvSpPr>
        <p:spPr>
          <a:xfrm>
            <a:off x="76200" y="53673"/>
            <a:ext cx="758483" cy="408358"/>
          </a:xfrm>
          <a:prstGeom prst="ribbon2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914400" y="57150"/>
            <a:ext cx="1447800" cy="37465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教材习题</a:t>
            </a:r>
          </a:p>
        </p:txBody>
      </p:sp>
    </p:spTree>
    <p:extLst>
      <p:ext uri="{BB962C8B-B14F-4D97-AF65-F5344CB8AC3E}">
        <p14:creationId xmlns:p14="http://schemas.microsoft.com/office/powerpoint/2010/main" val="288665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6"/>
            <a:ext cx="9144000" cy="514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30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B1B6A-AEF1-4ACD-BD61-958570690F55}" type="datetimeFigureOut">
              <a:rPr lang="zh-CN" altLang="en-US" smtClean="0"/>
              <a:t>2026/3/3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CB991-6BD3-42F2-8A94-1903E94254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55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700" r:id="rId5"/>
    <p:sldLayoutId id="2147483698" r:id="rId6"/>
    <p:sldLayoutId id="2147483699" r:id="rId7"/>
    <p:sldLayoutId id="2147483685" r:id="rId8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 flipH="1">
            <a:off x="1371600" y="2165181"/>
            <a:ext cx="6198520" cy="707886"/>
          </a:xfrm>
          <a:prstGeom prst="rect">
            <a:avLst/>
          </a:prstGeom>
          <a:noFill/>
          <a:effectLst>
            <a:outerShdw blurRad="63500" sx="106000" sy="106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ea typeface="黑体" panose="02010609060101010101" pitchFamily="49" charset="-122"/>
                <a:cs typeface="Times New Roman" panose="02020603050405020304" pitchFamily="18" charset="0"/>
              </a:rPr>
              <a:t>7.2  </a:t>
            </a:r>
            <a:r>
              <a:rPr lang="zh-CN" altLang="zh-CN" sz="4000" b="1" dirty="0">
                <a:ea typeface="黑体" panose="02010609060101010101" pitchFamily="49" charset="-122"/>
                <a:cs typeface="Times New Roman" panose="02020603050405020304" pitchFamily="18" charset="0"/>
              </a:rPr>
              <a:t>不等式的基本性质</a:t>
            </a:r>
          </a:p>
        </p:txBody>
      </p:sp>
      <p:sp>
        <p:nvSpPr>
          <p:cNvPr id="8" name="文本框 7"/>
          <p:cNvSpPr txBox="1"/>
          <p:nvPr/>
        </p:nvSpPr>
        <p:spPr>
          <a:xfrm flipH="1">
            <a:off x="1117250" y="971550"/>
            <a:ext cx="6554819" cy="830997"/>
          </a:xfrm>
          <a:prstGeom prst="rect">
            <a:avLst/>
          </a:prstGeom>
          <a:noFill/>
          <a:effectLst>
            <a:outerShdw blurRad="63500" sx="106000" sy="106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48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altLang="zh-CN" sz="48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7</a:t>
            </a:r>
            <a:r>
              <a:rPr lang="zh-CN" altLang="en-US" sz="48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章</a:t>
            </a:r>
            <a:r>
              <a:rPr lang="en-US" altLang="zh-CN" sz="48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48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一元一次不等式</a:t>
            </a:r>
          </a:p>
        </p:txBody>
      </p:sp>
    </p:spTree>
    <p:extLst>
      <p:ext uri="{BB962C8B-B14F-4D97-AF65-F5344CB8AC3E}">
        <p14:creationId xmlns:p14="http://schemas.microsoft.com/office/powerpoint/2010/main" val="392943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/>
          <p:nvPr/>
        </p:nvSpPr>
        <p:spPr>
          <a:xfrm>
            <a:off x="288290" y="1236028"/>
            <a:ext cx="856678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/>
          <a:p>
            <a:pPr indent="720090" fontAlgn="auto">
              <a:lnSpc>
                <a:spcPct val="150000"/>
              </a:lnSpc>
            </a:pPr>
            <a:r>
              <a:rPr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类比等式的基本性质，探索并掌握不等式的基本性质</a:t>
            </a:r>
            <a:r>
              <a:rPr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</a:p>
          <a:p>
            <a:pPr indent="720090" fontAlgn="auto">
              <a:lnSpc>
                <a:spcPct val="150000"/>
              </a:lnSpc>
            </a:pPr>
            <a:r>
              <a:rPr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经历依据不等式的基本性质对不等式进行变形的过程，能进行与不等式有关的推理说明．</a:t>
            </a:r>
          </a:p>
        </p:txBody>
      </p:sp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 rot="20940156">
            <a:off x="1626585" y="1934834"/>
            <a:ext cx="699702" cy="699702"/>
          </a:xfrm>
          <a:custGeom>
            <a:avLst/>
            <a:gdLst>
              <a:gd name="connsiteX0" fmla="*/ 519372 w 790956"/>
              <a:gd name="connsiteY0" fmla="*/ 454914 h 790956"/>
              <a:gd name="connsiteX1" fmla="*/ 533186 w 790956"/>
              <a:gd name="connsiteY1" fmla="*/ 479378 h 790956"/>
              <a:gd name="connsiteX2" fmla="*/ 547001 w 790956"/>
              <a:gd name="connsiteY2" fmla="*/ 517081 h 790956"/>
              <a:gd name="connsiteX3" fmla="*/ 494620 w 790956"/>
              <a:gd name="connsiteY3" fmla="*/ 528304 h 790956"/>
              <a:gd name="connsiteX4" fmla="*/ 494907 w 790956"/>
              <a:gd name="connsiteY4" fmla="*/ 513339 h 790956"/>
              <a:gd name="connsiteX5" fmla="*/ 493757 w 790956"/>
              <a:gd name="connsiteY5" fmla="*/ 478082 h 790956"/>
              <a:gd name="connsiteX6" fmla="*/ 492317 w 790956"/>
              <a:gd name="connsiteY6" fmla="*/ 460671 h 790956"/>
              <a:gd name="connsiteX7" fmla="*/ 578372 w 790956"/>
              <a:gd name="connsiteY7" fmla="*/ 452612 h 790956"/>
              <a:gd name="connsiteX8" fmla="*/ 597942 w 790956"/>
              <a:gd name="connsiteY8" fmla="*/ 480099 h 790956"/>
              <a:gd name="connsiteX9" fmla="*/ 613485 w 790956"/>
              <a:gd name="connsiteY9" fmla="*/ 511613 h 790956"/>
              <a:gd name="connsiteX10" fmla="*/ 562831 w 790956"/>
              <a:gd name="connsiteY10" fmla="*/ 525141 h 790956"/>
              <a:gd name="connsiteX11" fmla="*/ 558658 w 790956"/>
              <a:gd name="connsiteY11" fmla="*/ 492043 h 790956"/>
              <a:gd name="connsiteX12" fmla="*/ 552469 w 790956"/>
              <a:gd name="connsiteY12" fmla="*/ 459231 h 790956"/>
              <a:gd name="connsiteX13" fmla="*/ 450299 w 790956"/>
              <a:gd name="connsiteY13" fmla="*/ 448870 h 790956"/>
              <a:gd name="connsiteX14" fmla="*/ 476777 w 790956"/>
              <a:gd name="connsiteY14" fmla="*/ 456640 h 790956"/>
              <a:gd name="connsiteX15" fmla="*/ 470445 w 790956"/>
              <a:gd name="connsiteY15" fmla="*/ 491897 h 790956"/>
              <a:gd name="connsiteX16" fmla="*/ 457205 w 790956"/>
              <a:gd name="connsiteY16" fmla="*/ 528880 h 790956"/>
              <a:gd name="connsiteX17" fmla="*/ 410582 w 790956"/>
              <a:gd name="connsiteY17" fmla="*/ 502115 h 790956"/>
              <a:gd name="connsiteX18" fmla="*/ 433030 w 790956"/>
              <a:gd name="connsiteY18" fmla="*/ 475636 h 790956"/>
              <a:gd name="connsiteX19" fmla="*/ 450299 w 790956"/>
              <a:gd name="connsiteY19" fmla="*/ 448870 h 790956"/>
              <a:gd name="connsiteX20" fmla="*/ 631906 w 790956"/>
              <a:gd name="connsiteY20" fmla="*/ 448583 h 790956"/>
              <a:gd name="connsiteX21" fmla="*/ 656945 w 790956"/>
              <a:gd name="connsiteY21" fmla="*/ 473622 h 790956"/>
              <a:gd name="connsiteX22" fmla="*/ 678242 w 790956"/>
              <a:gd name="connsiteY22" fmla="*/ 504993 h 790956"/>
              <a:gd name="connsiteX23" fmla="*/ 631041 w 790956"/>
              <a:gd name="connsiteY23" fmla="*/ 527441 h 790956"/>
              <a:gd name="connsiteX24" fmla="*/ 610031 w 790956"/>
              <a:gd name="connsiteY24" fmla="*/ 460095 h 790956"/>
              <a:gd name="connsiteX25" fmla="*/ 280490 w 790956"/>
              <a:gd name="connsiteY25" fmla="*/ 405699 h 790956"/>
              <a:gd name="connsiteX26" fmla="*/ 280490 w 790956"/>
              <a:gd name="connsiteY26" fmla="*/ 411742 h 790956"/>
              <a:gd name="connsiteX27" fmla="*/ 310999 w 790956"/>
              <a:gd name="connsiteY27" fmla="*/ 411742 h 790956"/>
              <a:gd name="connsiteX28" fmla="*/ 310999 w 790956"/>
              <a:gd name="connsiteY28" fmla="*/ 405699 h 790956"/>
              <a:gd name="connsiteX29" fmla="*/ 199617 w 790956"/>
              <a:gd name="connsiteY29" fmla="*/ 405699 h 790956"/>
              <a:gd name="connsiteX30" fmla="*/ 199617 w 790956"/>
              <a:gd name="connsiteY30" fmla="*/ 412031 h 790956"/>
              <a:gd name="connsiteX31" fmla="*/ 228685 w 790956"/>
              <a:gd name="connsiteY31" fmla="*/ 412031 h 790956"/>
              <a:gd name="connsiteX32" fmla="*/ 228685 w 790956"/>
              <a:gd name="connsiteY32" fmla="*/ 405699 h 790956"/>
              <a:gd name="connsiteX33" fmla="*/ 492894 w 790956"/>
              <a:gd name="connsiteY33" fmla="*/ 377206 h 790956"/>
              <a:gd name="connsiteX34" fmla="*/ 492894 w 790956"/>
              <a:gd name="connsiteY34" fmla="*/ 403973 h 790956"/>
              <a:gd name="connsiteX35" fmla="*/ 595929 w 790956"/>
              <a:gd name="connsiteY35" fmla="*/ 403973 h 790956"/>
              <a:gd name="connsiteX36" fmla="*/ 595929 w 790956"/>
              <a:gd name="connsiteY36" fmla="*/ 377206 h 790956"/>
              <a:gd name="connsiteX37" fmla="*/ 280490 w 790956"/>
              <a:gd name="connsiteY37" fmla="*/ 373752 h 790956"/>
              <a:gd name="connsiteX38" fmla="*/ 280490 w 790956"/>
              <a:gd name="connsiteY38" fmla="*/ 379796 h 790956"/>
              <a:gd name="connsiteX39" fmla="*/ 310999 w 790956"/>
              <a:gd name="connsiteY39" fmla="*/ 379796 h 790956"/>
              <a:gd name="connsiteX40" fmla="*/ 310999 w 790956"/>
              <a:gd name="connsiteY40" fmla="*/ 373752 h 790956"/>
              <a:gd name="connsiteX41" fmla="*/ 199617 w 790956"/>
              <a:gd name="connsiteY41" fmla="*/ 373752 h 790956"/>
              <a:gd name="connsiteX42" fmla="*/ 199617 w 790956"/>
              <a:gd name="connsiteY42" fmla="*/ 379796 h 790956"/>
              <a:gd name="connsiteX43" fmla="*/ 228685 w 790956"/>
              <a:gd name="connsiteY43" fmla="*/ 379796 h 790956"/>
              <a:gd name="connsiteX44" fmla="*/ 228685 w 790956"/>
              <a:gd name="connsiteY44" fmla="*/ 373752 h 790956"/>
              <a:gd name="connsiteX45" fmla="*/ 515055 w 790956"/>
              <a:gd name="connsiteY45" fmla="*/ 258054 h 790956"/>
              <a:gd name="connsiteX46" fmla="*/ 564558 w 790956"/>
              <a:gd name="connsiteY46" fmla="*/ 258054 h 790956"/>
              <a:gd name="connsiteX47" fmla="*/ 564558 w 790956"/>
              <a:gd name="connsiteY47" fmla="*/ 280216 h 790956"/>
              <a:gd name="connsiteX48" fmla="*/ 660111 w 790956"/>
              <a:gd name="connsiteY48" fmla="*/ 280216 h 790956"/>
              <a:gd name="connsiteX49" fmla="*/ 660111 w 790956"/>
              <a:gd name="connsiteY49" fmla="*/ 317918 h 790956"/>
              <a:gd name="connsiteX50" fmla="*/ 564558 w 790956"/>
              <a:gd name="connsiteY50" fmla="*/ 317918 h 790956"/>
              <a:gd name="connsiteX51" fmla="*/ 564558 w 790956"/>
              <a:gd name="connsiteY51" fmla="*/ 338352 h 790956"/>
              <a:gd name="connsiteX52" fmla="*/ 645720 w 790956"/>
              <a:gd name="connsiteY52" fmla="*/ 338352 h 790956"/>
              <a:gd name="connsiteX53" fmla="*/ 645720 w 790956"/>
              <a:gd name="connsiteY53" fmla="*/ 442539 h 790956"/>
              <a:gd name="connsiteX54" fmla="*/ 443102 w 790956"/>
              <a:gd name="connsiteY54" fmla="*/ 442539 h 790956"/>
              <a:gd name="connsiteX55" fmla="*/ 443102 w 790956"/>
              <a:gd name="connsiteY55" fmla="*/ 338352 h 790956"/>
              <a:gd name="connsiteX56" fmla="*/ 515055 w 790956"/>
              <a:gd name="connsiteY56" fmla="*/ 338352 h 790956"/>
              <a:gd name="connsiteX57" fmla="*/ 342370 w 790956"/>
              <a:gd name="connsiteY57" fmla="*/ 256039 h 790956"/>
              <a:gd name="connsiteX58" fmla="*/ 354169 w 790956"/>
              <a:gd name="connsiteY58" fmla="*/ 295181 h 790956"/>
              <a:gd name="connsiteX59" fmla="*/ 280490 w 790956"/>
              <a:gd name="connsiteY59" fmla="*/ 298634 h 790956"/>
              <a:gd name="connsiteX60" fmla="*/ 280490 w 790956"/>
              <a:gd name="connsiteY60" fmla="*/ 307556 h 790956"/>
              <a:gd name="connsiteX61" fmla="*/ 385253 w 790956"/>
              <a:gd name="connsiteY61" fmla="*/ 307556 h 790956"/>
              <a:gd name="connsiteX62" fmla="*/ 385253 w 790956"/>
              <a:gd name="connsiteY62" fmla="*/ 338927 h 790956"/>
              <a:gd name="connsiteX63" fmla="*/ 280490 w 790956"/>
              <a:gd name="connsiteY63" fmla="*/ 338927 h 790956"/>
              <a:gd name="connsiteX64" fmla="*/ 280490 w 790956"/>
              <a:gd name="connsiteY64" fmla="*/ 347273 h 790956"/>
              <a:gd name="connsiteX65" fmla="*/ 357048 w 790956"/>
              <a:gd name="connsiteY65" fmla="*/ 347273 h 790956"/>
              <a:gd name="connsiteX66" fmla="*/ 357048 w 790956"/>
              <a:gd name="connsiteY66" fmla="*/ 437646 h 790956"/>
              <a:gd name="connsiteX67" fmla="*/ 280490 w 790956"/>
              <a:gd name="connsiteY67" fmla="*/ 437646 h 790956"/>
              <a:gd name="connsiteX68" fmla="*/ 280490 w 790956"/>
              <a:gd name="connsiteY68" fmla="*/ 447144 h 790956"/>
              <a:gd name="connsiteX69" fmla="*/ 364818 w 790956"/>
              <a:gd name="connsiteY69" fmla="*/ 447144 h 790956"/>
              <a:gd name="connsiteX70" fmla="*/ 364818 w 790956"/>
              <a:gd name="connsiteY70" fmla="*/ 477075 h 790956"/>
              <a:gd name="connsiteX71" fmla="*/ 280490 w 790956"/>
              <a:gd name="connsiteY71" fmla="*/ 477075 h 790956"/>
              <a:gd name="connsiteX72" fmla="*/ 280490 w 790956"/>
              <a:gd name="connsiteY72" fmla="*/ 488587 h 790956"/>
              <a:gd name="connsiteX73" fmla="*/ 384101 w 790956"/>
              <a:gd name="connsiteY73" fmla="*/ 488587 h 790956"/>
              <a:gd name="connsiteX74" fmla="*/ 384101 w 790956"/>
              <a:gd name="connsiteY74" fmla="*/ 521685 h 790956"/>
              <a:gd name="connsiteX75" fmla="*/ 124787 w 790956"/>
              <a:gd name="connsiteY75" fmla="*/ 521685 h 790956"/>
              <a:gd name="connsiteX76" fmla="*/ 124787 w 790956"/>
              <a:gd name="connsiteY76" fmla="*/ 488587 h 790956"/>
              <a:gd name="connsiteX77" fmla="*/ 228685 w 790956"/>
              <a:gd name="connsiteY77" fmla="*/ 488587 h 790956"/>
              <a:gd name="connsiteX78" fmla="*/ 228685 w 790956"/>
              <a:gd name="connsiteY78" fmla="*/ 477075 h 790956"/>
              <a:gd name="connsiteX79" fmla="*/ 145509 w 790956"/>
              <a:gd name="connsiteY79" fmla="*/ 477075 h 790956"/>
              <a:gd name="connsiteX80" fmla="*/ 145509 w 790956"/>
              <a:gd name="connsiteY80" fmla="*/ 447144 h 790956"/>
              <a:gd name="connsiteX81" fmla="*/ 228685 w 790956"/>
              <a:gd name="connsiteY81" fmla="*/ 447144 h 790956"/>
              <a:gd name="connsiteX82" fmla="*/ 228685 w 790956"/>
              <a:gd name="connsiteY82" fmla="*/ 437646 h 790956"/>
              <a:gd name="connsiteX83" fmla="*/ 153279 w 790956"/>
              <a:gd name="connsiteY83" fmla="*/ 437646 h 790956"/>
              <a:gd name="connsiteX84" fmla="*/ 153279 w 790956"/>
              <a:gd name="connsiteY84" fmla="*/ 347273 h 790956"/>
              <a:gd name="connsiteX85" fmla="*/ 199617 w 790956"/>
              <a:gd name="connsiteY85" fmla="*/ 347273 h 790956"/>
              <a:gd name="connsiteX86" fmla="*/ 199617 w 790956"/>
              <a:gd name="connsiteY86" fmla="*/ 359074 h 790956"/>
              <a:gd name="connsiteX87" fmla="*/ 205805 w 790956"/>
              <a:gd name="connsiteY87" fmla="*/ 350583 h 790956"/>
              <a:gd name="connsiteX88" fmla="*/ 216310 w 790956"/>
              <a:gd name="connsiteY88" fmla="*/ 347273 h 790956"/>
              <a:gd name="connsiteX89" fmla="*/ 228685 w 790956"/>
              <a:gd name="connsiteY89" fmla="*/ 347273 h 790956"/>
              <a:gd name="connsiteX90" fmla="*/ 228685 w 790956"/>
              <a:gd name="connsiteY90" fmla="*/ 338927 h 790956"/>
              <a:gd name="connsiteX91" fmla="*/ 125937 w 790956"/>
              <a:gd name="connsiteY91" fmla="*/ 338927 h 790956"/>
              <a:gd name="connsiteX92" fmla="*/ 125937 w 790956"/>
              <a:gd name="connsiteY92" fmla="*/ 307556 h 790956"/>
              <a:gd name="connsiteX93" fmla="*/ 228685 w 790956"/>
              <a:gd name="connsiteY93" fmla="*/ 307556 h 790956"/>
              <a:gd name="connsiteX94" fmla="*/ 228685 w 790956"/>
              <a:gd name="connsiteY94" fmla="*/ 299498 h 790956"/>
              <a:gd name="connsiteX95" fmla="*/ 154718 w 790956"/>
              <a:gd name="connsiteY95" fmla="*/ 298347 h 790956"/>
              <a:gd name="connsiteX96" fmla="*/ 153279 w 790956"/>
              <a:gd name="connsiteY96" fmla="*/ 276185 h 790956"/>
              <a:gd name="connsiteX97" fmla="*/ 342370 w 790956"/>
              <a:gd name="connsiteY97" fmla="*/ 256039 h 790956"/>
              <a:gd name="connsiteX98" fmla="*/ 395478 w 790956"/>
              <a:gd name="connsiteY98" fmla="*/ 78430 h 790956"/>
              <a:gd name="connsiteX99" fmla="*/ 78430 w 790956"/>
              <a:gd name="connsiteY99" fmla="*/ 395478 h 790956"/>
              <a:gd name="connsiteX100" fmla="*/ 395478 w 790956"/>
              <a:gd name="connsiteY100" fmla="*/ 712526 h 790956"/>
              <a:gd name="connsiteX101" fmla="*/ 712526 w 790956"/>
              <a:gd name="connsiteY101" fmla="*/ 395478 h 790956"/>
              <a:gd name="connsiteX102" fmla="*/ 395478 w 790956"/>
              <a:gd name="connsiteY102" fmla="*/ 78430 h 790956"/>
              <a:gd name="connsiteX103" fmla="*/ 395478 w 790956"/>
              <a:gd name="connsiteY103" fmla="*/ 0 h 790956"/>
              <a:gd name="connsiteX104" fmla="*/ 489469 w 790956"/>
              <a:gd name="connsiteY104" fmla="*/ 44701 h 790956"/>
              <a:gd name="connsiteX105" fmla="*/ 593217 w 790956"/>
              <a:gd name="connsiteY105" fmla="*/ 52984 h 790956"/>
              <a:gd name="connsiteX106" fmla="*/ 652265 w 790956"/>
              <a:gd name="connsiteY106" fmla="*/ 138691 h 790956"/>
              <a:gd name="connsiteX107" fmla="*/ 737972 w 790956"/>
              <a:gd name="connsiteY107" fmla="*/ 197739 h 790956"/>
              <a:gd name="connsiteX108" fmla="*/ 746256 w 790956"/>
              <a:gd name="connsiteY108" fmla="*/ 301488 h 790956"/>
              <a:gd name="connsiteX109" fmla="*/ 790956 w 790956"/>
              <a:gd name="connsiteY109" fmla="*/ 395478 h 790956"/>
              <a:gd name="connsiteX110" fmla="*/ 746256 w 790956"/>
              <a:gd name="connsiteY110" fmla="*/ 489469 h 790956"/>
              <a:gd name="connsiteX111" fmla="*/ 737972 w 790956"/>
              <a:gd name="connsiteY111" fmla="*/ 593217 h 790956"/>
              <a:gd name="connsiteX112" fmla="*/ 652265 w 790956"/>
              <a:gd name="connsiteY112" fmla="*/ 652265 h 790956"/>
              <a:gd name="connsiteX113" fmla="*/ 593217 w 790956"/>
              <a:gd name="connsiteY113" fmla="*/ 737972 h 790956"/>
              <a:gd name="connsiteX114" fmla="*/ 489469 w 790956"/>
              <a:gd name="connsiteY114" fmla="*/ 746256 h 790956"/>
              <a:gd name="connsiteX115" fmla="*/ 395478 w 790956"/>
              <a:gd name="connsiteY115" fmla="*/ 790956 h 790956"/>
              <a:gd name="connsiteX116" fmla="*/ 301488 w 790956"/>
              <a:gd name="connsiteY116" fmla="*/ 746256 h 790956"/>
              <a:gd name="connsiteX117" fmla="*/ 197739 w 790956"/>
              <a:gd name="connsiteY117" fmla="*/ 737972 h 790956"/>
              <a:gd name="connsiteX118" fmla="*/ 138691 w 790956"/>
              <a:gd name="connsiteY118" fmla="*/ 652265 h 790956"/>
              <a:gd name="connsiteX119" fmla="*/ 52984 w 790956"/>
              <a:gd name="connsiteY119" fmla="*/ 593217 h 790956"/>
              <a:gd name="connsiteX120" fmla="*/ 44701 w 790956"/>
              <a:gd name="connsiteY120" fmla="*/ 489469 h 790956"/>
              <a:gd name="connsiteX121" fmla="*/ 0 w 790956"/>
              <a:gd name="connsiteY121" fmla="*/ 395478 h 790956"/>
              <a:gd name="connsiteX122" fmla="*/ 44701 w 790956"/>
              <a:gd name="connsiteY122" fmla="*/ 301488 h 790956"/>
              <a:gd name="connsiteX123" fmla="*/ 52984 w 790956"/>
              <a:gd name="connsiteY123" fmla="*/ 197739 h 790956"/>
              <a:gd name="connsiteX124" fmla="*/ 138691 w 790956"/>
              <a:gd name="connsiteY124" fmla="*/ 138691 h 790956"/>
              <a:gd name="connsiteX125" fmla="*/ 197739 w 790956"/>
              <a:gd name="connsiteY125" fmla="*/ 52984 h 790956"/>
              <a:gd name="connsiteX126" fmla="*/ 301488 w 790956"/>
              <a:gd name="connsiteY126" fmla="*/ 44701 h 7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790956" h="790956">
                <a:moveTo>
                  <a:pt x="519372" y="454914"/>
                </a:moveTo>
                <a:cubicBezTo>
                  <a:pt x="525128" y="462781"/>
                  <a:pt x="529733" y="470936"/>
                  <a:pt x="533186" y="479378"/>
                </a:cubicBezTo>
                <a:cubicBezTo>
                  <a:pt x="536640" y="487820"/>
                  <a:pt x="541245" y="500388"/>
                  <a:pt x="547001" y="517081"/>
                </a:cubicBezTo>
                <a:lnTo>
                  <a:pt x="494620" y="528304"/>
                </a:lnTo>
                <a:cubicBezTo>
                  <a:pt x="494811" y="524851"/>
                  <a:pt x="494907" y="519862"/>
                  <a:pt x="494907" y="513339"/>
                </a:cubicBezTo>
                <a:cubicBezTo>
                  <a:pt x="494907" y="499908"/>
                  <a:pt x="494524" y="488156"/>
                  <a:pt x="493757" y="478082"/>
                </a:cubicBezTo>
                <a:cubicBezTo>
                  <a:pt x="492988" y="468010"/>
                  <a:pt x="492510" y="462205"/>
                  <a:pt x="492317" y="460671"/>
                </a:cubicBezTo>
                <a:close/>
                <a:moveTo>
                  <a:pt x="578372" y="452612"/>
                </a:moveTo>
                <a:cubicBezTo>
                  <a:pt x="586430" y="462206"/>
                  <a:pt x="592955" y="471368"/>
                  <a:pt x="597942" y="480099"/>
                </a:cubicBezTo>
                <a:cubicBezTo>
                  <a:pt x="602931" y="488828"/>
                  <a:pt x="608111" y="499333"/>
                  <a:pt x="613485" y="511613"/>
                </a:cubicBezTo>
                <a:lnTo>
                  <a:pt x="562831" y="525141"/>
                </a:lnTo>
                <a:cubicBezTo>
                  <a:pt x="561486" y="512093"/>
                  <a:pt x="560096" y="501060"/>
                  <a:pt x="558658" y="492043"/>
                </a:cubicBezTo>
                <a:cubicBezTo>
                  <a:pt x="557217" y="483025"/>
                  <a:pt x="555156" y="472088"/>
                  <a:pt x="552469" y="459231"/>
                </a:cubicBezTo>
                <a:close/>
                <a:moveTo>
                  <a:pt x="450299" y="448870"/>
                </a:moveTo>
                <a:lnTo>
                  <a:pt x="476777" y="456640"/>
                </a:lnTo>
                <a:cubicBezTo>
                  <a:pt x="475625" y="468728"/>
                  <a:pt x="473515" y="480481"/>
                  <a:pt x="470445" y="491897"/>
                </a:cubicBezTo>
                <a:cubicBezTo>
                  <a:pt x="467374" y="503314"/>
                  <a:pt x="462961" y="515642"/>
                  <a:pt x="457205" y="528880"/>
                </a:cubicBezTo>
                <a:lnTo>
                  <a:pt x="410582" y="502115"/>
                </a:lnTo>
                <a:cubicBezTo>
                  <a:pt x="419406" y="492904"/>
                  <a:pt x="426890" y="484078"/>
                  <a:pt x="433030" y="475636"/>
                </a:cubicBezTo>
                <a:cubicBezTo>
                  <a:pt x="439169" y="467194"/>
                  <a:pt x="444925" y="458272"/>
                  <a:pt x="450299" y="448870"/>
                </a:cubicBezTo>
                <a:close/>
                <a:moveTo>
                  <a:pt x="631906" y="448583"/>
                </a:moveTo>
                <a:cubicBezTo>
                  <a:pt x="641115" y="456066"/>
                  <a:pt x="649461" y="464412"/>
                  <a:pt x="656945" y="473622"/>
                </a:cubicBezTo>
                <a:cubicBezTo>
                  <a:pt x="664427" y="482831"/>
                  <a:pt x="671527" y="493289"/>
                  <a:pt x="678242" y="504993"/>
                </a:cubicBezTo>
                <a:lnTo>
                  <a:pt x="631041" y="527441"/>
                </a:lnTo>
                <a:cubicBezTo>
                  <a:pt x="625094" y="500771"/>
                  <a:pt x="618090" y="478322"/>
                  <a:pt x="610031" y="460095"/>
                </a:cubicBezTo>
                <a:close/>
                <a:moveTo>
                  <a:pt x="280490" y="405699"/>
                </a:moveTo>
                <a:lnTo>
                  <a:pt x="280490" y="411742"/>
                </a:lnTo>
                <a:lnTo>
                  <a:pt x="310999" y="411742"/>
                </a:lnTo>
                <a:lnTo>
                  <a:pt x="310999" y="405699"/>
                </a:lnTo>
                <a:close/>
                <a:moveTo>
                  <a:pt x="199617" y="405699"/>
                </a:moveTo>
                <a:lnTo>
                  <a:pt x="199617" y="412031"/>
                </a:lnTo>
                <a:lnTo>
                  <a:pt x="228685" y="412031"/>
                </a:lnTo>
                <a:lnTo>
                  <a:pt x="228685" y="405699"/>
                </a:lnTo>
                <a:close/>
                <a:moveTo>
                  <a:pt x="492894" y="377206"/>
                </a:moveTo>
                <a:lnTo>
                  <a:pt x="492894" y="403973"/>
                </a:lnTo>
                <a:lnTo>
                  <a:pt x="595929" y="403973"/>
                </a:lnTo>
                <a:lnTo>
                  <a:pt x="595929" y="377206"/>
                </a:lnTo>
                <a:close/>
                <a:moveTo>
                  <a:pt x="280490" y="373752"/>
                </a:moveTo>
                <a:lnTo>
                  <a:pt x="280490" y="379796"/>
                </a:lnTo>
                <a:lnTo>
                  <a:pt x="310999" y="379796"/>
                </a:lnTo>
                <a:lnTo>
                  <a:pt x="310999" y="373752"/>
                </a:lnTo>
                <a:close/>
                <a:moveTo>
                  <a:pt x="199617" y="373752"/>
                </a:moveTo>
                <a:lnTo>
                  <a:pt x="199617" y="379796"/>
                </a:lnTo>
                <a:lnTo>
                  <a:pt x="228685" y="379796"/>
                </a:lnTo>
                <a:lnTo>
                  <a:pt x="228685" y="373752"/>
                </a:lnTo>
                <a:close/>
                <a:moveTo>
                  <a:pt x="515055" y="258054"/>
                </a:moveTo>
                <a:lnTo>
                  <a:pt x="564558" y="258054"/>
                </a:lnTo>
                <a:lnTo>
                  <a:pt x="564558" y="280216"/>
                </a:lnTo>
                <a:lnTo>
                  <a:pt x="660111" y="280216"/>
                </a:lnTo>
                <a:lnTo>
                  <a:pt x="660111" y="317918"/>
                </a:lnTo>
                <a:lnTo>
                  <a:pt x="564558" y="317918"/>
                </a:lnTo>
                <a:lnTo>
                  <a:pt x="564558" y="338352"/>
                </a:lnTo>
                <a:lnTo>
                  <a:pt x="645720" y="338352"/>
                </a:lnTo>
                <a:lnTo>
                  <a:pt x="645720" y="442539"/>
                </a:lnTo>
                <a:lnTo>
                  <a:pt x="443102" y="442539"/>
                </a:lnTo>
                <a:lnTo>
                  <a:pt x="443102" y="338352"/>
                </a:lnTo>
                <a:lnTo>
                  <a:pt x="515055" y="338352"/>
                </a:lnTo>
                <a:close/>
                <a:moveTo>
                  <a:pt x="342370" y="256039"/>
                </a:moveTo>
                <a:lnTo>
                  <a:pt x="354169" y="295181"/>
                </a:lnTo>
                <a:cubicBezTo>
                  <a:pt x="323854" y="297099"/>
                  <a:pt x="299295" y="298251"/>
                  <a:pt x="280490" y="298634"/>
                </a:cubicBezTo>
                <a:lnTo>
                  <a:pt x="280490" y="307556"/>
                </a:lnTo>
                <a:lnTo>
                  <a:pt x="385253" y="307556"/>
                </a:lnTo>
                <a:lnTo>
                  <a:pt x="385253" y="338927"/>
                </a:lnTo>
                <a:lnTo>
                  <a:pt x="280490" y="338927"/>
                </a:lnTo>
                <a:lnTo>
                  <a:pt x="280490" y="347273"/>
                </a:lnTo>
                <a:lnTo>
                  <a:pt x="357048" y="347273"/>
                </a:lnTo>
                <a:lnTo>
                  <a:pt x="357048" y="437646"/>
                </a:lnTo>
                <a:lnTo>
                  <a:pt x="280490" y="437646"/>
                </a:lnTo>
                <a:lnTo>
                  <a:pt x="280490" y="447144"/>
                </a:lnTo>
                <a:lnTo>
                  <a:pt x="364818" y="447144"/>
                </a:lnTo>
                <a:lnTo>
                  <a:pt x="364818" y="477075"/>
                </a:lnTo>
                <a:lnTo>
                  <a:pt x="280490" y="477075"/>
                </a:lnTo>
                <a:lnTo>
                  <a:pt x="280490" y="488587"/>
                </a:lnTo>
                <a:lnTo>
                  <a:pt x="384101" y="488587"/>
                </a:lnTo>
                <a:lnTo>
                  <a:pt x="384101" y="521685"/>
                </a:lnTo>
                <a:lnTo>
                  <a:pt x="124787" y="521685"/>
                </a:lnTo>
                <a:lnTo>
                  <a:pt x="124787" y="488587"/>
                </a:lnTo>
                <a:lnTo>
                  <a:pt x="228685" y="488587"/>
                </a:lnTo>
                <a:lnTo>
                  <a:pt x="228685" y="477075"/>
                </a:lnTo>
                <a:lnTo>
                  <a:pt x="145509" y="477075"/>
                </a:lnTo>
                <a:lnTo>
                  <a:pt x="145509" y="447144"/>
                </a:lnTo>
                <a:lnTo>
                  <a:pt x="228685" y="447144"/>
                </a:lnTo>
                <a:lnTo>
                  <a:pt x="228685" y="437646"/>
                </a:lnTo>
                <a:lnTo>
                  <a:pt x="153279" y="437646"/>
                </a:lnTo>
                <a:lnTo>
                  <a:pt x="153279" y="347273"/>
                </a:lnTo>
                <a:lnTo>
                  <a:pt x="199617" y="347273"/>
                </a:lnTo>
                <a:lnTo>
                  <a:pt x="199617" y="359074"/>
                </a:lnTo>
                <a:cubicBezTo>
                  <a:pt x="200960" y="355619"/>
                  <a:pt x="203021" y="352791"/>
                  <a:pt x="205805" y="350583"/>
                </a:cubicBezTo>
                <a:cubicBezTo>
                  <a:pt x="208586" y="348378"/>
                  <a:pt x="212088" y="347273"/>
                  <a:pt x="216310" y="347273"/>
                </a:cubicBezTo>
                <a:lnTo>
                  <a:pt x="228685" y="347273"/>
                </a:lnTo>
                <a:lnTo>
                  <a:pt x="228685" y="338927"/>
                </a:lnTo>
                <a:lnTo>
                  <a:pt x="125937" y="338927"/>
                </a:lnTo>
                <a:lnTo>
                  <a:pt x="125937" y="307556"/>
                </a:lnTo>
                <a:lnTo>
                  <a:pt x="228685" y="307556"/>
                </a:lnTo>
                <a:lnTo>
                  <a:pt x="228685" y="299498"/>
                </a:lnTo>
                <a:cubicBezTo>
                  <a:pt x="213144" y="299498"/>
                  <a:pt x="188488" y="299114"/>
                  <a:pt x="154718" y="298347"/>
                </a:cubicBezTo>
                <a:lnTo>
                  <a:pt x="153279" y="276185"/>
                </a:lnTo>
                <a:cubicBezTo>
                  <a:pt x="216214" y="272923"/>
                  <a:pt x="279243" y="266208"/>
                  <a:pt x="342370" y="256039"/>
                </a:cubicBezTo>
                <a:close/>
                <a:moveTo>
                  <a:pt x="395478" y="78430"/>
                </a:moveTo>
                <a:cubicBezTo>
                  <a:pt x="220378" y="78430"/>
                  <a:pt x="78430" y="220378"/>
                  <a:pt x="78430" y="395478"/>
                </a:cubicBezTo>
                <a:cubicBezTo>
                  <a:pt x="78430" y="570579"/>
                  <a:pt x="220378" y="712526"/>
                  <a:pt x="395478" y="712526"/>
                </a:cubicBezTo>
                <a:cubicBezTo>
                  <a:pt x="570579" y="712526"/>
                  <a:pt x="712526" y="570579"/>
                  <a:pt x="712526" y="395478"/>
                </a:cubicBezTo>
                <a:cubicBezTo>
                  <a:pt x="712526" y="220378"/>
                  <a:pt x="570579" y="78430"/>
                  <a:pt x="395478" y="78430"/>
                </a:cubicBezTo>
                <a:close/>
                <a:moveTo>
                  <a:pt x="395478" y="0"/>
                </a:moveTo>
                <a:lnTo>
                  <a:pt x="489469" y="44701"/>
                </a:lnTo>
                <a:lnTo>
                  <a:pt x="593217" y="52984"/>
                </a:lnTo>
                <a:lnTo>
                  <a:pt x="652265" y="138691"/>
                </a:lnTo>
                <a:lnTo>
                  <a:pt x="737972" y="197739"/>
                </a:lnTo>
                <a:lnTo>
                  <a:pt x="746256" y="301488"/>
                </a:lnTo>
                <a:lnTo>
                  <a:pt x="790956" y="395478"/>
                </a:lnTo>
                <a:lnTo>
                  <a:pt x="746256" y="489469"/>
                </a:lnTo>
                <a:lnTo>
                  <a:pt x="737972" y="593217"/>
                </a:lnTo>
                <a:lnTo>
                  <a:pt x="652265" y="652265"/>
                </a:lnTo>
                <a:lnTo>
                  <a:pt x="593217" y="737972"/>
                </a:lnTo>
                <a:lnTo>
                  <a:pt x="489469" y="746256"/>
                </a:lnTo>
                <a:lnTo>
                  <a:pt x="395478" y="790956"/>
                </a:lnTo>
                <a:lnTo>
                  <a:pt x="301488" y="746256"/>
                </a:lnTo>
                <a:lnTo>
                  <a:pt x="197739" y="737972"/>
                </a:lnTo>
                <a:lnTo>
                  <a:pt x="138691" y="652265"/>
                </a:lnTo>
                <a:lnTo>
                  <a:pt x="52984" y="593217"/>
                </a:lnTo>
                <a:lnTo>
                  <a:pt x="44701" y="489469"/>
                </a:lnTo>
                <a:lnTo>
                  <a:pt x="0" y="395478"/>
                </a:lnTo>
                <a:lnTo>
                  <a:pt x="44701" y="301488"/>
                </a:lnTo>
                <a:lnTo>
                  <a:pt x="52984" y="197739"/>
                </a:lnTo>
                <a:lnTo>
                  <a:pt x="138691" y="138691"/>
                </a:lnTo>
                <a:lnTo>
                  <a:pt x="197739" y="52984"/>
                </a:lnTo>
                <a:lnTo>
                  <a:pt x="301488" y="4470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>
              <a:solidFill>
                <a:srgbClr val="C00000"/>
              </a:solidFill>
              <a:latin typeface="文道潮黑" panose="02010600040101010101" pitchFamily="2" charset="-122"/>
              <a:ea typeface="文道潮黑" panose="0201060004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97774"/>
            <a:ext cx="734060" cy="74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95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圆角 1"/>
          <p:cNvSpPr/>
          <p:nvPr/>
        </p:nvSpPr>
        <p:spPr>
          <a:xfrm>
            <a:off x="2460812" y="100853"/>
            <a:ext cx="5311588" cy="271257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chemeClr val="tx1"/>
                </a:solidFill>
              </a:rPr>
              <a:t>知识点</a:t>
            </a:r>
            <a:r>
              <a:rPr lang="en-US" altLang="zh-CN" sz="2000" dirty="0">
                <a:solidFill>
                  <a:schemeClr val="tx1"/>
                </a:solidFill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</a:rPr>
              <a:t>不等式的基本性质</a:t>
            </a:r>
          </a:p>
        </p:txBody>
      </p:sp>
      <p:pic>
        <p:nvPicPr>
          <p:cNvPr id="19" name="图片 18" descr="PCDV00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79743"/>
            <a:ext cx="3906837" cy="3070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图片 19" descr="PCDV00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287" y="479743"/>
            <a:ext cx="3756025" cy="3086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文本框 20"/>
          <p:cNvSpPr txBox="1"/>
          <p:nvPr/>
        </p:nvSpPr>
        <p:spPr>
          <a:xfrm>
            <a:off x="2055813" y="3607118"/>
            <a:ext cx="13716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楷体_GB2312" pitchFamily="1" charset="-122"/>
                <a:cs typeface="+mn-cs"/>
              </a:rPr>
              <a:t>（甲）</a:t>
            </a:r>
            <a:endParaRPr lang="zh-CN" altLang="en-US" sz="24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楷体_GB2312" pitchFamily="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219825" y="3607118"/>
            <a:ext cx="12954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楷体_GB2312" pitchFamily="1" charset="-122"/>
                <a:cs typeface="+mn-cs"/>
              </a:rPr>
              <a:t>（乙）</a:t>
            </a:r>
            <a:endParaRPr lang="zh-CN" altLang="en-US" sz="2400" b="1" noProof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楷体_GB2312" pitchFamily="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55979" y="1187122"/>
            <a:ext cx="982346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R="0" defTabSz="914400" eaLnBrk="0" hangingPunct="0">
              <a:spcBef>
                <a:spcPct val="50000"/>
              </a:spcBef>
              <a:buClr>
                <a:srgbClr val="00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kern="1200" cap="none" spc="0" normalizeH="0" baseline="0" noProof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1" charset="-122"/>
                <a:cs typeface="宋体" panose="02010600030101010101" pitchFamily="2" charset="-122"/>
              </a:rPr>
              <a:t>100g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061652" y="960755"/>
            <a:ext cx="8382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marR="0" defTabSz="914400" eaLnBrk="0" hangingPunct="0">
              <a:spcBef>
                <a:spcPct val="50000"/>
              </a:spcBef>
              <a:buClr>
                <a:srgbClr val="00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kern="1200" cap="none" spc="0" normalizeH="0" baseline="0" noProof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1" charset="-122"/>
                <a:cs typeface="宋体" panose="02010600030101010101" pitchFamily="2" charset="-122"/>
              </a:rPr>
              <a:t>50g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005205" y="3594735"/>
            <a:ext cx="2640330" cy="9036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2400" noProof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结论：</a:t>
            </a:r>
          </a:p>
          <a:p>
            <a:pPr>
              <a:spcBef>
                <a:spcPct val="20000"/>
              </a:spcBef>
            </a:pPr>
            <a:r>
              <a:rPr lang="zh-CN" altLang="en-US" sz="2400" b="1" noProof="1">
                <a:solidFill>
                  <a:srgbClr val="0000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           </a:t>
            </a:r>
            <a:r>
              <a:rPr lang="zh-CN" altLang="en-US" sz="2400" b="1" noProof="1">
                <a:solidFill>
                  <a:srgbClr val="00206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noProof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100&gt;50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649595" y="4064635"/>
            <a:ext cx="2186940" cy="460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R="0" defTabSz="914400" eaLnBrk="0" hangingPunct="0">
              <a:spcBef>
                <a:spcPct val="40000"/>
              </a:spcBef>
              <a:buClr>
                <a:srgbClr val="00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kern="1200" cap="none" spc="0" normalizeH="0" noProof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宋体" panose="02010600030101010101" pitchFamily="2" charset="-122"/>
              </a:rPr>
              <a:t>100+20&gt;50+20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074410" y="4525010"/>
            <a:ext cx="1296670" cy="460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R="0" defTabSz="914400" eaLnBrk="0" hangingPunct="0">
              <a:spcBef>
                <a:spcPct val="40000"/>
              </a:spcBef>
              <a:buClr>
                <a:srgbClr val="00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400" b="1" kern="1200" cap="none" spc="0" normalizeH="0" noProof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宋体" panose="02010600030101010101" pitchFamily="2" charset="-122"/>
              </a:rPr>
              <a:t> </a:t>
            </a:r>
            <a:r>
              <a:rPr kumimoji="0" lang="zh-CN" altLang="zh-CN" sz="2400" kern="1200" cap="none" spc="0" normalizeH="0" noProof="1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宋体" panose="02010600030101010101" pitchFamily="2" charset="-122"/>
              </a:rPr>
              <a:t>120&gt;70</a:t>
            </a:r>
          </a:p>
        </p:txBody>
      </p:sp>
      <p:sp>
        <p:nvSpPr>
          <p:cNvPr id="28" name="右箭头 27"/>
          <p:cNvSpPr/>
          <p:nvPr/>
        </p:nvSpPr>
        <p:spPr>
          <a:xfrm>
            <a:off x="4267200" y="4231005"/>
            <a:ext cx="685800" cy="196850"/>
          </a:xfrm>
          <a:prstGeom prst="rightArrow">
            <a:avLst>
              <a:gd name="adj1" fmla="val 50000"/>
              <a:gd name="adj2" fmla="val 87000"/>
            </a:avLst>
          </a:prstGeom>
          <a:solidFill>
            <a:srgbClr val="FF00FF"/>
          </a:solidFill>
          <a:ln w="381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461770" y="4542790"/>
            <a:ext cx="2094230" cy="460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altLang="zh-CN" sz="2400" noProof="1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120</a:t>
            </a:r>
            <a:r>
              <a:rPr lang="en-US" altLang="zh-CN" sz="2400" dirty="0">
                <a:uFillTx/>
                <a:latin typeface="宋体" panose="02010600030101010101" pitchFamily="2" charset="-122"/>
                <a:ea typeface="宋体" panose="02010600030101010101" pitchFamily="2" charset="-122"/>
                <a:cs typeface="幼圆" panose="02010509060101010101" pitchFamily="49" charset="-122"/>
                <a:sym typeface="+mn-ea"/>
              </a:rPr>
              <a:t>-</a:t>
            </a:r>
            <a:r>
              <a:rPr lang="en-US" altLang="zh-CN" sz="2400" noProof="1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20&gt;70</a:t>
            </a:r>
            <a:r>
              <a:rPr lang="en-US" altLang="zh-CN" sz="2400" dirty="0">
                <a:uFillTx/>
                <a:latin typeface="宋体" panose="02010600030101010101" pitchFamily="2" charset="-122"/>
                <a:ea typeface="宋体" panose="02010600030101010101" pitchFamily="2" charset="-122"/>
                <a:cs typeface="幼圆" panose="02010509060101010101" pitchFamily="49" charset="-122"/>
                <a:sym typeface="+mn-ea"/>
              </a:rPr>
              <a:t>-</a:t>
            </a:r>
            <a:r>
              <a:rPr lang="en-US" altLang="zh-CN" sz="2400" noProof="1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</a:p>
        </p:txBody>
      </p:sp>
      <p:sp>
        <p:nvSpPr>
          <p:cNvPr id="30" name="左箭头 29"/>
          <p:cNvSpPr/>
          <p:nvPr/>
        </p:nvSpPr>
        <p:spPr>
          <a:xfrm>
            <a:off x="4191000" y="4646613"/>
            <a:ext cx="762000" cy="249237"/>
          </a:xfrm>
          <a:prstGeom prst="leftArrow">
            <a:avLst>
              <a:gd name="adj1" fmla="val 50000"/>
              <a:gd name="adj2" fmla="val 76320"/>
            </a:avLst>
          </a:prstGeom>
          <a:solidFill>
            <a:srgbClr val="FF0000"/>
          </a:solidFill>
          <a:ln w="381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818806" y="1066067"/>
            <a:ext cx="1512888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marR="0" defTabSz="914400" eaLnBrk="0" hangingPunct="0">
              <a:spcBef>
                <a:spcPct val="50000"/>
              </a:spcBef>
              <a:buClr>
                <a:srgbClr val="00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kern="1200" cap="none" spc="0" normalizeH="0" baseline="0" noProof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1" charset="-122"/>
                <a:cs typeface="宋体" panose="02010600030101010101" pitchFamily="2" charset="-122"/>
              </a:rPr>
              <a:t>100g+20g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830412" y="956290"/>
            <a:ext cx="1427884" cy="461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R="0" defTabSz="914400" eaLnBrk="0" hangingPunct="0">
              <a:spcBef>
                <a:spcPct val="50000"/>
              </a:spcBef>
              <a:buClr>
                <a:srgbClr val="00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kern="1200" cap="none" spc="0" normalizeH="0" baseline="0" noProof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1" charset="-122"/>
                <a:cs typeface="宋体" panose="02010600030101010101" pitchFamily="2" charset="-122"/>
              </a:rPr>
              <a:t>50g+20g</a:t>
            </a:r>
          </a:p>
        </p:txBody>
      </p:sp>
    </p:spTree>
    <p:extLst>
      <p:ext uri="{BB962C8B-B14F-4D97-AF65-F5344CB8AC3E}">
        <p14:creationId xmlns:p14="http://schemas.microsoft.com/office/powerpoint/2010/main" val="383455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1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圆角 1"/>
          <p:cNvSpPr/>
          <p:nvPr/>
        </p:nvSpPr>
        <p:spPr>
          <a:xfrm>
            <a:off x="2460812" y="100853"/>
            <a:ext cx="5311588" cy="271257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chemeClr val="tx1"/>
                </a:solidFill>
              </a:rPr>
              <a:t>知识点</a:t>
            </a:r>
            <a:r>
              <a:rPr lang="en-US" altLang="zh-CN" sz="2000" dirty="0">
                <a:solidFill>
                  <a:schemeClr val="tx1"/>
                </a:solidFill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</a:rPr>
              <a:t>不等式的基本性质</a:t>
            </a:r>
          </a:p>
        </p:txBody>
      </p:sp>
      <p:sp>
        <p:nvSpPr>
          <p:cNvPr id="33" name="直接连接符 32"/>
          <p:cNvSpPr/>
          <p:nvPr/>
        </p:nvSpPr>
        <p:spPr>
          <a:xfrm flipV="1">
            <a:off x="3700342" y="1369178"/>
            <a:ext cx="1650023" cy="27912"/>
          </a:xfrm>
          <a:prstGeom prst="line">
            <a:avLst/>
          </a:prstGeom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34" name="文本框 33"/>
          <p:cNvSpPr txBox="1"/>
          <p:nvPr/>
        </p:nvSpPr>
        <p:spPr>
          <a:xfrm rot="38254">
            <a:off x="4093468" y="729973"/>
            <a:ext cx="1150906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+ C</a:t>
            </a:r>
          </a:p>
        </p:txBody>
      </p:sp>
      <p:sp>
        <p:nvSpPr>
          <p:cNvPr id="35" name="直接连接符 34"/>
          <p:cNvSpPr/>
          <p:nvPr/>
        </p:nvSpPr>
        <p:spPr>
          <a:xfrm flipH="1" flipV="1">
            <a:off x="3539635" y="2326958"/>
            <a:ext cx="1908665" cy="34189"/>
          </a:xfrm>
          <a:prstGeom prst="line">
            <a:avLst/>
          </a:prstGeom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36" name="文本框 35"/>
          <p:cNvSpPr txBox="1"/>
          <p:nvPr/>
        </p:nvSpPr>
        <p:spPr>
          <a:xfrm rot="67999">
            <a:off x="4061756" y="1744777"/>
            <a:ext cx="1128064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066800" y="4489649"/>
            <a:ext cx="5865812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如果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&gt;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那么</a:t>
            </a:r>
            <a:r>
              <a:rPr lang="en-US" altLang="zh-CN" sz="2400" i="1" dirty="0" err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a+c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&gt;</a:t>
            </a:r>
            <a:r>
              <a:rPr lang="en-US" altLang="zh-CN" sz="2400" i="1" dirty="0" err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b+c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40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&gt;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c.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650796" y="2856460"/>
            <a:ext cx="949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&gt;</a:t>
            </a:r>
            <a:r>
              <a:rPr lang="en-US" altLang="zh-CN" sz="2800" i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360795" y="2856383"/>
            <a:ext cx="1941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 err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a+c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&gt;</a:t>
            </a:r>
            <a:r>
              <a:rPr lang="en-US" altLang="zh-CN" sz="2800" i="1" dirty="0" err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b+c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40" name="直接箭头连接符 39"/>
          <p:cNvCxnSpPr/>
          <p:nvPr/>
        </p:nvCxnSpPr>
        <p:spPr>
          <a:xfrm>
            <a:off x="3243751" y="2947055"/>
            <a:ext cx="2218521" cy="13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/>
          <p:cNvCxnSpPr/>
          <p:nvPr/>
        </p:nvCxnSpPr>
        <p:spPr>
          <a:xfrm flipH="1" flipV="1">
            <a:off x="3232150" y="3079256"/>
            <a:ext cx="2355996" cy="16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4083796" y="2537092"/>
            <a:ext cx="734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+ C</a:t>
            </a:r>
          </a:p>
        </p:txBody>
      </p:sp>
      <p:sp>
        <p:nvSpPr>
          <p:cNvPr id="43" name="文本框 42"/>
          <p:cNvSpPr txBox="1"/>
          <p:nvPr/>
        </p:nvSpPr>
        <p:spPr>
          <a:xfrm rot="67999">
            <a:off x="4041334" y="2992434"/>
            <a:ext cx="829391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49869" y="3296451"/>
            <a:ext cx="8351838" cy="1222579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黑体" panose="02010609060101010101" pitchFamily="49" charset="-122"/>
              </a:rPr>
              <a:t>不等式的基本性质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不等式的两边都加上（或都减去）同一个数，不等号的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方向不变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</a:p>
        </p:txBody>
      </p:sp>
      <p:sp>
        <p:nvSpPr>
          <p:cNvPr id="3" name="同侧圆角矩形 2"/>
          <p:cNvSpPr/>
          <p:nvPr/>
        </p:nvSpPr>
        <p:spPr>
          <a:xfrm>
            <a:off x="1084014" y="2700527"/>
            <a:ext cx="1905000" cy="107127"/>
          </a:xfrm>
          <a:prstGeom prst="round2Same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剪去同侧角的矩形 3"/>
          <p:cNvSpPr/>
          <p:nvPr/>
        </p:nvSpPr>
        <p:spPr>
          <a:xfrm>
            <a:off x="1922214" y="1667652"/>
            <a:ext cx="197298" cy="1020297"/>
          </a:xfrm>
          <a:prstGeom prst="snip2Same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8044780">
            <a:off x="1867301" y="2523694"/>
            <a:ext cx="330404" cy="347724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35849" y="1738361"/>
            <a:ext cx="762000" cy="169028"/>
          </a:xfrm>
          <a:prstGeom prst="ellipse">
            <a:avLst/>
          </a:prstGeom>
          <a:solidFill>
            <a:schemeClr val="bg2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77427" y="1907389"/>
            <a:ext cx="78845" cy="135554"/>
          </a:xfrm>
          <a:prstGeom prst="rect">
            <a:avLst/>
          </a:prstGeom>
          <a:solidFill>
            <a:schemeClr val="bg2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617577" y="1007039"/>
            <a:ext cx="762000" cy="169028"/>
          </a:xfrm>
          <a:prstGeom prst="ellipse">
            <a:avLst/>
          </a:prstGeom>
          <a:solidFill>
            <a:schemeClr val="bg2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959155" y="1176067"/>
            <a:ext cx="78845" cy="135554"/>
          </a:xfrm>
          <a:prstGeom prst="rect">
            <a:avLst/>
          </a:prstGeom>
          <a:solidFill>
            <a:schemeClr val="bg2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 rot="20383562">
            <a:off x="836001" y="1633877"/>
            <a:ext cx="2422382" cy="138049"/>
          </a:xfrm>
          <a:prstGeom prst="roundRect">
            <a:avLst/>
          </a:prstGeom>
          <a:solidFill>
            <a:schemeClr val="bg2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34463" y="1326411"/>
            <a:ext cx="401952" cy="52322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i="1" dirty="0">
                <a:ln>
                  <a:solidFill>
                    <a:srgbClr val="FFC000"/>
                  </a:solidFill>
                </a:ln>
                <a:solidFill>
                  <a:srgbClr val="F895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ln>
                <a:solidFill>
                  <a:srgbClr val="FFC000"/>
                </a:solidFill>
              </a:ln>
              <a:solidFill>
                <a:srgbClr val="F895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805312" y="719418"/>
            <a:ext cx="401952" cy="40011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i="1" dirty="0">
                <a:ln>
                  <a:solidFill>
                    <a:srgbClr val="FFC000"/>
                  </a:solidFill>
                </a:ln>
                <a:solidFill>
                  <a:srgbClr val="F895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400" i="1" dirty="0">
              <a:ln>
                <a:solidFill>
                  <a:srgbClr val="FFC000"/>
                </a:solidFill>
              </a:ln>
              <a:solidFill>
                <a:srgbClr val="F895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同侧圆角矩形 31"/>
          <p:cNvSpPr/>
          <p:nvPr/>
        </p:nvSpPr>
        <p:spPr>
          <a:xfrm>
            <a:off x="6138272" y="2721634"/>
            <a:ext cx="1905000" cy="107127"/>
          </a:xfrm>
          <a:prstGeom prst="round2Same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剪去同侧角的矩形 44"/>
          <p:cNvSpPr/>
          <p:nvPr/>
        </p:nvSpPr>
        <p:spPr>
          <a:xfrm>
            <a:off x="6976472" y="1688759"/>
            <a:ext cx="197298" cy="1020297"/>
          </a:xfrm>
          <a:prstGeom prst="snip2Same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5690107" y="1759468"/>
            <a:ext cx="762000" cy="169028"/>
          </a:xfrm>
          <a:prstGeom prst="ellipse">
            <a:avLst/>
          </a:prstGeom>
          <a:solidFill>
            <a:schemeClr val="bg2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6031685" y="1928496"/>
            <a:ext cx="78845" cy="135554"/>
          </a:xfrm>
          <a:prstGeom prst="rect">
            <a:avLst/>
          </a:prstGeom>
          <a:solidFill>
            <a:schemeClr val="bg2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7671835" y="1028146"/>
            <a:ext cx="762000" cy="169028"/>
          </a:xfrm>
          <a:prstGeom prst="ellipse">
            <a:avLst/>
          </a:prstGeom>
          <a:solidFill>
            <a:schemeClr val="bg2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8013413" y="1197174"/>
            <a:ext cx="78845" cy="135554"/>
          </a:xfrm>
          <a:prstGeom prst="rect">
            <a:avLst/>
          </a:prstGeom>
          <a:solidFill>
            <a:schemeClr val="bg2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圆角矩形 49"/>
          <p:cNvSpPr/>
          <p:nvPr/>
        </p:nvSpPr>
        <p:spPr>
          <a:xfrm rot="20383562">
            <a:off x="5890259" y="1654984"/>
            <a:ext cx="2422382" cy="138049"/>
          </a:xfrm>
          <a:prstGeom prst="roundRect">
            <a:avLst/>
          </a:prstGeom>
          <a:solidFill>
            <a:schemeClr val="bg2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5629733" y="1359163"/>
            <a:ext cx="401952" cy="52322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i="1" dirty="0">
                <a:ln>
                  <a:solidFill>
                    <a:srgbClr val="FFC000"/>
                  </a:solidFill>
                </a:ln>
                <a:solidFill>
                  <a:srgbClr val="F895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ln>
                <a:solidFill>
                  <a:srgbClr val="FFC000"/>
                </a:solidFill>
              </a:ln>
              <a:solidFill>
                <a:srgbClr val="F895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629931" y="746374"/>
            <a:ext cx="401952" cy="40011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i="1" dirty="0">
                <a:ln>
                  <a:solidFill>
                    <a:srgbClr val="FFC000"/>
                  </a:solidFill>
                </a:ln>
                <a:solidFill>
                  <a:srgbClr val="F895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400" i="1" dirty="0">
              <a:ln>
                <a:solidFill>
                  <a:srgbClr val="FFC000"/>
                </a:solidFill>
              </a:ln>
              <a:solidFill>
                <a:srgbClr val="F895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094602" y="1523796"/>
            <a:ext cx="401952" cy="369332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i="1" dirty="0">
                <a:ln>
                  <a:solidFill>
                    <a:srgbClr val="FFC000"/>
                  </a:solidFill>
                </a:ln>
                <a:solidFill>
                  <a:srgbClr val="F895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1200" i="1" dirty="0">
              <a:ln>
                <a:solidFill>
                  <a:srgbClr val="FFC000"/>
                </a:solidFill>
              </a:ln>
              <a:solidFill>
                <a:srgbClr val="F895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109457" y="777152"/>
            <a:ext cx="401952" cy="369332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i="1" dirty="0">
                <a:ln>
                  <a:solidFill>
                    <a:srgbClr val="FFC000"/>
                  </a:solidFill>
                </a:ln>
                <a:solidFill>
                  <a:srgbClr val="F895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1200" i="1" dirty="0">
              <a:ln>
                <a:solidFill>
                  <a:srgbClr val="FFC000"/>
                </a:solidFill>
              </a:ln>
              <a:solidFill>
                <a:srgbClr val="F895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直角三角形 65"/>
          <p:cNvSpPr/>
          <p:nvPr/>
        </p:nvSpPr>
        <p:spPr>
          <a:xfrm rot="8044780">
            <a:off x="6925570" y="2547772"/>
            <a:ext cx="330404" cy="347724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77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7" grpId="0"/>
      <p:bldP spid="38" grpId="0"/>
      <p:bldP spid="39" grpId="0"/>
      <p:bldP spid="42" grpId="0"/>
      <p:bldP spid="43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圆角 1"/>
          <p:cNvSpPr/>
          <p:nvPr/>
        </p:nvSpPr>
        <p:spPr>
          <a:xfrm>
            <a:off x="2460812" y="100853"/>
            <a:ext cx="5311588" cy="271257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chemeClr val="tx1"/>
                </a:solidFill>
              </a:rPr>
              <a:t>知识点</a:t>
            </a:r>
            <a:r>
              <a:rPr lang="en-US" altLang="zh-CN" sz="2000" dirty="0">
                <a:solidFill>
                  <a:schemeClr val="tx1"/>
                </a:solidFill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</a:rPr>
              <a:t>不等式的基本性质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30739"/>
              <p:cNvSpPr txBox="1"/>
              <p:nvPr/>
            </p:nvSpPr>
            <p:spPr>
              <a:xfrm>
                <a:off x="928149" y="1917579"/>
                <a:ext cx="7259248" cy="29546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（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1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）已知 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a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&gt; 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b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，则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 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a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+ 3</a:t>
                </a:r>
                <a:r>
                  <a:rPr lang="en-US" altLang="zh-CN" sz="2400" u="sng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          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b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+ 3;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（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2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）已知 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a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&lt; 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b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，则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 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a 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5</a:t>
                </a:r>
                <a:r>
                  <a:rPr lang="en-US" altLang="zh-CN" sz="2400" u="sng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          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b 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-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 5;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（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3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）已知 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a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&gt; 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b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，则 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a 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dirty="0" smtClean="0">
                            <a:latin typeface="Cambria Math" panose="02040503050406030204" pitchFamily="18" charset="0"/>
                            <a:ea typeface="黑体" panose="02010609060101010101" pitchFamily="2" charset="-122"/>
                          </a:rPr>
                        </m:ctrlPr>
                      </m:sSup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ea typeface="黑体" panose="02010609060101010101" pitchFamily="2" charset="-122"/>
                          </a:rPr>
                          <m:t>𝑐</m:t>
                        </m:r>
                      </m:e>
                      <m:sup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ea typeface="黑体" panose="02010609060101010101" pitchFamily="2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u="sng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          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b 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</a:rPr>
                        </m:ctrlPr>
                      </m:sSup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</a:rPr>
                          <m:t>𝑐</m:t>
                        </m:r>
                      </m:e>
                      <m:sup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;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（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4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）已知 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a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&lt; 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b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，则 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a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+ (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c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</a:rPr>
                        </m:ctrlPr>
                      </m:sSup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ea typeface="黑体" panose="02010609060101010101" pitchFamily="2" charset="-122"/>
                          </a:rPr>
                          <m:t>𝑑</m:t>
                        </m:r>
                      </m:e>
                      <m:sup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)</a:t>
                </a:r>
                <a:r>
                  <a:rPr lang="en-US" altLang="zh-CN" sz="2400" u="sng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          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 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b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+ (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c+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</a:rPr>
                        </m:ctrlPr>
                      </m:sSup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</a:rPr>
                          <m:t>𝑑</m:t>
                        </m:r>
                      </m:e>
                      <m:sup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);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）已知 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a 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&gt; 0, 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那么 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a 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 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____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 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m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，</a:t>
                </a:r>
                <a:endParaRPr lang="en-US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9" name="文本框 307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149" y="1917579"/>
                <a:ext cx="7259248" cy="2954655"/>
              </a:xfrm>
              <a:prstGeom prst="rect">
                <a:avLst/>
              </a:prstGeom>
              <a:blipFill>
                <a:blip r:embed="rId3"/>
                <a:stretch>
                  <a:fillRect l="-1259" b="-1860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30741"/>
          <p:cNvSpPr txBox="1"/>
          <p:nvPr/>
        </p:nvSpPr>
        <p:spPr>
          <a:xfrm>
            <a:off x="4581998" y="2045661"/>
            <a:ext cx="516890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&gt;</a:t>
            </a:r>
          </a:p>
        </p:txBody>
      </p:sp>
      <p:sp>
        <p:nvSpPr>
          <p:cNvPr id="21" name="文本框 30742"/>
          <p:cNvSpPr txBox="1"/>
          <p:nvPr/>
        </p:nvSpPr>
        <p:spPr>
          <a:xfrm>
            <a:off x="4603392" y="2578149"/>
            <a:ext cx="467360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&lt;</a:t>
            </a:r>
          </a:p>
        </p:txBody>
      </p:sp>
      <p:sp>
        <p:nvSpPr>
          <p:cNvPr id="22" name="文本框 29697"/>
          <p:cNvSpPr txBox="1"/>
          <p:nvPr/>
        </p:nvSpPr>
        <p:spPr>
          <a:xfrm>
            <a:off x="611626" y="1228384"/>
            <a:ext cx="47453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dirty="0">
                <a:solidFill>
                  <a:srgbClr val="3C8C93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例</a:t>
            </a:r>
            <a:r>
              <a:rPr lang="en-US" altLang="zh-CN" sz="2800" dirty="0">
                <a:solidFill>
                  <a:srgbClr val="3C8C93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</a:t>
            </a:r>
            <a:r>
              <a:rPr lang="zh-CN" altLang="en-US" sz="2800" dirty="0">
                <a:latin typeface="Times New Roman" panose="02020603050405020304" pitchFamily="2" charset="0"/>
                <a:ea typeface="黑体" panose="02010609060101010101" pitchFamily="2" charset="-122"/>
              </a:rPr>
              <a:t>用“</a:t>
            </a:r>
            <a:r>
              <a:rPr lang="en-US" altLang="zh-CN" sz="2800" dirty="0">
                <a:latin typeface="Times New Roman" panose="02020603050405020304" pitchFamily="2" charset="0"/>
                <a:ea typeface="黑体" panose="02010609060101010101" pitchFamily="2" charset="-122"/>
              </a:rPr>
              <a:t>&gt;</a:t>
            </a:r>
            <a:r>
              <a:rPr lang="en-US" altLang="zh-CN" sz="2800" dirty="0">
                <a:latin typeface="黑体" panose="02010609060101010101" pitchFamily="2" charset="-122"/>
                <a:ea typeface="黑体" panose="02010609060101010101" pitchFamily="2" charset="-122"/>
              </a:rPr>
              <a:t>”</a:t>
            </a:r>
            <a:r>
              <a:rPr lang="zh-CN" altLang="en-US" sz="2800" dirty="0">
                <a:latin typeface="Times New Roman" panose="02020603050405020304" pitchFamily="2" charset="0"/>
                <a:ea typeface="黑体" panose="02010609060101010101" pitchFamily="2" charset="-122"/>
              </a:rPr>
              <a:t>或“</a:t>
            </a:r>
            <a:r>
              <a:rPr lang="en-US" altLang="zh-CN" sz="2800" dirty="0">
                <a:latin typeface="Times New Roman" panose="02020603050405020304" pitchFamily="2" charset="0"/>
                <a:ea typeface="黑体" panose="02010609060101010101" pitchFamily="2" charset="-122"/>
              </a:rPr>
              <a:t>&lt;</a:t>
            </a:r>
            <a:r>
              <a:rPr lang="en-US" altLang="zh-CN" sz="2800" dirty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”</a:t>
            </a:r>
            <a:r>
              <a:rPr lang="zh-CN" altLang="en-US" sz="2800" dirty="0">
                <a:latin typeface="Times New Roman" panose="02020603050405020304" pitchFamily="2" charset="0"/>
                <a:ea typeface="黑体" panose="02010609060101010101" pitchFamily="2" charset="-122"/>
              </a:rPr>
              <a:t>填空：</a:t>
            </a:r>
          </a:p>
        </p:txBody>
      </p:sp>
      <p:sp>
        <p:nvSpPr>
          <p:cNvPr id="23" name="文本框 30741"/>
          <p:cNvSpPr txBox="1"/>
          <p:nvPr/>
        </p:nvSpPr>
        <p:spPr>
          <a:xfrm>
            <a:off x="4704967" y="3148083"/>
            <a:ext cx="516890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&gt;</a:t>
            </a:r>
          </a:p>
        </p:txBody>
      </p:sp>
      <p:sp>
        <p:nvSpPr>
          <p:cNvPr id="24" name="文本框 30742"/>
          <p:cNvSpPr txBox="1"/>
          <p:nvPr/>
        </p:nvSpPr>
        <p:spPr>
          <a:xfrm>
            <a:off x="5592819" y="3743422"/>
            <a:ext cx="467360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&lt;</a:t>
            </a:r>
          </a:p>
        </p:txBody>
      </p:sp>
      <p:sp>
        <p:nvSpPr>
          <p:cNvPr id="25" name="任意多边形 24"/>
          <p:cNvSpPr/>
          <p:nvPr/>
        </p:nvSpPr>
        <p:spPr>
          <a:xfrm>
            <a:off x="111369" y="535465"/>
            <a:ext cx="2068195" cy="499745"/>
          </a:xfrm>
          <a:custGeom>
            <a:avLst/>
            <a:gdLst>
              <a:gd name="connsiteX0" fmla="*/ 0 w 14701"/>
              <a:gd name="connsiteY0" fmla="*/ 0 h 1091"/>
              <a:gd name="connsiteX1" fmla="*/ 14701 w 14701"/>
              <a:gd name="connsiteY1" fmla="*/ 0 h 1091"/>
              <a:gd name="connsiteX2" fmla="*/ 14291 w 14701"/>
              <a:gd name="connsiteY2" fmla="*/ 1081 h 1091"/>
              <a:gd name="connsiteX3" fmla="*/ 0 w 14701"/>
              <a:gd name="connsiteY3" fmla="*/ 1091 h 1091"/>
              <a:gd name="connsiteX4" fmla="*/ 0 w 14701"/>
              <a:gd name="connsiteY4" fmla="*/ 0 h 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01" h="1091">
                <a:moveTo>
                  <a:pt x="0" y="0"/>
                </a:moveTo>
                <a:lnTo>
                  <a:pt x="14701" y="0"/>
                </a:lnTo>
                <a:lnTo>
                  <a:pt x="14291" y="1081"/>
                </a:lnTo>
                <a:lnTo>
                  <a:pt x="0" y="109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none" lIns="91440" tIns="45720" rIns="91440" bIns="45720" numCol="1" anchor="ctr" anchorCtr="0" compatLnSpc="1">
            <a:no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有爱魔兽圆体 CN Medium" panose="020B0602040504020204" pitchFamily="34" charset="-122"/>
                <a:sym typeface="思源黑体" panose="020B0500000000000000" pitchFamily="34" charset="-122"/>
              </a:rPr>
              <a:t>典例精析</a:t>
            </a:r>
            <a:endParaRPr lang="zh-CN" altLang="en-US" sz="3200" b="1" kern="1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有爱魔兽圆体 CN Medium" panose="020B0602040504020204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6" name="文本框 30741"/>
          <p:cNvSpPr txBox="1"/>
          <p:nvPr/>
        </p:nvSpPr>
        <p:spPr>
          <a:xfrm>
            <a:off x="4746519" y="4347692"/>
            <a:ext cx="516890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90985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3" grpId="0"/>
      <p:bldP spid="24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圆角 1"/>
          <p:cNvSpPr/>
          <p:nvPr/>
        </p:nvSpPr>
        <p:spPr>
          <a:xfrm>
            <a:off x="2460812" y="100853"/>
            <a:ext cx="5311588" cy="271257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chemeClr val="tx1"/>
                </a:solidFill>
              </a:rPr>
              <a:t>知识点</a:t>
            </a:r>
            <a:r>
              <a:rPr lang="en-US" altLang="zh-CN" sz="2000" dirty="0">
                <a:solidFill>
                  <a:schemeClr val="tx1"/>
                </a:solidFill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</a:rPr>
              <a:t>不等式的基本性质</a:t>
            </a:r>
          </a:p>
        </p:txBody>
      </p:sp>
      <p:sp>
        <p:nvSpPr>
          <p:cNvPr id="3" name="任意多边形 2"/>
          <p:cNvSpPr/>
          <p:nvPr/>
        </p:nvSpPr>
        <p:spPr>
          <a:xfrm>
            <a:off x="134791" y="429895"/>
            <a:ext cx="1514768" cy="499745"/>
          </a:xfrm>
          <a:custGeom>
            <a:avLst/>
            <a:gdLst>
              <a:gd name="connsiteX0" fmla="*/ 0 w 14701"/>
              <a:gd name="connsiteY0" fmla="*/ 0 h 1091"/>
              <a:gd name="connsiteX1" fmla="*/ 14701 w 14701"/>
              <a:gd name="connsiteY1" fmla="*/ 0 h 1091"/>
              <a:gd name="connsiteX2" fmla="*/ 14291 w 14701"/>
              <a:gd name="connsiteY2" fmla="*/ 1081 h 1091"/>
              <a:gd name="connsiteX3" fmla="*/ 0 w 14701"/>
              <a:gd name="connsiteY3" fmla="*/ 1091 h 1091"/>
              <a:gd name="connsiteX4" fmla="*/ 0 w 14701"/>
              <a:gd name="connsiteY4" fmla="*/ 0 h 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01" h="1091">
                <a:moveTo>
                  <a:pt x="0" y="0"/>
                </a:moveTo>
                <a:lnTo>
                  <a:pt x="14701" y="0"/>
                </a:lnTo>
                <a:lnTo>
                  <a:pt x="14291" y="1081"/>
                </a:lnTo>
                <a:lnTo>
                  <a:pt x="0" y="109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none" lIns="91440" tIns="45720" rIns="91440" bIns="45720" numCol="1" anchor="ctr" anchorCtr="0" compatLnSpc="1">
            <a:no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3200" b="1" kern="1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黑体" panose="02010609060101010101" pitchFamily="49" charset="-122"/>
                <a:ea typeface="黑体" panose="02010609060101010101" pitchFamily="49" charset="-122"/>
                <a:cs typeface="有爱魔兽圆体 CN Medium" panose="020B0602040504020204" pitchFamily="34" charset="-122"/>
                <a:sym typeface="思源黑体" panose="020B0500000000000000" pitchFamily="34" charset="-122"/>
              </a:rPr>
              <a:t>试一试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03788" y="1026845"/>
            <a:ext cx="6767683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已知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12 &gt; 6 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，用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</a:rPr>
              <a:t>“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＜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</a:rPr>
              <a:t>”“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＞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</a:rPr>
              <a:t>”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或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</a:rPr>
              <a:t>“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＝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</a:rPr>
              <a:t>”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填空：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092356" y="1700792"/>
                <a:ext cx="3269029" cy="178574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12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×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1</a:t>
                </a:r>
                <a:r>
                  <a:rPr lang="en-US" altLang="zh-CN" sz="2400" u="sng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           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6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×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1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，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12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 dirty="0" smtClean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</m:ctrlPr>
                      </m:fPr>
                      <m:num>
                        <m:r>
                          <a:rPr lang="en-US" altLang="zh-CN" sz="2800" b="0" i="1" dirty="0" smtClean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b="0" i="1" dirty="0" smtClean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400" u="sng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           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6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</m:ctrlPr>
                      </m:fPr>
                      <m:num>
                        <m: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，</a:t>
                </a:r>
                <a:endParaRPr lang="en-US" altLang="zh-CN" sz="2400" dirty="0">
                  <a:latin typeface="Times New Roman" panose="02020603050405020304" pitchFamily="2" charset="0"/>
                  <a:ea typeface="黑体" panose="02010609060101010101" pitchFamily="2" charset="-122"/>
                  <a:cs typeface="Times New Roman" panose="02020603050405020304" pitchFamily="2" charset="0"/>
                </a:endParaRPr>
              </a:p>
              <a:p>
                <a:pPr>
                  <a:lnSpc>
                    <a:spcPct val="120000"/>
                  </a:lnSpc>
                  <a:spcBef>
                    <a:spcPts val="600"/>
                  </a:spcBef>
                </a:pP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12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×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0</a:t>
                </a:r>
                <a:r>
                  <a:rPr lang="en-US" altLang="zh-CN" sz="2400" u="sng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           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6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×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0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，</a:t>
                </a:r>
                <a:endParaRPr lang="en-US" altLang="zh-CN" sz="2400" dirty="0">
                  <a:latin typeface="Times New Roman" panose="02020603050405020304" pitchFamily="2" charset="0"/>
                  <a:ea typeface="黑体" panose="02010609060101010101" pitchFamily="2" charset="-122"/>
                  <a:cs typeface="Times New Roman" panose="02020603050405020304" pitchFamily="2" charset="0"/>
                </a:endParaRP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356" y="1700792"/>
                <a:ext cx="3269029" cy="1785745"/>
              </a:xfrm>
              <a:prstGeom prst="rect">
                <a:avLst/>
              </a:prstGeom>
              <a:blipFill>
                <a:blip r:embed="rId3"/>
                <a:stretch>
                  <a:fillRect l="-2799" t="-2048" b="-4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2146578" y="1693685"/>
            <a:ext cx="59436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＞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159462" y="2282239"/>
            <a:ext cx="59436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＞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132510" y="2975641"/>
            <a:ext cx="59436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＝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674170" y="1693685"/>
            <a:ext cx="3658235" cy="313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发现：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黑体" panose="02010609060101010101" pitchFamily="2" charset="-122"/>
              <a:cs typeface="黑体" panose="02010609060101010101" pitchFamily="2" charset="-122"/>
            </a:endParaRPr>
          </a:p>
          <a:p>
            <a:pPr marL="0" marR="0" lvl="0" indent="612000" algn="just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不等式的两边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都乘以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同一个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正数，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不等号的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方向不变；</a:t>
            </a: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2" charset="-122"/>
              <a:cs typeface="黑体" panose="02010609060101010101" pitchFamily="2" charset="-122"/>
            </a:endParaRPr>
          </a:p>
          <a:p>
            <a:pPr marL="0" marR="0" lvl="0" indent="612000" algn="just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都乘以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同一个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负数，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不等号的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方向改变</a:t>
            </a:r>
            <a:r>
              <a:rPr kumimoji="0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738424" y="3399979"/>
                <a:ext cx="3935745" cy="1265603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12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×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(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2" charset="0"/>
                    <a:sym typeface="+mn-ea"/>
                  </a:rPr>
                  <a:t>-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</m:ctrlPr>
                      </m:fPr>
                      <m:num>
                        <m: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)</a:t>
                </a:r>
                <a:r>
                  <a:rPr lang="en-US" altLang="zh-CN" sz="2400" u="sng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           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6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×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(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2" charset="0"/>
                    <a:sym typeface="+mn-ea"/>
                  </a:rPr>
                  <a:t>-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</m:ctrlPr>
                      </m:fPr>
                      <m:num>
                        <m: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)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，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12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×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(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2" charset="0"/>
                    <a:sym typeface="+mn-ea"/>
                  </a:rPr>
                  <a:t>-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1)</a:t>
                </a:r>
                <a:r>
                  <a:rPr lang="en-US" altLang="zh-CN" sz="2400" u="sng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           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6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×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(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2" charset="0"/>
                    <a:sym typeface="+mn-ea"/>
                  </a:rPr>
                  <a:t>-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1)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，</a:t>
                </a:r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424" y="3399979"/>
                <a:ext cx="3935745" cy="1265603"/>
              </a:xfrm>
              <a:prstGeom prst="rect">
                <a:avLst/>
              </a:prstGeom>
              <a:blipFill>
                <a:blip r:embed="rId4"/>
                <a:stretch>
                  <a:fillRect l="-2322" b="-77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/>
          <p:cNvSpPr txBox="1"/>
          <p:nvPr/>
        </p:nvSpPr>
        <p:spPr>
          <a:xfrm>
            <a:off x="2146578" y="3566057"/>
            <a:ext cx="59436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＜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167312" y="4126621"/>
            <a:ext cx="59436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＜</a:t>
            </a:r>
          </a:p>
        </p:txBody>
      </p:sp>
    </p:spTree>
    <p:extLst>
      <p:ext uri="{BB962C8B-B14F-4D97-AF65-F5344CB8AC3E}">
        <p14:creationId xmlns:p14="http://schemas.microsoft.com/office/powerpoint/2010/main" val="280916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bldLvl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圆角 1"/>
          <p:cNvSpPr/>
          <p:nvPr/>
        </p:nvSpPr>
        <p:spPr>
          <a:xfrm>
            <a:off x="2460812" y="100853"/>
            <a:ext cx="5311588" cy="271257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chemeClr val="tx1"/>
                </a:solidFill>
              </a:rPr>
              <a:t>知识点</a:t>
            </a:r>
            <a:r>
              <a:rPr lang="en-US" altLang="zh-CN" sz="2000" dirty="0">
                <a:solidFill>
                  <a:schemeClr val="tx1"/>
                </a:solidFill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</a:rPr>
              <a:t>不等式的基本性质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132935" y="430432"/>
            <a:ext cx="1514768" cy="499745"/>
          </a:xfrm>
          <a:custGeom>
            <a:avLst/>
            <a:gdLst>
              <a:gd name="connsiteX0" fmla="*/ 0 w 14701"/>
              <a:gd name="connsiteY0" fmla="*/ 0 h 1091"/>
              <a:gd name="connsiteX1" fmla="*/ 14701 w 14701"/>
              <a:gd name="connsiteY1" fmla="*/ 0 h 1091"/>
              <a:gd name="connsiteX2" fmla="*/ 14291 w 14701"/>
              <a:gd name="connsiteY2" fmla="*/ 1081 h 1091"/>
              <a:gd name="connsiteX3" fmla="*/ 0 w 14701"/>
              <a:gd name="connsiteY3" fmla="*/ 1091 h 1091"/>
              <a:gd name="connsiteX4" fmla="*/ 0 w 14701"/>
              <a:gd name="connsiteY4" fmla="*/ 0 h 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01" h="1091">
                <a:moveTo>
                  <a:pt x="0" y="0"/>
                </a:moveTo>
                <a:lnTo>
                  <a:pt x="14701" y="0"/>
                </a:lnTo>
                <a:lnTo>
                  <a:pt x="14291" y="1081"/>
                </a:lnTo>
                <a:lnTo>
                  <a:pt x="0" y="109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none" lIns="91440" tIns="45720" rIns="91440" bIns="45720" numCol="1" anchor="ctr" anchorCtr="0" compatLnSpc="1">
            <a:no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3200" b="1" kern="1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黑体" panose="02010609060101010101" pitchFamily="49" charset="-122"/>
                <a:ea typeface="黑体" panose="02010609060101010101" pitchFamily="49" charset="-122"/>
                <a:cs typeface="有爱魔兽圆体 CN Medium" panose="020B0602040504020204" pitchFamily="34" charset="-122"/>
                <a:sym typeface="思源黑体" panose="020B0500000000000000" pitchFamily="34" charset="-122"/>
              </a:rPr>
              <a:t>试一试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1080232" y="1915795"/>
                <a:ext cx="3182279" cy="1265603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12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÷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3</a:t>
                </a:r>
                <a:r>
                  <a:rPr lang="en-US" altLang="zh-CN" sz="2400" u="sng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             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6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÷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3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，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12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÷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</m:ctrlPr>
                      </m:fPr>
                      <m:num>
                        <m: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400" u="sng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             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6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÷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</m:ctrlPr>
                      </m:fPr>
                      <m:num>
                        <m: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，</a:t>
                </a:r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232" y="1915795"/>
                <a:ext cx="3182279" cy="1265603"/>
              </a:xfrm>
              <a:prstGeom prst="rect">
                <a:avLst/>
              </a:prstGeom>
              <a:blipFill>
                <a:blip r:embed="rId3"/>
                <a:stretch>
                  <a:fillRect l="-2874" t="-28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/>
          <p:cNvSpPr txBox="1"/>
          <p:nvPr/>
        </p:nvSpPr>
        <p:spPr>
          <a:xfrm>
            <a:off x="2212535" y="1945948"/>
            <a:ext cx="59436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＞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22316" y="2495580"/>
            <a:ext cx="59436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＞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  <a:sym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767836" y="3143151"/>
                <a:ext cx="4071450" cy="1265603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12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÷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(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2" charset="0"/>
                    <a:sym typeface="+mn-ea"/>
                  </a:rPr>
                  <a:t>-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</m:ctrlPr>
                      </m:fPr>
                      <m:num>
                        <m: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)</a:t>
                </a:r>
                <a:r>
                  <a:rPr lang="en-US" altLang="zh-CN" sz="2400" u="sng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             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6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÷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(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2" charset="0"/>
                    <a:sym typeface="+mn-ea"/>
                  </a:rPr>
                  <a:t>-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</m:ctrlPr>
                      </m:fPr>
                      <m:num>
                        <m: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 dirty="0">
                            <a:latin typeface="Cambria Math" panose="02040503050406030204" pitchFamily="18" charset="0"/>
                            <a:ea typeface="黑体" panose="02010609060101010101" pitchFamily="2" charset="-122"/>
                            <a:cs typeface="Times New Roman" panose="02020603050405020304" pitchFamily="2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)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，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12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÷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(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2" charset="0"/>
                    <a:sym typeface="+mn-ea"/>
                  </a:rPr>
                  <a:t>-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2)</a:t>
                </a:r>
                <a:r>
                  <a:rPr lang="en-US" altLang="zh-CN" sz="2400" u="sng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             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6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  <a:sym typeface="+mn-ea"/>
                  </a:rPr>
                  <a:t>÷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(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2" charset="0"/>
                    <a:sym typeface="+mn-ea"/>
                  </a:rPr>
                  <a:t>-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2)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，</a:t>
                </a: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836" y="3143151"/>
                <a:ext cx="4071450" cy="1265603"/>
              </a:xfrm>
              <a:prstGeom prst="rect">
                <a:avLst/>
              </a:prstGeom>
              <a:blipFill>
                <a:blip r:embed="rId4"/>
                <a:stretch>
                  <a:fillRect l="-2395" b="-77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/>
          <p:cNvSpPr txBox="1"/>
          <p:nvPr/>
        </p:nvSpPr>
        <p:spPr>
          <a:xfrm>
            <a:off x="2212535" y="3292854"/>
            <a:ext cx="59436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＜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22316" y="3800510"/>
            <a:ext cx="59436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＜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  <a:sym typeface="+mn-ea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4708391" y="1670636"/>
            <a:ext cx="3689985" cy="313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</a:defRPr>
            </a:lvl9pPr>
          </a:lstStyle>
          <a:p>
            <a:pPr marL="0" marR="0" lvl="0" indent="0" algn="just" defTabSz="91313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发现：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黑体" panose="02010609060101010101" pitchFamily="2" charset="-122"/>
              <a:cs typeface="黑体" panose="02010609060101010101" pitchFamily="2" charset="-122"/>
            </a:endParaRPr>
          </a:p>
          <a:p>
            <a:pPr marL="0" marR="0" lvl="0" indent="612000" algn="just" defTabSz="91313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不等式的两边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都除以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同一个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正数，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不等号的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方向不变；</a:t>
            </a: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2" charset="-122"/>
              <a:cs typeface="黑体" panose="02010609060101010101" pitchFamily="2" charset="-122"/>
            </a:endParaRPr>
          </a:p>
          <a:p>
            <a:pPr marL="0" marR="0" lvl="0" indent="612000" algn="just" defTabSz="91313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  <a:sym typeface="+mn-ea"/>
              </a:rPr>
              <a:t>都除以</a:t>
            </a:r>
            <a:r>
              <a:rPr lang="zh-CN" altLang="en-US" sz="240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  <a:sym typeface="+mn-ea"/>
              </a:rPr>
              <a:t>同一个</a:t>
            </a:r>
            <a:r>
              <a:rPr lang="zh-CN" altLang="en-US" sz="24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  <a:sym typeface="+mn-ea"/>
              </a:rPr>
              <a:t>负数，</a:t>
            </a:r>
            <a:r>
              <a:rPr lang="zh-CN" altLang="en-US" sz="2400" noProof="0" dirty="0">
                <a:ln>
                  <a:noFill/>
                </a:ln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  <a:sym typeface="+mn-ea"/>
              </a:rPr>
              <a:t>不等号的</a:t>
            </a:r>
            <a:r>
              <a:rPr lang="zh-CN" altLang="en-US" sz="24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  <a:sym typeface="+mn-ea"/>
              </a:rPr>
              <a:t>方向改变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2" charset="-122"/>
                <a:cs typeface="黑体" panose="02010609060101010101" pitchFamily="2" charset="-122"/>
              </a:rPr>
              <a:t>.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04703" y="1024205"/>
            <a:ext cx="6662811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已知 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12 &gt; 6 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，用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</a:rPr>
              <a:t>“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＜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</a:rPr>
              <a:t>”“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＞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</a:rPr>
              <a:t>”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或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</a:rPr>
              <a:t>“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＝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</a:rPr>
              <a:t>”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填空：</a:t>
            </a:r>
          </a:p>
        </p:txBody>
      </p:sp>
    </p:spTree>
    <p:extLst>
      <p:ext uri="{BB962C8B-B14F-4D97-AF65-F5344CB8AC3E}">
        <p14:creationId xmlns:p14="http://schemas.microsoft.com/office/powerpoint/2010/main" val="265049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 bldLvl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圆角 1"/>
          <p:cNvSpPr/>
          <p:nvPr/>
        </p:nvSpPr>
        <p:spPr>
          <a:xfrm>
            <a:off x="2460812" y="100853"/>
            <a:ext cx="5311588" cy="271257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chemeClr val="tx1"/>
                </a:solidFill>
              </a:rPr>
              <a:t>知识点</a:t>
            </a:r>
            <a:r>
              <a:rPr lang="en-US" altLang="zh-CN" sz="2000" dirty="0">
                <a:solidFill>
                  <a:schemeClr val="tx1"/>
                </a:solidFill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</a:rPr>
              <a:t>不等式的基本性质</a:t>
            </a:r>
          </a:p>
        </p:txBody>
      </p:sp>
      <p:sp>
        <p:nvSpPr>
          <p:cNvPr id="4" name="Text Box 4"/>
          <p:cNvSpPr txBox="1"/>
          <p:nvPr/>
        </p:nvSpPr>
        <p:spPr>
          <a:xfrm>
            <a:off x="635228" y="1048093"/>
            <a:ext cx="7981119" cy="1216660"/>
          </a:xfrm>
          <a:prstGeom prst="rect">
            <a:avLst/>
          </a:prstGeom>
          <a:noFill/>
          <a:ln w="12700">
            <a:noFill/>
          </a:ln>
        </p:spPr>
        <p:txBody>
          <a:bodyPr anchor="t" anchorCtr="0">
            <a:noAutofit/>
          </a:bodyPr>
          <a:lstStyle/>
          <a:p>
            <a:pPr indent="0" algn="just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不等式的基本性质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 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不等式的两边都乘以（或都除以）同一个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正数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，不等号的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方向不变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5"/>
              <p:cNvSpPr txBox="1"/>
              <p:nvPr/>
            </p:nvSpPr>
            <p:spPr>
              <a:xfrm>
                <a:off x="1321727" y="2188871"/>
                <a:ext cx="6608120" cy="74612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anchor="t" anchorCtr="0">
                <a:noAutofit/>
              </a:bodyPr>
              <a:lstStyle/>
              <a:p>
                <a:pPr algn="just" fontAlgn="auto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sz="24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如果</a:t>
                </a:r>
                <a:r>
                  <a:rPr lang="en-US" altLang="zh-CN" sz="24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a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＞</a:t>
                </a:r>
                <a:r>
                  <a:rPr lang="en-US" altLang="zh-CN" sz="24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，并且</a:t>
                </a:r>
                <a:r>
                  <a:rPr lang="en-US" altLang="zh-CN" sz="24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c</a:t>
                </a:r>
                <a:r>
                  <a:rPr lang="en-US" altLang="zh-CN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&gt;0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，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那么</a:t>
                </a:r>
                <a:r>
                  <a:rPr lang="en-US" altLang="zh-CN" sz="24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ac</a:t>
                </a:r>
                <a:r>
                  <a:rPr lang="en-US" altLang="zh-CN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____</a:t>
                </a:r>
                <a:r>
                  <a:rPr lang="en-US" altLang="zh-CN" sz="24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bc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3200" i="1" dirty="0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3200" i="1" dirty="0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+mn-ea"/>
                  </a:rPr>
                  <a:t>      </a:t>
                </a:r>
                <a:r>
                  <a:rPr lang="en-US" altLang="zh-CN" sz="32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+mn-ea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3200" i="1" dirty="0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3200" i="1" dirty="0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.</a:t>
                </a:r>
              </a:p>
            </p:txBody>
          </p:sp>
        </mc:Choice>
        <mc:Fallback xmlns="">
          <p:sp>
            <p:nvSpPr>
              <p:cNvPr id="5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1727" y="2188871"/>
                <a:ext cx="6608120" cy="746125"/>
              </a:xfrm>
              <a:prstGeom prst="rect">
                <a:avLst/>
              </a:prstGeom>
              <a:blipFill>
                <a:blip r:embed="rId3"/>
                <a:stretch>
                  <a:fillRect l="-1476" b="-7377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7"/>
          <p:cNvSpPr txBox="1"/>
          <p:nvPr/>
        </p:nvSpPr>
        <p:spPr>
          <a:xfrm>
            <a:off x="5280547" y="2398060"/>
            <a:ext cx="4873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4"/>
              <p:cNvSpPr txBox="1"/>
              <p:nvPr/>
            </p:nvSpPr>
            <p:spPr>
              <a:xfrm>
                <a:off x="1335795" y="4027544"/>
                <a:ext cx="6720661" cy="7315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noAutofit/>
              </a:bodyPr>
              <a:lstStyle/>
              <a:p>
                <a:pPr fontAlgn="auto">
                  <a:spcBef>
                    <a:spcPts val="0"/>
                  </a:spcBef>
                </a:pPr>
                <a:r>
                  <a:rPr lang="zh-CN" altLang="en-US" sz="24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如果</a:t>
                </a:r>
                <a:r>
                  <a:rPr lang="en-US" altLang="zh-CN" sz="24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a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＞</a:t>
                </a:r>
                <a:r>
                  <a:rPr lang="en-US" altLang="zh-CN" sz="24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，并且</a:t>
                </a:r>
                <a:r>
                  <a:rPr lang="en-US" altLang="zh-CN" sz="24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c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＜</a:t>
                </a:r>
                <a:r>
                  <a:rPr lang="en-US" altLang="zh-CN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0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，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那么</a:t>
                </a:r>
                <a:r>
                  <a:rPr lang="en-US" altLang="zh-CN" sz="24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ac</a:t>
                </a:r>
                <a:r>
                  <a:rPr lang="en-US" altLang="zh-CN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____</a:t>
                </a:r>
                <a:r>
                  <a:rPr lang="en-US" altLang="zh-CN" sz="24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bc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3200" i="1" dirty="0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3200" i="1" dirty="0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+mn-ea"/>
                  </a:rPr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3200" i="1" dirty="0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3200" i="1" dirty="0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.</a:t>
                </a:r>
              </a:p>
            </p:txBody>
          </p:sp>
        </mc:Choice>
        <mc:Fallback xmlns="">
          <p:sp>
            <p:nvSpPr>
              <p:cNvPr id="7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5795" y="4027544"/>
                <a:ext cx="6720661" cy="731520"/>
              </a:xfrm>
              <a:prstGeom prst="rect">
                <a:avLst/>
              </a:prstGeom>
              <a:blipFill>
                <a:blip r:embed="rId4"/>
                <a:stretch>
                  <a:fillRect l="-1360" b="-9167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Box 5"/>
          <p:cNvSpPr txBox="1"/>
          <p:nvPr/>
        </p:nvSpPr>
        <p:spPr>
          <a:xfrm>
            <a:off x="5541232" y="4259053"/>
            <a:ext cx="359394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&lt;</a:t>
            </a:r>
          </a:p>
        </p:txBody>
      </p:sp>
      <p:sp>
        <p:nvSpPr>
          <p:cNvPr id="9" name="Text Box 7"/>
          <p:cNvSpPr txBox="1"/>
          <p:nvPr/>
        </p:nvSpPr>
        <p:spPr>
          <a:xfrm>
            <a:off x="6920266" y="4210636"/>
            <a:ext cx="359394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&lt;</a:t>
            </a:r>
          </a:p>
        </p:txBody>
      </p:sp>
      <p:sp>
        <p:nvSpPr>
          <p:cNvPr id="10" name="Text Box 10"/>
          <p:cNvSpPr txBox="1"/>
          <p:nvPr/>
        </p:nvSpPr>
        <p:spPr>
          <a:xfrm>
            <a:off x="635228" y="2882818"/>
            <a:ext cx="8121796" cy="12198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不等式的基本性质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 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不等式的两边都乘以（或都除以）同一个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负数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，不等号的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方向改变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</p:txBody>
      </p:sp>
      <p:sp>
        <p:nvSpPr>
          <p:cNvPr id="11" name="Text Box 7"/>
          <p:cNvSpPr txBox="1"/>
          <p:nvPr/>
        </p:nvSpPr>
        <p:spPr>
          <a:xfrm>
            <a:off x="6612600" y="2397420"/>
            <a:ext cx="4873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任意多边形 11"/>
              <p:cNvSpPr/>
              <p:nvPr/>
            </p:nvSpPr>
            <p:spPr>
              <a:xfrm>
                <a:off x="132472" y="548348"/>
                <a:ext cx="2068195" cy="499745"/>
              </a:xfrm>
              <a:custGeom>
                <a:avLst/>
                <a:gdLst>
                  <a:gd name="connsiteX0" fmla="*/ 0 w 14701"/>
                  <a:gd name="connsiteY0" fmla="*/ 0 h 1091"/>
                  <a:gd name="connsiteX1" fmla="*/ 14701 w 14701"/>
                  <a:gd name="connsiteY1" fmla="*/ 0 h 1091"/>
                  <a:gd name="connsiteX2" fmla="*/ 14291 w 14701"/>
                  <a:gd name="connsiteY2" fmla="*/ 1081 h 1091"/>
                  <a:gd name="connsiteX3" fmla="*/ 0 w 14701"/>
                  <a:gd name="connsiteY3" fmla="*/ 1091 h 1091"/>
                  <a:gd name="connsiteX4" fmla="*/ 0 w 14701"/>
                  <a:gd name="connsiteY4" fmla="*/ 0 h 1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01" h="1091">
                    <a:moveTo>
                      <a:pt x="0" y="0"/>
                    </a:moveTo>
                    <a:lnTo>
                      <a:pt x="14701" y="0"/>
                    </a:lnTo>
                    <a:lnTo>
                      <a:pt x="14291" y="1081"/>
                    </a:lnTo>
                    <a:lnTo>
                      <a:pt x="0" y="109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vert="horz" wrap="none" lIns="91440" tIns="45720" rIns="91440" bIns="45720" numCol="1" anchor="ctr" anchorCtr="0" compatLnSpc="1"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3200" b="1" i="1" dirty="0" smtClean="0">
                          <a:ln w="22225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ea typeface="楷体" panose="02010609060101010101" charset="-122"/>
                          <a:cs typeface="有爱魔兽圆体 CN Medium" panose="020B0602040504020204" pitchFamily="34" charset="-122"/>
                          <a:sym typeface="思源黑体" panose="020B0500000000000000" pitchFamily="34" charset="-122"/>
                        </a:rPr>
                        <m:t>知识要点</m:t>
                      </m:r>
                    </m:oMath>
                  </m:oMathPara>
                </a14:m>
                <a:endParaRPr lang="zh-CN" altLang="en-US" sz="3200" b="1" kern="10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有爱魔兽圆体 CN Medium" panose="020B0602040504020204" pitchFamily="34" charset="-122"/>
                  <a:sym typeface="思源黑体" panose="020B0500000000000000" pitchFamily="34" charset="-122"/>
                </a:endParaRPr>
              </a:p>
            </p:txBody>
          </p:sp>
        </mc:Choice>
        <mc:Fallback xmlns="">
          <p:sp>
            <p:nvSpPr>
              <p:cNvPr id="12" name="任意多边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472" y="548348"/>
                <a:ext cx="2068195" cy="499745"/>
              </a:xfrm>
              <a:custGeom>
                <a:avLst/>
                <a:gdLst>
                  <a:gd name="connsiteX0" fmla="*/ 0 w 14701"/>
                  <a:gd name="connsiteY0" fmla="*/ 0 h 1091"/>
                  <a:gd name="connsiteX1" fmla="*/ 14701 w 14701"/>
                  <a:gd name="connsiteY1" fmla="*/ 0 h 1091"/>
                  <a:gd name="connsiteX2" fmla="*/ 14291 w 14701"/>
                  <a:gd name="connsiteY2" fmla="*/ 1081 h 1091"/>
                  <a:gd name="connsiteX3" fmla="*/ 0 w 14701"/>
                  <a:gd name="connsiteY3" fmla="*/ 1091 h 1091"/>
                  <a:gd name="connsiteX4" fmla="*/ 0 w 14701"/>
                  <a:gd name="connsiteY4" fmla="*/ 0 h 1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01" h="1091">
                    <a:moveTo>
                      <a:pt x="0" y="0"/>
                    </a:moveTo>
                    <a:lnTo>
                      <a:pt x="14701" y="0"/>
                    </a:lnTo>
                    <a:lnTo>
                      <a:pt x="14291" y="1081"/>
                    </a:lnTo>
                    <a:lnTo>
                      <a:pt x="0" y="109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095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圆角 1"/>
          <p:cNvSpPr/>
          <p:nvPr/>
        </p:nvSpPr>
        <p:spPr>
          <a:xfrm>
            <a:off x="2460812" y="100853"/>
            <a:ext cx="5311588" cy="271257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chemeClr val="tx1"/>
                </a:solidFill>
              </a:rPr>
              <a:t>知识点</a:t>
            </a:r>
            <a:r>
              <a:rPr lang="en-US" altLang="zh-CN" sz="2000" dirty="0">
                <a:solidFill>
                  <a:schemeClr val="tx1"/>
                </a:solidFill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</a:rPr>
              <a:t>不等式的基本性质</a:t>
            </a:r>
          </a:p>
        </p:txBody>
      </p:sp>
      <p:sp>
        <p:nvSpPr>
          <p:cNvPr id="3" name="Rectangle 2"/>
          <p:cNvSpPr/>
          <p:nvPr/>
        </p:nvSpPr>
        <p:spPr>
          <a:xfrm>
            <a:off x="2051307" y="625682"/>
            <a:ext cx="5349850" cy="535531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/>
          <a:p>
            <a:pPr indent="0" fontAlgn="auto">
              <a:lnSpc>
                <a:spcPct val="120000"/>
              </a:lnSpc>
            </a:pPr>
            <a:r>
              <a:rPr lang="zh-CN" alt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设</a:t>
            </a:r>
            <a:r>
              <a:rPr lang="en-US" altLang="zh-CN" sz="2400" i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r>
              <a:rPr lang="en-US" altLang="zh-CN" sz="2400" i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，用“＜”“＞”填空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466264" y="1247207"/>
                <a:ext cx="6130290" cy="354629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r>
                  <a:rPr lang="zh-CN" altLang="en-US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10</a:t>
                </a:r>
                <a:r>
                  <a:rPr lang="en-US" altLang="zh-CN" sz="2400" i="1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a</a:t>
                </a:r>
                <a:r>
                  <a:rPr lang="en-US" altLang="zh-CN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____10</a:t>
                </a:r>
                <a:r>
                  <a:rPr lang="en-US" altLang="zh-CN" sz="2400" i="1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zh-CN" altLang="en-US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；</a:t>
                </a:r>
              </a:p>
              <a:p>
                <a:pPr marL="342900" indent="-342900"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r>
                  <a:rPr lang="zh-CN" altLang="en-US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 smtClean="0">
                            <a:solidFill>
                              <a:schemeClr val="tx1"/>
                            </a:solidFill>
                            <a:uFillTx/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uFillTx/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𝑎</m:t>
                        </m:r>
                      </m:num>
                      <m:den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uFillTx/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____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𝑏</m:t>
                        </m:r>
                      </m:num>
                      <m:den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5</m:t>
                        </m:r>
                      </m:den>
                    </m:f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；</a:t>
                </a:r>
                <a:endParaRPr lang="en-US" altLang="zh-CN" sz="2400" dirty="0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marL="342900" indent="-342900"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r>
                  <a:rPr lang="zh-CN" altLang="en-US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r>
                  <a:rPr lang="en-US" altLang="zh-CN" sz="2400" b="1" dirty="0">
                    <a:uFillTx/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-</a:t>
                </a:r>
                <a:r>
                  <a:rPr lang="en-US" altLang="zh-CN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r>
                  <a:rPr lang="en-US" altLang="zh-CN" sz="2400" i="1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a</a:t>
                </a:r>
                <a:r>
                  <a:rPr lang="en-US" altLang="zh-CN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____</a:t>
                </a:r>
                <a:r>
                  <a:rPr lang="en-US" altLang="zh-CN" sz="2400" b="1" dirty="0">
                    <a:uFillTx/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-</a:t>
                </a:r>
                <a:r>
                  <a:rPr lang="en-US" altLang="zh-CN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r>
                  <a:rPr lang="en-US" altLang="zh-CN" sz="2400" i="1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zh-CN" altLang="en-US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；</a:t>
                </a:r>
                <a:endParaRPr lang="en-US" altLang="zh-CN" sz="2400" dirty="0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marL="342900" indent="-342900"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-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sz="28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𝑎</m:t>
                        </m:r>
                      </m:num>
                      <m:den>
                        <m:r>
                          <a:rPr lang="en-US" altLang="zh-CN" sz="28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____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-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sz="28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𝑏</m:t>
                        </m:r>
                      </m:num>
                      <m:den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3</m:t>
                        </m:r>
                      </m:den>
                    </m:f>
                  </m:oMath>
                </a14:m>
                <a:endParaRPr lang="en-US" altLang="zh-CN" sz="2400" dirty="0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marL="342900" indent="-342900">
                  <a:lnSpc>
                    <a:spcPct val="150000"/>
                  </a:lnSpc>
                </a:pP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（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5 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）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(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m</a:t>
                </a:r>
                <a:r>
                  <a:rPr lang="en-US" altLang="zh-CN" sz="2400" baseline="300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2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sym typeface="+mn-ea"/>
                  </a:rPr>
                  <a:t>＋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1)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a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____ (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m</a:t>
                </a:r>
                <a:r>
                  <a:rPr lang="en-US" altLang="zh-CN" sz="2400" baseline="300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2</a:t>
                </a:r>
                <a:r>
                  <a:rPr lang="zh-CN" altLang="en-US" sz="2400" dirty="0">
                    <a:latin typeface="Times New Roman" panose="02020603050405020304" pitchFamily="2" charset="0"/>
                    <a:ea typeface="黑体" panose="02010609060101010101" pitchFamily="2" charset="-122"/>
                    <a:sym typeface="+mn-ea"/>
                  </a:rPr>
                  <a:t>＋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1)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b 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(</a:t>
                </a:r>
                <a:r>
                  <a:rPr lang="en-US" altLang="zh-CN" sz="2400" i="1" dirty="0">
                    <a:latin typeface="Times New Roman" panose="02020603050405020304" pitchFamily="2" charset="0"/>
                    <a:ea typeface="黑体" panose="02010609060101010101" pitchFamily="2" charset="-122"/>
                  </a:rPr>
                  <a:t>m </a:t>
                </a:r>
                <a:r>
                  <a:rPr lang="zh-CN" altLang="en-US" sz="2400" dirty="0">
                    <a:latin typeface="黑体" panose="02010609060101010101" pitchFamily="2" charset="-122"/>
                    <a:ea typeface="黑体" panose="02010609060101010101" pitchFamily="2" charset="-122"/>
                  </a:rPr>
                  <a:t>为常数</a:t>
                </a:r>
                <a:r>
                  <a:rPr lang="en-US" altLang="zh-CN" sz="2400" dirty="0">
                    <a:latin typeface="Times New Roman" panose="02020603050405020304" pitchFamily="2" charset="0"/>
                    <a:ea typeface="黑体" panose="02010609060101010101" pitchFamily="2" charset="-122"/>
                    <a:cs typeface="Times New Roman" panose="02020603050405020304" pitchFamily="2" charset="0"/>
                  </a:rPr>
                  <a:t>)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264" y="1247207"/>
                <a:ext cx="6130290" cy="3546292"/>
              </a:xfrm>
              <a:prstGeom prst="rect">
                <a:avLst/>
              </a:prstGeom>
              <a:blipFill>
                <a:blip r:embed="rId3"/>
                <a:stretch>
                  <a:fillRect l="-1592" b="-3270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2936386" y="1330570"/>
            <a:ext cx="488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F808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111369" y="535465"/>
            <a:ext cx="2068195" cy="499745"/>
          </a:xfrm>
          <a:custGeom>
            <a:avLst/>
            <a:gdLst>
              <a:gd name="connsiteX0" fmla="*/ 0 w 14701"/>
              <a:gd name="connsiteY0" fmla="*/ 0 h 1091"/>
              <a:gd name="connsiteX1" fmla="*/ 14701 w 14701"/>
              <a:gd name="connsiteY1" fmla="*/ 0 h 1091"/>
              <a:gd name="connsiteX2" fmla="*/ 14291 w 14701"/>
              <a:gd name="connsiteY2" fmla="*/ 1081 h 1091"/>
              <a:gd name="connsiteX3" fmla="*/ 0 w 14701"/>
              <a:gd name="connsiteY3" fmla="*/ 1091 h 1091"/>
              <a:gd name="connsiteX4" fmla="*/ 0 w 14701"/>
              <a:gd name="connsiteY4" fmla="*/ 0 h 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01" h="1091">
                <a:moveTo>
                  <a:pt x="0" y="0"/>
                </a:moveTo>
                <a:lnTo>
                  <a:pt x="14701" y="0"/>
                </a:lnTo>
                <a:lnTo>
                  <a:pt x="14291" y="1081"/>
                </a:lnTo>
                <a:lnTo>
                  <a:pt x="0" y="109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none" lIns="91440" tIns="45720" rIns="91440" bIns="45720" numCol="1" anchor="ctr" anchorCtr="0" compatLnSpc="1">
            <a:no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有爱魔兽圆体 CN Medium" panose="020B0602040504020204" pitchFamily="34" charset="-122"/>
                <a:sym typeface="思源黑体" panose="020B0500000000000000" pitchFamily="34" charset="-122"/>
              </a:rPr>
              <a:t>典例精析</a:t>
            </a:r>
            <a:endParaRPr lang="zh-CN" altLang="en-US" sz="3200" b="1" kern="1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有爱魔兽圆体 CN Medium" panose="020B0602040504020204" pitchFamily="34" charset="-122"/>
              <a:sym typeface="思源黑体" panose="020B0500000000000000" pitchFamily="34" charset="-122"/>
            </a:endParaRPr>
          </a:p>
        </p:txBody>
      </p:sp>
      <p:sp>
        <p:nvSpPr>
          <p:cNvPr id="7" name="Rectangle 4"/>
          <p:cNvSpPr/>
          <p:nvPr/>
        </p:nvSpPr>
        <p:spPr>
          <a:xfrm>
            <a:off x="2594119" y="2175212"/>
            <a:ext cx="488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F808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</a:t>
            </a:r>
          </a:p>
        </p:txBody>
      </p:sp>
      <p:sp>
        <p:nvSpPr>
          <p:cNvPr id="8" name="Rectangle 9"/>
          <p:cNvSpPr/>
          <p:nvPr/>
        </p:nvSpPr>
        <p:spPr>
          <a:xfrm>
            <a:off x="2755899" y="3629017"/>
            <a:ext cx="4873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F808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9" name="Rectangle 9"/>
          <p:cNvSpPr/>
          <p:nvPr/>
        </p:nvSpPr>
        <p:spPr>
          <a:xfrm>
            <a:off x="2881045" y="2829837"/>
            <a:ext cx="4873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F808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10" name="Rectangle 4"/>
          <p:cNvSpPr/>
          <p:nvPr/>
        </p:nvSpPr>
        <p:spPr>
          <a:xfrm>
            <a:off x="3643803" y="4303555"/>
            <a:ext cx="488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F808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</a:t>
            </a:r>
          </a:p>
        </p:txBody>
      </p:sp>
    </p:spTree>
    <p:extLst>
      <p:ext uri="{BB962C8B-B14F-4D97-AF65-F5344CB8AC3E}">
        <p14:creationId xmlns:p14="http://schemas.microsoft.com/office/powerpoint/2010/main" val="234783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圆角 1"/>
          <p:cNvSpPr/>
          <p:nvPr/>
        </p:nvSpPr>
        <p:spPr>
          <a:xfrm>
            <a:off x="2460812" y="100853"/>
            <a:ext cx="5311588" cy="271257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chemeClr val="tx1"/>
                </a:solidFill>
              </a:rPr>
              <a:t>知识点</a:t>
            </a:r>
            <a:r>
              <a:rPr lang="en-US" altLang="zh-CN" sz="2000" dirty="0">
                <a:solidFill>
                  <a:schemeClr val="tx1"/>
                </a:solidFill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</a:rPr>
              <a:t>不等式的基本性质</a:t>
            </a:r>
          </a:p>
        </p:txBody>
      </p:sp>
      <p:sp>
        <p:nvSpPr>
          <p:cNvPr id="4" name="Rectangle 2"/>
          <p:cNvSpPr/>
          <p:nvPr/>
        </p:nvSpPr>
        <p:spPr>
          <a:xfrm>
            <a:off x="274248" y="527347"/>
            <a:ext cx="2316552" cy="683264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/>
          <a:p>
            <a:pPr indent="0" fontAlgn="auto">
              <a:lnSpc>
                <a:spcPct val="120000"/>
              </a:lnSpc>
            </a:pPr>
            <a:r>
              <a:rPr lang="zh-CN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变式练习</a:t>
            </a:r>
            <a:r>
              <a:rPr lang="en-US" altLang="zh-CN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3"/>
              <p:cNvSpPr/>
              <p:nvPr/>
            </p:nvSpPr>
            <p:spPr>
              <a:xfrm>
                <a:off x="1495668" y="1524074"/>
                <a:ext cx="5936683" cy="268496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）如果 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x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&gt;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y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, 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那么 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x ____ y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，</a:t>
                </a:r>
                <a:endParaRPr lang="en-US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r>
                  <a:rPr lang="zh-CN" altLang="en-US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）如果 </a:t>
                </a:r>
                <a:r>
                  <a:rPr lang="en-US" altLang="zh-CN" sz="2400" i="1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a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&lt;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, 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那么 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r>
                  <a:rPr lang="en-US" altLang="zh-CN" sz="2400" i="1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a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+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r>
                  <a:rPr lang="en-US" altLang="zh-CN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____3</a:t>
                </a:r>
                <a:r>
                  <a:rPr lang="en-US" altLang="zh-CN" sz="2400" i="1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  <a:sym typeface="+mn-ea"/>
                  </a:rPr>
                  <a:t>+2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，</a:t>
                </a:r>
                <a:endParaRPr lang="en-US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r>
                  <a:rPr lang="zh-CN" altLang="en-US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如果 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a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&gt;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, 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那么 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𝑎</m:t>
                        </m:r>
                      </m:num>
                      <m:den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3</m:t>
                        </m:r>
                      </m:den>
                    </m:f>
                    <m:r>
                      <a:rPr lang="en-US" altLang="zh-CN" sz="2800" b="1" i="0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 </m:t>
                    </m:r>
                  </m:oMath>
                </a14:m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2____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zh-CN" altLang="en-US" sz="32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3</m:t>
                        </m:r>
                      </m:den>
                    </m:f>
                    <m:r>
                      <a:rPr lang="en-US" altLang="zh-CN" sz="2800" b="1" i="0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 </m:t>
                    </m:r>
                  </m:oMath>
                </a14:m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，</a:t>
                </a:r>
                <a:endParaRPr lang="en-US" altLang="zh-CN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2400" dirty="0">
                    <a:solidFill>
                      <a:schemeClr val="tx1"/>
                    </a:solidFill>
                    <a:uFillTx/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）如果 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m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&lt;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n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, 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那么 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m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+4____</a:t>
                </a:r>
                <a:r>
                  <a:rPr lang="en-US" altLang="zh-CN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n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+4, </a:t>
                </a:r>
              </a:p>
            </p:txBody>
          </p:sp>
        </mc:Choice>
        <mc:Fallback xmlns="">
          <p:sp>
            <p:nvSpPr>
              <p:cNvPr id="5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5668" y="1524074"/>
                <a:ext cx="5936683" cy="2684966"/>
              </a:xfrm>
              <a:prstGeom prst="rect">
                <a:avLst/>
              </a:prstGeom>
              <a:blipFill>
                <a:blip r:embed="rId3"/>
                <a:stretch>
                  <a:fillRect l="-1540" b="-2045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9"/>
          <p:cNvSpPr/>
          <p:nvPr/>
        </p:nvSpPr>
        <p:spPr>
          <a:xfrm>
            <a:off x="4981777" y="2218340"/>
            <a:ext cx="4873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F808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7" name="Rectangle 4"/>
          <p:cNvSpPr/>
          <p:nvPr/>
        </p:nvSpPr>
        <p:spPr>
          <a:xfrm>
            <a:off x="5348912" y="3661215"/>
            <a:ext cx="488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F808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</a:t>
            </a:r>
          </a:p>
        </p:txBody>
      </p:sp>
      <p:sp>
        <p:nvSpPr>
          <p:cNvPr id="8" name="Rectangle 9"/>
          <p:cNvSpPr/>
          <p:nvPr/>
        </p:nvSpPr>
        <p:spPr>
          <a:xfrm>
            <a:off x="5225458" y="2994802"/>
            <a:ext cx="4873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F808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9" name="Rectangle 9"/>
          <p:cNvSpPr/>
          <p:nvPr/>
        </p:nvSpPr>
        <p:spPr>
          <a:xfrm>
            <a:off x="5137554" y="1660552"/>
            <a:ext cx="4873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F808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＜</a:t>
            </a:r>
          </a:p>
        </p:txBody>
      </p:sp>
    </p:spTree>
    <p:extLst>
      <p:ext uri="{BB962C8B-B14F-4D97-AF65-F5344CB8AC3E}">
        <p14:creationId xmlns:p14="http://schemas.microsoft.com/office/powerpoint/2010/main" val="179654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圆角 1"/>
          <p:cNvSpPr/>
          <p:nvPr/>
        </p:nvSpPr>
        <p:spPr>
          <a:xfrm>
            <a:off x="2460812" y="100853"/>
            <a:ext cx="5311588" cy="271257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chemeClr val="tx1"/>
                </a:solidFill>
              </a:rPr>
              <a:t>知识点</a:t>
            </a:r>
            <a:r>
              <a:rPr lang="en-US" altLang="zh-CN" sz="2000" dirty="0">
                <a:solidFill>
                  <a:schemeClr val="tx1"/>
                </a:solidFill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</a:rPr>
              <a:t>不等式的基本性质</a:t>
            </a:r>
          </a:p>
        </p:txBody>
      </p:sp>
      <p:sp>
        <p:nvSpPr>
          <p:cNvPr id="3" name="Rectangle 3"/>
          <p:cNvSpPr/>
          <p:nvPr/>
        </p:nvSpPr>
        <p:spPr>
          <a:xfrm>
            <a:off x="831863" y="1171478"/>
            <a:ext cx="7343534" cy="1130246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indent="612000" algn="just"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已知关于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的不等式（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2)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≥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可化为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≤ 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，则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的取值范围是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___________.</a:t>
            </a:r>
            <a:endParaRPr lang="en-US" altLang="zh-CN" sz="2400" dirty="0">
              <a:solidFill>
                <a:schemeClr val="tx1"/>
              </a:solidFill>
              <a:uFillTx/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9727" y="2390617"/>
            <a:ext cx="7387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分析：</a:t>
            </a:r>
            <a:r>
              <a:rPr lang="zh-CN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不等式的基本性质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不等式的两边都乘以（或都除以）同一个</a:t>
            </a: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负数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，不等号的</a:t>
            </a:r>
            <a:r>
              <a:rPr lang="zh-CN" altLang="en-US" sz="24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方向改变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55171" y="3205112"/>
            <a:ext cx="3770617" cy="168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解：由题意得，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2&lt;0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解得，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&lt;2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∴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的取值范围是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&lt;2.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545516" y="1776094"/>
            <a:ext cx="1145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&lt;2</a:t>
            </a:r>
          </a:p>
        </p:txBody>
      </p:sp>
      <p:sp>
        <p:nvSpPr>
          <p:cNvPr id="2" name="矩形 1"/>
          <p:cNvSpPr/>
          <p:nvPr/>
        </p:nvSpPr>
        <p:spPr>
          <a:xfrm>
            <a:off x="304800" y="522250"/>
            <a:ext cx="236220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20000"/>
              </a:lnSpc>
            </a:pPr>
            <a:r>
              <a:rPr lang="zh-CN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变式练习</a:t>
            </a:r>
            <a:r>
              <a:rPr lang="en-US" altLang="zh-CN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504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1"/>
          <p:cNvSpPr/>
          <p:nvPr/>
        </p:nvSpPr>
        <p:spPr>
          <a:xfrm>
            <a:off x="2460812" y="100853"/>
            <a:ext cx="5311588" cy="271257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chemeClr val="tx1"/>
                </a:solidFill>
              </a:rPr>
              <a:t>知识点</a:t>
            </a:r>
            <a:r>
              <a:rPr lang="en-US" altLang="zh-CN" sz="2000" dirty="0">
                <a:solidFill>
                  <a:schemeClr val="tx1"/>
                </a:solidFill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</a:rPr>
              <a:t>不等式的推论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20336" y="547711"/>
            <a:ext cx="6154098" cy="16842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B05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例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1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说明下列结论的正确性：</a:t>
            </a:r>
            <a:endParaRPr lang="en-US" altLang="zh-CN" sz="2400" dirty="0"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</a:endParaRPr>
          </a:p>
          <a:p>
            <a:pPr indent="612000"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(1) 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如果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a 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0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，那么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a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；</a:t>
            </a:r>
            <a:endParaRPr lang="en-US" altLang="zh-CN" sz="2400" dirty="0"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</a:endParaRPr>
          </a:p>
          <a:p>
            <a:pPr indent="612000"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(2) 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如果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a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</a:rPr>
              <a:t>-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&lt; 0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，那么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a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&lt;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20336" y="2405104"/>
            <a:ext cx="4243901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解：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(1)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</a:rPr>
              <a:t>∵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</a:rPr>
              <a:t>-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0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，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</a:endParaRPr>
          </a:p>
          <a:p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            </a:t>
            </a:r>
            <a:r>
              <a:rPr lang="zh-CN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∴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+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0 +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，</a:t>
            </a:r>
          </a:p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           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</a:rPr>
              <a:t>∴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148629" y="3654670"/>
            <a:ext cx="3505346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(2)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  <a:sym typeface="+mn-ea"/>
              </a:rPr>
              <a:t>∵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&lt; 0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，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  <a:sym typeface="+mn-ea"/>
            </a:endParaRPr>
          </a:p>
          <a:p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     </a:t>
            </a:r>
            <a:r>
              <a:rPr lang="zh-CN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∴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+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&lt; 0 +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，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</a:endParaRPr>
          </a:p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    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  <a:sym typeface="+mn-ea"/>
              </a:rPr>
              <a:t>∴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&lt;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124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1"/>
          <p:cNvSpPr/>
          <p:nvPr/>
        </p:nvSpPr>
        <p:spPr>
          <a:xfrm>
            <a:off x="2460812" y="100853"/>
            <a:ext cx="5311588" cy="271257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chemeClr val="tx1"/>
                </a:solidFill>
              </a:rPr>
              <a:t>知识点</a:t>
            </a:r>
            <a:r>
              <a:rPr lang="en-US" altLang="zh-CN" sz="2000" dirty="0">
                <a:solidFill>
                  <a:schemeClr val="tx1"/>
                </a:solidFill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</a:rPr>
              <a:t>不等式的推论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160607" y="464367"/>
            <a:ext cx="1657350" cy="499745"/>
          </a:xfrm>
          <a:custGeom>
            <a:avLst/>
            <a:gdLst>
              <a:gd name="connsiteX0" fmla="*/ 0 w 14701"/>
              <a:gd name="connsiteY0" fmla="*/ 0 h 1091"/>
              <a:gd name="connsiteX1" fmla="*/ 14701 w 14701"/>
              <a:gd name="connsiteY1" fmla="*/ 0 h 1091"/>
              <a:gd name="connsiteX2" fmla="*/ 14291 w 14701"/>
              <a:gd name="connsiteY2" fmla="*/ 1081 h 1091"/>
              <a:gd name="connsiteX3" fmla="*/ 0 w 14701"/>
              <a:gd name="connsiteY3" fmla="*/ 1091 h 1091"/>
              <a:gd name="connsiteX4" fmla="*/ 0 w 14701"/>
              <a:gd name="connsiteY4" fmla="*/ 0 h 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01" h="1091">
                <a:moveTo>
                  <a:pt x="0" y="0"/>
                </a:moveTo>
                <a:lnTo>
                  <a:pt x="14701" y="0"/>
                </a:lnTo>
                <a:lnTo>
                  <a:pt x="14291" y="1081"/>
                </a:lnTo>
                <a:lnTo>
                  <a:pt x="0" y="109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vert="horz" wrap="none" lIns="91440" tIns="45720" rIns="91440" bIns="45720" numCol="1" anchor="ctr" anchorCtr="0" compatLnSpc="1"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just">
              <a:spcAft>
                <a:spcPts val="0"/>
              </a:spcAft>
            </a:pPr>
            <a:r>
              <a:rPr lang="zh-CN" altLang="en-US" sz="3600" b="1" kern="100" dirty="0">
                <a:ln/>
                <a:solidFill>
                  <a:schemeClr val="accent4"/>
                </a:solidFill>
                <a:latin typeface="楷体" panose="02010609060101010101" charset="-122"/>
                <a:ea typeface="楷体" panose="02010609060101010101" charset="-122"/>
                <a:cs typeface="有爱魔兽圆体 CN Medium" panose="020B0602040504020204" pitchFamily="34" charset="-122"/>
                <a:sym typeface="思源黑体" panose="020B0500000000000000" pitchFamily="34" charset="-122"/>
              </a:rPr>
              <a:t>想一想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70092" y="964112"/>
            <a:ext cx="7711391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交换例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1 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中两道小题的条件和结论，其结果还正确吗？</a:t>
            </a:r>
            <a:endParaRPr lang="en-US" altLang="zh-CN" sz="2400" dirty="0"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96515" y="1255169"/>
            <a:ext cx="5315585" cy="113024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(1) 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如果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&gt;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，那么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 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&gt; 0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；</a:t>
            </a:r>
            <a:endParaRPr lang="en-US" altLang="zh-CN" sz="2400" dirty="0"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(2) 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如果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&lt;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，那么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&lt; 0.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70092" y="2402799"/>
            <a:ext cx="4377542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解：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(1)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</a:rPr>
              <a:t>∵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&gt;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，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</a:endParaRPr>
          </a:p>
          <a:p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            </a:t>
            </a:r>
            <a:r>
              <a:rPr lang="en-US" altLang="zh-CN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</a:rPr>
              <a:t>∴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&gt;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,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</a:endParaRPr>
          </a:p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           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</a:rPr>
              <a:t>∴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&gt; 0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.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396515" y="3620512"/>
            <a:ext cx="3745229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(2)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  <a:sym typeface="+mn-ea"/>
              </a:rPr>
              <a:t>∵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&lt;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, </a:t>
            </a:r>
          </a:p>
          <a:p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    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  <a:sym typeface="+mn-ea"/>
              </a:rPr>
              <a:t>∴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&lt;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,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</a:endParaRPr>
          </a:p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    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  <a:sym typeface="+mn-ea"/>
              </a:rPr>
              <a:t>∴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&lt; 0.</a:t>
            </a:r>
          </a:p>
        </p:txBody>
      </p:sp>
    </p:spTree>
    <p:extLst>
      <p:ext uri="{BB962C8B-B14F-4D97-AF65-F5344CB8AC3E}">
        <p14:creationId xmlns:p14="http://schemas.microsoft.com/office/powerpoint/2010/main" val="388744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1"/>
          <p:cNvSpPr/>
          <p:nvPr/>
        </p:nvSpPr>
        <p:spPr>
          <a:xfrm>
            <a:off x="2460812" y="100853"/>
            <a:ext cx="5311588" cy="271257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chemeClr val="tx1"/>
                </a:solidFill>
              </a:rPr>
              <a:t>知识点</a:t>
            </a:r>
            <a:r>
              <a:rPr lang="en-US" altLang="zh-CN" sz="2000" dirty="0">
                <a:solidFill>
                  <a:schemeClr val="tx1"/>
                </a:solidFill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</a:rPr>
              <a:t>不等式的推论</a:t>
            </a:r>
          </a:p>
        </p:txBody>
      </p:sp>
      <p:sp>
        <p:nvSpPr>
          <p:cNvPr id="4" name="矩形 3"/>
          <p:cNvSpPr/>
          <p:nvPr/>
        </p:nvSpPr>
        <p:spPr>
          <a:xfrm>
            <a:off x="181005" y="544275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3200" b="1" kern="1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有爱魔兽圆体 CN Medium" panose="020B0602040504020204" pitchFamily="34" charset="-122"/>
                <a:sym typeface="思源黑体" panose="020B0500000000000000" pitchFamily="34" charset="-122"/>
              </a:rPr>
              <a:t>归纳总结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324723" y="1129050"/>
            <a:ext cx="5315585" cy="113024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(1) 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如果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&gt;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，那么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 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&gt; 0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；</a:t>
            </a:r>
            <a:endParaRPr lang="en-US" altLang="zh-CN" sz="2400" dirty="0"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(2) 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如果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&lt;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，那么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&lt; 0.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74734" y="2370508"/>
            <a:ext cx="7064952" cy="113024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612000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由此可见，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&gt;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与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&gt; 0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、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&lt;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与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&lt; 0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可以相互转化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74734" y="3516935"/>
            <a:ext cx="7191561" cy="1301249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612000"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因此，要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比较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与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的大小，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只需要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比较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-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与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0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的大小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952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1"/>
          <p:cNvSpPr/>
          <p:nvPr/>
        </p:nvSpPr>
        <p:spPr>
          <a:xfrm>
            <a:off x="2460812" y="100853"/>
            <a:ext cx="5311588" cy="271257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chemeClr val="tx1"/>
                </a:solidFill>
              </a:rPr>
              <a:t>知识点</a:t>
            </a:r>
            <a:r>
              <a:rPr lang="en-US" altLang="zh-CN" sz="2000" dirty="0">
                <a:solidFill>
                  <a:schemeClr val="tx1"/>
                </a:solidFill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</a:rPr>
              <a:t>不等式的推论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13906" y="677758"/>
            <a:ext cx="7271035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B05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例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2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利用不等式的基本性质说明下列结论的正确性：</a:t>
            </a:r>
            <a:endParaRPr lang="en-US" altLang="zh-CN" sz="2400" dirty="0"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</a:endParaRPr>
          </a:p>
          <a:p>
            <a:pPr indent="612000"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(1) 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如果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a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，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c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d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，那么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a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+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c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+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d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；</a:t>
            </a:r>
            <a:endParaRPr lang="en-US" altLang="zh-CN" sz="2400" dirty="0"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3906" y="1974282"/>
            <a:ext cx="4670512" cy="28623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解：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</a:rPr>
              <a:t>∵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，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      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</a:rPr>
              <a:t>∴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+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c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+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c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.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①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       又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</a:rPr>
              <a:t>∵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c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d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，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      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</a:rPr>
              <a:t>∴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+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c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+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d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.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②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       由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①②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，可得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+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c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+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d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551257" y="2183735"/>
            <a:ext cx="3151162" cy="270914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indent="612000" algn="just"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由数的大小比较可知，不等关系具有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传递性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，即如果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a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且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b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c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，那么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a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c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. </a:t>
            </a:r>
            <a:r>
              <a:rPr lang="zh-CN" altLang="en-US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它也可以作为推理的依据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959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1"/>
          <p:cNvSpPr/>
          <p:nvPr/>
        </p:nvSpPr>
        <p:spPr>
          <a:xfrm>
            <a:off x="2460812" y="100853"/>
            <a:ext cx="5311588" cy="271257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chemeClr val="tx1"/>
                </a:solidFill>
              </a:rPr>
              <a:t>知识点</a:t>
            </a:r>
            <a:r>
              <a:rPr lang="en-US" altLang="zh-CN" sz="2000" dirty="0">
                <a:solidFill>
                  <a:schemeClr val="tx1"/>
                </a:solidFill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</a:rPr>
              <a:t>不等式的推论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69952" y="687228"/>
            <a:ext cx="6551686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(2) 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如果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、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、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c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、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d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都是正数，且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&gt;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，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c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&gt;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d</a:t>
            </a:r>
            <a:r>
              <a:rPr lang="zh-CN" altLang="en-US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，那么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ac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 &gt; </a:t>
            </a:r>
            <a:r>
              <a:rPr lang="en-US" altLang="zh-CN" sz="2400" i="1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bd</a:t>
            </a:r>
            <a:r>
              <a:rPr lang="en-US" altLang="zh-CN" sz="2400" dirty="0"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213681" y="1786024"/>
            <a:ext cx="4257408" cy="29546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解：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</a:rPr>
              <a:t>∵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a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，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c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是正数，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       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</a:rPr>
              <a:t>∴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ac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i="1" dirty="0" err="1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bc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.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  <a:sym typeface="+mn-ea"/>
              </a:rPr>
              <a:t>①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       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又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</a:rPr>
              <a:t>∵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c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d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，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是正数，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2" charset="0"/>
              <a:ea typeface="黑体" panose="02010609060101010101" pitchFamily="2" charset="-122"/>
              <a:cs typeface="Times New Roman" panose="02020603050405020304" pitchFamily="2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       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2" charset="0"/>
              </a:rPr>
              <a:t>∴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 err="1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bc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bd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.  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②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        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由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①②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，可得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ac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 &gt; 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bd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2" charset="0"/>
                <a:ea typeface="黑体" panose="02010609060101010101" pitchFamily="2" charset="-122"/>
                <a:cs typeface="Times New Roman" panose="02020603050405020304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455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594653" y="485291"/>
            <a:ext cx="81765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1.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若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a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&lt;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b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，则 (       )</a:t>
            </a:r>
          </a:p>
          <a:p>
            <a:pPr indent="0"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A. 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a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+3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&gt;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b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+3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       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	B. 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a</a:t>
            </a:r>
            <a:r>
              <a:rPr lang="en-US" altLang="zh-CN" sz="2400" b="1" dirty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幼圆" panose="02010509060101010101" pitchFamily="49" charset="-122"/>
              </a:rPr>
              <a:t>-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2&gt;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b</a:t>
            </a:r>
            <a:r>
              <a:rPr lang="en-US" altLang="zh-CN" sz="2400" b="1" dirty="0">
                <a:uFillTx/>
                <a:latin typeface="宋体" panose="02010600030101010101" pitchFamily="2" charset="-122"/>
                <a:ea typeface="宋体" panose="02010600030101010101" pitchFamily="2" charset="-122"/>
                <a:cs typeface="幼圆" panose="02010509060101010101" pitchFamily="49" charset="-122"/>
                <a:sym typeface="+mn-ea"/>
              </a:rPr>
              <a:t>-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2</a:t>
            </a:r>
            <a:endParaRPr lang="zh-CN" altLang="en-US" sz="2400" dirty="0">
              <a:solidFill>
                <a:schemeClr val="tx1"/>
              </a:solidFill>
              <a:uFillTx/>
              <a:latin typeface="Times New Roman" panose="02020603050405020304" pitchFamily="18" charset="0"/>
              <a:ea typeface="黑体" panose="02010609060101010101" pitchFamily="49" charset="-122"/>
              <a:cs typeface="幼圆" panose="02010509060101010101" pitchFamily="49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C. 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幼圆" panose="02010509060101010101" pitchFamily="49" charset="-122"/>
                <a:sym typeface="+mn-ea"/>
              </a:rPr>
              <a:t>-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a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&lt;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幼圆" panose="02010509060101010101" pitchFamily="49" charset="-122"/>
                <a:sym typeface="+mn-ea"/>
              </a:rPr>
              <a:t>-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b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	   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   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      D. 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2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a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&lt;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2</a:t>
            </a:r>
            <a:r>
              <a:rPr lang="zh-CN" altLang="en-US" sz="2400" i="1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b</a:t>
            </a:r>
            <a:endParaRPr lang="en-US" altLang="zh-CN" sz="2400" i="1" dirty="0">
              <a:solidFill>
                <a:schemeClr val="tx1"/>
              </a:solidFill>
              <a:uFillTx/>
              <a:latin typeface="Times New Roman" panose="02020603050405020304" pitchFamily="18" charset="0"/>
              <a:ea typeface="黑体" panose="02010609060101010101" pitchFamily="49" charset="-122"/>
              <a:cs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2.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已知</a:t>
            </a:r>
            <a:r>
              <a:rPr lang="zh-CN" altLang="en-US" sz="2400" i="1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&gt;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b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，则一定有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幼圆" panose="02010509060101010101" pitchFamily="49" charset="-122"/>
                <a:sym typeface="+mn-ea"/>
              </a:rPr>
              <a:t>-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  <a:sym typeface="+mn-ea"/>
              </a:rPr>
              <a:t>4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  <a:sym typeface="+mn-ea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  <a:sym typeface="+mn-ea"/>
              </a:rPr>
              <a:t>     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幼圆" panose="02010509060101010101" pitchFamily="49" charset="-122"/>
                <a:sym typeface="+mn-ea"/>
              </a:rPr>
              <a:t>-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  <a:sym typeface="+mn-ea"/>
              </a:rPr>
              <a:t>4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  <a:sym typeface="+mn-ea"/>
              </a:rPr>
              <a:t>b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  <a:sym typeface="+mn-ea"/>
              </a:rPr>
              <a:t>,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  <a:sym typeface="+mn-ea"/>
              </a:rPr>
              <a:t>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  <a:sym typeface="+mn-ea"/>
              </a:rPr>
              <a:t>中应填的符号是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  <a:sym typeface="+mn-ea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(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    )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A.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&gt;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	     B.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&lt;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	            C. ≥	         D.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=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幼圆" panose="02010509060101010101" pitchFamily="49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3.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若</a:t>
            </a:r>
            <a:r>
              <a:rPr lang="zh-CN" altLang="en-US" sz="2400" i="1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&gt;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b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幼圆" panose="02010509060101010101" pitchFamily="49" charset="-122"/>
              </a:rPr>
              <a:t>-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，则下列结论一定正确的是（       ）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幼圆" panose="02010509060101010101" pitchFamily="49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A. </a:t>
            </a:r>
            <a:r>
              <a:rPr lang="zh-CN" altLang="en-US" sz="2400" i="1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+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1&lt;</a:t>
            </a:r>
            <a:r>
              <a:rPr lang="zh-CN" altLang="en-US" sz="2400" i="1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b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       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	B. </a:t>
            </a:r>
            <a:r>
              <a:rPr lang="zh-CN" altLang="en-US" sz="2400" i="1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a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幼圆" panose="02010509060101010101" pitchFamily="49" charset="-122"/>
              </a:rPr>
              <a:t>-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&lt;</a:t>
            </a:r>
            <a:r>
              <a:rPr lang="zh-CN" altLang="en-US" sz="2400" i="1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b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	</a:t>
            </a:r>
          </a:p>
          <a:p>
            <a:pPr indent="0" fontAlgn="auto"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C. </a:t>
            </a:r>
            <a:r>
              <a:rPr lang="zh-CN" altLang="en-US" sz="2400" i="1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&gt;</a:t>
            </a:r>
            <a:r>
              <a:rPr lang="zh-CN" altLang="en-US" sz="2400" i="1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b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	  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  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                  D. </a:t>
            </a:r>
            <a:r>
              <a:rPr lang="zh-CN" altLang="en-US" sz="2400" i="1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+1&gt;</a:t>
            </a:r>
            <a:r>
              <a:rPr lang="zh-CN" altLang="en-US" sz="2400" i="1" dirty="0">
                <a:latin typeface="Times New Roman" panose="02020603050405020304" pitchFamily="18" charset="0"/>
                <a:ea typeface="黑体" panose="02010609060101010101" pitchFamily="49" charset="-122"/>
                <a:cs typeface="幼圆" panose="02010509060101010101" pitchFamily="49" charset="-122"/>
              </a:rPr>
              <a:t>b</a:t>
            </a:r>
            <a:endParaRPr lang="en-US" altLang="zh-CN" sz="2400" i="1" dirty="0">
              <a:latin typeface="Times New Roman" panose="02020603050405020304" pitchFamily="18" charset="0"/>
              <a:ea typeface="黑体" panose="02010609060101010101" pitchFamily="49" charset="-122"/>
              <a:cs typeface="幼圆" panose="020105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72083" y="2381065"/>
            <a:ext cx="225083" cy="2301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107230" y="2374030"/>
            <a:ext cx="225083" cy="2301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061611" y="3353744"/>
            <a:ext cx="4064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ea"/>
              </a:rPr>
              <a:t>D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587672" y="606118"/>
            <a:ext cx="4064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ea"/>
              </a:rPr>
              <a:t>D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823834" y="2258936"/>
            <a:ext cx="52895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15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15"/>
          <p:cNvSpPr/>
          <p:nvPr/>
        </p:nvSpPr>
        <p:spPr>
          <a:xfrm>
            <a:off x="1888490" y="1156513"/>
            <a:ext cx="1648460" cy="51018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基本性质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3549650" y="1410335"/>
            <a:ext cx="5161915" cy="565150"/>
          </a:xfrm>
          <a:custGeom>
            <a:avLst/>
            <a:gdLst>
              <a:gd name="connisteX0" fmla="*/ 0 w 5905500"/>
              <a:gd name="connsiteY0" fmla="*/ 0 h 330200"/>
              <a:gd name="connisteX1" fmla="*/ 165100 w 5905500"/>
              <a:gd name="connsiteY1" fmla="*/ 330200 h 330200"/>
              <a:gd name="connisteX2" fmla="*/ 5905500 w 5905500"/>
              <a:gd name="connsiteY2" fmla="*/ 330200 h 330200"/>
              <a:gd name="connisteX3" fmla="*/ 5905500 w 5905500"/>
              <a:gd name="connsiteY3" fmla="*/ 317500 h 330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5905500" h="330200">
                <a:moveTo>
                  <a:pt x="0" y="0"/>
                </a:moveTo>
                <a:lnTo>
                  <a:pt x="165100" y="330200"/>
                </a:lnTo>
                <a:lnTo>
                  <a:pt x="5905500" y="330200"/>
                </a:lnTo>
                <a:lnTo>
                  <a:pt x="5905500" y="317500"/>
                </a:lnTo>
              </a:path>
            </a:pathLst>
          </a:custGeom>
          <a:ln w="31750">
            <a:solidFill>
              <a:schemeClr val="accent6">
                <a:lumMod val="75000"/>
              </a:schemeClr>
            </a:soli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3551555" y="3735705"/>
            <a:ext cx="5178425" cy="455295"/>
          </a:xfrm>
          <a:custGeom>
            <a:avLst/>
            <a:gdLst>
              <a:gd name="connisteX0" fmla="*/ 0 w 5905500"/>
              <a:gd name="connsiteY0" fmla="*/ 0 h 330200"/>
              <a:gd name="connisteX1" fmla="*/ 165100 w 5905500"/>
              <a:gd name="connsiteY1" fmla="*/ 330200 h 330200"/>
              <a:gd name="connisteX2" fmla="*/ 5905500 w 5905500"/>
              <a:gd name="connsiteY2" fmla="*/ 330200 h 330200"/>
              <a:gd name="connisteX3" fmla="*/ 5905500 w 5905500"/>
              <a:gd name="connsiteY3" fmla="*/ 317500 h 330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5905500" h="330200">
                <a:moveTo>
                  <a:pt x="0" y="0"/>
                </a:moveTo>
                <a:lnTo>
                  <a:pt x="165100" y="330200"/>
                </a:lnTo>
                <a:lnTo>
                  <a:pt x="5905500" y="330200"/>
                </a:lnTo>
                <a:lnTo>
                  <a:pt x="5905500" y="317500"/>
                </a:lnTo>
              </a:path>
            </a:pathLst>
          </a:custGeom>
          <a:ln w="31750">
            <a:solidFill>
              <a:schemeClr val="accent6">
                <a:lumMod val="75000"/>
              </a:schemeClr>
            </a:soli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5"/>
          <p:cNvSpPr/>
          <p:nvPr/>
        </p:nvSpPr>
        <p:spPr>
          <a:xfrm>
            <a:off x="225136" y="1903659"/>
            <a:ext cx="1262959" cy="1322184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不等式的基本性质</a:t>
            </a:r>
          </a:p>
        </p:txBody>
      </p:sp>
      <p:sp>
        <p:nvSpPr>
          <p:cNvPr id="12" name="左中括号 11"/>
          <p:cNvSpPr/>
          <p:nvPr/>
        </p:nvSpPr>
        <p:spPr>
          <a:xfrm>
            <a:off x="1666240" y="1386205"/>
            <a:ext cx="203200" cy="2349500"/>
          </a:xfrm>
          <a:prstGeom prst="leftBracket">
            <a:avLst>
              <a:gd name="adj" fmla="val 0"/>
            </a:avLst>
          </a:prstGeom>
          <a:ln w="31750" cap="rnd">
            <a:solidFill>
              <a:schemeClr val="accent6">
                <a:lumMod val="75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>
            <a:stCxn id="11" idx="3"/>
            <a:endCxn id="12" idx="1"/>
          </p:cNvCxnSpPr>
          <p:nvPr/>
        </p:nvCxnSpPr>
        <p:spPr>
          <a:xfrm flipV="1">
            <a:off x="1488730" y="2560942"/>
            <a:ext cx="177800" cy="3810"/>
          </a:xfrm>
          <a:prstGeom prst="line">
            <a:avLst/>
          </a:prstGeom>
          <a:ln w="31750" cap="rnd">
            <a:solidFill>
              <a:schemeClr val="accent4">
                <a:lumMod val="75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" y="468948"/>
            <a:ext cx="1619249" cy="1619249"/>
          </a:xfrm>
          <a:prstGeom prst="rect">
            <a:avLst/>
          </a:prstGeom>
        </p:spPr>
      </p:pic>
      <p:sp>
        <p:nvSpPr>
          <p:cNvPr id="15" name="矩形: 圆角 15"/>
          <p:cNvSpPr/>
          <p:nvPr/>
        </p:nvSpPr>
        <p:spPr>
          <a:xfrm>
            <a:off x="1895475" y="2305863"/>
            <a:ext cx="1648460" cy="51018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基本性质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1895475" y="3455213"/>
            <a:ext cx="1648460" cy="51018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基本性质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547110" y="2552700"/>
            <a:ext cx="5161915" cy="565150"/>
          </a:xfrm>
          <a:custGeom>
            <a:avLst/>
            <a:gdLst>
              <a:gd name="connisteX0" fmla="*/ 0 w 5905500"/>
              <a:gd name="connsiteY0" fmla="*/ 0 h 330200"/>
              <a:gd name="connisteX1" fmla="*/ 165100 w 5905500"/>
              <a:gd name="connsiteY1" fmla="*/ 330200 h 330200"/>
              <a:gd name="connisteX2" fmla="*/ 5905500 w 5905500"/>
              <a:gd name="connsiteY2" fmla="*/ 330200 h 330200"/>
              <a:gd name="connisteX3" fmla="*/ 5905500 w 5905500"/>
              <a:gd name="connsiteY3" fmla="*/ 317500 h 330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5905500" h="330200">
                <a:moveTo>
                  <a:pt x="0" y="0"/>
                </a:moveTo>
                <a:lnTo>
                  <a:pt x="165100" y="330200"/>
                </a:lnTo>
                <a:lnTo>
                  <a:pt x="5905500" y="330200"/>
                </a:lnTo>
                <a:lnTo>
                  <a:pt x="5905500" y="317500"/>
                </a:lnTo>
              </a:path>
            </a:pathLst>
          </a:custGeom>
          <a:ln w="31750">
            <a:solidFill>
              <a:schemeClr val="accent6">
                <a:lumMod val="75000"/>
              </a:schemeClr>
            </a:soli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3704590" y="1144270"/>
            <a:ext cx="4820920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不等式的两边都加上（或都减去）同一个数，不等号的</a:t>
            </a:r>
            <a:r>
              <a:rPr lang="zh-CN" altLang="en-US" sz="22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方向不变</a:t>
            </a:r>
            <a:r>
              <a:rPr lang="en-US" altLang="zh-CN" sz="2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</a:p>
        </p:txBody>
      </p:sp>
      <p:sp>
        <p:nvSpPr>
          <p:cNvPr id="23" name="Text Box 4"/>
          <p:cNvSpPr txBox="1"/>
          <p:nvPr/>
        </p:nvSpPr>
        <p:spPr>
          <a:xfrm>
            <a:off x="3725545" y="2305685"/>
            <a:ext cx="4908550" cy="768350"/>
          </a:xfrm>
          <a:prstGeom prst="rect">
            <a:avLst/>
          </a:prstGeom>
          <a:noFill/>
          <a:ln w="12700">
            <a:noFill/>
          </a:ln>
        </p:spPr>
        <p:txBody>
          <a:bodyPr wrap="square" anchor="t" anchorCtr="0">
            <a:spAutoFit/>
          </a:bodyPr>
          <a:lstStyle/>
          <a:p>
            <a:pPr indent="0" fontAlgn="auto">
              <a:lnSpc>
                <a:spcPct val="100000"/>
              </a:lnSpc>
              <a:spcBef>
                <a:spcPts val="0"/>
              </a:spcBef>
            </a:pP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不等式的两边都乘以（或都除以）同一个</a:t>
            </a:r>
            <a:r>
              <a:rPr lang="zh-CN" altLang="en-US" sz="22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正数</a:t>
            </a: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，不等号的</a:t>
            </a:r>
            <a:r>
              <a:rPr lang="zh-CN" altLang="en-US" sz="22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方向不变</a:t>
            </a:r>
            <a:r>
              <a:rPr lang="en-US" altLang="zh-CN" sz="2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</a:p>
        </p:txBody>
      </p:sp>
      <p:sp>
        <p:nvSpPr>
          <p:cNvPr id="24" name="Text Box 10"/>
          <p:cNvSpPr txBox="1"/>
          <p:nvPr/>
        </p:nvSpPr>
        <p:spPr>
          <a:xfrm>
            <a:off x="3704590" y="3448685"/>
            <a:ext cx="4929505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不等式的两边都乘以（或都除以）同一个</a:t>
            </a:r>
            <a:r>
              <a:rPr lang="zh-CN" altLang="en-US" sz="22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负数</a:t>
            </a: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，不等号的</a:t>
            </a:r>
            <a:r>
              <a:rPr lang="zh-CN" altLang="en-US" sz="22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方向改变</a:t>
            </a:r>
            <a:r>
              <a:rPr lang="en-US" altLang="zh-CN" sz="2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318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23" grpId="0"/>
      <p:bldP spid="24" grpId="0"/>
      <p:bldP spid="2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圆角矩形 18"/>
          <p:cNvSpPr/>
          <p:nvPr/>
        </p:nvSpPr>
        <p:spPr>
          <a:xfrm>
            <a:off x="1669174" y="1289537"/>
            <a:ext cx="5849859" cy="338186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735" dirty="0">
              <a:solidFill>
                <a:schemeClr val="tx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819582" y="1289537"/>
            <a:ext cx="55490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12000" fontAlgn="auto"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1. 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不等关系具有</a:t>
            </a:r>
            <a:r>
              <a:rPr lang="zh-CN" altLang="en-US" sz="240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传递性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，</a:t>
            </a:r>
            <a:endParaRPr lang="en-US" altLang="zh-CN" sz="2400" dirty="0">
              <a:solidFill>
                <a:schemeClr val="tx1"/>
              </a:solidFill>
              <a:uFillTx/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indent="612000" fontAlgn="auto"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</a:rPr>
              <a:t>    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如果</a:t>
            </a:r>
            <a:r>
              <a:rPr lang="en-US" altLang="zh-CN" sz="2400" i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r>
              <a:rPr lang="zh-CN" altLang="en-US" sz="2400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＞</a:t>
            </a:r>
            <a:r>
              <a:rPr lang="en-US" altLang="zh-CN" sz="2400" i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b</a:t>
            </a:r>
            <a:r>
              <a:rPr lang="zh-CN" altLang="en-US" sz="2400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且</a:t>
            </a:r>
            <a:r>
              <a:rPr lang="en-US" altLang="zh-CN" sz="2400" i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b</a:t>
            </a:r>
            <a:r>
              <a:rPr lang="zh-CN" altLang="en-US" sz="2400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＞</a:t>
            </a:r>
            <a:r>
              <a:rPr lang="en-US" altLang="zh-CN" sz="2400" i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c</a:t>
            </a:r>
            <a:r>
              <a:rPr lang="zh-CN" altLang="en-US" sz="2400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，</a:t>
            </a:r>
            <a:r>
              <a:rPr lang="zh-CN" altLang="en-US" sz="2400" dirty="0"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那么</a:t>
            </a:r>
            <a:r>
              <a:rPr lang="en-US" altLang="zh-CN" sz="2400" i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r>
              <a:rPr lang="zh-CN" altLang="en-US" sz="2400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＞</a:t>
            </a:r>
            <a:r>
              <a:rPr lang="en-US" altLang="zh-CN" sz="2400" i="1" dirty="0">
                <a:solidFill>
                  <a:srgbClr val="C00000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c</a:t>
            </a: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. </a:t>
            </a:r>
          </a:p>
          <a:p>
            <a:pPr indent="612000" fontAlgn="auto"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</a:rPr>
              <a:t>. </a:t>
            </a:r>
            <a:r>
              <a:rPr lang="zh-CN" altLang="en-US" sz="240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作差法</a:t>
            </a:r>
            <a:r>
              <a:rPr lang="zh-CN" altLang="en-US" sz="24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：</a:t>
            </a: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indent="612000" fontAlgn="auto"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如果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-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，那么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612000" fontAlgn="auto"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如果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-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b 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= 0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，那么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612000" fontAlgn="auto"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如果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-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，那么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r>
              <a:rPr lang="en-US" altLang="zh-CN" sz="24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b.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54" y="510950"/>
            <a:ext cx="1701893" cy="170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82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476768" y="819150"/>
                <a:ext cx="707618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4.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若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M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𝑎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+3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，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N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=2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𝑎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+3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+1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，试比较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M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、</a:t>
                </a:r>
                <a:r>
                  <a:rPr lang="en-US" altLang="zh-CN" sz="2400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N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的大小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.</a:t>
                </a:r>
                <a:endPara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768" y="819150"/>
                <a:ext cx="7076187" cy="646331"/>
              </a:xfrm>
              <a:prstGeom prst="rect">
                <a:avLst/>
              </a:prstGeom>
              <a:blipFill>
                <a:blip r:embed="rId3"/>
                <a:stretch>
                  <a:fillRect l="-1292" b="-113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/>
          <p:cNvSpPr/>
          <p:nvPr/>
        </p:nvSpPr>
        <p:spPr>
          <a:xfrm>
            <a:off x="269901" y="553142"/>
            <a:ext cx="121379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思考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1600200" y="1885950"/>
                <a:ext cx="5114053" cy="2751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解：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∵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M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𝑎</m:t>
                        </m:r>
                      </m:e>
                      <m:sup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+3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，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N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=2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𝑎</m:t>
                        </m:r>
                      </m:e>
                      <m:sup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+3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+1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，</a:t>
                </a:r>
                <a:endParaRPr lang="en-US" altLang="zh-CN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       </a:t>
                </a:r>
                <a:r>
                  <a:rPr lang="zh-CN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∴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M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N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𝑎</m:t>
                        </m:r>
                      </m:e>
                      <m:sup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+3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)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(2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𝑎</m:t>
                        </m:r>
                      </m:e>
                      <m:sup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+3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+1)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                   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𝑎</m:t>
                        </m:r>
                      </m:e>
                      <m:sup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+3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𝑎</m:t>
                        </m:r>
                      </m:e>
                      <m:sup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                =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𝑎</m:t>
                        </m:r>
                      </m:e>
                      <m:sup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        ∵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𝑎</m:t>
                        </m:r>
                      </m:e>
                      <m:sup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1&lt;0,</a:t>
                </a:r>
              </a:p>
              <a:p>
                <a:pPr>
                  <a:lnSpc>
                    <a:spcPct val="120000"/>
                  </a:lnSpc>
                </a:pP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∴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N </a:t>
                </a:r>
                <a:endParaRPr lang="zh-CN" altLang="en-US" sz="2400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1885950"/>
                <a:ext cx="5114053" cy="2751522"/>
              </a:xfrm>
              <a:prstGeom prst="rect">
                <a:avLst/>
              </a:prstGeom>
              <a:blipFill>
                <a:blip r:embed="rId4"/>
                <a:stretch>
                  <a:fillRect l="-1909" t="-1327" b="-26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029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39"/>
          <p:cNvSpPr txBox="1"/>
          <p:nvPr/>
        </p:nvSpPr>
        <p:spPr>
          <a:xfrm flipH="1">
            <a:off x="1828799" y="1858974"/>
            <a:ext cx="5715000" cy="830997"/>
          </a:xfrm>
          <a:prstGeom prst="rect">
            <a:avLst/>
          </a:prstGeom>
          <a:noFill/>
          <a:effectLst>
            <a:outerShdw blurRad="63500" sx="106000" sy="106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同学们再见！</a:t>
            </a:r>
          </a:p>
        </p:txBody>
      </p:sp>
    </p:spTree>
    <p:extLst>
      <p:ext uri="{BB962C8B-B14F-4D97-AF65-F5344CB8AC3E}">
        <p14:creationId xmlns:p14="http://schemas.microsoft.com/office/powerpoint/2010/main" val="195203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2ADB108-2F67-4B4E-A97E-19ABB6FAC58E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JCuo0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kK6jSAh+CyMpAwAAhgwAACcAAAB1bml2ZXJzYWwvZmxhc2hfcHVibGlzaGluZ19zZXR0aW5ncy54bWzVV91u2jAUvucpLE+9LGk7unYooaoKaNVaQIVt7VVlYkOsOnYW21B6tafZg+1JdhwDBbXr0h+kTQgRn5/v/J+Y8Og2FWjCcs2VjPBudQcjJmNFuRxH+MugvX2IkTZEUiKUZBGWCqOjRiXM7FBwnfSZMSCqEcBIXc9MhBNjsnoQTKfTKtdZ7rhKWAP4uhqrNMhyppk0LA8yQWbwY2YZ03iOUAIAvqmSc7VGpYJQ6JHOFbWCIU7Bc8ldUES0BdEJDrzYkMQ341xZSU+UUDnKx8MIvzs8dp+FjIdq8pRJlxPdAKIjmzqhlDsviOjzO4YSxscJuHtQw2jKqUkivFdzKCAdPEQpsH3oxKGcKMiBNHP4lBlCiSH+6O0Zdmv0guBJdCZJyuMBcJCLP8LNwfWnq17r4uy08/l60O2eDU573olCJ1jHCYN1QyE4pGwes6WdkBhD4gT8Bp0REZqFwSppITZScs05d0ZDJSD3hRa0UTpktENStlKN/g2XbZDcxWgEgYhZhI9zTgRG3BDB46WytkNtuCmq3l6VRIAF7cnQeR/fm/fZiROSa7bq1oKjXc7jxjdlBUUzZZHgNwwZhSB+m8JTwtBqcdAoV2lBhfYxSAsOFiecTRk9KnI6B/yToSswkVrQhF7NBDPewnfL79CQjVQOuIxMoLOBzrXHrz4LOCNa34OShY9b/bPTZuv6tNNsXW65AAmdEBk/ExwKztLMbASfzJBUZqEH6YiJ1awoCuW04JWJrfryMmieWuHL/NbFWIHeYEk2Y+U5hfmrB6XNJmRSDKIbrgIaRpBDSTwmMGJYF1xaVhYwJhIpKWaIxLDWtBvrCVdWA8UPsIfWL/fQ6yMui9MYVhtYzCnLS0Hu7O69r+1/ODj8WK8Gv3783H5Sab7we4I4c37jnzy58pdr/+E2DAO3pR9f2ia3/+bO7l20vpbJa6d1OShV0la/FFy3jFT3cxmpC/+S6a28YEq5AEtp7IcM1pLgKTeMvmWLvaBNXvVu9z22mTbZYMyvGY3/JmR/Wl4T1+6FYfDoxdVxUi55ColwK3F5223s13bgpvkoq1IBtPX/Do3Kb1BLAwQUAAIACACQrqNItfwJZLoCAABVCgAAIQAAAHVuaXZlcnNhbC9mbGFzaF9za2luX3NldHRpbmdzLnhtbJVWbW/iMAz+fr8Ccd/p7pWd1CExxkmTdrfpNu172po2Ik2qJGXHv784TdYEKPSwJhH7eWzHsc1StaV88WEySXPBhHwGrSkvFWq8bkKLm2nWai34LBdcA9czLmRN2HTx8af9pIlFXmKJHcixnA3JoQ8zt58xFBfj2xxliJCLuiF8/yBKMctIvi2laHlxMbVq34BklG8N8urHfLUeDMCo0vca6iin9TXKOEojQSnAlL6vUS6yGMmA+UhX9jOS04c6f/sD2o4qqi1t+QlliNaQEuIiXy9RhvHceI9fZY5ynqDhrzbQL59RBqGM7EHGzu++ogwyRNM2/9MjjRQlFjTmnH/Edw4TpDDjh1ldoVwk4IUw0MVXcOWxd70LQO5rOPcpjqsU7AnrerAQ8NEzBgstW0gTf+psqhJvj6028wGLDWHKAEJVD3oyST+RVnk3sa7H/YE3yovQl9P0kFfB2hpWXcKBu1jf41erW7srQqfvuiBDCTunDFLslT3yt6nrETJQ9shnRgt45Gx/nMGhqSP5R74l7jnP199YgRNzLJzVn7wVIz3g6KogVafwmFoUsFCYzgutAd8tTayuSyk5yinlZEdLoqngvxCX7e1lVJocGFyvne6sVFPN4FTD2RzNmg7LZc9xPzpr3JDdz0J/ue480WaL30yJ1iSvavOzpKYTxzNjYgozTU4zcE8aOMh7vhEBx8YeItVEbkG+CMHGhuFCgxrrXnTDNQRPk6AGaXK6yqlzcqr8vK0zkGvzahSUr3Ks7IAVLStm/vQrhTcoDhgD1o6qK+OPE/rel4HCNQEQmVe+a7tDZ6lbpimDHfjhDxT2ykN3S5Xp0qGGW+oH2Oiw5ZxmVE+6XdH3SrxDAv0J/KtJK3J8YBnR9ppkyt4smny/hvtcosXs1xk2X7jJ7Nn1UuTY2I8raJT47+Q/UEsDBBQAAgAIAJCuo0gqlg9n/gIAAJcLAAAmAAAAdW5pdmVyc2FsL2h0bWxfcHVibGlzaGluZ19zZXR0aW5ncy54bWzNlm9PGjEYwN/zKZouvpRT56YjdxgjGIlOiLBNX5lyLVxjr721PfB8tU+zD7ZPsqdXQIiOnUaWhRDo0z6/51/7tOHRfSrQhGnDlYzwbn0HIyZjRbkcR/jL4HT7ECNjiaREKMkiLBVGR81amOVDwU3SZ9bCUoMAI00jsxFOrM0aQTCdTuvcZNrNKpFb4Jt6rNIg08wwaZkOMkEK+LFFxgyeESoA4JsqOVNr1moIhZ70WdFcMMQpeC65C4qIM5sKHPhVQxLfjbXKJT1RQmmkx8MIvzs8dp/5Gk9q8ZRJlxLTBKET2wahlDsniOjzB4YSxscJeHuwj9GUU5tEeG/fUWB18JRSsn3kxFFOFKRA2hk+ZZZQYokfenuW3VszF3gRLSRJeTyAGeTCj3BrcHt202tfXXQuz28H3e7FoNPzTpQ6wSonDFYNheCQynXMFnZCYi2JE/AbdEZEGBYGy6L5spGSK865MRoqAakvtTAagaeiiPCx5kRgxC0RPF7MWqLHzJ5yATE43d36SFr8CPTxxgnRhi0bms8Yl8W4+U3lgqJC5UjwO4asQhBRnsK/hKHldKORVmkpFcRYZASnDE04mzJ6VGZpBvyToRswkeagCZsvE8x6C99z/oCGbKQ0cBmZwFYFOTeeX38ROCPGPELJ3Met/kWn1b7tXLba11suQEInRMYvhEMJWZrZjfBJgaSycz1IR0xyw8qiUE7LuSqx1V9fBsPTXPgyv3UxltAbLMlmrLykMH/1oLLZhEzKg+gOV4mGI8ihJJ4JEzEcdy5zVhUYE4mUFAUiMTQq4471hKvcgMQfYI82r/fQ6yMuy9EYbg6wqCnTlZA7u3vv9z98PDj81KgHv3783F6rNGvhPUGcOd/DT9Y28UUjf9oNw8D1zufbsNX5v+rCvav21yqZumxfDyoVqd2vhOtWWdU9r7Lqyl8bvaUro5IL0GbG/thAoxE85ZbRt9w0ryj8+vvXb4s3KvwGo1i7ff/fIPxo8dxaeV+FwbMPwBrIVx/TzdpvUEsDBBQAAgAIAJCuo0hocVKRmgEAAB8GAAAfAAAAdW5pdmVyc2FsL2h0bWxfc2tpbl9zZXR0aW5ncy5qc42UTW/CMAyG7/wKlF0nxD5hu6HBpEkcJo3btEMoplSkSZWkHR3iv68OX03qjsUX8vLkdewq3na61WIR6z53t+6327/7e6cBalbncO3rokVPUWdGJAuYJSmIRAILkOJ49CTvzgRlzKQznZcfaGtqfkzhP0suTB3PCAtNaIY6XBDgN6FtqMM/J7FTq2tfU63R89xaJXuRkhak7UmlU+4YdvXqVr3EAFYF6AvokkfgmQ7caiPPjg8DjDoXqTTjspyqWPXmPFrHWuVy0ZZ/VWagq0++3gP9p8HLxLMTibFvFtIw8WSI0U5mGoyBQ97HCQYJCz4HUfPtu/UH6hk3CwroIjGJPdKjG4w6nfEYGl0ajjB8TFZejW4OMJqchY3dE3e3GB4heAm6YTW+x/BAleXZPz5gplWMHWmgzZ6fUKH4IpHxIXUfg+Twsmjb1r1zoe76Y+Y9IRU8oRX1/NK22RGChgCtN5aOeU2Qd0rZCUqURA5FaNS0Kug5YsM5gvvPLuPW8miVVuOhGo5VG7heg54pJarbf126Z5irs/sFUEsDBBQAAgAIAJCuo0g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JCuo0izv7NQbQAAAHIAAAAcAAAAdW5pdmVyc2FsL2xvY2FsX3NldHRpbmdzLnhtbA3MPQ6DMAxA4Z1TWJ7K0L+NgcDGWFUqPYAVLITk2CixqnJ7sr3h0+vHfxL4cS6bacDn7YHAGm3ZdA34nadrh1CcdCEx5YBqCOPQ9GKR5MPuFRbYhQ7OM6cazi9KVb4zF1Ynr2e4RNuPFu9DcwJ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kK6jSIyYS/o+CAAAjyAAACkAAAB1bml2ZXJzYWwvc2tpbl9jdXN0b21pemF0aW9uX3NldHRpbmdzLnhtbLVa627iShL+v0/RYnWks9IqXMwtK4aVL01iDTEc7CQzu1qhBneCFdvNsRtmOOLHPs0+2D7JVrftYBMgdmYWT6JxddVX1XXrCxnEL16ob2LOAu8Pwj0W2pRzL3yOh39CaLBkPoumEY0pj+sHyqMXuuybGT4xQQNqzEnoksjVxWg8bKCR/KB+T+0bfXhra+0W6rVxC/eRgTs6jF0rxrWiw5jRauqD+hFEghvRJQ35adRBvTD6VsAMYxpxM3Tp96FS5M4PFWdwExHXA7542G2LZ59p3Rtt8aB2s9Pr4H1LVRSli/SO0TQa+17vuqc2EW60Ow1lr/VbSktBzU6ned3dN3utjgJvo+suoLTxdRe1e+12y9i3cAukkapqRkvf95TrZlMFbbh/re9HI63XaKBms6m0jX2nq4y0BgJuBTBUpS8cqBiKpnT3qqY2+woa6SNt1N5jA3f1Duq3cLfR2Lc1TWk0Ds49zC7vrgO19HQyd74DeDIEJ0dFbtVPJNdguYkiYHZosPYJpygkAf1UkzkZcpmx6NclW+/+UksTVCZzxp7ZVaQmRCALsOEJrEFdjmRs0q58YeTpyHM/1RYbzll4tWQhB6irkEUB8WvDPye5k86sjCTb0qiK3BNZ0oO6nvyUFUt1QT7Dc0loyYI1CXdj9syuFmT58hyxTeiWMnO1W9PI98IX4G5c93R8UZHvxdzkNCjYh/viKS+2hnjGVJjXxeIpJemTBfUzjQ35qSB3UPm+R45Et17scSmqNsVzSXRNnmkxAH1VPJdlQtBSjFpPPO8LcfqdA7siyr91kd0nOxoVlSTt8qIUW2/WVfNpHbFn4eyi3PuBfpXzGXSf8FlY2BBPKSExQaGwVJRSt8n5G0eM6etxLxkEoAWCm28uKUlCTrW5PrmbqtbX+XhyM5lr5k1tqCdViURZ/trq9r83O13oXKlcSST7Th2Pi1hIgnUa5bAsZzYZzwEQj+cW/uLUhuJ3ZdHJvTM2LVwbpv+pDDCd4YfaUPwuI3o/m2HLmdtj08Bz055bE0f6ZYwdbNSGX9kGrciWIs7Q1qPfEF9RBO3ZiyiKfc+VA6Jle+GGltBnTO5U05rPsO3MTN0xJ1ZtaLMo2v1VIpMNX0HyrEiMXC8mC5+6Ui2kiBxf51co+MdXHnCygHjhVRntM/XRtG7mzmQytufYMjJKbYhDFxkREZqqA81UG88AIyKwjn9MfC6zTyIg1fcrg9yaN7dj+HGEIbfe88qHH/4Ba6YYQjKlYQlBSBw8g6yz7cfJzBA+BIWIoDWJ428scgtJkw9dCWzT0ieQmrqTw3cETIYNgffCJaQOXfISeHfYttUbPNcmXyDHoTYnFYUmn6EkP1cU+optqCFslxCz1AfzRhUVIcowK5CsBpdE5Lu/Q2S5BDnhza3HNjFQhIehTGQ1xleVNdn4t3sIpKmOz1R7AgzOlm/P3paCKZELy1wJXdCGdGyI7Prt3vzHfKSaY2zMId2MyePckV1SKA3IDoWMI+JuSbikaEGXZAOVsIMx13PlmIi8NOH3jfcHIjztP7+krcsy8JdfPmBSoeGdsAz2y6AMtilr/p524bZ0Bh80ROT6WSvKOODDJtg6ttSZOfk5IYq9YOMnXfpnBOrVuKrBeteOH/dX+bD9H4yxkxasmdDRNI9VEsKwEoslBxZPv5KgaY1AXXpYhIYvTqiVAKxJimEx9AMwD+C5giEP4NFqEI9Ys00HNluPdCFOHyWEZa0mUTsdb3FG9Ckc0F9LdUGfGOyXfEq2yUYG1i4Z/jJRzm2VCkuLYzpjMNwCzOckqQDV9wJxhioHe3+HM1ckq0FhPo9s47uyun3vRa4I4OdNQN/uw54iFkiqT+Isr5NF6e8/aEgyxVmid1ptA/FaoKVjlavPH4qYjdWZfjvXVUvH4kQh6tkvLwfVIXwyduz5WNUEApRJQPhyBavwkzjnlcdKTgQGHqmAl07epiRarv777/+UhzmyJ6GilPq3qjhQ/KJr4le8f1qM0/hfJXAcVSuKypeSgumBKhMtf75yTEjQn3JkIcmyFLBAXHGVUg0lkIZRdRxVv72DKrFlUbBNBHvBiiB36uwzND65168N70j0Ao3TYcyvCiQ9L3KTV7bhcMTdcN8LaUXxH16JxOQdczpXDUOe/aFGfW/5kiy/Lhxg0ms+5LPnKnj6rWpBdz6CpK7Hq2PKxS3rWtASkvdDQ9ieXOteCYcLFZ9AD+eF+5mQR8yfiputt1e5wCAu4iCNhzwSR/rsLc8Rr9i3NHbDJ+LHwJYnHbNOwYap2CymkEXaMfdM1I6bx00px4wPzId1QU+mk4Mu0o+ldF2TN795Ba+0N5bDMSsdypl+IB7zW/Q7f8OfIx7z22JNmcC57q1Nx0N50ew6TiNRnl4mdsBDQ9mlUp7srcgjLBiLa9k4N5GUUOQMmEuHcm10vICm5SxoeYPrZywehK/blzshs9jJacfia4fCwCF965fzd8A97tPzyS3nASWYd7V8P1UBKc+pEki+Pjh2RkJFfLemn2pwECHLlej0cQ2lGJ9qwp3JNzTn5NZZPxPtLCcprbksGsh+Ltt5JZWh6OLVVLGk2C8LDepv/DSoX4rQIIU9H8BwEyxohCEHPOhyaYSKxDz7KrsKe5A70iO5M6N5AL4C7BDOSFkl5AiFxJLbqqxakpf8OOwtuefTLc1aVY6Qc87l+Q9iqI7Lya3yMX3i+fROKZWrIO11h1ws9sAc/ayUPJHllRyNVCw6ThaxnP2JbpUtPgcbTyxHWZsW6Z7v0IwfRb1+QhXwnvP+oJ5fZqFHvfmW9ZgGooB39m8O/gdQSwMEFAACAAgAkK6jSCqKN+aHEQAA8GEAABcAAAB1bml2ZXJzYWwvdW5pdmVyc2FsLnBuZ+3d+VeS2f8AcEszJ2eizcwsbZq0xQXUGjMXWmzSkXKd1FLR1GwzNTMUWVKnsUUldcpdmlzaJW3S3MAlJdSgCZXSlAqFEJUQkR0+9J2az4x+5g/4nvNwDni49znPva/73NUf3lzyOrDvm0WrF2lpaX3j7ubqo6WlA9PS0o7T09WkqHZb7tP8mRfvs2+3VhV1DVfzRSdq1/5dWlrVOH1F2ALN969i3QLjtbQWt396zyPH3I7Q0gq74O66yy8xZGIIfuVBpJIsUOajtJzPH9AGteV+tHya9SNk04+uznrL59ssmXgGKf/ouv5F2jL9+Xt0Lnl5KrRTkJWBFJlobZNiSH7uQT2fdujRUcI2JuOX/fUcWml9FaOnNIlP6yE+LlBIpume9vxm8TC7BDFcL5Gyi2Jk3K9XhZ6fp/v3j7c/rF6lLDvkti2bizvMgrpI3qYZS7uuuNw01P4a0qL194/7Nl7REYoneuamWEV1wM2Vtv/MhrTsTNbucxsjP6BB1U3KsPt3YCb7MiNmlXcjPeWEWd0Y72xQIk4fQZss+Gf2+ZRI7b4fTyuVfKwhDFY1p7rnU8Df+FnUV1ha5ZlFjWTMzv8QuRPivcTAVXd2Rr7REliTd2LZnPvNay1n/PwsogdtN0tz1fghxHvpT3Nv9RBCuZezjNMzt+yWNte9fkuNZpfR0lbuv9R355D97Batn6e/3MB7b8ScOunnNm3ZHEfNmG0P0bWE+bkaZM++XpOMNLBZ0AsgAASAABAAAkAACAABIAAEgAAQAAJAAAgAASAABIAAEAACQAAIAAEgAASAABAAAkAACAABIAAEgAAQAAJAAAgAASAABIAAEAACQAAIAAEgAASAABAAAkAACAABIAAEgAAQAAJAAAgAASAABIAAEAACQAAIAAEgAASAABAA4v8RIkXaNvKI5jIo+R/RAs+nqO1ju8MS0+bG0dM9bb8uP+BVwCqb2WEBW3rOh77PbDNeMCeioJ750YNHD85OhcT+e/v+W/I12ObIOXV9dh5MmWc+v2zn3RezylirKTr1Umib1uwq+QucYS7SkdznHuDm35OmKBvtcU5Tz9gpC0221+NFZ/q6/cFRzU1rx/IY3qP/LNDaHqJEzayA5gXLbfs4jSJhHUkZPe0Q06wSbWVxGSrMLUkiWVUMDclHSd6lF5mqJeSNhm7WjU3IJN7oTFa7qck/YynCtflE+SRFVaH+dtdNF84DRjTlnDO1Hu1CYgedgFSzRfAdeGk7K3TqTTyt5CdLo/TDYARy+0kT9QXDkFe9tG04ebupKlZIdeSjJuLgaFHfczBGcOUKnuYiH7/LecwWC7d3Y5c0CTqN4SVKPlYtH6RikGBRYiP10eSpN0yoWkobNAE3M4J/qHovDkAGmqCn/3geSeD8VlqFLDi6t3Zc/sJROE3N//L0c1JkHtO+ykWXtnmHcuNKk9gFHTQzXtz1Ulq9S9PkzN30ZXEQB8bqn8Din0jVjI3ViKEERsfG7pOl4mbxsPwx+d4rH1IIvphBi8EIiwzVjWxpUnG7WuveI4KXT5SqmY/mv1cz6g9KViG8QY3yyUZEZxWyAVmMHEA2xYFHb65/qgcWqfMmTxVlC2rWTiUHzdT08g4R9gS6XG8OB9PvP1uMPRxQw333V4Wpr3cqR4dYOCgmPLz14hoPxNkqm4iJ7mAE6hoz57vF5ifhL3xRTWZOlHbe8h7ZyBMVYj/kTiSl1jP/pDdEuSHhvlZOXgdrUpzO0PuWpTgR7J1drkrW+UXw8HJ4gr+IaVDfWZL51taE4JTR4b3gIvf9iDFT0tn/wbb0XF42GotDru28ya3JqwjhvJMGtI7suH6cfCg7ST7An+iud7D/3K+2m2mLmq08BfG99zAF16mKu1iSLwqTwPDgPJx5l0opZX6VhOK2DbR442NppJHwQbPA/CCmqSWrO6hS7BX2myrZpGbLhgzRvguEpXu3pMLwmMTbXjbwKxlmf1TZU4N/mFE6j4ktbnmAuy9u8QAzBxBbBk34n2oSkL12akfyAC/58Ll+auGXDm7nxRx8vwJaDe3s/n26NjaDKewt5QzwOTVnD4piWyNoobaLEdGQO6RWPBZ7RbqgbyM3vOMhe8qJGoaFnGpsXApjC0JXw2oXXK9Pj8aRVmw4Z2QEphNJ5IG8SO6o49PBhOblziOR07+nNzs7QDnkz2Ph1rEbRCeWOZaZIyW/9kDEBpvmMbnMW8StUVzLfqcgSH1laM1Esm+G/t2rPiBDjyoxqMBX37wxQ8+cp349tY0/7UQVEUscYjjPP98Q8bJlv8r81uDNpy8DmdyrcSUkrJJO8eBUT8e2jqxOdUdvplbx432qy4mGXYUxeg1nC0xKlWF+8IN2mX50fpgPyUXJwFUy2yOQVJGZHx0rPYYC5coeC5RenSz4jDPM2u7MB371TGQ1hKJITI4P+WsaPG6cOPGYMYDanBUja1CCA+FYpSjtJmWtvnnRa9zx4w3jYekr7oQ37TksNHPIU8Y/EF1KWpArIIz0qk/Lb6XjBDUIbGkC1cCmU1xWgHH368hpyFt06LsTmedtlZUE+q07HLvM9QY7Kj3tQJvoQritbduBqWQYicsrzBvtTaWYqj6mP8C29MnTg/kLG4pmZPiZhdGTZOXnKRetm6UkbDWZSuLa4M9RXtlg+b6o4XTVycJUSop+ruznxAbXV7pnGXmHMsAdd9I9sdbOpAr7+SC4OusJtYE4UoHJ2mlLJazvSAyw2tdJ8NQUe3EzS1CJsH//g/P93V2R6vnPX+ad6uu+rjJhFRH7u5vZkfWWA2tObEniBPJ7hzHyiSunGya4OrkiIqjZ3pN///NC9jbomzVTnnoM+JvnWNWYP0k2Fk6XPUmSfTSEo+KEvb6e0RiVEM+cEfBqOb6kGYWQBkddaJWohbgkXlJf+xg2F1fGi8ubtEBjRBKRZk7Yjh4Q2PbzvEkhBHoVo84khOMPwpeGK5HOTJlItiaUQecnr2SNOo/IC/TMF+rmml01mQQZ6bocVmYRhwUYGfcWPLOH3f1IFtP6dPDXus1/BdK11YxVi5mvtFnH2XABRJXsmibLT2Dg7Jko4T1mMoPVC1/cz9/mMlmivpLDJ6lVHblZq7KbrD1ijCnCQjx561u/p7dNWYxOeOLp5BKe1A9211S0A8eoe++uXMWpFnqpxeeDecLHBBqRSXOFLIWttBh5aVySLtc+SWmJ5D+zTiZvyn/4OKK73Sjs8/p3J6VuGMm7EWCrSj2NWgY9uITuOb4PUoBZBo9jaSY+otVZGP7oILkdq+TBwSbYhuHbHF/olsL7mfPo5MPI5FecpCwcgycy9iRZ5AfNKMj0Xl7wHxE6ZUmrVnMcm9PQIZNS+q+ZFcICaJCmPke2brbF8UHVe1IpAb/2qBGDwojMbX+F/a1LuSfxj6u9kFUtu43bVbcgVyaCqgS4ugfW1zXXB8NYbh25Mm/4+xrPDQFTJJqwWLWAc9FVrpMrayY7ZO3tqh19Vp3q/jpgh2mr67pL2eW3nTB8aHntECm07Wex/l9jLGHVq416Pfijlk5jy8Uyh91uVusrW8tduKZMRLhqe/idmuj9zpk64ddsiWqK3iIhmB4oR1qVCAY4dnAkg3cIfLikVaKyEDVYod2pKDPb9d7OE2erbZXKLAPYmPhT4Rv0zDUrN/R7kmIUDN4Jw/YT+tpfts9IVFc/nNgJCSPdQxPs5X9WJ4iQgk5tqQ2tsTqbEROww+U30+oyk7rdu9HqHG5eXgaccAyidAjGZbzwUTsS19wiRkQyGeGUQRcawjKykxdM4FRdoCgSHjBOypIPkFZEMfLe6JnDMazOzW1JrQOih2jrRKfny0oFHy9/e0GkkvOZTjOvwos2lia+r8WDoIqP7EamcrKDpbeRIV8cO7EW2URvMGwd+X2yfTBd/mWHVHTibfY+k9eO32fgAjn6uVLSQTt1TvFSEDsulOtxZkxchLHrFYxuF2LdzaVrErkhuZxtzril9p3iYCO4jx0839JZfdkqPNhWrbJiHccZwLo6X0oD8i0tYS6yD2XPxSS1cv/e7NQGHofuCUULtoueiLZyW5NRWLcE21g3SAGxzITeGUwj0AuQwc2gsC9bKeLpt9f8Q+pzQs+8tl8zpJlSO/Ne9qivFW9jPjnb4PdaFLnF49sjE26hE8LXM2YOopP0C89qwZT6cSmj5qhr+fFNher4HvIi88jv0EWC/fCoeRX9G0AukrcV1RGrvcfieMdfpoklqvO8iNAJR7Y3h9x2SpV1CCI4R+dOdPK6HP9cJeRGiZrdH+iyuUf31WD1j1TJqnP3rc9peoXTzYxId2cVqqJmhvWBt8hcJM/ALk48DCnAuh9QIhZky8YyZDUVAmevMWkGI1kFnr/2u/xfL6GHS3Vy3SFJrEx7a2Ivu0azkUgfiqc5F2meEaKIpJyIwZS+NlKw7Un1kpcWUAR+V3PaIKeke/p4DmJatPiMYnn4YGnVsM3h/HFxa/tv4g/cks8V/bo4LcVTs2U98lU26usd6DeyDeqaWG9TUwarR21WtEiLZdzaLxxcCeok7MeSLn/FYnDUT0/LdlgOecoUnTwbKE72snjpnrG4sXeNIcwdBNmVP5CSabxX1S1jWpQs0o2FAmXuYyVY6Uce4Z6qdQ6CFGiG5NEqkbMH27vcWuyJldE7aDK1MB06/WJPEV4xsvEIpaAjZ+mTpzmjob/THPPQaZR82UQheJG5i5djb9mtqIufu17M2wd1wwOO+ePLDQ6MHr9+Ct/VnVQCJvMIJKK/5Z1HTeGaXRHo2IQTV7MNbpREZVfuKl/0CuXgQ/oeXVwoRskHmSthOrnGjX6BSHLj9EceMhmOdHBSsLGxI1lDNp8b52ttcPO0T+OxmhF1g4s19BqTU88pHXS8rmf+iA8/w28WY6Kda3jdp9gWuTFo3mHNmWB9/riksoshWhzPBemBxPNWfNmSv+hu0Uyaw1sKLaXEKly35zvxHaxBFBPcYcQ5FmYr1fGEcKXOASh3KlfTS4j80DzV+Y8fQ0zX1ceIv2w9TDGSd7uYtAgmzoPfS7cqIPmCGSUSNBMtHkrrN1tp/oj0DfNTj9Y0rkWuVGwjMHPgrD2kk8tamLuHyO0fQFSJki2V8969czl25MtgkRnd5odVz4R3xWObzJgclewBWgpPnnhsIX3T0haxbP8YfuHwzH44HCMdJdx0V6qjmdOPVUlhmi6d9Mvy1hFJaznxXOyEYx3alP+C4Bkka+9ol6NjR6lDDn/W2Z7ckoByauCTq/2lZz2OEqbEO/o4Cdfwhk81z0dVKVm1kMSOwasVHCgcBbo8jTdQURHER1IRAWuVX/xODJF2w1Vnwkn8Zz9duGGqeLtwIeN1uOe3vIlGDK4Cuk7zvFAvWNZDZp9buVx3zEI7S1DPvuNEk5Wu9YjywcVvAfNtQrIaWBV2biYmC3PjreJPWtBxmOmy5+0gaNOOwl5WP31D+mRcczxfs1f85eMqrFufsOkywXM8cWNIFP/KlyUoNyVcbTZsM3/nlBMDRU2uwtMIDunhCrMTa2DUpYFnYj8Fy68k5lE+9WmPMsp/p6yS4T8Sg5WtXX8/KHKO3VDdnAginXhfc+zhTPxwvAKFibZ06ITf7GwtH96UJbLvOLl4PboYrZqpn++GhubKfH6WMaV5HxTjUdBGiW0WMj/gPehyvCKtrbvH6r/HPn9tzrR0vJCGpdOSGkmqS/LmVPcp42IhizjVZVG0zxR91lf95uN0lPKQ83gx3B7cCF03+8j/KnonpEBJb3uYmN4654Cr6eFHNrfPSbbTZNgvilkx5ywOAZmrZQzSmsv2X+vO/fEAj/8L1i9nqs+tG970b8H6RR2G8O1L/se9W1rydO9eezOg4Kdfu8RX8Rx32s25IsowsxwTpJlzBJo+ts/dZ/mcf3DceJBy4jsW2b+1HPNOs+Dw2UIaNCYZ8mNhYdfs3yeAavftvnsJhlWYFhB7mn9T60K1NC/3vQdcq3aHpv4HUEsDBBQAAgAIAJCuo0iV7pF+SwAAAGsAAAAbAAAAdW5pdmVyc2FsL3VuaXZlcnNhbC5wbmcueG1ss7GvyM1RKEstKs7Mz7NVMtQzULK34+WyKShKLctMLVeoAIoBBSFASaESyDVCcMszU0oygEIG5mYIwYzUzPSMElslCwNzuKA+0EwAUEsBAgAAFAACAAgAkK6jSA5qJE5iBAAABREAAB0AAAAAAAAAAQAAAAAAAAAAAHVuaXZlcnNhbC9jb21tb25fbWVzc2FnZXMubG5nUEsBAgAAFAACAAgAkK6jSAh+CyMpAwAAhgwAACcAAAAAAAAAAQAAAAAAnQQAAHVuaXZlcnNhbC9mbGFzaF9wdWJsaXNoaW5nX3NldHRpbmdzLnhtbFBLAQIAABQAAgAIAJCuo0i1/AlkugIAAFUKAAAhAAAAAAAAAAEAAAAAAAsIAAB1bml2ZXJzYWwvZmxhc2hfc2tpbl9zZXR0aW5ncy54bWxQSwECAAAUAAIACACQrqNIKpYPZ/4CAACXCwAAJgAAAAAAAAABAAAAAAAECwAAdW5pdmVyc2FsL2h0bWxfcHVibGlzaGluZ19zZXR0aW5ncy54bWxQSwECAAAUAAIACACQrqNIaHFSkZoBAAAfBgAAHwAAAAAAAAABAAAAAABGDgAAdW5pdmVyc2FsL2h0bWxfc2tpbl9zZXR0aW5ncy5qc1BLAQIAABQAAgAIAJCuo0g9PC/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/o+CAAAjyAAACkAAAAAAAAAAQAAAAAA6hQAAHVuaXZlcnNhbC9za2luX2N1c3RvbWl6YXRpb25fc2V0dGluZ3MueG1sUEsBAgAAFAACAAgAkK6jSCqKN+aHEQAA8GEAABcAAAAAAAAAAAAAAAAAbx0AAHVuaXZlcnNhbC91bml2ZXJzYWwucG5nUEsBAgAAFAACAAgAkK6jSJXukX5LAAAAawAAABsAAAAAAAAAAQAAAAAAKy8AAHVuaXZlcnNhbC91bml2ZXJzYWwucG5nLnhtbFBLBQYAAAAACwALAEkDAACvLwAAAAA="/>
  <p:tag name="ISPRING_PRESENTATION_TITLE" val="1"/>
  <p:tag name="ISPRING_SCORM_PASSING_SCORE" val="100.000000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F:\VIP专区4月份上传文件\13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22.5700905294287,&quot;left&quot;:17.488897637795276,&quot;top&quot;:54.27028233419751,&quot;width&quot;:619.8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heme/theme1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7BC25E"/>
      </a:accent1>
      <a:accent2>
        <a:srgbClr val="F9C567"/>
      </a:accent2>
      <a:accent3>
        <a:srgbClr val="7BC25E"/>
      </a:accent3>
      <a:accent4>
        <a:srgbClr val="F9C567"/>
      </a:accent4>
      <a:accent5>
        <a:srgbClr val="7BC25E"/>
      </a:accent5>
      <a:accent6>
        <a:srgbClr val="F9C567"/>
      </a:accent6>
      <a:hlink>
        <a:srgbClr val="7BC25E"/>
      </a:hlink>
      <a:folHlink>
        <a:srgbClr val="F9C567"/>
      </a:folHlink>
    </a:clrScheme>
    <a:fontScheme name="自定义 1">
      <a:majorFont>
        <a:latin typeface="Calibri"/>
        <a:ea typeface="字魂35号-经典雅黑"/>
        <a:cs typeface=""/>
      </a:majorFont>
      <a:minorFont>
        <a:latin typeface="Calibri"/>
        <a:ea typeface="字魂35号-经典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1704</Words>
  <Application>Microsoft Office PowerPoint</Application>
  <PresentationFormat>全屏显示(16:9)</PresentationFormat>
  <Paragraphs>212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6" baseType="lpstr">
      <vt:lpstr>黑体</vt:lpstr>
      <vt:lpstr>楷体</vt:lpstr>
      <vt:lpstr>楷体_GB2312</vt:lpstr>
      <vt:lpstr>思源黑体</vt:lpstr>
      <vt:lpstr>宋体</vt:lpstr>
      <vt:lpstr>微软雅黑</vt:lpstr>
      <vt:lpstr>文道潮黑</vt:lpstr>
      <vt:lpstr>有爱魔兽圆体 CN Medium</vt:lpstr>
      <vt:lpstr>幼圆</vt:lpstr>
      <vt:lpstr>字魂35号-经典雅黑</vt:lpstr>
      <vt:lpstr>Arial</vt:lpstr>
      <vt:lpstr>Calibri</vt:lpstr>
      <vt:lpstr>Cambria Math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/>
  <cp:lastModifiedBy/>
  <cp:revision>1</cp:revision>
  <dcterms:created xsi:type="dcterms:W3CDTF">2019-03-18T02:38:17Z</dcterms:created>
  <dcterms:modified xsi:type="dcterms:W3CDTF">2026-03-03T02:26:30Z</dcterms:modified>
</cp:coreProperties>
</file>