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wmf" ContentType="image/x-wmf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</p:sldMasterIdLst>
  <p:notesMasterIdLst>
    <p:notesMasterId r:id="rId22"/>
  </p:notesMasterIdLst>
  <p:sldIdLst>
    <p:sldId id="713" r:id="rId5"/>
    <p:sldId id="256" r:id="rId6"/>
    <p:sldId id="690" r:id="rId7"/>
    <p:sldId id="698" r:id="rId8"/>
    <p:sldId id="699" r:id="rId9"/>
    <p:sldId id="702" r:id="rId10"/>
    <p:sldId id="703" r:id="rId11"/>
    <p:sldId id="704" r:id="rId12"/>
    <p:sldId id="705" r:id="rId13"/>
    <p:sldId id="700" r:id="rId14"/>
    <p:sldId id="701" r:id="rId15"/>
    <p:sldId id="706" r:id="rId16"/>
    <p:sldId id="691" r:id="rId17"/>
    <p:sldId id="707" r:id="rId18"/>
    <p:sldId id="709" r:id="rId19"/>
    <p:sldId id="711" r:id="rId20"/>
    <p:sldId id="712" r:id="rId21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017360D-BD74-4CB3-ACF1-6DBE7DDF47CF}">
          <p14:sldIdLst>
            <p14:sldId id="713"/>
            <p14:sldId id="256"/>
            <p14:sldId id="690"/>
            <p14:sldId id="698"/>
            <p14:sldId id="699"/>
            <p14:sldId id="702"/>
            <p14:sldId id="703"/>
            <p14:sldId id="704"/>
            <p14:sldId id="705"/>
            <p14:sldId id="700"/>
            <p14:sldId id="701"/>
            <p14:sldId id="706"/>
            <p14:sldId id="691"/>
            <p14:sldId id="707"/>
            <p14:sldId id="709"/>
            <p14:sldId id="711"/>
            <p14:sldId id="712"/>
          </p14:sldIdLst>
        </p14:section>
        <p14:section name="无标题节" id="{A250D9B6-14D2-4F43-9E41-C77A8CD450AA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4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7" Type="http://schemas.openxmlformats.org/officeDocument/2006/relationships/tags" Target="tags/tag103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7" Type="http://schemas.openxmlformats.org/officeDocument/2006/relationships/image" Target="../media/image15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4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tags" Target="../tags/tag2.xml"/><Relationship Id="rId5" Type="http://schemas.openxmlformats.org/officeDocument/2006/relationships/image" Target="file:///D:\qq&#25991;&#20214;\712321467\Image\C2C\Image2\%7b75232B38-A165-1FB7-499C-2E1C792CACB5%7d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4.xml"/><Relationship Id="rId5" Type="http://schemas.openxmlformats.org/officeDocument/2006/relationships/image" Target="file:///D:\qq&#25991;&#20214;\712321467\Image\C2C\Image2\%7b75232B38-A165-1FB7-499C-2E1C792CACB5%7d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tags" Target="../tags/tag6.xml"/><Relationship Id="rId4" Type="http://schemas.openxmlformats.org/officeDocument/2006/relationships/image" Target="file:///D:\qq&#25991;&#20214;\712321467\Image\C2C\Image2\%7b75232B38-A165-1FB7-499C-2E1C792CACB5%7d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5.xml"/><Relationship Id="rId1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image" Target="../media/image6.GIF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microsoft.com/office/2007/relationships/hdphoto" Target="../media/image5.wdp"/><Relationship Id="rId17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5" Type="http://schemas.openxmlformats.org/officeDocument/2006/relationships/tags" Target="../tags/tag16.xml"/><Relationship Id="rId14" Type="http://schemas.openxmlformats.org/officeDocument/2006/relationships/image" Target="../media/image8.png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image" Target="../media/image6.GIF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microsoft.com/office/2007/relationships/hdphoto" Target="../media/image5.wdp"/><Relationship Id="rId14" Type="http://schemas.openxmlformats.org/officeDocument/2006/relationships/slideLayout" Target="../slideLayouts/slideLayout2.xml"/><Relationship Id="rId13" Type="http://schemas.openxmlformats.org/officeDocument/2006/relationships/audio" Target="../media/audio2.wav"/><Relationship Id="rId12" Type="http://schemas.openxmlformats.org/officeDocument/2006/relationships/tags" Target="../tags/tag24.xml"/><Relationship Id="rId11" Type="http://schemas.openxmlformats.org/officeDocument/2006/relationships/image" Target="../media/image7.png"/><Relationship Id="rId10" Type="http://schemas.openxmlformats.org/officeDocument/2006/relationships/tags" Target="../tags/tag23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.bin"/><Relationship Id="rId8" Type="http://schemas.openxmlformats.org/officeDocument/2006/relationships/tags" Target="../tags/tag27.xml"/><Relationship Id="rId7" Type="http://schemas.openxmlformats.org/officeDocument/2006/relationships/oleObject" Target="../embeddings/oleObject3.bin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26" Type="http://schemas.openxmlformats.org/officeDocument/2006/relationships/vmlDrawing" Target="../drawings/vmlDrawing1.v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29.xml"/><Relationship Id="rId23" Type="http://schemas.openxmlformats.org/officeDocument/2006/relationships/tags" Target="../tags/tag28.xml"/><Relationship Id="rId22" Type="http://schemas.openxmlformats.org/officeDocument/2006/relationships/image" Target="../media/image16.w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15.wmf"/><Relationship Id="rId2" Type="http://schemas.openxmlformats.org/officeDocument/2006/relationships/tags" Target="../tags/tag26.xml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14.wmf"/><Relationship Id="rId17" Type="http://schemas.openxmlformats.org/officeDocument/2006/relationships/oleObject" Target="../embeddings/oleObject9.bin"/><Relationship Id="rId16" Type="http://schemas.openxmlformats.org/officeDocument/2006/relationships/oleObject" Target="../embeddings/oleObject8.bin"/><Relationship Id="rId15" Type="http://schemas.openxmlformats.org/officeDocument/2006/relationships/image" Target="../media/image13.wmf"/><Relationship Id="rId14" Type="http://schemas.openxmlformats.org/officeDocument/2006/relationships/oleObject" Target="../embeddings/oleObject7.bin"/><Relationship Id="rId13" Type="http://schemas.openxmlformats.org/officeDocument/2006/relationships/image" Target="../media/image12.wmf"/><Relationship Id="rId12" Type="http://schemas.openxmlformats.org/officeDocument/2006/relationships/oleObject" Target="../embeddings/oleObject6.bin"/><Relationship Id="rId11" Type="http://schemas.openxmlformats.org/officeDocument/2006/relationships/image" Target="../media/image11.wmf"/><Relationship Id="rId10" Type="http://schemas.openxmlformats.org/officeDocument/2006/relationships/oleObject" Target="../embeddings/oleObject5.bin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17.png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image" Target="../media/image18.png"/><Relationship Id="rId2" Type="http://schemas.openxmlformats.org/officeDocument/2006/relationships/tags" Target="../tags/tag36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9.png"/><Relationship Id="rId10" Type="http://schemas.openxmlformats.org/officeDocument/2006/relationships/tags" Target="../tags/tag43.xml"/><Relationship Id="rId1" Type="http://schemas.openxmlformats.org/officeDocument/2006/relationships/tags" Target="../tags/tag35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image" Target="../media/image20.png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image" Target="../media/image21.png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image" Target="../media/image23.png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image" Target="../media/image22.png"/><Relationship Id="rId2" Type="http://schemas.openxmlformats.org/officeDocument/2006/relationships/tags" Target="../tags/tag56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image" Target="../media/image24.png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tags" Target="../tags/tag5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6.png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image" Target="../media/image25.png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8.xml"/><Relationship Id="rId6" Type="http://schemas.openxmlformats.org/officeDocument/2006/relationships/image" Target="../media/image27.png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image" Target="../media/image26.png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9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28.png"/><Relationship Id="rId1" Type="http://schemas.openxmlformats.org/officeDocument/2006/relationships/tags" Target="../tags/tag8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3.png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image" Target="../media/image32.png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image" Target="../media/image31.wmf"/><Relationship Id="rId10" Type="http://schemas.openxmlformats.org/officeDocument/2006/relationships/vmlDrawing" Target="../drawings/vmlDrawing3.vml"/><Relationship Id="rId1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png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5.png"/><Relationship Id="rId1" Type="http://schemas.openxmlformats.org/officeDocument/2006/relationships/tags" Target="../tags/tag87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7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36.wmf"/><Relationship Id="rId1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.bin"/><Relationship Id="rId8" Type="http://schemas.openxmlformats.org/officeDocument/2006/relationships/image" Target="../media/image41.wmf"/><Relationship Id="rId7" Type="http://schemas.openxmlformats.org/officeDocument/2006/relationships/oleObject" Target="../embeddings/oleObject19.bin"/><Relationship Id="rId6" Type="http://schemas.openxmlformats.org/officeDocument/2006/relationships/image" Target="../media/image4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9.wmf"/><Relationship Id="rId3" Type="http://schemas.openxmlformats.org/officeDocument/2006/relationships/oleObject" Target="../embeddings/oleObject17.bin"/><Relationship Id="rId2" Type="http://schemas.openxmlformats.org/officeDocument/2006/relationships/image" Target="../media/image38.png"/><Relationship Id="rId12" Type="http://schemas.openxmlformats.org/officeDocument/2006/relationships/vmlDrawing" Target="../drawings/vmlDrawing5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2.wmf"/><Relationship Id="rId1" Type="http://schemas.openxmlformats.org/officeDocument/2006/relationships/tags" Target="../tags/tag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"/>
                    </a14:imgEffect>
                    <a14:imgEffect>
                      <a14:sharpenSoften amount="9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>
            <p:custDataLst>
              <p:tags r:id="rId3"/>
            </p:custDataLst>
          </p:nvPr>
        </p:nvGrpSpPr>
        <p:grpSpPr>
          <a:xfrm>
            <a:off x="538142" y="448878"/>
            <a:ext cx="10369152" cy="588538"/>
            <a:chOff x="538142" y="518451"/>
            <a:chExt cx="10369152" cy="588538"/>
          </a:xfrm>
        </p:grpSpPr>
        <p:pic>
          <p:nvPicPr>
            <p:cNvPr id="4" name="图片 50184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65663" y="518451"/>
              <a:ext cx="2145103" cy="586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50184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215156" y="520076"/>
              <a:ext cx="2258354" cy="58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6"/>
            <p:cNvCxnSpPr/>
            <p:nvPr>
              <p:custDataLst>
                <p:tags r:id="rId7"/>
              </p:custDataLst>
            </p:nvPr>
          </p:nvCxnSpPr>
          <p:spPr>
            <a:xfrm>
              <a:off x="538142" y="1083989"/>
              <a:ext cx="103691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4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27275" y="3001618"/>
            <a:ext cx="4433374" cy="478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>
            <p:custDataLst>
              <p:tags r:id="rId10"/>
            </p:custDataLst>
          </p:nvPr>
        </p:nvGrpSpPr>
        <p:grpSpPr>
          <a:xfrm>
            <a:off x="-675205" y="104940"/>
            <a:ext cx="12509398" cy="6431757"/>
            <a:chOff x="-819985" y="104940"/>
            <a:chExt cx="12509398" cy="6431757"/>
          </a:xfrm>
        </p:grpSpPr>
        <p:sp>
          <p:nvSpPr>
            <p:cNvPr id="6" name="AutoShape 5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>
              <a:off x="3332197" y="1388731"/>
              <a:ext cx="5133948" cy="1134501"/>
            </a:xfrm>
            <a:prstGeom prst="roundRect">
              <a:avLst>
                <a:gd name="adj" fmla="val 16667"/>
              </a:avLst>
            </a:prstGeom>
            <a:ln w="28575">
              <a:prstDash val="dashDot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lIns="98745" tIns="49372" rIns="98745" bIns="49372" anchor="ctr"/>
            <a:lstStyle>
              <a:lvl1pPr defTabSz="9874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803275" indent="-309880" defTabSz="9874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235075" indent="-247650" defTabSz="9874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29105" indent="-247650" defTabSz="9874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22500" indent="-247650" defTabSz="9874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679700" indent="-24765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136900" indent="-24765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594100" indent="-24765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051300" indent="-24765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3600">
                  <a:latin typeface="+mj-ea"/>
                  <a:ea typeface="+mj-ea"/>
                  <a:cs typeface="Times New Roman" panose="02020603050405020304" pitchFamily="18" charset="0"/>
                  <a:sym typeface="+mn-ea"/>
                </a:rPr>
                <a:t>7.3.1</a:t>
              </a:r>
              <a:r>
                <a:rPr lang="zh-CN" altLang="en-US" sz="3600">
                  <a:latin typeface="+mj-ea"/>
                  <a:ea typeface="+mj-ea"/>
                  <a:cs typeface="Times New Roman" panose="02020603050405020304" pitchFamily="18" charset="0"/>
                  <a:sym typeface="+mn-ea"/>
                </a:rPr>
                <a:t>解一元一次不等式</a:t>
              </a:r>
              <a:endParaRPr lang="zh-CN" altLang="en-US" sz="3600">
                <a:latin typeface="+mj-ea"/>
                <a:ea typeface="+mj-ea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2"/>
              </p:custDataLst>
            </p:nvPr>
          </p:nvSpPr>
          <p:spPr>
            <a:xfrm>
              <a:off x="-819985" y="104940"/>
              <a:ext cx="609600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>
                  <a:solidFill>
                    <a:srgbClr val="FFFF00"/>
                  </a:solidFill>
                  <a:cs typeface="+mn-ea"/>
                  <a:sym typeface="+mn-lt"/>
                </a:rPr>
                <a:t>华东师大版（</a:t>
              </a:r>
              <a:r>
                <a:rPr lang="en-US" altLang="zh-CN" sz="2000" b="1">
                  <a:solidFill>
                    <a:srgbClr val="FFFF00"/>
                  </a:solidFill>
                  <a:cs typeface="+mn-ea"/>
                  <a:sym typeface="+mn-lt"/>
                </a:rPr>
                <a:t>2024</a:t>
              </a:r>
              <a:r>
                <a:rPr lang="zh-CN" altLang="en-US" sz="2000" b="1">
                  <a:solidFill>
                    <a:srgbClr val="FFFF00"/>
                  </a:solidFill>
                  <a:cs typeface="+mn-ea"/>
                  <a:sym typeface="+mn-lt"/>
                </a:rPr>
                <a:t>）数学七年级下册</a:t>
              </a:r>
              <a:endParaRPr lang="zh-CN" altLang="en-US" sz="2000" b="1">
                <a:solidFill>
                  <a:srgbClr val="FFFF00"/>
                </a:solidFill>
                <a:cs typeface="+mn-ea"/>
                <a:sym typeface="+mn-lt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4797" y="4362081"/>
              <a:ext cx="2174616" cy="2174616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3477260" y="3253105"/>
            <a:ext cx="545274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sz="2800"/>
              <a:t>郑雪</a:t>
            </a:r>
            <a:r>
              <a:rPr lang="en-US" altLang="zh-CN" sz="2800"/>
              <a:t>     </a:t>
            </a:r>
            <a:r>
              <a:rPr lang="zh-CN" altLang="en-US" sz="2800"/>
              <a:t>海南省定安县龙门学校</a:t>
            </a:r>
            <a:endParaRPr lang="zh-CN" altLang="en-US" sz="2800"/>
          </a:p>
        </p:txBody>
      </p:sp>
    </p:spTree>
  </p:cSld>
  <p:clrMapOvr>
    <a:masterClrMapping/>
  </p:clrMapOvr>
  <p:transition spd="slow">
    <p:push dir="u"/>
    <p:sndAc>
      <p:stSnd>
        <p:snd r:embed="rId16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"/>
                    </a14:imgEffect>
                    <a14:imgEffect>
                      <a14:sharpenSoften amount="9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>
            <p:custDataLst>
              <p:tags r:id="rId3"/>
            </p:custDataLst>
          </p:nvPr>
        </p:nvGrpSpPr>
        <p:grpSpPr>
          <a:xfrm>
            <a:off x="538142" y="448878"/>
            <a:ext cx="11091745" cy="860129"/>
            <a:chOff x="538142" y="518451"/>
            <a:chExt cx="11091745" cy="860129"/>
          </a:xfrm>
        </p:grpSpPr>
        <p:pic>
          <p:nvPicPr>
            <p:cNvPr id="4" name="图片 50184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65663" y="518451"/>
              <a:ext cx="2145103" cy="586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50184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215156" y="520076"/>
              <a:ext cx="2258354" cy="58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6"/>
            <p:cNvCxnSpPr/>
            <p:nvPr>
              <p:custDataLst>
                <p:tags r:id="rId7"/>
              </p:custDataLst>
            </p:nvPr>
          </p:nvCxnSpPr>
          <p:spPr>
            <a:xfrm>
              <a:off x="538142" y="1083989"/>
              <a:ext cx="103691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3"/>
            <p:cNvSpPr/>
            <p:nvPr>
              <p:custDataLst>
                <p:tags r:id="rId8"/>
              </p:custDataLst>
            </p:nvPr>
          </p:nvSpPr>
          <p:spPr>
            <a:xfrm>
              <a:off x="4512366" y="755020"/>
              <a:ext cx="2713384" cy="623560"/>
            </a:xfrm>
            <a:prstGeom prst="roundRect">
              <a:avLst>
                <a:gd name="adj" fmla="val 50000"/>
              </a:avLst>
            </a:prstGeom>
            <a:solidFill>
              <a:srgbClr val="8DC5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10" name="文本框 9"/>
            <p:cNvSpPr txBox="1"/>
            <p:nvPr>
              <p:custDataLst>
                <p:tags r:id="rId9"/>
              </p:custDataLst>
            </p:nvPr>
          </p:nvSpPr>
          <p:spPr>
            <a:xfrm>
              <a:off x="4934869" y="756386"/>
              <a:ext cx="669501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200" normalizeH="0" baseline="0" noProof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华光行楷_CNKI" panose="02000500000000000000" charset="-122"/>
                  <a:ea typeface="华光行楷_CNKI" panose="02000500000000000000" charset="-122"/>
                  <a:cs typeface="Arial" panose="020B0604020202020204"/>
                  <a:sym typeface="+mn-ea"/>
                </a:rPr>
                <a:t>学习目标</a:t>
              </a:r>
              <a:endParaRPr kumimoji="0" lang="zh-CN" altLang="en-US" sz="3200" b="1" i="0" u="none" strike="noStrike" kern="1200" cap="none" spc="20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光行楷_CNKI" panose="02000500000000000000" charset="-122"/>
                <a:ea typeface="华光行楷_CNKI" panose="02000500000000000000" charset="-122"/>
                <a:cs typeface="Arial" panose="020B0604020202020204"/>
                <a:sym typeface="+mn-ea"/>
              </a:endParaRPr>
            </a:p>
          </p:txBody>
        </p:sp>
      </p:grpSp>
      <p:pic>
        <p:nvPicPr>
          <p:cNvPr id="12" name="Picture 4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27275" y="3001618"/>
            <a:ext cx="4433374" cy="478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2033142" y="2148732"/>
            <a:ext cx="8942297" cy="130817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1.</a:t>
            </a:r>
            <a:r>
              <a:rPr lang="zh-CN" altLang="en-US" sz="2800"/>
              <a:t>理解和掌握一元一次不等式概念的含义</a:t>
            </a:r>
            <a:r>
              <a:rPr lang="en-US" altLang="zh-CN" sz="2800"/>
              <a:t>.</a:t>
            </a:r>
            <a:endParaRPr lang="en-US" altLang="zh-CN" sz="2800"/>
          </a:p>
          <a:p>
            <a:pPr>
              <a:lnSpc>
                <a:spcPct val="150000"/>
              </a:lnSpc>
            </a:pPr>
            <a:r>
              <a:rPr lang="en-US" altLang="zh-CN" sz="2800"/>
              <a:t>2.</a:t>
            </a:r>
            <a:r>
              <a:rPr lang="zh-CN" altLang="en-US" sz="2800"/>
              <a:t>会根据不等式的基本性质解一元一次不等式．</a:t>
            </a:r>
            <a:endParaRPr lang="zh-CN" altLang="en-US" sz="2800"/>
          </a:p>
        </p:txBody>
      </p:sp>
    </p:spTree>
  </p:cSld>
  <p:clrMapOvr>
    <a:masterClrMapping/>
  </p:clrMapOvr>
  <p:transition spd="slow">
    <p:push dir="u"/>
    <p:sndAc>
      <p:stSnd>
        <p:snd r:embed="rId1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513715" y="955675"/>
            <a:ext cx="498030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just" fontAlgn="auto">
              <a:lnSpc>
                <a:spcPct val="12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1.什么叫一元一次方程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？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TextBox 26"/>
          <p:cNvSpPr txBox="1"/>
          <p:nvPr>
            <p:custDataLst>
              <p:tags r:id="rId1"/>
            </p:custDataLst>
          </p:nvPr>
        </p:nvSpPr>
        <p:spPr>
          <a:xfrm>
            <a:off x="625475" y="1579880"/>
            <a:ext cx="10937875" cy="7162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答：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只含一个未知数、且未知数的次数都是1”的整式方程是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一元一次方程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Text Box 3"/>
          <p:cNvSpPr txBox="1"/>
          <p:nvPr>
            <p:custDataLst>
              <p:tags r:id="rId2"/>
            </p:custDataLst>
          </p:nvPr>
        </p:nvSpPr>
        <p:spPr>
          <a:xfrm>
            <a:off x="626904" y="2857501"/>
            <a:ext cx="2928620" cy="8502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2.不等式的三条基本性质是什么？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17135" y="3810635"/>
          <a:ext cx="915035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355600" imgH="177165" progId="Equation.KSEE3">
                  <p:embed/>
                </p:oleObj>
              </mc:Choice>
              <mc:Fallback>
                <p:oleObj name="" r:id="rId3" imgW="3556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17135" y="3810635"/>
                        <a:ext cx="915035" cy="45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57695" y="3771265"/>
          <a:ext cx="200723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5" imgW="762000" imgH="177165" progId="Equation.KSEE3">
                  <p:embed/>
                </p:oleObj>
              </mc:Choice>
              <mc:Fallback>
                <p:oleObj name="" r:id="rId5" imgW="762000" imgH="177165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57695" y="3771265"/>
                        <a:ext cx="2007235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149080" y="3774440"/>
          <a:ext cx="200723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7" imgW="762000" imgH="177165" progId="Equation.KSEE3">
                  <p:embed/>
                </p:oleObj>
              </mc:Choice>
              <mc:Fallback>
                <p:oleObj name="" r:id="rId7" imgW="762000" imgH="177165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9080" y="3774440"/>
                        <a:ext cx="2007235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4"/>
          <p:cNvSpPr/>
          <p:nvPr>
            <p:custDataLst>
              <p:tags r:id="rId8"/>
            </p:custDataLst>
          </p:nvPr>
        </p:nvSpPr>
        <p:spPr>
          <a:xfrm>
            <a:off x="855980" y="3607435"/>
            <a:ext cx="11036935" cy="80073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不等式的基本性质1：如果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，那么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.                 </a:t>
            </a:r>
            <a:endParaRPr lang="zh-CN" altLang="en-US" sz="28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65065" y="4624705"/>
          <a:ext cx="915035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9" imgW="355600" imgH="177165" progId="Equation.KSEE3">
                  <p:embed/>
                </p:oleObj>
              </mc:Choice>
              <mc:Fallback>
                <p:oleObj name="" r:id="rId9" imgW="3556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65065" y="4624705"/>
                        <a:ext cx="915035" cy="45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4508" y="4634230"/>
          <a:ext cx="882650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0" imgW="342900" imgH="177165" progId="Equation.KSEE3">
                  <p:embed/>
                </p:oleObj>
              </mc:Choice>
              <mc:Fallback>
                <p:oleObj name="" r:id="rId10" imgW="3429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54508" y="4634230"/>
                        <a:ext cx="882650" cy="45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722360" y="4634230"/>
          <a:ext cx="1275715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12" imgW="495300" imgH="177165" progId="Equation.KSEE3">
                  <p:embed/>
                </p:oleObj>
              </mc:Choice>
              <mc:Fallback>
                <p:oleObj name="" r:id="rId12" imgW="4953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722360" y="4634230"/>
                        <a:ext cx="1275715" cy="45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164445" y="4389120"/>
          <a:ext cx="1045845" cy="1013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4" imgW="405765" imgH="393700" progId="Equation.KSEE3">
                  <p:embed/>
                </p:oleObj>
              </mc:Choice>
              <mc:Fallback>
                <p:oleObj name="" r:id="rId14" imgW="405765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164445" y="4389120"/>
                        <a:ext cx="1045845" cy="1013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84115" y="5654675"/>
          <a:ext cx="915035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16" imgW="355600" imgH="177165" progId="Equation.KSEE3">
                  <p:embed/>
                </p:oleObj>
              </mc:Choice>
              <mc:Fallback>
                <p:oleObj name="" r:id="rId16" imgW="3556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84115" y="5654675"/>
                        <a:ext cx="915035" cy="45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04038" y="5653405"/>
          <a:ext cx="882650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17" imgW="342900" imgH="177165" progId="Equation.KSEE3">
                  <p:embed/>
                </p:oleObj>
              </mc:Choice>
              <mc:Fallback>
                <p:oleObj name="" r:id="rId17" imgW="3429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904038" y="5653405"/>
                        <a:ext cx="882650" cy="45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817610" y="5653405"/>
          <a:ext cx="1243965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19" imgW="482600" imgH="177165" progId="Equation.KSEE3">
                  <p:embed/>
                </p:oleObj>
              </mc:Choice>
              <mc:Fallback>
                <p:oleObj name="" r:id="rId19" imgW="4826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817610" y="5653405"/>
                        <a:ext cx="1243965" cy="45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262870" y="5376545"/>
          <a:ext cx="1045845" cy="1013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" r:id="rId21" imgW="405765" imgH="393700" progId="Equation.KSEE3">
                  <p:embed/>
                </p:oleObj>
              </mc:Choice>
              <mc:Fallback>
                <p:oleObj name="" r:id="rId21" imgW="405765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262870" y="5376545"/>
                        <a:ext cx="1045845" cy="1013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4"/>
          <p:cNvSpPr/>
          <p:nvPr>
            <p:custDataLst>
              <p:tags r:id="rId23"/>
            </p:custDataLst>
          </p:nvPr>
        </p:nvSpPr>
        <p:spPr>
          <a:xfrm>
            <a:off x="840105" y="4545330"/>
            <a:ext cx="11056620" cy="80073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algn="just">
              <a:lnSpc>
                <a:spcPct val="120000"/>
              </a:lnSpc>
              <a:buClrTx/>
              <a:buSzTx/>
              <a:buFontTx/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不等式的基本性质2：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如果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，并且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，那么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 .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7" name="Rectangle 6"/>
          <p:cNvSpPr/>
          <p:nvPr>
            <p:custDataLst>
              <p:tags r:id="rId24"/>
            </p:custDataLst>
          </p:nvPr>
        </p:nvSpPr>
        <p:spPr>
          <a:xfrm>
            <a:off x="830580" y="5579745"/>
            <a:ext cx="11275695" cy="129984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algn="just">
              <a:lnSpc>
                <a:spcPct val="120000"/>
              </a:lnSpc>
              <a:buClrTx/>
              <a:buSzTx/>
              <a:buFontTx/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不等式的基本性质3：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如果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，并且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，那么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.                 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367602" y="475902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FontTx/>
            </a:pPr>
            <a:r>
              <a:rPr lang="zh-CN" altLang="en-US" sz="3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一、复习引入</a:t>
            </a:r>
            <a:endParaRPr lang="zh-CN" altLang="en-US" sz="3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9" grpId="1"/>
      <p:bldP spid="5" grpId="0"/>
      <p:bldP spid="5" grpId="1"/>
      <p:bldP spid="12" grpId="0"/>
      <p:bldP spid="26" grpId="0"/>
      <p:bldP spid="26" grpId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323787" y="59337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二、探索新知</a:t>
            </a:r>
            <a:endParaRPr lang="zh-CN" altLang="en-US" sz="3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40924" y="1736091"/>
                <a:ext cx="10107930" cy="159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在前面我们遇到过一些含有未知数的不等式，例如</a:t>
                </a:r>
                <a:endParaRPr lang="zh-CN" altLang="en-US" sz="2800" dirty="0">
                  <a:solidFill>
                    <a:prstClr val="black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algn="just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           5</a:t>
                </a:r>
                <a:r>
                  <a:rPr lang="en-US" altLang="zh-CN" sz="3600" i="1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</a:t>
                </a: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＞1200，</a:t>
                </a:r>
                <a:r>
                  <a:rPr lang="en-US" altLang="zh-CN" sz="3600" i="1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</a:t>
                </a: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+2＞5，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600" dirty="0">
                            <a:solidFill>
                              <a:prstClr val="black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zh-CN" altLang="en-US" sz="3600" dirty="0">
                            <a:solidFill>
                              <a:prstClr val="black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1</m:t>
                        </m:r>
                      </m:num>
                      <m:den>
                        <m:r>
                          <a:rPr lang="zh-CN" altLang="en-US" sz="3600" dirty="0">
                            <a:solidFill>
                              <a:prstClr val="black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2</m:t>
                        </m:r>
                      </m:den>
                    </m:f>
                    <m:r>
                      <a:rPr lang="zh-CN" altLang="en-US" sz="3600" dirty="0">
                        <a:solidFill>
                          <a:prstClr val="black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m:t>𝑥</m:t>
                    </m:r>
                    <m:r>
                      <a:rPr lang="zh-CN" altLang="en-US" sz="3600" dirty="0">
                        <a:solidFill>
                          <a:prstClr val="black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m:t>&lt;−</m:t>
                    </m:r>
                    <m:r>
                      <a:rPr lang="zh-CN" altLang="en-US" sz="3600" dirty="0">
                        <a:solidFill>
                          <a:prstClr val="black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m:t>1</m:t>
                    </m:r>
                  </m:oMath>
                </a14:m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等.</a:t>
                </a:r>
                <a:endParaRPr lang="zh-CN" altLang="en-US" sz="2800" dirty="0">
                  <a:solidFill>
                    <a:prstClr val="black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40924" y="1736091"/>
                <a:ext cx="10107930" cy="1591310"/>
              </a:xfrm>
              <a:prstGeom prst="rect">
                <a:avLst/>
              </a:prstGeom>
              <a:blipFill rotWithShape="1">
                <a:blip r:embed="rId3"/>
                <a:stretch>
                  <a:fillRect l="-2" r="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圆角矩形标注 7"/>
          <p:cNvSpPr/>
          <p:nvPr>
            <p:custDataLst>
              <p:tags r:id="rId4"/>
            </p:custDataLst>
          </p:nvPr>
        </p:nvSpPr>
        <p:spPr>
          <a:xfrm>
            <a:off x="9334500" y="1660525"/>
            <a:ext cx="2149475" cy="1546225"/>
          </a:xfrm>
          <a:prstGeom prst="wedgeRoundRectCallout">
            <a:avLst>
              <a:gd name="adj1" fmla="val -93971"/>
              <a:gd name="adj2" fmla="val 2797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buClrTx/>
              <a:buSzTx/>
              <a:buFontTx/>
            </a:pPr>
            <a:r>
              <a:rPr lang="zh-CN" altLang="en-US" sz="2800" dirty="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这些不等式有什么共同特点？</a:t>
            </a:r>
            <a:endParaRPr lang="zh-CN" altLang="en-US" sz="2800" dirty="0">
              <a:solidFill>
                <a:srgbClr val="00B0F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6" name="TextBox 27"/>
          <p:cNvSpPr txBox="1"/>
          <p:nvPr>
            <p:custDataLst>
              <p:tags r:id="rId5"/>
            </p:custDataLst>
          </p:nvPr>
        </p:nvSpPr>
        <p:spPr>
          <a:xfrm>
            <a:off x="846615" y="3269615"/>
            <a:ext cx="1010856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buClrTx/>
              <a:buSzTx/>
              <a:buFontTx/>
            </a:pP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每个不等式都只含有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一个未知数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；并且未知数的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次数是1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矩形 15"/>
          <p:cNvSpPr/>
          <p:nvPr>
            <p:custDataLst>
              <p:tags r:id="rId6"/>
            </p:custDataLst>
          </p:nvPr>
        </p:nvSpPr>
        <p:spPr>
          <a:xfrm>
            <a:off x="1040924" y="4203066"/>
            <a:ext cx="10107930" cy="1410335"/>
          </a:xfrm>
          <a:prstGeom prst="rect">
            <a:avLst/>
          </a:prstGeom>
          <a:noFill/>
          <a:ln w="38100" cap="rnd" cmpd="thinThick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algn="just" eaLnBrk="1" fontAlgn="auto" hangingPunct="1">
              <a:lnSpc>
                <a:spcPct val="120000"/>
              </a:lnSpc>
              <a:buClrTx/>
              <a:buSzTx/>
              <a:buFontTx/>
              <a:buNone/>
            </a:pPr>
            <a:r>
              <a:rPr lang="zh-CN" altLang="en-US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☀</a:t>
            </a:r>
            <a:r>
              <a:rPr lang="zh-CN" altLang="en-US" sz="2800" dirty="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归纳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像这样，只含有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一个未知数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左右两边都是整式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，并且未知数的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次数都是1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的不等式，叫做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一元一次不等式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6" grpId="0"/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69" name="Text Box 29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322864" y="906780"/>
                <a:ext cx="9782810" cy="3039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练一练：下列不等式中，哪些是一元一次不等式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?</a:t>
                </a:r>
                <a:endParaRPr lang="en-US" altLang="zh-CN" sz="2800" b="1"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(1) 3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+2</a:t>
                </a:r>
                <a14:m>
                  <m:oMath xmlns:m="http://schemas.openxmlformats.org/officeDocument/2006/math">
                    <m:r>
                      <a:rPr lang="en-US" altLang="zh-CN" sz="2800" b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–1                    (2)5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+3</a:t>
                </a:r>
                <a14:m>
                  <m:oMath xmlns:m="http://schemas.openxmlformats.org/officeDocument/2006/math">
                    <m:r>
                      <a:rPr lang="en-US" altLang="zh-CN" sz="2800" b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0         </a:t>
                </a:r>
                <a:endParaRPr lang="en-US" altLang="zh-CN" sz="2800" b="1"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(3)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+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3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&lt;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5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                 (4)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(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–1)</a:t>
                </a:r>
                <a14:m>
                  <m:oMath xmlns:m="http://schemas.openxmlformats.org/officeDocument/2006/math">
                    <m:r>
                      <a:rPr lang="en-US" altLang="zh-CN" sz="2800" b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altLang="zh-CN" sz="28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169" name="Text Box 2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322864" y="906780"/>
                <a:ext cx="9782810" cy="3039110"/>
              </a:xfrm>
              <a:prstGeom prst="rect">
                <a:avLst/>
              </a:prstGeom>
              <a:blipFill rotWithShape="1">
                <a:blip r:embed="rId3"/>
                <a:stretch>
                  <a:fillRect l="-2" r="2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23"/>
          <p:cNvSpPr/>
          <p:nvPr>
            <p:custDataLst>
              <p:tags r:id="rId4"/>
            </p:custDataLst>
          </p:nvPr>
        </p:nvSpPr>
        <p:spPr>
          <a:xfrm>
            <a:off x="4218147" y="1781810"/>
            <a:ext cx="711200" cy="7992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√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Rectangle 24"/>
          <p:cNvSpPr/>
          <p:nvPr>
            <p:custDataLst>
              <p:tags r:id="rId5"/>
            </p:custDataLst>
          </p:nvPr>
        </p:nvSpPr>
        <p:spPr>
          <a:xfrm>
            <a:off x="9639460" y="1781810"/>
            <a:ext cx="701675" cy="7992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√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Rectangle 25"/>
          <p:cNvSpPr/>
          <p:nvPr>
            <p:custDataLst>
              <p:tags r:id="rId6"/>
            </p:custDataLst>
          </p:nvPr>
        </p:nvSpPr>
        <p:spPr>
          <a:xfrm>
            <a:off x="4413093" y="2801945"/>
            <a:ext cx="725487" cy="81945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×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Rectangle 26"/>
          <p:cNvSpPr/>
          <p:nvPr>
            <p:custDataLst>
              <p:tags r:id="rId7"/>
            </p:custDataLst>
          </p:nvPr>
        </p:nvSpPr>
        <p:spPr>
          <a:xfrm>
            <a:off x="9803290" y="2801627"/>
            <a:ext cx="633413" cy="81945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×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7192" name="矩形标注 26"/>
          <p:cNvSpPr/>
          <p:nvPr>
            <p:custDataLst>
              <p:tags r:id="rId8"/>
            </p:custDataLst>
          </p:nvPr>
        </p:nvSpPr>
        <p:spPr>
          <a:xfrm>
            <a:off x="1845469" y="4464051"/>
            <a:ext cx="1871980" cy="1409065"/>
          </a:xfrm>
          <a:prstGeom prst="wedgeRectCallout">
            <a:avLst>
              <a:gd name="adj1" fmla="val -12694"/>
              <a:gd name="adj2" fmla="val -119134"/>
            </a:avLst>
          </a:prstGeom>
          <a:noFill/>
          <a:ln w="25400" cap="flat" cmpd="dbl">
            <a:solidFill>
              <a:srgbClr val="CC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zh-CN" altLang="en-US" sz="2800" b="1">
                <a:solidFill>
                  <a:srgbClr val="6600CC"/>
                </a:solidFill>
                <a:latin typeface="宋体" panose="02010600030101010101" pitchFamily="2" charset="-122"/>
              </a:rPr>
              <a:t>左边不是整式</a:t>
            </a:r>
            <a:endParaRPr lang="zh-CN" altLang="en-US" sz="2800" b="1">
              <a:solidFill>
                <a:srgbClr val="6600CC"/>
              </a:solidFill>
              <a:latin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93" name="矩形标注 27"/>
              <p:cNvSpPr/>
              <p:nvPr>
                <p:custDataLst>
                  <p:tags r:id="rId9"/>
                </p:custDataLst>
              </p:nvPr>
            </p:nvSpPr>
            <p:spPr>
              <a:xfrm>
                <a:off x="7553484" y="4464051"/>
                <a:ext cx="1871980" cy="1409065"/>
              </a:xfrm>
              <a:prstGeom prst="wedgeRectCallout">
                <a:avLst>
                  <a:gd name="adj1" fmla="val 18995"/>
                  <a:gd name="adj2" fmla="val -113812"/>
                </a:avLst>
              </a:prstGeom>
              <a:noFill/>
              <a:ln w="25400" cap="flat" cmpd="dbl">
                <a:solidFill>
                  <a:srgbClr val="CC00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800" b="1">
                    <a:solidFill>
                      <a:srgbClr val="6600CC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化简后是</a:t>
                </a:r>
                <a:endParaRPr lang="en-US" altLang="zh-CN" sz="2800" b="1">
                  <a:solidFill>
                    <a:srgbClr val="6600CC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800" i="1">
                    <a:solidFill>
                      <a:srgbClr val="66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="1" baseline="30000">
                    <a:solidFill>
                      <a:srgbClr val="6600CC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r>
                  <a:rPr lang="en-US" altLang="zh-CN" sz="2800" b="1">
                    <a:solidFill>
                      <a:srgbClr val="6600CC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-</a:t>
                </a:r>
                <a:r>
                  <a:rPr lang="en-US" altLang="zh-CN" sz="2800" i="1">
                    <a:solidFill>
                      <a:srgbClr val="66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rgbClr val="6600CC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altLang="zh-CN" sz="2800" b="1">
                    <a:solidFill>
                      <a:srgbClr val="6600CC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r>
                  <a:rPr lang="en-US" altLang="zh-CN" sz="2800" i="1">
                    <a:solidFill>
                      <a:srgbClr val="66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altLang="zh-CN" sz="2800" i="1">
                  <a:solidFill>
                    <a:srgbClr val="66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193" name="矩形标注 27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7553484" y="4464051"/>
                <a:ext cx="1871980" cy="1409065"/>
              </a:xfrm>
              <a:prstGeom prst="wedgeRectCallout">
                <a:avLst>
                  <a:gd name="adj1" fmla="val 18995"/>
                  <a:gd name="adj2" fmla="val -113812"/>
                </a:avLst>
              </a:prstGeom>
              <a:blipFill rotWithShape="1">
                <a:blip r:embed="rId11"/>
                <a:stretch>
                  <a:fillRect l="-687" t="-64714" r="-670" b="-901"/>
                </a:stretch>
              </a:blipFill>
              <a:ln w="25400" cap="flat" cmpd="dbl">
                <a:solidFill>
                  <a:srgbClr val="CC00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7192" grpId="0" animBg="1"/>
      <p:bldP spid="719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133475" y="2358390"/>
            <a:ext cx="9617710" cy="1143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>
              <a:lnSpc>
                <a:spcPct val="120000"/>
              </a:lnSpc>
              <a:buClrTx/>
              <a:buSzTx/>
              <a:buFontTx/>
            </a:pPr>
            <a:r>
              <a:rPr lang="zh-CN" altLang="en-US" sz="2800" dirty="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例1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解不等式：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-7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＜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＜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-3.</a:t>
            </a:r>
            <a:endParaRPr lang="en-US" altLang="zh-CN" sz="32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057434" y="3696336"/>
                <a:ext cx="10060940" cy="19862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just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解：</a:t>
                </a: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 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（1）不等式的两边都加上7，不等号的方向不变，所以</a:t>
                </a:r>
                <a:endParaRPr lang="zh-CN" altLang="en-US" sz="2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>
                  <a:lnSpc>
                    <a:spcPct val="14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    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－7+7 </a:t>
                </a:r>
                <a14:m>
                  <m:oMath xmlns:m="http://schemas.openxmlformats.org/officeDocument/2006/math">
                    <m:r>
                      <a:rPr lang="en-US" altLang="zh-CN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宋体" panose="02010600030101010101" pitchFamily="2" charset="-122"/>
                      </a:rPr>
                      <m:t>&lt; </m:t>
                    </m:r>
                  </m:oMath>
                </a14:m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8+7</a:t>
                </a:r>
                <a:r>
                  <a:rPr lang="zh-CN" altLang="en-US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Arial" panose="020B0604020202020204" pitchFamily="34" charset="0"/>
                  </a:rPr>
                  <a:t>，</a:t>
                </a:r>
                <a:endPara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4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得 </a:t>
                </a:r>
                <a:r>
                  <a:rPr lang="zh-CN" altLang="en-US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       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zh-CN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宋体" panose="02010600030101010101" pitchFamily="2" charset="-122"/>
                      </a:rPr>
                      <m:t>&lt;</m:t>
                    </m:r>
                  </m:oMath>
                </a14:m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15 .</a:t>
                </a:r>
                <a:endPara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1057434" y="3696336"/>
                <a:ext cx="10060940" cy="1986280"/>
              </a:xfrm>
              <a:prstGeom prst="rect">
                <a:avLst/>
              </a:prstGeom>
              <a:blipFill rotWithShape="1">
                <a:blip r:embed="rId4"/>
                <a:stretch>
                  <a:fillRect l="-2" r="2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圆角矩形标注 32774"/>
          <p:cNvSpPr/>
          <p:nvPr>
            <p:custDataLst>
              <p:tags r:id="rId5"/>
            </p:custDataLst>
          </p:nvPr>
        </p:nvSpPr>
        <p:spPr>
          <a:xfrm flipH="1" flipV="1">
            <a:off x="8196740" y="4333240"/>
            <a:ext cx="3667125" cy="712470"/>
          </a:xfrm>
          <a:prstGeom prst="wedgeRoundRectCallout">
            <a:avLst>
              <a:gd name="adj1" fmla="val 73030"/>
              <a:gd name="adj2" fmla="val -4832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/>
        </p:spPr>
        <p:txBody>
          <a:bodyPr rot="10800000" anchor="ctr" anchorCtr="0"/>
          <a:p>
            <a:pPr>
              <a:buNone/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根据不等式基本性质1</a:t>
            </a:r>
            <a:endParaRPr lang="en-US" altLang="zh-CN" sz="28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Rectangle 4"/>
          <p:cNvSpPr/>
          <p:nvPr>
            <p:custDataLst>
              <p:tags r:id="rId6"/>
            </p:custDataLst>
          </p:nvPr>
        </p:nvSpPr>
        <p:spPr>
          <a:xfrm>
            <a:off x="646430" y="1060450"/>
            <a:ext cx="11056620" cy="110490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algn="just">
              <a:lnSpc>
                <a:spcPct val="120000"/>
              </a:lnSpc>
              <a:buClrTx/>
              <a:buSzTx/>
              <a:buFontTx/>
            </a:pPr>
            <a:r>
              <a:rPr 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与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方程类似，解不等式的过程，就是利用不等式的基本性质，将不等式进行适当的变形，得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3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＞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</a:t>
            </a:r>
            <a:r>
              <a:rPr lang="zh-CN" altLang="en-US" sz="3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或</a:t>
            </a:r>
            <a:r>
              <a:rPr lang="en-US" altLang="zh-CN" sz="3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3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&lt;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的形式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ldLvl="0" animBg="1"/>
      <p:bldP spid="6" grpId="1" bldLvl="0" animBg="1"/>
      <p:bldP spid="7" grpId="0"/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2783" name="文本框 32782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145065" y="2427605"/>
                <a:ext cx="10060305" cy="23069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解：（2）不等式的两边都减去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zh-CN" altLang="en-US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，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不等号的方向不变，所以</a:t>
                </a:r>
                <a:r>
                  <a:rPr lang="en-US" altLang="zh-CN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               </a:t>
                </a:r>
                <a:endParaRPr lang="en-US" altLang="zh-CN" sz="2800" b="1" i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endParaRP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    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3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</a:t>
                </a:r>
                <a:r>
                  <a:rPr lang="en-US" altLang="zh-CN" sz="32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宋体" panose="02010600030101010101" pitchFamily="2" charset="-122"/>
                  </a:rPr>
                  <a:t>－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2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&lt;</m:t>
                    </m:r>
                  </m:oMath>
                </a14:m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2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宋体" panose="02010600030101010101" pitchFamily="2" charset="-122"/>
                  </a:rPr>
                  <a:t>－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3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宋体" panose="02010600030101010101" pitchFamily="2" charset="-122"/>
                  </a:rPr>
                  <a:t>－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2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</a:t>
                </a:r>
                <a:r>
                  <a:rPr lang="zh-CN" altLang="en-US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Arial" panose="020B0604020202020204" pitchFamily="34" charset="0"/>
                  </a:rPr>
                  <a:t>，</a:t>
                </a:r>
                <a:endPara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得</a:t>
                </a:r>
                <a:r>
                  <a:rPr lang="zh-CN" altLang="en-US" sz="32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      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</a:t>
                </a:r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&lt;</m:t>
                    </m:r>
                  </m:oMath>
                </a14:m>
                <a:r>
                  <a:rPr lang="en-US" altLang="zh-CN" sz="32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－3.</a:t>
                </a:r>
                <a:endPara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32783" name="文本框 3278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145065" y="2427605"/>
                <a:ext cx="10060305" cy="2306955"/>
              </a:xfrm>
              <a:prstGeom prst="rect">
                <a:avLst/>
              </a:prstGeom>
              <a:blipFill rotWithShape="1">
                <a:blip r:embed="rId3"/>
                <a:stretch>
                  <a:fillRect l="-2" r="2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605" name="圆角矩形标注 32784"/>
          <p:cNvSpPr/>
          <p:nvPr>
            <p:custDataLst>
              <p:tags r:id="rId4"/>
            </p:custDataLst>
          </p:nvPr>
        </p:nvSpPr>
        <p:spPr>
          <a:xfrm flipH="1" flipV="1">
            <a:off x="8907304" y="3285490"/>
            <a:ext cx="2146300" cy="1120140"/>
          </a:xfrm>
          <a:prstGeom prst="wedgeRoundRectCallout">
            <a:avLst>
              <a:gd name="adj1" fmla="val 69023"/>
              <a:gd name="adj2" fmla="val 9410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/>
        </p:spPr>
        <p:txBody>
          <a:bodyPr rot="10800000" anchor="ctr" anchorCtr="0"/>
          <a:p>
            <a:pPr>
              <a:buNone/>
            </a:pP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根据不等式基本性质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lang="en-US" altLang="zh-CN" sz="28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145065" y="4843780"/>
            <a:ext cx="1006030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思考</a:t>
            </a:r>
            <a:r>
              <a: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这两道小题中不等式的变形与解方程中的什么变形类似？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2433320" y="5453380"/>
            <a:ext cx="207073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答：移项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999649" y="956311"/>
            <a:ext cx="961771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B0F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例1 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解不等式：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-7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＜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＜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-3.</a:t>
            </a:r>
            <a:endParaRPr lang="en-US" altLang="zh-CN" sz="32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3" grpId="0"/>
      <p:bldP spid="25605" grpId="0" bldLvl="0" animBg="1"/>
      <p:bldP spid="25605" grpId="1" bldLvl="0" animBg="1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6627" name="矩形 33821"/>
              <p:cNvSpPr/>
              <p:nvPr>
                <p:custDataLst>
                  <p:tags r:id="rId1"/>
                </p:custDataLst>
              </p:nvPr>
            </p:nvSpPr>
            <p:spPr>
              <a:xfrm>
                <a:off x="1033939" y="1500506"/>
                <a:ext cx="10151110" cy="12712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    </a:t>
                </a: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由（2</a:t>
                </a: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）可以看出，</a:t>
                </a: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运用不等式的基本性质1对 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&lt;</m:t>
                    </m:r>
                  </m:oMath>
                </a14:m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x－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进行化简的过程，就是对不等式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CN" sz="2800" b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 2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－3 </a:t>
                </a: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作了如下变形：</a:t>
                </a:r>
                <a:endParaRPr lang="zh-CN" altLang="en-US" sz="2800" b="1"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26627" name="矩形 3382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33939" y="1500506"/>
                <a:ext cx="10151110" cy="1271270"/>
              </a:xfrm>
              <a:prstGeom prst="rect">
                <a:avLst/>
              </a:prstGeom>
              <a:blipFill rotWithShape="1">
                <a:blip r:embed="rId3"/>
                <a:stretch>
                  <a:fillRect l="-2" r="2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825" name="矩形 33824"/>
              <p:cNvSpPr/>
              <p:nvPr>
                <p:custDataLst>
                  <p:tags r:id="rId4"/>
                </p:custDataLst>
              </p:nvPr>
            </p:nvSpPr>
            <p:spPr>
              <a:xfrm>
                <a:off x="4421030" y="2907665"/>
                <a:ext cx="2505075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r>
                  <a:rPr lang="en-US" altLang="zh-CN" sz="2800" b="1">
                    <a:latin typeface="宋体" panose="02010600030101010101" pitchFamily="2" charset="-122"/>
                  </a:rPr>
                  <a:t>3</a:t>
                </a:r>
                <a:r>
                  <a:rPr lang="en-US" altLang="zh-CN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="1" i="1">
                    <a:latin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altLang="zh-CN" sz="2800" b="1">
                    <a:latin typeface="宋体" panose="02010600030101010101" pitchFamily="2" charset="-122"/>
                  </a:rPr>
                  <a:t>  </a:t>
                </a: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</a:rPr>
                  <a:t>2</a:t>
                </a:r>
                <a:r>
                  <a:rPr lang="en-US" altLang="zh-CN" sz="28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="1" i="1">
                    <a:latin typeface="宋体" panose="02010600030101010101" pitchFamily="2" charset="-122"/>
                  </a:rPr>
                  <a:t> </a:t>
                </a:r>
                <a:r>
                  <a:rPr lang="en-US" altLang="zh-CN" sz="2800" b="1">
                    <a:latin typeface="宋体" panose="02010600030101010101" pitchFamily="2" charset="-122"/>
                  </a:rPr>
                  <a:t>-3</a:t>
                </a:r>
                <a:endParaRPr lang="en-US" altLang="zh-CN" sz="2800" b="1">
                  <a:latin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33825" name="矩形 33824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4421030" y="2907665"/>
                <a:ext cx="2505075" cy="521970"/>
              </a:xfrm>
              <a:prstGeom prst="rect">
                <a:avLst/>
              </a:prstGeom>
              <a:blipFill rotWithShape="1">
                <a:blip r:embed="rId6"/>
                <a:stretch>
                  <a:fillRect l="-6" r="6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26" name="矩形 33825"/>
          <p:cNvSpPr/>
          <p:nvPr>
            <p:custDataLst>
              <p:tags r:id="rId7"/>
            </p:custDataLst>
          </p:nvPr>
        </p:nvSpPr>
        <p:spPr>
          <a:xfrm>
            <a:off x="4421029" y="2911475"/>
            <a:ext cx="6832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 b="1">
                <a:latin typeface="宋体" panose="02010600030101010101" pitchFamily="2" charset="-122"/>
              </a:rPr>
              <a:t>3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altLang="zh-CN" sz="2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27" name="矩形 33826"/>
          <p:cNvSpPr/>
          <p:nvPr>
            <p:custDataLst>
              <p:tags r:id="rId8"/>
            </p:custDataLst>
          </p:nvPr>
        </p:nvSpPr>
        <p:spPr>
          <a:xfrm>
            <a:off x="4958875" y="2911475"/>
            <a:ext cx="5314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宋体" panose="02010600030101010101" pitchFamily="2" charset="-122"/>
              </a:rPr>
              <a:t>＜</a:t>
            </a:r>
            <a:endParaRPr lang="zh-CN" altLang="en-US" sz="2800" b="1">
              <a:latin typeface="宋体" panose="02010600030101010101" pitchFamily="2" charset="-122"/>
            </a:endParaRPr>
          </a:p>
        </p:txBody>
      </p:sp>
      <p:sp>
        <p:nvSpPr>
          <p:cNvPr id="33828" name="矩形 33827"/>
          <p:cNvSpPr/>
          <p:nvPr>
            <p:custDataLst>
              <p:tags r:id="rId9"/>
            </p:custDataLst>
          </p:nvPr>
        </p:nvSpPr>
        <p:spPr>
          <a:xfrm>
            <a:off x="5411630" y="2911475"/>
            <a:ext cx="8350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829" name="矩形 33828"/>
              <p:cNvSpPr/>
              <p:nvPr>
                <p:custDataLst>
                  <p:tags r:id="rId10"/>
                </p:custDataLst>
              </p:nvPr>
            </p:nvSpPr>
            <p:spPr>
              <a:xfrm>
                <a:off x="5716429" y="2930525"/>
                <a:ext cx="759460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altLang="zh-CN" sz="28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3829" name="矩形 33828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5716429" y="2930525"/>
                <a:ext cx="759460" cy="521970"/>
              </a:xfrm>
              <a:prstGeom prst="rect">
                <a:avLst/>
              </a:prstGeom>
              <a:blipFill rotWithShape="1">
                <a:blip r:embed="rId12"/>
                <a:stretch>
                  <a:fillRect l="-21" r="21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30" name="矩形 33829"/>
          <p:cNvSpPr/>
          <p:nvPr>
            <p:custDataLst>
              <p:tags r:id="rId13"/>
            </p:custDataLst>
          </p:nvPr>
        </p:nvSpPr>
        <p:spPr>
          <a:xfrm>
            <a:off x="6084729" y="2911475"/>
            <a:ext cx="6832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 b="1">
                <a:latin typeface="宋体" panose="02010600030101010101" pitchFamily="2" charset="-122"/>
              </a:rPr>
              <a:t>3</a:t>
            </a:r>
            <a:endParaRPr lang="en-US" altLang="zh-CN" sz="2800" b="1">
              <a:latin typeface="宋体" panose="02010600030101010101" pitchFamily="2" charset="-122"/>
            </a:endParaRPr>
          </a:p>
        </p:txBody>
      </p:sp>
      <p:sp>
        <p:nvSpPr>
          <p:cNvPr id="33831" name="矩形 33830"/>
          <p:cNvSpPr/>
          <p:nvPr>
            <p:custDataLst>
              <p:tags r:id="rId14"/>
            </p:custDataLst>
          </p:nvPr>
        </p:nvSpPr>
        <p:spPr>
          <a:xfrm>
            <a:off x="4827429" y="3825875"/>
            <a:ext cx="7594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-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2298" name="矩形 81930"/>
          <p:cNvSpPr/>
          <p:nvPr>
            <p:custDataLst>
              <p:tags r:id="rId15"/>
            </p:custDataLst>
          </p:nvPr>
        </p:nvSpPr>
        <p:spPr>
          <a:xfrm>
            <a:off x="761365" y="4340225"/>
            <a:ext cx="11119485" cy="1899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40000"/>
              </a:lnSpc>
            </a:pP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从变形前后的两个不等式可以看出，把不等式右边含有未知数的项改变符号后移动到不等号的左边，把不等式左边的常数项改变符号后移动到不等号的右边.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6"/>
            </p:custDataLst>
          </p:nvPr>
        </p:nvSpPr>
        <p:spPr>
          <a:xfrm>
            <a:off x="1105695" y="890270"/>
            <a:ext cx="1006030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思考</a:t>
            </a:r>
            <a:r>
              <a: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怎样进行不等式的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移项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？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06 4.81481E-06 L -0.00417 0.13773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33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E-05 0 L -0.035139 0.134074" pathEditMode="relative" rAng="0" ptsTypes="">
                                      <p:cBhvr>
                                        <p:cTn id="20" dur="10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47987 0.132963" pathEditMode="relative" rAng="0" ptsTypes="">
                                      <p:cBhvr>
                                        <p:cTn id="30" dur="10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2222 0.134074" pathEditMode="relative" rAng="0" ptsTypes="">
                                      <p:cBhvr>
                                        <p:cTn id="36" dur="10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151065 0.135926" pathEditMode="relative" rAng="0" ptsTypes="">
                                      <p:cBhvr>
                                        <p:cTn id="42" dur="10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5" grpId="0"/>
      <p:bldP spid="33826" grpId="0"/>
      <p:bldP spid="33826" grpId="1"/>
      <p:bldP spid="33827" grpId="0"/>
      <p:bldP spid="33827" grpId="1"/>
      <p:bldP spid="33828" grpId="0"/>
      <p:bldP spid="33828" grpId="1"/>
      <p:bldP spid="33829" grpId="0"/>
      <p:bldP spid="33829" grpId="1"/>
      <p:bldP spid="33830" grpId="0"/>
      <p:bldP spid="33830" grpId="1"/>
      <p:bldP spid="33831" grpId="0"/>
      <p:bldP spid="12298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2773" name="文本框 32772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57434" y="3679190"/>
                <a:ext cx="10060940" cy="20040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解 （1）不等式的两边都乘以2，不等号的方向不变，所以</a:t>
                </a:r>
                <a:endParaRPr lang="zh-CN" altLang="en-US" sz="2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zh-CN" alt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2800">
                    <a:solidFill>
                      <a:srgbClr val="FF0000"/>
                    </a:solidFill>
                    <a:latin typeface="Cambria Math" panose="02040503050406030204" pitchFamily="18" charset="0"/>
                    <a:cs typeface="Cambria Math" panose="02040503050406030204" pitchFamily="18" charset="0"/>
                  </a:rPr>
                  <a:t>2</a:t>
                </a: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&gt;（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−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3</m:t>
                    </m:r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）</m:t>
                    </m:r>
                    <m:r>
                      <a:rPr lang="zh-CN" altLang="en-US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×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2</m:t>
                    </m:r>
                  </m:oMath>
                </a14:m>
                <a:r>
                  <a:rPr lang="zh-CN" altLang="en-US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Arial" panose="020B0604020202020204" pitchFamily="34" charset="0"/>
                  </a:rPr>
                  <a:t>，</a:t>
                </a:r>
                <a:endPara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得</a:t>
                </a:r>
                <a:r>
                  <a:rPr lang="zh-CN" altLang="en-US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        </a:t>
                </a:r>
                <a:r>
                  <a:rPr lang="en-US" altLang="zh-CN" sz="28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&gt;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−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6</m:t>
                    </m:r>
                  </m:oMath>
                </a14:m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.</a:t>
                </a:r>
                <a:endPara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32773" name="文本框 3277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57434" y="3679190"/>
                <a:ext cx="10060940" cy="2004060"/>
              </a:xfrm>
              <a:prstGeom prst="rect">
                <a:avLst/>
              </a:prstGeom>
              <a:blipFill rotWithShape="1">
                <a:blip r:embed="rId3"/>
                <a:stretch>
                  <a:fillRect l="-2" r="2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4" name="圆角矩形标注 32774"/>
          <p:cNvSpPr/>
          <p:nvPr>
            <p:custDataLst>
              <p:tags r:id="rId4"/>
            </p:custDataLst>
          </p:nvPr>
        </p:nvSpPr>
        <p:spPr>
          <a:xfrm flipH="1" flipV="1">
            <a:off x="8281829" y="4281171"/>
            <a:ext cx="2175510" cy="1307465"/>
          </a:xfrm>
          <a:prstGeom prst="wedgeRoundRectCallout">
            <a:avLst>
              <a:gd name="adj1" fmla="val 73030"/>
              <a:gd name="adj2" fmla="val -4832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/>
        </p:spPr>
        <p:txBody>
          <a:bodyPr rot="10800000" anchor="ctr" anchorCtr="0"/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根据不等式基本性质2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058070" y="2227580"/>
            <a:ext cx="1006030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思考</a:t>
            </a:r>
            <a:r>
              <a: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：这两个不等式与例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的两个不等式有什么区别，怎样解这两个不等式？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078389" y="859790"/>
                <a:ext cx="10071100" cy="1443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00B0F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例2</a:t>
                </a: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解不等式：</a:t>
                </a:r>
                <a:endParaRPr lang="zh-CN" altLang="en-US" sz="2800" b="1"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r>
                  <a:rPr lang="zh-CN" altLang="en-US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&gt;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3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       </a:t>
                </a:r>
                <a:r>
                  <a:rPr lang="zh-CN" altLang="en-US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r>
                  <a:rPr lang="zh-CN" altLang="en-US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&lt;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6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CN" sz="2800" b="1"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1078389" y="859790"/>
                <a:ext cx="10071100" cy="1443990"/>
              </a:xfrm>
              <a:prstGeom prst="rect">
                <a:avLst/>
              </a:prstGeom>
              <a:blipFill rotWithShape="1">
                <a:blip r:embed="rId8"/>
                <a:stretch>
                  <a:fillRect l="-2" r="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24584" grpId="0" bldLvl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78389" y="1193165"/>
                <a:ext cx="10071100" cy="1443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00B0F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例2</a:t>
                </a:r>
                <a:r>
                  <a:rPr lang="zh-CN" altLang="en-US" sz="2800" dirty="0">
                    <a:solidFill>
                      <a:prstClr val="black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解不等式：</a:t>
                </a:r>
                <a:endParaRPr lang="zh-CN" altLang="en-US" sz="2800" b="1"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r>
                  <a:rPr lang="zh-CN" altLang="en-US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&gt;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3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       </a:t>
                </a:r>
                <a:r>
                  <a:rPr lang="zh-CN" altLang="en-US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r>
                  <a:rPr lang="zh-CN" altLang="en-US" sz="2800" b="1">
                    <a:latin typeface="宋体" panose="02010600030101010101" pitchFamily="2" charset="-122"/>
                    <a:cs typeface="宋体" panose="02010600030101010101" pitchFamily="2" charset="-122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&lt;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6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CN" sz="2800" b="1"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78389" y="1193165"/>
                <a:ext cx="10071100" cy="1443990"/>
              </a:xfrm>
              <a:prstGeom prst="rect">
                <a:avLst/>
              </a:prstGeom>
              <a:blipFill rotWithShape="1">
                <a:blip r:embed="rId3"/>
                <a:stretch>
                  <a:fillRect l="-2" r="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057434" y="2744471"/>
                <a:ext cx="10060940" cy="22707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解（2）不等式的两边都除以-2(即都乘以-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zh-CN" altLang="en-US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1</m:t>
                        </m:r>
                      </m:num>
                      <m:den>
                        <m:r>
                          <a:rPr lang="zh-CN" altLang="en-US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)，不等号的方向改变，所以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 </a:t>
                </a:r>
                <a:r>
                  <a:rPr lang="en-US" altLang="zh-CN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2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zh-CN" alt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×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(−</m:t>
                    </m:r>
                    <m:f>
                      <m:f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&gt;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6</m:t>
                    </m:r>
                    <m:r>
                      <a:rPr lang="zh-CN" altLang="en-US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×</m:t>
                    </m:r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(−</m:t>
                    </m:r>
                    <m:f>
                      <m:f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Arial" panose="020B0604020202020204" pitchFamily="34" charset="0"/>
                  </a:rPr>
                  <a:t>，</a:t>
                </a:r>
                <a:endPara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得 </a:t>
                </a:r>
                <a:r>
                  <a:rPr lang="zh-CN" altLang="en-US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       </a:t>
                </a:r>
                <a:r>
                  <a:rPr lang="en-US" altLang="zh-CN" sz="28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&gt;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−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3</m:t>
                    </m:r>
                  </m:oMath>
                </a14:m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.</a:t>
                </a:r>
                <a:endPara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057434" y="2744471"/>
                <a:ext cx="10060940" cy="2270760"/>
              </a:xfrm>
              <a:prstGeom prst="rect">
                <a:avLst/>
              </a:prstGeom>
              <a:blipFill rotWithShape="1">
                <a:blip r:embed="rId6"/>
                <a:stretch>
                  <a:fillRect l="-2" r="-1589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圆角矩形标注 32784"/>
          <p:cNvSpPr/>
          <p:nvPr>
            <p:custDataLst>
              <p:tags r:id="rId7"/>
            </p:custDataLst>
          </p:nvPr>
        </p:nvSpPr>
        <p:spPr>
          <a:xfrm flipH="1" flipV="1">
            <a:off x="8488839" y="3756025"/>
            <a:ext cx="2146300" cy="1120140"/>
          </a:xfrm>
          <a:prstGeom prst="wedgeRoundRectCallout">
            <a:avLst>
              <a:gd name="adj1" fmla="val 69023"/>
              <a:gd name="adj2" fmla="val 9410"/>
              <a:gd name="adj3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/>
        </p:spPr>
        <p:txBody>
          <a:bodyPr rot="10800000" anchor="ctr" anchorCtr="0"/>
          <a:p>
            <a:pPr>
              <a:buNone/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根据不等式基本性质3</a:t>
            </a:r>
            <a:endParaRPr lang="en-US" altLang="zh-CN" sz="28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9785" y="2541905"/>
            <a:ext cx="10552430" cy="2889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algn="l" fontAlgn="auto">
              <a:lnSpc>
                <a:spcPct val="130000"/>
              </a:lnSpc>
              <a:buClrTx/>
              <a:buSzTx/>
              <a:buFontTx/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这里的变形，与方程变形中的“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将未知数的系数化为1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”类似，它依据的是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不等式的基本性质2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或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不等式的基本性质3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．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注意: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不等式的两边都乘以(或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都除以)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的数是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正数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时，不等号的方向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不变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；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不等式的两边都乘以(或都除以)的数是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负数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时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，不等号的方向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改变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12298" name="矩形 81930"/>
          <p:cNvSpPr/>
          <p:nvPr>
            <p:custDataLst>
              <p:tags r:id="rId1"/>
            </p:custDataLst>
          </p:nvPr>
        </p:nvSpPr>
        <p:spPr>
          <a:xfrm>
            <a:off x="761365" y="1066800"/>
            <a:ext cx="11119485" cy="12966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4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思考</a:t>
            </a:r>
            <a:r>
              <a: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：这两道小题中，不等式的变形与方程的什么变形类似，有什么不同？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298" grpId="0"/>
      <p:bldP spid="1229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11658600" y="11201400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291590" y="1934845"/>
            <a:ext cx="971359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不等式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中一元一次不等式有（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77625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三、课堂检测</a:t>
            </a:r>
            <a:endParaRPr lang="zh-CN" altLang="en-US" sz="3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38780" y="1842770"/>
          <a:ext cx="7863840" cy="883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3505200" imgH="393700" progId="Equation.KSEE3">
                  <p:embed/>
                </p:oleObj>
              </mc:Choice>
              <mc:Fallback>
                <p:oleObj name="" r:id="rId3" imgW="35052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8780" y="1842770"/>
                        <a:ext cx="7863840" cy="883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379855" y="3266440"/>
            <a:ext cx="951039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A.1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个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B.2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个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C.3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个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D.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多于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个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47285" y="2514600"/>
            <a:ext cx="52578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</a:t>
            </a:r>
            <a:endParaRPr lang="en-US" altLang="zh-CN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95452" y="4520690"/>
          <a:ext cx="2178685" cy="477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5" imgW="927100" imgH="203200" progId="Equation.KSEE3">
                  <p:embed/>
                </p:oleObj>
              </mc:Choice>
              <mc:Fallback>
                <p:oleObj name="" r:id="rId5" imgW="927100" imgH="2032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5452" y="4520690"/>
                        <a:ext cx="2178685" cy="477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718560" y="4990465"/>
            <a:ext cx="1136015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x&lt;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endParaRPr lang="en-US" altLang="zh-CN" sz="3200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364470" y="4498975"/>
            <a:ext cx="52578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endParaRPr lang="en-US" altLang="zh-CN" sz="28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91590" y="4434840"/>
            <a:ext cx="10788015" cy="1198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 </a:t>
            </a:r>
            <a:r>
              <a:rPr 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已知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是关于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的一元一次不等式，则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=</a:t>
            </a:r>
            <a:r>
              <a:rPr lang="zh-CN" altLang="en-US" sz="2800" u="sng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800" u="sng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 </a:t>
            </a:r>
            <a:r>
              <a:rPr 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，不等式的解集为</a:t>
            </a:r>
            <a:r>
              <a:rPr lang="zh-CN" sz="2800" u="sng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800" u="sng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    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  <a:endParaRPr lang="en-US" altLang="zh-CN" sz="2800" i="1" u="sng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/>
      <p:bldP spid="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57325" y="1254125"/>
          <a:ext cx="5749925" cy="913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2476500" imgH="393700" progId="Equation.KSEE3">
                  <p:embed/>
                </p:oleObj>
              </mc:Choice>
              <mc:Fallback>
                <p:oleObj name="" r:id="rId1" imgW="24765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57325" y="1254125"/>
                        <a:ext cx="5749925" cy="913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2773" name="文本框 32772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311434" y="2268855"/>
                <a:ext cx="10060940" cy="17703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解 （1）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不等式的两边都加上</a:t>
                </a: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2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，不等号的方向不变，所以</a:t>
                </a:r>
                <a:endParaRPr lang="zh-CN" altLang="en-US" sz="2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endParaRPr>
              </a:p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</a:t>
                </a: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                        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-2+2 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&gt;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3</m:t>
                    </m:r>
                    <m:r>
                      <a:rPr lang="en-US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+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2</m:t>
                    </m:r>
                  </m:oMath>
                </a14:m>
                <a:r>
                  <a:rPr lang="zh-CN" altLang="en-US" sz="2800">
                    <a:solidFill>
                      <a:srgbClr val="FF0000"/>
                    </a:solidFill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  <a:sym typeface="+mn-ea"/>
                  </a:rPr>
                  <a:t>，</a:t>
                </a:r>
                <a:endParaRPr lang="en-US" altLang="zh-CN" sz="2800">
                  <a:solidFill>
                    <a:srgbClr val="FF0000"/>
                  </a:solidFill>
                  <a:latin typeface="Cambria Math" panose="02040503050406030204" pitchFamily="18" charset="0"/>
                  <a:cs typeface="Cambria Math" panose="02040503050406030204" pitchFamily="18" charset="0"/>
                  <a:sym typeface="Arial" panose="020B0604020202020204" pitchFamily="34" charset="0"/>
                </a:endParaRPr>
              </a:p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        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得</a:t>
                </a:r>
                <a:r>
                  <a:rPr lang="zh-CN" altLang="en-US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</a:t>
                </a:r>
                <a:r>
                  <a:rPr lang="en-US" altLang="zh-CN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</a:t>
                </a:r>
                <a:r>
                  <a:rPr lang="en-US" altLang="zh-CN" sz="28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&gt;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5</m:t>
                    </m:r>
                  </m:oMath>
                </a14:m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.</a:t>
                </a:r>
                <a:endPara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32773" name="文本框 3277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311434" y="2268855"/>
                <a:ext cx="10060940" cy="1770380"/>
              </a:xfrm>
              <a:prstGeom prst="rect">
                <a:avLst/>
              </a:prstGeom>
              <a:blipFill rotWithShape="1">
                <a:blip r:embed="rId5"/>
                <a:stretch>
                  <a:fillRect l="-2" r="2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1050290" y="646430"/>
            <a:ext cx="971359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3.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解不等式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311434" y="4198620"/>
                <a:ext cx="10060940" cy="17703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解 （</a:t>
                </a: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2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）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不等式的两边都减去</a:t>
                </a: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4</a:t>
                </a:r>
                <a:r>
                  <a:rPr lang="en-US" altLang="zh-CN" sz="28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</a:t>
                </a:r>
                <a:r>
                  <a:rPr lang="zh-CN" altLang="en-US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，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不等号的方向不变，所以</a:t>
                </a:r>
                <a:endParaRPr lang="zh-CN" altLang="en-US" sz="2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endParaRPr>
              </a:p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</a:t>
                </a: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                        </a:t>
                </a: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5</a:t>
                </a:r>
                <a14:m>
                  <m:oMath xmlns:m="http://schemas.openxmlformats.org/officeDocument/2006/math"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 </m:t>
                    </m:r>
                  </m:oMath>
                </a14:m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- 4</a:t>
                </a:r>
                <a14:m>
                  <m:oMath xmlns:m="http://schemas.openxmlformats.org/officeDocument/2006/math"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&lt;</m:t>
                    </m:r>
                    <m:r>
                      <a:rPr lang="en-US" altLang="zh-CN" sz="28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cs typeface="宋体" panose="02010600030101010101" pitchFamily="2" charset="-122"/>
                        <a:sym typeface="+mn-ea"/>
                      </a:rPr>
                      <m:t>4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 −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2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sz="28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cs typeface="宋体" panose="02010600030101010101" pitchFamily="2" charset="-122"/>
                        <a:sym typeface="+mn-ea"/>
                      </a:rPr>
                      <m:t>4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 </m:t>
                    </m:r>
                  </m:oMath>
                </a14:m>
                <a:r>
                  <a:rPr lang="zh-CN" altLang="en-US" sz="2800">
                    <a:solidFill>
                      <a:srgbClr val="FF0000"/>
                    </a:solidFill>
                    <a:latin typeface="Cambria Math" panose="02040503050406030204" pitchFamily="18" charset="0"/>
                    <a:cs typeface="Cambria Math" panose="02040503050406030204" pitchFamily="18" charset="0"/>
                  </a:rPr>
                  <a:t>，</a:t>
                </a: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       </a:t>
                </a:r>
                <a:endParaRPr lang="en-US" altLang="zh-CN" sz="2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endParaRPr>
              </a:p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             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得</a:t>
                </a:r>
                <a:r>
                  <a:rPr lang="zh-CN" altLang="en-US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</a:t>
                </a:r>
                <a:r>
                  <a:rPr lang="en-US" altLang="zh-CN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</a:t>
                </a:r>
                <a:r>
                  <a:rPr lang="en-US" altLang="zh-CN" sz="28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&lt;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−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2</m:t>
                    </m:r>
                  </m:oMath>
                </a14:m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.</a:t>
                </a:r>
                <a:endPara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1311434" y="4198620"/>
                <a:ext cx="10060940" cy="1770380"/>
              </a:xfrm>
              <a:prstGeom prst="rect">
                <a:avLst/>
              </a:prstGeom>
              <a:blipFill rotWithShape="1">
                <a:blip r:embed="rId8"/>
                <a:stretch>
                  <a:fillRect l="-2" r="2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2773" name="文本框 32772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355884" y="1553845"/>
                <a:ext cx="10060940" cy="257683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解 （</a:t>
                </a: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3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）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不等式的两边都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除以-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(即都乘以-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3</m:t>
                        </m:r>
                      </m:num>
                      <m:den>
                        <m:r>
                          <a:rPr lang="zh-CN" altLang="en-US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)，不等号的方向改变，所以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</a:t>
                </a: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+mn-ea"/>
                      </a:rPr>
                      <m:t>−</m:t>
                    </m:r>
                    <m:f>
                      <m:fPr>
                        <m:ctrlPr>
                          <a:rPr lang="zh-CN" altLang="en-US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3</m:t>
                        </m:r>
                      </m:den>
                    </m:f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𝑥</m:t>
                    </m:r>
                    <m:r>
                      <a:rPr lang="zh-CN" alt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×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(−</m:t>
                    </m:r>
                    <m:f>
                      <m:f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&gt;</m:t>
                    </m:r>
                    <m:f>
                      <m:fPr>
                        <m:ctrlPr>
                          <a:rPr lang="zh-CN" altLang="en-US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3</m:t>
                        </m:r>
                      </m:den>
                    </m:f>
                    <m:r>
                      <a:rPr lang="zh-CN" altLang="en-US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×</m:t>
                    </m:r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(−</m:t>
                    </m:r>
                    <m:f>
                      <m:f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)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  <a:sym typeface="+mn-ea"/>
                      </a:rPr>
                      <m:t>，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 </m:t>
                    </m:r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       </a:t>
                </a:r>
                <a:endParaRPr lang="en-US" altLang="zh-CN" sz="2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endParaRPr>
              </a:p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          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+mn-ea"/>
                  </a:rPr>
                  <a:t>得</a:t>
                </a:r>
                <a:r>
                  <a:rPr lang="zh-CN" altLang="en-US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</a:t>
                </a:r>
                <a:r>
                  <a:rPr lang="en-US" altLang="zh-CN" sz="2800" b="1" i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 </a:t>
                </a:r>
                <a:r>
                  <a:rPr lang="en-US" altLang="zh-CN" sz="28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x 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&lt;</m:t>
                    </m:r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  <a:sym typeface="+mn-ea"/>
                      </a:rPr>
                      <m:t>−</m:t>
                    </m:r>
                    <m:f>
                      <m:fPr>
                        <m:ctrlPr>
                          <a:rPr lang="zh-CN" altLang="en-US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800" dirty="0">
                            <a:solidFill>
                              <a:srgbClr val="FF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.</a:t>
                </a:r>
                <a:endPara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32773" name="文本框 3277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355884" y="1553845"/>
                <a:ext cx="10060940" cy="2576830"/>
              </a:xfrm>
              <a:prstGeom prst="rect">
                <a:avLst/>
              </a:prstGeom>
              <a:blipFill rotWithShape="1">
                <a:blip r:embed="rId3"/>
                <a:stretch>
                  <a:fillRect l="-2" r="-1999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359347" y="877222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四、课堂总结</a:t>
            </a:r>
            <a:endParaRPr lang="zh-CN" altLang="en-US" sz="3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: 圆角 15"/>
          <p:cNvSpPr/>
          <p:nvPr>
            <p:custDataLst>
              <p:tags r:id="rId1"/>
            </p:custDataLst>
          </p:nvPr>
        </p:nvSpPr>
        <p:spPr>
          <a:xfrm>
            <a:off x="2442210" y="2275861"/>
            <a:ext cx="1132205" cy="57844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p>
            <a:pPr algn="ctr"/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概念</a:t>
            </a:r>
            <a:endParaRPr lang="zh-CN" altLang="en-US" sz="3195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958645" y="2296864"/>
            <a:ext cx="6963312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只含有一个未知数、左右两边都是整式，并且未知数的次数都是1的不等式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矩形: 圆角 15"/>
          <p:cNvSpPr/>
          <p:nvPr>
            <p:custDataLst>
              <p:tags r:id="rId3"/>
            </p:custDataLst>
          </p:nvPr>
        </p:nvSpPr>
        <p:spPr>
          <a:xfrm>
            <a:off x="2442210" y="5084055"/>
            <a:ext cx="1271270" cy="105170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p>
            <a:pPr algn="ctr"/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简单变形</a:t>
            </a:r>
            <a:endParaRPr lang="zh-CN" altLang="en-US" sz="3195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4138295" y="4408805"/>
            <a:ext cx="7792085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20000"/>
              </a:lnSpc>
              <a:buClrTx/>
              <a:buSzTx/>
              <a:buFontTx/>
            </a:pPr>
            <a:r>
              <a:rPr 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与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方程类似，解不等式的过程，就是利用不等式的基本性质，将不等式进行适当的变形，得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＞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或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&lt;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的形式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  <a:endParaRPr lang="en-US" altLang="zh-CN" sz="2800"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>
            <a:off x="3629229" y="2563238"/>
            <a:ext cx="6876186" cy="752836"/>
          </a:xfrm>
          <a:custGeom>
            <a:avLst/>
            <a:gdLst>
              <a:gd name="connisteX0" fmla="*/ 0 w 5905500"/>
              <a:gd name="connsiteY0" fmla="*/ 0 h 330200"/>
              <a:gd name="connisteX1" fmla="*/ 165100 w 5905500"/>
              <a:gd name="connsiteY1" fmla="*/ 330200 h 330200"/>
              <a:gd name="connisteX2" fmla="*/ 5905500 w 5905500"/>
              <a:gd name="connsiteY2" fmla="*/ 330200 h 330200"/>
              <a:gd name="connisteX3" fmla="*/ 5905500 w 5905500"/>
              <a:gd name="connsiteY3" fmla="*/ 317500 h 330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5905500" h="330200">
                <a:moveTo>
                  <a:pt x="0" y="0"/>
                </a:moveTo>
                <a:lnTo>
                  <a:pt x="165100" y="330200"/>
                </a:lnTo>
                <a:lnTo>
                  <a:pt x="5905500" y="330200"/>
                </a:lnTo>
                <a:lnTo>
                  <a:pt x="5905500" y="317500"/>
                </a:lnTo>
              </a:path>
            </a:pathLst>
          </a:custGeom>
          <a:ln w="31750">
            <a:solidFill>
              <a:srgbClr val="0070C0"/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20" name="任意多边形 19"/>
          <p:cNvSpPr/>
          <p:nvPr>
            <p:custDataLst>
              <p:tags r:id="rId6"/>
            </p:custDataLst>
          </p:nvPr>
        </p:nvSpPr>
        <p:spPr>
          <a:xfrm>
            <a:off x="3798570" y="5617845"/>
            <a:ext cx="8059420" cy="440055"/>
          </a:xfrm>
          <a:custGeom>
            <a:avLst/>
            <a:gdLst>
              <a:gd name="connisteX0" fmla="*/ 0 w 5905500"/>
              <a:gd name="connsiteY0" fmla="*/ 0 h 330200"/>
              <a:gd name="connisteX1" fmla="*/ 165100 w 5905500"/>
              <a:gd name="connsiteY1" fmla="*/ 330200 h 330200"/>
              <a:gd name="connisteX2" fmla="*/ 5905500 w 5905500"/>
              <a:gd name="connsiteY2" fmla="*/ 330200 h 330200"/>
              <a:gd name="connisteX3" fmla="*/ 5905500 w 5905500"/>
              <a:gd name="connsiteY3" fmla="*/ 317500 h 330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5905500" h="330200">
                <a:moveTo>
                  <a:pt x="0" y="0"/>
                </a:moveTo>
                <a:lnTo>
                  <a:pt x="165100" y="330200"/>
                </a:lnTo>
                <a:lnTo>
                  <a:pt x="5905500" y="330200"/>
                </a:lnTo>
                <a:lnTo>
                  <a:pt x="5905500" y="317500"/>
                </a:lnTo>
              </a:path>
            </a:pathLst>
          </a:custGeom>
          <a:ln w="31750">
            <a:solidFill>
              <a:srgbClr val="0070C0"/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22" name="左中括号 21"/>
          <p:cNvSpPr/>
          <p:nvPr>
            <p:custDataLst>
              <p:tags r:id="rId7"/>
            </p:custDataLst>
          </p:nvPr>
        </p:nvSpPr>
        <p:spPr>
          <a:xfrm>
            <a:off x="2145862" y="2531094"/>
            <a:ext cx="270683" cy="3129769"/>
          </a:xfrm>
          <a:prstGeom prst="leftBracket">
            <a:avLst>
              <a:gd name="adj" fmla="val 0"/>
            </a:avLst>
          </a:prstGeom>
          <a:ln w="31750" cap="rnd">
            <a:solidFill>
              <a:srgbClr val="0070C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cxnSp>
        <p:nvCxnSpPr>
          <p:cNvPr id="23" name="直接连接符 22"/>
          <p:cNvCxnSpPr>
            <a:endCxn id="22" idx="1"/>
          </p:cNvCxnSpPr>
          <p:nvPr>
            <p:custDataLst>
              <p:tags r:id="rId8"/>
            </p:custDataLst>
          </p:nvPr>
        </p:nvCxnSpPr>
        <p:spPr>
          <a:xfrm>
            <a:off x="1996186" y="3560652"/>
            <a:ext cx="149225" cy="535940"/>
          </a:xfrm>
          <a:prstGeom prst="line">
            <a:avLst/>
          </a:prstGeom>
          <a:ln w="31750" cap="rnd">
            <a:solidFill>
              <a:srgbClr val="0070C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74" y="994001"/>
            <a:ext cx="2157001" cy="215700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359347" y="76736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五、课后作业</a:t>
            </a:r>
            <a:endParaRPr lang="zh-CN" altLang="en-US" sz="3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07478" y="2551430"/>
          <a:ext cx="7283450" cy="913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1" imgW="3136900" imgH="393700" progId="Equation.KSEE3">
                  <p:embed/>
                </p:oleObj>
              </mc:Choice>
              <mc:Fallback>
                <p:oleObj name="" r:id="rId1" imgW="31369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07478" y="2551430"/>
                        <a:ext cx="7283450" cy="913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07795" y="4303078"/>
          <a:ext cx="510222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3" imgW="2197100" imgH="431800" progId="Equation.KSEE3">
                  <p:embed/>
                </p:oleObj>
              </mc:Choice>
              <mc:Fallback>
                <p:oleObj name="" r:id="rId3" imgW="2197100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7795" y="4303078"/>
                        <a:ext cx="5102225" cy="100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1343025" y="1464945"/>
            <a:ext cx="220980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必做题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43025" y="2072640"/>
            <a:ext cx="971359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解下列不等式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51915" y="3580765"/>
            <a:ext cx="971359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解下列不等式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9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10313194" y="11518900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030605" y="2023110"/>
            <a:ext cx="971359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3.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小明在解不等式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时，误把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   “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看成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”“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，得出得解集为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，求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的值和原不等式的解集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                                                 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30605" y="1155700"/>
            <a:ext cx="220980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选做题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25888" y="2152968"/>
          <a:ext cx="1003300" cy="41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3" imgW="431800" imgH="177165" progId="Equation.KSEE3">
                  <p:embed/>
                </p:oleObj>
              </mc:Choice>
              <mc:Fallback>
                <p:oleObj name="" r:id="rId3" imgW="431800" imgH="177165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5888" y="2152968"/>
                        <a:ext cx="1003300" cy="411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756718" y="2152968"/>
          <a:ext cx="295910" cy="354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5" imgW="127000" imgH="152400" progId="Equation.KSEE3">
                  <p:embed/>
                </p:oleObj>
              </mc:Choice>
              <mc:Fallback>
                <p:oleObj name="" r:id="rId5" imgW="127000" imgH="1524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56718" y="2152968"/>
                        <a:ext cx="295910" cy="354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386128" y="2160588"/>
          <a:ext cx="295910" cy="354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7" imgW="127000" imgH="152400" progId="Equation.KSEE3">
                  <p:embed/>
                </p:oleObj>
              </mc:Choice>
              <mc:Fallback>
                <p:oleObj name="" r:id="rId7" imgW="127000" imgH="1524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6128" y="2160588"/>
                        <a:ext cx="295910" cy="354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51978" y="2653348"/>
          <a:ext cx="826770" cy="41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9" imgW="355600" imgH="177165" progId="Equation.KSEE3">
                  <p:embed/>
                </p:oleObj>
              </mc:Choice>
              <mc:Fallback>
                <p:oleObj name="" r:id="rId9" imgW="355600" imgH="177165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51978" y="2653348"/>
                        <a:ext cx="826770" cy="411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AS_UNIQUEID" val="1383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p="http://schemas.openxmlformats.org/presentationml/2006/main">
  <p:tag name="AS_UNIQUEID" val="1386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5.xml><?xml version="1.0" encoding="utf-8"?>
<p:tagLst xmlns:p="http://schemas.openxmlformats.org/presentationml/2006/main">
  <p:tag name="AS_UNIQUEID" val="1388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.xml><?xml version="1.0" encoding="utf-8"?>
<p:tagLst xmlns:p="http://schemas.openxmlformats.org/presentationml/2006/main">
  <p:tag name="AS_UNIQUEID" val="1397"/>
</p:tagLst>
</file>

<file path=ppt/tags/tag8.xml><?xml version="1.0" encoding="utf-8"?>
<p:tagLst xmlns:p="http://schemas.openxmlformats.org/presentationml/2006/main">
  <p:tag name="AS_UNIQUEID" val="524"/>
</p:tagLst>
</file>

<file path=ppt/tags/tag9.xml><?xml version="1.0" encoding="utf-8"?>
<p:tagLst xmlns:p="http://schemas.openxmlformats.org/presentationml/2006/main">
  <p:tag name="AS_UNIQUEID" val="525"/>
</p:tagLst>
</file>

<file path=ppt/tags/tag10.xml><?xml version="1.0" encoding="utf-8"?>
<p:tagLst xmlns:p="http://schemas.openxmlformats.org/presentationml/2006/main">
  <p:tag name="AS_UNIQUEID" val="722"/>
</p:tagLst>
</file>

<file path=ppt/tags/tag11.xml><?xml version="1.0" encoding="utf-8"?>
<p:tagLst xmlns:p="http://schemas.openxmlformats.org/presentationml/2006/main">
  <p:tag name="AS_UNIQUEID" val="1398"/>
</p:tagLst>
</file>

<file path=ppt/tags/tag12.xml><?xml version="1.0" encoding="utf-8"?>
<p:tagLst xmlns:p="http://schemas.openxmlformats.org/presentationml/2006/main">
  <p:tag name="AS_UNIQUEID" val="1392"/>
</p:tagLst>
</file>

<file path=ppt/tags/tag13.xml><?xml version="1.0" encoding="utf-8"?>
<p:tagLst xmlns:p="http://schemas.openxmlformats.org/presentationml/2006/main">
  <p:tag name="AS_UNIQUEID" val="491"/>
  <p:tag name="KSO_WM_DIAGRAM_VIRTUALLY_FRAME" val="{&quot;height&quot;:377.45236220472447,&quot;left&quot;:394.9966929133858,&quot;top&quot;:138.0355118110236,&quot;width&quot;:404.24787401574815}"/>
</p:tagLst>
</file>

<file path=ppt/tags/tag14.xml><?xml version="1.0" encoding="utf-8"?>
<p:tagLst xmlns:p="http://schemas.openxmlformats.org/presentationml/2006/main">
  <p:tag name="AS_UNIQUEID" val="517"/>
</p:tagLst>
</file>

<file path=ppt/tags/tag15.xml><?xml version="1.0" encoding="utf-8"?>
<p:tagLst xmlns:p="http://schemas.openxmlformats.org/presentationml/2006/main">
  <p:tag name="AS_UNIQUEID" val="1394"/>
</p:tagLst>
</file>

<file path=ppt/tags/tag16.xml><?xml version="1.0" encoding="utf-8"?>
<p:tagLst xmlns:p="http://schemas.openxmlformats.org/presentationml/2006/main">
  <p:tag name="AS_UNIQUEID" val="1399"/>
</p:tagLst>
</file>

<file path=ppt/tags/tag17.xml><?xml version="1.0" encoding="utf-8"?>
<p:tagLst xmlns:p="http://schemas.openxmlformats.org/presentationml/2006/main">
  <p:tag name="AS_UNIQUEID" val="1397"/>
</p:tagLst>
</file>

<file path=ppt/tags/tag18.xml><?xml version="1.0" encoding="utf-8"?>
<p:tagLst xmlns:p="http://schemas.openxmlformats.org/presentationml/2006/main">
  <p:tag name="AS_UNIQUEID" val="524"/>
</p:tagLst>
</file>

<file path=ppt/tags/tag19.xml><?xml version="1.0" encoding="utf-8"?>
<p:tagLst xmlns:p="http://schemas.openxmlformats.org/presentationml/2006/main">
  <p:tag name="AS_UNIQUEID" val="525"/>
</p:tagLst>
</file>

<file path=ppt/tags/tag20.xml><?xml version="1.0" encoding="utf-8"?>
<p:tagLst xmlns:p="http://schemas.openxmlformats.org/presentationml/2006/main">
  <p:tag name="AS_UNIQUEID" val="722"/>
</p:tagLst>
</file>

<file path=ppt/tags/tag21.xml><?xml version="1.0" encoding="utf-8"?>
<p:tagLst xmlns:p="http://schemas.openxmlformats.org/presentationml/2006/main">
  <p:tag name="AS_UNIQUEID" val="723"/>
</p:tagLst>
</file>

<file path=ppt/tags/tag22.xml><?xml version="1.0" encoding="utf-8"?>
<p:tagLst xmlns:p="http://schemas.openxmlformats.org/presentationml/2006/main">
  <p:tag name="AS_UNIQUEID" val="724"/>
</p:tagLst>
</file>

<file path=ppt/tags/tag23.xml><?xml version="1.0" encoding="utf-8"?>
<p:tagLst xmlns:p="http://schemas.openxmlformats.org/presentationml/2006/main">
  <p:tag name="AS_UNIQUEID" val="1398"/>
</p:tagLst>
</file>

<file path=ppt/tags/tag24.xml><?xml version="1.0" encoding="utf-8"?>
<p:tagLst xmlns:p="http://schemas.openxmlformats.org/presentationml/2006/main">
  <p:tag name="AS_UNIQUEID" val="1399"/>
</p:tagLst>
</file>

<file path=ppt/tags/tag25.xml><?xml version="1.0" encoding="utf-8"?>
<p:tagLst xmlns:p="http://schemas.openxmlformats.org/presentationml/2006/main">
  <p:tag name="AS_UNIQUEID" val="1245"/>
</p:tagLst>
</file>

<file path=ppt/tags/tag26.xml><?xml version="1.0" encoding="utf-8"?>
<p:tagLst xmlns:p="http://schemas.openxmlformats.org/presentationml/2006/main">
  <p:tag name="AS_UNIQUEID" val="1246"/>
</p:tagLst>
</file>

<file path=ppt/tags/tag27.xml><?xml version="1.0" encoding="utf-8"?>
<p:tagLst xmlns:p="http://schemas.openxmlformats.org/presentationml/2006/main">
  <p:tag name="AS_UNIQUEID" val="1247"/>
</p:tagLst>
</file>

<file path=ppt/tags/tag28.xml><?xml version="1.0" encoding="utf-8"?>
<p:tagLst xmlns:p="http://schemas.openxmlformats.org/presentationml/2006/main">
  <p:tag name="AS_UNIQUEID" val="1247"/>
</p:tagLst>
</file>

<file path=ppt/tags/tag29.xml><?xml version="1.0" encoding="utf-8"?>
<p:tagLst xmlns:p="http://schemas.openxmlformats.org/presentationml/2006/main">
  <p:tag name="AS_UNIQUEID" val="1248"/>
</p:tagLst>
</file>

<file path=ppt/tags/tag30.xml><?xml version="1.0" encoding="utf-8"?>
<p:tagLst xmlns:p="http://schemas.openxmlformats.org/presentationml/2006/main">
  <p:tag name="AS_UNIQUEID" val="1251"/>
</p:tagLst>
</file>

<file path=ppt/tags/tag31.xml><?xml version="1.0" encoding="utf-8"?>
<p:tagLst xmlns:p="http://schemas.openxmlformats.org/presentationml/2006/main">
  <p:tag name="AS_UNIQUEID" val="1251"/>
</p:tagLst>
</file>

<file path=ppt/tags/tag32.xml><?xml version="1.0" encoding="utf-8"?>
<p:tagLst xmlns:p="http://schemas.openxmlformats.org/presentationml/2006/main">
  <p:tag name="AS_UNIQUEID" val="1253"/>
</p:tagLst>
</file>

<file path=ppt/tags/tag33.xml><?xml version="1.0" encoding="utf-8"?>
<p:tagLst xmlns:p="http://schemas.openxmlformats.org/presentationml/2006/main">
  <p:tag name="AS_UNIQUEID" val="1254"/>
</p:tagLst>
</file>

<file path=ppt/tags/tag34.xml><?xml version="1.0" encoding="utf-8"?>
<p:tagLst xmlns:p="http://schemas.openxmlformats.org/presentationml/2006/main">
  <p:tag name="AS_UNIQUEID" val="1174"/>
</p:tagLst>
</file>

<file path=ppt/tags/tag35.xml><?xml version="1.0" encoding="utf-8"?>
<p:tagLst xmlns:p="http://schemas.openxmlformats.org/presentationml/2006/main">
  <p:tag name="AS_UNIQUEID" val="1256"/>
</p:tagLst>
</file>

<file path=ppt/tags/tag36.xml><?xml version="1.0" encoding="utf-8"?>
<p:tagLst xmlns:p="http://schemas.openxmlformats.org/presentationml/2006/main">
  <p:tag name="AS_UNIQUEID" val="1256"/>
</p:tagLst>
</file>

<file path=ppt/tags/tag37.xml><?xml version="1.0" encoding="utf-8"?>
<p:tagLst xmlns:p="http://schemas.openxmlformats.org/presentationml/2006/main">
  <p:tag name="AS_UNIQUEID" val="1258"/>
</p:tagLst>
</file>

<file path=ppt/tags/tag38.xml><?xml version="1.0" encoding="utf-8"?>
<p:tagLst xmlns:p="http://schemas.openxmlformats.org/presentationml/2006/main">
  <p:tag name="AS_UNIQUEID" val="1259"/>
</p:tagLst>
</file>

<file path=ppt/tags/tag39.xml><?xml version="1.0" encoding="utf-8"?>
<p:tagLst xmlns:p="http://schemas.openxmlformats.org/presentationml/2006/main">
  <p:tag name="AS_UNIQUEID" val="1260"/>
</p:tagLst>
</file>

<file path=ppt/tags/tag40.xml><?xml version="1.0" encoding="utf-8"?>
<p:tagLst xmlns:p="http://schemas.openxmlformats.org/presentationml/2006/main">
  <p:tag name="AS_UNIQUEID" val="1261"/>
</p:tagLst>
</file>

<file path=ppt/tags/tag41.xml><?xml version="1.0" encoding="utf-8"?>
<p:tagLst xmlns:p="http://schemas.openxmlformats.org/presentationml/2006/main">
  <p:tag name="AS_UNIQUEID" val="1262"/>
</p:tagLst>
</file>

<file path=ppt/tags/tag42.xml><?xml version="1.0" encoding="utf-8"?>
<p:tagLst xmlns:p="http://schemas.openxmlformats.org/presentationml/2006/main">
  <p:tag name="AS_UNIQUEID" val="1263"/>
</p:tagLst>
</file>

<file path=ppt/tags/tag43.xml><?xml version="1.0" encoding="utf-8"?>
<p:tagLst xmlns:p="http://schemas.openxmlformats.org/presentationml/2006/main">
  <p:tag name="AS_UNIQUEID" val="1263"/>
</p:tagLst>
</file>

<file path=ppt/tags/tag44.xml><?xml version="1.0" encoding="utf-8"?>
<p:tagLst xmlns:p="http://schemas.openxmlformats.org/presentationml/2006/main">
  <p:tag name="AS_UNIQUEID" val="1266"/>
</p:tagLst>
</file>

<file path=ppt/tags/tag45.xml><?xml version="1.0" encoding="utf-8"?>
<p:tagLst xmlns:p="http://schemas.openxmlformats.org/presentationml/2006/main">
  <p:tag name="AS_UNIQUEID" val="1267"/>
</p:tagLst>
</file>

<file path=ppt/tags/tag46.xml><?xml version="1.0" encoding="utf-8"?>
<p:tagLst xmlns:p="http://schemas.openxmlformats.org/presentationml/2006/main">
  <p:tag name="AS_UNIQUEID" val="1267"/>
</p:tagLst>
</file>

<file path=ppt/tags/tag47.xml><?xml version="1.0" encoding="utf-8"?>
<p:tagLst xmlns:p="http://schemas.openxmlformats.org/presentationml/2006/main">
  <p:tag name="AS_UNIQUEID" val="1269"/>
</p:tagLst>
</file>

<file path=ppt/tags/tag48.xml><?xml version="1.0" encoding="utf-8"?>
<p:tagLst xmlns:p="http://schemas.openxmlformats.org/presentationml/2006/main">
  <p:tag name="AS_UNIQUEID" val="1247"/>
</p:tagLst>
</file>

<file path=ppt/tags/tag49.xml><?xml version="1.0" encoding="utf-8"?>
<p:tagLst xmlns:p="http://schemas.openxmlformats.org/presentationml/2006/main">
  <p:tag name="AS_UNIQUEID" val="1270"/>
</p:tagLst>
</file>

<file path=ppt/tags/tag50.xml><?xml version="1.0" encoding="utf-8"?>
<p:tagLst xmlns:p="http://schemas.openxmlformats.org/presentationml/2006/main">
  <p:tag name="AS_UNIQUEID" val="1270"/>
</p:tagLst>
</file>

<file path=ppt/tags/tag51.xml><?xml version="1.0" encoding="utf-8"?>
<p:tagLst xmlns:p="http://schemas.openxmlformats.org/presentationml/2006/main">
  <p:tag name="AS_UNIQUEID" val="1272"/>
</p:tagLst>
</file>

<file path=ppt/tags/tag52.xml><?xml version="1.0" encoding="utf-8"?>
<p:tagLst xmlns:p="http://schemas.openxmlformats.org/presentationml/2006/main">
  <p:tag name="AS_UNIQUEID" val="1270"/>
</p:tagLst>
</file>

<file path=ppt/tags/tag53.xml><?xml version="1.0" encoding="utf-8"?>
<p:tagLst xmlns:p="http://schemas.openxmlformats.org/presentationml/2006/main">
  <p:tag name="AS_UNIQUEID" val="1270"/>
</p:tagLst>
</file>

<file path=ppt/tags/tag54.xml><?xml version="1.0" encoding="utf-8"?>
<p:tagLst xmlns:p="http://schemas.openxmlformats.org/presentationml/2006/main">
  <p:tag name="AS_UNIQUEID" val="1266"/>
</p:tagLst>
</file>

<file path=ppt/tags/tag55.xml><?xml version="1.0" encoding="utf-8"?>
<p:tagLst xmlns:p="http://schemas.openxmlformats.org/presentationml/2006/main">
  <p:tag name="AS_UNIQUEID" val="1275"/>
</p:tagLst>
</file>

<file path=ppt/tags/tag56.xml><?xml version="1.0" encoding="utf-8"?>
<p:tagLst xmlns:p="http://schemas.openxmlformats.org/presentationml/2006/main">
  <p:tag name="AS_UNIQUEID" val="1275"/>
</p:tagLst>
</file>

<file path=ppt/tags/tag57.xml><?xml version="1.0" encoding="utf-8"?>
<p:tagLst xmlns:p="http://schemas.openxmlformats.org/presentationml/2006/main">
  <p:tag name="AS_UNIQUEID" val="1279"/>
</p:tagLst>
</file>

<file path=ppt/tags/tag58.xml><?xml version="1.0" encoding="utf-8"?>
<p:tagLst xmlns:p="http://schemas.openxmlformats.org/presentationml/2006/main">
  <p:tag name="AS_UNIQUEID" val="1279"/>
</p:tagLst>
</file>

<file path=ppt/tags/tag59.xml><?xml version="1.0" encoding="utf-8"?>
<p:tagLst xmlns:p="http://schemas.openxmlformats.org/presentationml/2006/main">
  <p:tag name="AS_UNIQUEID" val="1281"/>
</p:tagLst>
</file>

<file path=ppt/tags/tag60.xml><?xml version="1.0" encoding="utf-8"?>
<p:tagLst xmlns:p="http://schemas.openxmlformats.org/presentationml/2006/main">
  <p:tag name="AS_UNIQUEID" val="1282"/>
</p:tagLst>
</file>

<file path=ppt/tags/tag61.xml><?xml version="1.0" encoding="utf-8"?>
<p:tagLst xmlns:p="http://schemas.openxmlformats.org/presentationml/2006/main">
  <p:tag name="AS_UNIQUEID" val="1283"/>
</p:tagLst>
</file>

<file path=ppt/tags/tag62.xml><?xml version="1.0" encoding="utf-8"?>
<p:tagLst xmlns:p="http://schemas.openxmlformats.org/presentationml/2006/main">
  <p:tag name="AS_UNIQUEID" val="1284"/>
</p:tagLst>
</file>

<file path=ppt/tags/tag63.xml><?xml version="1.0" encoding="utf-8"?>
<p:tagLst xmlns:p="http://schemas.openxmlformats.org/presentationml/2006/main">
  <p:tag name="AS_UNIQUEID" val="1284"/>
</p:tagLst>
</file>

<file path=ppt/tags/tag64.xml><?xml version="1.0" encoding="utf-8"?>
<p:tagLst xmlns:p="http://schemas.openxmlformats.org/presentationml/2006/main">
  <p:tag name="AS_UNIQUEID" val="1286"/>
</p:tagLst>
</file>

<file path=ppt/tags/tag65.xml><?xml version="1.0" encoding="utf-8"?>
<p:tagLst xmlns:p="http://schemas.openxmlformats.org/presentationml/2006/main">
  <p:tag name="AS_UNIQUEID" val="1287"/>
</p:tagLst>
</file>

<file path=ppt/tags/tag66.xml><?xml version="1.0" encoding="utf-8"?>
<p:tagLst xmlns:p="http://schemas.openxmlformats.org/presentationml/2006/main">
  <p:tag name="AS_UNIQUEID" val="1288"/>
</p:tagLst>
</file>

<file path=ppt/tags/tag67.xml><?xml version="1.0" encoding="utf-8"?>
<p:tagLst xmlns:p="http://schemas.openxmlformats.org/presentationml/2006/main">
  <p:tag name="AS_UNIQUEID" val="1270"/>
</p:tagLst>
</file>

<file path=ppt/tags/tag68.xml><?xml version="1.0" encoding="utf-8"?>
<p:tagLst xmlns:p="http://schemas.openxmlformats.org/presentationml/2006/main">
  <p:tag name="AS_UNIQUEID" val="1292"/>
</p:tagLst>
</file>

<file path=ppt/tags/tag69.xml><?xml version="1.0" encoding="utf-8"?>
<p:tagLst xmlns:p="http://schemas.openxmlformats.org/presentationml/2006/main">
  <p:tag name="AS_UNIQUEID" val="1292"/>
</p:tagLst>
</file>

<file path=ppt/tags/tag70.xml><?xml version="1.0" encoding="utf-8"?>
<p:tagLst xmlns:p="http://schemas.openxmlformats.org/presentationml/2006/main">
  <p:tag name="AS_UNIQUEID" val="1296"/>
</p:tagLst>
</file>

<file path=ppt/tags/tag71.xml><?xml version="1.0" encoding="utf-8"?>
<p:tagLst xmlns:p="http://schemas.openxmlformats.org/presentationml/2006/main">
  <p:tag name="AS_UNIQUEID" val="1270"/>
</p:tagLst>
</file>

<file path=ppt/tags/tag72.xml><?xml version="1.0" encoding="utf-8"?>
<p:tagLst xmlns:p="http://schemas.openxmlformats.org/presentationml/2006/main">
  <p:tag name="AS_UNIQUEID" val="1290"/>
</p:tagLst>
</file>

<file path=ppt/tags/tag73.xml><?xml version="1.0" encoding="utf-8"?>
<p:tagLst xmlns:p="http://schemas.openxmlformats.org/presentationml/2006/main">
  <p:tag name="AS_UNIQUEID" val="1290"/>
</p:tagLst>
</file>

<file path=ppt/tags/tag74.xml><?xml version="1.0" encoding="utf-8"?>
<p:tagLst xmlns:p="http://schemas.openxmlformats.org/presentationml/2006/main">
  <p:tag name="AS_UNIQUEID" val="1290"/>
</p:tagLst>
</file>

<file path=ppt/tags/tag75.xml><?xml version="1.0" encoding="utf-8"?>
<p:tagLst xmlns:p="http://schemas.openxmlformats.org/presentationml/2006/main">
  <p:tag name="AS_UNIQUEID" val="1290"/>
</p:tagLst>
</file>

<file path=ppt/tags/tag76.xml><?xml version="1.0" encoding="utf-8"?>
<p:tagLst xmlns:p="http://schemas.openxmlformats.org/presentationml/2006/main">
  <p:tag name="AS_UNIQUEID" val="1294"/>
</p:tagLst>
</file>

<file path=ppt/tags/tag77.xml><?xml version="1.0" encoding="utf-8"?>
<p:tagLst xmlns:p="http://schemas.openxmlformats.org/presentationml/2006/main">
  <p:tag name="AS_UNIQUEID" val="1294"/>
</p:tagLst>
</file>

<file path=ppt/tags/tag78.xml><?xml version="1.0" encoding="utf-8"?>
<p:tagLst xmlns:p="http://schemas.openxmlformats.org/presentationml/2006/main">
  <p:tag name="AS_UNIQUEID" val="1297"/>
</p:tagLst>
</file>

<file path=ppt/tags/tag79.xml><?xml version="1.0" encoding="utf-8"?>
<p:tagLst xmlns:p="http://schemas.openxmlformats.org/presentationml/2006/main">
  <p:tag name="AS_UNIQUEID" val="1288"/>
</p:tagLst>
</file>

<file path=ppt/tags/tag80.xml><?xml version="1.0" encoding="utf-8"?>
<p:tagLst xmlns:p="http://schemas.openxmlformats.org/presentationml/2006/main">
  <p:tag name="AS_UNIQUEID" val="1560"/>
</p:tagLst>
</file>

<file path=ppt/tags/tag81.xml><?xml version="1.0" encoding="utf-8"?>
<p:tagLst xmlns:p="http://schemas.openxmlformats.org/presentationml/2006/main">
  <p:tag name="AS_UNIQUEID" val="1292"/>
</p:tagLst>
</file>

<file path=ppt/tags/tag82.xml><?xml version="1.0" encoding="utf-8"?>
<p:tagLst xmlns:p="http://schemas.openxmlformats.org/presentationml/2006/main">
  <p:tag name="AS_UNIQUEID" val="1292"/>
</p:tagLst>
</file>

<file path=ppt/tags/tag83.xml><?xml version="1.0" encoding="utf-8"?>
<p:tagLst xmlns:p="http://schemas.openxmlformats.org/presentationml/2006/main">
  <p:tag name="AS_UNIQUEID" val="1292"/>
</p:tagLst>
</file>

<file path=ppt/tags/tag84.xml><?xml version="1.0" encoding="utf-8"?>
<p:tagLst xmlns:p="http://schemas.openxmlformats.org/presentationml/2006/main">
  <p:tag name="AS_UNIQUEID" val="1292"/>
</p:tagLst>
</file>

<file path=ppt/tags/tag85.xml><?xml version="1.0" encoding="utf-8"?>
<p:tagLst xmlns:p="http://schemas.openxmlformats.org/presentationml/2006/main">
  <p:tag name="AS_UNIQUEID" val="1292"/>
</p:tagLst>
</file>

<file path=ppt/tags/tag86.xml><?xml version="1.0" encoding="utf-8"?>
<p:tagLst xmlns:p="http://schemas.openxmlformats.org/presentationml/2006/main">
  <p:tag name="AS_UNIQUEID" val="1292"/>
</p:tagLst>
</file>

<file path=ppt/tags/tag87.xml><?xml version="1.0" encoding="utf-8"?>
<p:tagLst xmlns:p="http://schemas.openxmlformats.org/presentationml/2006/main">
  <p:tag name="AS_UNIQUEID" val="1546"/>
</p:tagLst>
</file>

<file path=ppt/tags/tag88.xml><?xml version="1.0" encoding="utf-8"?>
<p:tagLst xmlns:p="http://schemas.openxmlformats.org/presentationml/2006/main">
  <p:tag name="AS_UNIQUEID" val="1547"/>
</p:tagLst>
</file>

<file path=ppt/tags/tag89.xml><?xml version="1.0" encoding="utf-8"?>
<p:tagLst xmlns:p="http://schemas.openxmlformats.org/presentationml/2006/main">
  <p:tag name="AS_UNIQUEID" val="1548"/>
</p:tagLst>
</file>

<file path=ppt/tags/tag90.xml><?xml version="1.0" encoding="utf-8"?>
<p:tagLst xmlns:p="http://schemas.openxmlformats.org/presentationml/2006/main">
  <p:tag name="AS_UNIQUEID" val="1549"/>
</p:tagLst>
</file>

<file path=ppt/tags/tag91.xml><?xml version="1.0" encoding="utf-8"?>
<p:tagLst xmlns:p="http://schemas.openxmlformats.org/presentationml/2006/main">
  <p:tag name="AS_UNIQUEID" val="1550"/>
</p:tagLst>
</file>

<file path=ppt/tags/tag92.xml><?xml version="1.0" encoding="utf-8"?>
<p:tagLst xmlns:p="http://schemas.openxmlformats.org/presentationml/2006/main">
  <p:tag name="AS_UNIQUEID" val="1551"/>
</p:tagLst>
</file>

<file path=ppt/tags/tag93.xml><?xml version="1.0" encoding="utf-8"?>
<p:tagLst xmlns:p="http://schemas.openxmlformats.org/presentationml/2006/main">
  <p:tag name="AS_UNIQUEID" val="1553"/>
</p:tagLst>
</file>

<file path=ppt/tags/tag94.xml><?xml version="1.0" encoding="utf-8"?>
<p:tagLst xmlns:p="http://schemas.openxmlformats.org/presentationml/2006/main">
  <p:tag name="AS_UNIQUEID" val="1554"/>
</p:tagLst>
</file>

<file path=ppt/tags/tag95.xml><?xml version="1.0" encoding="utf-8"?>
<p:tagLst xmlns:p="http://schemas.openxmlformats.org/presentationml/2006/main">
  <p:tag name="AS_UNIQUEID" val="1555"/>
</p:tagLst>
</file>

<file path=ppt/tags/tag96.xml><?xml version="1.0" encoding="utf-8"?>
<p:tagLst xmlns:p="http://schemas.openxmlformats.org/presentationml/2006/main">
  <p:tag name="AS_UNIQUEID" val="1380"/>
</p:tagLst>
</file>

<file path=ppt/tags/tag97.xml><?xml version="1.0" encoding="utf-8"?>
<p:tagLst xmlns:p="http://schemas.openxmlformats.org/presentationml/2006/main">
  <p:tag name="AS_UNIQUEID" val="480"/>
</p:tagLst>
</file>

<file path=ppt/tags/tag98.xml><?xml version="1.0" encoding="utf-8"?>
<p:tagLst xmlns:p="http://schemas.openxmlformats.org/presentationml/2006/main">
  <p:tag name="AS_UNIQUEID" val="481"/>
</p:tagLst>
</file>

<file path=ppt/tags/tag99.xml><?xml version="1.0" encoding="utf-8"?>
<p:tagLst xmlns:p="http://schemas.openxmlformats.org/presentationml/2006/main">
  <p:tag name="AS_UNIQUEID" val="482"/>
</p:tagLst>
</file>

<file path=ppt/tags/tag100.xml><?xml version="1.0" encoding="utf-8"?>
<p:tagLst xmlns:p="http://schemas.openxmlformats.org/presentationml/2006/main">
  <p:tag name="AS_UNIQUEID" val="483"/>
</p:tagLst>
</file>

<file path=ppt/tags/tag101.xml><?xml version="1.0" encoding="utf-8"?>
<p:tagLst xmlns:p="http://schemas.openxmlformats.org/presentationml/2006/main">
  <p:tag name="AS_UNIQUEID" val="484"/>
</p:tagLst>
</file>

<file path=ppt/tags/tag102.xml><?xml version="1.0" encoding="utf-8"?>
<p:tagLst xmlns:p="http://schemas.openxmlformats.org/presentationml/2006/main">
  <p:tag name="AS_UNIQUEID" val="485"/>
</p:tagLst>
</file>

<file path=ppt/tags/tag103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zIwMWFkZjA2MzZjMzdlMjQ1ZjNiMWY2MTM0NWU4YzMifQ=="/>
</p:tagLst>
</file>

<file path=ppt/theme/theme1.xml><?xml version="1.0" encoding="utf-8"?>
<a:theme xmlns:a="http://schemas.openxmlformats.org/drawingml/2006/main" name="2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3003</Words>
  <Application>WPS 演示</Application>
  <PresentationFormat/>
  <Paragraphs>173</Paragraphs>
  <Slides>17</Slides>
  <Notes>8</Notes>
  <HiddenSlides>0</HiddenSlides>
  <MMClips>0</MMClips>
  <ScaleCrop>false</ScaleCrop>
  <HeadingPairs>
    <vt:vector size="8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20</vt:i4>
      </vt:variant>
      <vt:variant>
        <vt:lpstr>幻灯片标题</vt:lpstr>
      </vt:variant>
      <vt:variant>
        <vt:i4>17</vt:i4>
      </vt:variant>
    </vt:vector>
  </HeadingPairs>
  <TitlesOfParts>
    <vt:vector size="65" baseType="lpstr">
      <vt:lpstr>Arial</vt:lpstr>
      <vt:lpstr>宋体</vt:lpstr>
      <vt:lpstr>Wingdings</vt:lpstr>
      <vt:lpstr>Wingdings</vt:lpstr>
      <vt:lpstr>Times New Roman</vt:lpstr>
      <vt:lpstr>Arial</vt:lpstr>
      <vt:lpstr>华光行楷_CNKI</vt:lpstr>
      <vt:lpstr>Cambria Math</vt:lpstr>
      <vt:lpstr>MS Mincho</vt:lpstr>
      <vt:lpstr>Segoe Print</vt:lpstr>
      <vt:lpstr>黑体</vt:lpstr>
      <vt:lpstr>微软雅黑</vt:lpstr>
      <vt:lpstr>Arial Unicode MS</vt:lpstr>
      <vt:lpstr>Calibri</vt:lpstr>
      <vt:lpstr>Times New Roman</vt:lpstr>
      <vt:lpstr>宋体</vt:lpstr>
      <vt:lpstr>Calibri</vt:lpstr>
      <vt:lpstr>等线</vt:lpstr>
      <vt:lpstr>楷体</vt:lpstr>
      <vt:lpstr>方正粗黑宋简体</vt:lpstr>
      <vt:lpstr>思源宋体 CN</vt:lpstr>
      <vt:lpstr>汉仪行楷简</vt:lpstr>
      <vt:lpstr>Ms.Luce</vt:lpstr>
      <vt:lpstr>方正仿宋_GB2312</vt:lpstr>
      <vt:lpstr>华文楷体</vt:lpstr>
      <vt:lpstr>2_自定义设计方案</vt:lpstr>
      <vt:lpstr>6_自定义设计方案</vt:lpstr>
      <vt:lpstr>3_自定义设计方案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25度的水</cp:lastModifiedBy>
  <cp:revision>5</cp:revision>
  <cp:lastPrinted>2025-02-27T07:04:00Z</cp:lastPrinted>
  <dcterms:created xsi:type="dcterms:W3CDTF">2025-02-27T07:04:00Z</dcterms:created>
  <dcterms:modified xsi:type="dcterms:W3CDTF">2025-08-16T17:38:54Z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C39EF249D30044518ADE065F18BA337D_13</vt:lpwstr>
  </property>
  <property fmtid="{D5CDD505-2E9C-101B-9397-08002B2CF9AE}" pid="7" name="KSOProductBuildVer">
    <vt:lpwstr>2052-12.1.0.21915</vt:lpwstr>
  </property>
</Properties>
</file>