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6"/>
  </p:notesMasterIdLst>
  <p:sldIdLst>
    <p:sldId id="334" r:id="rId4"/>
    <p:sldId id="332" r:id="rId5"/>
    <p:sldId id="328" r:id="rId7"/>
    <p:sldId id="331" r:id="rId8"/>
    <p:sldId id="325" r:id="rId9"/>
    <p:sldId id="261" r:id="rId10"/>
    <p:sldId id="280" r:id="rId11"/>
    <p:sldId id="281" r:id="rId12"/>
    <p:sldId id="299" r:id="rId13"/>
    <p:sldId id="298" r:id="rId14"/>
    <p:sldId id="257" r:id="rId15"/>
    <p:sldId id="326" r:id="rId16"/>
    <p:sldId id="286" r:id="rId17"/>
    <p:sldId id="279" r:id="rId18"/>
    <p:sldId id="276" r:id="rId19"/>
  </p:sldIdLst>
  <p:sldSz cx="9144000" cy="5143500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65C"/>
    <a:srgbClr val="F1236D"/>
    <a:srgbClr val="FFEFAB"/>
    <a:srgbClr val="F33F7F"/>
    <a:srgbClr val="0066FF"/>
    <a:srgbClr val="0000FF"/>
    <a:srgbClr val="77D4FD"/>
    <a:srgbClr val="FFE67D"/>
    <a:srgbClr val="FFD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408"/>
    <p:restoredTop sz="94660"/>
  </p:normalViewPr>
  <p:slideViewPr>
    <p:cSldViewPr snapToGrid="0" showGuides="1">
      <p:cViewPr varScale="1">
        <p:scale>
          <a:sx n="142" d="100"/>
          <a:sy n="142" d="100"/>
        </p:scale>
        <p:origin x="498" y="126"/>
      </p:cViewPr>
      <p:guideLst>
        <p:guide orient="horz" pos="1620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3" cy="36003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4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521970" y="4767263"/>
            <a:ext cx="2057400" cy="273844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565487" y="4767263"/>
            <a:ext cx="2057400" cy="273844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21970" y="270000"/>
            <a:ext cx="8100000" cy="540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" descr="截图20240225101216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80388" y="80963"/>
            <a:ext cx="852487" cy="747712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image" Target="../media/image17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文本框 2"/>
          <p:cNvSpPr txBox="1"/>
          <p:nvPr/>
        </p:nvSpPr>
        <p:spPr>
          <a:xfrm>
            <a:off x="805180" y="1290003"/>
            <a:ext cx="6261735" cy="1076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 eaLnBrk="0" hangingPunct="0"/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8.1.2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三角形的内角和与外角和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（第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一课时）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804863" y="2489200"/>
            <a:ext cx="6170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" name="文本框 6"/>
          <p:cNvSpPr txBox="1"/>
          <p:nvPr/>
        </p:nvSpPr>
        <p:spPr>
          <a:xfrm>
            <a:off x="980440" y="2571750"/>
            <a:ext cx="6146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 eaLnBrk="0" hangingPunct="0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林春惠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四川省乐山市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沐川县黄丹初级中学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" name="组合 27"/>
          <p:cNvGrpSpPr/>
          <p:nvPr/>
        </p:nvGrpSpPr>
        <p:grpSpPr>
          <a:xfrm>
            <a:off x="6306820" y="2884805"/>
            <a:ext cx="1595755" cy="1954530"/>
            <a:chOff x="9932" y="4543"/>
            <a:chExt cx="2513" cy="3078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rcRect l="46194" r="21312"/>
            <a:stretch>
              <a:fillRect/>
            </a:stretch>
          </p:blipFill>
          <p:spPr>
            <a:xfrm>
              <a:off x="9959" y="4590"/>
              <a:ext cx="2486" cy="201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/>
            <a:srcRect l="46194" r="21312"/>
            <a:stretch>
              <a:fillRect/>
            </a:stretch>
          </p:blipFill>
          <p:spPr>
            <a:xfrm>
              <a:off x="9959" y="5572"/>
              <a:ext cx="2486" cy="201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/>
            <a:srcRect l="46194" r="21312"/>
            <a:stretch>
              <a:fillRect/>
            </a:stretch>
          </p:blipFill>
          <p:spPr>
            <a:xfrm rot="6420000">
              <a:off x="9400" y="5075"/>
              <a:ext cx="3078" cy="2015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387725" y="173092"/>
            <a:ext cx="2009775" cy="585733"/>
            <a:chOff x="3167704" y="206913"/>
            <a:chExt cx="2009009" cy="584769"/>
          </a:xfrm>
        </p:grpSpPr>
        <p:sp>
          <p:nvSpPr>
            <p:cNvPr id="11" name="矩形: 圆角 5"/>
            <p:cNvSpPr/>
            <p:nvPr/>
          </p:nvSpPr>
          <p:spPr>
            <a:xfrm>
              <a:off x="3167704" y="206913"/>
              <a:ext cx="2009009" cy="584769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73709" y="256308"/>
              <a:ext cx="1804617" cy="5097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旧知回顾</a:t>
              </a:r>
              <a:endParaRPr kumimoji="0" lang="zh-CN" altLang="en-US" sz="3200" b="1" kern="1200" cap="none" spc="0" normalizeH="0" baseline="0" noProof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39825" y="1110615"/>
            <a:ext cx="4572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三角形的三个内角和等于</a:t>
            </a:r>
            <a:r>
              <a:rPr lang="zh-CN" altLang="en-US" sz="2400" b="1" u="sng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u="sng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.</a:t>
            </a:r>
            <a:r>
              <a:rPr lang="en-US" altLang="zh-CN" sz="2400" b="1" u="sng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2400" b="1" u="sng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00270" y="1110615"/>
            <a:ext cx="95313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180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°</a:t>
            </a:r>
            <a:endParaRPr lang="zh-CN" altLang="en-US" sz="2400" b="1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14755" y="1838960"/>
            <a:ext cx="535305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1.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平角等于</a:t>
            </a:r>
            <a:r>
              <a:rPr lang="en-US" altLang="zh-CN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180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°</a:t>
            </a:r>
            <a:endParaRPr lang="zh-CN" altLang="en-US" sz="2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  </a:t>
            </a:r>
            <a:r>
              <a:rPr lang="zh-CN" altLang="en-US" sz="24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互为邻补角的两个角的和为</a:t>
            </a:r>
            <a:r>
              <a:rPr lang="en-US" altLang="zh-CN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180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°</a:t>
            </a:r>
            <a:endParaRPr lang="zh-CN" altLang="en-US" sz="2400" b="1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14755" y="3152140"/>
            <a:ext cx="457200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2.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两直线平行，同旁内角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互补</a:t>
            </a:r>
            <a:endParaRPr lang="zh-CN" altLang="en-US" sz="2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两直线平行，内错角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相等</a:t>
            </a:r>
            <a:endParaRPr lang="zh-CN" altLang="en-US" sz="2400" b="1" noProof="0" dirty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两直线平行，同位角相等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endParaRPr lang="en-US" altLang="zh-CN" sz="2400" b="1" noProof="0" dirty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rcRect l="46194" r="21312"/>
          <a:stretch>
            <a:fillRect/>
          </a:stretch>
        </p:blipFill>
        <p:spPr>
          <a:xfrm rot="2100000">
            <a:off x="6323965" y="1577975"/>
            <a:ext cx="1014095" cy="1279525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6811645" y="3419475"/>
            <a:ext cx="409575" cy="879475"/>
            <a:chOff x="10727" y="5385"/>
            <a:chExt cx="645" cy="1385"/>
          </a:xfrm>
        </p:grpSpPr>
        <p:sp>
          <p:nvSpPr>
            <p:cNvPr id="26" name="弧形 25"/>
            <p:cNvSpPr/>
            <p:nvPr/>
          </p:nvSpPr>
          <p:spPr>
            <a:xfrm>
              <a:off x="10727" y="6334"/>
              <a:ext cx="357" cy="437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弧形 26"/>
            <p:cNvSpPr/>
            <p:nvPr/>
          </p:nvSpPr>
          <p:spPr>
            <a:xfrm rot="5400000">
              <a:off x="10917" y="5286"/>
              <a:ext cx="357" cy="554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811645" y="3373120"/>
            <a:ext cx="318135" cy="927735"/>
            <a:chOff x="10727" y="5312"/>
            <a:chExt cx="501" cy="1461"/>
          </a:xfrm>
        </p:grpSpPr>
        <p:sp>
          <p:nvSpPr>
            <p:cNvPr id="33" name="弧形 32"/>
            <p:cNvSpPr/>
            <p:nvPr/>
          </p:nvSpPr>
          <p:spPr>
            <a:xfrm>
              <a:off x="10727" y="6336"/>
              <a:ext cx="357" cy="437"/>
            </a:xfrm>
            <a:prstGeom prst="arc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弧形 33"/>
            <p:cNvSpPr/>
            <p:nvPr/>
          </p:nvSpPr>
          <p:spPr>
            <a:xfrm rot="10440000">
              <a:off x="10871" y="5312"/>
              <a:ext cx="357" cy="437"/>
            </a:xfrm>
            <a:prstGeom prst="arc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11645" y="3388360"/>
            <a:ext cx="408940" cy="911860"/>
            <a:chOff x="10727" y="5336"/>
            <a:chExt cx="644" cy="1436"/>
          </a:xfrm>
        </p:grpSpPr>
        <p:sp>
          <p:nvSpPr>
            <p:cNvPr id="29" name="弧形 28"/>
            <p:cNvSpPr/>
            <p:nvPr/>
          </p:nvSpPr>
          <p:spPr>
            <a:xfrm>
              <a:off x="11015" y="5336"/>
              <a:ext cx="357" cy="437"/>
            </a:xfrm>
            <a:prstGeom prst="arc">
              <a:avLst/>
            </a:prstGeom>
            <a:ln>
              <a:solidFill>
                <a:srgbClr val="F33F7F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弧形 35"/>
            <p:cNvSpPr/>
            <p:nvPr/>
          </p:nvSpPr>
          <p:spPr>
            <a:xfrm>
              <a:off x="10727" y="6336"/>
              <a:ext cx="357" cy="437"/>
            </a:xfrm>
            <a:prstGeom prst="arc">
              <a:avLst/>
            </a:prstGeom>
            <a:ln>
              <a:solidFill>
                <a:srgbClr val="F33F7F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35370" y="1932940"/>
            <a:ext cx="2214880" cy="1174750"/>
            <a:chOff x="9662" y="3044"/>
            <a:chExt cx="3488" cy="185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l="27161" r="40850"/>
            <a:stretch>
              <a:fillRect/>
            </a:stretch>
          </p:blipFill>
          <p:spPr>
            <a:xfrm>
              <a:off x="9662" y="3044"/>
              <a:ext cx="3489" cy="1850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11015" y="3327"/>
              <a:ext cx="1103" cy="1041"/>
              <a:chOff x="11315" y="1975"/>
              <a:chExt cx="1103" cy="1041"/>
            </a:xfrm>
          </p:grpSpPr>
          <p:sp>
            <p:nvSpPr>
              <p:cNvPr id="2" name="弧形 1"/>
              <p:cNvSpPr/>
              <p:nvPr/>
            </p:nvSpPr>
            <p:spPr>
              <a:xfrm rot="17640000">
                <a:off x="11403" y="2419"/>
                <a:ext cx="608" cy="587"/>
              </a:xfrm>
              <a:prstGeom prst="arc">
                <a:avLst>
                  <a:gd name="adj1" fmla="val 16200000"/>
                  <a:gd name="adj2" fmla="val 2704204"/>
                </a:avLst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1315" y="1975"/>
                <a:ext cx="1103" cy="55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lnSpc>
                    <a:spcPct val="120000"/>
                  </a:lnSpc>
                </a:pPr>
                <a:r>
                  <a:rPr lang="en-US" altLang="zh-CN" sz="1400" b="1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+mj-lt"/>
                    <a:ea typeface="+mj-ea"/>
                    <a:sym typeface="+mn-ea"/>
                  </a:rPr>
                  <a:t>180</a:t>
                </a:r>
                <a:r>
                  <a:rPr lang="zh-CN" altLang="en-US" sz="1400" b="1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+mj-lt"/>
                    <a:ea typeface="+mj-ea"/>
                    <a:sym typeface="+mn-ea"/>
                  </a:rPr>
                  <a:t>°</a:t>
                </a:r>
                <a:endParaRPr lang="zh-CN" altLang="en-US" sz="1400" b="1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sym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3387725" y="173092"/>
            <a:ext cx="2009775" cy="585733"/>
            <a:chOff x="3167704" y="206913"/>
            <a:chExt cx="2009009" cy="584769"/>
          </a:xfrm>
        </p:grpSpPr>
        <p:sp>
          <p:nvSpPr>
            <p:cNvPr id="11" name="矩形: 圆角 5"/>
            <p:cNvSpPr/>
            <p:nvPr/>
          </p:nvSpPr>
          <p:spPr>
            <a:xfrm>
              <a:off x="3167704" y="206913"/>
              <a:ext cx="2009009" cy="584769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73709" y="256308"/>
              <a:ext cx="1804617" cy="509700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</a:bodyPr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新课导入</a:t>
              </a:r>
              <a:endParaRPr kumimoji="0" lang="zh-CN" altLang="en-US" sz="32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13" name="图片 12" descr="微信图片_20250224152514"/>
          <p:cNvPicPr>
            <a:picLocks noChangeAspect="1"/>
          </p:cNvPicPr>
          <p:nvPr/>
        </p:nvPicPr>
        <p:blipFill>
          <a:blip r:embed="rId1"/>
          <a:srcRect t="15043" r="13845" b="7004"/>
          <a:stretch>
            <a:fillRect/>
          </a:stretch>
        </p:blipFill>
        <p:spPr>
          <a:xfrm>
            <a:off x="6106160" y="976630"/>
            <a:ext cx="2416810" cy="19729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6976" b="2693"/>
          <a:stretch>
            <a:fillRect/>
          </a:stretch>
        </p:blipFill>
        <p:spPr>
          <a:xfrm>
            <a:off x="3627755" y="976630"/>
            <a:ext cx="2155190" cy="19729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r="31225" b="18961"/>
          <a:stretch>
            <a:fillRect/>
          </a:stretch>
        </p:blipFill>
        <p:spPr>
          <a:xfrm>
            <a:off x="753745" y="976630"/>
            <a:ext cx="2478405" cy="1981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565" y="1224915"/>
            <a:ext cx="962025" cy="863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460" y="1297940"/>
            <a:ext cx="1012190" cy="10782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115" y="1874520"/>
            <a:ext cx="797560" cy="8147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1150" y="4176395"/>
            <a:ext cx="8162290" cy="4972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动手操作：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将准备好的三角形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（形状大小一样）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拼成一个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六边形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70833 0.391728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84722 0.350247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7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63889 0.26284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8" name="组合 117"/>
          <p:cNvGrpSpPr/>
          <p:nvPr/>
        </p:nvGrpSpPr>
        <p:grpSpPr>
          <a:xfrm rot="10800000">
            <a:off x="3064510" y="3042920"/>
            <a:ext cx="999490" cy="1632898"/>
            <a:chOff x="6245" y="2389"/>
            <a:chExt cx="1910" cy="3350"/>
          </a:xfrm>
        </p:grpSpPr>
        <p:pic>
          <p:nvPicPr>
            <p:cNvPr id="119" name="图片 1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20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1" name="文本框 9"/>
            <p:cNvSpPr txBox="1"/>
            <p:nvPr/>
          </p:nvSpPr>
          <p:spPr>
            <a:xfrm rot="10800000">
              <a:off x="7111" y="2870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2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3" name="文本框 24"/>
            <p:cNvSpPr txBox="1"/>
            <p:nvPr/>
          </p:nvSpPr>
          <p:spPr>
            <a:xfrm rot="10500000">
              <a:off x="6725" y="4795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4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5" name="文本框 26"/>
            <p:cNvSpPr txBox="1"/>
            <p:nvPr/>
          </p:nvSpPr>
          <p:spPr>
            <a:xfrm rot="10980000">
              <a:off x="7561" y="474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923030" y="1601470"/>
            <a:ext cx="999490" cy="1632898"/>
            <a:chOff x="6245" y="2389"/>
            <a:chExt cx="1910" cy="3350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36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" name="文本框 9"/>
            <p:cNvSpPr txBox="1"/>
            <p:nvPr/>
          </p:nvSpPr>
          <p:spPr>
            <a:xfrm>
              <a:off x="6884" y="2837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8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9" name="文本框 24"/>
            <p:cNvSpPr txBox="1"/>
            <p:nvPr/>
          </p:nvSpPr>
          <p:spPr>
            <a:xfrm rot="21000000">
              <a:off x="6467" y="4795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0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1" name="文本框 26"/>
            <p:cNvSpPr txBox="1"/>
            <p:nvPr/>
          </p:nvSpPr>
          <p:spPr>
            <a:xfrm>
              <a:off x="7465" y="476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3075940" y="1602740"/>
            <a:ext cx="999490" cy="1632898"/>
            <a:chOff x="6245" y="2389"/>
            <a:chExt cx="1910" cy="3350"/>
          </a:xfrm>
        </p:grpSpPr>
        <p:pic>
          <p:nvPicPr>
            <p:cNvPr id="127" name="图片 1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28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9" name="文本框 9"/>
            <p:cNvSpPr txBox="1"/>
            <p:nvPr/>
          </p:nvSpPr>
          <p:spPr>
            <a:xfrm>
              <a:off x="6884" y="2837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0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1" name="文本框 24"/>
            <p:cNvSpPr txBox="1"/>
            <p:nvPr/>
          </p:nvSpPr>
          <p:spPr>
            <a:xfrm rot="21000000">
              <a:off x="6467" y="4795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2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" name="文本框 26"/>
            <p:cNvSpPr txBox="1"/>
            <p:nvPr/>
          </p:nvSpPr>
          <p:spPr>
            <a:xfrm>
              <a:off x="7465" y="476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 rot="10800000">
            <a:off x="3479165" y="1554654"/>
            <a:ext cx="999490" cy="1646059"/>
            <a:chOff x="6245" y="2389"/>
            <a:chExt cx="1910" cy="3377"/>
          </a:xfrm>
        </p:grpSpPr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44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5" name="文本框 9"/>
            <p:cNvSpPr txBox="1"/>
            <p:nvPr/>
          </p:nvSpPr>
          <p:spPr>
            <a:xfrm rot="10800000">
              <a:off x="7085" y="288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6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7" name="文本框 24"/>
            <p:cNvSpPr txBox="1"/>
            <p:nvPr/>
          </p:nvSpPr>
          <p:spPr>
            <a:xfrm rot="9540000">
              <a:off x="6663" y="4822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8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9" name="文本框 26"/>
            <p:cNvSpPr txBox="1"/>
            <p:nvPr/>
          </p:nvSpPr>
          <p:spPr>
            <a:xfrm rot="10440000">
              <a:off x="7615" y="480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507740" y="3060700"/>
            <a:ext cx="999490" cy="1632898"/>
            <a:chOff x="6245" y="2389"/>
            <a:chExt cx="1910" cy="3350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03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" name="文本框 9"/>
            <p:cNvSpPr txBox="1"/>
            <p:nvPr/>
          </p:nvSpPr>
          <p:spPr>
            <a:xfrm>
              <a:off x="6884" y="2837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5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6" name="文本框 24"/>
            <p:cNvSpPr txBox="1"/>
            <p:nvPr/>
          </p:nvSpPr>
          <p:spPr>
            <a:xfrm rot="21000000">
              <a:off x="6467" y="4795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7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" name="文本框 26"/>
            <p:cNvSpPr txBox="1"/>
            <p:nvPr/>
          </p:nvSpPr>
          <p:spPr>
            <a:xfrm>
              <a:off x="7465" y="4763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 rot="10800000">
            <a:off x="3915410" y="3008209"/>
            <a:ext cx="999490" cy="1665069"/>
            <a:chOff x="6245" y="2389"/>
            <a:chExt cx="1910" cy="3416"/>
          </a:xfrm>
        </p:grpSpPr>
        <p:pic>
          <p:nvPicPr>
            <p:cNvPr id="111" name="图片 1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45" y="2389"/>
              <a:ext cx="1910" cy="3322"/>
            </a:xfrm>
            <a:prstGeom prst="rect">
              <a:avLst/>
            </a:prstGeom>
          </p:spPr>
        </p:pic>
        <p:sp>
          <p:nvSpPr>
            <p:cNvPr id="112" name="任意多边形: 形状 8"/>
            <p:cNvSpPr/>
            <p:nvPr/>
          </p:nvSpPr>
          <p:spPr>
            <a:xfrm>
              <a:off x="7092" y="2933"/>
              <a:ext cx="217" cy="37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rot="10800000">
              <a:off x="6961" y="2837"/>
              <a:ext cx="482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4" name="任意多边形: 形状 23"/>
            <p:cNvSpPr/>
            <p:nvPr/>
          </p:nvSpPr>
          <p:spPr>
            <a:xfrm rot="13877523">
              <a:off x="6429" y="5413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" name="文本框 24"/>
            <p:cNvSpPr txBox="1"/>
            <p:nvPr/>
          </p:nvSpPr>
          <p:spPr>
            <a:xfrm rot="9780000">
              <a:off x="6624" y="4761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6" name="任意多边形: 形状 25"/>
            <p:cNvSpPr/>
            <p:nvPr/>
          </p:nvSpPr>
          <p:spPr>
            <a:xfrm rot="7021538">
              <a:off x="7778" y="5419"/>
              <a:ext cx="189" cy="43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7" name="文本框 26"/>
            <p:cNvSpPr txBox="1"/>
            <p:nvPr/>
          </p:nvSpPr>
          <p:spPr>
            <a:xfrm rot="11580000">
              <a:off x="7609" y="4861"/>
              <a:ext cx="348" cy="9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33490" y="3175000"/>
            <a:ext cx="1433195" cy="1069340"/>
            <a:chOff x="4035" y="4135"/>
            <a:chExt cx="3165" cy="2750"/>
          </a:xfrm>
        </p:grpSpPr>
        <p:sp>
          <p:nvSpPr>
            <p:cNvPr id="17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2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4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1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6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10800000">
            <a:off x="5908040" y="3000871"/>
            <a:ext cx="1433195" cy="1120279"/>
            <a:chOff x="4035" y="4135"/>
            <a:chExt cx="3165" cy="2881"/>
          </a:xfrm>
        </p:grpSpPr>
        <p:sp>
          <p:nvSpPr>
            <p:cNvPr id="45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 rot="10800000">
              <a:off x="5976" y="4254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文本框 24"/>
            <p:cNvSpPr txBox="1"/>
            <p:nvPr/>
          </p:nvSpPr>
          <p:spPr>
            <a:xfrm rot="10980000">
              <a:off x="4571" y="5832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0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文本框 26"/>
            <p:cNvSpPr txBox="1"/>
            <p:nvPr/>
          </p:nvSpPr>
          <p:spPr>
            <a:xfrm rot="11280000">
              <a:off x="6476" y="558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0800000">
            <a:off x="7339965" y="3051810"/>
            <a:ext cx="1433195" cy="1069340"/>
            <a:chOff x="4035" y="4135"/>
            <a:chExt cx="3165" cy="2750"/>
          </a:xfrm>
        </p:grpSpPr>
        <p:sp>
          <p:nvSpPr>
            <p:cNvPr id="53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6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8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902325" y="2216785"/>
            <a:ext cx="1433195" cy="1069340"/>
            <a:chOff x="4035" y="4135"/>
            <a:chExt cx="3165" cy="2750"/>
          </a:xfrm>
        </p:grpSpPr>
        <p:sp>
          <p:nvSpPr>
            <p:cNvPr id="61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4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6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 rot="10800000">
            <a:off x="6914515" y="2102485"/>
            <a:ext cx="1433195" cy="1069340"/>
            <a:chOff x="4035" y="4135"/>
            <a:chExt cx="3165" cy="2750"/>
          </a:xfrm>
        </p:grpSpPr>
        <p:sp>
          <p:nvSpPr>
            <p:cNvPr id="6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4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5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339965" y="2221865"/>
            <a:ext cx="1433195" cy="1069340"/>
            <a:chOff x="4035" y="4135"/>
            <a:chExt cx="3165" cy="2750"/>
          </a:xfrm>
        </p:grpSpPr>
        <p:sp>
          <p:nvSpPr>
            <p:cNvPr id="85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0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95" y="3050540"/>
            <a:ext cx="1028065" cy="913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00">
            <a:off x="1194435" y="2852420"/>
            <a:ext cx="1028065" cy="913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0">
            <a:off x="526415" y="2858135"/>
            <a:ext cx="1028065" cy="913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5" y="2276475"/>
            <a:ext cx="1028065" cy="91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670" y="2279015"/>
            <a:ext cx="1028065" cy="913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48995" y="2272665"/>
            <a:ext cx="1028065" cy="9131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0720" y="491490"/>
            <a:ext cx="8639810" cy="4972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动手操作：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将准备好的三角形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（形状大小一样）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拼成一个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六边形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148" name="组合 4"/>
          <p:cNvGrpSpPr/>
          <p:nvPr/>
        </p:nvGrpSpPr>
        <p:grpSpPr>
          <a:xfrm>
            <a:off x="5194300" y="3161665"/>
            <a:ext cx="2520950" cy="1481455"/>
            <a:chOff x="1216185" y="2749874"/>
            <a:chExt cx="2935324" cy="1961845"/>
          </a:xfrm>
        </p:grpSpPr>
        <p:sp>
          <p:nvSpPr>
            <p:cNvPr id="6149" name="Freeform 29"/>
            <p:cNvSpPr/>
            <p:nvPr/>
          </p:nvSpPr>
          <p:spPr>
            <a:xfrm>
              <a:off x="1679958" y="2749874"/>
              <a:ext cx="1470383" cy="122141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pathLst>
                <a:path w="5523" h="3922">
                  <a:moveTo>
                    <a:pt x="0" y="3149"/>
                  </a:moveTo>
                  <a:lnTo>
                    <a:pt x="551" y="3812"/>
                  </a:lnTo>
                  <a:lnTo>
                    <a:pt x="1063" y="3446"/>
                  </a:lnTo>
                  <a:lnTo>
                    <a:pt x="1941" y="3922"/>
                  </a:lnTo>
                  <a:lnTo>
                    <a:pt x="2344" y="3520"/>
                  </a:lnTo>
                  <a:lnTo>
                    <a:pt x="2893" y="3885"/>
                  </a:lnTo>
                  <a:lnTo>
                    <a:pt x="3479" y="3446"/>
                  </a:lnTo>
                  <a:lnTo>
                    <a:pt x="4028" y="3812"/>
                  </a:lnTo>
                  <a:lnTo>
                    <a:pt x="4467" y="3373"/>
                  </a:lnTo>
                  <a:lnTo>
                    <a:pt x="4742" y="3629"/>
                  </a:lnTo>
                  <a:lnTo>
                    <a:pt x="5523" y="3148"/>
                  </a:lnTo>
                  <a:lnTo>
                    <a:pt x="1755" y="0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0" name="Freeform 30"/>
            <p:cNvSpPr/>
            <p:nvPr/>
          </p:nvSpPr>
          <p:spPr>
            <a:xfrm>
              <a:off x="1216185" y="3731227"/>
              <a:ext cx="1258048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pathLst>
                <a:path w="4724" h="3148">
                  <a:moveTo>
                    <a:pt x="2309" y="663"/>
                  </a:moveTo>
                  <a:lnTo>
                    <a:pt x="1758" y="0"/>
                  </a:lnTo>
                  <a:lnTo>
                    <a:pt x="0" y="3148"/>
                  </a:lnTo>
                  <a:lnTo>
                    <a:pt x="4542" y="3148"/>
                  </a:lnTo>
                  <a:lnTo>
                    <a:pt x="4322" y="2457"/>
                  </a:lnTo>
                  <a:lnTo>
                    <a:pt x="4724" y="1982"/>
                  </a:lnTo>
                  <a:lnTo>
                    <a:pt x="4248" y="1579"/>
                  </a:lnTo>
                  <a:lnTo>
                    <a:pt x="4651" y="736"/>
                  </a:lnTo>
                  <a:lnTo>
                    <a:pt x="4102" y="371"/>
                  </a:lnTo>
                  <a:lnTo>
                    <a:pt x="3699" y="773"/>
                  </a:lnTo>
                  <a:lnTo>
                    <a:pt x="2821" y="297"/>
                  </a:lnTo>
                  <a:lnTo>
                    <a:pt x="2309" y="663"/>
                  </a:lnTo>
                  <a:close/>
                </a:path>
              </a:pathLst>
            </a:custGeom>
            <a:solidFill>
              <a:srgbClr val="CCFF66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1" name="Freeform 31"/>
            <p:cNvSpPr/>
            <p:nvPr/>
          </p:nvSpPr>
          <p:spPr>
            <a:xfrm>
              <a:off x="2341069" y="3731227"/>
              <a:ext cx="1810440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pathLst>
                <a:path w="6802" h="3149">
                  <a:moveTo>
                    <a:pt x="2252" y="481"/>
                  </a:moveTo>
                  <a:lnTo>
                    <a:pt x="1977" y="225"/>
                  </a:lnTo>
                  <a:lnTo>
                    <a:pt x="1538" y="664"/>
                  </a:lnTo>
                  <a:lnTo>
                    <a:pt x="989" y="298"/>
                  </a:lnTo>
                  <a:lnTo>
                    <a:pt x="403" y="737"/>
                  </a:lnTo>
                  <a:lnTo>
                    <a:pt x="0" y="1580"/>
                  </a:lnTo>
                  <a:lnTo>
                    <a:pt x="476" y="1983"/>
                  </a:lnTo>
                  <a:lnTo>
                    <a:pt x="74" y="2458"/>
                  </a:lnTo>
                  <a:lnTo>
                    <a:pt x="294" y="3149"/>
                  </a:lnTo>
                  <a:lnTo>
                    <a:pt x="6802" y="3149"/>
                  </a:lnTo>
                  <a:lnTo>
                    <a:pt x="3033" y="0"/>
                  </a:lnTo>
                  <a:lnTo>
                    <a:pt x="2252" y="481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0" name="Freeform 30"/>
          <p:cNvSpPr/>
          <p:nvPr/>
        </p:nvSpPr>
        <p:spPr>
          <a:xfrm>
            <a:off x="5200650" y="3902710"/>
            <a:ext cx="1080770" cy="7397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CC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" name="Freeform 29"/>
          <p:cNvSpPr/>
          <p:nvPr/>
        </p:nvSpPr>
        <p:spPr>
          <a:xfrm>
            <a:off x="5592445" y="3161665"/>
            <a:ext cx="1257300" cy="92202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130925" y="1953260"/>
            <a:ext cx="1433195" cy="1069340"/>
            <a:chOff x="4035" y="4135"/>
            <a:chExt cx="3165" cy="2750"/>
          </a:xfrm>
        </p:grpSpPr>
        <p:sp>
          <p:nvSpPr>
            <p:cNvPr id="17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2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4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1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6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10800000">
            <a:off x="5705475" y="1783576"/>
            <a:ext cx="1433195" cy="1120279"/>
            <a:chOff x="4035" y="4135"/>
            <a:chExt cx="3165" cy="2881"/>
          </a:xfrm>
        </p:grpSpPr>
        <p:sp>
          <p:nvSpPr>
            <p:cNvPr id="45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 rot="10800000">
              <a:off x="5976" y="4254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文本框 24"/>
            <p:cNvSpPr txBox="1"/>
            <p:nvPr/>
          </p:nvSpPr>
          <p:spPr>
            <a:xfrm rot="10980000">
              <a:off x="4571" y="5832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0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文本框 26"/>
            <p:cNvSpPr txBox="1"/>
            <p:nvPr/>
          </p:nvSpPr>
          <p:spPr>
            <a:xfrm rot="11280000">
              <a:off x="6476" y="558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0800000">
            <a:off x="7137400" y="1830070"/>
            <a:ext cx="1433195" cy="1069340"/>
            <a:chOff x="4035" y="4135"/>
            <a:chExt cx="3165" cy="2750"/>
          </a:xfrm>
        </p:grpSpPr>
        <p:sp>
          <p:nvSpPr>
            <p:cNvPr id="53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6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8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704205" y="995045"/>
            <a:ext cx="1433195" cy="1069340"/>
            <a:chOff x="4035" y="4135"/>
            <a:chExt cx="3165" cy="2750"/>
          </a:xfrm>
        </p:grpSpPr>
        <p:sp>
          <p:nvSpPr>
            <p:cNvPr id="61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4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6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 rot="10800000">
            <a:off x="6707505" y="876300"/>
            <a:ext cx="1433195" cy="1069340"/>
            <a:chOff x="4035" y="4135"/>
            <a:chExt cx="3165" cy="2750"/>
          </a:xfrm>
        </p:grpSpPr>
        <p:sp>
          <p:nvSpPr>
            <p:cNvPr id="6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4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5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137400" y="1000125"/>
            <a:ext cx="1433195" cy="1069340"/>
            <a:chOff x="4035" y="4135"/>
            <a:chExt cx="3165" cy="2750"/>
          </a:xfrm>
        </p:grpSpPr>
        <p:sp>
          <p:nvSpPr>
            <p:cNvPr id="85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8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0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57295" y="173355"/>
            <a:ext cx="1524000" cy="504190"/>
            <a:chOff x="5335" y="273"/>
            <a:chExt cx="2400" cy="794"/>
          </a:xfrm>
        </p:grpSpPr>
        <p:sp>
          <p:nvSpPr>
            <p:cNvPr id="93" name="矩形: 圆角 2"/>
            <p:cNvSpPr/>
            <p:nvPr/>
          </p:nvSpPr>
          <p:spPr>
            <a:xfrm>
              <a:off x="5335" y="273"/>
              <a:ext cx="2400" cy="794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5468" y="343"/>
              <a:ext cx="2216" cy="7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2400" b="1" kern="1200" cap="none" spc="0" normalizeH="0" baseline="0" noProof="0" dirty="0">
                  <a:solidFill>
                    <a:schemeClr val="accent6">
                      <a:lumMod val="7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新课探索</a:t>
              </a:r>
              <a:endParaRPr kumimoji="0" lang="zh-CN" altLang="en-US" sz="2400" b="1" kern="1200" cap="none" spc="0" normalizeH="0" baseline="0" noProof="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95" name="矩形 94"/>
          <p:cNvSpPr/>
          <p:nvPr/>
        </p:nvSpPr>
        <p:spPr>
          <a:xfrm>
            <a:off x="629285" y="2627630"/>
            <a:ext cx="5191760" cy="5340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验证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了三角形的内角和等于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180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29285" y="852805"/>
            <a:ext cx="5409565" cy="10509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思考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操作发现六个相同的三角形能围绕一点拼成六边形？为什么？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29285" y="2013585"/>
            <a:ext cx="4572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、∠2、∠3拼成了一个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平角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endParaRPr lang="zh-CN" altLang="en-US" sz="2400" b="1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87725" y="173092"/>
            <a:ext cx="2009775" cy="585733"/>
            <a:chOff x="3167704" y="206913"/>
            <a:chExt cx="2009009" cy="584769"/>
          </a:xfrm>
        </p:grpSpPr>
        <p:sp>
          <p:nvSpPr>
            <p:cNvPr id="11" name="矩形: 圆角 5"/>
            <p:cNvSpPr/>
            <p:nvPr/>
          </p:nvSpPr>
          <p:spPr>
            <a:xfrm>
              <a:off x="3167704" y="206913"/>
              <a:ext cx="2009009" cy="584769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273709" y="256308"/>
              <a:ext cx="1804617" cy="509700"/>
            </a:xfrm>
            <a:prstGeom prst="rect">
              <a:avLst/>
            </a:prstGeom>
            <a:noFill/>
          </p:spPr>
          <p:txBody>
            <a:bodyPr wrap="none">
              <a:noAutofit/>
              <a:scene3d>
                <a:camera prst="orthographicFront"/>
                <a:lightRig rig="threePt" dir="t"/>
              </a:scene3d>
            </a:bodyPr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新课探索</a:t>
              </a:r>
              <a:endParaRPr kumimoji="0" lang="zh-CN" altLang="en-US" sz="32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6159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92200" y="2479675"/>
            <a:ext cx="387350" cy="1209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629285" y="3293110"/>
            <a:ext cx="4335145" cy="9772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小学如何验证的呢？有没有类似的方法？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37037 L 0.275625 -0.000493827 " pathEditMode="relative" rAng="0" ptsTypes="">
                                      <p:cBhvr>
                                        <p:cTn id="4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2778 0.000864198 L 0.138611 0.107284 " pathEditMode="relative" rAng="0" ptsTypes="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5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29" grpId="0" bldLvl="0" animBg="1"/>
      <p:bldP spid="30" grpId="0" bldLvl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3764280" y="3303270"/>
            <a:ext cx="4069715" cy="142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已知：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、∠2 、∠3 是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                                                               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△</a:t>
            </a:r>
            <a:r>
              <a:rPr lang="zh-CN" altLang="en-US" sz="24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ABC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的三个内角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求证：∠1 +∠2 +∠3 = 180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°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8190" y="551180"/>
            <a:ext cx="6710680" cy="10509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思考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根据刚才两个操作的启发，如何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证明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三角形的内角和为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180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呢？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10310" y="1925955"/>
            <a:ext cx="1433195" cy="1069340"/>
            <a:chOff x="4035" y="4135"/>
            <a:chExt cx="3165" cy="2750"/>
          </a:xfrm>
        </p:grpSpPr>
        <p:sp>
          <p:nvSpPr>
            <p:cNvPr id="1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5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0800000">
            <a:off x="2213610" y="1807210"/>
            <a:ext cx="1433195" cy="1069340"/>
            <a:chOff x="4035" y="4135"/>
            <a:chExt cx="3165" cy="2750"/>
          </a:xfrm>
        </p:grpSpPr>
        <p:sp>
          <p:nvSpPr>
            <p:cNvPr id="2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4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43505" y="1931035"/>
            <a:ext cx="1433195" cy="1069340"/>
            <a:chOff x="4035" y="4135"/>
            <a:chExt cx="3165" cy="2750"/>
          </a:xfrm>
        </p:grpSpPr>
        <p:sp>
          <p:nvSpPr>
            <p:cNvPr id="37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2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37895" y="3100705"/>
            <a:ext cx="2119630" cy="1756410"/>
            <a:chOff x="1477" y="4883"/>
            <a:chExt cx="3338" cy="2766"/>
          </a:xfrm>
        </p:grpSpPr>
        <p:grpSp>
          <p:nvGrpSpPr>
            <p:cNvPr id="60" name="组合 59"/>
            <p:cNvGrpSpPr/>
            <p:nvPr/>
          </p:nvGrpSpPr>
          <p:grpSpPr>
            <a:xfrm>
              <a:off x="2042" y="5569"/>
              <a:ext cx="2257" cy="1684"/>
              <a:chOff x="4035" y="4135"/>
              <a:chExt cx="3165" cy="2750"/>
            </a:xfrm>
          </p:grpSpPr>
          <p:sp>
            <p:nvSpPr>
              <p:cNvPr id="61" name="等腰三角形 6"/>
              <p:cNvSpPr/>
              <p:nvPr/>
            </p:nvSpPr>
            <p:spPr>
              <a:xfrm>
                <a:off x="4035" y="4135"/>
                <a:ext cx="3165" cy="2453"/>
              </a:xfrm>
              <a:custGeom>
                <a:avLst/>
                <a:gdLst>
                  <a:gd name="connsiteX0" fmla="*/ 0 w 2009775"/>
                  <a:gd name="connsiteY0" fmla="*/ 1642110 h 1642110"/>
                  <a:gd name="connsiteX1" fmla="*/ 1004888 w 2009775"/>
                  <a:gd name="connsiteY1" fmla="*/ 0 h 1642110"/>
                  <a:gd name="connsiteX2" fmla="*/ 2009775 w 2009775"/>
                  <a:gd name="connsiteY2" fmla="*/ 1642110 h 1642110"/>
                  <a:gd name="connsiteX3" fmla="*/ 0 w 2009775"/>
                  <a:gd name="connsiteY3" fmla="*/ 1642110 h 1642110"/>
                  <a:gd name="connsiteX0-1" fmla="*/ 0 w 2009775"/>
                  <a:gd name="connsiteY0-2" fmla="*/ 1558290 h 1558290"/>
                  <a:gd name="connsiteX1-3" fmla="*/ 1416368 w 2009775"/>
                  <a:gd name="connsiteY1-4" fmla="*/ 0 h 1558290"/>
                  <a:gd name="connsiteX2-5" fmla="*/ 2009775 w 2009775"/>
                  <a:gd name="connsiteY2-6" fmla="*/ 1558290 h 1558290"/>
                  <a:gd name="connsiteX3-7" fmla="*/ 0 w 2009775"/>
                  <a:gd name="connsiteY3-8" fmla="*/ 1558290 h 15582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09775" h="1558290">
                    <a:moveTo>
                      <a:pt x="0" y="1558290"/>
                    </a:moveTo>
                    <a:lnTo>
                      <a:pt x="1416368" y="0"/>
                    </a:lnTo>
                    <a:lnTo>
                      <a:pt x="2009775" y="1558290"/>
                    </a:lnTo>
                    <a:lnTo>
                      <a:pt x="0" y="155829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" name="任意多边形: 形状 8"/>
              <p:cNvSpPr/>
              <p:nvPr/>
            </p:nvSpPr>
            <p:spPr>
              <a:xfrm>
                <a:off x="6060" y="4380"/>
                <a:ext cx="305" cy="60"/>
              </a:xfrm>
              <a:custGeom>
                <a:avLst/>
                <a:gdLst>
                  <a:gd name="connsiteX0" fmla="*/ 0 w 175260"/>
                  <a:gd name="connsiteY0" fmla="*/ 0 h 38426"/>
                  <a:gd name="connsiteX1" fmla="*/ 60960 w 175260"/>
                  <a:gd name="connsiteY1" fmla="*/ 38100 h 38426"/>
                  <a:gd name="connsiteX2" fmla="*/ 175260 w 175260"/>
                  <a:gd name="connsiteY2" fmla="*/ 15240 h 38426"/>
                  <a:gd name="connsiteX0-1" fmla="*/ 0 w 175260"/>
                  <a:gd name="connsiteY0-2" fmla="*/ 0 h 38426"/>
                  <a:gd name="connsiteX1-3" fmla="*/ 84772 w 175260"/>
                  <a:gd name="connsiteY1-4" fmla="*/ 38100 h 38426"/>
                  <a:gd name="connsiteX2-5" fmla="*/ 175260 w 175260"/>
                  <a:gd name="connsiteY2-6" fmla="*/ 15240 h 38426"/>
                  <a:gd name="connsiteX0-7" fmla="*/ 0 w 194310"/>
                  <a:gd name="connsiteY0-8" fmla="*/ 0 h 38309"/>
                  <a:gd name="connsiteX1-9" fmla="*/ 84772 w 194310"/>
                  <a:gd name="connsiteY1-10" fmla="*/ 38100 h 38309"/>
                  <a:gd name="connsiteX2-11" fmla="*/ 194310 w 194310"/>
                  <a:gd name="connsiteY2-12" fmla="*/ 12859 h 38309"/>
                  <a:gd name="connsiteX0-13" fmla="*/ 0 w 194310"/>
                  <a:gd name="connsiteY0-14" fmla="*/ 0 h 38683"/>
                  <a:gd name="connsiteX1-15" fmla="*/ 84772 w 194310"/>
                  <a:gd name="connsiteY1-16" fmla="*/ 38100 h 38683"/>
                  <a:gd name="connsiteX2-17" fmla="*/ 194310 w 194310"/>
                  <a:gd name="connsiteY2-18" fmla="*/ 12859 h 386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94310" h="38683">
                    <a:moveTo>
                      <a:pt x="0" y="0"/>
                    </a:moveTo>
                    <a:cubicBezTo>
                      <a:pt x="15875" y="17780"/>
                      <a:pt x="52387" y="35957"/>
                      <a:pt x="84772" y="38100"/>
                    </a:cubicBezTo>
                    <a:cubicBezTo>
                      <a:pt x="117157" y="40243"/>
                      <a:pt x="151765" y="37466"/>
                      <a:pt x="194310" y="12859"/>
                    </a:cubicBezTo>
                  </a:path>
                </a:pathLst>
              </a:custGeom>
              <a:noFill/>
              <a:ln>
                <a:solidFill>
                  <a:srgbClr val="F33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" name="文本框 9"/>
              <p:cNvSpPr txBox="1"/>
              <p:nvPr/>
            </p:nvSpPr>
            <p:spPr>
              <a:xfrm>
                <a:off x="5873" y="4227"/>
                <a:ext cx="488" cy="11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0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64" name="任意多边形: 形状 23"/>
              <p:cNvSpPr/>
              <p:nvPr/>
            </p:nvSpPr>
            <p:spPr>
              <a:xfrm rot="15077523">
                <a:off x="4236" y="6394"/>
                <a:ext cx="308" cy="60"/>
              </a:xfrm>
              <a:custGeom>
                <a:avLst/>
                <a:gdLst>
                  <a:gd name="connsiteX0" fmla="*/ 0 w 175260"/>
                  <a:gd name="connsiteY0" fmla="*/ 0 h 38426"/>
                  <a:gd name="connsiteX1" fmla="*/ 60960 w 175260"/>
                  <a:gd name="connsiteY1" fmla="*/ 38100 h 38426"/>
                  <a:gd name="connsiteX2" fmla="*/ 175260 w 175260"/>
                  <a:gd name="connsiteY2" fmla="*/ 15240 h 38426"/>
                  <a:gd name="connsiteX0-1" fmla="*/ 0 w 175260"/>
                  <a:gd name="connsiteY0-2" fmla="*/ 0 h 38426"/>
                  <a:gd name="connsiteX1-3" fmla="*/ 84772 w 175260"/>
                  <a:gd name="connsiteY1-4" fmla="*/ 38100 h 38426"/>
                  <a:gd name="connsiteX2-5" fmla="*/ 175260 w 175260"/>
                  <a:gd name="connsiteY2-6" fmla="*/ 15240 h 38426"/>
                  <a:gd name="connsiteX0-7" fmla="*/ 0 w 194310"/>
                  <a:gd name="connsiteY0-8" fmla="*/ 0 h 38309"/>
                  <a:gd name="connsiteX1-9" fmla="*/ 84772 w 194310"/>
                  <a:gd name="connsiteY1-10" fmla="*/ 38100 h 38309"/>
                  <a:gd name="connsiteX2-11" fmla="*/ 194310 w 194310"/>
                  <a:gd name="connsiteY2-12" fmla="*/ 12859 h 38309"/>
                  <a:gd name="connsiteX0-13" fmla="*/ 0 w 194310"/>
                  <a:gd name="connsiteY0-14" fmla="*/ 0 h 38683"/>
                  <a:gd name="connsiteX1-15" fmla="*/ 84772 w 194310"/>
                  <a:gd name="connsiteY1-16" fmla="*/ 38100 h 38683"/>
                  <a:gd name="connsiteX2-17" fmla="*/ 194310 w 194310"/>
                  <a:gd name="connsiteY2-18" fmla="*/ 12859 h 386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94310" h="38683">
                    <a:moveTo>
                      <a:pt x="0" y="0"/>
                    </a:moveTo>
                    <a:cubicBezTo>
                      <a:pt x="15875" y="17780"/>
                      <a:pt x="52387" y="35957"/>
                      <a:pt x="84772" y="38100"/>
                    </a:cubicBezTo>
                    <a:cubicBezTo>
                      <a:pt x="117157" y="40243"/>
                      <a:pt x="151765" y="37466"/>
                      <a:pt x="194310" y="12859"/>
                    </a:cubicBezTo>
                  </a:path>
                </a:pathLst>
              </a:custGeom>
              <a:noFill/>
              <a:ln>
                <a:solidFill>
                  <a:srgbClr val="F33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文本框 24"/>
              <p:cNvSpPr txBox="1"/>
              <p:nvPr/>
            </p:nvSpPr>
            <p:spPr>
              <a:xfrm>
                <a:off x="4354" y="5701"/>
                <a:ext cx="488" cy="11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0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66" name="任意多边形: 形状 25"/>
              <p:cNvSpPr/>
              <p:nvPr/>
            </p:nvSpPr>
            <p:spPr>
              <a:xfrm rot="7021538">
                <a:off x="6819" y="6396"/>
                <a:ext cx="308" cy="60"/>
              </a:xfrm>
              <a:custGeom>
                <a:avLst/>
                <a:gdLst>
                  <a:gd name="connsiteX0" fmla="*/ 0 w 175260"/>
                  <a:gd name="connsiteY0" fmla="*/ 0 h 38426"/>
                  <a:gd name="connsiteX1" fmla="*/ 60960 w 175260"/>
                  <a:gd name="connsiteY1" fmla="*/ 38100 h 38426"/>
                  <a:gd name="connsiteX2" fmla="*/ 175260 w 175260"/>
                  <a:gd name="connsiteY2" fmla="*/ 15240 h 38426"/>
                  <a:gd name="connsiteX0-1" fmla="*/ 0 w 175260"/>
                  <a:gd name="connsiteY0-2" fmla="*/ 0 h 38426"/>
                  <a:gd name="connsiteX1-3" fmla="*/ 84772 w 175260"/>
                  <a:gd name="connsiteY1-4" fmla="*/ 38100 h 38426"/>
                  <a:gd name="connsiteX2-5" fmla="*/ 175260 w 175260"/>
                  <a:gd name="connsiteY2-6" fmla="*/ 15240 h 38426"/>
                  <a:gd name="connsiteX0-7" fmla="*/ 0 w 194310"/>
                  <a:gd name="connsiteY0-8" fmla="*/ 0 h 38309"/>
                  <a:gd name="connsiteX1-9" fmla="*/ 84772 w 194310"/>
                  <a:gd name="connsiteY1-10" fmla="*/ 38100 h 38309"/>
                  <a:gd name="connsiteX2-11" fmla="*/ 194310 w 194310"/>
                  <a:gd name="connsiteY2-12" fmla="*/ 12859 h 38309"/>
                  <a:gd name="connsiteX0-13" fmla="*/ 0 w 194310"/>
                  <a:gd name="connsiteY0-14" fmla="*/ 0 h 38683"/>
                  <a:gd name="connsiteX1-15" fmla="*/ 84772 w 194310"/>
                  <a:gd name="connsiteY1-16" fmla="*/ 38100 h 38683"/>
                  <a:gd name="connsiteX2-17" fmla="*/ 194310 w 194310"/>
                  <a:gd name="connsiteY2-18" fmla="*/ 12859 h 386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94310" h="38683">
                    <a:moveTo>
                      <a:pt x="0" y="0"/>
                    </a:moveTo>
                    <a:cubicBezTo>
                      <a:pt x="15875" y="17780"/>
                      <a:pt x="52387" y="35957"/>
                      <a:pt x="84772" y="38100"/>
                    </a:cubicBezTo>
                    <a:cubicBezTo>
                      <a:pt x="117157" y="40243"/>
                      <a:pt x="151765" y="37466"/>
                      <a:pt x="194310" y="12859"/>
                    </a:cubicBezTo>
                  </a:path>
                </a:pathLst>
              </a:custGeom>
              <a:noFill/>
              <a:ln>
                <a:solidFill>
                  <a:srgbClr val="F33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" name="文本框 26"/>
              <p:cNvSpPr txBox="1"/>
              <p:nvPr/>
            </p:nvSpPr>
            <p:spPr>
              <a:xfrm>
                <a:off x="6361" y="5701"/>
                <a:ext cx="488" cy="11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0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477" y="4883"/>
              <a:ext cx="3339" cy="2767"/>
              <a:chOff x="7991" y="4189"/>
              <a:chExt cx="3339" cy="2767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9845" y="4189"/>
                <a:ext cx="590" cy="9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endPara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7991" y="6067"/>
                <a:ext cx="590" cy="8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endPara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740" y="6115"/>
                <a:ext cx="590" cy="8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pPr eaLnBrk="0" hangingPunct="0">
                  <a:lnSpc>
                    <a:spcPct val="120000"/>
                  </a:lnSpc>
                  <a:buClrTx/>
                  <a:buFontTx/>
                </a:pP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C</a:t>
                </a:r>
                <a:endPara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6148" name="组合 4"/>
          <p:cNvGrpSpPr/>
          <p:nvPr/>
        </p:nvGrpSpPr>
        <p:grpSpPr>
          <a:xfrm rot="0" flipH="1">
            <a:off x="4670425" y="1923415"/>
            <a:ext cx="1443355" cy="955675"/>
            <a:chOff x="1216185" y="2749874"/>
            <a:chExt cx="2935324" cy="1961845"/>
          </a:xfrm>
        </p:grpSpPr>
        <p:sp>
          <p:nvSpPr>
            <p:cNvPr id="6149" name="Freeform 29"/>
            <p:cNvSpPr/>
            <p:nvPr/>
          </p:nvSpPr>
          <p:spPr>
            <a:xfrm>
              <a:off x="1679958" y="2749874"/>
              <a:ext cx="1470383" cy="122141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pathLst>
                <a:path w="5523" h="3922">
                  <a:moveTo>
                    <a:pt x="0" y="3149"/>
                  </a:moveTo>
                  <a:lnTo>
                    <a:pt x="551" y="3812"/>
                  </a:lnTo>
                  <a:lnTo>
                    <a:pt x="1063" y="3446"/>
                  </a:lnTo>
                  <a:lnTo>
                    <a:pt x="1941" y="3922"/>
                  </a:lnTo>
                  <a:lnTo>
                    <a:pt x="2344" y="3520"/>
                  </a:lnTo>
                  <a:lnTo>
                    <a:pt x="2893" y="3885"/>
                  </a:lnTo>
                  <a:lnTo>
                    <a:pt x="3479" y="3446"/>
                  </a:lnTo>
                  <a:lnTo>
                    <a:pt x="4028" y="3812"/>
                  </a:lnTo>
                  <a:lnTo>
                    <a:pt x="4467" y="3373"/>
                  </a:lnTo>
                  <a:lnTo>
                    <a:pt x="4742" y="3629"/>
                  </a:lnTo>
                  <a:lnTo>
                    <a:pt x="5523" y="3148"/>
                  </a:lnTo>
                  <a:lnTo>
                    <a:pt x="1755" y="0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0" name="Freeform 30"/>
            <p:cNvSpPr/>
            <p:nvPr/>
          </p:nvSpPr>
          <p:spPr>
            <a:xfrm>
              <a:off x="1216185" y="3731227"/>
              <a:ext cx="1258048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pathLst>
                <a:path w="4724" h="3148">
                  <a:moveTo>
                    <a:pt x="2309" y="663"/>
                  </a:moveTo>
                  <a:lnTo>
                    <a:pt x="1758" y="0"/>
                  </a:lnTo>
                  <a:lnTo>
                    <a:pt x="0" y="3148"/>
                  </a:lnTo>
                  <a:lnTo>
                    <a:pt x="4542" y="3148"/>
                  </a:lnTo>
                  <a:lnTo>
                    <a:pt x="4322" y="2457"/>
                  </a:lnTo>
                  <a:lnTo>
                    <a:pt x="4724" y="1982"/>
                  </a:lnTo>
                  <a:lnTo>
                    <a:pt x="4248" y="1579"/>
                  </a:lnTo>
                  <a:lnTo>
                    <a:pt x="4651" y="736"/>
                  </a:lnTo>
                  <a:lnTo>
                    <a:pt x="4102" y="371"/>
                  </a:lnTo>
                  <a:lnTo>
                    <a:pt x="3699" y="773"/>
                  </a:lnTo>
                  <a:lnTo>
                    <a:pt x="2821" y="297"/>
                  </a:lnTo>
                  <a:lnTo>
                    <a:pt x="2309" y="663"/>
                  </a:lnTo>
                  <a:close/>
                </a:path>
              </a:pathLst>
            </a:custGeom>
            <a:solidFill>
              <a:srgbClr val="CCFF66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1" name="Freeform 31"/>
            <p:cNvSpPr/>
            <p:nvPr/>
          </p:nvSpPr>
          <p:spPr>
            <a:xfrm>
              <a:off x="2341069" y="3731227"/>
              <a:ext cx="1810440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pathLst>
                <a:path w="6802" h="3149">
                  <a:moveTo>
                    <a:pt x="2252" y="481"/>
                  </a:moveTo>
                  <a:lnTo>
                    <a:pt x="1977" y="225"/>
                  </a:lnTo>
                  <a:lnTo>
                    <a:pt x="1538" y="664"/>
                  </a:lnTo>
                  <a:lnTo>
                    <a:pt x="989" y="298"/>
                  </a:lnTo>
                  <a:lnTo>
                    <a:pt x="403" y="737"/>
                  </a:lnTo>
                  <a:lnTo>
                    <a:pt x="0" y="1580"/>
                  </a:lnTo>
                  <a:lnTo>
                    <a:pt x="476" y="1983"/>
                  </a:lnTo>
                  <a:lnTo>
                    <a:pt x="74" y="2458"/>
                  </a:lnTo>
                  <a:lnTo>
                    <a:pt x="294" y="3149"/>
                  </a:lnTo>
                  <a:lnTo>
                    <a:pt x="6802" y="3149"/>
                  </a:lnTo>
                  <a:lnTo>
                    <a:pt x="3033" y="0"/>
                  </a:lnTo>
                  <a:lnTo>
                    <a:pt x="2252" y="481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" name="Freeform 29"/>
          <p:cNvSpPr/>
          <p:nvPr/>
        </p:nvSpPr>
        <p:spPr>
          <a:xfrm rot="10800000" flipH="1">
            <a:off x="5885815" y="2280920"/>
            <a:ext cx="720725" cy="59499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" name="Freeform 30"/>
          <p:cNvSpPr/>
          <p:nvPr/>
        </p:nvSpPr>
        <p:spPr>
          <a:xfrm flipH="1">
            <a:off x="5495290" y="2399030"/>
            <a:ext cx="618490" cy="47752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CC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" name="Freeform 31"/>
          <p:cNvSpPr/>
          <p:nvPr/>
        </p:nvSpPr>
        <p:spPr>
          <a:xfrm flipH="1">
            <a:off x="6116320" y="2399030"/>
            <a:ext cx="882650" cy="48069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rgbClr val="FFCC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8" name="直接连接符 7"/>
          <p:cNvCxnSpPr/>
          <p:nvPr/>
        </p:nvCxnSpPr>
        <p:spPr>
          <a:xfrm>
            <a:off x="3331210" y="1991360"/>
            <a:ext cx="1383030" cy="5715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文本框 38"/>
          <p:cNvSpPr txBox="1"/>
          <p:nvPr/>
        </p:nvSpPr>
        <p:spPr>
          <a:xfrm>
            <a:off x="4630420" y="1868170"/>
            <a:ext cx="334645" cy="5664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0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endParaRPr lang="en-US" altLang="zh-CN" sz="2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285615" y="763270"/>
            <a:ext cx="3498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0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en-US" altLang="zh-CN" sz="2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85215" y="3069590"/>
            <a:ext cx="556387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∵</a:t>
            </a:r>
            <a:r>
              <a: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CD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// </a:t>
            </a:r>
            <a:r>
              <a: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BA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546860" y="563245"/>
            <a:ext cx="1858645" cy="1834515"/>
            <a:chOff x="7915" y="4189"/>
            <a:chExt cx="2927" cy="2889"/>
          </a:xfrm>
        </p:grpSpPr>
        <p:sp>
          <p:nvSpPr>
            <p:cNvPr id="48" name="文本框 47"/>
            <p:cNvSpPr txBox="1"/>
            <p:nvPr/>
          </p:nvSpPr>
          <p:spPr>
            <a:xfrm>
              <a:off x="9845" y="4189"/>
              <a:ext cx="590" cy="9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15" y="6237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252" y="6216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433060" y="1047115"/>
            <a:ext cx="1433195" cy="1069340"/>
            <a:chOff x="4035" y="4135"/>
            <a:chExt cx="3165" cy="2750"/>
          </a:xfrm>
        </p:grpSpPr>
        <p:sp>
          <p:nvSpPr>
            <p:cNvPr id="84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7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9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 rot="10800000">
            <a:off x="6436360" y="928370"/>
            <a:ext cx="1433195" cy="1069340"/>
            <a:chOff x="4035" y="4135"/>
            <a:chExt cx="3165" cy="2750"/>
          </a:xfrm>
        </p:grpSpPr>
        <p:sp>
          <p:nvSpPr>
            <p:cNvPr id="92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5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7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6866255" y="1052195"/>
            <a:ext cx="1433195" cy="1069340"/>
            <a:chOff x="4035" y="4135"/>
            <a:chExt cx="3165" cy="2750"/>
          </a:xfrm>
        </p:grpSpPr>
        <p:sp>
          <p:nvSpPr>
            <p:cNvPr id="100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2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3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5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6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433060" y="1044575"/>
            <a:ext cx="1433195" cy="1069340"/>
            <a:chOff x="4035" y="4135"/>
            <a:chExt cx="3165" cy="2750"/>
          </a:xfrm>
        </p:grpSpPr>
        <p:sp>
          <p:nvSpPr>
            <p:cNvPr id="108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9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1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3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148" name="组合 4"/>
          <p:cNvGrpSpPr/>
          <p:nvPr/>
        </p:nvGrpSpPr>
        <p:grpSpPr>
          <a:xfrm rot="0" flipH="1">
            <a:off x="5859780" y="2248535"/>
            <a:ext cx="1443355" cy="955675"/>
            <a:chOff x="1216185" y="2749874"/>
            <a:chExt cx="2935324" cy="1961845"/>
          </a:xfrm>
        </p:grpSpPr>
        <p:sp>
          <p:nvSpPr>
            <p:cNvPr id="6149" name="Freeform 29"/>
            <p:cNvSpPr/>
            <p:nvPr/>
          </p:nvSpPr>
          <p:spPr>
            <a:xfrm>
              <a:off x="1679958" y="2749874"/>
              <a:ext cx="1470383" cy="122141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pathLst>
                <a:path w="5523" h="3922">
                  <a:moveTo>
                    <a:pt x="0" y="3149"/>
                  </a:moveTo>
                  <a:lnTo>
                    <a:pt x="551" y="3812"/>
                  </a:lnTo>
                  <a:lnTo>
                    <a:pt x="1063" y="3446"/>
                  </a:lnTo>
                  <a:lnTo>
                    <a:pt x="1941" y="3922"/>
                  </a:lnTo>
                  <a:lnTo>
                    <a:pt x="2344" y="3520"/>
                  </a:lnTo>
                  <a:lnTo>
                    <a:pt x="2893" y="3885"/>
                  </a:lnTo>
                  <a:lnTo>
                    <a:pt x="3479" y="3446"/>
                  </a:lnTo>
                  <a:lnTo>
                    <a:pt x="4028" y="3812"/>
                  </a:lnTo>
                  <a:lnTo>
                    <a:pt x="4467" y="3373"/>
                  </a:lnTo>
                  <a:lnTo>
                    <a:pt x="4742" y="3629"/>
                  </a:lnTo>
                  <a:lnTo>
                    <a:pt x="5523" y="3148"/>
                  </a:lnTo>
                  <a:lnTo>
                    <a:pt x="1755" y="0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0" name="Freeform 30"/>
            <p:cNvSpPr/>
            <p:nvPr/>
          </p:nvSpPr>
          <p:spPr>
            <a:xfrm>
              <a:off x="1216185" y="3731227"/>
              <a:ext cx="1258048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pathLst>
                <a:path w="4724" h="3148">
                  <a:moveTo>
                    <a:pt x="2309" y="663"/>
                  </a:moveTo>
                  <a:lnTo>
                    <a:pt x="1758" y="0"/>
                  </a:lnTo>
                  <a:lnTo>
                    <a:pt x="0" y="3148"/>
                  </a:lnTo>
                  <a:lnTo>
                    <a:pt x="4542" y="3148"/>
                  </a:lnTo>
                  <a:lnTo>
                    <a:pt x="4322" y="2457"/>
                  </a:lnTo>
                  <a:lnTo>
                    <a:pt x="4724" y="1982"/>
                  </a:lnTo>
                  <a:lnTo>
                    <a:pt x="4248" y="1579"/>
                  </a:lnTo>
                  <a:lnTo>
                    <a:pt x="4651" y="736"/>
                  </a:lnTo>
                  <a:lnTo>
                    <a:pt x="4102" y="371"/>
                  </a:lnTo>
                  <a:lnTo>
                    <a:pt x="3699" y="773"/>
                  </a:lnTo>
                  <a:lnTo>
                    <a:pt x="2821" y="297"/>
                  </a:lnTo>
                  <a:lnTo>
                    <a:pt x="2309" y="663"/>
                  </a:lnTo>
                  <a:close/>
                </a:path>
              </a:pathLst>
            </a:custGeom>
            <a:solidFill>
              <a:srgbClr val="CCFF66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1" name="Freeform 31"/>
            <p:cNvSpPr/>
            <p:nvPr/>
          </p:nvSpPr>
          <p:spPr>
            <a:xfrm>
              <a:off x="2341069" y="3731227"/>
              <a:ext cx="1810440" cy="98049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pathLst>
                <a:path w="6802" h="3149">
                  <a:moveTo>
                    <a:pt x="2252" y="481"/>
                  </a:moveTo>
                  <a:lnTo>
                    <a:pt x="1977" y="225"/>
                  </a:lnTo>
                  <a:lnTo>
                    <a:pt x="1538" y="664"/>
                  </a:lnTo>
                  <a:lnTo>
                    <a:pt x="989" y="298"/>
                  </a:lnTo>
                  <a:lnTo>
                    <a:pt x="403" y="737"/>
                  </a:lnTo>
                  <a:lnTo>
                    <a:pt x="0" y="1580"/>
                  </a:lnTo>
                  <a:lnTo>
                    <a:pt x="476" y="1983"/>
                  </a:lnTo>
                  <a:lnTo>
                    <a:pt x="74" y="2458"/>
                  </a:lnTo>
                  <a:lnTo>
                    <a:pt x="294" y="3149"/>
                  </a:lnTo>
                  <a:lnTo>
                    <a:pt x="6802" y="3149"/>
                  </a:lnTo>
                  <a:lnTo>
                    <a:pt x="3033" y="0"/>
                  </a:lnTo>
                  <a:lnTo>
                    <a:pt x="2252" y="481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" name="Freeform 29"/>
          <p:cNvSpPr/>
          <p:nvPr/>
        </p:nvSpPr>
        <p:spPr>
          <a:xfrm rot="10800000" flipH="1">
            <a:off x="7075170" y="2609215"/>
            <a:ext cx="720725" cy="59499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</a:cxnLst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" name="Freeform 30"/>
          <p:cNvSpPr/>
          <p:nvPr/>
        </p:nvSpPr>
        <p:spPr>
          <a:xfrm flipH="1">
            <a:off x="6684645" y="2727325"/>
            <a:ext cx="618490" cy="47752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CC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" name="Freeform 31"/>
          <p:cNvSpPr/>
          <p:nvPr/>
        </p:nvSpPr>
        <p:spPr>
          <a:xfrm flipH="1">
            <a:off x="7305675" y="2727325"/>
            <a:ext cx="882650" cy="48069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rgbClr val="FFCC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85240" y="0"/>
            <a:ext cx="6584315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已知：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、∠2 、∠3 是△ABC的三个内角</a:t>
            </a:r>
            <a:endParaRPr kumimoji="0" lang="zh-CN" altLang="en-US" sz="2000" b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求证：∠1 +∠2 +∠3 = 180°</a:t>
            </a:r>
            <a:endParaRPr kumimoji="0" lang="en-US" altLang="zh-CN" sz="2400" b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1909445" y="1021080"/>
            <a:ext cx="1004570" cy="952500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" name="组合 8"/>
          <p:cNvGrpSpPr/>
          <p:nvPr/>
        </p:nvGrpSpPr>
        <p:grpSpPr>
          <a:xfrm>
            <a:off x="318770" y="2501265"/>
            <a:ext cx="5850255" cy="460375"/>
            <a:chOff x="502" y="3939"/>
            <a:chExt cx="9213" cy="725"/>
          </a:xfrm>
        </p:grpSpPr>
        <p:sp>
          <p:nvSpPr>
            <p:cNvPr id="2" name="矩形 1"/>
            <p:cNvSpPr/>
            <p:nvPr/>
          </p:nvSpPr>
          <p:spPr>
            <a:xfrm>
              <a:off x="502" y="3939"/>
              <a:ext cx="9213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证明 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   </a:t>
              </a:r>
              <a:r>
                <a:rPr kumimoji="0" lang="zh-CN" altLang="en-US" sz="2000" b="1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延长 </a:t>
              </a:r>
              <a:r>
                <a:rPr kumimoji="0" lang="zh-CN" altLang="en-US" sz="2000" b="1" i="1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BC</a:t>
              </a:r>
              <a:r>
                <a:rPr kumimoji="0" lang="zh-CN" altLang="en-US" sz="2000" b="1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 至点 </a:t>
              </a:r>
              <a:r>
                <a:rPr kumimoji="0" lang="zh-CN" altLang="en-US" sz="2000" b="1" i="1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E</a:t>
              </a:r>
              <a:r>
                <a:rPr kumimoji="0" lang="zh-CN" altLang="en-US" sz="2000" b="1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，过点</a:t>
              </a:r>
              <a:r>
                <a:rPr kumimoji="0" lang="en-US" altLang="zh-CN" sz="2000" b="1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C</a:t>
              </a:r>
              <a:r>
                <a:rPr kumimoji="0" lang="zh-CN" altLang="en-US" sz="2000" b="1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作</a:t>
              </a:r>
              <a:r>
                <a:rPr lang="zh-CN" altLang="en-US" sz="2000" b="1" i="1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sym typeface="+mn-ea"/>
                </a:rPr>
                <a:t>CD</a:t>
              </a:r>
              <a:r>
                <a:rPr lang="zh-CN" altLang="en-US" sz="2000" b="1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sym typeface="+mn-ea"/>
                </a:rPr>
                <a:t>// </a:t>
              </a:r>
              <a:r>
                <a:rPr lang="zh-CN" altLang="en-US" sz="2000" b="1" i="1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sym typeface="+mn-ea"/>
                </a:rPr>
                <a:t>BA</a:t>
              </a:r>
              <a:endParaRPr kumimoji="0" lang="zh-CN" altLang="en-US" sz="20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1826" y="4526"/>
              <a:ext cx="6058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063625" y="3467735"/>
            <a:ext cx="56603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∴∠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1 =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0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ACD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（两直线平行，内错角相等）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.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  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zh-CN" altLang="en-US" sz="20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DCE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=∠2（两直线平行，同位角相等）.</a:t>
            </a:r>
            <a:endParaRPr lang="zh-CN" altLang="en-US" sz="2000" b="1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3625" y="4182745"/>
            <a:ext cx="58089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∵∠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3 +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0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ACD 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+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0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DCE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 = 180°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（平角定义）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∴∠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1 +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2 +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3 = 180°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（等量代换）</a:t>
            </a:r>
            <a:r>
              <a:rPr lang="en-US" altLang="zh-CN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.</a:t>
            </a:r>
            <a:endParaRPr lang="en-US" altLang="zh-CN" sz="2000" b="1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8333 -0.00123456 L -0.386458 -0.0022222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7014 0.000123457 " pathEditMode="relative" rAng="0" ptsTypes="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Text Box 4"/>
          <p:cNvSpPr txBox="1"/>
          <p:nvPr/>
        </p:nvSpPr>
        <p:spPr>
          <a:xfrm>
            <a:off x="-15875" y="2710815"/>
            <a:ext cx="8175625" cy="14973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p>
            <a:pPr indent="327025">
              <a:spcBef>
                <a:spcPct val="20000"/>
              </a:spcBef>
            </a:pPr>
            <a:r>
              <a:rPr lang="zh-CN" altLang="en-US" sz="2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证明</a:t>
            </a:r>
            <a:r>
              <a:rPr lang="en-US" altLang="zh-CN" sz="2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过点 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A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作直线 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l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，使 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l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∥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BC</a:t>
            </a:r>
            <a:r>
              <a:rPr lang="en-US" altLang="zh-CN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.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indent="327025">
              <a:spcBef>
                <a:spcPct val="20000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∵　 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l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∥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BC </a:t>
            </a:r>
            <a:r>
              <a:rPr lang="zh-CN" altLang="en-US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indent="327025">
              <a:spcBef>
                <a:spcPct val="20000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∴　∠2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indent="327025">
              <a:spcBef>
                <a:spcPct val="2000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    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∠3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4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（两直线平行，内错角相等）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.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indent="327025">
              <a:spcBef>
                <a:spcPct val="20000"/>
              </a:spcBef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                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251710" y="1675130"/>
            <a:ext cx="2476500" cy="778510"/>
            <a:chOff x="3546" y="2638"/>
            <a:chExt cx="3900" cy="1226"/>
          </a:xfrm>
        </p:grpSpPr>
        <p:sp>
          <p:nvSpPr>
            <p:cNvPr id="53" name="文本框 52"/>
            <p:cNvSpPr txBox="1"/>
            <p:nvPr/>
          </p:nvSpPr>
          <p:spPr>
            <a:xfrm>
              <a:off x="3546" y="2638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0" name="任意多边形: 形状 28"/>
            <p:cNvSpPr/>
            <p:nvPr/>
          </p:nvSpPr>
          <p:spPr>
            <a:xfrm rot="14837523">
              <a:off x="4432" y="3054"/>
              <a:ext cx="271" cy="12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任意多边形: 形状 30"/>
            <p:cNvSpPr/>
            <p:nvPr/>
          </p:nvSpPr>
          <p:spPr>
            <a:xfrm rot="7021538">
              <a:off x="3863" y="3064"/>
              <a:ext cx="294" cy="12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584" y="2638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856" y="3024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l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877060" y="675640"/>
            <a:ext cx="2091690" cy="1859915"/>
            <a:chOff x="2956" y="1064"/>
            <a:chExt cx="3294" cy="2929"/>
          </a:xfrm>
        </p:grpSpPr>
        <p:sp>
          <p:nvSpPr>
            <p:cNvPr id="57" name="文本框 56"/>
            <p:cNvSpPr txBox="1"/>
            <p:nvPr/>
          </p:nvSpPr>
          <p:spPr>
            <a:xfrm>
              <a:off x="3994" y="3065"/>
              <a:ext cx="590" cy="9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956" y="1117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60" y="1064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3" name="Text Box 4"/>
          <p:cNvSpPr txBox="1"/>
          <p:nvPr/>
        </p:nvSpPr>
        <p:spPr>
          <a:xfrm>
            <a:off x="567690" y="4157345"/>
            <a:ext cx="595820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indent="327025">
              <a:spcBef>
                <a:spcPct val="2000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∵　∠1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∠4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∠5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180°（平角定义），</a:t>
            </a:r>
            <a:endParaRPr lang="zh-CN" altLang="en-US" sz="2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indent="327025">
              <a:spcBef>
                <a:spcPct val="2000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∴　∠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1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+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∠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 180°（等量代换）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.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35600" y="1090930"/>
            <a:ext cx="1433195" cy="1069340"/>
            <a:chOff x="4035" y="4135"/>
            <a:chExt cx="3165" cy="2750"/>
          </a:xfrm>
        </p:grpSpPr>
        <p:sp>
          <p:nvSpPr>
            <p:cNvPr id="1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5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0800000">
            <a:off x="6438900" y="972185"/>
            <a:ext cx="1433195" cy="1069340"/>
            <a:chOff x="4035" y="4135"/>
            <a:chExt cx="3165" cy="2750"/>
          </a:xfrm>
        </p:grpSpPr>
        <p:sp>
          <p:nvSpPr>
            <p:cNvPr id="4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2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64350" y="1091565"/>
            <a:ext cx="1433195" cy="1069340"/>
            <a:chOff x="4035" y="4135"/>
            <a:chExt cx="3165" cy="2750"/>
          </a:xfrm>
        </p:grpSpPr>
        <p:sp>
          <p:nvSpPr>
            <p:cNvPr id="9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2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0800000">
            <a:off x="6443345" y="972185"/>
            <a:ext cx="1433195" cy="1069340"/>
            <a:chOff x="4035" y="4135"/>
            <a:chExt cx="3165" cy="2750"/>
          </a:xfrm>
        </p:grpSpPr>
        <p:sp>
          <p:nvSpPr>
            <p:cNvPr id="13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文本框 9"/>
            <p:cNvSpPr txBox="1"/>
            <p:nvPr/>
          </p:nvSpPr>
          <p:spPr>
            <a:xfrm rot="10800000">
              <a:off x="6019" y="4243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文本框 24"/>
            <p:cNvSpPr txBox="1"/>
            <p:nvPr/>
          </p:nvSpPr>
          <p:spPr>
            <a:xfrm rot="10500000">
              <a:off x="4579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文本框 26"/>
            <p:cNvSpPr txBox="1"/>
            <p:nvPr/>
          </p:nvSpPr>
          <p:spPr>
            <a:xfrm rot="11340000">
              <a:off x="6444" y="5579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464310" y="1087120"/>
            <a:ext cx="2752725" cy="4445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9" name="组合 28"/>
          <p:cNvGrpSpPr/>
          <p:nvPr/>
        </p:nvGrpSpPr>
        <p:grpSpPr>
          <a:xfrm rot="10800000">
            <a:off x="6393815" y="2420620"/>
            <a:ext cx="1443355" cy="955675"/>
            <a:chOff x="8050" y="3479"/>
            <a:chExt cx="2273" cy="1505"/>
          </a:xfrm>
        </p:grpSpPr>
        <p:grpSp>
          <p:nvGrpSpPr>
            <p:cNvPr id="6148" name="组合 4"/>
            <p:cNvGrpSpPr/>
            <p:nvPr/>
          </p:nvGrpSpPr>
          <p:grpSpPr>
            <a:xfrm rot="0" flipH="1">
              <a:off x="8050" y="3479"/>
              <a:ext cx="2273" cy="1505"/>
              <a:chOff x="1216185" y="2749874"/>
              <a:chExt cx="2935324" cy="1961845"/>
            </a:xfrm>
          </p:grpSpPr>
          <p:sp>
            <p:nvSpPr>
              <p:cNvPr id="6149" name="Freeform 29"/>
              <p:cNvSpPr/>
              <p:nvPr/>
            </p:nvSpPr>
            <p:spPr>
              <a:xfrm>
                <a:off x="1679958" y="2749874"/>
                <a:ext cx="1470383" cy="1221413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</a:cxnLst>
                <a:pathLst>
                  <a:path w="5523" h="3922">
                    <a:moveTo>
                      <a:pt x="0" y="3149"/>
                    </a:moveTo>
                    <a:lnTo>
                      <a:pt x="551" y="3812"/>
                    </a:lnTo>
                    <a:lnTo>
                      <a:pt x="1063" y="3446"/>
                    </a:lnTo>
                    <a:lnTo>
                      <a:pt x="1941" y="3922"/>
                    </a:lnTo>
                    <a:lnTo>
                      <a:pt x="2344" y="3520"/>
                    </a:lnTo>
                    <a:lnTo>
                      <a:pt x="2893" y="3885"/>
                    </a:lnTo>
                    <a:lnTo>
                      <a:pt x="3479" y="3446"/>
                    </a:lnTo>
                    <a:lnTo>
                      <a:pt x="4028" y="3812"/>
                    </a:lnTo>
                    <a:lnTo>
                      <a:pt x="4467" y="3373"/>
                    </a:lnTo>
                    <a:lnTo>
                      <a:pt x="4742" y="3629"/>
                    </a:lnTo>
                    <a:lnTo>
                      <a:pt x="5523" y="3148"/>
                    </a:lnTo>
                    <a:lnTo>
                      <a:pt x="1755" y="0"/>
                    </a:lnTo>
                    <a:lnTo>
                      <a:pt x="0" y="3149"/>
                    </a:lnTo>
                    <a:close/>
                  </a:path>
                </a:pathLst>
              </a:cu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50" name="Freeform 30"/>
              <p:cNvSpPr/>
              <p:nvPr/>
            </p:nvSpPr>
            <p:spPr>
              <a:xfrm>
                <a:off x="1216185" y="3731227"/>
                <a:ext cx="1258048" cy="98049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4724" h="3148">
                    <a:moveTo>
                      <a:pt x="2309" y="663"/>
                    </a:moveTo>
                    <a:lnTo>
                      <a:pt x="1758" y="0"/>
                    </a:lnTo>
                    <a:lnTo>
                      <a:pt x="0" y="3148"/>
                    </a:lnTo>
                    <a:lnTo>
                      <a:pt x="4542" y="3148"/>
                    </a:lnTo>
                    <a:lnTo>
                      <a:pt x="4322" y="2457"/>
                    </a:lnTo>
                    <a:lnTo>
                      <a:pt x="4724" y="1982"/>
                    </a:lnTo>
                    <a:lnTo>
                      <a:pt x="4248" y="1579"/>
                    </a:lnTo>
                    <a:lnTo>
                      <a:pt x="4651" y="736"/>
                    </a:lnTo>
                    <a:lnTo>
                      <a:pt x="4102" y="371"/>
                    </a:lnTo>
                    <a:lnTo>
                      <a:pt x="3699" y="773"/>
                    </a:lnTo>
                    <a:lnTo>
                      <a:pt x="2821" y="297"/>
                    </a:lnTo>
                    <a:lnTo>
                      <a:pt x="2309" y="663"/>
                    </a:lnTo>
                    <a:close/>
                  </a:path>
                </a:pathLst>
              </a:custGeom>
              <a:solidFill>
                <a:srgbClr val="CCFF66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51" name="Freeform 31"/>
              <p:cNvSpPr/>
              <p:nvPr/>
            </p:nvSpPr>
            <p:spPr>
              <a:xfrm>
                <a:off x="2341069" y="3731227"/>
                <a:ext cx="1810440" cy="98049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6802" h="3149">
                    <a:moveTo>
                      <a:pt x="2252" y="481"/>
                    </a:moveTo>
                    <a:lnTo>
                      <a:pt x="1977" y="225"/>
                    </a:lnTo>
                    <a:lnTo>
                      <a:pt x="1538" y="664"/>
                    </a:lnTo>
                    <a:lnTo>
                      <a:pt x="989" y="298"/>
                    </a:lnTo>
                    <a:lnTo>
                      <a:pt x="403" y="737"/>
                    </a:lnTo>
                    <a:lnTo>
                      <a:pt x="0" y="1580"/>
                    </a:lnTo>
                    <a:lnTo>
                      <a:pt x="476" y="1983"/>
                    </a:lnTo>
                    <a:lnTo>
                      <a:pt x="74" y="2458"/>
                    </a:lnTo>
                    <a:lnTo>
                      <a:pt x="294" y="3149"/>
                    </a:lnTo>
                    <a:lnTo>
                      <a:pt x="6802" y="3149"/>
                    </a:lnTo>
                    <a:lnTo>
                      <a:pt x="3033" y="0"/>
                    </a:lnTo>
                    <a:lnTo>
                      <a:pt x="2252" y="481"/>
                    </a:lnTo>
                    <a:close/>
                  </a:path>
                </a:pathLst>
              </a:custGeom>
              <a:solidFill>
                <a:srgbClr val="FFCCFF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7" name="Freeform 29"/>
            <p:cNvSpPr/>
            <p:nvPr/>
          </p:nvSpPr>
          <p:spPr>
            <a:xfrm flipH="1">
              <a:off x="8815" y="3482"/>
              <a:ext cx="1135" cy="937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pathLst>
                <a:path w="5523" h="3922">
                  <a:moveTo>
                    <a:pt x="0" y="3149"/>
                  </a:moveTo>
                  <a:lnTo>
                    <a:pt x="551" y="3812"/>
                  </a:lnTo>
                  <a:lnTo>
                    <a:pt x="1063" y="3446"/>
                  </a:lnTo>
                  <a:lnTo>
                    <a:pt x="1941" y="3922"/>
                  </a:lnTo>
                  <a:lnTo>
                    <a:pt x="2344" y="3520"/>
                  </a:lnTo>
                  <a:lnTo>
                    <a:pt x="2893" y="3885"/>
                  </a:lnTo>
                  <a:lnTo>
                    <a:pt x="3479" y="3446"/>
                  </a:lnTo>
                  <a:lnTo>
                    <a:pt x="4028" y="3812"/>
                  </a:lnTo>
                  <a:lnTo>
                    <a:pt x="4467" y="3373"/>
                  </a:lnTo>
                  <a:lnTo>
                    <a:pt x="4742" y="3629"/>
                  </a:lnTo>
                  <a:lnTo>
                    <a:pt x="5523" y="3148"/>
                  </a:lnTo>
                  <a:lnTo>
                    <a:pt x="1755" y="0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2" name="Freeform 30"/>
          <p:cNvSpPr/>
          <p:nvPr/>
        </p:nvSpPr>
        <p:spPr>
          <a:xfrm flipH="1">
            <a:off x="6242050" y="2901315"/>
            <a:ext cx="618490" cy="47752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CCFF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" name="Freeform 31"/>
          <p:cNvSpPr/>
          <p:nvPr/>
        </p:nvSpPr>
        <p:spPr>
          <a:xfrm flipH="1">
            <a:off x="6863080" y="2898140"/>
            <a:ext cx="882650" cy="48069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rgbClr val="FFCC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84605" y="0"/>
            <a:ext cx="6584315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已知：</a:t>
            </a:r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、∠2 、∠3 是△ABC的三个内角</a:t>
            </a:r>
            <a:endParaRPr kumimoji="0" lang="zh-CN" altLang="en-US" sz="2000" b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求证：∠1 +∠2 +∠3 = 180°</a:t>
            </a:r>
            <a:endParaRPr kumimoji="0" lang="en-US" altLang="zh-CN" sz="2400" b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1021080" y="3049905"/>
            <a:ext cx="3317240" cy="444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1111 -0.000864185 L -0.454375 0.000246925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61 -0.00370374 L -0.0138194 0.191233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29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0" name="组合 59"/>
          <p:cNvGrpSpPr/>
          <p:nvPr/>
        </p:nvGrpSpPr>
        <p:grpSpPr>
          <a:xfrm>
            <a:off x="864870" y="2084705"/>
            <a:ext cx="1433195" cy="1069340"/>
            <a:chOff x="4035" y="4135"/>
            <a:chExt cx="3165" cy="2750"/>
          </a:xfrm>
        </p:grpSpPr>
        <p:sp>
          <p:nvSpPr>
            <p:cNvPr id="61" name="等腰三角形 6"/>
            <p:cNvSpPr/>
            <p:nvPr/>
          </p:nvSpPr>
          <p:spPr>
            <a:xfrm>
              <a:off x="4035" y="4135"/>
              <a:ext cx="3165" cy="2453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任意多边形: 形状 8"/>
            <p:cNvSpPr/>
            <p:nvPr/>
          </p:nvSpPr>
          <p:spPr>
            <a:xfrm>
              <a:off x="6060" y="4380"/>
              <a:ext cx="305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文本框 9"/>
            <p:cNvSpPr txBox="1"/>
            <p:nvPr/>
          </p:nvSpPr>
          <p:spPr>
            <a:xfrm>
              <a:off x="5873" y="4227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4" name="任意多边形: 形状 23"/>
            <p:cNvSpPr/>
            <p:nvPr/>
          </p:nvSpPr>
          <p:spPr>
            <a:xfrm rot="15077523">
              <a:off x="4236" y="6394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文本框 24"/>
            <p:cNvSpPr txBox="1"/>
            <p:nvPr/>
          </p:nvSpPr>
          <p:spPr>
            <a:xfrm>
              <a:off x="4354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6" name="任意多边形: 形状 25"/>
            <p:cNvSpPr/>
            <p:nvPr/>
          </p:nvSpPr>
          <p:spPr>
            <a:xfrm rot="7021538">
              <a:off x="6819" y="6396"/>
              <a:ext cx="308" cy="6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F33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" name="文本框 26"/>
            <p:cNvSpPr txBox="1"/>
            <p:nvPr/>
          </p:nvSpPr>
          <p:spPr>
            <a:xfrm>
              <a:off x="6361" y="5701"/>
              <a:ext cx="488" cy="11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57835" y="1649095"/>
            <a:ext cx="2168525" cy="1833880"/>
            <a:chOff x="7915" y="4189"/>
            <a:chExt cx="3415" cy="2888"/>
          </a:xfrm>
        </p:grpSpPr>
        <p:sp>
          <p:nvSpPr>
            <p:cNvPr id="44" name="文本框 43"/>
            <p:cNvSpPr txBox="1"/>
            <p:nvPr/>
          </p:nvSpPr>
          <p:spPr>
            <a:xfrm>
              <a:off x="9845" y="4189"/>
              <a:ext cx="590" cy="9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915" y="6237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740" y="6115"/>
              <a:ext cx="590" cy="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4339" name="文本框 3"/>
          <p:cNvSpPr txBox="1"/>
          <p:nvPr/>
        </p:nvSpPr>
        <p:spPr>
          <a:xfrm>
            <a:off x="963930" y="363220"/>
            <a:ext cx="3857625" cy="6819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none" anchor="t" anchorCtr="0">
            <a:sp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zh-CN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三角形的内角和</a:t>
            </a:r>
            <a:r>
              <a:rPr lang="zh-CN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定理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911225" y="431800"/>
            <a:ext cx="3910965" cy="5588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88310" y="1455420"/>
            <a:ext cx="557847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定理：三角形的三个内角和等于</a:t>
            </a:r>
            <a:r>
              <a:rPr lang="en-US" altLang="zh-CN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180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°.</a:t>
            </a:r>
            <a:endParaRPr lang="zh-CN" altLang="en-US" sz="2400" b="1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52445" y="2626995"/>
            <a:ext cx="595503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∵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、∠2 、∠3 是△</a:t>
            </a:r>
            <a:r>
              <a:rPr lang="zh-CN" altLang="en-US" sz="2400" b="1" i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ABC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的三个内角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∴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∠1 +∠2 +∠3 = 180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°</a:t>
            </a:r>
            <a:endParaRPr lang="en-US" altLang="zh-CN" sz="2400" b="1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833755" y="802640"/>
            <a:ext cx="57562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思考</a:t>
            </a:r>
            <a:r>
              <a:rPr lang="en-US" altLang="zh-CN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3</a:t>
            </a:r>
            <a:r>
              <a:rPr lang="zh-CN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：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如图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，在直角三角形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ABC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中，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∠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C=90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°，∠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A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与∠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B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有什么关系？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8675" y="4178935"/>
            <a:ext cx="4572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直角三角形的两个锐角互余.</a:t>
            </a:r>
            <a:endParaRPr lang="zh-CN" altLang="en-US" sz="2400" b="1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直角三角形 12"/>
          <p:cNvSpPr/>
          <p:nvPr/>
        </p:nvSpPr>
        <p:spPr>
          <a:xfrm flipH="1">
            <a:off x="6642100" y="1448435"/>
            <a:ext cx="1585595" cy="178943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8115300" y="926465"/>
            <a:ext cx="30099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8148955" y="3010535"/>
            <a:ext cx="30226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4"/>
          <p:cNvSpPr txBox="1"/>
          <p:nvPr/>
        </p:nvSpPr>
        <p:spPr>
          <a:xfrm>
            <a:off x="6339840" y="3058160"/>
            <a:ext cx="30226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矩形 6"/>
          <p:cNvSpPr/>
          <p:nvPr/>
        </p:nvSpPr>
        <p:spPr>
          <a:xfrm flipH="1">
            <a:off x="8054340" y="3058160"/>
            <a:ext cx="175895" cy="184785"/>
          </a:xfrm>
          <a:custGeom>
            <a:avLst/>
            <a:gdLst>
              <a:gd name="connsiteX0" fmla="*/ 0 w 228600"/>
              <a:gd name="connsiteY0" fmla="*/ 0 h 214313"/>
              <a:gd name="connsiteX1" fmla="*/ 228600 w 228600"/>
              <a:gd name="connsiteY1" fmla="*/ 0 h 214313"/>
              <a:gd name="connsiteX2" fmla="*/ 228600 w 228600"/>
              <a:gd name="connsiteY2" fmla="*/ 214313 h 214313"/>
              <a:gd name="connsiteX3" fmla="*/ 0 w 228600"/>
              <a:gd name="connsiteY3" fmla="*/ 214313 h 214313"/>
              <a:gd name="connsiteX4" fmla="*/ 0 w 228600"/>
              <a:gd name="connsiteY4" fmla="*/ 0 h 214313"/>
              <a:gd name="connsiteX0-1" fmla="*/ 0 w 228600"/>
              <a:gd name="connsiteY0-2" fmla="*/ 214313 h 305753"/>
              <a:gd name="connsiteX1-3" fmla="*/ 0 w 228600"/>
              <a:gd name="connsiteY1-4" fmla="*/ 0 h 305753"/>
              <a:gd name="connsiteX2-5" fmla="*/ 228600 w 228600"/>
              <a:gd name="connsiteY2-6" fmla="*/ 0 h 305753"/>
              <a:gd name="connsiteX3-7" fmla="*/ 228600 w 228600"/>
              <a:gd name="connsiteY3-8" fmla="*/ 214313 h 305753"/>
              <a:gd name="connsiteX4-9" fmla="*/ 91440 w 228600"/>
              <a:gd name="connsiteY4-10" fmla="*/ 305753 h 305753"/>
              <a:gd name="connsiteX0-11" fmla="*/ 0 w 228600"/>
              <a:gd name="connsiteY0-12" fmla="*/ 214313 h 214313"/>
              <a:gd name="connsiteX1-13" fmla="*/ 0 w 228600"/>
              <a:gd name="connsiteY1-14" fmla="*/ 0 h 214313"/>
              <a:gd name="connsiteX2-15" fmla="*/ 228600 w 228600"/>
              <a:gd name="connsiteY2-16" fmla="*/ 0 h 214313"/>
              <a:gd name="connsiteX3-17" fmla="*/ 228600 w 228600"/>
              <a:gd name="connsiteY3-18" fmla="*/ 214313 h 214313"/>
              <a:gd name="connsiteX0-19" fmla="*/ 0 w 228600"/>
              <a:gd name="connsiteY0-20" fmla="*/ 0 h 214313"/>
              <a:gd name="connsiteX1-21" fmla="*/ 228600 w 228600"/>
              <a:gd name="connsiteY1-22" fmla="*/ 0 h 214313"/>
              <a:gd name="connsiteX2-23" fmla="*/ 228600 w 228600"/>
              <a:gd name="connsiteY2-24" fmla="*/ 214313 h 2143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28600" h="214313">
                <a:moveTo>
                  <a:pt x="0" y="0"/>
                </a:moveTo>
                <a:lnTo>
                  <a:pt x="228600" y="0"/>
                </a:lnTo>
                <a:lnTo>
                  <a:pt x="228600" y="214313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02425" y="3572510"/>
            <a:ext cx="152781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Rt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△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ABC</a:t>
            </a:r>
            <a:endParaRPr lang="en-US" altLang="zh-CN" sz="2400" b="1" i="1" dirty="0" smtClean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0415" y="3408998"/>
            <a:ext cx="4823460" cy="53403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 eaLnBrk="0" hangingPunct="0">
              <a:lnSpc>
                <a:spcPct val="120000"/>
              </a:lnSpc>
              <a:buClrTx/>
              <a:buFontTx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∴∠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+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180°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90°.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2910" y="2304415"/>
            <a:ext cx="518096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由三角形的内角和等于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180°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得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14450" y="2883535"/>
            <a:ext cx="4572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0" hangingPunct="0">
              <a:lnSpc>
                <a:spcPct val="120000"/>
              </a:lnSpc>
              <a:buClrTx/>
              <a:buFontTx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+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+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C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180°.</a:t>
            </a:r>
            <a:endParaRPr lang="en-US" altLang="zh-CN" sz="2400" b="1" dirty="0" smtClean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70865" y="1160145"/>
            <a:ext cx="7772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解</a:t>
            </a:r>
            <a:r>
              <a:rPr lang="en-US" altLang="zh-CN" sz="2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endParaRPr lang="en-US" altLang="zh-CN" sz="2000" b="1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385570"/>
            <a:ext cx="2470785" cy="1600200"/>
          </a:xfrm>
          <a:prstGeom prst="rect">
            <a:avLst/>
          </a:prstGeom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84505" y="180975"/>
            <a:ext cx="8658860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例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如图，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是△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的边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BC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上的高，∠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=45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°，∠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 65°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，求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BAC </a:t>
            </a:r>
            <a:r>
              <a:rPr kumimoji="1" lang="zh-CN" altLang="en-US" sz="2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的度数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225" y="1160145"/>
            <a:ext cx="7200265" cy="3869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在Rt△ABD中，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∵∠1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∠B=90°（直角三角形的两个锐角互余），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∴∠B=90°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∠1（等式性质）.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又∵∠1=45°（已知），  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∴∠B=90°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45°=45°（等量代换）.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在△ABC中，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∵∠B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∠C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∠BAC=180°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（三角形的内角和等于180°），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∴∠BAC=180°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∠B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∠C（等式性质）.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又∵∠B=45°（已求），∠C=65°（已知），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∴∠BAC=180°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45°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65°=70°（等量代换）.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ts val="2500"/>
              </a:lnSpc>
              <a:spcBef>
                <a:spcPts val="0"/>
              </a:spcBef>
            </a:pPr>
            <a:endParaRPr lang="en-US" altLang="zh-CN" sz="2800" b="1" dirty="0" smtClean="0"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956310" y="628015"/>
            <a:ext cx="739902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思考</a:t>
            </a:r>
            <a:r>
              <a:rPr lang="en-US" altLang="zh-CN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4</a:t>
            </a:r>
            <a:r>
              <a:rPr lang="zh-CN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：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我们已经知道，直角三角形的两个锐角互余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.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反过来，有两个角互余的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 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三角形是直角三角形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sym typeface="+mn-ea"/>
              </a:rPr>
              <a:t>吗？</a:t>
            </a:r>
            <a:endParaRPr lang="zh-CN" altLang="en-US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073150" y="4217035"/>
            <a:ext cx="529463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有两个角互余的三角形是直角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三角形.</a:t>
            </a:r>
            <a:endParaRPr lang="zh-CN" altLang="en-US" sz="2400" b="1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780415" y="3408998"/>
            <a:ext cx="5435600" cy="53403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 eaLnBrk="0" hangingPunct="0">
              <a:lnSpc>
                <a:spcPct val="120000"/>
              </a:lnSpc>
              <a:buClrTx/>
              <a:buFontTx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∴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180°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－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（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+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B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90°.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1073150" y="2771140"/>
            <a:ext cx="518096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由于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sym typeface="+mn-ea"/>
              </a:rPr>
              <a:t>三角形的内角和等于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180°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，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80415" y="2133600"/>
                <a:ext cx="5267325" cy="5511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 eaLnBrk="0" hangingPunct="0">
                  <a:lnSpc>
                    <a:spcPct val="120000"/>
                  </a:lnSpc>
                  <a:buClrTx/>
                  <a:buFontTx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不妨设</a:t>
                </a:r>
                <a14:m>
                  <m:oMath xmlns:m="http://schemas.openxmlformats.org/officeDocument/2006/math">
                    <m:r>
                      <a: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sym typeface="+mn-ea"/>
                      </a:rPr>
                      <m:t>△</m:t>
                    </m:r>
                  </m:oMath>
                </a14:m>
                <a:r>
                  <a:rPr lang="en-US" altLang="zh-CN" sz="2400" b="1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sym typeface="+mn-ea"/>
                  </a:rPr>
                  <a:t>ABC</a:t>
                </a:r>
                <a:r>
                  <a:rPr lang="zh-CN" altLang="en-US" sz="2400" b="1" noProof="0" dirty="0">
                    <a:ln>
                      <a:noFill/>
                    </a:ln>
                    <a:effectLst/>
                    <a:uLnTx/>
                    <a:uFillTx/>
                    <a:latin typeface="+mj-lt"/>
                    <a:ea typeface="+mj-ea"/>
                    <a:sym typeface="+mn-ea"/>
                  </a:rPr>
                  <a:t>中，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∠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A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 +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∠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B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 =90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°.</a:t>
                </a:r>
                <a:endParaRPr lang="en-US" altLang="zh-CN" sz="2400" b="1" dirty="0" smtClean="0">
                  <a:latin typeface="Times New Roman" panose="02020603050405020304" pitchFamily="18" charset="0"/>
                  <a:ea typeface="黑体" panose="02010609060101010101" pitchFamily="49" charset="-122"/>
                  <a:sym typeface="+mn-ea"/>
                </a:endParaRPr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780415" y="2133600"/>
                <a:ext cx="5267325" cy="5511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直角三角形 12"/>
          <p:cNvSpPr/>
          <p:nvPr>
            <p:custDataLst>
              <p:tags r:id="rId7"/>
            </p:custDataLst>
          </p:nvPr>
        </p:nvSpPr>
        <p:spPr>
          <a:xfrm flipH="1">
            <a:off x="6529705" y="1800860"/>
            <a:ext cx="1585595" cy="178943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8002905" y="1278890"/>
            <a:ext cx="30099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3"/>
          <p:cNvSpPr txBox="1"/>
          <p:nvPr>
            <p:custDataLst>
              <p:tags r:id="rId8"/>
            </p:custDataLst>
          </p:nvPr>
        </p:nvSpPr>
        <p:spPr>
          <a:xfrm>
            <a:off x="8036560" y="3362960"/>
            <a:ext cx="30226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4"/>
          <p:cNvSpPr txBox="1"/>
          <p:nvPr>
            <p:custDataLst>
              <p:tags r:id="rId9"/>
            </p:custDataLst>
          </p:nvPr>
        </p:nvSpPr>
        <p:spPr>
          <a:xfrm>
            <a:off x="6227445" y="3410585"/>
            <a:ext cx="302260" cy="485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8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0" grpId="0"/>
      <p:bldP spid="21" grpId="0"/>
      <p:bldP spid="13" grpId="0" animBg="1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t="1844"/>
          <a:stretch>
            <a:fillRect/>
          </a:stretch>
        </p:blipFill>
        <p:spPr>
          <a:xfrm>
            <a:off x="7345045" y="2197100"/>
            <a:ext cx="1609090" cy="1859280"/>
          </a:xfrm>
          <a:prstGeom prst="rect">
            <a:avLst/>
          </a:prstGeom>
        </p:spPr>
      </p:pic>
      <p:sp>
        <p:nvSpPr>
          <p:cNvPr id="14339" name="文本框 3"/>
          <p:cNvSpPr txBox="1"/>
          <p:nvPr/>
        </p:nvSpPr>
        <p:spPr>
          <a:xfrm>
            <a:off x="963930" y="363220"/>
            <a:ext cx="1007745" cy="6273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none" anchor="t" anchorCtr="0">
            <a:spAutoFit/>
          </a:bodyPr>
          <a:p>
            <a:pPr eaLnBrk="0" hangingPunct="0">
              <a:lnSpc>
                <a:spcPct val="120000"/>
              </a:lnSpc>
              <a:buClrTx/>
              <a:buFontTx/>
            </a:pPr>
            <a:r>
              <a:rPr lang="zh-CN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练习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911225" y="431800"/>
            <a:ext cx="1060450" cy="5588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0" name="Text Box 3"/>
          <p:cNvSpPr txBox="1"/>
          <p:nvPr/>
        </p:nvSpPr>
        <p:spPr>
          <a:xfrm>
            <a:off x="113030" y="1138555"/>
            <a:ext cx="82511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sym typeface="Times New Roman" panose="02020603050405020304" pitchFamily="18" charset="0"/>
              </a:rPr>
              <a:t>　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1.如图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∠A=40°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∠1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∠2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∠3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∠4=  </a:t>
            </a:r>
            <a:r>
              <a:rPr lang="zh-CN" altLang="en-US" sz="2400" b="1" u="sng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 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400" b="1" u="sng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.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　　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200" y="1734185"/>
            <a:ext cx="6088380" cy="988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60045">
              <a:lnSpc>
                <a:spcPts val="35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2.在△ABC中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∠A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∠B=80°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∠C=2∠B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求∠A、∠B和∠C的度数.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3030" y="2738120"/>
            <a:ext cx="6816090" cy="988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60045">
              <a:lnSpc>
                <a:spcPts val="35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3.在△ABC中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∠B=∠A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30°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∠C=∠B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30°.求△ABC的各内角的度数.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200" y="3804285"/>
            <a:ext cx="7914640" cy="949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360045">
              <a:lnSpc>
                <a:spcPts val="35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4.如图，在Rt△ABC中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∠C=90°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D、E分别是边CB、AB延长线上的点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∠A=∠D.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试说明△BDE是直角三角形.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  <a:p>
            <a:pPr marL="360045">
              <a:lnSpc>
                <a:spcPts val="3500"/>
              </a:lnSpc>
            </a:pP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60045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4378" r="8708"/>
          <a:stretch>
            <a:fillRect/>
          </a:stretch>
        </p:blipFill>
        <p:spPr>
          <a:xfrm>
            <a:off x="6816090" y="530225"/>
            <a:ext cx="2294255" cy="1666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1805305" y="3162300"/>
            <a:ext cx="6158230" cy="654050"/>
            <a:chOff x="2843" y="4980"/>
            <a:chExt cx="9698" cy="1030"/>
          </a:xfrm>
        </p:grpSpPr>
        <p:sp>
          <p:nvSpPr>
            <p:cNvPr id="25" name="矩形: 圆角 24"/>
            <p:cNvSpPr/>
            <p:nvPr/>
          </p:nvSpPr>
          <p:spPr>
            <a:xfrm>
              <a:off x="2843" y="4980"/>
              <a:ext cx="9698" cy="1030"/>
            </a:xfrm>
            <a:prstGeom prst="roundRect">
              <a:avLst/>
            </a:prstGeom>
            <a:solidFill>
              <a:srgbClr val="FFEFA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08" name="文本框 25"/>
            <p:cNvSpPr txBox="1"/>
            <p:nvPr/>
          </p:nvSpPr>
          <p:spPr>
            <a:xfrm>
              <a:off x="2878" y="4980"/>
              <a:ext cx="9436" cy="9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有两个角互余的三角形是直角三角形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9697" name="组合 1"/>
          <p:cNvGrpSpPr/>
          <p:nvPr/>
        </p:nvGrpSpPr>
        <p:grpSpPr>
          <a:xfrm>
            <a:off x="3387725" y="147638"/>
            <a:ext cx="2009775" cy="611187"/>
            <a:chOff x="3167704" y="181501"/>
            <a:chExt cx="2009009" cy="610181"/>
          </a:xfrm>
        </p:grpSpPr>
        <p:sp>
          <p:nvSpPr>
            <p:cNvPr id="3" name="矩形: 圆角 2"/>
            <p:cNvSpPr/>
            <p:nvPr/>
          </p:nvSpPr>
          <p:spPr>
            <a:xfrm>
              <a:off x="3167704" y="206913"/>
              <a:ext cx="2009009" cy="584769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251810" y="181501"/>
              <a:ext cx="1832863" cy="584823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课堂小结</a:t>
              </a:r>
              <a:endParaRPr kumimoji="0" lang="zh-CN" altLang="en-US" sz="32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04988" y="1327150"/>
            <a:ext cx="4751387" cy="654050"/>
            <a:chOff x="1804834" y="1327352"/>
            <a:chExt cx="4752210" cy="654097"/>
          </a:xfrm>
        </p:grpSpPr>
        <p:sp>
          <p:nvSpPr>
            <p:cNvPr id="28" name="矩形: 圆角 27"/>
            <p:cNvSpPr/>
            <p:nvPr/>
          </p:nvSpPr>
          <p:spPr>
            <a:xfrm>
              <a:off x="1804834" y="1327352"/>
              <a:ext cx="4752210" cy="654097"/>
            </a:xfrm>
            <a:prstGeom prst="roundRect">
              <a:avLst/>
            </a:prstGeom>
            <a:solidFill>
              <a:srgbClr val="FFEFA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02" name="文本框 21"/>
            <p:cNvSpPr txBox="1"/>
            <p:nvPr/>
          </p:nvSpPr>
          <p:spPr>
            <a:xfrm>
              <a:off x="1925505" y="1357517"/>
              <a:ext cx="4510868" cy="5604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eaLnBrk="0" hangingPunct="0">
                <a:lnSpc>
                  <a:spcPct val="120000"/>
                </a:lnSpc>
                <a:buClrTx/>
                <a:buFontTx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三角形的内角和等于 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180°.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04988" y="2244725"/>
            <a:ext cx="4751387" cy="654050"/>
            <a:chOff x="1879668" y="2107917"/>
            <a:chExt cx="4752210" cy="654097"/>
          </a:xfrm>
        </p:grpSpPr>
        <p:sp>
          <p:nvSpPr>
            <p:cNvPr id="27" name="矩形: 圆角 26"/>
            <p:cNvSpPr/>
            <p:nvPr/>
          </p:nvSpPr>
          <p:spPr>
            <a:xfrm>
              <a:off x="1879668" y="2107917"/>
              <a:ext cx="4752210" cy="654097"/>
            </a:xfrm>
            <a:prstGeom prst="roundRect">
              <a:avLst/>
            </a:prstGeom>
            <a:solidFill>
              <a:srgbClr val="FFEFA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901897" y="2150783"/>
              <a:ext cx="4602959" cy="5604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直角三角形的两个锐角互余.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841" name="组合 1"/>
          <p:cNvGrpSpPr/>
          <p:nvPr/>
        </p:nvGrpSpPr>
        <p:grpSpPr>
          <a:xfrm>
            <a:off x="3387725" y="147638"/>
            <a:ext cx="2009775" cy="611187"/>
            <a:chOff x="3167704" y="181501"/>
            <a:chExt cx="2009009" cy="610181"/>
          </a:xfrm>
        </p:grpSpPr>
        <p:sp>
          <p:nvSpPr>
            <p:cNvPr id="3" name="矩形: 圆角 2"/>
            <p:cNvSpPr/>
            <p:nvPr/>
          </p:nvSpPr>
          <p:spPr>
            <a:xfrm>
              <a:off x="3167704" y="206913"/>
              <a:ext cx="2009009" cy="584769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251810" y="181501"/>
              <a:ext cx="1815408" cy="5826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0" hangingPunct="0"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课后作业</a:t>
              </a:r>
              <a:endParaRPr kumimoji="0" lang="zh-CN" altLang="en-US" sz="32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10" name="文本占位符 9"/>
          <p:cNvSpPr>
            <a:spLocks noGrp="1"/>
          </p:cNvSpPr>
          <p:nvPr/>
        </p:nvSpPr>
        <p:spPr>
          <a:xfrm>
            <a:off x="600075" y="895350"/>
            <a:ext cx="8045450" cy="2516505"/>
          </a:xfrm>
          <a:prstGeom prst="rect">
            <a:avLst/>
          </a:prstGeom>
        </p:spPr>
        <p:txBody>
          <a:bodyPr/>
          <a:lstStyle>
            <a:lvl1pPr marL="360045" indent="-1440180" algn="l" defTabSz="914400" rtl="0" eaLnBrk="1" latinLnBrk="0" hangingPunct="1">
              <a:lnSpc>
                <a:spcPts val="72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4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 已知 △ABC 中，∠A＝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0°，∠C＝∠B，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∠C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＝_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__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>
              <a:lnSpc>
                <a:spcPts val="34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2. 直角三角形一个锐角为 70°，另一个锐角是_______.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>
              <a:lnSpc>
                <a:spcPts val="34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 在△ABC 中，∠A：∠B：∠C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，则这个三角形是_______三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角形.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8650" y="2978150"/>
            <a:ext cx="8672195" cy="988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ts val="35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4. 如图，AD 是△ABC 的角平分线，∠B= 36°，∠C= 76°，则∠DAC 的度数为________.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" name="图片 82954" descr="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3335" y="3547745"/>
            <a:ext cx="2219325" cy="14871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7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8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9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10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11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12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13.xml><?xml version="1.0" encoding="utf-8"?>
<p:tagLst xmlns:p="http://schemas.openxmlformats.org/presentationml/2006/main">
  <p:tag name="KSO_WM_DIAGRAM_VIRTUALLY_FRAME" val="{&quot;height&quot;:232.3,&quot;left&quot;:61.45,&quot;top&quot;:141.8,&quot;width&quot;:595.15}"/>
</p:tagLst>
</file>

<file path=ppt/tags/tag14.xml><?xml version="1.0" encoding="utf-8"?>
<p:tagLst xmlns:p="http://schemas.openxmlformats.org/presentationml/2006/main">
  <p:tag name="COMMONDATA" val="eyJoZGlkIjoiMmEwMjlmZjJhNGJlOWRhYjFiNDBkZTIwOTAyY2I0OTI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20000"/>
          </a:lnSpc>
          <a:defRPr sz="28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1977</Words>
  <Application>WPS 演示</Application>
  <PresentationFormat/>
  <Paragraphs>373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黑体</vt:lpstr>
      <vt:lpstr>Calibri</vt:lpstr>
      <vt:lpstr>微软雅黑</vt:lpstr>
      <vt:lpstr>Arial Unicode MS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lastModifiedBy>源</cp:lastModifiedBy>
  <cp:revision>403</cp:revision>
  <dcterms:created xsi:type="dcterms:W3CDTF">2016-01-14T07:05:00Z</dcterms:created>
  <dcterms:modified xsi:type="dcterms:W3CDTF">2025-09-28T01:09:46Z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150ED2EC2577451592A507687D227A96_13</vt:lpwstr>
  </property>
  <property fmtid="{D5CDD505-2E9C-101B-9397-08002B2CF9AE}" pid="3" name="KSOProductBuildVer">
    <vt:lpwstr>2052-12.1.0.22529</vt:lpwstr>
  </property>
</Properties>
</file>