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22" r:id="rId3"/>
  </p:sldMasterIdLst>
  <p:notesMasterIdLst>
    <p:notesMasterId r:id="rId5"/>
  </p:notesMasterIdLst>
  <p:handoutMasterIdLst>
    <p:handoutMasterId r:id="rId22"/>
  </p:handoutMasterIdLst>
  <p:sldIdLst>
    <p:sldId id="256" r:id="rId4"/>
    <p:sldId id="491" r:id="rId6"/>
    <p:sldId id="541" r:id="rId7"/>
    <p:sldId id="494" r:id="rId8"/>
    <p:sldId id="561" r:id="rId9"/>
    <p:sldId id="496" r:id="rId10"/>
    <p:sldId id="498" r:id="rId11"/>
    <p:sldId id="501" r:id="rId12"/>
    <p:sldId id="503" r:id="rId13"/>
    <p:sldId id="532" r:id="rId14"/>
    <p:sldId id="504" r:id="rId15"/>
    <p:sldId id="505" r:id="rId16"/>
    <p:sldId id="531" r:id="rId17"/>
    <p:sldId id="528" r:id="rId18"/>
    <p:sldId id="529" r:id="rId19"/>
    <p:sldId id="530" r:id="rId20"/>
    <p:sldId id="573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1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番茄花园" initials="番" lastIdx="0" clrIdx="0"/>
  <p:cmAuthor id="2" name="Administrator" initials="A" lastIdx="0" clrIdx="1"/>
  <p:cmAuthor id="3" name="yueyue0506" initials="y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08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-120" y="-168"/>
      </p:cViewPr>
      <p:guideLst>
        <p:guide orient="horz" pos="1916"/>
        <p:guide pos="3840"/>
      </p:guideLst>
    </p:cSldViewPr>
  </p:slideViewPr>
  <p:notesTextViewPr>
    <p:cViewPr>
      <p:scale>
        <a:sx n="1" d="1"/>
        <a:sy n="1" d="1"/>
      </p:scale>
      <p:origin x="0" y="36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6" Type="http://schemas.openxmlformats.org/officeDocument/2006/relationships/commentAuthors" Target="commentAuthors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handoutMaster" Target="handoutMasters/handoutMaster1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CD6085-2FCD-469C-8B54-92772EED5E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474821-61F6-4667-8EBA-DF0C75380FD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95325"/>
          </a:xfrm>
          <a:prstGeom prst="rect">
            <a:avLst/>
          </a:prstGeom>
          <a:solidFill>
            <a:srgbClr val="004D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453650" y="0"/>
            <a:ext cx="54006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hf sldNum="0" ft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2C9AACE-51AC-4503-B612-4F3A607D293B}" type="slidenum">
              <a:rPr lang="zh-CN" altLang="en-US" smtClean="0"/>
            </a:fld>
            <a:endParaRPr lang="zh-CN" altLang="en-US"/>
          </a:p>
        </p:txBody>
      </p:sp>
      <p:sp>
        <p:nvSpPr>
          <p:cNvPr id="8" name="L 形 7"/>
          <p:cNvSpPr/>
          <p:nvPr userDrawn="1"/>
        </p:nvSpPr>
        <p:spPr>
          <a:xfrm rot="10800000">
            <a:off x="7880666" y="-1623032"/>
            <a:ext cx="5834338" cy="4474639"/>
          </a:xfrm>
          <a:prstGeom prst="corner">
            <a:avLst>
              <a:gd name="adj1" fmla="val 36913"/>
              <a:gd name="adj2" fmla="val 3479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L 形 9"/>
          <p:cNvSpPr/>
          <p:nvPr userDrawn="1"/>
        </p:nvSpPr>
        <p:spPr>
          <a:xfrm rot="10800000">
            <a:off x="7910374" y="-1662497"/>
            <a:ext cx="5834338" cy="4474639"/>
          </a:xfrm>
          <a:prstGeom prst="corner">
            <a:avLst>
              <a:gd name="adj1" fmla="val 36913"/>
              <a:gd name="adj2" fmla="val 3479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: 圆角 11"/>
          <p:cNvSpPr/>
          <p:nvPr userDrawn="1"/>
        </p:nvSpPr>
        <p:spPr>
          <a:xfrm>
            <a:off x="83020" y="188207"/>
            <a:ext cx="11904388" cy="660205"/>
          </a:xfrm>
          <a:prstGeom prst="roundRect">
            <a:avLst>
              <a:gd name="adj" fmla="val 10312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6" Type="http://schemas.openxmlformats.org/officeDocument/2006/relationships/theme" Target="../theme/theme1.xml"/><Relationship Id="rId75" Type="http://schemas.openxmlformats.org/officeDocument/2006/relationships/image" Target="file:///D:\qq&#25991;&#20214;\712321467\Image\C2C\Image2\%7b75232B38-A165-1FB7-499C-2E1C792CACB5%7d.png" TargetMode="External"/><Relationship Id="rId74" Type="http://schemas.openxmlformats.org/officeDocument/2006/relationships/image" Target="../media/image1.png"/><Relationship Id="rId73" Type="http://schemas.openxmlformats.org/officeDocument/2006/relationships/slideLayout" Target="../slideLayouts/slideLayout73.xml"/><Relationship Id="rId72" Type="http://schemas.openxmlformats.org/officeDocument/2006/relationships/slideLayout" Target="../slideLayouts/slideLayout72.xml"/><Relationship Id="rId71" Type="http://schemas.openxmlformats.org/officeDocument/2006/relationships/slideLayout" Target="../slideLayouts/slideLayout71.xml"/><Relationship Id="rId70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.xml"/><Relationship Id="rId69" Type="http://schemas.openxmlformats.org/officeDocument/2006/relationships/slideLayout" Target="../slideLayouts/slideLayout69.xml"/><Relationship Id="rId68" Type="http://schemas.openxmlformats.org/officeDocument/2006/relationships/slideLayout" Target="../slideLayouts/slideLayout68.xml"/><Relationship Id="rId67" Type="http://schemas.openxmlformats.org/officeDocument/2006/relationships/slideLayout" Target="../slideLayouts/slideLayout67.xml"/><Relationship Id="rId66" Type="http://schemas.openxmlformats.org/officeDocument/2006/relationships/slideLayout" Target="../slideLayouts/slideLayout66.xml"/><Relationship Id="rId65" Type="http://schemas.openxmlformats.org/officeDocument/2006/relationships/slideLayout" Target="../slideLayouts/slideLayout65.xml"/><Relationship Id="rId64" Type="http://schemas.openxmlformats.org/officeDocument/2006/relationships/slideLayout" Target="../slideLayouts/slideLayout64.xml"/><Relationship Id="rId63" Type="http://schemas.openxmlformats.org/officeDocument/2006/relationships/slideLayout" Target="../slideLayouts/slideLayout63.xml"/><Relationship Id="rId62" Type="http://schemas.openxmlformats.org/officeDocument/2006/relationships/slideLayout" Target="../slideLayouts/slideLayout62.xml"/><Relationship Id="rId61" Type="http://schemas.openxmlformats.org/officeDocument/2006/relationships/slideLayout" Target="../slideLayouts/slideLayout61.xml"/><Relationship Id="rId60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.xml"/><Relationship Id="rId59" Type="http://schemas.openxmlformats.org/officeDocument/2006/relationships/slideLayout" Target="../slideLayouts/slideLayout59.xml"/><Relationship Id="rId58" Type="http://schemas.openxmlformats.org/officeDocument/2006/relationships/slideLayout" Target="../slideLayouts/slideLayout58.xml"/><Relationship Id="rId57" Type="http://schemas.openxmlformats.org/officeDocument/2006/relationships/slideLayout" Target="../slideLayouts/slideLayout57.xml"/><Relationship Id="rId56" Type="http://schemas.openxmlformats.org/officeDocument/2006/relationships/slideLayout" Target="../slideLayouts/slideLayout56.xml"/><Relationship Id="rId55" Type="http://schemas.openxmlformats.org/officeDocument/2006/relationships/slideLayout" Target="../slideLayouts/slideLayout55.xml"/><Relationship Id="rId54" Type="http://schemas.openxmlformats.org/officeDocument/2006/relationships/slideLayout" Target="../slideLayouts/slideLayout54.xml"/><Relationship Id="rId53" Type="http://schemas.openxmlformats.org/officeDocument/2006/relationships/slideLayout" Target="../slideLayouts/slideLayout53.xml"/><Relationship Id="rId52" Type="http://schemas.openxmlformats.org/officeDocument/2006/relationships/slideLayout" Target="../slideLayouts/slideLayout52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.xml"/><Relationship Id="rId49" Type="http://schemas.openxmlformats.org/officeDocument/2006/relationships/slideLayout" Target="../slideLayouts/slideLayout4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6" Type="http://schemas.openxmlformats.org/officeDocument/2006/relationships/theme" Target="../theme/theme2.xml"/><Relationship Id="rId5" Type="http://schemas.openxmlformats.org/officeDocument/2006/relationships/image" Target="file:///D:\qq&#25991;&#20214;\712321467\Image\C2C\Image2\%7b75232B38-A165-1FB7-499C-2E1C792CACB5%7d.png" TargetMode="External"/><Relationship Id="rId4" Type="http://schemas.openxmlformats.org/officeDocument/2006/relationships/image" Target="../media/image1.png"/><Relationship Id="rId3" Type="http://schemas.openxmlformats.org/officeDocument/2006/relationships/slideLayout" Target="../slideLayouts/slideLayout76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950A3-9720-4F49-BCD8-7118D320A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99F4E6-CC2E-4485-A982-5B518390A730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/>
        </p:nvPicPr>
        <p:blipFill>
          <a:blip r:embed="rId74" r:link="rId75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04" r:id="rId56"/>
    <p:sldLayoutId id="2147483705" r:id="rId57"/>
    <p:sldLayoutId id="2147483706" r:id="rId58"/>
    <p:sldLayoutId id="2147483707" r:id="rId59"/>
    <p:sldLayoutId id="2147483708" r:id="rId60"/>
    <p:sldLayoutId id="2147483709" r:id="rId61"/>
    <p:sldLayoutId id="2147483710" r:id="rId62"/>
    <p:sldLayoutId id="2147483711" r:id="rId63"/>
    <p:sldLayoutId id="2147483712" r:id="rId64"/>
    <p:sldLayoutId id="2147483713" r:id="rId65"/>
    <p:sldLayoutId id="2147483714" r:id="rId66"/>
    <p:sldLayoutId id="2147483715" r:id="rId67"/>
    <p:sldLayoutId id="2147483716" r:id="rId68"/>
    <p:sldLayoutId id="2147483717" r:id="rId69"/>
    <p:sldLayoutId id="2147483718" r:id="rId70"/>
    <p:sldLayoutId id="2147483719" r:id="rId71"/>
    <p:sldLayoutId id="2147483720" r:id="rId72"/>
    <p:sldLayoutId id="2147483721" r:id="rId73"/>
  </p:sldLayoutIdLst>
  <p:transition/>
  <p:hf sldNum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073743875" descr="学科网 zxxk.com"/>
          <p:cNvPicPr>
            <a:picLocks noChangeAspect="1"/>
          </p:cNvPicPr>
          <p:nvPr/>
        </p:nvPicPr>
        <p:blipFill>
          <a:blip r:embed="rId4" r:link="rId5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0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1.png"/><Relationship Id="rId7" Type="http://schemas.openxmlformats.org/officeDocument/2006/relationships/image" Target="../media/image10.jpe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5.png"/><Relationship Id="rId6" Type="http://schemas.openxmlformats.org/officeDocument/2006/relationships/image" Target="../media/image14.png"/><Relationship Id="rId5" Type="http://schemas.openxmlformats.org/officeDocument/2006/relationships/image" Target="../media/image7.png"/><Relationship Id="rId4" Type="http://schemas.openxmlformats.org/officeDocument/2006/relationships/image" Target="../media/image11.png"/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openxmlformats.org/officeDocument/2006/relationships/image" Target="../media/image11.png"/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0" y="0"/>
            <a:ext cx="12192000" cy="50647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 </a:t>
            </a:r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3" name="AutoShape 5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673735" y="2267585"/>
            <a:ext cx="5350510" cy="1134745"/>
          </a:xfrm>
          <a:prstGeom prst="roundRect">
            <a:avLst>
              <a:gd name="adj" fmla="val 16667"/>
            </a:avLst>
          </a:prstGeom>
          <a:noFill/>
          <a:ln w="3175">
            <a:solidFill>
              <a:srgbClr val="005692"/>
            </a:solidFill>
            <a:round/>
          </a:ln>
        </p:spPr>
        <p:txBody>
          <a:bodyPr wrap="none" lIns="98745" tIns="49372" rIns="98745" bIns="49372" anchor="ctr"/>
          <a:lstStyle>
            <a:lvl1pPr defTabSz="9874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03275" indent="-309880" defTabSz="9874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35075" indent="-247650" defTabSz="9874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29105" indent="-247650" defTabSz="9874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222500" indent="-247650" defTabSz="9874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79700" indent="-247650" defTabSz="9874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136900" indent="-247650" defTabSz="9874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94100" indent="-247650" defTabSz="9874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51300" indent="-247650" defTabSz="9874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8.1.2  </a:t>
            </a:r>
            <a:r>
              <a:rPr lang="zh-CN" altLang="en-US" sz="3200"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三角形内角和定理</a:t>
            </a:r>
            <a:endParaRPr lang="zh-CN" altLang="en-US" sz="320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77" name="椭圆 76"/>
          <p:cNvSpPr/>
          <p:nvPr/>
        </p:nvSpPr>
        <p:spPr>
          <a:xfrm>
            <a:off x="6280452" y="1071926"/>
            <a:ext cx="1453372" cy="1453372"/>
          </a:xfrm>
          <a:prstGeom prst="ellipse">
            <a:avLst/>
          </a:prstGeom>
          <a:solidFill>
            <a:srgbClr val="9DC0BC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7857043" y="4514680"/>
            <a:ext cx="550370" cy="550370"/>
          </a:xfrm>
          <a:prstGeom prst="ellipse">
            <a:avLst/>
          </a:prstGeom>
          <a:solidFill>
            <a:srgbClr val="9DC0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10994390" y="4130040"/>
            <a:ext cx="929005" cy="934720"/>
          </a:xfrm>
          <a:prstGeom prst="ellipse">
            <a:avLst/>
          </a:prstGeom>
          <a:solidFill>
            <a:srgbClr val="9DC0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7004050" y="0"/>
            <a:ext cx="5187950" cy="5065395"/>
          </a:xfrm>
          <a:prstGeom prst="ellipse">
            <a:avLst/>
          </a:prstGeom>
          <a:solidFill>
            <a:srgbClr val="408D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5065486"/>
            <a:ext cx="12192000" cy="1792514"/>
          </a:xfrm>
          <a:prstGeom prst="rect">
            <a:avLst/>
          </a:prstGeom>
          <a:solidFill>
            <a:srgbClr val="004D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1" name="流程图: 可选过程 10"/>
          <p:cNvSpPr/>
          <p:nvPr/>
        </p:nvSpPr>
        <p:spPr>
          <a:xfrm>
            <a:off x="5600700" y="0"/>
            <a:ext cx="6591300" cy="605155"/>
          </a:xfrm>
          <a:prstGeom prst="flowChartAlternateProcess">
            <a:avLst/>
          </a:prstGeom>
          <a:solidFill>
            <a:srgbClr val="9DD5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tx1"/>
                </a:solidFill>
                <a:ea typeface="宋体" panose="02010600030101010101" pitchFamily="2" charset="-122"/>
                <a:cs typeface="+mn-ea"/>
                <a:sym typeface="+mn-lt"/>
              </a:rPr>
              <a:t>华师大版 七年级下册</a:t>
            </a:r>
            <a:endParaRPr lang="zh-CN" altLang="en-US" sz="2800" b="1">
              <a:solidFill>
                <a:schemeClr val="tx1"/>
              </a:solidFill>
              <a:ea typeface="宋体" panose="02010600030101010101" pitchFamily="2" charset="-122"/>
              <a:cs typeface="+mn-ea"/>
              <a:sym typeface="+mn-lt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3" t="8328" r="9566" b="10302"/>
          <a:stretch>
            <a:fillRect/>
          </a:stretch>
        </p:blipFill>
        <p:spPr>
          <a:xfrm>
            <a:off x="8853805" y="2525395"/>
            <a:ext cx="2703830" cy="20574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3515" y="752475"/>
            <a:ext cx="2068830" cy="2068830"/>
          </a:xfrm>
          <a:prstGeom prst="rect">
            <a:avLst/>
          </a:prstGeom>
        </p:spPr>
      </p:pic>
      <p:sp>
        <p:nvSpPr>
          <p:cNvPr id="22" name="圆角矩形​​ 10"/>
          <p:cNvSpPr>
            <a:spLocks noChangeArrowheads="1"/>
          </p:cNvSpPr>
          <p:nvPr/>
        </p:nvSpPr>
        <p:spPr bwMode="auto">
          <a:xfrm>
            <a:off x="697865" y="941070"/>
            <a:ext cx="5326380" cy="845820"/>
          </a:xfrm>
          <a:prstGeom prst="roundRect">
            <a:avLst>
              <a:gd name="adj" fmla="val 50000"/>
            </a:avLst>
          </a:prstGeom>
          <a:solidFill>
            <a:srgbClr val="1F7173"/>
          </a:solidFill>
          <a:ln w="3175" algn="ctr">
            <a:noFill/>
            <a:round/>
          </a:ln>
        </p:spPr>
        <p:txBody>
          <a:bodyPr anchor="ctr"/>
          <a:lstStyle/>
          <a:p>
            <a:pPr>
              <a:defRPr/>
            </a:pPr>
            <a:r>
              <a:rPr lang="en-US" altLang="zh-CN" sz="4000" kern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/>
              </a:rPr>
              <a:t> </a:t>
            </a:r>
            <a:r>
              <a:rPr lang="zh-CN" altLang="en-US" sz="4000" kern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/>
              </a:rPr>
              <a:t>第八章</a:t>
            </a:r>
            <a:r>
              <a:rPr lang="en-US" altLang="zh-CN" sz="4000" kern="0" spc="60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/>
              </a:rPr>
              <a:t>  </a:t>
            </a:r>
            <a:r>
              <a:rPr lang="zh-CN" altLang="en-US" sz="4000" kern="0" spc="60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/>
              </a:rPr>
              <a:t>三角形</a:t>
            </a:r>
            <a:endParaRPr lang="zh-CN" altLang="en-US" sz="4000" kern="0" spc="60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Arial" panose="020B0604020202020204" pitchFamily="34" charset="0"/>
              <a:sym typeface="Arial" panose="020B0604020202020204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24025" y="3761740"/>
            <a:ext cx="44678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丹棱县第二中学校</a:t>
            </a:r>
            <a:r>
              <a:rPr lang="en-US" altLang="zh-CN"/>
              <a:t>   </a:t>
            </a:r>
            <a:r>
              <a:rPr lang="zh-CN" altLang="en-US"/>
              <a:t>黄永利</a:t>
            </a:r>
            <a:r>
              <a:rPr lang="en-US" altLang="zh-CN"/>
              <a:t>   </a:t>
            </a:r>
            <a:r>
              <a:rPr lang="zh-CN" altLang="en-US"/>
              <a:t>黄丽霞</a:t>
            </a:r>
            <a:endParaRPr lang="zh-CN" alt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等腰三角形 13"/>
          <p:cNvSpPr/>
          <p:nvPr/>
        </p:nvSpPr>
        <p:spPr>
          <a:xfrm>
            <a:off x="1475740" y="2275840"/>
            <a:ext cx="1485265" cy="1473200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3288030" y="2176145"/>
            <a:ext cx="1758315" cy="680720"/>
            <a:chOff x="5178" y="3427"/>
            <a:chExt cx="2769" cy="1072"/>
          </a:xfrm>
        </p:grpSpPr>
        <p:cxnSp>
          <p:nvCxnSpPr>
            <p:cNvPr id="2" name="直接箭头连接符 1"/>
            <p:cNvCxnSpPr/>
            <p:nvPr/>
          </p:nvCxnSpPr>
          <p:spPr>
            <a:xfrm flipV="1">
              <a:off x="5178" y="3740"/>
              <a:ext cx="1161" cy="759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文本框 2"/>
            <p:cNvSpPr txBox="1"/>
            <p:nvPr/>
          </p:nvSpPr>
          <p:spPr>
            <a:xfrm>
              <a:off x="6518" y="3427"/>
              <a:ext cx="1429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b="1"/>
                <a:t>线段</a:t>
              </a:r>
              <a:endParaRPr lang="zh-CN" altLang="en-US" sz="2800" b="1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137150" y="2197735"/>
            <a:ext cx="4866005" cy="398780"/>
            <a:chOff x="8090" y="3461"/>
            <a:chExt cx="7663" cy="628"/>
          </a:xfrm>
        </p:grpSpPr>
        <p:cxnSp>
          <p:nvCxnSpPr>
            <p:cNvPr id="4" name="直接箭头连接符 3"/>
            <p:cNvCxnSpPr/>
            <p:nvPr/>
          </p:nvCxnSpPr>
          <p:spPr>
            <a:xfrm flipV="1">
              <a:off x="8090" y="3754"/>
              <a:ext cx="1526" cy="22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文本框 4"/>
            <p:cNvSpPr txBox="1"/>
            <p:nvPr/>
          </p:nvSpPr>
          <p:spPr>
            <a:xfrm>
              <a:off x="9845" y="3461"/>
              <a:ext cx="5908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000" b="1"/>
                <a:t>三角形的中线、高线、角平分线</a:t>
              </a:r>
              <a:endParaRPr lang="zh-CN" altLang="en-US" sz="2000" b="1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274695" y="3502660"/>
            <a:ext cx="1854835" cy="607060"/>
            <a:chOff x="5340" y="5623"/>
            <a:chExt cx="2921" cy="956"/>
          </a:xfrm>
        </p:grpSpPr>
        <p:cxnSp>
          <p:nvCxnSpPr>
            <p:cNvPr id="6" name="直接箭头连接符 5"/>
            <p:cNvCxnSpPr/>
            <p:nvPr/>
          </p:nvCxnSpPr>
          <p:spPr>
            <a:xfrm>
              <a:off x="5340" y="5623"/>
              <a:ext cx="1372" cy="515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/>
            <p:nvPr/>
          </p:nvSpPr>
          <p:spPr>
            <a:xfrm>
              <a:off x="6832" y="5757"/>
              <a:ext cx="1429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b="1"/>
                <a:t>角</a:t>
              </a:r>
              <a:endParaRPr lang="zh-CN" altLang="en-US" sz="2800" b="1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321300" y="3335020"/>
            <a:ext cx="62357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7200"/>
              <a:t>？</a:t>
            </a:r>
            <a:endParaRPr lang="zh-CN" altLang="en-US" sz="7200"/>
          </a:p>
        </p:txBody>
      </p:sp>
      <p:sp>
        <p:nvSpPr>
          <p:cNvPr id="9" name="Freeform 5"/>
          <p:cNvSpPr>
            <a:spLocks noChangeAspect="1"/>
          </p:cNvSpPr>
          <p:nvPr/>
        </p:nvSpPr>
        <p:spPr bwMode="auto">
          <a:xfrm>
            <a:off x="383369" y="90303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0" name="TextBox 4"/>
          <p:cNvSpPr txBox="1"/>
          <p:nvPr/>
        </p:nvSpPr>
        <p:spPr>
          <a:xfrm>
            <a:off x="909903" y="101773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ym typeface="Arial" panose="020B0604020202020204"/>
              </a:rPr>
              <a:t>复习导入</a:t>
            </a:r>
            <a:endParaRPr lang="zh-CN" altLang="en-US">
              <a:sym typeface="Arial" panose="020B060402020202020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Freeform 5"/>
          <p:cNvSpPr>
            <a:spLocks noChangeAspect="1"/>
          </p:cNvSpPr>
          <p:nvPr/>
        </p:nvSpPr>
        <p:spPr bwMode="auto">
          <a:xfrm>
            <a:off x="383369" y="90303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0" name="TextBox 4"/>
          <p:cNvSpPr txBox="1"/>
          <p:nvPr/>
        </p:nvSpPr>
        <p:spPr>
          <a:xfrm>
            <a:off x="909903" y="101773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ym typeface="Arial" panose="020B0604020202020204"/>
              </a:rPr>
              <a:t>复习导入</a:t>
            </a:r>
            <a:endParaRPr lang="zh-CN" altLang="en-US">
              <a:sym typeface="Arial" panose="020B0604020202020204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552190" y="1967230"/>
            <a:ext cx="57023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三角形内角和等于180°</a:t>
            </a:r>
            <a:endParaRPr lang="zh-CN" altLang="en-US" sz="36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Freeform 5"/>
          <p:cNvSpPr>
            <a:spLocks noChangeAspect="1"/>
          </p:cNvSpPr>
          <p:nvPr/>
        </p:nvSpPr>
        <p:spPr bwMode="auto">
          <a:xfrm>
            <a:off x="383369" y="90303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0" name="TextBox 4"/>
          <p:cNvSpPr txBox="1"/>
          <p:nvPr/>
        </p:nvSpPr>
        <p:spPr>
          <a:xfrm>
            <a:off x="909903" y="101773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ym typeface="Arial" panose="020B0604020202020204"/>
              </a:rPr>
              <a:t>合作探究</a:t>
            </a:r>
            <a:endParaRPr lang="zh-CN" altLang="en-US">
              <a:sym typeface="Arial" panose="020B0604020202020204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10310" y="1428115"/>
            <a:ext cx="80048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/>
              <a:t>请用手中的三角形纸片进行剪拼，看看大家有哪些好方法？</a:t>
            </a:r>
            <a:endParaRPr lang="zh-CN" altLang="en-US" sz="2400" b="1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Freeform 5"/>
          <p:cNvSpPr>
            <a:spLocks noChangeAspect="1"/>
          </p:cNvSpPr>
          <p:nvPr/>
        </p:nvSpPr>
        <p:spPr bwMode="auto">
          <a:xfrm>
            <a:off x="383369" y="90303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0" name="TextBox 4"/>
          <p:cNvSpPr txBox="1"/>
          <p:nvPr/>
        </p:nvSpPr>
        <p:spPr>
          <a:xfrm>
            <a:off x="909903" y="101773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ym typeface="Arial" panose="020B0604020202020204"/>
              </a:rPr>
              <a:t>合作探究</a:t>
            </a:r>
            <a:endParaRPr lang="zh-CN" altLang="en-US">
              <a:sym typeface="Arial" panose="020B0604020202020204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81050" y="926465"/>
            <a:ext cx="1077150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 b="1"/>
              <a:t>1.请同学们观察以上拼图中的一种，你能从中受到启发，想出证明三角形三个内角和等于180°的方法吗?</a:t>
            </a:r>
            <a:endParaRPr lang="zh-CN" altLang="en-US" sz="2000" b="1"/>
          </a:p>
        </p:txBody>
      </p:sp>
      <p:sp>
        <p:nvSpPr>
          <p:cNvPr id="4" name="文本框 3"/>
          <p:cNvSpPr txBox="1"/>
          <p:nvPr/>
        </p:nvSpPr>
        <p:spPr>
          <a:xfrm>
            <a:off x="804545" y="1633220"/>
            <a:ext cx="82677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 b="1"/>
              <a:t>2.请尝试证明上述结论。</a:t>
            </a:r>
            <a:endParaRPr lang="zh-CN" altLang="en-US" sz="2000" b="1"/>
          </a:p>
        </p:txBody>
      </p:sp>
      <p:grpSp>
        <p:nvGrpSpPr>
          <p:cNvPr id="35847" name="组合 16"/>
          <p:cNvGrpSpPr/>
          <p:nvPr/>
        </p:nvGrpSpPr>
        <p:grpSpPr>
          <a:xfrm>
            <a:off x="7138670" y="2933700"/>
            <a:ext cx="3054350" cy="1030288"/>
            <a:chOff x="11285" y="3565"/>
            <a:chExt cx="4810" cy="1622"/>
          </a:xfrm>
        </p:grpSpPr>
        <p:sp>
          <p:nvSpPr>
            <p:cNvPr id="35848" name="Line 19"/>
            <p:cNvSpPr>
              <a:spLocks noChangeShapeType="1"/>
            </p:cNvSpPr>
            <p:nvPr/>
          </p:nvSpPr>
          <p:spPr bwMode="auto">
            <a:xfrm>
              <a:off x="11595" y="4345"/>
              <a:ext cx="4500" cy="3"/>
            </a:xfrm>
            <a:prstGeom prst="line">
              <a:avLst/>
            </a:prstGeom>
            <a:noFill/>
            <a:ln w="28575" cmpd="sng">
              <a:solidFill>
                <a:srgbClr val="FF0000"/>
              </a:solidFill>
              <a:prstDash val="dash"/>
              <a:round/>
            </a:ln>
          </p:spPr>
          <p:txBody>
            <a:bodyPr anchor="t" anchorCtr="0"/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marL="0" lvl="0" indent="0" fontAlgn="base" hangingPunct="0">
                <a:spcBef>
                  <a:spcPct val="0"/>
                </a:spcBef>
                <a:spcAft>
                  <a:spcPct val="0"/>
                </a:spcAft>
                <a:buClrTx/>
                <a:buFontTx/>
              </a:pPr>
              <a:endParaRPr lang="zh-CN" altLang="en-US" sz="18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849" name="Text Box 13"/>
            <p:cNvSpPr txBox="1"/>
            <p:nvPr/>
          </p:nvSpPr>
          <p:spPr>
            <a:xfrm>
              <a:off x="15213" y="3565"/>
              <a:ext cx="530" cy="72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lvl="0"/>
              <a:r>
                <a:rPr lang="en-US" altLang="zh-CN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F</a:t>
              </a:r>
              <a:endPara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35850" name="Group 49"/>
            <p:cNvGrpSpPr/>
            <p:nvPr/>
          </p:nvGrpSpPr>
          <p:grpSpPr>
            <a:xfrm>
              <a:off x="13710" y="4113"/>
              <a:ext cx="1220" cy="1075"/>
              <a:chOff x="4165" y="1907"/>
              <a:chExt cx="488" cy="430"/>
            </a:xfrm>
          </p:grpSpPr>
          <p:sp>
            <p:nvSpPr>
              <p:cNvPr id="35851" name="Arc 32"/>
              <p:cNvSpPr/>
              <p:nvPr/>
            </p:nvSpPr>
            <p:spPr bwMode="auto">
              <a:xfrm rot="4200000">
                <a:off x="4172" y="1892"/>
                <a:ext cx="430" cy="451"/>
              </a:xfrm>
              <a:custGeom>
                <a:avLst/>
                <a:gdLst>
                  <a:gd name="G0" fmla="+- 0 0 0"/>
                  <a:gd name="G1" fmla="+- 20534 0 0"/>
                  <a:gd name="G2" fmla="+- 21600 0 0"/>
                  <a:gd name="T0" fmla="*/ 6702 w 18022"/>
                  <a:gd name="T1" fmla="*/ 0 h 20534"/>
                  <a:gd name="T2" fmla="*/ 18022 w 18022"/>
                  <a:gd name="T3" fmla="*/ 8627 h 20534"/>
                  <a:gd name="T4" fmla="*/ 0 w 18022"/>
                  <a:gd name="T5" fmla="*/ 20534 h 20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022" h="20534" fill="none" extrusionOk="0">
                    <a:moveTo>
                      <a:pt x="6701" y="0"/>
                    </a:moveTo>
                    <a:cubicBezTo>
                      <a:pt x="11341" y="1514"/>
                      <a:pt x="15331" y="4555"/>
                      <a:pt x="18021" y="8627"/>
                    </a:cubicBezTo>
                  </a:path>
                  <a:path w="18022" h="20534" stroke="0" extrusionOk="0">
                    <a:moveTo>
                      <a:pt x="6701" y="0"/>
                    </a:moveTo>
                    <a:cubicBezTo>
                      <a:pt x="11341" y="1514"/>
                      <a:pt x="15331" y="4555"/>
                      <a:pt x="18021" y="8627"/>
                    </a:cubicBezTo>
                    <a:lnTo>
                      <a:pt x="0" y="20534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</a:ln>
              <a:effectLst/>
            </p:spPr>
            <p:txBody>
              <a:bodyPr wrap="none"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</a:lstStyle>
              <a:p>
                <a:pPr marL="0" lvl="0" indent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buFontTx/>
                </a:pPr>
                <a:endParaRPr lang="zh-CN" altLang="en-US" sz="2400" b="1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35852" name="Rectangle 14"/>
              <p:cNvSpPr>
                <a:spLocks noChangeArrowheads="1"/>
              </p:cNvSpPr>
              <p:nvPr/>
            </p:nvSpPr>
            <p:spPr bwMode="auto">
              <a:xfrm>
                <a:off x="4413" y="1987"/>
                <a:ext cx="240" cy="23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2400" b="1" i="0" u="none" strike="noStrike" kern="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楷体" panose="02010609060101010101" pitchFamily="49" charset="-122"/>
                    <a:ea typeface="楷体" panose="02010609060101010101" pitchFamily="49" charset="-122"/>
                    <a:cs typeface="+mn-cs"/>
                    <a:sym typeface="+mn-ea"/>
                  </a:rPr>
                  <a:t>2</a:t>
                </a:r>
                <a:endParaRPr kumimoji="1" lang="en-US" altLang="zh-CN" sz="24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  <a:sym typeface="+mn-ea"/>
                </a:endParaRPr>
              </a:p>
            </p:txBody>
          </p:sp>
        </p:grpSp>
        <p:grpSp>
          <p:nvGrpSpPr>
            <p:cNvPr id="35853" name="Group 48"/>
            <p:cNvGrpSpPr/>
            <p:nvPr/>
          </p:nvGrpSpPr>
          <p:grpSpPr>
            <a:xfrm>
              <a:off x="12822" y="4156"/>
              <a:ext cx="641" cy="779"/>
              <a:chOff x="3674" y="1879"/>
              <a:chExt cx="378" cy="383"/>
            </a:xfrm>
          </p:grpSpPr>
          <p:sp>
            <p:nvSpPr>
              <p:cNvPr id="35854" name="Arc 33"/>
              <p:cNvSpPr/>
              <p:nvPr/>
            </p:nvSpPr>
            <p:spPr bwMode="auto">
              <a:xfrm rot="12900000">
                <a:off x="3674" y="1878"/>
                <a:ext cx="377" cy="367"/>
              </a:xfrm>
              <a:custGeom>
                <a:avLst/>
                <a:gdLst>
                  <a:gd name="G0" fmla="+- 2211 0 0"/>
                  <a:gd name="G1" fmla="+- 21600 0 0"/>
                  <a:gd name="G2" fmla="+- 21600 0 0"/>
                  <a:gd name="T0" fmla="*/ 0 w 18717"/>
                  <a:gd name="T1" fmla="*/ 113 h 21600"/>
                  <a:gd name="T2" fmla="*/ 18717 w 18717"/>
                  <a:gd name="T3" fmla="*/ 7667 h 21600"/>
                  <a:gd name="T4" fmla="*/ 2211 w 18717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717" h="21600" fill="none" extrusionOk="0">
                    <a:moveTo>
                      <a:pt x="0" y="113"/>
                    </a:moveTo>
                    <a:cubicBezTo>
                      <a:pt x="734" y="37"/>
                      <a:pt x="1472" y="-1"/>
                      <a:pt x="2211" y="0"/>
                    </a:cubicBezTo>
                    <a:cubicBezTo>
                      <a:pt x="8573" y="0"/>
                      <a:pt x="14612" y="2805"/>
                      <a:pt x="18716" y="7667"/>
                    </a:cubicBezTo>
                  </a:path>
                  <a:path w="18717" h="21600" stroke="0" extrusionOk="0">
                    <a:moveTo>
                      <a:pt x="0" y="113"/>
                    </a:moveTo>
                    <a:cubicBezTo>
                      <a:pt x="734" y="37"/>
                      <a:pt x="1472" y="-1"/>
                      <a:pt x="2211" y="0"/>
                    </a:cubicBezTo>
                    <a:cubicBezTo>
                      <a:pt x="8573" y="0"/>
                      <a:pt x="14612" y="2805"/>
                      <a:pt x="18716" y="7667"/>
                    </a:cubicBezTo>
                    <a:lnTo>
                      <a:pt x="2211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</a:ln>
              <a:effectLst/>
            </p:spPr>
            <p:txBody>
              <a:bodyPr wrap="none"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</a:lstStyle>
              <a:p>
                <a:pPr marL="0" lvl="0" indent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buFontTx/>
                </a:pPr>
                <a:endParaRPr lang="zh-CN" altLang="en-US" sz="2400" b="1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35855" name="Rectangle 15"/>
              <p:cNvSpPr>
                <a:spLocks noChangeArrowheads="1"/>
              </p:cNvSpPr>
              <p:nvPr/>
            </p:nvSpPr>
            <p:spPr bwMode="auto">
              <a:xfrm>
                <a:off x="3808" y="1975"/>
                <a:ext cx="239" cy="28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2400" b="1" i="0" u="none" strike="noStrike" kern="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楷体" panose="02010609060101010101" pitchFamily="49" charset="-122"/>
                    <a:ea typeface="楷体" panose="02010609060101010101" pitchFamily="49" charset="-122"/>
                    <a:cs typeface="+mn-cs"/>
                    <a:sym typeface="+mn-ea"/>
                  </a:rPr>
                  <a:t>1</a:t>
                </a:r>
                <a:endParaRPr kumimoji="1" lang="en-US" altLang="zh-CN" sz="24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  <a:sym typeface="+mn-ea"/>
                </a:endParaRPr>
              </a:p>
            </p:txBody>
          </p:sp>
        </p:grpSp>
        <p:sp>
          <p:nvSpPr>
            <p:cNvPr id="35856" name="Rectangle 20"/>
            <p:cNvSpPr/>
            <p:nvPr/>
          </p:nvSpPr>
          <p:spPr>
            <a:xfrm>
              <a:off x="11285" y="3653"/>
              <a:ext cx="810" cy="58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lIns="0" tIns="0" rIns="0" bIns="0"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lvl="0">
                <a:spcBef>
                  <a:spcPct val="50000"/>
                </a:spcBef>
              </a:pPr>
              <a:r>
                <a:rPr lang="en-US" altLang="zh-CN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E</a:t>
              </a:r>
              <a:endPara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77570" y="2175510"/>
            <a:ext cx="10120630" cy="3223260"/>
            <a:chOff x="1382" y="2852"/>
            <a:chExt cx="15938" cy="5076"/>
          </a:xfrm>
        </p:grpSpPr>
        <p:grpSp>
          <p:nvGrpSpPr>
            <p:cNvPr id="35843" name="Group 57"/>
            <p:cNvGrpSpPr/>
            <p:nvPr/>
          </p:nvGrpSpPr>
          <p:grpSpPr>
            <a:xfrm>
              <a:off x="12062" y="4852"/>
              <a:ext cx="4619" cy="2625"/>
              <a:chOff x="0" y="0"/>
              <a:chExt cx="1842" cy="1050"/>
            </a:xfrm>
          </p:grpSpPr>
          <p:sp>
            <p:nvSpPr>
              <p:cNvPr id="35844" name="Freeform 33"/>
              <p:cNvSpPr/>
              <p:nvPr/>
            </p:nvSpPr>
            <p:spPr>
              <a:xfrm>
                <a:off x="0" y="525"/>
                <a:ext cx="757" cy="525"/>
              </a:xfrm>
              <a:custGeom>
                <a:avLst/>
                <a:gdLst/>
                <a:ahLst/>
                <a:cxnLst>
                  <a:cxn ang="0">
                    <a:pos x="757" y="525"/>
                  </a:cxn>
                  <a:cxn ang="0">
                    <a:pos x="0" y="525"/>
                  </a:cxn>
                  <a:cxn ang="0">
                    <a:pos x="293" y="0"/>
                  </a:cxn>
                </a:cxnLst>
                <a:rect l="l" t="t" r="r" b="b"/>
                <a:pathLst>
                  <a:path w="4542" h="3148">
                    <a:moveTo>
                      <a:pt x="4542" y="3148"/>
                    </a:moveTo>
                    <a:lnTo>
                      <a:pt x="0" y="3148"/>
                    </a:lnTo>
                    <a:lnTo>
                      <a:pt x="1758" y="0"/>
                    </a:lnTo>
                  </a:path>
                </a:pathLst>
              </a:custGeom>
              <a:noFill/>
              <a:ln>
                <a:solidFill>
                  <a:prstClr val="black"/>
                </a:solidFill>
                <a:miter lim="800000"/>
              </a:ln>
            </p:spPr>
            <p:txBody>
              <a:bodyPr anchor="t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</a:lstStyle>
              <a:p>
                <a:pPr lvl="0"/>
                <a:endParaRPr lang="zh-CN" altLang="en-US"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5845" name="Freeform 36"/>
              <p:cNvSpPr/>
              <p:nvPr/>
            </p:nvSpPr>
            <p:spPr>
              <a:xfrm>
                <a:off x="293" y="0"/>
                <a:ext cx="921" cy="525"/>
              </a:xfrm>
              <a:custGeom>
                <a:avLst/>
                <a:gdLst/>
                <a:ahLst/>
                <a:cxnLst>
                  <a:cxn ang="0">
                    <a:pos x="921" y="525"/>
                  </a:cxn>
                  <a:cxn ang="0">
                    <a:pos x="293" y="0"/>
                  </a:cxn>
                  <a:cxn ang="0">
                    <a:pos x="0" y="525"/>
                  </a:cxn>
                </a:cxnLst>
                <a:rect l="l" t="t" r="r" b="b"/>
                <a:pathLst>
                  <a:path w="5523" h="3149">
                    <a:moveTo>
                      <a:pt x="5523" y="3148"/>
                    </a:moveTo>
                    <a:lnTo>
                      <a:pt x="1755" y="0"/>
                    </a:lnTo>
                    <a:lnTo>
                      <a:pt x="0" y="3149"/>
                    </a:lnTo>
                  </a:path>
                </a:pathLst>
              </a:custGeom>
              <a:noFill/>
              <a:ln>
                <a:solidFill>
                  <a:prstClr val="black"/>
                </a:solidFill>
                <a:miter lim="800000"/>
              </a:ln>
            </p:spPr>
            <p:txBody>
              <a:bodyPr anchor="t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</a:lstStyle>
              <a:p>
                <a:pPr lvl="0"/>
                <a:endParaRPr lang="zh-CN" altLang="en-US"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5846" name="Freeform 37"/>
              <p:cNvSpPr/>
              <p:nvPr/>
            </p:nvSpPr>
            <p:spPr>
              <a:xfrm>
                <a:off x="757" y="525"/>
                <a:ext cx="1085" cy="525"/>
              </a:xfrm>
              <a:custGeom>
                <a:avLst/>
                <a:gdLst/>
                <a:ahLst/>
                <a:cxnLst>
                  <a:cxn ang="0">
                    <a:pos x="0" y="525"/>
                  </a:cxn>
                  <a:cxn ang="0">
                    <a:pos x="1085" y="525"/>
                  </a:cxn>
                  <a:cxn ang="0">
                    <a:pos x="457" y="0"/>
                  </a:cxn>
                </a:cxnLst>
                <a:rect l="l" t="t" r="r" b="b"/>
                <a:pathLst>
                  <a:path w="6508" h="3149">
                    <a:moveTo>
                      <a:pt x="0" y="3149"/>
                    </a:moveTo>
                    <a:lnTo>
                      <a:pt x="6508" y="3149"/>
                    </a:lnTo>
                    <a:lnTo>
                      <a:pt x="2739" y="0"/>
                    </a:lnTo>
                  </a:path>
                </a:pathLst>
              </a:custGeom>
              <a:noFill/>
              <a:ln>
                <a:solidFill>
                  <a:prstClr val="black"/>
                </a:solidFill>
                <a:miter lim="800000"/>
              </a:ln>
            </p:spPr>
            <p:txBody>
              <a:bodyPr anchor="t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</a:lstStyle>
              <a:p>
                <a:pPr lvl="0"/>
                <a:endParaRPr lang="zh-CN" altLang="en-US"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1382" y="2852"/>
              <a:ext cx="15939" cy="5076"/>
              <a:chOff x="1433" y="2852"/>
              <a:chExt cx="15888" cy="5076"/>
            </a:xfrm>
          </p:grpSpPr>
          <p:grpSp>
            <p:nvGrpSpPr>
              <p:cNvPr id="35857" name="组合 14"/>
              <p:cNvGrpSpPr/>
              <p:nvPr/>
            </p:nvGrpSpPr>
            <p:grpSpPr>
              <a:xfrm>
                <a:off x="11666" y="4159"/>
                <a:ext cx="5655" cy="3769"/>
                <a:chOff x="11669" y="3654"/>
                <a:chExt cx="5654" cy="3770"/>
              </a:xfrm>
            </p:grpSpPr>
            <p:sp>
              <p:nvSpPr>
                <p:cNvPr id="35858" name="Rectangle 21"/>
                <p:cNvSpPr>
                  <a:spLocks noChangeArrowheads="1"/>
                </p:cNvSpPr>
                <p:nvPr/>
              </p:nvSpPr>
              <p:spPr bwMode="auto">
                <a:xfrm>
                  <a:off x="16723" y="6818"/>
                  <a:ext cx="600" cy="581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lIns="0" tIns="0" rIns="0" bIns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1" lang="en-US" altLang="zh-CN" sz="2400" b="1" i="0" u="none" strike="noStrike" kern="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楷体" panose="02010609060101010101" pitchFamily="49" charset="-122"/>
                      <a:ea typeface="楷体" panose="02010609060101010101" pitchFamily="49" charset="-122"/>
                      <a:cs typeface="+mn-cs"/>
                      <a:sym typeface="+mn-ea"/>
                    </a:rPr>
                    <a:t>C</a:t>
                  </a:r>
                  <a:endParaRPr kumimoji="1" lang="en-US" altLang="zh-CN" sz="2400" b="1" i="0" u="none" strike="noStrike" kern="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楷体" panose="02010609060101010101" pitchFamily="49" charset="-122"/>
                    <a:ea typeface="楷体" panose="02010609060101010101" pitchFamily="49" charset="-122"/>
                    <a:cs typeface="+mn-cs"/>
                    <a:sym typeface="+mn-ea"/>
                  </a:endParaRPr>
                </a:p>
              </p:txBody>
            </p:sp>
            <p:sp>
              <p:nvSpPr>
                <p:cNvPr id="35859" name="Rectangle 22"/>
                <p:cNvSpPr>
                  <a:spLocks noChangeArrowheads="1"/>
                </p:cNvSpPr>
                <p:nvPr/>
              </p:nvSpPr>
              <p:spPr bwMode="auto">
                <a:xfrm>
                  <a:off x="11669" y="6843"/>
                  <a:ext cx="600" cy="581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lIns="0" tIns="0" rIns="0" bIns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1" lang="en-US" altLang="zh-CN" sz="2400" b="1" i="0" u="none" strike="noStrike" kern="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楷体" panose="02010609060101010101" pitchFamily="49" charset="-122"/>
                      <a:ea typeface="楷体" panose="02010609060101010101" pitchFamily="49" charset="-122"/>
                      <a:cs typeface="+mn-cs"/>
                      <a:sym typeface="+mn-ea"/>
                    </a:rPr>
                    <a:t>B</a:t>
                  </a:r>
                  <a:endParaRPr kumimoji="1" lang="en-US" altLang="zh-CN" sz="2400" b="1" i="0" u="none" strike="noStrike" kern="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楷体" panose="02010609060101010101" pitchFamily="49" charset="-122"/>
                    <a:ea typeface="楷体" panose="02010609060101010101" pitchFamily="49" charset="-122"/>
                    <a:cs typeface="+mn-cs"/>
                    <a:sym typeface="+mn-ea"/>
                  </a:endParaRPr>
                </a:p>
              </p:txBody>
            </p:sp>
            <p:sp>
              <p:nvSpPr>
                <p:cNvPr id="35860" name="Rectangle 23"/>
                <p:cNvSpPr>
                  <a:spLocks noChangeArrowheads="1"/>
                </p:cNvSpPr>
                <p:nvPr/>
              </p:nvSpPr>
              <p:spPr bwMode="auto">
                <a:xfrm>
                  <a:off x="13499" y="3654"/>
                  <a:ext cx="615" cy="581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lIns="0" tIns="0" rIns="0" bIns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1" lang="en-US" altLang="zh-CN" sz="2400" b="1" i="0" u="none" strike="noStrike" kern="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楷体" panose="02010609060101010101" pitchFamily="49" charset="-122"/>
                      <a:ea typeface="楷体" panose="02010609060101010101" pitchFamily="49" charset="-122"/>
                      <a:cs typeface="+mn-cs"/>
                      <a:sym typeface="+mn-ea"/>
                    </a:rPr>
                    <a:t>A</a:t>
                  </a:r>
                  <a:endParaRPr kumimoji="1" lang="en-US" altLang="zh-CN" sz="2400" b="1" i="0" u="none" strike="noStrike" kern="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楷体" panose="02010609060101010101" pitchFamily="49" charset="-122"/>
                    <a:ea typeface="楷体" panose="02010609060101010101" pitchFamily="49" charset="-122"/>
                    <a:cs typeface="+mn-cs"/>
                    <a:sym typeface="+mn-ea"/>
                  </a:endParaRPr>
                </a:p>
              </p:txBody>
            </p:sp>
          </p:grpSp>
          <p:sp>
            <p:nvSpPr>
              <p:cNvPr id="35861" name="Rectangle 30"/>
              <p:cNvSpPr/>
              <p:nvPr/>
            </p:nvSpPr>
            <p:spPr>
              <a:xfrm>
                <a:off x="1433" y="2852"/>
                <a:ext cx="6048" cy="1307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square" anchor="t" anchorCtr="0">
                <a:spAutoFit/>
              </a:bodyPr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</a:lstStyle>
              <a:p>
                <a:pPr lvl="0"/>
                <a:r>
                  <a:rPr lang="zh-CN" altLang="en-US" sz="2400">
                    <a:latin typeface="楷体" panose="02010609060101010101" pitchFamily="49" charset="-122"/>
                    <a:ea typeface="楷体" panose="02010609060101010101" pitchFamily="49" charset="-122"/>
                  </a:rPr>
                  <a:t>已知：</a:t>
                </a:r>
                <a:r>
                  <a:rPr lang="en-US" altLang="zh-CN" sz="2400">
                    <a:latin typeface="楷体" panose="02010609060101010101" pitchFamily="49" charset="-122"/>
                    <a:ea typeface="楷体" panose="02010609060101010101" pitchFamily="49" charset="-122"/>
                  </a:rPr>
                  <a:t>△ABC</a:t>
                </a:r>
                <a:endParaRPr lang="zh-CN" altLang="en-US" sz="240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lvl="0"/>
                <a:r>
                  <a:rPr lang="zh-CN" altLang="en-US" sz="2400">
                    <a:latin typeface="楷体" panose="02010609060101010101" pitchFamily="49" charset="-122"/>
                    <a:ea typeface="楷体" panose="02010609060101010101" pitchFamily="49" charset="-122"/>
                    <a:sym typeface="宋体" panose="02010600030101010101" pitchFamily="2" charset="-122"/>
                  </a:rPr>
                  <a:t>求证：</a:t>
                </a:r>
                <a:r>
                  <a:rPr lang="en-US" altLang="zh-CN" sz="2400">
                    <a:latin typeface="楷体" panose="02010609060101010101" pitchFamily="49" charset="-122"/>
                    <a:ea typeface="楷体" panose="02010609060101010101" pitchFamily="49" charset="-122"/>
                    <a:sym typeface="宋体" panose="02010600030101010101" pitchFamily="2" charset="-122"/>
                  </a:rPr>
                  <a:t>∠A+∠B+∠C=180°.</a:t>
                </a:r>
                <a:endParaRPr lang="en-US" altLang="zh-CN" sz="240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1198880" y="3086735"/>
            <a:ext cx="5772150" cy="3229610"/>
            <a:chOff x="1888" y="4861"/>
            <a:chExt cx="9090" cy="5086"/>
          </a:xfrm>
        </p:grpSpPr>
        <p:sp>
          <p:nvSpPr>
            <p:cNvPr id="35862" name="Rectangle 24"/>
            <p:cNvSpPr/>
            <p:nvPr/>
          </p:nvSpPr>
          <p:spPr>
            <a:xfrm>
              <a:off x="1888" y="4861"/>
              <a:ext cx="7200" cy="101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lvl="0">
                <a:lnSpc>
                  <a:spcPct val="15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解：过点</a:t>
              </a:r>
              <a:r>
                <a:rPr lang="en-US" altLang="zh-CN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A</a:t>
              </a:r>
              <a:r>
                <a:rPr lang="zh-CN" altLang="en-US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作</a:t>
              </a:r>
              <a:r>
                <a:rPr lang="en-US" altLang="zh-CN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EF∥BC</a:t>
              </a:r>
              <a:r>
                <a:rPr lang="zh-CN" altLang="en-US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，</a:t>
              </a:r>
              <a:endPara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35863" name="Rectangle 24"/>
            <p:cNvSpPr/>
            <p:nvPr/>
          </p:nvSpPr>
          <p:spPr>
            <a:xfrm>
              <a:off x="1888" y="5878"/>
              <a:ext cx="9090" cy="101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lvl="0">
                <a:lnSpc>
                  <a:spcPct val="15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∴∠B=∠1 </a:t>
              </a:r>
              <a:r>
                <a:rPr lang="en-US" altLang="zh-CN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宋体" panose="02010600030101010101" pitchFamily="2" charset="-122"/>
                </a:rPr>
                <a:t>(</a:t>
              </a:r>
              <a:r>
                <a:rPr lang="zh-CN" altLang="en-US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宋体" panose="02010600030101010101" pitchFamily="2" charset="-122"/>
                </a:rPr>
                <a:t>两直线平行</a:t>
              </a:r>
              <a:r>
                <a:rPr lang="en-US" altLang="zh-CN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宋体" panose="02010600030101010101" pitchFamily="2" charset="-122"/>
                </a:rPr>
                <a:t>,</a:t>
              </a:r>
              <a:r>
                <a:rPr lang="zh-CN" altLang="en-US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宋体" panose="02010600030101010101" pitchFamily="2" charset="-122"/>
                </a:rPr>
                <a:t>内错角相等</a:t>
              </a:r>
              <a:r>
                <a:rPr lang="en-US" altLang="zh-CN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宋体" panose="02010600030101010101" pitchFamily="2" charset="-122"/>
                </a:rPr>
                <a:t>)</a:t>
              </a:r>
              <a:r>
                <a:rPr lang="en-US" altLang="zh-CN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   </a:t>
              </a:r>
              <a:endPara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35864" name="Rectangle 24"/>
            <p:cNvSpPr/>
            <p:nvPr/>
          </p:nvSpPr>
          <p:spPr>
            <a:xfrm>
              <a:off x="1888" y="7936"/>
              <a:ext cx="8555" cy="101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lvl="0">
                <a:lnSpc>
                  <a:spcPct val="15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∵∠2+∠1+∠BAC=180° </a:t>
              </a:r>
              <a:r>
                <a:rPr lang="en-US" altLang="zh-CN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宋体" panose="02010600030101010101" pitchFamily="2" charset="-122"/>
                </a:rPr>
                <a:t>(</a:t>
              </a:r>
              <a:r>
                <a:rPr lang="zh-CN" altLang="zh-CN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宋体" panose="02010600030101010101" pitchFamily="2" charset="-122"/>
                </a:rPr>
                <a:t>平角的定义</a:t>
              </a:r>
              <a:r>
                <a:rPr lang="en-US" altLang="zh-CN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宋体" panose="02010600030101010101" pitchFamily="2" charset="-122"/>
                </a:rPr>
                <a:t>)</a:t>
              </a:r>
              <a:endPara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35865" name="Rectangle 24"/>
            <p:cNvSpPr/>
            <p:nvPr/>
          </p:nvSpPr>
          <p:spPr>
            <a:xfrm>
              <a:off x="1888" y="8933"/>
              <a:ext cx="8933" cy="101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lvl="0">
                <a:lnSpc>
                  <a:spcPct val="15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∴∠B+∠C+∠BAC=180° </a:t>
              </a:r>
              <a:r>
                <a:rPr lang="en-US" altLang="zh-CN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宋体" panose="02010600030101010101" pitchFamily="2" charset="-122"/>
                </a:rPr>
                <a:t>(</a:t>
              </a:r>
              <a:r>
                <a:rPr lang="zh-CN" altLang="zh-CN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宋体" panose="02010600030101010101" pitchFamily="2" charset="-122"/>
                </a:rPr>
                <a:t>等量代换</a:t>
              </a:r>
              <a:r>
                <a:rPr lang="en-US" altLang="zh-CN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宋体" panose="02010600030101010101" pitchFamily="2" charset="-122"/>
                </a:rPr>
                <a:t>)</a:t>
              </a:r>
              <a:endPara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35866" name="文本框 24"/>
            <p:cNvSpPr txBox="1"/>
            <p:nvPr/>
          </p:nvSpPr>
          <p:spPr>
            <a:xfrm>
              <a:off x="2436" y="6893"/>
              <a:ext cx="8007" cy="1018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</a:lstStyle>
            <a:p>
              <a:pPr lvl="0">
                <a:lnSpc>
                  <a:spcPct val="15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宋体" panose="02010600030101010101" pitchFamily="2" charset="-122"/>
                </a:rPr>
                <a:t>∠C=∠2  (</a:t>
              </a:r>
              <a:r>
                <a:rPr lang="zh-CN" altLang="en-US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宋体" panose="02010600030101010101" pitchFamily="2" charset="-122"/>
                </a:rPr>
                <a:t>两直线平行</a:t>
              </a:r>
              <a:r>
                <a:rPr lang="en-US" altLang="zh-CN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宋体" panose="02010600030101010101" pitchFamily="2" charset="-122"/>
                </a:rPr>
                <a:t>,</a:t>
              </a:r>
              <a:r>
                <a:rPr lang="zh-CN" altLang="en-US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宋体" panose="02010600030101010101" pitchFamily="2" charset="-122"/>
                </a:rPr>
                <a:t>内错角相等</a:t>
              </a:r>
              <a:r>
                <a:rPr lang="en-US" altLang="zh-CN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宋体" panose="02010600030101010101" pitchFamily="2" charset="-122"/>
                </a:rPr>
                <a:t>) </a:t>
              </a:r>
              <a:endPara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  <p:bldP spid="4" grpId="0"/>
      <p:bldP spid="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Freeform 5"/>
          <p:cNvSpPr>
            <a:spLocks noChangeAspect="1"/>
          </p:cNvSpPr>
          <p:nvPr/>
        </p:nvSpPr>
        <p:spPr bwMode="auto">
          <a:xfrm>
            <a:off x="383369" y="90303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0" name="TextBox 4"/>
          <p:cNvSpPr txBox="1"/>
          <p:nvPr/>
        </p:nvSpPr>
        <p:spPr>
          <a:xfrm>
            <a:off x="909903" y="101773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ym typeface="Arial" panose="020B0604020202020204"/>
              </a:rPr>
              <a:t>合作探究</a:t>
            </a:r>
            <a:endParaRPr lang="zh-CN" altLang="en-US">
              <a:sym typeface="Arial" panose="020B0604020202020204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25500" y="767715"/>
            <a:ext cx="82677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 b="1"/>
              <a:t>3.你还有其他方法证明这个结论吗?</a:t>
            </a:r>
            <a:endParaRPr lang="zh-CN" altLang="en-US" sz="2000" b="1"/>
          </a:p>
        </p:txBody>
      </p:sp>
      <p:grpSp>
        <p:nvGrpSpPr>
          <p:cNvPr id="20" name="组合 19"/>
          <p:cNvGrpSpPr/>
          <p:nvPr/>
        </p:nvGrpSpPr>
        <p:grpSpPr>
          <a:xfrm>
            <a:off x="638175" y="1172845"/>
            <a:ext cx="4754880" cy="2443480"/>
            <a:chOff x="1005" y="1847"/>
            <a:chExt cx="7488" cy="3848"/>
          </a:xfrm>
        </p:grpSpPr>
        <p:pic>
          <p:nvPicPr>
            <p:cNvPr id="5" name="图片 4" descr="毕达哥拉斯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005" y="2678"/>
              <a:ext cx="2353" cy="3017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2524" y="1847"/>
              <a:ext cx="5546" cy="580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 anchor="t">
              <a:spAutoFit/>
            </a:bodyPr>
            <a:p>
              <a:r>
                <a:rPr lang="zh-CN" altLang="en-US" b="1">
                  <a:solidFill>
                    <a:schemeClr val="tx1"/>
                  </a:solidFill>
                </a:rPr>
                <a:t>古希腊数学家毕达哥拉斯证法</a:t>
              </a:r>
              <a:endParaRPr lang="zh-CN" altLang="en-US" b="1">
                <a:solidFill>
                  <a:schemeClr val="tx1"/>
                </a:solidFill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36" y="2678"/>
              <a:ext cx="4157" cy="2741"/>
            </a:xfrm>
            <a:prstGeom prst="rect">
              <a:avLst/>
            </a:prstGeom>
          </p:spPr>
        </p:pic>
      </p:grpSp>
      <p:grpSp>
        <p:nvGrpSpPr>
          <p:cNvPr id="22" name="组合 21"/>
          <p:cNvGrpSpPr/>
          <p:nvPr/>
        </p:nvGrpSpPr>
        <p:grpSpPr>
          <a:xfrm>
            <a:off x="638175" y="3616325"/>
            <a:ext cx="5300980" cy="2597150"/>
            <a:chOff x="1005" y="5695"/>
            <a:chExt cx="8348" cy="4090"/>
          </a:xfrm>
        </p:grpSpPr>
        <p:sp>
          <p:nvSpPr>
            <p:cNvPr id="13" name="文本框 12"/>
            <p:cNvSpPr txBox="1"/>
            <p:nvPr/>
          </p:nvSpPr>
          <p:spPr>
            <a:xfrm>
              <a:off x="3124" y="5695"/>
              <a:ext cx="4000" cy="580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 anchor="t">
              <a:spAutoFit/>
            </a:bodyPr>
            <a:p>
              <a:r>
                <a:rPr lang="zh-CN" altLang="en-US" b="1">
                  <a:solidFill>
                    <a:schemeClr val="tx1"/>
                  </a:solidFill>
                </a:rPr>
                <a:t>法国数学家克莱罗证法</a:t>
              </a:r>
              <a:endParaRPr lang="zh-CN" altLang="en-US" b="1">
                <a:solidFill>
                  <a:schemeClr val="tx1"/>
                </a:solidFill>
              </a:endParaRPr>
            </a:p>
          </p:txBody>
        </p:sp>
        <p:pic>
          <p:nvPicPr>
            <p:cNvPr id="14" name="图片 13" descr="法国数学家克莱罗证法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5" y="6413"/>
              <a:ext cx="3429" cy="3372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35" y="6569"/>
              <a:ext cx="4218" cy="2697"/>
            </a:xfrm>
            <a:prstGeom prst="rect">
              <a:avLst/>
            </a:prstGeom>
          </p:spPr>
        </p:pic>
      </p:grpSp>
      <p:grpSp>
        <p:nvGrpSpPr>
          <p:cNvPr id="23" name="组合 22"/>
          <p:cNvGrpSpPr/>
          <p:nvPr/>
        </p:nvGrpSpPr>
        <p:grpSpPr>
          <a:xfrm>
            <a:off x="6905625" y="3616325"/>
            <a:ext cx="4816475" cy="2597150"/>
            <a:chOff x="10875" y="5695"/>
            <a:chExt cx="7585" cy="4090"/>
          </a:xfrm>
        </p:grpSpPr>
        <p:sp>
          <p:nvSpPr>
            <p:cNvPr id="16" name="文本框 15"/>
            <p:cNvSpPr txBox="1"/>
            <p:nvPr/>
          </p:nvSpPr>
          <p:spPr>
            <a:xfrm>
              <a:off x="11017" y="5695"/>
              <a:ext cx="5368" cy="580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 anchor="t">
              <a:spAutoFit/>
            </a:bodyPr>
            <a:p>
              <a:r>
                <a:rPr lang="zh-CN" altLang="en-US" b="1">
                  <a:solidFill>
                    <a:schemeClr val="tx1"/>
                  </a:solidFill>
                </a:rPr>
                <a:t>古希腊数学家普罗克拉斯证法</a:t>
              </a:r>
              <a:endParaRPr lang="zh-CN" altLang="en-US" b="1">
                <a:solidFill>
                  <a:schemeClr val="tx1"/>
                </a:solidFill>
              </a:endParaRPr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875" y="6497"/>
              <a:ext cx="2248" cy="2769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600" y="6725"/>
              <a:ext cx="4860" cy="3060"/>
            </a:xfrm>
            <a:prstGeom prst="rect">
              <a:avLst/>
            </a:prstGeom>
          </p:spPr>
        </p:pic>
      </p:grpSp>
      <p:sp>
        <p:nvSpPr>
          <p:cNvPr id="19" name="文本框 18"/>
          <p:cNvSpPr txBox="1"/>
          <p:nvPr/>
        </p:nvSpPr>
        <p:spPr>
          <a:xfrm>
            <a:off x="3078480" y="6118225"/>
            <a:ext cx="56470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b="1"/>
              <a:t>在数学中最令我欣喜的，是那些能够被证明的东西。</a:t>
            </a:r>
            <a:endParaRPr lang="zh-CN" altLang="en-US" b="1"/>
          </a:p>
          <a:p>
            <a:pPr algn="r"/>
            <a:r>
              <a:rPr lang="en-US" altLang="zh-CN" b="1"/>
              <a:t>——</a:t>
            </a:r>
            <a:r>
              <a:rPr lang="zh-CN" altLang="en-US" b="1"/>
              <a:t>罗素</a:t>
            </a:r>
            <a:endParaRPr lang="zh-CN" altLang="en-US" b="1"/>
          </a:p>
        </p:txBody>
      </p:sp>
      <p:grpSp>
        <p:nvGrpSpPr>
          <p:cNvPr id="30" name="组合 29"/>
          <p:cNvGrpSpPr/>
          <p:nvPr/>
        </p:nvGrpSpPr>
        <p:grpSpPr>
          <a:xfrm>
            <a:off x="7018020" y="1045845"/>
            <a:ext cx="5045710" cy="2395855"/>
            <a:chOff x="11052" y="1647"/>
            <a:chExt cx="7946" cy="3773"/>
          </a:xfrm>
        </p:grpSpPr>
        <p:grpSp>
          <p:nvGrpSpPr>
            <p:cNvPr id="21" name="组合 20"/>
            <p:cNvGrpSpPr/>
            <p:nvPr/>
          </p:nvGrpSpPr>
          <p:grpSpPr>
            <a:xfrm>
              <a:off x="11052" y="1647"/>
              <a:ext cx="7946" cy="3773"/>
              <a:chOff x="11052" y="1662"/>
              <a:chExt cx="7946" cy="3773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11083" y="1662"/>
                <a:ext cx="4953" cy="580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 anchor="t">
                <a:spAutoFit/>
              </a:bodyPr>
              <a:p>
                <a:r>
                  <a:rPr lang="zh-CN" altLang="en-US" b="1">
                    <a:solidFill>
                      <a:schemeClr val="tx1"/>
                    </a:solidFill>
                  </a:rPr>
                  <a:t>古希腊数学家欧几里得证法</a:t>
                </a:r>
                <a:endParaRPr lang="zh-CN" altLang="en-US" b="1">
                  <a:solidFill>
                    <a:schemeClr val="tx1"/>
                  </a:solidFill>
                </a:endParaRPr>
              </a:p>
            </p:txBody>
          </p:sp>
          <p:pic>
            <p:nvPicPr>
              <p:cNvPr id="7" name="图片 6" descr="欧几里得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052" y="2242"/>
                <a:ext cx="2689" cy="3193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3995" y="2791"/>
                <a:ext cx="5003" cy="2094"/>
              </a:xfrm>
              <a:prstGeom prst="rect">
                <a:avLst/>
              </a:prstGeom>
            </p:spPr>
          </p:pic>
        </p:grpSp>
        <p:grpSp>
          <p:nvGrpSpPr>
            <p:cNvPr id="24" name="组合 23"/>
            <p:cNvGrpSpPr/>
            <p:nvPr/>
          </p:nvGrpSpPr>
          <p:grpSpPr>
            <a:xfrm>
              <a:off x="16423" y="3597"/>
              <a:ext cx="1144" cy="1179"/>
              <a:chOff x="5847" y="7704"/>
              <a:chExt cx="1144" cy="1179"/>
            </a:xfrm>
          </p:grpSpPr>
          <p:sp>
            <p:nvSpPr>
              <p:cNvPr id="25" name="文本框 24"/>
              <p:cNvSpPr txBox="1"/>
              <p:nvPr/>
            </p:nvSpPr>
            <p:spPr>
              <a:xfrm>
                <a:off x="5847" y="7704"/>
                <a:ext cx="1144" cy="62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r>
                  <a:rPr lang="en-US" altLang="zh-CN" sz="200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  <a:sym typeface="+mn-ea"/>
                  </a:rPr>
                  <a:t>2</a:t>
                </a:r>
                <a:endParaRPr lang="en-US" altLang="zh-CN" sz="200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endParaRPr>
              </a:p>
            </p:txBody>
          </p:sp>
          <p:sp>
            <p:nvSpPr>
              <p:cNvPr id="26" name="弧形 25"/>
              <p:cNvSpPr/>
              <p:nvPr/>
            </p:nvSpPr>
            <p:spPr>
              <a:xfrm rot="18900000">
                <a:off x="5875" y="8367"/>
                <a:ext cx="642" cy="516"/>
              </a:xfrm>
              <a:prstGeom prst="arc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 rot="2040000">
              <a:off x="16804" y="3805"/>
              <a:ext cx="1429" cy="1327"/>
              <a:chOff x="5875" y="7610"/>
              <a:chExt cx="1273" cy="1273"/>
            </a:xfrm>
          </p:grpSpPr>
          <p:sp>
            <p:nvSpPr>
              <p:cNvPr id="28" name="文本框 27"/>
              <p:cNvSpPr txBox="1"/>
              <p:nvPr/>
            </p:nvSpPr>
            <p:spPr>
              <a:xfrm rot="19620000">
                <a:off x="6004" y="7610"/>
                <a:ext cx="1144" cy="602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r>
                  <a:rPr lang="en-US" altLang="zh-CN" sz="200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  <a:sym typeface="+mn-ea"/>
                  </a:rPr>
                  <a:t>1</a:t>
                </a:r>
                <a:endParaRPr lang="en-US" altLang="zh-CN" sz="200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endParaRPr>
              </a:p>
            </p:txBody>
          </p:sp>
          <p:sp>
            <p:nvSpPr>
              <p:cNvPr id="29" name="弧形 28"/>
              <p:cNvSpPr/>
              <p:nvPr/>
            </p:nvSpPr>
            <p:spPr>
              <a:xfrm rot="18900000">
                <a:off x="5875" y="8367"/>
                <a:ext cx="642" cy="516"/>
              </a:xfrm>
              <a:prstGeom prst="arc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19" grpId="0"/>
      <p:bldP spid="19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Freeform 5"/>
          <p:cNvSpPr>
            <a:spLocks noChangeAspect="1"/>
          </p:cNvSpPr>
          <p:nvPr/>
        </p:nvSpPr>
        <p:spPr bwMode="auto">
          <a:xfrm>
            <a:off x="383369" y="90303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0" name="TextBox 4"/>
          <p:cNvSpPr txBox="1"/>
          <p:nvPr/>
        </p:nvSpPr>
        <p:spPr>
          <a:xfrm>
            <a:off x="909903" y="101773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ym typeface="Arial" panose="020B0604020202020204"/>
              </a:rPr>
              <a:t>合作探究</a:t>
            </a:r>
            <a:endParaRPr lang="zh-CN" altLang="en-US">
              <a:sym typeface="Arial" panose="020B0604020202020204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4980" y="796290"/>
            <a:ext cx="1057465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 b="1"/>
              <a:t>借助</a:t>
            </a:r>
            <a:r>
              <a:rPr lang="en-US" altLang="zh-CN" sz="2000" b="1"/>
              <a:t>“</a:t>
            </a:r>
            <a:r>
              <a:rPr lang="zh-CN" altLang="en-US" sz="2000" b="1"/>
              <a:t>平行线</a:t>
            </a:r>
            <a:r>
              <a:rPr lang="en-US" altLang="zh-CN" sz="2000" b="1"/>
              <a:t>”</a:t>
            </a:r>
            <a:r>
              <a:rPr lang="zh-CN" altLang="en-US" sz="2000" b="1"/>
              <a:t>的</a:t>
            </a:r>
            <a:r>
              <a:rPr lang="en-US" altLang="zh-CN" sz="2000" b="1"/>
              <a:t>“</a:t>
            </a:r>
            <a:r>
              <a:rPr lang="zh-CN" altLang="en-US" sz="2000" b="1"/>
              <a:t>移角</a:t>
            </a:r>
            <a:r>
              <a:rPr lang="en-US" altLang="zh-CN" sz="2000" b="1"/>
              <a:t>”</a:t>
            </a:r>
            <a:r>
              <a:rPr lang="zh-CN" altLang="en-US" sz="2000" b="1"/>
              <a:t>功能（</a:t>
            </a:r>
            <a:r>
              <a:rPr lang="zh-CN" altLang="en-US" sz="2000" b="1">
                <a:latin typeface="Times New Roman" panose="02020603050405020304" pitchFamily="18" charset="0"/>
                <a:sym typeface="+mn-ea"/>
              </a:rPr>
              <a:t>作平行线是把一个角从一个位置转移到另一个位置的重要手段）</a:t>
            </a:r>
            <a:endParaRPr lang="zh-CN" altLang="en-US" sz="2000" b="1">
              <a:latin typeface="Times New Roman" panose="02020603050405020304" pitchFamily="18" charset="0"/>
              <a:sym typeface="+mn-ea"/>
            </a:endParaRPr>
          </a:p>
        </p:txBody>
      </p:sp>
      <p:grpSp>
        <p:nvGrpSpPr>
          <p:cNvPr id="8" name="组合2"/>
          <p:cNvGrpSpPr/>
          <p:nvPr/>
        </p:nvGrpSpPr>
        <p:grpSpPr>
          <a:xfrm>
            <a:off x="1550670" y="1200785"/>
            <a:ext cx="2489835" cy="1774825"/>
            <a:chOff x="0" y="-101012"/>
            <a:chExt cx="3036853" cy="2258622"/>
          </a:xfrm>
        </p:grpSpPr>
        <p:sp>
          <p:nvSpPr>
            <p:cNvPr id="3" name="形状2"/>
            <p:cNvSpPr txBox="1"/>
            <p:nvPr/>
          </p:nvSpPr>
          <p:spPr>
            <a:xfrm>
              <a:off x="248036" y="332473"/>
              <a:ext cx="2456673" cy="1338367"/>
            </a:xfrm>
            <a:custGeom>
              <a:avLst/>
              <a:gdLst>
                <a:gd name="connsiteX0" fmla="*/ 795824 w 2456673"/>
                <a:gd name="connsiteY0" fmla="*/ 0 h 1338367"/>
                <a:gd name="connsiteX1" fmla="*/ 2456673 w 2456673"/>
                <a:gd name="connsiteY1" fmla="*/ 1338367 h 1338367"/>
                <a:gd name="connsiteX2" fmla="*/ 0 w 2456673"/>
                <a:gd name="connsiteY2" fmla="*/ 1338367 h 1338367"/>
                <a:gd name="connsiteX3" fmla="*/ 795824 w 2456673"/>
                <a:gd name="connsiteY3" fmla="*/ 0 h 1338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6673" h="1338367">
                  <a:moveTo>
                    <a:pt x="795824" y="0"/>
                  </a:moveTo>
                  <a:lnTo>
                    <a:pt x="2456673" y="1338367"/>
                  </a:lnTo>
                  <a:lnTo>
                    <a:pt x="0" y="1338367"/>
                  </a:lnTo>
                  <a:lnTo>
                    <a:pt x="795824" y="0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000000">
                  <a:alpha val="100000"/>
                </a:srgbClr>
              </a:solidFill>
              <a:prstDash val="solid"/>
            </a:ln>
          </p:spPr>
          <p:txBody>
            <a:bodyPr anchor="ctr"/>
            <a:p>
              <a:pPr marL="0" algn="ctr"/>
            </a:p>
          </p:txBody>
        </p:sp>
        <p:sp>
          <p:nvSpPr>
            <p:cNvPr id="20" name="文本11"/>
            <p:cNvSpPr txBox="1"/>
            <p:nvPr/>
          </p:nvSpPr>
          <p:spPr>
            <a:xfrm>
              <a:off x="983750" y="-101012"/>
              <a:ext cx="460968" cy="509175"/>
            </a:xfrm>
            <a:prstGeom prst="rect">
              <a:avLst/>
            </a:prstGeom>
            <a:noFill/>
          </p:spPr>
          <p:txBody>
            <a:bodyPr anchor="t"/>
            <a:p>
              <a:pPr marL="0" algn="l"/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A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1" name="文本12"/>
            <p:cNvSpPr txBox="1"/>
            <p:nvPr/>
          </p:nvSpPr>
          <p:spPr>
            <a:xfrm>
              <a:off x="0" y="1537677"/>
              <a:ext cx="331320" cy="509175"/>
            </a:xfrm>
            <a:prstGeom prst="rect">
              <a:avLst/>
            </a:prstGeom>
            <a:noFill/>
          </p:spPr>
          <p:txBody>
            <a:bodyPr anchor="t"/>
            <a:p>
              <a:pPr marL="0" algn="l"/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B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2" name="文本13"/>
            <p:cNvSpPr txBox="1"/>
            <p:nvPr/>
          </p:nvSpPr>
          <p:spPr>
            <a:xfrm>
              <a:off x="2600288" y="1648435"/>
              <a:ext cx="436565" cy="509175"/>
            </a:xfrm>
            <a:prstGeom prst="rect">
              <a:avLst/>
            </a:prstGeom>
            <a:noFill/>
          </p:spPr>
          <p:txBody>
            <a:bodyPr anchor="t"/>
            <a:p>
              <a:pPr marL="0" algn="l"/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C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945255" y="1522730"/>
            <a:ext cx="1548765" cy="688340"/>
            <a:chOff x="6213" y="2398"/>
            <a:chExt cx="2439" cy="1084"/>
          </a:xfrm>
        </p:grpSpPr>
        <p:cxnSp>
          <p:nvCxnSpPr>
            <p:cNvPr id="23" name="直接箭头连接符 22"/>
            <p:cNvCxnSpPr/>
            <p:nvPr/>
          </p:nvCxnSpPr>
          <p:spPr>
            <a:xfrm>
              <a:off x="6213" y="3482"/>
              <a:ext cx="2217" cy="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文本框 23"/>
            <p:cNvSpPr txBox="1"/>
            <p:nvPr/>
          </p:nvSpPr>
          <p:spPr>
            <a:xfrm>
              <a:off x="6309" y="2398"/>
              <a:ext cx="2343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 b="1"/>
                <a:t>转化思想</a:t>
              </a:r>
              <a:endParaRPr lang="zh-CN" altLang="en-US" sz="2400" b="1"/>
            </a:p>
          </p:txBody>
        </p:sp>
      </p:grpSp>
      <p:cxnSp>
        <p:nvCxnSpPr>
          <p:cNvPr id="25" name="直接连接符 24"/>
          <p:cNvCxnSpPr/>
          <p:nvPr/>
        </p:nvCxnSpPr>
        <p:spPr>
          <a:xfrm flipV="1">
            <a:off x="6303010" y="1702435"/>
            <a:ext cx="1842770" cy="952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椭圆 25"/>
          <p:cNvSpPr/>
          <p:nvPr/>
        </p:nvSpPr>
        <p:spPr>
          <a:xfrm>
            <a:off x="7173595" y="1666240"/>
            <a:ext cx="75565" cy="7556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弦形 28"/>
          <p:cNvSpPr/>
          <p:nvPr/>
        </p:nvSpPr>
        <p:spPr>
          <a:xfrm rot="6720000">
            <a:off x="7099935" y="1553210"/>
            <a:ext cx="213360" cy="224155"/>
          </a:xfrm>
          <a:prstGeom prst="chord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33" name="直接箭头连接符 32"/>
          <p:cNvCxnSpPr/>
          <p:nvPr/>
        </p:nvCxnSpPr>
        <p:spPr>
          <a:xfrm>
            <a:off x="8443595" y="2288540"/>
            <a:ext cx="1407795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10020935" y="2129790"/>
            <a:ext cx="12858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/>
              <a:t>180</a:t>
            </a:r>
            <a:r>
              <a:rPr lang="en-US" altLang="zh-CN" b="1" baseline="30000"/>
              <a:t>0</a:t>
            </a:r>
            <a:endParaRPr lang="en-US" altLang="zh-CN" b="1" baseline="30000"/>
          </a:p>
        </p:txBody>
      </p:sp>
      <p:sp>
        <p:nvSpPr>
          <p:cNvPr id="36" name="文本框 35"/>
          <p:cNvSpPr txBox="1"/>
          <p:nvPr/>
        </p:nvSpPr>
        <p:spPr>
          <a:xfrm>
            <a:off x="1162685" y="3244850"/>
            <a:ext cx="38938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chemeClr val="tx1"/>
                </a:solidFill>
              </a:rPr>
              <a:t>是否可以过任意一点作平行线呢？</a:t>
            </a:r>
            <a:endParaRPr lang="zh-CN" altLang="en-US" sz="2000" b="1">
              <a:solidFill>
                <a:schemeClr val="tx1"/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51815" y="3851910"/>
            <a:ext cx="5911850" cy="2681605"/>
            <a:chOff x="869" y="6066"/>
            <a:chExt cx="9310" cy="4223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175" y="7997"/>
              <a:ext cx="3004" cy="2292"/>
            </a:xfrm>
            <a:prstGeom prst="rect">
              <a:avLst/>
            </a:prstGeom>
          </p:spPr>
        </p:pic>
        <p:grpSp>
          <p:nvGrpSpPr>
            <p:cNvPr id="5" name="组合 4"/>
            <p:cNvGrpSpPr/>
            <p:nvPr/>
          </p:nvGrpSpPr>
          <p:grpSpPr>
            <a:xfrm>
              <a:off x="869" y="6066"/>
              <a:ext cx="7253" cy="3862"/>
              <a:chOff x="869" y="6066"/>
              <a:chExt cx="7253" cy="3862"/>
            </a:xfrm>
          </p:grpSpPr>
          <p:pic>
            <p:nvPicPr>
              <p:cNvPr id="37" name="图片 36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712" y="7997"/>
                <a:ext cx="2896" cy="1931"/>
              </a:xfrm>
              <a:prstGeom prst="rect">
                <a:avLst/>
              </a:prstGeom>
            </p:spPr>
          </p:pic>
          <p:pic>
            <p:nvPicPr>
              <p:cNvPr id="38" name="图片 3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78" y="6066"/>
                <a:ext cx="2929" cy="1931"/>
              </a:xfrm>
              <a:prstGeom prst="rect">
                <a:avLst/>
              </a:prstGeom>
            </p:spPr>
          </p:pic>
          <p:pic>
            <p:nvPicPr>
              <p:cNvPr id="39" name="图片 38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07" y="6400"/>
                <a:ext cx="3815" cy="1597"/>
              </a:xfrm>
              <a:prstGeom prst="rect">
                <a:avLst/>
              </a:prstGeom>
            </p:spPr>
          </p:pic>
          <p:pic>
            <p:nvPicPr>
              <p:cNvPr id="40" name="图片 39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69" y="8177"/>
                <a:ext cx="2539" cy="1624"/>
              </a:xfrm>
              <a:prstGeom prst="rect">
                <a:avLst/>
              </a:prstGeom>
            </p:spPr>
          </p:pic>
        </p:grp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9030" y="3677920"/>
            <a:ext cx="5250180" cy="178625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6165" y="1915795"/>
            <a:ext cx="2297430" cy="120840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  <p:bldP spid="26" grpId="0" animBg="1"/>
      <p:bldP spid="29" grpId="0" animBg="1"/>
      <p:bldP spid="26" grpId="1" animBg="1"/>
      <p:bldP spid="29" grpId="1" animBg="1"/>
      <p:bldP spid="34" grpId="0"/>
      <p:bldP spid="34" grpId="1"/>
      <p:bldP spid="36" grpId="0"/>
      <p:bldP spid="3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" name="组合1"/>
          <p:cNvGrpSpPr/>
          <p:nvPr/>
        </p:nvGrpSpPr>
        <p:grpSpPr>
          <a:xfrm>
            <a:off x="9028373" y="1506153"/>
            <a:ext cx="2502817" cy="1775381"/>
            <a:chOff x="0" y="0"/>
            <a:chExt cx="2502817" cy="1775381"/>
          </a:xfrm>
        </p:grpSpPr>
        <p:sp>
          <p:nvSpPr>
            <p:cNvPr id="4" name="形状1"/>
            <p:cNvSpPr txBox="1"/>
            <p:nvPr/>
          </p:nvSpPr>
          <p:spPr>
            <a:xfrm>
              <a:off x="202555" y="369462"/>
              <a:ext cx="2006206" cy="995825"/>
            </a:xfrm>
            <a:custGeom>
              <a:avLst/>
              <a:gdLst>
                <a:gd name="connsiteX0" fmla="*/ 649898 w 2006206"/>
                <a:gd name="connsiteY0" fmla="*/ 0 h 995825"/>
                <a:gd name="connsiteX1" fmla="*/ 2006206 w 2006206"/>
                <a:gd name="connsiteY1" fmla="*/ 995825 h 995825"/>
                <a:gd name="connsiteX2" fmla="*/ 0 w 2006206"/>
                <a:gd name="connsiteY2" fmla="*/ 995825 h 995825"/>
                <a:gd name="connsiteX3" fmla="*/ 649898 w 2006206"/>
                <a:gd name="connsiteY3" fmla="*/ 0 h 99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6204" h="995825">
                  <a:moveTo>
                    <a:pt x="649898" y="0"/>
                  </a:moveTo>
                  <a:lnTo>
                    <a:pt x="2006206" y="995825"/>
                  </a:lnTo>
                  <a:lnTo>
                    <a:pt x="0" y="995825"/>
                  </a:lnTo>
                  <a:lnTo>
                    <a:pt x="649898" y="0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000000">
                  <a:alpha val="100000"/>
                </a:srgbClr>
              </a:solidFill>
              <a:prstDash val="solid"/>
            </a:ln>
          </p:spPr>
          <p:txBody>
            <a:bodyPr anchor="ctr"/>
            <a:p>
              <a:pPr marL="0" algn="ctr"/>
            </a:p>
          </p:txBody>
        </p:sp>
        <p:sp>
          <p:nvSpPr>
            <p:cNvPr id="5" name="文本8"/>
            <p:cNvSpPr txBox="1"/>
            <p:nvPr/>
          </p:nvSpPr>
          <p:spPr>
            <a:xfrm>
              <a:off x="785022" y="0"/>
              <a:ext cx="376443" cy="509175"/>
            </a:xfrm>
            <a:prstGeom prst="rect">
              <a:avLst/>
            </a:prstGeom>
            <a:noFill/>
          </p:spPr>
          <p:txBody>
            <a:bodyPr anchor="t"/>
            <a:p>
              <a:pPr marL="0" algn="l"/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A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6" name="文本9"/>
            <p:cNvSpPr txBox="1"/>
            <p:nvPr/>
          </p:nvSpPr>
          <p:spPr>
            <a:xfrm>
              <a:off x="0" y="1266206"/>
              <a:ext cx="330200" cy="509175"/>
            </a:xfrm>
            <a:prstGeom prst="rect">
              <a:avLst/>
            </a:prstGeom>
            <a:noFill/>
          </p:spPr>
          <p:txBody>
            <a:bodyPr anchor="t"/>
            <a:p>
              <a:pPr marL="0" algn="l"/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B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7" name="文本10"/>
            <p:cNvSpPr txBox="1"/>
            <p:nvPr/>
          </p:nvSpPr>
          <p:spPr>
            <a:xfrm>
              <a:off x="2146303" y="1247979"/>
              <a:ext cx="356514" cy="509175"/>
            </a:xfrm>
            <a:prstGeom prst="rect">
              <a:avLst/>
            </a:prstGeom>
            <a:noFill/>
          </p:spPr>
          <p:txBody>
            <a:bodyPr anchor="t"/>
            <a:p>
              <a:pPr marL="0" algn="l"/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C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8" name="文本2"/>
          <p:cNvSpPr txBox="1"/>
          <p:nvPr/>
        </p:nvSpPr>
        <p:spPr>
          <a:xfrm>
            <a:off x="1449070" y="1661795"/>
            <a:ext cx="7910195" cy="596265"/>
          </a:xfrm>
          <a:prstGeom prst="rect">
            <a:avLst/>
          </a:prstGeom>
          <a:noFill/>
        </p:spPr>
        <p:txBody>
          <a:bodyPr anchor="t"/>
          <a:p>
            <a:pPr marL="0" algn="l"/>
            <a:r>
              <a:rPr lang="zh-CN" altLang="en-US" sz="28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三角形的内角和定理：三角形内角和等于180°</a:t>
            </a:r>
            <a:endParaRPr lang="zh-CN" altLang="en-US" sz="2800" b="1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文本4"/>
          <p:cNvSpPr txBox="1"/>
          <p:nvPr/>
        </p:nvSpPr>
        <p:spPr>
          <a:xfrm>
            <a:off x="2237740" y="2258060"/>
            <a:ext cx="6134100" cy="1381125"/>
          </a:xfrm>
          <a:prstGeom prst="rect">
            <a:avLst/>
          </a:prstGeom>
          <a:noFill/>
        </p:spPr>
        <p:txBody>
          <a:bodyPr anchor="t"/>
          <a:p>
            <a:pPr marL="0" algn="l">
              <a:lnSpc>
                <a:spcPct val="150000"/>
              </a:lnSpc>
            </a:pPr>
            <a:r>
              <a:rPr lang="zh-CN" altLang="en-US" sz="28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几何语言：在△ABC中</a:t>
            </a:r>
            <a:endParaRPr lang="zh-CN" altLang="en-US" sz="2800" b="1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ct val="150000"/>
              </a:lnSpc>
            </a:pPr>
            <a:r>
              <a:rPr lang="zh-CN" altLang="en-US" sz="28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∴∠A＋∠B+∠C=180°</a:t>
            </a:r>
            <a:endParaRPr lang="zh-CN" altLang="en-US" sz="2800" b="1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Freeform 5"/>
          <p:cNvSpPr>
            <a:spLocks noChangeAspect="1"/>
          </p:cNvSpPr>
          <p:nvPr/>
        </p:nvSpPr>
        <p:spPr bwMode="auto">
          <a:xfrm>
            <a:off x="383369" y="90303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" name="TextBox 4"/>
          <p:cNvSpPr txBox="1"/>
          <p:nvPr/>
        </p:nvSpPr>
        <p:spPr>
          <a:xfrm>
            <a:off x="909903" y="101773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ym typeface="Arial" panose="020B0604020202020204"/>
              </a:rPr>
              <a:t>得出结论</a:t>
            </a:r>
            <a:endParaRPr lang="zh-CN" altLang="en-US">
              <a:sym typeface="Arial" panose="020B060402020202020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Freeform 5"/>
          <p:cNvSpPr>
            <a:spLocks noChangeAspect="1"/>
          </p:cNvSpPr>
          <p:nvPr/>
        </p:nvSpPr>
        <p:spPr bwMode="auto">
          <a:xfrm>
            <a:off x="383369" y="90303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" name="TextBox 4"/>
          <p:cNvSpPr txBox="1"/>
          <p:nvPr/>
        </p:nvSpPr>
        <p:spPr>
          <a:xfrm>
            <a:off x="909903" y="101773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latin typeface="Times New Roman" panose="02020603050405020304" pitchFamily="18" charset="0"/>
                <a:ea typeface="黑体" panose="02010609060101010101" charset="-122"/>
                <a:sym typeface="Times New Roman" panose="02020603050405020304" pitchFamily="18" charset="0"/>
              </a:rPr>
              <a:t>应用迁移</a:t>
            </a:r>
            <a:endParaRPr lang="zh-CN" altLang="en-US">
              <a:sym typeface="Arial" panose="020B0604020202020204"/>
            </a:endParaRPr>
          </a:p>
        </p:txBody>
      </p:sp>
      <p:sp>
        <p:nvSpPr>
          <p:cNvPr id="26" name="Text Box 3"/>
          <p:cNvSpPr txBox="1">
            <a:spLocks noChangeArrowheads="1"/>
          </p:cNvSpPr>
          <p:nvPr/>
        </p:nvSpPr>
        <p:spPr bwMode="auto">
          <a:xfrm>
            <a:off x="910167" y="1104207"/>
            <a:ext cx="7522633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p>
            <a:pPr eaLnBrk="1" hangingPunct="1">
              <a:buNone/>
            </a:pPr>
            <a:r>
              <a:rPr lang="zh-CN" altLang="en-US" sz="2800" dirty="0">
                <a:latin typeface="Times New Roman" panose="02020603050405020304" pitchFamily="18" charset="0"/>
                <a:ea typeface="黑体" panose="02010609060101010101" charset="-122"/>
                <a:sym typeface="Times New Roman" panose="02020603050405020304" pitchFamily="18" charset="0"/>
              </a:rPr>
              <a:t>　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Times New Roman" panose="02020603050405020304" pitchFamily="18" charset="0"/>
              </a:rPr>
              <a:t>例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Times New Roman" panose="02020603050405020304" pitchFamily="18" charset="0"/>
              </a:rPr>
              <a:t>如图，说出各图中∠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Times New Roman" panose="02020603050405020304" pitchFamily="18" charset="0"/>
              </a:rPr>
              <a:t>1 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rPr>
              <a:t>的度数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rPr>
              <a:t>.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rPr>
              <a:t>　</a:t>
            </a:r>
            <a:r>
              <a:rPr lang="zh-CN" altLang="en-US" sz="2800" b="1" dirty="0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　</a:t>
            </a:r>
            <a:endParaRPr lang="zh-CN" altLang="en-US" sz="2800" b="1" dirty="0"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grpSp>
        <p:nvGrpSpPr>
          <p:cNvPr id="27" name="组合 3"/>
          <p:cNvGrpSpPr/>
          <p:nvPr/>
        </p:nvGrpSpPr>
        <p:grpSpPr>
          <a:xfrm>
            <a:off x="4569351" y="3249660"/>
            <a:ext cx="4148667" cy="2198583"/>
            <a:chOff x="4867278" y="1285876"/>
            <a:chExt cx="3111500" cy="1648938"/>
          </a:xfrm>
        </p:grpSpPr>
        <p:grpSp>
          <p:nvGrpSpPr>
            <p:cNvPr id="30" name="Group 56"/>
            <p:cNvGrpSpPr/>
            <p:nvPr/>
          </p:nvGrpSpPr>
          <p:grpSpPr>
            <a:xfrm>
              <a:off x="4867278" y="1285876"/>
              <a:ext cx="3111500" cy="1266825"/>
              <a:chOff x="2050" y="2296"/>
              <a:chExt cx="1960" cy="798"/>
            </a:xfrm>
          </p:grpSpPr>
          <p:pic>
            <p:nvPicPr>
              <p:cNvPr id="33" name="Picture 51"/>
              <p:cNvPicPr>
                <a:picLocks noChangeAspect="1"/>
              </p:cNvPicPr>
              <p:nvPr/>
            </p:nvPicPr>
            <p:blipFill>
              <a:blip r:embed="rId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050" y="2296"/>
                <a:ext cx="1960" cy="798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34" name="Rectangle 53"/>
              <p:cNvSpPr/>
              <p:nvPr/>
            </p:nvSpPr>
            <p:spPr>
              <a:xfrm>
                <a:off x="3306" y="2790"/>
                <a:ext cx="505" cy="27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p>
                <a:pPr eaLnBrk="1" hangingPunct="1">
                  <a:buNone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黑体" panose="02010609060101010101" charset="-122"/>
                    <a:sym typeface="Times New Roman" panose="02020603050405020304" pitchFamily="18" charset="0"/>
                  </a:rPr>
                  <a:t>30° </a:t>
                </a:r>
                <a:endParaRPr lang="en-US" altLang="zh-CN" sz="3200" b="1" dirty="0">
                  <a:latin typeface="Times New Roman" panose="02020603050405020304" pitchFamily="18" charset="0"/>
                  <a:ea typeface="黑体" panose="02010609060101010101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5" name="Rectangle 54"/>
              <p:cNvSpPr/>
              <p:nvPr/>
            </p:nvSpPr>
            <p:spPr>
              <a:xfrm>
                <a:off x="2605" y="2446"/>
                <a:ext cx="615" cy="27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p>
                <a:pPr eaLnBrk="1" hangingPunct="1">
                  <a:buNone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黑体" panose="02010609060101010101" charset="-122"/>
                    <a:sym typeface="Times New Roman" panose="02020603050405020304" pitchFamily="18" charset="0"/>
                  </a:rPr>
                  <a:t>105° </a:t>
                </a:r>
                <a:endParaRPr lang="en-US" altLang="zh-CN" sz="3200" b="1" dirty="0">
                  <a:latin typeface="Times New Roman" panose="02020603050405020304" pitchFamily="18" charset="0"/>
                  <a:ea typeface="黑体" panose="02010609060101010101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6" name="Rectangle 55"/>
              <p:cNvSpPr/>
              <p:nvPr/>
            </p:nvSpPr>
            <p:spPr>
              <a:xfrm>
                <a:off x="2272" y="2790"/>
                <a:ext cx="182" cy="27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p>
                <a:pPr eaLnBrk="1" hangingPunct="1"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charset="-122"/>
                    <a:sym typeface="Times New Roman" panose="02020603050405020304" pitchFamily="18" charset="0"/>
                  </a:rPr>
                  <a:t>1</a:t>
                </a:r>
                <a:endParaRPr lang="en-US" altLang="zh-CN" sz="3200" b="1" dirty="0">
                  <a:latin typeface="Times New Roman" panose="02020603050405020304" pitchFamily="18" charset="0"/>
                  <a:ea typeface="黑体" panose="02010609060101010101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31" name="Rectangle 65"/>
            <p:cNvSpPr/>
            <p:nvPr/>
          </p:nvSpPr>
          <p:spPr>
            <a:xfrm>
              <a:off x="5876926" y="2435227"/>
              <a:ext cx="1119664" cy="49958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eaLnBrk="1" hangingPunct="1">
                <a:buNone/>
              </a:pPr>
              <a:r>
                <a:rPr lang="zh-CN" altLang="en-US" sz="3735" b="1" dirty="0">
                  <a:latin typeface="Times New Roman" panose="02020603050405020304" pitchFamily="18" charset="0"/>
                  <a:ea typeface="黑体" panose="02010609060101010101" charset="-122"/>
                  <a:sym typeface="Times New Roman" panose="02020603050405020304" pitchFamily="18" charset="0"/>
                </a:rPr>
                <a:t>（</a:t>
              </a:r>
              <a:r>
                <a:rPr lang="en-US" altLang="zh-CN" sz="3735" b="1" dirty="0">
                  <a:latin typeface="Times New Roman" panose="02020603050405020304" pitchFamily="18" charset="0"/>
                  <a:ea typeface="黑体" panose="02010609060101010101" charset="-122"/>
                  <a:sym typeface="Times New Roman" panose="02020603050405020304" pitchFamily="18" charset="0"/>
                </a:rPr>
                <a:t>2</a:t>
              </a:r>
              <a:r>
                <a:rPr lang="zh-CN" altLang="en-US" sz="3735" b="1" dirty="0">
                  <a:latin typeface="Times New Roman" panose="02020603050405020304" pitchFamily="18" charset="0"/>
                  <a:ea typeface="黑体" panose="02010609060101010101" charset="-122"/>
                  <a:sym typeface="Times New Roman" panose="02020603050405020304" pitchFamily="18" charset="0"/>
                </a:rPr>
                <a:t>） </a:t>
              </a:r>
              <a:endParaRPr lang="zh-CN" altLang="en-US" sz="3735" b="1" dirty="0">
                <a:latin typeface="Times New Roman" panose="02020603050405020304" pitchFamily="18" charset="0"/>
                <a:ea typeface="黑体" panose="02010609060101010101" charset="-122"/>
                <a:sym typeface="Times New Roman" panose="02020603050405020304" pitchFamily="18" charset="0"/>
              </a:endParaRPr>
            </a:p>
          </p:txBody>
        </p:sp>
        <p:sp>
          <p:nvSpPr>
            <p:cNvPr id="28" name="Arc 79"/>
            <p:cNvSpPr/>
            <p:nvPr/>
          </p:nvSpPr>
          <p:spPr>
            <a:xfrm rot="21080779">
              <a:off x="5919788" y="1387473"/>
              <a:ext cx="296863" cy="200025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2147483646" y="0"/>
                </a:cxn>
              </a:cxnLst>
              <a:rect l="0" t="0" r="0" b="0"/>
              <a:pathLst>
                <a:path w="31967" h="21600" fill="none">
                  <a:moveTo>
                    <a:pt x="31966" y="14960"/>
                  </a:moveTo>
                  <a:cubicBezTo>
                    <a:pt x="27893" y="19202"/>
                    <a:pt x="22267" y="21599"/>
                    <a:pt x="16387" y="21600"/>
                  </a:cubicBezTo>
                  <a:cubicBezTo>
                    <a:pt x="10088" y="21600"/>
                    <a:pt x="4103" y="18850"/>
                    <a:pt x="-1" y="14072"/>
                  </a:cubicBezTo>
                </a:path>
                <a:path w="31967" h="21600" stroke="0">
                  <a:moveTo>
                    <a:pt x="31966" y="14960"/>
                  </a:moveTo>
                  <a:cubicBezTo>
                    <a:pt x="27893" y="19202"/>
                    <a:pt x="22267" y="21599"/>
                    <a:pt x="16387" y="21600"/>
                  </a:cubicBezTo>
                  <a:cubicBezTo>
                    <a:pt x="10088" y="21600"/>
                    <a:pt x="4103" y="18850"/>
                    <a:pt x="-1" y="14072"/>
                  </a:cubicBezTo>
                  <a:lnTo>
                    <a:pt x="16387" y="0"/>
                  </a:lnTo>
                  <a:lnTo>
                    <a:pt x="31966" y="14960"/>
                  </a:lnTo>
                  <a:close/>
                </a:path>
              </a:pathLst>
            </a:custGeom>
            <a:noFill/>
            <a:ln w="28575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sz="2400"/>
            </a:p>
          </p:txBody>
        </p:sp>
        <p:sp>
          <p:nvSpPr>
            <p:cNvPr id="29" name="Arc 70"/>
            <p:cNvSpPr/>
            <p:nvPr/>
          </p:nvSpPr>
          <p:spPr>
            <a:xfrm>
              <a:off x="5013326" y="2273302"/>
              <a:ext cx="242888" cy="179388"/>
            </a:xfrm>
            <a:custGeom>
              <a:avLst/>
              <a:gdLst/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</a:cxnLst>
              <a:rect l="0" t="0" r="0" b="0"/>
              <a:pathLst>
                <a:path w="21600" h="15923" fill="none">
                  <a:moveTo>
                    <a:pt x="14595" y="-1"/>
                  </a:moveTo>
                  <a:cubicBezTo>
                    <a:pt x="19058" y="4091"/>
                    <a:pt x="21600" y="9868"/>
                    <a:pt x="21600" y="15923"/>
                  </a:cubicBezTo>
                </a:path>
                <a:path w="21600" h="15923" stroke="0">
                  <a:moveTo>
                    <a:pt x="14595" y="-1"/>
                  </a:moveTo>
                  <a:cubicBezTo>
                    <a:pt x="19058" y="4091"/>
                    <a:pt x="21600" y="9868"/>
                    <a:pt x="21600" y="15923"/>
                  </a:cubicBezTo>
                  <a:lnTo>
                    <a:pt x="0" y="15923"/>
                  </a:lnTo>
                  <a:lnTo>
                    <a:pt x="14595" y="-1"/>
                  </a:lnTo>
                  <a:close/>
                </a:path>
              </a:pathLst>
            </a:custGeom>
            <a:noFill/>
            <a:ln w="28575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sz="2400"/>
            </a:p>
          </p:txBody>
        </p:sp>
        <p:sp>
          <p:nvSpPr>
            <p:cNvPr id="32" name="Arc 74"/>
            <p:cNvSpPr/>
            <p:nvPr/>
          </p:nvSpPr>
          <p:spPr>
            <a:xfrm rot="444025">
              <a:off x="7545387" y="2303466"/>
              <a:ext cx="317500" cy="165100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2147483646"/>
                </a:cxn>
              </a:cxnLst>
              <a:rect l="0" t="0" r="0" b="0"/>
              <a:pathLst>
                <a:path w="21600" h="11242" fill="none">
                  <a:moveTo>
                    <a:pt x="60" y="11242"/>
                  </a:moveTo>
                  <a:cubicBezTo>
                    <a:pt x="20" y="10702"/>
                    <a:pt x="0" y="10161"/>
                    <a:pt x="0" y="9620"/>
                  </a:cubicBezTo>
                  <a:cubicBezTo>
                    <a:pt x="-1" y="6281"/>
                    <a:pt x="773" y="2988"/>
                    <a:pt x="2260" y="-1"/>
                  </a:cubicBezTo>
                </a:path>
                <a:path w="21600" h="11242" stroke="0">
                  <a:moveTo>
                    <a:pt x="60" y="11242"/>
                  </a:moveTo>
                  <a:cubicBezTo>
                    <a:pt x="20" y="10702"/>
                    <a:pt x="0" y="10161"/>
                    <a:pt x="0" y="9620"/>
                  </a:cubicBezTo>
                  <a:cubicBezTo>
                    <a:pt x="-1" y="6281"/>
                    <a:pt x="773" y="2988"/>
                    <a:pt x="2260" y="-1"/>
                  </a:cubicBezTo>
                  <a:lnTo>
                    <a:pt x="21600" y="9620"/>
                  </a:lnTo>
                  <a:lnTo>
                    <a:pt x="60" y="11242"/>
                  </a:lnTo>
                  <a:close/>
                </a:path>
              </a:pathLst>
            </a:custGeom>
            <a:noFill/>
            <a:ln w="28575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sz="2400"/>
            </a:p>
          </p:txBody>
        </p:sp>
      </p:grpSp>
      <p:grpSp>
        <p:nvGrpSpPr>
          <p:cNvPr id="37" name="组合 4"/>
          <p:cNvGrpSpPr/>
          <p:nvPr/>
        </p:nvGrpSpPr>
        <p:grpSpPr>
          <a:xfrm>
            <a:off x="175416" y="2201641"/>
            <a:ext cx="4169833" cy="3098164"/>
            <a:chOff x="798513" y="611189"/>
            <a:chExt cx="3127375" cy="2323624"/>
          </a:xfrm>
        </p:grpSpPr>
        <p:grpSp>
          <p:nvGrpSpPr>
            <p:cNvPr id="38" name="Group 50"/>
            <p:cNvGrpSpPr/>
            <p:nvPr/>
          </p:nvGrpSpPr>
          <p:grpSpPr>
            <a:xfrm>
              <a:off x="798513" y="611189"/>
              <a:ext cx="3127375" cy="1955800"/>
              <a:chOff x="215" y="1888"/>
              <a:chExt cx="1970" cy="1232"/>
            </a:xfrm>
          </p:grpSpPr>
          <p:pic>
            <p:nvPicPr>
              <p:cNvPr id="43" name="Picture 45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15" y="1888"/>
                <a:ext cx="1970" cy="123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44" name="Rectangle 47"/>
              <p:cNvSpPr/>
              <p:nvPr/>
            </p:nvSpPr>
            <p:spPr>
              <a:xfrm>
                <a:off x="1023" y="2077"/>
                <a:ext cx="471" cy="27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p>
                <a:pPr algn="ctr" eaLnBrk="1" hangingPunct="1">
                  <a:buNone/>
                </a:pPr>
                <a:r>
                  <a:rPr lang="zh-CN" altLang="en-US" sz="3200" b="1" dirty="0">
                    <a:latin typeface="Times New Roman" panose="02020603050405020304" pitchFamily="18" charset="0"/>
                    <a:ea typeface="黑体" panose="02010609060101010101" charset="-122"/>
                    <a:sym typeface="Times New Roman" panose="02020603050405020304" pitchFamily="18" charset="0"/>
                  </a:rPr>
                  <a:t>80°</a:t>
                </a:r>
                <a:endParaRPr lang="zh-CN" altLang="en-US" sz="3200" b="1" dirty="0">
                  <a:latin typeface="Times New Roman" panose="02020603050405020304" pitchFamily="18" charset="0"/>
                  <a:ea typeface="黑体" panose="02010609060101010101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5" name="Rectangle 48"/>
              <p:cNvSpPr/>
              <p:nvPr/>
            </p:nvSpPr>
            <p:spPr>
              <a:xfrm>
                <a:off x="407" y="2797"/>
                <a:ext cx="471" cy="27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p>
                <a:pPr algn="ctr" eaLnBrk="1" hangingPunct="1">
                  <a:buNone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黑体" panose="02010609060101010101" charset="-122"/>
                    <a:sym typeface="Times New Roman" panose="02020603050405020304" pitchFamily="18" charset="0"/>
                  </a:rPr>
                  <a:t>50°</a:t>
                </a:r>
                <a:endParaRPr lang="en-US" altLang="zh-CN" sz="3200" b="1" dirty="0">
                  <a:latin typeface="Times New Roman" panose="02020603050405020304" pitchFamily="18" charset="0"/>
                  <a:ea typeface="黑体" panose="02010609060101010101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6" name="Rectangle 49"/>
              <p:cNvSpPr/>
              <p:nvPr/>
            </p:nvSpPr>
            <p:spPr>
              <a:xfrm>
                <a:off x="1763" y="2805"/>
                <a:ext cx="182" cy="27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p>
                <a:pPr algn="ctr" eaLnBrk="1" hangingPunct="1"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charset="-122"/>
                    <a:sym typeface="Times New Roman" panose="02020603050405020304" pitchFamily="18" charset="0"/>
                  </a:rPr>
                  <a:t>1</a:t>
                </a:r>
                <a:endParaRPr lang="en-US" altLang="zh-CN" sz="3200" b="1" dirty="0">
                  <a:latin typeface="Times New Roman" panose="02020603050405020304" pitchFamily="18" charset="0"/>
                  <a:ea typeface="黑体" panose="02010609060101010101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39" name="Rectangle 64"/>
            <p:cNvSpPr/>
            <p:nvPr/>
          </p:nvSpPr>
          <p:spPr>
            <a:xfrm>
              <a:off x="1797607" y="2435227"/>
              <a:ext cx="1119664" cy="4995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algn="ctr" eaLnBrk="1" hangingPunct="1">
                <a:buNone/>
              </a:pPr>
              <a:r>
                <a:rPr lang="zh-CN" altLang="en-US" sz="3735" b="1" dirty="0">
                  <a:latin typeface="Times New Roman" panose="02020603050405020304" pitchFamily="18" charset="0"/>
                  <a:ea typeface="黑体" panose="02010609060101010101" charset="-122"/>
                  <a:sym typeface="Times New Roman" panose="02020603050405020304" pitchFamily="18" charset="0"/>
                </a:rPr>
                <a:t>（</a:t>
              </a:r>
              <a:r>
                <a:rPr lang="en-US" altLang="zh-CN" sz="3735" b="1" dirty="0">
                  <a:latin typeface="Times New Roman" panose="02020603050405020304" pitchFamily="18" charset="0"/>
                  <a:ea typeface="黑体" panose="02010609060101010101" charset="-122"/>
                  <a:sym typeface="Times New Roman" panose="02020603050405020304" pitchFamily="18" charset="0"/>
                </a:rPr>
                <a:t>1</a:t>
              </a:r>
              <a:r>
                <a:rPr lang="zh-CN" altLang="en-US" sz="3735" b="1" dirty="0">
                  <a:latin typeface="Times New Roman" panose="02020603050405020304" pitchFamily="18" charset="0"/>
                  <a:ea typeface="黑体" panose="02010609060101010101" charset="-122"/>
                  <a:sym typeface="Times New Roman" panose="02020603050405020304" pitchFamily="18" charset="0"/>
                </a:rPr>
                <a:t>） </a:t>
              </a:r>
              <a:endParaRPr lang="zh-CN" altLang="en-US" sz="3735" b="1" dirty="0">
                <a:latin typeface="Times New Roman" panose="02020603050405020304" pitchFamily="18" charset="0"/>
                <a:ea typeface="黑体" panose="02010609060101010101" charset="-122"/>
                <a:sym typeface="Times New Roman" panose="02020603050405020304" pitchFamily="18" charset="0"/>
              </a:endParaRPr>
            </a:p>
          </p:txBody>
        </p:sp>
        <p:sp>
          <p:nvSpPr>
            <p:cNvPr id="40" name="Arc 71"/>
            <p:cNvSpPr/>
            <p:nvPr/>
          </p:nvSpPr>
          <p:spPr>
            <a:xfrm>
              <a:off x="898526" y="2271714"/>
              <a:ext cx="254000" cy="193675"/>
            </a:xfrm>
            <a:custGeom>
              <a:avLst/>
              <a:gdLst/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</a:cxnLst>
              <a:rect l="0" t="0" r="0" b="0"/>
              <a:pathLst>
                <a:path w="21600" h="16502" fill="none">
                  <a:moveTo>
                    <a:pt x="13937" y="-1"/>
                  </a:moveTo>
                  <a:cubicBezTo>
                    <a:pt x="18796" y="4104"/>
                    <a:pt x="21600" y="10141"/>
                    <a:pt x="21600" y="16502"/>
                  </a:cubicBezTo>
                </a:path>
                <a:path w="21600" h="16502" stroke="0">
                  <a:moveTo>
                    <a:pt x="13937" y="-1"/>
                  </a:moveTo>
                  <a:cubicBezTo>
                    <a:pt x="18796" y="4104"/>
                    <a:pt x="21600" y="10141"/>
                    <a:pt x="21600" y="16502"/>
                  </a:cubicBezTo>
                  <a:lnTo>
                    <a:pt x="0" y="16502"/>
                  </a:lnTo>
                  <a:lnTo>
                    <a:pt x="13937" y="-1"/>
                  </a:lnTo>
                  <a:close/>
                </a:path>
              </a:pathLst>
            </a:custGeom>
            <a:noFill/>
            <a:ln w="28575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pPr algn="ctr"/>
              <a:endParaRPr lang="zh-CN" altLang="en-US" sz="2400"/>
            </a:p>
          </p:txBody>
        </p:sp>
        <p:sp>
          <p:nvSpPr>
            <p:cNvPr id="41" name="Arc 72"/>
            <p:cNvSpPr/>
            <p:nvPr/>
          </p:nvSpPr>
          <p:spPr>
            <a:xfrm>
              <a:off x="3557588" y="2255839"/>
              <a:ext cx="261938" cy="195263"/>
            </a:xfrm>
            <a:custGeom>
              <a:avLst/>
              <a:gdLst/>
              <a:ahLst/>
              <a:cxnLst>
                <a:cxn ang="0">
                  <a:pos x="0" y="2147483646"/>
                </a:cxn>
                <a:cxn ang="0">
                  <a:pos x="2147483646" y="0"/>
                </a:cxn>
                <a:cxn ang="0">
                  <a:pos x="2147483646" y="2147483646"/>
                </a:cxn>
              </a:cxnLst>
              <a:rect l="0" t="0" r="0" b="0"/>
              <a:pathLst>
                <a:path w="21600" h="16130" fill="none">
                  <a:moveTo>
                    <a:pt x="60" y="16130"/>
                  </a:moveTo>
                  <a:cubicBezTo>
                    <a:pt x="20" y="15590"/>
                    <a:pt x="0" y="15049"/>
                    <a:pt x="0" y="14508"/>
                  </a:cubicBezTo>
                  <a:cubicBezTo>
                    <a:pt x="-1" y="9144"/>
                    <a:pt x="1995" y="3973"/>
                    <a:pt x="5597" y="0"/>
                  </a:cubicBezTo>
                </a:path>
                <a:path w="21600" h="16130" stroke="0">
                  <a:moveTo>
                    <a:pt x="60" y="16130"/>
                  </a:moveTo>
                  <a:cubicBezTo>
                    <a:pt x="20" y="15590"/>
                    <a:pt x="0" y="15049"/>
                    <a:pt x="0" y="14508"/>
                  </a:cubicBezTo>
                  <a:cubicBezTo>
                    <a:pt x="-1" y="9144"/>
                    <a:pt x="1995" y="3973"/>
                    <a:pt x="5597" y="0"/>
                  </a:cubicBezTo>
                  <a:lnTo>
                    <a:pt x="21600" y="14508"/>
                  </a:lnTo>
                  <a:lnTo>
                    <a:pt x="60" y="16130"/>
                  </a:lnTo>
                  <a:close/>
                </a:path>
              </a:pathLst>
            </a:custGeom>
            <a:noFill/>
            <a:ln w="28575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pPr algn="ctr"/>
              <a:endParaRPr lang="zh-CN" altLang="en-US" sz="2400"/>
            </a:p>
          </p:txBody>
        </p:sp>
        <p:sp>
          <p:nvSpPr>
            <p:cNvPr id="42" name="Arc 78"/>
            <p:cNvSpPr/>
            <p:nvPr/>
          </p:nvSpPr>
          <p:spPr>
            <a:xfrm>
              <a:off x="2212976" y="760414"/>
              <a:ext cx="296863" cy="200025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2147483646" y="0"/>
                </a:cxn>
              </a:cxnLst>
              <a:rect l="0" t="0" r="0" b="0"/>
              <a:pathLst>
                <a:path w="31967" h="21600" fill="none">
                  <a:moveTo>
                    <a:pt x="31966" y="14960"/>
                  </a:moveTo>
                  <a:cubicBezTo>
                    <a:pt x="27893" y="19202"/>
                    <a:pt x="22267" y="21599"/>
                    <a:pt x="16387" y="21600"/>
                  </a:cubicBezTo>
                  <a:cubicBezTo>
                    <a:pt x="10088" y="21600"/>
                    <a:pt x="4103" y="18850"/>
                    <a:pt x="-1" y="14072"/>
                  </a:cubicBezTo>
                </a:path>
                <a:path w="31967" h="21600" stroke="0">
                  <a:moveTo>
                    <a:pt x="31966" y="14960"/>
                  </a:moveTo>
                  <a:cubicBezTo>
                    <a:pt x="27893" y="19202"/>
                    <a:pt x="22267" y="21599"/>
                    <a:pt x="16387" y="21600"/>
                  </a:cubicBezTo>
                  <a:cubicBezTo>
                    <a:pt x="10088" y="21600"/>
                    <a:pt x="4103" y="18850"/>
                    <a:pt x="-1" y="14072"/>
                  </a:cubicBezTo>
                  <a:lnTo>
                    <a:pt x="16387" y="0"/>
                  </a:lnTo>
                  <a:lnTo>
                    <a:pt x="31966" y="14960"/>
                  </a:lnTo>
                  <a:close/>
                </a:path>
              </a:pathLst>
            </a:custGeom>
            <a:noFill/>
            <a:ln w="28575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pPr algn="ctr"/>
              <a:endParaRPr lang="zh-CN" altLang="en-US" sz="2400"/>
            </a:p>
          </p:txBody>
        </p:sp>
      </p:grpSp>
      <p:grpSp>
        <p:nvGrpSpPr>
          <p:cNvPr id="47" name="组合 1"/>
          <p:cNvGrpSpPr/>
          <p:nvPr/>
        </p:nvGrpSpPr>
        <p:grpSpPr>
          <a:xfrm rot="5400000">
            <a:off x="8189977" y="2151701"/>
            <a:ext cx="4135967" cy="2707613"/>
            <a:chOff x="3106738" y="3182939"/>
            <a:chExt cx="3101975" cy="2030711"/>
          </a:xfrm>
        </p:grpSpPr>
        <p:pic>
          <p:nvPicPr>
            <p:cNvPr id="48" name="Picture 57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106738" y="3182939"/>
              <a:ext cx="3101975" cy="127635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9" name="Rectangle 58"/>
            <p:cNvSpPr/>
            <p:nvPr/>
          </p:nvSpPr>
          <p:spPr>
            <a:xfrm>
              <a:off x="5981704" y="4249739"/>
              <a:ext cx="127000" cy="127000"/>
            </a:xfrm>
            <a:prstGeom prst="rect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eaLnBrk="1" hangingPunct="1"/>
              <a:endParaRPr lang="zh-CN" altLang="en-US" sz="2400" b="1" dirty="0">
                <a:latin typeface="Times New Roman" panose="02020603050405020304" pitchFamily="18" charset="0"/>
                <a:ea typeface="黑体" panose="02010609060101010101" charset="-122"/>
              </a:endParaRPr>
            </a:p>
          </p:txBody>
        </p:sp>
        <p:sp>
          <p:nvSpPr>
            <p:cNvPr id="50" name="Rectangle 60"/>
            <p:cNvSpPr/>
            <p:nvPr/>
          </p:nvSpPr>
          <p:spPr>
            <a:xfrm rot="16200000">
              <a:off x="3201230" y="3627438"/>
              <a:ext cx="748189" cy="43767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algn="ctr" eaLnBrk="1" hangingPunct="1">
                <a:buNone/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charset="-122"/>
                  <a:sym typeface="Times New Roman" panose="02020603050405020304" pitchFamily="18" charset="0"/>
                </a:rPr>
                <a:t>22°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charset="-122"/>
                <a:sym typeface="Times New Roman" panose="02020603050405020304" pitchFamily="18" charset="0"/>
              </a:endParaRPr>
            </a:p>
          </p:txBody>
        </p:sp>
        <p:sp>
          <p:nvSpPr>
            <p:cNvPr id="51" name="Rectangle 61"/>
            <p:cNvSpPr/>
            <p:nvPr/>
          </p:nvSpPr>
          <p:spPr>
            <a:xfrm rot="16200000">
              <a:off x="5763896" y="3360739"/>
              <a:ext cx="289560" cy="43767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algn="ctr" eaLnBrk="1" hangingPunct="1">
                <a:buNone/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charset="-122"/>
                  <a:sym typeface="Times New Roman" panose="02020603050405020304" pitchFamily="18" charset="0"/>
                </a:rPr>
                <a:t>1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charset="-122"/>
                <a:sym typeface="Times New Roman" panose="02020603050405020304" pitchFamily="18" charset="0"/>
              </a:endParaRPr>
            </a:p>
          </p:txBody>
        </p:sp>
        <p:sp>
          <p:nvSpPr>
            <p:cNvPr id="52" name="Rectangle 66"/>
            <p:cNvSpPr/>
            <p:nvPr/>
          </p:nvSpPr>
          <p:spPr>
            <a:xfrm rot="16200000">
              <a:off x="5225816" y="4404025"/>
              <a:ext cx="1119664" cy="4995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algn="ctr" eaLnBrk="1" hangingPunct="1">
                <a:buNone/>
              </a:pPr>
              <a:r>
                <a:rPr lang="zh-CN" altLang="en-US" sz="3735" b="1" dirty="0">
                  <a:latin typeface="Times New Roman" panose="02020603050405020304" pitchFamily="18" charset="0"/>
                  <a:ea typeface="黑体" panose="02010609060101010101" charset="-122"/>
                  <a:sym typeface="Times New Roman" panose="02020603050405020304" pitchFamily="18" charset="0"/>
                </a:rPr>
                <a:t>（</a:t>
              </a:r>
              <a:r>
                <a:rPr lang="en-US" altLang="zh-CN" sz="3735" b="1" dirty="0">
                  <a:latin typeface="Times New Roman" panose="02020603050405020304" pitchFamily="18" charset="0"/>
                  <a:ea typeface="黑体" panose="02010609060101010101" charset="-122"/>
                  <a:sym typeface="Times New Roman" panose="02020603050405020304" pitchFamily="18" charset="0"/>
                </a:rPr>
                <a:t>3</a:t>
              </a:r>
              <a:r>
                <a:rPr lang="zh-CN" altLang="en-US" sz="3735" b="1" dirty="0">
                  <a:latin typeface="Times New Roman" panose="02020603050405020304" pitchFamily="18" charset="0"/>
                  <a:ea typeface="黑体" panose="02010609060101010101" charset="-122"/>
                  <a:sym typeface="Times New Roman" panose="02020603050405020304" pitchFamily="18" charset="0"/>
                </a:rPr>
                <a:t>） </a:t>
              </a:r>
              <a:endParaRPr lang="zh-CN" altLang="en-US" sz="3735" b="1" dirty="0">
                <a:latin typeface="Times New Roman" panose="02020603050405020304" pitchFamily="18" charset="0"/>
                <a:ea typeface="黑体" panose="02010609060101010101" charset="-122"/>
                <a:sym typeface="Times New Roman" panose="02020603050405020304" pitchFamily="18" charset="0"/>
              </a:endParaRPr>
            </a:p>
          </p:txBody>
        </p:sp>
        <p:sp>
          <p:nvSpPr>
            <p:cNvPr id="53" name="Arc 73"/>
            <p:cNvSpPr/>
            <p:nvPr/>
          </p:nvSpPr>
          <p:spPr>
            <a:xfrm>
              <a:off x="3222626" y="4200526"/>
              <a:ext cx="473075" cy="165100"/>
            </a:xfrm>
            <a:custGeom>
              <a:avLst/>
              <a:gdLst/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</a:cxnLst>
              <a:rect l="0" t="0" r="0" b="0"/>
              <a:pathLst>
                <a:path w="21600" h="7547" fill="none">
                  <a:moveTo>
                    <a:pt x="20238" y="0"/>
                  </a:moveTo>
                  <a:cubicBezTo>
                    <a:pt x="21138" y="2414"/>
                    <a:pt x="21600" y="4970"/>
                    <a:pt x="21600" y="7547"/>
                  </a:cubicBezTo>
                </a:path>
                <a:path w="21600" h="7547" stroke="0">
                  <a:moveTo>
                    <a:pt x="20238" y="0"/>
                  </a:moveTo>
                  <a:cubicBezTo>
                    <a:pt x="21138" y="2414"/>
                    <a:pt x="21600" y="4970"/>
                    <a:pt x="21600" y="7547"/>
                  </a:cubicBezTo>
                  <a:lnTo>
                    <a:pt x="0" y="7547"/>
                  </a:lnTo>
                  <a:lnTo>
                    <a:pt x="20238" y="0"/>
                  </a:lnTo>
                  <a:close/>
                </a:path>
              </a:pathLst>
            </a:custGeom>
            <a:noFill/>
            <a:ln w="28575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sz="2400"/>
            </a:p>
          </p:txBody>
        </p:sp>
        <p:sp>
          <p:nvSpPr>
            <p:cNvPr id="54" name="Arc 77"/>
            <p:cNvSpPr/>
            <p:nvPr/>
          </p:nvSpPr>
          <p:spPr>
            <a:xfrm rot="21297974">
              <a:off x="5937251" y="3284539"/>
              <a:ext cx="177800" cy="188913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2147483646" y="0"/>
                </a:cxn>
              </a:cxnLst>
              <a:rect l="0" t="0" r="0" b="0"/>
              <a:pathLst>
                <a:path w="20365" h="21596" fill="none">
                  <a:moveTo>
                    <a:pt x="19925" y="21595"/>
                  </a:moveTo>
                  <a:cubicBezTo>
                    <a:pt x="10933" y="21412"/>
                    <a:pt x="2996" y="15677"/>
                    <a:pt x="-1" y="7198"/>
                  </a:cubicBezTo>
                </a:path>
                <a:path w="20365" h="21596" stroke="0">
                  <a:moveTo>
                    <a:pt x="19925" y="21595"/>
                  </a:moveTo>
                  <a:cubicBezTo>
                    <a:pt x="10933" y="21412"/>
                    <a:pt x="2996" y="15677"/>
                    <a:pt x="-1" y="7198"/>
                  </a:cubicBezTo>
                  <a:lnTo>
                    <a:pt x="20365" y="0"/>
                  </a:lnTo>
                  <a:lnTo>
                    <a:pt x="19925" y="21595"/>
                  </a:lnTo>
                  <a:close/>
                </a:path>
              </a:pathLst>
            </a:custGeom>
            <a:noFill/>
            <a:ln w="28575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sz="2400"/>
            </a:p>
          </p:txBody>
        </p:sp>
      </p:grpSp>
      <p:sp>
        <p:nvSpPr>
          <p:cNvPr id="55" name="Text Box 4"/>
          <p:cNvSpPr txBox="1"/>
          <p:nvPr/>
        </p:nvSpPr>
        <p:spPr>
          <a:xfrm>
            <a:off x="2732291" y="4025939"/>
            <a:ext cx="1360439" cy="6661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sym typeface="Times New Roman" panose="02020603050405020304" pitchFamily="18" charset="0"/>
              </a:rPr>
              <a:t>5</a:t>
            </a:r>
            <a:r>
              <a:rPr lang="zh-CN" altLang="en-US" sz="3735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sym typeface="Times New Roman" panose="02020603050405020304" pitchFamily="18" charset="0"/>
              </a:rPr>
              <a:t>0°</a:t>
            </a:r>
            <a:endParaRPr lang="zh-CN" altLang="en-US" sz="3735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sym typeface="Times New Roman" panose="02020603050405020304" pitchFamily="18" charset="0"/>
            </a:endParaRPr>
          </a:p>
        </p:txBody>
      </p:sp>
      <p:sp>
        <p:nvSpPr>
          <p:cNvPr id="56" name="Text Box 4"/>
          <p:cNvSpPr txBox="1"/>
          <p:nvPr/>
        </p:nvSpPr>
        <p:spPr>
          <a:xfrm>
            <a:off x="5348281" y="4060073"/>
            <a:ext cx="1488017" cy="6661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sym typeface="Times New Roman" panose="02020603050405020304" pitchFamily="18" charset="0"/>
              </a:rPr>
              <a:t>45</a:t>
            </a:r>
            <a:r>
              <a:rPr lang="zh-CN" altLang="en-US" sz="3735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sym typeface="Times New Roman" panose="02020603050405020304" pitchFamily="18" charset="0"/>
              </a:rPr>
              <a:t>°</a:t>
            </a:r>
            <a:endParaRPr lang="zh-CN" altLang="en-US" sz="3735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sym typeface="Times New Roman" panose="02020603050405020304" pitchFamily="18" charset="0"/>
            </a:endParaRPr>
          </a:p>
        </p:txBody>
      </p:sp>
      <p:sp>
        <p:nvSpPr>
          <p:cNvPr id="57" name="Text Box 4"/>
          <p:cNvSpPr txBox="1"/>
          <p:nvPr/>
        </p:nvSpPr>
        <p:spPr>
          <a:xfrm>
            <a:off x="10353929" y="4623420"/>
            <a:ext cx="1488017" cy="6661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sym typeface="Times New Roman" panose="02020603050405020304" pitchFamily="18" charset="0"/>
              </a:rPr>
              <a:t>68</a:t>
            </a:r>
            <a:r>
              <a:rPr lang="zh-CN" altLang="en-US" sz="3735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sym typeface="Times New Roman" panose="02020603050405020304" pitchFamily="18" charset="0"/>
              </a:rPr>
              <a:t>°</a:t>
            </a:r>
            <a:endParaRPr lang="zh-CN" altLang="en-US" sz="3735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sym typeface="Times New Roman" panose="02020603050405020304" pitchFamily="18" charset="0"/>
            </a:endParaRPr>
          </a:p>
        </p:txBody>
      </p:sp>
      <p:sp>
        <p:nvSpPr>
          <p:cNvPr id="11" name="文本5"/>
          <p:cNvSpPr txBox="1"/>
          <p:nvPr/>
        </p:nvSpPr>
        <p:spPr>
          <a:xfrm>
            <a:off x="2242499" y="5573427"/>
            <a:ext cx="7426242" cy="581628"/>
          </a:xfrm>
          <a:prstGeom prst="rect">
            <a:avLst/>
          </a:prstGeom>
          <a:noFill/>
        </p:spPr>
        <p:txBody>
          <a:bodyPr anchor="t"/>
          <a:p>
            <a:pPr marL="0" algn="l"/>
            <a:r>
              <a:rPr lang="zh-CN" altLang="en-US" sz="2700" b="1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知道三角形中任意两个角，可以求出第三个角。</a:t>
            </a:r>
            <a:endParaRPr lang="zh-CN" altLang="en-US" sz="2700" b="1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  <p:bldP spid="57" grpId="0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Freeform 5"/>
          <p:cNvSpPr>
            <a:spLocks noChangeAspect="1"/>
          </p:cNvSpPr>
          <p:nvPr/>
        </p:nvSpPr>
        <p:spPr bwMode="auto">
          <a:xfrm>
            <a:off x="383369" y="90303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" name="TextBox 4"/>
          <p:cNvSpPr txBox="1"/>
          <p:nvPr/>
        </p:nvSpPr>
        <p:spPr>
          <a:xfrm>
            <a:off x="909903" y="101773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latin typeface="Times New Roman" panose="02020603050405020304" pitchFamily="18" charset="0"/>
                <a:ea typeface="黑体" panose="02010609060101010101" charset="-122"/>
                <a:sym typeface="Times New Roman" panose="02020603050405020304" pitchFamily="18" charset="0"/>
              </a:rPr>
              <a:t>应用迁移</a:t>
            </a:r>
            <a:endParaRPr lang="zh-CN" altLang="en-US">
              <a:sym typeface="Arial" panose="020B0604020202020204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46760" y="1033780"/>
            <a:ext cx="10069195" cy="41992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>
              <a:lnSpc>
                <a:spcPct val="12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例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2.</a:t>
            </a: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如图，已知∠</a:t>
            </a:r>
            <a:r>
              <a:rPr 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C</a:t>
            </a: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=30°，∠</a:t>
            </a:r>
            <a:r>
              <a:rPr 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D</a:t>
            </a: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=40°，∠</a:t>
            </a:r>
            <a:r>
              <a:rPr 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A</a:t>
            </a: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=50°，则∠</a:t>
            </a:r>
            <a:r>
              <a:rPr 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B=</a:t>
            </a:r>
            <a:r>
              <a:rPr lang="en-US" sz="28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</a:t>
            </a:r>
            <a:endParaRPr lang="en-US" sz="2800" b="1" u="sng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447415" y="1725295"/>
            <a:ext cx="44170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solidFill>
                  <a:srgbClr val="FF0000"/>
                </a:solidFill>
              </a:rPr>
              <a:t>请问你还能提出哪些问题？</a:t>
            </a:r>
            <a:endParaRPr lang="zh-CN" altLang="en-US" sz="2800">
              <a:solidFill>
                <a:srgbClr val="FF0000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2120" y="2450465"/>
            <a:ext cx="2274570" cy="24180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550" y="2392045"/>
            <a:ext cx="2124075" cy="24765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Freeform 5"/>
          <p:cNvSpPr>
            <a:spLocks noChangeAspect="1"/>
          </p:cNvSpPr>
          <p:nvPr/>
        </p:nvSpPr>
        <p:spPr bwMode="auto">
          <a:xfrm>
            <a:off x="383369" y="90303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" name="TextBox 4"/>
          <p:cNvSpPr txBox="1"/>
          <p:nvPr/>
        </p:nvSpPr>
        <p:spPr>
          <a:xfrm>
            <a:off x="909903" y="101773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latin typeface="Times New Roman" panose="02020603050405020304" pitchFamily="18" charset="0"/>
                <a:ea typeface="黑体" panose="02010609060101010101" charset="-122"/>
                <a:sym typeface="Times New Roman" panose="02020603050405020304" pitchFamily="18" charset="0"/>
              </a:rPr>
              <a:t>应用迁移</a:t>
            </a:r>
            <a:endParaRPr lang="zh-CN" altLang="en-US">
              <a:sym typeface="Arial" panose="020B0604020202020204"/>
            </a:endParaRPr>
          </a:p>
        </p:txBody>
      </p:sp>
      <p:sp>
        <p:nvSpPr>
          <p:cNvPr id="26" name="Text Box 3"/>
          <p:cNvSpPr txBox="1">
            <a:spLocks noChangeArrowheads="1"/>
          </p:cNvSpPr>
          <p:nvPr/>
        </p:nvSpPr>
        <p:spPr bwMode="auto">
          <a:xfrm>
            <a:off x="716915" y="932815"/>
            <a:ext cx="10509250" cy="138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Times New Roman" panose="02020603050405020304" pitchFamily="18" charset="0"/>
              </a:rPr>
              <a:t>　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Times New Roman" panose="02020603050405020304" pitchFamily="18" charset="0"/>
              </a:rPr>
              <a:t>例</a:t>
            </a:r>
            <a:r>
              <a:rPr lang="en-US" altLang="zh-CN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Times New Roman" panose="02020603050405020304" pitchFamily="18" charset="0"/>
              </a:rPr>
              <a:t>3.</a:t>
            </a:r>
            <a:r>
              <a:rPr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如图</a:t>
            </a:r>
            <a:r>
              <a:rPr lang="zh-CN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</a:t>
            </a:r>
            <a:r>
              <a:rPr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△</a:t>
            </a:r>
            <a:r>
              <a:rPr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AB</a:t>
            </a:r>
            <a:r>
              <a:rPr 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E</a:t>
            </a:r>
            <a:r>
              <a:rPr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中.∠BA</a:t>
            </a:r>
            <a:r>
              <a:rPr 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E</a:t>
            </a:r>
            <a:r>
              <a:rPr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=40°，∠B=75°，AD是△AB</a:t>
            </a:r>
            <a:r>
              <a:rPr 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E</a:t>
            </a:r>
            <a:r>
              <a:rPr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的角平分线,</a:t>
            </a:r>
            <a:r>
              <a:rPr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求∠ADB 的度数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rPr>
              <a:t>　</a:t>
            </a:r>
            <a:endParaRPr lang="zh-CN" altLang="en-US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3210" y="2685415"/>
            <a:ext cx="2855595" cy="180721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Freeform 5"/>
          <p:cNvSpPr>
            <a:spLocks noChangeAspect="1"/>
          </p:cNvSpPr>
          <p:nvPr/>
        </p:nvSpPr>
        <p:spPr bwMode="auto">
          <a:xfrm>
            <a:off x="383369" y="90303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" name="TextBox 4"/>
          <p:cNvSpPr txBox="1"/>
          <p:nvPr/>
        </p:nvSpPr>
        <p:spPr>
          <a:xfrm>
            <a:off x="909903" y="101773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latin typeface="Times New Roman" panose="02020603050405020304" pitchFamily="18" charset="0"/>
                <a:ea typeface="黑体" panose="02010609060101010101" charset="-122"/>
                <a:sym typeface="Times New Roman" panose="02020603050405020304" pitchFamily="18" charset="0"/>
              </a:rPr>
              <a:t>应用迁移</a:t>
            </a:r>
            <a:endParaRPr lang="zh-CN" altLang="en-US">
              <a:sym typeface="Arial" panose="020B0604020202020204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8165" y="915670"/>
            <a:ext cx="1116330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：如图，是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A,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,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C三岛的平面图，C岛在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岛的北偏东50°方向，B岛在A岛的北偏东80°方向，C岛在B岛的北偏西40°方向.从B岛看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A,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C两岛的视角∠ABC是多少度?从C岛看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、B两岛的视角∠ACB呢?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938770" y="2767965"/>
            <a:ext cx="2639695" cy="2044065"/>
            <a:chOff x="7649" y="4038"/>
            <a:chExt cx="4157" cy="3219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846" y="4677"/>
              <a:ext cx="3960" cy="2580"/>
            </a:xfrm>
            <a:prstGeom prst="rect">
              <a:avLst/>
            </a:prstGeom>
          </p:spPr>
        </p:pic>
        <p:cxnSp>
          <p:nvCxnSpPr>
            <p:cNvPr id="7" name="直接箭头连接符 6"/>
            <p:cNvCxnSpPr/>
            <p:nvPr/>
          </p:nvCxnSpPr>
          <p:spPr>
            <a:xfrm flipV="1">
              <a:off x="8273" y="4674"/>
              <a:ext cx="23" cy="2289"/>
            </a:xfrm>
            <a:prstGeom prst="straightConnector1">
              <a:avLst/>
            </a:prstGeom>
            <a:ln w="25400">
              <a:solidFill>
                <a:schemeClr val="accent1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/>
            <p:cNvSpPr txBox="1"/>
            <p:nvPr/>
          </p:nvSpPr>
          <p:spPr>
            <a:xfrm>
              <a:off x="7649" y="4618"/>
              <a:ext cx="476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D</a:t>
              </a:r>
              <a:endParaRPr lang="en-US" altLang="zh-CN"/>
            </a:p>
          </p:txBody>
        </p:sp>
        <p:cxnSp>
          <p:nvCxnSpPr>
            <p:cNvPr id="14" name="直接箭头连接符 13"/>
            <p:cNvCxnSpPr/>
            <p:nvPr/>
          </p:nvCxnSpPr>
          <p:spPr>
            <a:xfrm flipV="1">
              <a:off x="11375" y="4677"/>
              <a:ext cx="10" cy="1713"/>
            </a:xfrm>
            <a:prstGeom prst="straightConnector1">
              <a:avLst/>
            </a:prstGeom>
            <a:ln w="25400">
              <a:solidFill>
                <a:schemeClr val="accent1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/>
          </p:nvSpPr>
          <p:spPr>
            <a:xfrm>
              <a:off x="11330" y="4476"/>
              <a:ext cx="476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E</a:t>
              </a:r>
              <a:endParaRPr lang="en-US" altLang="zh-CN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8047" y="4097"/>
              <a:ext cx="476" cy="5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r>
                <a:rPr lang="zh-CN" altLang="en-US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北</a:t>
              </a:r>
              <a:endPara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1043" y="4038"/>
              <a:ext cx="476" cy="5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r>
                <a:rPr lang="zh-CN" altLang="en-US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北</a:t>
              </a:r>
              <a:endPara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352915" y="3498215"/>
            <a:ext cx="1189990" cy="1285240"/>
            <a:chOff x="14729" y="5509"/>
            <a:chExt cx="1874" cy="2024"/>
          </a:xfrm>
        </p:grpSpPr>
        <p:cxnSp>
          <p:nvCxnSpPr>
            <p:cNvPr id="10" name="直接连接符 9"/>
            <p:cNvCxnSpPr/>
            <p:nvPr/>
          </p:nvCxnSpPr>
          <p:spPr>
            <a:xfrm flipV="1">
              <a:off x="15359" y="5605"/>
              <a:ext cx="6" cy="1929"/>
            </a:xfrm>
            <a:prstGeom prst="line">
              <a:avLst/>
            </a:prstGeom>
            <a:ln w="15875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组合 15"/>
            <p:cNvGrpSpPr/>
            <p:nvPr/>
          </p:nvGrpSpPr>
          <p:grpSpPr>
            <a:xfrm>
              <a:off x="15325" y="5509"/>
              <a:ext cx="1278" cy="1067"/>
              <a:chOff x="6050" y="8310"/>
              <a:chExt cx="1278" cy="1067"/>
            </a:xfrm>
          </p:grpSpPr>
          <p:sp>
            <p:nvSpPr>
              <p:cNvPr id="17" name="文本框 16"/>
              <p:cNvSpPr txBox="1"/>
              <p:nvPr/>
            </p:nvSpPr>
            <p:spPr>
              <a:xfrm>
                <a:off x="6184" y="8749"/>
                <a:ext cx="1144" cy="62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r>
                  <a:rPr lang="en-US" altLang="zh-CN" sz="200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  <a:sym typeface="+mn-ea"/>
                  </a:rPr>
                  <a:t>2</a:t>
                </a:r>
                <a:endParaRPr lang="en-US" altLang="zh-CN" sz="200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endParaRPr>
              </a:p>
            </p:txBody>
          </p:sp>
          <p:sp>
            <p:nvSpPr>
              <p:cNvPr id="19" name="弧形 18"/>
              <p:cNvSpPr/>
              <p:nvPr/>
            </p:nvSpPr>
            <p:spPr>
              <a:xfrm rot="7080000">
                <a:off x="5953" y="8407"/>
                <a:ext cx="498" cy="304"/>
              </a:xfrm>
              <a:prstGeom prst="arc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 rot="1560000">
              <a:off x="14729" y="5682"/>
              <a:ext cx="1149" cy="867"/>
              <a:chOff x="6068" y="9257"/>
              <a:chExt cx="1365" cy="498"/>
            </a:xfrm>
          </p:grpSpPr>
          <p:sp>
            <p:nvSpPr>
              <p:cNvPr id="22" name="文本框 21"/>
              <p:cNvSpPr txBox="1"/>
              <p:nvPr/>
            </p:nvSpPr>
            <p:spPr>
              <a:xfrm rot="20040000">
                <a:off x="6313" y="9394"/>
                <a:ext cx="1120" cy="361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r>
                  <a:rPr lang="en-US" altLang="zh-CN" sz="200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  <a:sym typeface="+mn-ea"/>
                  </a:rPr>
                  <a:t>1</a:t>
                </a:r>
                <a:endParaRPr lang="en-US" altLang="zh-CN" sz="200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endParaRPr>
              </a:p>
            </p:txBody>
          </p:sp>
          <p:sp>
            <p:nvSpPr>
              <p:cNvPr id="23" name="弧形 22"/>
              <p:cNvSpPr/>
              <p:nvPr/>
            </p:nvSpPr>
            <p:spPr>
              <a:xfrm rot="7080000">
                <a:off x="6271" y="9054"/>
                <a:ext cx="190" cy="596"/>
              </a:xfrm>
              <a:prstGeom prst="arc">
                <a:avLst>
                  <a:gd name="adj1" fmla="val 14624353"/>
                  <a:gd name="adj2" fmla="val 0"/>
                </a:avLst>
              </a:prstGeom>
              <a:ln w="1905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85380" y="3943985"/>
            <a:ext cx="3672840" cy="2581910"/>
          </a:xfrm>
          <a:prstGeom prst="rect">
            <a:avLst/>
          </a:prstGeom>
        </p:spPr>
      </p:pic>
      <p:sp>
        <p:nvSpPr>
          <p:cNvPr id="9" name="Freeform 5"/>
          <p:cNvSpPr>
            <a:spLocks noChangeAspect="1"/>
          </p:cNvSpPr>
          <p:nvPr/>
        </p:nvSpPr>
        <p:spPr bwMode="auto">
          <a:xfrm>
            <a:off x="383369" y="90303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" name="TextBox 4"/>
          <p:cNvSpPr txBox="1"/>
          <p:nvPr/>
        </p:nvSpPr>
        <p:spPr>
          <a:xfrm>
            <a:off x="909903" y="101773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latin typeface="Times New Roman" panose="02020603050405020304" pitchFamily="18" charset="0"/>
                <a:ea typeface="黑体" panose="02010609060101010101" charset="-122"/>
                <a:sym typeface="Times New Roman" panose="02020603050405020304" pitchFamily="18" charset="0"/>
              </a:rPr>
              <a:t>应用迁移</a:t>
            </a:r>
            <a:endParaRPr lang="zh-CN" altLang="en-US">
              <a:sym typeface="Arial" panose="020B0604020202020204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7070" y="818515"/>
            <a:ext cx="10069195" cy="22942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>
              <a:lnSpc>
                <a:spcPct val="150000"/>
              </a:lnSpc>
            </a:pP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达标检测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1. 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已知∠</a:t>
            </a:r>
            <a:r>
              <a:rPr lang="en-US" altLang="zh-CN" sz="2400" b="1" i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A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、∠</a:t>
            </a:r>
            <a:r>
              <a:rPr lang="en-US" altLang="zh-CN" sz="2400" b="1" i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B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、∠</a:t>
            </a:r>
            <a:r>
              <a:rPr lang="en-US" altLang="zh-CN" sz="2400" b="1" i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C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是△</a:t>
            </a:r>
            <a:r>
              <a:rPr lang="en-US" altLang="zh-CN" sz="2400" b="1" i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ABC 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的三个内角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endParaRPr lang="en-US" altLang="zh-CN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）若∠</a:t>
            </a:r>
            <a:r>
              <a:rPr lang="en-US" altLang="zh-CN" sz="2400" b="1" i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A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= 90°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，∠</a:t>
            </a:r>
            <a:r>
              <a:rPr lang="en-US" altLang="zh-CN" sz="2400" b="1" i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B 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= 40°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，则∠</a:t>
            </a:r>
            <a:r>
              <a:rPr lang="en-US" altLang="zh-CN" sz="2400" b="1" i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C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=_____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；</a:t>
            </a:r>
            <a:endParaRPr lang="en-US" altLang="zh-CN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）若∠</a:t>
            </a:r>
            <a:r>
              <a:rPr lang="en-US" altLang="zh-CN" sz="2400" b="1" i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A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: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∠</a:t>
            </a:r>
            <a:r>
              <a:rPr lang="en-US" altLang="zh-CN" sz="2400" b="1" i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B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: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∠</a:t>
            </a:r>
            <a:r>
              <a:rPr lang="en-US" altLang="zh-CN" sz="2400" b="1" i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C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= 4 : 5 : 9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，则∠</a:t>
            </a:r>
            <a:r>
              <a:rPr lang="en-US" altLang="zh-CN" sz="2400" b="1" i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C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=_____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；</a:t>
            </a:r>
            <a:endParaRPr lang="en-US" altLang="zh-CN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）若∠</a:t>
            </a:r>
            <a:r>
              <a:rPr lang="en-US" altLang="zh-CN" sz="2400" b="1" i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A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-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∠</a:t>
            </a:r>
            <a:r>
              <a:rPr lang="en-US" altLang="zh-CN" sz="2400" b="1" i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B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= 30°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，∠</a:t>
            </a:r>
            <a:r>
              <a:rPr lang="en-US" altLang="zh-CN" sz="2400" b="1" i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B-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∠</a:t>
            </a:r>
            <a:r>
              <a:rPr lang="en-US" altLang="zh-CN" sz="2400" b="1" i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C=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30°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，则∠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A=_____.</a:t>
            </a:r>
            <a:endParaRPr lang="en-US" altLang="zh-CN" sz="2400" b="1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06450" y="3112770"/>
            <a:ext cx="968565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  <a:buFontTx/>
              <a:buNone/>
              <a:defRPr/>
            </a:pP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达标检测</a:t>
            </a:r>
            <a:r>
              <a:rPr lang="en-US" altLang="zh-CN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2.</a:t>
            </a:r>
            <a:r>
              <a:rPr lang="zh-CN" altLang="zh-CN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如图</a:t>
            </a: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</a:t>
            </a:r>
            <a:r>
              <a:rPr lang="zh-CN" altLang="zh-CN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一</a:t>
            </a:r>
            <a:r>
              <a:rPr lang="zh-CN" altLang="zh-CN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种滑翔伞的形状是左右对称的四边形</a:t>
            </a:r>
            <a:r>
              <a:rPr lang="en-US" altLang="zh-CN" sz="2400" b="1" i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ABCD</a:t>
            </a: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</a:t>
            </a:r>
            <a:r>
              <a:rPr lang="zh-CN" altLang="zh-CN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其</a:t>
            </a:r>
            <a:r>
              <a:rPr lang="zh-CN" altLang="zh-CN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中</a:t>
            </a:r>
            <a:r>
              <a:rPr lang="en-US" altLang="zh-CN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∠</a:t>
            </a:r>
            <a:r>
              <a:rPr lang="en-US" altLang="zh-CN" sz="2400" b="1" i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BAC </a:t>
            </a:r>
            <a:r>
              <a:rPr lang="en-US" altLang="zh-CN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= </a:t>
            </a:r>
            <a:r>
              <a:rPr lang="zh-CN" altLang="zh-CN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150</a:t>
            </a:r>
            <a:r>
              <a:rPr lang="zh-CN" altLang="zh-CN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°</a:t>
            </a:r>
            <a:r>
              <a:rPr lang="zh-CN" altLang="en-US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</a:t>
            </a:r>
            <a:r>
              <a:rPr lang="en-US" altLang="zh-CN" sz="2400" b="1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∠</a:t>
            </a:r>
            <a:r>
              <a:rPr lang="en-US" altLang="zh-CN" sz="2400" b="1" i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B</a:t>
            </a:r>
            <a:r>
              <a:rPr lang="zh-CN" altLang="zh-CN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=</a:t>
            </a:r>
            <a:r>
              <a:rPr lang="en-US" altLang="zh-CN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∠</a:t>
            </a:r>
            <a:r>
              <a:rPr lang="en-US" altLang="zh-CN" sz="2400" b="1" i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D</a:t>
            </a:r>
            <a:r>
              <a:rPr lang="en-US" altLang="zh-CN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=40°.</a:t>
            </a:r>
            <a:r>
              <a:rPr lang="zh-CN" altLang="zh-CN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求</a:t>
            </a:r>
            <a:r>
              <a:rPr lang="en-US" altLang="zh-CN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∠</a:t>
            </a:r>
            <a:r>
              <a:rPr lang="en-US" altLang="zh-CN" sz="2400" b="1" i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BCD</a:t>
            </a:r>
            <a:r>
              <a:rPr lang="zh-CN" altLang="zh-CN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的度数</a:t>
            </a:r>
            <a:r>
              <a:rPr lang="en-US" altLang="zh-CN" sz="2400" b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endParaRPr lang="en-US" altLang="zh-CN" sz="2400" b="1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22440" y="1457960"/>
            <a:ext cx="9544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50°</a:t>
            </a:r>
            <a:endParaRPr lang="en-US" altLang="zh-CN" sz="24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081520" y="2085975"/>
            <a:ext cx="9544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90°</a:t>
            </a:r>
            <a:endParaRPr lang="en-US" altLang="zh-CN" sz="24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573645" y="2652395"/>
            <a:ext cx="9544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90°</a:t>
            </a:r>
            <a:endParaRPr lang="en-US" altLang="zh-CN" sz="24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/>
      <p:bldP spid="7" grpId="1"/>
      <p:bldP spid="8" grpId="0"/>
      <p:bldP spid="8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Freeform 5"/>
          <p:cNvSpPr>
            <a:spLocks noChangeAspect="1"/>
          </p:cNvSpPr>
          <p:nvPr/>
        </p:nvSpPr>
        <p:spPr bwMode="auto">
          <a:xfrm>
            <a:off x="383369" y="90303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" name="TextBox 4"/>
          <p:cNvSpPr txBox="1"/>
          <p:nvPr/>
        </p:nvSpPr>
        <p:spPr>
          <a:xfrm>
            <a:off x="909903" y="101773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latin typeface="Times New Roman" panose="02020603050405020304" pitchFamily="18" charset="0"/>
                <a:ea typeface="黑体" panose="02010609060101010101" charset="-122"/>
                <a:sym typeface="Times New Roman" panose="02020603050405020304" pitchFamily="18" charset="0"/>
              </a:rPr>
              <a:t>课堂小结</a:t>
            </a:r>
            <a:endParaRPr lang="zh-CN" altLang="en-US">
              <a:sym typeface="Arial" panose="020B0604020202020204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78865" y="1057275"/>
            <a:ext cx="84658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/>
              <a:t>本节课你学到了什么？我们是经历哪些探究过程得到的？</a:t>
            </a:r>
            <a:endParaRPr lang="zh-CN" altLang="en-US" sz="2400" b="1"/>
          </a:p>
        </p:txBody>
      </p:sp>
      <p:sp>
        <p:nvSpPr>
          <p:cNvPr id="11" name="文本框 10"/>
          <p:cNvSpPr txBox="1"/>
          <p:nvPr/>
        </p:nvSpPr>
        <p:spPr>
          <a:xfrm>
            <a:off x="4284345" y="1816100"/>
            <a:ext cx="2823845" cy="3683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p>
            <a:r>
              <a:rPr lang="zh-CN" altLang="en-US" b="1"/>
              <a:t>三角形的内角和等于</a:t>
            </a:r>
            <a:r>
              <a:rPr lang="zh-CN" altLang="en-US" b="1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180°</a:t>
            </a:r>
            <a:endParaRPr lang="en-US" altLang="zh-CN" b="1"/>
          </a:p>
        </p:txBody>
      </p:sp>
      <p:grpSp>
        <p:nvGrpSpPr>
          <p:cNvPr id="3" name="组合 2"/>
          <p:cNvGrpSpPr/>
          <p:nvPr/>
        </p:nvGrpSpPr>
        <p:grpSpPr>
          <a:xfrm>
            <a:off x="1016635" y="2184400"/>
            <a:ext cx="9577070" cy="1301115"/>
            <a:chOff x="1601" y="3440"/>
            <a:chExt cx="15082" cy="2049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8960" y="3440"/>
              <a:ext cx="21" cy="121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2203" y="4046"/>
              <a:ext cx="1446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2203" y="4046"/>
              <a:ext cx="26" cy="60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16671" y="4046"/>
              <a:ext cx="12" cy="53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/>
            <p:cNvSpPr txBox="1"/>
            <p:nvPr/>
          </p:nvSpPr>
          <p:spPr>
            <a:xfrm>
              <a:off x="1601" y="4764"/>
              <a:ext cx="2270" cy="725"/>
            </a:xfrm>
            <a:prstGeom prst="rect">
              <a:avLst/>
            </a:prstGeom>
            <a:noFill/>
            <a:ln w="22225">
              <a:solidFill>
                <a:srgbClr val="00B0F0"/>
              </a:solidFill>
            </a:ln>
          </p:spPr>
          <p:txBody>
            <a:bodyPr wrap="square" rtlCol="0">
              <a:spAutoFit/>
            </a:bodyPr>
            <a:p>
              <a:r>
                <a:rPr lang="zh-CN" altLang="en-US" sz="2400"/>
                <a:t>实验验证</a:t>
              </a:r>
              <a:endParaRPr lang="zh-CN" altLang="en-US" sz="2400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4928235" y="3025775"/>
            <a:ext cx="1536065" cy="460375"/>
          </a:xfrm>
          <a:prstGeom prst="rect">
            <a:avLst/>
          </a:prstGeom>
          <a:noFill/>
          <a:ln w="22225">
            <a:solidFill>
              <a:srgbClr val="00B0F0"/>
            </a:solidFill>
          </a:ln>
        </p:spPr>
        <p:txBody>
          <a:bodyPr wrap="square" rtlCol="0">
            <a:spAutoFit/>
          </a:bodyPr>
          <a:p>
            <a:r>
              <a:rPr lang="zh-CN" altLang="en-US" sz="2400"/>
              <a:t>推理论证</a:t>
            </a:r>
            <a:endParaRPr lang="zh-CN" altLang="en-US" sz="2400"/>
          </a:p>
        </p:txBody>
      </p:sp>
      <p:grpSp>
        <p:nvGrpSpPr>
          <p:cNvPr id="4" name="组合 3"/>
          <p:cNvGrpSpPr/>
          <p:nvPr/>
        </p:nvGrpSpPr>
        <p:grpSpPr>
          <a:xfrm>
            <a:off x="2816860" y="2954020"/>
            <a:ext cx="1649095" cy="549910"/>
            <a:chOff x="4436" y="4652"/>
            <a:chExt cx="2597" cy="866"/>
          </a:xfrm>
        </p:grpSpPr>
        <p:sp>
          <p:nvSpPr>
            <p:cNvPr id="22" name="右箭头 21"/>
            <p:cNvSpPr/>
            <p:nvPr/>
          </p:nvSpPr>
          <p:spPr>
            <a:xfrm>
              <a:off x="4436" y="4652"/>
              <a:ext cx="2597" cy="866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807" y="4837"/>
              <a:ext cx="1776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b="1"/>
                <a:t>发现问题</a:t>
              </a:r>
              <a:endParaRPr lang="zh-CN" altLang="en-US" b="1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322820" y="2918460"/>
            <a:ext cx="1649095" cy="549910"/>
            <a:chOff x="11532" y="4596"/>
            <a:chExt cx="2597" cy="866"/>
          </a:xfrm>
        </p:grpSpPr>
        <p:sp>
          <p:nvSpPr>
            <p:cNvPr id="24" name="右箭头 23"/>
            <p:cNvSpPr/>
            <p:nvPr/>
          </p:nvSpPr>
          <p:spPr>
            <a:xfrm>
              <a:off x="11532" y="4596"/>
              <a:ext cx="2597" cy="866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1903" y="4781"/>
              <a:ext cx="1776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b="1">
                  <a:solidFill>
                    <a:schemeClr val="tx1"/>
                  </a:solidFill>
                </a:rPr>
                <a:t>应用迁移</a:t>
              </a:r>
              <a:endParaRPr lang="zh-CN" altLang="en-US" b="1">
                <a:solidFill>
                  <a:schemeClr val="tx1"/>
                </a:solidFill>
              </a:endParaRPr>
            </a:p>
          </p:txBody>
        </p:sp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3570" y="3806825"/>
            <a:ext cx="2438400" cy="1333500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9192260" y="2989580"/>
            <a:ext cx="3036570" cy="3967480"/>
            <a:chOff x="14461" y="4907"/>
            <a:chExt cx="4782" cy="6248"/>
          </a:xfrm>
        </p:grpSpPr>
        <p:grpSp>
          <p:nvGrpSpPr>
            <p:cNvPr id="7" name="组合 6"/>
            <p:cNvGrpSpPr/>
            <p:nvPr/>
          </p:nvGrpSpPr>
          <p:grpSpPr>
            <a:xfrm>
              <a:off x="14461" y="4907"/>
              <a:ext cx="4782" cy="6248"/>
              <a:chOff x="14461" y="4907"/>
              <a:chExt cx="4782" cy="6248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15585" y="4907"/>
                <a:ext cx="2314" cy="725"/>
              </a:xfrm>
              <a:prstGeom prst="rect">
                <a:avLst/>
              </a:prstGeom>
              <a:noFill/>
              <a:ln w="22225">
                <a:solidFill>
                  <a:srgbClr val="00B0F0"/>
                </a:solidFill>
              </a:ln>
            </p:spPr>
            <p:txBody>
              <a:bodyPr wrap="square" rtlCol="0">
                <a:spAutoFit/>
              </a:bodyPr>
              <a:p>
                <a:r>
                  <a:rPr lang="zh-CN" altLang="en-US" sz="2400"/>
                  <a:t>解决问题</a:t>
                </a:r>
                <a:endParaRPr lang="zh-CN" altLang="en-US" sz="2400"/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14461" y="5995"/>
                <a:ext cx="4782" cy="51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>
                  <a:lnSpc>
                    <a:spcPct val="150000"/>
                  </a:lnSpc>
                </a:pPr>
                <a:r>
                  <a:rPr lang="zh-CN" altLang="en-US" b="1"/>
                  <a:t>求角度</a:t>
                </a:r>
                <a:endParaRPr lang="zh-CN" altLang="en-US" b="1"/>
              </a:p>
              <a:p>
                <a:pPr>
                  <a:lnSpc>
                    <a:spcPct val="150000"/>
                  </a:lnSpc>
                </a:pPr>
                <a:r>
                  <a:rPr lang="zh-CN" altLang="en-US" b="1"/>
                  <a:t>在</a:t>
                </a:r>
                <a:r>
                  <a:rPr lang="zh-CN" altLang="en-US" b="1"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b="1">
                    <a:latin typeface="宋体" panose="02010600030101010101" pitchFamily="2" charset="-122"/>
                    <a:ea typeface="宋体" panose="02010600030101010101" pitchFamily="2" charset="-122"/>
                  </a:rPr>
                  <a:t>ABC</a:t>
                </a:r>
                <a:r>
                  <a:rPr lang="zh-CN" altLang="en-US" b="1">
                    <a:latin typeface="宋体" panose="02010600030101010101" pitchFamily="2" charset="-122"/>
                    <a:ea typeface="宋体" panose="02010600030101010101" pitchFamily="2" charset="-122"/>
                  </a:rPr>
                  <a:t>中</a:t>
                </a:r>
                <a:endParaRPr lang="zh-CN" altLang="en-US" b="1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>
                  <a:lnSpc>
                    <a:spcPct val="150000"/>
                  </a:lnSpc>
                </a:pPr>
                <a:endParaRPr lang="zh-CN" altLang="en-US" b="1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b="1">
                    <a:latin typeface="宋体" panose="02010600030101010101" pitchFamily="2" charset="-122"/>
                    <a:ea typeface="宋体" panose="02010600030101010101" pitchFamily="2" charset="-122"/>
                  </a:rPr>
                  <a:t>∴∠</a:t>
                </a:r>
                <a:r>
                  <a:rPr lang="en-US" altLang="zh-CN" b="1">
                    <a:latin typeface="宋体" panose="02010600030101010101" pitchFamily="2" charset="-122"/>
                    <a:ea typeface="宋体" panose="02010600030101010101" pitchFamily="2" charset="-122"/>
                  </a:rPr>
                  <a:t>A=</a:t>
                </a:r>
                <a:r>
                  <a:rPr lang="zh-CN" altLang="en-US" b="1">
                    <a:solidFill>
                      <a:srgbClr val="000000">
                        <a:alpha val="100000"/>
                      </a:srgbClr>
                    </a:solidFill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180°</a:t>
                </a:r>
                <a:r>
                  <a:rPr lang="en-US" altLang="zh-CN" b="1">
                    <a:solidFill>
                      <a:srgbClr val="000000">
                        <a:alpha val="100000"/>
                      </a:srgbClr>
                    </a:solidFill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-</a:t>
                </a:r>
                <a:r>
                  <a:rPr lang="zh-CN" altLang="en-US" b="1"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∠</a:t>
                </a:r>
                <a:r>
                  <a:rPr lang="en-US" altLang="zh-CN" b="1"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B-</a:t>
                </a:r>
                <a:r>
                  <a:rPr lang="zh-CN" altLang="en-US" b="1"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∠</a:t>
                </a:r>
                <a:r>
                  <a:rPr lang="en-US" altLang="zh-CN" b="1"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C</a:t>
                </a:r>
                <a:endParaRPr lang="en-US" altLang="zh-CN" b="1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b="1"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  ∠</a:t>
                </a:r>
                <a:r>
                  <a:rPr lang="en-US" altLang="zh-CN" b="1"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B=</a:t>
                </a:r>
                <a:r>
                  <a:rPr lang="zh-CN" altLang="en-US" b="1">
                    <a:solidFill>
                      <a:srgbClr val="000000">
                        <a:alpha val="100000"/>
                      </a:srgbClr>
                    </a:solidFill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180°</a:t>
                </a:r>
                <a:r>
                  <a:rPr lang="en-US" altLang="zh-CN" b="1">
                    <a:solidFill>
                      <a:srgbClr val="000000">
                        <a:alpha val="100000"/>
                      </a:srgbClr>
                    </a:solidFill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-</a:t>
                </a:r>
                <a:r>
                  <a:rPr lang="zh-CN" altLang="en-US" b="1"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∠</a:t>
                </a:r>
                <a:r>
                  <a:rPr lang="en-US" altLang="zh-CN" b="1"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A-</a:t>
                </a:r>
                <a:r>
                  <a:rPr lang="zh-CN" altLang="en-US" b="1"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∠</a:t>
                </a:r>
                <a:r>
                  <a:rPr lang="en-US" altLang="zh-CN" b="1"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C</a:t>
                </a:r>
                <a:endParaRPr lang="en-US" altLang="zh-CN" b="1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b="1"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  ∠</a:t>
                </a:r>
                <a:r>
                  <a:rPr lang="en-US" altLang="zh-CN" b="1"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C=</a:t>
                </a:r>
                <a:r>
                  <a:rPr lang="zh-CN" altLang="en-US" b="1">
                    <a:solidFill>
                      <a:srgbClr val="000000">
                        <a:alpha val="100000"/>
                      </a:srgbClr>
                    </a:solidFill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180°</a:t>
                </a:r>
                <a:r>
                  <a:rPr lang="en-US" altLang="zh-CN" b="1">
                    <a:solidFill>
                      <a:srgbClr val="000000">
                        <a:alpha val="100000"/>
                      </a:srgbClr>
                    </a:solidFill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-</a:t>
                </a:r>
                <a:r>
                  <a:rPr lang="zh-CN" altLang="en-US" b="1"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∠</a:t>
                </a:r>
                <a:r>
                  <a:rPr lang="en-US" altLang="zh-CN" b="1"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A-</a:t>
                </a:r>
                <a:r>
                  <a:rPr lang="zh-CN" altLang="en-US" b="1"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∠</a:t>
                </a:r>
                <a:r>
                  <a:rPr lang="en-US" altLang="zh-CN" b="1"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B</a:t>
                </a:r>
                <a:endParaRPr lang="en-US" altLang="zh-CN" b="1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zh-CN"/>
              </a:p>
              <a:p>
                <a:endParaRPr lang="en-US" altLang="zh-CN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14461" y="7407"/>
              <a:ext cx="3734" cy="58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l"/>
              <a:r>
                <a:rPr lang="zh-CN" altLang="en-US" b="1">
                  <a:latin typeface="宋体" panose="02010600030101010101" pitchFamily="2" charset="-122"/>
                  <a:ea typeface="宋体" panose="02010600030101010101" pitchFamily="2" charset="-122"/>
                </a:rPr>
                <a:t>∵</a:t>
              </a:r>
              <a:r>
                <a:rPr lang="zh-CN" altLang="en-US" b="1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∠</a:t>
              </a:r>
              <a:r>
                <a:rPr lang="en-US" altLang="zh-CN" b="1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A+</a:t>
              </a:r>
              <a:r>
                <a:rPr lang="zh-CN" altLang="en-US" b="1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∠</a:t>
              </a:r>
              <a:r>
                <a:rPr lang="en-US" altLang="zh-CN" b="1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B+</a:t>
              </a:r>
              <a:r>
                <a:rPr lang="zh-CN" altLang="en-US" b="1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∠</a:t>
              </a:r>
              <a:r>
                <a:rPr lang="en-US" altLang="zh-CN" b="1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C=</a:t>
              </a:r>
              <a:r>
                <a:rPr lang="zh-CN" altLang="en-US" b="1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180</a:t>
              </a:r>
              <a:r>
                <a:rPr lang="zh-CN" altLang="en-US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°</a:t>
              </a:r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245485" y="3604895"/>
            <a:ext cx="5440680" cy="2755265"/>
            <a:chOff x="4869" y="5625"/>
            <a:chExt cx="8568" cy="4339"/>
          </a:xfrm>
        </p:grpSpPr>
        <p:grpSp>
          <p:nvGrpSpPr>
            <p:cNvPr id="5" name="组合 4"/>
            <p:cNvGrpSpPr/>
            <p:nvPr/>
          </p:nvGrpSpPr>
          <p:grpSpPr>
            <a:xfrm>
              <a:off x="4869" y="5625"/>
              <a:ext cx="7906" cy="4042"/>
              <a:chOff x="4869" y="5625"/>
              <a:chExt cx="7906" cy="4042"/>
            </a:xfrm>
          </p:grpSpPr>
          <p:pic>
            <p:nvPicPr>
              <p:cNvPr id="37" name="图片 36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519" y="7736"/>
                <a:ext cx="2896" cy="1931"/>
              </a:xfrm>
              <a:prstGeom prst="rect">
                <a:avLst/>
              </a:prstGeom>
            </p:spPr>
          </p:pic>
          <p:pic>
            <p:nvPicPr>
              <p:cNvPr id="38" name="图片 3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622" y="5625"/>
                <a:ext cx="2929" cy="1931"/>
              </a:xfrm>
              <a:prstGeom prst="rect">
                <a:avLst/>
              </a:prstGeom>
            </p:spPr>
          </p:pic>
          <p:pic>
            <p:nvPicPr>
              <p:cNvPr id="39" name="图片 38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960" y="5995"/>
                <a:ext cx="3815" cy="1597"/>
              </a:xfrm>
              <a:prstGeom prst="rect">
                <a:avLst/>
              </a:prstGeom>
            </p:spPr>
          </p:pic>
          <p:pic>
            <p:nvPicPr>
              <p:cNvPr id="40" name="图片 39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69" y="7858"/>
                <a:ext cx="2539" cy="1624"/>
              </a:xfrm>
              <a:prstGeom prst="rect">
                <a:avLst/>
              </a:prstGeom>
            </p:spPr>
          </p:pic>
        </p:grp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518" y="7736"/>
              <a:ext cx="2919" cy="2228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/>
      <p:bldP spid="11" grpId="0" animBg="1"/>
      <p:bldP spid="20" grpId="0" animBg="1"/>
      <p:bldP spid="20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Freeform 5"/>
          <p:cNvSpPr>
            <a:spLocks noChangeAspect="1"/>
          </p:cNvSpPr>
          <p:nvPr/>
        </p:nvSpPr>
        <p:spPr bwMode="auto">
          <a:xfrm>
            <a:off x="383369" y="90303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" name="TextBox 4"/>
          <p:cNvSpPr txBox="1"/>
          <p:nvPr/>
        </p:nvSpPr>
        <p:spPr>
          <a:xfrm>
            <a:off x="909903" y="101773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latin typeface="Times New Roman" panose="02020603050405020304" pitchFamily="18" charset="0"/>
                <a:ea typeface="黑体" panose="02010609060101010101" charset="-122"/>
                <a:sym typeface="Times New Roman" panose="02020603050405020304" pitchFamily="18" charset="0"/>
              </a:rPr>
              <a:t>课堂小结</a:t>
            </a:r>
            <a:endParaRPr lang="zh-CN" altLang="en-US">
              <a:sym typeface="Arial" panose="020B0604020202020204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232535" y="1000125"/>
            <a:ext cx="84658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/>
              <a:t>通过本节课的探究，你觉得接下来可以进一步研究哪些内容？</a:t>
            </a:r>
            <a:endParaRPr lang="zh-CN" altLang="en-US" sz="2000"/>
          </a:p>
        </p:txBody>
      </p:sp>
      <p:sp>
        <p:nvSpPr>
          <p:cNvPr id="3" name="文本框 2"/>
          <p:cNvSpPr txBox="1"/>
          <p:nvPr/>
        </p:nvSpPr>
        <p:spPr>
          <a:xfrm>
            <a:off x="825500" y="5546725"/>
            <a:ext cx="1107313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 b="1"/>
              <a:t>在学习中要敢于做减法，就是减去前人已经解决的部分，看看还有哪些问题没有解决，需要我们去探索解决。</a:t>
            </a:r>
            <a:endParaRPr lang="zh-CN" altLang="en-US" b="1"/>
          </a:p>
          <a:p>
            <a:pPr algn="r">
              <a:lnSpc>
                <a:spcPct val="150000"/>
              </a:lnSpc>
            </a:pPr>
            <a:r>
              <a:rPr lang="en-US" altLang="zh-CN" b="1"/>
              <a:t>——</a:t>
            </a:r>
            <a:r>
              <a:rPr lang="zh-CN" altLang="en-US" b="1"/>
              <a:t>华罗庚</a:t>
            </a:r>
            <a:endParaRPr lang="zh-CN" altLang="en-US" b="1"/>
          </a:p>
        </p:txBody>
      </p:sp>
      <p:sp>
        <p:nvSpPr>
          <p:cNvPr id="23" name="等腰三角形 22"/>
          <p:cNvSpPr/>
          <p:nvPr/>
        </p:nvSpPr>
        <p:spPr>
          <a:xfrm>
            <a:off x="3837940" y="2119630"/>
            <a:ext cx="1485265" cy="1473200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5436870" y="1701165"/>
            <a:ext cx="5416550" cy="1638300"/>
            <a:chOff x="8562" y="2679"/>
            <a:chExt cx="8530" cy="2580"/>
          </a:xfrm>
        </p:grpSpPr>
        <p:grpSp>
          <p:nvGrpSpPr>
            <p:cNvPr id="24" name="组合 23"/>
            <p:cNvGrpSpPr/>
            <p:nvPr/>
          </p:nvGrpSpPr>
          <p:grpSpPr>
            <a:xfrm>
              <a:off x="8586" y="2825"/>
              <a:ext cx="2903" cy="2031"/>
              <a:chOff x="5044" y="3427"/>
              <a:chExt cx="2903" cy="2031"/>
            </a:xfrm>
          </p:grpSpPr>
          <p:cxnSp>
            <p:nvCxnSpPr>
              <p:cNvPr id="25" name="直接箭头连接符 24"/>
              <p:cNvCxnSpPr/>
              <p:nvPr/>
            </p:nvCxnSpPr>
            <p:spPr>
              <a:xfrm flipV="1">
                <a:off x="5044" y="3940"/>
                <a:ext cx="1370" cy="1518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文本框 25"/>
              <p:cNvSpPr txBox="1"/>
              <p:nvPr/>
            </p:nvSpPr>
            <p:spPr>
              <a:xfrm>
                <a:off x="6518" y="3427"/>
                <a:ext cx="1429" cy="8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2800" b="1"/>
                  <a:t>线段</a:t>
                </a:r>
                <a:endParaRPr lang="zh-CN" altLang="en-US" sz="2800" b="1"/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11632" y="2679"/>
              <a:ext cx="5460" cy="1113"/>
              <a:chOff x="8090" y="3281"/>
              <a:chExt cx="5460" cy="1113"/>
            </a:xfrm>
          </p:grpSpPr>
          <p:cxnSp>
            <p:nvCxnSpPr>
              <p:cNvPr id="28" name="直接箭头连接符 27"/>
              <p:cNvCxnSpPr/>
              <p:nvPr/>
            </p:nvCxnSpPr>
            <p:spPr>
              <a:xfrm flipV="1">
                <a:off x="8090" y="3754"/>
                <a:ext cx="1526" cy="22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文本框 28"/>
              <p:cNvSpPr txBox="1"/>
              <p:nvPr/>
            </p:nvSpPr>
            <p:spPr>
              <a:xfrm>
                <a:off x="9874" y="3281"/>
                <a:ext cx="3676" cy="11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2000" b="1"/>
                  <a:t>三角形的中线、</a:t>
                </a:r>
                <a:endParaRPr lang="zh-CN" altLang="en-US" sz="2000" b="1"/>
              </a:p>
              <a:p>
                <a:r>
                  <a:rPr lang="zh-CN" altLang="en-US" sz="2000" b="1"/>
                  <a:t>高线、角平分线</a:t>
                </a:r>
                <a:endParaRPr lang="zh-CN" altLang="en-US" sz="2000" b="1"/>
              </a:p>
            </p:txBody>
          </p:sp>
        </p:grpSp>
        <p:cxnSp>
          <p:nvCxnSpPr>
            <p:cNvPr id="31" name="直接箭头连接符 30"/>
            <p:cNvCxnSpPr/>
            <p:nvPr/>
          </p:nvCxnSpPr>
          <p:spPr>
            <a:xfrm flipV="1">
              <a:off x="8562" y="4841"/>
              <a:ext cx="1572" cy="14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/>
            <p:cNvSpPr txBox="1"/>
            <p:nvPr/>
          </p:nvSpPr>
          <p:spPr>
            <a:xfrm>
              <a:off x="10134" y="4437"/>
              <a:ext cx="1435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b="1"/>
                <a:t>角</a:t>
              </a:r>
              <a:endParaRPr lang="zh-CN" altLang="en-US" sz="2800" b="1"/>
            </a:p>
          </p:txBody>
        </p:sp>
        <p:cxnSp>
          <p:nvCxnSpPr>
            <p:cNvPr id="35" name="直接箭头连接符 34"/>
            <p:cNvCxnSpPr/>
            <p:nvPr/>
          </p:nvCxnSpPr>
          <p:spPr>
            <a:xfrm flipV="1">
              <a:off x="11055" y="4418"/>
              <a:ext cx="1654" cy="378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/>
            <p:cNvSpPr txBox="1"/>
            <p:nvPr/>
          </p:nvSpPr>
          <p:spPr>
            <a:xfrm>
              <a:off x="13158" y="4071"/>
              <a:ext cx="1325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000" b="1"/>
                <a:t>内角</a:t>
              </a:r>
              <a:endParaRPr lang="zh-CN" altLang="en-US" sz="2000" b="1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019925" y="3054350"/>
            <a:ext cx="3051810" cy="551180"/>
            <a:chOff x="11055" y="4810"/>
            <a:chExt cx="4806" cy="868"/>
          </a:xfrm>
        </p:grpSpPr>
        <p:cxnSp>
          <p:nvCxnSpPr>
            <p:cNvPr id="36" name="直接箭头连接符 35"/>
            <p:cNvCxnSpPr/>
            <p:nvPr/>
          </p:nvCxnSpPr>
          <p:spPr>
            <a:xfrm>
              <a:off x="11055" y="4810"/>
              <a:ext cx="1639" cy="412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37"/>
            <p:cNvSpPr txBox="1"/>
            <p:nvPr/>
          </p:nvSpPr>
          <p:spPr>
            <a:xfrm>
              <a:off x="13168" y="4856"/>
              <a:ext cx="2693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000" b="1"/>
                <a:t>外角</a:t>
              </a:r>
              <a:r>
                <a:rPr lang="zh-CN" altLang="en-US" sz="2000"/>
                <a:t>  </a:t>
              </a:r>
              <a:r>
                <a:rPr lang="zh-CN" altLang="en-US" sz="2800" b="1">
                  <a:solidFill>
                    <a:srgbClr val="FF0000"/>
                  </a:solidFill>
                </a:rPr>
                <a:t>？</a:t>
              </a:r>
              <a:endParaRPr lang="zh-CN" altLang="en-US" sz="2800" b="1">
                <a:solidFill>
                  <a:srgbClr val="FF0000"/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5461635" y="3074035"/>
            <a:ext cx="1924685" cy="1241425"/>
            <a:chOff x="8601" y="4841"/>
            <a:chExt cx="3031" cy="1955"/>
          </a:xfrm>
        </p:grpSpPr>
        <p:cxnSp>
          <p:nvCxnSpPr>
            <p:cNvPr id="34" name="直接箭头连接符 33"/>
            <p:cNvCxnSpPr/>
            <p:nvPr/>
          </p:nvCxnSpPr>
          <p:spPr>
            <a:xfrm>
              <a:off x="8601" y="4841"/>
              <a:ext cx="1444" cy="1473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文本框 38"/>
            <p:cNvSpPr txBox="1"/>
            <p:nvPr/>
          </p:nvSpPr>
          <p:spPr>
            <a:xfrm>
              <a:off x="10197" y="5780"/>
              <a:ext cx="1435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b="1"/>
                <a:t>边</a:t>
              </a:r>
              <a:r>
                <a:rPr lang="zh-CN" altLang="en-US" sz="2800"/>
                <a:t>  </a:t>
              </a:r>
              <a:r>
                <a:rPr lang="zh-CN" altLang="en-US" sz="3600" b="1">
                  <a:solidFill>
                    <a:srgbClr val="FF0000"/>
                  </a:solidFill>
                </a:rPr>
                <a:t>？</a:t>
              </a:r>
              <a:endParaRPr lang="zh-CN" altLang="en-US" sz="3600" b="1">
                <a:solidFill>
                  <a:srgbClr val="FF0000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645410" y="2146300"/>
            <a:ext cx="1260475" cy="438785"/>
            <a:chOff x="4166" y="3380"/>
            <a:chExt cx="1985" cy="691"/>
          </a:xfrm>
        </p:grpSpPr>
        <p:cxnSp>
          <p:nvCxnSpPr>
            <p:cNvPr id="41" name="直接箭头连接符 40"/>
            <p:cNvCxnSpPr/>
            <p:nvPr/>
          </p:nvCxnSpPr>
          <p:spPr>
            <a:xfrm flipH="1" flipV="1">
              <a:off x="4166" y="4067"/>
              <a:ext cx="1878" cy="4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文本框 41"/>
            <p:cNvSpPr txBox="1"/>
            <p:nvPr/>
          </p:nvSpPr>
          <p:spPr>
            <a:xfrm>
              <a:off x="4383" y="3380"/>
              <a:ext cx="1768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600" b="1">
                  <a:solidFill>
                    <a:srgbClr val="FF0000"/>
                  </a:solidFill>
                </a:rPr>
                <a:t>边特殊化</a:t>
              </a:r>
              <a:endParaRPr lang="zh-CN" altLang="en-US" sz="1600" b="1">
                <a:solidFill>
                  <a:srgbClr val="FF0000"/>
                </a:solidFill>
              </a:endParaRP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581660" y="2283460"/>
            <a:ext cx="21170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/>
              <a:t>等腰三角形</a:t>
            </a:r>
            <a:endParaRPr lang="zh-CN" altLang="en-US" sz="2800" b="1"/>
          </a:p>
        </p:txBody>
      </p:sp>
      <p:grpSp>
        <p:nvGrpSpPr>
          <p:cNvPr id="53" name="组合 52"/>
          <p:cNvGrpSpPr/>
          <p:nvPr/>
        </p:nvGrpSpPr>
        <p:grpSpPr>
          <a:xfrm>
            <a:off x="2594610" y="2868930"/>
            <a:ext cx="1260475" cy="438785"/>
            <a:chOff x="4086" y="4518"/>
            <a:chExt cx="1985" cy="691"/>
          </a:xfrm>
        </p:grpSpPr>
        <p:cxnSp>
          <p:nvCxnSpPr>
            <p:cNvPr id="44" name="直接箭头连接符 43"/>
            <p:cNvCxnSpPr/>
            <p:nvPr/>
          </p:nvCxnSpPr>
          <p:spPr>
            <a:xfrm flipH="1" flipV="1">
              <a:off x="4086" y="5205"/>
              <a:ext cx="1878" cy="4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文本框 44"/>
            <p:cNvSpPr txBox="1"/>
            <p:nvPr/>
          </p:nvSpPr>
          <p:spPr>
            <a:xfrm>
              <a:off x="4303" y="4518"/>
              <a:ext cx="1768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600" b="1">
                  <a:solidFill>
                    <a:srgbClr val="FF0000"/>
                  </a:solidFill>
                </a:rPr>
                <a:t>角特殊化</a:t>
              </a:r>
              <a:endParaRPr lang="zh-CN" altLang="en-US" sz="1600" b="1">
                <a:solidFill>
                  <a:srgbClr val="FF0000"/>
                </a:solidFill>
              </a:endParaRP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530860" y="3006090"/>
            <a:ext cx="21170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/>
              <a:t>直角三角形</a:t>
            </a:r>
            <a:endParaRPr lang="zh-CN" altLang="en-US" sz="2800" b="1"/>
          </a:p>
        </p:txBody>
      </p:sp>
      <p:cxnSp>
        <p:nvCxnSpPr>
          <p:cNvPr id="47" name="直接箭头连接符 46"/>
          <p:cNvCxnSpPr/>
          <p:nvPr/>
        </p:nvCxnSpPr>
        <p:spPr>
          <a:xfrm>
            <a:off x="4577715" y="3787140"/>
            <a:ext cx="5080" cy="90297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>
            <a:off x="3777615" y="4824730"/>
            <a:ext cx="20497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/>
              <a:t>多边形  </a:t>
            </a:r>
            <a:r>
              <a:rPr lang="zh-CN" altLang="en-US" sz="3600" b="1">
                <a:solidFill>
                  <a:srgbClr val="FF0000"/>
                </a:solidFill>
              </a:rPr>
              <a:t>？</a:t>
            </a:r>
            <a:endParaRPr lang="zh-CN" altLang="en-US" sz="36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3" grpId="0"/>
      <p:bldP spid="43" grpId="1"/>
      <p:bldP spid="46" grpId="0"/>
      <p:bldP spid="46" grpId="1"/>
      <p:bldP spid="48" grpId="0"/>
      <p:bldP spid="48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Freeform 5"/>
          <p:cNvSpPr>
            <a:spLocks noChangeAspect="1"/>
          </p:cNvSpPr>
          <p:nvPr/>
        </p:nvSpPr>
        <p:spPr bwMode="auto">
          <a:xfrm>
            <a:off x="383369" y="90303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" name="TextBox 4"/>
          <p:cNvSpPr txBox="1"/>
          <p:nvPr/>
        </p:nvSpPr>
        <p:spPr>
          <a:xfrm>
            <a:off x="909903" y="101773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latin typeface="Times New Roman" panose="02020603050405020304" pitchFamily="18" charset="0"/>
                <a:ea typeface="黑体" panose="02010609060101010101" charset="-122"/>
                <a:sym typeface="Times New Roman" panose="02020603050405020304" pitchFamily="18" charset="0"/>
              </a:rPr>
              <a:t>课后作业</a:t>
            </a:r>
            <a:endParaRPr lang="zh-CN" altLang="en-US">
              <a:sym typeface="Arial" panose="020B0604020202020204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33475" y="1222375"/>
            <a:ext cx="846582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/>
              <a:t>基础题:课本第</a:t>
            </a:r>
            <a:r>
              <a:rPr lang="en-US" altLang="zh-CN" sz="2400" b="1"/>
              <a:t>86</a:t>
            </a:r>
            <a:r>
              <a:rPr lang="zh-CN" altLang="en-US" sz="2400" b="1"/>
              <a:t>页第1、2、3题</a:t>
            </a:r>
            <a:endParaRPr lang="zh-CN" altLang="en-US" sz="2400" b="1"/>
          </a:p>
          <a:p>
            <a:endParaRPr lang="zh-CN" altLang="en-US" sz="2400" b="1"/>
          </a:p>
        </p:txBody>
      </p:sp>
      <p:sp>
        <p:nvSpPr>
          <p:cNvPr id="3" name="文本框 2"/>
          <p:cNvSpPr txBox="1"/>
          <p:nvPr/>
        </p:nvSpPr>
        <p:spPr>
          <a:xfrm>
            <a:off x="1133475" y="1867535"/>
            <a:ext cx="936561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b="1">
                <a:sym typeface="+mn-ea"/>
              </a:rPr>
              <a:t>课后思考题:四边形、五边形、六边形的内角和是多少?</a:t>
            </a:r>
            <a:r>
              <a:rPr lang="en-US" altLang="zh-CN" sz="2400" b="1">
                <a:sym typeface="+mn-ea"/>
              </a:rPr>
              <a:t>n</a:t>
            </a:r>
            <a:r>
              <a:rPr lang="zh-CN" altLang="en-US" sz="2400" b="1">
                <a:sym typeface="+mn-ea"/>
              </a:rPr>
              <a:t>边形呢?</a:t>
            </a:r>
            <a:endParaRPr lang="zh-CN" altLang="en-US" sz="2400" b="1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5745" y="2877185"/>
            <a:ext cx="1905000" cy="12573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1760" y="2843530"/>
            <a:ext cx="1962150" cy="13239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6840" y="2877185"/>
            <a:ext cx="1703705" cy="131826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931035" y="4410710"/>
            <a:ext cx="9347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四边形</a:t>
            </a:r>
            <a:endParaRPr lang="zh-CN" altLang="en-US" b="1"/>
          </a:p>
        </p:txBody>
      </p:sp>
      <p:sp>
        <p:nvSpPr>
          <p:cNvPr id="8" name="文本框 7"/>
          <p:cNvSpPr txBox="1"/>
          <p:nvPr/>
        </p:nvSpPr>
        <p:spPr>
          <a:xfrm>
            <a:off x="4271010" y="4410710"/>
            <a:ext cx="9347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五边形</a:t>
            </a:r>
            <a:endParaRPr lang="zh-CN" altLang="en-US" b="1"/>
          </a:p>
        </p:txBody>
      </p:sp>
      <p:sp>
        <p:nvSpPr>
          <p:cNvPr id="11" name="文本框 10"/>
          <p:cNvSpPr txBox="1"/>
          <p:nvPr/>
        </p:nvSpPr>
        <p:spPr>
          <a:xfrm>
            <a:off x="6967855" y="4410710"/>
            <a:ext cx="9347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六边形</a:t>
            </a:r>
            <a:endParaRPr lang="zh-CN" altLang="en-US" b="1"/>
          </a:p>
        </p:txBody>
      </p:sp>
      <p:sp>
        <p:nvSpPr>
          <p:cNvPr id="12" name="文本框 11"/>
          <p:cNvSpPr txBox="1"/>
          <p:nvPr/>
        </p:nvSpPr>
        <p:spPr>
          <a:xfrm>
            <a:off x="9239250" y="2623185"/>
            <a:ext cx="213804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7200"/>
              <a:t>......</a:t>
            </a:r>
            <a:endParaRPr lang="en-US" altLang="zh-CN" sz="72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矩形 60"/>
          <p:cNvSpPr/>
          <p:nvPr/>
        </p:nvSpPr>
        <p:spPr>
          <a:xfrm>
            <a:off x="2768600" y="2576649"/>
            <a:ext cx="6794500" cy="1219200"/>
          </a:xfrm>
          <a:prstGeom prst="rect">
            <a:avLst/>
          </a:prstGeom>
          <a:noFill/>
          <a:ln>
            <a:solidFill>
              <a:srgbClr val="8CC3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62" name="TextBox 61"/>
          <p:cNvSpPr txBox="1"/>
          <p:nvPr/>
        </p:nvSpPr>
        <p:spPr>
          <a:xfrm>
            <a:off x="3857515" y="2584478"/>
            <a:ext cx="4500880" cy="11372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800" b="1" dirty="0">
                <a:solidFill>
                  <a:srgbClr val="004C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进步每一天</a:t>
            </a:r>
            <a:endParaRPr lang="zh-CN" altLang="en-US" sz="6800" b="1" dirty="0">
              <a:solidFill>
                <a:srgbClr val="004C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 flipV="1">
            <a:off x="0" y="0"/>
            <a:ext cx="12192000" cy="657225"/>
          </a:xfrm>
          <a:prstGeom prst="rect">
            <a:avLst/>
          </a:prstGeom>
          <a:solidFill>
            <a:srgbClr val="004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</p:sld>
</file>

<file path=ppt/tags/tag1.xml><?xml version="1.0" encoding="utf-8"?>
<p:tagLst xmlns:p="http://schemas.openxmlformats.org/presentationml/2006/main">
  <p:tag name="KSO_WM_DIAGRAM_VIRTUALLY_FRAME" val="{&quot;height&quot;:377.45236220472447,&quot;left&quot;:394.9966929133858,&quot;top&quot;:138.0355118110236,&quot;width&quot;:404.24787401574815}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98AC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1421</Words>
  <Application>WPS 演示</Application>
  <PresentationFormat/>
  <Paragraphs>258</Paragraphs>
  <Slides>17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31" baseType="lpstr">
      <vt:lpstr>Arial</vt:lpstr>
      <vt:lpstr>宋体</vt:lpstr>
      <vt:lpstr>Wingdings</vt:lpstr>
      <vt:lpstr>微软雅黑</vt:lpstr>
      <vt:lpstr>Arial</vt:lpstr>
      <vt:lpstr>Tahoma</vt:lpstr>
      <vt:lpstr>楷体</vt:lpstr>
      <vt:lpstr>Times New Roman</vt:lpstr>
      <vt:lpstr>黑体</vt:lpstr>
      <vt:lpstr>等线</vt:lpstr>
      <vt:lpstr>Arial Unicode MS</vt:lpstr>
      <vt:lpstr>等线 Light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学科网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rbm.xkw.com</dc:creator>
  <cp:lastModifiedBy>清风</cp:lastModifiedBy>
  <cp:revision>43</cp:revision>
  <cp:lastPrinted>2025-02-25T08:38:00Z</cp:lastPrinted>
  <dcterms:created xsi:type="dcterms:W3CDTF">2025-02-25T08:38:00Z</dcterms:created>
  <dcterms:modified xsi:type="dcterms:W3CDTF">2025-10-13T07:27:45Z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  <property fmtid="{D5CDD505-2E9C-101B-9397-08002B2CF9AE}" pid="6" name="KSOProductBuildVer">
    <vt:lpwstr>2052-12.1.0.22529</vt:lpwstr>
  </property>
  <property fmtid="{D5CDD505-2E9C-101B-9397-08002B2CF9AE}" pid="7" name="ICV">
    <vt:lpwstr>F4EA89F8CE9240A5BE4E5122E2A076DC_13</vt:lpwstr>
  </property>
</Properties>
</file>