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</p:sldMasterIdLst>
  <p:sldIdLst>
    <p:sldId id="397" r:id="rId4"/>
    <p:sldId id="306" r:id="rId5"/>
    <p:sldId id="429" r:id="rId6"/>
    <p:sldId id="430" r:id="rId7"/>
    <p:sldId id="431" r:id="rId8"/>
    <p:sldId id="432" r:id="rId9"/>
    <p:sldId id="433" r:id="rId10"/>
    <p:sldId id="434" r:id="rId11"/>
    <p:sldId id="435" r:id="rId12"/>
    <p:sldId id="428" r:id="rId13"/>
    <p:sldId id="464" r:id="rId14"/>
    <p:sldId id="465" r:id="rId15"/>
    <p:sldId id="261" r:id="rId16"/>
    <p:sldId id="281" r:id="rId17"/>
    <p:sldId id="436" r:id="rId18"/>
    <p:sldId id="299" r:id="rId19"/>
    <p:sldId id="298" r:id="rId20"/>
    <p:sldId id="468" r:id="rId21"/>
    <p:sldId id="466" r:id="rId22"/>
    <p:sldId id="469" r:id="rId23"/>
    <p:sldId id="307" r:id="rId24"/>
    <p:sldId id="286" r:id="rId25"/>
    <p:sldId id="380" r:id="rId26"/>
    <p:sldId id="493" r:id="rId27"/>
    <p:sldId id="311" r:id="rId28"/>
    <p:sldId id="312" r:id="rId29"/>
    <p:sldId id="309" r:id="rId30"/>
    <p:sldId id="495" r:id="rId31"/>
    <p:sldId id="505" r:id="rId32"/>
    <p:sldId id="258" r:id="rId33"/>
  </p:sldIdLst>
  <p:sldSz cx="9144000" cy="5143500" type="screen16x9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5" userDrawn="1">
          <p15:clr>
            <a:srgbClr val="A4A3A4"/>
          </p15:clr>
        </p15:guide>
        <p15:guide id="2" pos="29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4F035C"/>
    <a:srgbClr val="0066FF"/>
    <a:srgbClr val="F1236D"/>
    <a:srgbClr val="FFE67D"/>
    <a:srgbClr val="FFD9E6"/>
    <a:srgbClr val="FFEFAB"/>
    <a:srgbClr val="F33F7F"/>
    <a:srgbClr val="77D4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08"/>
    <p:restoredTop sz="94660"/>
  </p:normalViewPr>
  <p:slideViewPr>
    <p:cSldViewPr snapToGrid="0" showGuides="1">
      <p:cViewPr varScale="1">
        <p:scale>
          <a:sx n="69" d="100"/>
          <a:sy n="69" d="100"/>
        </p:scale>
        <p:origin x="90" y="1152"/>
      </p:cViewPr>
      <p:guideLst>
        <p:guide orient="horz" pos="1475"/>
        <p:guide pos="291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2" Type="http://schemas.openxmlformats.org/officeDocument/2006/relationships/theme" Target="../theme/theme2.xml"/><Relationship Id="rId21" Type="http://schemas.openxmlformats.org/officeDocument/2006/relationships/image" Target="file:///D:\qq&#25991;&#20214;\712321467\Image\C2C\Image2\%7b75232B38-A165-1FB7-499C-2E1C792CACB5%7d.png" TargetMode="External"/><Relationship Id="rId20" Type="http://schemas.openxmlformats.org/officeDocument/2006/relationships/image" Target="../media/image3.png"/><Relationship Id="rId2" Type="http://schemas.openxmlformats.org/officeDocument/2006/relationships/slideLayout" Target="../slideLayouts/slideLayout5.xml"/><Relationship Id="rId19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20" r:link="rId21"/>
          <a:stretch>
            <a:fillRect/>
          </a:stretch>
        </p:blipFill>
        <p:spPr>
          <a:xfrm>
            <a:off x="628650" y="273844"/>
            <a:ext cx="7144" cy="7144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</p:sldLayoutIdLst>
  <p:transition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1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1216343" y="1270318"/>
            <a:ext cx="6712268" cy="1002506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9000"/>
              </a:lnSpc>
            </a:pPr>
            <a:r>
              <a:rPr lang="zh-CN" altLang="en-US" sz="4800" b="1" i="0">
                <a:solidFill>
                  <a:srgbClr val="FF0000">
                    <a:alpha val="100000"/>
                  </a:srgbClr>
                </a:solidFill>
                <a:latin typeface="华文新魏" panose="02010800040101010101" charset="-122"/>
                <a:ea typeface="华文新魏" panose="02010800040101010101" charset="-122"/>
              </a:rPr>
              <a:t>8.1.3三角形的三边关系</a:t>
            </a:r>
            <a:endParaRPr lang="zh-CN" altLang="en-US" sz="4800" b="1" i="0">
              <a:solidFill>
                <a:srgbClr val="FF0000">
                  <a:alpha val="100000"/>
                </a:srgbClr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3" name="形状1"/>
          <p:cNvSpPr txBox="1"/>
          <p:nvPr/>
        </p:nvSpPr>
        <p:spPr>
          <a:xfrm>
            <a:off x="-328" y="-195360"/>
            <a:ext cx="9144336" cy="451664"/>
          </a:xfrm>
          <a:custGeom>
            <a:avLst/>
            <a:gdLst>
              <a:gd name="connsiteX0" fmla="*/ 6096224 w 12192448"/>
              <a:gd name="connsiteY0" fmla="*/ 0 h 602218"/>
              <a:gd name="connsiteX1" fmla="*/ 9463076 w 12192448"/>
              <a:gd name="connsiteY1" fmla="*/ 0 h 602218"/>
              <a:gd name="connsiteX2" fmla="*/ 12192449 w 12192448"/>
              <a:gd name="connsiteY2" fmla="*/ 467407 h 602218"/>
              <a:gd name="connsiteX3" fmla="*/ 2729372 w 12192448"/>
              <a:gd name="connsiteY3" fmla="*/ 602218 h 602218"/>
              <a:gd name="connsiteX4" fmla="*/ 0 w 12192448"/>
              <a:gd name="connsiteY4" fmla="*/ 134811 h 60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448" h="602218">
                <a:moveTo>
                  <a:pt x="6096224" y="0"/>
                </a:moveTo>
                <a:cubicBezTo>
                  <a:pt x="9463076" y="0"/>
                  <a:pt x="12192449" y="134811"/>
                  <a:pt x="12192448" y="301109"/>
                </a:cubicBezTo>
                <a:cubicBezTo>
                  <a:pt x="12192449" y="467407"/>
                  <a:pt x="9463076" y="602218"/>
                  <a:pt x="6096224" y="602218"/>
                </a:cubicBezTo>
                <a:cubicBezTo>
                  <a:pt x="2729372" y="602218"/>
                  <a:pt x="0" y="467407"/>
                  <a:pt x="0" y="301109"/>
                </a:cubicBezTo>
                <a:cubicBezTo>
                  <a:pt x="0" y="134811"/>
                  <a:pt x="2729372" y="0"/>
                  <a:pt x="6096224" y="0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 sz="1350"/>
          </a:p>
        </p:txBody>
      </p:sp>
      <p:sp>
        <p:nvSpPr>
          <p:cNvPr id="4" name="形状2"/>
          <p:cNvSpPr txBox="1"/>
          <p:nvPr/>
        </p:nvSpPr>
        <p:spPr>
          <a:xfrm>
            <a:off x="-22" y="4935545"/>
            <a:ext cx="9144336" cy="451664"/>
          </a:xfrm>
          <a:custGeom>
            <a:avLst/>
            <a:gdLst>
              <a:gd name="connsiteX0" fmla="*/ 6096224 w 12192448"/>
              <a:gd name="connsiteY0" fmla="*/ 0 h 602218"/>
              <a:gd name="connsiteX1" fmla="*/ 9463076 w 12192448"/>
              <a:gd name="connsiteY1" fmla="*/ 0 h 602218"/>
              <a:gd name="connsiteX2" fmla="*/ 12192449 w 12192448"/>
              <a:gd name="connsiteY2" fmla="*/ 467407 h 602218"/>
              <a:gd name="connsiteX3" fmla="*/ 2729372 w 12192448"/>
              <a:gd name="connsiteY3" fmla="*/ 602218 h 602218"/>
              <a:gd name="connsiteX4" fmla="*/ 0 w 12192448"/>
              <a:gd name="connsiteY4" fmla="*/ 134811 h 60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448" h="602218">
                <a:moveTo>
                  <a:pt x="6096224" y="0"/>
                </a:moveTo>
                <a:cubicBezTo>
                  <a:pt x="9463076" y="0"/>
                  <a:pt x="12192449" y="134811"/>
                  <a:pt x="12192448" y="301109"/>
                </a:cubicBezTo>
                <a:cubicBezTo>
                  <a:pt x="12192449" y="467407"/>
                  <a:pt x="9463076" y="602218"/>
                  <a:pt x="6096224" y="602218"/>
                </a:cubicBezTo>
                <a:cubicBezTo>
                  <a:pt x="2729372" y="602218"/>
                  <a:pt x="0" y="467407"/>
                  <a:pt x="0" y="301109"/>
                </a:cubicBezTo>
                <a:cubicBezTo>
                  <a:pt x="0" y="134811"/>
                  <a:pt x="2729372" y="0"/>
                  <a:pt x="6096224" y="0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 sz="1350"/>
          </a:p>
        </p:txBody>
      </p:sp>
      <p:grpSp>
        <p:nvGrpSpPr>
          <p:cNvPr id="5" name="组合1"/>
          <p:cNvGrpSpPr/>
          <p:nvPr/>
        </p:nvGrpSpPr>
        <p:grpSpPr>
          <a:xfrm>
            <a:off x="151562" y="993731"/>
            <a:ext cx="5157998" cy="2592276"/>
            <a:chOff x="0" y="0"/>
            <a:chExt cx="6877330" cy="3456368"/>
          </a:xfrm>
        </p:grpSpPr>
        <p:sp>
          <p:nvSpPr>
            <p:cNvPr id="6" name="形状3"/>
            <p:cNvSpPr txBox="1"/>
            <p:nvPr/>
          </p:nvSpPr>
          <p:spPr>
            <a:xfrm>
              <a:off x="0" y="142"/>
              <a:ext cx="1904491" cy="1367327"/>
            </a:xfrm>
            <a:custGeom>
              <a:avLst/>
              <a:gdLst>
                <a:gd name="connsiteX0" fmla="*/ 952246 w 1904491"/>
                <a:gd name="connsiteY0" fmla="*/ 0 h 1367327"/>
                <a:gd name="connsiteX1" fmla="*/ 1904491 w 1904491"/>
                <a:gd name="connsiteY1" fmla="*/ 1367327 h 1367327"/>
                <a:gd name="connsiteX2" fmla="*/ 0 w 1904491"/>
                <a:gd name="connsiteY2" fmla="*/ 1367327 h 1367327"/>
                <a:gd name="connsiteX3" fmla="*/ 952246 w 1904491"/>
                <a:gd name="connsiteY3" fmla="*/ 0 h 1367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4491" h="1367327">
                  <a:moveTo>
                    <a:pt x="952246" y="0"/>
                  </a:moveTo>
                  <a:lnTo>
                    <a:pt x="1904491" y="1367327"/>
                  </a:lnTo>
                  <a:lnTo>
                    <a:pt x="0" y="1367327"/>
                  </a:lnTo>
                  <a:lnTo>
                    <a:pt x="952246" y="0"/>
                  </a:lnTo>
                  <a:close/>
                </a:path>
              </a:pathLst>
            </a:custGeom>
            <a:solidFill>
              <a:srgbClr val="3DBECC">
                <a:alpha val="9999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 sz="1350"/>
            </a:p>
          </p:txBody>
        </p:sp>
        <p:sp>
          <p:nvSpPr>
            <p:cNvPr id="7" name="形状4"/>
            <p:cNvSpPr txBox="1"/>
            <p:nvPr/>
          </p:nvSpPr>
          <p:spPr>
            <a:xfrm>
              <a:off x="3750599" y="0"/>
              <a:ext cx="2547461" cy="1489410"/>
            </a:xfrm>
            <a:custGeom>
              <a:avLst/>
              <a:gdLst>
                <a:gd name="connsiteX0" fmla="*/ 0 w 2547461"/>
                <a:gd name="connsiteY0" fmla="*/ 0 h 1489410"/>
                <a:gd name="connsiteX1" fmla="*/ 2547460 w 2547461"/>
                <a:gd name="connsiteY1" fmla="*/ 1489410 h 1489410"/>
                <a:gd name="connsiteX2" fmla="*/ 0 w 2547461"/>
                <a:gd name="connsiteY2" fmla="*/ 1489410 h 1489410"/>
                <a:gd name="connsiteX3" fmla="*/ 0 w 2547461"/>
                <a:gd name="connsiteY3" fmla="*/ 0 h 1489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7460" h="1489410">
                  <a:moveTo>
                    <a:pt x="0" y="0"/>
                  </a:moveTo>
                  <a:lnTo>
                    <a:pt x="2547460" y="1489410"/>
                  </a:lnTo>
                  <a:lnTo>
                    <a:pt x="0" y="1489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6DBD">
                <a:alpha val="9999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 sz="1350"/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1318495" y="2070402"/>
              <a:ext cx="1823103" cy="1082467"/>
            </a:xfrm>
            <a:custGeom>
              <a:avLst/>
              <a:gdLst>
                <a:gd name="connsiteX0" fmla="*/ 1473132 w 1823103"/>
                <a:gd name="connsiteY0" fmla="*/ 0 h 1082467"/>
                <a:gd name="connsiteX1" fmla="*/ 1823103 w 1823103"/>
                <a:gd name="connsiteY1" fmla="*/ 1082467 h 1082467"/>
                <a:gd name="connsiteX2" fmla="*/ 0 w 1823103"/>
                <a:gd name="connsiteY2" fmla="*/ 1082467 h 1082467"/>
                <a:gd name="connsiteX3" fmla="*/ 1473132 w 1823103"/>
                <a:gd name="connsiteY3" fmla="*/ 0 h 108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3103" h="1082467">
                  <a:moveTo>
                    <a:pt x="1473132" y="0"/>
                  </a:moveTo>
                  <a:lnTo>
                    <a:pt x="1823103" y="1082467"/>
                  </a:lnTo>
                  <a:lnTo>
                    <a:pt x="0" y="1082467"/>
                  </a:lnTo>
                  <a:lnTo>
                    <a:pt x="1473132" y="0"/>
                  </a:lnTo>
                  <a:close/>
                </a:path>
              </a:pathLst>
            </a:custGeom>
            <a:solidFill>
              <a:srgbClr val="006EFF">
                <a:alpha val="8999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 sz="1350"/>
            </a:p>
          </p:txBody>
        </p:sp>
        <p:sp>
          <p:nvSpPr>
            <p:cNvPr id="9" name="形状6"/>
            <p:cNvSpPr txBox="1"/>
            <p:nvPr/>
          </p:nvSpPr>
          <p:spPr>
            <a:xfrm rot="10800000">
              <a:off x="4126398" y="2642483"/>
              <a:ext cx="2750932" cy="813885"/>
            </a:xfrm>
            <a:custGeom>
              <a:avLst/>
              <a:gdLst>
                <a:gd name="connsiteX0" fmla="*/ 1375466 w 2750932"/>
                <a:gd name="connsiteY0" fmla="*/ 0 h 813885"/>
                <a:gd name="connsiteX1" fmla="*/ 2750932 w 2750932"/>
                <a:gd name="connsiteY1" fmla="*/ 813885 h 813885"/>
                <a:gd name="connsiteX2" fmla="*/ 0 w 2750932"/>
                <a:gd name="connsiteY2" fmla="*/ 813885 h 813885"/>
                <a:gd name="connsiteX3" fmla="*/ 1375466 w 2750932"/>
                <a:gd name="connsiteY3" fmla="*/ 0 h 813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50932" h="813885">
                  <a:moveTo>
                    <a:pt x="1375466" y="0"/>
                  </a:moveTo>
                  <a:lnTo>
                    <a:pt x="2750932" y="813885"/>
                  </a:lnTo>
                  <a:lnTo>
                    <a:pt x="0" y="813885"/>
                  </a:lnTo>
                  <a:lnTo>
                    <a:pt x="1375466" y="0"/>
                  </a:lnTo>
                  <a:close/>
                </a:path>
              </a:pathLst>
            </a:custGeom>
            <a:solidFill>
              <a:srgbClr val="6037E6">
                <a:alpha val="9999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 sz="1350"/>
            </a:p>
          </p:txBody>
        </p:sp>
      </p:grpSp>
      <p:cxnSp>
        <p:nvCxnSpPr>
          <p:cNvPr id="11" name="直接连接符 10"/>
          <p:cNvCxnSpPr/>
          <p:nvPr/>
        </p:nvCxnSpPr>
        <p:spPr>
          <a:xfrm>
            <a:off x="1498759" y="2870359"/>
            <a:ext cx="6098381" cy="9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6"/>
          <p:cNvSpPr txBox="1"/>
          <p:nvPr/>
        </p:nvSpPr>
        <p:spPr>
          <a:xfrm>
            <a:off x="2164715" y="3140075"/>
            <a:ext cx="5996305" cy="1106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华东师大版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数学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七年级下册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en-US" sz="1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河南省南阳市宛城区金华中学  黄  丽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6.944445E-07 L 0.5824519 -6.944445E-07 E" pathEditMode="relative" ptsTypes="">
                                      <p:cBhvr>
                                        <p:cTn id="6" dur="8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95" y="-18415"/>
            <a:ext cx="7298055" cy="517017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5715000" y="4709160"/>
            <a:ext cx="2391410" cy="4127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/>
              <a:t>南阳世界月季大观园</a:t>
            </a:r>
            <a:endParaRPr lang="zh-CN" altLang="en-US" b="1"/>
          </a:p>
        </p:txBody>
      </p:sp>
      <p:sp>
        <p:nvSpPr>
          <p:cNvPr id="4" name="文本框 3"/>
          <p:cNvSpPr txBox="1"/>
          <p:nvPr/>
        </p:nvSpPr>
        <p:spPr>
          <a:xfrm>
            <a:off x="191135" y="383540"/>
            <a:ext cx="699135" cy="46177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latin typeface="+mj-lt"/>
                <a:ea typeface="+mj-ea"/>
              </a:rPr>
              <a:t>我们的家乡</a:t>
            </a:r>
            <a:r>
              <a:rPr lang="en-US" altLang="zh-CN" sz="2800" b="1" dirty="0" smtClean="0">
                <a:latin typeface="+mj-lt"/>
                <a:ea typeface="+mj-ea"/>
              </a:rPr>
              <a:t>--</a:t>
            </a:r>
            <a:r>
              <a:rPr lang="zh-CN" altLang="en-US" sz="2800" b="1" dirty="0" smtClean="0">
                <a:latin typeface="+mj-lt"/>
                <a:ea typeface="+mj-ea"/>
              </a:rPr>
              <a:t>南阳，风景如画</a:t>
            </a:r>
            <a:endParaRPr lang="zh-CN" altLang="en-US" sz="2800" b="1" dirty="0" smtClean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70" y="20320"/>
            <a:ext cx="7261860" cy="5076825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5715000" y="4709160"/>
            <a:ext cx="2391410" cy="4127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/>
              <a:t>南阳世界月季大观园</a:t>
            </a:r>
            <a:endParaRPr lang="zh-CN" altLang="en-US" b="1"/>
          </a:p>
        </p:txBody>
      </p:sp>
      <p:sp>
        <p:nvSpPr>
          <p:cNvPr id="4" name="文本框 3"/>
          <p:cNvSpPr txBox="1"/>
          <p:nvPr/>
        </p:nvSpPr>
        <p:spPr>
          <a:xfrm>
            <a:off x="191135" y="383540"/>
            <a:ext cx="699135" cy="46177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latin typeface="+mj-lt"/>
                <a:ea typeface="+mj-ea"/>
              </a:rPr>
              <a:t>我们的家乡</a:t>
            </a:r>
            <a:r>
              <a:rPr lang="en-US" altLang="zh-CN" sz="2800" b="1" dirty="0" smtClean="0">
                <a:latin typeface="+mj-lt"/>
                <a:ea typeface="+mj-ea"/>
              </a:rPr>
              <a:t>--</a:t>
            </a:r>
            <a:r>
              <a:rPr lang="zh-CN" altLang="en-US" sz="2800" b="1" dirty="0" smtClean="0">
                <a:latin typeface="+mj-lt"/>
                <a:ea typeface="+mj-ea"/>
              </a:rPr>
              <a:t>南阳，风景如画</a:t>
            </a:r>
            <a:endParaRPr lang="zh-CN" altLang="en-US" sz="2800" b="1" dirty="0" smtClean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10" y="33655"/>
            <a:ext cx="7324725" cy="508381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5831840" y="4572000"/>
            <a:ext cx="2391410" cy="4127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/>
              <a:t>南阳淯阳桥</a:t>
            </a:r>
            <a:endParaRPr lang="en-US" altLang="zh-CN" b="1"/>
          </a:p>
        </p:txBody>
      </p:sp>
      <p:sp>
        <p:nvSpPr>
          <p:cNvPr id="4" name="文本框 3"/>
          <p:cNvSpPr txBox="1"/>
          <p:nvPr/>
        </p:nvSpPr>
        <p:spPr>
          <a:xfrm>
            <a:off x="191135" y="383540"/>
            <a:ext cx="699135" cy="46177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latin typeface="+mj-lt"/>
                <a:ea typeface="+mj-ea"/>
              </a:rPr>
              <a:t>我们的家乡</a:t>
            </a:r>
            <a:r>
              <a:rPr lang="en-US" altLang="zh-CN" sz="2800" b="1" dirty="0" smtClean="0">
                <a:latin typeface="+mj-lt"/>
                <a:ea typeface="+mj-ea"/>
              </a:rPr>
              <a:t>--</a:t>
            </a:r>
            <a:r>
              <a:rPr lang="zh-CN" altLang="en-US" sz="2800" b="1" dirty="0" smtClean="0">
                <a:latin typeface="+mj-lt"/>
                <a:ea typeface="+mj-ea"/>
              </a:rPr>
              <a:t>南阳，风景如画</a:t>
            </a:r>
            <a:endParaRPr lang="zh-CN" altLang="en-US" sz="2800" b="1" dirty="0" smtClean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565" y="20955"/>
            <a:ext cx="7331710" cy="5774055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5831840" y="4724400"/>
            <a:ext cx="2391410" cy="4127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/>
              <a:t>南阳淯阳桥</a:t>
            </a:r>
            <a:endParaRPr lang="en-US" altLang="zh-CN" b="1"/>
          </a:p>
        </p:txBody>
      </p:sp>
      <p:sp>
        <p:nvSpPr>
          <p:cNvPr id="4" name="文本框 3"/>
          <p:cNvSpPr txBox="1"/>
          <p:nvPr/>
        </p:nvSpPr>
        <p:spPr>
          <a:xfrm>
            <a:off x="191135" y="383540"/>
            <a:ext cx="699135" cy="46177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latin typeface="+mj-lt"/>
                <a:ea typeface="+mj-ea"/>
              </a:rPr>
              <a:t>我们的家乡</a:t>
            </a:r>
            <a:r>
              <a:rPr lang="en-US" altLang="zh-CN" sz="2800" b="1" dirty="0" smtClean="0">
                <a:latin typeface="+mj-lt"/>
                <a:ea typeface="+mj-ea"/>
              </a:rPr>
              <a:t>--</a:t>
            </a:r>
            <a:r>
              <a:rPr lang="zh-CN" altLang="en-US" sz="2800" b="1" dirty="0" smtClean="0">
                <a:latin typeface="+mj-lt"/>
                <a:ea typeface="+mj-ea"/>
              </a:rPr>
              <a:t>南阳，风景如画</a:t>
            </a:r>
            <a:endParaRPr lang="zh-CN" altLang="en-US" sz="2800" b="1" dirty="0" smtClean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25" y="18415"/>
            <a:ext cx="7272655" cy="512191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5831840" y="4572000"/>
            <a:ext cx="2391410" cy="4127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/>
              <a:t>南阳府衙</a:t>
            </a:r>
            <a:endParaRPr lang="en-US" altLang="zh-CN" b="1"/>
          </a:p>
        </p:txBody>
      </p:sp>
      <p:sp>
        <p:nvSpPr>
          <p:cNvPr id="4" name="文本框 3"/>
          <p:cNvSpPr txBox="1"/>
          <p:nvPr/>
        </p:nvSpPr>
        <p:spPr>
          <a:xfrm>
            <a:off x="191135" y="383540"/>
            <a:ext cx="699135" cy="46177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latin typeface="+mj-lt"/>
                <a:ea typeface="+mj-ea"/>
              </a:rPr>
              <a:t>我们的家乡</a:t>
            </a:r>
            <a:r>
              <a:rPr lang="en-US" altLang="zh-CN" sz="2800" b="1" dirty="0" smtClean="0">
                <a:latin typeface="+mj-lt"/>
                <a:ea typeface="+mj-ea"/>
              </a:rPr>
              <a:t>--</a:t>
            </a:r>
            <a:r>
              <a:rPr lang="zh-CN" altLang="en-US" sz="2800" b="1" dirty="0" smtClean="0">
                <a:latin typeface="+mj-lt"/>
                <a:ea typeface="+mj-ea"/>
              </a:rPr>
              <a:t>南阳，风景如画</a:t>
            </a:r>
            <a:endParaRPr lang="zh-CN" altLang="en-US" sz="2800" b="1" dirty="0" smtClean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665" y="17145"/>
            <a:ext cx="7268845" cy="5093335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5831840" y="4572000"/>
            <a:ext cx="2391410" cy="4127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/>
              <a:t>南阳武侯祠</a:t>
            </a:r>
            <a:endParaRPr lang="en-US" altLang="zh-CN" b="1"/>
          </a:p>
        </p:txBody>
      </p:sp>
      <p:sp>
        <p:nvSpPr>
          <p:cNvPr id="4" name="文本框 3"/>
          <p:cNvSpPr txBox="1"/>
          <p:nvPr/>
        </p:nvSpPr>
        <p:spPr>
          <a:xfrm>
            <a:off x="191135" y="383540"/>
            <a:ext cx="699135" cy="46177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latin typeface="+mj-lt"/>
                <a:ea typeface="+mj-ea"/>
              </a:rPr>
              <a:t>我们的家乡</a:t>
            </a:r>
            <a:r>
              <a:rPr lang="en-US" altLang="zh-CN" sz="2800" b="1" dirty="0" smtClean="0">
                <a:latin typeface="+mj-lt"/>
                <a:ea typeface="+mj-ea"/>
              </a:rPr>
              <a:t>--</a:t>
            </a:r>
            <a:r>
              <a:rPr lang="zh-CN" altLang="en-US" sz="2800" b="1" dirty="0" smtClean="0">
                <a:latin typeface="+mj-lt"/>
                <a:ea typeface="+mj-ea"/>
              </a:rPr>
              <a:t>南阳，风景如画</a:t>
            </a:r>
            <a:endParaRPr lang="zh-CN" altLang="en-US" sz="2800" b="1" dirty="0" smtClean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95" y="24765"/>
            <a:ext cx="7282180" cy="5086985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5831840" y="4572000"/>
            <a:ext cx="2391410" cy="4127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/>
              <a:t>南阳武侯祠</a:t>
            </a:r>
            <a:endParaRPr lang="en-US" altLang="zh-CN" b="1"/>
          </a:p>
        </p:txBody>
      </p:sp>
      <p:sp>
        <p:nvSpPr>
          <p:cNvPr id="4" name="文本框 3"/>
          <p:cNvSpPr txBox="1"/>
          <p:nvPr/>
        </p:nvSpPr>
        <p:spPr>
          <a:xfrm>
            <a:off x="191135" y="383540"/>
            <a:ext cx="699135" cy="46177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latin typeface="+mj-lt"/>
                <a:ea typeface="+mj-ea"/>
              </a:rPr>
              <a:t>我们的家乡</a:t>
            </a:r>
            <a:r>
              <a:rPr lang="en-US" altLang="zh-CN" sz="2800" b="1" dirty="0" smtClean="0">
                <a:latin typeface="+mj-lt"/>
                <a:ea typeface="+mj-ea"/>
              </a:rPr>
              <a:t>--</a:t>
            </a:r>
            <a:r>
              <a:rPr lang="zh-CN" altLang="en-US" sz="2800" b="1" dirty="0" smtClean="0">
                <a:latin typeface="+mj-lt"/>
                <a:ea typeface="+mj-ea"/>
              </a:rPr>
              <a:t>南阳，风景如画</a:t>
            </a:r>
            <a:endParaRPr lang="zh-CN" altLang="en-US" sz="2800" b="1" dirty="0" smtClean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65" y="18415"/>
            <a:ext cx="3650615" cy="357124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 flipH="1">
            <a:off x="964565" y="504190"/>
            <a:ext cx="93980" cy="6584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044575" y="474980"/>
            <a:ext cx="1049655" cy="5651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922655" y="1032510"/>
            <a:ext cx="1171575" cy="1301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550" y="-1172210"/>
            <a:ext cx="5967095" cy="385953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 flipH="1">
            <a:off x="4580890" y="272415"/>
            <a:ext cx="1578610" cy="1108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159500" y="272415"/>
            <a:ext cx="1483995" cy="112268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4638675" y="1358900"/>
            <a:ext cx="2931795" cy="3619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065" y="2051050"/>
            <a:ext cx="3651250" cy="2943860"/>
          </a:xfrm>
          <a:prstGeom prst="rect">
            <a:avLst/>
          </a:prstGeom>
        </p:spPr>
      </p:pic>
      <p:cxnSp>
        <p:nvCxnSpPr>
          <p:cNvPr id="13" name="直接连接符 12"/>
          <p:cNvCxnSpPr/>
          <p:nvPr/>
        </p:nvCxnSpPr>
        <p:spPr>
          <a:xfrm flipH="1">
            <a:off x="730250" y="3491865"/>
            <a:ext cx="557530" cy="10426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741045" y="4302760"/>
            <a:ext cx="546735" cy="2317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1243965" y="3534410"/>
            <a:ext cx="36195" cy="7747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9185" y="2051050"/>
            <a:ext cx="6083935" cy="32283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10185" y="4430395"/>
            <a:ext cx="9120505" cy="6076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+mj-lt"/>
                <a:ea typeface="+mj-ea"/>
              </a:rPr>
              <a:t>同学们在欣赏美景的同时，不知不觉与几何图形邂逅了！</a:t>
            </a:r>
            <a:endParaRPr lang="zh-CN" altLang="en-US" sz="2800" b="1" dirty="0" smtClean="0">
              <a:solidFill>
                <a:srgbClr val="FFFF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18"/>
          <p:cNvGrpSpPr/>
          <p:nvPr/>
        </p:nvGrpSpPr>
        <p:grpSpPr bwMode="auto">
          <a:xfrm>
            <a:off x="2058672" y="75565"/>
            <a:ext cx="5100320" cy="595630"/>
            <a:chOff x="1588541" y="383427"/>
            <a:chExt cx="5998147" cy="902943"/>
          </a:xfrm>
        </p:grpSpPr>
        <p:pic>
          <p:nvPicPr>
            <p:cNvPr id="23" name="图片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649" b="36475"/>
            <a:stretch>
              <a:fillRect/>
            </a:stretch>
          </p:blipFill>
          <p:spPr bwMode="auto">
            <a:xfrm>
              <a:off x="1588541" y="383427"/>
              <a:ext cx="5998147" cy="902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1"/>
            <p:cNvSpPr txBox="1">
              <a:spLocks noChangeArrowheads="1"/>
            </p:cNvSpPr>
            <p:nvPr/>
          </p:nvSpPr>
          <p:spPr bwMode="auto">
            <a:xfrm>
              <a:off x="3182919" y="395941"/>
              <a:ext cx="4154344" cy="884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梳理已学知识结构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718185" y="586105"/>
            <a:ext cx="8104505" cy="1124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回忆：</a:t>
            </a:r>
            <a:endParaRPr kumimoji="0" lang="zh-CN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1.</a:t>
            </a:r>
            <a:r>
              <a:rPr kumimoji="0" 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三角形的定义，表示，分类，内角和与外角和？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18342" y="1698299"/>
            <a:ext cx="4410075" cy="1124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2.</a:t>
            </a: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三角形的组成元素：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                   相关元素：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92638" y="2836338"/>
            <a:ext cx="4636294" cy="1641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研究</a:t>
            </a:r>
            <a:r>
              <a:rPr kumimoji="0" 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几何图形的性质</a:t>
            </a:r>
            <a:r>
              <a:rPr kumimoji="0" lang="zh-CN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就是研究该图形的组成元素和相关元素间的关系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060" y="2463165"/>
            <a:ext cx="3900805" cy="238887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983355" y="1711960"/>
            <a:ext cx="5568315" cy="112458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三条边、三个内角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外角、中线、角平分线、高线等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6360" y="4392930"/>
            <a:ext cx="6975475" cy="6076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latin typeface="+mj-lt"/>
                <a:ea typeface="+mj-ea"/>
              </a:rPr>
              <a:t>本节课的研究内容：</a:t>
            </a:r>
            <a:r>
              <a:rPr lang="zh-CN" altLang="en-US" sz="2800" b="1" dirty="0" smtClean="0">
                <a:solidFill>
                  <a:srgbClr val="FF0000"/>
                </a:solidFill>
                <a:latin typeface="+mj-lt"/>
                <a:ea typeface="+mj-ea"/>
              </a:rPr>
              <a:t>《</a:t>
            </a:r>
            <a:r>
              <a:rPr lang="zh-CN" altLang="en-US" sz="2800" b="1" dirty="0" smtClean="0">
                <a:solidFill>
                  <a:srgbClr val="FF0000"/>
                </a:solidFill>
                <a:latin typeface="+mj-lt"/>
                <a:ea typeface="+mj-ea"/>
              </a:rPr>
              <a:t>三角形的三边关系》</a:t>
            </a:r>
            <a:endParaRPr lang="zh-CN" altLang="en-US" sz="2800" b="1" dirty="0" smtClean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18"/>
          <p:cNvGrpSpPr/>
          <p:nvPr/>
        </p:nvGrpSpPr>
        <p:grpSpPr bwMode="auto">
          <a:xfrm>
            <a:off x="2713990" y="75565"/>
            <a:ext cx="3903980" cy="594995"/>
            <a:chOff x="2027646" y="383427"/>
            <a:chExt cx="5117692" cy="902943"/>
          </a:xfrm>
        </p:grpSpPr>
        <p:pic>
          <p:nvPicPr>
            <p:cNvPr id="23" name="图片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649" b="36475"/>
            <a:stretch>
              <a:fillRect/>
            </a:stretch>
          </p:blipFill>
          <p:spPr bwMode="auto">
            <a:xfrm>
              <a:off x="2027646" y="383427"/>
              <a:ext cx="5117692" cy="902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1"/>
            <p:cNvSpPr txBox="1">
              <a:spLocks noChangeArrowheads="1"/>
            </p:cNvSpPr>
            <p:nvPr/>
          </p:nvSpPr>
          <p:spPr bwMode="auto">
            <a:xfrm>
              <a:off x="3308875" y="395740"/>
              <a:ext cx="3142009" cy="885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学习目标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23240" y="1098550"/>
            <a:ext cx="8476615" cy="3192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1.</a:t>
            </a: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通过操作验证掌握三角形的任意两边之和大于第三边，再根据不等式的基本性质，推出三角形两边之差小于第三边，会利用三角形的三边关系解决简单的数学问题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.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2.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了解三角形的稳定性，提升学习数学的兴趣，发展应用意识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18"/>
          <p:cNvGrpSpPr/>
          <p:nvPr/>
        </p:nvGrpSpPr>
        <p:grpSpPr bwMode="auto">
          <a:xfrm>
            <a:off x="1629410" y="75565"/>
            <a:ext cx="5511165" cy="595630"/>
            <a:chOff x="2027646" y="383427"/>
            <a:chExt cx="4808536" cy="902832"/>
          </a:xfrm>
        </p:grpSpPr>
        <p:pic>
          <p:nvPicPr>
            <p:cNvPr id="23" name="图片 1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649" b="36475"/>
            <a:stretch>
              <a:fillRect/>
            </a:stretch>
          </p:blipFill>
          <p:spPr bwMode="auto">
            <a:xfrm>
              <a:off x="2027646" y="383427"/>
              <a:ext cx="4808536" cy="902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1"/>
            <p:cNvSpPr txBox="1">
              <a:spLocks noChangeArrowheads="1"/>
            </p:cNvSpPr>
            <p:nvPr/>
          </p:nvSpPr>
          <p:spPr bwMode="auto">
            <a:xfrm>
              <a:off x="3308875" y="395740"/>
              <a:ext cx="3142009" cy="884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回忆旧知动手操作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" y="671195"/>
            <a:ext cx="4264660" cy="44913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737870"/>
            <a:ext cx="3961765" cy="43586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009765" y="703580"/>
            <a:ext cx="1970405" cy="6076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+mj-lt"/>
                <a:ea typeface="+mj-ea"/>
              </a:rPr>
              <a:t>七年级上册</a:t>
            </a:r>
            <a:endParaRPr lang="zh-CN" altLang="en-US" sz="2800" b="1" dirty="0" smtClean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12800" y="991553"/>
            <a:ext cx="7080250" cy="1082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       作一个三角形，使它的三条边长分别为4 cm、3 cm、2.5 cm.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pic>
        <p:nvPicPr>
          <p:cNvPr id="23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9" b="36475"/>
          <a:stretch>
            <a:fillRect/>
          </a:stretch>
        </p:blipFill>
        <p:spPr bwMode="auto">
          <a:xfrm>
            <a:off x="1915160" y="75565"/>
            <a:ext cx="4876800" cy="59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矩形: 圆角 24"/>
          <p:cNvSpPr/>
          <p:nvPr/>
        </p:nvSpPr>
        <p:spPr>
          <a:xfrm>
            <a:off x="566122" y="542416"/>
            <a:ext cx="1470786" cy="561109"/>
          </a:xfrm>
          <a:prstGeom prst="roundRect">
            <a:avLst>
              <a:gd name="adj" fmla="val 50000"/>
            </a:avLst>
          </a:prstGeom>
          <a:solidFill>
            <a:srgbClr val="FA63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做一做</a:t>
            </a:r>
            <a:endParaRPr lang="en-US" altLang="zh-CN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2926404" y="126233"/>
            <a:ext cx="3601123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动手操作合情推理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98905" y="2103755"/>
            <a:ext cx="4335463" cy="560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1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.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先作线段</a:t>
            </a:r>
            <a:r>
              <a:rPr kumimoji="0" lang="zh-CN" altLang="en-US" sz="28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</a:t>
            </a:r>
            <a:r>
              <a:rPr kumimoji="0" lang="zh-CN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AB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= 4cm；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98904" y="2614565"/>
            <a:ext cx="7531735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2.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然后以点 </a:t>
            </a:r>
            <a:r>
              <a:rPr kumimoji="0" lang="zh-CN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为圆心、3 cm 长为半径作圆弧；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1355" y="3105834"/>
            <a:ext cx="8016875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       3.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再以点 </a:t>
            </a:r>
            <a:r>
              <a:rPr kumimoji="0" lang="zh-CN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B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为圆心、2.5 cm 长为半径作圆弧，两弧相交于点 </a:t>
            </a:r>
            <a:r>
              <a:rPr kumimoji="0" lang="zh-CN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C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；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81355" y="4027805"/>
            <a:ext cx="3839319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       4.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连结 </a:t>
            </a:r>
            <a:r>
              <a:rPr kumimoji="0" lang="zh-CN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AC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、</a:t>
            </a:r>
            <a:r>
              <a:rPr kumimoji="0" lang="zh-CN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BC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.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45802" y="4554393"/>
            <a:ext cx="4672856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△</a:t>
            </a:r>
            <a:r>
              <a:rPr kumimoji="0" lang="zh-CN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ABC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就是所要作的三角形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sp>
        <p:nvSpPr>
          <p:cNvPr id="4" name="对话气泡: 圆角矩形 1"/>
          <p:cNvSpPr/>
          <p:nvPr/>
        </p:nvSpPr>
        <p:spPr>
          <a:xfrm>
            <a:off x="5901055" y="1553845"/>
            <a:ext cx="2767264" cy="999173"/>
          </a:xfrm>
          <a:prstGeom prst="wedgeRoundRectCallout">
            <a:avLst>
              <a:gd name="adj1" fmla="val -21934"/>
              <a:gd name="adj2" fmla="val 72668"/>
              <a:gd name="adj3" fmla="val 16667"/>
            </a:avLst>
          </a:prstGeom>
          <a:solidFill>
            <a:srgbClr val="FFD9E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hangingPunct="1"/>
            <a:r>
              <a:rPr lang="zh-CN" altLang="en-US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圆上任意一点到圆心的距离相等</a:t>
            </a:r>
            <a:r>
              <a:rPr lang="en-US" altLang="zh-CN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2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9" grpId="0"/>
      <p:bldP spid="22" grpId="0"/>
      <p:bldP spid="4" grpId="0" animBg="1"/>
      <p:bldP spid="7" grpId="1"/>
      <p:bldP spid="9" grpId="1"/>
      <p:bldP spid="10" grpId="1"/>
      <p:bldP spid="19" grpId="1"/>
      <p:bldP spid="22" grpId="1"/>
      <p:bldP spid="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95467" y="636298"/>
            <a:ext cx="4913333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</a:rPr>
              <a:t>现有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</a:rPr>
              <a:t>12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</a:rPr>
              <a:t>条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</a:rPr>
              <a:t>已知长度的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</a:rPr>
              <a:t>线段：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500717" y="647852"/>
            <a:ext cx="1470786" cy="561109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试一试</a:t>
            </a:r>
            <a:endParaRPr lang="en-US" altLang="zh-CN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995467" y="1533705"/>
            <a:ext cx="975360" cy="0"/>
          </a:xfrm>
          <a:prstGeom prst="line">
            <a:avLst/>
          </a:prstGeom>
          <a:ln w="28575">
            <a:solidFill>
              <a:srgbClr val="0000F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995467" y="1860056"/>
            <a:ext cx="975360" cy="0"/>
          </a:xfrm>
          <a:prstGeom prst="line">
            <a:avLst/>
          </a:prstGeom>
          <a:ln w="28575">
            <a:solidFill>
              <a:srgbClr val="0000F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1995467" y="2186407"/>
            <a:ext cx="975360" cy="0"/>
          </a:xfrm>
          <a:prstGeom prst="line">
            <a:avLst/>
          </a:prstGeom>
          <a:ln w="28575">
            <a:solidFill>
              <a:srgbClr val="0000F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1995467" y="2512758"/>
            <a:ext cx="1463040" cy="0"/>
          </a:xfrm>
          <a:prstGeom prst="line">
            <a:avLst/>
          </a:prstGeom>
          <a:ln w="28575">
            <a:solidFill>
              <a:srgbClr val="F33F7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1995467" y="2839109"/>
            <a:ext cx="1463040" cy="0"/>
          </a:xfrm>
          <a:prstGeom prst="line">
            <a:avLst/>
          </a:prstGeom>
          <a:ln w="28575">
            <a:solidFill>
              <a:srgbClr val="F33F7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995467" y="3165461"/>
            <a:ext cx="1463040" cy="0"/>
          </a:xfrm>
          <a:prstGeom prst="line">
            <a:avLst/>
          </a:prstGeom>
          <a:ln w="28575">
            <a:solidFill>
              <a:srgbClr val="F33F7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5103495" y="2186407"/>
            <a:ext cx="2438400" cy="0"/>
          </a:xfrm>
          <a:prstGeom prst="line">
            <a:avLst/>
          </a:prstGeom>
          <a:ln w="28575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5103495" y="2839109"/>
            <a:ext cx="2936240" cy="0"/>
          </a:xfrm>
          <a:prstGeom prst="line">
            <a:avLst/>
          </a:prstGeom>
          <a:ln w="28575">
            <a:solidFill>
              <a:srgbClr val="7030A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5103495" y="1533705"/>
            <a:ext cx="195072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5103495" y="1860056"/>
            <a:ext cx="195072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5103495" y="2512758"/>
            <a:ext cx="2438400" cy="0"/>
          </a:xfrm>
          <a:prstGeom prst="line">
            <a:avLst/>
          </a:prstGeom>
          <a:ln w="28575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5103495" y="3165461"/>
            <a:ext cx="2936240" cy="0"/>
          </a:xfrm>
          <a:prstGeom prst="line">
            <a:avLst/>
          </a:prstGeom>
          <a:ln w="28575">
            <a:solidFill>
              <a:srgbClr val="7030A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335914" y="3487271"/>
            <a:ext cx="8062258" cy="1124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</a:rPr>
              <a:t>        任意选择三条线段作三角形，使它的三条边长分别为你所选择的三条线段的长（尺规作图）.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1" name="左大括号 10"/>
          <p:cNvSpPr/>
          <p:nvPr/>
        </p:nvSpPr>
        <p:spPr>
          <a:xfrm>
            <a:off x="1765839" y="1524180"/>
            <a:ext cx="151067" cy="670846"/>
          </a:xfrm>
          <a:prstGeom prst="leftBrace">
            <a:avLst>
              <a:gd name="adj1" fmla="val 93861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左大括号 51"/>
          <p:cNvSpPr/>
          <p:nvPr/>
        </p:nvSpPr>
        <p:spPr>
          <a:xfrm>
            <a:off x="1765838" y="2514735"/>
            <a:ext cx="151067" cy="670846"/>
          </a:xfrm>
          <a:prstGeom prst="leftBrace">
            <a:avLst>
              <a:gd name="adj1" fmla="val 93861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左大括号 52"/>
          <p:cNvSpPr/>
          <p:nvPr/>
        </p:nvSpPr>
        <p:spPr>
          <a:xfrm>
            <a:off x="4878706" y="1498932"/>
            <a:ext cx="151067" cy="416542"/>
          </a:xfrm>
          <a:prstGeom prst="leftBrace">
            <a:avLst>
              <a:gd name="adj1" fmla="val 93861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左大括号 53"/>
          <p:cNvSpPr/>
          <p:nvPr/>
        </p:nvSpPr>
        <p:spPr>
          <a:xfrm>
            <a:off x="4878705" y="2137062"/>
            <a:ext cx="151067" cy="416542"/>
          </a:xfrm>
          <a:prstGeom prst="leftBrace">
            <a:avLst>
              <a:gd name="adj1" fmla="val 93861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左大括号 54"/>
          <p:cNvSpPr/>
          <p:nvPr/>
        </p:nvSpPr>
        <p:spPr>
          <a:xfrm>
            <a:off x="4878705" y="2807337"/>
            <a:ext cx="151067" cy="416542"/>
          </a:xfrm>
          <a:prstGeom prst="leftBrace">
            <a:avLst>
              <a:gd name="adj1" fmla="val 93861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62869" y="1509227"/>
            <a:ext cx="914400" cy="564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>
                <a:latin typeface="+mj-lt"/>
                <a:ea typeface="+mj-ea"/>
              </a:rPr>
              <a:t>2 cm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62869" y="2503452"/>
            <a:ext cx="914400" cy="564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>
                <a:latin typeface="+mj-lt"/>
                <a:ea typeface="+mj-ea"/>
              </a:rPr>
              <a:t>3 cm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008120" y="1374965"/>
            <a:ext cx="914400" cy="564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>
                <a:latin typeface="+mj-lt"/>
                <a:ea typeface="+mj-ea"/>
              </a:rPr>
              <a:t>4 cm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008120" y="2012143"/>
            <a:ext cx="914400" cy="564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>
                <a:latin typeface="+mj-lt"/>
                <a:ea typeface="+mj-ea"/>
              </a:rPr>
              <a:t>5 cm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008120" y="2677896"/>
            <a:ext cx="914400" cy="564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>
                <a:latin typeface="+mj-lt"/>
                <a:ea typeface="+mj-ea"/>
              </a:rPr>
              <a:t>6 cm</a:t>
            </a:r>
            <a:endParaRPr lang="zh-CN" altLang="en-US" sz="2800" b="1" dirty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55955" y="525145"/>
            <a:ext cx="972820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2 2 2 </a:t>
            </a:r>
            <a:endParaRPr lang="en-US" altLang="zh-CN" sz="2800" b="1" dirty="0" smtClean="0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3 3 3</a:t>
            </a:r>
            <a:endParaRPr lang="en-US" altLang="zh-CN" sz="2800" b="1" dirty="0" smtClean="0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2 2 3</a:t>
            </a:r>
            <a:endParaRPr lang="en-US" altLang="zh-CN" sz="2800" b="1" dirty="0" smtClean="0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4 2 2</a:t>
            </a:r>
            <a:endParaRPr lang="en-US" altLang="zh-CN" sz="2800" b="1" dirty="0" smtClean="0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7385" y="2765425"/>
            <a:ext cx="972820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4F035C"/>
                </a:solidFill>
                <a:latin typeface="+mj-lt"/>
                <a:ea typeface="+mj-ea"/>
              </a:rPr>
              <a:t>5 2 2 </a:t>
            </a:r>
            <a:endParaRPr lang="en-US" altLang="zh-CN" sz="2800" b="1" dirty="0" smtClean="0">
              <a:solidFill>
                <a:srgbClr val="4F035C"/>
              </a:solidFill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4F035C"/>
                </a:solidFill>
                <a:latin typeface="+mj-lt"/>
                <a:ea typeface="+mj-ea"/>
              </a:rPr>
              <a:t>4 4 6 3 3 2</a:t>
            </a:r>
            <a:endParaRPr lang="en-US" altLang="zh-CN" sz="2800" b="1" dirty="0" smtClean="0">
              <a:solidFill>
                <a:srgbClr val="4F035C"/>
              </a:solidFill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4F035C"/>
                </a:solidFill>
                <a:latin typeface="+mj-lt"/>
                <a:ea typeface="+mj-ea"/>
              </a:rPr>
              <a:t>3 3 4</a:t>
            </a:r>
            <a:endParaRPr lang="en-US" altLang="zh-CN" sz="2800" b="1" dirty="0" smtClean="0">
              <a:solidFill>
                <a:srgbClr val="4F035C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43505" y="523240"/>
            <a:ext cx="972820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4F035C"/>
                </a:solidFill>
                <a:latin typeface="+mj-lt"/>
                <a:ea typeface="+mj-ea"/>
              </a:rPr>
              <a:t>3 3 5 </a:t>
            </a:r>
            <a:endParaRPr lang="en-US" altLang="zh-CN" sz="2800" b="1" dirty="0" smtClean="0">
              <a:solidFill>
                <a:srgbClr val="4F035C"/>
              </a:solidFill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4F035C"/>
                </a:solidFill>
                <a:latin typeface="+mj-lt"/>
                <a:ea typeface="+mj-ea"/>
              </a:rPr>
              <a:t>6 3 3 4 4 2</a:t>
            </a:r>
            <a:endParaRPr lang="en-US" altLang="zh-CN" sz="2800" b="1" dirty="0" smtClean="0">
              <a:solidFill>
                <a:srgbClr val="4F035C"/>
              </a:solidFill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4F035C"/>
                </a:solidFill>
                <a:latin typeface="+mj-lt"/>
                <a:ea typeface="+mj-ea"/>
              </a:rPr>
              <a:t>4 4 3</a:t>
            </a:r>
            <a:endParaRPr lang="en-US" altLang="zh-CN" sz="2800" b="1" dirty="0" smtClean="0">
              <a:solidFill>
                <a:srgbClr val="4F035C"/>
              </a:solidFill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71445" y="2780030"/>
            <a:ext cx="972820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4 4 5 </a:t>
            </a:r>
            <a:endParaRPr lang="en-US" altLang="zh-CN" sz="2800" b="1" dirty="0" smtClean="0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6 2 2 5 5 2</a:t>
            </a:r>
            <a:endParaRPr lang="en-US" altLang="zh-CN" sz="2800" b="1" dirty="0" smtClean="0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5 5 3</a:t>
            </a:r>
            <a:endParaRPr lang="en-US" altLang="zh-CN" sz="2800" b="1" dirty="0" smtClean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01235" y="526415"/>
            <a:ext cx="972820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5 5 4 </a:t>
            </a:r>
            <a:endParaRPr lang="en-US" altLang="zh-CN" sz="2800" b="1" dirty="0" smtClean="0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5 5 6 6 4 2</a:t>
            </a:r>
            <a:endParaRPr lang="en-US" altLang="zh-CN" sz="2800" b="1" dirty="0" smtClean="0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6 6 3</a:t>
            </a:r>
            <a:endParaRPr lang="en-US" altLang="zh-CN" sz="2800" b="1" dirty="0" smtClean="0"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26635" y="2778760"/>
            <a:ext cx="972820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4F035C"/>
                </a:solidFill>
                <a:latin typeface="+mj-lt"/>
                <a:ea typeface="+mj-ea"/>
              </a:rPr>
              <a:t>6 6 4 </a:t>
            </a:r>
            <a:endParaRPr lang="en-US" altLang="zh-CN" sz="2800" b="1" dirty="0" smtClean="0">
              <a:solidFill>
                <a:srgbClr val="4F035C"/>
              </a:solidFill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4F035C"/>
                </a:solidFill>
                <a:latin typeface="+mj-lt"/>
                <a:ea typeface="+mj-ea"/>
              </a:rPr>
              <a:t>6 6 5</a:t>
            </a:r>
            <a:endParaRPr lang="en-US" altLang="zh-CN" sz="2800" b="1" dirty="0" smtClean="0">
              <a:solidFill>
                <a:srgbClr val="4F035C"/>
              </a:solidFill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4F035C"/>
                </a:solidFill>
                <a:latin typeface="+mj-lt"/>
                <a:ea typeface="+mj-ea"/>
              </a:rPr>
              <a:t>2 3 4</a:t>
            </a:r>
            <a:endParaRPr lang="en-US" altLang="zh-CN" sz="2800" b="1" dirty="0" smtClean="0">
              <a:solidFill>
                <a:srgbClr val="4F035C"/>
              </a:solidFill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4F035C"/>
                </a:solidFill>
                <a:latin typeface="+mj-lt"/>
                <a:ea typeface="+mj-ea"/>
              </a:rPr>
              <a:t>5 3 2</a:t>
            </a:r>
            <a:endParaRPr lang="en-US" altLang="zh-CN" sz="2800" b="1" dirty="0" smtClean="0">
              <a:solidFill>
                <a:srgbClr val="4F035C"/>
              </a:solidFill>
              <a:latin typeface="+mj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091680" y="491490"/>
            <a:ext cx="972820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4F035C"/>
                </a:solidFill>
                <a:latin typeface="+mj-lt"/>
                <a:ea typeface="+mj-ea"/>
              </a:rPr>
              <a:t>6 3 2 </a:t>
            </a:r>
            <a:endParaRPr lang="en-US" altLang="zh-CN" sz="2800" b="1" dirty="0" smtClean="0">
              <a:solidFill>
                <a:srgbClr val="4F035C"/>
              </a:solidFill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4F035C"/>
                </a:solidFill>
                <a:latin typeface="+mj-lt"/>
                <a:ea typeface="+mj-ea"/>
              </a:rPr>
              <a:t>2 4 5</a:t>
            </a:r>
            <a:endParaRPr lang="en-US" altLang="zh-CN" sz="2800" b="1" dirty="0" smtClean="0">
              <a:solidFill>
                <a:srgbClr val="4F035C"/>
              </a:solidFill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4F035C"/>
                </a:solidFill>
                <a:latin typeface="+mj-lt"/>
                <a:ea typeface="+mj-ea"/>
              </a:rPr>
              <a:t>6 6 2 </a:t>
            </a:r>
            <a:endParaRPr lang="en-US" altLang="zh-CN" sz="2800" b="1" dirty="0" smtClean="0">
              <a:solidFill>
                <a:srgbClr val="4F035C"/>
              </a:solidFill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4F035C"/>
                </a:solidFill>
                <a:latin typeface="+mj-lt"/>
                <a:ea typeface="+mj-ea"/>
              </a:rPr>
              <a:t>2 5 6</a:t>
            </a:r>
            <a:endParaRPr lang="en-US" altLang="zh-CN" sz="2800" b="1" dirty="0" smtClean="0">
              <a:solidFill>
                <a:srgbClr val="4F035C"/>
              </a:solidFill>
              <a:latin typeface="+mj-lt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91680" y="2804795"/>
            <a:ext cx="972820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3 4 5</a:t>
            </a:r>
            <a:endParaRPr lang="en-US" altLang="zh-CN" sz="2800" b="1" dirty="0" smtClean="0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3 4 6</a:t>
            </a:r>
            <a:endParaRPr lang="en-US" altLang="zh-CN" sz="2800" b="1" dirty="0" smtClean="0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3 5 6</a:t>
            </a:r>
            <a:endParaRPr lang="en-US" altLang="zh-CN" sz="2800" b="1" dirty="0" smtClean="0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4 5 6</a:t>
            </a:r>
            <a:endParaRPr lang="en-US" altLang="zh-CN" sz="2800" b="1" dirty="0" smtClean="0">
              <a:latin typeface="+mj-lt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83360" y="501650"/>
            <a:ext cx="509270" cy="5397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96695" y="1033145"/>
            <a:ext cx="509270" cy="54927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533775" y="526415"/>
            <a:ext cx="509270" cy="5397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501775" y="1537970"/>
            <a:ext cx="509270" cy="5397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551305" y="3787775"/>
            <a:ext cx="509270" cy="5397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51940" y="4276725"/>
            <a:ext cx="509270" cy="5397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55365" y="1524635"/>
            <a:ext cx="509270" cy="5397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558540" y="2031365"/>
            <a:ext cx="509270" cy="5397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33415" y="1020445"/>
            <a:ext cx="509270" cy="5403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716905" y="493395"/>
            <a:ext cx="509270" cy="5397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559810" y="2792095"/>
            <a:ext cx="509270" cy="5397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554480" y="3243580"/>
            <a:ext cx="509270" cy="5397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53460" y="3804285"/>
            <a:ext cx="509270" cy="5397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566795" y="4276725"/>
            <a:ext cx="509270" cy="5397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28335" y="2005965"/>
            <a:ext cx="509270" cy="5403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23255" y="2760345"/>
            <a:ext cx="509270" cy="5403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33415" y="3274060"/>
            <a:ext cx="509270" cy="5403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53100" y="3783330"/>
            <a:ext cx="509270" cy="5403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924165" y="975360"/>
            <a:ext cx="509270" cy="5403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940675" y="2014220"/>
            <a:ext cx="509270" cy="5403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967980" y="2776220"/>
            <a:ext cx="509270" cy="5403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981950" y="3308985"/>
            <a:ext cx="509270" cy="5403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981950" y="3797300"/>
            <a:ext cx="509270" cy="5403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981950" y="4269740"/>
            <a:ext cx="509270" cy="5403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934960" y="1503045"/>
            <a:ext cx="509270" cy="5403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 flipV="1">
            <a:off x="483235" y="2696210"/>
            <a:ext cx="8159115" cy="171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208280" y="1296670"/>
            <a:ext cx="540385" cy="6076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B050"/>
                </a:solidFill>
                <a:latin typeface="Calibri" panose="020F0502020204030204" charset="0"/>
                <a:ea typeface="+mj-ea"/>
              </a:rPr>
              <a:t>①</a:t>
            </a:r>
            <a:endParaRPr lang="zh-CN" altLang="en-US" sz="2800" b="1" dirty="0" smtClean="0">
              <a:solidFill>
                <a:srgbClr val="00B050"/>
              </a:solidFill>
              <a:latin typeface="Calibri" panose="020F0502020204030204" charset="0"/>
              <a:ea typeface="+mj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165985" y="1308100"/>
            <a:ext cx="540385" cy="6076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B050"/>
                </a:solidFill>
                <a:latin typeface="Calibri" panose="020F0502020204030204" charset="0"/>
                <a:ea typeface="+mj-ea"/>
              </a:rPr>
              <a:t>②</a:t>
            </a:r>
            <a:endParaRPr lang="zh-CN" altLang="en-US" sz="2800" b="1" dirty="0" smtClean="0">
              <a:solidFill>
                <a:srgbClr val="00B050"/>
              </a:solidFill>
              <a:latin typeface="Calibri" panose="020F0502020204030204" charset="0"/>
              <a:ea typeface="+mj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310380" y="1324610"/>
            <a:ext cx="540385" cy="6076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B050"/>
                </a:solidFill>
                <a:latin typeface="Calibri" panose="020F0502020204030204" charset="0"/>
                <a:ea typeface="+mj-ea"/>
              </a:rPr>
              <a:t>③</a:t>
            </a:r>
            <a:endParaRPr lang="zh-CN" altLang="en-US" sz="2800" b="1" dirty="0" smtClean="0">
              <a:solidFill>
                <a:srgbClr val="00B050"/>
              </a:solidFill>
              <a:latin typeface="Calibri" panose="020F0502020204030204" charset="0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576060" y="1324610"/>
            <a:ext cx="540385" cy="6076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B050"/>
                </a:solidFill>
                <a:latin typeface="Calibri" panose="020F0502020204030204" charset="0"/>
                <a:ea typeface="+mj-ea"/>
              </a:rPr>
              <a:t>④</a:t>
            </a:r>
            <a:endParaRPr lang="zh-CN" altLang="en-US" sz="2800" b="1" dirty="0" smtClean="0">
              <a:solidFill>
                <a:srgbClr val="00B050"/>
              </a:solidFill>
              <a:latin typeface="Calibri" panose="020F0502020204030204" charset="0"/>
              <a:ea typeface="+mj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58445" y="3540760"/>
            <a:ext cx="540385" cy="6076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B050"/>
                </a:solidFill>
                <a:latin typeface="Calibri" panose="020F0502020204030204" charset="0"/>
                <a:ea typeface="+mj-ea"/>
              </a:rPr>
              <a:t>⑤</a:t>
            </a:r>
            <a:endParaRPr lang="zh-CN" altLang="en-US" sz="2800" b="1" dirty="0" smtClean="0">
              <a:solidFill>
                <a:srgbClr val="00B050"/>
              </a:solidFill>
              <a:latin typeface="Calibri" panose="020F0502020204030204" charset="0"/>
              <a:ea typeface="+mj-ea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204085" y="3524250"/>
            <a:ext cx="540385" cy="6076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B050"/>
                </a:solidFill>
                <a:latin typeface="Calibri" panose="020F0502020204030204" charset="0"/>
                <a:ea typeface="+mj-ea"/>
              </a:rPr>
              <a:t>⑥</a:t>
            </a:r>
            <a:endParaRPr lang="zh-CN" altLang="en-US" sz="2800" b="1" dirty="0" smtClean="0">
              <a:solidFill>
                <a:srgbClr val="00B050"/>
              </a:solidFill>
              <a:latin typeface="Calibri" panose="020F0502020204030204" charset="0"/>
              <a:ea typeface="+mj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302125" y="3555365"/>
            <a:ext cx="540385" cy="6076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B050"/>
                </a:solidFill>
                <a:latin typeface="Calibri" panose="020F0502020204030204" charset="0"/>
                <a:ea typeface="+mj-ea"/>
              </a:rPr>
              <a:t>⑦</a:t>
            </a:r>
            <a:endParaRPr lang="zh-CN" altLang="en-US" sz="2800" b="1" dirty="0" smtClean="0">
              <a:solidFill>
                <a:srgbClr val="00B050"/>
              </a:solidFill>
              <a:latin typeface="Calibri" panose="020F0502020204030204" charset="0"/>
              <a:ea typeface="+mj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551295" y="3540760"/>
            <a:ext cx="540385" cy="6076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B050"/>
                </a:solidFill>
                <a:latin typeface="Calibri" panose="020F0502020204030204" charset="0"/>
                <a:ea typeface="+mj-ea"/>
              </a:rPr>
              <a:t>⑧</a:t>
            </a:r>
            <a:endParaRPr lang="zh-CN" altLang="en-US" sz="2800" b="1" dirty="0" smtClean="0">
              <a:solidFill>
                <a:srgbClr val="00B050"/>
              </a:solidFill>
              <a:latin typeface="Calibri" panose="020F0502020204030204" charset="0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3530" y="45720"/>
            <a:ext cx="8763000" cy="6076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latin typeface="+mj-lt"/>
                <a:ea typeface="+mj-ea"/>
              </a:rPr>
              <a:t>所有线段组合，请各小组选择对应的线段组合画一画：</a:t>
            </a:r>
            <a:endParaRPr lang="zh-CN" altLang="en-US" sz="2800" b="1" dirty="0" smtClean="0">
              <a:latin typeface="+mj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03920" y="1410970"/>
            <a:ext cx="699135" cy="24390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+mj-lt"/>
                <a:ea typeface="+mj-ea"/>
              </a:rPr>
              <a:t>分组展示</a:t>
            </a:r>
            <a:r>
              <a:rPr lang="en-US" altLang="zh-CN" sz="2800" b="1" dirty="0" smtClean="0">
                <a:solidFill>
                  <a:srgbClr val="FF0000"/>
                </a:solidFill>
                <a:latin typeface="+mj-lt"/>
                <a:ea typeface="+mj-ea"/>
              </a:rPr>
              <a:t>+</a:t>
            </a:r>
            <a:r>
              <a:rPr lang="zh-CN" altLang="en-US" sz="2800" b="1" dirty="0" smtClean="0">
                <a:solidFill>
                  <a:srgbClr val="FF0000"/>
                </a:solidFill>
                <a:latin typeface="+mj-lt"/>
                <a:ea typeface="+mj-ea"/>
              </a:rPr>
              <a:t>评价</a:t>
            </a:r>
            <a:endParaRPr lang="zh-CN" altLang="en-US" sz="2800" b="1" dirty="0" smtClean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4" grpId="0"/>
      <p:bldP spid="14" grpId="1"/>
      <p:bldP spid="16" grpId="0"/>
      <p:bldP spid="16" grpId="1"/>
      <p:bldP spid="15" grpId="0"/>
      <p:bldP spid="15" grpId="1"/>
      <p:bldP spid="19" grpId="0"/>
      <p:bldP spid="19" grpId="1"/>
      <p:bldP spid="20" grpId="0"/>
      <p:bldP spid="20" grpId="1"/>
      <p:bldP spid="22" grpId="0"/>
      <p:bldP spid="22" grpId="1"/>
      <p:bldP spid="21" grpId="0"/>
      <p:bldP spid="21" grpId="1"/>
      <p:bldP spid="27" grpId="0"/>
      <p:bldP spid="27" grpId="1"/>
      <p:bldP spid="31" grpId="0"/>
      <p:bldP spid="31" grpId="1"/>
      <p:bldP spid="37" grpId="0"/>
      <p:bldP spid="37" grpId="1"/>
      <p:bldP spid="32" grpId="0"/>
      <p:bldP spid="32" grpId="1"/>
      <p:bldP spid="24" grpId="0"/>
      <p:bldP spid="24" grpId="1"/>
      <p:bldP spid="17" grpId="0"/>
      <p:bldP spid="17" grpId="1"/>
      <p:bldP spid="18" grpId="0"/>
      <p:bldP spid="18" grpId="1"/>
      <p:bldP spid="23" grpId="0"/>
      <p:bldP spid="23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023938" y="704850"/>
            <a:ext cx="721360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       在作三角形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的过程中，你可能会发现下列几种情况：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1207490" y="3962281"/>
            <a:ext cx="2936240" cy="0"/>
          </a:xfrm>
          <a:prstGeom prst="line">
            <a:avLst/>
          </a:prstGeom>
          <a:ln w="28575">
            <a:solidFill>
              <a:srgbClr val="7030A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任意多边形: 形状 30"/>
          <p:cNvSpPr/>
          <p:nvPr/>
        </p:nvSpPr>
        <p:spPr>
          <a:xfrm>
            <a:off x="2165166" y="2184289"/>
            <a:ext cx="254000" cy="381000"/>
          </a:xfrm>
          <a:custGeom>
            <a:avLst/>
            <a:gdLst>
              <a:gd name="connsiteX0" fmla="*/ 0 w 253629"/>
              <a:gd name="connsiteY0" fmla="*/ 0 h 380443"/>
              <a:gd name="connsiteX1" fmla="*/ 160187 w 253629"/>
              <a:gd name="connsiteY1" fmla="*/ 186884 h 380443"/>
              <a:gd name="connsiteX2" fmla="*/ 253629 w 253629"/>
              <a:gd name="connsiteY2" fmla="*/ 380443 h 380443"/>
              <a:gd name="connsiteX3" fmla="*/ 253629 w 253629"/>
              <a:gd name="connsiteY3" fmla="*/ 380443 h 380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629" h="380443">
                <a:moveTo>
                  <a:pt x="0" y="0"/>
                </a:moveTo>
                <a:cubicBezTo>
                  <a:pt x="58958" y="61738"/>
                  <a:pt x="117916" y="123477"/>
                  <a:pt x="160187" y="186884"/>
                </a:cubicBezTo>
                <a:cubicBezTo>
                  <a:pt x="202459" y="250291"/>
                  <a:pt x="253629" y="380443"/>
                  <a:pt x="253629" y="380443"/>
                </a:cubicBezTo>
                <a:lnTo>
                  <a:pt x="253629" y="380443"/>
                </a:lnTo>
              </a:path>
            </a:pathLst>
          </a:custGeom>
          <a:noFill/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任意多边形: 形状 31"/>
          <p:cNvSpPr/>
          <p:nvPr/>
        </p:nvSpPr>
        <p:spPr>
          <a:xfrm rot="14203802">
            <a:off x="2216761" y="2162858"/>
            <a:ext cx="254000" cy="379412"/>
          </a:xfrm>
          <a:custGeom>
            <a:avLst/>
            <a:gdLst>
              <a:gd name="connsiteX0" fmla="*/ 0 w 253629"/>
              <a:gd name="connsiteY0" fmla="*/ 0 h 380443"/>
              <a:gd name="connsiteX1" fmla="*/ 160187 w 253629"/>
              <a:gd name="connsiteY1" fmla="*/ 186884 h 380443"/>
              <a:gd name="connsiteX2" fmla="*/ 253629 w 253629"/>
              <a:gd name="connsiteY2" fmla="*/ 380443 h 380443"/>
              <a:gd name="connsiteX3" fmla="*/ 253629 w 253629"/>
              <a:gd name="connsiteY3" fmla="*/ 380443 h 380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629" h="380443">
                <a:moveTo>
                  <a:pt x="0" y="0"/>
                </a:moveTo>
                <a:cubicBezTo>
                  <a:pt x="58958" y="61738"/>
                  <a:pt x="117916" y="123477"/>
                  <a:pt x="160187" y="186884"/>
                </a:cubicBezTo>
                <a:cubicBezTo>
                  <a:pt x="202459" y="250291"/>
                  <a:pt x="253629" y="380443"/>
                  <a:pt x="253629" y="380443"/>
                </a:cubicBezTo>
                <a:lnTo>
                  <a:pt x="253629" y="380443"/>
                </a:lnTo>
              </a:path>
            </a:pathLst>
          </a:custGeom>
          <a:noFill/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271187" y="3878753"/>
            <a:ext cx="545342" cy="5598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algn="ctr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latin typeface="+mj-lt"/>
                <a:ea typeface="+mj-ea"/>
                <a:cs typeface="+mn-cs"/>
              </a:rPr>
              <a:t>①</a:t>
            </a:r>
            <a:endParaRPr kumimoji="0" lang="zh-CN" altLang="en-US" sz="2800" b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13754" y="2341895"/>
            <a:ext cx="1826899" cy="1620436"/>
          </a:xfrm>
          <a:prstGeom prst="line">
            <a:avLst/>
          </a:prstGeom>
          <a:ln w="28575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205035" y="2341896"/>
            <a:ext cx="1105642" cy="161722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5222240" y="2228730"/>
            <a:ext cx="2936240" cy="0"/>
          </a:xfrm>
          <a:prstGeom prst="line">
            <a:avLst/>
          </a:prstGeom>
          <a:ln w="28575">
            <a:solidFill>
              <a:srgbClr val="7030A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任意多边形: 形状 36"/>
          <p:cNvSpPr/>
          <p:nvPr/>
        </p:nvSpPr>
        <p:spPr>
          <a:xfrm rot="1999526">
            <a:off x="7015627" y="2045632"/>
            <a:ext cx="254000" cy="381000"/>
          </a:xfrm>
          <a:custGeom>
            <a:avLst/>
            <a:gdLst>
              <a:gd name="connsiteX0" fmla="*/ 0 w 253629"/>
              <a:gd name="connsiteY0" fmla="*/ 0 h 380443"/>
              <a:gd name="connsiteX1" fmla="*/ 160187 w 253629"/>
              <a:gd name="connsiteY1" fmla="*/ 186884 h 380443"/>
              <a:gd name="connsiteX2" fmla="*/ 253629 w 253629"/>
              <a:gd name="connsiteY2" fmla="*/ 380443 h 380443"/>
              <a:gd name="connsiteX3" fmla="*/ 253629 w 253629"/>
              <a:gd name="connsiteY3" fmla="*/ 380443 h 380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629" h="380443">
                <a:moveTo>
                  <a:pt x="0" y="0"/>
                </a:moveTo>
                <a:cubicBezTo>
                  <a:pt x="58958" y="61738"/>
                  <a:pt x="117916" y="123477"/>
                  <a:pt x="160187" y="186884"/>
                </a:cubicBezTo>
                <a:cubicBezTo>
                  <a:pt x="202459" y="250291"/>
                  <a:pt x="253629" y="380443"/>
                  <a:pt x="253629" y="380443"/>
                </a:cubicBezTo>
                <a:lnTo>
                  <a:pt x="253629" y="380443"/>
                </a:lnTo>
              </a:path>
            </a:pathLst>
          </a:custGeom>
          <a:noFill/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" name="任意多边形: 形状 37"/>
          <p:cNvSpPr/>
          <p:nvPr/>
        </p:nvSpPr>
        <p:spPr>
          <a:xfrm rot="12950689">
            <a:off x="7092715" y="2038231"/>
            <a:ext cx="254000" cy="381000"/>
          </a:xfrm>
          <a:custGeom>
            <a:avLst/>
            <a:gdLst>
              <a:gd name="connsiteX0" fmla="*/ 0 w 253629"/>
              <a:gd name="connsiteY0" fmla="*/ 0 h 380443"/>
              <a:gd name="connsiteX1" fmla="*/ 160187 w 253629"/>
              <a:gd name="connsiteY1" fmla="*/ 186884 h 380443"/>
              <a:gd name="connsiteX2" fmla="*/ 253629 w 253629"/>
              <a:gd name="connsiteY2" fmla="*/ 380443 h 380443"/>
              <a:gd name="connsiteX3" fmla="*/ 253629 w 253629"/>
              <a:gd name="connsiteY3" fmla="*/ 380443 h 380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629" h="380443">
                <a:moveTo>
                  <a:pt x="0" y="0"/>
                </a:moveTo>
                <a:cubicBezTo>
                  <a:pt x="58958" y="61738"/>
                  <a:pt x="117916" y="123477"/>
                  <a:pt x="160187" y="186884"/>
                </a:cubicBezTo>
                <a:cubicBezTo>
                  <a:pt x="202459" y="250291"/>
                  <a:pt x="253629" y="380443"/>
                  <a:pt x="253629" y="380443"/>
                </a:cubicBezTo>
                <a:lnTo>
                  <a:pt x="253629" y="380443"/>
                </a:lnTo>
              </a:path>
            </a:pathLst>
          </a:custGeom>
          <a:noFill/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5222240" y="2228730"/>
            <a:ext cx="195072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7183120" y="2228730"/>
            <a:ext cx="975360" cy="0"/>
          </a:xfrm>
          <a:prstGeom prst="line">
            <a:avLst/>
          </a:prstGeom>
          <a:ln w="28575">
            <a:solidFill>
              <a:srgbClr val="0000F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6619416" y="2392579"/>
            <a:ext cx="545342" cy="5598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algn="ctr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latin typeface="+mj-lt"/>
                <a:ea typeface="+mj-ea"/>
                <a:cs typeface="+mn-cs"/>
              </a:rPr>
              <a:t>②</a:t>
            </a:r>
            <a:endParaRPr kumimoji="0" lang="zh-CN" altLang="en-US" sz="2800" b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5222240" y="3447409"/>
            <a:ext cx="2936240" cy="0"/>
          </a:xfrm>
          <a:prstGeom prst="line">
            <a:avLst/>
          </a:prstGeom>
          <a:ln w="28575">
            <a:solidFill>
              <a:srgbClr val="7030A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任意多边形: 形状 42"/>
          <p:cNvSpPr/>
          <p:nvPr/>
        </p:nvSpPr>
        <p:spPr>
          <a:xfrm rot="12950689">
            <a:off x="6590348" y="3256910"/>
            <a:ext cx="254000" cy="381000"/>
          </a:xfrm>
          <a:custGeom>
            <a:avLst/>
            <a:gdLst>
              <a:gd name="connsiteX0" fmla="*/ 0 w 253629"/>
              <a:gd name="connsiteY0" fmla="*/ 0 h 380443"/>
              <a:gd name="connsiteX1" fmla="*/ 160187 w 253629"/>
              <a:gd name="connsiteY1" fmla="*/ 186884 h 380443"/>
              <a:gd name="connsiteX2" fmla="*/ 253629 w 253629"/>
              <a:gd name="connsiteY2" fmla="*/ 380443 h 380443"/>
              <a:gd name="connsiteX3" fmla="*/ 253629 w 253629"/>
              <a:gd name="connsiteY3" fmla="*/ 380443 h 380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629" h="380443">
                <a:moveTo>
                  <a:pt x="0" y="0"/>
                </a:moveTo>
                <a:cubicBezTo>
                  <a:pt x="58958" y="61738"/>
                  <a:pt x="117916" y="123477"/>
                  <a:pt x="160187" y="186884"/>
                </a:cubicBezTo>
                <a:cubicBezTo>
                  <a:pt x="202459" y="250291"/>
                  <a:pt x="253629" y="380443"/>
                  <a:pt x="253629" y="380443"/>
                </a:cubicBezTo>
                <a:lnTo>
                  <a:pt x="253629" y="380443"/>
                </a:lnTo>
              </a:path>
            </a:pathLst>
          </a:custGeom>
          <a:noFill/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任意多边形: 形状 43"/>
          <p:cNvSpPr/>
          <p:nvPr/>
        </p:nvSpPr>
        <p:spPr>
          <a:xfrm rot="1999526">
            <a:off x="6050598" y="3256910"/>
            <a:ext cx="252413" cy="381000"/>
          </a:xfrm>
          <a:custGeom>
            <a:avLst/>
            <a:gdLst>
              <a:gd name="connsiteX0" fmla="*/ 0 w 253629"/>
              <a:gd name="connsiteY0" fmla="*/ 0 h 380443"/>
              <a:gd name="connsiteX1" fmla="*/ 160187 w 253629"/>
              <a:gd name="connsiteY1" fmla="*/ 186884 h 380443"/>
              <a:gd name="connsiteX2" fmla="*/ 253629 w 253629"/>
              <a:gd name="connsiteY2" fmla="*/ 380443 h 380443"/>
              <a:gd name="connsiteX3" fmla="*/ 253629 w 253629"/>
              <a:gd name="connsiteY3" fmla="*/ 380443 h 380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629" h="380443">
                <a:moveTo>
                  <a:pt x="0" y="0"/>
                </a:moveTo>
                <a:cubicBezTo>
                  <a:pt x="58958" y="61738"/>
                  <a:pt x="117916" y="123477"/>
                  <a:pt x="160187" y="186884"/>
                </a:cubicBezTo>
                <a:cubicBezTo>
                  <a:pt x="202459" y="250291"/>
                  <a:pt x="253629" y="380443"/>
                  <a:pt x="253629" y="380443"/>
                </a:cubicBezTo>
                <a:lnTo>
                  <a:pt x="253629" y="380443"/>
                </a:lnTo>
              </a:path>
            </a:pathLst>
          </a:custGeom>
          <a:noFill/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620209" y="3683758"/>
            <a:ext cx="545341" cy="5598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algn="ctr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latin typeface="+mj-lt"/>
                <a:ea typeface="+mj-ea"/>
                <a:cs typeface="+mn-cs"/>
              </a:rPr>
              <a:t>③</a:t>
            </a:r>
            <a:endParaRPr kumimoji="0" lang="zh-CN" altLang="en-US" sz="2800" b="1" kern="1200" cap="none" spc="0" normalizeH="0" baseline="0" noProof="0" dirty="0">
              <a:latin typeface="+mj-lt"/>
              <a:ea typeface="+mj-ea"/>
              <a:cs typeface="+mn-cs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5222240" y="3447409"/>
            <a:ext cx="975360" cy="0"/>
          </a:xfrm>
          <a:prstGeom prst="line">
            <a:avLst/>
          </a:prstGeom>
          <a:ln w="28575">
            <a:solidFill>
              <a:srgbClr val="0000F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6695440" y="3447409"/>
            <a:ext cx="1463040" cy="0"/>
          </a:xfrm>
          <a:prstGeom prst="line">
            <a:avLst/>
          </a:prstGeom>
          <a:ln w="28575">
            <a:solidFill>
              <a:srgbClr val="F33F7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/>
      <p:bldP spid="37" grpId="0" animBg="1"/>
      <p:bldP spid="38" grpId="0" animBg="1"/>
      <p:bldP spid="39" grpId="0"/>
      <p:bldP spid="43" grpId="0" animBg="1"/>
      <p:bldP spid="44" grpId="0" animBg="1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92188" y="1045845"/>
            <a:ext cx="7262813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        因此，并不是任意三条线段都可以组成一个三角形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n-cs"/>
              </a:rPr>
              <a:t>.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n-cs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671637" y="2473008"/>
            <a:ext cx="5999163" cy="665162"/>
            <a:chOff x="1550822" y="2699309"/>
            <a:chExt cx="5998464" cy="665683"/>
          </a:xfrm>
        </p:grpSpPr>
        <p:sp>
          <p:nvSpPr>
            <p:cNvPr id="13" name="矩形: 圆角 12"/>
            <p:cNvSpPr/>
            <p:nvPr/>
          </p:nvSpPr>
          <p:spPr>
            <a:xfrm>
              <a:off x="1550822" y="2699309"/>
              <a:ext cx="5998464" cy="665683"/>
            </a:xfrm>
            <a:prstGeom prst="roundRect">
              <a:avLst/>
            </a:prstGeom>
            <a:solidFill>
              <a:srgbClr val="FFEFAB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787332" y="2745382"/>
              <a:ext cx="5684175" cy="5603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三角形的任意两边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  <a:ea typeface="+mj-ea"/>
                </a:rPr>
                <a:t>之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和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大于第三边.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endParaRPr>
            </a:p>
          </p:txBody>
        </p:sp>
      </p:grpSp>
      <p:pic>
        <p:nvPicPr>
          <p:cNvPr id="2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9" b="36475"/>
          <a:stretch>
            <a:fillRect/>
          </a:stretch>
        </p:blipFill>
        <p:spPr bwMode="auto">
          <a:xfrm>
            <a:off x="1915160" y="75565"/>
            <a:ext cx="4876800" cy="59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2926404" y="126233"/>
            <a:ext cx="3601123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合情推理归纳性质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9" b="36475"/>
          <a:stretch>
            <a:fillRect/>
          </a:stretch>
        </p:blipFill>
        <p:spPr bwMode="auto">
          <a:xfrm>
            <a:off x="1915160" y="75565"/>
            <a:ext cx="4876800" cy="59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2926404" y="126233"/>
            <a:ext cx="3601123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演绎推理证明性质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04495" y="1096010"/>
            <a:ext cx="2881630" cy="1842770"/>
            <a:chOff x="504056" y="2276872"/>
            <a:chExt cx="5317366" cy="208154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767408" y="2276872"/>
              <a:ext cx="4620333" cy="2081545"/>
            </a:xfrm>
            <a:custGeom>
              <a:avLst/>
              <a:gdLst>
                <a:gd name="connsiteX0" fmla="*/ 0 w 4620333"/>
                <a:gd name="connsiteY0" fmla="*/ 0 h 2081545"/>
                <a:gd name="connsiteX1" fmla="*/ 4620333 w 4620333"/>
                <a:gd name="connsiteY1" fmla="*/ 0 h 2081545"/>
                <a:gd name="connsiteX2" fmla="*/ 4620333 w 4620333"/>
                <a:gd name="connsiteY2" fmla="*/ 1381684 h 2081545"/>
                <a:gd name="connsiteX3" fmla="*/ 4348056 w 4620333"/>
                <a:gd name="connsiteY3" fmla="*/ 1044298 h 2081545"/>
                <a:gd name="connsiteX4" fmla="*/ 4201407 w 4620333"/>
                <a:gd name="connsiteY4" fmla="*/ 1527377 h 2081545"/>
                <a:gd name="connsiteX5" fmla="*/ 4555090 w 4620333"/>
                <a:gd name="connsiteY5" fmla="*/ 1967324 h 2081545"/>
                <a:gd name="connsiteX6" fmla="*/ 4620333 w 4620333"/>
                <a:gd name="connsiteY6" fmla="*/ 1819044 h 2081545"/>
                <a:gd name="connsiteX7" fmla="*/ 4620333 w 4620333"/>
                <a:gd name="connsiteY7" fmla="*/ 2081545 h 2081545"/>
                <a:gd name="connsiteX8" fmla="*/ 0 w 4620333"/>
                <a:gd name="connsiteY8" fmla="*/ 2081545 h 2081545"/>
                <a:gd name="connsiteX9" fmla="*/ 0 w 4620333"/>
                <a:gd name="connsiteY9" fmla="*/ 1569478 h 2081545"/>
                <a:gd name="connsiteX10" fmla="*/ 60728 w 4620333"/>
                <a:gd name="connsiteY10" fmla="*/ 1682653 h 2081545"/>
                <a:gd name="connsiteX11" fmla="*/ 293641 w 4620333"/>
                <a:gd name="connsiteY11" fmla="*/ 1682653 h 2081545"/>
                <a:gd name="connsiteX12" fmla="*/ 466169 w 4620333"/>
                <a:gd name="connsiteY12" fmla="*/ 1579136 h 2081545"/>
                <a:gd name="connsiteX13" fmla="*/ 267762 w 4620333"/>
                <a:gd name="connsiteY13" fmla="*/ 1268585 h 2081545"/>
                <a:gd name="connsiteX14" fmla="*/ 207377 w 4620333"/>
                <a:gd name="connsiteY14" fmla="*/ 1285837 h 2081545"/>
                <a:gd name="connsiteX15" fmla="*/ 0 w 4620333"/>
                <a:gd name="connsiteY15" fmla="*/ 1312425 h 208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20333" h="2081545">
                  <a:moveTo>
                    <a:pt x="0" y="0"/>
                  </a:moveTo>
                  <a:lnTo>
                    <a:pt x="4620333" y="0"/>
                  </a:lnTo>
                  <a:lnTo>
                    <a:pt x="4620333" y="1381684"/>
                  </a:lnTo>
                  <a:lnTo>
                    <a:pt x="4348056" y="1044298"/>
                  </a:lnTo>
                  <a:lnTo>
                    <a:pt x="4201407" y="1527377"/>
                  </a:lnTo>
                  <a:lnTo>
                    <a:pt x="4555090" y="1967324"/>
                  </a:lnTo>
                  <a:lnTo>
                    <a:pt x="4620333" y="1819044"/>
                  </a:lnTo>
                  <a:lnTo>
                    <a:pt x="4620333" y="2081545"/>
                  </a:lnTo>
                  <a:lnTo>
                    <a:pt x="0" y="2081545"/>
                  </a:lnTo>
                  <a:lnTo>
                    <a:pt x="0" y="1569478"/>
                  </a:lnTo>
                  <a:lnTo>
                    <a:pt x="60728" y="1682653"/>
                  </a:lnTo>
                  <a:lnTo>
                    <a:pt x="293641" y="1682653"/>
                  </a:lnTo>
                  <a:lnTo>
                    <a:pt x="466169" y="1579136"/>
                  </a:lnTo>
                  <a:lnTo>
                    <a:pt x="267762" y="1268585"/>
                  </a:lnTo>
                  <a:lnTo>
                    <a:pt x="207377" y="1285837"/>
                  </a:lnTo>
                  <a:lnTo>
                    <a:pt x="0" y="1312425"/>
                  </a:lnTo>
                  <a:close/>
                </a:path>
              </a:pathLst>
            </a:custGeom>
          </p:spPr>
        </p:pic>
        <p:sp>
          <p:nvSpPr>
            <p:cNvPr id="10" name="文本框 9"/>
            <p:cNvSpPr txBox="1"/>
            <p:nvPr/>
          </p:nvSpPr>
          <p:spPr>
            <a:xfrm>
              <a:off x="504056" y="3098396"/>
              <a:ext cx="805542" cy="8327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800" b="1" i="1" dirty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</a:rPr>
                <a:t>B</a:t>
              </a:r>
              <a:endParaRPr lang="zh-CN" altLang="en-US" sz="2800" b="1" i="1" dirty="0">
                <a:solidFill>
                  <a:schemeClr val="tx1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015880" y="3099909"/>
              <a:ext cx="805542" cy="8327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800" b="1" i="1" dirty="0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</a:rPr>
                <a:t>C</a:t>
              </a:r>
              <a:endParaRPr lang="zh-CN" altLang="en-US" sz="2800" b="1" i="1" dirty="0">
                <a:solidFill>
                  <a:schemeClr val="tx1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34925" y="3324225"/>
            <a:ext cx="4260850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</a:rPr>
              <a:t>基本事实：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00000"/>
              </a:lnSpc>
            </a:pP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</a:rPr>
              <a:t>两点之间线段最短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49" charset="-122"/>
              </a:rPr>
              <a:t>.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67403" y="577516"/>
            <a:ext cx="463962" cy="73723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sz="2800" b="1" i="1" dirty="0">
                <a:solidFill>
                  <a:schemeClr val="tx1"/>
                </a:solidFill>
                <a:latin typeface="+mn-lt"/>
                <a:ea typeface="楷体" panose="02010609060101010101" pitchFamily="49" charset="-122"/>
              </a:rPr>
              <a:t>A</a:t>
            </a:r>
            <a:endParaRPr lang="zh-CN" altLang="en-US" sz="2800" b="1" i="1" dirty="0">
              <a:solidFill>
                <a:schemeClr val="tx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137535" y="924560"/>
            <a:ext cx="612711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</a:rPr>
              <a:t>证明</a:t>
            </a:r>
            <a:r>
              <a:rPr lang="zh-CN" altLang="en-US" dirty="0">
                <a:solidFill>
                  <a:srgbClr val="0000FF"/>
                </a:solidFill>
                <a:latin typeface="黑体" panose="02010609060101010101" pitchFamily="49" charset="-122"/>
              </a:rPr>
              <a:t>：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如图，把△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ABC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的两个顶点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看成定点，根据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两点之间线段最短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endParaRPr lang="en-US" altLang="zh-CN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∴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+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&gt;(     )</a:t>
            </a:r>
            <a:endParaRPr lang="en-US" altLang="zh-CN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hangingPunct="1">
              <a:lnSpc>
                <a:spcPct val="100000"/>
              </a:lnSpc>
            </a:pP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同理可得</a:t>
            </a:r>
            <a:endParaRPr lang="zh-CN" altLang="en-US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+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&gt;(     )</a:t>
            </a:r>
            <a:endParaRPr lang="en-US" altLang="zh-CN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+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&gt;(     )</a:t>
            </a:r>
            <a:endParaRPr lang="en-US" altLang="zh-CN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126740" y="3865245"/>
            <a:ext cx="61531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dirty="0">
                <a:solidFill>
                  <a:srgbClr val="0000FF"/>
                </a:solidFill>
                <a:latin typeface="黑体" panose="02010609060101010101" pitchFamily="49" charset="-122"/>
              </a:rPr>
              <a:t>∴</a:t>
            </a:r>
            <a:r>
              <a:rPr lang="zh-CN" altLang="en-US" dirty="0">
                <a:solidFill>
                  <a:srgbClr val="0000FF"/>
                </a:solidFill>
                <a:latin typeface="黑体" panose="02010609060101010101" pitchFamily="49" charset="-122"/>
              </a:rPr>
              <a:t>三角形的任意两边之和大于第三边</a:t>
            </a:r>
            <a:r>
              <a:rPr lang="en-US" altLang="zh-CN" dirty="0">
                <a:solidFill>
                  <a:srgbClr val="0000FF"/>
                </a:solidFill>
                <a:latin typeface="黑体" panose="02010609060101010101" pitchFamily="49" charset="-122"/>
              </a:rPr>
              <a:t>.</a:t>
            </a:r>
            <a:endParaRPr lang="en-US" altLang="zh-CN" dirty="0">
              <a:solidFill>
                <a:srgbClr val="0000FF"/>
              </a:solidFill>
              <a:latin typeface="黑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25265" y="1710055"/>
            <a:ext cx="742315" cy="501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+mj-lt"/>
                <a:ea typeface="+mj-ea"/>
              </a:rPr>
              <a:t>AB</a:t>
            </a:r>
            <a:endParaRPr lang="en-US" altLang="zh-CN" sz="2800" b="1" dirty="0" smtClean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439660" y="1699260"/>
            <a:ext cx="742315" cy="501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+mj-lt"/>
                <a:ea typeface="+mj-ea"/>
              </a:rPr>
              <a:t>BC</a:t>
            </a:r>
            <a:endParaRPr lang="en-US" altLang="zh-CN" sz="2800" b="1" dirty="0" smtClean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27395" y="1710055"/>
            <a:ext cx="742315" cy="501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+mj-lt"/>
                <a:ea typeface="+mj-ea"/>
              </a:rPr>
              <a:t>AC</a:t>
            </a:r>
            <a:endParaRPr lang="en-US" altLang="zh-CN" sz="2800" b="1" dirty="0" smtClean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39660" y="2561590"/>
            <a:ext cx="742315" cy="501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+mj-lt"/>
                <a:ea typeface="+mj-ea"/>
              </a:rPr>
              <a:t>AB</a:t>
            </a:r>
            <a:endParaRPr lang="en-US" altLang="zh-CN" sz="2800" b="1" dirty="0" smtClean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025265" y="2994660"/>
            <a:ext cx="742315" cy="501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+mj-lt"/>
                <a:ea typeface="+mj-ea"/>
              </a:rPr>
              <a:t>AB</a:t>
            </a:r>
            <a:endParaRPr lang="en-US" altLang="zh-CN" sz="2800" b="1" dirty="0" smtClean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39660" y="2966085"/>
            <a:ext cx="742315" cy="501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+mj-lt"/>
                <a:ea typeface="+mj-ea"/>
              </a:rPr>
              <a:t>AC</a:t>
            </a:r>
            <a:endParaRPr lang="en-US" altLang="zh-CN" sz="2800" b="1" dirty="0" smtClean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025265" y="2536825"/>
            <a:ext cx="742315" cy="501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+mj-lt"/>
                <a:ea typeface="+mj-ea"/>
              </a:rPr>
              <a:t>AC</a:t>
            </a:r>
            <a:endParaRPr lang="en-US" altLang="zh-CN" sz="2800" b="1" dirty="0" smtClean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46445" y="2985135"/>
            <a:ext cx="742315" cy="501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+mj-lt"/>
                <a:ea typeface="+mj-ea"/>
              </a:rPr>
              <a:t>BC</a:t>
            </a:r>
            <a:endParaRPr lang="en-US" altLang="zh-CN" sz="2800" b="1" dirty="0" smtClean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827395" y="2536825"/>
            <a:ext cx="742315" cy="501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+mj-lt"/>
                <a:ea typeface="+mj-ea"/>
              </a:rPr>
              <a:t>BC</a:t>
            </a:r>
            <a:endParaRPr lang="en-US" altLang="zh-CN" sz="2800" b="1" dirty="0" smtClean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7" grpId="0"/>
      <p:bldP spid="7" grpId="1"/>
      <p:bldP spid="16" grpId="0"/>
      <p:bldP spid="18" grpId="0"/>
      <p:bldP spid="17" grpId="0"/>
      <p:bldP spid="16" grpId="1"/>
      <p:bldP spid="18" grpId="1"/>
      <p:bldP spid="17" grpId="1"/>
      <p:bldP spid="19" grpId="0"/>
      <p:bldP spid="24" grpId="0"/>
      <p:bldP spid="22" grpId="0"/>
      <p:bldP spid="19" grpId="1"/>
      <p:bldP spid="24" grpId="1"/>
      <p:bldP spid="22" grpId="1"/>
      <p:bldP spid="20" grpId="0"/>
      <p:bldP spid="23" grpId="0"/>
      <p:bldP spid="21" grpId="0"/>
      <p:bldP spid="20" grpId="1"/>
      <p:bldP spid="23" grpId="1"/>
      <p:bldP spid="21" grpId="1"/>
      <p:bldP spid="8" grpId="0"/>
      <p:bldP spid="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92188" y="636270"/>
            <a:ext cx="7262813" cy="26752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例：已知两条线段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AB=8cm,BC=5cm,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）第三条线段长为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4cm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，能否与它们首尾顺次连结组成三角形？为什么？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sz="2800" b="1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）第三条线段长为</a:t>
            </a:r>
            <a:r>
              <a:rPr lang="en-US" altLang="zh-CN" sz="2800" b="1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3cm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，能否与它们首尾顺次连结组成三角形？为什么？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9" b="36475"/>
          <a:stretch>
            <a:fillRect/>
          </a:stretch>
        </p:blipFill>
        <p:spPr bwMode="auto">
          <a:xfrm>
            <a:off x="1915160" y="75565"/>
            <a:ext cx="4876800" cy="59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2926404" y="126233"/>
            <a:ext cx="3601123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例题讲解运用性质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88670" y="3311525"/>
            <a:ext cx="3521710" cy="181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分析：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</a:t>
            </a:r>
            <a:r>
              <a: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8+5&gt;4</a:t>
            </a:r>
            <a:endParaRPr lang="en-US" altLang="zh-CN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8+4&gt;5</a:t>
            </a:r>
            <a:endParaRPr lang="en-US" altLang="zh-CN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4+5&gt;8</a:t>
            </a:r>
            <a:endParaRPr lang="en-US" altLang="zh-CN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hangingPunct="1">
              <a:lnSpc>
                <a:spcPct val="100000"/>
              </a:lnSpc>
            </a:pPr>
            <a:endParaRPr lang="en-US" altLang="zh-CN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038600" y="3328670"/>
            <a:ext cx="352171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en-US" altLang="zh-CN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3+5=8          </a:t>
            </a:r>
            <a:endParaRPr lang="en-US" altLang="zh-CN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26715" y="4586605"/>
            <a:ext cx="509270" cy="5397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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80355" y="3908425"/>
            <a:ext cx="583565" cy="6540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+mj-ea"/>
                <a:sym typeface="Wingdings 2" panose="05020102010507070707" charset="0"/>
              </a:rPr>
              <a:t></a:t>
            </a:r>
            <a:endParaRPr lang="zh-CN" altLang="en-US" sz="3200" b="1" dirty="0" smtClean="0">
              <a:solidFill>
                <a:srgbClr val="FF0000"/>
              </a:solidFill>
              <a:latin typeface="+mj-lt"/>
              <a:ea typeface="+mj-ea"/>
              <a:sym typeface="Wingdings 2" panose="05020102010507070707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668270" y="3437255"/>
            <a:ext cx="1276985" cy="27114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669540" y="3857625"/>
            <a:ext cx="1276985" cy="27114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0" name="文本框 99"/>
          <p:cNvSpPr txBox="1"/>
          <p:nvPr/>
        </p:nvSpPr>
        <p:spPr>
          <a:xfrm>
            <a:off x="3487420" y="4706620"/>
            <a:ext cx="55118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两条较短线段之和大于最长的线段</a:t>
            </a:r>
            <a:endParaRPr lang="zh-CN" altLang="en-US" sz="24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2" grpId="1"/>
      <p:bldP spid="4" grpId="1"/>
      <p:bldP spid="5" grpId="1"/>
      <p:bldP spid="12" grpId="2"/>
      <p:bldP spid="4" grpId="2"/>
      <p:bldP spid="5" grpId="2"/>
      <p:bldP spid="10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1"/>
          <p:cNvGrpSpPr/>
          <p:nvPr/>
        </p:nvGrpSpPr>
        <p:grpSpPr>
          <a:xfrm>
            <a:off x="99969" y="829945"/>
            <a:ext cx="2262571" cy="1984375"/>
            <a:chOff x="267" y="0"/>
            <a:chExt cx="2205806" cy="2046162"/>
          </a:xfrm>
        </p:grpSpPr>
        <p:sp>
          <p:nvSpPr>
            <p:cNvPr id="4" name="文本3"/>
            <p:cNvSpPr txBox="1"/>
            <p:nvPr/>
          </p:nvSpPr>
          <p:spPr>
            <a:xfrm>
              <a:off x="9903" y="1352809"/>
              <a:ext cx="2196170" cy="693353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800" b="1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sym typeface="+mn-ea"/>
                </a:rPr>
                <a:t>AC</a:t>
              </a:r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+</a:t>
              </a:r>
              <a:r>
                <a:rPr lang="zh-CN" altLang="en-US" sz="2800" b="1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sym typeface="+mn-ea"/>
                </a:rPr>
                <a:t>BC</a:t>
              </a:r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＞AB</a:t>
              </a:r>
              <a:endPara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文本4"/>
            <p:cNvSpPr txBox="1"/>
            <p:nvPr/>
          </p:nvSpPr>
          <p:spPr>
            <a:xfrm>
              <a:off x="286" y="0"/>
              <a:ext cx="2196170" cy="693353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AB+AC＞BC</a:t>
              </a:r>
              <a:endPara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文本5"/>
            <p:cNvSpPr txBox="1"/>
            <p:nvPr/>
          </p:nvSpPr>
          <p:spPr>
            <a:xfrm>
              <a:off x="267" y="659115"/>
              <a:ext cx="2196170" cy="693353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800" b="1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sym typeface="+mn-ea"/>
                </a:rPr>
                <a:t>BC</a:t>
              </a:r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+</a:t>
              </a:r>
              <a:r>
                <a:rPr lang="zh-CN" altLang="en-US" sz="2800" b="1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sym typeface="+mn-ea"/>
                </a:rPr>
                <a:t>AB</a:t>
              </a:r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＞AC</a:t>
              </a:r>
              <a:endPara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2"/>
          <p:cNvGrpSpPr/>
          <p:nvPr/>
        </p:nvGrpSpPr>
        <p:grpSpPr>
          <a:xfrm>
            <a:off x="3314700" y="830580"/>
            <a:ext cx="2252980" cy="2056130"/>
            <a:chOff x="0" y="0"/>
            <a:chExt cx="2196456" cy="2120150"/>
          </a:xfrm>
        </p:grpSpPr>
        <p:sp>
          <p:nvSpPr>
            <p:cNvPr id="8" name="文本6"/>
            <p:cNvSpPr txBox="1"/>
            <p:nvPr/>
          </p:nvSpPr>
          <p:spPr>
            <a:xfrm>
              <a:off x="0" y="1426797"/>
              <a:ext cx="2196170" cy="693353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AC＞</a:t>
              </a:r>
              <a:r>
                <a:rPr lang="en-US" altLang="zh-CN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_______</a:t>
              </a:r>
              <a:endParaRPr lang="en-US" altLang="zh-CN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文本7"/>
            <p:cNvSpPr txBox="1"/>
            <p:nvPr/>
          </p:nvSpPr>
          <p:spPr>
            <a:xfrm>
              <a:off x="286" y="0"/>
              <a:ext cx="2196170" cy="596106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AB＞</a:t>
              </a:r>
              <a:r>
                <a:rPr lang="en-US" altLang="zh-CN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_______</a:t>
              </a:r>
              <a:endParaRPr lang="en-US" altLang="zh-CN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文本8"/>
            <p:cNvSpPr txBox="1"/>
            <p:nvPr/>
          </p:nvSpPr>
          <p:spPr>
            <a:xfrm>
              <a:off x="267" y="733758"/>
              <a:ext cx="2196170" cy="693353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BC＞</a:t>
              </a:r>
              <a:r>
                <a:rPr lang="en-US" altLang="zh-CN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_______</a:t>
              </a:r>
              <a:endParaRPr lang="en-US" altLang="zh-CN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3"/>
          <p:cNvGrpSpPr/>
          <p:nvPr/>
        </p:nvGrpSpPr>
        <p:grpSpPr>
          <a:xfrm>
            <a:off x="7266305" y="830580"/>
            <a:ext cx="2252980" cy="2056130"/>
            <a:chOff x="0" y="0"/>
            <a:chExt cx="2196456" cy="2120151"/>
          </a:xfrm>
        </p:grpSpPr>
        <p:sp>
          <p:nvSpPr>
            <p:cNvPr id="13" name="文本9"/>
            <p:cNvSpPr txBox="1"/>
            <p:nvPr/>
          </p:nvSpPr>
          <p:spPr>
            <a:xfrm>
              <a:off x="0" y="1426798"/>
              <a:ext cx="2196170" cy="693353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AB-BC＜AC</a:t>
              </a:r>
              <a:endPara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4" name="文本10"/>
            <p:cNvSpPr txBox="1"/>
            <p:nvPr/>
          </p:nvSpPr>
          <p:spPr>
            <a:xfrm>
              <a:off x="286" y="0"/>
              <a:ext cx="2196170" cy="596106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BC-AC＜AB</a:t>
              </a:r>
              <a:endPara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文本11"/>
            <p:cNvSpPr txBox="1"/>
            <p:nvPr/>
          </p:nvSpPr>
          <p:spPr>
            <a:xfrm>
              <a:off x="267" y="733759"/>
              <a:ext cx="2196170" cy="693353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8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AC-AB＜BC</a:t>
              </a:r>
              <a:endParaRPr lang="zh-CN" altLang="en-US" sz="28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4"/>
          <p:cNvGrpSpPr/>
          <p:nvPr/>
        </p:nvGrpSpPr>
        <p:grpSpPr>
          <a:xfrm>
            <a:off x="1884680" y="1225550"/>
            <a:ext cx="1544955" cy="650875"/>
            <a:chOff x="-216605" y="1311"/>
            <a:chExt cx="1505715" cy="671681"/>
          </a:xfrm>
        </p:grpSpPr>
        <p:sp>
          <p:nvSpPr>
            <p:cNvPr id="17" name="形状1"/>
            <p:cNvSpPr txBox="1"/>
            <p:nvPr/>
          </p:nvSpPr>
          <p:spPr>
            <a:xfrm>
              <a:off x="-139867" y="453467"/>
              <a:ext cx="1289110" cy="219525"/>
            </a:xfrm>
            <a:custGeom>
              <a:avLst/>
              <a:gdLst>
                <a:gd name="connsiteX0" fmla="*/ 1699392 w 1831242"/>
                <a:gd name="connsiteY0" fmla="*/ 0 h 219749"/>
                <a:gd name="connsiteX1" fmla="*/ 1831242 w 1831242"/>
                <a:gd name="connsiteY1" fmla="*/ 109874 h 219749"/>
                <a:gd name="connsiteX2" fmla="*/ 1699392 w 1831242"/>
                <a:gd name="connsiteY2" fmla="*/ 219749 h 219749"/>
                <a:gd name="connsiteX3" fmla="*/ 1699392 w 1831242"/>
                <a:gd name="connsiteY3" fmla="*/ 146499 h 219749"/>
                <a:gd name="connsiteX4" fmla="*/ 0 w 1831242"/>
                <a:gd name="connsiteY4" fmla="*/ 146499 h 219749"/>
                <a:gd name="connsiteX5" fmla="*/ 0 w 1831242"/>
                <a:gd name="connsiteY5" fmla="*/ 73250 h 219749"/>
                <a:gd name="connsiteX6" fmla="*/ 1699392 w 1831242"/>
                <a:gd name="connsiteY6" fmla="*/ 73250 h 219749"/>
                <a:gd name="connsiteX7" fmla="*/ 1699392 w 1831242"/>
                <a:gd name="connsiteY7" fmla="*/ 0 h 2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1242" h="219747">
                  <a:moveTo>
                    <a:pt x="1699392" y="0"/>
                  </a:moveTo>
                  <a:lnTo>
                    <a:pt x="1831242" y="109874"/>
                  </a:lnTo>
                  <a:lnTo>
                    <a:pt x="1699392" y="219749"/>
                  </a:lnTo>
                  <a:lnTo>
                    <a:pt x="1699392" y="146499"/>
                  </a:lnTo>
                  <a:lnTo>
                    <a:pt x="0" y="146499"/>
                  </a:lnTo>
                  <a:lnTo>
                    <a:pt x="0" y="73250"/>
                  </a:lnTo>
                  <a:lnTo>
                    <a:pt x="1699392" y="73250"/>
                  </a:lnTo>
                  <a:lnTo>
                    <a:pt x="1699392" y="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p>
              <a:pPr marL="0" algn="ctr"/>
            </a:p>
          </p:txBody>
        </p:sp>
        <p:sp>
          <p:nvSpPr>
            <p:cNvPr id="18" name="文本12"/>
            <p:cNvSpPr txBox="1"/>
            <p:nvPr/>
          </p:nvSpPr>
          <p:spPr>
            <a:xfrm>
              <a:off x="-216605" y="1311"/>
              <a:ext cx="1505715" cy="566833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en-US" altLang="zh-CN" sz="20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</a:t>
              </a:r>
              <a:r>
                <a:rPr lang="zh-CN" altLang="en-US" sz="20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移 项</a:t>
              </a:r>
              <a:endParaRPr lang="zh-CN" altLang="en-US" sz="20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5"/>
          <p:cNvGrpSpPr/>
          <p:nvPr/>
        </p:nvGrpSpPr>
        <p:grpSpPr>
          <a:xfrm>
            <a:off x="5318122" y="1438275"/>
            <a:ext cx="2039620" cy="626746"/>
            <a:chOff x="4153" y="0"/>
            <a:chExt cx="2456825" cy="646061"/>
          </a:xfrm>
        </p:grpSpPr>
        <p:sp>
          <p:nvSpPr>
            <p:cNvPr id="20" name="形状2"/>
            <p:cNvSpPr txBox="1"/>
            <p:nvPr/>
          </p:nvSpPr>
          <p:spPr>
            <a:xfrm>
              <a:off x="139542" y="426126"/>
              <a:ext cx="2098857" cy="219935"/>
            </a:xfrm>
            <a:custGeom>
              <a:avLst/>
              <a:gdLst>
                <a:gd name="connsiteX0" fmla="*/ 2324975 w 2456825"/>
                <a:gd name="connsiteY0" fmla="*/ 0 h 219749"/>
                <a:gd name="connsiteX1" fmla="*/ 2456825 w 2456825"/>
                <a:gd name="connsiteY1" fmla="*/ 109874 h 219749"/>
                <a:gd name="connsiteX2" fmla="*/ 2324975 w 2456825"/>
                <a:gd name="connsiteY2" fmla="*/ 219749 h 219749"/>
                <a:gd name="connsiteX3" fmla="*/ 2324975 w 2456825"/>
                <a:gd name="connsiteY3" fmla="*/ 146499 h 219749"/>
                <a:gd name="connsiteX4" fmla="*/ 0 w 2456825"/>
                <a:gd name="connsiteY4" fmla="*/ 146499 h 219749"/>
                <a:gd name="connsiteX5" fmla="*/ 0 w 2456825"/>
                <a:gd name="connsiteY5" fmla="*/ 73250 h 219749"/>
                <a:gd name="connsiteX6" fmla="*/ 2324975 w 2456825"/>
                <a:gd name="connsiteY6" fmla="*/ 73250 h 219749"/>
                <a:gd name="connsiteX7" fmla="*/ 2324975 w 2456825"/>
                <a:gd name="connsiteY7" fmla="*/ 0 h 2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56825" h="219747">
                  <a:moveTo>
                    <a:pt x="2324975" y="0"/>
                  </a:moveTo>
                  <a:lnTo>
                    <a:pt x="2456825" y="109874"/>
                  </a:lnTo>
                  <a:lnTo>
                    <a:pt x="2324975" y="219749"/>
                  </a:lnTo>
                  <a:lnTo>
                    <a:pt x="2324975" y="146499"/>
                  </a:lnTo>
                  <a:lnTo>
                    <a:pt x="0" y="146499"/>
                  </a:lnTo>
                  <a:lnTo>
                    <a:pt x="0" y="73250"/>
                  </a:lnTo>
                  <a:lnTo>
                    <a:pt x="2324975" y="73250"/>
                  </a:lnTo>
                  <a:lnTo>
                    <a:pt x="2324975" y="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p>
              <a:pPr marL="0" algn="ctr"/>
            </a:p>
          </p:txBody>
        </p:sp>
        <p:sp>
          <p:nvSpPr>
            <p:cNvPr id="21" name="文本13"/>
            <p:cNvSpPr txBox="1"/>
            <p:nvPr/>
          </p:nvSpPr>
          <p:spPr>
            <a:xfrm>
              <a:off x="4153" y="0"/>
              <a:ext cx="2456825" cy="566857"/>
            </a:xfrm>
            <a:prstGeom prst="rect">
              <a:avLst/>
            </a:prstGeom>
            <a:noFill/>
          </p:spPr>
          <p:txBody>
            <a:bodyPr anchor="t"/>
            <a:p>
              <a:pPr marL="0" algn="l"/>
              <a:r>
                <a:rPr lang="zh-CN" altLang="en-US" sz="20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不等式的对称性</a:t>
              </a:r>
              <a:endParaRPr lang="zh-CN" altLang="en-US" sz="20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176395" y="752475"/>
            <a:ext cx="1071880" cy="6076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800" dirty="0" smtClean="0">
                <a:solidFill>
                  <a:srgbClr val="FF0000"/>
                </a:solidFill>
                <a:latin typeface="宋体" panose="02010600030101010101" pitchFamily="2" charset="-122"/>
              </a:rPr>
              <a:t>BC-AC</a:t>
            </a:r>
            <a:endParaRPr lang="en-US" altLang="zh-CN" sz="2800" dirty="0" smtClean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182745" y="1467485"/>
            <a:ext cx="1071880" cy="6076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sym typeface="+mn-ea"/>
              </a:rPr>
              <a:t>AC-AB</a:t>
            </a:r>
            <a:endParaRPr lang="zh-CN" altLang="en-US" sz="2800" dirty="0" smtClean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+mj-ea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208780" y="2120900"/>
            <a:ext cx="1071880" cy="6076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sym typeface="+mn-ea"/>
              </a:rPr>
              <a:t>AB-BC</a:t>
            </a:r>
            <a:endParaRPr lang="zh-CN" altLang="en-US" sz="2800" dirty="0" smtClean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+mj-ea"/>
              <a:sym typeface="+mn-ea"/>
            </a:endParaRPr>
          </a:p>
        </p:txBody>
      </p:sp>
      <p:pic>
        <p:nvPicPr>
          <p:cNvPr id="24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9" b="36475"/>
          <a:stretch>
            <a:fillRect/>
          </a:stretch>
        </p:blipFill>
        <p:spPr bwMode="auto">
          <a:xfrm>
            <a:off x="1915160" y="75565"/>
            <a:ext cx="4876800" cy="59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本框 1"/>
          <p:cNvSpPr txBox="1">
            <a:spLocks noChangeArrowheads="1"/>
          </p:cNvSpPr>
          <p:nvPr/>
        </p:nvSpPr>
        <p:spPr bwMode="auto">
          <a:xfrm>
            <a:off x="2926404" y="126233"/>
            <a:ext cx="3601123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深入思考拓展性质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43" name="组合 2"/>
          <p:cNvGrpSpPr/>
          <p:nvPr/>
        </p:nvGrpSpPr>
        <p:grpSpPr>
          <a:xfrm>
            <a:off x="1693863" y="3698875"/>
            <a:ext cx="5999162" cy="665163"/>
            <a:chOff x="1550822" y="2699309"/>
            <a:chExt cx="5998464" cy="665683"/>
          </a:xfrm>
        </p:grpSpPr>
        <p:sp>
          <p:nvSpPr>
            <p:cNvPr id="26" name="矩形: 圆角 3"/>
            <p:cNvSpPr/>
            <p:nvPr/>
          </p:nvSpPr>
          <p:spPr>
            <a:xfrm>
              <a:off x="1550822" y="2699309"/>
              <a:ext cx="5998464" cy="665683"/>
            </a:xfrm>
            <a:prstGeom prst="roundRect">
              <a:avLst/>
            </a:prstGeom>
            <a:solidFill>
              <a:srgbClr val="FFEFAB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787331" y="2745383"/>
              <a:ext cx="5684177" cy="560335"/>
            </a:xfrm>
            <a:prstGeom prst="rect">
              <a:avLst/>
            </a:prstGeom>
            <a:noFill/>
          </p:spPr>
          <p:txBody>
            <a:bodyPr>
              <a:spAutoFit/>
            </a:bodyPr>
            <a:p>
              <a:pPr marL="0" marR="0" lvl="0" indent="0" algn="l" defTabSz="914400" rtl="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三角形的任意两边之差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小于第三边.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n-cs"/>
              </a:endParaRPr>
            </a:p>
          </p:txBody>
        </p:sp>
      </p:grpSp>
      <p:sp>
        <p:nvSpPr>
          <p:cNvPr id="11" name="文本12"/>
          <p:cNvSpPr txBox="1"/>
          <p:nvPr/>
        </p:nvSpPr>
        <p:spPr>
          <a:xfrm>
            <a:off x="1864995" y="1925320"/>
            <a:ext cx="1544955" cy="549275"/>
          </a:xfrm>
          <a:prstGeom prst="rect">
            <a:avLst/>
          </a:prstGeom>
          <a:noFill/>
        </p:spPr>
        <p:txBody>
          <a:bodyPr anchor="t"/>
          <a:p>
            <a:pPr marL="0" algn="ctr"/>
            <a:r>
              <a:rPr lang="zh-CN" altLang="en-US" sz="20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不等式</a:t>
            </a:r>
            <a:endParaRPr lang="zh-CN" altLang="en-US" sz="20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ctr"/>
            <a:r>
              <a:rPr lang="zh-CN" altLang="en-US" sz="20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基本性质</a:t>
            </a:r>
            <a:r>
              <a:rPr lang="en-US" altLang="zh-CN" sz="20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endParaRPr lang="en-US" altLang="zh-CN" sz="20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290945" y="498764"/>
            <a:ext cx="1932710" cy="56110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针对训练</a:t>
            </a:r>
            <a:endParaRPr lang="en-US" altLang="zh-CN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16973" y="1024807"/>
            <a:ext cx="6543186" cy="14700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Aft>
                <a:spcPct val="0"/>
              </a:spcAft>
              <a:tabLst>
                <a:tab pos="5274310" algn="r"/>
              </a:tabLst>
            </a:pP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已知三角形的三边长分别为 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800" b="1" i="1">
                <a:latin typeface="+mj-lt"/>
                <a:ea typeface="+mj-ea"/>
                <a:cs typeface="Times New Roman" panose="02020603050405020304" pitchFamily="18" charset="0"/>
              </a:rPr>
              <a:t>x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，则 </a:t>
            </a:r>
            <a:r>
              <a:rPr lang="en-US" altLang="zh-CN" sz="2800" b="1" i="1">
                <a:latin typeface="+mj-lt"/>
                <a:ea typeface="+mj-ea"/>
                <a:cs typeface="Times New Roman" panose="02020603050405020304" pitchFamily="18" charset="0"/>
              </a:rPr>
              <a:t>x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 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的取值范围是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______________.</a:t>
            </a:r>
            <a:endParaRPr lang="en-US" altLang="zh-CN" sz="2800" b="1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4970" y="2494915"/>
            <a:ext cx="647065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274310" algn="r"/>
              </a:tabLst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分析</a:t>
            </a:r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三角形的任意两边之和大于第三边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09768" y="1840290"/>
            <a:ext cx="2159197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5 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＜ 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x 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＜ 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11</a:t>
            </a:r>
            <a:endParaRPr lang="en-US" altLang="zh-CN" sz="2800" b="1">
              <a:solidFill>
                <a:srgbClr val="FF0000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92795" y="3544553"/>
            <a:ext cx="59475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274310" algn="r"/>
              </a:tabLst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三角形的任意两边之差小于第三边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955701" y="2979146"/>
            <a:ext cx="1714468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x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&lt;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8 + 3</a:t>
            </a:r>
            <a:endParaRPr lang="zh-CN" altLang="en-US" sz="2800" b="1">
              <a:solidFill>
                <a:srgbClr val="0000FF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955701" y="3965979"/>
            <a:ext cx="1714468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x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&gt;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8 – 3</a:t>
            </a:r>
            <a:endParaRPr lang="zh-CN" altLang="en-US" sz="2800" b="1">
              <a:solidFill>
                <a:srgbClr val="0000FF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000928" y="2979146"/>
            <a:ext cx="1714468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x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&lt;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11</a:t>
            </a:r>
            <a:endParaRPr lang="zh-CN" altLang="en-US" sz="2800" b="1">
              <a:solidFill>
                <a:srgbClr val="0000FF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000928" y="3965979"/>
            <a:ext cx="1714468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i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x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&gt;</a:t>
            </a:r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5</a:t>
            </a:r>
            <a:endParaRPr lang="zh-CN" altLang="en-US" sz="2800" b="1">
              <a:solidFill>
                <a:srgbClr val="0000FF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2" grpId="0"/>
      <p:bldP spid="13" grpId="0"/>
      <p:bldP spid="15" grpId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 preferRelativeResize="0"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86"/>
          <a:stretch>
            <a:fillRect/>
          </a:stretch>
        </p:blipFill>
        <p:spPr>
          <a:xfrm>
            <a:off x="10160" y="762635"/>
            <a:ext cx="4304030" cy="4323080"/>
          </a:xfrm>
          <a:prstGeom prst="rect">
            <a:avLst/>
          </a:prstGeom>
        </p:spPr>
      </p:pic>
      <p:sp>
        <p:nvSpPr>
          <p:cNvPr id="4" name="任意多边形: 形状 3"/>
          <p:cNvSpPr/>
          <p:nvPr/>
        </p:nvSpPr>
        <p:spPr>
          <a:xfrm>
            <a:off x="787400" y="1908810"/>
            <a:ext cx="2158365" cy="1977390"/>
          </a:xfrm>
          <a:custGeom>
            <a:avLst/>
            <a:gdLst>
              <a:gd name="connsiteX0" fmla="*/ 965200 w 2296160"/>
              <a:gd name="connsiteY0" fmla="*/ 0 h 1148080"/>
              <a:gd name="connsiteX1" fmla="*/ 0 w 2296160"/>
              <a:gd name="connsiteY1" fmla="*/ 1148080 h 1148080"/>
              <a:gd name="connsiteX2" fmla="*/ 2296160 w 2296160"/>
              <a:gd name="connsiteY2" fmla="*/ 243840 h 1148080"/>
              <a:gd name="connsiteX3" fmla="*/ 965200 w 2296160"/>
              <a:gd name="connsiteY3" fmla="*/ 0 h 1148080"/>
              <a:gd name="connsiteX0-1" fmla="*/ 965200 w 1800860"/>
              <a:gd name="connsiteY0-2" fmla="*/ 0 h 1148080"/>
              <a:gd name="connsiteX1-3" fmla="*/ 0 w 1800860"/>
              <a:gd name="connsiteY1-4" fmla="*/ 1148080 h 1148080"/>
              <a:gd name="connsiteX2-5" fmla="*/ 1800860 w 1800860"/>
              <a:gd name="connsiteY2-6" fmla="*/ 888365 h 1148080"/>
              <a:gd name="connsiteX3-7" fmla="*/ 965200 w 1800860"/>
              <a:gd name="connsiteY3-8" fmla="*/ 0 h 1148080"/>
              <a:gd name="connsiteX0-9" fmla="*/ 825500 w 1661160"/>
              <a:gd name="connsiteY0-10" fmla="*/ 0 h 960755"/>
              <a:gd name="connsiteX1-11" fmla="*/ 0 w 1661160"/>
              <a:gd name="connsiteY1-12" fmla="*/ 960755 h 960755"/>
              <a:gd name="connsiteX2-13" fmla="*/ 1661160 w 1661160"/>
              <a:gd name="connsiteY2-14" fmla="*/ 888365 h 960755"/>
              <a:gd name="connsiteX3-15" fmla="*/ 825500 w 1661160"/>
              <a:gd name="connsiteY3-16" fmla="*/ 0 h 960755"/>
              <a:gd name="connsiteX0-17" fmla="*/ 1069975 w 1661160"/>
              <a:gd name="connsiteY0-18" fmla="*/ 0 h 662305"/>
              <a:gd name="connsiteX1-19" fmla="*/ 0 w 1661160"/>
              <a:gd name="connsiteY1-20" fmla="*/ 662305 h 662305"/>
              <a:gd name="connsiteX2-21" fmla="*/ 1661160 w 1661160"/>
              <a:gd name="connsiteY2-22" fmla="*/ 589915 h 662305"/>
              <a:gd name="connsiteX3-23" fmla="*/ 1069975 w 1661160"/>
              <a:gd name="connsiteY3-24" fmla="*/ 0 h 6623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61160" h="662305">
                <a:moveTo>
                  <a:pt x="1069975" y="0"/>
                </a:moveTo>
                <a:lnTo>
                  <a:pt x="0" y="662305"/>
                </a:lnTo>
                <a:lnTo>
                  <a:pt x="1661160" y="589915"/>
                </a:lnTo>
                <a:lnTo>
                  <a:pt x="1069975" y="0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4255135" y="963295"/>
            <a:ext cx="4888865" cy="3636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新疆维吾尔自治区的果子沟大桥</a:t>
            </a:r>
            <a:endParaRPr kumimoji="0" 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地理环境山高谷深，最初交通不便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.</a:t>
            </a:r>
            <a:r>
              <a: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这座桥建成之后，当地农产品外运，带动旅游业发展，增加就业与居民收入，促进当地经济飞速发展，给新疆人民带来了幸福生活。同时也展现了我国工程师攻克技术难题的智慧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.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2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9" b="36475"/>
          <a:stretch>
            <a:fillRect/>
          </a:stretch>
        </p:blipFill>
        <p:spPr bwMode="auto">
          <a:xfrm>
            <a:off x="1749425" y="75565"/>
            <a:ext cx="5741035" cy="59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2870835" y="126365"/>
            <a:ext cx="449770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数学源于生活用于生活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75510" y="3604895"/>
            <a:ext cx="897890" cy="6076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+mj-lt"/>
                <a:ea typeface="+mj-ea"/>
              </a:rPr>
              <a:t>拉索</a:t>
            </a:r>
            <a:endParaRPr lang="zh-CN" altLang="en-US" sz="2800" b="1" dirty="0" smtClean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2060" y="670309"/>
            <a:ext cx="8763000" cy="11245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</a:rPr>
              <a:t>用三根木条钉一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</a:rPr>
              <a:t>个三角形，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用四根木条钉一</a:t>
            </a:r>
            <a:r>
              <a:rPr lang="zh-CN" altLang="en-US" sz="2800" b="1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个四边形，</a:t>
            </a:r>
            <a:endParaRPr lang="zh-CN" altLang="en-US" sz="2800" b="1" noProof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你发现这两个图形的形状和大小确定吗？</a:t>
            </a:r>
            <a:endParaRPr lang="zh-CN" altLang="en-US" sz="2800" b="1" noProof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0" name="矩形: 圆角 49"/>
          <p:cNvSpPr/>
          <p:nvPr/>
        </p:nvSpPr>
        <p:spPr>
          <a:xfrm rot="5400000">
            <a:off x="1843203" y="1904841"/>
            <a:ext cx="138113" cy="1917700"/>
          </a:xfrm>
          <a:prstGeom prst="roundRect">
            <a:avLst>
              <a:gd name="adj" fmla="val 39663"/>
            </a:avLst>
          </a:prstGeom>
          <a:solidFill>
            <a:srgbClr val="FFD697"/>
          </a:solidFill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2" name="矩形: 圆角 51"/>
          <p:cNvSpPr/>
          <p:nvPr/>
        </p:nvSpPr>
        <p:spPr>
          <a:xfrm rot="2367003" flipH="1">
            <a:off x="1369017" y="1581468"/>
            <a:ext cx="128588" cy="1476375"/>
          </a:xfrm>
          <a:prstGeom prst="roundRect">
            <a:avLst>
              <a:gd name="adj" fmla="val 39663"/>
            </a:avLst>
          </a:prstGeom>
          <a:solidFill>
            <a:srgbClr val="FFD697"/>
          </a:solidFill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" name="矩形: 圆角 52"/>
          <p:cNvSpPr/>
          <p:nvPr/>
        </p:nvSpPr>
        <p:spPr>
          <a:xfrm rot="19099623" flipH="1">
            <a:off x="2259604" y="1528763"/>
            <a:ext cx="131763" cy="1539875"/>
          </a:xfrm>
          <a:prstGeom prst="roundRect">
            <a:avLst>
              <a:gd name="adj" fmla="val 39663"/>
            </a:avLst>
          </a:prstGeom>
          <a:solidFill>
            <a:srgbClr val="FFD697"/>
          </a:solidFill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973729" y="2784475"/>
            <a:ext cx="60325" cy="61913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rgbClr val="2B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2754904" y="2786063"/>
            <a:ext cx="60325" cy="61913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rgbClr val="2B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827804" y="1749425"/>
            <a:ext cx="60325" cy="61913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rgbClr val="2B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26128" y="3562865"/>
            <a:ext cx="3476581" cy="924855"/>
            <a:chOff x="414256" y="374413"/>
            <a:chExt cx="2525234" cy="924855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256" y="374413"/>
              <a:ext cx="2525234" cy="924855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563395" y="541434"/>
              <a:ext cx="2226957" cy="607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>
                  <a:latin typeface="华文中宋" panose="02010600040101010101" pitchFamily="2" charset="-122"/>
                  <a:ea typeface="华文中宋" panose="02010600040101010101" pitchFamily="2" charset="-122"/>
                </a:rPr>
                <a:t>三角形具有稳定性</a:t>
              </a:r>
              <a:endPara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pic>
        <p:nvPicPr>
          <p:cNvPr id="3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9" b="36475"/>
          <a:stretch>
            <a:fillRect/>
          </a:stretch>
        </p:blipFill>
        <p:spPr bwMode="auto">
          <a:xfrm>
            <a:off x="1749425" y="75565"/>
            <a:ext cx="5741035" cy="59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2870835" y="126365"/>
            <a:ext cx="449770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动手操作实践感知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: 圆角 15"/>
          <p:cNvSpPr/>
          <p:nvPr/>
        </p:nvSpPr>
        <p:spPr>
          <a:xfrm>
            <a:off x="5457825" y="1749108"/>
            <a:ext cx="128588" cy="1073150"/>
          </a:xfrm>
          <a:prstGeom prst="roundRect">
            <a:avLst>
              <a:gd name="adj" fmla="val 39663"/>
            </a:avLst>
          </a:prstGeom>
          <a:solidFill>
            <a:srgbClr val="FFD697"/>
          </a:solidFill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: 圆角 16"/>
          <p:cNvSpPr/>
          <p:nvPr/>
        </p:nvSpPr>
        <p:spPr>
          <a:xfrm rot="5400000">
            <a:off x="6151563" y="1847533"/>
            <a:ext cx="115888" cy="1706563"/>
          </a:xfrm>
          <a:prstGeom prst="roundRect">
            <a:avLst>
              <a:gd name="adj" fmla="val 39663"/>
            </a:avLst>
          </a:prstGeom>
          <a:solidFill>
            <a:srgbClr val="FFD697"/>
          </a:solidFill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: 圆角 17"/>
          <p:cNvSpPr/>
          <p:nvPr/>
        </p:nvSpPr>
        <p:spPr>
          <a:xfrm>
            <a:off x="6760210" y="1749108"/>
            <a:ext cx="128588" cy="1073150"/>
          </a:xfrm>
          <a:prstGeom prst="roundRect">
            <a:avLst>
              <a:gd name="adj" fmla="val 39663"/>
            </a:avLst>
          </a:prstGeom>
          <a:solidFill>
            <a:srgbClr val="FFD697"/>
          </a:solidFill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矩形: 圆角 19"/>
          <p:cNvSpPr/>
          <p:nvPr/>
        </p:nvSpPr>
        <p:spPr>
          <a:xfrm rot="5400000">
            <a:off x="6150610" y="1041083"/>
            <a:ext cx="117475" cy="1706563"/>
          </a:xfrm>
          <a:prstGeom prst="roundRect">
            <a:avLst>
              <a:gd name="adj" fmla="val 39663"/>
            </a:avLst>
          </a:prstGeom>
          <a:solidFill>
            <a:srgbClr val="FFD697"/>
          </a:solidFill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489575" y="1863408"/>
            <a:ext cx="60325" cy="61913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rgbClr val="2B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486400" y="2642870"/>
            <a:ext cx="60325" cy="61913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rgbClr val="2B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794500" y="2642870"/>
            <a:ext cx="60325" cy="61913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rgbClr val="2B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794500" y="1863408"/>
            <a:ext cx="60325" cy="61913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rgbClr val="2B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360" y="3676015"/>
            <a:ext cx="3708400" cy="92456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813935" y="3820795"/>
            <a:ext cx="348551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四边形不具有稳定性</a:t>
            </a:r>
            <a:endParaRPr lang="zh-CN" altLang="en-US" sz="28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" name="矩形: 圆角 19"/>
          <p:cNvSpPr/>
          <p:nvPr/>
        </p:nvSpPr>
        <p:spPr>
          <a:xfrm rot="7200000">
            <a:off x="6166485" y="1377315"/>
            <a:ext cx="76200" cy="1842135"/>
          </a:xfrm>
          <a:prstGeom prst="roundRect">
            <a:avLst>
              <a:gd name="adj" fmla="val 39663"/>
            </a:avLst>
          </a:prstGeom>
          <a:solidFill>
            <a:schemeClr val="accent2"/>
          </a:solidFill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 preferRelativeResize="0"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2984500"/>
            <a:ext cx="2578100" cy="2008505"/>
          </a:xfrm>
          <a:prstGeom prst="rect">
            <a:avLst/>
          </a:prstGeom>
        </p:spPr>
      </p:pic>
      <p:sp>
        <p:nvSpPr>
          <p:cNvPr id="7" name="任意多边形: 形状 6"/>
          <p:cNvSpPr/>
          <p:nvPr/>
        </p:nvSpPr>
        <p:spPr>
          <a:xfrm rot="21300000">
            <a:off x="1053465" y="3622675"/>
            <a:ext cx="545465" cy="836295"/>
          </a:xfrm>
          <a:custGeom>
            <a:avLst/>
            <a:gdLst>
              <a:gd name="connsiteX0" fmla="*/ 477520 w 751840"/>
              <a:gd name="connsiteY0" fmla="*/ 0 h 965200"/>
              <a:gd name="connsiteX1" fmla="*/ 751840 w 751840"/>
              <a:gd name="connsiteY1" fmla="*/ 965200 h 965200"/>
              <a:gd name="connsiteX2" fmla="*/ 0 w 751840"/>
              <a:gd name="connsiteY2" fmla="*/ 944880 h 965200"/>
              <a:gd name="connsiteX3" fmla="*/ 477520 w 751840"/>
              <a:gd name="connsiteY3" fmla="*/ 0 h 965200"/>
              <a:gd name="connsiteX0-1" fmla="*/ 477520 w 999490"/>
              <a:gd name="connsiteY0-2" fmla="*/ 0 h 965200"/>
              <a:gd name="connsiteX1-3" fmla="*/ 999490 w 999490"/>
              <a:gd name="connsiteY1-4" fmla="*/ 965200 h 965200"/>
              <a:gd name="connsiteX2-5" fmla="*/ 0 w 999490"/>
              <a:gd name="connsiteY2-6" fmla="*/ 944880 h 965200"/>
              <a:gd name="connsiteX3-7" fmla="*/ 477520 w 999490"/>
              <a:gd name="connsiteY3-8" fmla="*/ 0 h 965200"/>
              <a:gd name="connsiteX0-9" fmla="*/ 1220470 w 1220470"/>
              <a:gd name="connsiteY0-10" fmla="*/ 0 h 692150"/>
              <a:gd name="connsiteX1-11" fmla="*/ 999490 w 1220470"/>
              <a:gd name="connsiteY1-12" fmla="*/ 692150 h 692150"/>
              <a:gd name="connsiteX2-13" fmla="*/ 0 w 1220470"/>
              <a:gd name="connsiteY2-14" fmla="*/ 671830 h 692150"/>
              <a:gd name="connsiteX3-15" fmla="*/ 1220470 w 1220470"/>
              <a:gd name="connsiteY3-16" fmla="*/ 0 h 692150"/>
              <a:gd name="connsiteX0-17" fmla="*/ 893445 w 893445"/>
              <a:gd name="connsiteY0-18" fmla="*/ 194945 h 887095"/>
              <a:gd name="connsiteX1-19" fmla="*/ 672465 w 893445"/>
              <a:gd name="connsiteY1-20" fmla="*/ 887095 h 887095"/>
              <a:gd name="connsiteX2-21" fmla="*/ 0 w 893445"/>
              <a:gd name="connsiteY2-22" fmla="*/ 0 h 887095"/>
              <a:gd name="connsiteX3-23" fmla="*/ 893445 w 893445"/>
              <a:gd name="connsiteY3-24" fmla="*/ 194945 h 8870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93445" h="887095">
                <a:moveTo>
                  <a:pt x="893445" y="194945"/>
                </a:moveTo>
                <a:lnTo>
                  <a:pt x="672465" y="887095"/>
                </a:lnTo>
                <a:lnTo>
                  <a:pt x="0" y="0"/>
                </a:lnTo>
                <a:lnTo>
                  <a:pt x="893445" y="194945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761206" y="376964"/>
            <a:ext cx="7621587" cy="607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你能举出一些应用三角形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的稳定性的</a:t>
            </a: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例子吗？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085" y="1000125"/>
            <a:ext cx="2905125" cy="1868170"/>
          </a:xfrm>
          <a:prstGeom prst="rect">
            <a:avLst/>
          </a:prstGeom>
        </p:spPr>
      </p:pic>
      <p:sp>
        <p:nvSpPr>
          <p:cNvPr id="11" name="任意多边形: 形状 6"/>
          <p:cNvSpPr/>
          <p:nvPr/>
        </p:nvSpPr>
        <p:spPr>
          <a:xfrm rot="21360000">
            <a:off x="7412990" y="1474470"/>
            <a:ext cx="422910" cy="457200"/>
          </a:xfrm>
          <a:custGeom>
            <a:avLst/>
            <a:gdLst>
              <a:gd name="connsiteX0" fmla="*/ 477520 w 751840"/>
              <a:gd name="connsiteY0" fmla="*/ 0 h 965200"/>
              <a:gd name="connsiteX1" fmla="*/ 751840 w 751840"/>
              <a:gd name="connsiteY1" fmla="*/ 965200 h 965200"/>
              <a:gd name="connsiteX2" fmla="*/ 0 w 751840"/>
              <a:gd name="connsiteY2" fmla="*/ 944880 h 965200"/>
              <a:gd name="connsiteX3" fmla="*/ 477520 w 751840"/>
              <a:gd name="connsiteY3" fmla="*/ 0 h 965200"/>
              <a:gd name="connsiteX0-1" fmla="*/ 477520 w 999490"/>
              <a:gd name="connsiteY0-2" fmla="*/ 0 h 965200"/>
              <a:gd name="connsiteX1-3" fmla="*/ 999490 w 999490"/>
              <a:gd name="connsiteY1-4" fmla="*/ 965200 h 965200"/>
              <a:gd name="connsiteX2-5" fmla="*/ 0 w 999490"/>
              <a:gd name="connsiteY2-6" fmla="*/ 944880 h 965200"/>
              <a:gd name="connsiteX3-7" fmla="*/ 477520 w 999490"/>
              <a:gd name="connsiteY3-8" fmla="*/ 0 h 965200"/>
              <a:gd name="connsiteX0-9" fmla="*/ 1220470 w 1220470"/>
              <a:gd name="connsiteY0-10" fmla="*/ 0 h 692150"/>
              <a:gd name="connsiteX1-11" fmla="*/ 999490 w 1220470"/>
              <a:gd name="connsiteY1-12" fmla="*/ 692150 h 692150"/>
              <a:gd name="connsiteX2-13" fmla="*/ 0 w 1220470"/>
              <a:gd name="connsiteY2-14" fmla="*/ 671830 h 692150"/>
              <a:gd name="connsiteX3-15" fmla="*/ 1220470 w 1220470"/>
              <a:gd name="connsiteY3-16" fmla="*/ 0 h 692150"/>
              <a:gd name="connsiteX0-17" fmla="*/ 893445 w 893445"/>
              <a:gd name="connsiteY0-18" fmla="*/ 194945 h 887095"/>
              <a:gd name="connsiteX1-19" fmla="*/ 672465 w 893445"/>
              <a:gd name="connsiteY1-20" fmla="*/ 887095 h 887095"/>
              <a:gd name="connsiteX2-21" fmla="*/ 0 w 893445"/>
              <a:gd name="connsiteY2-22" fmla="*/ 0 h 887095"/>
              <a:gd name="connsiteX3-23" fmla="*/ 893445 w 893445"/>
              <a:gd name="connsiteY3-24" fmla="*/ 194945 h 8870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93445" h="887095">
                <a:moveTo>
                  <a:pt x="893445" y="194945"/>
                </a:moveTo>
                <a:lnTo>
                  <a:pt x="672465" y="887095"/>
                </a:lnTo>
                <a:lnTo>
                  <a:pt x="0" y="0"/>
                </a:lnTo>
                <a:lnTo>
                  <a:pt x="893445" y="194945"/>
                </a:lnTo>
                <a:close/>
              </a:path>
            </a:pathLst>
          </a:custGeom>
          <a:noFill/>
          <a:ln w="28575" cmpd="sng">
            <a:solidFill>
              <a:srgbClr val="F1236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pic>
        <p:nvPicPr>
          <p:cNvPr id="12" name="图片 11"/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033145"/>
            <a:ext cx="2593340" cy="1868805"/>
          </a:xfrm>
          <a:prstGeom prst="rect">
            <a:avLst/>
          </a:prstGeom>
        </p:spPr>
      </p:pic>
      <p:sp>
        <p:nvSpPr>
          <p:cNvPr id="13" name="任意多边形: 形状 5"/>
          <p:cNvSpPr/>
          <p:nvPr/>
        </p:nvSpPr>
        <p:spPr>
          <a:xfrm>
            <a:off x="810895" y="1598295"/>
            <a:ext cx="1571625" cy="579120"/>
          </a:xfrm>
          <a:custGeom>
            <a:avLst/>
            <a:gdLst>
              <a:gd name="connsiteX0" fmla="*/ 0 w 2407920"/>
              <a:gd name="connsiteY0" fmla="*/ 1280160 h 1280160"/>
              <a:gd name="connsiteX1" fmla="*/ 2407920 w 2407920"/>
              <a:gd name="connsiteY1" fmla="*/ 1249680 h 1280160"/>
              <a:gd name="connsiteX2" fmla="*/ 1219200 w 2407920"/>
              <a:gd name="connsiteY2" fmla="*/ 0 h 1280160"/>
              <a:gd name="connsiteX3" fmla="*/ 0 w 2407920"/>
              <a:gd name="connsiteY3" fmla="*/ 128016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7920" h="1280160">
                <a:moveTo>
                  <a:pt x="0" y="1280160"/>
                </a:moveTo>
                <a:lnTo>
                  <a:pt x="2407920" y="1249680"/>
                </a:lnTo>
                <a:lnTo>
                  <a:pt x="1219200" y="0"/>
                </a:lnTo>
                <a:lnTo>
                  <a:pt x="0" y="1280160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pic>
        <p:nvPicPr>
          <p:cNvPr id="14" name="图片 13"/>
          <p:cNvPicPr preferRelativeResize="0"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9" t="9149" r="21539" b="32425"/>
          <a:stretch>
            <a:fillRect/>
          </a:stretch>
        </p:blipFill>
        <p:spPr>
          <a:xfrm>
            <a:off x="2907665" y="1033145"/>
            <a:ext cx="2999105" cy="1802130"/>
          </a:xfrm>
          <a:prstGeom prst="rect">
            <a:avLst/>
          </a:prstGeom>
        </p:spPr>
      </p:pic>
      <p:sp>
        <p:nvSpPr>
          <p:cNvPr id="15" name="任意多边形: 形状 4"/>
          <p:cNvSpPr/>
          <p:nvPr/>
        </p:nvSpPr>
        <p:spPr>
          <a:xfrm>
            <a:off x="3175000" y="1354455"/>
            <a:ext cx="1572895" cy="970915"/>
          </a:xfrm>
          <a:custGeom>
            <a:avLst/>
            <a:gdLst>
              <a:gd name="connsiteX0" fmla="*/ 60960 w 2011680"/>
              <a:gd name="connsiteY0" fmla="*/ 0 h 1137920"/>
              <a:gd name="connsiteX1" fmla="*/ 0 w 2011680"/>
              <a:gd name="connsiteY1" fmla="*/ 1137920 h 1137920"/>
              <a:gd name="connsiteX2" fmla="*/ 2011680 w 2011680"/>
              <a:gd name="connsiteY2" fmla="*/ 254000 h 1137920"/>
              <a:gd name="connsiteX3" fmla="*/ 60960 w 2011680"/>
              <a:gd name="connsiteY3" fmla="*/ 0 h 1137920"/>
              <a:gd name="connsiteX0-1" fmla="*/ 60960 w 2016443"/>
              <a:gd name="connsiteY0-2" fmla="*/ 0 h 1137920"/>
              <a:gd name="connsiteX1-3" fmla="*/ 0 w 2016443"/>
              <a:gd name="connsiteY1-4" fmla="*/ 1137920 h 1137920"/>
              <a:gd name="connsiteX2-5" fmla="*/ 2016443 w 2016443"/>
              <a:gd name="connsiteY2-6" fmla="*/ 606425 h 1137920"/>
              <a:gd name="connsiteX3-7" fmla="*/ 60960 w 2016443"/>
              <a:gd name="connsiteY3-8" fmla="*/ 0 h 1137920"/>
              <a:gd name="connsiteX0-9" fmla="*/ 1970722 w 2016443"/>
              <a:gd name="connsiteY0-10" fmla="*/ 0 h 1195070"/>
              <a:gd name="connsiteX1-11" fmla="*/ 0 w 2016443"/>
              <a:gd name="connsiteY1-12" fmla="*/ 1195070 h 1195070"/>
              <a:gd name="connsiteX2-13" fmla="*/ 2016443 w 2016443"/>
              <a:gd name="connsiteY2-14" fmla="*/ 663575 h 1195070"/>
              <a:gd name="connsiteX3-15" fmla="*/ 1970722 w 2016443"/>
              <a:gd name="connsiteY3-16" fmla="*/ 0 h 1195070"/>
              <a:gd name="connsiteX0-17" fmla="*/ 2065972 w 2111693"/>
              <a:gd name="connsiteY0-18" fmla="*/ 0 h 971232"/>
              <a:gd name="connsiteX1-19" fmla="*/ 0 w 2111693"/>
              <a:gd name="connsiteY1-20" fmla="*/ 971232 h 971232"/>
              <a:gd name="connsiteX2-21" fmla="*/ 2111693 w 2111693"/>
              <a:gd name="connsiteY2-22" fmla="*/ 663575 h 971232"/>
              <a:gd name="connsiteX3-23" fmla="*/ 2065972 w 2111693"/>
              <a:gd name="connsiteY3-24" fmla="*/ 0 h 9712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111693" h="971232">
                <a:moveTo>
                  <a:pt x="2065972" y="0"/>
                </a:moveTo>
                <a:lnTo>
                  <a:pt x="0" y="971232"/>
                </a:lnTo>
                <a:lnTo>
                  <a:pt x="2111693" y="663575"/>
                </a:lnTo>
                <a:lnTo>
                  <a:pt x="2065972" y="0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025" y="2868295"/>
            <a:ext cx="2589530" cy="2286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159" y="2773814"/>
            <a:ext cx="3387538" cy="2542444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 flipH="1">
            <a:off x="3618230" y="3260090"/>
            <a:ext cx="583565" cy="1492885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4299585" y="3255645"/>
            <a:ext cx="448310" cy="1654175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 flipV="1">
            <a:off x="3567430" y="4818380"/>
            <a:ext cx="1248410" cy="13335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6025515" y="3176905"/>
            <a:ext cx="270510" cy="1365885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381115" y="3179445"/>
            <a:ext cx="238760" cy="1189355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6032500" y="4318635"/>
            <a:ext cx="587375" cy="20828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5" grpId="0" bldLvl="0" animBg="1"/>
      <p:bldP spid="11" grpId="0" bldLvl="0" animBg="1"/>
      <p:bldP spid="7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/>
          <p:cNvGrpSpPr/>
          <p:nvPr/>
        </p:nvGrpSpPr>
        <p:grpSpPr bwMode="auto">
          <a:xfrm>
            <a:off x="1838324" y="75565"/>
            <a:ext cx="4867275" cy="594995"/>
            <a:chOff x="1696371" y="383427"/>
            <a:chExt cx="5448966" cy="902943"/>
          </a:xfrm>
        </p:grpSpPr>
        <p:pic>
          <p:nvPicPr>
            <p:cNvPr id="3" name="图片 1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649" b="36475"/>
            <a:stretch>
              <a:fillRect/>
            </a:stretch>
          </p:blipFill>
          <p:spPr bwMode="auto">
            <a:xfrm>
              <a:off x="1696371" y="383427"/>
              <a:ext cx="5448966" cy="902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1"/>
            <p:cNvSpPr txBox="1">
              <a:spLocks noChangeArrowheads="1"/>
            </p:cNvSpPr>
            <p:nvPr/>
          </p:nvSpPr>
          <p:spPr bwMode="auto">
            <a:xfrm>
              <a:off x="2879291" y="395954"/>
              <a:ext cx="3894962" cy="885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课堂练习巩固理解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文本框 99"/>
          <p:cNvSpPr txBox="1">
            <a:spLocks noChangeArrowheads="1"/>
          </p:cNvSpPr>
          <p:nvPr/>
        </p:nvSpPr>
        <p:spPr bwMode="auto">
          <a:xfrm>
            <a:off x="614599" y="675276"/>
            <a:ext cx="7568011" cy="3242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1. 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下列长度的各组线段能否组成一个三角形？</a:t>
            </a:r>
            <a:endParaRPr lang="zh-CN" altLang="en-US" sz="2800" b="1">
              <a:latin typeface="+mj-lt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15 cm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10 cm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7 cm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； </a:t>
            </a:r>
            <a:endParaRPr lang="en-US" altLang="zh-CN" sz="2800" b="1">
              <a:latin typeface="+mj-lt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4 cm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5 cm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10 cm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；</a:t>
            </a:r>
            <a:endParaRPr lang="en-US" altLang="zh-CN" sz="2800" b="1">
              <a:latin typeface="+mj-lt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3 cm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8 cm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5 cm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； </a:t>
            </a:r>
            <a:endParaRPr lang="zh-CN" altLang="en-US" sz="2800" b="1">
              <a:latin typeface="+mj-lt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4 cm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5 cm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6 cm.</a:t>
            </a:r>
            <a:endParaRPr lang="en-US" altLang="zh-CN" sz="2800" b="1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956790" y="1357710"/>
            <a:ext cx="669371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Wingdings" panose="05000000000000000000" pitchFamily="2" charset="2"/>
              </a:rPr>
              <a:t>√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4765149" y="1982471"/>
            <a:ext cx="669371" cy="67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Wingdings" panose="05000000000000000000" pitchFamily="2" charset="2"/>
              </a:rPr>
              <a:t>×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577996" y="2651116"/>
            <a:ext cx="669371" cy="67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Wingdings" panose="05000000000000000000" pitchFamily="2" charset="2"/>
              </a:rPr>
              <a:t>×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4482176" y="3298556"/>
            <a:ext cx="669371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Wingdings" panose="05000000000000000000" pitchFamily="2" charset="2"/>
              </a:rPr>
              <a:t>√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9"/>
          <p:cNvSpPr txBox="1">
            <a:spLocks noChangeArrowheads="1"/>
          </p:cNvSpPr>
          <p:nvPr/>
        </p:nvSpPr>
        <p:spPr bwMode="auto">
          <a:xfrm>
            <a:off x="549829" y="698136"/>
            <a:ext cx="8157291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2. 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一木工有两根长分别为 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40 cm 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和 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60 cm 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的木条，要另找一根木条，钉成一个三角木架</a:t>
            </a: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.</a:t>
            </a:r>
            <a:endParaRPr lang="en-US" altLang="zh-CN" sz="2800" b="1">
              <a:latin typeface="+mj-lt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问：第三根木条的长度应在什么范围内？</a:t>
            </a:r>
            <a:endParaRPr lang="zh-CN" altLang="en-US" sz="2800" b="1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555843" y="2342780"/>
            <a:ext cx="8151277" cy="592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解：第三根木条的长度应小于两根木条的长度和：</a:t>
            </a:r>
            <a:endParaRPr lang="en-US" altLang="zh-CN" sz="2800" b="1" kern="0">
              <a:solidFill>
                <a:srgbClr val="FF0000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" name="Rectangle 21"/>
          <p:cNvSpPr>
            <a:spLocks noChangeArrowheads="1"/>
          </p:cNvSpPr>
          <p:nvPr/>
        </p:nvSpPr>
        <p:spPr bwMode="auto">
          <a:xfrm>
            <a:off x="2544779" y="2857746"/>
            <a:ext cx="3800366" cy="650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40 + 60 = 100</a:t>
            </a:r>
            <a:r>
              <a:rPr lang="zh-CN" altLang="en-US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cm</a:t>
            </a:r>
            <a:r>
              <a:rPr lang="zh-CN" altLang="en-US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），</a:t>
            </a:r>
            <a:endParaRPr lang="en-US" altLang="zh-CN" sz="2800" b="1" kern="0">
              <a:solidFill>
                <a:srgbClr val="FF0000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Rectangle 21"/>
          <p:cNvSpPr>
            <a:spLocks noChangeArrowheads="1"/>
          </p:cNvSpPr>
          <p:nvPr/>
        </p:nvSpPr>
        <p:spPr bwMode="auto">
          <a:xfrm>
            <a:off x="555843" y="3449959"/>
            <a:ext cx="5072797" cy="592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还应大于两根木条的长度差：</a:t>
            </a:r>
            <a:endParaRPr lang="en-US" altLang="zh-CN" sz="2800" b="1" kern="0">
              <a:solidFill>
                <a:srgbClr val="FF0000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ectangle 21"/>
          <p:cNvSpPr>
            <a:spLocks noChangeArrowheads="1"/>
          </p:cNvSpPr>
          <p:nvPr/>
        </p:nvSpPr>
        <p:spPr bwMode="auto">
          <a:xfrm>
            <a:off x="5055979" y="3449959"/>
            <a:ext cx="3576846" cy="650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60 – 40 = 20</a:t>
            </a:r>
            <a:r>
              <a:rPr lang="zh-CN" altLang="en-US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cm</a:t>
            </a:r>
            <a:r>
              <a:rPr lang="zh-CN" altLang="en-US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），</a:t>
            </a:r>
            <a:r>
              <a:rPr lang="en-US" altLang="zh-CN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 </a:t>
            </a:r>
            <a:endParaRPr lang="en-US" altLang="zh-CN" sz="2800" b="1" kern="0">
              <a:solidFill>
                <a:srgbClr val="FF0000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4" name="Rectangle 21"/>
          <p:cNvSpPr>
            <a:spLocks noChangeArrowheads="1"/>
          </p:cNvSpPr>
          <p:nvPr/>
        </p:nvSpPr>
        <p:spPr bwMode="auto">
          <a:xfrm>
            <a:off x="549829" y="4115860"/>
            <a:ext cx="8151277" cy="650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即第三根木条的长度应在</a:t>
            </a:r>
            <a:r>
              <a:rPr lang="en-US" altLang="zh-CN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20 cm</a:t>
            </a:r>
            <a:r>
              <a:rPr lang="zh-CN" altLang="en-US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 与 </a:t>
            </a:r>
            <a:r>
              <a:rPr lang="en-US" altLang="zh-CN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100 cm</a:t>
            </a:r>
            <a:r>
              <a:rPr lang="zh-CN" altLang="en-US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之间</a:t>
            </a:r>
            <a:r>
              <a:rPr lang="en-US" altLang="zh-CN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.</a:t>
            </a:r>
            <a:endParaRPr lang="en-US" altLang="zh-CN" sz="2800" b="1" kern="0">
              <a:solidFill>
                <a:srgbClr val="FF0000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1" grpId="0" uiExpand="1" build="p"/>
      <p:bldP spid="12" grpId="0" uiExpand="1" build="p"/>
      <p:bldP spid="13" grpId="0" uiExpand="1" build="p"/>
      <p:bldP spid="14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50284" y="903647"/>
            <a:ext cx="8418189" cy="1210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5274310" algn="r"/>
              </a:tabLst>
            </a:pPr>
            <a:r>
              <a:rPr lang="en-US" altLang="zh-CN" sz="2800" b="1">
                <a:latin typeface="+mj-lt"/>
                <a:ea typeface="+mj-ea"/>
                <a:cs typeface="Times New Roman" panose="02020603050405020304" pitchFamily="18" charset="0"/>
              </a:rPr>
              <a:t>3. 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如图，工人师傅砌门时，常用木条 </a:t>
            </a:r>
            <a:r>
              <a:rPr lang="en-US" altLang="zh-CN" sz="2800" b="1" i="1">
                <a:latin typeface="+mj-lt"/>
                <a:ea typeface="+mj-ea"/>
                <a:cs typeface="Times New Roman" panose="02020603050405020304" pitchFamily="18" charset="0"/>
              </a:rPr>
              <a:t>EF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800" b="1" i="1">
                <a:latin typeface="+mj-lt"/>
                <a:ea typeface="+mj-ea"/>
                <a:cs typeface="Times New Roman" panose="02020603050405020304" pitchFamily="18" charset="0"/>
              </a:rPr>
              <a:t>EG 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固定门框 </a:t>
            </a:r>
            <a:r>
              <a:rPr lang="en-US" altLang="zh-CN" sz="2800" b="1" i="1">
                <a:latin typeface="+mj-lt"/>
                <a:ea typeface="+mj-ea"/>
                <a:cs typeface="Times New Roman" panose="02020603050405020304" pitchFamily="18" charset="0"/>
              </a:rPr>
              <a:t>ABCD</a:t>
            </a:r>
            <a:r>
              <a:rPr lang="zh-CN" altLang="en-US" sz="2800" b="1">
                <a:latin typeface="+mj-lt"/>
                <a:ea typeface="+mj-ea"/>
                <a:cs typeface="Times New Roman" panose="02020603050405020304" pitchFamily="18" charset="0"/>
              </a:rPr>
              <a:t>，使其不变形，这种做法的根据是什么？</a:t>
            </a:r>
            <a:endParaRPr lang="zh-CN" altLang="en-US" sz="2800" b="1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555843" y="2342780"/>
            <a:ext cx="5035277" cy="227703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解：利用的是三角形的稳定性</a:t>
            </a:r>
            <a:r>
              <a:rPr lang="en-US" altLang="zh-CN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.</a:t>
            </a:r>
            <a:r>
              <a:rPr lang="zh-CN" altLang="en-US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四边形不具有稳定性，通过增加木条构成新的三角形，达到稳固的效果</a:t>
            </a:r>
            <a:r>
              <a:rPr lang="en-US" altLang="zh-CN" sz="2800" b="1" kern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.</a:t>
            </a:r>
            <a:endParaRPr lang="en-US" altLang="zh-CN" sz="2800" b="1" kern="0">
              <a:solidFill>
                <a:srgbClr val="FF0000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5734683" y="2050133"/>
            <a:ext cx="2853474" cy="3008639"/>
            <a:chOff x="5742749" y="2119983"/>
            <a:chExt cx="2853474" cy="3008639"/>
          </a:xfrm>
        </p:grpSpPr>
        <p:sp>
          <p:nvSpPr>
            <p:cNvPr id="27" name="Text Box 37"/>
            <p:cNvSpPr txBox="1"/>
            <p:nvPr/>
          </p:nvSpPr>
          <p:spPr>
            <a:xfrm>
              <a:off x="6262198" y="4604055"/>
              <a:ext cx="389850" cy="5245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lstStyle/>
            <a:p>
              <a:pPr marL="342900" indent="-342900" algn="ctr">
                <a:lnSpc>
                  <a:spcPct val="130000"/>
                </a:lnSpc>
                <a:spcBef>
                  <a:spcPct val="20000"/>
                </a:spcBef>
                <a:buClr>
                  <a:schemeClr val="hlink"/>
                </a:buClr>
                <a:buSzPct val="70000"/>
              </a:pPr>
              <a:r>
                <a:rPr lang="en-US" altLang="zh-CN" sz="2400" b="1" i="1">
                  <a:solidFill>
                    <a:schemeClr val="tx1"/>
                  </a:solidFill>
                  <a:latin typeface="+mj-lt"/>
                  <a:ea typeface="+mj-ea"/>
                </a:rPr>
                <a:t>B</a:t>
              </a:r>
              <a:endParaRPr lang="en-US" altLang="zh-CN" sz="2400" b="1" i="1">
                <a:solidFill>
                  <a:schemeClr val="tx1"/>
                </a:solidFill>
                <a:latin typeface="+mj-lt"/>
                <a:ea typeface="+mj-ea"/>
              </a:endParaRPr>
            </a:p>
          </p:txBody>
        </p:sp>
        <p:sp>
          <p:nvSpPr>
            <p:cNvPr id="29" name="Text Box 37"/>
            <p:cNvSpPr txBox="1"/>
            <p:nvPr/>
          </p:nvSpPr>
          <p:spPr>
            <a:xfrm>
              <a:off x="6104387" y="2347848"/>
              <a:ext cx="389850" cy="5245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lstStyle/>
            <a:p>
              <a:pPr marL="342900" indent="-342900" algn="ctr">
                <a:lnSpc>
                  <a:spcPct val="130000"/>
                </a:lnSpc>
                <a:spcBef>
                  <a:spcPct val="20000"/>
                </a:spcBef>
                <a:buClr>
                  <a:schemeClr val="hlink"/>
                </a:buClr>
                <a:buSzPct val="70000"/>
              </a:pPr>
              <a:r>
                <a:rPr lang="en-US" altLang="zh-CN" sz="2400" b="1" i="1">
                  <a:solidFill>
                    <a:schemeClr val="tx1"/>
                  </a:solidFill>
                  <a:latin typeface="+mj-lt"/>
                  <a:ea typeface="+mj-ea"/>
                </a:rPr>
                <a:t>A</a:t>
              </a:r>
              <a:endParaRPr lang="en-US" altLang="zh-CN" sz="2400" b="1" i="1">
                <a:solidFill>
                  <a:schemeClr val="tx1"/>
                </a:solidFill>
                <a:latin typeface="+mj-lt"/>
                <a:ea typeface="+mj-ea"/>
              </a:endParaRPr>
            </a:p>
          </p:txBody>
        </p:sp>
        <p:sp>
          <p:nvSpPr>
            <p:cNvPr id="30" name="Text Box 37"/>
            <p:cNvSpPr txBox="1"/>
            <p:nvPr/>
          </p:nvSpPr>
          <p:spPr>
            <a:xfrm>
              <a:off x="6999360" y="2119983"/>
              <a:ext cx="389850" cy="5245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lstStyle/>
            <a:p>
              <a:pPr marL="342900" indent="-342900" algn="ctr">
                <a:lnSpc>
                  <a:spcPct val="130000"/>
                </a:lnSpc>
                <a:spcBef>
                  <a:spcPct val="20000"/>
                </a:spcBef>
                <a:buClr>
                  <a:schemeClr val="hlink"/>
                </a:buClr>
                <a:buSzPct val="70000"/>
              </a:pPr>
              <a:r>
                <a:rPr lang="en-US" altLang="zh-CN" sz="2400" b="1" i="1">
                  <a:solidFill>
                    <a:schemeClr val="tx1"/>
                  </a:solidFill>
                  <a:latin typeface="+mj-lt"/>
                  <a:ea typeface="+mj-ea"/>
                </a:rPr>
                <a:t>E</a:t>
              </a:r>
              <a:endParaRPr lang="en-US" altLang="zh-CN" sz="2400" b="1" i="1">
                <a:solidFill>
                  <a:schemeClr val="tx1"/>
                </a:solidFill>
                <a:latin typeface="+mj-lt"/>
                <a:ea typeface="+mj-ea"/>
              </a:endParaRPr>
            </a:p>
          </p:txBody>
        </p:sp>
        <p:sp>
          <p:nvSpPr>
            <p:cNvPr id="31" name="Text Box 37"/>
            <p:cNvSpPr txBox="1"/>
            <p:nvPr/>
          </p:nvSpPr>
          <p:spPr>
            <a:xfrm>
              <a:off x="7908490" y="2814860"/>
              <a:ext cx="389850" cy="5245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lstStyle/>
            <a:p>
              <a:pPr marL="342900" indent="-342900" algn="ctr">
                <a:lnSpc>
                  <a:spcPct val="130000"/>
                </a:lnSpc>
                <a:spcBef>
                  <a:spcPct val="20000"/>
                </a:spcBef>
                <a:buClr>
                  <a:schemeClr val="hlink"/>
                </a:buClr>
                <a:buSzPct val="70000"/>
              </a:pPr>
              <a:r>
                <a:rPr lang="en-US" altLang="zh-CN" sz="2400" b="1" i="1">
                  <a:solidFill>
                    <a:schemeClr val="tx1"/>
                  </a:solidFill>
                  <a:latin typeface="+mj-lt"/>
                  <a:ea typeface="+mj-ea"/>
                </a:rPr>
                <a:t>F</a:t>
              </a:r>
              <a:endParaRPr lang="en-US" altLang="zh-CN" sz="2400" b="1" i="1">
                <a:solidFill>
                  <a:schemeClr val="tx1"/>
                </a:solidFill>
                <a:latin typeface="+mj-lt"/>
                <a:ea typeface="+mj-ea"/>
              </a:endParaRPr>
            </a:p>
          </p:txBody>
        </p:sp>
        <p:sp>
          <p:nvSpPr>
            <p:cNvPr id="32" name="Text Box 37"/>
            <p:cNvSpPr txBox="1"/>
            <p:nvPr/>
          </p:nvSpPr>
          <p:spPr>
            <a:xfrm>
              <a:off x="7738176" y="4570583"/>
              <a:ext cx="389850" cy="5245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lstStyle/>
            <a:p>
              <a:pPr marL="342900" indent="-342900" algn="ctr">
                <a:lnSpc>
                  <a:spcPct val="130000"/>
                </a:lnSpc>
                <a:spcBef>
                  <a:spcPct val="20000"/>
                </a:spcBef>
                <a:buClr>
                  <a:schemeClr val="hlink"/>
                </a:buClr>
                <a:buSzPct val="70000"/>
              </a:pPr>
              <a:r>
                <a:rPr lang="en-US" altLang="zh-CN" sz="2400" b="1" i="1">
                  <a:solidFill>
                    <a:schemeClr val="tx1"/>
                  </a:solidFill>
                  <a:latin typeface="+mj-lt"/>
                  <a:ea typeface="+mj-ea"/>
                </a:rPr>
                <a:t>C</a:t>
              </a:r>
              <a:endParaRPr lang="en-US" altLang="zh-CN" sz="2400" b="1" i="1">
                <a:solidFill>
                  <a:schemeClr val="tx1"/>
                </a:solidFill>
                <a:latin typeface="+mj-lt"/>
                <a:ea typeface="+mj-ea"/>
              </a:endParaRPr>
            </a:p>
          </p:txBody>
        </p:sp>
        <p:sp>
          <p:nvSpPr>
            <p:cNvPr id="9" name="Text Box 37"/>
            <p:cNvSpPr txBox="1"/>
            <p:nvPr/>
          </p:nvSpPr>
          <p:spPr>
            <a:xfrm>
              <a:off x="7899673" y="2325206"/>
              <a:ext cx="407484" cy="5245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lstStyle/>
            <a:p>
              <a:pPr marL="342900" indent="-342900" algn="ctr">
                <a:lnSpc>
                  <a:spcPct val="130000"/>
                </a:lnSpc>
                <a:spcBef>
                  <a:spcPct val="20000"/>
                </a:spcBef>
                <a:buClr>
                  <a:schemeClr val="hlink"/>
                </a:buClr>
                <a:buSzPct val="70000"/>
              </a:pPr>
              <a:r>
                <a:rPr lang="en-US" altLang="zh-CN" sz="2400" b="1" i="1">
                  <a:solidFill>
                    <a:schemeClr val="tx1"/>
                  </a:solidFill>
                  <a:latin typeface="+mj-lt"/>
                  <a:ea typeface="+mj-ea"/>
                </a:rPr>
                <a:t>D</a:t>
              </a:r>
              <a:endParaRPr lang="en-US" altLang="zh-CN" sz="2400" b="1" i="1">
                <a:solidFill>
                  <a:schemeClr val="tx1"/>
                </a:solidFill>
                <a:latin typeface="+mj-lt"/>
                <a:ea typeface="+mj-ea"/>
              </a:endParaRPr>
            </a:p>
          </p:txBody>
        </p:sp>
        <p:sp>
          <p:nvSpPr>
            <p:cNvPr id="7" name="Text Box 37"/>
            <p:cNvSpPr txBox="1"/>
            <p:nvPr/>
          </p:nvSpPr>
          <p:spPr>
            <a:xfrm>
              <a:off x="6095570" y="2818294"/>
              <a:ext cx="407484" cy="5245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lstStyle/>
            <a:p>
              <a:pPr marL="342900" indent="-342900" algn="ctr">
                <a:lnSpc>
                  <a:spcPct val="130000"/>
                </a:lnSpc>
                <a:spcBef>
                  <a:spcPct val="20000"/>
                </a:spcBef>
                <a:buClr>
                  <a:schemeClr val="hlink"/>
                </a:buClr>
                <a:buSzPct val="70000"/>
              </a:pPr>
              <a:r>
                <a:rPr lang="en-US" altLang="zh-CN" sz="2400" b="1" i="1">
                  <a:solidFill>
                    <a:schemeClr val="tx1"/>
                  </a:solidFill>
                  <a:latin typeface="+mj-lt"/>
                  <a:ea typeface="+mj-ea"/>
                </a:rPr>
                <a:t>G</a:t>
              </a:r>
              <a:endParaRPr lang="en-US" altLang="zh-CN" sz="2400" b="1" i="1">
                <a:solidFill>
                  <a:schemeClr val="tx1"/>
                </a:solidFill>
                <a:latin typeface="+mj-lt"/>
                <a:ea typeface="+mj-ea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5742749" y="4742514"/>
              <a:ext cx="285347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5742749" y="4494864"/>
              <a:ext cx="285347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5742749" y="4247214"/>
              <a:ext cx="285347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5914199" y="4247214"/>
              <a:ext cx="0" cy="2476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185661" y="4494864"/>
              <a:ext cx="0" cy="2476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8090662" y="4247214"/>
              <a:ext cx="0" cy="2476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8362124" y="4494864"/>
              <a:ext cx="0" cy="2476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6469927" y="2623720"/>
              <a:ext cx="1460740" cy="21187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>
              <a:stCxn id="33" idx="0"/>
            </p:cNvCxnSpPr>
            <p:nvPr/>
          </p:nvCxnSpPr>
          <p:spPr>
            <a:xfrm flipH="1">
              <a:off x="6469927" y="2623720"/>
              <a:ext cx="730370" cy="465986"/>
            </a:xfrm>
            <a:prstGeom prst="line">
              <a:avLst/>
            </a:prstGeom>
            <a:ln w="28575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>
              <a:stCxn id="33" idx="0"/>
            </p:cNvCxnSpPr>
            <p:nvPr/>
          </p:nvCxnSpPr>
          <p:spPr>
            <a:xfrm>
              <a:off x="7200297" y="2623720"/>
              <a:ext cx="730370" cy="465986"/>
            </a:xfrm>
            <a:prstGeom prst="line">
              <a:avLst/>
            </a:prstGeom>
            <a:ln w="28575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/>
          <p:cNvGrpSpPr/>
          <p:nvPr/>
        </p:nvGrpSpPr>
        <p:grpSpPr bwMode="auto">
          <a:xfrm>
            <a:off x="1838324" y="75565"/>
            <a:ext cx="4867275" cy="594995"/>
            <a:chOff x="1696371" y="383427"/>
            <a:chExt cx="5448966" cy="902943"/>
          </a:xfrm>
        </p:grpSpPr>
        <p:pic>
          <p:nvPicPr>
            <p:cNvPr id="3" name="图片 1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649" b="36475"/>
            <a:stretch>
              <a:fillRect/>
            </a:stretch>
          </p:blipFill>
          <p:spPr bwMode="auto">
            <a:xfrm>
              <a:off x="1696371" y="383427"/>
              <a:ext cx="5448966" cy="902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1"/>
            <p:cNvSpPr txBox="1">
              <a:spLocks noChangeArrowheads="1"/>
            </p:cNvSpPr>
            <p:nvPr/>
          </p:nvSpPr>
          <p:spPr bwMode="auto">
            <a:xfrm>
              <a:off x="2879291" y="395954"/>
              <a:ext cx="3894962" cy="885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回顾反思归纳提升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69570" y="542290"/>
            <a:ext cx="8793480" cy="4292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hangingPunct="1">
              <a:lnSpc>
                <a:spcPct val="15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1.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补充完整思维导图</a:t>
            </a:r>
            <a:r>
              <a:rPr lang="zh-CN" altLang="en-US" sz="2600" b="1" dirty="0">
                <a:latin typeface="Times New Roman" panose="02020603050405020304" pitchFamily="18" charset="0"/>
              </a:rPr>
              <a:t>，回顾本节课学习内容，回答下列问题：</a:t>
            </a:r>
            <a:endParaRPr lang="zh-CN" altLang="en-US" sz="2600" b="1" dirty="0">
              <a:latin typeface="Times New Roman" panose="02020603050405020304" pitchFamily="18" charset="0"/>
            </a:endParaRPr>
          </a:p>
          <a:p>
            <a:pPr hangingPunct="1">
              <a:lnSpc>
                <a:spcPct val="150000"/>
              </a:lnSpc>
            </a:pPr>
            <a:r>
              <a:rPr lang="zh-CN" altLang="en-US" sz="2600" b="1" dirty="0">
                <a:latin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</a:rPr>
              <a:t>）三角形的三边有什么关系？</a:t>
            </a:r>
            <a:endParaRPr lang="zh-CN" altLang="en-US" sz="2600" b="1" dirty="0">
              <a:latin typeface="Times New Roman" panose="02020603050405020304" pitchFamily="18" charset="0"/>
            </a:endParaRPr>
          </a:p>
          <a:p>
            <a:pPr hangingPunct="1">
              <a:lnSpc>
                <a:spcPct val="150000"/>
              </a:lnSpc>
            </a:pPr>
            <a:r>
              <a:rPr lang="zh-CN" altLang="en-US" sz="2600" b="1" dirty="0">
                <a:latin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</a:rPr>
              <a:t>）由三角形的两边长，如何判定第三边长的取值范围？</a:t>
            </a:r>
            <a:endParaRPr lang="zh-CN" altLang="en-US" sz="2600" b="1" dirty="0">
              <a:latin typeface="Times New Roman" panose="02020603050405020304" pitchFamily="18" charset="0"/>
            </a:endParaRPr>
          </a:p>
          <a:p>
            <a:pPr hangingPunct="1">
              <a:lnSpc>
                <a:spcPct val="150000"/>
              </a:lnSpc>
            </a:pPr>
            <a:r>
              <a:rPr lang="zh-CN" altLang="en-US" sz="2600" b="1" dirty="0">
                <a:latin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</a:rPr>
              <a:t>3</a:t>
            </a:r>
            <a:r>
              <a:rPr lang="zh-CN" altLang="en-US" sz="2600" b="1" dirty="0">
                <a:latin typeface="Times New Roman" panose="02020603050405020304" pitchFamily="18" charset="0"/>
              </a:rPr>
              <a:t>）三角形和四边形，哪个具有稳定性？</a:t>
            </a:r>
            <a:endParaRPr lang="zh-CN" altLang="en-US" sz="2600" b="1" dirty="0">
              <a:latin typeface="Times New Roman" panose="02020603050405020304" pitchFamily="18" charset="0"/>
            </a:endParaRPr>
          </a:p>
          <a:p>
            <a:pPr hangingPunct="1">
              <a:lnSpc>
                <a:spcPct val="150000"/>
              </a:lnSpc>
            </a:pPr>
            <a:r>
              <a:rPr lang="zh-CN" altLang="en-US" sz="2600" b="1" dirty="0">
                <a:latin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</a:rPr>
              <a:t>4</a:t>
            </a:r>
            <a:r>
              <a:rPr lang="zh-CN" altLang="en-US" sz="2600" b="1" dirty="0">
                <a:latin typeface="Times New Roman" panose="02020603050405020304" pitchFamily="18" charset="0"/>
              </a:rPr>
              <a:t>）三角形的研究内容和思路，对后续学习四边形有何启发？你还有哪些收获或困惑？</a:t>
            </a:r>
            <a:r>
              <a:rPr lang="en-US" altLang="zh-CN" sz="2600" b="1" dirty="0">
                <a:latin typeface="Times New Roman" panose="02020603050405020304" pitchFamily="18" charset="0"/>
              </a:rPr>
              <a:t>    </a:t>
            </a:r>
            <a:endParaRPr lang="en-US" altLang="zh-CN" sz="2600" b="1" dirty="0">
              <a:latin typeface="Times New Roman" panose="02020603050405020304" pitchFamily="18" charset="0"/>
            </a:endParaRPr>
          </a:p>
          <a:p>
            <a:pPr hangingPunct="1">
              <a:lnSpc>
                <a:spcPct val="15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2.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评选本节课的</a:t>
            </a:r>
            <a:r>
              <a:rPr lang="en-US" altLang="zh-CN" sz="2600" b="1" dirty="0">
                <a:latin typeface="Times New Roman" panose="02020603050405020304" pitchFamily="18" charset="0"/>
              </a:rPr>
              <a:t>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“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五星一组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”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/>
          <p:cNvGrpSpPr/>
          <p:nvPr/>
        </p:nvGrpSpPr>
        <p:grpSpPr bwMode="auto">
          <a:xfrm>
            <a:off x="1838324" y="75565"/>
            <a:ext cx="4867275" cy="594995"/>
            <a:chOff x="1696371" y="383427"/>
            <a:chExt cx="5448966" cy="902943"/>
          </a:xfrm>
        </p:grpSpPr>
        <p:pic>
          <p:nvPicPr>
            <p:cNvPr id="3" name="图片 1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649" b="36475"/>
            <a:stretch>
              <a:fillRect/>
            </a:stretch>
          </p:blipFill>
          <p:spPr bwMode="auto">
            <a:xfrm>
              <a:off x="1696371" y="383427"/>
              <a:ext cx="5448966" cy="902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1"/>
            <p:cNvSpPr txBox="1">
              <a:spLocks noChangeArrowheads="1"/>
            </p:cNvSpPr>
            <p:nvPr/>
          </p:nvSpPr>
          <p:spPr bwMode="auto">
            <a:xfrm>
              <a:off x="2879291" y="395954"/>
              <a:ext cx="3894962" cy="885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布置作业巩固提高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56565" y="744220"/>
            <a:ext cx="8526145" cy="3692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hangingPunct="1">
              <a:lnSpc>
                <a:spcPct val="150000"/>
              </a:lnSpc>
            </a:pPr>
            <a:r>
              <a:rPr lang="zh-CN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必做题：</a:t>
            </a:r>
            <a:r>
              <a:rPr lang="en-US" altLang="zh-CN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</a:t>
            </a:r>
            <a:r>
              <a:rPr lang="zh-CN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课本第</a:t>
            </a:r>
            <a:r>
              <a:rPr lang="en-US" altLang="zh-CN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92</a:t>
            </a:r>
            <a:r>
              <a:rPr lang="zh-CN" altLang="en-US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页习题</a:t>
            </a:r>
            <a:r>
              <a:rPr lang="en-US" altLang="zh-CN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8.1A</a:t>
            </a:r>
            <a:r>
              <a:rPr lang="zh-CN" altLang="en-US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组第</a:t>
            </a:r>
            <a:r>
              <a:rPr lang="en-US" altLang="zh-CN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题</a:t>
            </a:r>
            <a:r>
              <a:rPr lang="en-US" altLang="zh-CN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endParaRPr lang="zh-CN" altLang="en-US" sz="26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hangingPunct="1">
              <a:lnSpc>
                <a:spcPct val="150000"/>
              </a:lnSpc>
            </a:pPr>
            <a:r>
              <a:rPr lang="zh-CN" altLang="en-US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</a:t>
            </a:r>
            <a:r>
              <a:rPr lang="en-US" altLang="zh-CN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</a:t>
            </a:r>
            <a:r>
              <a:rPr lang="zh-CN" sz="26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课本第</a:t>
            </a:r>
            <a:r>
              <a:rPr lang="en-US" altLang="zh-CN" sz="26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93</a:t>
            </a:r>
            <a:r>
              <a:rPr lang="zh-CN" altLang="en-US" sz="26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页习题</a:t>
            </a:r>
            <a:r>
              <a:rPr lang="en-US" altLang="zh-CN" sz="26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8.1B</a:t>
            </a:r>
            <a:r>
              <a:rPr lang="zh-CN" altLang="en-US" sz="26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组第</a:t>
            </a:r>
            <a:r>
              <a:rPr lang="en-US" altLang="zh-CN" sz="26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7</a:t>
            </a:r>
            <a:r>
              <a:rPr lang="zh-CN" altLang="en-US" sz="26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题（</a:t>
            </a:r>
            <a:r>
              <a:rPr lang="en-US" altLang="zh-CN" sz="26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</a:t>
            </a:r>
            <a:r>
              <a:rPr lang="zh-CN" altLang="en-US" sz="26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r>
              <a:rPr lang="en-US" altLang="zh-CN" sz="26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.</a:t>
            </a:r>
            <a:endParaRPr lang="en-US" altLang="zh-CN" sz="26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hangingPunct="1">
              <a:lnSpc>
                <a:spcPct val="150000"/>
              </a:lnSpc>
            </a:pPr>
            <a:r>
              <a:rPr lang="zh-CN" altLang="en-US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选做题：</a:t>
            </a:r>
            <a:r>
              <a:rPr lang="en-US" altLang="zh-CN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en-US" altLang="zh-CN" sz="2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.</a:t>
            </a:r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已知 </a:t>
            </a:r>
            <a:r>
              <a:rPr lang="en-US" altLang="zh-CN" sz="2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en-US" altLang="zh-CN" sz="2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en-US" altLang="zh-CN" sz="2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lang="en-US" altLang="zh-CN" sz="2600" b="1" i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分别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是三角形三边的长，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</a:t>
            </a:r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化简：</a:t>
            </a:r>
            <a:r>
              <a:rPr lang="en-US" altLang="zh-CN" sz="2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|</a:t>
            </a:r>
            <a:r>
              <a:rPr lang="en-US" altLang="zh-CN" sz="2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-</a:t>
            </a:r>
            <a:r>
              <a:rPr lang="en-US" altLang="zh-CN" sz="2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|+|</a:t>
            </a:r>
            <a:r>
              <a:rPr lang="en-US" altLang="zh-CN" sz="2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-</a:t>
            </a:r>
            <a:r>
              <a:rPr lang="en-US" altLang="zh-CN" sz="2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-</a:t>
            </a:r>
            <a:r>
              <a:rPr lang="en-US" altLang="zh-CN" sz="2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| -|</a:t>
            </a:r>
            <a:r>
              <a:rPr lang="en-US" altLang="zh-CN" sz="2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6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+</a:t>
            </a:r>
            <a:r>
              <a:rPr lang="en-US" altLang="zh-CN" sz="2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26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+</a:t>
            </a:r>
            <a:r>
              <a:rPr lang="en-US" altLang="zh-CN" sz="2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lang="en-US" altLang="zh-CN" sz="2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|</a:t>
            </a:r>
            <a:endParaRPr lang="en-US" altLang="zh-CN" sz="26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</a:t>
            </a:r>
            <a:r>
              <a:rPr lang="en-US" altLang="zh-CN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</a:t>
            </a:r>
            <a:r>
              <a:rPr lang="zh-CN" altLang="en-US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上网查阅生活中的运用三角形知识的资料，并    </a:t>
            </a:r>
            <a:endParaRPr lang="zh-CN" altLang="en-US" sz="26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在同学之间分享</a:t>
            </a:r>
            <a:r>
              <a:rPr lang="en-US" altLang="zh-CN" sz="2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endParaRPr lang="en-US" altLang="zh-CN" sz="26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4175760" cy="5142865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768725" y="1812290"/>
            <a:ext cx="5281930" cy="378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</a:t>
            </a:r>
            <a:r>
              <a:rPr kumimoji="0" lang="en-US" altLang="zh-CN" sz="3600" b="1" i="0" u="none" strike="noStrike" kern="1200" cap="none" spc="0" normalizeH="0" baseline="0" noProof="0" dirty="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</a:t>
            </a:r>
            <a:r>
              <a:rPr kumimoji="0" lang="zh-CN" sz="3600" b="1" i="0" u="none" strike="noStrike" kern="1200" cap="none" spc="0" normalizeH="0" baseline="0" noProof="0" dirty="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同学们，人生前行的路很长，当你没有捷径可走、山重水复疑无路时，不妨转个弯，也许柳暗花明又一村！</a:t>
            </a:r>
            <a:endParaRPr kumimoji="0" lang="zh-CN" sz="3600" b="1" i="0" u="none" strike="noStrike" kern="1200" cap="none" spc="0" normalizeH="0" baseline="0" noProof="0" dirty="0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35600" y="186690"/>
            <a:ext cx="2517775" cy="1477010"/>
          </a:xfrm>
          <a:custGeom>
            <a:avLst/>
            <a:gdLst>
              <a:gd name="connsiteX0" fmla="*/ 0 w 4620333"/>
              <a:gd name="connsiteY0" fmla="*/ 0 h 2081545"/>
              <a:gd name="connsiteX1" fmla="*/ 4620333 w 4620333"/>
              <a:gd name="connsiteY1" fmla="*/ 0 h 2081545"/>
              <a:gd name="connsiteX2" fmla="*/ 4620333 w 4620333"/>
              <a:gd name="connsiteY2" fmla="*/ 1381684 h 2081545"/>
              <a:gd name="connsiteX3" fmla="*/ 4348056 w 4620333"/>
              <a:gd name="connsiteY3" fmla="*/ 1044298 h 2081545"/>
              <a:gd name="connsiteX4" fmla="*/ 4201407 w 4620333"/>
              <a:gd name="connsiteY4" fmla="*/ 1527377 h 2081545"/>
              <a:gd name="connsiteX5" fmla="*/ 4555090 w 4620333"/>
              <a:gd name="connsiteY5" fmla="*/ 1967324 h 2081545"/>
              <a:gd name="connsiteX6" fmla="*/ 4620333 w 4620333"/>
              <a:gd name="connsiteY6" fmla="*/ 1819044 h 2081545"/>
              <a:gd name="connsiteX7" fmla="*/ 4620333 w 4620333"/>
              <a:gd name="connsiteY7" fmla="*/ 2081545 h 2081545"/>
              <a:gd name="connsiteX8" fmla="*/ 0 w 4620333"/>
              <a:gd name="connsiteY8" fmla="*/ 2081545 h 2081545"/>
              <a:gd name="connsiteX9" fmla="*/ 0 w 4620333"/>
              <a:gd name="connsiteY9" fmla="*/ 1569478 h 2081545"/>
              <a:gd name="connsiteX10" fmla="*/ 60728 w 4620333"/>
              <a:gd name="connsiteY10" fmla="*/ 1682653 h 2081545"/>
              <a:gd name="connsiteX11" fmla="*/ 293641 w 4620333"/>
              <a:gd name="connsiteY11" fmla="*/ 1682653 h 2081545"/>
              <a:gd name="connsiteX12" fmla="*/ 466169 w 4620333"/>
              <a:gd name="connsiteY12" fmla="*/ 1579136 h 2081545"/>
              <a:gd name="connsiteX13" fmla="*/ 267762 w 4620333"/>
              <a:gd name="connsiteY13" fmla="*/ 1268585 h 2081545"/>
              <a:gd name="connsiteX14" fmla="*/ 207377 w 4620333"/>
              <a:gd name="connsiteY14" fmla="*/ 1285837 h 2081545"/>
              <a:gd name="connsiteX15" fmla="*/ 0 w 4620333"/>
              <a:gd name="connsiteY15" fmla="*/ 1312425 h 208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620333" h="2081545">
                <a:moveTo>
                  <a:pt x="0" y="0"/>
                </a:moveTo>
                <a:lnTo>
                  <a:pt x="4620333" y="0"/>
                </a:lnTo>
                <a:lnTo>
                  <a:pt x="4620333" y="1381684"/>
                </a:lnTo>
                <a:lnTo>
                  <a:pt x="4348056" y="1044298"/>
                </a:lnTo>
                <a:lnTo>
                  <a:pt x="4201407" y="1527377"/>
                </a:lnTo>
                <a:lnTo>
                  <a:pt x="4555090" y="1967324"/>
                </a:lnTo>
                <a:lnTo>
                  <a:pt x="4620333" y="1819044"/>
                </a:lnTo>
                <a:lnTo>
                  <a:pt x="4620333" y="2081545"/>
                </a:lnTo>
                <a:lnTo>
                  <a:pt x="0" y="2081545"/>
                </a:lnTo>
                <a:lnTo>
                  <a:pt x="0" y="1569478"/>
                </a:lnTo>
                <a:lnTo>
                  <a:pt x="60728" y="1682653"/>
                </a:lnTo>
                <a:lnTo>
                  <a:pt x="293641" y="1682653"/>
                </a:lnTo>
                <a:lnTo>
                  <a:pt x="466169" y="1579136"/>
                </a:lnTo>
                <a:lnTo>
                  <a:pt x="267762" y="1268585"/>
                </a:lnTo>
                <a:lnTo>
                  <a:pt x="207377" y="1285837"/>
                </a:lnTo>
                <a:lnTo>
                  <a:pt x="0" y="1312425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lnSpc>
            <a:spcPct val="120000"/>
          </a:lnSpc>
          <a:defRPr sz="28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2662</Words>
  <Application>WPS 演示</Application>
  <PresentationFormat>全屏显示(16:9)</PresentationFormat>
  <Paragraphs>408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4" baseType="lpstr">
      <vt:lpstr>Arial</vt:lpstr>
      <vt:lpstr>宋体</vt:lpstr>
      <vt:lpstr>Wingdings</vt:lpstr>
      <vt:lpstr>Times New Roman</vt:lpstr>
      <vt:lpstr>黑体</vt:lpstr>
      <vt:lpstr>华文新魏</vt:lpstr>
      <vt:lpstr>楷体</vt:lpstr>
      <vt:lpstr>Calibri</vt:lpstr>
      <vt:lpstr>微软雅黑</vt:lpstr>
      <vt:lpstr>Arial Unicode MS</vt:lpstr>
      <vt:lpstr>华文中宋</vt:lpstr>
      <vt:lpstr>Wingdings 2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平萍</cp:lastModifiedBy>
  <cp:revision>1</cp:revision>
  <dcterms:created xsi:type="dcterms:W3CDTF">2026-01-22T05:55:28Z</dcterms:created>
  <dcterms:modified xsi:type="dcterms:W3CDTF">2026-01-22T05:55:28Z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53D6755742CA42C48D6200B443B99754</vt:lpwstr>
  </property>
  <property fmtid="{D5CDD505-2E9C-101B-9397-08002B2CF9AE}" pid="3" name="KSOProductBuildVer">
    <vt:lpwstr>2052-12.1.0.24657</vt:lpwstr>
  </property>
</Properties>
</file>