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58" r:id="rId4"/>
  </p:sldMasterIdLst>
  <p:notesMasterIdLst>
    <p:notesMasterId r:id="rId23"/>
  </p:notesMasterIdLst>
  <p:sldIdLst>
    <p:sldId id="705" r:id="rId5"/>
    <p:sldId id="706" r:id="rId6"/>
    <p:sldId id="707" r:id="rId7"/>
    <p:sldId id="708" r:id="rId8"/>
    <p:sldId id="718" r:id="rId9"/>
    <p:sldId id="719" r:id="rId10"/>
    <p:sldId id="720" r:id="rId11"/>
    <p:sldId id="722" r:id="rId12"/>
    <p:sldId id="723" r:id="rId13"/>
    <p:sldId id="724" r:id="rId14"/>
    <p:sldId id="725" r:id="rId15"/>
    <p:sldId id="726" r:id="rId16"/>
    <p:sldId id="728" r:id="rId17"/>
    <p:sldId id="729" r:id="rId18"/>
    <p:sldId id="730" r:id="rId19"/>
    <p:sldId id="731" r:id="rId20"/>
    <p:sldId id="716" r:id="rId21"/>
    <p:sldId id="257" r:id="rId22"/>
    <p:sldId id="258" r:id="rId24"/>
    <p:sldId id="259" r:id="rId25"/>
    <p:sldId id="261" r:id="rId26"/>
    <p:sldId id="263" r:id="rId27"/>
    <p:sldId id="266" r:id="rId28"/>
    <p:sldId id="734" r:id="rId29"/>
    <p:sldId id="733" r:id="rId30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F017360D-BD74-4CB3-ACF1-6DBE7DDF47CF}">
          <p14:sldIdLst>
            <p14:sldId id="705"/>
            <p14:sldId id="706"/>
            <p14:sldId id="707"/>
            <p14:sldId id="708"/>
            <p14:sldId id="718"/>
            <p14:sldId id="719"/>
            <p14:sldId id="720"/>
            <p14:sldId id="722"/>
            <p14:sldId id="723"/>
            <p14:sldId id="724"/>
            <p14:sldId id="725"/>
            <p14:sldId id="726"/>
            <p14:sldId id="728"/>
            <p14:sldId id="729"/>
            <p14:sldId id="730"/>
            <p14:sldId id="731"/>
            <p14:sldId id="716"/>
            <p14:sldId id="257"/>
            <p14:sldId id="258"/>
            <p14:sldId id="259"/>
            <p14:sldId id="261"/>
            <p14:sldId id="263"/>
            <p14:sldId id="266"/>
            <p14:sldId id="734"/>
            <p14:sldId id="733"/>
          </p14:sldIdLst>
        </p14:section>
        <p14:section name="无标题节" id="{A250D9B6-14D2-4F43-9E41-C77A8CD450AA}">
          <p14:sldIdLst/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414" autoAdjust="0"/>
    <p:restoredTop sz="94660"/>
  </p:normalViewPr>
  <p:slideViewPr>
    <p:cSldViewPr snapToGrid="0">
      <p:cViewPr varScale="1">
        <p:scale>
          <a:sx n="64" d="100"/>
          <a:sy n="64" d="100"/>
        </p:scale>
        <p:origin x="4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5" Type="http://schemas.openxmlformats.org/officeDocument/2006/relationships/tags" Target="tags/tag149.xml"/><Relationship Id="rId34" Type="http://schemas.openxmlformats.org/officeDocument/2006/relationships/commentAuthors" Target="commentAuthors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4.xml"/><Relationship Id="rId6" Type="http://schemas.openxmlformats.org/officeDocument/2006/relationships/tags" Target="../tags/tag148.xml"/><Relationship Id="rId5" Type="http://schemas.openxmlformats.org/officeDocument/2006/relationships/tags" Target="../tags/tag147.xml"/><Relationship Id="rId4" Type="http://schemas.openxmlformats.org/officeDocument/2006/relationships/tags" Target="../tags/tag146.xml"/><Relationship Id="rId3" Type="http://schemas.openxmlformats.org/officeDocument/2006/relationships/tags" Target="../tags/tag145.xml"/><Relationship Id="rId2" Type="http://schemas.openxmlformats.org/officeDocument/2006/relationships/tags" Target="../tags/tag144.xml"/><Relationship Id="rId1" Type="http://schemas.openxmlformats.org/officeDocument/2006/relationships/tags" Target="../tags/tag14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3" Type="http://schemas.openxmlformats.org/officeDocument/2006/relationships/tags" Target="../tags/tag108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2.xml.rels><?xml version="1.0" encoding="UTF-8" standalone="yes"?>
<Relationships xmlns="http://schemas.openxmlformats.org/package/2006/relationships"><Relationship Id="rId5" Type="http://schemas.openxmlformats.org/officeDocument/2006/relationships/tags" Target="../tags/tag118.xml"/><Relationship Id="rId4" Type="http://schemas.openxmlformats.org/officeDocument/2006/relationships/tags" Target="../tags/tag117.xml"/><Relationship Id="rId3" Type="http://schemas.openxmlformats.org/officeDocument/2006/relationships/tags" Target="../tags/tag116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3.xml.rels><?xml version="1.0" encoding="UTF-8" standalone="yes"?>
<Relationships xmlns="http://schemas.openxmlformats.org/package/2006/relationships"><Relationship Id="rId5" Type="http://schemas.openxmlformats.org/officeDocument/2006/relationships/tags" Target="../tags/tag125.xml"/><Relationship Id="rId4" Type="http://schemas.openxmlformats.org/officeDocument/2006/relationships/tags" Target="../tags/tag124.xml"/><Relationship Id="rId3" Type="http://schemas.openxmlformats.org/officeDocument/2006/relationships/tags" Target="../tags/tag123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4.xml.rels><?xml version="1.0" encoding="UTF-8" standalone="yes"?>
<Relationships xmlns="http://schemas.openxmlformats.org/package/2006/relationships"><Relationship Id="rId5" Type="http://schemas.openxmlformats.org/officeDocument/2006/relationships/tags" Target="../tags/tag134.xml"/><Relationship Id="rId4" Type="http://schemas.openxmlformats.org/officeDocument/2006/relationships/tags" Target="../tags/tag133.xml"/><Relationship Id="rId3" Type="http://schemas.openxmlformats.org/officeDocument/2006/relationships/tags" Target="../tags/tag132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5.xml.rels><?xml version="1.0" encoding="UTF-8" standalone="yes"?>
<Relationships xmlns="http://schemas.openxmlformats.org/package/2006/relationships"><Relationship Id="rId5" Type="http://schemas.openxmlformats.org/officeDocument/2006/relationships/tags" Target="../tags/tag139.xml"/><Relationship Id="rId4" Type="http://schemas.openxmlformats.org/officeDocument/2006/relationships/tags" Target="../tags/tag138.xml"/><Relationship Id="rId3" Type="http://schemas.openxmlformats.org/officeDocument/2006/relationships/tags" Target="../tags/tag137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6.xml.rels><?xml version="1.0" encoding="UTF-8" standalone="yes"?>
<Relationships xmlns="http://schemas.openxmlformats.org/package/2006/relationships"><Relationship Id="rId5" Type="http://schemas.openxmlformats.org/officeDocument/2006/relationships/tags" Target="../tags/tag142.xml"/><Relationship Id="rId4" Type="http://schemas.openxmlformats.org/officeDocument/2006/relationships/tags" Target="../tags/tag141.xml"/><Relationship Id="rId3" Type="http://schemas.openxmlformats.org/officeDocument/2006/relationships/tags" Target="../tags/tag140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5" Type="http://schemas.openxmlformats.org/officeDocument/2006/relationships/tags" Target="../tags/tag5.xml"/><Relationship Id="rId4" Type="http://schemas.openxmlformats.org/officeDocument/2006/relationships/image" Target="../media/image3.png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tags" Target="../tags/tag8.xml"/><Relationship Id="rId4" Type="http://schemas.openxmlformats.org/officeDocument/2006/relationships/image" Target="../media/image3.png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11.xml"/><Relationship Id="rId4" Type="http://schemas.openxmlformats.org/officeDocument/2006/relationships/image" Target="../media/image3.png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4.xml"/><Relationship Id="rId4" Type="http://schemas.openxmlformats.org/officeDocument/2006/relationships/image" Target="../media/image3.png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17.xml"/><Relationship Id="rId4" Type="http://schemas.openxmlformats.org/officeDocument/2006/relationships/image" Target="../media/image3.png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情境导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2"/>
            </p:custDataLst>
          </p:nvPr>
        </p:nvGrpSpPr>
        <p:grpSpPr>
          <a:xfrm>
            <a:off x="869218" y="1"/>
            <a:ext cx="1931439" cy="678235"/>
            <a:chOff x="306986" y="736119"/>
            <a:chExt cx="1397209" cy="401210"/>
          </a:xfrm>
        </p:grpSpPr>
        <p:pic>
          <p:nvPicPr>
            <p:cNvPr id="5" name="图片 4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>
              <a:duotone>
                <a:srgbClr val="9BBB59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58841" y="736119"/>
              <a:ext cx="1345354" cy="401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06986" y="809278"/>
              <a:ext cx="1345354" cy="2548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情景导入</a:t>
              </a:r>
              <a:endParaRPr kumimoji="0" lang="zh-CN" altLang="en-US" sz="2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合作探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>
            <p:custDataLst>
              <p:tags r:id="rId2"/>
            </p:custDataLst>
          </p:nvPr>
        </p:nvGrpSpPr>
        <p:grpSpPr>
          <a:xfrm>
            <a:off x="869218" y="1"/>
            <a:ext cx="1931439" cy="678235"/>
            <a:chOff x="306986" y="736119"/>
            <a:chExt cx="1397209" cy="401210"/>
          </a:xfrm>
        </p:grpSpPr>
        <p:pic>
          <p:nvPicPr>
            <p:cNvPr id="5" name="图片 4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>
              <a:duotone>
                <a:srgbClr val="9BBB59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58841" y="736119"/>
              <a:ext cx="1345354" cy="401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06986" y="809278"/>
              <a:ext cx="1345354" cy="2548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合作探究</a:t>
              </a:r>
              <a:endParaRPr kumimoji="0" lang="zh-CN" altLang="en-US" sz="2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思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>
            <p:custDataLst>
              <p:tags r:id="rId2"/>
            </p:custDataLst>
          </p:nvPr>
        </p:nvGrpSpPr>
        <p:grpSpPr>
          <a:xfrm>
            <a:off x="869218" y="1"/>
            <a:ext cx="1931439" cy="678235"/>
            <a:chOff x="306986" y="736119"/>
            <a:chExt cx="1397209" cy="401210"/>
          </a:xfrm>
        </p:grpSpPr>
        <p:pic>
          <p:nvPicPr>
            <p:cNvPr id="5" name="图片 4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>
              <a:duotone>
                <a:srgbClr val="9BBB59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58841" y="736119"/>
              <a:ext cx="1345354" cy="401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06986" y="809278"/>
              <a:ext cx="1345354" cy="2548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思考</a:t>
              </a:r>
              <a:endParaRPr kumimoji="0" lang="zh-CN" altLang="en-US" sz="2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典例精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>
            <p:custDataLst>
              <p:tags r:id="rId2"/>
            </p:custDataLst>
          </p:nvPr>
        </p:nvGrpSpPr>
        <p:grpSpPr>
          <a:xfrm>
            <a:off x="869218" y="1"/>
            <a:ext cx="1931439" cy="678235"/>
            <a:chOff x="306986" y="736119"/>
            <a:chExt cx="1397209" cy="401210"/>
          </a:xfrm>
        </p:grpSpPr>
        <p:pic>
          <p:nvPicPr>
            <p:cNvPr id="5" name="图片 4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>
              <a:duotone>
                <a:srgbClr val="9BBB59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58841" y="736119"/>
              <a:ext cx="1345354" cy="401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06986" y="809278"/>
              <a:ext cx="1345354" cy="2548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典例精析</a:t>
              </a:r>
              <a:endParaRPr kumimoji="0" lang="zh-CN" altLang="en-US" sz="2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课堂总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>
            <p:custDataLst>
              <p:tags r:id="rId2"/>
            </p:custDataLst>
          </p:nvPr>
        </p:nvGrpSpPr>
        <p:grpSpPr>
          <a:xfrm>
            <a:off x="869218" y="1"/>
            <a:ext cx="1931439" cy="678235"/>
            <a:chOff x="306986" y="736119"/>
            <a:chExt cx="1397209" cy="401210"/>
          </a:xfrm>
        </p:grpSpPr>
        <p:pic>
          <p:nvPicPr>
            <p:cNvPr id="5" name="图片 4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>
              <a:duotone>
                <a:srgbClr val="9BBB59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58841" y="736119"/>
              <a:ext cx="1345354" cy="401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06986" y="809278"/>
              <a:ext cx="1345354" cy="2548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课堂总结</a:t>
              </a:r>
              <a:endParaRPr kumimoji="0" lang="zh-CN" altLang="en-US" sz="2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tags" Target="../tags/tag2.xml"/><Relationship Id="rId5" Type="http://schemas.openxmlformats.org/officeDocument/2006/relationships/image" Target="file:///D:\qq&#25991;&#20214;\712321467\Image\C2C\Image2\%7b75232B38-A165-1FB7-499C-2E1C792CACB5%7d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image" Target="../media/image1.jpeg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3" Type="http://schemas.openxmlformats.org/officeDocument/2006/relationships/theme" Target="../theme/theme2.xml"/><Relationship Id="rId12" Type="http://schemas.openxmlformats.org/officeDocument/2006/relationships/tags" Target="../tags/tag19.xml"/><Relationship Id="rId11" Type="http://schemas.openxmlformats.org/officeDocument/2006/relationships/image" Target="file:///D:\qq&#25991;&#20214;\712321467\Image\C2C\Image2\%7b75232B38-A165-1FB7-499C-2E1C792CACB5%7d.png" TargetMode="External"/><Relationship Id="rId10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6" Type="http://schemas.openxmlformats.org/officeDocument/2006/relationships/theme" Target="../theme/theme3.xml"/><Relationship Id="rId5" Type="http://schemas.openxmlformats.org/officeDocument/2006/relationships/tags" Target="../tags/tag21.xml"/><Relationship Id="rId4" Type="http://schemas.openxmlformats.org/officeDocument/2006/relationships/image" Target="file:///D:\qq&#25991;&#20214;\712321467\Image\C2C\Image2\%7b75232B38-A165-1FB7-499C-2E1C792CACB5%7d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20.xml"/><Relationship Id="rId1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r:link="rId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  <p:custDataLst>
      <p:tags r:id="rId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 r:link="rId11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r:link="rId4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  <p:custDataLst>
      <p:tags r:id="rId5"/>
    </p:custDataLst>
  </p:cSld>
  <p:clrMap bg1="lt1" tx1="dk1" bg2="lt2" tx2="dk2" accent1="accent1" accent2="accent2" accent3="accent3" accent4="accent4" accent5="accent5" accent6="accent6" hlink="hlink" folHlink="folHlink"/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3" Type="http://schemas.openxmlformats.org/officeDocument/2006/relationships/slideLayout" Target="../slideLayouts/slideLayout8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tags" Target="../tags/tag2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.xml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image" Target="../media/image7.png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image" Target="../media/image8.png"/><Relationship Id="rId1" Type="http://schemas.openxmlformats.org/officeDocument/2006/relationships/tags" Target="../tags/tag46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tags" Target="../tags/tag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59.xml"/><Relationship Id="rId1" Type="http://schemas.openxmlformats.org/officeDocument/2006/relationships/tags" Target="../tags/tag5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61.xml"/><Relationship Id="rId1" Type="http://schemas.openxmlformats.org/officeDocument/2006/relationships/tags" Target="../tags/tag60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.xml"/><Relationship Id="rId8" Type="http://schemas.openxmlformats.org/officeDocument/2006/relationships/tags" Target="../tags/tag73.xml"/><Relationship Id="rId7" Type="http://schemas.openxmlformats.org/officeDocument/2006/relationships/tags" Target="../tags/tag72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image" Target="../media/image9.png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0" Type="http://schemas.openxmlformats.org/officeDocument/2006/relationships/slideLayout" Target="../slideLayouts/slideLayout8.xml"/><Relationship Id="rId3" Type="http://schemas.openxmlformats.org/officeDocument/2006/relationships/tags" Target="../tags/tag76.xml"/><Relationship Id="rId29" Type="http://schemas.openxmlformats.org/officeDocument/2006/relationships/tags" Target="../tags/tag102.xml"/><Relationship Id="rId28" Type="http://schemas.openxmlformats.org/officeDocument/2006/relationships/tags" Target="../tags/tag101.xml"/><Relationship Id="rId27" Type="http://schemas.openxmlformats.org/officeDocument/2006/relationships/tags" Target="../tags/tag100.xml"/><Relationship Id="rId26" Type="http://schemas.openxmlformats.org/officeDocument/2006/relationships/tags" Target="../tags/tag99.xml"/><Relationship Id="rId25" Type="http://schemas.openxmlformats.org/officeDocument/2006/relationships/tags" Target="../tags/tag98.xml"/><Relationship Id="rId24" Type="http://schemas.openxmlformats.org/officeDocument/2006/relationships/tags" Target="../tags/tag97.xml"/><Relationship Id="rId23" Type="http://schemas.openxmlformats.org/officeDocument/2006/relationships/tags" Target="../tags/tag96.xml"/><Relationship Id="rId22" Type="http://schemas.openxmlformats.org/officeDocument/2006/relationships/tags" Target="../tags/tag95.xml"/><Relationship Id="rId21" Type="http://schemas.openxmlformats.org/officeDocument/2006/relationships/tags" Target="../tags/tag94.xml"/><Relationship Id="rId20" Type="http://schemas.openxmlformats.org/officeDocument/2006/relationships/tags" Target="../tags/tag93.xml"/><Relationship Id="rId2" Type="http://schemas.openxmlformats.org/officeDocument/2006/relationships/tags" Target="../tags/tag75.xml"/><Relationship Id="rId19" Type="http://schemas.openxmlformats.org/officeDocument/2006/relationships/tags" Target="../tags/tag92.xml"/><Relationship Id="rId18" Type="http://schemas.openxmlformats.org/officeDocument/2006/relationships/tags" Target="../tags/tag91.xml"/><Relationship Id="rId17" Type="http://schemas.openxmlformats.org/officeDocument/2006/relationships/tags" Target="../tags/tag90.xml"/><Relationship Id="rId16" Type="http://schemas.openxmlformats.org/officeDocument/2006/relationships/tags" Target="../tags/tag89.xml"/><Relationship Id="rId15" Type="http://schemas.openxmlformats.org/officeDocument/2006/relationships/tags" Target="../tags/tag88.xml"/><Relationship Id="rId14" Type="http://schemas.openxmlformats.org/officeDocument/2006/relationships/tags" Target="../tags/tag87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tags" Target="../tags/tag74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107.xml"/><Relationship Id="rId6" Type="http://schemas.openxmlformats.org/officeDocument/2006/relationships/slide" Target="slide1.xml"/><Relationship Id="rId5" Type="http://schemas.openxmlformats.org/officeDocument/2006/relationships/image" Target="../media/image14.png"/><Relationship Id="rId4" Type="http://schemas.openxmlformats.org/officeDocument/2006/relationships/tags" Target="../tags/tag106.xml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tags" Target="../tags/tag103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115.xml"/><Relationship Id="rId6" Type="http://schemas.openxmlformats.org/officeDocument/2006/relationships/tags" Target="../tags/tag114.xml"/><Relationship Id="rId5" Type="http://schemas.openxmlformats.org/officeDocument/2006/relationships/image" Target="../media/image16.jpeg"/><Relationship Id="rId4" Type="http://schemas.openxmlformats.org/officeDocument/2006/relationships/tags" Target="../tags/tag113.xml"/><Relationship Id="rId3" Type="http://schemas.openxmlformats.org/officeDocument/2006/relationships/tags" Target="../tags/tag112.xml"/><Relationship Id="rId2" Type="http://schemas.openxmlformats.org/officeDocument/2006/relationships/image" Target="../media/image15.jpeg"/><Relationship Id="rId1" Type="http://schemas.openxmlformats.org/officeDocument/2006/relationships/tags" Target="../tags/tag11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tags" Target="../tags/tag122.xml"/><Relationship Id="rId4" Type="http://schemas.openxmlformats.org/officeDocument/2006/relationships/image" Target="../media/image17.png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tags" Target="../tags/tag119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131.xml"/><Relationship Id="rId8" Type="http://schemas.openxmlformats.org/officeDocument/2006/relationships/slide" Target="slide1.xml"/><Relationship Id="rId7" Type="http://schemas.openxmlformats.org/officeDocument/2006/relationships/tags" Target="../tags/tag130.xml"/><Relationship Id="rId6" Type="http://schemas.openxmlformats.org/officeDocument/2006/relationships/image" Target="../media/image20.jpeg"/><Relationship Id="rId5" Type="http://schemas.openxmlformats.org/officeDocument/2006/relationships/tags" Target="../tags/tag129.xml"/><Relationship Id="rId4" Type="http://schemas.openxmlformats.org/officeDocument/2006/relationships/tags" Target="../tags/tag128.xml"/><Relationship Id="rId3" Type="http://schemas.openxmlformats.org/officeDocument/2006/relationships/image" Target="../media/image19.png"/><Relationship Id="rId2" Type="http://schemas.openxmlformats.org/officeDocument/2006/relationships/tags" Target="../tags/tag127.xml"/><Relationship Id="rId11" Type="http://schemas.openxmlformats.org/officeDocument/2006/relationships/notesSlide" Target="../notesSlides/notesSlide4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126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png"/><Relationship Id="rId2" Type="http://schemas.openxmlformats.org/officeDocument/2006/relationships/tags" Target="../tags/tag136.xml"/><Relationship Id="rId1" Type="http://schemas.openxmlformats.org/officeDocument/2006/relationships/tags" Target="../tags/tag1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1"/>
          <p:cNvSpPr txBox="1"/>
          <p:nvPr/>
        </p:nvSpPr>
        <p:spPr>
          <a:xfrm>
            <a:off x="-71279" y="2672277"/>
            <a:ext cx="12192038" cy="900176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5400" b="1" i="0">
                <a:solidFill>
                  <a:srgbClr val="FF0099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</a:rPr>
              <a:t>8.1.3三角形的三边关系</a:t>
            </a:r>
            <a:endParaRPr lang="zh-CN" altLang="en-US" sz="5400" b="1" i="0">
              <a:solidFill>
                <a:srgbClr val="FF0099">
                  <a:alpha val="100000"/>
                </a:srgbClr>
              </a:solidFill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4" name="图片 3" descr="1b07659e2c2bd23da74b8a557e7f6f8f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1120" y="0"/>
            <a:ext cx="12263755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24585" y="2042795"/>
            <a:ext cx="5739765" cy="6292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5400"/>
              <a:t>8.1.3</a:t>
            </a:r>
            <a:endParaRPr lang="zh-CN" altLang="en-US" sz="5400"/>
          </a:p>
        </p:txBody>
      </p:sp>
      <p:sp>
        <p:nvSpPr>
          <p:cNvPr id="6" name="文本框 5"/>
          <p:cNvSpPr txBox="1"/>
          <p:nvPr/>
        </p:nvSpPr>
        <p:spPr>
          <a:xfrm>
            <a:off x="7990840" y="5067935"/>
            <a:ext cx="5222240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学科：数学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年级：七年级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版本：华东师大出版社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单位：宁强县第一初级中学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教师：</a:t>
            </a: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王卫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695325" y="1731010"/>
            <a:ext cx="10537825" cy="120967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4000" b="1" i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1.掌握“三角形的任意两边之和大于第三边”的性质并能初步运用;</a:t>
            </a:r>
            <a:endParaRPr lang="zh-CN" altLang="en-US" sz="4000" b="1" i="0">
              <a:solidFill>
                <a:srgbClr val="000000">
                  <a:alpha val="100000"/>
                </a:srgbClr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0" algn="l"/>
            <a:endParaRPr lang="zh-CN" altLang="en-US" sz="4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algn="l"/>
            <a:r>
              <a:rPr lang="zh-CN" altLang="en-US" sz="4000" b="1" i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2.用数学语言描述三角形的稳定性及应用.</a:t>
            </a:r>
            <a:endParaRPr lang="zh-CN" altLang="en-US" sz="4000" b="1" i="0">
              <a:solidFill>
                <a:srgbClr val="000000">
                  <a:alpha val="100000"/>
                </a:srgbClr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0" y="447675"/>
            <a:ext cx="4070985" cy="950595"/>
            <a:chOff x="3524" y="984"/>
            <a:chExt cx="5601" cy="1084"/>
          </a:xfrm>
        </p:grpSpPr>
        <p:sp>
          <p:nvSpPr>
            <p:cNvPr id="18" name="前凸带形 17"/>
            <p:cNvSpPr/>
            <p:nvPr/>
          </p:nvSpPr>
          <p:spPr>
            <a:xfrm>
              <a:off x="3524" y="984"/>
              <a:ext cx="5601" cy="1084"/>
            </a:xfrm>
            <a:prstGeom prst="ribbon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080" y="1220"/>
              <a:ext cx="2540" cy="595"/>
            </a:xfrm>
            <a:prstGeom prst="rect">
              <a:avLst/>
            </a:prstGeom>
          </p:spPr>
          <p:txBody>
            <a:bodyPr wrap="square">
              <a:spAutoFit/>
              <a:extLst>
                <a:ext uri="{4A0BC546-FE56-4ADE-93B0-CB8AF2F6F144}">
                  <wpsdc:textFrameExt xmlns:wpsdc="http://www.wps.cn/officeDocument/2022/drawingmlCustomData" type="text"/>
                </a:ext>
              </a:extLst>
            </a:bodyPr>
            <a:p>
              <a:pPr algn="l"/>
              <a:r>
                <a:rPr lang="zh-CN" altLang="en-US" sz="2800" b="1">
                  <a:latin typeface="Arial" panose="020B0604020202020204" pitchFamily="34" charset="0"/>
                  <a:ea typeface="微软雅黑" panose="020B0503020204020204" charset="-122"/>
                </a:rPr>
                <a:t>学习目标</a:t>
              </a:r>
              <a:endParaRPr lang="zh-CN" altLang="en-US" sz="2800" b="1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形状1"/>
          <p:cNvSpPr txBox="1"/>
          <p:nvPr/>
        </p:nvSpPr>
        <p:spPr>
          <a:xfrm>
            <a:off x="6500495" y="751840"/>
            <a:ext cx="4304665" cy="1323975"/>
          </a:xfrm>
          <a:custGeom>
            <a:avLst/>
            <a:gdLst>
              <a:gd name="connsiteX0" fmla="*/ 187376 w 3915766"/>
              <a:gd name="connsiteY0" fmla="*/ 0 h 1124255"/>
              <a:gd name="connsiteX1" fmla="*/ 3728390 w 3915766"/>
              <a:gd name="connsiteY1" fmla="*/ 0 h 1124255"/>
              <a:gd name="connsiteX2" fmla="*/ 3831875 w 3915766"/>
              <a:gd name="connsiteY2" fmla="*/ 0 h 1124255"/>
              <a:gd name="connsiteX3" fmla="*/ 3915766 w 3915766"/>
              <a:gd name="connsiteY3" fmla="*/ 936879 h 1124255"/>
              <a:gd name="connsiteX4" fmla="*/ 3915766 w 3915766"/>
              <a:gd name="connsiteY4" fmla="*/ 1040364 h 1124255"/>
              <a:gd name="connsiteX5" fmla="*/ 1253253 w 3915766"/>
              <a:gd name="connsiteY5" fmla="*/ 1124255 h 1124255"/>
              <a:gd name="connsiteX6" fmla="*/ -180173 w 3915766"/>
              <a:gd name="connsiteY6" fmla="*/ 1407851 h 1124255"/>
              <a:gd name="connsiteX7" fmla="*/ 274167 w 3915766"/>
              <a:gd name="connsiteY7" fmla="*/ 1124255 h 1124255"/>
              <a:gd name="connsiteX8" fmla="*/ 187376 w 3915766"/>
              <a:gd name="connsiteY8" fmla="*/ 1124255 h 1124255"/>
              <a:gd name="connsiteX9" fmla="*/ 83891 w 3915766"/>
              <a:gd name="connsiteY9" fmla="*/ 1124255 h 1124255"/>
              <a:gd name="connsiteX10" fmla="*/ 0 w 3915766"/>
              <a:gd name="connsiteY10" fmla="*/ 187376 h 1124255"/>
              <a:gd name="connsiteX11" fmla="*/ 0 w 3915766"/>
              <a:gd name="connsiteY11" fmla="*/ 83891 h 112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95939" h="1407851">
                <a:moveTo>
                  <a:pt x="187376" y="0"/>
                </a:moveTo>
                <a:lnTo>
                  <a:pt x="3728390" y="0"/>
                </a:lnTo>
                <a:cubicBezTo>
                  <a:pt x="3831875" y="0"/>
                  <a:pt x="3915766" y="83891"/>
                  <a:pt x="3915766" y="187376"/>
                </a:cubicBezTo>
                <a:lnTo>
                  <a:pt x="3915766" y="936879"/>
                </a:lnTo>
                <a:cubicBezTo>
                  <a:pt x="3915766" y="1040364"/>
                  <a:pt x="3831875" y="1124255"/>
                  <a:pt x="3728390" y="1124255"/>
                </a:cubicBezTo>
                <a:lnTo>
                  <a:pt x="1253253" y="1124255"/>
                </a:lnTo>
                <a:lnTo>
                  <a:pt x="-180173" y="1407851"/>
                </a:lnTo>
                <a:lnTo>
                  <a:pt x="274167" y="1124255"/>
                </a:lnTo>
                <a:lnTo>
                  <a:pt x="187376" y="1124255"/>
                </a:lnTo>
                <a:cubicBezTo>
                  <a:pt x="83891" y="1124255"/>
                  <a:pt x="0" y="1040364"/>
                  <a:pt x="0" y="936879"/>
                </a:cubicBezTo>
                <a:lnTo>
                  <a:pt x="0" y="187376"/>
                </a:lnTo>
                <a:cubicBezTo>
                  <a:pt x="0" y="83891"/>
                  <a:pt x="83891" y="0"/>
                  <a:pt x="187376" y="0"/>
                </a:cubicBezTo>
                <a:close/>
              </a:path>
            </a:pathLst>
          </a:custGeom>
          <a:solidFill>
            <a:srgbClr val="E1D1E1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</a:rPr>
              <a:t>我要到学校怎么走呀？哪一条路最近呀？</a:t>
            </a:r>
            <a:endParaRPr lang="zh-CN" altLang="en-US" sz="3200" b="1" i="0">
              <a:solidFill>
                <a:srgbClr val="000000">
                  <a:alpha val="100000"/>
                </a:srgb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" name="文本1"/>
          <p:cNvSpPr txBox="1"/>
          <p:nvPr/>
        </p:nvSpPr>
        <p:spPr>
          <a:xfrm>
            <a:off x="1028065" y="4020820"/>
            <a:ext cx="2435860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</a:rPr>
              <a:t>小明家（</a:t>
            </a:r>
            <a:r>
              <a:rPr lang="en-US" altLang="zh-CN" sz="3000" b="0" i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</a:rPr>
              <a:t>A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</a:rPr>
              <a:t>）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形状2"/>
          <p:cNvSpPr txBox="1"/>
          <p:nvPr>
            <p:custDataLst>
              <p:tags r:id="rId1"/>
            </p:custDataLst>
          </p:nvPr>
        </p:nvSpPr>
        <p:spPr>
          <a:xfrm flipV="1">
            <a:off x="3125470" y="4328160"/>
            <a:ext cx="5243830" cy="34290"/>
          </a:xfrm>
          <a:prstGeom prst="line">
            <a:avLst/>
          </a:prstGeom>
          <a:solidFill>
            <a:srgbClr val="79AEF3">
              <a:alpha val="100000"/>
            </a:srgbClr>
          </a:solidFill>
          <a:ln w="57150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6" name="文本2"/>
          <p:cNvSpPr txBox="1"/>
          <p:nvPr>
            <p:custDataLst>
              <p:tags r:id="rId2"/>
            </p:custDataLst>
          </p:nvPr>
        </p:nvSpPr>
        <p:spPr>
          <a:xfrm>
            <a:off x="8369300" y="4020820"/>
            <a:ext cx="1989455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</a:rPr>
              <a:t>学校（</a:t>
            </a:r>
            <a:r>
              <a:rPr lang="en-US" altLang="zh-CN" sz="3000" b="0" i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</a:rPr>
              <a:t>C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</a:rPr>
              <a:t>）</a:t>
            </a:r>
            <a:endParaRPr lang="en-US" altLang="zh-CN" sz="3000" b="0" i="0">
              <a:solidFill>
                <a:srgbClr val="000000">
                  <a:alpha val="100000"/>
                </a:srgbClr>
              </a:solidFill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形状3"/>
          <p:cNvSpPr txBox="1"/>
          <p:nvPr>
            <p:custDataLst>
              <p:tags r:id="rId3"/>
            </p:custDataLst>
          </p:nvPr>
        </p:nvSpPr>
        <p:spPr>
          <a:xfrm flipV="1">
            <a:off x="3141422" y="2892770"/>
            <a:ext cx="2237864" cy="1469369"/>
          </a:xfrm>
          <a:prstGeom prst="line">
            <a:avLst/>
          </a:prstGeom>
          <a:solidFill>
            <a:srgbClr val="79AEF3">
              <a:alpha val="100000"/>
            </a:srgbClr>
          </a:solidFill>
          <a:ln w="57150">
            <a:solidFill>
              <a:srgbClr val="CC7014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8" name="形状4"/>
          <p:cNvSpPr txBox="1"/>
          <p:nvPr>
            <p:custDataLst>
              <p:tags r:id="rId4"/>
            </p:custDataLst>
          </p:nvPr>
        </p:nvSpPr>
        <p:spPr>
          <a:xfrm rot="13236000" flipV="1">
            <a:off x="5269865" y="3200400"/>
            <a:ext cx="3208655" cy="850900"/>
          </a:xfrm>
          <a:prstGeom prst="line">
            <a:avLst/>
          </a:prstGeom>
          <a:solidFill>
            <a:srgbClr val="79AEF3">
              <a:alpha val="100000"/>
            </a:srgbClr>
          </a:solidFill>
          <a:ln w="57150">
            <a:solidFill>
              <a:srgbClr val="CC7014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9" name="文本3"/>
          <p:cNvSpPr txBox="1"/>
          <p:nvPr>
            <p:custDataLst>
              <p:tags r:id="rId5"/>
            </p:custDataLst>
          </p:nvPr>
        </p:nvSpPr>
        <p:spPr>
          <a:xfrm>
            <a:off x="4829810" y="2335530"/>
            <a:ext cx="1670685" cy="67437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</a:rPr>
              <a:t>商店（</a:t>
            </a:r>
            <a:r>
              <a:rPr lang="en-US" altLang="zh-CN" sz="3000" b="0" i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</a:rPr>
              <a:t>B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</a:rPr>
              <a:t>）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0" y="490855"/>
            <a:ext cx="3763645" cy="1005205"/>
            <a:chOff x="2854" y="984"/>
            <a:chExt cx="5601" cy="1084"/>
          </a:xfrm>
        </p:grpSpPr>
        <p:sp>
          <p:nvSpPr>
            <p:cNvPr id="2" name="前凸带形 1"/>
            <p:cNvSpPr/>
            <p:nvPr/>
          </p:nvSpPr>
          <p:spPr>
            <a:xfrm>
              <a:off x="2854" y="984"/>
              <a:ext cx="5601" cy="1084"/>
            </a:xfrm>
            <a:prstGeom prst="ribbon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384" y="1220"/>
              <a:ext cx="2540" cy="563"/>
            </a:xfrm>
            <a:prstGeom prst="rect">
              <a:avLst/>
            </a:prstGeom>
          </p:spPr>
          <p:txBody>
            <a:bodyPr wrap="square">
              <a:spAutoFit/>
              <a:extLst>
                <a:ext uri="{4A0BC546-FE56-4ADE-93B0-CB8AF2F6F144}">
                  <wpsdc:textFrameExt xmlns:wpsdc="http://www.wps.cn/officeDocument/2022/drawingmlCustomData" type="text"/>
                </a:ext>
              </a:extLst>
            </a:bodyPr>
            <a:p>
              <a:pPr algn="l"/>
              <a:r>
                <a:rPr lang="zh-CN" altLang="en-US" sz="2800" b="1">
                  <a:latin typeface="Arial" panose="020B0604020202020204" pitchFamily="34" charset="0"/>
                  <a:ea typeface="微软雅黑" panose="020B0503020204020204" charset="-122"/>
                </a:rPr>
                <a:t>问题情境</a:t>
              </a:r>
              <a:endParaRPr lang="zh-CN" altLang="en-US" sz="2800" b="1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5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1"/>
          <p:cNvSpPr txBox="1"/>
          <p:nvPr/>
        </p:nvSpPr>
        <p:spPr>
          <a:xfrm>
            <a:off x="2337067" y="623541"/>
            <a:ext cx="5239350" cy="62506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200" b="1" i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三角形的三边关系</a:t>
            </a:r>
            <a:endParaRPr lang="zh-CN" altLang="en-US" sz="3200" b="1" i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2"/>
          <p:cNvSpPr txBox="1"/>
          <p:nvPr/>
        </p:nvSpPr>
        <p:spPr>
          <a:xfrm>
            <a:off x="582416" y="1396333"/>
            <a:ext cx="5757799" cy="59610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路线1：从A到</a:t>
            </a:r>
            <a:r>
              <a:rPr lang="en-US" altLang="zh-CN" sz="32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再到</a:t>
            </a:r>
            <a:r>
              <a:rPr lang="en-US" altLang="zh-CN" sz="32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</a:t>
            </a:r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的路线；</a:t>
            </a:r>
            <a:endParaRPr lang="zh-CN" altLang="en-US" sz="3200" b="1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形状1"/>
          <p:cNvSpPr txBox="1"/>
          <p:nvPr/>
        </p:nvSpPr>
        <p:spPr>
          <a:xfrm flipV="1">
            <a:off x="6795770" y="3185795"/>
            <a:ext cx="4584065" cy="635"/>
          </a:xfrm>
          <a:prstGeom prst="line">
            <a:avLst/>
          </a:prstGeom>
          <a:solidFill>
            <a:srgbClr val="FF0099">
              <a:alpha val="100000"/>
            </a:srgbClr>
          </a:solidFill>
          <a:ln w="57150">
            <a:solidFill>
              <a:srgbClr val="CC7014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7" name="形状2"/>
          <p:cNvSpPr txBox="1"/>
          <p:nvPr/>
        </p:nvSpPr>
        <p:spPr>
          <a:xfrm flipV="1">
            <a:off x="6837680" y="1499235"/>
            <a:ext cx="1593850" cy="1687195"/>
          </a:xfrm>
          <a:prstGeom prst="line">
            <a:avLst/>
          </a:prstGeom>
          <a:solidFill>
            <a:srgbClr val="FF0099">
              <a:alpha val="100000"/>
            </a:srgbClr>
          </a:solidFill>
          <a:ln w="57150">
            <a:solidFill>
              <a:srgbClr val="CC7014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8" name="形状3"/>
          <p:cNvSpPr txBox="1"/>
          <p:nvPr/>
        </p:nvSpPr>
        <p:spPr>
          <a:xfrm>
            <a:off x="8431530" y="1500505"/>
            <a:ext cx="2947670" cy="1666875"/>
          </a:xfrm>
          <a:prstGeom prst="line">
            <a:avLst/>
          </a:prstGeom>
          <a:solidFill>
            <a:srgbClr val="FF0099">
              <a:alpha val="100000"/>
            </a:srgbClr>
          </a:solidFill>
          <a:ln w="57150">
            <a:solidFill>
              <a:srgbClr val="CC7014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9" name="文本3"/>
          <p:cNvSpPr txBox="1"/>
          <p:nvPr/>
        </p:nvSpPr>
        <p:spPr>
          <a:xfrm>
            <a:off x="8273415" y="1043305"/>
            <a:ext cx="739775" cy="70612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en-US" altLang="zh-CN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  <a:endParaRPr lang="en-US" altLang="zh-CN" sz="2800" b="1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文本4"/>
          <p:cNvSpPr txBox="1"/>
          <p:nvPr/>
        </p:nvSpPr>
        <p:spPr>
          <a:xfrm>
            <a:off x="6406515" y="2722880"/>
            <a:ext cx="652780" cy="59626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  <a:endParaRPr lang="zh-CN" altLang="en-US" sz="2800" b="1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文本5"/>
          <p:cNvSpPr txBox="1"/>
          <p:nvPr/>
        </p:nvSpPr>
        <p:spPr>
          <a:xfrm>
            <a:off x="11378921" y="2874004"/>
            <a:ext cx="521560" cy="59610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en-US" altLang="zh-CN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</a:t>
            </a:r>
            <a:endParaRPr lang="en-US" altLang="zh-CN" sz="2800" b="1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文本6"/>
          <p:cNvSpPr txBox="1"/>
          <p:nvPr/>
        </p:nvSpPr>
        <p:spPr>
          <a:xfrm>
            <a:off x="582057" y="2140769"/>
            <a:ext cx="3683508" cy="59610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路线2：沿线段A</a:t>
            </a:r>
            <a:r>
              <a:rPr lang="en-US" altLang="zh-CN" sz="32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</a:t>
            </a:r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zh-CN" altLang="en-US" sz="2800" b="1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文本7"/>
          <p:cNvSpPr txBox="1"/>
          <p:nvPr/>
        </p:nvSpPr>
        <p:spPr>
          <a:xfrm>
            <a:off x="582095" y="3032535"/>
            <a:ext cx="6096000" cy="1245076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请问：路线1、路线2哪条路程较短，你能说出根据吗？</a:t>
            </a:r>
            <a:endParaRPr lang="zh-CN" altLang="en-US" sz="3200" b="1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文本8"/>
          <p:cNvSpPr txBox="1"/>
          <p:nvPr/>
        </p:nvSpPr>
        <p:spPr>
          <a:xfrm>
            <a:off x="494665" y="4502150"/>
            <a:ext cx="6870700" cy="59626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200" b="1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解：路线2较短；两点之间线段最短.</a:t>
            </a:r>
            <a:endParaRPr lang="zh-CN" altLang="en-US" sz="3200" b="1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文本9"/>
          <p:cNvSpPr txBox="1"/>
          <p:nvPr/>
        </p:nvSpPr>
        <p:spPr>
          <a:xfrm>
            <a:off x="494516" y="5318090"/>
            <a:ext cx="2857500" cy="62509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由此可以得到：</a:t>
            </a:r>
            <a:endParaRPr lang="zh-CN" altLang="en-US" sz="3000" b="1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文本10"/>
          <p:cNvSpPr txBox="1"/>
          <p:nvPr/>
        </p:nvSpPr>
        <p:spPr>
          <a:xfrm>
            <a:off x="3352194" y="5317896"/>
            <a:ext cx="2857500" cy="62509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AC+BC＞AB</a:t>
            </a:r>
            <a:endParaRPr lang="zh-CN" altLang="en-US" sz="3000" b="1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文本11"/>
          <p:cNvSpPr txBox="1"/>
          <p:nvPr/>
        </p:nvSpPr>
        <p:spPr>
          <a:xfrm>
            <a:off x="5574125" y="5318236"/>
            <a:ext cx="2857500" cy="62509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AB+BC＞AC</a:t>
            </a:r>
            <a:endParaRPr lang="zh-CN" altLang="en-US" sz="3000" b="1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文本12"/>
          <p:cNvSpPr txBox="1"/>
          <p:nvPr/>
        </p:nvSpPr>
        <p:spPr>
          <a:xfrm>
            <a:off x="7951746" y="5284165"/>
            <a:ext cx="2857500" cy="62509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AB+AC＞BC</a:t>
            </a:r>
            <a:endParaRPr lang="zh-CN" altLang="en-US" sz="3000" b="1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文本13"/>
          <p:cNvSpPr txBox="1"/>
          <p:nvPr/>
        </p:nvSpPr>
        <p:spPr>
          <a:xfrm>
            <a:off x="451215" y="623357"/>
            <a:ext cx="2038121" cy="62509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600" b="1" i="0">
                <a:solidFill>
                  <a:schemeClr val="accent1">
                    <a:alpha val="100000"/>
                  </a:schemeClr>
                </a:solidFill>
                <a:effectLst>
                  <a:outerShdw blurRad="28575" dist="57150" dir="2700000" rotWithShape="0">
                    <a:srgbClr val="333333">
                      <a:alpha val="4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议一议：</a:t>
            </a:r>
            <a:endParaRPr lang="zh-CN" altLang="en-US" sz="3600" b="1" i="0">
              <a:solidFill>
                <a:schemeClr val="accent1">
                  <a:alpha val="100000"/>
                </a:schemeClr>
              </a:solidFill>
              <a:effectLst>
                <a:outerShdw blurRad="28575" dist="57150" dir="2700000" rotWithShape="0">
                  <a:srgbClr val="333333">
                    <a:alpha val="4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10693400" y="124206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2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81355" y="1437640"/>
            <a:ext cx="58299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accent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知识点</a:t>
            </a:r>
            <a:r>
              <a:rPr lang="en-US" altLang="zh-CN" sz="3200" b="1">
                <a:solidFill>
                  <a:schemeClr val="accent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1  </a:t>
            </a:r>
            <a:r>
              <a:rPr lang="zh-CN" altLang="en-US" sz="3200" b="1">
                <a:solidFill>
                  <a:schemeClr val="accent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三角形的三边关系</a:t>
            </a:r>
            <a:endParaRPr lang="zh-CN" altLang="en-US" sz="3200" b="1">
              <a:solidFill>
                <a:schemeClr val="accent1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803910" y="2249170"/>
            <a:ext cx="107118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作一个三角形，使它的三边长分别为</a:t>
            </a:r>
            <a:r>
              <a:rPr lang="en-US" altLang="zh-CN" sz="2800" b="1">
                <a:latin typeface="宋体" panose="02010600030101010101" pitchFamily="2" charset="-122"/>
                <a:cs typeface="宋体" panose="02010600030101010101" pitchFamily="2" charset="-122"/>
              </a:rPr>
              <a:t>  4</a:t>
            </a:r>
            <a:r>
              <a:rPr lang="en-US" altLang="zh-CN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2800" b="1">
                <a:latin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en-US" altLang="zh-CN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2800" b="1">
                <a:latin typeface="宋体" panose="02010600030101010101" pitchFamily="2" charset="-122"/>
                <a:cs typeface="宋体" panose="02010600030101010101" pitchFamily="2" charset="-122"/>
              </a:rPr>
              <a:t>2.5</a:t>
            </a:r>
            <a:r>
              <a:rPr lang="en-US" altLang="zh-CN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altLang="zh-CN" sz="2800" b="1">
                <a:latin typeface="宋体" panose="02010600030101010101" pitchFamily="2" charset="-122"/>
                <a:cs typeface="宋体" panose="02010600030101010101" pitchFamily="2" charset="-122"/>
              </a:rPr>
              <a:t>.</a:t>
            </a:r>
            <a:endParaRPr lang="en-US" altLang="zh-CN" sz="28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803910" y="2999105"/>
            <a:ext cx="7268845" cy="36055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如图，</a:t>
            </a:r>
            <a:r>
              <a:rPr lang="en-US" altLang="zh-CN" sz="2800" b="1">
                <a:latin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、先作线段</a:t>
            </a:r>
            <a:r>
              <a:rPr lang="en-US" altLang="zh-CN" sz="2800" b="1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AB=4</a:t>
            </a:r>
            <a:r>
              <a:rPr lang="zh-CN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endParaRPr lang="zh-CN" altLang="en-US" sz="28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、然后以点A为圆心、3</a:t>
            </a:r>
            <a:r>
              <a:rPr lang="zh-CN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altLang="zh-CN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长为半径作圆弧，</a:t>
            </a:r>
            <a:endParaRPr lang="zh-CN" altLang="en-US" sz="28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latin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、再以点B为圆心、2.5</a:t>
            </a:r>
            <a:r>
              <a:rPr lang="zh-CN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长为半径作圆弧，</a:t>
            </a:r>
            <a:endParaRPr lang="zh-CN" altLang="en-US" sz="28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两弧相交于点C，</a:t>
            </a:r>
            <a:endParaRPr lang="zh-CN" altLang="en-US" sz="28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latin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连结AC、BC.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△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ABC就是所要作的三角形.</a:t>
            </a:r>
            <a:endParaRPr lang="zh-CN" altLang="en-US" sz="28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8" name="直接连接符 7"/>
          <p:cNvCxnSpPr/>
          <p:nvPr>
            <p:custDataLst>
              <p:tags r:id="rId4"/>
            </p:custDataLst>
          </p:nvPr>
        </p:nvCxnSpPr>
        <p:spPr>
          <a:xfrm>
            <a:off x="8238650" y="5228590"/>
            <a:ext cx="2149475" cy="0"/>
          </a:xfrm>
          <a:prstGeom prst="line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8075454" y="5210175"/>
            <a:ext cx="35394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latin typeface="宋体" panose="02010600030101010101" pitchFamily="2" charset="-122"/>
              </a:rPr>
              <a:t>A   4</a:t>
            </a:r>
            <a:r>
              <a:rPr lang="en-US" altLang="zh-CN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altLang="zh-CN" sz="2800" b="1">
                <a:latin typeface="宋体" panose="02010600030101010101" pitchFamily="2" charset="-122"/>
              </a:rPr>
              <a:t>     B</a:t>
            </a:r>
            <a:endParaRPr lang="en-US" altLang="zh-CN" sz="2800" b="1">
              <a:latin typeface="宋体" panose="02010600030101010101" pitchFamily="2" charset="-122"/>
            </a:endParaRPr>
          </a:p>
        </p:txBody>
      </p:sp>
      <p:cxnSp>
        <p:nvCxnSpPr>
          <p:cNvPr id="10" name="直接连接符 9"/>
          <p:cNvCxnSpPr/>
          <p:nvPr>
            <p:custDataLst>
              <p:tags r:id="rId6"/>
            </p:custDataLst>
          </p:nvPr>
        </p:nvCxnSpPr>
        <p:spPr>
          <a:xfrm flipV="1">
            <a:off x="8238649" y="3911601"/>
            <a:ext cx="1367790" cy="1296035"/>
          </a:xfrm>
          <a:prstGeom prst="line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 rot="18960000">
            <a:off x="8288180" y="4224655"/>
            <a:ext cx="8261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latin typeface="宋体" panose="02010600030101010101" pitchFamily="2" charset="-122"/>
              </a:rPr>
              <a:t>3</a:t>
            </a:r>
            <a:r>
              <a:rPr lang="en-US" altLang="zh-CN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endParaRPr lang="en-US" altLang="zh-CN" sz="28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直接连接符 11"/>
          <p:cNvCxnSpPr/>
          <p:nvPr>
            <p:custDataLst>
              <p:tags r:id="rId8"/>
            </p:custDataLst>
          </p:nvPr>
        </p:nvCxnSpPr>
        <p:spPr>
          <a:xfrm flipH="1" flipV="1">
            <a:off x="9586120" y="3911600"/>
            <a:ext cx="802005" cy="1316990"/>
          </a:xfrm>
          <a:prstGeom prst="line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 rot="3480000">
            <a:off x="9557545" y="4228465"/>
            <a:ext cx="12033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latin typeface="宋体" panose="02010600030101010101" pitchFamily="2" charset="-122"/>
              </a:rPr>
              <a:t>2.5</a:t>
            </a:r>
            <a:r>
              <a:rPr lang="en-US" altLang="zh-CN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endParaRPr lang="en-US" altLang="zh-CN" sz="28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9452135" y="3488690"/>
            <a:ext cx="4629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latin typeface="宋体" panose="02010600030101010101" pitchFamily="2" charset="-122"/>
              </a:rPr>
              <a:t>C</a:t>
            </a:r>
            <a:endParaRPr lang="en-US" altLang="zh-CN" sz="2800" b="1">
              <a:latin typeface="宋体" panose="02010600030101010101" pitchFamily="2" charset="-122"/>
            </a:endParaRPr>
          </a:p>
        </p:txBody>
      </p:sp>
      <p:sp>
        <p:nvSpPr>
          <p:cNvPr id="15" name="弧形 14"/>
          <p:cNvSpPr/>
          <p:nvPr>
            <p:custDataLst>
              <p:tags r:id="rId11"/>
            </p:custDataLst>
          </p:nvPr>
        </p:nvSpPr>
        <p:spPr>
          <a:xfrm>
            <a:off x="8928259" y="3817621"/>
            <a:ext cx="750570" cy="658495"/>
          </a:xfrm>
          <a:prstGeom prst="arc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弧形 15"/>
          <p:cNvSpPr/>
          <p:nvPr>
            <p:custDataLst>
              <p:tags r:id="rId12"/>
            </p:custDataLst>
          </p:nvPr>
        </p:nvSpPr>
        <p:spPr>
          <a:xfrm rot="14160000">
            <a:off x="9712484" y="3339465"/>
            <a:ext cx="504190" cy="1192530"/>
          </a:xfrm>
          <a:prstGeom prst="arc">
            <a:avLst>
              <a:gd name="adj1" fmla="val 16789781"/>
              <a:gd name="adj2" fmla="val 0"/>
            </a:avLst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962660" y="511810"/>
            <a:ext cx="3665855" cy="826135"/>
            <a:chOff x="3524" y="984"/>
            <a:chExt cx="5859" cy="1490"/>
          </a:xfrm>
        </p:grpSpPr>
        <p:sp>
          <p:nvSpPr>
            <p:cNvPr id="18" name="前凸带形 17"/>
            <p:cNvSpPr/>
            <p:nvPr/>
          </p:nvSpPr>
          <p:spPr>
            <a:xfrm>
              <a:off x="3524" y="984"/>
              <a:ext cx="5859" cy="1490"/>
            </a:xfrm>
            <a:prstGeom prst="ribbon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080" y="1220"/>
              <a:ext cx="2819" cy="941"/>
            </a:xfrm>
            <a:prstGeom prst="rect">
              <a:avLst/>
            </a:prstGeom>
          </p:spPr>
          <p:txBody>
            <a:bodyPr wrap="square">
              <a:spAutoFit/>
              <a:extLst>
                <a:ext uri="{4A0BC546-FE56-4ADE-93B0-CB8AF2F6F144}">
                  <wpsdc:textFrameExt xmlns:wpsdc="http://www.wps.cn/officeDocument/2022/drawingmlCustomData" type="text"/>
                </a:ext>
              </a:extLst>
            </a:bodyPr>
            <a:p>
              <a:pPr algn="l"/>
              <a:r>
                <a:rPr lang="zh-CN" altLang="en-US" sz="2800" b="1">
                  <a:latin typeface="Arial" panose="020B0604020202020204" pitchFamily="34" charset="0"/>
                  <a:ea typeface="微软雅黑" panose="020B0503020204020204" charset="-122"/>
                </a:rPr>
                <a:t>合作探究</a:t>
              </a:r>
              <a:endParaRPr lang="zh-CN" altLang="en-US" sz="2800" b="1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4" grpId="0"/>
      <p:bldP spid="15" grpId="0" bldLvl="0" animBg="1"/>
      <p:bldP spid="16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9" name="组合 18"/>
          <p:cNvGrpSpPr/>
          <p:nvPr/>
        </p:nvGrpSpPr>
        <p:grpSpPr>
          <a:xfrm>
            <a:off x="879841" y="508356"/>
            <a:ext cx="3829050" cy="862330"/>
            <a:chOff x="4811" y="1006"/>
            <a:chExt cx="5601" cy="1084"/>
          </a:xfrm>
        </p:grpSpPr>
        <p:sp>
          <p:nvSpPr>
            <p:cNvPr id="18" name="前凸带形 17"/>
            <p:cNvSpPr/>
            <p:nvPr/>
          </p:nvSpPr>
          <p:spPr>
            <a:xfrm>
              <a:off x="4811" y="1006"/>
              <a:ext cx="5601" cy="1084"/>
            </a:xfrm>
            <a:prstGeom prst="ribbon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276" y="1219"/>
              <a:ext cx="2540" cy="656"/>
            </a:xfrm>
            <a:prstGeom prst="rect">
              <a:avLst/>
            </a:prstGeom>
          </p:spPr>
          <p:txBody>
            <a:bodyPr wrap="square">
              <a:spAutoFit/>
              <a:extLst>
                <a:ext uri="{4A0BC546-FE56-4ADE-93B0-CB8AF2F6F144}">
                  <wpsdc:textFrameExt xmlns:wpsdc="http://www.wps.cn/officeDocument/2022/drawingmlCustomData" type="text"/>
                </a:ext>
              </a:extLst>
            </a:bodyPr>
            <a:p>
              <a:pPr algn="l"/>
              <a:r>
                <a:rPr lang="zh-CN" altLang="en-US" sz="2800" b="1">
                  <a:latin typeface="Arial" panose="020B0604020202020204" pitchFamily="34" charset="0"/>
                  <a:ea typeface="微软雅黑" panose="020B0503020204020204" charset="-122"/>
                </a:rPr>
                <a:t>合作探究</a:t>
              </a:r>
              <a:endParaRPr lang="zh-CN" altLang="en-US" sz="2800" b="1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594995" y="1317625"/>
            <a:ext cx="11118850" cy="1918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3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chemeClr val="accent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试一试：</a:t>
            </a:r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现有</a:t>
            </a:r>
            <a:r>
              <a:rPr lang="en-US" altLang="zh-CN" sz="2800" b="1">
                <a:latin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条已知长度的线段：2</a:t>
            </a:r>
            <a:r>
              <a:rPr lang="zh-CN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、3</a:t>
            </a:r>
            <a:r>
              <a:rPr lang="zh-CN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、4</a:t>
            </a:r>
            <a:r>
              <a:rPr lang="zh-CN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、5</a:t>
            </a:r>
            <a:r>
              <a:rPr lang="zh-CN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6</a:t>
            </a:r>
            <a:r>
              <a:rPr lang="zh-CN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．</a:t>
            </a:r>
            <a:endParaRPr lang="zh-CN" altLang="en-US" sz="28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3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请任意选择三条线段作三角形，使它的三条边长分别为你所选择的三条线段的长</a:t>
            </a:r>
            <a:r>
              <a:rPr lang="en-US" altLang="zh-CN" sz="2800" b="1">
                <a:latin typeface="宋体" panose="02010600030101010101" pitchFamily="2" charset="-122"/>
                <a:cs typeface="宋体" panose="02010600030101010101" pitchFamily="2" charset="-122"/>
              </a:rPr>
              <a:t>.</a:t>
            </a:r>
            <a:endParaRPr lang="en-US" altLang="zh-CN" sz="28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9806" b="5771"/>
          <a:stretch>
            <a:fillRect/>
          </a:stretch>
        </p:blipFill>
        <p:spPr>
          <a:xfrm>
            <a:off x="548005" y="4390390"/>
            <a:ext cx="11095990" cy="205359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881665" y="5604510"/>
            <a:ext cx="90938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</a:rPr>
              <a:t>4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</a:rPr>
              <a:t>                5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</a:rPr>
              <a:t>                 6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endParaRPr lang="en-US" altLang="zh-CN" sz="2800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>
            <p:custDataLst>
              <p:tags r:id="rId5"/>
            </p:custDataLst>
          </p:nvPr>
        </p:nvSpPr>
        <p:spPr>
          <a:xfrm>
            <a:off x="880270" y="4682490"/>
            <a:ext cx="40633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</a:rPr>
              <a:t>2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</a:rPr>
              <a:t>        3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endParaRPr lang="en-US" altLang="zh-CN" sz="2800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>
            <p:custDataLst>
              <p:tags r:id="rId6"/>
            </p:custDataLst>
          </p:nvPr>
        </p:nvSpPr>
        <p:spPr>
          <a:xfrm>
            <a:off x="4520725" y="5082540"/>
            <a:ext cx="67278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</a:rPr>
              <a:t>2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</a:rPr>
              <a:t>     3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</a:rPr>
              <a:t>       2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</a:rPr>
              <a:t>        3</a:t>
            </a:r>
            <a:r>
              <a:rPr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endParaRPr lang="en-US" altLang="zh-CN" sz="2800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>
            <p:custDataLst>
              <p:tags r:id="rId7"/>
            </p:custDataLst>
          </p:nvPr>
        </p:nvSpPr>
        <p:spPr>
          <a:xfrm>
            <a:off x="9154319" y="4236085"/>
            <a:ext cx="69977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8"/>
            </p:custDataLst>
          </p:nvPr>
        </p:nvSpPr>
        <p:spPr>
          <a:xfrm>
            <a:off x="704850" y="3408045"/>
            <a:ext cx="10313035" cy="6102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</a:rPr>
              <a:t>如图，在作三角形的过程中，可能会发现下列几种情况：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/>
      <p:bldP spid="21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9" name="组合 18"/>
          <p:cNvGrpSpPr/>
          <p:nvPr/>
        </p:nvGrpSpPr>
        <p:grpSpPr>
          <a:xfrm>
            <a:off x="864235" y="421640"/>
            <a:ext cx="3655078" cy="829945"/>
            <a:chOff x="3524" y="984"/>
            <a:chExt cx="5601" cy="1084"/>
          </a:xfrm>
        </p:grpSpPr>
        <p:sp>
          <p:nvSpPr>
            <p:cNvPr id="18" name="前凸带形 17"/>
            <p:cNvSpPr/>
            <p:nvPr/>
          </p:nvSpPr>
          <p:spPr>
            <a:xfrm>
              <a:off x="3524" y="984"/>
              <a:ext cx="5601" cy="1084"/>
            </a:xfrm>
            <a:prstGeom prst="ribbon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080" y="1220"/>
              <a:ext cx="2540" cy="682"/>
            </a:xfrm>
            <a:prstGeom prst="rect">
              <a:avLst/>
            </a:prstGeom>
          </p:spPr>
          <p:txBody>
            <a:bodyPr wrap="square">
              <a:spAutoFit/>
              <a:extLst>
                <a:ext uri="{4A0BC546-FE56-4ADE-93B0-CB8AF2F6F144}">
                  <wpsdc:textFrameExt xmlns:wpsdc="http://www.wps.cn/officeDocument/2022/drawingmlCustomData" type="text"/>
                </a:ext>
              </a:extLst>
            </a:bodyPr>
            <a:p>
              <a:pPr algn="l"/>
              <a:r>
                <a:rPr lang="zh-CN" altLang="en-US" sz="2800" b="1">
                  <a:latin typeface="Arial" panose="020B0604020202020204" pitchFamily="34" charset="0"/>
                  <a:ea typeface="微软雅黑" panose="020B0503020204020204" charset="-122"/>
                </a:rPr>
                <a:t>合作探究</a:t>
              </a:r>
              <a:endParaRPr lang="zh-CN" altLang="en-US" sz="2800" b="1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795655" y="1159510"/>
            <a:ext cx="10615295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   因此，并不是任意三条线段都可以组成一个三角形，在三条线段中，如果两条较短线段的和不大于第三条线段，那么这三条线段就不能组成一个三角形</a:t>
            </a:r>
            <a:r>
              <a:rPr lang="en-US" altLang="zh-CN" sz="28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endParaRPr lang="en-US" altLang="zh-CN" sz="2800" b="1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6341" name="AutoShape 21"/>
          <p:cNvSpPr/>
          <p:nvPr>
            <p:custDataLst>
              <p:tags r:id="rId1"/>
            </p:custDataLst>
          </p:nvPr>
        </p:nvSpPr>
        <p:spPr>
          <a:xfrm>
            <a:off x="4930775" y="2741930"/>
            <a:ext cx="6663055" cy="1374775"/>
          </a:xfrm>
          <a:prstGeom prst="borderCallout1">
            <a:avLst>
              <a:gd name="adj1" fmla="val 100692"/>
              <a:gd name="adj2" fmla="val 98560"/>
              <a:gd name="adj3" fmla="val 100736"/>
              <a:gd name="adj4" fmla="val 99417"/>
            </a:avLst>
          </a:prstGeom>
          <a:noFill/>
          <a:ln w="38100" cap="rnd" cmpd="thickThin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ctr" anchorCtr="0"/>
          <a:p>
            <a:pPr>
              <a:lnSpc>
                <a:spcPct val="150000"/>
              </a:lnSpc>
            </a:pP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换句话说：</a:t>
            </a:r>
            <a:endParaRPr lang="zh-CN" altLang="en-US" sz="28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三角形的任意两边之和大于第三边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.</a:t>
            </a:r>
            <a:endParaRPr lang="en-US" altLang="zh-CN" sz="3200" b="1">
              <a:solidFill>
                <a:srgbClr val="FF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/>
            </p:nvSpPr>
            <p:spPr>
              <a:xfrm>
                <a:off x="720725" y="3763645"/>
                <a:ext cx="5375275" cy="181483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zh-CN" altLang="en-US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即在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altLang="zh-CN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ABC</a:t>
                </a:r>
                <a:r>
                  <a:rPr lang="zh-CN" altLang="en-US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中：</a:t>
                </a:r>
                <a:r>
                  <a:rPr lang="en-US" altLang="zh-CN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AB+AC</a:t>
                </a:r>
                <a:r>
                  <a:rPr lang="zh-CN" altLang="en-US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＞</a:t>
                </a:r>
                <a:r>
                  <a:rPr lang="en-US" altLang="zh-CN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BC,</a:t>
                </a:r>
                <a:endParaRPr lang="en-US" altLang="zh-CN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           AB+BC</a:t>
                </a:r>
                <a:r>
                  <a:rPr lang="zh-CN" altLang="en-US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＞</a:t>
                </a:r>
                <a:r>
                  <a:rPr lang="en-US" altLang="zh-CN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AC,</a:t>
                </a:r>
                <a:endParaRPr lang="en-US" altLang="zh-CN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            AC+BC</a:t>
                </a:r>
                <a:r>
                  <a:rPr lang="zh-CN" altLang="en-US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＞</a:t>
                </a:r>
                <a:r>
                  <a:rPr lang="en-US" altLang="zh-CN" sz="2800" b="1">
                    <a:solidFill>
                      <a:srgbClr val="FF0000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AB.</a:t>
                </a:r>
                <a:endParaRPr lang="en-US" altLang="zh-CN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  <a:sym typeface="+mn-ea"/>
                </a:endParaRPr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725" y="3763645"/>
                <a:ext cx="5375275" cy="181483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组合 3"/>
          <p:cNvGrpSpPr/>
          <p:nvPr>
            <p:custDataLst>
              <p:tags r:id="rId3"/>
            </p:custDataLst>
          </p:nvPr>
        </p:nvGrpSpPr>
        <p:grpSpPr>
          <a:xfrm>
            <a:off x="7338060" y="4263390"/>
            <a:ext cx="3470275" cy="2104579"/>
            <a:chOff x="11522" y="5988"/>
            <a:chExt cx="6448" cy="4428"/>
          </a:xfrm>
        </p:grpSpPr>
        <p:sp>
          <p:nvSpPr>
            <p:cNvPr id="2055" name="等腰三角形 74755"/>
            <p:cNvSpPr/>
            <p:nvPr>
              <p:custDataLst>
                <p:tags r:id="rId4"/>
              </p:custDataLst>
            </p:nvPr>
          </p:nvSpPr>
          <p:spPr>
            <a:xfrm>
              <a:off x="12314" y="6697"/>
              <a:ext cx="4861" cy="3137"/>
            </a:xfrm>
            <a:prstGeom prst="triangle">
              <a:avLst>
                <a:gd name="adj" fmla="val 77232"/>
              </a:avLst>
            </a:prstGeom>
            <a:solidFill>
              <a:schemeClr val="bg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pPr algn="ctr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2056" name="文本框 74756"/>
            <p:cNvSpPr txBox="1"/>
            <p:nvPr>
              <p:custDataLst>
                <p:tags r:id="rId5"/>
              </p:custDataLst>
            </p:nvPr>
          </p:nvSpPr>
          <p:spPr>
            <a:xfrm>
              <a:off x="11522" y="9447"/>
              <a:ext cx="680" cy="96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400" i="1">
                  <a:latin typeface="Times New Roman" panose="02020603050405020304" pitchFamily="18" charset="0"/>
                </a:rPr>
                <a:t>A</a:t>
              </a:r>
              <a:endParaRPr lang="en-US" altLang="zh-CN" sz="2400" i="1">
                <a:latin typeface="Times New Roman" panose="02020603050405020304" pitchFamily="18" charset="0"/>
              </a:endParaRPr>
            </a:p>
          </p:txBody>
        </p:sp>
        <p:sp>
          <p:nvSpPr>
            <p:cNvPr id="2057" name="文本框 74757"/>
            <p:cNvSpPr txBox="1"/>
            <p:nvPr>
              <p:custDataLst>
                <p:tags r:id="rId6"/>
              </p:custDataLst>
            </p:nvPr>
          </p:nvSpPr>
          <p:spPr>
            <a:xfrm>
              <a:off x="17175" y="9447"/>
              <a:ext cx="795" cy="96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400" i="1">
                  <a:latin typeface="Times New Roman" panose="02020603050405020304" pitchFamily="18" charset="0"/>
                </a:rPr>
                <a:t>B</a:t>
              </a:r>
              <a:endParaRPr lang="en-US" altLang="zh-CN" sz="2400" i="1">
                <a:latin typeface="Times New Roman" panose="02020603050405020304" pitchFamily="18" charset="0"/>
              </a:endParaRPr>
            </a:p>
          </p:txBody>
        </p:sp>
        <p:sp>
          <p:nvSpPr>
            <p:cNvPr id="2058" name="文本框 74758"/>
            <p:cNvSpPr txBox="1"/>
            <p:nvPr>
              <p:custDataLst>
                <p:tags r:id="rId7"/>
              </p:custDataLst>
            </p:nvPr>
          </p:nvSpPr>
          <p:spPr>
            <a:xfrm>
              <a:off x="15728" y="5988"/>
              <a:ext cx="795" cy="96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400" i="1">
                  <a:latin typeface="Times New Roman" panose="02020603050405020304" pitchFamily="18" charset="0"/>
                </a:rPr>
                <a:t>C</a:t>
              </a:r>
              <a:endParaRPr lang="en-US" altLang="zh-CN" sz="2400" i="1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6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6341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9" name="组合 18"/>
          <p:cNvGrpSpPr/>
          <p:nvPr/>
        </p:nvGrpSpPr>
        <p:grpSpPr>
          <a:xfrm>
            <a:off x="809625" y="483235"/>
            <a:ext cx="3775710" cy="901700"/>
            <a:chOff x="3524" y="984"/>
            <a:chExt cx="5601" cy="1084"/>
          </a:xfrm>
        </p:grpSpPr>
        <p:sp>
          <p:nvSpPr>
            <p:cNvPr id="18" name="前凸带形 17"/>
            <p:cNvSpPr/>
            <p:nvPr/>
          </p:nvSpPr>
          <p:spPr>
            <a:xfrm>
              <a:off x="3524" y="984"/>
              <a:ext cx="5601" cy="1084"/>
            </a:xfrm>
            <a:prstGeom prst="ribbon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080" y="1220"/>
              <a:ext cx="2540" cy="627"/>
            </a:xfrm>
            <a:prstGeom prst="rect">
              <a:avLst/>
            </a:prstGeom>
          </p:spPr>
          <p:txBody>
            <a:bodyPr wrap="square">
              <a:spAutoFit/>
              <a:extLst>
                <a:ext uri="{4A0BC546-FE56-4ADE-93B0-CB8AF2F6F144}">
                  <wpsdc:textFrameExt xmlns:wpsdc="http://www.wps.cn/officeDocument/2022/drawingmlCustomData" type="text"/>
                </a:ext>
              </a:extLst>
            </a:bodyPr>
            <a:p>
              <a:pPr algn="l"/>
              <a:r>
                <a:rPr lang="zh-CN" altLang="en-US" sz="2800" b="1">
                  <a:latin typeface="Arial" panose="020B0604020202020204" pitchFamily="34" charset="0"/>
                  <a:ea typeface="微软雅黑" panose="020B0503020204020204" charset="-122"/>
                </a:rPr>
                <a:t>合作探究</a:t>
              </a:r>
              <a:endParaRPr lang="zh-CN" altLang="en-US" sz="2800" b="1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sp>
        <p:nvSpPr>
          <p:cNvPr id="75782" name="文本框 75781"/>
          <p:cNvSpPr txBox="1"/>
          <p:nvPr>
            <p:custDataLst>
              <p:tags r:id="rId1"/>
            </p:custDataLst>
          </p:nvPr>
        </p:nvSpPr>
        <p:spPr>
          <a:xfrm>
            <a:off x="710565" y="1308735"/>
            <a:ext cx="10955020" cy="15182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45000"/>
              </a:lnSpc>
              <a:spcBef>
                <a:spcPct val="50000"/>
              </a:spcBef>
            </a:pPr>
            <a:r>
              <a:rPr lang="zh-CN" altLang="en-US" sz="3200" b="1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</a:rPr>
              <a:t>想一想</a:t>
            </a:r>
            <a:r>
              <a:rPr lang="zh-CN" altLang="en-US" sz="2800" b="1">
                <a:latin typeface="宋体" panose="02010600030101010101" pitchFamily="2" charset="-122"/>
              </a:rPr>
              <a:t>：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</a:rPr>
              <a:t>由不等式的变形，三角形的两边之差与第三边有何关系</a:t>
            </a:r>
            <a:r>
              <a:rPr lang="zh-CN" altLang="en-US" sz="3200" b="1">
                <a:latin typeface="宋体" panose="02010600030101010101" pitchFamily="2" charset="-122"/>
              </a:rPr>
              <a:t>？</a:t>
            </a:r>
            <a:endParaRPr lang="zh-CN" altLang="en-US" sz="3200" b="1">
              <a:latin typeface="宋体" panose="0201060003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449830" y="2412365"/>
            <a:ext cx="7731760" cy="3383280"/>
            <a:chOff x="3768" y="2911"/>
            <a:chExt cx="12176" cy="5328"/>
          </a:xfrm>
        </p:grpSpPr>
        <p:sp>
          <p:nvSpPr>
            <p:cNvPr id="6" name="文本框 5"/>
            <p:cNvSpPr txBox="1"/>
            <p:nvPr>
              <p:custDataLst>
                <p:tags r:id="rId2"/>
              </p:custDataLst>
            </p:nvPr>
          </p:nvSpPr>
          <p:spPr>
            <a:xfrm>
              <a:off x="5056" y="2911"/>
              <a:ext cx="9600" cy="324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32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  <a:sym typeface="+mn-ea"/>
                </a:rPr>
                <a:t>AB+AC</a:t>
              </a:r>
              <a:r>
                <a:rPr lang="zh-CN" altLang="en-US" sz="32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  <a:sym typeface="+mn-ea"/>
                </a:rPr>
                <a:t>＞</a:t>
              </a:r>
              <a:r>
                <a:rPr lang="en-US" altLang="zh-CN" sz="32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  <a:sym typeface="+mn-ea"/>
                </a:rPr>
                <a:t>BC        AB</a:t>
              </a:r>
              <a:r>
                <a:rPr lang="zh-CN" altLang="en-US" sz="32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  <a:sym typeface="+mn-ea"/>
                </a:rPr>
                <a:t>＞</a:t>
              </a:r>
              <a:r>
                <a:rPr lang="en-US" altLang="zh-CN" sz="32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  <a:sym typeface="+mn-ea"/>
                </a:rPr>
                <a:t>BC-AC</a:t>
              </a:r>
              <a:endPara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32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  <a:sym typeface="+mn-ea"/>
                </a:rPr>
                <a:t>BC+AB</a:t>
              </a:r>
              <a:r>
                <a:rPr lang="zh-CN" altLang="en-US" sz="32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  <a:sym typeface="+mn-ea"/>
                </a:rPr>
                <a:t>＞</a:t>
              </a:r>
              <a:r>
                <a:rPr lang="en-US" altLang="zh-CN" sz="32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  <a:sym typeface="+mn-ea"/>
                </a:rPr>
                <a:t>AC        BC</a:t>
              </a:r>
              <a:r>
                <a:rPr lang="zh-CN" altLang="en-US" sz="32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  <a:sym typeface="+mn-ea"/>
                </a:rPr>
                <a:t>＞</a:t>
              </a:r>
              <a:r>
                <a:rPr lang="en-US" altLang="zh-CN" sz="32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  <a:sym typeface="+mn-ea"/>
                </a:rPr>
                <a:t>AC-AB</a:t>
              </a:r>
              <a:endPara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32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  <a:sym typeface="+mn-ea"/>
                </a:rPr>
                <a:t>AC+BC</a:t>
              </a:r>
              <a:r>
                <a:rPr lang="zh-CN" altLang="en-US" sz="32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  <a:sym typeface="+mn-ea"/>
                </a:rPr>
                <a:t>＞</a:t>
              </a:r>
              <a:r>
                <a:rPr lang="en-US" altLang="zh-CN" sz="32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  <a:sym typeface="+mn-ea"/>
                </a:rPr>
                <a:t>AB        AC</a:t>
              </a:r>
              <a:r>
                <a:rPr lang="zh-CN" altLang="en-US" sz="32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  <a:sym typeface="+mn-ea"/>
                </a:rPr>
                <a:t>＞</a:t>
              </a:r>
              <a:r>
                <a:rPr lang="en-US" altLang="zh-CN" sz="32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  <a:sym typeface="+mn-ea"/>
                </a:rPr>
                <a:t>AC-BC </a:t>
              </a:r>
              <a:endPara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endParaRPr>
            </a:p>
          </p:txBody>
        </p:sp>
        <p:cxnSp>
          <p:nvCxnSpPr>
            <p:cNvPr id="8" name="直接箭头连接符 7"/>
            <p:cNvCxnSpPr/>
            <p:nvPr>
              <p:custDataLst>
                <p:tags r:id="rId3"/>
              </p:custDataLst>
            </p:nvPr>
          </p:nvCxnSpPr>
          <p:spPr>
            <a:xfrm>
              <a:off x="8676" y="3334"/>
              <a:ext cx="1669" cy="0"/>
            </a:xfrm>
            <a:prstGeom prst="straightConnector1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olid"/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9" name="直接箭头连接符 8"/>
            <p:cNvCxnSpPr/>
            <p:nvPr>
              <p:custDataLst>
                <p:tags r:id="rId4"/>
              </p:custDataLst>
            </p:nvPr>
          </p:nvCxnSpPr>
          <p:spPr>
            <a:xfrm>
              <a:off x="8676" y="4534"/>
              <a:ext cx="1669" cy="0"/>
            </a:xfrm>
            <a:prstGeom prst="straightConnector1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olid"/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>
              <p:custDataLst>
                <p:tags r:id="rId5"/>
              </p:custDataLst>
            </p:nvPr>
          </p:nvCxnSpPr>
          <p:spPr>
            <a:xfrm>
              <a:off x="8676" y="5683"/>
              <a:ext cx="1669" cy="0"/>
            </a:xfrm>
            <a:prstGeom prst="straightConnector1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olid"/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56341" name="AutoShape 21"/>
            <p:cNvSpPr/>
            <p:nvPr>
              <p:custDataLst>
                <p:tags r:id="rId6"/>
              </p:custDataLst>
            </p:nvPr>
          </p:nvSpPr>
          <p:spPr>
            <a:xfrm>
              <a:off x="3768" y="6993"/>
              <a:ext cx="12176" cy="1246"/>
            </a:xfrm>
            <a:prstGeom prst="borderCallout1">
              <a:avLst>
                <a:gd name="adj1" fmla="val 99755"/>
                <a:gd name="adj2" fmla="val 98361"/>
                <a:gd name="adj3" fmla="val 100736"/>
                <a:gd name="adj4" fmla="val 99417"/>
              </a:avLst>
            </a:prstGeom>
            <a:noFill/>
            <a:ln w="38100" cap="rnd" cmpd="thickThin">
              <a:solidFill>
                <a:srgbClr val="0070C0"/>
              </a:solidFill>
              <a:prstDash val="dash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anchor="ctr" anchorCtr="0"/>
            <a:p>
              <a:pPr>
                <a:spcBef>
                  <a:spcPct val="50000"/>
                </a:spcBef>
              </a:pPr>
              <a:r>
                <a:rPr lang="zh-CN" altLang="en-US" sz="2800">
                  <a:solidFill>
                    <a:srgbClr val="FFC00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☀</a:t>
              </a:r>
              <a:r>
                <a:rPr lang="zh-CN" altLang="en-US" sz="3200" b="1">
                  <a:solidFill>
                    <a:srgbClr val="0070C0"/>
                  </a:solidFill>
                  <a:latin typeface="宋体" panose="02010600030101010101" pitchFamily="2" charset="-122"/>
                  <a:cs typeface="宋体" panose="02010600030101010101" pitchFamily="2" charset="-122"/>
                  <a:sym typeface="+mn-ea"/>
                </a:rPr>
                <a:t>归纳</a:t>
              </a:r>
              <a:r>
                <a:rPr lang="en-US" altLang="zh-CN" sz="3200" b="1">
                  <a:solidFill>
                    <a:srgbClr val="0070C0"/>
                  </a:solidFill>
                  <a:latin typeface="宋体" panose="02010600030101010101" pitchFamily="2" charset="-122"/>
                  <a:cs typeface="宋体" panose="02010600030101010101" pitchFamily="2" charset="-122"/>
                  <a:sym typeface="+mn-ea"/>
                </a:rPr>
                <a:t> </a:t>
              </a:r>
              <a:r>
                <a:rPr lang="zh-CN" altLang="en-US" sz="3200" b="1">
                  <a:latin typeface="宋体" panose="02010600030101010101" pitchFamily="2" charset="-122"/>
                  <a:sym typeface="+mn-ea"/>
                </a:rPr>
                <a:t>三角形任意两边之差小于第三边</a:t>
              </a:r>
              <a:r>
                <a:rPr lang="en-US" altLang="zh-CN" sz="3200" b="1">
                  <a:latin typeface="宋体" panose="02010600030101010101" pitchFamily="2" charset="-122"/>
                  <a:sym typeface="+mn-ea"/>
                </a:rPr>
                <a:t>.</a:t>
              </a:r>
              <a:endParaRPr lang="en-US" altLang="zh-CN" sz="32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9" name="组合 18"/>
          <p:cNvGrpSpPr/>
          <p:nvPr/>
        </p:nvGrpSpPr>
        <p:grpSpPr>
          <a:xfrm>
            <a:off x="754380" y="491490"/>
            <a:ext cx="3611245" cy="913130"/>
            <a:chOff x="3524" y="984"/>
            <a:chExt cx="5601" cy="1084"/>
          </a:xfrm>
        </p:grpSpPr>
        <p:sp>
          <p:nvSpPr>
            <p:cNvPr id="18" name="前凸带形 17"/>
            <p:cNvSpPr/>
            <p:nvPr/>
          </p:nvSpPr>
          <p:spPr>
            <a:xfrm>
              <a:off x="3524" y="984"/>
              <a:ext cx="5601" cy="1084"/>
            </a:xfrm>
            <a:prstGeom prst="ribbon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080" y="1220"/>
              <a:ext cx="2540" cy="620"/>
            </a:xfrm>
            <a:prstGeom prst="rect">
              <a:avLst/>
            </a:prstGeom>
          </p:spPr>
          <p:txBody>
            <a:bodyPr wrap="square">
              <a:spAutoFit/>
              <a:extLst>
                <a:ext uri="{4A0BC546-FE56-4ADE-93B0-CB8AF2F6F144}">
                  <wpsdc:textFrameExt xmlns:wpsdc="http://www.wps.cn/officeDocument/2022/drawingmlCustomData" type="text"/>
                </a:ext>
              </a:extLst>
            </a:bodyPr>
            <a:p>
              <a:pPr algn="l"/>
              <a:r>
                <a:rPr lang="zh-CN" altLang="en-US" sz="2800" b="1">
                  <a:latin typeface="Arial" panose="020B0604020202020204" pitchFamily="34" charset="0"/>
                  <a:ea typeface="微软雅黑" panose="020B0503020204020204" charset="-122"/>
                </a:rPr>
                <a:t>例题解析</a:t>
              </a:r>
              <a:endParaRPr lang="zh-CN" altLang="en-US" sz="2800" b="1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sp>
        <p:nvSpPr>
          <p:cNvPr id="18434" name="文本框 76803"/>
          <p:cNvSpPr txBox="1"/>
          <p:nvPr>
            <p:custDataLst>
              <p:tags r:id="rId1"/>
            </p:custDataLst>
          </p:nvPr>
        </p:nvSpPr>
        <p:spPr>
          <a:xfrm>
            <a:off x="492125" y="1505585"/>
            <a:ext cx="10713085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3200" b="1">
                <a:solidFill>
                  <a:schemeClr val="accent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例</a:t>
            </a:r>
            <a:r>
              <a:rPr lang="en-US" altLang="zh-CN" sz="3200" b="1">
                <a:solidFill>
                  <a:schemeClr val="accent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800" b="1">
                <a:solidFill>
                  <a:srgbClr val="00808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已知等腰三角形的周长为</a:t>
            </a:r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18</a:t>
            </a:r>
            <a:r>
              <a:rPr lang="en-US" altLang="zh-CN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，如果一边长等于</a:t>
            </a:r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en-US" altLang="zh-CN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，求另两边的长？</a:t>
            </a:r>
            <a:endParaRPr lang="zh-CN" altLang="en-US" sz="32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782480" y="3175635"/>
            <a:ext cx="10132695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chemeClr val="accent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分析：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题中没有明确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4</a:t>
            </a:r>
            <a:r>
              <a:rPr lang="en-US" altLang="zh-CN" sz="2800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cm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是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腰长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还是底边长，因此，要分两种情况进行讨论：</a:t>
            </a:r>
            <a:r>
              <a:rPr lang="en-US" altLang="zh-CN" sz="2800" b="1">
                <a:latin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①假设底边长为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4</a:t>
            </a:r>
            <a:r>
              <a:rPr lang="en-US" altLang="zh-CN" sz="2800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cm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；</a:t>
            </a:r>
            <a:endParaRPr lang="zh-CN" altLang="en-US" sz="2800" b="1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sz="28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    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②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</a:rPr>
              <a:t>假设腰长为</a:t>
            </a:r>
            <a:r>
              <a:rPr lang="zh-CN" altLang="en-US" sz="28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4</a:t>
            </a:r>
            <a:r>
              <a:rPr lang="en-US" altLang="zh-CN" sz="2800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cm</a:t>
            </a:r>
            <a:r>
              <a:rPr lang="en-US" altLang="zh-CN" sz="28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endParaRPr lang="zh-CN" altLang="en-US" sz="2800" b="1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6805" name="文本框 76804"/>
          <p:cNvSpPr txBox="1"/>
          <p:nvPr>
            <p:custDataLst>
              <p:tags r:id="rId1"/>
            </p:custDataLst>
          </p:nvPr>
        </p:nvSpPr>
        <p:spPr>
          <a:xfrm>
            <a:off x="1015365" y="995045"/>
            <a:ext cx="10741025" cy="29686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解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：①若底边长为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en-US" altLang="zh-CN" sz="2400" b="1" i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，设腰长为</a:t>
            </a:r>
            <a:r>
              <a:rPr lang="en-US" altLang="zh-CN" sz="2400" b="1" i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 cm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endParaRPr lang="zh-CN" altLang="en-US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则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2</a:t>
            </a:r>
            <a:r>
              <a:rPr lang="en-US" altLang="zh-CN" sz="2400" b="1" i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+4=18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解得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zh-CN" sz="2400" b="1" i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=7.</a:t>
            </a:r>
            <a:endParaRPr lang="en-US" altLang="zh-CN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②若一条腰长为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en-US" altLang="zh-CN" sz="2400" b="1" i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，设底边长为</a:t>
            </a:r>
            <a:r>
              <a:rPr lang="en-US" altLang="zh-CN" sz="2400" b="1" i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 cm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endParaRPr lang="zh-CN" altLang="en-US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则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2×4+</a:t>
            </a:r>
            <a:r>
              <a:rPr lang="en-US" altLang="zh-CN" sz="2400" b="1" i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=18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解得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zh-CN" sz="2400" b="1" i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=10.</a:t>
            </a:r>
            <a:endParaRPr lang="en-US" altLang="zh-CN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∵</a:t>
            </a:r>
            <a:r>
              <a:rPr lang="en-US" altLang="zh-CN" sz="2400" b="1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4+4&lt;10</a:t>
            </a:r>
            <a:r>
              <a:rPr lang="zh-CN" altLang="en-US" sz="2400" b="1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所以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en-US" altLang="zh-CN" sz="2400" b="1" i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为腰不能构成三角形，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lang="en-US" altLang="zh-CN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∴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三角形另外两个边长都是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</a:t>
            </a:r>
            <a:r>
              <a:rPr lang="en-US" altLang="zh-CN" sz="2400" b="1" i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endParaRPr lang="en-US" altLang="zh-CN" sz="2400" b="1" i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" name="矩形 15"/>
          <p:cNvSpPr/>
          <p:nvPr>
            <p:custDataLst>
              <p:tags r:id="rId2"/>
            </p:custDataLst>
          </p:nvPr>
        </p:nvSpPr>
        <p:spPr>
          <a:xfrm>
            <a:off x="1200150" y="4360545"/>
            <a:ext cx="10429240" cy="1319530"/>
          </a:xfrm>
          <a:prstGeom prst="rect">
            <a:avLst/>
          </a:prstGeom>
          <a:noFill/>
          <a:ln w="38100" cap="rnd" cmpd="thinThick">
            <a:solidFill>
              <a:srgbClr val="0070C0"/>
            </a:solidFill>
            <a:prstDash val="sys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tx2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☀</a:t>
            </a:r>
            <a:r>
              <a:rPr lang="zh-CN" altLang="en-US" sz="2800" b="1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方法总结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与等腰三角形有关的问题，当题中没有明确哪一边是腰或底边时，常常要分情况讨论，并根据三角形的三边关系检验能否构成三角形.</a:t>
            </a:r>
            <a:endParaRPr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889000" y="1034415"/>
            <a:ext cx="10088245" cy="1143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algn="l">
              <a:lnSpc>
                <a:spcPts val="4100"/>
              </a:lnSpc>
            </a:pPr>
            <a:r>
              <a:rPr lang="zh-CN" altLang="en-US" sz="28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变式训练</a:t>
            </a:r>
            <a:r>
              <a:rPr lang="en-US" altLang="zh-CN" sz="28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3600" b="1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en-US" altLang="zh-CN" sz="3200" b="1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3200" b="1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如果等腰三角形的一边长是5cm,另一边长是11cm,求这个等腰三角形的周长. </a:t>
            </a:r>
            <a:endParaRPr lang="zh-CN" altLang="en-US" sz="3200" b="1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03885" y="2484755"/>
            <a:ext cx="609600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algn="l"/>
            <a:r>
              <a:rPr lang="zh-CN" altLang="en-US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解：当三角形的腰为5时，</a:t>
            </a:r>
            <a:endParaRPr lang="zh-CN" altLang="en-US" sz="2800" b="1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则三边为5，5，11</a:t>
            </a:r>
            <a:endParaRPr lang="zh-CN" altLang="en-US" sz="2800" b="1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1224915" y="3672840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algn="l"/>
            <a:r>
              <a:rPr lang="zh-CN" altLang="en-US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∵5+5＜11</a:t>
            </a:r>
            <a:endParaRPr lang="zh-CN" altLang="en-US" sz="2800" b="1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1125855" y="4429760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algn="l"/>
            <a:r>
              <a:rPr lang="zh-CN" altLang="en-US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∴不能组成三角形（舍去）</a:t>
            </a:r>
            <a:endParaRPr lang="zh-CN" altLang="en-US" sz="2800" b="1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483985" y="3648710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algn="l"/>
            <a:r>
              <a:rPr lang="zh-CN" altLang="en-US" sz="280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∵5+11＞11</a:t>
            </a:r>
            <a:endParaRPr lang="zh-CN" altLang="en-US" sz="280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6318885" y="4429760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algn="l"/>
            <a:r>
              <a:rPr lang="zh-CN" altLang="en-US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∴能组成三角形</a:t>
            </a:r>
            <a:endParaRPr lang="zh-CN" altLang="en-US" sz="2800" b="1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26410" y="5186680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algn="l"/>
            <a:r>
              <a:rPr lang="zh-CN" altLang="en-US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∴周长为11+11+5=27cm</a:t>
            </a:r>
            <a:endParaRPr lang="zh-CN" altLang="en-US" sz="2800" b="1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4" name="文本10"/>
          <p:cNvSpPr txBox="1"/>
          <p:nvPr/>
        </p:nvSpPr>
        <p:spPr>
          <a:xfrm>
            <a:off x="2914015" y="5820410"/>
            <a:ext cx="6363970" cy="721995"/>
          </a:xfrm>
          <a:prstGeom prst="rect">
            <a:avLst/>
          </a:prstGeom>
          <a:noFill/>
        </p:spPr>
        <p:txBody>
          <a:bodyPr anchor="t"/>
          <a:p>
            <a:pPr marL="0" algn="l"/>
            <a:r>
              <a:rPr lang="zh-CN" altLang="en-US" sz="2800" b="1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综上所得，该等腰三角形的周长为27cm</a:t>
            </a:r>
            <a:endParaRPr lang="zh-CN" altLang="en-US" sz="2800" b="1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318885" y="2436495"/>
            <a:ext cx="609600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algn="l"/>
            <a:r>
              <a:rPr lang="zh-CN" altLang="en-US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当三角形的腰为</a:t>
            </a:r>
            <a:r>
              <a:rPr lang="en-US" altLang="zh-CN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11</a:t>
            </a:r>
            <a:r>
              <a:rPr lang="zh-CN" altLang="en-US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时，</a:t>
            </a:r>
            <a:endParaRPr lang="zh-CN" altLang="en-US" sz="2800" b="1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则三边为5，</a:t>
            </a:r>
            <a:r>
              <a:rPr lang="en-US" altLang="zh-CN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11</a:t>
            </a:r>
            <a:r>
              <a:rPr lang="zh-CN" altLang="en-US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，11</a:t>
            </a:r>
            <a:endParaRPr lang="zh-CN" altLang="en-US" sz="2800" b="1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5" grpId="0"/>
      <p:bldP spid="11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9" name="组合 18"/>
          <p:cNvGrpSpPr/>
          <p:nvPr/>
        </p:nvGrpSpPr>
        <p:grpSpPr>
          <a:xfrm>
            <a:off x="1028700" y="462280"/>
            <a:ext cx="3556635" cy="808990"/>
            <a:chOff x="3524" y="984"/>
            <a:chExt cx="5601" cy="1084"/>
          </a:xfrm>
        </p:grpSpPr>
        <p:sp>
          <p:nvSpPr>
            <p:cNvPr id="18" name="前凸带形 17"/>
            <p:cNvSpPr/>
            <p:nvPr/>
          </p:nvSpPr>
          <p:spPr>
            <a:xfrm>
              <a:off x="3524" y="984"/>
              <a:ext cx="5601" cy="1084"/>
            </a:xfrm>
            <a:prstGeom prst="ribbon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080" y="1220"/>
              <a:ext cx="2540" cy="699"/>
            </a:xfrm>
            <a:prstGeom prst="rect">
              <a:avLst/>
            </a:prstGeom>
          </p:spPr>
          <p:txBody>
            <a:bodyPr wrap="square">
              <a:spAutoFit/>
              <a:extLst>
                <a:ext uri="{4A0BC546-FE56-4ADE-93B0-CB8AF2F6F144}">
                  <wpsdc:textFrameExt xmlns:wpsdc="http://www.wps.cn/officeDocument/2022/drawingmlCustomData" type="text"/>
                </a:ext>
              </a:extLst>
            </a:bodyPr>
            <a:p>
              <a:pPr algn="l"/>
              <a:r>
                <a:rPr lang="zh-CN" altLang="en-US" sz="2800" b="1">
                  <a:latin typeface="Arial" panose="020B0604020202020204" pitchFamily="34" charset="0"/>
                  <a:ea typeface="微软雅黑" panose="020B0503020204020204" charset="-122"/>
                </a:rPr>
                <a:t>例题解析</a:t>
              </a:r>
              <a:endParaRPr lang="zh-CN" altLang="en-US" sz="2800" b="1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810260" y="1414145"/>
            <a:ext cx="10935335" cy="18503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algn="l">
              <a:lnSpc>
                <a:spcPts val="5000"/>
              </a:lnSpc>
            </a:pPr>
            <a:r>
              <a:rPr lang="zh-CN" altLang="en-US" sz="32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例</a:t>
            </a:r>
            <a:r>
              <a:rPr lang="en-US" altLang="zh-CN" sz="32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 </a:t>
            </a:r>
            <a:r>
              <a:rPr lang="en-US" altLang="zh-CN" sz="320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320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已知三角形的三边长分别为5、x-1、8,则三角形周长y的取值范围是</a:t>
            </a:r>
            <a:r>
              <a:rPr lang="zh-CN" altLang="en-US" sz="3200" u="sng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　           .</a:t>
            </a:r>
            <a:endParaRPr lang="zh-CN" altLang="en-US" sz="3200" u="sng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10260" y="2783840"/>
            <a:ext cx="67875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algn="l"/>
            <a:r>
              <a:rPr lang="zh-CN" altLang="en-US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解：由题意得 </a:t>
            </a:r>
            <a:r>
              <a:rPr lang="en-US" altLang="zh-CN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8-5＜x-1＜8+5</a:t>
            </a:r>
            <a:endParaRPr lang="zh-CN" altLang="en-US" sz="2800" b="1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76625" y="3518535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algn="l"/>
            <a:r>
              <a:rPr lang="zh-CN" altLang="en-US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解得：4＜x＜14</a:t>
            </a:r>
            <a:endParaRPr lang="zh-CN" altLang="en-US" sz="2800" b="1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16025" y="4253230"/>
            <a:ext cx="8148320" cy="7321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algn="l">
              <a:lnSpc>
                <a:spcPts val="5000"/>
              </a:lnSpc>
            </a:pPr>
            <a:r>
              <a:rPr lang="zh-CN" altLang="en-US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∵周长等于三边之和</a:t>
            </a:r>
            <a:r>
              <a:rPr lang="en-US" altLang="zh-CN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5+8+x-1</a:t>
            </a:r>
            <a:r>
              <a:rPr lang="zh-CN" altLang="en-US" sz="32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=12+x</a:t>
            </a:r>
            <a:endParaRPr lang="zh-CN" altLang="en-US" sz="3200" b="1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35405" y="5198110"/>
            <a:ext cx="6096000" cy="7321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algn="l">
              <a:lnSpc>
                <a:spcPts val="5000"/>
              </a:lnSpc>
            </a:pPr>
            <a:r>
              <a:rPr lang="zh-CN" altLang="en-US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∴周长的范围 </a:t>
            </a:r>
            <a:endParaRPr lang="zh-CN" altLang="en-US" sz="2800" b="1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82695" y="5408295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algn="l"/>
            <a:r>
              <a:rPr lang="zh-CN" altLang="en-US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16＜12+x＜26</a:t>
            </a:r>
            <a:endParaRPr lang="zh-CN" altLang="en-US" sz="2800" b="1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951230" y="1054735"/>
            <a:ext cx="10606405" cy="13735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algn="l">
              <a:lnSpc>
                <a:spcPts val="5000"/>
              </a:lnSpc>
            </a:pPr>
            <a:r>
              <a:rPr lang="zh-CN" altLang="en-US" sz="32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变式训练</a:t>
            </a:r>
            <a:r>
              <a:rPr lang="en-US" altLang="zh-CN" sz="32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en-US" altLang="zh-CN" sz="3200" b="1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3200" b="1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zh-CN" altLang="en-US" sz="3200" b="1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已知△ABC两边长分别为6与7,第三边的长为奇数,则第三边的长的最大值为</a:t>
            </a:r>
            <a:r>
              <a:rPr lang="zh-CN" altLang="en-US" sz="3200" b="1" u="sng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　 　</a:t>
            </a:r>
            <a:r>
              <a:rPr lang="zh-CN" altLang="en-US" sz="3200" b="1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.</a:t>
            </a:r>
            <a:endParaRPr lang="zh-CN" altLang="en-US" sz="3200" b="1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70635" y="2691765"/>
            <a:ext cx="8333740" cy="11506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algn="l"/>
            <a:r>
              <a:rPr lang="zh-CN" altLang="en-US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解：</a:t>
            </a:r>
            <a:r>
              <a:rPr lang="en-US" altLang="zh-CN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设另一边为x        </a:t>
            </a:r>
            <a:endParaRPr lang="zh-CN" altLang="en-US" sz="2800" b="1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algn="l"/>
            <a:r>
              <a:rPr lang="en-US" altLang="zh-CN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</a:t>
            </a:r>
            <a:r>
              <a:rPr lang="zh-CN" altLang="en-US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则 7-6＜x＜7+6</a:t>
            </a:r>
            <a:endParaRPr lang="zh-CN" altLang="en-US" sz="2800" b="1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70635" y="3765550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algn="l"/>
            <a:r>
              <a:rPr lang="en-US" altLang="zh-CN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</a:t>
            </a:r>
            <a:r>
              <a:rPr lang="zh-CN" altLang="en-US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解得：1＜x＜13</a:t>
            </a:r>
            <a:endParaRPr lang="zh-CN" altLang="en-US" sz="2800" b="1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71575" y="4388485"/>
            <a:ext cx="6096000" cy="7321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algn="l">
              <a:lnSpc>
                <a:spcPts val="5000"/>
              </a:lnSpc>
            </a:pPr>
            <a:r>
              <a:rPr lang="en-US" altLang="zh-CN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</a:t>
            </a:r>
            <a:r>
              <a:rPr lang="zh-CN" altLang="en-US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∵第三边的长为奇数</a:t>
            </a:r>
            <a:endParaRPr lang="zh-CN" altLang="en-US" sz="2800" b="1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72515" y="5112385"/>
            <a:ext cx="6096000" cy="7321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algn="l">
              <a:lnSpc>
                <a:spcPts val="5000"/>
              </a:lnSpc>
            </a:pPr>
            <a:r>
              <a:rPr lang="en-US" altLang="zh-CN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</a:t>
            </a:r>
            <a:r>
              <a:rPr lang="zh-CN" altLang="en-US" sz="2800" b="1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∴第三边的长的最大值11</a:t>
            </a:r>
            <a:endParaRPr lang="zh-CN" altLang="en-US" sz="2800" b="1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9" name="组合 18"/>
          <p:cNvGrpSpPr/>
          <p:nvPr/>
        </p:nvGrpSpPr>
        <p:grpSpPr>
          <a:xfrm>
            <a:off x="863600" y="511810"/>
            <a:ext cx="3665855" cy="826135"/>
            <a:chOff x="3524" y="984"/>
            <a:chExt cx="5859" cy="1490"/>
          </a:xfrm>
        </p:grpSpPr>
        <p:sp>
          <p:nvSpPr>
            <p:cNvPr id="18" name="前凸带形 17"/>
            <p:cNvSpPr/>
            <p:nvPr/>
          </p:nvSpPr>
          <p:spPr>
            <a:xfrm>
              <a:off x="3524" y="984"/>
              <a:ext cx="5859" cy="1490"/>
            </a:xfrm>
            <a:prstGeom prst="ribbon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080" y="1220"/>
              <a:ext cx="2819" cy="941"/>
            </a:xfrm>
            <a:prstGeom prst="rect">
              <a:avLst/>
            </a:prstGeom>
          </p:spPr>
          <p:txBody>
            <a:bodyPr wrap="square">
              <a:spAutoFit/>
              <a:extLst>
                <a:ext uri="{4A0BC546-FE56-4ADE-93B0-CB8AF2F6F144}">
                  <wpsdc:textFrameExt xmlns:wpsdc="http://www.wps.cn/officeDocument/2022/drawingmlCustomData" type="text"/>
                </a:ext>
              </a:extLst>
            </a:bodyPr>
            <a:p>
              <a:pPr algn="l"/>
              <a:r>
                <a:rPr lang="zh-CN" altLang="en-US" sz="2800" b="1">
                  <a:latin typeface="Arial" panose="020B0604020202020204" pitchFamily="34" charset="0"/>
                  <a:ea typeface="微软雅黑" panose="020B0503020204020204" charset="-122"/>
                </a:rPr>
                <a:t>合作探究</a:t>
              </a:r>
              <a:endParaRPr lang="zh-CN" altLang="en-US" sz="2800" b="1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sp>
        <p:nvSpPr>
          <p:cNvPr id="6" name="Text Box 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601085" y="1402715"/>
            <a:ext cx="7416800" cy="2676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  <a:defRPr/>
            </a:pPr>
            <a:r>
              <a:rPr lang="zh-CN" altLang="en-US" sz="2800" b="1">
                <a:solidFill>
                  <a:schemeClr val="accent1"/>
                </a:solidFill>
                <a:latin typeface="宋体" panose="02010600030101010101" pitchFamily="2" charset="-122"/>
              </a:rPr>
              <a:t>问题：</a:t>
            </a:r>
            <a:endParaRPr lang="zh-CN" altLang="en-US" sz="2800" b="1">
              <a:solidFill>
                <a:schemeClr val="accent1"/>
              </a:solidFill>
              <a:latin typeface="宋体" panose="02010600030101010101" pitchFamily="2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800" b="1">
                <a:latin typeface="宋体" panose="02010600030101010101" pitchFamily="2" charset="-122"/>
              </a:rPr>
              <a:t>如图，盖房子时，在木框未安装好之前，木工师傅常常先在木框上斜钉一根木条，为什么要这样做呢？</a:t>
            </a:r>
            <a:endParaRPr lang="zh-CN" altLang="en-US" sz="2800" b="1">
              <a:latin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54735" y="1649730"/>
            <a:ext cx="1915160" cy="2376170"/>
            <a:chOff x="1661" y="2598"/>
            <a:chExt cx="3016" cy="3742"/>
          </a:xfrm>
        </p:grpSpPr>
        <p:grpSp>
          <p:nvGrpSpPr>
            <p:cNvPr id="2" name="Group 5"/>
            <p:cNvGrpSpPr/>
            <p:nvPr>
              <p:custDataLst>
                <p:tags r:id="rId2"/>
              </p:custDataLst>
            </p:nvPr>
          </p:nvGrpSpPr>
          <p:grpSpPr>
            <a:xfrm>
              <a:off x="1661" y="2598"/>
              <a:ext cx="3016" cy="3743"/>
              <a:chOff x="0" y="0"/>
              <a:chExt cx="1089" cy="1497"/>
            </a:xfrm>
            <a:blipFill rotWithShape="1">
              <a:blip r:embed="rId3"/>
              <a:tile tx="0" ty="0" sx="100000" sy="100000" flip="none" algn="tl"/>
            </a:blipFill>
          </p:grpSpPr>
          <p:sp>
            <p:nvSpPr>
              <p:cNvPr id="19468" name="Rectangle 6" descr="深色木质"/>
              <p:cNvSpPr/>
              <p:nvPr>
                <p:custDataLst>
                  <p:tags r:id="rId4"/>
                </p:custDataLst>
              </p:nvPr>
            </p:nvSpPr>
            <p:spPr>
              <a:xfrm>
                <a:off x="0" y="0"/>
                <a:ext cx="1089" cy="1497"/>
              </a:xfrm>
              <a:prstGeom prst="rect">
                <a:avLst/>
              </a:prstGeom>
              <a:grpFill/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endParaRPr lang="zh-CN" alt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19469" name="Rectangle 7" descr="胡桃"/>
              <p:cNvSpPr/>
              <p:nvPr>
                <p:custDataLst>
                  <p:tags r:id="rId5"/>
                </p:custDataLst>
              </p:nvPr>
            </p:nvSpPr>
            <p:spPr>
              <a:xfrm>
                <a:off x="73" y="82"/>
                <a:ext cx="952" cy="1315"/>
              </a:xfrm>
              <a:prstGeom prst="rect">
                <a:avLst/>
              </a:prstGeom>
              <a:grpFill/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endParaRPr lang="zh-CN" alt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19470" name="Rectangle 8"/>
              <p:cNvSpPr/>
              <p:nvPr>
                <p:custDataLst>
                  <p:tags r:id="rId6"/>
                </p:custDataLst>
              </p:nvPr>
            </p:nvSpPr>
            <p:spPr>
              <a:xfrm>
                <a:off x="136" y="136"/>
                <a:ext cx="816" cy="1180"/>
              </a:xfrm>
              <a:prstGeom prst="rect">
                <a:avLst/>
              </a:prstGeom>
              <a:grpFill/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endParaRPr lang="zh-CN" altLang="en-US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7" name="Rectangle 10"/>
            <p:cNvSpPr/>
            <p:nvPr>
              <p:custDataLst>
                <p:tags r:id="rId7"/>
              </p:custDataLst>
            </p:nvPr>
          </p:nvSpPr>
          <p:spPr>
            <a:xfrm rot="3352554">
              <a:off x="1366" y="4305"/>
              <a:ext cx="3616" cy="264"/>
            </a:xfrm>
            <a:prstGeom prst="rect">
              <a:avLst/>
            </a:prstGeom>
            <a:blipFill rotWithShape="1">
              <a:blip r:embed="rId3"/>
            </a:blip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sp>
        <p:nvSpPr>
          <p:cNvPr id="8" name="Rectangle 4"/>
          <p:cNvSpPr/>
          <p:nvPr>
            <p:custDataLst>
              <p:tags r:id="rId8"/>
            </p:custDataLst>
          </p:nvPr>
        </p:nvSpPr>
        <p:spPr>
          <a:xfrm>
            <a:off x="944880" y="4104005"/>
            <a:ext cx="10147300" cy="203009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答：三角形三边固定后，形状和大小不会改变，四边形四边固定后，形状和大小会改变，这就是说，</a:t>
            </a:r>
            <a:r>
              <a:rPr lang="zh-CN" altLang="en-US" sz="2800" b="1">
                <a:solidFill>
                  <a:schemeClr val="accent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三角形具有稳定性，四边形不具有稳定性</a:t>
            </a:r>
            <a:r>
              <a:rPr lang="en-US" altLang="zh-CN" sz="2800" b="1">
                <a:solidFill>
                  <a:schemeClr val="accent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.</a:t>
            </a:r>
            <a:endParaRPr lang="en-US" altLang="zh-CN" sz="2800" b="1">
              <a:solidFill>
                <a:schemeClr val="accent1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9" name="组合 18"/>
          <p:cNvGrpSpPr/>
          <p:nvPr/>
        </p:nvGrpSpPr>
        <p:grpSpPr>
          <a:xfrm>
            <a:off x="809625" y="483235"/>
            <a:ext cx="3775710" cy="901700"/>
            <a:chOff x="3524" y="984"/>
            <a:chExt cx="5601" cy="1084"/>
          </a:xfrm>
        </p:grpSpPr>
        <p:sp>
          <p:nvSpPr>
            <p:cNvPr id="2" name="前凸带形 1"/>
            <p:cNvSpPr/>
            <p:nvPr/>
          </p:nvSpPr>
          <p:spPr>
            <a:xfrm>
              <a:off x="3524" y="984"/>
              <a:ext cx="5601" cy="1084"/>
            </a:xfrm>
            <a:prstGeom prst="ribbon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080" y="1220"/>
              <a:ext cx="2540" cy="627"/>
            </a:xfrm>
            <a:prstGeom prst="rect">
              <a:avLst/>
            </a:prstGeom>
          </p:spPr>
          <p:txBody>
            <a:bodyPr wrap="square">
              <a:spAutoFit/>
              <a:extLst>
                <a:ext uri="{4A0BC546-FE56-4ADE-93B0-CB8AF2F6F144}">
                  <wpsdc:textFrameExt xmlns:wpsdc="http://www.wps.cn/officeDocument/2022/drawingmlCustomData" type="text"/>
                </a:ext>
              </a:extLst>
            </a:bodyPr>
            <a:p>
              <a:pPr algn="l"/>
              <a:r>
                <a:rPr lang="zh-CN" altLang="en-US" sz="2800" b="1">
                  <a:latin typeface="Arial" panose="020B0604020202020204" pitchFamily="34" charset="0"/>
                  <a:ea typeface="微软雅黑" panose="020B0503020204020204" charset="-122"/>
                </a:rPr>
                <a:t>合作探究</a:t>
              </a:r>
              <a:endParaRPr lang="zh-CN" altLang="en-US" sz="2800" b="1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666750" y="2635250"/>
            <a:ext cx="5855335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algn="l"/>
            <a:r>
              <a:rPr lang="zh-CN" altLang="en-US" sz="2800" b="1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用</a:t>
            </a:r>
            <a:r>
              <a:rPr lang="zh-CN" altLang="en-US" sz="3200" b="1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火柴棍吊起一瓶水，</a:t>
            </a:r>
            <a:endParaRPr lang="zh-CN" altLang="en-US" sz="3200" b="1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3200" b="1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应用了三角形的稳定性。</a:t>
            </a:r>
            <a:endParaRPr lang="zh-CN" altLang="en-US" sz="3200" b="1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3200" b="1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现实生活中，</a:t>
            </a:r>
            <a:endParaRPr lang="zh-CN" altLang="en-US" sz="3200" b="1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3200" b="1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桥梁设计通常会用到这个性质。</a:t>
            </a:r>
            <a:endParaRPr lang="zh-CN" altLang="en-US" sz="3200" b="1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algn="l"/>
            <a:endParaRPr lang="zh-CN" altLang="en-US" sz="3200" b="1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algn="l"/>
            <a:r>
              <a:rPr lang="zh-CN" altLang="en-US" sz="3200" b="1">
                <a:solidFill>
                  <a:schemeClr val="accent6">
                    <a:lumMod val="75000"/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学好数学是很有用的！</a:t>
            </a:r>
            <a:endParaRPr lang="zh-CN" altLang="en-US" sz="3200" b="1">
              <a:solidFill>
                <a:schemeClr val="accent6">
                  <a:lumMod val="75000"/>
                  <a:alpha val="10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09625" y="1595120"/>
            <a:ext cx="458216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algn="l"/>
            <a:r>
              <a:rPr lang="zh-CN" altLang="en-US" sz="3600" b="1">
                <a:solidFill>
                  <a:schemeClr val="accent1">
                    <a:alpha val="100000"/>
                  </a:schemeClr>
                </a:solidFill>
                <a:effectLst>
                  <a:outerShdw blurRad="28575" dist="57150" dir="2700000" rotWithShape="0">
                    <a:srgbClr val="333333">
                      <a:alpha val="4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解决问题</a:t>
            </a:r>
            <a:endParaRPr lang="zh-CN" altLang="en-US" sz="3600" b="1">
              <a:solidFill>
                <a:schemeClr val="accent1">
                  <a:alpha val="100000"/>
                </a:schemeClr>
              </a:solidFill>
              <a:effectLst>
                <a:outerShdw blurRad="28575" dist="57150" dir="2700000" rotWithShape="0">
                  <a:srgbClr val="333333">
                    <a:alpha val="4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2070" y="454025"/>
            <a:ext cx="5789930" cy="611251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9" name="组合 18"/>
          <p:cNvGrpSpPr/>
          <p:nvPr/>
        </p:nvGrpSpPr>
        <p:grpSpPr>
          <a:xfrm>
            <a:off x="1413510" y="462280"/>
            <a:ext cx="3556635" cy="808990"/>
            <a:chOff x="3524" y="984"/>
            <a:chExt cx="5601" cy="1084"/>
          </a:xfrm>
        </p:grpSpPr>
        <p:sp>
          <p:nvSpPr>
            <p:cNvPr id="18" name="前凸带形 17"/>
            <p:cNvSpPr/>
            <p:nvPr/>
          </p:nvSpPr>
          <p:spPr>
            <a:xfrm>
              <a:off x="3524" y="984"/>
              <a:ext cx="5601" cy="1084"/>
            </a:xfrm>
            <a:prstGeom prst="ribbon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080" y="1220"/>
              <a:ext cx="2540" cy="699"/>
            </a:xfrm>
            <a:prstGeom prst="rect">
              <a:avLst/>
            </a:prstGeom>
          </p:spPr>
          <p:txBody>
            <a:bodyPr wrap="square">
              <a:spAutoFit/>
              <a:extLst>
                <a:ext uri="{4A0BC546-FE56-4ADE-93B0-CB8AF2F6F144}">
                  <wpsdc:textFrameExt xmlns:wpsdc="http://www.wps.cn/officeDocument/2022/drawingmlCustomData" type="text"/>
                </a:ext>
              </a:extLst>
            </a:bodyPr>
            <a:p>
              <a:pPr algn="l"/>
              <a:r>
                <a:rPr lang="zh-CN" altLang="en-US" sz="2800" b="1">
                  <a:latin typeface="Arial" panose="020B0604020202020204" pitchFamily="34" charset="0"/>
                  <a:ea typeface="微软雅黑" panose="020B0503020204020204" charset="-122"/>
                </a:rPr>
                <a:t>例题解析</a:t>
              </a:r>
              <a:endParaRPr lang="zh-CN" altLang="en-US" sz="2800" b="1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724025" y="3205480"/>
            <a:ext cx="8467725" cy="2073910"/>
            <a:chOff x="2715" y="5048"/>
            <a:chExt cx="13335" cy="3266"/>
          </a:xfrm>
        </p:grpSpPr>
        <p:sp>
          <p:nvSpPr>
            <p:cNvPr id="21507" name="Line 6"/>
            <p:cNvSpPr/>
            <p:nvPr>
              <p:custDataLst>
                <p:tags r:id="rId1"/>
              </p:custDataLst>
            </p:nvPr>
          </p:nvSpPr>
          <p:spPr>
            <a:xfrm flipH="1">
              <a:off x="2715" y="5048"/>
              <a:ext cx="1587" cy="1587"/>
            </a:xfrm>
            <a:prstGeom prst="line">
              <a:avLst/>
            </a:prstGeom>
            <a:ln w="38100" cap="flat" cmpd="sng">
              <a:solidFill>
                <a:srgbClr val="008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/>
          </p:txBody>
        </p:sp>
        <p:sp>
          <p:nvSpPr>
            <p:cNvPr id="21508" name="Line 7"/>
            <p:cNvSpPr/>
            <p:nvPr>
              <p:custDataLst>
                <p:tags r:id="rId2"/>
              </p:custDataLst>
            </p:nvPr>
          </p:nvSpPr>
          <p:spPr>
            <a:xfrm>
              <a:off x="2715" y="6635"/>
              <a:ext cx="907" cy="1588"/>
            </a:xfrm>
            <a:prstGeom prst="line">
              <a:avLst/>
            </a:prstGeom>
            <a:ln w="38100" cap="flat" cmpd="sng">
              <a:solidFill>
                <a:srgbClr val="008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/>
          </p:txBody>
        </p:sp>
        <p:sp>
          <p:nvSpPr>
            <p:cNvPr id="21509" name="Line 8"/>
            <p:cNvSpPr/>
            <p:nvPr>
              <p:custDataLst>
                <p:tags r:id="rId3"/>
              </p:custDataLst>
            </p:nvPr>
          </p:nvSpPr>
          <p:spPr>
            <a:xfrm>
              <a:off x="3622" y="8223"/>
              <a:ext cx="2153" cy="0"/>
            </a:xfrm>
            <a:prstGeom prst="line">
              <a:avLst/>
            </a:prstGeom>
            <a:ln w="38100" cap="flat" cmpd="sng">
              <a:solidFill>
                <a:srgbClr val="008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/>
          </p:txBody>
        </p:sp>
        <p:sp>
          <p:nvSpPr>
            <p:cNvPr id="21510" name="Line 9"/>
            <p:cNvSpPr/>
            <p:nvPr>
              <p:custDataLst>
                <p:tags r:id="rId4"/>
              </p:custDataLst>
            </p:nvPr>
          </p:nvSpPr>
          <p:spPr>
            <a:xfrm>
              <a:off x="4302" y="5048"/>
              <a:ext cx="1813" cy="1132"/>
            </a:xfrm>
            <a:prstGeom prst="line">
              <a:avLst/>
            </a:prstGeom>
            <a:ln w="38100" cap="flat" cmpd="sng">
              <a:solidFill>
                <a:srgbClr val="008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/>
          </p:txBody>
        </p:sp>
        <p:sp>
          <p:nvSpPr>
            <p:cNvPr id="21511" name="Line 10"/>
            <p:cNvSpPr/>
            <p:nvPr>
              <p:custDataLst>
                <p:tags r:id="rId5"/>
              </p:custDataLst>
            </p:nvPr>
          </p:nvSpPr>
          <p:spPr>
            <a:xfrm flipV="1">
              <a:off x="5775" y="6180"/>
              <a:ext cx="340" cy="2043"/>
            </a:xfrm>
            <a:prstGeom prst="line">
              <a:avLst/>
            </a:prstGeom>
            <a:ln w="38100" cap="flat" cmpd="sng">
              <a:solidFill>
                <a:srgbClr val="008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/>
          </p:txBody>
        </p:sp>
        <p:sp>
          <p:nvSpPr>
            <p:cNvPr id="21512" name="Line 11"/>
            <p:cNvSpPr/>
            <p:nvPr>
              <p:custDataLst>
                <p:tags r:id="rId6"/>
              </p:custDataLst>
            </p:nvPr>
          </p:nvSpPr>
          <p:spPr>
            <a:xfrm>
              <a:off x="8758" y="5077"/>
              <a:ext cx="1475" cy="0"/>
            </a:xfrm>
            <a:prstGeom prst="line">
              <a:avLst/>
            </a:prstGeom>
            <a:ln w="38100" cap="flat" cmpd="sng">
              <a:solidFill>
                <a:srgbClr val="008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/>
          </p:txBody>
        </p:sp>
        <p:sp>
          <p:nvSpPr>
            <p:cNvPr id="21513" name="Line 12"/>
            <p:cNvSpPr/>
            <p:nvPr>
              <p:custDataLst>
                <p:tags r:id="rId7"/>
              </p:custDataLst>
            </p:nvPr>
          </p:nvSpPr>
          <p:spPr>
            <a:xfrm flipH="1">
              <a:off x="8190" y="5077"/>
              <a:ext cx="568" cy="1362"/>
            </a:xfrm>
            <a:prstGeom prst="line">
              <a:avLst/>
            </a:prstGeom>
            <a:ln w="38100" cap="flat" cmpd="sng">
              <a:solidFill>
                <a:srgbClr val="008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/>
          </p:txBody>
        </p:sp>
        <p:sp>
          <p:nvSpPr>
            <p:cNvPr id="21514" name="Line 13"/>
            <p:cNvSpPr/>
            <p:nvPr>
              <p:custDataLst>
                <p:tags r:id="rId8"/>
              </p:custDataLst>
            </p:nvPr>
          </p:nvSpPr>
          <p:spPr>
            <a:xfrm>
              <a:off x="8190" y="6439"/>
              <a:ext cx="568" cy="1813"/>
            </a:xfrm>
            <a:prstGeom prst="line">
              <a:avLst/>
            </a:prstGeom>
            <a:ln w="38100" cap="flat" cmpd="sng">
              <a:solidFill>
                <a:srgbClr val="008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/>
          </p:txBody>
        </p:sp>
        <p:sp>
          <p:nvSpPr>
            <p:cNvPr id="21515" name="Line 14"/>
            <p:cNvSpPr/>
            <p:nvPr>
              <p:custDataLst>
                <p:tags r:id="rId9"/>
              </p:custDataLst>
            </p:nvPr>
          </p:nvSpPr>
          <p:spPr>
            <a:xfrm>
              <a:off x="8758" y="8252"/>
              <a:ext cx="1360" cy="0"/>
            </a:xfrm>
            <a:prstGeom prst="line">
              <a:avLst/>
            </a:prstGeom>
            <a:ln w="38100" cap="flat" cmpd="sng">
              <a:solidFill>
                <a:srgbClr val="008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/>
          </p:txBody>
        </p:sp>
        <p:sp>
          <p:nvSpPr>
            <p:cNvPr id="21516" name="Line 15"/>
            <p:cNvSpPr/>
            <p:nvPr>
              <p:custDataLst>
                <p:tags r:id="rId10"/>
              </p:custDataLst>
            </p:nvPr>
          </p:nvSpPr>
          <p:spPr>
            <a:xfrm>
              <a:off x="10233" y="5077"/>
              <a:ext cx="792" cy="1247"/>
            </a:xfrm>
            <a:prstGeom prst="line">
              <a:avLst/>
            </a:prstGeom>
            <a:ln w="38100" cap="flat" cmpd="sng">
              <a:solidFill>
                <a:srgbClr val="008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/>
          </p:txBody>
        </p:sp>
        <p:sp>
          <p:nvSpPr>
            <p:cNvPr id="21517" name="Line 16"/>
            <p:cNvSpPr/>
            <p:nvPr>
              <p:custDataLst>
                <p:tags r:id="rId11"/>
              </p:custDataLst>
            </p:nvPr>
          </p:nvSpPr>
          <p:spPr>
            <a:xfrm flipH="1">
              <a:off x="10118" y="6324"/>
              <a:ext cx="907" cy="1928"/>
            </a:xfrm>
            <a:prstGeom prst="line">
              <a:avLst/>
            </a:prstGeom>
            <a:ln w="38100" cap="flat" cmpd="sng">
              <a:solidFill>
                <a:srgbClr val="008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/>
          </p:txBody>
        </p:sp>
        <p:sp>
          <p:nvSpPr>
            <p:cNvPr id="21518" name="Line 17"/>
            <p:cNvSpPr/>
            <p:nvPr>
              <p:custDataLst>
                <p:tags r:id="rId12"/>
              </p:custDataLst>
            </p:nvPr>
          </p:nvSpPr>
          <p:spPr>
            <a:xfrm>
              <a:off x="13896" y="5140"/>
              <a:ext cx="1360" cy="0"/>
            </a:xfrm>
            <a:prstGeom prst="line">
              <a:avLst/>
            </a:prstGeom>
            <a:ln w="38100" cap="flat" cmpd="sng">
              <a:solidFill>
                <a:srgbClr val="008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/>
          </p:txBody>
        </p:sp>
        <p:sp>
          <p:nvSpPr>
            <p:cNvPr id="21519" name="Line 18"/>
            <p:cNvSpPr/>
            <p:nvPr>
              <p:custDataLst>
                <p:tags r:id="rId13"/>
              </p:custDataLst>
            </p:nvPr>
          </p:nvSpPr>
          <p:spPr>
            <a:xfrm flipH="1">
              <a:off x="12988" y="5140"/>
              <a:ext cx="908" cy="1248"/>
            </a:xfrm>
            <a:prstGeom prst="line">
              <a:avLst/>
            </a:prstGeom>
            <a:ln w="38100" cap="flat" cmpd="sng">
              <a:solidFill>
                <a:srgbClr val="008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/>
          </p:txBody>
        </p:sp>
        <p:sp>
          <p:nvSpPr>
            <p:cNvPr id="21520" name="Line 19"/>
            <p:cNvSpPr/>
            <p:nvPr>
              <p:custDataLst>
                <p:tags r:id="rId14"/>
              </p:custDataLst>
            </p:nvPr>
          </p:nvSpPr>
          <p:spPr>
            <a:xfrm>
              <a:off x="12988" y="6388"/>
              <a:ext cx="453" cy="1700"/>
            </a:xfrm>
            <a:prstGeom prst="line">
              <a:avLst/>
            </a:prstGeom>
            <a:ln w="38100" cap="flat" cmpd="sng">
              <a:solidFill>
                <a:srgbClr val="008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/>
          </p:txBody>
        </p:sp>
        <p:sp>
          <p:nvSpPr>
            <p:cNvPr id="21521" name="Line 20"/>
            <p:cNvSpPr/>
            <p:nvPr>
              <p:custDataLst>
                <p:tags r:id="rId15"/>
              </p:custDataLst>
            </p:nvPr>
          </p:nvSpPr>
          <p:spPr>
            <a:xfrm>
              <a:off x="13441" y="8088"/>
              <a:ext cx="1815" cy="227"/>
            </a:xfrm>
            <a:prstGeom prst="line">
              <a:avLst/>
            </a:prstGeom>
            <a:ln w="38100" cap="flat" cmpd="sng">
              <a:solidFill>
                <a:srgbClr val="008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/>
          </p:txBody>
        </p:sp>
        <p:sp>
          <p:nvSpPr>
            <p:cNvPr id="21522" name="Line 21"/>
            <p:cNvSpPr/>
            <p:nvPr>
              <p:custDataLst>
                <p:tags r:id="rId16"/>
              </p:custDataLst>
            </p:nvPr>
          </p:nvSpPr>
          <p:spPr>
            <a:xfrm>
              <a:off x="15256" y="5140"/>
              <a:ext cx="795" cy="1020"/>
            </a:xfrm>
            <a:prstGeom prst="line">
              <a:avLst/>
            </a:prstGeom>
            <a:ln w="38100" cap="flat" cmpd="sng">
              <a:solidFill>
                <a:srgbClr val="008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/>
          </p:txBody>
        </p:sp>
        <p:sp>
          <p:nvSpPr>
            <p:cNvPr id="21523" name="Line 22"/>
            <p:cNvSpPr/>
            <p:nvPr>
              <p:custDataLst>
                <p:tags r:id="rId17"/>
              </p:custDataLst>
            </p:nvPr>
          </p:nvSpPr>
          <p:spPr>
            <a:xfrm flipH="1">
              <a:off x="15936" y="6160"/>
              <a:ext cx="115" cy="908"/>
            </a:xfrm>
            <a:prstGeom prst="line">
              <a:avLst/>
            </a:prstGeom>
            <a:ln w="38100" cap="flat" cmpd="sng">
              <a:solidFill>
                <a:srgbClr val="008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/>
          </p:txBody>
        </p:sp>
        <p:sp>
          <p:nvSpPr>
            <p:cNvPr id="21524" name="Line 23"/>
            <p:cNvSpPr/>
            <p:nvPr>
              <p:custDataLst>
                <p:tags r:id="rId18"/>
              </p:custDataLst>
            </p:nvPr>
          </p:nvSpPr>
          <p:spPr>
            <a:xfrm flipV="1">
              <a:off x="15256" y="7068"/>
              <a:ext cx="680" cy="1247"/>
            </a:xfrm>
            <a:prstGeom prst="line">
              <a:avLst/>
            </a:prstGeom>
            <a:ln w="38100" cap="flat" cmpd="sng">
              <a:solidFill>
                <a:srgbClr val="008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/>
          </p:txBody>
        </p:sp>
        <p:cxnSp>
          <p:nvCxnSpPr>
            <p:cNvPr id="21525" name="直接连接符 21"/>
            <p:cNvCxnSpPr>
              <a:stCxn id="21510" idx="0"/>
              <a:endCxn id="21508" idx="1"/>
            </p:cNvCxnSpPr>
            <p:nvPr>
              <p:custDataLst>
                <p:tags r:id="rId19"/>
              </p:custDataLst>
            </p:nvPr>
          </p:nvCxnSpPr>
          <p:spPr>
            <a:xfrm flipH="1">
              <a:off x="3622" y="5048"/>
              <a:ext cx="680" cy="3175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1526" name="直接连接符 23"/>
            <p:cNvCxnSpPr>
              <a:stCxn id="21507" idx="0"/>
              <a:endCxn id="21511" idx="0"/>
            </p:cNvCxnSpPr>
            <p:nvPr>
              <p:custDataLst>
                <p:tags r:id="rId20"/>
              </p:custDataLst>
            </p:nvPr>
          </p:nvCxnSpPr>
          <p:spPr>
            <a:xfrm>
              <a:off x="4302" y="5048"/>
              <a:ext cx="1473" cy="3175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1527" name="直接连接符 25"/>
            <p:cNvCxnSpPr>
              <a:endCxn id="21515" idx="0"/>
            </p:cNvCxnSpPr>
            <p:nvPr>
              <p:custDataLst>
                <p:tags r:id="rId21"/>
              </p:custDataLst>
            </p:nvPr>
          </p:nvCxnSpPr>
          <p:spPr>
            <a:xfrm flipH="1">
              <a:off x="8758" y="5079"/>
              <a:ext cx="0" cy="3173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1528" name="直接连接符 27"/>
            <p:cNvCxnSpPr>
              <a:stCxn id="21513" idx="0"/>
              <a:endCxn id="21517" idx="1"/>
            </p:cNvCxnSpPr>
            <p:nvPr>
              <p:custDataLst>
                <p:tags r:id="rId22"/>
              </p:custDataLst>
            </p:nvPr>
          </p:nvCxnSpPr>
          <p:spPr>
            <a:xfrm>
              <a:off x="8758" y="5077"/>
              <a:ext cx="1360" cy="3175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1529" name="直接连接符 29"/>
            <p:cNvCxnSpPr>
              <a:stCxn id="21513" idx="0"/>
              <a:endCxn id="21517" idx="0"/>
            </p:cNvCxnSpPr>
            <p:nvPr>
              <p:custDataLst>
                <p:tags r:id="rId23"/>
              </p:custDataLst>
            </p:nvPr>
          </p:nvCxnSpPr>
          <p:spPr>
            <a:xfrm>
              <a:off x="8758" y="5077"/>
              <a:ext cx="2267" cy="1247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1530" name="直接连接符 31"/>
            <p:cNvCxnSpPr>
              <a:stCxn id="21519" idx="0"/>
            </p:cNvCxnSpPr>
            <p:nvPr>
              <p:custDataLst>
                <p:tags r:id="rId24"/>
              </p:custDataLst>
            </p:nvPr>
          </p:nvCxnSpPr>
          <p:spPr>
            <a:xfrm flipH="1">
              <a:off x="13441" y="5140"/>
              <a:ext cx="455" cy="295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1531" name="直接连接符 33"/>
            <p:cNvCxnSpPr>
              <a:stCxn id="21519" idx="0"/>
              <a:endCxn id="21521" idx="1"/>
            </p:cNvCxnSpPr>
            <p:nvPr>
              <p:custDataLst>
                <p:tags r:id="rId25"/>
              </p:custDataLst>
            </p:nvPr>
          </p:nvCxnSpPr>
          <p:spPr>
            <a:xfrm>
              <a:off x="13896" y="5140"/>
              <a:ext cx="1360" cy="3175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1532" name="直接连接符 35"/>
            <p:cNvCxnSpPr>
              <a:endCxn id="21524" idx="1"/>
            </p:cNvCxnSpPr>
            <p:nvPr>
              <p:custDataLst>
                <p:tags r:id="rId26"/>
              </p:custDataLst>
            </p:nvPr>
          </p:nvCxnSpPr>
          <p:spPr>
            <a:xfrm>
              <a:off x="13896" y="5140"/>
              <a:ext cx="2040" cy="1928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1533" name="直接连接符 37"/>
            <p:cNvCxnSpPr>
              <a:endCxn id="21523" idx="0"/>
            </p:cNvCxnSpPr>
            <p:nvPr>
              <p:custDataLst>
                <p:tags r:id="rId27"/>
              </p:custDataLst>
            </p:nvPr>
          </p:nvCxnSpPr>
          <p:spPr>
            <a:xfrm>
              <a:off x="13896" y="5140"/>
              <a:ext cx="2155" cy="102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cxnSp>
      </p:grpSp>
      <p:sp>
        <p:nvSpPr>
          <p:cNvPr id="2" name="Text Box 4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678815" y="1141095"/>
            <a:ext cx="10810875" cy="212280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p>
            <a:pPr>
              <a:lnSpc>
                <a:spcPct val="150000"/>
              </a:lnSpc>
              <a:defRPr/>
            </a:pPr>
            <a:r>
              <a:rPr lang="zh-CN" altLang="en-US" sz="32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例</a:t>
            </a:r>
            <a:r>
              <a:rPr lang="en-US" altLang="zh-CN" sz="32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en-US" altLang="zh-CN" sz="32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8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要使四边形木架不变形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至少要钉上一根木条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把它分成两个三角形使它保持形状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那么要使五边形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六边形木架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七边形木架保持稳定该怎么办呢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?</a:t>
            </a:r>
            <a:endParaRPr lang="en-US" altLang="zh-CN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29"/>
            </p:custDataLst>
          </p:nvPr>
        </p:nvSpPr>
        <p:spPr>
          <a:xfrm>
            <a:off x="678974" y="5677535"/>
            <a:ext cx="105029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可以从多边形的一个顶点作对角线，把多边形分成若干个三角形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.</a:t>
            </a:r>
            <a:endParaRPr lang="en-US" altLang="zh-CN" sz="2800" b="1">
              <a:solidFill>
                <a:srgbClr val="FF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7839710" y="106045"/>
            <a:ext cx="2504440" cy="6151880"/>
            <a:chOff x="0" y="0"/>
            <a:chExt cx="2592486" cy="6447272"/>
          </a:xfrm>
        </p:grpSpPr>
        <p:pic>
          <p:nvPicPr>
            <p:cNvPr id="3" name="图片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0946000">
              <a:off x="103288" y="0"/>
              <a:ext cx="2405472" cy="1653892"/>
            </a:xfrm>
            <a:prstGeom prst="rect">
              <a:avLst/>
            </a:prstGeom>
          </p:spPr>
        </p:pic>
        <p:pic>
          <p:nvPicPr>
            <p:cNvPr id="4" name="图片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32000">
              <a:off x="0" y="2163536"/>
              <a:ext cx="2592486" cy="1907496"/>
            </a:xfrm>
            <a:prstGeom prst="rect">
              <a:avLst/>
            </a:prstGeom>
          </p:spPr>
        </p:pic>
        <p:pic>
          <p:nvPicPr>
            <p:cNvPr id="5" name="图片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388000">
              <a:off x="68747" y="4755032"/>
              <a:ext cx="2508561" cy="1692240"/>
            </a:xfrm>
            <a:prstGeom prst="rect">
              <a:avLst/>
            </a:prstGeom>
          </p:spPr>
        </p:pic>
      </p:grpSp>
      <p:sp>
        <p:nvSpPr>
          <p:cNvPr id="7" name="文本3"/>
          <p:cNvSpPr txBox="1"/>
          <p:nvPr/>
        </p:nvSpPr>
        <p:spPr>
          <a:xfrm>
            <a:off x="519795" y="1096432"/>
            <a:ext cx="2038121" cy="62509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600" b="1" i="0">
                <a:solidFill>
                  <a:schemeClr val="accent1">
                    <a:alpha val="100000"/>
                  </a:schemeClr>
                </a:solidFill>
                <a:effectLst>
                  <a:outerShdw blurRad="28575" dist="57150" dir="2700000" rotWithShape="0">
                    <a:srgbClr val="333333">
                      <a:alpha val="4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说一说</a:t>
            </a:r>
            <a:endParaRPr lang="zh-CN" altLang="en-US" sz="3600" b="1" i="0">
              <a:solidFill>
                <a:schemeClr val="accent1">
                  <a:alpha val="100000"/>
                </a:schemeClr>
              </a:solidFill>
              <a:effectLst>
                <a:outerShdw blurRad="28575" dist="57150" dir="2700000" rotWithShape="0">
                  <a:srgbClr val="333333">
                    <a:alpha val="4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4"/>
          <p:cNvSpPr txBox="1"/>
          <p:nvPr/>
        </p:nvSpPr>
        <p:spPr>
          <a:xfrm>
            <a:off x="643976" y="2084483"/>
            <a:ext cx="7058025" cy="100171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en-US" altLang="zh-CN" sz="28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本节课探索了三角形中边的不等关系，</a:t>
            </a:r>
            <a:endParaRPr lang="zh-CN" altLang="en-US" sz="2800" b="1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endParaRPr lang="zh-CN" altLang="en-US" sz="2800" b="1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即</a:t>
            </a:r>
            <a:r>
              <a:rPr lang="en-US" altLang="zh-CN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三角形任何两边的和大于第三边；</a:t>
            </a:r>
            <a:endParaRPr lang="zh-CN" altLang="en-US" sz="2800" b="1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5"/>
          <p:cNvSpPr txBox="1"/>
          <p:nvPr/>
        </p:nvSpPr>
        <p:spPr>
          <a:xfrm>
            <a:off x="608416" y="3829523"/>
            <a:ext cx="6719888" cy="59610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en-US" altLang="zh-CN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、已有两条线段可求第三条线段的范围；</a:t>
            </a:r>
            <a:endParaRPr lang="zh-CN" altLang="en-US" sz="2800" b="1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文本6"/>
          <p:cNvSpPr txBox="1"/>
          <p:nvPr/>
        </p:nvSpPr>
        <p:spPr>
          <a:xfrm>
            <a:off x="608055" y="5503132"/>
            <a:ext cx="4829175" cy="59610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en-US" altLang="zh-CN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、三角形稳定性的日常应用。</a:t>
            </a:r>
            <a:endParaRPr lang="zh-CN" altLang="en-US" sz="2800" b="1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文本7"/>
          <p:cNvSpPr txBox="1"/>
          <p:nvPr/>
        </p:nvSpPr>
        <p:spPr>
          <a:xfrm>
            <a:off x="664042" y="4738003"/>
            <a:ext cx="5524500" cy="59610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en-US" altLang="zh-CN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、分类讨论一定要注意分类标准；</a:t>
            </a:r>
            <a:endParaRPr lang="zh-CN" altLang="en-US" sz="2800" b="1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文本8"/>
          <p:cNvSpPr txBox="1"/>
          <p:nvPr/>
        </p:nvSpPr>
        <p:spPr>
          <a:xfrm>
            <a:off x="2282190" y="1125220"/>
            <a:ext cx="5125085" cy="59626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本节课对你印象最深刻的是？</a:t>
            </a:r>
            <a:endParaRPr lang="zh-CN" altLang="en-US" sz="32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  <p:bldP spid="9" grpId="0"/>
      <p:bldP spid="11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QC_5_BD.1_1#a3ec63d9b?vcp=1&amp;vis=1&amp;pid=145c58ffb&amp;color=0,0,0&amp;vtp=1&amp;bt=1&amp;bbb=1"/>
          <p:cNvSpPr/>
          <p:nvPr>
            <p:custDataLst>
              <p:tags r:id="rId1"/>
            </p:custDataLst>
          </p:nvPr>
        </p:nvSpPr>
        <p:spPr>
          <a:xfrm>
            <a:off x="863473" y="1776446"/>
            <a:ext cx="10753344" cy="6327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latinLnBrk="1">
              <a:lnSpc>
                <a:spcPts val="5600"/>
              </a:lnSpc>
            </a:pP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1.</a:t>
            </a:r>
            <a:r>
              <a:rPr lang="en-US" altLang="zh-CN" sz="3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下列长度的各组线段能组成一个三角形的是(</a:t>
            </a:r>
            <a:r>
              <a:rPr lang="en-US" altLang="zh-CN" sz="3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 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)</a:t>
            </a:r>
            <a:endParaRPr lang="en-US" altLang="zh-CN" sz="3200"/>
          </a:p>
        </p:txBody>
      </p:sp>
      <p:sp>
        <p:nvSpPr>
          <p:cNvPr id="3" name="QC_5_AN.2_1#a3ec63d9b.bracket?vcp=1&amp;vis=1&amp;pid=145c58ffb&amp;color=0,0,0&amp;vpa=1&amp;vtp=1"/>
          <p:cNvSpPr/>
          <p:nvPr>
            <p:custDataLst>
              <p:tags r:id="rId2"/>
            </p:custDataLst>
          </p:nvPr>
        </p:nvSpPr>
        <p:spPr>
          <a:xfrm>
            <a:off x="9467300" y="1776446"/>
            <a:ext cx="588433" cy="63813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5600"/>
              </a:lnSpc>
            </a:pPr>
            <a:r>
              <a:rPr lang="en-US" altLang="zh-CN" sz="320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D</a:t>
            </a:r>
            <a:endParaRPr lang="en-US" altLang="zh-CN" sz="32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QC_5_BD.1_2#a3ec63d9b.choices?vcp=1&amp;vis=1&amp;pid=145c58ffb&amp;color=0,0,0&amp;vtp=1&amp;bbb=1"/>
              <p:cNvSpPr/>
              <p:nvPr>
                <p:custDataLst>
                  <p:tags r:id="rId3"/>
                </p:custDataLst>
              </p:nvPr>
            </p:nvSpPr>
            <p:spPr>
              <a:xfrm>
                <a:off x="982980" y="3021330"/>
                <a:ext cx="10489565" cy="122618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latinLnBrk="1">
                  <a:lnSpc>
                    <a:spcPts val="5865"/>
                  </a:lnSpc>
                  <a:tabLst>
                    <a:tab pos="5519420" algn="l"/>
                  </a:tabLst>
                </a:pPr>
                <a:r>
                  <a:rPr lang="en-US" altLang="zh-CN" sz="320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A.</a:t>
                </a:r>
                <a:r>
                  <a:rPr lang="en-US" altLang="zh-CN" sz="3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1</m:t>
                    </m:r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cm</m:t>
                    </m:r>
                  </m:oMath>
                </a14:m>
                <a:r>
                  <a:rPr lang="en-US" altLang="zh-CN" sz="320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2</m:t>
                    </m:r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cm</m:t>
                    </m:r>
                  </m:oMath>
                </a14:m>
                <a:r>
                  <a:rPr lang="en-US" altLang="zh-CN" sz="320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3</m:t>
                    </m:r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cm</m:t>
                    </m:r>
                  </m:oMath>
                </a14:m>
                <a:r>
                  <a:rPr lang="en-US" altLang="zh-CN" sz="3200" spc="-13733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	</a:t>
                </a:r>
                <a:r>
                  <a:rPr lang="en-US" altLang="zh-CN" sz="320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B.</a:t>
                </a:r>
                <a:r>
                  <a:rPr lang="en-US" altLang="zh-CN" sz="3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3</m:t>
                    </m:r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cm</m:t>
                    </m:r>
                  </m:oMath>
                </a14:m>
                <a:r>
                  <a:rPr lang="en-US" altLang="zh-CN" sz="320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7</m:t>
                    </m:r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cm</m:t>
                    </m:r>
                  </m:oMath>
                </a14:m>
                <a:r>
                  <a:rPr lang="en-US" altLang="zh-CN" sz="320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4</m:t>
                    </m:r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cm</m:t>
                    </m:r>
                  </m:oMath>
                </a14:m>
                <a:r>
                  <a:rPr lang="en-US" altLang="zh-CN" sz="135" kern="0" spc="-100000">
                    <a:solidFill>
                      <a:srgbClr val="FFFFFF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endParaRPr lang="en-US" altLang="zh-CN" sz="3200"/>
              </a:p>
              <a:p>
                <a:pPr latinLnBrk="1">
                  <a:lnSpc>
                    <a:spcPts val="5600"/>
                  </a:lnSpc>
                  <a:tabLst>
                    <a:tab pos="5519420" algn="l"/>
                  </a:tabLst>
                </a:pPr>
                <a:r>
                  <a:rPr lang="en-US" altLang="zh-CN" sz="320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C.</a:t>
                </a:r>
                <a:r>
                  <a:rPr lang="en-US" altLang="zh-CN" sz="3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4</m:t>
                    </m:r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cm</m:t>
                    </m:r>
                  </m:oMath>
                </a14:m>
                <a:r>
                  <a:rPr lang="en-US" altLang="zh-CN" sz="320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6</m:t>
                    </m:r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cm</m:t>
                    </m:r>
                  </m:oMath>
                </a14:m>
                <a:r>
                  <a:rPr lang="en-US" altLang="zh-CN" sz="320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11</m:t>
                    </m:r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cm</m:t>
                    </m:r>
                  </m:oMath>
                </a14:m>
                <a:r>
                  <a:rPr lang="en-US" altLang="zh-CN" sz="3200" spc="-13733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	</a:t>
                </a:r>
                <a:r>
                  <a:rPr lang="en-US" altLang="zh-CN" sz="320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D.</a:t>
                </a:r>
                <a:r>
                  <a:rPr lang="en-US" altLang="zh-CN" sz="32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4</m:t>
                    </m:r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cm</m:t>
                    </m:r>
                  </m:oMath>
                </a14:m>
                <a:r>
                  <a:rPr lang="en-US" altLang="zh-CN" sz="320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7</m:t>
                    </m:r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cm</m:t>
                    </m:r>
                  </m:oMath>
                </a14:m>
                <a:r>
                  <a:rPr lang="en-US" altLang="zh-CN" sz="320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8</m:t>
                    </m:r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cm</m:t>
                    </m:r>
                  </m:oMath>
                </a14:m>
                <a:r>
                  <a:rPr lang="en-US" altLang="zh-CN" sz="135" kern="0" spc="-100000">
                    <a:solidFill>
                      <a:srgbClr val="FFFFFF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endParaRPr lang="en-US" altLang="zh-CN" sz="3200"/>
              </a:p>
            </p:txBody>
          </p:sp>
        </mc:Choice>
        <mc:Fallback>
          <p:sp>
            <p:nvSpPr>
              <p:cNvPr id="4" name="QC_5_BD.1_2#a3ec63d9b.choices?vcp=1&amp;vis=1&amp;pid=145c58ffb&amp;color=0,0,0&amp;vtp=1&amp;bbb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982980" y="3021330"/>
                <a:ext cx="10489565" cy="1226185"/>
              </a:xfrm>
              <a:prstGeom prst="rect">
                <a:avLst/>
              </a:prstGeom>
              <a:blipFill rotWithShape="1">
                <a:blip r:embed="rId5"/>
                <a:stretch>
                  <a:fillRect b="-187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bject 54">
            <a:hlinkClick r:id="rId6" action="ppaction://hlinksldjump"/>
          </p:cNvPr>
          <p:cNvSpPr/>
          <p:nvPr>
            <p:custDataLst>
              <p:tags r:id="rId7"/>
            </p:custDataLst>
          </p:nvPr>
        </p:nvSpPr>
        <p:spPr>
          <a:xfrm flipH="1">
            <a:off x="10992544" y="5872291"/>
            <a:ext cx="806203" cy="576031"/>
          </a:xfrm>
          <a:custGeom>
            <a:avLst/>
            <a:gdLst/>
            <a:ahLst/>
            <a:cxnLst/>
            <a:rect l="l" t="t" r="r" b="b"/>
            <a:pathLst>
              <a:path w="854075" h="610235">
                <a:moveTo>
                  <a:pt x="0" y="0"/>
                </a:moveTo>
                <a:lnTo>
                  <a:pt x="0" y="610171"/>
                </a:lnTo>
                <a:lnTo>
                  <a:pt x="519137" y="465010"/>
                </a:lnTo>
                <a:lnTo>
                  <a:pt x="676932" y="465010"/>
                </a:lnTo>
                <a:lnTo>
                  <a:pt x="853770" y="305092"/>
                </a:lnTo>
                <a:lnTo>
                  <a:pt x="676919" y="145148"/>
                </a:lnTo>
                <a:lnTo>
                  <a:pt x="519137" y="145148"/>
                </a:lnTo>
                <a:lnTo>
                  <a:pt x="0" y="0"/>
                </a:lnTo>
                <a:close/>
              </a:path>
              <a:path w="854075" h="610235">
                <a:moveTo>
                  <a:pt x="676932" y="465010"/>
                </a:moveTo>
                <a:lnTo>
                  <a:pt x="519137" y="465010"/>
                </a:lnTo>
                <a:lnTo>
                  <a:pt x="519137" y="607707"/>
                </a:lnTo>
                <a:lnTo>
                  <a:pt x="676932" y="465010"/>
                </a:lnTo>
                <a:close/>
              </a:path>
              <a:path w="854075" h="610235">
                <a:moveTo>
                  <a:pt x="519137" y="2451"/>
                </a:moveTo>
                <a:lnTo>
                  <a:pt x="519137" y="145148"/>
                </a:lnTo>
                <a:lnTo>
                  <a:pt x="676919" y="145148"/>
                </a:lnTo>
                <a:lnTo>
                  <a:pt x="519137" y="2451"/>
                </a:lnTo>
                <a:close/>
              </a:path>
            </a:pathLst>
          </a:custGeom>
          <a:solidFill>
            <a:srgbClr val="9BBB59">
              <a:lumMod val="60000"/>
              <a:lumOff val="40000"/>
            </a:srgbClr>
          </a:solidFill>
        </p:spPr>
        <p:txBody>
          <a:bodyPr wrap="square" lIns="0" tIns="0" rIns="0" bIns="0" rtlCol="0"/>
          <a:lstStyle/>
          <a:p>
            <a:pPr defTabSz="1219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265" b="1" ker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返回</a:t>
            </a:r>
            <a:endParaRPr sz="2265" b="1" kern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863600" y="511810"/>
            <a:ext cx="3665855" cy="826135"/>
            <a:chOff x="3524" y="984"/>
            <a:chExt cx="5859" cy="1490"/>
          </a:xfrm>
        </p:grpSpPr>
        <p:sp>
          <p:nvSpPr>
            <p:cNvPr id="18" name="前凸带形 17"/>
            <p:cNvSpPr/>
            <p:nvPr/>
          </p:nvSpPr>
          <p:spPr>
            <a:xfrm>
              <a:off x="3524" y="984"/>
              <a:ext cx="5859" cy="1490"/>
            </a:xfrm>
            <a:prstGeom prst="ribbon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080" y="1220"/>
              <a:ext cx="2819" cy="941"/>
            </a:xfrm>
            <a:prstGeom prst="rect">
              <a:avLst/>
            </a:prstGeom>
          </p:spPr>
          <p:txBody>
            <a:bodyPr wrap="square">
              <a:spAutoFit/>
              <a:extLst>
                <a:ext uri="{4A0BC546-FE56-4ADE-93B0-CB8AF2F6F144}">
                  <wpsdc:textFrameExt xmlns:wpsdc="http://www.wps.cn/officeDocument/2022/drawingmlCustomData" type="text"/>
                </a:ext>
              </a:extLst>
            </a:bodyPr>
            <a:p>
              <a:pPr algn="l"/>
              <a:r>
                <a:rPr lang="zh-CN" altLang="en-US" sz="2800" b="1">
                  <a:latin typeface="Arial" panose="020B0604020202020204" pitchFamily="34" charset="0"/>
                  <a:ea typeface="微软雅黑" panose="020B0503020204020204" charset="-122"/>
                </a:rPr>
                <a:t>知识应用</a:t>
              </a:r>
              <a:endParaRPr lang="zh-CN" altLang="en-US" sz="2800" b="1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QC_5_BD.3_1#93bef532b?iti=1&amp;htil=1&amp;vcp=1&amp;vis=1&amp;pid=145c58ffb&amp;color=0,0,0&amp;tib=255,255,255&amp;vtp=1&amp;bt=1&amp;hs=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00365" y="3258820"/>
            <a:ext cx="3844925" cy="2226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</a:extLst>
        </p:spPr>
      </p:pic>
      <p:sp>
        <p:nvSpPr>
          <p:cNvPr id="4" name="QC_5_BD.3_3#93bef532b?htil=1&amp;vcp=1&amp;vis=1&amp;pid=145c58ffb&amp;color=0,0,0&amp;vtp=1&amp;bbb=1&amp;hb=1&amp;hs=1"/>
          <p:cNvSpPr/>
          <p:nvPr>
            <p:custDataLst>
              <p:tags r:id="rId3"/>
            </p:custDataLst>
          </p:nvPr>
        </p:nvSpPr>
        <p:spPr>
          <a:xfrm>
            <a:off x="796290" y="1337945"/>
            <a:ext cx="7204075" cy="407860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latinLnBrk="1">
              <a:lnSpc>
                <a:spcPts val="5465"/>
              </a:lnSpc>
            </a:pP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2.</a:t>
            </a:r>
            <a:r>
              <a:rPr lang="en-US" altLang="zh-CN" sz="3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1200" kern="0">
                <a:solidFill>
                  <a:srgbClr val="FFFFFF"/>
                </a:solidFill>
                <a:latin typeface="宋体" panose="02010600030101010101" pitchFamily="2" charset="-122"/>
                <a:ea typeface="微软雅黑" panose="020B0503020204020204" charset="-122"/>
                <a:cs typeface="Times New Roman" panose="02020603050405020304" pitchFamily="34" charset="-120"/>
              </a:rPr>
              <a:t>                                   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双人漫步机是一种有氧运动器材，</a:t>
            </a:r>
            <a:endParaRPr lang="en-US" altLang="zh-CN" sz="280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5465"/>
              </a:lnSpc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通过进行心血管健康的有氧运动，可以增强人体的心</a:t>
            </a:r>
            <a:endParaRPr lang="en-US" altLang="zh-CN" sz="280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5465"/>
              </a:lnSpc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肺功能、降低血压、改善血糖.这种器材（如图）的支</a:t>
            </a:r>
            <a:endParaRPr lang="en-US" altLang="zh-CN" sz="280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5465"/>
              </a:lnSpc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架设计应用的几何原理是(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 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)</a:t>
            </a:r>
            <a:endParaRPr lang="en-US" altLang="zh-CN" sz="2800"/>
          </a:p>
        </p:txBody>
      </p:sp>
      <p:pic>
        <p:nvPicPr>
          <p:cNvPr id="5" name="QC_5_BD.3_3#93bef532b?htil=1&amp;vcp=1&amp;vis=1&amp;pid=145c58ffb&amp;color=0,0,0&amp;tib=255,255,255&amp;iip=1&amp;vtp=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9975" y="1489075"/>
            <a:ext cx="2811145" cy="512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</a:extLst>
        </p:spPr>
      </p:pic>
      <p:sp>
        <p:nvSpPr>
          <p:cNvPr id="6" name="QC_5_AN.4_1#93bef532b.bracket?vcp=1&amp;vis=1&amp;pid=145c58ffb&amp;color=0,0,0&amp;vpa=2&amp;vtp=1"/>
          <p:cNvSpPr/>
          <p:nvPr>
            <p:custDataLst>
              <p:tags r:id="rId6"/>
            </p:custDataLst>
          </p:nvPr>
        </p:nvSpPr>
        <p:spPr>
          <a:xfrm>
            <a:off x="4970780" y="3543300"/>
            <a:ext cx="588645" cy="58991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5200"/>
              </a:lnSpc>
            </a:pPr>
            <a:r>
              <a:rPr lang="en-US" altLang="zh-CN" sz="320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A</a:t>
            </a:r>
            <a:endParaRPr lang="en-US" altLang="zh-CN" sz="3200"/>
          </a:p>
        </p:txBody>
      </p:sp>
      <p:sp>
        <p:nvSpPr>
          <p:cNvPr id="7" name="QC_5_BD.3_4#93bef532b.choices?vcp=1&amp;vis=1&amp;pid=145c58ffb&amp;color=0,0,0&amp;vtp=1&amp;bbb=1&amp;hs=1"/>
          <p:cNvSpPr/>
          <p:nvPr>
            <p:custDataLst>
              <p:tags r:id="rId7"/>
            </p:custDataLst>
          </p:nvPr>
        </p:nvSpPr>
        <p:spPr>
          <a:xfrm>
            <a:off x="719328" y="4523318"/>
            <a:ext cx="10753344" cy="130166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latinLnBrk="1">
              <a:lnSpc>
                <a:spcPts val="5465"/>
              </a:lnSpc>
              <a:tabLst>
                <a:tab pos="5519420" algn="l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A.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三角形的稳定性          B.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两点之间线段最短</a:t>
            </a:r>
            <a:endParaRPr lang="en-US" altLang="zh-CN" sz="2800"/>
          </a:p>
          <a:p>
            <a:pPr latinLnBrk="1">
              <a:lnSpc>
                <a:spcPts val="5335"/>
              </a:lnSpc>
              <a:tabLst>
                <a:tab pos="5519420" algn="l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C.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两点确定一条直线      D.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垂线段最短</a:t>
            </a:r>
            <a:endParaRPr lang="en-US" altLang="zh-CN" sz="2800"/>
          </a:p>
        </p:txBody>
      </p:sp>
      <p:grpSp>
        <p:nvGrpSpPr>
          <p:cNvPr id="19" name="组合 18"/>
          <p:cNvGrpSpPr/>
          <p:nvPr/>
        </p:nvGrpSpPr>
        <p:grpSpPr>
          <a:xfrm>
            <a:off x="863600" y="511810"/>
            <a:ext cx="3665855" cy="826135"/>
            <a:chOff x="3524" y="984"/>
            <a:chExt cx="5859" cy="1490"/>
          </a:xfrm>
        </p:grpSpPr>
        <p:sp>
          <p:nvSpPr>
            <p:cNvPr id="18" name="前凸带形 17"/>
            <p:cNvSpPr/>
            <p:nvPr/>
          </p:nvSpPr>
          <p:spPr>
            <a:xfrm>
              <a:off x="3524" y="984"/>
              <a:ext cx="5859" cy="1490"/>
            </a:xfrm>
            <a:prstGeom prst="ribbon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080" y="1220"/>
              <a:ext cx="2819" cy="941"/>
            </a:xfrm>
            <a:prstGeom prst="rect">
              <a:avLst/>
            </a:prstGeom>
          </p:spPr>
          <p:txBody>
            <a:bodyPr wrap="square">
              <a:spAutoFit/>
              <a:extLst>
                <a:ext uri="{4A0BC546-FE56-4ADE-93B0-CB8AF2F6F144}">
                  <wpsdc:textFrameExt xmlns:wpsdc="http://www.wps.cn/officeDocument/2022/drawingmlCustomData" type="text"/>
                </a:ext>
              </a:extLst>
            </a:bodyPr>
            <a:p>
              <a:pPr algn="l"/>
              <a:r>
                <a:rPr lang="zh-CN" altLang="en-US" sz="2800" b="1">
                  <a:latin typeface="Arial" panose="020B0604020202020204" pitchFamily="34" charset="0"/>
                  <a:ea typeface="微软雅黑" panose="020B0503020204020204" charset="-122"/>
                </a:rPr>
                <a:t>知识应用</a:t>
              </a:r>
              <a:endParaRPr lang="zh-CN" altLang="en-US" sz="2800" b="1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QC_5_BD.5_1#983d72576?vcp=1&amp;vis=1&amp;pid=145c58ffb&amp;color=0,0,0&amp;vtp=1&amp;bt=1&amp;bbb=1&amp;hb=1"/>
          <p:cNvSpPr/>
          <p:nvPr>
            <p:custDataLst>
              <p:tags r:id="rId1"/>
            </p:custDataLst>
          </p:nvPr>
        </p:nvSpPr>
        <p:spPr>
          <a:xfrm>
            <a:off x="1019048" y="1351589"/>
            <a:ext cx="10752672" cy="137786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latinLnBrk="1">
              <a:lnSpc>
                <a:spcPts val="5865"/>
              </a:lnSpc>
            </a:pP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3.</a:t>
            </a:r>
            <a:r>
              <a:rPr lang="en-US" altLang="zh-CN" sz="3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已知等腰三角形两边的长分别为3和7，则此等腰三角形的</a:t>
            </a:r>
            <a:endParaRPr lang="en-US" altLang="zh-CN" sz="280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5865"/>
              </a:lnSpc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   周长为(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 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)</a:t>
            </a:r>
            <a:endParaRPr lang="en-US" altLang="zh-CN" sz="2800"/>
          </a:p>
        </p:txBody>
      </p:sp>
      <p:sp>
        <p:nvSpPr>
          <p:cNvPr id="4" name="QC_5_AN.6_1#983d72576.bracket?vcp=1&amp;vis=1&amp;pid=145c58ffb&amp;color=0,0,0&amp;vpa=3&amp;vtp=1"/>
          <p:cNvSpPr/>
          <p:nvPr>
            <p:custDataLst>
              <p:tags r:id="rId2"/>
            </p:custDataLst>
          </p:nvPr>
        </p:nvSpPr>
        <p:spPr>
          <a:xfrm>
            <a:off x="2575434" y="2123960"/>
            <a:ext cx="565151" cy="63813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5600"/>
              </a:lnSpc>
            </a:pPr>
            <a:r>
              <a:rPr lang="en-US" altLang="zh-CN" sz="320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C</a:t>
            </a:r>
            <a:endParaRPr lang="en-US" altLang="zh-CN" sz="3200"/>
          </a:p>
        </p:txBody>
      </p:sp>
      <p:sp>
        <p:nvSpPr>
          <p:cNvPr id="5" name="QC_5_BD.5_2#983d72576.choices?vcp=1&amp;vis=1&amp;pid=145c58ffb&amp;color=0,0,0&amp;vtp=1&amp;bbb=1"/>
          <p:cNvSpPr/>
          <p:nvPr>
            <p:custDataLst>
              <p:tags r:id="rId3"/>
            </p:custDataLst>
          </p:nvPr>
        </p:nvSpPr>
        <p:spPr>
          <a:xfrm>
            <a:off x="1125220" y="2762250"/>
            <a:ext cx="9578975" cy="63309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latinLnBrk="1">
              <a:lnSpc>
                <a:spcPts val="5600"/>
              </a:lnSpc>
              <a:tabLst>
                <a:tab pos="2573020" algn="l"/>
                <a:tab pos="5113020" algn="l"/>
                <a:tab pos="7653020" algn="l"/>
              </a:tabLst>
            </a:pP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A.</a:t>
            </a:r>
            <a:r>
              <a:rPr lang="en-US" altLang="zh-CN" sz="3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10</a:t>
            </a:r>
            <a:r>
              <a:rPr lang="en-US" altLang="zh-CN" sz="3200" spc="-13733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B.</a:t>
            </a:r>
            <a:r>
              <a:rPr lang="en-US" altLang="zh-CN" sz="3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15</a:t>
            </a:r>
            <a:r>
              <a:rPr lang="en-US" altLang="zh-CN" sz="3200" spc="-13733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C.</a:t>
            </a:r>
            <a:r>
              <a:rPr lang="en-US" altLang="zh-CN" sz="3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17</a:t>
            </a:r>
            <a:r>
              <a:rPr lang="en-US" altLang="zh-CN" sz="3200" spc="-13733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D.</a:t>
            </a:r>
            <a:r>
              <a:rPr lang="en-US" altLang="zh-CN" sz="3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13或17</a:t>
            </a:r>
            <a:endParaRPr lang="en-US" altLang="zh-CN" sz="32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/>
            </p:nvSpPr>
            <p:spPr>
              <a:xfrm>
                <a:off x="807720" y="3429000"/>
                <a:ext cx="7258685" cy="231330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latinLnBrk="1">
                  <a:lnSpc>
                    <a:spcPts val="5865"/>
                  </a:lnSpc>
                </a:pPr>
                <a:r>
                  <a:rPr lang="en-US" altLang="zh-CN" sz="2800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4. 如图，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en-US" altLang="zh-CN" sz="2800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B</m:t>
                    </m:r>
                  </m:oMath>
                </a14:m>
                <a:r>
                  <a:rPr lang="en-US" altLang="zh-CN" sz="2800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en-US" altLang="zh-CN" sz="2800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D</m:t>
                    </m:r>
                  </m:oMath>
                </a14:m>
                <a:r>
                  <a:rPr lang="en-US" altLang="zh-CN" sz="2800" kern="0" spc="-1000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  <a:r>
                  <a:rPr lang="en-US" altLang="zh-CN" sz="2800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是平面内四点，</a:t>
                </a:r>
                <a:endParaRPr lang="en-US" altLang="zh-CN" sz="28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latinLnBrk="1">
                  <a:lnSpc>
                    <a:spcPts val="5865"/>
                  </a:lnSpc>
                </a:pPr>
                <a:r>
                  <a:rPr lang="en-US" altLang="zh-CN" sz="2800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若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AC</m:t>
                    </m:r>
                    <m:r>
                      <a:rPr lang="en-US" altLang="zh-CN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=</m:t>
                    </m:r>
                    <m:r>
                      <a:rPr lang="en-US" altLang="zh-CN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altLang="zh-CN" sz="2800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BD</m:t>
                    </m:r>
                    <m:r>
                      <a:rPr lang="en-US" altLang="zh-CN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=</m:t>
                    </m:r>
                    <m:r>
                      <a:rPr lang="en-US" altLang="zh-CN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altLang="zh-CN" sz="2800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AD</m:t>
                    </m:r>
                    <m:r>
                      <a:rPr lang="en-US" altLang="zh-CN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BC</m:t>
                    </m:r>
                    <m:r>
                      <a:rPr lang="en-US" altLang="zh-CN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=</m:t>
                    </m:r>
                    <m:r>
                      <a:rPr lang="en-US" altLang="zh-CN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altLang="zh-CN" sz="2800" kern="0" spc="-1000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  <a:r>
                  <a:rPr lang="en-US" altLang="zh-CN" sz="2800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，</a:t>
                </a:r>
                <a:endParaRPr lang="en-US" altLang="zh-CN" sz="28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latinLnBrk="1">
                  <a:lnSpc>
                    <a:spcPts val="5600"/>
                  </a:lnSpc>
                </a:pPr>
                <a:r>
                  <a:rPr lang="en-US" altLang="zh-CN" sz="2800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则线段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AB</m:t>
                    </m:r>
                  </m:oMath>
                </a14:m>
                <a:r>
                  <a:rPr lang="en-US" altLang="zh-CN" sz="2800" kern="0" spc="-1000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  <a:r>
                  <a:rPr lang="en-US" altLang="zh-CN" sz="2800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的长度可能是(     )</a:t>
                </a:r>
                <a:endParaRPr lang="en-US" altLang="zh-CN" sz="28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endParaRPr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720" y="3429000"/>
                <a:ext cx="7258685" cy="231330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QC_5_BD.7_1#a9d5a5169?iti=3&amp;htil=2&amp;vcp=1&amp;vis=1&amp;pid=145c58ffb&amp;color=0,0,0&amp;tib=255,255,255&amp;vtp=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75195" y="3672205"/>
            <a:ext cx="4104005" cy="232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</a:extLst>
        </p:spPr>
      </p:pic>
      <p:grpSp>
        <p:nvGrpSpPr>
          <p:cNvPr id="19" name="组合 18"/>
          <p:cNvGrpSpPr/>
          <p:nvPr/>
        </p:nvGrpSpPr>
        <p:grpSpPr>
          <a:xfrm>
            <a:off x="1125220" y="525145"/>
            <a:ext cx="3665855" cy="826135"/>
            <a:chOff x="3524" y="984"/>
            <a:chExt cx="5859" cy="1490"/>
          </a:xfrm>
        </p:grpSpPr>
        <p:sp>
          <p:nvSpPr>
            <p:cNvPr id="18" name="前凸带形 17"/>
            <p:cNvSpPr/>
            <p:nvPr/>
          </p:nvSpPr>
          <p:spPr>
            <a:xfrm>
              <a:off x="3524" y="984"/>
              <a:ext cx="5859" cy="1490"/>
            </a:xfrm>
            <a:prstGeom prst="ribbon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080" y="1220"/>
              <a:ext cx="2819" cy="941"/>
            </a:xfrm>
            <a:prstGeom prst="rect">
              <a:avLst/>
            </a:prstGeom>
          </p:spPr>
          <p:txBody>
            <a:bodyPr wrap="square">
              <a:spAutoFit/>
              <a:extLst>
                <a:ext uri="{4A0BC546-FE56-4ADE-93B0-CB8AF2F6F144}">
                  <wpsdc:textFrameExt xmlns:wpsdc="http://www.wps.cn/officeDocument/2022/drawingmlCustomData" type="text"/>
                </a:ext>
              </a:extLst>
            </a:bodyPr>
            <a:p>
              <a:pPr algn="l"/>
              <a:r>
                <a:rPr lang="zh-CN" altLang="en-US" sz="2800" b="1">
                  <a:latin typeface="Arial" panose="020B0604020202020204" pitchFamily="34" charset="0"/>
                  <a:ea typeface="微软雅黑" panose="020B0503020204020204" charset="-122"/>
                </a:rPr>
                <a:t>知识应用</a:t>
              </a:r>
              <a:endParaRPr lang="zh-CN" altLang="en-US" sz="2800" b="1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QC_5_BD.10_1#8a8086a5f?sp=1&amp;vcp=1&amp;vis=1&amp;pid=145c58ffb&amp;color=0,0,0&amp;vtp=1&amp;bt=1&amp;bbb=1&amp;hb=1"/>
              <p:cNvSpPr/>
              <p:nvPr>
                <p:custDataLst>
                  <p:tags r:id="rId1"/>
                </p:custDataLst>
              </p:nvPr>
            </p:nvSpPr>
            <p:spPr>
              <a:xfrm>
                <a:off x="719455" y="1337945"/>
                <a:ext cx="10544810" cy="137795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latinLnBrk="1">
                  <a:lnSpc>
                    <a:spcPts val="5865"/>
                  </a:lnSpc>
                </a:pPr>
                <a:r>
                  <a:rPr lang="en-US" altLang="zh-CN" sz="320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5.</a:t>
                </a:r>
                <a:r>
                  <a:rPr lang="en-US" altLang="zh-CN" sz="28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将一个长方形纸片沿虚线折叠，围成无上下底的直三棱柱，尺寸</a:t>
                </a:r>
                <a:endParaRPr lang="en-US" altLang="zh-CN" sz="280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5865"/>
                  </a:lnSpc>
                </a:pPr>
                <a:r>
                  <a:rPr lang="en-US" altLang="zh-CN" sz="280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如图所示，则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Times New Roman" panose="02020603050405020304" pitchFamily="34" charset="-120"/>
                      </a:rPr>
                      <m:t>m</m:t>
                    </m:r>
                  </m:oMath>
                </a14:m>
                <a:r>
                  <a:rPr lang="en-US" altLang="zh-CN" sz="2800" kern="0" spc="-100000">
                    <a:solidFill>
                      <a:srgbClr val="FFFFFF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80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的值可能是(</a:t>
                </a:r>
                <a:r>
                  <a:rPr lang="en-US" altLang="zh-CN" sz="280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 </a:t>
                </a:r>
                <a:r>
                  <a:rPr lang="en-US" altLang="zh-CN" sz="280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)</a:t>
                </a:r>
                <a:endParaRPr lang="en-US" altLang="zh-CN" sz="2800"/>
              </a:p>
            </p:txBody>
          </p:sp>
        </mc:Choice>
        <mc:Fallback>
          <p:sp>
            <p:nvSpPr>
              <p:cNvPr id="2" name="QC_5_BD.10_1#8a8086a5f?sp=1&amp;vcp=1&amp;vis=1&amp;pid=145c58ffb&amp;color=0,0,0&amp;vtp=1&amp;bt=1&amp;bbb=1&amp;hb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719455" y="1337945"/>
                <a:ext cx="10544810" cy="1377950"/>
              </a:xfrm>
              <a:prstGeom prst="rect">
                <a:avLst/>
              </a:prstGeom>
              <a:blipFill rotWithShape="1">
                <a:blip r:embed="rId3"/>
                <a:stretch>
                  <a:fillRect b="-8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QC_5_AN.11_1#8a8086a5f.bracket?vcp=1&amp;vis=1&amp;pid=145c58ffb&amp;color=0,0,0&amp;vpa=5&amp;vtp=1"/>
          <p:cNvSpPr/>
          <p:nvPr>
            <p:custDataLst>
              <p:tags r:id="rId4"/>
            </p:custDataLst>
          </p:nvPr>
        </p:nvSpPr>
        <p:spPr>
          <a:xfrm>
            <a:off x="5194768" y="2198298"/>
            <a:ext cx="588433" cy="63813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5600"/>
              </a:lnSpc>
            </a:pPr>
            <a:r>
              <a:rPr lang="en-US" altLang="zh-CN" sz="320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D</a:t>
            </a:r>
            <a:endParaRPr lang="en-US" altLang="zh-CN" sz="3200"/>
          </a:p>
        </p:txBody>
      </p:sp>
      <p:pic>
        <p:nvPicPr>
          <p:cNvPr id="4" name="QC_5_BD.10_2#8a8086a5f?vcp=1&amp;vis=1&amp;pid=145c58ffb&amp;color=0,0,0&amp;tib=255,255,255&amp;vtp=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84010" y="2741930"/>
            <a:ext cx="4718050" cy="2167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</a:extLst>
        </p:spPr>
      </p:pic>
      <p:sp>
        <p:nvSpPr>
          <p:cNvPr id="5" name="QC_5_BD.10_3#8a8086a5f.choices?vcp=1&amp;vis=1&amp;pid=145c58ffb&amp;color=0,0,0&amp;vtp=1&amp;bbb=1"/>
          <p:cNvSpPr/>
          <p:nvPr>
            <p:custDataLst>
              <p:tags r:id="rId7"/>
            </p:custDataLst>
          </p:nvPr>
        </p:nvSpPr>
        <p:spPr>
          <a:xfrm>
            <a:off x="1213358" y="4935740"/>
            <a:ext cx="10753344" cy="6327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latinLnBrk="1">
              <a:lnSpc>
                <a:spcPts val="5600"/>
              </a:lnSpc>
              <a:tabLst>
                <a:tab pos="2776220" algn="l"/>
                <a:tab pos="5519420" algn="l"/>
                <a:tab pos="8262620" algn="l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A.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1</a:t>
            </a:r>
            <a:r>
              <a:rPr lang="en-US" altLang="zh-CN" sz="2800" spc="-13733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B.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2</a:t>
            </a:r>
            <a:r>
              <a:rPr lang="en-US" altLang="zh-CN" sz="2800" spc="-13733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C.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3</a:t>
            </a:r>
            <a:r>
              <a:rPr lang="en-US" altLang="zh-CN" sz="2800" spc="-13733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D.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4</a:t>
            </a:r>
            <a:endParaRPr lang="en-US" altLang="zh-CN" sz="2800"/>
          </a:p>
        </p:txBody>
      </p:sp>
      <p:sp>
        <p:nvSpPr>
          <p:cNvPr id="6" name="object 54">
            <a:hlinkClick r:id="rId8" action="ppaction://hlinksldjump"/>
          </p:cNvPr>
          <p:cNvSpPr/>
          <p:nvPr>
            <p:custDataLst>
              <p:tags r:id="rId9"/>
            </p:custDataLst>
          </p:nvPr>
        </p:nvSpPr>
        <p:spPr>
          <a:xfrm flipH="1">
            <a:off x="10992544" y="5872291"/>
            <a:ext cx="806203" cy="576031"/>
          </a:xfrm>
          <a:custGeom>
            <a:avLst/>
            <a:gdLst/>
            <a:ahLst/>
            <a:cxnLst/>
            <a:rect l="l" t="t" r="r" b="b"/>
            <a:pathLst>
              <a:path w="854075" h="610235">
                <a:moveTo>
                  <a:pt x="0" y="0"/>
                </a:moveTo>
                <a:lnTo>
                  <a:pt x="0" y="610171"/>
                </a:lnTo>
                <a:lnTo>
                  <a:pt x="519137" y="465010"/>
                </a:lnTo>
                <a:lnTo>
                  <a:pt x="676932" y="465010"/>
                </a:lnTo>
                <a:lnTo>
                  <a:pt x="853770" y="305092"/>
                </a:lnTo>
                <a:lnTo>
                  <a:pt x="676919" y="145148"/>
                </a:lnTo>
                <a:lnTo>
                  <a:pt x="519137" y="145148"/>
                </a:lnTo>
                <a:lnTo>
                  <a:pt x="0" y="0"/>
                </a:lnTo>
                <a:close/>
              </a:path>
              <a:path w="854075" h="610235">
                <a:moveTo>
                  <a:pt x="676932" y="465010"/>
                </a:moveTo>
                <a:lnTo>
                  <a:pt x="519137" y="465010"/>
                </a:lnTo>
                <a:lnTo>
                  <a:pt x="519137" y="607707"/>
                </a:lnTo>
                <a:lnTo>
                  <a:pt x="676932" y="465010"/>
                </a:lnTo>
                <a:close/>
              </a:path>
              <a:path w="854075" h="610235">
                <a:moveTo>
                  <a:pt x="519137" y="2451"/>
                </a:moveTo>
                <a:lnTo>
                  <a:pt x="519137" y="145148"/>
                </a:lnTo>
                <a:lnTo>
                  <a:pt x="676919" y="145148"/>
                </a:lnTo>
                <a:lnTo>
                  <a:pt x="519137" y="2451"/>
                </a:lnTo>
                <a:close/>
              </a:path>
            </a:pathLst>
          </a:custGeom>
          <a:solidFill>
            <a:srgbClr val="9BBB59">
              <a:lumMod val="60000"/>
              <a:lumOff val="40000"/>
            </a:srgbClr>
          </a:solidFill>
        </p:spPr>
        <p:txBody>
          <a:bodyPr wrap="square" lIns="0" tIns="0" rIns="0" bIns="0" rtlCol="0"/>
          <a:lstStyle/>
          <a:p>
            <a:pPr defTabSz="1219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265" b="1" ker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返回</a:t>
            </a:r>
            <a:endParaRPr sz="2265" b="1" kern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070610" y="511810"/>
            <a:ext cx="3665855" cy="826135"/>
            <a:chOff x="3524" y="984"/>
            <a:chExt cx="5859" cy="1490"/>
          </a:xfrm>
        </p:grpSpPr>
        <p:sp>
          <p:nvSpPr>
            <p:cNvPr id="18" name="前凸带形 17"/>
            <p:cNvSpPr/>
            <p:nvPr/>
          </p:nvSpPr>
          <p:spPr>
            <a:xfrm>
              <a:off x="3524" y="984"/>
              <a:ext cx="5859" cy="1490"/>
            </a:xfrm>
            <a:prstGeom prst="ribbon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080" y="1220"/>
              <a:ext cx="2819" cy="941"/>
            </a:xfrm>
            <a:prstGeom prst="rect">
              <a:avLst/>
            </a:prstGeom>
          </p:spPr>
          <p:txBody>
            <a:bodyPr wrap="square">
              <a:spAutoFit/>
              <a:extLst>
                <a:ext uri="{4A0BC546-FE56-4ADE-93B0-CB8AF2F6F144}">
                  <wpsdc:textFrameExt xmlns:wpsdc="http://www.wps.cn/officeDocument/2022/drawingmlCustomData" type="text"/>
                </a:ext>
              </a:extLst>
            </a:bodyPr>
            <a:p>
              <a:pPr algn="l"/>
              <a:r>
                <a:rPr lang="zh-CN" altLang="en-US" sz="2800" b="1">
                  <a:latin typeface="Arial" panose="020B0604020202020204" pitchFamily="34" charset="0"/>
                  <a:ea typeface="微软雅黑" panose="020B0503020204020204" charset="-122"/>
                </a:rPr>
                <a:t>知识应用</a:t>
              </a:r>
              <a:endParaRPr lang="zh-CN" altLang="en-US" sz="2800" b="1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QO_5_BD.14_1#03d5090ef?vcp=1&amp;vis=1&amp;pid=145c58ffb&amp;color=0,0,0&amp;vtp=1&amp;bt=1&amp;bbb=1&amp;hb=1"/>
              <p:cNvSpPr/>
              <p:nvPr>
                <p:custDataLst>
                  <p:tags r:id="rId1"/>
                </p:custDataLst>
              </p:nvPr>
            </p:nvSpPr>
            <p:spPr>
              <a:xfrm>
                <a:off x="686435" y="1678305"/>
                <a:ext cx="10818495" cy="212852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latinLnBrk="1">
                  <a:lnSpc>
                    <a:spcPts val="5865"/>
                  </a:lnSpc>
                </a:pPr>
                <a:r>
                  <a:rPr lang="en-US" altLang="zh-CN" sz="3200">
                    <a:solidFill>
                      <a:srgbClr val="000000"/>
                    </a:solidFill>
                    <a:latin typeface="+mj-ea"/>
                    <a:ea typeface="+mj-ea"/>
                    <a:cs typeface="+mj-ea"/>
                  </a:rPr>
                  <a:t>6. 已知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+mj-ea"/>
                        <a:cs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en-US" altLang="zh-CN" sz="3200">
                    <a:solidFill>
                      <a:srgbClr val="000000"/>
                    </a:solidFill>
                    <a:latin typeface="+mj-ea"/>
                    <a:ea typeface="+mj-ea"/>
                    <a:cs typeface="+mj-ea"/>
                  </a:rPr>
                  <a:t>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+mj-ea"/>
                        <a:cs typeface="Cambria Math" panose="02040503050406030204" pitchFamily="18" charset="0"/>
                      </a:rPr>
                      <m:t>b</m:t>
                    </m:r>
                  </m:oMath>
                </a14:m>
                <a:r>
                  <a:rPr lang="en-US" altLang="zh-CN" sz="3200">
                    <a:solidFill>
                      <a:srgbClr val="000000"/>
                    </a:solidFill>
                    <a:latin typeface="+mj-ea"/>
                    <a:ea typeface="+mj-ea"/>
                    <a:cs typeface="+mj-ea"/>
                  </a:rPr>
                  <a:t>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+mj-ea"/>
                        <a:cs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en-US" altLang="zh-CN" sz="3200">
                    <a:solidFill>
                      <a:srgbClr val="000000"/>
                    </a:solidFill>
                    <a:latin typeface="+mj-ea"/>
                    <a:ea typeface="+mj-ea"/>
                    <a:cs typeface="+mj-ea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△</m:t>
                    </m:r>
                    <m:r>
                      <m:rPr>
                        <m:sty m:val="p"/>
                      </m:rP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+mj-ea"/>
                        <a:cs typeface="Cambria Math" panose="02040503050406030204" pitchFamily="18" charset="0"/>
                      </a:rPr>
                      <m:t>ABC</m:t>
                    </m:r>
                  </m:oMath>
                </a14:m>
                <a:r>
                  <a:rPr lang="en-US" altLang="zh-CN" sz="3200">
                    <a:solidFill>
                      <a:srgbClr val="000000"/>
                    </a:solidFill>
                    <a:latin typeface="+mj-ea"/>
                    <a:ea typeface="+mj-ea"/>
                    <a:cs typeface="+mj-ea"/>
                  </a:rPr>
                  <a:t>的三边长，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+mj-ea"/>
                        <a:cs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en-US" altLang="zh-CN" sz="3200">
                    <a:solidFill>
                      <a:srgbClr val="000000"/>
                    </a:solidFill>
                    <a:latin typeface="+mj-ea"/>
                    <a:ea typeface="+mj-ea"/>
                    <a:cs typeface="+mj-ea"/>
                  </a:rPr>
                  <a:t>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+mj-ea"/>
                        <a:cs typeface="Cambria Math" panose="02040503050406030204" pitchFamily="18" charset="0"/>
                      </a:rPr>
                      <m:t>b</m:t>
                    </m:r>
                  </m:oMath>
                </a14:m>
                <a:r>
                  <a:rPr lang="en-US" altLang="zh-CN" sz="3200" kern="0" spc="-100000">
                    <a:solidFill>
                      <a:srgbClr val="FFFFFF"/>
                    </a:solidFill>
                    <a:latin typeface="+mj-ea"/>
                    <a:ea typeface="+mj-ea"/>
                    <a:cs typeface="+mj-ea"/>
                  </a:rPr>
                  <a:t> </a:t>
                </a:r>
                <a:r>
                  <a:rPr lang="en-US" altLang="zh-CN" sz="3200">
                    <a:solidFill>
                      <a:srgbClr val="000000"/>
                    </a:solidFill>
                    <a:latin typeface="+mj-ea"/>
                    <a:ea typeface="+mj-ea"/>
                    <a:cs typeface="+mj-ea"/>
                  </a:rPr>
                  <a:t>满足</a:t>
                </a:r>
                <a:endParaRPr lang="en-US" altLang="zh-CN" sz="3200">
                  <a:solidFill>
                    <a:srgbClr val="000000"/>
                  </a:solidFill>
                  <a:latin typeface="+mj-ea"/>
                  <a:ea typeface="+mj-ea"/>
                  <a:cs typeface="+mj-ea"/>
                </a:endParaRPr>
              </a:p>
              <a:p>
                <a:pPr latinLnBrk="1">
                  <a:lnSpc>
                    <a:spcPts val="5865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+mj-ea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 sz="32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en-US" altLang="zh-CN" sz="32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MS Mincho" charset="0"/>
                                <a:cs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32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MS Mincho" charset="0"/>
                                <a:cs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e>
                      <m:sup>
                        <m:r>
                          <a:rPr lang="en-US" altLang="zh-CN" sz="3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n-US" altLang="zh-CN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+mj-ea"/>
                            <a:cs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3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+mj-ea"/>
                            <a:cs typeface="Cambria Math" panose="02040503050406030204" pitchFamily="18" charset="0"/>
                          </a:rPr>
                          <m:t>b</m:t>
                        </m:r>
                        <m:r>
                          <a:rPr lang="en-US" altLang="zh-CN" sz="3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3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=</m:t>
                    </m:r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altLang="zh-CN" sz="3200">
                    <a:solidFill>
                      <a:srgbClr val="000000"/>
                    </a:solidFill>
                    <a:latin typeface="+mj-ea"/>
                    <a:ea typeface="+mj-ea"/>
                    <a:cs typeface="+mj-ea"/>
                  </a:rPr>
                  <a:t>，且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+mj-ea"/>
                        <a:cs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en-US" altLang="zh-CN" sz="3200">
                    <a:solidFill>
                      <a:srgbClr val="000000"/>
                    </a:solidFill>
                    <a:latin typeface="+mj-ea"/>
                    <a:ea typeface="+mj-ea"/>
                    <a:cs typeface="+mj-ea"/>
                  </a:rPr>
                  <a:t>为方程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+mj-ea"/>
                            <a:cs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3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+mj-ea"/>
                            <a:cs typeface="Cambria Math" panose="02040503050406030204" pitchFamily="18" charset="0"/>
                          </a:rPr>
                          <m:t>x</m:t>
                        </m:r>
                        <m:r>
                          <a:rPr lang="en-US" altLang="zh-CN" sz="3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3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=</m:t>
                    </m:r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altLang="zh-CN" sz="3200" kern="0" spc="-100000">
                    <a:solidFill>
                      <a:srgbClr val="FFFFFF"/>
                    </a:solidFill>
                    <a:latin typeface="+mj-ea"/>
                    <a:ea typeface="+mj-ea"/>
                    <a:cs typeface="+mj-ea"/>
                  </a:rPr>
                  <a:t> </a:t>
                </a:r>
                <a:r>
                  <a:rPr lang="en-US" altLang="zh-CN" sz="3200">
                    <a:solidFill>
                      <a:srgbClr val="000000"/>
                    </a:solidFill>
                    <a:latin typeface="+mj-ea"/>
                    <a:ea typeface="+mj-ea"/>
                    <a:cs typeface="+mj-ea"/>
                  </a:rPr>
                  <a:t>的解，求</a:t>
                </a:r>
                <a:endParaRPr lang="en-US" altLang="zh-CN" sz="3200">
                  <a:solidFill>
                    <a:srgbClr val="000000"/>
                  </a:solidFill>
                  <a:latin typeface="+mj-ea"/>
                  <a:ea typeface="+mj-ea"/>
                  <a:cs typeface="+mj-ea"/>
                </a:endParaRPr>
              </a:p>
              <a:p>
                <a:pPr latinLnBrk="1">
                  <a:lnSpc>
                    <a:spcPts val="5600"/>
                  </a:lnSpc>
                </a:pPr>
                <a14:m>
                  <m:oMath xmlns:m="http://schemas.openxmlformats.org/officeDocument/2006/math"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△</m:t>
                    </m:r>
                    <m:r>
                      <m:rPr>
                        <m:sty m:val="p"/>
                      </m:rP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+mj-ea"/>
                        <a:cs typeface="Cambria Math" panose="02040503050406030204" pitchFamily="18" charset="0"/>
                      </a:rPr>
                      <m:t>ABC</m:t>
                    </m:r>
                  </m:oMath>
                </a14:m>
                <a:r>
                  <a:rPr lang="en-US" altLang="zh-CN" sz="3200">
                    <a:solidFill>
                      <a:srgbClr val="000000"/>
                    </a:solidFill>
                    <a:latin typeface="+mj-ea"/>
                    <a:ea typeface="+mj-ea"/>
                    <a:cs typeface="+mj-ea"/>
                  </a:rPr>
                  <a:t>的周长并判断</a:t>
                </a:r>
                <a14:m>
                  <m:oMath xmlns:m="http://schemas.openxmlformats.org/officeDocument/2006/math">
                    <m: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△</m:t>
                    </m:r>
                    <m:r>
                      <m:rPr>
                        <m:sty m:val="p"/>
                      </m:rPr>
                      <a:rPr lang="en-US" altLang="zh-CN" sz="3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+mj-ea"/>
                        <a:cs typeface="Cambria Math" panose="02040503050406030204" pitchFamily="18" charset="0"/>
                      </a:rPr>
                      <m:t>ABC</m:t>
                    </m:r>
                  </m:oMath>
                </a14:m>
                <a:r>
                  <a:rPr lang="en-US" altLang="zh-CN" sz="3200" kern="0" spc="-100000">
                    <a:solidFill>
                      <a:srgbClr val="FFFFFF"/>
                    </a:solidFill>
                    <a:latin typeface="+mj-ea"/>
                    <a:ea typeface="+mj-ea"/>
                    <a:cs typeface="+mj-ea"/>
                  </a:rPr>
                  <a:t> </a:t>
                </a:r>
                <a:r>
                  <a:rPr lang="en-US" altLang="zh-CN" sz="3200">
                    <a:solidFill>
                      <a:srgbClr val="000000"/>
                    </a:solidFill>
                    <a:latin typeface="+mj-ea"/>
                    <a:ea typeface="+mj-ea"/>
                    <a:cs typeface="+mj-ea"/>
                  </a:rPr>
                  <a:t>的形状.</a:t>
                </a:r>
                <a:endParaRPr lang="en-US" altLang="zh-CN" sz="3200">
                  <a:latin typeface="+mj-ea"/>
                  <a:ea typeface="+mj-ea"/>
                  <a:cs typeface="+mj-ea"/>
                </a:endParaRPr>
              </a:p>
            </p:txBody>
          </p:sp>
        </mc:Choice>
        <mc:Fallback>
          <p:sp>
            <p:nvSpPr>
              <p:cNvPr id="2" name="QO_5_BD.14_1#03d5090ef?vcp=1&amp;vis=1&amp;pid=145c58ffb&amp;color=0,0,0&amp;vtp=1&amp;bt=1&amp;bbb=1&amp;hb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686435" y="1678305"/>
                <a:ext cx="10818495" cy="2128520"/>
              </a:xfrm>
              <a:prstGeom prst="rect">
                <a:avLst/>
              </a:prstGeom>
              <a:blipFill rotWithShape="1">
                <a:blip r:embed="rId3"/>
                <a:stretch>
                  <a:fillRect b="-34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组合 18"/>
          <p:cNvGrpSpPr/>
          <p:nvPr/>
        </p:nvGrpSpPr>
        <p:grpSpPr>
          <a:xfrm>
            <a:off x="1070610" y="511810"/>
            <a:ext cx="3665855" cy="826135"/>
            <a:chOff x="3524" y="984"/>
            <a:chExt cx="5859" cy="1490"/>
          </a:xfrm>
        </p:grpSpPr>
        <p:sp>
          <p:nvSpPr>
            <p:cNvPr id="18" name="前凸带形 17"/>
            <p:cNvSpPr/>
            <p:nvPr/>
          </p:nvSpPr>
          <p:spPr>
            <a:xfrm>
              <a:off x="3524" y="984"/>
              <a:ext cx="5859" cy="1490"/>
            </a:xfrm>
            <a:prstGeom prst="ribbon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080" y="1220"/>
              <a:ext cx="2819" cy="941"/>
            </a:xfrm>
            <a:prstGeom prst="rect">
              <a:avLst/>
            </a:prstGeom>
          </p:spPr>
          <p:txBody>
            <a:bodyPr wrap="square">
              <a:spAutoFit/>
              <a:extLst>
                <a:ext uri="{4A0BC546-FE56-4ADE-93B0-CB8AF2F6F144}">
                  <wpsdc:textFrameExt xmlns:wpsdc="http://www.wps.cn/officeDocument/2022/drawingmlCustomData" type="text"/>
                </a:ext>
              </a:extLst>
            </a:bodyPr>
            <a:p>
              <a:pPr algn="l"/>
              <a:r>
                <a:rPr lang="zh-CN" altLang="en-US" sz="2800" b="1">
                  <a:latin typeface="Arial" panose="020B0604020202020204" pitchFamily="34" charset="0"/>
                  <a:ea typeface="微软雅黑" panose="020B0503020204020204" charset="-122"/>
                </a:rPr>
                <a:t>知识应用</a:t>
              </a:r>
              <a:endParaRPr lang="zh-CN" altLang="en-US" sz="2800" b="1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>
    <p:split dir="in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前凸带形 17"/>
          <p:cNvSpPr/>
          <p:nvPr/>
        </p:nvSpPr>
        <p:spPr>
          <a:xfrm>
            <a:off x="1113155" y="457200"/>
            <a:ext cx="3665855" cy="826135"/>
          </a:xfrm>
          <a:prstGeom prst="ribbon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086610" y="588010"/>
            <a:ext cx="1764030" cy="52197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2800" b="1">
                <a:latin typeface="Arial" panose="020B0604020202020204" pitchFamily="34" charset="0"/>
                <a:ea typeface="微软雅黑" panose="020B0503020204020204" charset="-122"/>
              </a:rPr>
              <a:t>知识应用</a:t>
            </a:r>
            <a:endParaRPr lang="zh-CN" altLang="en-US" sz="2800" b="1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53745" y="1619885"/>
            <a:ext cx="10826115" cy="22701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3600"/>
              <a:t>7</a:t>
            </a:r>
            <a:r>
              <a:rPr lang="zh-CN" altLang="en-US" sz="3600"/>
              <a:t>、现要在一个小花园里开辟一个三角形草坪。现已栽种了两棵树</a:t>
            </a:r>
            <a:r>
              <a:rPr lang="en-US" altLang="zh-CN" sz="3600"/>
              <a:t>A</a:t>
            </a:r>
            <a:r>
              <a:rPr lang="zh-CN" altLang="en-US" sz="3600"/>
              <a:t>和</a:t>
            </a:r>
            <a:r>
              <a:rPr lang="en-US" altLang="zh-CN" sz="3600"/>
              <a:t>B</a:t>
            </a:r>
            <a:r>
              <a:rPr lang="zh-CN" altLang="en-US" sz="3600"/>
              <a:t>，它们之间的距离是</a:t>
            </a:r>
            <a:r>
              <a:rPr lang="en-US" altLang="zh-CN" sz="3600"/>
              <a:t>8</a:t>
            </a:r>
            <a:r>
              <a:rPr lang="zh-CN" altLang="en-US" sz="3600"/>
              <a:t>米。第三棵树</a:t>
            </a:r>
            <a:r>
              <a:rPr lang="en-US" altLang="zh-CN" sz="3600"/>
              <a:t>C</a:t>
            </a:r>
            <a:r>
              <a:rPr lang="zh-CN" altLang="en-US" sz="3600"/>
              <a:t>需要栽种在什么范围内，才能使草坪</a:t>
            </a:r>
            <a:r>
              <a:rPr lang="en-US" altLang="zh-CN" sz="3600"/>
              <a:t>ABC</a:t>
            </a:r>
            <a:r>
              <a:rPr lang="zh-CN" altLang="en-US" sz="3600"/>
              <a:t>为三角形？</a:t>
            </a:r>
            <a:endParaRPr lang="zh-CN" altLang="en-US" sz="360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24840" y="1762760"/>
            <a:ext cx="10735310" cy="29965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en-US" altLang="zh-CN" sz="3600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3600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知识树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：今天你学到了什么？（定理内容、推论、判断</a:t>
            </a:r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方法）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 </a:t>
            </a:r>
            <a:r>
              <a:rPr lang="zh-CN" altLang="en-US" sz="3600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过程轴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：我们是怎样发现这个规律的？（操作</a:t>
            </a:r>
            <a:r>
              <a:rPr lang="en-US" altLang="en-US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猜想</a:t>
            </a:r>
            <a:r>
              <a:rPr lang="en-US" altLang="en-US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验证</a:t>
            </a:r>
            <a:r>
              <a:rPr lang="en-US" altLang="en-US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应用）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 </a:t>
            </a:r>
            <a:r>
              <a:rPr lang="zh-CN" altLang="en-US" sz="3600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思想线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：在学习过程中，用到了哪些数学思想和方法？（转化思想、分类讨论、数形结合）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070610" y="511810"/>
            <a:ext cx="3665855" cy="826135"/>
            <a:chOff x="3524" y="984"/>
            <a:chExt cx="5859" cy="1490"/>
          </a:xfrm>
        </p:grpSpPr>
        <p:sp>
          <p:nvSpPr>
            <p:cNvPr id="3" name="前凸带形 2"/>
            <p:cNvSpPr/>
            <p:nvPr/>
          </p:nvSpPr>
          <p:spPr>
            <a:xfrm>
              <a:off x="3524" y="984"/>
              <a:ext cx="5859" cy="1490"/>
            </a:xfrm>
            <a:prstGeom prst="ribbon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080" y="1220"/>
              <a:ext cx="2819" cy="941"/>
            </a:xfrm>
            <a:prstGeom prst="rect">
              <a:avLst/>
            </a:prstGeom>
          </p:spPr>
          <p:txBody>
            <a:bodyPr wrap="square">
              <a:spAutoFit/>
              <a:extLst>
                <a:ext uri="{4A0BC546-FE56-4ADE-93B0-CB8AF2F6F144}">
                  <wpsdc:textFrameExt xmlns:wpsdc="http://www.wps.cn/officeDocument/2022/drawingmlCustomData" type="text"/>
                </a:ext>
              </a:extLst>
            </a:bodyPr>
            <a:p>
              <a:pPr algn="l"/>
              <a:r>
                <a:rPr lang="zh-CN" altLang="en-US" sz="2800" b="1">
                  <a:latin typeface="Arial" panose="020B0604020202020204" pitchFamily="34" charset="0"/>
                  <a:ea typeface="微软雅黑" panose="020B0503020204020204" charset="-122"/>
                </a:rPr>
                <a:t>课堂总结</a:t>
              </a:r>
              <a:endParaRPr lang="zh-CN" altLang="en-US" sz="2800" b="1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730885" y="1309370"/>
            <a:ext cx="11222355" cy="423926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ts val="26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4800">
              <a:latin typeface="仿宋" panose="02010609060101010101" charset="-122"/>
              <a:ea typeface="仿宋" panose="02010609060101010101" charset="-122"/>
            </a:endParaRPr>
          </a:p>
          <a:p>
            <a:pPr marL="0" indent="0" algn="just" defTabSz="266700">
              <a:lnSpc>
                <a:spcPts val="26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800">
                <a:latin typeface="仿宋" panose="02010609060101010101" charset="-122"/>
                <a:ea typeface="仿宋" panose="02010609060101010101" charset="-122"/>
              </a:rPr>
              <a:t>数学源于生活，又服务于生活。</a:t>
            </a:r>
            <a:endParaRPr lang="zh-CN" altLang="en-US" sz="4800">
              <a:latin typeface="仿宋" panose="02010609060101010101" charset="-122"/>
              <a:ea typeface="仿宋" panose="02010609060101010101" charset="-122"/>
            </a:endParaRPr>
          </a:p>
          <a:p>
            <a:pPr marL="0" indent="0" algn="just" defTabSz="266700">
              <a:lnSpc>
                <a:spcPts val="26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4800">
              <a:latin typeface="仿宋" panose="02010609060101010101" charset="-122"/>
              <a:ea typeface="仿宋" panose="02010609060101010101" charset="-122"/>
            </a:endParaRPr>
          </a:p>
          <a:p>
            <a:pPr marL="0" indent="0" algn="just" defTabSz="266700">
              <a:lnSpc>
                <a:spcPts val="26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4800">
              <a:latin typeface="仿宋" panose="02010609060101010101" charset="-122"/>
              <a:ea typeface="仿宋" panose="02010609060101010101" charset="-122"/>
            </a:endParaRPr>
          </a:p>
          <a:p>
            <a:pPr marL="0" indent="0" algn="just" defTabSz="266700">
              <a:lnSpc>
                <a:spcPts val="26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4800">
              <a:latin typeface="仿宋" panose="02010609060101010101" charset="-122"/>
              <a:ea typeface="仿宋" panose="02010609060101010101" charset="-122"/>
            </a:endParaRPr>
          </a:p>
          <a:p>
            <a:pPr marL="0" indent="0" algn="just" defTabSz="266700">
              <a:lnSpc>
                <a:spcPts val="26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800">
                <a:latin typeface="仿宋" panose="02010609060101010101" charset="-122"/>
                <a:ea typeface="仿宋" panose="02010609060101010101" charset="-122"/>
              </a:rPr>
              <a:t>希望同学们能用善于发现的眼睛和勤</a:t>
            </a:r>
            <a:endParaRPr lang="zh-CN" altLang="en-US" sz="4800">
              <a:latin typeface="仿宋" panose="02010609060101010101" charset="-122"/>
              <a:ea typeface="仿宋" panose="02010609060101010101" charset="-122"/>
            </a:endParaRPr>
          </a:p>
          <a:p>
            <a:pPr marL="0" indent="0" algn="just" defTabSz="266700">
              <a:lnSpc>
                <a:spcPts val="26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4800">
              <a:latin typeface="仿宋" panose="02010609060101010101" charset="-122"/>
              <a:ea typeface="仿宋" panose="02010609060101010101" charset="-122"/>
            </a:endParaRPr>
          </a:p>
          <a:p>
            <a:pPr marL="0" indent="0" algn="just" defTabSz="266700">
              <a:lnSpc>
                <a:spcPts val="26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4800">
              <a:latin typeface="仿宋" panose="02010609060101010101" charset="-122"/>
              <a:ea typeface="仿宋" panose="02010609060101010101" charset="-122"/>
            </a:endParaRPr>
          </a:p>
          <a:p>
            <a:pPr marL="0" indent="0" algn="just" defTabSz="266700">
              <a:lnSpc>
                <a:spcPts val="26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4800">
              <a:latin typeface="仿宋" panose="02010609060101010101" charset="-122"/>
              <a:ea typeface="仿宋" panose="02010609060101010101" charset="-122"/>
            </a:endParaRPr>
          </a:p>
          <a:p>
            <a:pPr marL="0" indent="0" algn="just" defTabSz="266700">
              <a:lnSpc>
                <a:spcPts val="26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4800">
              <a:latin typeface="仿宋" panose="02010609060101010101" charset="-122"/>
              <a:ea typeface="仿宋" panose="02010609060101010101" charset="-122"/>
            </a:endParaRPr>
          </a:p>
          <a:p>
            <a:pPr marL="0" indent="0" algn="just" defTabSz="266700">
              <a:lnSpc>
                <a:spcPts val="26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800">
                <a:latin typeface="仿宋" panose="02010609060101010101" charset="-122"/>
                <a:ea typeface="仿宋" panose="02010609060101010101" charset="-122"/>
              </a:rPr>
              <a:t>于思考的大脑，去探索更多数学的奥秘。</a:t>
            </a:r>
            <a:endParaRPr lang="zh-CN" altLang="en-US" sz="4800">
              <a:latin typeface="仿宋" panose="02010609060101010101" charset="-122"/>
              <a:ea typeface="仿宋" panose="02010609060101010101" charset="-122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UNIQUEID" val="1374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3.xml><?xml version="1.0" encoding="utf-8"?>
<p:tagLst xmlns:p="http://schemas.openxmlformats.org/presentationml/2006/main">
  <p:tag name="AS_UNIQUEID" val="1377"/>
</p:tagLst>
</file>

<file path=ppt/tags/tag4.xml><?xml version="1.0" encoding="utf-8"?>
<p:tagLst xmlns:p="http://schemas.openxmlformats.org/presentationml/2006/main">
  <p:tag name="AS_UNIQUEID" val="1378"/>
</p:tagLst>
</file>

<file path=ppt/tags/tag5.xml><?xml version="1.0" encoding="utf-8"?>
<p:tagLst xmlns:p="http://schemas.openxmlformats.org/presentationml/2006/main">
  <p:tag name="AS_UNIQUEID" val="1379"/>
</p:tagLst>
</file>

<file path=ppt/tags/tag6.xml><?xml version="1.0" encoding="utf-8"?>
<p:tagLst xmlns:p="http://schemas.openxmlformats.org/presentationml/2006/main">
  <p:tag name="AS_UNIQUEID" val="1381"/>
</p:tagLst>
</file>

<file path=ppt/tags/tag7.xml><?xml version="1.0" encoding="utf-8"?>
<p:tagLst xmlns:p="http://schemas.openxmlformats.org/presentationml/2006/main">
  <p:tag name="AS_UNIQUEID" val="1382"/>
</p:tagLst>
</file>

<file path=ppt/tags/tag8.xml><?xml version="1.0" encoding="utf-8"?>
<p:tagLst xmlns:p="http://schemas.openxmlformats.org/presentationml/2006/main">
  <p:tag name="AS_UNIQUEID" val="1383"/>
</p:tagLst>
</file>

<file path=ppt/tags/tag9.xml><?xml version="1.0" encoding="utf-8"?>
<p:tagLst xmlns:p="http://schemas.openxmlformats.org/presentationml/2006/main">
  <p:tag name="AS_UNIQUEID" val="1385"/>
</p:tagLst>
</file>

<file path=ppt/tags/tag10.xml><?xml version="1.0" encoding="utf-8"?>
<p:tagLst xmlns:p="http://schemas.openxmlformats.org/presentationml/2006/main">
  <p:tag name="AS_UNIQUEID" val="1386"/>
</p:tagLst>
</file>

<file path=ppt/tags/tag11.xml><?xml version="1.0" encoding="utf-8"?>
<p:tagLst xmlns:p="http://schemas.openxmlformats.org/presentationml/2006/main">
  <p:tag name="AS_UNIQUEID" val="1387"/>
</p:tagLst>
</file>

<file path=ppt/tags/tag12.xml><?xml version="1.0" encoding="utf-8"?>
<p:tagLst xmlns:p="http://schemas.openxmlformats.org/presentationml/2006/main">
  <p:tag name="AS_UNIQUEID" val="1389"/>
</p:tagLst>
</file>

<file path=ppt/tags/tag13.xml><?xml version="1.0" encoding="utf-8"?>
<p:tagLst xmlns:p="http://schemas.openxmlformats.org/presentationml/2006/main">
  <p:tag name="AS_UNIQUEID" val="1390"/>
</p:tagLst>
</file>

<file path=ppt/tags/tag14.xml><?xml version="1.0" encoding="utf-8"?>
<p:tagLst xmlns:p="http://schemas.openxmlformats.org/presentationml/2006/main">
  <p:tag name="AS_UNIQUEID" val="1391"/>
</p:tagLst>
</file>

<file path=ppt/tags/tag15.xml><?xml version="1.0" encoding="utf-8"?>
<p:tagLst xmlns:p="http://schemas.openxmlformats.org/presentationml/2006/main">
  <p:tag name="AS_UNIQUEID" val="1393"/>
</p:tagLst>
</file>

<file path=ppt/tags/tag16.xml><?xml version="1.0" encoding="utf-8"?>
<p:tagLst xmlns:p="http://schemas.openxmlformats.org/presentationml/2006/main">
  <p:tag name="AS_UNIQUEID" val="1394"/>
</p:tagLst>
</file>

<file path=ppt/tags/tag17.xml><?xml version="1.0" encoding="utf-8"?>
<p:tagLst xmlns:p="http://schemas.openxmlformats.org/presentationml/2006/main">
  <p:tag name="AS_UNIQUEID" val="1395"/>
</p:tagLst>
</file>

<file path=ppt/tags/tag18.xml><?xml version="1.0" encoding="utf-8"?>
<p:tagLst xmlns:p="http://schemas.openxmlformats.org/presentationml/2006/main">
  <p:tag name="AS_UNIQUEID" val="1397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20.xml><?xml version="1.0" encoding="utf-8"?>
<p:tagLst xmlns:p="http://schemas.openxmlformats.org/presentationml/2006/main">
  <p:tag name="AS_UNIQUEID" val="1399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22.xml><?xml version="1.0" encoding="utf-8"?>
<p:tagLst xmlns:p="http://schemas.openxmlformats.org/presentationml/2006/main">
  <p:tag name="KSO_WM_DIAGRAM_VIRTUALLY_FRAME" val="{&quot;height&quot;:281.34917973598857,&quot;left&quot;:246.1095275590551,&quot;top&quot;:163.44900924038936,&quot;width&quot;:556.5772440944882}"/>
</p:tagLst>
</file>

<file path=ppt/tags/tag23.xml><?xml version="1.0" encoding="utf-8"?>
<p:tagLst xmlns:p="http://schemas.openxmlformats.org/presentationml/2006/main">
  <p:tag name="KSO_WM_DIAGRAM_VIRTUALLY_FRAME" val="{&quot;height&quot;:281.34917973598857,&quot;left&quot;:246.1095275590551,&quot;top&quot;:163.44900924038936,&quot;width&quot;:556.5772440944882}"/>
</p:tagLst>
</file>

<file path=ppt/tags/tag24.xml><?xml version="1.0" encoding="utf-8"?>
<p:tagLst xmlns:p="http://schemas.openxmlformats.org/presentationml/2006/main">
  <p:tag name="KSO_WM_DIAGRAM_VIRTUALLY_FRAME" val="{&quot;height&quot;:281.34917973598857,&quot;left&quot;:246.1095275590551,&quot;top&quot;:163.44900924038936,&quot;width&quot;:556.5772440944882}"/>
</p:tagLst>
</file>

<file path=ppt/tags/tag25.xml><?xml version="1.0" encoding="utf-8"?>
<p:tagLst xmlns:p="http://schemas.openxmlformats.org/presentationml/2006/main">
  <p:tag name="KSO_WM_DIAGRAM_VIRTUALLY_FRAME" val="{&quot;height&quot;:281.34917973598857,&quot;left&quot;:246.1095275590551,&quot;top&quot;:163.44900924038936,&quot;width&quot;:556.5772440944882}"/>
</p:tagLst>
</file>

<file path=ppt/tags/tag26.xml><?xml version="1.0" encoding="utf-8"?>
<p:tagLst xmlns:p="http://schemas.openxmlformats.org/presentationml/2006/main">
  <p:tag name="KSO_WM_DIAGRAM_VIRTUALLY_FRAME" val="{&quot;height&quot;:281.34917973598857,&quot;left&quot;:246.1095275590551,&quot;top&quot;:163.44900924038936,&quot;width&quot;:556.5772440944882}"/>
</p:tagLst>
</file>

<file path=ppt/tags/tag27.xml><?xml version="1.0" encoding="utf-8"?>
<p:tagLst xmlns:p="http://schemas.openxmlformats.org/presentationml/2006/main">
  <p:tag name="AS_UNIQUEID" val="1258"/>
</p:tagLst>
</file>

<file path=ppt/tags/tag28.xml><?xml version="1.0" encoding="utf-8"?>
<p:tagLst xmlns:p="http://schemas.openxmlformats.org/presentationml/2006/main">
  <p:tag name="AS_UNIQUEID" val="1259"/>
</p:tagLst>
</file>

<file path=ppt/tags/tag29.xml><?xml version="1.0" encoding="utf-8"?>
<p:tagLst xmlns:p="http://schemas.openxmlformats.org/presentationml/2006/main">
  <p:tag name="AS_UNIQUEID" val="1260"/>
</p:tagLst>
</file>

<file path=ppt/tags/tag30.xml><?xml version="1.0" encoding="utf-8"?>
<p:tagLst xmlns:p="http://schemas.openxmlformats.org/presentationml/2006/main">
  <p:tag name="AS_UNIQUEID" val="1261"/>
</p:tagLst>
</file>

<file path=ppt/tags/tag31.xml><?xml version="1.0" encoding="utf-8"?>
<p:tagLst xmlns:p="http://schemas.openxmlformats.org/presentationml/2006/main">
  <p:tag name="AS_UNIQUEID" val="1262"/>
</p:tagLst>
</file>

<file path=ppt/tags/tag32.xml><?xml version="1.0" encoding="utf-8"?>
<p:tagLst xmlns:p="http://schemas.openxmlformats.org/presentationml/2006/main">
  <p:tag name="AS_UNIQUEID" val="1263"/>
</p:tagLst>
</file>

<file path=ppt/tags/tag33.xml><?xml version="1.0" encoding="utf-8"?>
<p:tagLst xmlns:p="http://schemas.openxmlformats.org/presentationml/2006/main">
  <p:tag name="AS_UNIQUEID" val="1264"/>
</p:tagLst>
</file>

<file path=ppt/tags/tag34.xml><?xml version="1.0" encoding="utf-8"?>
<p:tagLst xmlns:p="http://schemas.openxmlformats.org/presentationml/2006/main">
  <p:tag name="AS_UNIQUEID" val="1265"/>
</p:tagLst>
</file>

<file path=ppt/tags/tag35.xml><?xml version="1.0" encoding="utf-8"?>
<p:tagLst xmlns:p="http://schemas.openxmlformats.org/presentationml/2006/main">
  <p:tag name="AS_UNIQUEID" val="1266"/>
</p:tagLst>
</file>

<file path=ppt/tags/tag36.xml><?xml version="1.0" encoding="utf-8"?>
<p:tagLst xmlns:p="http://schemas.openxmlformats.org/presentationml/2006/main">
  <p:tag name="AS_UNIQUEID" val="1267"/>
</p:tagLst>
</file>

<file path=ppt/tags/tag37.xml><?xml version="1.0" encoding="utf-8"?>
<p:tagLst xmlns:p="http://schemas.openxmlformats.org/presentationml/2006/main">
  <p:tag name="AS_UNIQUEID" val="1268"/>
</p:tagLst>
</file>

<file path=ppt/tags/tag38.xml><?xml version="1.0" encoding="utf-8"?>
<p:tagLst xmlns:p="http://schemas.openxmlformats.org/presentationml/2006/main">
  <p:tag name="AS_UNIQUEID" val="1269"/>
</p:tagLst>
</file>

<file path=ppt/tags/tag39.xml><?xml version="1.0" encoding="utf-8"?>
<p:tagLst xmlns:p="http://schemas.openxmlformats.org/presentationml/2006/main">
  <p:tag name="AS_UNIQUEID" val="1271"/>
</p:tagLst>
</file>

<file path=ppt/tags/tag40.xml><?xml version="1.0" encoding="utf-8"?>
<p:tagLst xmlns:p="http://schemas.openxmlformats.org/presentationml/2006/main">
  <p:tag name="AS_UNIQUEID" val="1272"/>
</p:tagLst>
</file>

<file path=ppt/tags/tag41.xml><?xml version="1.0" encoding="utf-8"?>
<p:tagLst xmlns:p="http://schemas.openxmlformats.org/presentationml/2006/main">
  <p:tag name="AS_UNIQUEID" val="1273"/>
</p:tagLst>
</file>

<file path=ppt/tags/tag42.xml><?xml version="1.0" encoding="utf-8"?>
<p:tagLst xmlns:p="http://schemas.openxmlformats.org/presentationml/2006/main">
  <p:tag name="AS_UNIQUEID" val="1274"/>
</p:tagLst>
</file>

<file path=ppt/tags/tag43.xml><?xml version="1.0" encoding="utf-8"?>
<p:tagLst xmlns:p="http://schemas.openxmlformats.org/presentationml/2006/main">
  <p:tag name="AS_UNIQUEID" val="1275"/>
</p:tagLst>
</file>

<file path=ppt/tags/tag44.xml><?xml version="1.0" encoding="utf-8"?>
<p:tagLst xmlns:p="http://schemas.openxmlformats.org/presentationml/2006/main">
  <p:tag name="AS_UNIQUEID" val="1276"/>
</p:tagLst>
</file>

<file path=ppt/tags/tag45.xml><?xml version="1.0" encoding="utf-8"?>
<p:tagLst xmlns:p="http://schemas.openxmlformats.org/presentationml/2006/main">
  <p:tag name="AS_UNIQUEID" val="1277"/>
</p:tagLst>
</file>

<file path=ppt/tags/tag46.xml><?xml version="1.0" encoding="utf-8"?>
<p:tagLst xmlns:p="http://schemas.openxmlformats.org/presentationml/2006/main">
  <p:tag name="AS_UNIQUEID" val="1280"/>
</p:tagLst>
</file>

<file path=ppt/tags/tag47.xml><?xml version="1.0" encoding="utf-8"?>
<p:tagLst xmlns:p="http://schemas.openxmlformats.org/presentationml/2006/main">
  <p:tag name="AS_UNIQUEID" val="1281"/>
</p:tagLst>
</file>

<file path=ppt/tags/tag48.xml><?xml version="1.0" encoding="utf-8"?>
<p:tagLst xmlns:p="http://schemas.openxmlformats.org/presentationml/2006/main">
  <p:tag name="AS_UNIQUEID" val="1282"/>
</p:tagLst>
</file>

<file path=ppt/tags/tag49.xml><?xml version="1.0" encoding="utf-8"?>
<p:tagLst xmlns:p="http://schemas.openxmlformats.org/presentationml/2006/main">
  <p:tag name="AS_UNIQUEID" val="1283"/>
</p:tagLst>
</file>

<file path=ppt/tags/tag50.xml><?xml version="1.0" encoding="utf-8"?>
<p:tagLst xmlns:p="http://schemas.openxmlformats.org/presentationml/2006/main">
  <p:tag name="AS_UNIQUEID" val="1284"/>
</p:tagLst>
</file>

<file path=ppt/tags/tag51.xml><?xml version="1.0" encoding="utf-8"?>
<p:tagLst xmlns:p="http://schemas.openxmlformats.org/presentationml/2006/main">
  <p:tag name="AS_UNIQUEID" val="1285"/>
</p:tagLst>
</file>

<file path=ppt/tags/tag52.xml><?xml version="1.0" encoding="utf-8"?>
<p:tagLst xmlns:p="http://schemas.openxmlformats.org/presentationml/2006/main">
  <p:tag name="AS_UNIQUEID" val="1289"/>
</p:tagLst>
</file>

<file path=ppt/tags/tag53.xml><?xml version="1.0" encoding="utf-8"?>
<p:tagLst xmlns:p="http://schemas.openxmlformats.org/presentationml/2006/main">
  <p:tag name="AS_UNIQUEID" val="1290"/>
</p:tagLst>
</file>

<file path=ppt/tags/tag54.xml><?xml version="1.0" encoding="utf-8"?>
<p:tagLst xmlns:p="http://schemas.openxmlformats.org/presentationml/2006/main">
  <p:tag name="AS_UNIQUEID" val="1291"/>
</p:tagLst>
</file>

<file path=ppt/tags/tag55.xml><?xml version="1.0" encoding="utf-8"?>
<p:tagLst xmlns:p="http://schemas.openxmlformats.org/presentationml/2006/main">
  <p:tag name="AS_UNIQUEID" val="1292"/>
</p:tagLst>
</file>

<file path=ppt/tags/tag56.xml><?xml version="1.0" encoding="utf-8"?>
<p:tagLst xmlns:p="http://schemas.openxmlformats.org/presentationml/2006/main">
  <p:tag name="AS_UNIQUEID" val="1293"/>
</p:tagLst>
</file>

<file path=ppt/tags/tag57.xml><?xml version="1.0" encoding="utf-8"?>
<p:tagLst xmlns:p="http://schemas.openxmlformats.org/presentationml/2006/main">
  <p:tag name="AS_UNIQUEID" val="1294"/>
</p:tagLst>
</file>

<file path=ppt/tags/tag58.xml><?xml version="1.0" encoding="utf-8"?>
<p:tagLst xmlns:p="http://schemas.openxmlformats.org/presentationml/2006/main">
  <p:tag name="AS_UNIQUEID" val="1298"/>
</p:tagLst>
</file>

<file path=ppt/tags/tag59.xml><?xml version="1.0" encoding="utf-8"?>
<p:tagLst xmlns:p="http://schemas.openxmlformats.org/presentationml/2006/main">
  <p:tag name="AS_UNIQUEID" val="1299"/>
</p:tagLst>
</file>

<file path=ppt/tags/tag60.xml><?xml version="1.0" encoding="utf-8"?>
<p:tagLst xmlns:p="http://schemas.openxmlformats.org/presentationml/2006/main">
  <p:tag name="AS_UNIQUEID" val="1301"/>
</p:tagLst>
</file>

<file path=ppt/tags/tag61.xml><?xml version="1.0" encoding="utf-8"?>
<p:tagLst xmlns:p="http://schemas.openxmlformats.org/presentationml/2006/main">
  <p:tag name="AS_UNIQUEID" val="1174"/>
</p:tagLst>
</file>

<file path=ppt/tags/tag62.xml><?xml version="1.0" encoding="utf-8"?>
<p:tagLst xmlns:p="http://schemas.openxmlformats.org/presentationml/2006/main">
  <p:tag name="KSO_WM_DIAGRAM_VIRTUALLY_FRAME" val="{&quot;height&quot;:194.25,&quot;left&quot;:48.05,&quot;top&quot;:195.65,&quot;width&quot;:905.05}"/>
</p:tagLst>
</file>

<file path=ppt/tags/tag63.xml><?xml version="1.0" encoding="utf-8"?>
<p:tagLst xmlns:p="http://schemas.openxmlformats.org/presentationml/2006/main">
  <p:tag name="KSO_WM_DIAGRAM_VIRTUALLY_FRAME" val="{&quot;height&quot;:194.25,&quot;left&quot;:48.05,&quot;top&quot;:195.65,&quot;width&quot;:905.05}"/>
</p:tagLst>
</file>

<file path=ppt/tags/tag64.xml><?xml version="1.0" encoding="utf-8"?>
<p:tagLst xmlns:p="http://schemas.openxmlformats.org/presentationml/2006/main">
  <p:tag name="KSO_WM_DIAGRAM_VIRTUALLY_FRAME" val="{&quot;height&quot;:194.25,&quot;left&quot;:48.05,&quot;top&quot;:195.65,&quot;width&quot;:905.05}"/>
</p:tagLst>
</file>

<file path=ppt/tags/tag65.xml><?xml version="1.0" encoding="utf-8"?>
<p:tagLst xmlns:p="http://schemas.openxmlformats.org/presentationml/2006/main">
  <p:tag name="KSO_WM_DIAGRAM_VIRTUALLY_FRAME" val="{&quot;height&quot;:194.25,&quot;left&quot;:48.05,&quot;top&quot;:195.65,&quot;width&quot;:905.05}"/>
</p:tagLst>
</file>

<file path=ppt/tags/tag66.xml><?xml version="1.0" encoding="utf-8"?>
<p:tagLst xmlns:p="http://schemas.openxmlformats.org/presentationml/2006/main">
  <p:tag name="KSO_WM_DIAGRAM_VIRTUALLY_FRAME" val="{&quot;height&quot;:194.25,&quot;left&quot;:48.05,&quot;top&quot;:195.65,&quot;width&quot;:905.05}"/>
</p:tagLst>
</file>

<file path=ppt/tags/tag67.xml><?xml version="1.0" encoding="utf-8"?>
<p:tagLst xmlns:p="http://schemas.openxmlformats.org/presentationml/2006/main">
  <p:tag name="AS_UNIQUEID" val="1307"/>
</p:tagLst>
</file>

<file path=ppt/tags/tag68.xml><?xml version="1.0" encoding="utf-8"?>
<p:tagLst xmlns:p="http://schemas.openxmlformats.org/presentationml/2006/main">
  <p:tag name="AS_UNIQUEID" val="1303"/>
</p:tagLst>
</file>

<file path=ppt/tags/tag69.xml><?xml version="1.0" encoding="utf-8"?>
<p:tagLst xmlns:p="http://schemas.openxmlformats.org/presentationml/2006/main">
  <p:tag name="AS_UNIQUEID" val="1304"/>
</p:tagLst>
</file>

<file path=ppt/tags/tag70.xml><?xml version="1.0" encoding="utf-8"?>
<p:tagLst xmlns:p="http://schemas.openxmlformats.org/presentationml/2006/main">
  <p:tag name="AS_UNIQUEID" val="1305"/>
</p:tagLst>
</file>

<file path=ppt/tags/tag71.xml><?xml version="1.0" encoding="utf-8"?>
<p:tagLst xmlns:p="http://schemas.openxmlformats.org/presentationml/2006/main">
  <p:tag name="AS_UNIQUEID" val="1306"/>
</p:tagLst>
</file>

<file path=ppt/tags/tag72.xml><?xml version="1.0" encoding="utf-8"?>
<p:tagLst xmlns:p="http://schemas.openxmlformats.org/presentationml/2006/main">
  <p:tag name="AS_UNIQUEID" val="1308"/>
</p:tagLst>
</file>

<file path=ppt/tags/tag73.xml><?xml version="1.0" encoding="utf-8"?>
<p:tagLst xmlns:p="http://schemas.openxmlformats.org/presentationml/2006/main">
  <p:tag name="AS_UNIQUEID" val="1309"/>
</p:tagLst>
</file>

<file path=ppt/tags/tag74.xml><?xml version="1.0" encoding="utf-8"?>
<p:tagLst xmlns:p="http://schemas.openxmlformats.org/presentationml/2006/main">
  <p:tag name="AS_UNIQUEID" val="1317"/>
</p:tagLst>
</file>

<file path=ppt/tags/tag75.xml><?xml version="1.0" encoding="utf-8"?>
<p:tagLst xmlns:p="http://schemas.openxmlformats.org/presentationml/2006/main">
  <p:tag name="AS_UNIQUEID" val="1318"/>
</p:tagLst>
</file>

<file path=ppt/tags/tag76.xml><?xml version="1.0" encoding="utf-8"?>
<p:tagLst xmlns:p="http://schemas.openxmlformats.org/presentationml/2006/main">
  <p:tag name="AS_UNIQUEID" val="1319"/>
</p:tagLst>
</file>

<file path=ppt/tags/tag77.xml><?xml version="1.0" encoding="utf-8"?>
<p:tagLst xmlns:p="http://schemas.openxmlformats.org/presentationml/2006/main">
  <p:tag name="AS_UNIQUEID" val="1320"/>
</p:tagLst>
</file>

<file path=ppt/tags/tag78.xml><?xml version="1.0" encoding="utf-8"?>
<p:tagLst xmlns:p="http://schemas.openxmlformats.org/presentationml/2006/main">
  <p:tag name="AS_UNIQUEID" val="1321"/>
</p:tagLst>
</file>

<file path=ppt/tags/tag79.xml><?xml version="1.0" encoding="utf-8"?>
<p:tagLst xmlns:p="http://schemas.openxmlformats.org/presentationml/2006/main">
  <p:tag name="AS_UNIQUEID" val="1322"/>
</p:tagLst>
</file>

<file path=ppt/tags/tag80.xml><?xml version="1.0" encoding="utf-8"?>
<p:tagLst xmlns:p="http://schemas.openxmlformats.org/presentationml/2006/main">
  <p:tag name="AS_UNIQUEID" val="1323"/>
</p:tagLst>
</file>

<file path=ppt/tags/tag81.xml><?xml version="1.0" encoding="utf-8"?>
<p:tagLst xmlns:p="http://schemas.openxmlformats.org/presentationml/2006/main">
  <p:tag name="AS_UNIQUEID" val="1324"/>
</p:tagLst>
</file>

<file path=ppt/tags/tag82.xml><?xml version="1.0" encoding="utf-8"?>
<p:tagLst xmlns:p="http://schemas.openxmlformats.org/presentationml/2006/main">
  <p:tag name="AS_UNIQUEID" val="1325"/>
</p:tagLst>
</file>

<file path=ppt/tags/tag83.xml><?xml version="1.0" encoding="utf-8"?>
<p:tagLst xmlns:p="http://schemas.openxmlformats.org/presentationml/2006/main">
  <p:tag name="AS_UNIQUEID" val="1326"/>
</p:tagLst>
</file>

<file path=ppt/tags/tag84.xml><?xml version="1.0" encoding="utf-8"?>
<p:tagLst xmlns:p="http://schemas.openxmlformats.org/presentationml/2006/main">
  <p:tag name="AS_UNIQUEID" val="1327"/>
</p:tagLst>
</file>

<file path=ppt/tags/tag85.xml><?xml version="1.0" encoding="utf-8"?>
<p:tagLst xmlns:p="http://schemas.openxmlformats.org/presentationml/2006/main">
  <p:tag name="AS_UNIQUEID" val="1328"/>
</p:tagLst>
</file>

<file path=ppt/tags/tag86.xml><?xml version="1.0" encoding="utf-8"?>
<p:tagLst xmlns:p="http://schemas.openxmlformats.org/presentationml/2006/main">
  <p:tag name="AS_UNIQUEID" val="1329"/>
</p:tagLst>
</file>

<file path=ppt/tags/tag87.xml><?xml version="1.0" encoding="utf-8"?>
<p:tagLst xmlns:p="http://schemas.openxmlformats.org/presentationml/2006/main">
  <p:tag name="AS_UNIQUEID" val="1330"/>
</p:tagLst>
</file>

<file path=ppt/tags/tag88.xml><?xml version="1.0" encoding="utf-8"?>
<p:tagLst xmlns:p="http://schemas.openxmlformats.org/presentationml/2006/main">
  <p:tag name="AS_UNIQUEID" val="1331"/>
</p:tagLst>
</file>

<file path=ppt/tags/tag89.xml><?xml version="1.0" encoding="utf-8"?>
<p:tagLst xmlns:p="http://schemas.openxmlformats.org/presentationml/2006/main">
  <p:tag name="AS_UNIQUEID" val="1332"/>
</p:tagLst>
</file>

<file path=ppt/tags/tag90.xml><?xml version="1.0" encoding="utf-8"?>
<p:tagLst xmlns:p="http://schemas.openxmlformats.org/presentationml/2006/main">
  <p:tag name="AS_UNIQUEID" val="1333"/>
</p:tagLst>
</file>

<file path=ppt/tags/tag91.xml><?xml version="1.0" encoding="utf-8"?>
<p:tagLst xmlns:p="http://schemas.openxmlformats.org/presentationml/2006/main">
  <p:tag name="AS_UNIQUEID" val="1334"/>
</p:tagLst>
</file>

<file path=ppt/tags/tag92.xml><?xml version="1.0" encoding="utf-8"?>
<p:tagLst xmlns:p="http://schemas.openxmlformats.org/presentationml/2006/main">
  <p:tag name="AS_UNIQUEID" val="1335"/>
</p:tagLst>
</file>

<file path=ppt/tags/tag93.xml><?xml version="1.0" encoding="utf-8"?>
<p:tagLst xmlns:p="http://schemas.openxmlformats.org/presentationml/2006/main">
  <p:tag name="AS_UNIQUEID" val="1336"/>
</p:tagLst>
</file>

<file path=ppt/tags/tag94.xml><?xml version="1.0" encoding="utf-8"?>
<p:tagLst xmlns:p="http://schemas.openxmlformats.org/presentationml/2006/main">
  <p:tag name="AS_UNIQUEID" val="1337"/>
</p:tagLst>
</file>

<file path=ppt/tags/tag95.xml><?xml version="1.0" encoding="utf-8"?>
<p:tagLst xmlns:p="http://schemas.openxmlformats.org/presentationml/2006/main">
  <p:tag name="AS_UNIQUEID" val="1338"/>
</p:tagLst>
</file>

<file path=ppt/tags/tag96.xml><?xml version="1.0" encoding="utf-8"?>
<p:tagLst xmlns:p="http://schemas.openxmlformats.org/presentationml/2006/main">
  <p:tag name="AS_UNIQUEID" val="1339"/>
</p:tagLst>
</file>

<file path=ppt/tags/tag97.xml><?xml version="1.0" encoding="utf-8"?>
<p:tagLst xmlns:p="http://schemas.openxmlformats.org/presentationml/2006/main">
  <p:tag name="AS_UNIQUEID" val="1340"/>
</p:tagLst>
</file>

<file path=ppt/tags/tag98.xml><?xml version="1.0" encoding="utf-8"?>
<p:tagLst xmlns:p="http://schemas.openxmlformats.org/presentationml/2006/main">
  <p:tag name="AS_UNIQUEID" val="1341"/>
</p:tagLst>
</file>

<file path=ppt/tags/tag99.xml><?xml version="1.0" encoding="utf-8"?>
<p:tagLst xmlns:p="http://schemas.openxmlformats.org/presentationml/2006/main">
  <p:tag name="AS_UNIQUEID" val="1342"/>
</p:tagLst>
</file>

<file path=ppt/tags/tag100.xml><?xml version="1.0" encoding="utf-8"?>
<p:tagLst xmlns:p="http://schemas.openxmlformats.org/presentationml/2006/main">
  <p:tag name="AS_UNIQUEID" val="1343"/>
</p:tagLst>
</file>

<file path=ppt/tags/tag101.xml><?xml version="1.0" encoding="utf-8"?>
<p:tagLst xmlns:p="http://schemas.openxmlformats.org/presentationml/2006/main">
  <p:tag name="AS_UNIQUEID" val="1316"/>
</p:tagLst>
</file>

<file path=ppt/tags/tag102.xml><?xml version="1.0" encoding="utf-8"?>
<p:tagLst xmlns:p="http://schemas.openxmlformats.org/presentationml/2006/main">
  <p:tag name="AS_UNIQUEID" val="1344"/>
</p:tagLst>
</file>

<file path=ppt/tags/tag103.xml><?xml version="1.0" encoding="utf-8"?>
<p:tagLst xmlns:p="http://schemas.openxmlformats.org/presentationml/2006/main">
  <p:tag name="AS_UNIQUEID" val="1471"/>
</p:tagLst>
</file>

<file path=ppt/tags/tag104.xml><?xml version="1.0" encoding="utf-8"?>
<p:tagLst xmlns:p="http://schemas.openxmlformats.org/presentationml/2006/main">
  <p:tag name="AS_UNIQUEID" val="1472"/>
</p:tagLst>
</file>

<file path=ppt/tags/tag105.xml><?xml version="1.0" encoding="utf-8"?>
<p:tagLst xmlns:p="http://schemas.openxmlformats.org/presentationml/2006/main">
  <p:tag name="AS_UNIQUEID" val="1473"/>
</p:tagLst>
</file>

<file path=ppt/tags/tag106.xml><?xml version="1.0" encoding="utf-8"?>
<p:tagLst xmlns:p="http://schemas.openxmlformats.org/presentationml/2006/main">
  <p:tag name="AS_UNIQUEID" val="1473"/>
</p:tagLst>
</file>

<file path=ppt/tags/tag107.xml><?xml version="1.0" encoding="utf-8"?>
<p:tagLst xmlns:p="http://schemas.openxmlformats.org/presentationml/2006/main">
  <p:tag name="AS_UNIQUEID" val="1475"/>
</p:tagLst>
</file>

<file path=ppt/tags/tag108.xml><?xml version="1.0" encoding="utf-8"?>
<p:tagLst xmlns:p="http://schemas.openxmlformats.org/presentationml/2006/main">
  <p:tag name="AS_UNIQUEID" val="1467"/>
</p:tagLst>
</file>

<file path=ppt/tags/tag109.xml><?xml version="1.0" encoding="utf-8"?>
<p:tagLst xmlns:p="http://schemas.openxmlformats.org/presentationml/2006/main">
  <p:tag name="AS_UNIQUEID" val="1468"/>
</p:tagLst>
</file>

<file path=ppt/tags/tag110.xml><?xml version="1.0" encoding="utf-8"?>
<p:tagLst xmlns:p="http://schemas.openxmlformats.org/presentationml/2006/main">
  <p:tag name="AS_UNIQUEID" val="1469"/>
</p:tagLst>
</file>

<file path=ppt/tags/tag111.xml><?xml version="1.0" encoding="utf-8"?>
<p:tagLst xmlns:p="http://schemas.openxmlformats.org/presentationml/2006/main">
  <p:tag name="AS_UNIQUEID" val="1481"/>
</p:tagLst>
</file>

<file path=ppt/tags/tag112.xml><?xml version="1.0" encoding="utf-8"?>
<p:tagLst xmlns:p="http://schemas.openxmlformats.org/presentationml/2006/main">
  <p:tag name="AS_UNIQUEID" val="1483"/>
</p:tagLst>
</file>

<file path=ppt/tags/tag113.xml><?xml version="1.0" encoding="utf-8"?>
<p:tagLst xmlns:p="http://schemas.openxmlformats.org/presentationml/2006/main">
  <p:tag name="AS_UNIQUEID" val="1484"/>
</p:tagLst>
</file>

<file path=ppt/tags/tag114.xml><?xml version="1.0" encoding="utf-8"?>
<p:tagLst xmlns:p="http://schemas.openxmlformats.org/presentationml/2006/main">
  <p:tag name="AS_UNIQUEID" val="1485"/>
</p:tagLst>
</file>

<file path=ppt/tags/tag115.xml><?xml version="1.0" encoding="utf-8"?>
<p:tagLst xmlns:p="http://schemas.openxmlformats.org/presentationml/2006/main">
  <p:tag name="AS_UNIQUEID" val="1486"/>
</p:tagLst>
</file>

<file path=ppt/tags/tag116.xml><?xml version="1.0" encoding="utf-8"?>
<p:tagLst xmlns:p="http://schemas.openxmlformats.org/presentationml/2006/main">
  <p:tag name="AS_UNIQUEID" val="1477"/>
</p:tagLst>
</file>

<file path=ppt/tags/tag117.xml><?xml version="1.0" encoding="utf-8"?>
<p:tagLst xmlns:p="http://schemas.openxmlformats.org/presentationml/2006/main">
  <p:tag name="AS_UNIQUEID" val="1478"/>
</p:tagLst>
</file>

<file path=ppt/tags/tag118.xml><?xml version="1.0" encoding="utf-8"?>
<p:tagLst xmlns:p="http://schemas.openxmlformats.org/presentationml/2006/main">
  <p:tag name="AS_UNIQUEID" val="1479"/>
</p:tagLst>
</file>

<file path=ppt/tags/tag119.xml><?xml version="1.0" encoding="utf-8"?>
<p:tagLst xmlns:p="http://schemas.openxmlformats.org/presentationml/2006/main">
  <p:tag name="AS_UNIQUEID" val="1493"/>
</p:tagLst>
</file>

<file path=ppt/tags/tag120.xml><?xml version="1.0" encoding="utf-8"?>
<p:tagLst xmlns:p="http://schemas.openxmlformats.org/presentationml/2006/main">
  <p:tag name="AS_UNIQUEID" val="1495"/>
</p:tagLst>
</file>

<file path=ppt/tags/tag121.xml><?xml version="1.0" encoding="utf-8"?>
<p:tagLst xmlns:p="http://schemas.openxmlformats.org/presentationml/2006/main">
  <p:tag name="AS_UNIQUEID" val="1496"/>
</p:tagLst>
</file>

<file path=ppt/tags/tag122.xml><?xml version="1.0" encoding="utf-8"?>
<p:tagLst xmlns:p="http://schemas.openxmlformats.org/presentationml/2006/main">
  <p:tag name="AS_UNIQUEID" val="1512"/>
</p:tagLst>
</file>

<file path=ppt/tags/tag123.xml><?xml version="1.0" encoding="utf-8"?>
<p:tagLst xmlns:p="http://schemas.openxmlformats.org/presentationml/2006/main">
  <p:tag name="AS_UNIQUEID" val="1489"/>
</p:tagLst>
</file>

<file path=ppt/tags/tag124.xml><?xml version="1.0" encoding="utf-8"?>
<p:tagLst xmlns:p="http://schemas.openxmlformats.org/presentationml/2006/main">
  <p:tag name="AS_UNIQUEID" val="1490"/>
</p:tagLst>
</file>

<file path=ppt/tags/tag125.xml><?xml version="1.0" encoding="utf-8"?>
<p:tagLst xmlns:p="http://schemas.openxmlformats.org/presentationml/2006/main">
  <p:tag name="AS_UNIQUEID" val="1491"/>
</p:tagLst>
</file>

<file path=ppt/tags/tag126.xml><?xml version="1.0" encoding="utf-8"?>
<p:tagLst xmlns:p="http://schemas.openxmlformats.org/presentationml/2006/main">
  <p:tag name="AS_UNIQUEID" val="1520"/>
</p:tagLst>
</file>

<file path=ppt/tags/tag127.xml><?xml version="1.0" encoding="utf-8"?>
<p:tagLst xmlns:p="http://schemas.openxmlformats.org/presentationml/2006/main">
  <p:tag name="AS_UNIQUEID" val="1520"/>
</p:tagLst>
</file>

<file path=ppt/tags/tag128.xml><?xml version="1.0" encoding="utf-8"?>
<p:tagLst xmlns:p="http://schemas.openxmlformats.org/presentationml/2006/main">
  <p:tag name="AS_UNIQUEID" val="1522"/>
</p:tagLst>
</file>

<file path=ppt/tags/tag129.xml><?xml version="1.0" encoding="utf-8"?>
<p:tagLst xmlns:p="http://schemas.openxmlformats.org/presentationml/2006/main">
  <p:tag name="AS_UNIQUEID" val="1523"/>
</p:tagLst>
</file>

<file path=ppt/tags/tag130.xml><?xml version="1.0" encoding="utf-8"?>
<p:tagLst xmlns:p="http://schemas.openxmlformats.org/presentationml/2006/main">
  <p:tag name="AS_UNIQUEID" val="1524"/>
</p:tagLst>
</file>

<file path=ppt/tags/tag131.xml><?xml version="1.0" encoding="utf-8"?>
<p:tagLst xmlns:p="http://schemas.openxmlformats.org/presentationml/2006/main">
  <p:tag name="AS_UNIQUEID" val="1525"/>
</p:tagLst>
</file>

<file path=ppt/tags/tag132.xml><?xml version="1.0" encoding="utf-8"?>
<p:tagLst xmlns:p="http://schemas.openxmlformats.org/presentationml/2006/main">
  <p:tag name="AS_UNIQUEID" val="1516"/>
</p:tagLst>
</file>

<file path=ppt/tags/tag133.xml><?xml version="1.0" encoding="utf-8"?>
<p:tagLst xmlns:p="http://schemas.openxmlformats.org/presentationml/2006/main">
  <p:tag name="AS_UNIQUEID" val="1517"/>
</p:tagLst>
</file>

<file path=ppt/tags/tag134.xml><?xml version="1.0" encoding="utf-8"?>
<p:tagLst xmlns:p="http://schemas.openxmlformats.org/presentationml/2006/main">
  <p:tag name="AS_UNIQUEID" val="1518"/>
</p:tagLst>
</file>

<file path=ppt/tags/tag135.xml><?xml version="1.0" encoding="utf-8"?>
<p:tagLst xmlns:p="http://schemas.openxmlformats.org/presentationml/2006/main">
  <p:tag name="AS_UNIQUEID" val="1542"/>
</p:tagLst>
</file>

<file path=ppt/tags/tag136.xml><?xml version="1.0" encoding="utf-8"?>
<p:tagLst xmlns:p="http://schemas.openxmlformats.org/presentationml/2006/main">
  <p:tag name="AS_UNIQUEID" val="1542"/>
</p:tagLst>
</file>

<file path=ppt/tags/tag137.xml><?xml version="1.0" encoding="utf-8"?>
<p:tagLst xmlns:p="http://schemas.openxmlformats.org/presentationml/2006/main">
  <p:tag name="AS_UNIQUEID" val="1538"/>
</p:tagLst>
</file>

<file path=ppt/tags/tag138.xml><?xml version="1.0" encoding="utf-8"?>
<p:tagLst xmlns:p="http://schemas.openxmlformats.org/presentationml/2006/main">
  <p:tag name="AS_UNIQUEID" val="1539"/>
</p:tagLst>
</file>

<file path=ppt/tags/tag139.xml><?xml version="1.0" encoding="utf-8"?>
<p:tagLst xmlns:p="http://schemas.openxmlformats.org/presentationml/2006/main">
  <p:tag name="AS_UNIQUEID" val="1540"/>
</p:tagLst>
</file>

<file path=ppt/tags/tag140.xml><?xml version="1.0" encoding="utf-8"?>
<p:tagLst xmlns:p="http://schemas.openxmlformats.org/presentationml/2006/main">
  <p:tag name="AS_UNIQUEID" val="1564"/>
</p:tagLst>
</file>

<file path=ppt/tags/tag141.xml><?xml version="1.0" encoding="utf-8"?>
<p:tagLst xmlns:p="http://schemas.openxmlformats.org/presentationml/2006/main">
  <p:tag name="AS_UNIQUEID" val="1565"/>
</p:tagLst>
</file>

<file path=ppt/tags/tag142.xml><?xml version="1.0" encoding="utf-8"?>
<p:tagLst xmlns:p="http://schemas.openxmlformats.org/presentationml/2006/main">
  <p:tag name="AS_UNIQUEID" val="1566"/>
</p:tagLst>
</file>

<file path=ppt/tags/tag143.xml><?xml version="1.0" encoding="utf-8"?>
<p:tagLst xmlns:p="http://schemas.openxmlformats.org/presentationml/2006/main">
  <p:tag name="AS_UNIQUEID" val="480"/>
</p:tagLst>
</file>

<file path=ppt/tags/tag144.xml><?xml version="1.0" encoding="utf-8"?>
<p:tagLst xmlns:p="http://schemas.openxmlformats.org/presentationml/2006/main">
  <p:tag name="AS_UNIQUEID" val="481"/>
</p:tagLst>
</file>

<file path=ppt/tags/tag145.xml><?xml version="1.0" encoding="utf-8"?>
<p:tagLst xmlns:p="http://schemas.openxmlformats.org/presentationml/2006/main">
  <p:tag name="AS_UNIQUEID" val="482"/>
</p:tagLst>
</file>

<file path=ppt/tags/tag146.xml><?xml version="1.0" encoding="utf-8"?>
<p:tagLst xmlns:p="http://schemas.openxmlformats.org/presentationml/2006/main">
  <p:tag name="AS_UNIQUEID" val="483"/>
</p:tagLst>
</file>

<file path=ppt/tags/tag147.xml><?xml version="1.0" encoding="utf-8"?>
<p:tagLst xmlns:p="http://schemas.openxmlformats.org/presentationml/2006/main">
  <p:tag name="AS_UNIQUEID" val="484"/>
</p:tagLst>
</file>

<file path=ppt/tags/tag148.xml><?xml version="1.0" encoding="utf-8"?>
<p:tagLst xmlns:p="http://schemas.openxmlformats.org/presentationml/2006/main">
  <p:tag name="AS_UNIQUEID" val="485"/>
</p:tagLst>
</file>

<file path=ppt/tags/tag149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NzIwMWFkZjA2MzZjMzdlMjQ1ZjNiMWY2MTM0NWU4YzMifQ=="/>
</p:tagLst>
</file>

<file path=ppt/theme/theme1.xml><?xml version="1.0" encoding="utf-8"?>
<a:theme xmlns:a="http://schemas.openxmlformats.org/drawingml/2006/main" name="2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自定义设计方案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2843</Words>
  <Application>WPS 演示</Application>
  <PresentationFormat/>
  <Paragraphs>285</Paragraphs>
  <Slides>25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25</vt:i4>
      </vt:variant>
    </vt:vector>
  </HeadingPairs>
  <TitlesOfParts>
    <vt:vector size="44" baseType="lpstr">
      <vt:lpstr>Arial</vt:lpstr>
      <vt:lpstr>宋体</vt:lpstr>
      <vt:lpstr>Wingdings</vt:lpstr>
      <vt:lpstr>Wingdings</vt:lpstr>
      <vt:lpstr>Calibri</vt:lpstr>
      <vt:lpstr>黑体</vt:lpstr>
      <vt:lpstr>Microsoft YaHei UI</vt:lpstr>
      <vt:lpstr>微软雅黑</vt:lpstr>
      <vt:lpstr>仿宋</vt:lpstr>
      <vt:lpstr>Times New Roman</vt:lpstr>
      <vt:lpstr>Cambria Math</vt:lpstr>
      <vt:lpstr>MS Mincho</vt:lpstr>
      <vt:lpstr>Segoe Print</vt:lpstr>
      <vt:lpstr>Arial Unicode MS</vt:lpstr>
      <vt:lpstr>Times New Roman</vt:lpstr>
      <vt:lpstr>宋体</vt:lpstr>
      <vt:lpstr>2_自定义设计方案</vt:lpstr>
      <vt:lpstr>6_自定义设计方案</vt:lpstr>
      <vt:lpstr>3_自定义设计方案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rbm.xkw.com</dc:creator>
  <cp:lastModifiedBy>倚楼听风雨</cp:lastModifiedBy>
  <cp:revision>15</cp:revision>
  <cp:lastPrinted>2025-02-27T07:46:00Z</cp:lastPrinted>
  <dcterms:created xsi:type="dcterms:W3CDTF">2025-02-27T07:46:00Z</dcterms:created>
  <dcterms:modified xsi:type="dcterms:W3CDTF">2025-09-21T10:42:40Z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E4569333D9894BDF8A144F35A1BCE7CB_13</vt:lpwstr>
  </property>
  <property fmtid="{D5CDD505-2E9C-101B-9397-08002B2CF9AE}" pid="7" name="KSOProductBuildVer">
    <vt:lpwstr>2052-12.1.0.22529</vt:lpwstr>
  </property>
</Properties>
</file>